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685" r:id="rId2"/>
  </p:sldMasterIdLst>
  <p:notesMasterIdLst>
    <p:notesMasterId r:id="rId17"/>
  </p:notesMasterIdLst>
  <p:handoutMasterIdLst>
    <p:handoutMasterId r:id="rId18"/>
  </p:handoutMasterIdLst>
  <p:sldIdLst>
    <p:sldId id="278" r:id="rId3"/>
    <p:sldId id="258" r:id="rId4"/>
    <p:sldId id="274" r:id="rId5"/>
    <p:sldId id="276" r:id="rId6"/>
    <p:sldId id="275" r:id="rId7"/>
    <p:sldId id="277" r:id="rId8"/>
    <p:sldId id="264" r:id="rId9"/>
    <p:sldId id="266" r:id="rId10"/>
    <p:sldId id="270" r:id="rId11"/>
    <p:sldId id="268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C8978-11BD-7C43-AE98-45854FF72E25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CD4FB-B808-DC42-BFA2-379AF29B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360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B7477-50B1-4A46-A363-BBD6425B2279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C891E-C9B8-4248-97D8-EE0A8F0C3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77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0770C1-A1BF-4085-9D92-0AC49206281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  <p:pic>
        <p:nvPicPr>
          <p:cNvPr id="7" name="Picture 6" descr="APNIC 33_PPT template-02.jp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5494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6659C3D-E5F1-A14B-A733-9FD04C5ED5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  <p:pic>
        <p:nvPicPr>
          <p:cNvPr id="7" name="Picture 6" descr="APNIC 33_PPT template-02.jp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85494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Supporting Internet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Philip Smith, Learning and Development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35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Root Server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APNIC helped launch two additional root server instances in 2011:</a:t>
            </a:r>
          </a:p>
          <a:p>
            <a:r>
              <a:rPr lang="en-US" dirty="0" smtClean="0"/>
              <a:t>Bhutan</a:t>
            </a:r>
          </a:p>
          <a:p>
            <a:pPr lvl="1"/>
            <a:r>
              <a:rPr lang="en-US" dirty="0" smtClean="0"/>
              <a:t>Operator: I-root </a:t>
            </a:r>
          </a:p>
          <a:p>
            <a:pPr lvl="1"/>
            <a:r>
              <a:rPr lang="en-US" dirty="0" smtClean="0"/>
              <a:t>Local host: Bhutan Telecom </a:t>
            </a:r>
          </a:p>
          <a:p>
            <a:pPr lvl="1"/>
            <a:r>
              <a:rPr lang="en-US" dirty="0" smtClean="0"/>
              <a:t>Location: Thimphu </a:t>
            </a:r>
          </a:p>
          <a:p>
            <a:pPr lvl="1"/>
            <a:r>
              <a:rPr lang="en-US" dirty="0" smtClean="0"/>
              <a:t>Status: Operational from April 2011 </a:t>
            </a:r>
          </a:p>
          <a:p>
            <a:r>
              <a:rPr lang="en-US" dirty="0" smtClean="0"/>
              <a:t>Mongolia</a:t>
            </a:r>
          </a:p>
          <a:p>
            <a:pPr lvl="1"/>
            <a:r>
              <a:rPr lang="en-US" dirty="0" smtClean="0"/>
              <a:t>Operator: F-root</a:t>
            </a:r>
          </a:p>
          <a:p>
            <a:pPr lvl="1"/>
            <a:r>
              <a:rPr lang="en-US" dirty="0" smtClean="0"/>
              <a:t>Local host: ICTPA and MobiNet</a:t>
            </a:r>
          </a:p>
          <a:p>
            <a:pPr lvl="1"/>
            <a:r>
              <a:rPr lang="en-US" dirty="0" smtClean="0"/>
              <a:t>Location: Ulaanbaatar</a:t>
            </a:r>
          </a:p>
          <a:p>
            <a:pPr lvl="1"/>
            <a:r>
              <a:rPr lang="en-US" dirty="0" smtClean="0"/>
              <a:t>Status: Operational from September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Servers in the Region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 descr="root_server_Sept 2011 cop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558" y="1241686"/>
            <a:ext cx="5980377" cy="491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93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Society Innovation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ISIF is a grants program aimed at stimulating creative solutions to ICT development needs in the Asia Pacific region</a:t>
            </a:r>
          </a:p>
          <a:p>
            <a:r>
              <a:rPr lang="en-US" dirty="0" smtClean="0"/>
              <a:t>From 2009, 23 initiatives in 12 AP economies showcasing innovation, cooperation, and technical knowledge have been supported through grants and awards</a:t>
            </a:r>
          </a:p>
          <a:p>
            <a:r>
              <a:rPr lang="en-US" dirty="0" smtClean="0"/>
              <a:t>In 2011:</a:t>
            </a:r>
          </a:p>
          <a:p>
            <a:pPr lvl="1"/>
            <a:r>
              <a:rPr lang="en-US" dirty="0" smtClean="0"/>
              <a:t>47 nominations from across the region</a:t>
            </a:r>
          </a:p>
          <a:p>
            <a:pPr lvl="1"/>
            <a:r>
              <a:rPr lang="en-US" dirty="0" smtClean="0"/>
              <a:t>4 winning projects presented during Kenya IGF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3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Society Innovation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ISIF is now part of the Seed Alliance</a:t>
            </a:r>
          </a:p>
          <a:p>
            <a:pPr lvl="1"/>
            <a:r>
              <a:rPr lang="en-US" dirty="0" smtClean="0"/>
              <a:t>Alliance for Internet development and digital innovation</a:t>
            </a:r>
          </a:p>
          <a:p>
            <a:pPr lvl="1"/>
            <a:r>
              <a:rPr lang="en-US" dirty="0" smtClean="0"/>
              <a:t>Joint effort with LACNIC and AfriNIC, with generous support from the IDRC</a:t>
            </a:r>
          </a:p>
          <a:p>
            <a:r>
              <a:rPr lang="en-US" dirty="0" smtClean="0"/>
              <a:t>New round of funding to be launched late March 2012</a:t>
            </a:r>
          </a:p>
          <a:p>
            <a:r>
              <a:rPr lang="en-US" dirty="0"/>
              <a:t>Final reports from 2010 grant recipients now published</a:t>
            </a:r>
          </a:p>
          <a:p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dirty="0" err="1" smtClean="0"/>
              <a:t>www.isif.asia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40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2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</a:p>
          <a:p>
            <a:r>
              <a:rPr lang="en-US" dirty="0" smtClean="0"/>
              <a:t>APNIC Conferences</a:t>
            </a:r>
          </a:p>
          <a:p>
            <a:r>
              <a:rPr lang="en-US" dirty="0" smtClean="0"/>
              <a:t>Policy</a:t>
            </a:r>
          </a:p>
          <a:p>
            <a:r>
              <a:rPr lang="en-US" dirty="0" smtClean="0"/>
              <a:t>APNIC Labs</a:t>
            </a:r>
          </a:p>
          <a:p>
            <a:r>
              <a:rPr lang="en-US" dirty="0" smtClean="0"/>
              <a:t>Root Servers</a:t>
            </a:r>
          </a:p>
          <a:p>
            <a:r>
              <a:rPr lang="en-US" dirty="0" smtClean="0"/>
              <a:t>Information Society Innovation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in 2011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Became part of Learning and Development Area</a:t>
            </a:r>
          </a:p>
          <a:p>
            <a:r>
              <a:rPr lang="en-US" dirty="0" smtClean="0"/>
              <a:t>Increased focus on IPv6 Deployment</a:t>
            </a:r>
          </a:p>
          <a:p>
            <a:r>
              <a:rPr lang="en-US" dirty="0" smtClean="0"/>
              <a:t>Introduced eLearning sessions (using WebEx)</a:t>
            </a:r>
          </a:p>
          <a:p>
            <a:pPr lvl="1"/>
            <a:r>
              <a:rPr lang="en-US" dirty="0" smtClean="0"/>
              <a:t>One-hour modules</a:t>
            </a:r>
          </a:p>
          <a:p>
            <a:pPr lvl="1"/>
            <a:r>
              <a:rPr lang="en-US" dirty="0" smtClean="0"/>
              <a:t>Delivered fortnightly to three time zones</a:t>
            </a:r>
          </a:p>
          <a:p>
            <a:pPr lvl="1"/>
            <a:r>
              <a:rPr lang="en-US" dirty="0" smtClean="0"/>
              <a:t>Schedule changing in 2012</a:t>
            </a:r>
          </a:p>
          <a:p>
            <a:r>
              <a:rPr lang="en-US" dirty="0" smtClean="0"/>
              <a:t>Training Lab infrastructure upgraded</a:t>
            </a:r>
          </a:p>
          <a:p>
            <a:pPr lvl="1"/>
            <a:r>
              <a:rPr lang="en-US" dirty="0" smtClean="0"/>
              <a:t>Now supports 4-byte AS Numbers</a:t>
            </a:r>
          </a:p>
          <a:p>
            <a:pPr lvl="1"/>
            <a:r>
              <a:rPr lang="en-US" dirty="0" smtClean="0"/>
              <a:t>Topology resembles ISP with multiple operating regions</a:t>
            </a:r>
          </a:p>
          <a:p>
            <a:pPr lvl="1"/>
            <a:r>
              <a:rPr lang="en-US" dirty="0" smtClean="0"/>
              <a:t>Hands on environment with core, edge, and access networks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3ED6E7-AE87-41F8-9E0D-1DF05F764E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5" descr="P1000880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33938" y="3401030"/>
            <a:ext cx="2600960" cy="151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92468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Offered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Internet Resource Management</a:t>
            </a:r>
          </a:p>
          <a:p>
            <a:r>
              <a:rPr lang="en-GB" dirty="0"/>
              <a:t>Internet Routing Registry</a:t>
            </a:r>
          </a:p>
          <a:p>
            <a:r>
              <a:rPr lang="en-GB" dirty="0"/>
              <a:t>Internet Technologies</a:t>
            </a:r>
          </a:p>
          <a:p>
            <a:r>
              <a:rPr lang="en-GB" dirty="0"/>
              <a:t>Routing</a:t>
            </a:r>
          </a:p>
          <a:p>
            <a:pPr lvl="1"/>
            <a:r>
              <a:rPr lang="en-GB" dirty="0"/>
              <a:t>OSPF and BGP</a:t>
            </a:r>
          </a:p>
          <a:p>
            <a:pPr lvl="1"/>
            <a:r>
              <a:rPr lang="en-GB" dirty="0"/>
              <a:t>IPv4 and IPv6</a:t>
            </a:r>
          </a:p>
          <a:p>
            <a:r>
              <a:rPr lang="en-GB" dirty="0"/>
              <a:t>DNS and DNSSEC</a:t>
            </a:r>
          </a:p>
          <a:p>
            <a:r>
              <a:rPr lang="en-GB" dirty="0"/>
              <a:t>Network </a:t>
            </a:r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IPv6</a:t>
            </a:r>
          </a:p>
          <a:p>
            <a:pPr lvl="1"/>
            <a:r>
              <a:rPr lang="en-US" dirty="0"/>
              <a:t>eLearning (1-hour modules)</a:t>
            </a:r>
          </a:p>
          <a:p>
            <a:pPr lvl="2"/>
            <a:r>
              <a:rPr lang="en-US" dirty="0"/>
              <a:t>IPv6 Overview</a:t>
            </a:r>
          </a:p>
          <a:p>
            <a:pPr lvl="2"/>
            <a:r>
              <a:rPr lang="en-US" dirty="0"/>
              <a:t>Addressing and </a:t>
            </a:r>
            <a:r>
              <a:rPr lang="en-US" dirty="0" err="1"/>
              <a:t>Subnetting</a:t>
            </a:r>
            <a:endParaRPr lang="en-US" dirty="0"/>
          </a:p>
          <a:p>
            <a:pPr lvl="2"/>
            <a:r>
              <a:rPr lang="en-US" dirty="0"/>
              <a:t>IPv4 – IPv6 Transition</a:t>
            </a:r>
          </a:p>
          <a:p>
            <a:pPr lvl="1"/>
            <a:r>
              <a:rPr lang="en-US" dirty="0"/>
              <a:t>Workshop</a:t>
            </a:r>
          </a:p>
          <a:p>
            <a:pPr lvl="2"/>
            <a:r>
              <a:rPr lang="en-US" dirty="0"/>
              <a:t>Two days, hands-on</a:t>
            </a:r>
          </a:p>
          <a:p>
            <a:pPr lvl="1"/>
            <a:r>
              <a:rPr lang="en-US" dirty="0" smtClean="0"/>
              <a:t>Tutorial</a:t>
            </a:r>
            <a:endParaRPr lang="en-US" dirty="0"/>
          </a:p>
          <a:p>
            <a:pPr lvl="2"/>
            <a:r>
              <a:rPr lang="en-US" dirty="0"/>
              <a:t>Full day at APNIC </a:t>
            </a:r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965F2-6A16-624D-806F-C9CE716AA39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23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Training Delivered in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Face-to-Face</a:t>
            </a:r>
          </a:p>
          <a:p>
            <a:pPr lvl="1"/>
            <a:r>
              <a:rPr lang="en-US" dirty="0" smtClean="0"/>
              <a:t>67 courses in 36 locations</a:t>
            </a:r>
          </a:p>
          <a:p>
            <a:pPr lvl="1"/>
            <a:r>
              <a:rPr lang="en-US" dirty="0" smtClean="0"/>
              <a:t>1,813 total participants</a:t>
            </a:r>
          </a:p>
          <a:p>
            <a:r>
              <a:rPr lang="en-US" dirty="0" smtClean="0"/>
              <a:t>eLearning </a:t>
            </a:r>
          </a:p>
          <a:p>
            <a:pPr lvl="1"/>
            <a:r>
              <a:rPr lang="en-US" dirty="0" smtClean="0"/>
              <a:t>76 courses</a:t>
            </a:r>
          </a:p>
          <a:p>
            <a:pPr lvl="1"/>
            <a:r>
              <a:rPr lang="en-US" dirty="0" smtClean="0"/>
              <a:t>786 total participants</a:t>
            </a:r>
          </a:p>
          <a:p>
            <a:r>
              <a:rPr lang="en-US" dirty="0" smtClean="0"/>
              <a:t>IPv6 courses</a:t>
            </a:r>
          </a:p>
          <a:p>
            <a:pPr lvl="1"/>
            <a:r>
              <a:rPr lang="en-US" dirty="0" smtClean="0"/>
              <a:t>27 locations in 20 economies</a:t>
            </a:r>
          </a:p>
          <a:p>
            <a:pPr lvl="1"/>
            <a:r>
              <a:rPr lang="en-US" dirty="0" smtClean="0"/>
              <a:t>1,147 total participants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A965F2-6A16-624D-806F-C9CE716AA395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 descr="Training-in-Bangladesh-July-200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9330" y="1605930"/>
            <a:ext cx="2600960" cy="1950720"/>
          </a:xfrm>
          <a:prstGeom prst="rect">
            <a:avLst/>
          </a:prstGeom>
        </p:spPr>
      </p:pic>
      <p:pic>
        <p:nvPicPr>
          <p:cNvPr id="6" name="Picture 5" descr="Training-in-Guam-for-the-first-time-June-2008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9330" y="3789154"/>
            <a:ext cx="260096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APNIC Conferences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APNIC 32</a:t>
            </a:r>
          </a:p>
          <a:p>
            <a:pPr lvl="1"/>
            <a:r>
              <a:rPr lang="en-GB" dirty="0" smtClean="0"/>
              <a:t>Total delegates: 244</a:t>
            </a:r>
          </a:p>
          <a:p>
            <a:pPr lvl="1"/>
            <a:r>
              <a:rPr lang="en-GB" dirty="0" smtClean="0"/>
              <a:t>Economies represented: 35</a:t>
            </a:r>
          </a:p>
          <a:p>
            <a:pPr lvl="1"/>
            <a:r>
              <a:rPr lang="en-GB" dirty="0" smtClean="0"/>
              <a:t>APNIC Member organizations represented: 62</a:t>
            </a:r>
          </a:p>
          <a:p>
            <a:pPr lvl="1"/>
            <a:r>
              <a:rPr lang="en-GB" dirty="0" smtClean="0"/>
              <a:t>Participants at APNIC Remote Hub in Phnom Penh: 25</a:t>
            </a:r>
          </a:p>
          <a:p>
            <a:pPr lvl="1"/>
            <a:r>
              <a:rPr lang="en-GB" dirty="0" smtClean="0"/>
              <a:t>Total remote participants: 506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fld id="{A6CDED10-5869-1944-8B9A-3E79CDFD596D}" type="slidenum">
              <a:rPr lang="en-GB" smtClean="0"/>
              <a:pPr>
                <a:defRPr/>
              </a:pPr>
              <a:t>6</a:t>
            </a:fld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 descr="DSC_553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6129" y="3939223"/>
            <a:ext cx="2950464" cy="1975104"/>
          </a:xfrm>
          <a:prstGeom prst="rect">
            <a:avLst/>
          </a:prstGeom>
        </p:spPr>
      </p:pic>
      <p:pic>
        <p:nvPicPr>
          <p:cNvPr id="5" name="Picture 4" descr="DSC_5544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9803" y="3939223"/>
            <a:ext cx="2950464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Policy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APNIC implemented the following policy </a:t>
            </a:r>
            <a:r>
              <a:rPr lang="en-US" dirty="0"/>
              <a:t>p</a:t>
            </a:r>
            <a:r>
              <a:rPr lang="en-US" dirty="0" smtClean="0"/>
              <a:t>roposals:</a:t>
            </a:r>
          </a:p>
          <a:p>
            <a:pPr lvl="1"/>
            <a:r>
              <a:rPr lang="en-US" dirty="0" smtClean="0"/>
              <a:t>May</a:t>
            </a:r>
          </a:p>
          <a:p>
            <a:pPr lvl="2"/>
            <a:r>
              <a:rPr lang="en-US" dirty="0" smtClean="0"/>
              <a:t>prop-088: Distribution of IPv4 addresses once the Final /8 period starts</a:t>
            </a:r>
          </a:p>
          <a:p>
            <a:pPr lvl="2"/>
            <a:r>
              <a:rPr lang="en-US" dirty="0" smtClean="0"/>
              <a:t>prop-093: Reducing the minimum delegation size for the Final /8 policy</a:t>
            </a:r>
          </a:p>
          <a:p>
            <a:pPr lvl="2"/>
            <a:r>
              <a:rPr lang="en-US" dirty="0" smtClean="0"/>
              <a:t>prop-094: Removing renumbering requirement from Final /8 policy</a:t>
            </a:r>
          </a:p>
          <a:p>
            <a:pPr lvl="1"/>
            <a:r>
              <a:rPr lang="en-US" dirty="0" smtClean="0"/>
              <a:t>August</a:t>
            </a:r>
          </a:p>
          <a:p>
            <a:pPr lvl="2"/>
            <a:r>
              <a:rPr lang="en-US" dirty="0" smtClean="0"/>
              <a:t>prop-083: Alternative criteria for subsequent IPv6 allocations</a:t>
            </a:r>
          </a:p>
          <a:p>
            <a:pPr lvl="2"/>
            <a:r>
              <a:rPr lang="en-US" dirty="0" smtClean="0"/>
              <a:t>prop-095: Inter-RIR address transfer proposal</a:t>
            </a:r>
          </a:p>
          <a:p>
            <a:pPr lvl="1"/>
            <a:r>
              <a:rPr lang="en-US" dirty="0" smtClean="0"/>
              <a:t>November</a:t>
            </a:r>
          </a:p>
          <a:p>
            <a:pPr lvl="2"/>
            <a:r>
              <a:rPr lang="en-US" dirty="0" smtClean="0"/>
              <a:t>prop-096: Maintaining demonstrated needs requirement in transfer policy after the Final /8 phase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2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Policies at APNIC 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not reach consensus:</a:t>
            </a:r>
          </a:p>
          <a:p>
            <a:pPr lvl="1"/>
            <a:r>
              <a:rPr lang="en-US" dirty="0" smtClean="0"/>
              <a:t>prop-100: National IP address plan – Allocation of country-wide IP address blocks</a:t>
            </a:r>
          </a:p>
          <a:p>
            <a:pPr lvl="1"/>
            <a:r>
              <a:rPr lang="en-US" dirty="0" smtClean="0"/>
              <a:t>prop-099: IPv6 reservation for large networks</a:t>
            </a:r>
          </a:p>
          <a:p>
            <a:pPr lvl="1"/>
            <a:r>
              <a:rPr lang="en-US" dirty="0" smtClean="0"/>
              <a:t>prop-098: Optimizing IPv6 allocation strategies (simplified)</a:t>
            </a:r>
          </a:p>
          <a:p>
            <a:r>
              <a:rPr lang="en-US" dirty="0"/>
              <a:t>These proposals were returned to the mailing list for further </a:t>
            </a: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5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APNIC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Launched in 2011, focusing on several activities</a:t>
            </a:r>
          </a:p>
          <a:p>
            <a:r>
              <a:rPr lang="en-US" dirty="0" smtClean="0"/>
              <a:t>IPv6 Capability Tracker</a:t>
            </a:r>
          </a:p>
          <a:p>
            <a:pPr lvl="1"/>
            <a:r>
              <a:rPr lang="en-US" dirty="0" smtClean="0"/>
              <a:t>Google Analytics Tracking Tool to allow website operators to measure client IPv6 capabilities</a:t>
            </a:r>
          </a:p>
          <a:p>
            <a:r>
              <a:rPr lang="en-US" dirty="0" smtClean="0"/>
              <a:t>Measuring IPv6</a:t>
            </a:r>
          </a:p>
          <a:p>
            <a:pPr lvl="1"/>
            <a:r>
              <a:rPr lang="en-US" dirty="0" smtClean="0"/>
              <a:t>Measuring the end-to-end capability of IPv6 clients per economy</a:t>
            </a:r>
          </a:p>
          <a:p>
            <a:r>
              <a:rPr lang="en-US" dirty="0" smtClean="0"/>
              <a:t>IPv6 preference by ASN</a:t>
            </a:r>
          </a:p>
          <a:p>
            <a:pPr lvl="1"/>
            <a:r>
              <a:rPr lang="en-US" dirty="0" smtClean="0"/>
              <a:t>Measures IPv6 client capability per autonomous system</a:t>
            </a:r>
          </a:p>
          <a:p>
            <a:r>
              <a:rPr lang="en-US" dirty="0" smtClean="0"/>
              <a:t>IPv4 address report</a:t>
            </a:r>
          </a:p>
          <a:p>
            <a:pPr lvl="1"/>
            <a:r>
              <a:rPr lang="en-US" dirty="0" smtClean="0"/>
              <a:t>Measuring IPv4 free pool address exhaustion</a:t>
            </a:r>
          </a:p>
          <a:p>
            <a:r>
              <a:rPr lang="en-US" dirty="0"/>
              <a:t>Website: </a:t>
            </a:r>
            <a:r>
              <a:rPr lang="en-US" dirty="0" err="1"/>
              <a:t>labs.apnic.net</a:t>
            </a:r>
            <a:endParaRPr lang="en-US" dirty="0"/>
          </a:p>
          <a:p>
            <a:r>
              <a:rPr lang="en-US" dirty="0" smtClean="0"/>
              <a:t>Blog: </a:t>
            </a:r>
            <a:r>
              <a:rPr lang="en-US" dirty="0" err="1" smtClean="0"/>
              <a:t>blabs.apnic.net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659C3D-E5F1-A14B-A733-9FD04C5ED5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55677"/>
      </p:ext>
    </p:extLst>
  </p:cSld>
  <p:clrMapOvr>
    <a:masterClrMapping/>
  </p:clrMapOvr>
</p:sld>
</file>

<file path=ppt/theme/theme1.xml><?xml version="1.0" encoding="utf-8"?>
<a:theme xmlns:a="http://schemas.openxmlformats.org/drawingml/2006/main" name="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 PowerPoint Template_Final</Template>
  <TotalTime>403</TotalTime>
  <Words>614</Words>
  <Application>Microsoft Macintosh PowerPoint</Application>
  <PresentationFormat>On-screen Show (4:3)</PresentationFormat>
  <Paragraphs>126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Orange APNIC Theme</vt:lpstr>
      <vt:lpstr>1_Orange APNIC Theme</vt:lpstr>
      <vt:lpstr>Supporting Internet Development</vt:lpstr>
      <vt:lpstr>Overview</vt:lpstr>
      <vt:lpstr>Training in 2011</vt:lpstr>
      <vt:lpstr>Courses Offered</vt:lpstr>
      <vt:lpstr>Training Delivered in 2011</vt:lpstr>
      <vt:lpstr>APNIC Conferences</vt:lpstr>
      <vt:lpstr>2011 Policy Outcomes</vt:lpstr>
      <vt:lpstr>Policies at APNIC 32</vt:lpstr>
      <vt:lpstr>APNIC Labs</vt:lpstr>
      <vt:lpstr>Root Server Deployment</vt:lpstr>
      <vt:lpstr>Root Servers in the Region</vt:lpstr>
      <vt:lpstr>Information Society Innovation Fund</vt:lpstr>
      <vt:lpstr>Information Society Innovation Fund</vt:lpstr>
      <vt:lpstr>Thank you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Powney</dc:creator>
  <cp:lastModifiedBy>Samantha Marks</cp:lastModifiedBy>
  <cp:revision>25</cp:revision>
  <dcterms:created xsi:type="dcterms:W3CDTF">2012-01-31T04:12:32Z</dcterms:created>
  <dcterms:modified xsi:type="dcterms:W3CDTF">2012-03-02T05:54:24Z</dcterms:modified>
</cp:coreProperties>
</file>