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4" r:id="rId1"/>
    <p:sldMasterId id="2147483702" r:id="rId2"/>
  </p:sldMasterIdLst>
  <p:notesMasterIdLst>
    <p:notesMasterId r:id="rId16"/>
  </p:notesMasterIdLst>
  <p:handoutMasterIdLst>
    <p:handoutMasterId r:id="rId17"/>
  </p:handoutMasterIdLst>
  <p:sldIdLst>
    <p:sldId id="257" r:id="rId3"/>
    <p:sldId id="284" r:id="rId4"/>
    <p:sldId id="282" r:id="rId5"/>
    <p:sldId id="276" r:id="rId6"/>
    <p:sldId id="278" r:id="rId7"/>
    <p:sldId id="281" r:id="rId8"/>
    <p:sldId id="283" r:id="rId9"/>
    <p:sldId id="285" r:id="rId10"/>
    <p:sldId id="280" r:id="rId11"/>
    <p:sldId id="279" r:id="rId12"/>
    <p:sldId id="286" r:id="rId13"/>
    <p:sldId id="274" r:id="rId14"/>
    <p:sldId id="287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5C5C"/>
    <a:srgbClr val="C01B1C"/>
    <a:srgbClr val="C40836"/>
    <a:srgbClr val="590F4A"/>
    <a:srgbClr val="166813"/>
    <a:srgbClr val="004FBB"/>
    <a:srgbClr val="383838"/>
    <a:srgbClr val="00A2D7"/>
    <a:srgbClr val="FFCF00"/>
    <a:srgbClr val="F27D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 autoAdjust="0"/>
  </p:normalViewPr>
  <p:slideViewPr>
    <p:cSldViewPr>
      <p:cViewPr varScale="1">
        <p:scale>
          <a:sx n="71" d="100"/>
          <a:sy n="71" d="100"/>
        </p:scale>
        <p:origin x="-1120" y="-112"/>
      </p:cViewPr>
      <p:guideLst>
        <p:guide orient="horz" pos="346"/>
        <p:guide pos="2880"/>
      </p:guideLst>
    </p:cSldViewPr>
  </p:slideViewPr>
  <p:outlineViewPr>
    <p:cViewPr>
      <p:scale>
        <a:sx n="33" d="100"/>
        <a:sy n="33" d="100"/>
      </p:scale>
      <p:origin x="0" y="233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2E173-FBB3-554D-BDED-50BEA10116D8}" type="datetimeFigureOut">
              <a:rPr lang="en-US" smtClean="0"/>
              <a:t>29/02/12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36610-B584-8344-AD9F-EF5950D18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6032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0EEA6-3FE3-4FAA-B648-A79F7B237411}" type="datetimeFigureOut">
              <a:rPr lang="en-AU" smtClean="0"/>
              <a:t>29/02/12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60B50-68CE-4856-A7F5-953E39274F9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94075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3815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60B50-68CE-4856-A7F5-953E39274F9E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7238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Relationship Id="rId3" Type="http://schemas.openxmlformats.org/officeDocument/2006/relationships/image" Target="../media/image2.jp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Relationship Id="rId3" Type="http://schemas.openxmlformats.org/officeDocument/2006/relationships/image" Target="../media/image2.jp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2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2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PNIC 33_PPT template-03-0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844825"/>
            <a:ext cx="8424936" cy="2160239"/>
          </a:xfrm>
        </p:spPr>
        <p:txBody>
          <a:bodyPr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077072"/>
            <a:ext cx="8424936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83744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35292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535113"/>
            <a:ext cx="4104456" cy="639762"/>
          </a:xfrm>
        </p:spPr>
        <p:txBody>
          <a:bodyPr anchor="t" anchorCtr="0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536" y="2174875"/>
            <a:ext cx="4104456" cy="39904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1" y="1535113"/>
            <a:ext cx="4176463" cy="6397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1" y="2174875"/>
            <a:ext cx="4176463" cy="39904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699792" y="6548966"/>
            <a:ext cx="3960440" cy="22762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AU" kern="0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748464" y="6548965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3577339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352928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99792" y="6548966"/>
            <a:ext cx="3960440" cy="22762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AU" kern="0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48464" y="6548965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994038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99792" y="6548966"/>
            <a:ext cx="3960440" cy="22762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AU" kern="0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48464" y="6548965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072892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PNIC 33_PPT template-03-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844825"/>
            <a:ext cx="8424936" cy="2160239"/>
          </a:xfrm>
        </p:spPr>
        <p:txBody>
          <a:bodyPr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077072"/>
            <a:ext cx="8424936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AU" dirty="0"/>
          </a:p>
        </p:txBody>
      </p:sp>
      <p:pic>
        <p:nvPicPr>
          <p:cNvPr id="6" name="Picture 5" descr="APNIC 33_PPT template-03-0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44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PNIC 33_PPT template-03-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844824"/>
            <a:ext cx="8424936" cy="2016223"/>
          </a:xfrm>
        </p:spPr>
        <p:txBody>
          <a:bodyPr anchor="t" anchorCtr="0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3933056"/>
            <a:ext cx="8424936" cy="1152128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325918" y="5085184"/>
            <a:ext cx="8460000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 descr="APNIC 33_PPT template-03-0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25918" y="5085184"/>
            <a:ext cx="8460000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47032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352928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00200"/>
            <a:ext cx="8352928" cy="4565103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99792" y="6548966"/>
            <a:ext cx="3960440" cy="22762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AU" kern="0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48464" y="6548965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374650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PNIC 33_PPT template-03-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421904"/>
            <a:ext cx="8352928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636912"/>
            <a:ext cx="8352928" cy="35283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99792" y="6548966"/>
            <a:ext cx="3960440" cy="22762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AU" kern="0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48464" y="6548965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  <p:pic>
        <p:nvPicPr>
          <p:cNvPr id="7" name="Picture 6" descr="APNIC 33_PPT template-03-0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79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PNIC 33_PPT template-03-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996952"/>
            <a:ext cx="9144000" cy="3528392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570782"/>
            <a:ext cx="8352928" cy="778098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3140968"/>
            <a:ext cx="8352928" cy="325306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5536" y="2420888"/>
            <a:ext cx="8352928" cy="50460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99792" y="6548966"/>
            <a:ext cx="3960440" cy="22762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AU" kern="0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48464" y="6548965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  <p:pic>
        <p:nvPicPr>
          <p:cNvPr id="12" name="Picture 11" descr="APNIC 33_PPT template-03-0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2996952"/>
            <a:ext cx="9144000" cy="3528392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9704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ith 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27384"/>
            <a:ext cx="558011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4896544" cy="1143000"/>
          </a:xfrm>
        </p:spPr>
        <p:txBody>
          <a:bodyPr/>
          <a:lstStyle>
            <a:lvl1pPr>
              <a:defRPr i="0">
                <a:solidFill>
                  <a:schemeClr val="tx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00200"/>
            <a:ext cx="4896544" cy="456510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12161" y="260350"/>
            <a:ext cx="2808312" cy="5904954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99792" y="6548966"/>
            <a:ext cx="2808312" cy="22762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endParaRPr lang="en-AU" kern="0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48464" y="6548965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82" b="1"/>
          <a:stretch/>
        </p:blipFill>
        <p:spPr>
          <a:xfrm>
            <a:off x="0" y="6379370"/>
            <a:ext cx="2032000" cy="478630"/>
          </a:xfrm>
          <a:prstGeom prst="rect">
            <a:avLst/>
          </a:prstGeom>
        </p:spPr>
      </p:pic>
      <p:pic>
        <p:nvPicPr>
          <p:cNvPr id="15" name="Picture 14" descr="APNIC 33_PPT template-03-0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2" r="-1"/>
          <a:stretch/>
        </p:blipFill>
        <p:spPr>
          <a:xfrm>
            <a:off x="5580112" y="0"/>
            <a:ext cx="3563887" cy="6885384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27384"/>
            <a:ext cx="558011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82" b="1"/>
          <a:stretch/>
        </p:blipFill>
        <p:spPr>
          <a:xfrm>
            <a:off x="0" y="6379370"/>
            <a:ext cx="2032000" cy="478630"/>
          </a:xfrm>
          <a:prstGeom prst="rect">
            <a:avLst/>
          </a:prstGeom>
        </p:spPr>
      </p:pic>
      <p:pic>
        <p:nvPicPr>
          <p:cNvPr id="18" name="Picture 17" descr="APNIC 33_PPT template-03-03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2" r="-1"/>
          <a:stretch/>
        </p:blipFill>
        <p:spPr>
          <a:xfrm>
            <a:off x="5580112" y="0"/>
            <a:ext cx="3563887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84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PNIC 33_PPT template-03-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1916832"/>
            <a:ext cx="9144000" cy="3240360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95536" y="2420888"/>
            <a:ext cx="8352928" cy="1362075"/>
          </a:xfrm>
        </p:spPr>
        <p:txBody>
          <a:bodyPr anchor="ctr" anchorCtr="0">
            <a:noAutofit/>
          </a:bodyPr>
          <a:lstStyle>
            <a:lvl1pPr algn="l">
              <a:defRPr sz="4800" b="1" cap="none" baseline="0">
                <a:solidFill>
                  <a:schemeClr val="tx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95536" y="3965525"/>
            <a:ext cx="8373710" cy="64928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99792" y="6548966"/>
            <a:ext cx="3960440" cy="22762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AU" kern="0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48464" y="6548965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  <p:pic>
        <p:nvPicPr>
          <p:cNvPr id="13" name="Picture 12" descr="APNIC 33_PPT template-03-0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1916832"/>
            <a:ext cx="9144000" cy="3240360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2792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PNIC 33_PPT template-03-0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844824"/>
            <a:ext cx="8424936" cy="2016223"/>
          </a:xfrm>
        </p:spPr>
        <p:txBody>
          <a:bodyPr anchor="t" anchorCtr="0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3933056"/>
            <a:ext cx="8424936" cy="1152128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AU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25918" y="5085184"/>
            <a:ext cx="8460000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47032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7384"/>
            <a:ext cx="558011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060848"/>
            <a:ext cx="4896544" cy="2049191"/>
          </a:xfrm>
        </p:spPr>
        <p:txBody>
          <a:bodyPr anchor="ctr" anchorCtr="0">
            <a:noAutofit/>
          </a:bodyPr>
          <a:lstStyle>
            <a:lvl1pPr algn="l">
              <a:defRPr sz="4800" b="1" cap="none" baseline="0">
                <a:solidFill>
                  <a:schemeClr val="tx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99792" y="6548966"/>
            <a:ext cx="2808312" cy="22762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endParaRPr lang="en-AU" kern="0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48464" y="6548965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82" b="1"/>
          <a:stretch/>
        </p:blipFill>
        <p:spPr>
          <a:xfrm>
            <a:off x="0" y="6379370"/>
            <a:ext cx="2032000" cy="478630"/>
          </a:xfrm>
          <a:prstGeom prst="rect">
            <a:avLst/>
          </a:prstGeom>
        </p:spPr>
      </p:pic>
      <p:pic>
        <p:nvPicPr>
          <p:cNvPr id="14" name="Picture 13" descr="APNIC 33_PPT template-03-0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2" r="-1"/>
          <a:stretch/>
        </p:blipFill>
        <p:spPr>
          <a:xfrm>
            <a:off x="5580112" y="0"/>
            <a:ext cx="3563887" cy="688538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27384"/>
            <a:ext cx="558011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82" b="1"/>
          <a:stretch/>
        </p:blipFill>
        <p:spPr>
          <a:xfrm>
            <a:off x="0" y="6379370"/>
            <a:ext cx="2032000" cy="478630"/>
          </a:xfrm>
          <a:prstGeom prst="rect">
            <a:avLst/>
          </a:prstGeom>
        </p:spPr>
      </p:pic>
      <p:pic>
        <p:nvPicPr>
          <p:cNvPr id="15" name="Picture 14" descr="APNIC 33_PPT template-03-03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2" r="-1"/>
          <a:stretch/>
        </p:blipFill>
        <p:spPr>
          <a:xfrm>
            <a:off x="5580112" y="0"/>
            <a:ext cx="3563887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66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352928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600200"/>
            <a:ext cx="4104456" cy="456510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4176464" cy="456510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99792" y="6548966"/>
            <a:ext cx="3960440" cy="22762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AU" kern="0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48464" y="6548965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1808853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35292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535113"/>
            <a:ext cx="4104456" cy="639762"/>
          </a:xfrm>
        </p:spPr>
        <p:txBody>
          <a:bodyPr anchor="t" anchorCtr="0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536" y="2174875"/>
            <a:ext cx="4104456" cy="39904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1" y="1535113"/>
            <a:ext cx="4176463" cy="6397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1" y="2174875"/>
            <a:ext cx="4176463" cy="39904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699792" y="6548966"/>
            <a:ext cx="3960440" cy="22762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AU" kern="0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748464" y="6548965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3577339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352928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99792" y="6548966"/>
            <a:ext cx="3960440" cy="22762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AU" kern="0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48464" y="6548965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994038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99792" y="6548966"/>
            <a:ext cx="3960440" cy="22762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AU" kern="0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48464" y="6548965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072892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352928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00200"/>
            <a:ext cx="8352928" cy="4565103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99792" y="6548966"/>
            <a:ext cx="3960440" cy="22762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AU" kern="0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48464" y="6548965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374650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PNIC 33_PPT template-03-0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421904"/>
            <a:ext cx="8352928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636912"/>
            <a:ext cx="8352928" cy="35283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99792" y="6548966"/>
            <a:ext cx="3960440" cy="22762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AU" kern="0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48464" y="6548965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1413479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PNIC 33_PPT template-03-0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2996952"/>
            <a:ext cx="9144000" cy="3528392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570782"/>
            <a:ext cx="8352928" cy="778098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3140968"/>
            <a:ext cx="8352928" cy="325306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5536" y="2420888"/>
            <a:ext cx="8352928" cy="50460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99792" y="6548966"/>
            <a:ext cx="3960440" cy="22762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AU" kern="0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48464" y="6548965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3669704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27384"/>
            <a:ext cx="558011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4896544" cy="1143000"/>
          </a:xfrm>
        </p:spPr>
        <p:txBody>
          <a:bodyPr/>
          <a:lstStyle>
            <a:lvl1pPr>
              <a:defRPr i="0">
                <a:solidFill>
                  <a:schemeClr val="tx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00200"/>
            <a:ext cx="4896544" cy="456510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12161" y="260350"/>
            <a:ext cx="2808312" cy="5904954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99792" y="6548966"/>
            <a:ext cx="2808312" cy="22762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endParaRPr lang="en-AU" kern="0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48464" y="6548965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82" b="1"/>
          <a:stretch/>
        </p:blipFill>
        <p:spPr>
          <a:xfrm>
            <a:off x="0" y="6379370"/>
            <a:ext cx="2032000" cy="478630"/>
          </a:xfrm>
          <a:prstGeom prst="rect">
            <a:avLst/>
          </a:prstGeom>
        </p:spPr>
      </p:pic>
      <p:pic>
        <p:nvPicPr>
          <p:cNvPr id="15" name="Picture 14" descr="APNIC 33_PPT template-03-03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2" r="-1"/>
          <a:stretch/>
        </p:blipFill>
        <p:spPr>
          <a:xfrm>
            <a:off x="5580112" y="0"/>
            <a:ext cx="3563887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84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PNIC 33_PPT template-03-0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1916832"/>
            <a:ext cx="9144000" cy="3240360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95536" y="2420888"/>
            <a:ext cx="8352928" cy="1362075"/>
          </a:xfrm>
        </p:spPr>
        <p:txBody>
          <a:bodyPr anchor="ctr" anchorCtr="0">
            <a:noAutofit/>
          </a:bodyPr>
          <a:lstStyle>
            <a:lvl1pPr algn="l">
              <a:defRPr sz="4800" b="1" cap="none" baseline="0">
                <a:solidFill>
                  <a:schemeClr val="tx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95536" y="3965525"/>
            <a:ext cx="8373710" cy="64928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99792" y="6548966"/>
            <a:ext cx="3960440" cy="22762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AU" kern="0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48464" y="6548965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3182792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27384"/>
            <a:ext cx="558011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060848"/>
            <a:ext cx="4896544" cy="2049191"/>
          </a:xfrm>
        </p:spPr>
        <p:txBody>
          <a:bodyPr anchor="ctr" anchorCtr="0">
            <a:noAutofit/>
          </a:bodyPr>
          <a:lstStyle>
            <a:lvl1pPr algn="l">
              <a:defRPr sz="4800" b="1" cap="none" baseline="0">
                <a:solidFill>
                  <a:schemeClr val="tx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99792" y="6548966"/>
            <a:ext cx="2808312" cy="22762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endParaRPr lang="en-AU" kern="0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48464" y="6548965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82" b="1"/>
          <a:stretch/>
        </p:blipFill>
        <p:spPr>
          <a:xfrm>
            <a:off x="0" y="6379370"/>
            <a:ext cx="2032000" cy="478630"/>
          </a:xfrm>
          <a:prstGeom prst="rect">
            <a:avLst/>
          </a:prstGeom>
        </p:spPr>
      </p:pic>
      <p:pic>
        <p:nvPicPr>
          <p:cNvPr id="14" name="Picture 13" descr="APNIC 33_PPT template-03-03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2" r="-1"/>
          <a:stretch/>
        </p:blipFill>
        <p:spPr>
          <a:xfrm>
            <a:off x="5580112" y="0"/>
            <a:ext cx="3563887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66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352928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600200"/>
            <a:ext cx="4104456" cy="456510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4176464" cy="456510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99792" y="6548966"/>
            <a:ext cx="3960440" cy="22762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AU" kern="0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48464" y="6548965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1808853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4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352928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600200"/>
            <a:ext cx="8352928" cy="456510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99792" y="6548966"/>
            <a:ext cx="3960440" cy="22762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AU" kern="0" dirty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48464" y="6548965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  <p:pic>
        <p:nvPicPr>
          <p:cNvPr id="8" name="Picture 7" descr="APNIC 33_PPT template-02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2878"/>
            <a:ext cx="9144000" cy="67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89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701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ts val="12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266700" algn="l" defTabSz="914400" rtl="0" eaLnBrk="1" latinLnBrk="0" hangingPunct="1">
        <a:spcBef>
          <a:spcPts val="4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00" indent="-279400" algn="l" defTabSz="914400" rtl="0" eaLnBrk="1" latinLnBrk="0" hangingPunct="1">
        <a:spcBef>
          <a:spcPts val="4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352928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600200"/>
            <a:ext cx="8352928" cy="456510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99792" y="6548966"/>
            <a:ext cx="3960440" cy="22762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AU" kern="0" dirty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48464" y="6548965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38B2A337-2C29-4402-A0A2-E290C184D5D3}" type="slidenum">
              <a:rPr lang="en-AU" kern="0" smtClean="0"/>
              <a:pPr/>
              <a:t>‹#›</a:t>
            </a:fld>
            <a:endParaRPr lang="en-AU" kern="0" dirty="0"/>
          </a:p>
        </p:txBody>
      </p:sp>
      <p:pic>
        <p:nvPicPr>
          <p:cNvPr id="8" name="Picture 7" descr="APNIC 33_PPT template-02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2878"/>
            <a:ext cx="9144000" cy="67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89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ts val="12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266700" algn="l" defTabSz="914400" rtl="0" eaLnBrk="1" latinLnBrk="0" hangingPunct="1">
        <a:spcBef>
          <a:spcPts val="4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00" indent="-279400" algn="l" defTabSz="914400" rtl="0" eaLnBrk="1" latinLnBrk="0" hangingPunct="1">
        <a:spcBef>
          <a:spcPts val="4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emf"/><Relationship Id="rId12" Type="http://schemas.openxmlformats.org/officeDocument/2006/relationships/image" Target="../media/image16.emf"/><Relationship Id="rId13" Type="http://schemas.openxmlformats.org/officeDocument/2006/relationships/image" Target="../media/image17.emf"/><Relationship Id="rId14" Type="http://schemas.openxmlformats.org/officeDocument/2006/relationships/image" Target="../media/image18.emf"/><Relationship Id="rId15" Type="http://schemas.openxmlformats.org/officeDocument/2006/relationships/image" Target="../media/image19.emf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.emf"/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6" Type="http://schemas.openxmlformats.org/officeDocument/2006/relationships/image" Target="../media/image10.emf"/><Relationship Id="rId7" Type="http://schemas.openxmlformats.org/officeDocument/2006/relationships/image" Target="../media/image11.emf"/><Relationship Id="rId8" Type="http://schemas.openxmlformats.org/officeDocument/2006/relationships/image" Target="../media/image12.emf"/><Relationship Id="rId9" Type="http://schemas.openxmlformats.org/officeDocument/2006/relationships/image" Target="../media/image13.emf"/><Relationship Id="rId10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1844825"/>
            <a:ext cx="8424936" cy="2160239"/>
          </a:xfrm>
        </p:spPr>
        <p:txBody>
          <a:bodyPr/>
          <a:lstStyle/>
          <a:p>
            <a:r>
              <a:rPr lang="en-AU" dirty="0" smtClean="0"/>
              <a:t>Project CONNECT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077072"/>
            <a:ext cx="8424936" cy="1752600"/>
          </a:xfrm>
        </p:spPr>
        <p:txBody>
          <a:bodyPr/>
          <a:lstStyle/>
          <a:p>
            <a:r>
              <a:rPr lang="en-AU" dirty="0" smtClean="0"/>
              <a:t>Louise Flynn, Marketing and Public Relations Consultant</a:t>
            </a:r>
          </a:p>
          <a:p>
            <a:r>
              <a:rPr lang="en-AU" dirty="0" smtClean="0"/>
              <a:t>Services Area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07819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Project CONNECT?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 </a:t>
            </a:r>
            <a:r>
              <a:rPr lang="en-US" dirty="0"/>
              <a:t>to a single stream of information that members will be able </a:t>
            </a:r>
            <a:r>
              <a:rPr lang="en-US" dirty="0" smtClean="0"/>
              <a:t>to access </a:t>
            </a:r>
            <a:r>
              <a:rPr lang="en-US" dirty="0"/>
              <a:t>and bring into a format that suits </a:t>
            </a:r>
            <a:r>
              <a:rPr lang="en-US" dirty="0" smtClean="0"/>
              <a:t>them</a:t>
            </a:r>
          </a:p>
          <a:p>
            <a:r>
              <a:rPr lang="en-US" dirty="0" smtClean="0"/>
              <a:t>We will look to utilize familiar tools such as Facebook, Twitter and RSS. </a:t>
            </a:r>
          </a:p>
          <a:p>
            <a:r>
              <a:rPr lang="en-US" dirty="0" smtClean="0"/>
              <a:t>Let Start Now </a:t>
            </a:r>
          </a:p>
          <a:p>
            <a:pPr lvl="1"/>
            <a:r>
              <a:rPr lang="en-US" dirty="0" smtClean="0"/>
              <a:t>‘Follow’ us now on #APNIC #APNIC33 @</a:t>
            </a:r>
            <a:r>
              <a:rPr lang="en-US" dirty="0" err="1" smtClean="0"/>
              <a:t>apnic</a:t>
            </a:r>
            <a:endParaRPr lang="en-US" dirty="0" smtClean="0"/>
          </a:p>
          <a:p>
            <a:pPr lvl="1"/>
            <a:r>
              <a:rPr lang="en-US" dirty="0" smtClean="0"/>
              <a:t>‘Like’ our Facebook page</a:t>
            </a:r>
          </a:p>
          <a:p>
            <a:pPr lvl="1"/>
            <a:r>
              <a:rPr lang="en-US" dirty="0" smtClean="0"/>
              <a:t>Join our linked in Community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B2A337-2C29-4402-A0A2-E290C184D5D3}" type="slidenum">
              <a:rPr lang="en-AU" kern="0" smtClean="0"/>
              <a:pPr/>
              <a:t>10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428215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Involved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B2A337-2C29-4402-A0A2-E290C184D5D3}" type="slidenum">
              <a:rPr lang="en-AU" kern="0" smtClean="0"/>
              <a:pPr/>
              <a:t>11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3278402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Involved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</a:t>
            </a:r>
            <a:r>
              <a:rPr lang="en-US" dirty="0"/>
              <a:t>are taking feedback </a:t>
            </a:r>
            <a:r>
              <a:rPr lang="en-US" dirty="0" smtClean="0"/>
              <a:t>from: 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revious member and stakeholders surveys </a:t>
            </a:r>
          </a:p>
          <a:p>
            <a:pPr lvl="1"/>
            <a:r>
              <a:rPr lang="en-US" dirty="0" smtClean="0"/>
              <a:t>The website usability survey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 upcoming Member </a:t>
            </a:r>
            <a:r>
              <a:rPr lang="en-US" dirty="0"/>
              <a:t>survey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about </a:t>
            </a:r>
            <a:r>
              <a:rPr lang="en-US" dirty="0"/>
              <a:t>how APNIC community want to </a:t>
            </a:r>
            <a:r>
              <a:rPr lang="en-US" dirty="0" smtClean="0"/>
              <a:t>receive information on what </a:t>
            </a:r>
            <a:r>
              <a:rPr lang="en-US" dirty="0"/>
              <a:t>what they want to know </a:t>
            </a:r>
            <a:r>
              <a:rPr lang="en-US" dirty="0" smtClean="0"/>
              <a:t>about</a:t>
            </a:r>
            <a:endParaRPr lang="en-US" dirty="0"/>
          </a:p>
          <a:p>
            <a:r>
              <a:rPr lang="en-US" dirty="0" smtClean="0"/>
              <a:t>But </a:t>
            </a:r>
            <a:r>
              <a:rPr lang="en-US" dirty="0"/>
              <a:t>please feel free to approach myself or my fellow project </a:t>
            </a:r>
            <a:r>
              <a:rPr lang="en-US" dirty="0" smtClean="0"/>
              <a:t>members during </a:t>
            </a:r>
            <a:r>
              <a:rPr lang="en-US" dirty="0"/>
              <a:t>APNIC 33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B2A337-2C29-4402-A0A2-E290C184D5D3}" type="slidenum">
              <a:rPr lang="en-AU" kern="0" smtClean="0"/>
              <a:pPr/>
              <a:t>12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383055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923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to Project CONNECT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B2A337-2C29-4402-A0A2-E290C184D5D3}" type="slidenum">
              <a:rPr lang="en-AU" kern="0" smtClean="0"/>
              <a:pPr/>
              <a:t>2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651829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Logotype APNIC_smal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991" b="-49991"/>
          <a:stretch>
            <a:fillRect/>
          </a:stretch>
        </p:blipFill>
        <p:spPr>
          <a:xfrm>
            <a:off x="395536" y="980728"/>
            <a:ext cx="8353425" cy="4565650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B2A337-2C29-4402-A0A2-E290C184D5D3}" type="slidenum">
              <a:rPr lang="en-AU" kern="0" smtClean="0"/>
              <a:pPr/>
              <a:t>3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338584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APNIC Community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667" t="21079" r="2307" b="23275"/>
          <a:stretch/>
        </p:blipFill>
        <p:spPr>
          <a:xfrm>
            <a:off x="786964" y="1600200"/>
            <a:ext cx="7565599" cy="4392444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B2A337-2C29-4402-A0A2-E290C184D5D3}" type="slidenum">
              <a:rPr lang="en-AU" kern="0" smtClean="0"/>
              <a:pPr/>
              <a:t>4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896759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APNIC Community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APNIC is a region with different </a:t>
            </a:r>
            <a:r>
              <a:rPr lang="en-US" dirty="0" smtClean="0"/>
              <a:t>cultures, </a:t>
            </a:r>
            <a:r>
              <a:rPr lang="en-US" dirty="0"/>
              <a:t>languages and experiences</a:t>
            </a:r>
          </a:p>
          <a:p>
            <a:r>
              <a:rPr lang="en-US" dirty="0" smtClean="0"/>
              <a:t>We </a:t>
            </a:r>
            <a:r>
              <a:rPr lang="en-US" dirty="0"/>
              <a:t>have so much collective intelligence across our community </a:t>
            </a:r>
          </a:p>
          <a:p>
            <a:r>
              <a:rPr lang="en-US" dirty="0" smtClean="0"/>
              <a:t>We as the Internet Community have </a:t>
            </a:r>
            <a:r>
              <a:rPr lang="en-US" dirty="0"/>
              <a:t>a long history of sharing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B2A337-2C29-4402-A0A2-E290C184D5D3}" type="slidenum">
              <a:rPr lang="en-AU" kern="0" smtClean="0"/>
              <a:pPr/>
              <a:t>5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488349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4581128"/>
            <a:ext cx="808732" cy="7692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3068960"/>
            <a:ext cx="1346820" cy="12185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4941168"/>
            <a:ext cx="533400" cy="482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6193" y="4797152"/>
            <a:ext cx="1452347" cy="13847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616" y="3501008"/>
            <a:ext cx="864096" cy="76122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0432" y="116632"/>
            <a:ext cx="533400" cy="4953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3888" y="188640"/>
            <a:ext cx="533400" cy="4445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39952" y="5517232"/>
            <a:ext cx="482600" cy="50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3528" y="260648"/>
            <a:ext cx="533400" cy="3429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72400" y="3068960"/>
            <a:ext cx="546100" cy="4318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07904" y="1628800"/>
            <a:ext cx="546100" cy="50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32240" y="188640"/>
            <a:ext cx="520700" cy="4953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68144" y="2996952"/>
            <a:ext cx="482600" cy="508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3568" y="1124744"/>
            <a:ext cx="546100" cy="508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3768" y="2276872"/>
            <a:ext cx="533400" cy="4445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352" y="1124744"/>
            <a:ext cx="864096" cy="7818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692696"/>
            <a:ext cx="1008112" cy="96122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332656"/>
            <a:ext cx="1224136" cy="116442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5536" y="1988839"/>
            <a:ext cx="1224136" cy="96792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288" y="3645024"/>
            <a:ext cx="808732" cy="76928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92080" y="4221088"/>
            <a:ext cx="1440160" cy="133968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0192" y="1484784"/>
            <a:ext cx="1080120" cy="100296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B2A337-2C29-4402-A0A2-E290C184D5D3}" type="slidenum">
              <a:rPr lang="en-AU" kern="0" smtClean="0"/>
              <a:pPr/>
              <a:t>6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9920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9 0.04099 C 0.00642 0.03775 -0.0007 0.04725 -0.00643 0.05211 C -0.01633 0.07179 -0.00348 0.04794 -0.01563 0.06438 C -0.01789 0.06716 -0.02101 0.07411 -0.02101 0.07411 C -0.02622 0.09241 -0.02154 0.11116 -0.01737 0.12946 C -0.0165 0.1334 -0.01546 0.13757 -0.01459 0.14173 C -0.01372 0.14706 -0.01181 0.15771 -0.01181 0.15771 C -0.01216 0.16628 -0.01199 0.17485 -0.01285 0.18342 C -0.01355 0.18852 -0.02258 0.20565 -0.02483 0.21167 C -0.02813 0.21978 -0.03074 0.22279 -0.03491 0.22997 C -0.04654 0.24873 -0.02848 0.22325 -0.04133 0.24224 C -0.05453 0.26123 -0.0712 0.2742 -0.09012 0.27907 C -0.09394 0.28231 -0.10054 0.28648 -0.10471 0.28764 C -0.11009 0.29111 -0.11304 0.29667 -0.11773 0.3013 C -0.12954 0.31242 -0.13892 0.32654 -0.14795 0.3416 C -0.14864 0.34391 -0.14916 0.34646 -0.14986 0.34901 C -0.15072 0.35109 -0.15211 0.35294 -0.15263 0.35526 C -0.15402 0.36035 -0.15437 0.36591 -0.15541 0.37124 C -0.1575 0.39648 -0.15645 0.38583 -0.15819 0.40297 C -0.15889 0.43122 -0.15923 0.45947 -0.15993 0.48773 C -0.16062 0.50741 -0.16566 0.5271 -0.17104 0.54539 C -0.17226 0.54933 -0.17278 0.55419 -0.17469 0.55767 C -0.1799 0.566 -0.18545 0.57457 -0.19031 0.58337 C -0.19552 0.59217 -0.20316 0.60213 -0.2115 0.60422 C -0.2431 0.62992 -0.27766 0.64034 -0.3136 0.64961 C -0.33722 0.64868 -0.34815 0.64683 -0.36795 0.64475 C -0.3742 0.64312 -0.37889 0.64058 -0.38531 0.63988 C -0.39087 0.63757 -0.39539 0.63409 -0.40094 0.63247 C -0.40355 0.63154 -0.40841 0.63015 -0.40841 0.63015 C -0.41119 0.62761 -0.41362 0.6246 -0.41657 0.62274 C -0.41917 0.62112 -0.42404 0.61788 -0.42404 0.61788 C -0.42473 0.61603 -0.4249 0.61394 -0.42577 0.61279 C -0.42734 0.61047 -0.43133 0.60792 -0.43133 0.60792 C -0.43428 0.60213 -0.43984 0.59472 -0.44418 0.59078 C -0.44678 0.58083 -0.44262 0.59542 -0.44887 0.58106 C -0.45303 0.57156 -0.45651 0.56392 -0.46154 0.55512 C -0.46623 0.54701 -0.46988 0.53706 -0.47457 0.52941 C -0.48238 0.51598 -0.49228 0.50556 -0.50131 0.49375 " pathEditMode="relative" ptsTypes="fffffffffffffffffffffffffffffffffffffA">
                                      <p:cBhvr>
                                        <p:cTn id="6" dur="20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3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22 0.04794 C 0.02448 0.05743 0.02553 0.04863 0.02622 0.06392 C 0.02639 0.0704 0.02396 0.1276 0.03178 0.14729 C 0.0323 0.15215 0.03212 0.15725 0.03351 0.16211 C 0.03403 0.16442 0.03629 0.16581 0.03733 0.16813 C 0.0382 0.17021 0.0382 0.17299 0.03907 0.17554 C 0.0415 0.18318 0.054 0.19847 0.05939 0.20264 C 0.06928 0.21028 0.07987 0.21306 0.09064 0.21862 C 0.10245 0.21746 0.11148 0.21422 0.12276 0.21236 C 0.12884 0.20982 0.13475 0.20843 0.14117 0.2075 C 0.16201 0.20912 0.1792 0.20611 0.19187 0.23089 C 0.19309 0.23575 0.19517 0.239 0.19639 0.24432 C 0.19708 0.2478 0.1976 0.2515 0.1983 0.25544 C 0.19847 0.25729 0.19865 0.25938 0.19917 0.26146 C 0.19969 0.26424 0.20038 0.26702 0.20108 0.27003 C 0.20125 0.27119 0.20194 0.27373 0.20194 0.27373 C 0.20281 0.283 0.20333 0.29527 0.20559 0.3043 C 0.20941 0.31982 0.20767 0.3094 0.21115 0.31797 C 0.21167 0.31913 0.21375 0.327 0.21479 0.32885 C 0.22469 0.34784 0.24761 0.3541 0.26359 0.35595 C 0.2806 0.36104 0.29832 0.36336 0.31603 0.36336 " pathEditMode="relative" ptsTypes="ffffffffffffffffffffA">
                                      <p:cBhvr>
                                        <p:cTn id="27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3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98 0.03844 C 0.01476 0.05164 0.01303 0.06623 0.00955 0.07897 C 0.00782 0.09588 0.00435 0.11255 0.00122 0.12922 C -0.00034 0.13687 -0.00086 0.1452 -0.00347 0.15238 C -0.00798 0.17763 -0.01476 0.20634 -0.02552 0.22858 C -0.02917 0.23552 -0.03281 0.24293 -0.03559 0.25058 C -0.04341 0.27049 -0.04618 0.29597 -0.04757 0.3182 C -0.0474 0.3358 -0.04757 0.3534 -0.04671 0.371 C -0.04671 0.37425 -0.04254 0.37587 -0.04115 0.37702 C -0.03281 0.38397 -0.02483 0.39185 -0.01632 0.39903 C -0.01441 0.40273 -0.01302 0.40667 -0.01163 0.4113 C -0.0125 0.42612 -0.01076 0.44256 -0.01719 0.45553 C -0.01892 0.46225 -0.01701 0.45646 -0.02187 0.4641 C -0.02396 0.46688 -0.02448 0.47105 -0.02639 0.47406 C -0.03177 0.4817 -0.03854 0.48888 -0.04566 0.49351 C -0.05018 0.50208 -0.05712 0.50347 -0.06407 0.50718 C -0.07379 0.51181 -0.08352 0.51551 -0.09359 0.51806 C -0.09758 0.51991 -0.0955 0.51945 -0.10001 0.51945 " pathEditMode="relative" ptsTypes="fffffffffffffffffA">
                                      <p:cBhvr>
                                        <p:cTn id="52" dur="20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57406E-6 -9.26355E-7 C -0.01095 0.03011 -0.01164 0.06114 -0.01841 0.09217 C -0.01876 0.10236 -0.01928 0.11232 -0.01928 0.12274 C -0.0198 0.16304 -0.01946 0.2038 -0.02015 0.24433 C -0.0205 0.25961 -0.02501 0.29597 -0.033 0.30686 C -0.03942 0.31519 -0.0554 0.3182 -0.0646 0.32029 C -0.10454 0.3189 -0.08926 0.32006 -0.10853 0.31543 C -0.1193 0.30084 -0.12069 0.2793 -0.13145 0.26517 C -0.13805 0.2353 -0.1575 0.21654 -0.17018 0.19153 C -0.17643 0.17879 -0.18372 0.16952 -0.19136 0.15841 C -0.20508 0.1378 -0.21636 0.12483 -0.2346 0.11163 " pathEditMode="relative" ptsTypes="ffffffffffA">
                                      <p:cBhvr>
                                        <p:cTn id="60" dur="20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9 0.04099 C 0.00642 0.03775 -0.0007 0.04725 -0.00643 0.05211 C -0.01633 0.07179 -0.00348 0.04794 -0.01563 0.06438 C -0.01789 0.06716 -0.02101 0.07411 -0.02101 0.07411 C -0.02622 0.09241 -0.02154 0.11116 -0.01737 0.12946 C -0.0165 0.1334 -0.01546 0.13757 -0.01459 0.14173 C -0.01372 0.14706 -0.01181 0.15771 -0.01181 0.15771 C -0.01216 0.16628 -0.01199 0.17485 -0.01285 0.18342 C -0.01355 0.18852 -0.02258 0.20565 -0.02483 0.21167 C -0.02813 0.21978 -0.03074 0.22279 -0.03491 0.22997 C -0.04654 0.24873 -0.02848 0.22325 -0.04133 0.24224 C -0.05453 0.26123 -0.0712 0.2742 -0.09012 0.27907 C -0.09394 0.28231 -0.10054 0.28648 -0.10471 0.28764 C -0.11009 0.29111 -0.11304 0.29667 -0.11773 0.3013 C -0.12954 0.31242 -0.13892 0.32654 -0.14795 0.3416 C -0.14864 0.34391 -0.14916 0.34646 -0.14986 0.34901 C -0.15072 0.35109 -0.15211 0.35294 -0.15263 0.35526 C -0.15402 0.36035 -0.15437 0.36591 -0.15541 0.37124 C -0.1575 0.39648 -0.15645 0.38583 -0.15819 0.40297 C -0.15889 0.43122 -0.15923 0.45947 -0.15993 0.48773 C -0.16062 0.50741 -0.16566 0.5271 -0.17104 0.54539 C -0.17226 0.54933 -0.17278 0.55419 -0.17469 0.55767 C -0.1799 0.566 -0.18545 0.57457 -0.19031 0.58337 C -0.19552 0.59217 -0.20316 0.60213 -0.2115 0.60422 C -0.2431 0.62992 -0.27766 0.64034 -0.3136 0.64961 C -0.33722 0.64868 -0.34815 0.64683 -0.36795 0.64475 C -0.3742 0.64312 -0.37889 0.64058 -0.38531 0.63988 C -0.39087 0.63757 -0.39539 0.63409 -0.40094 0.63247 C -0.40355 0.63154 -0.40841 0.63015 -0.40841 0.63015 C -0.41119 0.62761 -0.41362 0.6246 -0.41657 0.62274 C -0.41917 0.62112 -0.42404 0.61788 -0.42404 0.61788 C -0.42473 0.61603 -0.4249 0.61394 -0.42577 0.61279 C -0.42734 0.61047 -0.43133 0.60792 -0.43133 0.60792 C -0.43428 0.60213 -0.43984 0.59472 -0.44418 0.59078 C -0.44678 0.58083 -0.44262 0.59542 -0.44887 0.58106 C -0.45303 0.57156 -0.45651 0.56392 -0.46154 0.55512 C -0.46623 0.54701 -0.46988 0.53706 -0.47457 0.52941 C -0.48238 0.51598 -0.49228 0.50556 -0.50131 0.49375 " pathEditMode="relative" ptsTypes="fffffffffffffffffffffffffffffffffffffA">
                                      <p:cBhvr>
                                        <p:cTn id="78" dur="2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peech bubbles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14" b="-3978"/>
          <a:stretch/>
        </p:blipFill>
        <p:spPr>
          <a:xfrm>
            <a:off x="395536" y="1129034"/>
            <a:ext cx="8353425" cy="3528232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B2A337-2C29-4402-A0A2-E290C184D5D3}" type="slidenum">
              <a:rPr lang="en-AU" kern="0" smtClean="0"/>
              <a:pPr/>
              <a:t>7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109578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Project CONNECT?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B2A337-2C29-4402-A0A2-E290C184D5D3}" type="slidenum">
              <a:rPr lang="en-AU" kern="0" smtClean="0"/>
              <a:pPr/>
              <a:t>8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323227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Project CONNECT?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CONNECT streamlines the sharing of information</a:t>
            </a:r>
          </a:p>
          <a:p>
            <a:r>
              <a:rPr lang="en-US" dirty="0" smtClean="0"/>
              <a:t>More information on APNIC Services and how to use them</a:t>
            </a:r>
          </a:p>
          <a:p>
            <a:r>
              <a:rPr lang="en-US" dirty="0" smtClean="0"/>
              <a:t>More information on APNIC Research and statistics</a:t>
            </a:r>
          </a:p>
          <a:p>
            <a:r>
              <a:rPr lang="en-US" dirty="0" smtClean="0"/>
              <a:t>More information about what your fellow APNIC community members are doing locally</a:t>
            </a:r>
          </a:p>
          <a:p>
            <a:r>
              <a:rPr lang="en-US" dirty="0" smtClean="0"/>
              <a:t>More information on what is happening in global technical and governance forums meetings</a:t>
            </a:r>
          </a:p>
          <a:p>
            <a:r>
              <a:rPr lang="en-US" dirty="0" smtClean="0"/>
              <a:t>More information from Technical publications</a:t>
            </a:r>
          </a:p>
          <a:p>
            <a:pPr marL="0" indent="0">
              <a:buNone/>
            </a:pPr>
            <a:r>
              <a:rPr lang="en-US" b="1" i="1" dirty="0" smtClean="0"/>
              <a:t>CONNECT gives you the opportunity to get the best from your APNIC membership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B2A337-2C29-4402-A0A2-E290C184D5D3}" type="slidenum">
              <a:rPr lang="en-AU" kern="0" smtClean="0"/>
              <a:pPr/>
              <a:t>9</a:t>
            </a:fld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46473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PNIC33 PowerPoint Template_Final">
  <a:themeElements>
    <a:clrScheme name="APNIC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4FBA"/>
      </a:accent1>
      <a:accent2>
        <a:srgbClr val="F27D0A"/>
      </a:accent2>
      <a:accent3>
        <a:srgbClr val="590F4A"/>
      </a:accent3>
      <a:accent4>
        <a:srgbClr val="166813"/>
      </a:accent4>
      <a:accent5>
        <a:srgbClr val="C40836"/>
      </a:accent5>
      <a:accent6>
        <a:srgbClr val="FFCF0A"/>
      </a:accent6>
      <a:hlink>
        <a:srgbClr val="5C5C5C"/>
      </a:hlink>
      <a:folHlink>
        <a:srgbClr val="00A2D7"/>
      </a:folHlink>
    </a:clrScheme>
    <a:fontScheme name="APN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range APNIC Theme">
  <a:themeElements>
    <a:clrScheme name="APNIC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4FBA"/>
      </a:accent1>
      <a:accent2>
        <a:srgbClr val="F27D0A"/>
      </a:accent2>
      <a:accent3>
        <a:srgbClr val="590F4A"/>
      </a:accent3>
      <a:accent4>
        <a:srgbClr val="166813"/>
      </a:accent4>
      <a:accent5>
        <a:srgbClr val="C40836"/>
      </a:accent5>
      <a:accent6>
        <a:srgbClr val="FFCF0A"/>
      </a:accent6>
      <a:hlink>
        <a:srgbClr val="5C5C5C"/>
      </a:hlink>
      <a:folHlink>
        <a:srgbClr val="00A2D7"/>
      </a:folHlink>
    </a:clrScheme>
    <a:fontScheme name="APN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APNIC33 PowerPoint Template_Final.potx</Template>
  <TotalTime>4885</TotalTime>
  <Words>265</Words>
  <Application>Microsoft Macintosh PowerPoint</Application>
  <PresentationFormat>On-screen Show (4:3)</PresentationFormat>
  <Paragraphs>47</Paragraphs>
  <Slides>13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APNIC33 PowerPoint Template_Final</vt:lpstr>
      <vt:lpstr>Orange APNIC Theme</vt:lpstr>
      <vt:lpstr>Project CONNECT</vt:lpstr>
      <vt:lpstr>Background to Project CONNECT</vt:lpstr>
      <vt:lpstr>PowerPoint Presentation</vt:lpstr>
      <vt:lpstr>APNIC Community</vt:lpstr>
      <vt:lpstr>APNIC Community </vt:lpstr>
      <vt:lpstr>PowerPoint Presentation</vt:lpstr>
      <vt:lpstr>PowerPoint Presentation</vt:lpstr>
      <vt:lpstr>What is Project CONNECT?</vt:lpstr>
      <vt:lpstr>What is Project CONNECT?</vt:lpstr>
      <vt:lpstr>What is Project CONNECT?</vt:lpstr>
      <vt:lpstr>Getting Involved</vt:lpstr>
      <vt:lpstr>Getting Involved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APNIC PowerPoint Template</dc:title>
  <dc:creator>Rebekah</dc:creator>
  <cp:lastModifiedBy>Louise Flynn</cp:lastModifiedBy>
  <cp:revision>75</cp:revision>
  <dcterms:created xsi:type="dcterms:W3CDTF">2011-12-06T02:23:30Z</dcterms:created>
  <dcterms:modified xsi:type="dcterms:W3CDTF">2012-02-29T06:53:21Z</dcterms:modified>
</cp:coreProperties>
</file>