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1"/>
    <p:sldMasterId id="214748367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57" r:id="rId5"/>
    <p:sldId id="262" r:id="rId6"/>
    <p:sldId id="259" r:id="rId7"/>
    <p:sldId id="261" r:id="rId8"/>
    <p:sldId id="260" r:id="rId9"/>
    <p:sldId id="266" r:id="rId10"/>
    <p:sldId id="267" r:id="rId11"/>
    <p:sldId id="268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660"/>
  </p:normalViewPr>
  <p:slideViewPr>
    <p:cSldViewPr snapToGrid="0" snapToObjects="1">
      <p:cViewPr>
        <p:scale>
          <a:sx n="68" d="100"/>
          <a:sy n="68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hadrika:Desktop:WebsiteSurveyResults_lf_Pivots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'Q22'!$A$2:$A$16</c:f>
              <c:strCache>
                <c:ptCount val="15"/>
                <c:pt idx="0">
                  <c:v>an) IP Addressing</c:v>
                </c:pt>
                <c:pt idx="1">
                  <c:v>z) Learn about IPv6</c:v>
                </c:pt>
                <c:pt idx="2">
                  <c:v>at) IP address trends in the Asia Pacific</c:v>
                </c:pt>
                <c:pt idx="3">
                  <c:v>b) Membership information</c:v>
                </c:pt>
                <c:pt idx="4">
                  <c:v>bb) MyAPNIC</c:v>
                </c:pt>
                <c:pt idx="5">
                  <c:v>aa) IPv4 exhaustion</c:v>
                </c:pt>
                <c:pt idx="6">
                  <c:v>f) Applying for resources</c:v>
                </c:pt>
                <c:pt idx="7">
                  <c:v>q) Current policies</c:v>
                </c:pt>
                <c:pt idx="8">
                  <c:v>ar) Technical standards</c:v>
                </c:pt>
                <c:pt idx="9">
                  <c:v>k) Training &amp; education</c:v>
                </c:pt>
                <c:pt idx="10">
                  <c:v>au) DNS research</c:v>
                </c:pt>
                <c:pt idx="11">
                  <c:v>am) About the Internet community</c:v>
                </c:pt>
                <c:pt idx="12">
                  <c:v>c) Membership Fees</c:v>
                </c:pt>
                <c:pt idx="13">
                  <c:v>p) Address management objectives</c:v>
                </c:pt>
                <c:pt idx="14">
                  <c:v>i) Internet Routing Registry (IRR)</c:v>
                </c:pt>
              </c:strCache>
            </c:strRef>
          </c:cat>
          <c:val>
            <c:numRef>
              <c:f>'Q22'!$B$2:$B$16</c:f>
              <c:numCache>
                <c:formatCode>General</c:formatCode>
                <c:ptCount val="15"/>
                <c:pt idx="0">
                  <c:v>285.0</c:v>
                </c:pt>
                <c:pt idx="1">
                  <c:v>244.0</c:v>
                </c:pt>
                <c:pt idx="2">
                  <c:v>227.0</c:v>
                </c:pt>
                <c:pt idx="3">
                  <c:v>212.0</c:v>
                </c:pt>
                <c:pt idx="4">
                  <c:v>207.0</c:v>
                </c:pt>
                <c:pt idx="5">
                  <c:v>195.0</c:v>
                </c:pt>
                <c:pt idx="6">
                  <c:v>194.0</c:v>
                </c:pt>
                <c:pt idx="7">
                  <c:v>188.0</c:v>
                </c:pt>
                <c:pt idx="8">
                  <c:v>182.0</c:v>
                </c:pt>
                <c:pt idx="9">
                  <c:v>182.0</c:v>
                </c:pt>
                <c:pt idx="10">
                  <c:v>178.0</c:v>
                </c:pt>
                <c:pt idx="11">
                  <c:v>157.0</c:v>
                </c:pt>
                <c:pt idx="12">
                  <c:v>156.0</c:v>
                </c:pt>
                <c:pt idx="13">
                  <c:v>156.0</c:v>
                </c:pt>
                <c:pt idx="14">
                  <c:v>154.0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759768"/>
        <c:axId val="-2123606232"/>
      </c:barChart>
      <c:catAx>
        <c:axId val="-21457597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606232"/>
        <c:crosses val="autoZero"/>
        <c:auto val="1"/>
        <c:lblAlgn val="ctr"/>
        <c:lblOffset val="100"/>
        <c:noMultiLvlLbl val="0"/>
      </c:catAx>
      <c:valAx>
        <c:axId val="-2123606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759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How often do you visit the APNIC website?: Survey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often do you visit the APNIC website?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This is my first visit</c:v>
                </c:pt>
                <c:pt idx="1">
                  <c:v>Less that once a month</c:v>
                </c:pt>
                <c:pt idx="2">
                  <c:v>About once a month</c:v>
                </c:pt>
                <c:pt idx="3">
                  <c:v>Several times a month</c:v>
                </c:pt>
                <c:pt idx="4">
                  <c:v>Several times a week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0.1356</c:v>
                </c:pt>
                <c:pt idx="1">
                  <c:v>0.1985</c:v>
                </c:pt>
                <c:pt idx="2">
                  <c:v>0.1961</c:v>
                </c:pt>
                <c:pt idx="3">
                  <c:v>0.2906</c:v>
                </c:pt>
                <c:pt idx="4">
                  <c:v>0.1792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775784"/>
        <c:axId val="-2145623816"/>
      </c:barChart>
      <c:catAx>
        <c:axId val="-21457757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623816"/>
        <c:crosses val="autoZero"/>
        <c:auto val="1"/>
        <c:lblAlgn val="ctr"/>
        <c:lblOffset val="100"/>
        <c:noMultiLvlLbl val="0"/>
      </c:catAx>
      <c:valAx>
        <c:axId val="-21456238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145775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66498979294"/>
          <c:y val="0.0782268679263297"/>
          <c:w val="0.794150444736075"/>
          <c:h val="0.789684062777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Facebook</c:v>
                </c:pt>
                <c:pt idx="2">
                  <c:v>Twitter</c:v>
                </c:pt>
                <c:pt idx="3">
                  <c:v>Weppage</c:v>
                </c:pt>
                <c:pt idx="4">
                  <c:v>Email Alerts</c:v>
                </c:pt>
                <c:pt idx="5">
                  <c:v>RSS/ iCal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6.0</c:v>
                </c:pt>
                <c:pt idx="1">
                  <c:v>64.0</c:v>
                </c:pt>
                <c:pt idx="2">
                  <c:v>48.0</c:v>
                </c:pt>
                <c:pt idx="3">
                  <c:v>117.0</c:v>
                </c:pt>
                <c:pt idx="4">
                  <c:v>269.0</c:v>
                </c:pt>
                <c:pt idx="5">
                  <c:v>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748632"/>
        <c:axId val="2143826856"/>
      </c:barChart>
      <c:catAx>
        <c:axId val="2143748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3826856"/>
        <c:crosses val="autoZero"/>
        <c:auto val="1"/>
        <c:lblAlgn val="ctr"/>
        <c:lblOffset val="100"/>
        <c:noMultiLvlLbl val="0"/>
      </c:catAx>
      <c:valAx>
        <c:axId val="214382685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43748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C60D-DFF5-2748-8C18-5D7E9D042818}" type="datetimeFigureOut">
              <a:rPr lang="en-US" smtClean="0"/>
              <a:pPr/>
              <a:t>28/02/12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6EDB9-AD02-C14E-9910-4B8650A4C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17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F3E1-3500-AF4E-92EC-C551D452CB70}" type="datetimeFigureOut">
              <a:rPr lang="en-US" smtClean="0"/>
              <a:pPr/>
              <a:t>28/02/12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C34B-FF2F-4348-A83A-05151848D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data from Google analytics indicates strong use by the Chinese-based community, but would require further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C34B-FF2F-4348-A83A-05151848D1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Satisfaction:</a:t>
            </a:r>
          </a:p>
          <a:p>
            <a:r>
              <a:rPr lang="en-US" dirty="0" smtClean="0"/>
              <a:t>77.8% when considering neutral responses</a:t>
            </a:r>
          </a:p>
          <a:p>
            <a:r>
              <a:rPr lang="en-US" dirty="0" smtClean="0"/>
              <a:t>Users:</a:t>
            </a:r>
          </a:p>
          <a:p>
            <a:r>
              <a:rPr lang="en-US" dirty="0" smtClean="0"/>
              <a:t>Indicative that the website is visited by predominantly technically-minded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C34B-FF2F-4348-A83A-05151848D1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satisfaction</a:t>
            </a:r>
            <a:r>
              <a:rPr lang="en-US" baseline="0" dirty="0" smtClean="0"/>
              <a:t> was 3.71% /5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C34B-FF2F-4348-A83A-05151848D1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reveal</a:t>
            </a:r>
            <a:r>
              <a:rPr lang="en-US" baseline="0" dirty="0" smtClean="0"/>
              <a:t> expected results</a:t>
            </a:r>
          </a:p>
          <a:p>
            <a:r>
              <a:rPr lang="en-US" baseline="0" dirty="0" smtClean="0"/>
              <a:t>But there were small trends noted in the comments indicating some dissatisfaction with getting IP addresses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time users also indicated they access the website to find “General information about IP addressing”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C34B-FF2F-4348-A83A-05151848D1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consistent with the demands of the average user</a:t>
            </a:r>
          </a:p>
          <a:p>
            <a:r>
              <a:rPr lang="en-US" dirty="0" smtClean="0"/>
              <a:t>Notable results</a:t>
            </a:r>
            <a:r>
              <a:rPr lang="en-US" baseline="0" dirty="0" smtClean="0"/>
              <a:t> with Res Cert, ICONS, and Mailing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C34B-FF2F-4348-A83A-05151848D1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C34B-FF2F-4348-A83A-05151848D1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4C1161-3F0C-CF48-A8AB-E22F990E26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APNIC Website </a:t>
            </a:r>
            <a:br>
              <a:rPr lang="en-US" dirty="0" smtClean="0"/>
            </a:br>
            <a:r>
              <a:rPr lang="en-US" dirty="0" smtClean="0"/>
              <a:t>Usability </a:t>
            </a:r>
            <a:r>
              <a:rPr lang="en-US" dirty="0" smtClean="0"/>
              <a:t>Survey 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Bhadrika Magan, Publications Manager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95.8% of respondents found what they needed</a:t>
            </a:r>
          </a:p>
          <a:p>
            <a:r>
              <a:rPr lang="en-US" dirty="0" smtClean="0"/>
              <a:t>89.2% did not have any problems accessing the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users visited “Several times a month” (29.06%); “Several times a week” (17.9%) and “Once a month” (19.5%)</a:t>
            </a:r>
          </a:p>
          <a:p>
            <a:r>
              <a:rPr lang="en-US" dirty="0" smtClean="0"/>
              <a:t>First visitors measured 13.56%</a:t>
            </a:r>
          </a:p>
          <a:p>
            <a:r>
              <a:rPr lang="en-US" dirty="0" smtClean="0"/>
              <a:t>Three distinct categories emerged:</a:t>
            </a:r>
          </a:p>
          <a:p>
            <a:pPr lvl="1"/>
            <a:r>
              <a:rPr lang="en-US" dirty="0" smtClean="0"/>
              <a:t>Frequent users (several times a month or week)</a:t>
            </a:r>
          </a:p>
          <a:p>
            <a:pPr lvl="1"/>
            <a:r>
              <a:rPr lang="en-US" dirty="0" smtClean="0"/>
              <a:t>Regular users (once a month)</a:t>
            </a:r>
          </a:p>
          <a:p>
            <a:pPr lvl="1"/>
            <a:r>
              <a:rPr lang="en-US" dirty="0" smtClean="0"/>
              <a:t>First time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graphicFrame>
        <p:nvGraphicFramePr>
          <p:cNvPr id="4" name="C 5"/>
          <p:cNvGraphicFramePr>
            <a:graphicFrameLocks noGrp="1"/>
          </p:cNvGraphicFramePr>
          <p:nvPr>
            <p:ph idx="1"/>
          </p:nvPr>
        </p:nvGraphicFramePr>
        <p:xfrm>
          <a:off x="395288" y="1600200"/>
          <a:ext cx="8353425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269 respondents preferred email updates</a:t>
            </a:r>
          </a:p>
          <a:p>
            <a:pPr lvl="1"/>
            <a:r>
              <a:rPr lang="en-US" dirty="0" smtClean="0"/>
              <a:t>Desired getting information in a preferred format rather than relying on visiting a web page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 21"/>
          <p:cNvGraphicFramePr/>
          <p:nvPr>
            <p:extLst>
              <p:ext uri="{D42A27DB-BD31-4B8C-83A1-F6EECF244321}">
                <p14:modId xmlns:p14="http://schemas.microsoft.com/office/powerpoint/2010/main" val="1212533272"/>
              </p:ext>
            </p:extLst>
          </p:nvPr>
        </p:nvGraphicFramePr>
        <p:xfrm>
          <a:off x="1103923" y="2823308"/>
          <a:ext cx="7424615" cy="293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6481" y="1417109"/>
            <a:ext cx="8226720" cy="4712175"/>
          </a:xfrm>
        </p:spPr>
        <p:txBody>
          <a:bodyPr/>
          <a:lstStyle/>
          <a:p>
            <a:r>
              <a:rPr lang="en-US" dirty="0" smtClean="0"/>
              <a:t>Responses were “very satisfied” (VS) and “somewhat satisfied” (SS) for content that is:</a:t>
            </a:r>
          </a:p>
          <a:p>
            <a:pPr lvl="1"/>
            <a:r>
              <a:rPr lang="en-US" dirty="0" smtClean="0"/>
              <a:t>Informative - 36.4% (VS); 31.9% (SS)</a:t>
            </a:r>
          </a:p>
          <a:p>
            <a:pPr lvl="1"/>
            <a:r>
              <a:rPr lang="en-US" dirty="0" smtClean="0"/>
              <a:t>Relevant - 36.6% (VS); 33.8 (SS)</a:t>
            </a:r>
          </a:p>
          <a:p>
            <a:pPr lvl="1"/>
            <a:r>
              <a:rPr lang="en-US" dirty="0" smtClean="0"/>
              <a:t>Clear - 31.8% (VS); 31.8% (SS)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Functionality 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82" y="3326411"/>
            <a:ext cx="6485128" cy="257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and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71.5% were “somewhat” and “very satisfied” overall</a:t>
            </a:r>
          </a:p>
          <a:p>
            <a:pPr lvl="1"/>
            <a:r>
              <a:rPr lang="en-US" dirty="0" smtClean="0"/>
              <a:t>Speed of page load (3.58 /5)</a:t>
            </a:r>
          </a:p>
          <a:p>
            <a:pPr lvl="1"/>
            <a:r>
              <a:rPr lang="en-US" dirty="0" smtClean="0"/>
              <a:t>Easy to navigate (3.65 /5)</a:t>
            </a:r>
          </a:p>
          <a:p>
            <a:pPr lvl="1"/>
            <a:r>
              <a:rPr lang="en-US" dirty="0" smtClean="0"/>
              <a:t>Easy to understand (3.60 /5)</a:t>
            </a:r>
          </a:p>
          <a:p>
            <a:pPr lvl="1"/>
            <a:r>
              <a:rPr lang="en-US" dirty="0" smtClean="0"/>
              <a:t>Visually pleasing (3.54 /5)</a:t>
            </a:r>
          </a:p>
          <a:p>
            <a:r>
              <a:rPr lang="en-US" dirty="0" smtClean="0"/>
              <a:t>Little variance between satisfaction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and Appearance</a:t>
            </a:r>
            <a:endParaRPr lang="en-US" dirty="0"/>
          </a:p>
        </p:txBody>
      </p:sp>
      <p:pic>
        <p:nvPicPr>
          <p:cNvPr id="6" name="Content Placeholder 5" descr="Quality and Appearance grap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r="-168"/>
          <a:stretch/>
        </p:blipFill>
        <p:spPr>
          <a:xfrm>
            <a:off x="395536" y="1727200"/>
            <a:ext cx="8396354" cy="40243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“General information about IP addressing” must be kept up-to-date as it was accessed the most by first time and regular users</a:t>
            </a:r>
          </a:p>
          <a:p>
            <a:r>
              <a:rPr lang="en-US" dirty="0" smtClean="0"/>
              <a:t>Resource Certification content may need to be updated and awareness of Mailing lists will need to be improved</a:t>
            </a:r>
          </a:p>
          <a:p>
            <a:r>
              <a:rPr lang="en-US" dirty="0" smtClean="0"/>
              <a:t>Navigation can be tweaked to address the 70 respondents who made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Update</a:t>
            </a:r>
            <a:endParaRPr lang="en-US" dirty="0"/>
          </a:p>
        </p:txBody>
      </p:sp>
      <p:pic>
        <p:nvPicPr>
          <p:cNvPr id="4" name="Content Placeholder 3" descr="Screen Shot 2012-01-23 at 8.03.47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1575" b="157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Survey should be repeated annually to assess whether trends can be established:</a:t>
            </a:r>
          </a:p>
          <a:p>
            <a:pPr lvl="1"/>
            <a:r>
              <a:rPr lang="en-US" dirty="0" smtClean="0"/>
              <a:t>Satisfaction</a:t>
            </a:r>
          </a:p>
          <a:p>
            <a:pPr lvl="1"/>
            <a:r>
              <a:rPr lang="en-US" dirty="0" smtClean="0"/>
              <a:t>Geographic spread</a:t>
            </a:r>
          </a:p>
          <a:p>
            <a:pPr lvl="1"/>
            <a:r>
              <a:rPr lang="en-US" dirty="0" smtClean="0"/>
              <a:t>U</a:t>
            </a:r>
            <a:r>
              <a:rPr lang="en-US" smtClean="0"/>
              <a:t>sage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228195"/>
            <a:ext cx="8226720" cy="4901090"/>
          </a:xfrm>
        </p:spPr>
        <p:txBody>
          <a:bodyPr/>
          <a:lstStyle/>
          <a:p>
            <a:r>
              <a:rPr lang="en-US" dirty="0" smtClean="0"/>
              <a:t>21 Survey questions</a:t>
            </a:r>
          </a:p>
          <a:p>
            <a:pPr lvl="1"/>
            <a:r>
              <a:rPr lang="en-US" dirty="0" smtClean="0"/>
              <a:t>Respondents rated the website according to a scale of very dissatisfied to very satisfied, with some questions providing for comments</a:t>
            </a:r>
          </a:p>
          <a:p>
            <a:r>
              <a:rPr lang="en-US" dirty="0" smtClean="0"/>
              <a:t>418 respondents</a:t>
            </a:r>
          </a:p>
          <a:p>
            <a:pPr lvl="1"/>
            <a:r>
              <a:rPr lang="en-US" dirty="0" smtClean="0"/>
              <a:t>223 account holders</a:t>
            </a:r>
          </a:p>
          <a:p>
            <a:pPr lvl="1"/>
            <a:r>
              <a:rPr lang="en-US" dirty="0" smtClean="0"/>
              <a:t>195 non-account holders</a:t>
            </a:r>
          </a:p>
          <a:p>
            <a:pPr lvl="1"/>
            <a:r>
              <a:rPr lang="en-US" dirty="0" smtClean="0"/>
              <a:t>Respondents generally reflect membership composition and are spread across Australia and New Zealand (24.6%), SE Asia (23.44%) and South Asia (22.97%)</a:t>
            </a:r>
          </a:p>
          <a:p>
            <a:r>
              <a:rPr lang="en-US" dirty="0" smtClean="0"/>
              <a:t>Secondary data from Google Analytics indicates strong use by the Chinese-based community, but requires more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417109"/>
            <a:ext cx="8226720" cy="4712175"/>
          </a:xfrm>
        </p:spPr>
        <p:txBody>
          <a:bodyPr/>
          <a:lstStyle/>
          <a:p>
            <a:r>
              <a:rPr lang="en-US" dirty="0" smtClean="0"/>
              <a:t>Overall, high satisfaction</a:t>
            </a:r>
          </a:p>
          <a:p>
            <a:pPr lvl="1"/>
            <a:r>
              <a:rPr lang="en-US" dirty="0" smtClean="0"/>
              <a:t>71.5% of respondents were “somewhat satisfied” or “very satisfied” (77% when considering neutral responses)</a:t>
            </a:r>
          </a:p>
          <a:p>
            <a:r>
              <a:rPr lang="en-US" dirty="0" smtClean="0"/>
              <a:t>95.8% of respondents found what they were looking for</a:t>
            </a:r>
          </a:p>
          <a:p>
            <a:r>
              <a:rPr lang="en-US" dirty="0" smtClean="0"/>
              <a:t>83.7% of respondents were familiar with Internet concepts</a:t>
            </a:r>
          </a:p>
          <a:p>
            <a:r>
              <a:rPr lang="en-US" dirty="0" smtClean="0"/>
              <a:t>Majority of users visited the website from an APNIC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71.2% were “somewhat satisfied” and “very satisfied”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Overall Satisf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0" y="2656116"/>
            <a:ext cx="8814816" cy="3118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IP addressing</a:t>
            </a:r>
          </a:p>
          <a:p>
            <a:pPr marL="457200" indent="-457200">
              <a:buAutoNum type="arabicPeriod"/>
            </a:pPr>
            <a:r>
              <a:rPr lang="en-US" dirty="0" smtClean="0"/>
              <a:t>Learn about IPv6</a:t>
            </a:r>
          </a:p>
          <a:p>
            <a:pPr marL="457200" indent="-457200">
              <a:buAutoNum type="arabicPeriod"/>
            </a:pPr>
            <a:r>
              <a:rPr lang="en-US" dirty="0" smtClean="0"/>
              <a:t>IP address trends in the AP</a:t>
            </a:r>
          </a:p>
          <a:p>
            <a:pPr marL="457200" indent="-457200">
              <a:buAutoNum type="arabicPeriod"/>
            </a:pPr>
            <a:r>
              <a:rPr lang="en-US" dirty="0" smtClean="0"/>
              <a:t>Membership information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MyAPNIC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IPv4 exhaustion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Apply for resources</a:t>
            </a:r>
          </a:p>
          <a:p>
            <a:pPr marL="457200" indent="-457200">
              <a:buAutoNum type="arabicPeriod"/>
            </a:pPr>
            <a:r>
              <a:rPr lang="en-US" dirty="0" smtClean="0"/>
              <a:t>Current policies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9. Technical standards</a:t>
            </a:r>
          </a:p>
          <a:p>
            <a:pPr>
              <a:buNone/>
            </a:pPr>
            <a:r>
              <a:rPr lang="en-US" dirty="0" smtClean="0"/>
              <a:t>10. Training and education</a:t>
            </a:r>
          </a:p>
          <a:p>
            <a:pPr>
              <a:buNone/>
            </a:pPr>
            <a:r>
              <a:rPr lang="en-US" dirty="0" smtClean="0"/>
              <a:t>11. DNS research</a:t>
            </a:r>
          </a:p>
          <a:p>
            <a:pPr>
              <a:buNone/>
            </a:pPr>
            <a:r>
              <a:rPr lang="en-US" dirty="0" smtClean="0"/>
              <a:t>12. About the Internet community</a:t>
            </a:r>
          </a:p>
          <a:p>
            <a:pPr>
              <a:buNone/>
            </a:pPr>
            <a:r>
              <a:rPr lang="en-US" dirty="0" smtClean="0"/>
              <a:t>13. Membership fees</a:t>
            </a:r>
          </a:p>
          <a:p>
            <a:pPr>
              <a:buNone/>
            </a:pPr>
            <a:r>
              <a:rPr lang="en-US" dirty="0" smtClean="0"/>
              <a:t>14. Address management objectives</a:t>
            </a:r>
          </a:p>
          <a:p>
            <a:pPr>
              <a:buNone/>
            </a:pPr>
            <a:r>
              <a:rPr lang="en-US" dirty="0" smtClean="0"/>
              <a:t>15. Internet routing Registry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15</a:t>
            </a:r>
            <a:endParaRPr lang="en-US" dirty="0"/>
          </a:p>
        </p:txBody>
      </p:sp>
      <p:graphicFrame>
        <p:nvGraphicFramePr>
          <p:cNvPr id="7" name="C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057717"/>
              </p:ext>
            </p:extLst>
          </p:nvPr>
        </p:nvGraphicFramePr>
        <p:xfrm>
          <a:off x="395288" y="1600200"/>
          <a:ext cx="8353425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15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6480" y="1417109"/>
            <a:ext cx="4043520" cy="471217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Staff and human resources/Benefits of working at APNIC</a:t>
            </a:r>
          </a:p>
          <a:p>
            <a:pPr marL="457200" indent="-457200">
              <a:buAutoNum type="arabicPeriod"/>
            </a:pPr>
            <a:r>
              <a:rPr lang="en-US" dirty="0" smtClean="0"/>
              <a:t>Mailing lists</a:t>
            </a:r>
          </a:p>
          <a:p>
            <a:pPr marL="457200" indent="-457200">
              <a:buAutoNum type="arabicPeriod"/>
            </a:pPr>
            <a:r>
              <a:rPr lang="en-US" dirty="0" smtClean="0"/>
              <a:t>Resource Certification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Policy drafts</a:t>
            </a:r>
          </a:p>
          <a:p>
            <a:pPr marL="457200" indent="-457200">
              <a:buAutoNum type="arabicPeriod"/>
            </a:pPr>
            <a:r>
              <a:rPr lang="en-US" dirty="0" smtClean="0"/>
              <a:t>APNIC By-laws and Corporate documents</a:t>
            </a:r>
          </a:p>
          <a:p>
            <a:pPr marL="457200" indent="-457200">
              <a:buAutoNum type="arabicPeriod"/>
            </a:pPr>
            <a:r>
              <a:rPr lang="en-US" dirty="0" smtClean="0"/>
              <a:t>Press and Media 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38241" y="1417109"/>
            <a:ext cx="4044960" cy="47121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7. Contribute to APNIC news</a:t>
            </a:r>
          </a:p>
          <a:p>
            <a:pPr>
              <a:buNone/>
            </a:pPr>
            <a:r>
              <a:rPr lang="en-US" dirty="0" smtClean="0"/>
              <a:t>8. APNIC in the press</a:t>
            </a:r>
          </a:p>
          <a:p>
            <a:pPr>
              <a:buNone/>
            </a:pPr>
            <a:r>
              <a:rPr lang="en-US" dirty="0" smtClean="0"/>
              <a:t>9. Host or sponsor an event</a:t>
            </a:r>
          </a:p>
          <a:p>
            <a:pPr>
              <a:buNone/>
            </a:pPr>
            <a:r>
              <a:rPr lang="en-US" dirty="0" smtClean="0"/>
              <a:t>10. ICONS</a:t>
            </a:r>
          </a:p>
          <a:p>
            <a:pPr>
              <a:buNone/>
            </a:pPr>
            <a:r>
              <a:rPr lang="en-US" dirty="0" smtClean="0"/>
              <a:t>11. Participate in elections</a:t>
            </a:r>
          </a:p>
          <a:p>
            <a:pPr>
              <a:buNone/>
            </a:pPr>
            <a:r>
              <a:rPr lang="en-US" dirty="0" smtClean="0"/>
              <a:t>12. NRO news</a:t>
            </a:r>
          </a:p>
          <a:p>
            <a:pPr>
              <a:buNone/>
            </a:pPr>
            <a:r>
              <a:rPr lang="en-US" dirty="0" smtClean="0"/>
              <a:t>13. ISIF program</a:t>
            </a:r>
          </a:p>
          <a:p>
            <a:pPr>
              <a:buNone/>
            </a:pPr>
            <a:r>
              <a:rPr lang="en-US" dirty="0" smtClean="0"/>
              <a:t>14. </a:t>
            </a:r>
            <a:r>
              <a:rPr lang="en-US" dirty="0" err="1" smtClean="0"/>
              <a:t>EcoAPNIC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15. Book a speaker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94.8% found the menu options on the home page clear</a:t>
            </a:r>
          </a:p>
          <a:p>
            <a:r>
              <a:rPr lang="en-US" dirty="0" smtClean="0"/>
              <a:t>90.9% found the left-hand menu and other navigation tools clear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Navigation Q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3044092"/>
            <a:ext cx="3084370" cy="24809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80.3% did not have problems navigating the website. 19.7% did with 10 comments related to trouble accessing information and tools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4C1161-3F0C-CF48-A8AB-E22F990E265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Navigation Q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6" y="2736303"/>
            <a:ext cx="358775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APNIC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 PowerPoint Template_Final.potx</Template>
  <TotalTime>1733</TotalTime>
  <Words>790</Words>
  <Application>Microsoft Macintosh PowerPoint</Application>
  <PresentationFormat>On-screen Show (4:3)</PresentationFormat>
  <Paragraphs>132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Orange APNIC Theme</vt:lpstr>
      <vt:lpstr>1_Orange APNIC Theme</vt:lpstr>
      <vt:lpstr>APNIC Website  Usability Survey  Analysis</vt:lpstr>
      <vt:lpstr>Background</vt:lpstr>
      <vt:lpstr>Key Findings</vt:lpstr>
      <vt:lpstr>Satisfaction</vt:lpstr>
      <vt:lpstr>Top 15</vt:lpstr>
      <vt:lpstr>Top 15</vt:lpstr>
      <vt:lpstr>Bottom 15</vt:lpstr>
      <vt:lpstr>Navigation</vt:lpstr>
      <vt:lpstr>Navigation</vt:lpstr>
      <vt:lpstr>Accessibility</vt:lpstr>
      <vt:lpstr>Users</vt:lpstr>
      <vt:lpstr>Usage</vt:lpstr>
      <vt:lpstr>Getting Updates</vt:lpstr>
      <vt:lpstr>Functionality</vt:lpstr>
      <vt:lpstr>Quality and Appearance</vt:lpstr>
      <vt:lpstr>Quality and Appearance</vt:lpstr>
      <vt:lpstr>Recommendations</vt:lpstr>
      <vt:lpstr>Navigation Update</vt:lpstr>
      <vt:lpstr>Further Research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Bhadrika Magan</cp:lastModifiedBy>
  <cp:revision>32</cp:revision>
  <dcterms:created xsi:type="dcterms:W3CDTF">2012-02-28T03:39:15Z</dcterms:created>
  <dcterms:modified xsi:type="dcterms:W3CDTF">2012-02-28T04:34:54Z</dcterms:modified>
</cp:coreProperties>
</file>