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6.xml" ContentType="application/vnd.openxmlformats-officedocument.them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  <p:sldMasterId r:id="rId2"/>
    <p:sldMasterId r:id="rId3"/>
    <p:sldMasterId r:id="rId4"/>
    <p:sldMasterId r:id="rId5"/>
  </p:sldMasterIdLst>
  <p:notesMasterIdLst>
    <p:notesMasterId r:id="rId26"/>
  </p:notesMasterIdLst>
  <p:handoutMasterIdLst>
    <p:handoutMasterId r:id="rId27"/>
  </p:handoutMasterIdLst>
  <p:sldIdLst>
    <p:sldId id="256" r:id="rId6"/>
    <p:sldId id="258" r:id="rId7"/>
    <p:sldId id="257" r:id="rId8"/>
    <p:sldId id="274" r:id="rId9"/>
    <p:sldId id="268" r:id="rId10"/>
    <p:sldId id="270" r:id="rId11"/>
    <p:sldId id="288" r:id="rId12"/>
    <p:sldId id="283" r:id="rId13"/>
    <p:sldId id="277" r:id="rId14"/>
    <p:sldId id="276" r:id="rId15"/>
    <p:sldId id="286" r:id="rId16"/>
    <p:sldId id="278" r:id="rId17"/>
    <p:sldId id="287" r:id="rId18"/>
    <p:sldId id="285" r:id="rId19"/>
    <p:sldId id="280" r:id="rId20"/>
    <p:sldId id="281" r:id="rId21"/>
    <p:sldId id="291" r:id="rId22"/>
    <p:sldId id="289" r:id="rId23"/>
    <p:sldId id="264" r:id="rId24"/>
    <p:sldId id="26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Leo Vegoda" initials="LL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83865" autoAdjust="0"/>
  </p:normalViewPr>
  <p:slideViewPr>
    <p:cSldViewPr snapToObjects="1">
      <p:cViewPr>
        <p:scale>
          <a:sx n="80" d="100"/>
          <a:sy n="80" d="100"/>
        </p:scale>
        <p:origin x="-116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C95B155-23FB-4687-A8AF-FBCB3E0A3EEB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E35EEFE-7D49-4B44-BE28-659500E5A4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4267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988B9CF-A394-40D3-977F-02493344CD0D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342C7C-FF1D-4E97-8C72-545AE16EA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282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2C7C-FF1D-4E97-8C72-545AE16EAB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37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2C7C-FF1D-4E97-8C72-545AE16EAB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37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2C7C-FF1D-4E97-8C72-545AE16EAB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37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42C7C-FF1D-4E97-8C72-545AE16EAB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37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00200"/>
            <a:ext cx="85344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603D97B8-191D-4B50-A963-4810F5566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25639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00200"/>
            <a:ext cx="85344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603D97B8-191D-4B50-A963-4810F5566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83120C-FD01-43D8-884B-44D23510E567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3817A-88C2-4872-9BEE-145A18815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5644A-D80A-42B7-870F-A19E84F2CF29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67DF6-0C8D-4AFC-A82E-14925B1D3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2BB409-8C3C-4B39-AC30-291FA9996BBA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1D21C-479B-40A8-B927-E8DCC63EB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F14EA-BC9F-4BAC-8A41-8D6334FC2459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2ED30-97DB-4237-844E-AF2BC2356C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F39E2-0E35-495A-96EB-19FB52C6D22E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BCE90-1034-4AD2-A18E-7FA191F6D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2F289-F189-4A53-95EA-CC350021A788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4C13F-E53E-4882-B755-575D9DA29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CD1B95-73A6-44D8-8DCA-AF5F8948F0B9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0FC92-D9F3-4177-B9CE-6259C7936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1752600" cy="1993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3B7B4-BFB9-4FEA-B407-651A6608EB90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7B4FB-E90F-4718-9D9B-395213AD50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6478" y="2057400"/>
            <a:ext cx="6162722" cy="12414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429000"/>
            <a:ext cx="6172200" cy="17526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0" i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0863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BFB9CC05-101C-463C-A62B-238A47BB6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E2EE87-E9CC-4B40-A199-F3FB48038641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04D50-B196-41BE-B34B-A6661DE6A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15EB9-0BBF-4B67-9FBA-D95B6BD8F46D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19EC-8CAB-4626-9563-2F3EBE6DC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F844E5-B62D-4304-A4A3-8A5B46F5A16E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9F4EE-11F1-4C1F-82D3-5FD58C7B18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04800" y="1600199"/>
            <a:ext cx="2133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048000" y="1600200"/>
            <a:ext cx="5638800" cy="4525962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+mj-lt"/>
              <a:buNone/>
              <a:defRPr/>
            </a:lvl1pPr>
            <a:lvl2pPr marL="53975" indent="0" algn="l">
              <a:buFont typeface="+mj-lt"/>
              <a:buNone/>
              <a:defRPr/>
            </a:lvl2pPr>
            <a:lvl3pPr marL="1371600" indent="-457200" algn="l">
              <a:buFont typeface="+mj-lt"/>
              <a:buNone/>
              <a:defRPr/>
            </a:lvl3pPr>
            <a:lvl4pPr marL="1828800" indent="-457200" algn="l">
              <a:buFont typeface="+mj-lt"/>
              <a:buNone/>
              <a:defRPr/>
            </a:lvl4pPr>
            <a:lvl5pPr marL="2286000" indent="-457200" algn="l">
              <a:buFont typeface="+mj-lt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944D5AE0-F3BD-4A42-B0C2-75E162265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4800" y="1600200"/>
            <a:ext cx="2133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 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600200"/>
            <a:ext cx="54864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199"/>
            <a:ext cx="2133600" cy="2286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ECF7C8E6-9EFD-4E53-B90F-FEF524BDC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04800" y="1600200"/>
            <a:ext cx="2133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 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1600200"/>
            <a:ext cx="26670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756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6066556" y="1600622"/>
            <a:ext cx="26670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199"/>
            <a:ext cx="2133600" cy="2286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0088E9D9-36F3-41CC-9E51-E4E6A3D85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00200"/>
            <a:ext cx="21336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756" cy="1143000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048000" y="1600201"/>
            <a:ext cx="5685556" cy="4343400"/>
          </a:xfrm>
          <a:prstGeom prst="rect">
            <a:avLst/>
          </a:prstGeom>
        </p:spPr>
        <p:txBody>
          <a:bodyPr anchor="t"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>
                <a:latin typeface="Trebuchet MS"/>
                <a:cs typeface="Trebuchet MS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>
                <a:latin typeface="Trebuchet MS"/>
                <a:cs typeface="Trebuchet MS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>
                <a:latin typeface="Trebuchet MS"/>
                <a:cs typeface="Trebuchet MS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>
                <a:latin typeface="Trebuchet MS"/>
                <a:cs typeface="Trebuchet MS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EAB724C6-F029-4684-A82C-C7CCF6B82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048000" y="4495800"/>
            <a:ext cx="55324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rebuchet MS"/>
                <a:ea typeface="+mn-ea"/>
                <a:cs typeface="Trebuchet MS"/>
              </a:rPr>
              <a:t>Keep body copy short. Avoid reading the text to your audience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04800" y="1600200"/>
            <a:ext cx="2133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 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756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600622"/>
            <a:ext cx="2667000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5914156" y="1601044"/>
            <a:ext cx="2667000" cy="2666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199"/>
            <a:ext cx="2133600" cy="2286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8F17005A-3DAA-4E54-AE1D-5549BF459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04800" y="1600200"/>
            <a:ext cx="2133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 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756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600622"/>
            <a:ext cx="2971800" cy="4190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199"/>
            <a:ext cx="2133600" cy="2286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C94C6910-C873-4888-8B3D-33C760600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00200"/>
            <a:ext cx="8534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02450" y="6457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58716EBF-0679-4777-A38E-F12622265A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52661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theme" Target="../theme/theme3.xml"/><Relationship Id="rId10" Type="http://schemas.openxmlformats.org/officeDocument/2006/relationships/image" Target="../media/image2.jpeg"/><Relationship Id="rId11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4.xml"/><Relationship Id="rId3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itle_p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</p:sldLayoutIdLst>
  <p:transition spd="slow">
    <p:fade/>
  </p:transition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kg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tagline.jpg"/>
          <p:cNvPicPr>
            <a:picLocks noChangeAspect="1"/>
          </p:cNvPicPr>
          <p:nvPr/>
        </p:nvPicPr>
        <p:blipFill>
          <a:blip r:embed="rId4"/>
          <a:srcRect b="36539"/>
          <a:stretch>
            <a:fillRect/>
          </a:stretch>
        </p:blipFill>
        <p:spPr bwMode="auto">
          <a:xfrm>
            <a:off x="757238" y="2286000"/>
            <a:ext cx="12334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4" descr="shadow_rul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3950" y="611188"/>
            <a:ext cx="349250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</p:sldLayoutIdLst>
  <p:transition spd="slow">
    <p:fad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bkg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shadow_rule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93950" y="1371600"/>
            <a:ext cx="349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</p:sldLayoutIdLst>
  <p:transition spd="slow"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bkg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</p:sldLayoutIdLst>
  <p:transition spd="slow">
    <p:fade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1D033BD-4A96-4F19-99CF-5D10A9BBEDDB}" type="datetime1">
              <a:rPr lang="en-US"/>
              <a:pPr/>
              <a:t>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80323D6-0C4A-478A-BD15-7ED40A2318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 spd="slow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ommunity.icann.org/display/VIP/Home" TargetMode="External"/><Relationship Id="rId3" Type="http://schemas.openxmlformats.org/officeDocument/2006/relationships/hyperlink" Target="https://mm.icann.org/mailman/listinfo/vi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dns.ican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IANA </a:t>
            </a:r>
            <a:r>
              <a:rPr lang="en-US" smtClean="0">
                <a:latin typeface="Trebuchet MS" pitchFamily="34" charset="0"/>
                <a:ea typeface="ＭＳ Ｐゴシック" pitchFamily="34" charset="-128"/>
              </a:rPr>
              <a:t>Department Update</a:t>
            </a: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/>
            </a:r>
            <a:br>
              <a:rPr lang="en-US" dirty="0" smtClean="0">
                <a:latin typeface="Trebuchet MS" pitchFamily="34" charset="0"/>
                <a:ea typeface="ＭＳ Ｐゴシック" pitchFamily="34" charset="-128"/>
              </a:rPr>
            </a:br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APNIC 33, New Delhi</a:t>
            </a:r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600450"/>
            <a:ext cx="6400800" cy="2419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29 February 2012</a:t>
            </a:r>
          </a:p>
          <a:p>
            <a:pPr eaLnBrk="1" hangingPunct="1"/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Elise </a:t>
            </a:r>
            <a:r>
              <a:rPr lang="en-US" dirty="0" err="1" smtClean="0">
                <a:latin typeface="Trebuchet MS" pitchFamily="34" charset="0"/>
                <a:ea typeface="ＭＳ Ｐゴシック" pitchFamily="34" charset="-128"/>
              </a:rPr>
              <a:t>Gerich</a:t>
            </a:r>
            <a:endParaRPr lang="en-US" dirty="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VP IANA</a:t>
            </a:r>
          </a:p>
          <a:p>
            <a:pPr eaLnBrk="1" hangingPunct="1"/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ICANN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243" b="4243"/>
          <a:stretch>
            <a:fillRect/>
          </a:stretch>
        </p:blipFill>
        <p:spPr/>
      </p:pic>
      <p:sp>
        <p:nvSpPr>
          <p:cNvPr id="38914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D6824BF-480C-42E0-9BE4-7401D4F0A896}" type="slidenum">
              <a:rPr lang="en-US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SysTrust</a:t>
            </a:r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 certification renewed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251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 bwMode="auto">
          <a:xfrm>
            <a:off x="2676525" y="2057400"/>
            <a:ext cx="6162675" cy="1241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Other ICANN activities…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0851335-77EC-4949-B3B7-9342DE38507D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0079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D6824BF-480C-42E0-9BE4-7401D4F0A896}" type="slidenum">
              <a:rPr lang="en-US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Time Zone Database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243" b="4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646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DBA2BCA-74FC-4690-A460-7609876C8C5C}" type="slidenum">
              <a:rPr lang="en-US" sz="1800">
                <a:solidFill>
                  <a:srgbClr val="FFFFFF"/>
                </a:solidFill>
                <a:latin typeface="Calibri" pitchFamily="34" charset="0"/>
              </a:rPr>
              <a:pPr eaLnBrk="1" hangingPunct="1"/>
              <a:t>13</a:t>
            </a:fld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698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IDN Variant Issues Project Phases</a:t>
            </a:r>
          </a:p>
        </p:txBody>
      </p:sp>
      <p:pic>
        <p:nvPicPr>
          <p:cNvPr id="29699" name="Picture Placeholder 6" descr="3col-pic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5919" b="-5919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DN Variant Issues Project Ph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nut 1"/>
          <p:cNvSpPr/>
          <p:nvPr/>
        </p:nvSpPr>
        <p:spPr>
          <a:xfrm>
            <a:off x="6448301" y="2362200"/>
            <a:ext cx="2559050" cy="2667000"/>
          </a:xfrm>
          <a:prstGeom prst="donut">
            <a:avLst>
              <a:gd name="adj" fmla="val 36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7877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058A98B-F2FB-4650-B422-8C9E5DB8C459}" type="slidenum">
              <a:rPr lang="en-US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03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IDN Variant Issues Project </a:t>
            </a:r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Info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8000" y="1600200"/>
            <a:ext cx="5684838" cy="434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  <a:ea typeface="+mn-ea"/>
                <a:cs typeface="Calibri" pitchFamily="34" charset="0"/>
              </a:rPr>
              <a:t>Community wiki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  <a:hlinkClick r:id="rId2"/>
              </a:rPr>
              <a:t>https://</a:t>
            </a:r>
            <a:r>
              <a:rPr lang="en-US" dirty="0" smtClean="0">
                <a:latin typeface="Calibri" pitchFamily="34" charset="0"/>
                <a:ea typeface="+mn-ea"/>
                <a:cs typeface="Calibri" pitchFamily="34" charset="0"/>
                <a:hlinkClick r:id="rId2"/>
              </a:rPr>
              <a:t>community.icann.org/display/VIP/Home</a:t>
            </a: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  <a:ea typeface="+mn-ea"/>
                <a:cs typeface="Calibri" pitchFamily="34" charset="0"/>
              </a:rPr>
              <a:t>Public discussion list </a:t>
            </a:r>
            <a:r>
              <a:rPr lang="en-US" dirty="0">
                <a:latin typeface="Calibri" pitchFamily="34" charset="0"/>
                <a:ea typeface="+mn-ea"/>
                <a:cs typeface="Calibri" pitchFamily="34" charset="0"/>
              </a:rPr>
              <a:t>vip@icann.org </a:t>
            </a:r>
            <a:endParaRPr lang="en-US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ea typeface="+mn-ea"/>
                <a:cs typeface="Calibri" pitchFamily="34" charset="0"/>
                <a:hlinkClick r:id="rId3"/>
              </a:rPr>
              <a:t>https://</a:t>
            </a:r>
            <a:r>
              <a:rPr lang="en-US" dirty="0" smtClean="0">
                <a:latin typeface="Calibri" pitchFamily="34" charset="0"/>
                <a:ea typeface="+mn-ea"/>
                <a:cs typeface="Calibri" pitchFamily="34" charset="0"/>
                <a:hlinkClick r:id="rId3"/>
              </a:rPr>
              <a:t>mm.icann.org/mailman/listinfo/vip</a:t>
            </a:r>
            <a:endParaRPr lang="en-US" dirty="0" smtClean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6833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 bwMode="auto">
          <a:xfrm>
            <a:off x="2676525" y="2057400"/>
            <a:ext cx="6162675" cy="1241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Statistics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0851335-77EC-4949-B3B7-9342DE38507D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6484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D6824BF-480C-42E0-9BE4-7401D4F0A896}" type="slidenum">
              <a:rPr lang="en-US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ccTLD</a:t>
            </a:r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 DNSSEC map – Jan 2012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049" b="4049"/>
          <a:stretch>
            <a:fillRect/>
          </a:stretch>
        </p:blipFill>
        <p:spPr>
          <a:xfrm>
            <a:off x="304800" y="1368425"/>
            <a:ext cx="8534400" cy="4343400"/>
          </a:xfrm>
        </p:spPr>
      </p:pic>
      <p:sp>
        <p:nvSpPr>
          <p:cNvPr id="2" name="TextBox 1"/>
          <p:cNvSpPr txBox="1"/>
          <p:nvPr/>
        </p:nvSpPr>
        <p:spPr>
          <a:xfrm>
            <a:off x="457200" y="5715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www.icann.org</a:t>
            </a:r>
            <a:r>
              <a:rPr lang="en-US" dirty="0"/>
              <a:t>/en/topics/</a:t>
            </a:r>
            <a:r>
              <a:rPr lang="en-US" dirty="0" err="1"/>
              <a:t>dnssec</a:t>
            </a:r>
            <a:r>
              <a:rPr lang="en-US" dirty="0"/>
              <a:t>/deploy-</a:t>
            </a:r>
            <a:r>
              <a:rPr lang="en-US" dirty="0" err="1"/>
              <a:t>en.htm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23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D6824BF-480C-42E0-9BE4-7401D4F0A896}" type="slidenum">
              <a:rPr lang="en-US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IPv6 web stats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2036" r="-12036"/>
          <a:stretch/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8467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D46AF7D-0823-4C0A-9E2C-76ABC33B8581}" type="slidenum">
              <a:rPr lang="en-US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03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But wait, there’s more!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133600" cy="3581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Too much to report </a:t>
            </a:r>
            <a:r>
              <a:rPr lang="en-US" dirty="0" smtClean="0">
                <a:ea typeface="+mn-ea"/>
              </a:rPr>
              <a:t>here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Check out our research web site for a series of daily reports on the health of Internet resources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http://stats.research.icann.org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78687" b="-78687"/>
          <a:stretch/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9131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 bwMode="auto">
          <a:xfrm>
            <a:off x="685800" y="2800350"/>
            <a:ext cx="7772400" cy="1009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Trebuchet MS" pitchFamily="34" charset="0"/>
                <a:ea typeface="ＭＳ Ｐゴシック" pitchFamily="34" charset="-128"/>
              </a:rPr>
              <a:t>Thank You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Overview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048000" y="1600200"/>
            <a:ext cx="57912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buSzPct val="123000"/>
            </a:pPr>
            <a:r>
              <a:rPr lang="en-US" dirty="0" smtClean="0">
                <a:ea typeface="ＭＳ Ｐゴシック" pitchFamily="34" charset="-128"/>
              </a:rPr>
              <a:t>Continuous improvement</a:t>
            </a:r>
          </a:p>
          <a:p>
            <a:pPr eaLnBrk="1" hangingPunct="1">
              <a:spcAft>
                <a:spcPts val="1200"/>
              </a:spcAft>
              <a:buSzPct val="123000"/>
            </a:pPr>
            <a:r>
              <a:rPr lang="en-US" dirty="0" smtClean="0">
                <a:ea typeface="ＭＳ Ｐゴシック" pitchFamily="34" charset="-128"/>
              </a:rPr>
              <a:t>Other Services</a:t>
            </a:r>
          </a:p>
          <a:p>
            <a:pPr eaLnBrk="1" hangingPunct="1">
              <a:spcAft>
                <a:spcPts val="1200"/>
              </a:spcAft>
              <a:buSzPct val="123000"/>
            </a:pPr>
            <a:r>
              <a:rPr lang="en-US" dirty="0" smtClean="0">
                <a:ea typeface="ＭＳ Ｐゴシック" pitchFamily="34" charset="-128"/>
              </a:rPr>
              <a:t>Statistics &amp; more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0BE7A0D-FB9D-4F16-961F-21CF1654CC4D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 bwMode="auto">
          <a:xfrm>
            <a:off x="2676525" y="2057400"/>
            <a:ext cx="6162675" cy="1241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Trebuchet MS" pitchFamily="34" charset="0"/>
                <a:ea typeface="ＭＳ Ｐゴシック" pitchFamily="34" charset="-128"/>
              </a:rPr>
              <a:t>Questions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6DDE152-7E84-4861-A8A9-725E6903C5F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ctrTitle"/>
          </p:nvPr>
        </p:nvSpPr>
        <p:spPr bwMode="auto">
          <a:xfrm>
            <a:off x="2676525" y="2057400"/>
            <a:ext cx="6162675" cy="1241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Trebuchet MS" pitchFamily="34" charset="0"/>
                <a:ea typeface="ＭＳ Ｐゴシック" pitchFamily="34" charset="-128"/>
              </a:rPr>
              <a:t>Continuous Improvement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0851335-77EC-4949-B3B7-9342DE38507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Business Excellence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048000" y="1600200"/>
            <a:ext cx="57912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buSzPct val="123000"/>
            </a:pPr>
            <a:r>
              <a:rPr lang="en-US" dirty="0" smtClean="0">
                <a:ea typeface="ＭＳ Ｐゴシック" pitchFamily="34" charset="-128"/>
              </a:rPr>
              <a:t>3</a:t>
            </a:r>
            <a:r>
              <a:rPr lang="en-US" baseline="30000" dirty="0" smtClean="0">
                <a:ea typeface="ＭＳ Ｐゴシック" pitchFamily="34" charset="-128"/>
              </a:rPr>
              <a:t>rd</a:t>
            </a:r>
            <a:r>
              <a:rPr lang="en-US" dirty="0" smtClean="0">
                <a:ea typeface="ＭＳ Ｐゴシック" pitchFamily="34" charset="-128"/>
              </a:rPr>
              <a:t> annual EFQM self-assessment held in January 2012</a:t>
            </a:r>
          </a:p>
          <a:p>
            <a:pPr lvl="1" eaLnBrk="1" hangingPunct="1">
              <a:spcAft>
                <a:spcPts val="1200"/>
              </a:spcAft>
              <a:buSzPct val="123000"/>
            </a:pPr>
            <a:r>
              <a:rPr lang="en-US" dirty="0" smtClean="0">
                <a:ea typeface="ＭＳ Ｐゴシック" pitchFamily="34" charset="-128"/>
              </a:rPr>
              <a:t>Significant improvements for our customers in processes and key results</a:t>
            </a:r>
          </a:p>
          <a:p>
            <a:pPr lvl="1" eaLnBrk="1" hangingPunct="1">
              <a:spcAft>
                <a:spcPts val="1200"/>
              </a:spcAft>
              <a:buSzPct val="123000"/>
            </a:pPr>
            <a:r>
              <a:rPr lang="en-US" dirty="0" smtClean="0">
                <a:ea typeface="ＭＳ Ｐゴシック" pitchFamily="34" charset="-128"/>
              </a:rPr>
              <a:t>Next steps: continue measures for KPIs &amp; identify additional areas for improvement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0BE7A0D-FB9D-4F16-961F-21CF1654CC4D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485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D46AF7D-0823-4C0A-9E2C-76ABC33B8581}" type="slidenum">
              <a:rPr lang="en-US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03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Standard process documentation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1336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We have converted over half our core processes to a standardized format and will be converting more in 2012</a:t>
            </a:r>
            <a:endParaRPr lang="en-US" dirty="0">
              <a:ea typeface="+mn-ea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67556" r="-67556"/>
          <a:stretch/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-600000">
            <a:off x="3135723" y="2032259"/>
            <a:ext cx="1528590" cy="3777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480000">
            <a:off x="4239158" y="2621292"/>
            <a:ext cx="1794314" cy="3733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058A98B-F2FB-4650-B422-8C9E5DB8C459}" type="slidenum">
              <a:rPr lang="en-US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2803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Customer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3048000" y="1600200"/>
            <a:ext cx="5684838" cy="434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  <a:ea typeface="+mn-ea"/>
                <a:cs typeface="Calibri" pitchFamily="34" charset="0"/>
              </a:rPr>
              <a:t>We will be running a customer survey to gather structured feedback we can use to improve our services</a:t>
            </a: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535" r="37535"/>
          <a:stretch>
            <a:fillRect/>
          </a:stretch>
        </p:blipFill>
        <p:spPr/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D6824BF-480C-42E0-9BE4-7401D4F0A896}" type="slidenum">
              <a:rPr lang="en-US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Improving our request processes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294" b="4294"/>
          <a:stretch>
            <a:fillRect/>
          </a:stretch>
        </p:blipFill>
        <p:spPr>
          <a:xfrm rot="-540000">
            <a:off x="304800" y="1600200"/>
            <a:ext cx="8534400" cy="4343400"/>
          </a:xfrm>
        </p:spPr>
      </p:pic>
      <p:sp>
        <p:nvSpPr>
          <p:cNvPr id="5" name="Donut 4"/>
          <p:cNvSpPr/>
          <p:nvPr/>
        </p:nvSpPr>
        <p:spPr>
          <a:xfrm>
            <a:off x="2960815" y="2285999"/>
            <a:ext cx="609600" cy="478971"/>
          </a:xfrm>
          <a:prstGeom prst="donut">
            <a:avLst>
              <a:gd name="adj" fmla="val 5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243" b="4243"/>
          <a:stretch>
            <a:fillRect/>
          </a:stretch>
        </p:blipFill>
        <p:spPr>
          <a:xfrm rot="360000">
            <a:off x="457200" y="2971803"/>
            <a:ext cx="6309360" cy="3211019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2645031" y="3200400"/>
            <a:ext cx="631569" cy="457200"/>
          </a:xfrm>
          <a:prstGeom prst="donut">
            <a:avLst>
              <a:gd name="adj" fmla="val 577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1473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Security &amp; continuity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048000" y="1600200"/>
            <a:ext cx="57912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buSzPct val="123000"/>
            </a:pPr>
            <a:r>
              <a:rPr lang="en-US" dirty="0" smtClean="0">
                <a:ea typeface="ＭＳ Ｐゴシック" pitchFamily="34" charset="-128"/>
              </a:rPr>
              <a:t>4</a:t>
            </a:r>
            <a:r>
              <a:rPr lang="en-US" baseline="30000" dirty="0" smtClean="0">
                <a:ea typeface="ＭＳ Ｐゴシック" pitchFamily="34" charset="-128"/>
              </a:rPr>
              <a:t>th</a:t>
            </a:r>
            <a:r>
              <a:rPr lang="en-US" dirty="0" smtClean="0">
                <a:ea typeface="ＭＳ Ｐゴシック" pitchFamily="34" charset="-128"/>
              </a:rPr>
              <a:t> annual security plan revised in November 2011</a:t>
            </a:r>
          </a:p>
          <a:p>
            <a:pPr eaLnBrk="1" hangingPunct="1">
              <a:spcAft>
                <a:spcPts val="1200"/>
              </a:spcAft>
              <a:buSzPct val="123000"/>
            </a:pPr>
            <a:r>
              <a:rPr lang="en-US" dirty="0" smtClean="0">
                <a:ea typeface="ＭＳ Ｐゴシック" pitchFamily="34" charset="-128"/>
              </a:rPr>
              <a:t>2</a:t>
            </a:r>
            <a:r>
              <a:rPr lang="en-US" baseline="30000" dirty="0" smtClean="0">
                <a:ea typeface="ＭＳ Ｐゴシック" pitchFamily="34" charset="-128"/>
              </a:rPr>
              <a:t>nd</a:t>
            </a:r>
            <a:r>
              <a:rPr lang="en-US" dirty="0" smtClean="0">
                <a:ea typeface="ＭＳ Ｐゴシック" pitchFamily="34" charset="-128"/>
              </a:rPr>
              <a:t> IANA continuity exercise is planned for 2012, building on the success of 2010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0BE7A0D-FB9D-4F16-961F-21CF1654CC4D}" type="slidenum">
              <a:rPr lang="en-US"/>
              <a:pPr/>
              <a:t>8</a:t>
            </a:fld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1579" r="31579"/>
          <a:stretch>
            <a:fillRect/>
          </a:stretch>
        </p:blipFill>
        <p:spPr>
          <a:xfrm>
            <a:off x="304800" y="1600200"/>
            <a:ext cx="2133600" cy="4343400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304800" y="5943600"/>
            <a:ext cx="2133600" cy="609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accent2">
                    <a:lumMod val="75000"/>
                  </a:schemeClr>
                </a:solidFill>
                <a:latin typeface="Trebuchet MS"/>
                <a:ea typeface="ＭＳ Ｐゴシック" pitchFamily="-110" charset="-128"/>
                <a:cs typeface="Trebuchet M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1200" b="0" dirty="0" smtClean="0">
                <a:ea typeface="+mn-ea"/>
              </a:rPr>
              <a:t>CC BY 2.0 </a:t>
            </a:r>
            <a:r>
              <a:rPr lang="en-US" sz="1200" b="0" dirty="0">
                <a:ea typeface="+mn-ea"/>
              </a:rPr>
              <a:t>license </a:t>
            </a:r>
            <a:r>
              <a:rPr lang="en-US" sz="1200" b="0" dirty="0" smtClean="0">
                <a:ea typeface="+mn-ea"/>
              </a:rPr>
              <a:t>from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200" b="0" dirty="0" smtClean="0">
                <a:ea typeface="+mn-ea"/>
              </a:rPr>
              <a:t>flickr.com/</a:t>
            </a:r>
            <a:r>
              <a:rPr lang="en-US" sz="1200" b="0" dirty="0" err="1" smtClean="0">
                <a:ea typeface="+mn-ea"/>
              </a:rPr>
              <a:t>dylancantwell</a:t>
            </a:r>
            <a:endParaRPr lang="en-US" sz="1200" b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5364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rgbClr val="7F7F7F"/>
                </a:solidFill>
                <a:latin typeface="Trebuchet MS" pitchFamily="34" charset="0"/>
                <a:ea typeface="ＭＳ Ｐゴシック" pitchFamily="34" charset="-128"/>
              </a:rPr>
              <a:t>Key Ceremonies since APNIC 32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048000" y="1600200"/>
            <a:ext cx="57912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200"/>
              </a:spcAft>
              <a:buSzPct val="123000"/>
            </a:pPr>
            <a:r>
              <a:rPr lang="en-US" dirty="0" smtClean="0">
                <a:ea typeface="ＭＳ Ｐゴシック" pitchFamily="34" charset="-128"/>
              </a:rPr>
              <a:t>Ceremonies 7 &amp; 8 were successfully completed</a:t>
            </a:r>
          </a:p>
          <a:p>
            <a:pPr eaLnBrk="1" hangingPunct="1">
              <a:spcAft>
                <a:spcPts val="1200"/>
              </a:spcAft>
              <a:buSzPct val="123000"/>
            </a:pPr>
            <a:r>
              <a:rPr lang="en-US" dirty="0" smtClean="0">
                <a:ea typeface="ＭＳ Ｐゴシック" pitchFamily="34" charset="-128"/>
              </a:rPr>
              <a:t>Full transcripts &amp; logs are published on the </a:t>
            </a:r>
            <a:r>
              <a:rPr lang="en-US" dirty="0" smtClean="0">
                <a:ea typeface="ＭＳ Ｐゴシック" pitchFamily="34" charset="-128"/>
                <a:hlinkClick r:id="rId2"/>
              </a:rPr>
              <a:t>dns.icann.org</a:t>
            </a:r>
            <a:r>
              <a:rPr lang="en-US" dirty="0" smtClean="0">
                <a:ea typeface="ＭＳ Ｐゴシック" pitchFamily="34" charset="-128"/>
              </a:rPr>
              <a:t> web site</a:t>
            </a:r>
          </a:p>
          <a:p>
            <a:pPr eaLnBrk="1" hangingPunct="1">
              <a:spcAft>
                <a:spcPts val="1200"/>
              </a:spcAft>
              <a:buSzPct val="123000"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0BE7A0D-FB9D-4F16-961F-21CF1654CC4D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45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NN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ICANN_PowerPoint_template</Template>
  <TotalTime>254</TotalTime>
  <Words>299</Words>
  <Application>Microsoft Macintosh PowerPoint</Application>
  <PresentationFormat>On-screen Show (4:3)</PresentationFormat>
  <Paragraphs>69</Paragraphs>
  <Slides>20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ICANN_PowerPoint_template</vt:lpstr>
      <vt:lpstr>1_Office Theme</vt:lpstr>
      <vt:lpstr>2_Office Theme</vt:lpstr>
      <vt:lpstr>3_Office Theme</vt:lpstr>
      <vt:lpstr>4_Office Theme</vt:lpstr>
      <vt:lpstr>IANA Department Update APNIC 33, New Delhi</vt:lpstr>
      <vt:lpstr>Overview</vt:lpstr>
      <vt:lpstr>Continuous Improvement</vt:lpstr>
      <vt:lpstr>Business Excellence</vt:lpstr>
      <vt:lpstr>Standard process documentation</vt:lpstr>
      <vt:lpstr>Customer survey</vt:lpstr>
      <vt:lpstr>Improving our request processes</vt:lpstr>
      <vt:lpstr>Security &amp; continuity</vt:lpstr>
      <vt:lpstr>Key Ceremonies since APNIC 32</vt:lpstr>
      <vt:lpstr>SysTrust certification renewed</vt:lpstr>
      <vt:lpstr>Other ICANN activities…</vt:lpstr>
      <vt:lpstr>Time Zone Database</vt:lpstr>
      <vt:lpstr>IDN Variant Issues Project Phases</vt:lpstr>
      <vt:lpstr>IDN Variant Issues Project Info</vt:lpstr>
      <vt:lpstr>Statistics</vt:lpstr>
      <vt:lpstr>ccTLD DNSSEC map – Jan 2012</vt:lpstr>
      <vt:lpstr>IPv6 web stats</vt:lpstr>
      <vt:lpstr>But wait, there’s more!</vt:lpstr>
      <vt:lpstr>Thank You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Sam Oltman</dc:creator>
  <cp:lastModifiedBy>Sarah Hu</cp:lastModifiedBy>
  <cp:revision>27</cp:revision>
  <dcterms:created xsi:type="dcterms:W3CDTF">2012-02-27T01:20:00Z</dcterms:created>
  <dcterms:modified xsi:type="dcterms:W3CDTF">2012-02-27T01:20:24Z</dcterms:modified>
</cp:coreProperties>
</file>