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27"/>
  </p:notesMasterIdLst>
  <p:handoutMasterIdLst>
    <p:handoutMasterId r:id="rId28"/>
  </p:handoutMasterIdLst>
  <p:sldIdLst>
    <p:sldId id="288" r:id="rId3"/>
    <p:sldId id="295" r:id="rId4"/>
    <p:sldId id="269" r:id="rId5"/>
    <p:sldId id="271" r:id="rId6"/>
    <p:sldId id="296" r:id="rId7"/>
    <p:sldId id="273" r:id="rId8"/>
    <p:sldId id="287" r:id="rId9"/>
    <p:sldId id="276" r:id="rId10"/>
    <p:sldId id="274" r:id="rId11"/>
    <p:sldId id="297" r:id="rId12"/>
    <p:sldId id="278" r:id="rId13"/>
    <p:sldId id="280" r:id="rId14"/>
    <p:sldId id="298" r:id="rId15"/>
    <p:sldId id="264" r:id="rId16"/>
    <p:sldId id="283" r:id="rId17"/>
    <p:sldId id="284" r:id="rId18"/>
    <p:sldId id="279" r:id="rId19"/>
    <p:sldId id="281" r:id="rId20"/>
    <p:sldId id="282" r:id="rId21"/>
    <p:sldId id="299" r:id="rId22"/>
    <p:sldId id="258" r:id="rId23"/>
    <p:sldId id="263" r:id="rId24"/>
    <p:sldId id="285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19" autoAdjust="0"/>
  </p:normalViewPr>
  <p:slideViewPr>
    <p:cSldViewPr snapToGrid="0" snapToObjects="1">
      <p:cViewPr varScale="1">
        <p:scale>
          <a:sx n="72" d="100"/>
          <a:sy n="72" d="100"/>
        </p:scale>
        <p:origin x="-2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DBC9B-BA65-7E45-86DD-AEA04AD447FC}" type="datetimeFigureOut">
              <a:rPr lang="en-US" smtClean="0"/>
              <a:pPr/>
              <a:t>29/02/12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FD07E-412F-0347-97EE-903B123012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18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A009F-AE12-FB49-8A52-ABB549023AF1}" type="datetimeFigureOut">
              <a:rPr lang="en-US" smtClean="0"/>
              <a:pPr/>
              <a:t>29/02/12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28697-02EA-B84C-AF7E-90DF7AA2F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038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Enables third parties to verify the authenticity of information about number resources when the data is digitally signed by custodian of the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8697-02EA-B84C-AF7E-90DF7AA2FA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8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5"/>
            <a:ext cx="8424936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842493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4456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4456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76463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76463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6659C3D-E5F1-A14B-A733-9FD04C5ED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3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6659C3D-E5F1-A14B-A733-9FD04C5ED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6659C3D-E5F1-A14B-A733-9FD04C5ED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5"/>
            <a:ext cx="8424936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842493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24936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8424936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325918" y="5085184"/>
            <a:ext cx="8460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03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6510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6659C3D-E5F1-A14B-A733-9FD04C5ED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21904"/>
            <a:ext cx="83529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8352928" cy="35283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6659C3D-E5F1-A14B-A733-9FD04C5ED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996952"/>
            <a:ext cx="9144000" cy="352839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70782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140968"/>
            <a:ext cx="8352928" cy="32530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536" y="2420888"/>
            <a:ext cx="8352928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6659C3D-E5F1-A14B-A733-9FD04C5ED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7384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96544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4896544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6659C3D-E5F1-A14B-A733-9FD04C5ED5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pic>
        <p:nvPicPr>
          <p:cNvPr id="15" name="Picture 14" descr="APNIC 33_PPT template-03-0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2" r="-1"/>
          <a:stretch/>
        </p:blipFill>
        <p:spPr>
          <a:xfrm>
            <a:off x="5580112" y="0"/>
            <a:ext cx="3563887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8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536" y="3965525"/>
            <a:ext cx="8373710" cy="6492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6659C3D-E5F1-A14B-A733-9FD04C5ED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9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24936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8424936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325918" y="5085184"/>
            <a:ext cx="8460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03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7384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4896544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6659C3D-E5F1-A14B-A733-9FD04C5ED5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pic>
        <p:nvPicPr>
          <p:cNvPr id="14" name="Picture 13" descr="APNIC 33_PPT template-03-0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2" r="-1"/>
          <a:stretch/>
        </p:blipFill>
        <p:spPr>
          <a:xfrm>
            <a:off x="5580112" y="0"/>
            <a:ext cx="3563887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6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6659C3D-E5F1-A14B-A733-9FD04C5ED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4456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4456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76463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76463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6659C3D-E5F1-A14B-A733-9FD04C5ED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3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6659C3D-E5F1-A14B-A733-9FD04C5ED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6659C3D-E5F1-A14B-A733-9FD04C5ED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6510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6659C3D-E5F1-A14B-A733-9FD04C5ED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21904"/>
            <a:ext cx="83529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8352928" cy="35283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6659C3D-E5F1-A14B-A733-9FD04C5ED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996952"/>
            <a:ext cx="9144000" cy="352839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70782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140968"/>
            <a:ext cx="8352928" cy="32530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536" y="2420888"/>
            <a:ext cx="8352928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6659C3D-E5F1-A14B-A733-9FD04C5ED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7384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96544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4896544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6659C3D-E5F1-A14B-A733-9FD04C5ED5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pic>
        <p:nvPicPr>
          <p:cNvPr id="15" name="Picture 14" descr="APNIC 33_PPT template-03-0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2" r="-1"/>
          <a:stretch/>
        </p:blipFill>
        <p:spPr>
          <a:xfrm>
            <a:off x="5580112" y="0"/>
            <a:ext cx="3563887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8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536" y="3965525"/>
            <a:ext cx="8373710" cy="6492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6659C3D-E5F1-A14B-A733-9FD04C5ED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9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7384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4896544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6659C3D-E5F1-A14B-A733-9FD04C5ED5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pic>
        <p:nvPicPr>
          <p:cNvPr id="14" name="Picture 13" descr="APNIC 33_PPT template-03-0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2" r="-1"/>
          <a:stretch/>
        </p:blipFill>
        <p:spPr>
          <a:xfrm>
            <a:off x="5580112" y="0"/>
            <a:ext cx="3563887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6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6659C3D-E5F1-A14B-A733-9FD04C5ED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6659C3D-E5F1-A14B-A733-9FD04C5ED5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PNIC 33_PPT template-0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2878"/>
            <a:ext cx="9144000" cy="672506"/>
          </a:xfrm>
          <a:prstGeom prst="rect">
            <a:avLst/>
          </a:prstGeom>
        </p:spPr>
      </p:pic>
      <p:pic>
        <p:nvPicPr>
          <p:cNvPr id="7" name="Picture 6" descr="APNIC 33_PPT template-0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494"/>
            <a:ext cx="9144000" cy="6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6659C3D-E5F1-A14B-A733-9FD04C5ED5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PNIC 33_PPT template-0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2878"/>
            <a:ext cx="9144000" cy="672506"/>
          </a:xfrm>
          <a:prstGeom prst="rect">
            <a:avLst/>
          </a:prstGeom>
        </p:spPr>
      </p:pic>
      <p:pic>
        <p:nvPicPr>
          <p:cNvPr id="7" name="Picture 6" descr="APNIC 33_PPT template-0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494"/>
            <a:ext cx="9144000" cy="6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APNIC </a:t>
            </a:r>
            <a:r>
              <a:rPr lang="en-US" dirty="0" smtClean="0"/>
              <a:t>Member </a:t>
            </a:r>
            <a:br>
              <a:rPr lang="en-US" dirty="0" smtClean="0"/>
            </a:b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George </a:t>
            </a:r>
            <a:r>
              <a:rPr lang="en-US" dirty="0" err="1" smtClean="0"/>
              <a:t>Kuo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6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pre-approvals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659C3D-E5F1-A14B-A733-9FD04C5ED5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3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Transfers Pre-approval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APNIC to evaluate needs of the recipient account before the transfer source is located</a:t>
            </a:r>
          </a:p>
          <a:p>
            <a:r>
              <a:rPr lang="en-US" dirty="0" smtClean="0"/>
              <a:t>Pre-approval expires in 12 months if no transfer source is available to initiate the transfer</a:t>
            </a:r>
          </a:p>
          <a:p>
            <a:r>
              <a:rPr lang="en-US" dirty="0" smtClean="0"/>
              <a:t>A subsequent pre-approval will, if granted, replace the existing one</a:t>
            </a:r>
          </a:p>
          <a:p>
            <a:r>
              <a:rPr lang="en-US" dirty="0"/>
              <a:t>http://</a:t>
            </a:r>
            <a:r>
              <a:rPr lang="en-US" dirty="0" err="1"/>
              <a:t>www.apnic.net</a:t>
            </a:r>
            <a:r>
              <a:rPr lang="en-US" dirty="0"/>
              <a:t>/pre-approval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659C3D-E5F1-A14B-A733-9FD04C5ED5A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MyAPNIC Pre-approval Feature</a:t>
            </a:r>
            <a:endParaRPr lang="en-US" dirty="0"/>
          </a:p>
        </p:txBody>
      </p:sp>
      <p:pic>
        <p:nvPicPr>
          <p:cNvPr id="8" name="Content Placeholder 3" descr="Screen Shot 2012-02-16 at 10.29.24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7850" r="-27850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659C3D-E5F1-A14B-A733-9FD04C5ED5A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90180" y="5705995"/>
            <a:ext cx="2346085" cy="211660"/>
          </a:xfrm>
          <a:prstGeom prst="rect">
            <a:avLst/>
          </a:prstGeom>
          <a:noFill/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Certification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659C3D-E5F1-A14B-A733-9FD04C5ED5A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6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Supports secure routing</a:t>
            </a:r>
          </a:p>
          <a:p>
            <a:r>
              <a:rPr lang="en-US" dirty="0" smtClean="0"/>
              <a:t>Resource Public Key Infrastructure (RPKI)</a:t>
            </a:r>
          </a:p>
          <a:p>
            <a:r>
              <a:rPr lang="en-US" dirty="0" smtClean="0"/>
              <a:t>Enables third party to verify the authenticity of information about Internet resources when data is digitally signed by the custodian of those resources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www.apnic.net/rescert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659C3D-E5F1-A14B-A733-9FD04C5ED5A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MyAPNIC Resource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Certification feature initially launched in August 2008</a:t>
            </a:r>
          </a:p>
          <a:p>
            <a:r>
              <a:rPr lang="en-US" dirty="0" smtClean="0"/>
              <a:t>Creation of Route Origin Attestations (</a:t>
            </a:r>
            <a:r>
              <a:rPr lang="en-US" dirty="0" err="1" smtClean="0"/>
              <a:t>ROAs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Statement of one or more prefixes advertised by an autonomous system (AS)</a:t>
            </a:r>
          </a:p>
          <a:p>
            <a:pPr lvl="1"/>
            <a:r>
              <a:rPr lang="en-US" dirty="0" smtClean="0"/>
              <a:t>Allows entities to verify the permission given by an IP address holder to advertise routes to the AS</a:t>
            </a:r>
          </a:p>
          <a:p>
            <a:r>
              <a:rPr lang="en-US" dirty="0" smtClean="0"/>
              <a:t>Download of certificates</a:t>
            </a:r>
          </a:p>
          <a:p>
            <a:pPr lvl="1"/>
            <a:r>
              <a:rPr lang="en-US" dirty="0" smtClean="0"/>
              <a:t>For your resources sets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659C3D-E5F1-A14B-A733-9FD04C5ED5A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MyAPNIC Resource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Secure access</a:t>
            </a:r>
          </a:p>
          <a:p>
            <a:pPr lvl="1"/>
            <a:r>
              <a:rPr lang="en-US" dirty="0" smtClean="0"/>
              <a:t>Only to users accessing with APNIC digital certificates</a:t>
            </a:r>
          </a:p>
          <a:p>
            <a:r>
              <a:rPr lang="en-US" dirty="0" smtClean="0"/>
              <a:t>Optional</a:t>
            </a:r>
          </a:p>
          <a:p>
            <a:pPr lvl="1"/>
            <a:r>
              <a:rPr lang="en-US" dirty="0" smtClean="0"/>
              <a:t>Services activation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659C3D-E5F1-A14B-A733-9FD04C5ED5A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MyAPNIC Resource Certification</a:t>
            </a:r>
            <a:endParaRPr lang="en-US" dirty="0"/>
          </a:p>
        </p:txBody>
      </p:sp>
      <p:pic>
        <p:nvPicPr>
          <p:cNvPr id="10" name="Content Placeholder 5" descr="Screen Shot 2012-02-16 at 4.35.2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469" r="-15469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659C3D-E5F1-A14B-A733-9FD04C5ED5A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41453" y="5323366"/>
            <a:ext cx="1815925" cy="423156"/>
          </a:xfrm>
          <a:prstGeom prst="rect">
            <a:avLst/>
          </a:prstGeom>
          <a:noFill/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7655652" y="2053684"/>
            <a:ext cx="783579" cy="378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MyAPNIC Resource Certification</a:t>
            </a:r>
            <a:endParaRPr lang="en-US" dirty="0"/>
          </a:p>
        </p:txBody>
      </p:sp>
      <p:pic>
        <p:nvPicPr>
          <p:cNvPr id="4" name="Content Placeholder 3" descr="Screen Shot 2012-02-16 at 4.38.11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30" b="-730"/>
          <a:stretch>
            <a:fillRect/>
          </a:stretch>
        </p:blipFill>
        <p:spPr>
          <a:xfrm>
            <a:off x="457200" y="1573177"/>
            <a:ext cx="8229600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659C3D-E5F1-A14B-A733-9FD04C5ED5A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MyAPNIC Resource Certification</a:t>
            </a:r>
            <a:endParaRPr lang="en-US" dirty="0"/>
          </a:p>
        </p:txBody>
      </p:sp>
      <p:pic>
        <p:nvPicPr>
          <p:cNvPr id="9" name="Content Placeholder 5" descr="Screen Shot 2012-02-16 at 4.47.09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4298" r="-34298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659C3D-E5F1-A14B-A733-9FD04C5ED5A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90180" y="3521889"/>
            <a:ext cx="2346085" cy="211660"/>
          </a:xfrm>
          <a:prstGeom prst="rect">
            <a:avLst/>
          </a:prstGeom>
          <a:noFill/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MyAPNIC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659C3D-E5F1-A14B-A733-9FD04C5ED5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59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659C3D-E5F1-A14B-A733-9FD04C5ED5A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2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Three-phase implementation complete</a:t>
            </a:r>
          </a:p>
          <a:p>
            <a:pPr lvl="1"/>
            <a:r>
              <a:rPr lang="en-US" dirty="0" smtClean="0"/>
              <a:t>Hardware and software testing around late 2009</a:t>
            </a:r>
          </a:p>
          <a:p>
            <a:pPr lvl="1"/>
            <a:r>
              <a:rPr lang="en-US" dirty="0" smtClean="0"/>
              <a:t>All APNIC managed zones signed throughout April 2010</a:t>
            </a:r>
          </a:p>
          <a:p>
            <a:pPr lvl="1"/>
            <a:r>
              <a:rPr lang="en-US" dirty="0" smtClean="0"/>
              <a:t>Improved features in MyAPNIC in mid 2011</a:t>
            </a:r>
          </a:p>
          <a:p>
            <a:r>
              <a:rPr lang="en-US" dirty="0"/>
              <a:t>http://</a:t>
            </a:r>
            <a:r>
              <a:rPr lang="en-US" dirty="0" err="1"/>
              <a:t>www.apnic.net</a:t>
            </a:r>
            <a:r>
              <a:rPr lang="en-US" dirty="0"/>
              <a:t>/</a:t>
            </a:r>
            <a:r>
              <a:rPr lang="en-US" dirty="0" err="1"/>
              <a:t>dnssec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659C3D-E5F1-A14B-A733-9FD04C5ED5A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 in </a:t>
            </a:r>
            <a:r>
              <a:rPr lang="en-US" dirty="0" err="1" smtClean="0"/>
              <a:t>MyAPNIC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Members who implemented DNSSEC for their reverse zones to publish their signature information into the parent zone</a:t>
            </a:r>
          </a:p>
          <a:p>
            <a:r>
              <a:rPr lang="en-US" dirty="0" smtClean="0"/>
              <a:t>"</a:t>
            </a:r>
            <a:r>
              <a:rPr lang="en-US" dirty="0" err="1" smtClean="0"/>
              <a:t>ds-rdata</a:t>
            </a:r>
            <a:r>
              <a:rPr lang="en-US" dirty="0" smtClean="0"/>
              <a:t>:”  attribute for the domain object</a:t>
            </a:r>
          </a:p>
          <a:p>
            <a:r>
              <a:rPr lang="en-US" dirty="0" smtClean="0"/>
              <a:t> Bulk update available</a:t>
            </a:r>
          </a:p>
          <a:p>
            <a:pPr lvl="1"/>
            <a:r>
              <a:rPr lang="en-US" dirty="0" smtClean="0"/>
              <a:t>Zone file upload</a:t>
            </a:r>
          </a:p>
          <a:p>
            <a:r>
              <a:rPr lang="en-US" dirty="0" smtClean="0"/>
              <a:t>Built-in validation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659C3D-E5F1-A14B-A733-9FD04C5ED5A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MyAPNIC DNSSEC</a:t>
            </a:r>
            <a:endParaRPr lang="en-US" dirty="0"/>
          </a:p>
        </p:txBody>
      </p:sp>
      <p:pic>
        <p:nvPicPr>
          <p:cNvPr id="7" name="Content Placeholder 3" descr="Screen Shot 2012-02-17 at 10.31.09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7602" r="-5760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659C3D-E5F1-A14B-A733-9FD04C5ED5A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20670" y="4377554"/>
            <a:ext cx="2473385" cy="765666"/>
          </a:xfrm>
          <a:prstGeom prst="rect">
            <a:avLst/>
          </a:prstGeom>
          <a:noFill/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7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MyAPNIC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secure Member services website</a:t>
            </a:r>
          </a:p>
          <a:p>
            <a:r>
              <a:rPr lang="en-US" dirty="0" smtClean="0"/>
              <a:t>Internet resources management, for example:</a:t>
            </a:r>
          </a:p>
          <a:p>
            <a:pPr lvl="1"/>
            <a:r>
              <a:rPr lang="en-US" dirty="0" smtClean="0"/>
              <a:t>Whois updates (reverse DNS, IRT, DNSSEC)</a:t>
            </a:r>
          </a:p>
          <a:p>
            <a:pPr lvl="1"/>
            <a:r>
              <a:rPr lang="en-US" dirty="0" smtClean="0"/>
              <a:t>IPv4 transfers and pre-approval</a:t>
            </a:r>
          </a:p>
          <a:p>
            <a:pPr lvl="1"/>
            <a:r>
              <a:rPr lang="en-US" dirty="0" smtClean="0"/>
              <a:t>Resource Certification (RPKI)</a:t>
            </a:r>
          </a:p>
          <a:p>
            <a:r>
              <a:rPr lang="en-US" dirty="0" smtClean="0"/>
              <a:t>Account and contact administration</a:t>
            </a:r>
          </a:p>
          <a:p>
            <a:r>
              <a:rPr lang="en-US" dirty="0" smtClean="0"/>
              <a:t>Ongoing updates as a result of policy implementations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myapnic.net</a:t>
            </a:r>
            <a:endParaRPr lang="en-US" dirty="0" smtClean="0"/>
          </a:p>
          <a:p>
            <a:pPr>
              <a:buNone/>
            </a:pP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659C3D-E5F1-A14B-A733-9FD04C5ED5A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MyAPNIC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all current APNIC accounts</a:t>
            </a:r>
          </a:p>
          <a:p>
            <a:pPr lvl="1"/>
            <a:r>
              <a:rPr lang="en-US" dirty="0" smtClean="0"/>
              <a:t>Username and password registration</a:t>
            </a:r>
          </a:p>
          <a:p>
            <a:r>
              <a:rPr lang="en-US" dirty="0" smtClean="0"/>
              <a:t>Instant access for all Corporate Contacts</a:t>
            </a:r>
          </a:p>
          <a:p>
            <a:pPr lvl="1"/>
            <a:r>
              <a:rPr lang="en-US" dirty="0" smtClean="0"/>
              <a:t>Access approval required for non Corporate Contacts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659C3D-E5F1-A14B-A733-9FD04C5ED5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3975" y="5467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Transfers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659C3D-E5F1-A14B-A733-9FD04C5ED5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Transfer </a:t>
            </a:r>
            <a:r>
              <a:rPr lang="en-US" dirty="0"/>
              <a:t>P</a:t>
            </a:r>
            <a:r>
              <a:rPr lang="en-US" dirty="0" smtClean="0"/>
              <a:t>olicy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Prop-69 implemented Nov 2011</a:t>
            </a:r>
          </a:p>
          <a:p>
            <a:pPr lvl="1"/>
            <a:r>
              <a:rPr lang="en-US" dirty="0" smtClean="0"/>
              <a:t>Recipients to demonstrate need</a:t>
            </a:r>
          </a:p>
          <a:p>
            <a:pPr lvl="1"/>
            <a:r>
              <a:rPr lang="en-US" dirty="0" smtClean="0"/>
              <a:t>Initial implementation on Nov 2010 (prop-50) without demonstrating needs</a:t>
            </a:r>
          </a:p>
          <a:p>
            <a:r>
              <a:rPr lang="en-US" dirty="0" smtClean="0"/>
              <a:t>Between APNIC account holders</a:t>
            </a:r>
          </a:p>
          <a:p>
            <a:r>
              <a:rPr lang="en-US" dirty="0" smtClean="0"/>
              <a:t>Address pools managed by APNIC</a:t>
            </a:r>
          </a:p>
          <a:p>
            <a:r>
              <a:rPr lang="en-US" dirty="0" err="1" smtClean="0"/>
              <a:t>www.apnic.net</a:t>
            </a:r>
            <a:r>
              <a:rPr lang="en-US" dirty="0" smtClean="0"/>
              <a:t>/transfer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659C3D-E5F1-A14B-A733-9FD04C5ED5A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MyAPNIC IPv4 Transfer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Policy implementation support</a:t>
            </a:r>
          </a:p>
          <a:p>
            <a:pPr lvl="1"/>
            <a:r>
              <a:rPr lang="en-US" dirty="0" smtClean="0"/>
              <a:t>Reduces overhead</a:t>
            </a:r>
          </a:p>
          <a:p>
            <a:r>
              <a:rPr lang="en-US" dirty="0" smtClean="0"/>
              <a:t>Source account to initiate</a:t>
            </a:r>
          </a:p>
          <a:p>
            <a:pPr lvl="1"/>
            <a:r>
              <a:rPr lang="en-US" dirty="0" smtClean="0"/>
              <a:t>Initiated transfer will expire in 30 days if no action is taken by the recipient</a:t>
            </a:r>
          </a:p>
          <a:p>
            <a:r>
              <a:rPr lang="en-US" dirty="0" smtClean="0"/>
              <a:t>Recipient account to accept within 30 days</a:t>
            </a:r>
          </a:p>
          <a:p>
            <a:pPr lvl="1"/>
            <a:r>
              <a:rPr lang="en-US" dirty="0" smtClean="0"/>
              <a:t>Recipient account can decline the transfer</a:t>
            </a:r>
          </a:p>
          <a:p>
            <a:r>
              <a:rPr lang="en-US" dirty="0" smtClean="0"/>
              <a:t>All Corporate Contacts are informed of the transfer details</a:t>
            </a:r>
          </a:p>
          <a:p>
            <a:r>
              <a:rPr lang="en-US" dirty="0" smtClean="0"/>
              <a:t>Successful transfers appear in the transfer statistics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659C3D-E5F1-A14B-A733-9FD04C5ED5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Transfer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ftp.apnic.net/transfers/apnic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659C3D-E5F1-A14B-A733-9FD04C5ED5A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2493055"/>
            <a:ext cx="7759700" cy="344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MyAPNIC IPv4 Transfer Feature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659C3D-E5F1-A14B-A733-9FD04C5ED5A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Content Placeholder 3" descr="Screen Shot 2012-02-16 at 10.29.24 AM.png"/>
          <p:cNvPicPr>
            <a:picLocks noChangeAspect="1"/>
          </p:cNvPicPr>
          <p:nvPr/>
        </p:nvPicPr>
        <p:blipFill>
          <a:blip r:embed="rId2"/>
          <a:srcRect l="-27850" r="-27850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90180" y="5441511"/>
            <a:ext cx="2346085" cy="317513"/>
          </a:xfrm>
          <a:prstGeom prst="rect">
            <a:avLst/>
          </a:prstGeom>
          <a:noFill/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rang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ang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APNIC33 PowerPoint Template_Final.potx</Template>
  <TotalTime>27599</TotalTime>
  <Words>521</Words>
  <Application>Microsoft Macintosh PowerPoint</Application>
  <PresentationFormat>On-screen Show (4:3)</PresentationFormat>
  <Paragraphs>105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Orange APNIC Theme</vt:lpstr>
      <vt:lpstr>1_Orange APNIC Theme</vt:lpstr>
      <vt:lpstr>APNIC Member  Services</vt:lpstr>
      <vt:lpstr>MyAPNIC</vt:lpstr>
      <vt:lpstr>What is MyAPNIC</vt:lpstr>
      <vt:lpstr>Access to MyAPNIC</vt:lpstr>
      <vt:lpstr>IPv4 Transfers</vt:lpstr>
      <vt:lpstr>IPv4 Transfer Policy </vt:lpstr>
      <vt:lpstr>MyAPNIC IPv4 Transfer Feature</vt:lpstr>
      <vt:lpstr>IPv4 Transfer Statistics</vt:lpstr>
      <vt:lpstr>MyAPNIC IPv4 Transfer Feature</vt:lpstr>
      <vt:lpstr>Transfer pre-approvals</vt:lpstr>
      <vt:lpstr>IPv4 Transfers Pre-approval</vt:lpstr>
      <vt:lpstr>MyAPNIC Pre-approval Feature</vt:lpstr>
      <vt:lpstr>Resource Certification</vt:lpstr>
      <vt:lpstr>Resource Certification</vt:lpstr>
      <vt:lpstr>MyAPNIC Resource Certification</vt:lpstr>
      <vt:lpstr>MyAPNIC Resource Certification</vt:lpstr>
      <vt:lpstr>MyAPNIC Resource Certification</vt:lpstr>
      <vt:lpstr>MyAPNIC Resource Certification</vt:lpstr>
      <vt:lpstr>MyAPNIC Resource Certification</vt:lpstr>
      <vt:lpstr>DNSSEC</vt:lpstr>
      <vt:lpstr>DNSSEC </vt:lpstr>
      <vt:lpstr>DNSSEC in MyAPNIC</vt:lpstr>
      <vt:lpstr>MyAPNIC DNSSEC</vt:lpstr>
      <vt:lpstr>Thank You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Powney</dc:creator>
  <cp:lastModifiedBy>Bhadrika Magan</cp:lastModifiedBy>
  <cp:revision>34</cp:revision>
  <dcterms:created xsi:type="dcterms:W3CDTF">2012-02-28T11:58:55Z</dcterms:created>
  <dcterms:modified xsi:type="dcterms:W3CDTF">2012-02-29T07:37:11Z</dcterms:modified>
</cp:coreProperties>
</file>