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729" r:id="rId2"/>
    <p:sldMasterId id="2147483741" r:id="rId3"/>
  </p:sldMasterIdLst>
  <p:notesMasterIdLst>
    <p:notesMasterId r:id="rId15"/>
  </p:notesMasterIdLst>
  <p:sldIdLst>
    <p:sldId id="256" r:id="rId4"/>
    <p:sldId id="306" r:id="rId5"/>
    <p:sldId id="257" r:id="rId6"/>
    <p:sldId id="308" r:id="rId7"/>
    <p:sldId id="260" r:id="rId8"/>
    <p:sldId id="261" r:id="rId9"/>
    <p:sldId id="351" r:id="rId10"/>
    <p:sldId id="262" r:id="rId11"/>
    <p:sldId id="350" r:id="rId12"/>
    <p:sldId id="348" r:id="rId13"/>
    <p:sldId id="347" r:id="rId14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既定のセクション" id="{7D275F05-14D0-2249-A9B9-D98E2F562CA0}">
          <p14:sldIdLst>
            <p14:sldId id="256"/>
            <p14:sldId id="306"/>
            <p14:sldId id="257"/>
            <p14:sldId id="308"/>
            <p14:sldId id="260"/>
            <p14:sldId id="261"/>
            <p14:sldId id="351"/>
            <p14:sldId id="262"/>
            <p14:sldId id="350"/>
            <p14:sldId id="348"/>
            <p14:sldId id="34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間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中間スタイル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中間スタイル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中間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中間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886" autoAdjust="0"/>
  </p:normalViewPr>
  <p:slideViewPr>
    <p:cSldViewPr>
      <p:cViewPr varScale="1">
        <p:scale>
          <a:sx n="86" d="100"/>
          <a:sy n="86" d="100"/>
        </p:scale>
        <p:origin x="-58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64E54-96A3-C049-B0DD-E0990ABCDDA7}" type="datetimeFigureOut">
              <a:rPr kumimoji="1" lang="ja-JP" altLang="en-US" smtClean="0"/>
              <a:pPr/>
              <a:t>2012/3/1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4601F7-9AE4-2B48-9CC2-713671043D4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672170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ja-JP" baseline="0" dirty="0" smtClean="0"/>
              <a:t>APIX is Asia Pacific Internet Exchange, an association of Internet exchanges in Asia Pacific region.</a:t>
            </a:r>
          </a:p>
          <a:p>
            <a:r>
              <a:rPr lang="en-US" altLang="ja-JP" baseline="0" dirty="0" smtClean="0"/>
              <a:t>This is just like Euro-IX forum, the association in European region, a closed group of internet exchange.</a:t>
            </a:r>
          </a:p>
          <a:p>
            <a:endParaRPr lang="en-US" altLang="ja-JP" baseline="0" dirty="0" smtClean="0"/>
          </a:p>
          <a:p>
            <a:r>
              <a:rPr lang="en-US" altLang="ja-JP" baseline="0" dirty="0" smtClean="0"/>
              <a:t>The main objectives are: </a:t>
            </a:r>
            <a:endParaRPr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65958-CC46-0B4B-8537-4D23266C7E78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18B5A-BFFC-5E4C-9D5D-95D7E8295B8A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4829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A1527-BD34-C142-9446-41AB119E2E35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8831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B51B91-7BF9-ED41-94CF-026DF11C3B78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4431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BC39A8-61B1-164C-9551-806B3C66E38A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16268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095CCD-0A8F-A545-9215-377F1236F06F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182191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00800" y="115888"/>
            <a:ext cx="2057400" cy="5980112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28600" y="115888"/>
            <a:ext cx="6019800" cy="5980112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9C29A7-9237-9C4D-8386-0D9FD3DE2FDD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4678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85060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31505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41496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57107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4971-6BC1-4DF9-B148-EDABFF4177F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23774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1915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044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0877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58178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06818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077272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5314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576064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44008" y="764704"/>
            <a:ext cx="4042792" cy="5361459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4971-6BC1-4DF9-B148-EDABFF4177F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3"/>
          </p:nvPr>
        </p:nvSpPr>
        <p:spPr>
          <a:xfrm>
            <a:off x="467544" y="764704"/>
            <a:ext cx="4031680" cy="5400600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956499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5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BB01C-3E2C-4D1E-B632-41E598520EF9}" type="datetime1">
              <a:rPr lang="ja-JP" altLang="en-US"/>
              <a:pPr>
                <a:defRPr/>
              </a:pPr>
              <a:t>2012/3/1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(c) Copyright 2011</a:t>
            </a: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4479F-9557-4C1B-9260-2900F0643F9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ix_t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704138" y="33338"/>
            <a:ext cx="1377950" cy="550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244475" y="584200"/>
            <a:ext cx="8655050" cy="0"/>
          </a:xfrm>
          <a:prstGeom prst="line">
            <a:avLst/>
          </a:prstGeom>
          <a:noFill/>
          <a:ln w="38100">
            <a:solidFill>
              <a:srgbClr val="5B137B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600">
              <a:solidFill>
                <a:srgbClr val="000000"/>
              </a:solidFill>
              <a:latin typeface="Arial" charset="0"/>
              <a:ea typeface="HGP創英角ｺﾞｼｯｸUB" pitchFamily="50" charset="-128"/>
              <a:cs typeface="HGP創英角ｺﾞｼｯｸUB" charset="0"/>
            </a:endParaRPr>
          </a:p>
        </p:txBody>
      </p:sp>
      <p:sp>
        <p:nvSpPr>
          <p:cNvPr id="7577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577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167563" y="6356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1161C54-007E-A64E-9018-B112AEE69014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8341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HGP創英角ｺﾞｼｯｸUB" pitchFamily="50" charset="-128"/>
                <a:ea typeface="HGP創英角ｺﾞｼｯｸUB" pitchFamily="50" charset="-128"/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85800" y="909603"/>
            <a:ext cx="7772400" cy="5186397"/>
          </a:xfrm>
        </p:spPr>
        <p:txBody>
          <a:bodyPr/>
          <a:lstStyle>
            <a:lvl1pPr>
              <a:buFont typeface="Wingdings" pitchFamily="2" charset="2"/>
              <a:buChar char="n"/>
              <a:defRPr>
                <a:latin typeface="HGP創英角ｺﾞｼｯｸUB" pitchFamily="50" charset="-128"/>
                <a:ea typeface="HGP創英角ｺﾞｼｯｸUB" pitchFamily="50" charset="-128"/>
              </a:defRPr>
            </a:lvl1pPr>
            <a:lvl2pPr>
              <a:buFont typeface="Wingdings" pitchFamily="2" charset="2"/>
              <a:buChar char="l"/>
              <a:defRPr>
                <a:latin typeface="HGP創英角ｺﾞｼｯｸUB" pitchFamily="50" charset="-128"/>
                <a:ea typeface="HGP創英角ｺﾞｼｯｸUB" pitchFamily="50" charset="-128"/>
              </a:defRPr>
            </a:lvl2pPr>
            <a:lvl3pPr>
              <a:buFont typeface="HGP創英角ｺﾞｼｯｸUB" pitchFamily="50" charset="-128"/>
              <a:buChar char="-"/>
              <a:defRPr>
                <a:latin typeface="HGP創英角ｺﾞｼｯｸUB" pitchFamily="50" charset="-128"/>
                <a:ea typeface="HGP創英角ｺﾞｼｯｸUB" pitchFamily="50" charset="-128"/>
              </a:defRPr>
            </a:lvl3pPr>
            <a:lvl4pPr>
              <a:defRPr>
                <a:latin typeface="HGP創英角ｺﾞｼｯｸUB" pitchFamily="50" charset="-128"/>
                <a:ea typeface="HGP創英角ｺﾞｼｯｸUB" pitchFamily="50" charset="-128"/>
              </a:defRPr>
            </a:lvl4pPr>
            <a:lvl5pPr>
              <a:defRPr>
                <a:latin typeface="HGP創英角ｺﾞｼｯｸUB" pitchFamily="50" charset="-128"/>
                <a:ea typeface="HGP創英角ｺﾞｼｯｸUB" pitchFamily="50" charset="-128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AB3962-FCEE-1B4A-9C93-71E335E3B91A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2816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0489BE-5EC8-DF42-AF48-1FD572966772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0026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8853A2-B7B1-3C47-AE57-2332B788B844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38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D02014-6937-D54F-8180-CC8E55B83B8F}" type="slidenum">
              <a:rPr lang="en-US" altLang="ja-JP">
                <a:solidFill>
                  <a:srgbClr val="000000"/>
                </a:solidFill>
              </a:rPr>
              <a:pPr/>
              <a:t>&lt;#&gt;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1337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 5"/>
          <p:cNvSpPr txBox="1">
            <a:spLocks/>
          </p:cNvSpPr>
          <p:nvPr userDrawn="1"/>
        </p:nvSpPr>
        <p:spPr>
          <a:xfrm>
            <a:off x="8167712" y="6572272"/>
            <a:ext cx="976288" cy="215900"/>
          </a:xfrm>
          <a:prstGeom prst="rect">
            <a:avLst/>
          </a:prstGeom>
        </p:spPr>
        <p:txBody>
          <a:bodyPr/>
          <a:lstStyle>
            <a:lvl1pPr algn="r">
              <a:defRPr sz="14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E60344-45F8-4BA5-AAF0-549B4DBE0AEE}" type="slidenum">
              <a:rPr lang="ja-JP" altLang="en-US">
                <a:solidFill>
                  <a:prstClr val="white"/>
                </a:solidFill>
              </a:rPr>
              <a:pPr>
                <a:defRPr/>
              </a:pPr>
              <a:t>&lt;#&gt;</a:t>
            </a:fld>
            <a:endParaRPr lang="ja-JP" altLang="en-US" dirty="0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71406" y="642918"/>
            <a:ext cx="9001156" cy="0"/>
          </a:xfrm>
          <a:prstGeom prst="line">
            <a:avLst/>
          </a:prstGeom>
          <a:ln w="57150" cap="rnd" cmpd="thickThin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453464" y="6597476"/>
            <a:ext cx="690536" cy="215900"/>
          </a:xfrm>
          <a:prstGeom prst="rect">
            <a:avLst/>
          </a:prstGeom>
        </p:spPr>
        <p:txBody>
          <a:bodyPr/>
          <a:lstStyle>
            <a:lvl1pPr algn="r">
              <a:defRPr sz="1400" smtClean="0">
                <a:solidFill>
                  <a:schemeClr val="bg1"/>
                </a:solidFill>
              </a:defRPr>
            </a:lvl1pPr>
          </a:lstStyle>
          <a:p>
            <a:fld id="{E9E60344-45F8-4BA5-AAF0-549B4DBE0AEE}" type="slidenum">
              <a:rPr lang="ja-JP" altLang="en-US">
                <a:solidFill>
                  <a:prstClr val="white"/>
                </a:solidFill>
              </a:rPr>
              <a:pPr/>
              <a:t>&lt;#&gt;</a:t>
            </a:fld>
            <a:endParaRPr lang="ja-JP" alt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70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ix_top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94613" y="44450"/>
            <a:ext cx="137795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15888"/>
            <a:ext cx="4953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567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  <a:ea typeface="HGP創英角ｺﾞｼｯｸUB" pitchFamily="50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67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HGP創英角ｺﾞｼｯｸUB" pitchFamily="50" charset="-128"/>
                <a:cs typeface="+mn-cs"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67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ABED41E-F856-B64D-9A93-2B5E02010791}" type="slidenum">
              <a:rPr lang="en-US" altLang="ja-JP" smtClean="0">
                <a:solidFill>
                  <a:srgbClr val="000000"/>
                </a:solidFill>
                <a:ea typeface="HGP創英角ｺﾞｼｯｸUB" charset="0"/>
                <a:cs typeface="HGP創英角ｺﾞｼｯｸUB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&lt;#&gt;</a:t>
            </a:fld>
            <a:endParaRPr lang="en-US" altLang="ja-JP" smtClean="0">
              <a:solidFill>
                <a:srgbClr val="000000"/>
              </a:solidFill>
              <a:ea typeface="HGP創英角ｺﾞｼｯｸUB" charset="0"/>
              <a:cs typeface="HGP創英角ｺﾞｼｯｸUB" charset="0"/>
            </a:endParaRPr>
          </a:p>
        </p:txBody>
      </p:sp>
      <p:sp>
        <p:nvSpPr>
          <p:cNvPr id="756743" name="Line 7"/>
          <p:cNvSpPr>
            <a:spLocks noChangeShapeType="1"/>
          </p:cNvSpPr>
          <p:nvPr/>
        </p:nvSpPr>
        <p:spPr bwMode="auto">
          <a:xfrm>
            <a:off x="244475" y="584200"/>
            <a:ext cx="8655050" cy="0"/>
          </a:xfrm>
          <a:prstGeom prst="line">
            <a:avLst/>
          </a:prstGeom>
          <a:noFill/>
          <a:ln w="38100">
            <a:solidFill>
              <a:srgbClr val="5B137B"/>
            </a:solidFill>
            <a:round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600">
              <a:solidFill>
                <a:srgbClr val="000000"/>
              </a:solidFill>
              <a:latin typeface="Arial" charset="0"/>
              <a:ea typeface="HGP創英角ｺﾞｼｯｸUB" pitchFamily="50" charset="-128"/>
              <a:cs typeface="HGP創英角ｺﾞｼｯｸUB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ＭＳ Ｐゴシック" pitchFamily="50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ＭＳ Ｐゴシック" pitchFamily="50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ＭＳ Ｐゴシック" pitchFamily="50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ＭＳ Ｐゴシック" pitchFamily="50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HGP創英角ｺﾞｼｯｸUB" pitchFamily="50" charset="-128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480CA-EBD7-4D78-B016-F14CCCDF8A9B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2012/3/1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10A5B-AFD8-4955-8829-8FE674F75C02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359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jpeg"/><Relationship Id="rId3" Type="http://schemas.openxmlformats.org/officeDocument/2006/relationships/image" Target="../media/image3.gif"/><Relationship Id="rId7" Type="http://schemas.openxmlformats.org/officeDocument/2006/relationships/image" Target="../media/image7.png"/><Relationship Id="rId12" Type="http://schemas.openxmlformats.org/officeDocument/2006/relationships/image" Target="../media/image12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gif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gif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b="1" dirty="0" smtClean="0"/>
              <a:t>APIX update</a:t>
            </a:r>
            <a:endParaRPr kumimoji="1" lang="ja-JP" altLang="en-US" sz="4000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3886200"/>
            <a:ext cx="7344816" cy="1752600"/>
          </a:xfrm>
        </p:spPr>
        <p:txBody>
          <a:bodyPr/>
          <a:lstStyle/>
          <a:p>
            <a:r>
              <a:rPr kumimoji="1" lang="en-US" altLang="ja-JP" sz="2400" b="1" dirty="0" err="1" smtClean="0"/>
              <a:t>Che-Hoo</a:t>
            </a:r>
            <a:r>
              <a:rPr kumimoji="1" lang="en-US" altLang="ja-JP" sz="2400" b="1" dirty="0" smtClean="0"/>
              <a:t> Cheng / </a:t>
            </a:r>
            <a:r>
              <a:rPr kumimoji="1" lang="en-US" altLang="ja-JP" sz="2400" b="1" dirty="0" err="1" smtClean="0"/>
              <a:t>Katsuyasu</a:t>
            </a:r>
            <a:r>
              <a:rPr kumimoji="1" lang="en-US" altLang="ja-JP" sz="2400" b="1" dirty="0" smtClean="0"/>
              <a:t> Toyama</a:t>
            </a:r>
          </a:p>
          <a:p>
            <a:r>
              <a:rPr lang="en-US" altLang="ja-JP" sz="2400" dirty="0" smtClean="0"/>
              <a:t>interim co-chairs</a:t>
            </a:r>
          </a:p>
          <a:p>
            <a:r>
              <a:rPr kumimoji="1" lang="en-US" altLang="ja-JP" sz="2400" b="1" dirty="0" smtClean="0"/>
              <a:t>APIX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235796" y="0"/>
            <a:ext cx="39082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ja-JP" sz="1400" b="1" dirty="0" smtClean="0"/>
              <a:t>APNIC Member Meeting</a:t>
            </a:r>
            <a:r>
              <a:rPr kumimoji="1" lang="en-US" altLang="ja-JP" sz="1400" b="1" dirty="0" smtClean="0"/>
              <a:t>, 2 Mar. 2012</a:t>
            </a:r>
            <a:endParaRPr kumimoji="1" lang="ja-JP" alt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/>
              <a:t>Outstanding Issues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Bylaws modification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Legal entity</a:t>
            </a:r>
          </a:p>
          <a:p>
            <a:r>
              <a:rPr lang="en-US" altLang="ja-JP" dirty="0" smtClean="0"/>
              <a:t>Membership Fee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Collaboration with other IXP </a:t>
            </a:r>
            <a:r>
              <a:rPr lang="en-US" altLang="ja-JP" dirty="0" smtClean="0"/>
              <a:t>associations</a:t>
            </a:r>
          </a:p>
          <a:p>
            <a:pPr lvl="1"/>
            <a:r>
              <a:rPr kumimoji="1" lang="en-US" altLang="ja-JP" dirty="0" smtClean="0"/>
              <a:t>Euro-IX and LAC-IX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4971-6BC1-4DF9-B148-EDABFF4177F0}" type="slidenum">
              <a:rPr kumimoji="1" lang="ja-JP" altLang="en-US" smtClean="0"/>
              <a:pPr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0320026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4000" dirty="0" smtClean="0"/>
              <a:t>Thank you!</a:t>
            </a:r>
          </a:p>
          <a:p>
            <a:endParaRPr lang="en-US" altLang="ja-JP" sz="4000" dirty="0"/>
          </a:p>
          <a:p>
            <a:endParaRPr kumimoji="1" lang="en-US" altLang="ja-JP" sz="4000" dirty="0" smtClean="0"/>
          </a:p>
          <a:p>
            <a:r>
              <a:rPr lang="en-US" altLang="ja-JP" sz="4000" dirty="0" smtClean="0"/>
              <a:t>Contact:</a:t>
            </a:r>
          </a:p>
          <a:p>
            <a:pPr lvl="1"/>
            <a:r>
              <a:rPr kumimoji="1" lang="en-US" altLang="ja-JP" sz="3600" dirty="0" err="1" smtClean="0"/>
              <a:t>apix</a:t>
            </a:r>
            <a:r>
              <a:rPr kumimoji="1" lang="en-US" altLang="ja-JP" sz="3600" dirty="0" smtClean="0"/>
              <a:t>-admin (at) </a:t>
            </a:r>
            <a:r>
              <a:rPr kumimoji="1" lang="en-US" altLang="ja-JP" sz="3600" dirty="0" err="1" smtClean="0"/>
              <a:t>apix.asia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329329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/>
              <a:t>What is APIX?</a:t>
            </a:r>
            <a:endParaRPr lang="ja-JP" altLang="en-US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“Asia-Pacific Internet Exchange”</a:t>
            </a:r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An </a:t>
            </a:r>
            <a:r>
              <a:rPr lang="en-US" altLang="ja-JP" dirty="0" smtClean="0">
                <a:solidFill>
                  <a:srgbClr val="FF0000"/>
                </a:solidFill>
              </a:rPr>
              <a:t>association</a:t>
            </a:r>
            <a:r>
              <a:rPr lang="en-US" altLang="ja-JP" dirty="0" smtClean="0"/>
              <a:t> of</a:t>
            </a:r>
            <a:r>
              <a:rPr lang="en-US" altLang="ja-JP" dirty="0" smtClean="0">
                <a:solidFill>
                  <a:srgbClr val="FFFFFF"/>
                </a:solidFill>
              </a:rPr>
              <a:t> </a:t>
            </a:r>
            <a:r>
              <a:rPr lang="en-US" altLang="ja-JP" dirty="0" smtClean="0">
                <a:solidFill>
                  <a:srgbClr val="FF0000"/>
                </a:solidFill>
              </a:rPr>
              <a:t>Internet Exchange Providers </a:t>
            </a:r>
            <a:r>
              <a:rPr lang="en-US" altLang="ja-JP" dirty="0" smtClean="0"/>
              <a:t>in Asia-Pacific region.</a:t>
            </a:r>
          </a:p>
          <a:p>
            <a:pPr lvl="2"/>
            <a:r>
              <a:rPr lang="en-US" altLang="ja-JP" dirty="0" smtClean="0"/>
              <a:t>just like Euro-IX in Europe</a:t>
            </a:r>
          </a:p>
          <a:p>
            <a:endParaRPr lang="en-US" altLang="ja-JP" dirty="0" smtClean="0"/>
          </a:p>
          <a:p>
            <a:pPr lvl="1"/>
            <a:r>
              <a:rPr lang="en-US" altLang="ja-JP" dirty="0" smtClean="0"/>
              <a:t>Objectives:</a:t>
            </a:r>
            <a:br>
              <a:rPr lang="en-US" altLang="ja-JP" dirty="0" smtClean="0"/>
            </a:br>
            <a:r>
              <a:rPr lang="en-US" altLang="ja-JP" dirty="0" smtClean="0"/>
              <a:t>To share information about </a:t>
            </a:r>
            <a:br>
              <a:rPr lang="en-US" altLang="ja-JP" dirty="0" smtClean="0"/>
            </a:br>
            <a:r>
              <a:rPr lang="en-US" altLang="ja-JP" dirty="0" smtClean="0"/>
              <a:t>technical, operational, and business issues and solutions regarding Internet </a:t>
            </a:r>
            <a:r>
              <a:rPr lang="en-US" altLang="ja-JP" dirty="0" smtClean="0"/>
              <a:t>Exchange.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4"/>
          <p:cNvGrpSpPr/>
          <p:nvPr/>
        </p:nvGrpSpPr>
        <p:grpSpPr>
          <a:xfrm>
            <a:off x="1979712" y="2348880"/>
            <a:ext cx="4608512" cy="3962401"/>
            <a:chOff x="1979712" y="2348880"/>
            <a:chExt cx="4608512" cy="3962401"/>
          </a:xfrm>
        </p:grpSpPr>
        <p:pic>
          <p:nvPicPr>
            <p:cNvPr id="1026" name="Picture 2" descr="http://www.onekci.com/bulmer/wp-content/uploads/2009/09/map-Asia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979712" y="2348880"/>
              <a:ext cx="4467225" cy="3962401"/>
            </a:xfrm>
            <a:prstGeom prst="rect">
              <a:avLst/>
            </a:prstGeom>
            <a:noFill/>
          </p:spPr>
        </p:pic>
        <p:sp>
          <p:nvSpPr>
            <p:cNvPr id="4" name="正方形/長方形 3"/>
            <p:cNvSpPr/>
            <p:nvPr/>
          </p:nvSpPr>
          <p:spPr>
            <a:xfrm>
              <a:off x="5724128" y="2348880"/>
              <a:ext cx="864096" cy="3600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2" name="角丸四角形 21"/>
          <p:cNvSpPr/>
          <p:nvPr/>
        </p:nvSpPr>
        <p:spPr>
          <a:xfrm>
            <a:off x="323528" y="692696"/>
            <a:ext cx="8424936" cy="2016224"/>
          </a:xfrm>
          <a:prstGeom prst="roundRect">
            <a:avLst>
              <a:gd name="adj" fmla="val 982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/>
              <a:t>Participating IXPs</a:t>
            </a:r>
            <a:endParaRPr kumimoji="1" lang="ja-JP" altLang="en-US" b="1" dirty="0"/>
          </a:p>
        </p:txBody>
      </p:sp>
      <p:sp>
        <p:nvSpPr>
          <p:cNvPr id="2" name="スライド番号プレースホル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60344-45F8-4BA5-AAF0-549B4DBE0AEE}" type="slidenum">
              <a:rPr lang="ja-JP" altLang="en-US">
                <a:solidFill>
                  <a:prstClr val="white"/>
                </a:solidFill>
              </a:rPr>
              <a:pPr/>
              <a:t>3</a:t>
            </a:fld>
            <a:endParaRPr lang="ja-JP" altLang="en-US">
              <a:solidFill>
                <a:prstClr val="white"/>
              </a:solidFill>
            </a:endParaRPr>
          </a:p>
        </p:txBody>
      </p:sp>
      <p:pic>
        <p:nvPicPr>
          <p:cNvPr id="1028" name="Picture 4" descr="Nixi - India's first and only Neutral Internet Exchange"/>
          <p:cNvPicPr>
            <a:picLocks noChangeAspect="1" noChangeArrowheads="1"/>
          </p:cNvPicPr>
          <p:nvPr/>
        </p:nvPicPr>
        <p:blipFill>
          <a:blip r:embed="rId3" cstate="print"/>
          <a:srcRect t="17313" r="74691" b="7665"/>
          <a:stretch>
            <a:fillRect/>
          </a:stretch>
        </p:blipFill>
        <p:spPr bwMode="auto">
          <a:xfrm>
            <a:off x="2267744" y="5085184"/>
            <a:ext cx="936104" cy="392559"/>
          </a:xfrm>
          <a:prstGeom prst="rect">
            <a:avLst/>
          </a:prstGeom>
          <a:noFill/>
        </p:spPr>
      </p:pic>
      <p:pic>
        <p:nvPicPr>
          <p:cNvPr id="1030" name="Picture 6" descr="http://www.bdix.net/images/logo.gif"/>
          <p:cNvPicPr>
            <a:picLocks noChangeAspect="1" noChangeArrowheads="1"/>
          </p:cNvPicPr>
          <p:nvPr/>
        </p:nvPicPr>
        <p:blipFill>
          <a:blip r:embed="rId4" cstate="print"/>
          <a:srcRect t="19384" r="61361" b="12770"/>
          <a:stretch>
            <a:fillRect/>
          </a:stretch>
        </p:blipFill>
        <p:spPr bwMode="auto">
          <a:xfrm>
            <a:off x="2555776" y="5877272"/>
            <a:ext cx="1008112" cy="306817"/>
          </a:xfrm>
          <a:prstGeom prst="rect">
            <a:avLst/>
          </a:prstGeom>
          <a:noFill/>
        </p:spPr>
      </p:pic>
      <p:sp>
        <p:nvSpPr>
          <p:cNvPr id="10" name="テキスト ボックス 9"/>
          <p:cNvSpPr txBox="1"/>
          <p:nvPr/>
        </p:nvSpPr>
        <p:spPr>
          <a:xfrm>
            <a:off x="6660232" y="5373216"/>
            <a:ext cx="7713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VNIX</a:t>
            </a:r>
            <a:endParaRPr lang="ja-JP" altLang="en-US" dirty="0">
              <a:solidFill>
                <a:prstClr val="black"/>
              </a:solidFill>
            </a:endParaRPr>
          </a:p>
        </p:txBody>
      </p:sp>
      <p:pic>
        <p:nvPicPr>
          <p:cNvPr id="1032" name="Picture 8" descr="log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00192" y="6012393"/>
            <a:ext cx="1080120" cy="352840"/>
          </a:xfrm>
          <a:prstGeom prst="rect">
            <a:avLst/>
          </a:prstGeom>
          <a:noFill/>
        </p:spPr>
      </p:pic>
      <p:pic>
        <p:nvPicPr>
          <p:cNvPr id="1034" name="Picture 10" descr="Equini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24328" y="4725144"/>
            <a:ext cx="816706" cy="437010"/>
          </a:xfrm>
          <a:prstGeom prst="rect">
            <a:avLst/>
          </a:prstGeom>
          <a:noFill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56176" y="3573016"/>
            <a:ext cx="881538" cy="4072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940152" y="3068960"/>
            <a:ext cx="6858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テキスト ボックス 15"/>
          <p:cNvSpPr txBox="1"/>
          <p:nvPr/>
        </p:nvSpPr>
        <p:spPr>
          <a:xfrm>
            <a:off x="7236296" y="3573016"/>
            <a:ext cx="712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</a:rPr>
              <a:t>Dix-</a:t>
            </a:r>
            <a:r>
              <a:rPr lang="en-US" altLang="ja-JP" sz="1400" dirty="0" err="1" smtClean="0">
                <a:solidFill>
                  <a:prstClr val="black"/>
                </a:solidFill>
              </a:rPr>
              <a:t>ie</a:t>
            </a:r>
            <a:endParaRPr lang="ja-JP" altLang="en-US" sz="1400" dirty="0">
              <a:solidFill>
                <a:prstClr val="black"/>
              </a:solidFill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31840" y="4149081"/>
            <a:ext cx="801819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716016" y="3789040"/>
            <a:ext cx="710754" cy="436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3969" y="4437112"/>
            <a:ext cx="720079" cy="420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 descr="http://www.janog.gr.jp/meeting/janog19/images/BBIX-logo.gif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020272" y="3140968"/>
            <a:ext cx="740321" cy="283959"/>
          </a:xfrm>
          <a:prstGeom prst="rect">
            <a:avLst/>
          </a:prstGeom>
          <a:noFill/>
        </p:spPr>
      </p:pic>
      <p:sp>
        <p:nvSpPr>
          <p:cNvPr id="20" name="テキスト ボックス 19"/>
          <p:cNvSpPr txBox="1"/>
          <p:nvPr/>
        </p:nvSpPr>
        <p:spPr>
          <a:xfrm>
            <a:off x="7524328" y="6021288"/>
            <a:ext cx="68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>
                <a:solidFill>
                  <a:prstClr val="black"/>
                </a:solidFill>
              </a:rPr>
              <a:t>SOX</a:t>
            </a:r>
            <a:endParaRPr lang="ja-JP" altLang="en-US" dirty="0">
              <a:solidFill>
                <a:prstClr val="black"/>
              </a:solidFill>
            </a:endParaRP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>
          <a:xfrm>
            <a:off x="4644008" y="764705"/>
            <a:ext cx="4042792" cy="1944215"/>
          </a:xfrm>
        </p:spPr>
        <p:txBody>
          <a:bodyPr>
            <a:normAutofit fontScale="62500" lnSpcReduction="20000"/>
          </a:bodyPr>
          <a:lstStyle/>
          <a:p>
            <a:pPr marL="457200" lvl="1" indent="0">
              <a:buNone/>
            </a:pPr>
            <a:endParaRPr lang="en-US" altLang="ja-JP" dirty="0"/>
          </a:p>
          <a:p>
            <a:pPr marL="457200" lvl="1" indent="0">
              <a:buNone/>
            </a:pPr>
            <a:endParaRPr lang="en-US" altLang="ja-JP" dirty="0" smtClean="0"/>
          </a:p>
          <a:p>
            <a:pPr lvl="1"/>
            <a:r>
              <a:rPr lang="en-US" altLang="ja-JP" dirty="0" smtClean="0"/>
              <a:t>NP: NP-IX(Katmandu)</a:t>
            </a:r>
          </a:p>
          <a:p>
            <a:pPr lvl="1"/>
            <a:r>
              <a:rPr lang="en-US" altLang="ja-JP" dirty="0" smtClean="0"/>
              <a:t>SG: SGIX(Singapore), </a:t>
            </a:r>
            <a:br>
              <a:rPr lang="en-US" altLang="ja-JP" dirty="0" smtClean="0"/>
            </a:br>
            <a:r>
              <a:rPr lang="en-US" altLang="ja-JP" dirty="0" smtClean="0"/>
              <a:t>       SOX(Singapore)</a:t>
            </a:r>
          </a:p>
          <a:p>
            <a:pPr lvl="1"/>
            <a:r>
              <a:rPr lang="en-US" altLang="ja-JP" dirty="0" smtClean="0"/>
              <a:t>VN: VNIX(Hanoi/HCMC)</a:t>
            </a:r>
            <a:endParaRPr lang="en-US" altLang="ja-JP" dirty="0"/>
          </a:p>
          <a:p>
            <a:pPr lvl="1"/>
            <a:r>
              <a:rPr lang="en-US" altLang="ja-JP" dirty="0" smtClean="0"/>
              <a:t>AP: </a:t>
            </a:r>
            <a:r>
              <a:rPr lang="en-US" altLang="ja-JP" dirty="0" err="1" smtClean="0"/>
              <a:t>Equinix</a:t>
            </a:r>
            <a:r>
              <a:rPr lang="en-US" altLang="ja-JP" dirty="0"/>
              <a:t> </a:t>
            </a:r>
            <a:r>
              <a:rPr lang="en-US" altLang="ja-JP" dirty="0" smtClean="0"/>
              <a:t>(Hong Kong, Singapore, Tokyo, Sydney) </a:t>
            </a:r>
          </a:p>
          <a:p>
            <a:pPr lvl="1"/>
            <a:endParaRPr lang="en-US" altLang="ja-JP" dirty="0" smtClean="0"/>
          </a:p>
        </p:txBody>
      </p:sp>
      <p:sp>
        <p:nvSpPr>
          <p:cNvPr id="21" name="コンテンツ プレースホルダ 20"/>
          <p:cNvSpPr>
            <a:spLocks noGrp="1"/>
          </p:cNvSpPr>
          <p:nvPr>
            <p:ph sz="quarter" idx="13"/>
          </p:nvPr>
        </p:nvSpPr>
        <p:spPr>
          <a:xfrm>
            <a:off x="467544" y="764703"/>
            <a:ext cx="4031680" cy="1958409"/>
          </a:xfrm>
        </p:spPr>
        <p:txBody>
          <a:bodyPr>
            <a:normAutofit fontScale="55000" lnSpcReduction="20000"/>
          </a:bodyPr>
          <a:lstStyle/>
          <a:p>
            <a:r>
              <a:rPr lang="en-US" altLang="ja-JP" sz="4500" b="1" dirty="0" smtClean="0">
                <a:solidFill>
                  <a:srgbClr val="FF0000"/>
                </a:solidFill>
              </a:rPr>
              <a:t>14 </a:t>
            </a:r>
            <a:r>
              <a:rPr lang="en-US" altLang="ja-JP" sz="4500" b="1" dirty="0" smtClean="0">
                <a:solidFill>
                  <a:srgbClr val="FF0000"/>
                </a:solidFill>
              </a:rPr>
              <a:t>IXPs </a:t>
            </a:r>
            <a:r>
              <a:rPr lang="en-US" altLang="ja-JP" sz="3600" b="1" dirty="0" smtClean="0"/>
              <a:t>in AP region</a:t>
            </a:r>
            <a:endParaRPr lang="en-US" altLang="ja-JP" sz="4500" b="1" dirty="0" smtClean="0"/>
          </a:p>
          <a:p>
            <a:pPr lvl="1"/>
            <a:r>
              <a:rPr lang="en-US" altLang="ja-JP" sz="2700" dirty="0" smtClean="0"/>
              <a:t>BD: BDIX(Dhaka)</a:t>
            </a:r>
          </a:p>
          <a:p>
            <a:pPr lvl="1"/>
            <a:r>
              <a:rPr lang="en-US" altLang="ja-JP" sz="2700" dirty="0" smtClean="0"/>
              <a:t>HK: HKIX(Hong Kong)</a:t>
            </a:r>
          </a:p>
          <a:p>
            <a:pPr lvl="1"/>
            <a:r>
              <a:rPr lang="en-US" altLang="ja-JP" sz="2700" dirty="0" smtClean="0"/>
              <a:t>JP:  BBIX, Dix-</a:t>
            </a:r>
            <a:r>
              <a:rPr lang="en-US" altLang="ja-JP" sz="2700" dirty="0" err="1" smtClean="0"/>
              <a:t>ie</a:t>
            </a:r>
            <a:r>
              <a:rPr lang="en-US" altLang="ja-JP" sz="2700" dirty="0"/>
              <a:t>, JPIX, </a:t>
            </a:r>
            <a:r>
              <a:rPr lang="en-US" altLang="ja-JP" sz="2700" dirty="0" smtClean="0"/>
              <a:t>JPNAP</a:t>
            </a:r>
          </a:p>
          <a:p>
            <a:pPr lvl="1"/>
            <a:r>
              <a:rPr lang="en-US" altLang="ja-JP" sz="2700" dirty="0" smtClean="0"/>
              <a:t>KR: KINX(Seoul)</a:t>
            </a:r>
          </a:p>
          <a:p>
            <a:pPr lvl="1"/>
            <a:r>
              <a:rPr lang="en-US" altLang="ja-JP" sz="2700" dirty="0" smtClean="0"/>
              <a:t>IN: </a:t>
            </a:r>
            <a:r>
              <a:rPr lang="en-US" altLang="ja-JP" sz="2700" dirty="0" smtClean="0"/>
              <a:t>NIXI (7 locations in India)</a:t>
            </a:r>
            <a:endParaRPr lang="en-US" altLang="ja-JP" sz="2700" dirty="0" smtClean="0"/>
          </a:p>
          <a:p>
            <a:pPr lvl="1"/>
            <a:r>
              <a:rPr lang="en-US" altLang="ja-JP" sz="2700" dirty="0" smtClean="0"/>
              <a:t>MY: </a:t>
            </a:r>
            <a:r>
              <a:rPr lang="en-US" altLang="ja-JP" sz="2700" dirty="0" err="1" smtClean="0"/>
              <a:t>MyIX</a:t>
            </a:r>
            <a:r>
              <a:rPr lang="en-US" altLang="ja-JP" sz="2700" dirty="0" smtClean="0"/>
              <a:t> (KL</a:t>
            </a:r>
            <a:r>
              <a:rPr lang="en-US" altLang="ja-JP" sz="2700" dirty="0" smtClean="0"/>
              <a:t>)</a:t>
            </a:r>
            <a:endParaRPr lang="en-US" altLang="ja-JP" sz="2700" dirty="0" smtClean="0"/>
          </a:p>
        </p:txBody>
      </p:sp>
      <p:pic>
        <p:nvPicPr>
          <p:cNvPr id="23" name="Picture 1"/>
          <p:cNvPicPr>
            <a:picLocks/>
          </p:cNvPicPr>
          <p:nvPr/>
        </p:nvPicPr>
        <p:blipFill rotWithShape="1">
          <a:blip r:embed="rId13" cstate="print"/>
          <a:srcRect l="3129" t="35464" r="72458" b="48919"/>
          <a:stretch/>
        </p:blipFill>
        <p:spPr>
          <a:xfrm>
            <a:off x="3707904" y="6165304"/>
            <a:ext cx="785773" cy="386813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179512" y="6309320"/>
            <a:ext cx="3139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 smtClean="0"/>
              <a:t>* </a:t>
            </a:r>
            <a:r>
              <a:rPr kumimoji="1" lang="en-US" altLang="ja-JP" b="1" dirty="0" err="1" smtClean="0"/>
              <a:t>MyIX</a:t>
            </a:r>
            <a:r>
              <a:rPr kumimoji="1" lang="en-US" altLang="ja-JP" b="1" dirty="0" smtClean="0"/>
              <a:t> is a newcomer.</a:t>
            </a:r>
            <a:endParaRPr kumimoji="1" lang="ja-JP" alt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b="1" dirty="0" smtClean="0"/>
              <a:t>Scope</a:t>
            </a:r>
            <a:endParaRPr lang="ja-JP" altLang="en-US" b="1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4644008" y="1479565"/>
            <a:ext cx="4042792" cy="4646598"/>
          </a:xfrm>
        </p:spPr>
        <p:txBody>
          <a:bodyPr>
            <a:normAutofit lnSpcReduction="10000"/>
          </a:bodyPr>
          <a:lstStyle/>
          <a:p>
            <a:pPr lvl="0"/>
            <a:r>
              <a:rPr lang="en-US" altLang="ja-JP" dirty="0" smtClean="0"/>
              <a:t>Exchange </a:t>
            </a:r>
            <a:r>
              <a:rPr lang="en-US" altLang="ja-JP" dirty="0" smtClean="0"/>
              <a:t>point architecture </a:t>
            </a:r>
          </a:p>
          <a:p>
            <a:pPr lvl="0"/>
            <a:r>
              <a:rPr lang="en-US" altLang="ja-JP" dirty="0" smtClean="0"/>
              <a:t>Technologies </a:t>
            </a:r>
            <a:r>
              <a:rPr lang="en-US" altLang="ja-JP" dirty="0" smtClean="0"/>
              <a:t>for internet exchanges </a:t>
            </a:r>
          </a:p>
          <a:p>
            <a:pPr lvl="0"/>
            <a:r>
              <a:rPr lang="en-US" altLang="ja-JP" dirty="0" smtClean="0"/>
              <a:t>Operational </a:t>
            </a:r>
            <a:r>
              <a:rPr lang="en-US" altLang="ja-JP" dirty="0" smtClean="0"/>
              <a:t>issues</a:t>
            </a:r>
          </a:p>
          <a:p>
            <a:pPr lvl="0"/>
            <a:r>
              <a:rPr lang="en-US" altLang="ja-JP" dirty="0" smtClean="0"/>
              <a:t>Requests </a:t>
            </a:r>
            <a:r>
              <a:rPr lang="en-US" altLang="ja-JP" dirty="0" smtClean="0"/>
              <a:t>to vendors</a:t>
            </a:r>
          </a:p>
          <a:p>
            <a:pPr lvl="0"/>
            <a:r>
              <a:rPr lang="en-US" altLang="ja-JP" dirty="0" smtClean="0"/>
              <a:t>Traffic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trend, analysis, projection, and so on</a:t>
            </a:r>
          </a:p>
          <a:p>
            <a:endParaRPr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13"/>
          </p:nvPr>
        </p:nvSpPr>
        <p:spPr>
          <a:xfrm>
            <a:off x="467544" y="1484784"/>
            <a:ext cx="4031680" cy="4680520"/>
          </a:xfrm>
        </p:spPr>
        <p:txBody>
          <a:bodyPr>
            <a:normAutofit/>
          </a:bodyPr>
          <a:lstStyle/>
          <a:p>
            <a:pPr lvl="0"/>
            <a:r>
              <a:rPr lang="en-US" altLang="ja-JP" dirty="0" smtClean="0"/>
              <a:t>Tools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Standardization 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Peering </a:t>
            </a:r>
            <a:r>
              <a:rPr lang="en-US" altLang="ja-JP" dirty="0" smtClean="0"/>
              <a:t>issues</a:t>
            </a:r>
          </a:p>
          <a:p>
            <a:pPr lvl="0"/>
            <a:r>
              <a:rPr lang="en-US" altLang="ja-JP" dirty="0" smtClean="0"/>
              <a:t>Education</a:t>
            </a:r>
            <a:endParaRPr lang="en-US" altLang="ja-JP" dirty="0" smtClean="0"/>
          </a:p>
          <a:p>
            <a:pPr lvl="0"/>
            <a:r>
              <a:rPr lang="en-US" altLang="ja-JP" dirty="0" smtClean="0"/>
              <a:t>Research and Development</a:t>
            </a:r>
          </a:p>
          <a:p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544" y="836712"/>
            <a:ext cx="8208912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2800" dirty="0" smtClean="0"/>
              <a:t>Topics discussed in APIX meetings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Organization and its operation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Current (</a:t>
            </a:r>
            <a:r>
              <a:rPr lang="en-US" altLang="ja-JP" dirty="0" smtClean="0"/>
              <a:t>Interim)</a:t>
            </a:r>
            <a:r>
              <a:rPr kumimoji="1" lang="en-US" altLang="ja-JP" dirty="0" smtClean="0"/>
              <a:t> Chair and Co-chairs</a:t>
            </a:r>
          </a:p>
          <a:p>
            <a:pPr lvl="1"/>
            <a:r>
              <a:rPr lang="en-US" altLang="ja-JP" dirty="0" err="1" smtClean="0"/>
              <a:t>Katsuyasu</a:t>
            </a:r>
            <a:r>
              <a:rPr lang="en-US" altLang="ja-JP" dirty="0" smtClean="0"/>
              <a:t> Toyama (JPNAP)</a:t>
            </a:r>
          </a:p>
          <a:p>
            <a:pPr lvl="1"/>
            <a:r>
              <a:rPr lang="en-US" altLang="ja-JP" dirty="0" smtClean="0"/>
              <a:t>Raphael Ho (</a:t>
            </a:r>
            <a:r>
              <a:rPr lang="en-US" altLang="ja-JP" dirty="0" err="1" smtClean="0"/>
              <a:t>Equinix</a:t>
            </a:r>
            <a:r>
              <a:rPr lang="en-US" altLang="ja-JP" dirty="0" smtClean="0"/>
              <a:t>)</a:t>
            </a:r>
          </a:p>
          <a:p>
            <a:pPr lvl="1"/>
            <a:r>
              <a:rPr kumimoji="1" lang="en-US" altLang="ja-JP" dirty="0" err="1" smtClean="0"/>
              <a:t>Che-Hoo</a:t>
            </a:r>
            <a:r>
              <a:rPr kumimoji="1" lang="en-US" altLang="ja-JP" dirty="0" smtClean="0"/>
              <a:t> Cheng (HKIX)</a:t>
            </a:r>
          </a:p>
          <a:p>
            <a:pPr lvl="1"/>
            <a:r>
              <a:rPr lang="en-US" altLang="ja-JP" dirty="0" err="1" smtClean="0"/>
              <a:t>Gaurab</a:t>
            </a:r>
            <a:r>
              <a:rPr lang="en-US" altLang="ja-JP" dirty="0" smtClean="0"/>
              <a:t> Raj </a:t>
            </a:r>
            <a:r>
              <a:rPr lang="en-US" altLang="ja-JP" dirty="0" err="1" smtClean="0"/>
              <a:t>Upadhaya</a:t>
            </a:r>
            <a:r>
              <a:rPr lang="en-US" altLang="ja-JP" dirty="0" smtClean="0"/>
              <a:t> (NP-IX)</a:t>
            </a:r>
          </a:p>
          <a:p>
            <a:pPr lvl="1"/>
            <a:r>
              <a:rPr kumimoji="1" lang="en-US" altLang="ja-JP" dirty="0" smtClean="0"/>
              <a:t>Akira Kato (Dix-</a:t>
            </a:r>
            <a:r>
              <a:rPr kumimoji="1" lang="en-US" altLang="ja-JP" dirty="0" err="1" smtClean="0"/>
              <a:t>ie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4971-6BC1-4DF9-B148-EDABFF4177F0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145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/>
              <a:t>Meeting history</a:t>
            </a:r>
            <a:endParaRPr kumimoji="1" lang="ja-JP" altLang="en-US" b="1" dirty="0"/>
          </a:p>
        </p:txBody>
      </p:sp>
      <p:graphicFrame>
        <p:nvGraphicFramePr>
          <p:cNvPr id="5" name="コンテンツ プレースホルダー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6023067"/>
              </p:ext>
            </p:extLst>
          </p:nvPr>
        </p:nvGraphicFramePr>
        <p:xfrm>
          <a:off x="251521" y="765175"/>
          <a:ext cx="8784975" cy="421132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043079"/>
                <a:gridCol w="2053264"/>
                <a:gridCol w="1872208"/>
                <a:gridCol w="2016224"/>
                <a:gridCol w="18002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#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Date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Place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Attendees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IXPs in AP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5th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/>
                        <a:t>26 Feb. 2012</a:t>
                      </a:r>
                    </a:p>
                    <a:p>
                      <a:r>
                        <a:rPr kumimoji="1" lang="en-US" altLang="ja-JP" baseline="0" dirty="0" smtClean="0"/>
                        <a:t>Sunday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New Delhi</a:t>
                      </a:r>
                    </a:p>
                    <a:p>
                      <a:r>
                        <a:rPr kumimoji="1" lang="en-US" altLang="ja-JP" dirty="0" smtClean="0"/>
                        <a:t>(India)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27 people</a:t>
                      </a:r>
                    </a:p>
                    <a:p>
                      <a:r>
                        <a:rPr kumimoji="1" lang="en-US" altLang="ja-JP" dirty="0" smtClean="0"/>
                        <a:t>(22 </a:t>
                      </a:r>
                      <a:r>
                        <a:rPr kumimoji="1" lang="en-US" altLang="ja-JP" baseline="0" dirty="0" smtClean="0"/>
                        <a:t>from IXPs)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 IXPs in AP</a:t>
                      </a:r>
                    </a:p>
                    <a:p>
                      <a:r>
                        <a:rPr kumimoji="1" lang="en-US" altLang="ja-JP" dirty="0" smtClean="0"/>
                        <a:t>(2 remotely)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4th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30 Aug.</a:t>
                      </a:r>
                      <a:r>
                        <a:rPr kumimoji="1" lang="en-US" altLang="ja-JP" baseline="0" dirty="0" smtClean="0"/>
                        <a:t> 2011</a:t>
                      </a:r>
                      <a:br>
                        <a:rPr kumimoji="1" lang="en-US" altLang="ja-JP" baseline="0" dirty="0" smtClean="0"/>
                      </a:br>
                      <a:r>
                        <a:rPr kumimoji="1" lang="en-US" altLang="ja-JP" baseline="0" dirty="0" smtClean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Busan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(</a:t>
                      </a:r>
                      <a:r>
                        <a:rPr kumimoji="1" lang="en-US" altLang="ja-JP" baseline="0" dirty="0" smtClean="0"/>
                        <a:t>Korea)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 people</a:t>
                      </a:r>
                    </a:p>
                    <a:p>
                      <a:r>
                        <a:rPr kumimoji="1" lang="en-US" altLang="ja-JP" dirty="0" smtClean="0"/>
                        <a:t>(21</a:t>
                      </a:r>
                      <a:r>
                        <a:rPr kumimoji="1" lang="en-US" altLang="ja-JP" baseline="0" dirty="0" smtClean="0"/>
                        <a:t> from IXPs)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12 IXPs in AP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3rd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 Feb. 2011</a:t>
                      </a:r>
                      <a:br>
                        <a:rPr kumimoji="1" lang="en-US" altLang="ja-JP" dirty="0" smtClean="0"/>
                      </a:br>
                      <a:r>
                        <a:rPr kumimoji="1" lang="en-US" altLang="ja-JP" dirty="0" smtClean="0"/>
                        <a:t>Sunday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Hong</a:t>
                      </a:r>
                      <a:r>
                        <a:rPr kumimoji="1" lang="en-US" altLang="ja-JP" baseline="0" dirty="0" smtClean="0"/>
                        <a:t> Kong</a:t>
                      </a:r>
                    </a:p>
                    <a:p>
                      <a:r>
                        <a:rPr kumimoji="1" lang="en-US" altLang="ja-JP" baseline="0" dirty="0" smtClean="0"/>
                        <a:t>(Hong Kong)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31 people</a:t>
                      </a:r>
                    </a:p>
                    <a:p>
                      <a:r>
                        <a:rPr kumimoji="1" lang="en-US" altLang="ja-JP" dirty="0" smtClean="0"/>
                        <a:t>(23 from IXPs</a:t>
                      </a:r>
                      <a:r>
                        <a:rPr kumimoji="1" lang="en-US" altLang="ja-JP" baseline="0" dirty="0" smtClean="0"/>
                        <a:t>)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baseline="0" dirty="0" smtClean="0"/>
                        <a:t>10 IXPs in AP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2nd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23 Aug. 2010</a:t>
                      </a:r>
                    </a:p>
                    <a:p>
                      <a:r>
                        <a:rPr kumimoji="1" lang="en-US" altLang="ja-JP" dirty="0" smtClean="0"/>
                        <a:t>Monday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Gold Coast</a:t>
                      </a:r>
                      <a:r>
                        <a:rPr kumimoji="1" lang="en-US" altLang="ja-JP" baseline="0" dirty="0" smtClean="0"/>
                        <a:t> (Australia)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11 people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(9 from IXPs</a:t>
                      </a:r>
                      <a:r>
                        <a:rPr kumimoji="1" lang="en-US" altLang="ja-JP" baseline="0" dirty="0" smtClean="0"/>
                        <a:t>)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 IXPs in AP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1st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 Mar. 2010</a:t>
                      </a:r>
                    </a:p>
                    <a:p>
                      <a:r>
                        <a:rPr kumimoji="1" lang="en-US" altLang="ja-JP" dirty="0" smtClean="0"/>
                        <a:t>Monday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Kuala</a:t>
                      </a:r>
                      <a:r>
                        <a:rPr kumimoji="1" lang="en-US" altLang="ja-JP" baseline="0" dirty="0" smtClean="0"/>
                        <a:t> Lumpur</a:t>
                      </a:r>
                    </a:p>
                    <a:p>
                      <a:r>
                        <a:rPr kumimoji="1" lang="en-US" altLang="ja-JP" baseline="0" dirty="0" smtClean="0"/>
                        <a:t>(Malaysia)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15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people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(14 from IXPs</a:t>
                      </a:r>
                      <a:r>
                        <a:rPr kumimoji="1" lang="en-US" altLang="ja-JP" baseline="0" dirty="0" smtClean="0"/>
                        <a:t>)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7 IXPs in AP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Preliminary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25 Aug. 2009</a:t>
                      </a:r>
                    </a:p>
                    <a:p>
                      <a:r>
                        <a:rPr kumimoji="1" lang="en-US" altLang="ja-JP" dirty="0" smtClean="0"/>
                        <a:t>Tuesday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Beijing</a:t>
                      </a:r>
                    </a:p>
                    <a:p>
                      <a:r>
                        <a:rPr kumimoji="1" lang="en-US" altLang="ja-JP" dirty="0" smtClean="0"/>
                        <a:t>(China)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14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people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(8 from IXPs</a:t>
                      </a:r>
                      <a:r>
                        <a:rPr kumimoji="1" lang="en-US" altLang="ja-JP" baseline="0" dirty="0" smtClean="0"/>
                        <a:t>)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4971-6BC1-4DF9-B148-EDABFF4177F0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52659" y="5157192"/>
            <a:ext cx="734367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 smtClean="0"/>
              <a:t>Attendees are limited only to IXP people.</a:t>
            </a:r>
          </a:p>
          <a:p>
            <a:r>
              <a:rPr lang="en-US" altLang="ja-JP" sz="1600" b="1" dirty="0" smtClean="0"/>
              <a:t>Supporters, who contribute to APIX activities, may be invited.</a:t>
            </a:r>
            <a:endParaRPr kumimoji="1" lang="ja-JP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xmlns="" val="1649591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smtClean="0"/>
              <a:t>5</a:t>
            </a:r>
            <a:r>
              <a:rPr kumimoji="1" lang="en-US" altLang="ja-JP" b="1" baseline="30000" dirty="0" smtClean="0"/>
              <a:t>th</a:t>
            </a:r>
            <a:r>
              <a:rPr kumimoji="1" lang="en-US" altLang="ja-JP" b="1" dirty="0" smtClean="0"/>
              <a:t> Meeting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ja-JP" sz="2400" dirty="0" smtClean="0"/>
          </a:p>
          <a:p>
            <a:pPr marL="0" indent="0">
              <a:buNone/>
            </a:pPr>
            <a:r>
              <a:rPr lang="en-US" altLang="ja-JP" sz="2400" dirty="0" smtClean="0"/>
              <a:t>Other regions</a:t>
            </a:r>
          </a:p>
          <a:p>
            <a:r>
              <a:rPr lang="en-US" altLang="ja-JP" sz="2400" b="1" dirty="0" smtClean="0">
                <a:solidFill>
                  <a:srgbClr val="0000FF"/>
                </a:solidFill>
              </a:rPr>
              <a:t>Europe</a:t>
            </a:r>
          </a:p>
          <a:p>
            <a:pPr lvl="1"/>
            <a:r>
              <a:rPr lang="en-US" altLang="ja-JP" sz="2000" dirty="0" smtClean="0"/>
              <a:t>DE: DE-CIX</a:t>
            </a:r>
            <a:endParaRPr lang="en-US" altLang="ja-JP" sz="1800" dirty="0" smtClean="0"/>
          </a:p>
          <a:p>
            <a:pPr lvl="1"/>
            <a:r>
              <a:rPr lang="en-US" altLang="ja-JP" sz="2000" dirty="0" smtClean="0"/>
              <a:t>NL: AMS-IX</a:t>
            </a:r>
          </a:p>
          <a:p>
            <a:pPr lvl="1"/>
            <a:r>
              <a:rPr lang="en-US" altLang="ja-JP" sz="2000" dirty="0" smtClean="0"/>
              <a:t>SE: </a:t>
            </a:r>
            <a:r>
              <a:rPr lang="en-US" altLang="ja-JP" sz="2000" dirty="0" err="1" smtClean="0"/>
              <a:t>Netnod</a:t>
            </a:r>
            <a:endParaRPr lang="en-US" altLang="ja-JP" sz="2000" dirty="0" smtClean="0"/>
          </a:p>
          <a:p>
            <a:pPr lvl="1"/>
            <a:r>
              <a:rPr lang="en-US" altLang="ja-JP" sz="2000" dirty="0" smtClean="0"/>
              <a:t>UK: LONAP</a:t>
            </a:r>
          </a:p>
          <a:p>
            <a:r>
              <a:rPr lang="en-US" altLang="ja-JP" sz="2400" b="1" dirty="0" smtClean="0">
                <a:solidFill>
                  <a:srgbClr val="0000FF"/>
                </a:solidFill>
              </a:rPr>
              <a:t>Latin America</a:t>
            </a:r>
          </a:p>
          <a:p>
            <a:pPr lvl="1"/>
            <a:r>
              <a:rPr lang="en-US" altLang="ja-JP" sz="2000" dirty="0" smtClean="0"/>
              <a:t>BR: PTT Metro</a:t>
            </a:r>
          </a:p>
          <a:p>
            <a:pPr lvl="1"/>
            <a:endParaRPr lang="en-US" altLang="ja-JP" sz="2000" dirty="0"/>
          </a:p>
          <a:p>
            <a:r>
              <a:rPr lang="en-US" altLang="ja-JP" sz="2400" b="1" dirty="0" smtClean="0">
                <a:solidFill>
                  <a:schemeClr val="accent6"/>
                </a:solidFill>
              </a:rPr>
              <a:t>IXP associations</a:t>
            </a:r>
          </a:p>
          <a:p>
            <a:pPr lvl="1"/>
            <a:r>
              <a:rPr lang="en-US" altLang="ja-JP" sz="2000" dirty="0" smtClean="0"/>
              <a:t>Euro-IX</a:t>
            </a:r>
          </a:p>
          <a:p>
            <a:pPr lvl="1"/>
            <a:r>
              <a:rPr lang="en-US" altLang="ja-JP" sz="2000" dirty="0" smtClean="0"/>
              <a:t>LAC-IX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4971-6BC1-4DF9-B148-EDABFF4177F0}" type="slidenum">
              <a:rPr kumimoji="1" lang="ja-JP" altLang="en-US" smtClean="0"/>
              <a:pPr/>
              <a:t>7</a:t>
            </a:fld>
            <a:endParaRPr kumimoji="1"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dirty="0" smtClean="0"/>
              <a:t>Participated </a:t>
            </a:r>
            <a:r>
              <a:rPr lang="en-US" altLang="ja-JP" dirty="0"/>
              <a:t>IXPs</a:t>
            </a:r>
          </a:p>
          <a:p>
            <a:r>
              <a:rPr lang="en-US" altLang="ja-JP" b="1" dirty="0">
                <a:solidFill>
                  <a:srgbClr val="0000FF"/>
                </a:solidFill>
              </a:rPr>
              <a:t>Asia-Pacific</a:t>
            </a:r>
          </a:p>
          <a:p>
            <a:pPr lvl="1"/>
            <a:r>
              <a:rPr lang="en-US" altLang="ja-JP" dirty="0"/>
              <a:t>BD: BDIX</a:t>
            </a:r>
          </a:p>
          <a:p>
            <a:pPr lvl="1"/>
            <a:r>
              <a:rPr lang="en-US" altLang="ja-JP" dirty="0"/>
              <a:t>HK: </a:t>
            </a:r>
            <a:r>
              <a:rPr lang="en-US" altLang="ja-JP" b="1" dirty="0">
                <a:solidFill>
                  <a:srgbClr val="FF0000"/>
                </a:solidFill>
              </a:rPr>
              <a:t>HKIX</a:t>
            </a:r>
          </a:p>
          <a:p>
            <a:pPr lvl="1"/>
            <a:r>
              <a:rPr lang="en-US" altLang="ja-JP" dirty="0"/>
              <a:t>JP:  </a:t>
            </a:r>
            <a:r>
              <a:rPr lang="en-US" altLang="ja-JP" b="1" dirty="0" smtClean="0">
                <a:solidFill>
                  <a:srgbClr val="FF0000"/>
                </a:solidFill>
              </a:rPr>
              <a:t>BBIX</a:t>
            </a:r>
            <a:r>
              <a:rPr lang="en-US" altLang="ja-JP" dirty="0" smtClean="0"/>
              <a:t>,</a:t>
            </a:r>
            <a:r>
              <a:rPr lang="en-US" altLang="ja-JP" b="1" dirty="0" smtClean="0">
                <a:solidFill>
                  <a:srgbClr val="FF0000"/>
                </a:solidFill>
              </a:rPr>
              <a:t>JPIX</a:t>
            </a:r>
            <a:r>
              <a:rPr lang="en-US" altLang="ja-JP" dirty="0" smtClean="0"/>
              <a:t>,</a:t>
            </a:r>
            <a:br>
              <a:rPr lang="en-US" altLang="ja-JP" dirty="0" smtClean="0"/>
            </a:br>
            <a:r>
              <a:rPr lang="en-US" altLang="ja-JP" dirty="0" smtClean="0"/>
              <a:t>       </a:t>
            </a:r>
            <a:r>
              <a:rPr lang="en-US" altLang="ja-JP" b="1" dirty="0" smtClean="0">
                <a:solidFill>
                  <a:srgbClr val="FF0000"/>
                </a:solidFill>
              </a:rPr>
              <a:t>JPNAP</a:t>
            </a:r>
            <a:r>
              <a:rPr lang="en-US" altLang="ja-JP" dirty="0"/>
              <a:t>, </a:t>
            </a:r>
            <a:r>
              <a:rPr lang="en-US" altLang="ja-JP" b="1" u="sng" dirty="0" smtClean="0">
                <a:solidFill>
                  <a:srgbClr val="FF0000"/>
                </a:solidFill>
              </a:rPr>
              <a:t>Dix</a:t>
            </a:r>
            <a:r>
              <a:rPr lang="en-US" altLang="ja-JP" b="1" u="sng" dirty="0">
                <a:solidFill>
                  <a:srgbClr val="FF0000"/>
                </a:solidFill>
              </a:rPr>
              <a:t>-</a:t>
            </a:r>
            <a:r>
              <a:rPr lang="en-US" altLang="ja-JP" b="1" u="sng" dirty="0" err="1">
                <a:solidFill>
                  <a:srgbClr val="FF0000"/>
                </a:solidFill>
              </a:rPr>
              <a:t>ie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lvl="1"/>
            <a:r>
              <a:rPr lang="en-US" altLang="ja-JP" dirty="0"/>
              <a:t>KR: </a:t>
            </a:r>
            <a:r>
              <a:rPr lang="en-US" altLang="ja-JP" dirty="0" smtClean="0"/>
              <a:t>KINX</a:t>
            </a:r>
          </a:p>
          <a:p>
            <a:pPr lvl="1"/>
            <a:r>
              <a:rPr lang="en-US" altLang="ja-JP" dirty="0" smtClean="0"/>
              <a:t>IN</a:t>
            </a:r>
            <a:r>
              <a:rPr lang="en-US" altLang="ja-JP" dirty="0"/>
              <a:t>: </a:t>
            </a:r>
            <a:r>
              <a:rPr lang="en-US" altLang="ja-JP" b="1" dirty="0">
                <a:solidFill>
                  <a:srgbClr val="FF0000"/>
                </a:solidFill>
              </a:rPr>
              <a:t>NIXI</a:t>
            </a:r>
          </a:p>
          <a:p>
            <a:pPr lvl="1"/>
            <a:r>
              <a:rPr lang="en-US" altLang="ja-JP" dirty="0"/>
              <a:t>MY: </a:t>
            </a:r>
            <a:r>
              <a:rPr lang="en-US" altLang="ja-JP" b="1" dirty="0" err="1" smtClean="0">
                <a:solidFill>
                  <a:srgbClr val="FF0000"/>
                </a:solidFill>
              </a:rPr>
              <a:t>MyIX</a:t>
            </a:r>
            <a:endParaRPr lang="en-US" altLang="ja-JP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ja-JP" dirty="0"/>
              <a:t>NP: </a:t>
            </a:r>
            <a:r>
              <a:rPr lang="en-US" altLang="ja-JP" b="1" dirty="0">
                <a:solidFill>
                  <a:srgbClr val="FF0000"/>
                </a:solidFill>
              </a:rPr>
              <a:t>NP-</a:t>
            </a:r>
            <a:r>
              <a:rPr lang="en-US" altLang="ja-JP" b="1" dirty="0" smtClean="0">
                <a:solidFill>
                  <a:srgbClr val="FF0000"/>
                </a:solidFill>
              </a:rPr>
              <a:t>IX</a:t>
            </a:r>
            <a:endParaRPr lang="en-US" altLang="ja-JP" dirty="0"/>
          </a:p>
          <a:p>
            <a:pPr lvl="1"/>
            <a:r>
              <a:rPr lang="en-US" altLang="ja-JP" dirty="0"/>
              <a:t>SG: </a:t>
            </a:r>
            <a:r>
              <a:rPr lang="en-US" altLang="ja-JP" b="1" u="sng" dirty="0" smtClean="0">
                <a:solidFill>
                  <a:srgbClr val="FF0000"/>
                </a:solidFill>
              </a:rPr>
              <a:t>SGIX</a:t>
            </a:r>
            <a:r>
              <a:rPr lang="en-US" altLang="ja-JP" dirty="0" smtClean="0"/>
              <a:t>, SOX</a:t>
            </a:r>
          </a:p>
          <a:p>
            <a:pPr lvl="1"/>
            <a:r>
              <a:rPr lang="en-US" altLang="ja-JP" dirty="0" smtClean="0"/>
              <a:t>VN</a:t>
            </a:r>
            <a:r>
              <a:rPr lang="en-US" altLang="ja-JP" dirty="0"/>
              <a:t>: </a:t>
            </a:r>
            <a:r>
              <a:rPr lang="en-US" altLang="ja-JP" b="1" dirty="0" smtClean="0">
                <a:solidFill>
                  <a:srgbClr val="FF0000"/>
                </a:solidFill>
              </a:rPr>
              <a:t>VNIX</a:t>
            </a:r>
          </a:p>
          <a:p>
            <a:pPr lvl="1"/>
            <a:r>
              <a:rPr lang="en-US" altLang="ja-JP" dirty="0" smtClean="0"/>
              <a:t>AP</a:t>
            </a:r>
            <a:r>
              <a:rPr lang="en-US" altLang="ja-JP" dirty="0"/>
              <a:t>: </a:t>
            </a:r>
            <a:r>
              <a:rPr lang="en-US" altLang="ja-JP" b="1" dirty="0" err="1">
                <a:solidFill>
                  <a:srgbClr val="FF0000"/>
                </a:solidFill>
              </a:rPr>
              <a:t>Equinix</a:t>
            </a: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11560" y="5952941"/>
            <a:ext cx="39604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Red names denote participated IXPs, remotely participated IXPs are denoted with underline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xmlns="" val="2386556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b="1" dirty="0" smtClean="0"/>
              <a:t>Summary of 5</a:t>
            </a:r>
            <a:r>
              <a:rPr lang="en-US" altLang="ja-JP" b="1" baseline="30000" dirty="0" smtClean="0"/>
              <a:t>th</a:t>
            </a:r>
            <a:r>
              <a:rPr lang="en-US" altLang="ja-JP" b="1" dirty="0" smtClean="0"/>
              <a:t> meeting</a:t>
            </a:r>
            <a:endParaRPr kumimoji="1" lang="ja-JP" altLang="en-US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kumimoji="1" lang="en-US" altLang="ja-JP" dirty="0" smtClean="0"/>
              <a:t>Administrative session</a:t>
            </a:r>
          </a:p>
          <a:p>
            <a:pPr lvl="1"/>
            <a:r>
              <a:rPr kumimoji="1" lang="en-US" altLang="ja-JP" dirty="0" smtClean="0">
                <a:solidFill>
                  <a:srgbClr val="FF0000"/>
                </a:solidFill>
              </a:rPr>
              <a:t>APIX bylaws are </a:t>
            </a:r>
            <a:r>
              <a:rPr kumimoji="1" lang="en-US" altLang="ja-JP" u="sng" dirty="0" smtClean="0">
                <a:solidFill>
                  <a:srgbClr val="FF0000"/>
                </a:solidFill>
              </a:rPr>
              <a:t>adopted</a:t>
            </a:r>
            <a:r>
              <a:rPr kumimoji="1" lang="en-US" altLang="ja-JP" dirty="0" smtClean="0">
                <a:solidFill>
                  <a:srgbClr val="FF0000"/>
                </a:solidFill>
              </a:rPr>
              <a:t>.</a:t>
            </a:r>
          </a:p>
          <a:p>
            <a:pPr lvl="2"/>
            <a:r>
              <a:rPr lang="en-US" altLang="ja-JP" dirty="0" smtClean="0"/>
              <a:t>Organization architecture and membership are defined.</a:t>
            </a:r>
            <a:endParaRPr kumimoji="1" lang="en-US" altLang="ja-JP" dirty="0" smtClean="0"/>
          </a:p>
          <a:p>
            <a:pPr marL="457200" lvl="1" indent="0">
              <a:buNone/>
            </a:pPr>
            <a:endParaRPr lang="en-US" altLang="ja-JP" dirty="0" smtClean="0"/>
          </a:p>
          <a:p>
            <a:r>
              <a:rPr kumimoji="1" lang="en-US" altLang="ja-JP" dirty="0" smtClean="0"/>
              <a:t>Technical session</a:t>
            </a:r>
          </a:p>
          <a:p>
            <a:pPr lvl="1"/>
            <a:r>
              <a:rPr lang="en-US" altLang="ja-JP" dirty="0" smtClean="0"/>
              <a:t>IXP update</a:t>
            </a:r>
          </a:p>
          <a:p>
            <a:pPr lvl="1"/>
            <a:endParaRPr lang="en-US" altLang="ja-JP" dirty="0" smtClean="0"/>
          </a:p>
          <a:p>
            <a:pPr lvl="1"/>
            <a:r>
              <a:rPr lang="en-US" altLang="ja-JP" dirty="0" smtClean="0"/>
              <a:t>Invited talks</a:t>
            </a:r>
          </a:p>
          <a:p>
            <a:pPr lvl="2"/>
            <a:r>
              <a:rPr kumimoji="1" lang="en-US" altLang="ja-JP" dirty="0" smtClean="0"/>
              <a:t>Update about </a:t>
            </a:r>
            <a:r>
              <a:rPr kumimoji="1" lang="en-US" altLang="ja-JP" dirty="0" smtClean="0">
                <a:solidFill>
                  <a:srgbClr val="FF0000"/>
                </a:solidFill>
              </a:rPr>
              <a:t>CISCO Route Server Development</a:t>
            </a:r>
          </a:p>
          <a:p>
            <a:pPr lvl="3"/>
            <a:r>
              <a:rPr lang="en-US" altLang="ja-JP" dirty="0" smtClean="0"/>
              <a:t>Rajesh Parikh @ CISCO</a:t>
            </a:r>
            <a:endParaRPr kumimoji="1" lang="en-US" altLang="ja-JP" dirty="0" smtClean="0"/>
          </a:p>
          <a:p>
            <a:pPr lvl="2"/>
            <a:r>
              <a:rPr lang="en-US" altLang="ja-JP" dirty="0">
                <a:solidFill>
                  <a:srgbClr val="FF0000"/>
                </a:solidFill>
              </a:rPr>
              <a:t>ARP Hijacking </a:t>
            </a:r>
            <a:r>
              <a:rPr lang="en-US" altLang="ja-JP" dirty="0" smtClean="0">
                <a:solidFill>
                  <a:srgbClr val="FF0000"/>
                </a:solidFill>
              </a:rPr>
              <a:t>Mitigation</a:t>
            </a:r>
          </a:p>
          <a:p>
            <a:pPr lvl="3"/>
            <a:r>
              <a:rPr lang="en-US" altLang="ja-JP" dirty="0" err="1" smtClean="0"/>
              <a:t>Henk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Steenman</a:t>
            </a:r>
            <a:r>
              <a:rPr lang="en-US" altLang="ja-JP" dirty="0" smtClean="0"/>
              <a:t> @ AMS-IX</a:t>
            </a:r>
          </a:p>
          <a:p>
            <a:pPr lvl="2"/>
            <a:r>
              <a:rPr lang="en-US" altLang="ja-JP" dirty="0">
                <a:solidFill>
                  <a:srgbClr val="FF0000"/>
                </a:solidFill>
              </a:rPr>
              <a:t>Jumbo Frame Deployment </a:t>
            </a:r>
            <a:r>
              <a:rPr lang="en-US" altLang="ja-JP" dirty="0"/>
              <a:t>at </a:t>
            </a:r>
            <a:r>
              <a:rPr lang="en-US" altLang="ja-JP" dirty="0" smtClean="0"/>
              <a:t>IXPs</a:t>
            </a:r>
          </a:p>
          <a:p>
            <a:pPr lvl="3"/>
            <a:r>
              <a:rPr lang="en-US" altLang="ja-JP" dirty="0" smtClean="0"/>
              <a:t>Martin J. Levy @ Hurricane Electric</a:t>
            </a:r>
            <a:endParaRPr kumimoji="1" lang="en-US" altLang="ja-JP" dirty="0" smtClean="0"/>
          </a:p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04971-6BC1-4DF9-B148-EDABFF4177F0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06458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1475656" y="4201924"/>
            <a:ext cx="3528392" cy="1440160"/>
          </a:xfrm>
          <a:prstGeom prst="roundRect">
            <a:avLst/>
          </a:prstGeom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9" name="ドーナツ 48"/>
          <p:cNvSpPr/>
          <p:nvPr/>
        </p:nvSpPr>
        <p:spPr>
          <a:xfrm>
            <a:off x="2051720" y="4509120"/>
            <a:ext cx="216024" cy="216024"/>
          </a:xfrm>
          <a:prstGeom prst="don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0" name="ドーナツ 49"/>
          <p:cNvSpPr/>
          <p:nvPr/>
        </p:nvSpPr>
        <p:spPr>
          <a:xfrm>
            <a:off x="2483768" y="4509120"/>
            <a:ext cx="216024" cy="216024"/>
          </a:xfrm>
          <a:prstGeom prst="don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1" name="ドーナツ 50"/>
          <p:cNvSpPr/>
          <p:nvPr/>
        </p:nvSpPr>
        <p:spPr>
          <a:xfrm>
            <a:off x="3419872" y="4509120"/>
            <a:ext cx="216024" cy="216024"/>
          </a:xfrm>
          <a:prstGeom prst="don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2" name="ドーナツ 51"/>
          <p:cNvSpPr/>
          <p:nvPr/>
        </p:nvSpPr>
        <p:spPr>
          <a:xfrm>
            <a:off x="4716016" y="4509120"/>
            <a:ext cx="216024" cy="216024"/>
          </a:xfrm>
          <a:prstGeom prst="don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Organization Architecture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835696" y="5589240"/>
            <a:ext cx="2686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General Meeting</a:t>
            </a:r>
            <a:endParaRPr lang="ja-JP" altLang="en-US" sz="2800" b="1" dirty="0">
              <a:solidFill>
                <a:srgbClr val="FF0000"/>
              </a:solidFill>
              <a:latin typeface="Calibri"/>
              <a:ea typeface="ＭＳ Ｐゴシック"/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043608" y="2996952"/>
            <a:ext cx="1368152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Member</a:t>
            </a:r>
          </a:p>
          <a:p>
            <a:pPr algn="ctr"/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(IXP)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pic>
        <p:nvPicPr>
          <p:cNvPr id="1026" name="Picture 2" descr="C:\Users\toyama\Downloads\MC9004326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98690"/>
            <a:ext cx="748452" cy="748452"/>
          </a:xfrm>
          <a:prstGeom prst="rect">
            <a:avLst/>
          </a:prstGeom>
          <a:noFill/>
        </p:spPr>
      </p:pic>
      <p:pic>
        <p:nvPicPr>
          <p:cNvPr id="1027" name="Picture 3" descr="C:\Users\toyama\Downloads\MC90043261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2276872"/>
            <a:ext cx="792088" cy="792088"/>
          </a:xfrm>
          <a:prstGeom prst="rect">
            <a:avLst/>
          </a:prstGeom>
          <a:noFill/>
        </p:spPr>
      </p:pic>
      <p:sp>
        <p:nvSpPr>
          <p:cNvPr id="10" name="円/楕円 9"/>
          <p:cNvSpPr/>
          <p:nvPr/>
        </p:nvSpPr>
        <p:spPr>
          <a:xfrm>
            <a:off x="2743428" y="2996952"/>
            <a:ext cx="1368152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Member</a:t>
            </a:r>
          </a:p>
          <a:p>
            <a:pPr algn="ctr"/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(IXP)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pic>
        <p:nvPicPr>
          <p:cNvPr id="11" name="Picture 2" descr="C:\Users\toyama\Downloads\MC9004326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1500" y="2298690"/>
            <a:ext cx="748452" cy="748452"/>
          </a:xfrm>
          <a:prstGeom prst="rect">
            <a:avLst/>
          </a:prstGeom>
          <a:noFill/>
        </p:spPr>
      </p:pic>
      <p:pic>
        <p:nvPicPr>
          <p:cNvPr id="12" name="Picture 3" descr="C:\Users\toyama\Downloads\MC90043261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428" y="2276872"/>
            <a:ext cx="792088" cy="792088"/>
          </a:xfrm>
          <a:prstGeom prst="rect">
            <a:avLst/>
          </a:prstGeom>
          <a:noFill/>
        </p:spPr>
      </p:pic>
      <p:sp>
        <p:nvSpPr>
          <p:cNvPr id="13" name="円/楕円 12"/>
          <p:cNvSpPr/>
          <p:nvPr/>
        </p:nvSpPr>
        <p:spPr>
          <a:xfrm>
            <a:off x="4443248" y="2996952"/>
            <a:ext cx="1368152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Member</a:t>
            </a:r>
          </a:p>
          <a:p>
            <a:pPr algn="ctr"/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(IXP)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pic>
        <p:nvPicPr>
          <p:cNvPr id="14" name="Picture 2" descr="C:\Users\toyama\Downloads\MC9004326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91320" y="2298690"/>
            <a:ext cx="748452" cy="748452"/>
          </a:xfrm>
          <a:prstGeom prst="rect">
            <a:avLst/>
          </a:prstGeom>
          <a:noFill/>
        </p:spPr>
      </p:pic>
      <p:pic>
        <p:nvPicPr>
          <p:cNvPr id="15" name="Picture 3" descr="C:\Users\toyama\Downloads\MC90043261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43248" y="2276872"/>
            <a:ext cx="792088" cy="792088"/>
          </a:xfrm>
          <a:prstGeom prst="rect">
            <a:avLst/>
          </a:prstGeom>
          <a:noFill/>
        </p:spPr>
      </p:pic>
      <p:sp>
        <p:nvSpPr>
          <p:cNvPr id="16" name="円/楕円 15"/>
          <p:cNvSpPr/>
          <p:nvPr/>
        </p:nvSpPr>
        <p:spPr>
          <a:xfrm>
            <a:off x="6143068" y="2996952"/>
            <a:ext cx="1368152" cy="64807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Member</a:t>
            </a:r>
          </a:p>
          <a:p>
            <a:pPr algn="ctr"/>
            <a:r>
              <a:rPr lang="en-US" altLang="ja-JP" dirty="0" smtClean="0">
                <a:solidFill>
                  <a:prstClr val="black"/>
                </a:solidFill>
                <a:latin typeface="Calibri"/>
                <a:ea typeface="ＭＳ Ｐゴシック"/>
              </a:rPr>
              <a:t>(IXP)</a:t>
            </a:r>
            <a:endParaRPr lang="ja-JP" altLang="en-US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pic>
        <p:nvPicPr>
          <p:cNvPr id="17" name="Picture 2" descr="C:\Users\toyama\Downloads\MC90043260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91140" y="2298690"/>
            <a:ext cx="748452" cy="748452"/>
          </a:xfrm>
          <a:prstGeom prst="rect">
            <a:avLst/>
          </a:prstGeom>
          <a:noFill/>
        </p:spPr>
      </p:pic>
      <p:pic>
        <p:nvPicPr>
          <p:cNvPr id="18" name="Picture 3" descr="C:\Users\toyama\Downloads\MC90043261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068" y="2276872"/>
            <a:ext cx="792088" cy="792088"/>
          </a:xfrm>
          <a:prstGeom prst="rect">
            <a:avLst/>
          </a:prstGeom>
          <a:noFill/>
        </p:spPr>
      </p:pic>
      <p:sp>
        <p:nvSpPr>
          <p:cNvPr id="19" name="角丸四角形 18"/>
          <p:cNvSpPr/>
          <p:nvPr/>
        </p:nvSpPr>
        <p:spPr>
          <a:xfrm>
            <a:off x="5940152" y="5445224"/>
            <a:ext cx="2808312" cy="796497"/>
          </a:xfrm>
          <a:prstGeom prst="round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580112" y="6093296"/>
            <a:ext cx="3156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Steering Committee</a:t>
            </a:r>
            <a:endParaRPr lang="ja-JP" altLang="en-US" sz="2800" b="1" dirty="0">
              <a:solidFill>
                <a:srgbClr val="FF0000"/>
              </a:solidFill>
              <a:latin typeface="Calibri"/>
              <a:ea typeface="ＭＳ Ｐゴシック"/>
            </a:endParaRPr>
          </a:p>
        </p:txBody>
      </p:sp>
      <p:pic>
        <p:nvPicPr>
          <p:cNvPr id="21" name="Picture 2" descr="C:\Users\toyama\Downloads\MC90043260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91119" y="5445224"/>
            <a:ext cx="460420" cy="460420"/>
          </a:xfrm>
          <a:prstGeom prst="rect">
            <a:avLst/>
          </a:prstGeom>
          <a:noFill/>
        </p:spPr>
      </p:pic>
      <p:pic>
        <p:nvPicPr>
          <p:cNvPr id="22" name="Picture 3" descr="C:\Users\toyama\Downloads\MC90043261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40532" y="5418380"/>
            <a:ext cx="487263" cy="487263"/>
          </a:xfrm>
          <a:prstGeom prst="rect">
            <a:avLst/>
          </a:prstGeom>
          <a:noFill/>
        </p:spPr>
      </p:pic>
      <p:pic>
        <p:nvPicPr>
          <p:cNvPr id="23" name="Picture 2" descr="C:\Users\toyama\Downloads\MC900432609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5450" y="5472068"/>
            <a:ext cx="460420" cy="460420"/>
          </a:xfrm>
          <a:prstGeom prst="rect">
            <a:avLst/>
          </a:prstGeom>
          <a:noFill/>
        </p:spPr>
      </p:pic>
      <p:pic>
        <p:nvPicPr>
          <p:cNvPr id="24" name="Picture 3" descr="C:\Users\toyama\Downloads\MC90043261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14863" y="5445224"/>
            <a:ext cx="487263" cy="487263"/>
          </a:xfrm>
          <a:prstGeom prst="rect">
            <a:avLst/>
          </a:prstGeom>
          <a:noFill/>
        </p:spPr>
      </p:pic>
      <p:sp>
        <p:nvSpPr>
          <p:cNvPr id="25" name="曲折矢印 24"/>
          <p:cNvSpPr/>
          <p:nvPr/>
        </p:nvSpPr>
        <p:spPr>
          <a:xfrm rot="5400000">
            <a:off x="5256076" y="4545124"/>
            <a:ext cx="720080" cy="1224136"/>
          </a:xfrm>
          <a:prstGeom prst="ben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6" name="下矢印 25"/>
          <p:cNvSpPr/>
          <p:nvPr/>
        </p:nvSpPr>
        <p:spPr>
          <a:xfrm rot="20700000">
            <a:off x="1619672" y="3573016"/>
            <a:ext cx="432048" cy="57606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7" name="下矢印 26"/>
          <p:cNvSpPr/>
          <p:nvPr/>
        </p:nvSpPr>
        <p:spPr>
          <a:xfrm rot="900000">
            <a:off x="3127020" y="3619113"/>
            <a:ext cx="432048" cy="57606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8" name="下矢印 27"/>
          <p:cNvSpPr/>
          <p:nvPr/>
        </p:nvSpPr>
        <p:spPr>
          <a:xfrm rot="1800000">
            <a:off x="4399042" y="3642439"/>
            <a:ext cx="432048" cy="57606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29" name="下矢印 28"/>
          <p:cNvSpPr/>
          <p:nvPr/>
        </p:nvSpPr>
        <p:spPr>
          <a:xfrm rot="3600000">
            <a:off x="5566090" y="3187653"/>
            <a:ext cx="432048" cy="1713718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467544" y="1916832"/>
            <a:ext cx="8496944" cy="4752528"/>
          </a:xfrm>
          <a:prstGeom prst="roundRect">
            <a:avLst>
              <a:gd name="adj" fmla="val 8636"/>
            </a:avLst>
          </a:prstGeom>
          <a:noFill/>
          <a:ln>
            <a:prstDash val="sys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755576" y="1484784"/>
            <a:ext cx="29000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b="1" dirty="0" smtClean="0">
                <a:solidFill>
                  <a:srgbClr val="FF0000"/>
                </a:solidFill>
                <a:latin typeface="Calibri"/>
                <a:ea typeface="ＭＳ Ｐゴシック"/>
              </a:rPr>
              <a:t>Association </a:t>
            </a:r>
            <a:r>
              <a:rPr lang="en-US" altLang="ja-JP" sz="2800" dirty="0" smtClean="0">
                <a:solidFill>
                  <a:prstClr val="black"/>
                </a:solidFill>
                <a:latin typeface="Calibri"/>
                <a:ea typeface="ＭＳ Ｐゴシック"/>
              </a:rPr>
              <a:t>(APIX)</a:t>
            </a:r>
            <a:endParaRPr lang="ja-JP" altLang="en-US" sz="28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724128" y="4437112"/>
            <a:ext cx="3297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prstClr val="black"/>
                </a:solidFill>
                <a:latin typeface="Calibri"/>
                <a:ea typeface="ＭＳ Ｐゴシック"/>
              </a:rPr>
              <a:t>Selects committee members</a:t>
            </a:r>
          </a:p>
          <a:p>
            <a:pPr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prstClr val="black"/>
                </a:solidFill>
                <a:latin typeface="Calibri"/>
                <a:ea typeface="ＭＳ Ｐゴシック"/>
              </a:rPr>
              <a:t>Delegates some tasks</a:t>
            </a:r>
            <a:endParaRPr lang="ja-JP" altLang="en-US" sz="20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2" name="円/楕円 41"/>
          <p:cNvSpPr/>
          <p:nvPr/>
        </p:nvSpPr>
        <p:spPr>
          <a:xfrm>
            <a:off x="1619672" y="4797152"/>
            <a:ext cx="576064" cy="3600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3" name="円/楕円 42"/>
          <p:cNvSpPr/>
          <p:nvPr/>
        </p:nvSpPr>
        <p:spPr>
          <a:xfrm>
            <a:off x="2555776" y="4797152"/>
            <a:ext cx="576064" cy="3600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4" name="円/楕円 43"/>
          <p:cNvSpPr/>
          <p:nvPr/>
        </p:nvSpPr>
        <p:spPr>
          <a:xfrm>
            <a:off x="3491880" y="4797152"/>
            <a:ext cx="576064" cy="3600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5" name="円/楕円 44"/>
          <p:cNvSpPr/>
          <p:nvPr/>
        </p:nvSpPr>
        <p:spPr>
          <a:xfrm>
            <a:off x="4427984" y="4797152"/>
            <a:ext cx="576064" cy="36004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pic>
        <p:nvPicPr>
          <p:cNvPr id="30" name="Picture 2" descr="C:\Users\toyama\Downloads\MC90043260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07704" y="4581128"/>
            <a:ext cx="316404" cy="316404"/>
          </a:xfrm>
          <a:prstGeom prst="rect">
            <a:avLst/>
          </a:prstGeom>
          <a:noFill/>
        </p:spPr>
      </p:pic>
      <p:pic>
        <p:nvPicPr>
          <p:cNvPr id="31" name="Picture 3" descr="C:\Users\toyama\Downloads\MC90043261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4562680"/>
            <a:ext cx="334851" cy="334851"/>
          </a:xfrm>
          <a:prstGeom prst="rect">
            <a:avLst/>
          </a:prstGeom>
          <a:noFill/>
        </p:spPr>
      </p:pic>
      <p:pic>
        <p:nvPicPr>
          <p:cNvPr id="32" name="Picture 2" descr="C:\Users\toyama\Downloads\MC90043260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15436" y="4599576"/>
            <a:ext cx="316404" cy="316404"/>
          </a:xfrm>
          <a:prstGeom prst="rect">
            <a:avLst/>
          </a:prstGeom>
          <a:noFill/>
        </p:spPr>
      </p:pic>
      <p:pic>
        <p:nvPicPr>
          <p:cNvPr id="33" name="Picture 3" descr="C:\Users\toyama\Downloads\MC90043261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527404" y="4581128"/>
            <a:ext cx="334851" cy="334851"/>
          </a:xfrm>
          <a:prstGeom prst="rect">
            <a:avLst/>
          </a:prstGeom>
          <a:noFill/>
        </p:spPr>
      </p:pic>
      <p:pic>
        <p:nvPicPr>
          <p:cNvPr id="34" name="Picture 2" descr="C:\Users\toyama\Downloads\MC90043260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23168" y="4618024"/>
            <a:ext cx="316404" cy="316404"/>
          </a:xfrm>
          <a:prstGeom prst="rect">
            <a:avLst/>
          </a:prstGeom>
          <a:noFill/>
        </p:spPr>
      </p:pic>
      <p:pic>
        <p:nvPicPr>
          <p:cNvPr id="35" name="Picture 3" descr="C:\Users\toyama\Downloads\MC90043261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35136" y="4599576"/>
            <a:ext cx="334851" cy="334851"/>
          </a:xfrm>
          <a:prstGeom prst="rect">
            <a:avLst/>
          </a:prstGeom>
          <a:noFill/>
        </p:spPr>
      </p:pic>
      <p:pic>
        <p:nvPicPr>
          <p:cNvPr id="36" name="Picture 2" descr="C:\Users\toyama\Downloads\MC900432609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30900" y="4636472"/>
            <a:ext cx="316404" cy="316404"/>
          </a:xfrm>
          <a:prstGeom prst="rect">
            <a:avLst/>
          </a:prstGeom>
          <a:noFill/>
        </p:spPr>
      </p:pic>
      <p:pic>
        <p:nvPicPr>
          <p:cNvPr id="37" name="Picture 3" descr="C:\Users\toyama\Downloads\MC90043261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42868" y="4618024"/>
            <a:ext cx="334851" cy="334851"/>
          </a:xfrm>
          <a:prstGeom prst="rect">
            <a:avLst/>
          </a:prstGeom>
          <a:noFill/>
        </p:spPr>
      </p:pic>
      <p:pic>
        <p:nvPicPr>
          <p:cNvPr id="46" name="Picture 3" descr="C:\Users\toyama\Downloads\MC90043261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89193" y="5445224"/>
            <a:ext cx="487263" cy="487263"/>
          </a:xfrm>
          <a:prstGeom prst="rect">
            <a:avLst/>
          </a:prstGeom>
          <a:noFill/>
        </p:spPr>
      </p:pic>
      <p:sp>
        <p:nvSpPr>
          <p:cNvPr id="47" name="テキスト ボックス 46"/>
          <p:cNvSpPr txBox="1"/>
          <p:nvPr/>
        </p:nvSpPr>
        <p:spPr>
          <a:xfrm>
            <a:off x="6084168" y="5877272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  <a:latin typeface="Calibri"/>
                <a:ea typeface="ＭＳ Ｐゴシック"/>
              </a:rPr>
              <a:t>Chair</a:t>
            </a:r>
            <a:endParaRPr lang="ja-JP" altLang="en-US" sz="14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6650349" y="5877272"/>
            <a:ext cx="8709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  <a:latin typeface="Calibri"/>
                <a:ea typeface="ＭＳ Ｐゴシック"/>
              </a:rPr>
              <a:t>Secretary</a:t>
            </a:r>
            <a:endParaRPr lang="ja-JP" altLang="en-US" sz="14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131840" y="4293096"/>
            <a:ext cx="12482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  <a:latin typeface="Calibri"/>
                <a:ea typeface="ＭＳ Ｐゴシック"/>
              </a:rPr>
              <a:t>representative</a:t>
            </a:r>
            <a:endParaRPr lang="ja-JP" altLang="en-US" sz="14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  <p:sp>
        <p:nvSpPr>
          <p:cNvPr id="3" name="円/楕円 2"/>
          <p:cNvSpPr/>
          <p:nvPr/>
        </p:nvSpPr>
        <p:spPr>
          <a:xfrm>
            <a:off x="7703840" y="2060848"/>
            <a:ext cx="1440160" cy="79208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dirty="0" smtClean="0"/>
              <a:t>“</a:t>
            </a:r>
            <a:r>
              <a:rPr kumimoji="1" lang="en-US" altLang="ja-JP" sz="2800" b="1" dirty="0" smtClean="0">
                <a:solidFill>
                  <a:srgbClr val="FF0000"/>
                </a:solidFill>
              </a:rPr>
              <a:t>Patron</a:t>
            </a:r>
            <a:r>
              <a:rPr kumimoji="1" lang="en-US" altLang="ja-JP" dirty="0" smtClean="0"/>
              <a:t>”</a:t>
            </a:r>
            <a:endParaRPr kumimoji="1" lang="ja-JP" altLang="en-US" dirty="0"/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7668344" y="587727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  <a:latin typeface="Calibri"/>
                <a:ea typeface="ＭＳ Ｐゴシック"/>
              </a:rPr>
              <a:t>Treasurer</a:t>
            </a:r>
            <a:endParaRPr lang="ja-JP" altLang="en-US" sz="1400" dirty="0">
              <a:solidFill>
                <a:prstClr val="black"/>
              </a:solidFill>
              <a:latin typeface="Calibri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44076394"/>
      </p:ext>
    </p:extLst>
  </p:cSld>
  <p:clrMapOvr>
    <a:masterClrMapping/>
  </p:clrMapOvr>
</p:sld>
</file>

<file path=ppt/theme/theme1.xml><?xml version="1.0" encoding="utf-8"?>
<a:theme xmlns:a="http://schemas.openxmlformats.org/drawingml/2006/main" name="テーマmf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2">
      <a:majorFont>
        <a:latin typeface="Verdana"/>
        <a:ea typeface="HG丸ｺﾞｼｯｸM-PRO"/>
        <a:cs typeface=""/>
      </a:majorFont>
      <a:minorFont>
        <a:latin typeface="Verdana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BIXテンプレート">
  <a:themeElements>
    <a:clrScheme name="BBIXテンプレー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BIXテンプレート">
      <a:majorFont>
        <a:latin typeface="HGP創英角ｺﾞｼｯｸUB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GP創英角ｺﾞｼｯｸUB" pitchFamily="50" charset="-128"/>
          </a:defRPr>
        </a:defPPr>
      </a:lstStyle>
    </a:lnDef>
  </a:objectDefaults>
  <a:extraClrSchemeLst>
    <a:extraClrScheme>
      <a:clrScheme name="BBIXテンプレー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BIXテンプレー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IXテンプレー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IXテンプレー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IXテンプレー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IXテンプレー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BIXテンプレー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6977</TotalTime>
  <Words>556</Words>
  <Application>Microsoft Office PowerPoint</Application>
  <PresentationFormat>画面に合わせる (4:3)</PresentationFormat>
  <Paragraphs>188</Paragraphs>
  <Slides>11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11</vt:i4>
      </vt:variant>
    </vt:vector>
  </HeadingPairs>
  <TitlesOfParts>
    <vt:vector size="14" baseType="lpstr">
      <vt:lpstr>テーマmf</vt:lpstr>
      <vt:lpstr>BBIXテンプレート</vt:lpstr>
      <vt:lpstr>Office テーマ</vt:lpstr>
      <vt:lpstr>APIX update</vt:lpstr>
      <vt:lpstr>What is APIX?</vt:lpstr>
      <vt:lpstr>Participating IXPs</vt:lpstr>
      <vt:lpstr>Scope</vt:lpstr>
      <vt:lpstr>Organization and its operation</vt:lpstr>
      <vt:lpstr>Meeting history</vt:lpstr>
      <vt:lpstr>5th Meeting</vt:lpstr>
      <vt:lpstr>Summary of 5th meeting</vt:lpstr>
      <vt:lpstr>Organization Architecture</vt:lpstr>
      <vt:lpstr>Outstanding Issues</vt:lpstr>
      <vt:lpstr>スライド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toyama</dc:creator>
  <cp:lastModifiedBy>toyama</cp:lastModifiedBy>
  <cp:revision>390</cp:revision>
  <dcterms:created xsi:type="dcterms:W3CDTF">2011-05-18T07:17:33Z</dcterms:created>
  <dcterms:modified xsi:type="dcterms:W3CDTF">2012-03-01T04:50:19Z</dcterms:modified>
</cp:coreProperties>
</file>