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02" r:id="rId2"/>
  </p:sldMasterIdLst>
  <p:notesMasterIdLst>
    <p:notesMasterId r:id="rId17"/>
  </p:notesMasterIdLst>
  <p:handoutMasterIdLst>
    <p:handoutMasterId r:id="rId18"/>
  </p:handoutMasterIdLst>
  <p:sldIdLst>
    <p:sldId id="257" r:id="rId3"/>
    <p:sldId id="274" r:id="rId4"/>
    <p:sldId id="276" r:id="rId5"/>
    <p:sldId id="277" r:id="rId6"/>
    <p:sldId id="278" r:id="rId7"/>
    <p:sldId id="279" r:id="rId8"/>
    <p:sldId id="280" r:id="rId9"/>
    <p:sldId id="288" r:id="rId10"/>
    <p:sldId id="289" r:id="rId11"/>
    <p:sldId id="283" r:id="rId12"/>
    <p:sldId id="284" r:id="rId13"/>
    <p:sldId id="285" r:id="rId14"/>
    <p:sldId id="286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C5C5C"/>
    <a:srgbClr val="C01B1C"/>
    <a:srgbClr val="C40836"/>
    <a:srgbClr val="590F4A"/>
    <a:srgbClr val="166813"/>
    <a:srgbClr val="004FBB"/>
    <a:srgbClr val="383838"/>
    <a:srgbClr val="00A2D7"/>
    <a:srgbClr val="FFCF00"/>
    <a:srgbClr val="F27D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9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9F19A-F841-F441-9F45-15EFE2DDDDDF}" type="datetimeFigureOut">
              <a:rPr lang="en-US" smtClean="0"/>
              <a:t>2/03/12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2C51A-8724-E547-97BC-8D41E41BF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5228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0EEA6-3FE3-4FAA-B648-A79F7B237411}" type="datetimeFigureOut">
              <a:rPr lang="en-AU" smtClean="0"/>
              <a:t>2/03/12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60B50-68CE-4856-A7F5-953E39274F9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94075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9BA0B8-A14C-4FBA-9104-6F9EA1647BE1}" type="slidenum">
              <a:rPr lang="en-AU" smtClean="0">
                <a:ea typeface="ＭＳ Ｐゴシック" charset="-128"/>
              </a:rPr>
              <a:pPr/>
              <a:t>3</a:t>
            </a:fld>
            <a:endParaRPr lang="en-AU" smtClean="0">
              <a:ea typeface="ＭＳ Ｐゴシック" charset="-128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6C7647-63EC-4D04-B7D9-8E91521399A4}" type="slidenum">
              <a:rPr lang="en-AU" smtClean="0">
                <a:ea typeface="ＭＳ Ｐゴシック" charset="-128"/>
              </a:rPr>
              <a:pPr/>
              <a:t>4</a:t>
            </a:fld>
            <a:endParaRPr lang="en-AU" smtClean="0">
              <a:ea typeface="ＭＳ Ｐゴシック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52A99D-25B0-4AC7-8E47-65E82442EC23}" type="slidenum">
              <a:rPr lang="en-AU" smtClean="0">
                <a:ea typeface="ＭＳ Ｐゴシック" charset="-128"/>
              </a:rPr>
              <a:pPr/>
              <a:t>5</a:t>
            </a:fld>
            <a:endParaRPr lang="en-AU" smtClean="0">
              <a:ea typeface="ＭＳ Ｐゴシック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AA4420-7292-4D93-A9A7-BA58AB665992}" type="slidenum">
              <a:rPr lang="en-AU" smtClean="0">
                <a:ea typeface="ＭＳ Ｐゴシック" charset="-128"/>
              </a:rPr>
              <a:pPr/>
              <a:t>6</a:t>
            </a:fld>
            <a:endParaRPr lang="en-AU" smtClean="0">
              <a:ea typeface="ＭＳ Ｐゴシック" charset="-128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3A84388-7B8A-470C-AAAD-B95FA5464172}" type="slidenum">
              <a:rPr lang="en-AU" sz="1200"/>
              <a:pPr algn="r" eaLnBrk="1" hangingPunct="1"/>
              <a:t>11</a:t>
            </a:fld>
            <a:endParaRPr lang="en-AU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ACC607FB-C27A-48EC-A6B7-4EC3EE40088D}" type="slidenum">
              <a:rPr lang="en-AU" sz="1200"/>
              <a:pPr algn="r" eaLnBrk="1" hangingPunct="1"/>
              <a:t>12</a:t>
            </a:fld>
            <a:endParaRPr lang="en-AU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78DC1780-A6C2-4A68-B62D-CCD095024389}" type="slidenum">
              <a:rPr lang="en-AU" sz="1200"/>
              <a:pPr algn="r" eaLnBrk="1" hangingPunct="1"/>
              <a:t>13</a:t>
            </a:fld>
            <a:endParaRPr lang="en-AU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NIC 33_PPT template-03-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249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4456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445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7646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76463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NIC 33_PPT template-03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5"/>
            <a:ext cx="8424936" cy="2160239"/>
          </a:xfrm>
        </p:spPr>
        <p:txBody>
          <a:bodyPr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077072"/>
            <a:ext cx="842493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pic>
        <p:nvPicPr>
          <p:cNvPr id="6" name="Picture 5" descr="APNIC 33_PPT template-03-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74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NIC 33_PPT template-03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24936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325918" y="5085184"/>
            <a:ext cx="8460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APNIC 33_PPT template-03-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25918" y="5085184"/>
            <a:ext cx="8460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NIC 33_PPT template-03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3529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7" name="Picture 6" descr="APNIC 33_PPT template-03-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NIC 33_PPT template-03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996952"/>
            <a:ext cx="9144000" cy="352839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70782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253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2420888"/>
            <a:ext cx="8352928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2" name="Picture 11" descr="APNIC 33_PPT template-03-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2996952"/>
            <a:ext cx="9144000" cy="352839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96544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896544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5" name="Picture 14" descr="APNIC 33_PPT template-03-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8" name="Picture 17" descr="APNIC 33_PPT template-03-03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PNIC 33_PPT template-03-0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3965525"/>
            <a:ext cx="8373710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3" name="Picture 12" descr="APNIC 33_PPT template-03-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PNIC 33_PPT template-03-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424936" cy="2016223"/>
          </a:xfrm>
        </p:spPr>
        <p:txBody>
          <a:bodyPr anchor="t" anchorCtr="0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3933056"/>
            <a:ext cx="8424936" cy="115212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25918" y="5085184"/>
            <a:ext cx="8460000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703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4896544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4" name="Picture 13" descr="APNIC 33_PPT template-03-03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5" name="Picture 14" descr="APNIC 33_PPT template-03-03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535113"/>
            <a:ext cx="4104456" cy="639762"/>
          </a:xfrm>
        </p:spPr>
        <p:txBody>
          <a:bodyPr anchor="t" anchorCtr="0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536" y="2174875"/>
            <a:ext cx="4104456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535113"/>
            <a:ext cx="4176463" cy="6397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2174875"/>
            <a:ext cx="4176463" cy="399042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577339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99403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07289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8352928" cy="45651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3085471-D364-A14A-8E13-027B69183E29}" type="slidenum">
              <a:rPr lang="en-AU" kern="0" smtClean="0"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2374650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PNIC 33_PPT template-03-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421904"/>
            <a:ext cx="83529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636912"/>
            <a:ext cx="8352928" cy="352839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413479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PNIC 33_PPT template-03-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2996952"/>
            <a:ext cx="9144000" cy="3528392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570782"/>
            <a:ext cx="8352928" cy="778098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140968"/>
            <a:ext cx="8352928" cy="3253066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2420888"/>
            <a:ext cx="8352928" cy="50460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669704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896544" cy="1143000"/>
          </a:xfrm>
        </p:spPr>
        <p:txBody>
          <a:bodyPr/>
          <a:lstStyle>
            <a:lvl1pPr>
              <a:defRPr i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0"/>
            <a:ext cx="4896544" cy="456510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012161" y="260350"/>
            <a:ext cx="2808312" cy="590495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5" name="Picture 14" descr="APNIC 33_PPT template-03-03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PNIC 33_PPT template-03-03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1916832"/>
            <a:ext cx="9144000" cy="3240360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352928" cy="1362075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95536" y="3965525"/>
            <a:ext cx="8373710" cy="6492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3182792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27384"/>
            <a:ext cx="558011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060848"/>
            <a:ext cx="4896544" cy="2049191"/>
          </a:xfrm>
        </p:spPr>
        <p:txBody>
          <a:bodyPr anchor="ctr" anchorCtr="0">
            <a:noAutofit/>
          </a:bodyPr>
          <a:lstStyle>
            <a:lvl1pPr algn="l">
              <a:defRPr sz="4800" b="1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2808312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379370"/>
            <a:ext cx="2032000" cy="478630"/>
          </a:xfrm>
          <a:prstGeom prst="rect">
            <a:avLst/>
          </a:prstGeom>
        </p:spPr>
      </p:pic>
      <p:pic>
        <p:nvPicPr>
          <p:cNvPr id="14" name="Picture 13" descr="APNIC 33_PPT template-03-03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5580112" y="0"/>
            <a:ext cx="3563887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666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536" y="1600200"/>
            <a:ext cx="4104456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76464" cy="45651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</p:spTree>
    <p:extLst>
      <p:ext uri="{BB962C8B-B14F-4D97-AF65-F5344CB8AC3E}">
        <p14:creationId xmlns:p14="http://schemas.microsoft.com/office/powerpoint/2010/main" val="1808853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8" name="Picture 7" descr="APNIC 33_PPT template-02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2878"/>
            <a:ext cx="9144000" cy="6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701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352928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536" y="1600200"/>
            <a:ext cx="8352928" cy="456510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699792" y="6548966"/>
            <a:ext cx="3960440" cy="227624"/>
          </a:xfrm>
          <a:prstGeom prst="rect">
            <a:avLst/>
          </a:prstGeom>
        </p:spPr>
        <p:txBody>
          <a:bodyPr lIns="0" tIns="0" rIns="0" bIns="0"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endParaRPr lang="en-AU" kern="0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548965"/>
            <a:ext cx="288032" cy="216024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38B2A337-2C29-4402-A0A2-E290C184D5D3}" type="slidenum">
              <a:rPr lang="en-AU" kern="0" smtClean="0"/>
              <a:pPr/>
              <a:t>‹#›</a:t>
            </a:fld>
            <a:endParaRPr lang="en-AU" kern="0" dirty="0"/>
          </a:p>
        </p:txBody>
      </p:sp>
      <p:pic>
        <p:nvPicPr>
          <p:cNvPr id="8" name="Picture 7" descr="APNIC 33_PPT template-02.jpg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212878"/>
            <a:ext cx="9144000" cy="6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8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266700" algn="l" defTabSz="914400" rtl="0" eaLnBrk="1" latinLnBrk="0" hangingPunct="1">
        <a:spcBef>
          <a:spcPts val="4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279400" algn="l" defTabSz="914400" rtl="0" eaLnBrk="1" latinLnBrk="0" hangingPunct="1">
        <a:spcBef>
          <a:spcPts val="4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844825"/>
            <a:ext cx="8424936" cy="2160239"/>
          </a:xfrm>
        </p:spPr>
        <p:txBody>
          <a:bodyPr/>
          <a:lstStyle/>
          <a:p>
            <a:r>
              <a:rPr lang="en-AU" dirty="0" smtClean="0"/>
              <a:t>Treasurers Report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5536" y="4077072"/>
            <a:ext cx="8424936" cy="1752600"/>
          </a:xfrm>
        </p:spPr>
        <p:txBody>
          <a:bodyPr/>
          <a:lstStyle/>
          <a:p>
            <a:r>
              <a:rPr lang="en-AU" dirty="0" smtClean="0"/>
              <a:t>APNIC 33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7819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Budget Objectives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The APNIC Member and Stakeholder survey was used as the basis to develop the activity and operational plans for the 2012 budget</a:t>
            </a:r>
          </a:p>
          <a:p>
            <a:pPr eaLnBrk="1" hangingPunct="1"/>
            <a:r>
              <a:rPr lang="en-US" dirty="0" smtClean="0"/>
              <a:t>Focus on financial stability</a:t>
            </a:r>
          </a:p>
          <a:p>
            <a:pPr eaLnBrk="1" hangingPunct="1"/>
            <a:r>
              <a:rPr lang="en-US" dirty="0" smtClean="0"/>
              <a:t>Ensure high level of financial governance and control in APNIC activities</a:t>
            </a:r>
          </a:p>
          <a:p>
            <a:pPr eaLnBrk="1" hangingPunct="1"/>
            <a:endParaRPr lang="en-US" dirty="0" smtClean="0"/>
          </a:p>
          <a:p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sz="1200" kern="0" smtClean="0">
                <a:solidFill>
                  <a:schemeClr val="tx1"/>
                </a:solidFill>
              </a:rPr>
              <a:pPr/>
              <a:t>10</a:t>
            </a:fld>
            <a:endParaRPr lang="en-AU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721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GB" dirty="0" smtClean="0"/>
              <a:t>Projected Expenses 2012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sz="1200" kern="0" smtClean="0">
                <a:solidFill>
                  <a:schemeClr val="tx1"/>
                </a:solidFill>
              </a:rPr>
              <a:pPr/>
              <a:t>11</a:t>
            </a:fld>
            <a:endParaRPr lang="en-AU" sz="12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0" y="1295400"/>
            <a:ext cx="6934200" cy="473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005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Projected Revenue 2012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sz="1200" kern="0" smtClean="0">
                <a:solidFill>
                  <a:schemeClr val="tx1"/>
                </a:solidFill>
              </a:rPr>
              <a:pPr/>
              <a:t>12</a:t>
            </a:fld>
            <a:endParaRPr lang="en-AU" sz="1200" kern="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" y="1892300"/>
            <a:ext cx="76327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562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GB" dirty="0" smtClean="0"/>
              <a:t>Projected Operating Surplus 2012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sz="1200" kern="0" smtClean="0">
                <a:solidFill>
                  <a:schemeClr val="tx1"/>
                </a:solidFill>
              </a:rPr>
              <a:pPr/>
              <a:t>13</a:t>
            </a:fld>
            <a:endParaRPr lang="en-AU" sz="12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" y="1828800"/>
            <a:ext cx="76327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4019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sz="1200" kern="0" smtClean="0">
                <a:solidFill>
                  <a:schemeClr val="tx1"/>
                </a:solidFill>
              </a:rPr>
              <a:pPr/>
              <a:t>14</a:t>
            </a:fld>
            <a:endParaRPr lang="en-AU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52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Financial Status 2011</a:t>
            </a:r>
            <a:endParaRPr lang="en-US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Completed audit of annual accounts by Ernst &amp; Young:</a:t>
            </a:r>
          </a:p>
          <a:p>
            <a:pPr lvl="1"/>
            <a:r>
              <a:rPr lang="en-AU" sz="2400" dirty="0" smtClean="0"/>
              <a:t>Operating surplus of AUD 2,563,490</a:t>
            </a:r>
          </a:p>
          <a:p>
            <a:pPr lvl="1"/>
            <a:r>
              <a:rPr lang="en-AU" sz="2400" dirty="0" smtClean="0"/>
              <a:t>Operating revenue </a:t>
            </a:r>
          </a:p>
          <a:p>
            <a:pPr lvl="2"/>
            <a:r>
              <a:rPr lang="en-AU" dirty="0" smtClean="0"/>
              <a:t>AUD 15.4m  (budget was AUD 14.4m)</a:t>
            </a:r>
          </a:p>
          <a:p>
            <a:pPr marL="1371600" lvl="3" indent="0">
              <a:buNone/>
            </a:pPr>
            <a:r>
              <a:rPr lang="en-AU" sz="1600" dirty="0" smtClean="0"/>
              <a:t>6.8% above budget</a:t>
            </a:r>
          </a:p>
          <a:p>
            <a:pPr lvl="1"/>
            <a:r>
              <a:rPr lang="en-AU" dirty="0" smtClean="0"/>
              <a:t>Operating expenses</a:t>
            </a:r>
          </a:p>
          <a:p>
            <a:pPr lvl="2"/>
            <a:r>
              <a:rPr lang="en-AU" dirty="0" smtClean="0"/>
              <a:t>AUD 12.9m (budget was AUD 14.2m)</a:t>
            </a:r>
          </a:p>
          <a:p>
            <a:pPr marL="1371600" lvl="3" indent="0">
              <a:buNone/>
            </a:pPr>
            <a:r>
              <a:rPr lang="en-AU" sz="1600" dirty="0" smtClean="0"/>
              <a:t>9.7% below budget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sz="1200" kern="0" smtClean="0">
                <a:solidFill>
                  <a:schemeClr val="tx1"/>
                </a:solidFill>
              </a:rPr>
              <a:pPr/>
              <a:t>2</a:t>
            </a:fld>
            <a:endParaRPr lang="en-AU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788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GB" dirty="0" smtClean="0"/>
              <a:t>Income Statement - Expenses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sz="1200" kern="0" smtClean="0">
                <a:solidFill>
                  <a:schemeClr val="tx1"/>
                </a:solidFill>
              </a:rPr>
              <a:pPr/>
              <a:t>3</a:t>
            </a:fld>
            <a:endParaRPr lang="en-AU" sz="1200" kern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95400"/>
            <a:ext cx="7891315" cy="473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990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GB" dirty="0" smtClean="0"/>
              <a:t>Income Statement - Revenues</a:t>
            </a:r>
            <a:endParaRPr lang="en-AU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sz="1200" kern="0" smtClean="0">
                <a:solidFill>
                  <a:schemeClr val="tx1"/>
                </a:solidFill>
              </a:rPr>
              <a:pPr/>
              <a:t>4</a:t>
            </a:fld>
            <a:endParaRPr lang="en-AU" sz="12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057400"/>
            <a:ext cx="8555182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80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352928" cy="1143000"/>
          </a:xfrm>
        </p:spPr>
        <p:txBody>
          <a:bodyPr/>
          <a:lstStyle/>
          <a:p>
            <a:pPr algn="l" eaLnBrk="1" hangingPunct="1"/>
            <a:r>
              <a:rPr lang="en-GB" dirty="0" smtClean="0"/>
              <a:t>Operating Surplus/(Deficit)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sz="1200" kern="0" smtClean="0">
                <a:solidFill>
                  <a:schemeClr val="tx1"/>
                </a:solidFill>
              </a:rPr>
              <a:pPr/>
              <a:t>5</a:t>
            </a:fld>
            <a:endParaRPr lang="en-AU" sz="1200" kern="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1828800"/>
            <a:ext cx="8648700" cy="285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908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Financial Position as at 31 December 2011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sz="1200" kern="0" smtClean="0">
                <a:solidFill>
                  <a:schemeClr val="tx1"/>
                </a:solidFill>
              </a:rPr>
              <a:pPr/>
              <a:t>6</a:t>
            </a:fld>
            <a:endParaRPr lang="en-AU" sz="1200" kern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300" y="1778000"/>
            <a:ext cx="76327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930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APNIC Reserve Analysis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sz="1100" kern="0" smtClean="0">
                <a:solidFill>
                  <a:schemeClr val="tx1"/>
                </a:solidFill>
              </a:rPr>
              <a:pPr/>
              <a:t>7</a:t>
            </a:fld>
            <a:endParaRPr lang="en-AU" sz="1100" kern="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52600"/>
            <a:ext cx="8430672" cy="360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8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8B2A337-2C29-4402-A0A2-E290C184D5D3}" type="slidenum">
              <a:rPr lang="en-AU" sz="1200" kern="0" smtClean="0">
                <a:solidFill>
                  <a:schemeClr val="tx1"/>
                </a:solidFill>
              </a:rPr>
              <a:pPr/>
              <a:t>8</a:t>
            </a:fld>
            <a:endParaRPr lang="en-AU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86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APNIC Budget 2012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48464" y="6477000"/>
            <a:ext cx="288032" cy="216024"/>
          </a:xfrm>
        </p:spPr>
        <p:txBody>
          <a:bodyPr/>
          <a:lstStyle/>
          <a:p>
            <a:fld id="{38B2A337-2C29-4402-A0A2-E290C184D5D3}" type="slidenum">
              <a:rPr lang="en-AU" sz="1200" kern="0" smtClean="0">
                <a:solidFill>
                  <a:schemeClr val="tx1"/>
                </a:solidFill>
              </a:rPr>
              <a:pPr/>
              <a:t>9</a:t>
            </a:fld>
            <a:endParaRPr lang="en-AU" sz="1200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209321"/>
      </p:ext>
    </p:extLst>
  </p:cSld>
  <p:clrMapOvr>
    <a:masterClrMapping/>
  </p:clrMapOvr>
</p:sld>
</file>

<file path=ppt/theme/theme1.xml><?xml version="1.0" encoding="utf-8"?>
<a:theme xmlns:a="http://schemas.openxmlformats.org/drawingml/2006/main" name="APNIC33 PowerPoint Template_Final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ange APNIC Theme">
  <a:themeElements>
    <a:clrScheme name="APNIC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FBA"/>
      </a:accent1>
      <a:accent2>
        <a:srgbClr val="F27D0A"/>
      </a:accent2>
      <a:accent3>
        <a:srgbClr val="590F4A"/>
      </a:accent3>
      <a:accent4>
        <a:srgbClr val="166813"/>
      </a:accent4>
      <a:accent5>
        <a:srgbClr val="C40836"/>
      </a:accent5>
      <a:accent6>
        <a:srgbClr val="FFCF0A"/>
      </a:accent6>
      <a:hlink>
        <a:srgbClr val="5C5C5C"/>
      </a:hlink>
      <a:folHlink>
        <a:srgbClr val="00A2D7"/>
      </a:folHlink>
    </a:clrScheme>
    <a:fontScheme name="APNI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APNIC33 PowerPoint Template_Final</Template>
  <TotalTime>521</TotalTime>
  <Words>150</Words>
  <Application>Microsoft Macintosh PowerPoint</Application>
  <PresentationFormat>On-screen Show (4:3)</PresentationFormat>
  <Paragraphs>46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APNIC33 PowerPoint Template_Final</vt:lpstr>
      <vt:lpstr>Orange APNIC Theme</vt:lpstr>
      <vt:lpstr>Treasurers Report</vt:lpstr>
      <vt:lpstr>Financial Status 2011</vt:lpstr>
      <vt:lpstr>Income Statement - Expenses</vt:lpstr>
      <vt:lpstr>Income Statement - Revenues</vt:lpstr>
      <vt:lpstr>Operating Surplus/(Deficit)</vt:lpstr>
      <vt:lpstr>Financial Position as at 31 December 2011</vt:lpstr>
      <vt:lpstr>APNIC Reserve Analysis</vt:lpstr>
      <vt:lpstr>Questions?</vt:lpstr>
      <vt:lpstr>APNIC Budget 2012</vt:lpstr>
      <vt:lpstr>Budget Objectives</vt:lpstr>
      <vt:lpstr>Projected Expenses 2012</vt:lpstr>
      <vt:lpstr>Projected Revenue 2012</vt:lpstr>
      <vt:lpstr>Projected Operating Surplus 2012</vt:lpstr>
      <vt:lpstr>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Treasurer Report</dc:title>
  <dc:creator>irene</dc:creator>
  <cp:lastModifiedBy>Samantha Marks</cp:lastModifiedBy>
  <cp:revision>28</cp:revision>
  <cp:lastPrinted>2012-03-02T06:28:46Z</cp:lastPrinted>
  <dcterms:created xsi:type="dcterms:W3CDTF">2012-02-24T14:52:37Z</dcterms:created>
  <dcterms:modified xsi:type="dcterms:W3CDTF">2012-03-02T06:28:54Z</dcterms:modified>
</cp:coreProperties>
</file>