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24" r:id="rId5"/>
  </p:sldMasterIdLst>
  <p:notesMasterIdLst>
    <p:notesMasterId r:id="rId21"/>
  </p:notesMasterIdLst>
  <p:handoutMasterIdLst>
    <p:handoutMasterId r:id="rId22"/>
  </p:handoutMasterIdLst>
  <p:sldIdLst>
    <p:sldId id="274" r:id="rId6"/>
    <p:sldId id="257" r:id="rId7"/>
    <p:sldId id="258" r:id="rId8"/>
    <p:sldId id="271" r:id="rId9"/>
    <p:sldId id="269" r:id="rId10"/>
    <p:sldId id="264" r:id="rId11"/>
    <p:sldId id="260" r:id="rId12"/>
    <p:sldId id="265" r:id="rId13"/>
    <p:sldId id="259" r:id="rId14"/>
    <p:sldId id="261" r:id="rId15"/>
    <p:sldId id="263" r:id="rId16"/>
    <p:sldId id="267" r:id="rId17"/>
    <p:sldId id="272" r:id="rId18"/>
    <p:sldId id="26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79A77-854D-5D40-BCB3-7D1317FC99B7}" type="datetimeFigureOut">
              <a:rPr lang="en-US" smtClean="0"/>
              <a:pPr/>
              <a:t>14/02/12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7CB8D-2612-AE4E-8239-32A18C414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8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71BE4-F1FA-5142-A24B-403B36D39EDF}" type="datetimeFigureOut">
              <a:rPr lang="en-US" smtClean="0"/>
              <a:pPr/>
              <a:t>14/02/12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CBF2E-2BEA-6E40-8A69-26513BF9B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1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latin typeface="Arial"/>
              </a:rPr>
              <a:t>In IPv4, because space is limited, conservation often wins over aggregation. This results in a heavily fragmented space and complex/large global routing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F2E-2BEA-6E40-8A69-26513BF9BE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latin typeface="Arial"/>
              </a:rPr>
              <a:t>In IPv4, because space is limited, conservation often wins over aggregation. This results in a heavily fragmented space and complex/large global routing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F2E-2BEA-6E40-8A69-26513BF9BE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Harmless to implement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F2E-2BEA-6E40-8A69-26513BF9BE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0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BF2E-2BEA-6E40-8A69-26513BF9BE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eg"/><Relationship Id="rId3" Type="http://schemas.openxmlformats.org/officeDocument/2006/relationships/image" Target="../media/image7.jp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eg"/><Relationship Id="rId3" Type="http://schemas.openxmlformats.org/officeDocument/2006/relationships/image" Target="../media/image7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4863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4863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367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2403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33256"/>
            <a:ext cx="5724128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/>
          <a:stretch/>
        </p:blipFill>
        <p:spPr>
          <a:xfrm>
            <a:off x="5662568" y="0"/>
            <a:ext cx="348143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r="73670"/>
          <a:stretch/>
        </p:blipFill>
        <p:spPr>
          <a:xfrm>
            <a:off x="35496" y="5877272"/>
            <a:ext cx="2520280" cy="926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4886200" cy="39890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32923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35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33256"/>
            <a:ext cx="5724128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/>
          <a:stretch/>
        </p:blipFill>
        <p:spPr>
          <a:xfrm>
            <a:off x="5662568" y="0"/>
            <a:ext cx="348143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r="73670"/>
          <a:stretch/>
        </p:blipFill>
        <p:spPr>
          <a:xfrm>
            <a:off x="35496" y="5877272"/>
            <a:ext cx="2520280" cy="926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4100264" cy="40610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00264" cy="40610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4863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4863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0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9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1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9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367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2403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33256"/>
            <a:ext cx="5724128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/>
          <a:stretch/>
        </p:blipFill>
        <p:spPr>
          <a:xfrm>
            <a:off x="5662568" y="0"/>
            <a:ext cx="348143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r="73670"/>
          <a:stretch/>
        </p:blipFill>
        <p:spPr>
          <a:xfrm>
            <a:off x="35496" y="5877272"/>
            <a:ext cx="2520280" cy="926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1668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4886200" cy="39890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32923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6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8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33256"/>
            <a:ext cx="5724128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/>
          <a:stretch/>
        </p:blipFill>
        <p:spPr>
          <a:xfrm>
            <a:off x="5662568" y="0"/>
            <a:ext cx="348143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r="73670"/>
          <a:stretch/>
        </p:blipFill>
        <p:spPr>
          <a:xfrm>
            <a:off x="35496" y="5877272"/>
            <a:ext cx="2520280" cy="926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1668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4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4100264" cy="40610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00264" cy="40610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09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4863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4863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26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95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59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16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4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4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3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367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2403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33256"/>
            <a:ext cx="5724128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/>
          <a:stretch/>
        </p:blipFill>
        <p:spPr>
          <a:xfrm>
            <a:off x="5662568" y="0"/>
            <a:ext cx="348143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r="73670"/>
          <a:stretch/>
        </p:blipFill>
        <p:spPr>
          <a:xfrm>
            <a:off x="35496" y="5877272"/>
            <a:ext cx="2520280" cy="926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90F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4886200" cy="39890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32923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13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5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33256"/>
            <a:ext cx="5724128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r="73670"/>
          <a:stretch/>
        </p:blipFill>
        <p:spPr>
          <a:xfrm>
            <a:off x="35496" y="5877272"/>
            <a:ext cx="2520280" cy="926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rgbClr val="590F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/>
          <a:stretch/>
        </p:blipFill>
        <p:spPr>
          <a:xfrm>
            <a:off x="5662568" y="0"/>
            <a:ext cx="3481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4100264" cy="40610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00264" cy="40610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50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4863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4863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2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46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4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16832"/>
            <a:ext cx="9144000" cy="3672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2132856"/>
            <a:ext cx="8352928" cy="324036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84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NIC 33_PPT template-03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4" name="Picture 13" descr="APNIC 33_PPT template-03-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2" r="-1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33256"/>
            <a:ext cx="5724128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r="73670"/>
          <a:stretch/>
        </p:blipFill>
        <p:spPr>
          <a:xfrm>
            <a:off x="35496" y="5877272"/>
            <a:ext cx="2520280" cy="926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/>
          <a:stretch/>
        </p:blipFill>
        <p:spPr>
          <a:xfrm>
            <a:off x="5662568" y="0"/>
            <a:ext cx="34814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4886200" cy="39890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32923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33256"/>
            <a:ext cx="5724128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r="73670"/>
          <a:stretch/>
        </p:blipFill>
        <p:spPr>
          <a:xfrm>
            <a:off x="35496" y="5877272"/>
            <a:ext cx="2520280" cy="926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6"/>
          <a:stretch/>
        </p:blipFill>
        <p:spPr>
          <a:xfrm>
            <a:off x="5662568" y="0"/>
            <a:ext cx="34814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4100264" cy="40610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00264" cy="40610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3.jpe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3.jpeg"/><Relationship Id="rId15" Type="http://schemas.openxmlformats.org/officeDocument/2006/relationships/image" Target="../media/image4.jpe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6.jp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1"/>
          <a:stretch/>
        </p:blipFill>
        <p:spPr>
          <a:xfrm>
            <a:off x="0" y="5780014"/>
            <a:ext cx="9144000" cy="10779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1"/>
            <a:ext cx="8352928" cy="3989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6617245"/>
            <a:ext cx="4536504" cy="19613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597352"/>
            <a:ext cx="658416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1"/>
          <a:stretch/>
        </p:blipFill>
        <p:spPr>
          <a:xfrm>
            <a:off x="0" y="5780014"/>
            <a:ext cx="9144000" cy="10779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1"/>
            <a:ext cx="8352928" cy="3989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6617245"/>
            <a:ext cx="4536504" cy="19613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597352"/>
            <a:ext cx="658416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1"/>
          <a:stretch/>
        </p:blipFill>
        <p:spPr>
          <a:xfrm>
            <a:off x="0" y="5780014"/>
            <a:ext cx="9144000" cy="10779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1"/>
            <a:ext cx="8352928" cy="3989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6617245"/>
            <a:ext cx="4536504" cy="19613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597352"/>
            <a:ext cx="658416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3"/>
          <a:stretch/>
        </p:blipFill>
        <p:spPr>
          <a:xfrm>
            <a:off x="0" y="5780014"/>
            <a:ext cx="9144000" cy="11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66813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1"/>
          <a:stretch/>
        </p:blipFill>
        <p:spPr>
          <a:xfrm>
            <a:off x="0" y="5780014"/>
            <a:ext cx="9144000" cy="10779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1"/>
            <a:ext cx="8352928" cy="3989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6617245"/>
            <a:ext cx="4536504" cy="19613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597352"/>
            <a:ext cx="658416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3"/>
          <a:stretch/>
        </p:blipFill>
        <p:spPr>
          <a:xfrm>
            <a:off x="0" y="5780014"/>
            <a:ext cx="9144000" cy="1105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1"/>
          <a:stretch/>
        </p:blipFill>
        <p:spPr>
          <a:xfrm>
            <a:off x="0" y="5780014"/>
            <a:ext cx="9144000" cy="10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90F4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A6B14D7-5614-4FB0-9E3F-84B27C65CF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PNIC 33_PPT template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2878"/>
            <a:ext cx="9144000" cy="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APNIC IPv6 Pool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Sanjaya</a:t>
            </a:r>
            <a:r>
              <a:rPr lang="en-US" dirty="0" smtClean="0"/>
              <a:t>, Services and </a:t>
            </a:r>
            <a:br>
              <a:rPr lang="en-US" dirty="0" smtClean="0"/>
            </a:br>
            <a:r>
              <a:rPr lang="en-US" dirty="0" smtClean="0"/>
              <a:t>Operations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8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Future Practice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3237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/>
              </a:rPr>
              <a:t>Designate additional separate IPv6 pools</a:t>
            </a:r>
          </a:p>
          <a:p>
            <a:r>
              <a:rPr lang="en-AU" dirty="0" smtClean="0">
                <a:latin typeface="Arial"/>
              </a:rPr>
              <a:t>Introduce internal, administrative “reservations”</a:t>
            </a:r>
          </a:p>
          <a:p>
            <a:r>
              <a:rPr lang="en-AU" dirty="0" smtClean="0">
                <a:latin typeface="Arial"/>
              </a:rPr>
              <a:t>Requires additional /12 from IANA</a:t>
            </a:r>
          </a:p>
          <a:p>
            <a:pPr lvl="1"/>
            <a:r>
              <a:rPr lang="en-AU" dirty="0" smtClean="0">
                <a:latin typeface="Arial"/>
              </a:rPr>
              <a:t>APNIC will qualify under global policy</a:t>
            </a:r>
          </a:p>
          <a:p>
            <a:pPr lvl="1"/>
            <a:r>
              <a:rPr lang="en-AU" dirty="0" smtClean="0">
                <a:latin typeface="Arial"/>
              </a:rPr>
              <a:t>Can submit IANA request shortly</a:t>
            </a:r>
          </a:p>
          <a:p>
            <a:pPr lvl="1"/>
            <a:endParaRPr lang="en-AU" dirty="0" smtClean="0">
              <a:latin typeface="Arial"/>
            </a:endParaRPr>
          </a:p>
          <a:p>
            <a:pPr lvl="1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IPv6 Address Pool Map</a:t>
            </a: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56105"/>
              </p:ext>
            </p:extLst>
          </p:nvPr>
        </p:nvGraphicFramePr>
        <p:xfrm>
          <a:off x="827584" y="2276872"/>
          <a:ext cx="7488832" cy="288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56166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Arial"/>
                        </a:rPr>
                        <a:t>Pool ID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Arial"/>
                        </a:rPr>
                        <a:t>Pool size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Arial"/>
                        </a:rPr>
                        <a:t>Maximum</a:t>
                      </a:r>
                      <a:r>
                        <a:rPr lang="en-AU" baseline="0" dirty="0" smtClean="0">
                          <a:latin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AU" baseline="0" dirty="0" smtClean="0">
                          <a:latin typeface="Arial"/>
                        </a:rPr>
                        <a:t>Reservation *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Arial"/>
                        </a:rPr>
                        <a:t>Maximum blocks</a:t>
                      </a:r>
                      <a:endParaRPr lang="en-US" dirty="0">
                        <a:latin typeface="Arial"/>
                      </a:endParaRPr>
                    </a:p>
                  </a:txBody>
                  <a:tcPr/>
                </a:tc>
              </a:tr>
              <a:tr h="561663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A</a:t>
                      </a:r>
                      <a:endParaRPr lang="en-US" sz="2400" baseline="30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/13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/28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32,768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</a:tr>
              <a:tr h="561663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B</a:t>
                      </a:r>
                      <a:endParaRPr lang="en-US" sz="2400" baseline="30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/13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/24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2,048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</a:tr>
              <a:tr h="561663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C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/13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/20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128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</a:tr>
              <a:tr h="561663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D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/13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Arial"/>
                        </a:rPr>
                        <a:t>/16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8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769" y="5301208"/>
            <a:ext cx="5150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Arial"/>
              </a:rPr>
              <a:t>*) Reservations can expire and the space will be optimally used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0027" y="1628800"/>
            <a:ext cx="1415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Example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71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Selection Process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Arial"/>
              </a:rPr>
              <a:t>APNIC/NIR </a:t>
            </a:r>
            <a:r>
              <a:rPr lang="en-AU" dirty="0" err="1" smtClean="0">
                <a:latin typeface="Arial"/>
              </a:rPr>
              <a:t>hostmasters</a:t>
            </a:r>
            <a:r>
              <a:rPr lang="en-AU" dirty="0" smtClean="0">
                <a:latin typeface="Arial"/>
              </a:rPr>
              <a:t> select pool on:</a:t>
            </a:r>
          </a:p>
          <a:p>
            <a:pPr lvl="1"/>
            <a:r>
              <a:rPr lang="en-AU" dirty="0">
                <a:latin typeface="Arial"/>
              </a:rPr>
              <a:t>E</a:t>
            </a:r>
            <a:r>
              <a:rPr lang="en-AU" dirty="0" smtClean="0">
                <a:latin typeface="Arial"/>
              </a:rPr>
              <a:t>conomy size, population </a:t>
            </a:r>
            <a:r>
              <a:rPr lang="en-AU" dirty="0" err="1" smtClean="0">
                <a:latin typeface="Arial"/>
              </a:rPr>
              <a:t>etc</a:t>
            </a:r>
            <a:r>
              <a:rPr lang="en-AU" dirty="0" smtClean="0">
                <a:latin typeface="Arial"/>
              </a:rPr>
              <a:t> </a:t>
            </a:r>
          </a:p>
          <a:p>
            <a:pPr lvl="1"/>
            <a:r>
              <a:rPr lang="en-AU" dirty="0" smtClean="0">
                <a:latin typeface="Arial"/>
              </a:rPr>
              <a:t>ISP market share, customer base, plans, </a:t>
            </a:r>
            <a:r>
              <a:rPr lang="en-AU" dirty="0" err="1" smtClean="0">
                <a:latin typeface="Arial"/>
              </a:rPr>
              <a:t>etc</a:t>
            </a:r>
            <a:endParaRPr lang="en-AU" dirty="0" smtClean="0">
              <a:latin typeface="Arial"/>
            </a:endParaRPr>
          </a:p>
          <a:p>
            <a:r>
              <a:rPr lang="en-AU" dirty="0" smtClean="0">
                <a:latin typeface="Arial"/>
              </a:rPr>
              <a:t>Note: still a best-effort process</a:t>
            </a:r>
          </a:p>
          <a:p>
            <a:pPr lvl="1"/>
            <a:r>
              <a:rPr lang="en-AU" dirty="0" smtClean="0">
                <a:latin typeface="Arial"/>
              </a:rPr>
              <a:t>Aim is to be “good” not “perfect”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0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"/>
              </a:rPr>
              <a:t>Reservation C</a:t>
            </a:r>
            <a:r>
              <a:rPr lang="en-AU" dirty="0" smtClean="0">
                <a:latin typeface="Arial"/>
              </a:rPr>
              <a:t>onditions</a:t>
            </a:r>
            <a:endParaRPr lang="en-AU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Arial"/>
              </a:rPr>
              <a:t>Currently considered as an internal/administrative practice</a:t>
            </a:r>
          </a:p>
          <a:p>
            <a:r>
              <a:rPr lang="en-AU" dirty="0" smtClean="0">
                <a:latin typeface="Arial"/>
              </a:rPr>
              <a:t>Reservations are not registered or certified</a:t>
            </a:r>
          </a:p>
          <a:p>
            <a:pPr lvl="1"/>
            <a:r>
              <a:rPr lang="en-AU" dirty="0" smtClean="0">
                <a:latin typeface="Arial"/>
              </a:rPr>
              <a:t>i.e. no authority to advertise or route</a:t>
            </a:r>
          </a:p>
          <a:p>
            <a:r>
              <a:rPr lang="en-AU" dirty="0" smtClean="0">
                <a:latin typeface="Arial"/>
              </a:rPr>
              <a:t>Never guaranteed</a:t>
            </a:r>
          </a:p>
          <a:p>
            <a:pPr lvl="1"/>
            <a:r>
              <a:rPr lang="en-AU" dirty="0" smtClean="0">
                <a:latin typeface="Arial"/>
              </a:rPr>
              <a:t>May be advised to holder</a:t>
            </a:r>
          </a:p>
          <a:p>
            <a:pPr lvl="1"/>
            <a:r>
              <a:rPr lang="en-AU" dirty="0" smtClean="0">
                <a:latin typeface="Arial"/>
              </a:rPr>
              <a:t>Will be reallocated if/when necessary</a:t>
            </a:r>
          </a:p>
          <a:p>
            <a:pPr marL="914400" lvl="2" indent="0">
              <a:buNone/>
            </a:pPr>
            <a:r>
              <a:rPr lang="en-AU" dirty="0">
                <a:latin typeface="Arial"/>
              </a:rPr>
              <a:t>	</a:t>
            </a:r>
            <a:endParaRPr lang="en-AU" dirty="0" smtClean="0"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Policy Considerations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3237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/>
              </a:rPr>
              <a:t>Address pool management (including sparse allocation and reservation) is currently considered as administrative practice</a:t>
            </a:r>
          </a:p>
          <a:p>
            <a:pPr lvl="1"/>
            <a:r>
              <a:rPr lang="en-AU" dirty="0" smtClean="0">
                <a:latin typeface="Arial"/>
              </a:rPr>
              <a:t>Chosen by APNIC staff</a:t>
            </a:r>
            <a:r>
              <a:rPr lang="en-AU" dirty="0" smtClean="0">
                <a:latin typeface="Arial"/>
              </a:rPr>
              <a:t>/Secretariat</a:t>
            </a:r>
            <a:endParaRPr lang="en-AU" dirty="0" smtClean="0">
              <a:latin typeface="Arial"/>
            </a:endParaRPr>
          </a:p>
          <a:p>
            <a:pPr lvl="1"/>
            <a:r>
              <a:rPr lang="en-AU" dirty="0" smtClean="0">
                <a:latin typeface="Arial"/>
              </a:rPr>
              <a:t>Must be consistent with all address policies</a:t>
            </a:r>
          </a:p>
          <a:p>
            <a:r>
              <a:rPr lang="en-AU" dirty="0" smtClean="0">
                <a:latin typeface="Arial"/>
              </a:rPr>
              <a:t>Should any part of it be formalised in Policy?</a:t>
            </a:r>
          </a:p>
          <a:p>
            <a:pPr lvl="1"/>
            <a:r>
              <a:rPr lang="en-AU" dirty="0" smtClean="0">
                <a:latin typeface="Arial"/>
              </a:rPr>
              <a:t>Community decision</a:t>
            </a:r>
          </a:p>
          <a:p>
            <a:pPr lvl="1"/>
            <a:r>
              <a:rPr lang="en-AU" dirty="0" smtClean="0">
                <a:latin typeface="Arial"/>
              </a:rPr>
              <a:t>Proposals welcome as always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5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B14D7-5614-4FB0-9E3F-84B27C65CF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1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Overview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Background</a:t>
            </a:r>
          </a:p>
          <a:p>
            <a:r>
              <a:rPr lang="en-AU" dirty="0" smtClean="0">
                <a:latin typeface="Arial"/>
              </a:rPr>
              <a:t>Current practice</a:t>
            </a:r>
          </a:p>
          <a:p>
            <a:r>
              <a:rPr lang="en-AU" dirty="0" smtClean="0">
                <a:latin typeface="Arial"/>
              </a:rPr>
              <a:t>Issues discovered</a:t>
            </a:r>
          </a:p>
          <a:p>
            <a:r>
              <a:rPr lang="en-AU" dirty="0" smtClean="0">
                <a:latin typeface="Arial"/>
              </a:rPr>
              <a:t>Solution</a:t>
            </a:r>
          </a:p>
          <a:p>
            <a:r>
              <a:rPr lang="en-AU" dirty="0" smtClean="0">
                <a:latin typeface="Arial"/>
              </a:rPr>
              <a:t>Policy considerations</a:t>
            </a:r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Background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3237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/>
              </a:rPr>
              <a:t>There are two IP address management principles which need to be balanced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39752" y="3284984"/>
            <a:ext cx="3818649" cy="1872208"/>
            <a:chOff x="2339752" y="3284984"/>
            <a:chExt cx="3818649" cy="1872208"/>
          </a:xfrm>
        </p:grpSpPr>
        <p:sp>
          <p:nvSpPr>
            <p:cNvPr id="6" name="Isosceles Triangle 5"/>
            <p:cNvSpPr/>
            <p:nvPr/>
          </p:nvSpPr>
          <p:spPr>
            <a:xfrm>
              <a:off x="3923825" y="3284984"/>
              <a:ext cx="689761" cy="18722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135527" y="3284984"/>
              <a:ext cx="226635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339752" y="3296457"/>
              <a:ext cx="1544751" cy="1221955"/>
              <a:chOff x="2339752" y="3296457"/>
              <a:chExt cx="1544751" cy="122195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520904" y="3296457"/>
                <a:ext cx="1182447" cy="788298"/>
                <a:chOff x="2195736" y="3573016"/>
                <a:chExt cx="864096" cy="576064"/>
              </a:xfrm>
            </p:grpSpPr>
            <p:sp>
              <p:nvSpPr>
                <p:cNvPr id="10" name="Chord 9"/>
                <p:cNvSpPr/>
                <p:nvPr/>
              </p:nvSpPr>
              <p:spPr>
                <a:xfrm>
                  <a:off x="2195736" y="3933056"/>
                  <a:ext cx="864096" cy="216024"/>
                </a:xfrm>
                <a:prstGeom prst="chord">
                  <a:avLst>
                    <a:gd name="adj1" fmla="val 21516478"/>
                    <a:gd name="adj2" fmla="val 10792527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>
                  <a:endCxn id="10" idx="1"/>
                </p:cNvCxnSpPr>
                <p:nvPr/>
              </p:nvCxnSpPr>
              <p:spPr>
                <a:xfrm flipH="1">
                  <a:off x="2195752" y="3573016"/>
                  <a:ext cx="432032" cy="468991"/>
                </a:xfrm>
                <a:prstGeom prst="line">
                  <a:avLst/>
                </a:prstGeom>
                <a:ln w="127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endCxn id="10" idx="0"/>
                </p:cNvCxnSpPr>
                <p:nvPr/>
              </p:nvCxnSpPr>
              <p:spPr>
                <a:xfrm>
                  <a:off x="2627784" y="3573016"/>
                  <a:ext cx="430021" cy="457602"/>
                </a:xfrm>
                <a:prstGeom prst="line">
                  <a:avLst/>
                </a:prstGeom>
                <a:ln w="127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Rectangle 15"/>
              <p:cNvSpPr/>
              <p:nvPr/>
            </p:nvSpPr>
            <p:spPr>
              <a:xfrm>
                <a:off x="2339752" y="4149080"/>
                <a:ext cx="1544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dirty="0">
                    <a:latin typeface="Arial"/>
                  </a:rPr>
                  <a:t>Conservation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16016" y="3284984"/>
              <a:ext cx="1442385" cy="1233428"/>
              <a:chOff x="4716016" y="3284984"/>
              <a:chExt cx="1442385" cy="123342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845985" y="3284984"/>
                <a:ext cx="1182447" cy="788298"/>
                <a:chOff x="2195736" y="3573016"/>
                <a:chExt cx="864096" cy="576064"/>
              </a:xfrm>
            </p:grpSpPr>
            <p:sp>
              <p:nvSpPr>
                <p:cNvPr id="13" name="Chord 12"/>
                <p:cNvSpPr/>
                <p:nvPr/>
              </p:nvSpPr>
              <p:spPr>
                <a:xfrm>
                  <a:off x="2195736" y="3933056"/>
                  <a:ext cx="864096" cy="216024"/>
                </a:xfrm>
                <a:prstGeom prst="chord">
                  <a:avLst>
                    <a:gd name="adj1" fmla="val 21516478"/>
                    <a:gd name="adj2" fmla="val 10792527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>
                  <a:endCxn id="13" idx="1"/>
                </p:cNvCxnSpPr>
                <p:nvPr/>
              </p:nvCxnSpPr>
              <p:spPr>
                <a:xfrm flipH="1">
                  <a:off x="2195752" y="3573016"/>
                  <a:ext cx="432032" cy="468991"/>
                </a:xfrm>
                <a:prstGeom prst="line">
                  <a:avLst/>
                </a:prstGeom>
                <a:ln w="127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endCxn id="13" idx="0"/>
                </p:cNvCxnSpPr>
                <p:nvPr/>
              </p:nvCxnSpPr>
              <p:spPr>
                <a:xfrm>
                  <a:off x="2627784" y="3573016"/>
                  <a:ext cx="430021" cy="457602"/>
                </a:xfrm>
                <a:prstGeom prst="line">
                  <a:avLst/>
                </a:prstGeom>
                <a:ln w="127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Rectangle 16"/>
              <p:cNvSpPr/>
              <p:nvPr/>
            </p:nvSpPr>
            <p:spPr>
              <a:xfrm>
                <a:off x="4716016" y="4149080"/>
                <a:ext cx="1442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dirty="0">
                    <a:latin typeface="Arial"/>
                  </a:rPr>
                  <a:t>Aggregation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78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Background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3237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Arial"/>
              </a:rPr>
              <a:t>IPv4’s limited space put emphasis on conservation over aggregation </a:t>
            </a:r>
          </a:p>
          <a:p>
            <a:pPr lvl="1"/>
            <a:r>
              <a:rPr lang="en-AU" dirty="0" smtClean="0">
                <a:latin typeface="Arial"/>
              </a:rPr>
              <a:t>Results in heavily fragmented space and complex/large global routing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3923825" y="4005064"/>
            <a:ext cx="689761" cy="187220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31840" y="3789040"/>
            <a:ext cx="230425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339752" y="4221088"/>
            <a:ext cx="1544751" cy="1221955"/>
            <a:chOff x="2339752" y="3296457"/>
            <a:chExt cx="1544751" cy="1221955"/>
          </a:xfrm>
        </p:grpSpPr>
        <p:grpSp>
          <p:nvGrpSpPr>
            <p:cNvPr id="30" name="Group 29"/>
            <p:cNvGrpSpPr/>
            <p:nvPr/>
          </p:nvGrpSpPr>
          <p:grpSpPr>
            <a:xfrm>
              <a:off x="2520904" y="3296457"/>
              <a:ext cx="1182447" cy="788298"/>
              <a:chOff x="2195736" y="3573016"/>
              <a:chExt cx="864096" cy="576064"/>
            </a:xfrm>
          </p:grpSpPr>
          <p:sp>
            <p:nvSpPr>
              <p:cNvPr id="32" name="Chord 31"/>
              <p:cNvSpPr/>
              <p:nvPr/>
            </p:nvSpPr>
            <p:spPr>
              <a:xfrm>
                <a:off x="2195736" y="3933056"/>
                <a:ext cx="864096" cy="216024"/>
              </a:xfrm>
              <a:prstGeom prst="chord">
                <a:avLst>
                  <a:gd name="adj1" fmla="val 21516478"/>
                  <a:gd name="adj2" fmla="val 1079252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1"/>
              </p:cNvCxnSpPr>
              <p:nvPr/>
            </p:nvCxnSpPr>
            <p:spPr>
              <a:xfrm flipH="1">
                <a:off x="2195752" y="3573016"/>
                <a:ext cx="432032" cy="468991"/>
              </a:xfrm>
              <a:prstGeom prst="line">
                <a:avLst/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32" idx="0"/>
              </p:cNvCxnSpPr>
              <p:nvPr/>
            </p:nvCxnSpPr>
            <p:spPr>
              <a:xfrm>
                <a:off x="2627784" y="3573016"/>
                <a:ext cx="430021" cy="457602"/>
              </a:xfrm>
              <a:prstGeom prst="line">
                <a:avLst/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30"/>
            <p:cNvSpPr/>
            <p:nvPr/>
          </p:nvSpPr>
          <p:spPr>
            <a:xfrm>
              <a:off x="2339752" y="4149080"/>
              <a:ext cx="1544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dirty="0">
                  <a:latin typeface="Arial"/>
                </a:rPr>
                <a:t>Conservation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16016" y="3789040"/>
            <a:ext cx="1442385" cy="1233428"/>
            <a:chOff x="4716016" y="3284984"/>
            <a:chExt cx="1442385" cy="1233428"/>
          </a:xfrm>
        </p:grpSpPr>
        <p:grpSp>
          <p:nvGrpSpPr>
            <p:cNvPr id="25" name="Group 24"/>
            <p:cNvGrpSpPr/>
            <p:nvPr/>
          </p:nvGrpSpPr>
          <p:grpSpPr>
            <a:xfrm>
              <a:off x="4845985" y="3284984"/>
              <a:ext cx="1182447" cy="788298"/>
              <a:chOff x="2195736" y="3573016"/>
              <a:chExt cx="864096" cy="576064"/>
            </a:xfrm>
          </p:grpSpPr>
          <p:sp>
            <p:nvSpPr>
              <p:cNvPr id="27" name="Chord 26"/>
              <p:cNvSpPr/>
              <p:nvPr/>
            </p:nvSpPr>
            <p:spPr>
              <a:xfrm>
                <a:off x="2195736" y="3933056"/>
                <a:ext cx="864096" cy="216024"/>
              </a:xfrm>
              <a:prstGeom prst="chord">
                <a:avLst>
                  <a:gd name="adj1" fmla="val 21516478"/>
                  <a:gd name="adj2" fmla="val 1079252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>
                <a:endCxn id="27" idx="1"/>
              </p:cNvCxnSpPr>
              <p:nvPr/>
            </p:nvCxnSpPr>
            <p:spPr>
              <a:xfrm flipH="1">
                <a:off x="2195752" y="3573016"/>
                <a:ext cx="432032" cy="468991"/>
              </a:xfrm>
              <a:prstGeom prst="line">
                <a:avLst/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7" idx="0"/>
              </p:cNvCxnSpPr>
              <p:nvPr/>
            </p:nvCxnSpPr>
            <p:spPr>
              <a:xfrm>
                <a:off x="2627784" y="3573016"/>
                <a:ext cx="430021" cy="457602"/>
              </a:xfrm>
              <a:prstGeom prst="line">
                <a:avLst/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4716016" y="4149080"/>
              <a:ext cx="1442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dirty="0">
                  <a:latin typeface="Arial"/>
                </a:rPr>
                <a:t>Aggregation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4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</a:rPr>
              <a:t>Background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AU" dirty="0" smtClean="0">
                <a:latin typeface="Arial"/>
              </a:rPr>
              <a:t>IPv6’s huge space puts emphasis on aggregation over conservation</a:t>
            </a:r>
          </a:p>
          <a:p>
            <a:pPr lvl="1"/>
            <a:r>
              <a:rPr lang="en-AU" dirty="0" smtClean="0">
                <a:latin typeface="Arial"/>
              </a:rPr>
              <a:t>Policies and practices should maximize long-term aggregation potential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923825" y="4005064"/>
            <a:ext cx="689761" cy="187220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131840" y="3789040"/>
            <a:ext cx="230425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339752" y="3789040"/>
            <a:ext cx="1544751" cy="1221955"/>
            <a:chOff x="2339752" y="3296457"/>
            <a:chExt cx="1544751" cy="1221955"/>
          </a:xfrm>
        </p:grpSpPr>
        <p:grpSp>
          <p:nvGrpSpPr>
            <p:cNvPr id="8" name="Group 7"/>
            <p:cNvGrpSpPr/>
            <p:nvPr/>
          </p:nvGrpSpPr>
          <p:grpSpPr>
            <a:xfrm>
              <a:off x="2520904" y="3296457"/>
              <a:ext cx="1182447" cy="788298"/>
              <a:chOff x="2195736" y="3573016"/>
              <a:chExt cx="864096" cy="576064"/>
            </a:xfrm>
          </p:grpSpPr>
          <p:sp>
            <p:nvSpPr>
              <p:cNvPr id="10" name="Chord 9"/>
              <p:cNvSpPr/>
              <p:nvPr/>
            </p:nvSpPr>
            <p:spPr>
              <a:xfrm>
                <a:off x="2195736" y="3933056"/>
                <a:ext cx="864096" cy="216024"/>
              </a:xfrm>
              <a:prstGeom prst="chord">
                <a:avLst>
                  <a:gd name="adj1" fmla="val 21516478"/>
                  <a:gd name="adj2" fmla="val 1079252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endCxn id="10" idx="1"/>
              </p:cNvCxnSpPr>
              <p:nvPr/>
            </p:nvCxnSpPr>
            <p:spPr>
              <a:xfrm flipH="1">
                <a:off x="2195752" y="3573016"/>
                <a:ext cx="432032" cy="468991"/>
              </a:xfrm>
              <a:prstGeom prst="line">
                <a:avLst/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endCxn id="10" idx="0"/>
              </p:cNvCxnSpPr>
              <p:nvPr/>
            </p:nvCxnSpPr>
            <p:spPr>
              <a:xfrm>
                <a:off x="2627784" y="3573016"/>
                <a:ext cx="430021" cy="457602"/>
              </a:xfrm>
              <a:prstGeom prst="line">
                <a:avLst/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2339752" y="4149080"/>
              <a:ext cx="1544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dirty="0">
                  <a:latin typeface="Arial"/>
                </a:rPr>
                <a:t>Conservation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6016" y="4221088"/>
            <a:ext cx="1442385" cy="1233428"/>
            <a:chOff x="4716016" y="3284984"/>
            <a:chExt cx="1442385" cy="1233428"/>
          </a:xfrm>
        </p:grpSpPr>
        <p:grpSp>
          <p:nvGrpSpPr>
            <p:cNvPr id="14" name="Group 13"/>
            <p:cNvGrpSpPr/>
            <p:nvPr/>
          </p:nvGrpSpPr>
          <p:grpSpPr>
            <a:xfrm>
              <a:off x="4845985" y="3284984"/>
              <a:ext cx="1182447" cy="788298"/>
              <a:chOff x="2195736" y="3573016"/>
              <a:chExt cx="864096" cy="576064"/>
            </a:xfrm>
          </p:grpSpPr>
          <p:sp>
            <p:nvSpPr>
              <p:cNvPr id="16" name="Chord 15"/>
              <p:cNvSpPr/>
              <p:nvPr/>
            </p:nvSpPr>
            <p:spPr>
              <a:xfrm>
                <a:off x="2195736" y="3933056"/>
                <a:ext cx="864096" cy="216024"/>
              </a:xfrm>
              <a:prstGeom prst="chord">
                <a:avLst>
                  <a:gd name="adj1" fmla="val 21516478"/>
                  <a:gd name="adj2" fmla="val 1079252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endCxn id="16" idx="1"/>
              </p:cNvCxnSpPr>
              <p:nvPr/>
            </p:nvCxnSpPr>
            <p:spPr>
              <a:xfrm flipH="1">
                <a:off x="2195752" y="3573016"/>
                <a:ext cx="432032" cy="468991"/>
              </a:xfrm>
              <a:prstGeom prst="line">
                <a:avLst/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6" idx="0"/>
              </p:cNvCxnSpPr>
              <p:nvPr/>
            </p:nvCxnSpPr>
            <p:spPr>
              <a:xfrm>
                <a:off x="2627784" y="3573016"/>
                <a:ext cx="430021" cy="457602"/>
              </a:xfrm>
              <a:prstGeom prst="line">
                <a:avLst/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4716016" y="4149080"/>
              <a:ext cx="1442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dirty="0">
                  <a:latin typeface="Arial"/>
                </a:rPr>
                <a:t>Aggregation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195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62064" y="2577967"/>
            <a:ext cx="6696744" cy="28803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03648" y="2577967"/>
            <a:ext cx="2149424" cy="288032"/>
          </a:xfrm>
          <a:prstGeom prst="rect">
            <a:avLst/>
          </a:prstGeom>
          <a:solidFill>
            <a:srgbClr val="003B8B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What is Sparse </a:t>
            </a:r>
            <a:r>
              <a:rPr lang="en-AU" dirty="0">
                <a:latin typeface="Arial"/>
              </a:rPr>
              <a:t>A</a:t>
            </a:r>
            <a:r>
              <a:rPr lang="en-AU" dirty="0" smtClean="0">
                <a:latin typeface="Arial"/>
              </a:rPr>
              <a:t>llocation?</a:t>
            </a:r>
            <a:endParaRPr lang="en-US" dirty="0"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59632" y="4221088"/>
            <a:ext cx="6696744" cy="28803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52392" y="4221088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0584" y="4221088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4221088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51920" y="4221088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16488" y="4221088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4288" y="4221088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9632" y="4221088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85192" y="38517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49288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77480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69568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97760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89848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8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23728" y="2577967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99792" y="2577967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47664" y="2577967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35696" y="2577967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11760" y="2577967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87824" y="2577967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62064" y="2577967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87624" y="22048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75656" y="22141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763688" y="22141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51720" y="22141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39752" y="22141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5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27784" y="22141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15816" y="22141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7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987824" y="4221088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913384" y="38610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05100" y="22179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8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284240" y="2577967"/>
            <a:ext cx="135632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187624" y="1700808"/>
            <a:ext cx="23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rial"/>
              </a:rPr>
              <a:t>Sequential Allocation:</a:t>
            </a:r>
            <a:endParaRPr lang="en-US" dirty="0"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87624" y="3356992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latin typeface="Arial"/>
              </a:rPr>
              <a:t>Sparse Allocation:</a:t>
            </a:r>
            <a:endParaRPr lang="en-US" dirty="0">
              <a:latin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72200" y="2996952"/>
            <a:ext cx="144016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88224" y="2996952"/>
            <a:ext cx="1004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100" dirty="0" smtClean="0">
                <a:latin typeface="Arial"/>
              </a:rPr>
              <a:t>= reservation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527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Collisions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Mixing large (fast-growing) and small (slow-growing) blocks in the same sparse allocation pool is problematic</a:t>
            </a:r>
          </a:p>
          <a:p>
            <a:pPr lvl="1"/>
            <a:r>
              <a:rPr lang="en-AU" dirty="0" smtClean="0">
                <a:latin typeface="Arial"/>
              </a:rPr>
              <a:t>Early collisions result in disaggregation</a:t>
            </a:r>
          </a:p>
          <a:p>
            <a:pPr lvl="1"/>
            <a:r>
              <a:rPr lang="en-AU" dirty="0" smtClean="0">
                <a:latin typeface="Arial"/>
              </a:rPr>
              <a:t>“Same </a:t>
            </a:r>
            <a:r>
              <a:rPr lang="en-AU" dirty="0" smtClean="0">
                <a:latin typeface="Arial"/>
              </a:rPr>
              <a:t>size fits all” creates fragmentation</a:t>
            </a:r>
            <a:endParaRPr lang="en-US" dirty="0">
              <a:latin typeface="Arial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87624" y="4365104"/>
            <a:ext cx="6771184" cy="1450032"/>
            <a:chOff x="1187624" y="3345959"/>
            <a:chExt cx="6771184" cy="1450032"/>
          </a:xfrm>
        </p:grpSpPr>
        <p:sp>
          <p:nvSpPr>
            <p:cNvPr id="21" name="TextBox 20"/>
            <p:cNvSpPr txBox="1"/>
            <p:nvPr/>
          </p:nvSpPr>
          <p:spPr>
            <a:xfrm>
              <a:off x="6588224" y="4365104"/>
              <a:ext cx="13681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 smtClean="0">
                  <a:latin typeface="Arial"/>
                </a:rPr>
                <a:t>S = Small block</a:t>
              </a:r>
            </a:p>
            <a:p>
              <a:r>
                <a:rPr lang="en-AU" sz="1100" dirty="0" smtClean="0">
                  <a:latin typeface="Arial"/>
                </a:rPr>
                <a:t>L = Large block</a:t>
              </a:r>
              <a:endParaRPr lang="en-US" sz="1100" dirty="0">
                <a:latin typeface="Arial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87624" y="3345959"/>
              <a:ext cx="6771184" cy="1377444"/>
              <a:chOff x="1185192" y="3347700"/>
              <a:chExt cx="6771184" cy="137744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59632" y="3717032"/>
                <a:ext cx="6696744" cy="288032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652392" y="3717032"/>
                <a:ext cx="135632" cy="2880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380584" y="3717032"/>
                <a:ext cx="135632" cy="2880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996208" y="3717032"/>
                <a:ext cx="855712" cy="2880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23728" y="3717032"/>
                <a:ext cx="135632" cy="2880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851920" y="3717032"/>
                <a:ext cx="135632" cy="2880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16488" y="3717032"/>
                <a:ext cx="135632" cy="2880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64288" y="3717032"/>
                <a:ext cx="135632" cy="2880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59632" y="3717032"/>
                <a:ext cx="135632" cy="28803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85192" y="334770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S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49288" y="335699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S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77480" y="335699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S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69568" y="335699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S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436096" y="335699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S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97760" y="335699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S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89848" y="335699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S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15816" y="3356992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L</a:t>
                </a:r>
                <a:endParaRPr lang="en-US" dirty="0"/>
              </a:p>
            </p:txBody>
          </p:sp>
          <p:sp>
            <p:nvSpPr>
              <p:cNvPr id="22" name="Explosion 1 21"/>
              <p:cNvSpPr/>
              <p:nvPr/>
            </p:nvSpPr>
            <p:spPr>
              <a:xfrm>
                <a:off x="3675085" y="4005064"/>
                <a:ext cx="360040" cy="360040"/>
              </a:xfrm>
              <a:prstGeom prst="irregularSeal1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81029" y="4355812"/>
                <a:ext cx="1057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>
                    <a:latin typeface="Arial"/>
                  </a:rPr>
                  <a:t>Collision</a:t>
                </a:r>
                <a:endParaRPr lang="en-US" dirty="0"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053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Multiple Pools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AU" dirty="0" smtClean="0">
                <a:latin typeface="Arial"/>
              </a:rPr>
              <a:t>Use multiple large allocation pools</a:t>
            </a:r>
          </a:p>
          <a:p>
            <a:pPr lvl="1"/>
            <a:r>
              <a:rPr lang="en-AU" dirty="0" smtClean="0">
                <a:latin typeface="Arial"/>
              </a:rPr>
              <a:t>For example, one pool for </a:t>
            </a:r>
            <a:r>
              <a:rPr lang="en-AU" dirty="0">
                <a:latin typeface="Arial"/>
              </a:rPr>
              <a:t>very </a:t>
            </a:r>
            <a:r>
              <a:rPr lang="en-AU" dirty="0" smtClean="0">
                <a:latin typeface="Arial"/>
              </a:rPr>
              <a:t>large/fast-growing blocks, </a:t>
            </a:r>
            <a:r>
              <a:rPr lang="en-AU" dirty="0">
                <a:latin typeface="Arial"/>
              </a:rPr>
              <a:t>the other for </a:t>
            </a:r>
            <a:r>
              <a:rPr lang="en-AU" dirty="0" smtClean="0">
                <a:latin typeface="Arial"/>
              </a:rPr>
              <a:t>“normal”</a:t>
            </a:r>
          </a:p>
          <a:p>
            <a:r>
              <a:rPr lang="en-AU" dirty="0" smtClean="0">
                <a:latin typeface="Arial"/>
              </a:rPr>
              <a:t>Reduced fragmentation as the larger blocks have more room to grow</a:t>
            </a:r>
          </a:p>
          <a:p>
            <a:r>
              <a:rPr lang="en-AU" dirty="0" smtClean="0">
                <a:latin typeface="Arial"/>
              </a:rPr>
              <a:t>Still an informal “best effort” strategy</a:t>
            </a:r>
          </a:p>
          <a:p>
            <a:pPr lvl="1"/>
            <a:r>
              <a:rPr lang="en-AU" dirty="0" smtClean="0">
                <a:latin typeface="Arial"/>
              </a:rPr>
              <a:t>We cannot predict the future!</a:t>
            </a:r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</a:rPr>
              <a:t>Current Practice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Arial"/>
              </a:rPr>
              <a:t>APNIC currently has a single /12 IPv6 block (delegated 3 October 2006)</a:t>
            </a:r>
          </a:p>
          <a:p>
            <a:r>
              <a:rPr lang="en-AU" dirty="0" smtClean="0">
                <a:latin typeface="Arial"/>
              </a:rPr>
              <a:t>Two sparse </a:t>
            </a:r>
            <a:r>
              <a:rPr lang="en-AU" dirty="0">
                <a:latin typeface="Arial"/>
              </a:rPr>
              <a:t>allocation </a:t>
            </a:r>
            <a:r>
              <a:rPr lang="en-AU" dirty="0" smtClean="0">
                <a:latin typeface="Arial"/>
              </a:rPr>
              <a:t>pools</a:t>
            </a:r>
          </a:p>
          <a:p>
            <a:pPr lvl="1"/>
            <a:r>
              <a:rPr lang="en-AU" dirty="0" smtClean="0">
                <a:latin typeface="Arial"/>
              </a:rPr>
              <a:t>/13 pool for large (fragmented to /17) </a:t>
            </a:r>
          </a:p>
          <a:p>
            <a:pPr lvl="1"/>
            <a:r>
              <a:rPr lang="en-AU" dirty="0" smtClean="0">
                <a:latin typeface="Arial"/>
              </a:rPr>
              <a:t>/13 pool for small/medium (fragmented to /24)</a:t>
            </a:r>
          </a:p>
          <a:p>
            <a:pPr lvl="1"/>
            <a:r>
              <a:rPr lang="en-AU" dirty="0" smtClean="0">
                <a:latin typeface="Arial"/>
              </a:rPr>
              <a:t>No reservations</a:t>
            </a:r>
          </a:p>
          <a:p>
            <a:r>
              <a:rPr lang="en-AU" dirty="0" smtClean="0">
                <a:latin typeface="Arial"/>
              </a:rPr>
              <a:t>So far, so good</a:t>
            </a:r>
          </a:p>
          <a:p>
            <a:pPr lvl="1"/>
            <a:r>
              <a:rPr lang="en-AU" dirty="0" smtClean="0">
                <a:latin typeface="Arial"/>
              </a:rPr>
              <a:t>But, collision is coming</a:t>
            </a:r>
          </a:p>
          <a:p>
            <a:pPr lvl="1"/>
            <a:r>
              <a:rPr lang="en-AU" dirty="0" smtClean="0">
                <a:latin typeface="Arial"/>
              </a:rPr>
              <a:t>Need additional pools for better management</a:t>
            </a:r>
            <a:endParaRPr lang="en-AU" dirty="0">
              <a:latin typeface="Arial"/>
            </a:endParaRPr>
          </a:p>
          <a:p>
            <a:endParaRPr lang="en-AU" dirty="0" smtClean="0">
              <a:latin typeface="Arial"/>
            </a:endParaRPr>
          </a:p>
          <a:p>
            <a:endParaRPr lang="en-AU" dirty="0" smtClean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B14D7-5614-4FB0-9E3F-84B27C65CF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rpl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PowerPoint Template</Template>
  <TotalTime>521</TotalTime>
  <Words>569</Words>
  <Application>Microsoft Macintosh PowerPoint</Application>
  <PresentationFormat>On-screen Show (4:3)</PresentationFormat>
  <Paragraphs>145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Blue APNIC Theme</vt:lpstr>
      <vt:lpstr>Orange APNIC Theme</vt:lpstr>
      <vt:lpstr>Green APNIC Theme</vt:lpstr>
      <vt:lpstr>Purple APNIC Theme</vt:lpstr>
      <vt:lpstr>1_Orange APNIC Theme</vt:lpstr>
      <vt:lpstr>APNIC IPv6 Pool Management</vt:lpstr>
      <vt:lpstr>Overview</vt:lpstr>
      <vt:lpstr>Background</vt:lpstr>
      <vt:lpstr>Background</vt:lpstr>
      <vt:lpstr>Background</vt:lpstr>
      <vt:lpstr>What is Sparse Allocation?</vt:lpstr>
      <vt:lpstr>Collisions</vt:lpstr>
      <vt:lpstr>Multiple Pools</vt:lpstr>
      <vt:lpstr>Current Practice</vt:lpstr>
      <vt:lpstr>Future Practice</vt:lpstr>
      <vt:lpstr>IPv6 Address Pool Map</vt:lpstr>
      <vt:lpstr>Selection Process</vt:lpstr>
      <vt:lpstr>Reservation Conditions</vt:lpstr>
      <vt:lpstr>Policy Considerations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IPv6 Pool Management</dc:title>
  <dc:creator>Sanjaya</dc:creator>
  <cp:lastModifiedBy>Bhadrika Magan</cp:lastModifiedBy>
  <cp:revision>48</cp:revision>
  <dcterms:created xsi:type="dcterms:W3CDTF">2012-01-31T06:07:06Z</dcterms:created>
  <dcterms:modified xsi:type="dcterms:W3CDTF">2012-02-14T06:09:22Z</dcterms:modified>
</cp:coreProperties>
</file>