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4"/>
  </p:notesMasterIdLst>
  <p:sldIdLst>
    <p:sldId id="292" r:id="rId2"/>
    <p:sldId id="274" r:id="rId3"/>
    <p:sldId id="299" r:id="rId4"/>
    <p:sldId id="293" r:id="rId5"/>
    <p:sldId id="294" r:id="rId6"/>
    <p:sldId id="295" r:id="rId7"/>
    <p:sldId id="298" r:id="rId8"/>
    <p:sldId id="300" r:id="rId9"/>
    <p:sldId id="277" r:id="rId10"/>
    <p:sldId id="279" r:id="rId11"/>
    <p:sldId id="280" r:id="rId12"/>
    <p:sldId id="281" r:id="rId13"/>
    <p:sldId id="303" r:id="rId14"/>
    <p:sldId id="301" r:id="rId15"/>
    <p:sldId id="282" r:id="rId16"/>
    <p:sldId id="283" r:id="rId17"/>
    <p:sldId id="284" r:id="rId18"/>
    <p:sldId id="302" r:id="rId19"/>
    <p:sldId id="289" r:id="rId20"/>
    <p:sldId id="288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C5C"/>
    <a:srgbClr val="C01B1C"/>
    <a:srgbClr val="C40836"/>
    <a:srgbClr val="590F4A"/>
    <a:srgbClr val="166813"/>
    <a:srgbClr val="004FBB"/>
    <a:srgbClr val="383838"/>
    <a:srgbClr val="00A2D7"/>
    <a:srgbClr val="FFCF00"/>
    <a:srgbClr val="F27D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5" autoAdjust="0"/>
    <p:restoredTop sz="85210" autoAdjust="0"/>
  </p:normalViewPr>
  <p:slideViewPr>
    <p:cSldViewPr>
      <p:cViewPr varScale="1">
        <p:scale>
          <a:sx n="53" d="100"/>
          <a:sy n="53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0EEA6-3FE3-4FAA-B648-A79F7B237411}" type="datetimeFigureOut">
              <a:rPr lang="en-AU" smtClean="0"/>
              <a:t>2/03/12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60B50-68CE-4856-A7F5-953E39274F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407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60B50-68CE-4856-A7F5-953E39274F9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4558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60B50-68CE-4856-A7F5-953E39274F9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17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60B50-68CE-4856-A7F5-953E39274F9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17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60B50-68CE-4856-A7F5-953E39274F9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6766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60B50-68CE-4856-A7F5-953E39274F9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69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701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://www.apnic.net/report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cs typeface="Arial"/>
              </a:rPr>
              <a:t>Secretariat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Paul </a:t>
            </a:r>
            <a:r>
              <a:rPr lang="en-US" dirty="0" smtClean="0">
                <a:cs typeface="Arial"/>
              </a:rPr>
              <a:t>Wilson </a:t>
            </a:r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Director General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70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Plan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 defined “Pillars” for activities:</a:t>
            </a:r>
          </a:p>
          <a:p>
            <a:endParaRPr lang="en-US" dirty="0" smtClean="0"/>
          </a:p>
          <a:p>
            <a:r>
              <a:rPr lang="en-US" dirty="0" smtClean="0"/>
              <a:t>Delivering Value</a:t>
            </a:r>
          </a:p>
          <a:p>
            <a:r>
              <a:rPr lang="en-US" dirty="0" smtClean="0"/>
              <a:t>Supporting Internet Development</a:t>
            </a:r>
          </a:p>
          <a:p>
            <a:r>
              <a:rPr lang="en-US" dirty="0" smtClean="0"/>
              <a:t>Collaborating and Communicating</a:t>
            </a:r>
          </a:p>
          <a:p>
            <a:r>
              <a:rPr lang="en-US" dirty="0" smtClean="0"/>
              <a:t>Corporate Support</a:t>
            </a:r>
          </a:p>
        </p:txBody>
      </p:sp>
    </p:spTree>
    <p:extLst>
      <p:ext uri="{BB962C8B-B14F-4D97-AF65-F5344CB8AC3E}">
        <p14:creationId xmlns:p14="http://schemas.microsoft.com/office/powerpoint/2010/main" val="360314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2011 Key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Delivering Value</a:t>
            </a:r>
          </a:p>
          <a:p>
            <a:pPr lvl="1"/>
            <a:r>
              <a:rPr lang="en-AU" dirty="0" smtClean="0"/>
              <a:t>IPv4 exhaustion: Final /8 policy implementation</a:t>
            </a:r>
          </a:p>
          <a:p>
            <a:pPr lvl="1"/>
            <a:r>
              <a:rPr lang="en-AU" dirty="0"/>
              <a:t>IPv4 transfers: </a:t>
            </a:r>
            <a:r>
              <a:rPr lang="en-AU" dirty="0" smtClean="0"/>
              <a:t>Implementation</a:t>
            </a:r>
            <a:endParaRPr lang="en-US" dirty="0"/>
          </a:p>
          <a:p>
            <a:pPr lvl="1"/>
            <a:r>
              <a:rPr lang="en-AU" dirty="0" smtClean="0"/>
              <a:t>DNSSEC: </a:t>
            </a:r>
            <a:r>
              <a:rPr lang="en-AU" dirty="0" err="1" smtClean="0"/>
              <a:t>MyAPNIC</a:t>
            </a:r>
            <a:r>
              <a:rPr lang="en-AU" dirty="0" smtClean="0"/>
              <a:t> support</a:t>
            </a:r>
          </a:p>
          <a:p>
            <a:r>
              <a:rPr lang="en-AU" dirty="0" smtClean="0"/>
              <a:t>Supporting Internet Development</a:t>
            </a:r>
          </a:p>
          <a:p>
            <a:pPr lvl="1"/>
            <a:r>
              <a:rPr lang="en-AU" dirty="0" smtClean="0"/>
              <a:t>Training: 2,599 training participants</a:t>
            </a:r>
          </a:p>
          <a:p>
            <a:pPr lvl="1"/>
            <a:r>
              <a:rPr lang="en-AU" dirty="0" smtClean="0"/>
              <a:t>IPv6: </a:t>
            </a:r>
            <a:r>
              <a:rPr lang="en-AU" dirty="0"/>
              <a:t>C</a:t>
            </a:r>
            <a:r>
              <a:rPr lang="en-AU" dirty="0" smtClean="0"/>
              <a:t>apability tracker by APNIC Labs</a:t>
            </a:r>
          </a:p>
          <a:p>
            <a:pPr lvl="1"/>
            <a:r>
              <a:rPr lang="en-AU" dirty="0" smtClean="0"/>
              <a:t>ISIF: Secured funding for the next 2.5 years</a:t>
            </a:r>
          </a:p>
        </p:txBody>
      </p:sp>
    </p:spTree>
    <p:extLst>
      <p:ext uri="{BB962C8B-B14F-4D97-AF65-F5344CB8AC3E}">
        <p14:creationId xmlns:p14="http://schemas.microsoft.com/office/powerpoint/2010/main" val="1088893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2011 Key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Collaborating and Communicating</a:t>
            </a:r>
          </a:p>
          <a:p>
            <a:pPr lvl="1"/>
            <a:r>
              <a:rPr lang="en-AU" dirty="0" smtClean="0"/>
              <a:t>IPv4 exhaustion: Awareness campaign</a:t>
            </a:r>
          </a:p>
          <a:p>
            <a:pPr lvl="1"/>
            <a:r>
              <a:rPr lang="en-AU" dirty="0" smtClean="0"/>
              <a:t>IPv6: </a:t>
            </a:r>
            <a:r>
              <a:rPr lang="en-AU" dirty="0"/>
              <a:t>O</a:t>
            </a:r>
            <a:r>
              <a:rPr lang="en-AU" dirty="0" smtClean="0"/>
              <a:t>utreach to Governments and IGOs</a:t>
            </a:r>
          </a:p>
          <a:p>
            <a:pPr lvl="1"/>
            <a:r>
              <a:rPr lang="en-AU" dirty="0" smtClean="0"/>
              <a:t>IPv6: Collaboration with ITU on capacity building</a:t>
            </a:r>
          </a:p>
          <a:p>
            <a:r>
              <a:rPr lang="en-AU" dirty="0" smtClean="0"/>
              <a:t>Corporate Support</a:t>
            </a:r>
          </a:p>
          <a:p>
            <a:pPr lvl="1"/>
            <a:r>
              <a:rPr lang="en-AU" dirty="0" smtClean="0"/>
              <a:t>BCP: Plan exercised during Brisbane Flood (Jan 2011)</a:t>
            </a:r>
          </a:p>
          <a:p>
            <a:pPr lvl="1"/>
            <a:r>
              <a:rPr lang="en-AU" dirty="0" smtClean="0"/>
              <a:t>Systems: New ERM selected and implemented</a:t>
            </a:r>
          </a:p>
          <a:p>
            <a:pPr lvl="1"/>
            <a:r>
              <a:rPr lang="en-AU" dirty="0" smtClean="0"/>
              <a:t>Finances: Prudent cost management and healthy financial surplus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54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new look…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6480" y="1216980"/>
            <a:ext cx="4043520" cy="4912305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New image for a new era</a:t>
            </a:r>
          </a:p>
          <a:p>
            <a:r>
              <a:rPr lang="en-US" sz="2400" dirty="0" smtClean="0"/>
              <a:t>:: representing our new IPv6 world</a:t>
            </a:r>
          </a:p>
          <a:p>
            <a:r>
              <a:rPr lang="en-US" sz="2400" dirty="0" smtClean="0"/>
              <a:t>( ) representing our collaborative community</a:t>
            </a:r>
          </a:p>
          <a:p>
            <a:r>
              <a:rPr lang="en-US" sz="2400" dirty="0" smtClean="0"/>
              <a:t>Changing icon represents our dynamic and diverse community</a:t>
            </a:r>
            <a:endParaRPr lang="en-US" sz="2400" dirty="0"/>
          </a:p>
        </p:txBody>
      </p:sp>
      <p:pic>
        <p:nvPicPr>
          <p:cNvPr id="12" name="Content Placeholder 11" descr="Untitled6.png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23250" b="-123250"/>
          <a:stretch>
            <a:fillRect/>
          </a:stretch>
        </p:blipFill>
        <p:spPr>
          <a:xfrm>
            <a:off x="4638241" y="609600"/>
            <a:ext cx="4044960" cy="467735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677560" y="6629017"/>
            <a:ext cx="314040" cy="150663"/>
          </a:xfrm>
          <a:prstGeom prst="rect">
            <a:avLst/>
          </a:prstGeom>
        </p:spPr>
        <p:txBody>
          <a:bodyPr/>
          <a:lstStyle/>
          <a:p>
            <a:fld id="{4A017192-4795-C04C-AE03-5DCA5CC6325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200" y="1216980"/>
            <a:ext cx="2842260" cy="774700"/>
          </a:xfrm>
          <a:prstGeom prst="rect">
            <a:avLst/>
          </a:prstGeom>
        </p:spPr>
      </p:pic>
      <p:pic>
        <p:nvPicPr>
          <p:cNvPr id="13" name="Picture 12" descr="Untitled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3810000"/>
            <a:ext cx="3224569" cy="176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8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NIR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dirty="0"/>
              <a:t>-week </a:t>
            </a:r>
            <a:r>
              <a:rPr lang="en-US" dirty="0" smtClean="0"/>
              <a:t>training program</a:t>
            </a:r>
          </a:p>
          <a:p>
            <a:pPr lvl="1"/>
            <a:r>
              <a:rPr lang="en-US" dirty="0" smtClean="0"/>
              <a:t>Brisbane, June 2011</a:t>
            </a:r>
            <a:endParaRPr lang="en-US" dirty="0"/>
          </a:p>
          <a:p>
            <a:pPr lvl="1"/>
            <a:r>
              <a:rPr lang="en-US" dirty="0" smtClean="0"/>
              <a:t>Covering all aspects of NIR operations</a:t>
            </a:r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igh</a:t>
            </a:r>
            <a:r>
              <a:rPr lang="en-US" dirty="0"/>
              <a:t>-level delegation </a:t>
            </a:r>
            <a:endParaRPr lang="en-US" dirty="0" smtClean="0"/>
          </a:p>
          <a:p>
            <a:pPr lvl="1"/>
            <a:r>
              <a:rPr lang="en-US" dirty="0" smtClean="0"/>
              <a:t>Brisbane, July 2011</a:t>
            </a:r>
            <a:endParaRPr lang="en-US" dirty="0"/>
          </a:p>
          <a:p>
            <a:r>
              <a:rPr lang="en-US" dirty="0" smtClean="0"/>
              <a:t>3</a:t>
            </a:r>
            <a:r>
              <a:rPr lang="en-US" dirty="0"/>
              <a:t>-week </a:t>
            </a:r>
            <a:r>
              <a:rPr lang="en-US" dirty="0" err="1" smtClean="0"/>
              <a:t>Hostmaster</a:t>
            </a:r>
            <a:r>
              <a:rPr lang="en-US" dirty="0" smtClean="0"/>
              <a:t> </a:t>
            </a:r>
            <a:r>
              <a:rPr lang="en-US" dirty="0"/>
              <a:t>training program. </a:t>
            </a:r>
            <a:endParaRPr lang="en-US" dirty="0" smtClean="0"/>
          </a:p>
          <a:p>
            <a:pPr lvl="1"/>
            <a:r>
              <a:rPr lang="en-US" dirty="0" smtClean="0"/>
              <a:t>Brisbane, November </a:t>
            </a:r>
            <a:r>
              <a:rPr lang="en-US" dirty="0"/>
              <a:t>2011 </a:t>
            </a:r>
          </a:p>
          <a:p>
            <a:pPr lvl="1"/>
            <a:r>
              <a:rPr lang="en-US" dirty="0" smtClean="0"/>
              <a:t>Covering </a:t>
            </a:r>
            <a:r>
              <a:rPr lang="en-US" dirty="0" err="1" smtClean="0"/>
              <a:t>hostmaster</a:t>
            </a:r>
            <a:r>
              <a:rPr lang="en-US" dirty="0" smtClean="0"/>
              <a:t> responsibilities and policy in detail</a:t>
            </a:r>
          </a:p>
          <a:p>
            <a:r>
              <a:rPr lang="en-US" dirty="0" smtClean="0"/>
              <a:t>Regular videoconferences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0568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2011 Annual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0236" y="2913020"/>
            <a:ext cx="5240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hlinkClick r:id="rId2"/>
              </a:rPr>
              <a:t>http://www.apnic.net/reports</a:t>
            </a:r>
            <a:r>
              <a:rPr lang="en-AU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1661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Coming up in 2012…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79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2012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Accelerating support for IPv6 deployment</a:t>
            </a:r>
          </a:p>
          <a:p>
            <a:r>
              <a:rPr lang="en-AU" dirty="0"/>
              <a:t>G</a:t>
            </a:r>
            <a:r>
              <a:rPr lang="en-AU" dirty="0" smtClean="0"/>
              <a:t>lobal IPv4 address transfers?</a:t>
            </a:r>
          </a:p>
          <a:p>
            <a:r>
              <a:rPr lang="en-AU" dirty="0" smtClean="0"/>
              <a:t>Managing growth of resource demands in the region</a:t>
            </a:r>
          </a:p>
          <a:p>
            <a:r>
              <a:rPr lang="en-AU" dirty="0" smtClean="0"/>
              <a:t>Increasing attention to </a:t>
            </a:r>
            <a:r>
              <a:rPr lang="en-AU" dirty="0"/>
              <a:t>g</a:t>
            </a:r>
            <a:r>
              <a:rPr lang="en-AU" dirty="0" smtClean="0"/>
              <a:t>lobal Internet ecosystem</a:t>
            </a:r>
          </a:p>
          <a:p>
            <a:endParaRPr lang="en-AU" dirty="0" smtClean="0"/>
          </a:p>
          <a:p>
            <a:r>
              <a:rPr lang="en-AU" dirty="0" smtClean="0"/>
              <a:t>Deliver best service in the most effective and efficient manner</a:t>
            </a:r>
          </a:p>
        </p:txBody>
      </p:sp>
    </p:spTree>
    <p:extLst>
      <p:ext uri="{BB962C8B-B14F-4D97-AF65-F5344CB8AC3E}">
        <p14:creationId xmlns:p14="http://schemas.microsoft.com/office/powerpoint/2010/main" val="2236225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Planning in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Refinement to existing activity based approach</a:t>
            </a:r>
          </a:p>
          <a:p>
            <a:pPr lvl="1"/>
            <a:r>
              <a:rPr lang="en-US" dirty="0"/>
              <a:t>Activity tracking and management</a:t>
            </a:r>
          </a:p>
          <a:p>
            <a:pPr lvl="1"/>
            <a:r>
              <a:rPr lang="en-US" dirty="0"/>
              <a:t>Expense tracking and reporting</a:t>
            </a:r>
          </a:p>
          <a:p>
            <a:pPr lvl="1"/>
            <a:r>
              <a:rPr lang="en-US" dirty="0"/>
              <a:t>Systems configured to track new activity </a:t>
            </a:r>
            <a:r>
              <a:rPr lang="en-US" dirty="0" smtClean="0"/>
              <a:t>view</a:t>
            </a:r>
            <a:endParaRPr lang="en-US" dirty="0"/>
          </a:p>
          <a:p>
            <a:r>
              <a:rPr lang="en-US" dirty="0" smtClean="0"/>
              <a:t>Key activities </a:t>
            </a:r>
            <a:r>
              <a:rPr lang="en-US" dirty="0"/>
              <a:t>that capture what APNIC does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Activity comprises ‘business as usual” and new </a:t>
            </a:r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Assigned </a:t>
            </a:r>
            <a:r>
              <a:rPr lang="en-US" dirty="0"/>
              <a:t>to an Activity Leader to drive initiatives across the organization</a:t>
            </a:r>
          </a:p>
          <a:p>
            <a:pPr lvl="1"/>
            <a:r>
              <a:rPr lang="en-US" dirty="0" smtClean="0"/>
              <a:t>Leader </a:t>
            </a:r>
            <a:r>
              <a:rPr lang="en-US" dirty="0"/>
              <a:t>responsible for </a:t>
            </a:r>
            <a:r>
              <a:rPr lang="en-US" dirty="0" smtClean="0"/>
              <a:t>coordination, and identifying </a:t>
            </a:r>
            <a:r>
              <a:rPr lang="en-US" dirty="0"/>
              <a:t>and resolving </a:t>
            </a:r>
            <a:r>
              <a:rPr lang="en-US" dirty="0" smtClean="0"/>
              <a:t>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19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11 Core Activities in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948833"/>
              </p:ext>
            </p:extLst>
          </p:nvPr>
        </p:nvGraphicFramePr>
        <p:xfrm>
          <a:off x="395288" y="1600200"/>
          <a:ext cx="7641771" cy="38557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278"/>
                <a:gridCol w="505927"/>
                <a:gridCol w="480630"/>
                <a:gridCol w="2452085"/>
                <a:gridCol w="1319349"/>
                <a:gridCol w="1201782"/>
                <a:gridCol w="11887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AU" sz="1400" dirty="0" smtClean="0"/>
                        <a:t>EC</a:t>
                      </a:r>
                      <a:endParaRPr lang="en-US" sz="1400" dirty="0"/>
                    </a:p>
                  </a:txBody>
                  <a:tcPr anchor="ctr"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Secretariat</a:t>
                      </a:r>
                      <a:endParaRPr lang="en-US" sz="14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Stakeholders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Members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AP community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dirty="0" smtClean="0">
                          <a:solidFill>
                            <a:schemeClr val="bg1"/>
                          </a:solidFill>
                        </a:rPr>
                        <a:t>Global community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Corporate</a:t>
                      </a:r>
                      <a:r>
                        <a:rPr lang="en-AU" sz="1600" baseline="0" dirty="0" smtClean="0"/>
                        <a:t> Governance</a:t>
                      </a:r>
                      <a:endParaRPr lang="en-US" sz="1600" dirty="0"/>
                    </a:p>
                  </a:txBody>
                  <a:tcPr vert="vert270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Business Infrastructure</a:t>
                      </a:r>
                      <a:endParaRPr lang="en-US" sz="1600" dirty="0"/>
                    </a:p>
                  </a:txBody>
                  <a:tcPr vert="vert270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Technical </a:t>
                      </a:r>
                      <a:r>
                        <a:rPr lang="en-AU" sz="1600" baseline="0" dirty="0" smtClean="0"/>
                        <a:t>Infrastructure</a:t>
                      </a:r>
                      <a:endParaRPr lang="en-US" sz="16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Member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Training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Conferences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IPv6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Community Support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Registry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Research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External</a:t>
                      </a:r>
                      <a:r>
                        <a:rPr lang="en-AU" sz="1600" baseline="0" dirty="0" smtClean="0"/>
                        <a:t> Relations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499993" y="2564904"/>
            <a:ext cx="1080120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9992" y="2939375"/>
            <a:ext cx="2238105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9992" y="3326909"/>
            <a:ext cx="2238105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04348" y="3675254"/>
            <a:ext cx="2233749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9992" y="4049725"/>
            <a:ext cx="2232248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9992" y="4424196"/>
            <a:ext cx="3435532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9992" y="4798681"/>
            <a:ext cx="3435532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99992" y="5160075"/>
            <a:ext cx="3435532" cy="182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81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APNIC Secretariat </a:t>
            </a:r>
            <a:r>
              <a:rPr lang="en-AU" dirty="0"/>
              <a:t>R</a:t>
            </a:r>
            <a:r>
              <a:rPr lang="en-AU" dirty="0" smtClean="0"/>
              <a:t>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Overview</a:t>
            </a:r>
          </a:p>
          <a:p>
            <a:pPr lvl="1"/>
            <a:r>
              <a:rPr lang="en-AU" dirty="0" smtClean="0"/>
              <a:t>2011 in review</a:t>
            </a:r>
            <a:endParaRPr lang="en-AU" dirty="0"/>
          </a:p>
          <a:p>
            <a:pPr lvl="1"/>
            <a:r>
              <a:rPr lang="en-AU" dirty="0" smtClean="0"/>
              <a:t>Coming up in 2012</a:t>
            </a:r>
          </a:p>
          <a:p>
            <a:endParaRPr lang="en-AU" dirty="0"/>
          </a:p>
          <a:p>
            <a:r>
              <a:rPr lang="en-AU" dirty="0" smtClean="0"/>
              <a:t>And then the details…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71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2012 Member and Stakeholder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Focus Groups</a:t>
            </a:r>
          </a:p>
          <a:p>
            <a:pPr lvl="1"/>
            <a:r>
              <a:rPr lang="en-AU" dirty="0" smtClean="0"/>
              <a:t>April 2012</a:t>
            </a:r>
          </a:p>
          <a:p>
            <a:pPr lvl="1"/>
            <a:r>
              <a:rPr lang="en-AU" dirty="0" smtClean="0"/>
              <a:t>17 face to face meetings in 13 </a:t>
            </a:r>
            <a:r>
              <a:rPr lang="en-AU" dirty="0"/>
              <a:t>e</a:t>
            </a:r>
            <a:r>
              <a:rPr lang="en-AU" dirty="0" smtClean="0"/>
              <a:t>conomies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ontent to be reflected in the final survey report</a:t>
            </a:r>
          </a:p>
          <a:p>
            <a:r>
              <a:rPr lang="en-AU" dirty="0" smtClean="0"/>
              <a:t>Online Survey</a:t>
            </a:r>
          </a:p>
          <a:p>
            <a:pPr lvl="1"/>
            <a:r>
              <a:rPr lang="en-AU" dirty="0" smtClean="0"/>
              <a:t>To be launched 7 May 2012</a:t>
            </a:r>
          </a:p>
          <a:p>
            <a:pPr lvl="1"/>
            <a:r>
              <a:rPr lang="en-AU" dirty="0"/>
              <a:t>Q</a:t>
            </a:r>
            <a:r>
              <a:rPr lang="en-AU" dirty="0" smtClean="0"/>
              <a:t>uestions specific to stakeholder groups</a:t>
            </a:r>
          </a:p>
          <a:p>
            <a:pPr lvl="1"/>
            <a:r>
              <a:rPr lang="en-AU" dirty="0" smtClean="0"/>
              <a:t>APNIC members, Asia Pacific and Global stakeholders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To be delivered August 2012 (Phnom Penh)</a:t>
            </a:r>
          </a:p>
          <a:p>
            <a:pPr lvl="1"/>
            <a:r>
              <a:rPr lang="en-US" dirty="0" smtClean="0"/>
              <a:t>Feeding directly into planning for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46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Updates on APNIC Operations</a:t>
            </a:r>
          </a:p>
          <a:p>
            <a:endParaRPr lang="en-AU" dirty="0" smtClean="0"/>
          </a:p>
          <a:p>
            <a:r>
              <a:rPr lang="en-AU" dirty="0" smtClean="0"/>
              <a:t>Delivering Value</a:t>
            </a:r>
          </a:p>
          <a:p>
            <a:r>
              <a:rPr lang="en-AU" dirty="0" smtClean="0"/>
              <a:t>Supporting Internet Development</a:t>
            </a:r>
          </a:p>
          <a:p>
            <a:r>
              <a:rPr lang="en-AU" dirty="0" smtClean="0"/>
              <a:t>Collaborating and Communicating</a:t>
            </a:r>
          </a:p>
          <a:p>
            <a:r>
              <a:rPr lang="en-AU" dirty="0" smtClean="0"/>
              <a:t>Corporate Support</a:t>
            </a:r>
          </a:p>
        </p:txBody>
      </p:sp>
    </p:spTree>
    <p:extLst>
      <p:ext uri="{BB962C8B-B14F-4D97-AF65-F5344CB8AC3E}">
        <p14:creationId xmlns:p14="http://schemas.microsoft.com/office/powerpoint/2010/main" val="452006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62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2011 in review…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7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Internet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changes continued…</a:t>
            </a:r>
          </a:p>
          <a:p>
            <a:pPr lvl="1"/>
            <a:r>
              <a:rPr lang="en-US" dirty="0" smtClean="0"/>
              <a:t>IPv4 address exhaustion </a:t>
            </a:r>
          </a:p>
          <a:p>
            <a:pPr lvl="1"/>
            <a:r>
              <a:rPr lang="en-US" dirty="0" smtClean="0"/>
              <a:t>IPv6 implementation – here and now</a:t>
            </a:r>
          </a:p>
          <a:p>
            <a:pPr lvl="1"/>
            <a:r>
              <a:rPr lang="en-US" dirty="0" smtClean="0"/>
              <a:t>Politics and governance</a:t>
            </a:r>
          </a:p>
          <a:p>
            <a:r>
              <a:rPr lang="en-US" dirty="0" smtClean="0"/>
              <a:t>Internet growth continued…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llocations and membership growth</a:t>
            </a:r>
          </a:p>
          <a:p>
            <a:r>
              <a:rPr lang="en-US" dirty="0" smtClean="0"/>
              <a:t>New technology, policy and challenges…</a:t>
            </a:r>
          </a:p>
          <a:p>
            <a:pPr lvl="1"/>
            <a:r>
              <a:rPr lang="en-US" dirty="0" smtClean="0"/>
              <a:t>DNSSEC, RPKI</a:t>
            </a:r>
          </a:p>
          <a:p>
            <a:pPr lvl="1"/>
            <a:r>
              <a:rPr lang="en-US" dirty="0" smtClean="0"/>
              <a:t>Transfers, NIR support</a:t>
            </a:r>
          </a:p>
          <a:p>
            <a:pPr lvl="1"/>
            <a:r>
              <a:rPr lang="en-US" dirty="0" smtClean="0"/>
              <a:t>Growth, security and reliability, Internet governance</a:t>
            </a:r>
          </a:p>
        </p:txBody>
      </p:sp>
    </p:spTree>
    <p:extLst>
      <p:ext uri="{BB962C8B-B14F-4D97-AF65-F5344CB8AC3E}">
        <p14:creationId xmlns:p14="http://schemas.microsoft.com/office/powerpoint/2010/main" val="425933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APNIC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growth </a:t>
            </a:r>
            <a:r>
              <a:rPr lang="en-US" dirty="0" smtClean="0"/>
              <a:t>continued </a:t>
            </a:r>
            <a:r>
              <a:rPr lang="en-US" dirty="0"/>
              <a:t>(revenues)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Allocations</a:t>
            </a:r>
          </a:p>
          <a:p>
            <a:r>
              <a:rPr lang="en-US" dirty="0" smtClean="0"/>
              <a:t>Steady growth continued (expenses)</a:t>
            </a:r>
          </a:p>
          <a:p>
            <a:pPr lvl="1"/>
            <a:r>
              <a:rPr lang="en-US" dirty="0" smtClean="0"/>
              <a:t>Conservative projections and expectations</a:t>
            </a:r>
          </a:p>
          <a:p>
            <a:pPr lvl="1"/>
            <a:r>
              <a:rPr lang="en-US" dirty="0" smtClean="0"/>
              <a:t>Minimal staff growth</a:t>
            </a:r>
          </a:p>
          <a:p>
            <a:r>
              <a:rPr lang="en-US" dirty="0" smtClean="0"/>
              <a:t>Many new developments</a:t>
            </a:r>
          </a:p>
          <a:p>
            <a:pPr lvl="1"/>
            <a:r>
              <a:rPr lang="en-US" dirty="0"/>
              <a:t>Services development</a:t>
            </a:r>
          </a:p>
          <a:p>
            <a:pPr lvl="1"/>
            <a:r>
              <a:rPr lang="en-US" dirty="0" smtClean="0"/>
              <a:t>Internal efficiency and robustness</a:t>
            </a:r>
          </a:p>
          <a:p>
            <a:pPr lvl="1"/>
            <a:r>
              <a:rPr lang="en-US" dirty="0" smtClean="0"/>
              <a:t>Structural development and planning</a:t>
            </a:r>
            <a:endParaRPr lang="en-US" dirty="0"/>
          </a:p>
          <a:p>
            <a:pPr marL="2667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development focus</a:t>
            </a:r>
          </a:p>
          <a:p>
            <a:pPr lvl="1"/>
            <a:r>
              <a:rPr lang="en-US" dirty="0" smtClean="0"/>
              <a:t>Staff and management workshops</a:t>
            </a:r>
          </a:p>
          <a:p>
            <a:pPr lvl="1"/>
            <a:r>
              <a:rPr lang="en-US" dirty="0" smtClean="0"/>
              <a:t>Linked with EC Strategic Planning</a:t>
            </a:r>
          </a:p>
          <a:p>
            <a:r>
              <a:rPr lang="en-US" dirty="0" smtClean="0"/>
              <a:t>New functional areas</a:t>
            </a:r>
          </a:p>
          <a:p>
            <a:pPr lvl="1"/>
            <a:r>
              <a:rPr lang="en-US" dirty="0"/>
              <a:t>Learning and Development</a:t>
            </a:r>
          </a:p>
          <a:p>
            <a:pPr lvl="1"/>
            <a:r>
              <a:rPr lang="en-US" dirty="0" smtClean="0"/>
              <a:t>External Relations program</a:t>
            </a:r>
            <a:endParaRPr lang="en-US" dirty="0"/>
          </a:p>
          <a:p>
            <a:pPr lvl="1"/>
            <a:r>
              <a:rPr lang="en-US" dirty="0" smtClean="0"/>
              <a:t>Human </a:t>
            </a:r>
            <a:r>
              <a:rPr lang="en-US" dirty="0"/>
              <a:t>Resources</a:t>
            </a:r>
          </a:p>
          <a:p>
            <a:pPr lvl="1"/>
            <a:r>
              <a:rPr lang="en-US" dirty="0" smtClean="0"/>
              <a:t>APNIC Labs</a:t>
            </a:r>
          </a:p>
          <a:p>
            <a:r>
              <a:rPr lang="en-US" dirty="0" smtClean="0"/>
              <a:t>Introducing a new position: Senior Director</a:t>
            </a:r>
          </a:p>
          <a:p>
            <a:pPr lvl="1"/>
            <a:r>
              <a:rPr lang="en-AU" dirty="0" smtClean="0"/>
              <a:t>Operates as a Chief Operating Officer</a:t>
            </a:r>
          </a:p>
          <a:p>
            <a:pPr lvl="1"/>
            <a:r>
              <a:rPr lang="en-AU" dirty="0" smtClean="0"/>
              <a:t>Coordinating and streamlining operational activities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4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107504" y="3933056"/>
            <a:ext cx="8928992" cy="1944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441" y="4149079"/>
            <a:ext cx="1264596" cy="148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05" y="4149080"/>
            <a:ext cx="1264596" cy="14859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6700" y="4149080"/>
            <a:ext cx="1264596" cy="1485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845" y="4149080"/>
            <a:ext cx="1264596" cy="1485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3732" y="4149080"/>
            <a:ext cx="1292087" cy="14859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0441" y="1412776"/>
            <a:ext cx="1264596" cy="14859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96845" y="1412776"/>
            <a:ext cx="1264596" cy="14859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2320" y="4149080"/>
            <a:ext cx="1282791" cy="14859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81647" y="1412776"/>
            <a:ext cx="1224136" cy="1489366"/>
          </a:xfrm>
          <a:prstGeom prst="rect">
            <a:avLst/>
          </a:prstGeom>
        </p:spPr>
      </p:pic>
      <p:cxnSp>
        <p:nvCxnSpPr>
          <p:cNvPr id="5" name="AutoShape 5"/>
          <p:cNvCxnSpPr>
            <a:cxnSpLocks noChangeShapeType="1"/>
            <a:stCxn id="120" idx="2"/>
            <a:endCxn id="11" idx="0"/>
          </p:cNvCxnSpPr>
          <p:nvPr/>
        </p:nvCxnSpPr>
        <p:spPr bwMode="auto">
          <a:xfrm rot="16200000" flipH="1">
            <a:off x="1096128" y="2816210"/>
            <a:ext cx="1242144" cy="1423595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6" name="AutoShape 7"/>
          <p:cNvCxnSpPr>
            <a:cxnSpLocks noChangeShapeType="1"/>
            <a:stCxn id="120" idx="2"/>
            <a:endCxn id="12" idx="0"/>
          </p:cNvCxnSpPr>
          <p:nvPr/>
        </p:nvCxnSpPr>
        <p:spPr bwMode="auto">
          <a:xfrm rot="16200000" flipH="1">
            <a:off x="2496201" y="1416138"/>
            <a:ext cx="1242144" cy="4223740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7" name="AutoShape 8"/>
          <p:cNvCxnSpPr>
            <a:cxnSpLocks noChangeShapeType="1"/>
            <a:stCxn id="120" idx="2"/>
            <a:endCxn id="10" idx="0"/>
          </p:cNvCxnSpPr>
          <p:nvPr/>
        </p:nvCxnSpPr>
        <p:spPr bwMode="auto">
          <a:xfrm rot="5400000">
            <a:off x="384331" y="3528008"/>
            <a:ext cx="1242144" cy="12700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13" name="AutoShape 5"/>
          <p:cNvCxnSpPr>
            <a:cxnSpLocks noChangeShapeType="1"/>
            <a:stCxn id="120" idx="2"/>
            <a:endCxn id="9" idx="0"/>
          </p:cNvCxnSpPr>
          <p:nvPr/>
        </p:nvCxnSpPr>
        <p:spPr bwMode="auto">
          <a:xfrm rot="16200000" flipH="1">
            <a:off x="3208000" y="704339"/>
            <a:ext cx="1242143" cy="5647336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15" name="AutoShape 7"/>
          <p:cNvCxnSpPr>
            <a:cxnSpLocks noChangeShapeType="1"/>
            <a:stCxn id="120" idx="2"/>
            <a:endCxn id="14" idx="0"/>
          </p:cNvCxnSpPr>
          <p:nvPr/>
        </p:nvCxnSpPr>
        <p:spPr bwMode="auto">
          <a:xfrm rot="16200000" flipH="1">
            <a:off x="1806517" y="2105821"/>
            <a:ext cx="1242144" cy="2844373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41" name="AutoShape 5"/>
          <p:cNvCxnSpPr>
            <a:cxnSpLocks noChangeShapeType="1"/>
            <a:stCxn id="120" idx="2"/>
            <a:endCxn id="29" idx="0"/>
          </p:cNvCxnSpPr>
          <p:nvPr/>
        </p:nvCxnSpPr>
        <p:spPr bwMode="auto">
          <a:xfrm rot="16200000" flipH="1">
            <a:off x="3928487" y="-16149"/>
            <a:ext cx="1242144" cy="7088313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pic>
        <p:nvPicPr>
          <p:cNvPr id="120" name="Picture 1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953" y="1052736"/>
            <a:ext cx="1612900" cy="1854200"/>
          </a:xfrm>
          <a:prstGeom prst="rect">
            <a:avLst/>
          </a:prstGeom>
        </p:spPr>
      </p:pic>
      <p:cxnSp>
        <p:nvCxnSpPr>
          <p:cNvPr id="128" name="AutoShape 5"/>
          <p:cNvCxnSpPr>
            <a:cxnSpLocks noChangeShapeType="1"/>
            <a:stCxn id="28" idx="2"/>
            <a:endCxn id="9" idx="0"/>
          </p:cNvCxnSpPr>
          <p:nvPr/>
        </p:nvCxnSpPr>
        <p:spPr bwMode="auto">
          <a:xfrm rot="16200000" flipH="1">
            <a:off x="5315740" y="2812079"/>
            <a:ext cx="1250403" cy="1423596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129" name="AutoShape 5"/>
          <p:cNvCxnSpPr>
            <a:cxnSpLocks noChangeShapeType="1"/>
            <a:stCxn id="30" idx="2"/>
            <a:endCxn id="14" idx="0"/>
          </p:cNvCxnSpPr>
          <p:nvPr/>
        </p:nvCxnSpPr>
        <p:spPr bwMode="auto">
          <a:xfrm rot="5400000">
            <a:off x="5348277" y="1403642"/>
            <a:ext cx="1246938" cy="4243939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cxnSp>
        <p:nvCxnSpPr>
          <p:cNvPr id="130" name="AutoShape 5"/>
          <p:cNvCxnSpPr>
            <a:cxnSpLocks noChangeShapeType="1"/>
            <a:stCxn id="27" idx="2"/>
            <a:endCxn id="29" idx="0"/>
          </p:cNvCxnSpPr>
          <p:nvPr/>
        </p:nvCxnSpPr>
        <p:spPr bwMode="auto">
          <a:xfrm rot="16200000" flipH="1">
            <a:off x="6748025" y="2803389"/>
            <a:ext cx="1250404" cy="1440977"/>
          </a:xfrm>
          <a:prstGeom prst="bentConnector3">
            <a:avLst>
              <a:gd name="adj1" fmla="val 50000"/>
            </a:avLst>
          </a:prstGeom>
          <a:noFill/>
          <a:ln w="12700" cmpd="sng">
            <a:solidFill>
              <a:srgbClr val="C01B1C"/>
            </a:solidFill>
            <a:miter lim="800000"/>
            <a:headEnd/>
            <a:tailEnd type="none" w="med" len="med"/>
          </a:ln>
        </p:spPr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Team 2011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8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APNIC Planning Process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914400" y="1447800"/>
            <a:ext cx="7338447" cy="4191000"/>
            <a:chOff x="914400" y="1447800"/>
            <a:chExt cx="7338447" cy="4191000"/>
          </a:xfrm>
        </p:grpSpPr>
        <p:sp>
          <p:nvSpPr>
            <p:cNvPr id="41" name="Pentagon 40"/>
            <p:cNvSpPr/>
            <p:nvPr/>
          </p:nvSpPr>
          <p:spPr bwMode="auto">
            <a:xfrm>
              <a:off x="1066800" y="2895600"/>
              <a:ext cx="1524000" cy="914400"/>
            </a:xfrm>
            <a:prstGeom prst="homePlate">
              <a:avLst/>
            </a:prstGeom>
            <a:solidFill>
              <a:srgbClr val="2A8B78">
                <a:lumMod val="75000"/>
              </a:srgbClr>
            </a:solidFill>
            <a:ln w="9525" cap="flat" cmpd="sng" algn="ctr">
              <a:solidFill>
                <a:srgbClr val="14131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E"/>
                  </a:solidFill>
                  <a:effectLst/>
                  <a:uLnTx/>
                  <a:uFillTx/>
                </a:rPr>
                <a:t>Member Survey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2" name="Pentagon 41"/>
            <p:cNvSpPr/>
            <p:nvPr/>
          </p:nvSpPr>
          <p:spPr bwMode="auto">
            <a:xfrm>
              <a:off x="6553200" y="2819400"/>
              <a:ext cx="1524000" cy="914400"/>
            </a:xfrm>
            <a:prstGeom prst="homePlate">
              <a:avLst/>
            </a:prstGeom>
            <a:solidFill>
              <a:srgbClr val="FFFFFE">
                <a:lumMod val="25000"/>
              </a:srgbClr>
            </a:solidFill>
            <a:ln w="9525" cap="flat" cmpd="sng" algn="ctr">
              <a:solidFill>
                <a:srgbClr val="14131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E"/>
                  </a:solidFill>
                  <a:effectLst/>
                  <a:uLnTx/>
                  <a:uFillTx/>
                </a:rPr>
                <a:t>Operational Plan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14400" y="4648200"/>
              <a:ext cx="19975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Membership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191000" y="5029200"/>
              <a:ext cx="6122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EC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477000" y="4648200"/>
              <a:ext cx="17758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Secretariat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46" name="Straight Arrow Connector 45"/>
            <p:cNvCxnSpPr>
              <a:stCxn id="41" idx="3"/>
              <a:endCxn id="54" idx="1"/>
            </p:cNvCxnSpPr>
            <p:nvPr/>
          </p:nvCxnSpPr>
          <p:spPr bwMode="auto">
            <a:xfrm flipV="1">
              <a:off x="2590800" y="2438400"/>
              <a:ext cx="1219200" cy="914400"/>
            </a:xfrm>
            <a:prstGeom prst="straightConnector1">
              <a:avLst/>
            </a:prstGeom>
            <a:solidFill>
              <a:srgbClr val="184E86"/>
            </a:solidFill>
            <a:ln w="57150" cap="flat" cmpd="sng" algn="ctr">
              <a:solidFill>
                <a:srgbClr val="2A8B78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47" name="Straight Arrow Connector 46"/>
            <p:cNvCxnSpPr>
              <a:stCxn id="41" idx="3"/>
              <a:endCxn id="55" idx="1"/>
            </p:cNvCxnSpPr>
            <p:nvPr/>
          </p:nvCxnSpPr>
          <p:spPr bwMode="auto">
            <a:xfrm>
              <a:off x="2590800" y="3352800"/>
              <a:ext cx="1219200" cy="914400"/>
            </a:xfrm>
            <a:prstGeom prst="straightConnector1">
              <a:avLst/>
            </a:prstGeom>
            <a:solidFill>
              <a:srgbClr val="184E86"/>
            </a:solidFill>
            <a:ln w="57150" cap="flat" cmpd="sng" algn="ctr">
              <a:solidFill>
                <a:srgbClr val="2A8B78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48" name="Group 34"/>
            <p:cNvGrpSpPr/>
            <p:nvPr/>
          </p:nvGrpSpPr>
          <p:grpSpPr>
            <a:xfrm>
              <a:off x="3810000" y="1981200"/>
              <a:ext cx="1524000" cy="2743200"/>
              <a:chOff x="3810000" y="1981200"/>
              <a:chExt cx="1524000" cy="2743200"/>
            </a:xfrm>
          </p:grpSpPr>
          <p:sp>
            <p:nvSpPr>
              <p:cNvPr id="54" name="Pentagon 53"/>
              <p:cNvSpPr/>
              <p:nvPr/>
            </p:nvSpPr>
            <p:spPr bwMode="auto">
              <a:xfrm>
                <a:off x="3810000" y="1981200"/>
                <a:ext cx="1524000" cy="914400"/>
              </a:xfrm>
              <a:prstGeom prst="homePlate">
                <a:avLst/>
              </a:prstGeom>
              <a:solidFill>
                <a:srgbClr val="B56825">
                  <a:lumMod val="75000"/>
                </a:srgbClr>
              </a:solidFill>
              <a:ln w="9525" cap="flat" cmpd="sng" algn="ctr">
                <a:solidFill>
                  <a:srgbClr val="14131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E"/>
                    </a:solidFill>
                    <a:effectLst/>
                    <a:uLnTx/>
                    <a:uFillTx/>
                  </a:rPr>
                  <a:t>Strategic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E"/>
                    </a:solidFill>
                    <a:effectLst/>
                    <a:uLnTx/>
                    <a:uFillTx/>
                  </a:rPr>
                  <a:t>Plan</a:t>
                </a:r>
                <a:endPara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5" name="Pentagon 54"/>
              <p:cNvSpPr/>
              <p:nvPr/>
            </p:nvSpPr>
            <p:spPr bwMode="auto">
              <a:xfrm>
                <a:off x="3810000" y="3810000"/>
                <a:ext cx="1524000" cy="914400"/>
              </a:xfrm>
              <a:prstGeom prst="homePlate">
                <a:avLst/>
              </a:prstGeom>
              <a:solidFill>
                <a:srgbClr val="B56825">
                  <a:lumMod val="75000"/>
                </a:srgbClr>
              </a:solidFill>
              <a:ln w="9525" cap="flat" cmpd="sng" algn="ctr">
                <a:solidFill>
                  <a:srgbClr val="14131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E"/>
                    </a:solidFill>
                    <a:effectLst/>
                    <a:uLnTx/>
                    <a:uFillTx/>
                  </a:rPr>
                  <a:t>Budget</a:t>
                </a:r>
                <a:endPara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cxnSp>
            <p:nvCxnSpPr>
              <p:cNvPr id="56" name="Straight Arrow Connector 55"/>
              <p:cNvCxnSpPr>
                <a:stCxn id="54" idx="2"/>
                <a:endCxn id="55" idx="0"/>
              </p:cNvCxnSpPr>
              <p:nvPr/>
            </p:nvCxnSpPr>
            <p:spPr bwMode="auto">
              <a:xfrm rot="5400000">
                <a:off x="3886200" y="3352800"/>
                <a:ext cx="914400" cy="1588"/>
              </a:xfrm>
              <a:prstGeom prst="straightConnector1">
                <a:avLst/>
              </a:prstGeom>
              <a:solidFill>
                <a:srgbClr val="184E86"/>
              </a:solidFill>
              <a:ln w="57150" cap="flat" cmpd="sng" algn="ctr">
                <a:solidFill>
                  <a:srgbClr val="B56825">
                    <a:lumMod val="60000"/>
                    <a:lumOff val="40000"/>
                  </a:srgbClr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</p:grpSp>
        <p:cxnSp>
          <p:nvCxnSpPr>
            <p:cNvPr id="49" name="Straight Arrow Connector 48"/>
            <p:cNvCxnSpPr>
              <a:stCxn id="54" idx="3"/>
            </p:cNvCxnSpPr>
            <p:nvPr/>
          </p:nvCxnSpPr>
          <p:spPr bwMode="auto">
            <a:xfrm>
              <a:off x="5334000" y="2438400"/>
              <a:ext cx="1219200" cy="381000"/>
            </a:xfrm>
            <a:prstGeom prst="straightConnector1">
              <a:avLst/>
            </a:prstGeom>
            <a:solidFill>
              <a:srgbClr val="184E86"/>
            </a:solidFill>
            <a:ln w="57150" cap="flat" cmpd="sng" algn="ctr">
              <a:solidFill>
                <a:srgbClr val="FFFFFE">
                  <a:lumMod val="25000"/>
                </a:srgb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0" name="Straight Arrow Connector 49"/>
            <p:cNvCxnSpPr>
              <a:stCxn id="55" idx="3"/>
            </p:cNvCxnSpPr>
            <p:nvPr/>
          </p:nvCxnSpPr>
          <p:spPr bwMode="auto">
            <a:xfrm flipV="1">
              <a:off x="5334000" y="3733800"/>
              <a:ext cx="1219200" cy="533400"/>
            </a:xfrm>
            <a:prstGeom prst="straightConnector1">
              <a:avLst/>
            </a:prstGeom>
            <a:solidFill>
              <a:srgbClr val="184E86"/>
            </a:solidFill>
            <a:ln w="57150" cap="flat" cmpd="sng" algn="ctr">
              <a:solidFill>
                <a:srgbClr val="FFFFFE">
                  <a:lumMod val="25000"/>
                </a:srgbClr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1" name="Straight Arrow Connector 50"/>
            <p:cNvCxnSpPr>
              <a:stCxn id="41" idx="3"/>
              <a:endCxn id="42" idx="1"/>
            </p:cNvCxnSpPr>
            <p:nvPr/>
          </p:nvCxnSpPr>
          <p:spPr bwMode="auto">
            <a:xfrm flipV="1">
              <a:off x="2590800" y="3276600"/>
              <a:ext cx="3962400" cy="76200"/>
            </a:xfrm>
            <a:prstGeom prst="straightConnector1">
              <a:avLst/>
            </a:prstGeom>
            <a:solidFill>
              <a:srgbClr val="184E86"/>
            </a:solidFill>
            <a:ln w="57150" cap="flat" cmpd="sng" algn="ctr">
              <a:solidFill>
                <a:srgbClr val="2A8B78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1105694" y="3542506"/>
              <a:ext cx="4191000" cy="1588"/>
            </a:xfrm>
            <a:prstGeom prst="line">
              <a:avLst/>
            </a:prstGeom>
            <a:solidFill>
              <a:srgbClr val="184E86"/>
            </a:solidFill>
            <a:ln w="9525" cap="flat" cmpd="sng" algn="ctr">
              <a:solidFill>
                <a:srgbClr val="141313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3772694" y="3542506"/>
              <a:ext cx="4191000" cy="1588"/>
            </a:xfrm>
            <a:prstGeom prst="line">
              <a:avLst/>
            </a:prstGeom>
            <a:solidFill>
              <a:srgbClr val="184E86"/>
            </a:solidFill>
            <a:ln w="9525" cap="flat" cmpd="sng" algn="ctr">
              <a:solidFill>
                <a:srgbClr val="141313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2960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APNIC Survey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survey result delivered in March</a:t>
            </a:r>
          </a:p>
          <a:p>
            <a:r>
              <a:rPr lang="en-US" dirty="0" smtClean="0"/>
              <a:t>Key areas of focus…</a:t>
            </a:r>
          </a:p>
          <a:p>
            <a:pPr lvl="1"/>
            <a:r>
              <a:rPr lang="en-US" dirty="0" smtClean="0"/>
              <a:t>Active promotion of IPv6 deployment</a:t>
            </a:r>
          </a:p>
          <a:p>
            <a:pPr lvl="1"/>
            <a:r>
              <a:rPr lang="en-US" dirty="0" smtClean="0"/>
              <a:t>Focus on APNIC’s registry function</a:t>
            </a:r>
          </a:p>
          <a:p>
            <a:pPr lvl="1"/>
            <a:r>
              <a:rPr lang="en-US" dirty="0" smtClean="0"/>
              <a:t>Strengthen training activities</a:t>
            </a:r>
          </a:p>
          <a:p>
            <a:pPr lvl="1"/>
            <a:r>
              <a:rPr lang="en-US" dirty="0" smtClean="0"/>
              <a:t>Improve remote participation</a:t>
            </a:r>
          </a:p>
          <a:p>
            <a:pPr lvl="1"/>
            <a:r>
              <a:rPr lang="en-US" dirty="0" smtClean="0"/>
              <a:t>Continued Research and Development</a:t>
            </a:r>
          </a:p>
          <a:p>
            <a:pPr lvl="1"/>
            <a:r>
              <a:rPr lang="en-US" dirty="0"/>
              <a:t>Increase engagement with government</a:t>
            </a:r>
          </a:p>
          <a:p>
            <a:pPr marL="2667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4243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PNIC33 PowerPoint Template-FINAL!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 PowerPoint Template-FINAL!.potx</Template>
  <TotalTime>2150</TotalTime>
  <Words>643</Words>
  <Application>Microsoft Macintosh PowerPoint</Application>
  <PresentationFormat>On-screen Show (4:3)</PresentationFormat>
  <Paragraphs>168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APNIC33 PowerPoint Template-FINAL!</vt:lpstr>
      <vt:lpstr>Secretariat Report</vt:lpstr>
      <vt:lpstr>APNIC Secretariat Report</vt:lpstr>
      <vt:lpstr>2011 in review…</vt:lpstr>
      <vt:lpstr>The Internet in 2011</vt:lpstr>
      <vt:lpstr>APNIC in 2011</vt:lpstr>
      <vt:lpstr>Structure development</vt:lpstr>
      <vt:lpstr>Executive Team 2011 </vt:lpstr>
      <vt:lpstr>APNIC Planning Process</vt:lpstr>
      <vt:lpstr>APNIC Survey 2011</vt:lpstr>
      <vt:lpstr>Operational Plan 2011</vt:lpstr>
      <vt:lpstr>2011 Key Achievements</vt:lpstr>
      <vt:lpstr>2011 Key Achievements</vt:lpstr>
      <vt:lpstr>Our new look…</vt:lpstr>
      <vt:lpstr>NIR in India</vt:lpstr>
      <vt:lpstr>2011 Annual Report</vt:lpstr>
      <vt:lpstr>Coming up in 2012… </vt:lpstr>
      <vt:lpstr>2012 challenges</vt:lpstr>
      <vt:lpstr>Activity Planning in 2012</vt:lpstr>
      <vt:lpstr>11 Core Activities in 2012</vt:lpstr>
      <vt:lpstr>2012 Member and Stakeholder Survey</vt:lpstr>
      <vt:lpstr>Next Up…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PowerPoint Template</dc:title>
  <dc:creator>Rebekah</dc:creator>
  <cp:lastModifiedBy>Samantha Marks</cp:lastModifiedBy>
  <cp:revision>74</cp:revision>
  <dcterms:created xsi:type="dcterms:W3CDTF">2011-12-06T02:23:30Z</dcterms:created>
  <dcterms:modified xsi:type="dcterms:W3CDTF">2012-03-02T07:56:02Z</dcterms:modified>
</cp:coreProperties>
</file>