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4"/>
  </p:notesMasterIdLst>
  <p:sldIdLst>
    <p:sldId id="292" r:id="rId2"/>
    <p:sldId id="274" r:id="rId3"/>
    <p:sldId id="299" r:id="rId4"/>
    <p:sldId id="293" r:id="rId5"/>
    <p:sldId id="294" r:id="rId6"/>
    <p:sldId id="295" r:id="rId7"/>
    <p:sldId id="298" r:id="rId8"/>
    <p:sldId id="300" r:id="rId9"/>
    <p:sldId id="277" r:id="rId10"/>
    <p:sldId id="279" r:id="rId11"/>
    <p:sldId id="280" r:id="rId12"/>
    <p:sldId id="281" r:id="rId13"/>
    <p:sldId id="303" r:id="rId14"/>
    <p:sldId id="301" r:id="rId15"/>
    <p:sldId id="282" r:id="rId16"/>
    <p:sldId id="283" r:id="rId17"/>
    <p:sldId id="284" r:id="rId18"/>
    <p:sldId id="302" r:id="rId19"/>
    <p:sldId id="289" r:id="rId20"/>
    <p:sldId id="288" r:id="rId21"/>
    <p:sldId id="290" r:id="rId22"/>
    <p:sldId id="29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5C5C"/>
    <a:srgbClr val="C01B1C"/>
    <a:srgbClr val="C40836"/>
    <a:srgbClr val="590F4A"/>
    <a:srgbClr val="166813"/>
    <a:srgbClr val="004FBB"/>
    <a:srgbClr val="383838"/>
    <a:srgbClr val="00A2D7"/>
    <a:srgbClr val="FFCF00"/>
    <a:srgbClr val="F27D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55" autoAdjust="0"/>
    <p:restoredTop sz="85210" autoAdjust="0"/>
  </p:normalViewPr>
  <p:slideViewPr>
    <p:cSldViewPr>
      <p:cViewPr varScale="1">
        <p:scale>
          <a:sx n="53" d="100"/>
          <a:sy n="53" d="100"/>
        </p:scale>
        <p:origin x="-162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D0EEA6-3FE3-4FAA-B648-A79F7B237411}" type="datetimeFigureOut">
              <a:rPr lang="en-AU" smtClean="0"/>
              <a:t>2/03/12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60B50-68CE-4856-A7F5-953E39274F9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9407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45581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1744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311744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67666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60B50-68CE-4856-A7F5-953E39274F9E}" type="slidenum">
              <a:rPr lang="en-AU" smtClean="0"/>
              <a:t>9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697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PNIC 33_PPT template-03-0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5"/>
            <a:ext cx="8424936" cy="2160239"/>
          </a:xfrm>
        </p:spPr>
        <p:txBody>
          <a:bodyPr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4077072"/>
            <a:ext cx="842493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83744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535113"/>
            <a:ext cx="4104456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536" y="2174875"/>
            <a:ext cx="4104456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535113"/>
            <a:ext cx="4176463" cy="6397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174875"/>
            <a:ext cx="4176463" cy="3990429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577339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994038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0728924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PNIC 33_PPT template-03-0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844824"/>
            <a:ext cx="8424936" cy="2016223"/>
          </a:xfrm>
        </p:spPr>
        <p:txBody>
          <a:bodyPr anchor="t" anchorCtr="0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3933056"/>
            <a:ext cx="8424936" cy="1152128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AU" dirty="0"/>
          </a:p>
        </p:txBody>
      </p:sp>
      <p:sp>
        <p:nvSpPr>
          <p:cNvPr id="9" name="Rectangle 8"/>
          <p:cNvSpPr/>
          <p:nvPr userDrawn="1"/>
        </p:nvSpPr>
        <p:spPr>
          <a:xfrm>
            <a:off x="325918" y="5085184"/>
            <a:ext cx="84600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703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4565103"/>
          </a:xfrm>
        </p:spPr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23746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PNIC 33_PPT template-03-0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421904"/>
            <a:ext cx="8352928" cy="1143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636912"/>
            <a:ext cx="8352928" cy="352839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413479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PNIC 33_PPT template-03-0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2996952"/>
            <a:ext cx="9144000" cy="3528392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570782"/>
            <a:ext cx="8352928" cy="778098"/>
          </a:xfrm>
        </p:spPr>
        <p:txBody>
          <a:bodyPr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8352928" cy="325306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95536" y="2420888"/>
            <a:ext cx="8352928" cy="504602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6697040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id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4896544" cy="1143000"/>
          </a:xfrm>
        </p:spPr>
        <p:txBody>
          <a:bodyPr/>
          <a:lstStyle>
            <a:lvl1pPr>
              <a:defRPr i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4896544" cy="456510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6012161" y="260350"/>
            <a:ext cx="2808312" cy="590495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5" name="Picture 14" descr="APNIC 33_PPT template-03-03.jp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7884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APNIC 33_PPT template-03-03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85384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1916832"/>
            <a:ext cx="9144000" cy="3240360"/>
          </a:xfrm>
          <a:prstGeom prst="rect">
            <a:avLst/>
          </a:prstGeom>
          <a:solidFill>
            <a:schemeClr val="bg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352928" cy="1362075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95536" y="3965525"/>
            <a:ext cx="8373710" cy="649288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3182792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27384"/>
            <a:ext cx="558011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060848"/>
            <a:ext cx="4896544" cy="2049191"/>
          </a:xfrm>
        </p:spPr>
        <p:txBody>
          <a:bodyPr anchor="ctr" anchorCtr="0">
            <a:noAutofit/>
          </a:bodyPr>
          <a:lstStyle>
            <a:lvl1pPr algn="l">
              <a:defRPr sz="4800" b="1" cap="none" baseline="0">
                <a:solidFill>
                  <a:schemeClr val="tx1"/>
                </a:solidFill>
              </a:defRPr>
            </a:lvl1pPr>
          </a:lstStyle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12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2808312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6379370"/>
            <a:ext cx="2032000" cy="478630"/>
          </a:xfrm>
          <a:prstGeom prst="rect">
            <a:avLst/>
          </a:prstGeom>
        </p:spPr>
      </p:pic>
      <p:pic>
        <p:nvPicPr>
          <p:cNvPr id="14" name="Picture 13" descr="APNIC 33_PPT template-03-03.jpg"/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/>
          <a:stretch/>
        </p:blipFill>
        <p:spPr>
          <a:xfrm>
            <a:off x="5580112" y="0"/>
            <a:ext cx="3563887" cy="688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6665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536" y="1600200"/>
            <a:ext cx="4104456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600200"/>
            <a:ext cx="4176464" cy="456510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</p:spTree>
    <p:extLst>
      <p:ext uri="{BB962C8B-B14F-4D97-AF65-F5344CB8AC3E}">
        <p14:creationId xmlns:p14="http://schemas.microsoft.com/office/powerpoint/2010/main" val="1808853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8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536" y="1600200"/>
            <a:ext cx="8352928" cy="456510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4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99792" y="6548966"/>
            <a:ext cx="3960440" cy="22762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endParaRPr lang="en-AU" kern="0" dirty="0"/>
          </a:p>
        </p:txBody>
      </p:sp>
      <p:sp>
        <p:nvSpPr>
          <p:cNvPr id="15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748464" y="6548965"/>
            <a:ext cx="288032" cy="216024"/>
          </a:xfrm>
          <a:prstGeom prst="rect">
            <a:avLst/>
          </a:prstGeom>
        </p:spPr>
        <p:txBody>
          <a:bodyPr lIns="0" tIns="0" rIns="0" bIns="0" anchor="b"/>
          <a:lstStyle>
            <a:lvl1pPr algn="r">
              <a:defRPr sz="1000">
                <a:solidFill>
                  <a:schemeClr val="bg1"/>
                </a:solidFill>
              </a:defRPr>
            </a:lvl1pPr>
          </a:lstStyle>
          <a:p>
            <a:fld id="{38B2A337-2C29-4402-A0A2-E290C184D5D3}" type="slidenum">
              <a:rPr lang="en-AU" kern="0" smtClean="0"/>
              <a:pPr/>
              <a:t>‹#›</a:t>
            </a:fld>
            <a:endParaRPr lang="en-AU" kern="0" dirty="0"/>
          </a:p>
        </p:txBody>
      </p:sp>
      <p:pic>
        <p:nvPicPr>
          <p:cNvPr id="8" name="Picture 7" descr="APNIC 33_PPT template-02.jpg"/>
          <p:cNvPicPr>
            <a:picLocks noChangeAspect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6212878"/>
            <a:ext cx="9144000" cy="672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789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701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12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6700" algn="l" defTabSz="914400" rtl="0" eaLnBrk="1" latinLnBrk="0" hangingPunct="1">
        <a:spcBef>
          <a:spcPts val="4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12800" indent="-279400" algn="l" defTabSz="914400" rtl="0" eaLnBrk="1" latinLnBrk="0" hangingPunct="1">
        <a:spcBef>
          <a:spcPts val="4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www.apnic.net/reports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6" Type="http://schemas.openxmlformats.org/officeDocument/2006/relationships/image" Target="../media/image9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image" Target="../media/image12.png"/><Relationship Id="rId10" Type="http://schemas.openxmlformats.org/officeDocument/2006/relationships/image" Target="../media/image13.png"/><Relationship Id="rId11" Type="http://schemas.openxmlformats.org/officeDocument/2006/relationships/image" Target="../media/image14.png"/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cs typeface="Arial"/>
              </a:rPr>
              <a:t>Secretariat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cs typeface="Arial"/>
              </a:rPr>
              <a:t>Paul </a:t>
            </a:r>
            <a:r>
              <a:rPr lang="en-US" dirty="0" smtClean="0">
                <a:cs typeface="Arial"/>
              </a:rPr>
              <a:t>Wilson </a:t>
            </a:r>
            <a:endParaRPr lang="en-US" dirty="0">
              <a:cs typeface="Arial"/>
            </a:endParaRPr>
          </a:p>
          <a:p>
            <a:r>
              <a:rPr lang="en-US" dirty="0">
                <a:cs typeface="Arial"/>
              </a:rPr>
              <a:t>Director General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370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Operational Plan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 defined “Pillars” for activities:</a:t>
            </a:r>
          </a:p>
          <a:p>
            <a:endParaRPr lang="en-US" dirty="0" smtClean="0"/>
          </a:p>
          <a:p>
            <a:r>
              <a:rPr lang="en-US" dirty="0" smtClean="0"/>
              <a:t>Delivering Value</a:t>
            </a:r>
          </a:p>
          <a:p>
            <a:r>
              <a:rPr lang="en-US" dirty="0" smtClean="0"/>
              <a:t>Supporting Internet Development</a:t>
            </a:r>
          </a:p>
          <a:p>
            <a:r>
              <a:rPr lang="en-US" dirty="0" smtClean="0"/>
              <a:t>Collaborating and Communicating</a:t>
            </a:r>
          </a:p>
          <a:p>
            <a:r>
              <a:rPr lang="en-US" dirty="0" smtClean="0"/>
              <a:t>Corporate Support</a:t>
            </a:r>
          </a:p>
        </p:txBody>
      </p:sp>
    </p:spTree>
    <p:extLst>
      <p:ext uri="{BB962C8B-B14F-4D97-AF65-F5344CB8AC3E}">
        <p14:creationId xmlns:p14="http://schemas.microsoft.com/office/powerpoint/2010/main" val="3603149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2011 Key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Delivering Value</a:t>
            </a:r>
          </a:p>
          <a:p>
            <a:pPr lvl="1"/>
            <a:r>
              <a:rPr lang="en-AU" dirty="0" smtClean="0"/>
              <a:t>IPv4 exhaustion: Final /8 policy implementation</a:t>
            </a:r>
          </a:p>
          <a:p>
            <a:pPr lvl="1"/>
            <a:r>
              <a:rPr lang="en-AU" dirty="0"/>
              <a:t>IPv4 transfers: </a:t>
            </a:r>
            <a:r>
              <a:rPr lang="en-AU" dirty="0" smtClean="0"/>
              <a:t>Implementation</a:t>
            </a:r>
            <a:endParaRPr lang="en-US" dirty="0"/>
          </a:p>
          <a:p>
            <a:pPr lvl="1"/>
            <a:r>
              <a:rPr lang="en-AU" dirty="0" smtClean="0"/>
              <a:t>DNSSEC: </a:t>
            </a:r>
            <a:r>
              <a:rPr lang="en-AU" dirty="0" err="1" smtClean="0"/>
              <a:t>MyAPNIC</a:t>
            </a:r>
            <a:r>
              <a:rPr lang="en-AU" dirty="0" smtClean="0"/>
              <a:t> support</a:t>
            </a:r>
          </a:p>
          <a:p>
            <a:r>
              <a:rPr lang="en-AU" dirty="0" smtClean="0"/>
              <a:t>Supporting Internet Development</a:t>
            </a:r>
          </a:p>
          <a:p>
            <a:pPr lvl="1"/>
            <a:r>
              <a:rPr lang="en-AU" dirty="0" smtClean="0"/>
              <a:t>Training: 2,599 training participants</a:t>
            </a:r>
          </a:p>
          <a:p>
            <a:pPr lvl="1"/>
            <a:r>
              <a:rPr lang="en-AU" dirty="0" smtClean="0"/>
              <a:t>IPv6: </a:t>
            </a:r>
            <a:r>
              <a:rPr lang="en-AU" dirty="0"/>
              <a:t>C</a:t>
            </a:r>
            <a:r>
              <a:rPr lang="en-AU" dirty="0" smtClean="0"/>
              <a:t>apability tracker by APNIC Labs</a:t>
            </a:r>
          </a:p>
          <a:p>
            <a:pPr lvl="1"/>
            <a:r>
              <a:rPr lang="en-AU" dirty="0" smtClean="0"/>
              <a:t>ISIF: Secured funding for the next 2.5 years</a:t>
            </a:r>
          </a:p>
        </p:txBody>
      </p:sp>
    </p:spTree>
    <p:extLst>
      <p:ext uri="{BB962C8B-B14F-4D97-AF65-F5344CB8AC3E}">
        <p14:creationId xmlns:p14="http://schemas.microsoft.com/office/powerpoint/2010/main" val="10888934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2011 Key 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Collaborating and Communicating</a:t>
            </a:r>
          </a:p>
          <a:p>
            <a:pPr lvl="1"/>
            <a:r>
              <a:rPr lang="en-AU" dirty="0" smtClean="0"/>
              <a:t>IPv4 exhaustion: Awareness campaign</a:t>
            </a:r>
          </a:p>
          <a:p>
            <a:pPr lvl="1"/>
            <a:r>
              <a:rPr lang="en-AU" dirty="0" smtClean="0"/>
              <a:t>IPv6: </a:t>
            </a:r>
            <a:r>
              <a:rPr lang="en-AU" dirty="0"/>
              <a:t>O</a:t>
            </a:r>
            <a:r>
              <a:rPr lang="en-AU" dirty="0" smtClean="0"/>
              <a:t>utreach to Governments and IGOs</a:t>
            </a:r>
          </a:p>
          <a:p>
            <a:pPr lvl="1"/>
            <a:r>
              <a:rPr lang="en-AU" dirty="0" smtClean="0"/>
              <a:t>IPv6: Collaboration with ITU on capacity building</a:t>
            </a:r>
          </a:p>
          <a:p>
            <a:r>
              <a:rPr lang="en-AU" dirty="0" smtClean="0"/>
              <a:t>Corporate Support</a:t>
            </a:r>
          </a:p>
          <a:p>
            <a:pPr lvl="1"/>
            <a:r>
              <a:rPr lang="en-AU" dirty="0" smtClean="0"/>
              <a:t>BCP: Plan exercised during Brisbane Flood (Jan 2011)</a:t>
            </a:r>
          </a:p>
          <a:p>
            <a:pPr lvl="1"/>
            <a:r>
              <a:rPr lang="en-AU" dirty="0" smtClean="0"/>
              <a:t>Systems: New ERM selected and implemented</a:t>
            </a:r>
          </a:p>
          <a:p>
            <a:pPr lvl="1"/>
            <a:r>
              <a:rPr lang="en-AU" dirty="0" smtClean="0"/>
              <a:t>Finances: Prudent cost management and healthy financial surplus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9546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new look…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6480" y="1216980"/>
            <a:ext cx="4043520" cy="4912305"/>
          </a:xfrm>
        </p:spPr>
        <p:txBody>
          <a:bodyPr>
            <a:normAutofit/>
          </a:bodyPr>
          <a:lstStyle/>
          <a:p>
            <a:endParaRPr lang="en-US" sz="2400" dirty="0" smtClean="0"/>
          </a:p>
          <a:p>
            <a:r>
              <a:rPr lang="en-US" sz="2400" dirty="0" smtClean="0"/>
              <a:t>New image for a new era</a:t>
            </a:r>
          </a:p>
          <a:p>
            <a:r>
              <a:rPr lang="en-US" sz="2400" dirty="0" smtClean="0"/>
              <a:t>:: representing our new IPv6 world</a:t>
            </a:r>
          </a:p>
          <a:p>
            <a:r>
              <a:rPr lang="en-US" sz="2400" dirty="0" smtClean="0"/>
              <a:t>( ) representing our collaborative community</a:t>
            </a:r>
          </a:p>
          <a:p>
            <a:r>
              <a:rPr lang="en-US" sz="2400" dirty="0" smtClean="0"/>
              <a:t>Changing icon represents our dynamic and diverse community</a:t>
            </a:r>
            <a:endParaRPr lang="en-US" sz="2400" dirty="0"/>
          </a:p>
        </p:txBody>
      </p:sp>
      <p:pic>
        <p:nvPicPr>
          <p:cNvPr id="12" name="Content Placeholder 11" descr="Untitled6.png"/>
          <p:cNvPicPr>
            <a:picLocks noGrp="1" noChangeAspect="1"/>
          </p:cNvPicPr>
          <p:nvPr>
            <p:ph sz="half" idx="2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23250" b="-123250"/>
          <a:stretch>
            <a:fillRect/>
          </a:stretch>
        </p:blipFill>
        <p:spPr>
          <a:xfrm>
            <a:off x="4638241" y="609600"/>
            <a:ext cx="4044960" cy="4677355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idx="4294967295"/>
          </p:nvPr>
        </p:nvSpPr>
        <p:spPr>
          <a:xfrm>
            <a:off x="8677560" y="6629017"/>
            <a:ext cx="314040" cy="150663"/>
          </a:xfrm>
          <a:prstGeom prst="rect">
            <a:avLst/>
          </a:prstGeom>
        </p:spPr>
        <p:txBody>
          <a:bodyPr/>
          <a:lstStyle/>
          <a:p>
            <a:fld id="{4A017192-4795-C04C-AE03-5DCA5CC63257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29200" y="1216980"/>
            <a:ext cx="2842260" cy="774700"/>
          </a:xfrm>
          <a:prstGeom prst="rect">
            <a:avLst/>
          </a:prstGeom>
        </p:spPr>
      </p:pic>
      <p:pic>
        <p:nvPicPr>
          <p:cNvPr id="13" name="Picture 12" descr="Untitled5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3810000"/>
            <a:ext cx="3224569" cy="176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28865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NIR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</a:t>
            </a:r>
            <a:r>
              <a:rPr lang="en-US" dirty="0"/>
              <a:t>-week </a:t>
            </a:r>
            <a:r>
              <a:rPr lang="en-US" dirty="0" smtClean="0"/>
              <a:t>training program</a:t>
            </a:r>
          </a:p>
          <a:p>
            <a:pPr lvl="1"/>
            <a:r>
              <a:rPr lang="en-US" dirty="0" smtClean="0"/>
              <a:t>Brisbane, June 2011</a:t>
            </a:r>
            <a:endParaRPr lang="en-US" dirty="0"/>
          </a:p>
          <a:p>
            <a:pPr lvl="1"/>
            <a:r>
              <a:rPr lang="en-US" dirty="0" smtClean="0"/>
              <a:t>Covering all aspects of NIR operations</a:t>
            </a:r>
            <a:endParaRPr lang="en-US" dirty="0"/>
          </a:p>
          <a:p>
            <a:r>
              <a:rPr lang="en-US" dirty="0"/>
              <a:t>H</a:t>
            </a:r>
            <a:r>
              <a:rPr lang="en-US" dirty="0" smtClean="0"/>
              <a:t>igh</a:t>
            </a:r>
            <a:r>
              <a:rPr lang="en-US" dirty="0"/>
              <a:t>-level delegation </a:t>
            </a:r>
            <a:endParaRPr lang="en-US" dirty="0" smtClean="0"/>
          </a:p>
          <a:p>
            <a:pPr lvl="1"/>
            <a:r>
              <a:rPr lang="en-US" dirty="0" smtClean="0"/>
              <a:t>Brisbane, July 2011</a:t>
            </a:r>
            <a:endParaRPr lang="en-US" dirty="0"/>
          </a:p>
          <a:p>
            <a:r>
              <a:rPr lang="en-US" dirty="0" smtClean="0"/>
              <a:t>3</a:t>
            </a:r>
            <a:r>
              <a:rPr lang="en-US" dirty="0"/>
              <a:t>-week </a:t>
            </a:r>
            <a:r>
              <a:rPr lang="en-US" dirty="0" err="1" smtClean="0"/>
              <a:t>Hostmaster</a:t>
            </a:r>
            <a:r>
              <a:rPr lang="en-US" dirty="0" smtClean="0"/>
              <a:t> </a:t>
            </a:r>
            <a:r>
              <a:rPr lang="en-US" dirty="0"/>
              <a:t>training program. </a:t>
            </a:r>
            <a:endParaRPr lang="en-US" dirty="0" smtClean="0"/>
          </a:p>
          <a:p>
            <a:pPr lvl="1"/>
            <a:r>
              <a:rPr lang="en-US" dirty="0" smtClean="0"/>
              <a:t>Brisbane, November </a:t>
            </a:r>
            <a:r>
              <a:rPr lang="en-US" dirty="0"/>
              <a:t>2011 </a:t>
            </a:r>
          </a:p>
          <a:p>
            <a:pPr lvl="1"/>
            <a:r>
              <a:rPr lang="en-US" dirty="0" smtClean="0"/>
              <a:t>Covering </a:t>
            </a:r>
            <a:r>
              <a:rPr lang="en-US" dirty="0" err="1" smtClean="0"/>
              <a:t>hostmaster</a:t>
            </a:r>
            <a:r>
              <a:rPr lang="en-US" dirty="0" smtClean="0"/>
              <a:t> responsibilities and policy in detail</a:t>
            </a:r>
          </a:p>
          <a:p>
            <a:r>
              <a:rPr lang="en-US" dirty="0" smtClean="0"/>
              <a:t>Regular videoconferences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805689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2011 Annual Report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20236" y="2913020"/>
            <a:ext cx="52403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3200" dirty="0" smtClean="0">
                <a:hlinkClick r:id="rId2"/>
              </a:rPr>
              <a:t>http://www.apnic.net/reports</a:t>
            </a:r>
            <a:r>
              <a:rPr lang="en-AU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61661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Coming up in 2012…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79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2012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Accelerating support for IPv6 deployment</a:t>
            </a:r>
          </a:p>
          <a:p>
            <a:r>
              <a:rPr lang="en-AU" dirty="0"/>
              <a:t>G</a:t>
            </a:r>
            <a:r>
              <a:rPr lang="en-AU" dirty="0" smtClean="0"/>
              <a:t>lobal IPv4 address transfers?</a:t>
            </a:r>
          </a:p>
          <a:p>
            <a:r>
              <a:rPr lang="en-AU" dirty="0" smtClean="0"/>
              <a:t>Managing growth of resource demands in the region</a:t>
            </a:r>
          </a:p>
          <a:p>
            <a:r>
              <a:rPr lang="en-AU" dirty="0" smtClean="0"/>
              <a:t>Increasing attention to </a:t>
            </a:r>
            <a:r>
              <a:rPr lang="en-AU" dirty="0"/>
              <a:t>g</a:t>
            </a:r>
            <a:r>
              <a:rPr lang="en-AU" dirty="0" smtClean="0"/>
              <a:t>lobal Internet ecosystem</a:t>
            </a:r>
          </a:p>
          <a:p>
            <a:endParaRPr lang="en-AU" dirty="0" smtClean="0"/>
          </a:p>
          <a:p>
            <a:r>
              <a:rPr lang="en-AU" dirty="0" smtClean="0"/>
              <a:t>Deliver best service in the most effective and efficient manner</a:t>
            </a:r>
          </a:p>
        </p:txBody>
      </p:sp>
    </p:spTree>
    <p:extLst>
      <p:ext uri="{BB962C8B-B14F-4D97-AF65-F5344CB8AC3E}">
        <p14:creationId xmlns:p14="http://schemas.microsoft.com/office/powerpoint/2010/main" val="22362251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Planning in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Refinement to existing activity based approach</a:t>
            </a:r>
          </a:p>
          <a:p>
            <a:pPr lvl="1"/>
            <a:r>
              <a:rPr lang="en-US" dirty="0"/>
              <a:t>Activity tracking and management</a:t>
            </a:r>
          </a:p>
          <a:p>
            <a:pPr lvl="1"/>
            <a:r>
              <a:rPr lang="en-US" dirty="0"/>
              <a:t>Expense tracking and reporting</a:t>
            </a:r>
          </a:p>
          <a:p>
            <a:pPr lvl="1"/>
            <a:r>
              <a:rPr lang="en-US" dirty="0"/>
              <a:t>Systems configured to track new activity </a:t>
            </a:r>
            <a:r>
              <a:rPr lang="en-US" dirty="0" smtClean="0"/>
              <a:t>view</a:t>
            </a:r>
            <a:endParaRPr lang="en-US" dirty="0"/>
          </a:p>
          <a:p>
            <a:r>
              <a:rPr lang="en-US" dirty="0" smtClean="0"/>
              <a:t>Key activities </a:t>
            </a:r>
            <a:r>
              <a:rPr lang="en-US" dirty="0"/>
              <a:t>that capture what APNIC does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Activity comprises ‘business as usual” and new </a:t>
            </a:r>
            <a:r>
              <a:rPr lang="en-US" dirty="0" smtClean="0"/>
              <a:t>projects</a:t>
            </a:r>
          </a:p>
          <a:p>
            <a:pPr lvl="1"/>
            <a:r>
              <a:rPr lang="en-US" dirty="0" smtClean="0"/>
              <a:t>Assigned </a:t>
            </a:r>
            <a:r>
              <a:rPr lang="en-US" dirty="0"/>
              <a:t>to an Activity Leader to drive initiatives across the organization</a:t>
            </a:r>
          </a:p>
          <a:p>
            <a:pPr lvl="1"/>
            <a:r>
              <a:rPr lang="en-US" dirty="0" smtClean="0"/>
              <a:t>Leader </a:t>
            </a:r>
            <a:r>
              <a:rPr lang="en-US" dirty="0"/>
              <a:t>responsible for </a:t>
            </a:r>
            <a:r>
              <a:rPr lang="en-US" dirty="0" smtClean="0"/>
              <a:t>coordination, and identifying </a:t>
            </a:r>
            <a:r>
              <a:rPr lang="en-US" dirty="0"/>
              <a:t>and resolving </a:t>
            </a:r>
            <a:r>
              <a:rPr lang="en-US" dirty="0" smtClean="0"/>
              <a:t>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619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11 Core Activities in 2012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8948833"/>
              </p:ext>
            </p:extLst>
          </p:nvPr>
        </p:nvGraphicFramePr>
        <p:xfrm>
          <a:off x="395288" y="1600200"/>
          <a:ext cx="7641771" cy="385571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3278"/>
                <a:gridCol w="505927"/>
                <a:gridCol w="480630"/>
                <a:gridCol w="2452085"/>
                <a:gridCol w="1319349"/>
                <a:gridCol w="1201782"/>
                <a:gridCol w="1188720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AU" sz="1400" dirty="0" smtClean="0"/>
                        <a:t>EC</a:t>
                      </a:r>
                      <a:endParaRPr lang="en-US" sz="1400" dirty="0"/>
                    </a:p>
                  </a:txBody>
                  <a:tcPr anchor="ctr"/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Secretariat</a:t>
                      </a:r>
                      <a:endParaRPr lang="en-US" sz="1400" dirty="0"/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AU" sz="1400" dirty="0" smtClean="0"/>
                        <a:t>Stakeholders</a:t>
                      </a:r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Members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AP community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 smtClean="0">
                          <a:solidFill>
                            <a:schemeClr val="bg1"/>
                          </a:solidFill>
                        </a:rPr>
                        <a:t>Global community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</a:tr>
              <a:tr h="370840">
                <a:tc rowSpan="8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Corporate</a:t>
                      </a:r>
                      <a:r>
                        <a:rPr lang="en-AU" sz="1600" baseline="0" dirty="0" smtClean="0"/>
                        <a:t> Governance</a:t>
                      </a:r>
                      <a:endParaRPr lang="en-US" sz="1600" dirty="0"/>
                    </a:p>
                  </a:txBody>
                  <a:tcPr vert="vert270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Business Infrastructure</a:t>
                      </a:r>
                      <a:endParaRPr lang="en-US" sz="1600" dirty="0"/>
                    </a:p>
                  </a:txBody>
                  <a:tcPr vert="vert270"/>
                </a:tc>
                <a:tc rowSpan="8"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Technical </a:t>
                      </a:r>
                      <a:r>
                        <a:rPr lang="en-AU" sz="1600" baseline="0" dirty="0" smtClean="0"/>
                        <a:t>Infrastructure</a:t>
                      </a:r>
                      <a:endParaRPr lang="en-US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Member Support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Training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Conferences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IPv6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Community Support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 smtClean="0"/>
                        <a:t>Registry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Research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External</a:t>
                      </a:r>
                      <a:r>
                        <a:rPr lang="en-AU" sz="1600" baseline="0" dirty="0" smtClean="0"/>
                        <a:t> Relations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499993" y="2564904"/>
            <a:ext cx="1080120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499992" y="2939375"/>
            <a:ext cx="2238105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9992" y="3326909"/>
            <a:ext cx="2238105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04348" y="3675254"/>
            <a:ext cx="2233749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99992" y="4049725"/>
            <a:ext cx="2232248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9992" y="4424196"/>
            <a:ext cx="3435532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499992" y="4798681"/>
            <a:ext cx="3435532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499992" y="5160075"/>
            <a:ext cx="3435532" cy="18288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9813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APNIC Secretariat </a:t>
            </a:r>
            <a:r>
              <a:rPr lang="en-AU" dirty="0"/>
              <a:t>R</a:t>
            </a:r>
            <a:r>
              <a:rPr lang="en-AU" dirty="0" smtClean="0"/>
              <a:t>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r>
              <a:rPr lang="en-AU" dirty="0" smtClean="0"/>
              <a:t>Overview</a:t>
            </a:r>
          </a:p>
          <a:p>
            <a:pPr lvl="1"/>
            <a:r>
              <a:rPr lang="en-AU" dirty="0" smtClean="0"/>
              <a:t>2011 in review</a:t>
            </a:r>
            <a:endParaRPr lang="en-AU" dirty="0"/>
          </a:p>
          <a:p>
            <a:pPr lvl="1"/>
            <a:r>
              <a:rPr lang="en-AU" dirty="0" smtClean="0"/>
              <a:t>Coming up in 2012</a:t>
            </a:r>
          </a:p>
          <a:p>
            <a:endParaRPr lang="en-AU" dirty="0"/>
          </a:p>
          <a:p>
            <a:r>
              <a:rPr lang="en-AU" dirty="0" smtClean="0"/>
              <a:t>And then the details…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171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2012 Member and Stakeholder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Focus Groups</a:t>
            </a:r>
          </a:p>
          <a:p>
            <a:pPr lvl="1"/>
            <a:r>
              <a:rPr lang="en-AU" dirty="0" smtClean="0"/>
              <a:t>April 2012</a:t>
            </a:r>
          </a:p>
          <a:p>
            <a:pPr lvl="1"/>
            <a:r>
              <a:rPr lang="en-AU" dirty="0" smtClean="0"/>
              <a:t>17 face to face meetings in 13 </a:t>
            </a:r>
            <a:r>
              <a:rPr lang="en-AU" dirty="0"/>
              <a:t>e</a:t>
            </a:r>
            <a:r>
              <a:rPr lang="en-AU" dirty="0" smtClean="0"/>
              <a:t>conomies</a:t>
            </a:r>
          </a:p>
          <a:p>
            <a:pPr lvl="1"/>
            <a:r>
              <a:rPr lang="en-AU" dirty="0"/>
              <a:t>C</a:t>
            </a:r>
            <a:r>
              <a:rPr lang="en-AU" dirty="0" smtClean="0"/>
              <a:t>ontent to be reflected in the final survey report</a:t>
            </a:r>
          </a:p>
          <a:p>
            <a:r>
              <a:rPr lang="en-AU" dirty="0" smtClean="0"/>
              <a:t>Online Survey</a:t>
            </a:r>
          </a:p>
          <a:p>
            <a:pPr lvl="1"/>
            <a:r>
              <a:rPr lang="en-AU" dirty="0" smtClean="0"/>
              <a:t>To be launched 7 May 2012</a:t>
            </a:r>
          </a:p>
          <a:p>
            <a:pPr lvl="1"/>
            <a:r>
              <a:rPr lang="en-AU" dirty="0"/>
              <a:t>Q</a:t>
            </a:r>
            <a:r>
              <a:rPr lang="en-AU" dirty="0" smtClean="0"/>
              <a:t>uestions specific to stakeholder groups</a:t>
            </a:r>
          </a:p>
          <a:p>
            <a:pPr lvl="1"/>
            <a:r>
              <a:rPr lang="en-AU" dirty="0" smtClean="0"/>
              <a:t>APNIC members, Asia Pacific and Global stakeholders</a:t>
            </a:r>
          </a:p>
          <a:p>
            <a:r>
              <a:rPr lang="en-US" dirty="0" smtClean="0"/>
              <a:t>Results</a:t>
            </a:r>
          </a:p>
          <a:p>
            <a:pPr lvl="1"/>
            <a:r>
              <a:rPr lang="en-US" dirty="0" smtClean="0"/>
              <a:t>To be delivered August 2012 (Phnom Penh)</a:t>
            </a:r>
          </a:p>
          <a:p>
            <a:pPr lvl="1"/>
            <a:r>
              <a:rPr lang="en-US" dirty="0" smtClean="0"/>
              <a:t>Feeding directly into planning for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3466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Up…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Updates on APNIC Operations</a:t>
            </a:r>
          </a:p>
          <a:p>
            <a:endParaRPr lang="en-AU" dirty="0" smtClean="0"/>
          </a:p>
          <a:p>
            <a:r>
              <a:rPr lang="en-AU" dirty="0" smtClean="0"/>
              <a:t>Delivering Value</a:t>
            </a:r>
          </a:p>
          <a:p>
            <a:r>
              <a:rPr lang="en-AU" dirty="0" smtClean="0"/>
              <a:t>Supporting Internet Development</a:t>
            </a:r>
          </a:p>
          <a:p>
            <a:r>
              <a:rPr lang="en-AU" dirty="0" smtClean="0"/>
              <a:t>Collaborating and Communicating</a:t>
            </a:r>
          </a:p>
          <a:p>
            <a:r>
              <a:rPr lang="en-AU" dirty="0" smtClean="0"/>
              <a:t>Corporate Support</a:t>
            </a:r>
          </a:p>
        </p:txBody>
      </p:sp>
    </p:spTree>
    <p:extLst>
      <p:ext uri="{BB962C8B-B14F-4D97-AF65-F5344CB8AC3E}">
        <p14:creationId xmlns:p14="http://schemas.microsoft.com/office/powerpoint/2010/main" val="4520061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86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2011 in review…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670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Internet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Major changes continued…</a:t>
            </a:r>
          </a:p>
          <a:p>
            <a:pPr lvl="1"/>
            <a:r>
              <a:rPr lang="en-US" dirty="0" smtClean="0"/>
              <a:t>IPv4 address exhaustion </a:t>
            </a:r>
          </a:p>
          <a:p>
            <a:pPr lvl="1"/>
            <a:r>
              <a:rPr lang="en-US" dirty="0" smtClean="0"/>
              <a:t>IPv6 implementation – here and now</a:t>
            </a:r>
          </a:p>
          <a:p>
            <a:pPr lvl="1"/>
            <a:r>
              <a:rPr lang="en-US" dirty="0" smtClean="0"/>
              <a:t>Politics and governance</a:t>
            </a:r>
          </a:p>
          <a:p>
            <a:r>
              <a:rPr lang="en-US" dirty="0" smtClean="0"/>
              <a:t>Internet growth continued…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llocations and membership growth</a:t>
            </a:r>
          </a:p>
          <a:p>
            <a:r>
              <a:rPr lang="en-US" dirty="0" smtClean="0"/>
              <a:t>New technology, policy and challenges…</a:t>
            </a:r>
          </a:p>
          <a:p>
            <a:pPr lvl="1"/>
            <a:r>
              <a:rPr lang="en-US" dirty="0" smtClean="0"/>
              <a:t>DNSSEC, RPKI</a:t>
            </a:r>
          </a:p>
          <a:p>
            <a:pPr lvl="1"/>
            <a:r>
              <a:rPr lang="en-US" dirty="0" smtClean="0"/>
              <a:t>Transfers, NIR support</a:t>
            </a:r>
          </a:p>
          <a:p>
            <a:pPr lvl="1"/>
            <a:r>
              <a:rPr lang="en-US" dirty="0" smtClean="0"/>
              <a:t>Growth, security and reliability, Internet governance</a:t>
            </a:r>
          </a:p>
        </p:txBody>
      </p:sp>
    </p:spTree>
    <p:extLst>
      <p:ext uri="{BB962C8B-B14F-4D97-AF65-F5344CB8AC3E}">
        <p14:creationId xmlns:p14="http://schemas.microsoft.com/office/powerpoint/2010/main" val="4259339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APNIC in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Strong growth </a:t>
            </a:r>
            <a:r>
              <a:rPr lang="en-US" dirty="0" smtClean="0"/>
              <a:t>continued </a:t>
            </a:r>
            <a:r>
              <a:rPr lang="en-US" dirty="0"/>
              <a:t>(revenues)</a:t>
            </a:r>
          </a:p>
          <a:p>
            <a:pPr lvl="1"/>
            <a:r>
              <a:rPr lang="en-US" dirty="0"/>
              <a:t>Membership</a:t>
            </a:r>
          </a:p>
          <a:p>
            <a:pPr lvl="1"/>
            <a:r>
              <a:rPr lang="en-US" dirty="0"/>
              <a:t>Allocations</a:t>
            </a:r>
          </a:p>
          <a:p>
            <a:r>
              <a:rPr lang="en-US" dirty="0" smtClean="0"/>
              <a:t>Steady growth continued (expenses)</a:t>
            </a:r>
          </a:p>
          <a:p>
            <a:pPr lvl="1"/>
            <a:r>
              <a:rPr lang="en-US" dirty="0" smtClean="0"/>
              <a:t>Conservative projections and expectations</a:t>
            </a:r>
          </a:p>
          <a:p>
            <a:pPr lvl="1"/>
            <a:r>
              <a:rPr lang="en-US" dirty="0" smtClean="0"/>
              <a:t>Minimal staff growth</a:t>
            </a:r>
          </a:p>
          <a:p>
            <a:r>
              <a:rPr lang="en-US" dirty="0" smtClean="0"/>
              <a:t>Many new developments</a:t>
            </a:r>
          </a:p>
          <a:p>
            <a:pPr lvl="1"/>
            <a:r>
              <a:rPr lang="en-US" dirty="0"/>
              <a:t>Services development</a:t>
            </a:r>
          </a:p>
          <a:p>
            <a:pPr lvl="1"/>
            <a:r>
              <a:rPr lang="en-US" dirty="0" smtClean="0"/>
              <a:t>Internal efficiency and robustness</a:t>
            </a:r>
          </a:p>
          <a:p>
            <a:pPr lvl="1"/>
            <a:r>
              <a:rPr lang="en-US" dirty="0" smtClean="0"/>
              <a:t>Structural development and planning</a:t>
            </a:r>
            <a:endParaRPr lang="en-US" dirty="0"/>
          </a:p>
          <a:p>
            <a:pPr marL="2667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64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 development focus</a:t>
            </a:r>
          </a:p>
          <a:p>
            <a:pPr lvl="1"/>
            <a:r>
              <a:rPr lang="en-US" dirty="0" smtClean="0"/>
              <a:t>Staff and management workshops</a:t>
            </a:r>
          </a:p>
          <a:p>
            <a:pPr lvl="1"/>
            <a:r>
              <a:rPr lang="en-US" dirty="0" smtClean="0"/>
              <a:t>Linked with EC Strategic Planning</a:t>
            </a:r>
          </a:p>
          <a:p>
            <a:r>
              <a:rPr lang="en-US" dirty="0" smtClean="0"/>
              <a:t>New functional areas</a:t>
            </a:r>
          </a:p>
          <a:p>
            <a:pPr lvl="1"/>
            <a:r>
              <a:rPr lang="en-US" dirty="0"/>
              <a:t>Learning and Development</a:t>
            </a:r>
          </a:p>
          <a:p>
            <a:pPr lvl="1"/>
            <a:r>
              <a:rPr lang="en-US" dirty="0" smtClean="0"/>
              <a:t>External Relations program</a:t>
            </a:r>
            <a:endParaRPr lang="en-US" dirty="0"/>
          </a:p>
          <a:p>
            <a:pPr lvl="1"/>
            <a:r>
              <a:rPr lang="en-US" dirty="0" smtClean="0"/>
              <a:t>Human </a:t>
            </a:r>
            <a:r>
              <a:rPr lang="en-US" dirty="0"/>
              <a:t>Resources</a:t>
            </a:r>
          </a:p>
          <a:p>
            <a:pPr lvl="1"/>
            <a:r>
              <a:rPr lang="en-US" dirty="0" smtClean="0"/>
              <a:t>APNIC Labs</a:t>
            </a:r>
          </a:p>
          <a:p>
            <a:r>
              <a:rPr lang="en-US" dirty="0" smtClean="0"/>
              <a:t>Introducing a new position: Senior Director</a:t>
            </a:r>
          </a:p>
          <a:p>
            <a:pPr lvl="1"/>
            <a:r>
              <a:rPr lang="en-AU" dirty="0" smtClean="0"/>
              <a:t>Operates as a Chief Operating Officer</a:t>
            </a:r>
          </a:p>
          <a:p>
            <a:pPr lvl="1"/>
            <a:r>
              <a:rPr lang="en-AU" dirty="0" smtClean="0"/>
              <a:t>Coordinating and streamlining operational activities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5488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Rectangle 168"/>
          <p:cNvSpPr/>
          <p:nvPr/>
        </p:nvSpPr>
        <p:spPr>
          <a:xfrm>
            <a:off x="107504" y="3933056"/>
            <a:ext cx="8928992" cy="19442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441" y="4149079"/>
            <a:ext cx="1264596" cy="14859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105" y="4149080"/>
            <a:ext cx="1264596" cy="14859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6700" y="4149080"/>
            <a:ext cx="1264596" cy="14859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6845" y="4149080"/>
            <a:ext cx="1264596" cy="14859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03732" y="4149080"/>
            <a:ext cx="1292087" cy="14859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20441" y="1412776"/>
            <a:ext cx="1264596" cy="1485900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96845" y="1412776"/>
            <a:ext cx="1264596" cy="1485900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52320" y="4149080"/>
            <a:ext cx="1282791" cy="14859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81647" y="1412776"/>
            <a:ext cx="1224136" cy="1489366"/>
          </a:xfrm>
          <a:prstGeom prst="rect">
            <a:avLst/>
          </a:prstGeom>
        </p:spPr>
      </p:pic>
      <p:cxnSp>
        <p:nvCxnSpPr>
          <p:cNvPr id="5" name="AutoShape 5"/>
          <p:cNvCxnSpPr>
            <a:cxnSpLocks noChangeShapeType="1"/>
            <a:stCxn id="120" idx="2"/>
            <a:endCxn id="11" idx="0"/>
          </p:cNvCxnSpPr>
          <p:nvPr/>
        </p:nvCxnSpPr>
        <p:spPr bwMode="auto">
          <a:xfrm rot="16200000" flipH="1">
            <a:off x="1096128" y="2816210"/>
            <a:ext cx="1242144" cy="1423595"/>
          </a:xfrm>
          <a:prstGeom prst="bentConnector3">
            <a:avLst>
              <a:gd name="adj1" fmla="val 50000"/>
            </a:avLst>
          </a:prstGeom>
          <a:noFill/>
          <a:ln w="12700" cmpd="sng">
            <a:solidFill>
              <a:srgbClr val="C01B1C"/>
            </a:solidFill>
            <a:miter lim="800000"/>
            <a:headEnd/>
            <a:tailEnd type="none" w="med" len="med"/>
          </a:ln>
        </p:spPr>
      </p:cxnSp>
      <p:cxnSp>
        <p:nvCxnSpPr>
          <p:cNvPr id="6" name="AutoShape 7"/>
          <p:cNvCxnSpPr>
            <a:cxnSpLocks noChangeShapeType="1"/>
            <a:stCxn id="120" idx="2"/>
            <a:endCxn id="12" idx="0"/>
          </p:cNvCxnSpPr>
          <p:nvPr/>
        </p:nvCxnSpPr>
        <p:spPr bwMode="auto">
          <a:xfrm rot="16200000" flipH="1">
            <a:off x="2496201" y="1416138"/>
            <a:ext cx="1242144" cy="4223740"/>
          </a:xfrm>
          <a:prstGeom prst="bentConnector3">
            <a:avLst>
              <a:gd name="adj1" fmla="val 50000"/>
            </a:avLst>
          </a:prstGeom>
          <a:noFill/>
          <a:ln w="12700" cmpd="sng">
            <a:solidFill>
              <a:srgbClr val="C01B1C"/>
            </a:solidFill>
            <a:miter lim="800000"/>
            <a:headEnd/>
            <a:tailEnd type="none" w="med" len="med"/>
          </a:ln>
        </p:spPr>
      </p:cxnSp>
      <p:cxnSp>
        <p:nvCxnSpPr>
          <p:cNvPr id="7" name="AutoShape 8"/>
          <p:cNvCxnSpPr>
            <a:cxnSpLocks noChangeShapeType="1"/>
            <a:stCxn id="120" idx="2"/>
            <a:endCxn id="10" idx="0"/>
          </p:cNvCxnSpPr>
          <p:nvPr/>
        </p:nvCxnSpPr>
        <p:spPr bwMode="auto">
          <a:xfrm rot="5400000">
            <a:off x="384331" y="3528008"/>
            <a:ext cx="1242144" cy="12700"/>
          </a:xfrm>
          <a:prstGeom prst="bentConnector3">
            <a:avLst>
              <a:gd name="adj1" fmla="val 50000"/>
            </a:avLst>
          </a:prstGeom>
          <a:noFill/>
          <a:ln w="12700" cmpd="sng">
            <a:solidFill>
              <a:srgbClr val="C01B1C"/>
            </a:solidFill>
            <a:miter lim="800000"/>
            <a:headEnd/>
            <a:tailEnd type="none" w="med" len="med"/>
          </a:ln>
        </p:spPr>
      </p:cxnSp>
      <p:cxnSp>
        <p:nvCxnSpPr>
          <p:cNvPr id="13" name="AutoShape 5"/>
          <p:cNvCxnSpPr>
            <a:cxnSpLocks noChangeShapeType="1"/>
            <a:stCxn id="120" idx="2"/>
            <a:endCxn id="9" idx="0"/>
          </p:cNvCxnSpPr>
          <p:nvPr/>
        </p:nvCxnSpPr>
        <p:spPr bwMode="auto">
          <a:xfrm rot="16200000" flipH="1">
            <a:off x="3208000" y="704339"/>
            <a:ext cx="1242143" cy="5647336"/>
          </a:xfrm>
          <a:prstGeom prst="bentConnector3">
            <a:avLst>
              <a:gd name="adj1" fmla="val 50000"/>
            </a:avLst>
          </a:prstGeom>
          <a:noFill/>
          <a:ln w="12700" cmpd="sng">
            <a:solidFill>
              <a:srgbClr val="C01B1C"/>
            </a:solidFill>
            <a:miter lim="800000"/>
            <a:headEnd/>
            <a:tailEnd type="none" w="med" len="med"/>
          </a:ln>
        </p:spPr>
      </p:cxnSp>
      <p:cxnSp>
        <p:nvCxnSpPr>
          <p:cNvPr id="15" name="AutoShape 7"/>
          <p:cNvCxnSpPr>
            <a:cxnSpLocks noChangeShapeType="1"/>
            <a:stCxn id="120" idx="2"/>
            <a:endCxn id="14" idx="0"/>
          </p:cNvCxnSpPr>
          <p:nvPr/>
        </p:nvCxnSpPr>
        <p:spPr bwMode="auto">
          <a:xfrm rot="16200000" flipH="1">
            <a:off x="1806517" y="2105821"/>
            <a:ext cx="1242144" cy="2844373"/>
          </a:xfrm>
          <a:prstGeom prst="bentConnector3">
            <a:avLst>
              <a:gd name="adj1" fmla="val 50000"/>
            </a:avLst>
          </a:prstGeom>
          <a:noFill/>
          <a:ln w="12700" cmpd="sng">
            <a:solidFill>
              <a:srgbClr val="C01B1C"/>
            </a:solidFill>
            <a:miter lim="800000"/>
            <a:headEnd/>
            <a:tailEnd type="none" w="med" len="med"/>
          </a:ln>
        </p:spPr>
      </p:cxnSp>
      <p:cxnSp>
        <p:nvCxnSpPr>
          <p:cNvPr id="41" name="AutoShape 5"/>
          <p:cNvCxnSpPr>
            <a:cxnSpLocks noChangeShapeType="1"/>
            <a:stCxn id="120" idx="2"/>
            <a:endCxn id="29" idx="0"/>
          </p:cNvCxnSpPr>
          <p:nvPr/>
        </p:nvCxnSpPr>
        <p:spPr bwMode="auto">
          <a:xfrm rot="16200000" flipH="1">
            <a:off x="3928487" y="-16149"/>
            <a:ext cx="1242144" cy="7088313"/>
          </a:xfrm>
          <a:prstGeom prst="bentConnector3">
            <a:avLst>
              <a:gd name="adj1" fmla="val 50000"/>
            </a:avLst>
          </a:prstGeom>
          <a:noFill/>
          <a:ln w="12700" cmpd="sng">
            <a:solidFill>
              <a:srgbClr val="C01B1C"/>
            </a:solidFill>
            <a:miter lim="800000"/>
            <a:headEnd/>
            <a:tailEnd type="none" w="med" len="med"/>
          </a:ln>
        </p:spPr>
      </p:cxnSp>
      <p:pic>
        <p:nvPicPr>
          <p:cNvPr id="120" name="Picture 11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98953" y="1052736"/>
            <a:ext cx="1612900" cy="1854200"/>
          </a:xfrm>
          <a:prstGeom prst="rect">
            <a:avLst/>
          </a:prstGeom>
        </p:spPr>
      </p:pic>
      <p:cxnSp>
        <p:nvCxnSpPr>
          <p:cNvPr id="128" name="AutoShape 5"/>
          <p:cNvCxnSpPr>
            <a:cxnSpLocks noChangeShapeType="1"/>
            <a:stCxn id="28" idx="2"/>
            <a:endCxn id="9" idx="0"/>
          </p:cNvCxnSpPr>
          <p:nvPr/>
        </p:nvCxnSpPr>
        <p:spPr bwMode="auto">
          <a:xfrm rot="16200000" flipH="1">
            <a:off x="5315740" y="2812079"/>
            <a:ext cx="1250403" cy="1423596"/>
          </a:xfrm>
          <a:prstGeom prst="bentConnector3">
            <a:avLst>
              <a:gd name="adj1" fmla="val 50000"/>
            </a:avLst>
          </a:prstGeom>
          <a:noFill/>
          <a:ln w="12700" cmpd="sng">
            <a:solidFill>
              <a:srgbClr val="C01B1C"/>
            </a:solidFill>
            <a:miter lim="800000"/>
            <a:headEnd/>
            <a:tailEnd type="none" w="med" len="med"/>
          </a:ln>
        </p:spPr>
      </p:cxnSp>
      <p:cxnSp>
        <p:nvCxnSpPr>
          <p:cNvPr id="129" name="AutoShape 5"/>
          <p:cNvCxnSpPr>
            <a:cxnSpLocks noChangeShapeType="1"/>
            <a:stCxn id="30" idx="2"/>
            <a:endCxn id="14" idx="0"/>
          </p:cNvCxnSpPr>
          <p:nvPr/>
        </p:nvCxnSpPr>
        <p:spPr bwMode="auto">
          <a:xfrm rot="5400000">
            <a:off x="5348277" y="1403642"/>
            <a:ext cx="1246938" cy="4243939"/>
          </a:xfrm>
          <a:prstGeom prst="bentConnector3">
            <a:avLst>
              <a:gd name="adj1" fmla="val 50000"/>
            </a:avLst>
          </a:prstGeom>
          <a:noFill/>
          <a:ln w="12700" cmpd="sng">
            <a:solidFill>
              <a:srgbClr val="C01B1C"/>
            </a:solidFill>
            <a:miter lim="800000"/>
            <a:headEnd/>
            <a:tailEnd type="none" w="med" len="med"/>
          </a:ln>
        </p:spPr>
      </p:cxnSp>
      <p:cxnSp>
        <p:nvCxnSpPr>
          <p:cNvPr id="130" name="AutoShape 5"/>
          <p:cNvCxnSpPr>
            <a:cxnSpLocks noChangeShapeType="1"/>
            <a:stCxn id="27" idx="2"/>
            <a:endCxn id="29" idx="0"/>
          </p:cNvCxnSpPr>
          <p:nvPr/>
        </p:nvCxnSpPr>
        <p:spPr bwMode="auto">
          <a:xfrm rot="16200000" flipH="1">
            <a:off x="6748025" y="2803389"/>
            <a:ext cx="1250404" cy="1440977"/>
          </a:xfrm>
          <a:prstGeom prst="bentConnector3">
            <a:avLst>
              <a:gd name="adj1" fmla="val 50000"/>
            </a:avLst>
          </a:prstGeom>
          <a:noFill/>
          <a:ln w="12700" cmpd="sng">
            <a:solidFill>
              <a:srgbClr val="C01B1C"/>
            </a:solidFill>
            <a:miter lim="800000"/>
            <a:headEnd/>
            <a:tailEnd type="none" w="med" len="med"/>
          </a:ln>
        </p:spPr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Executive Team 2011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98872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APNIC Planning Process</a:t>
            </a:r>
            <a:endParaRPr lang="en-US" dirty="0"/>
          </a:p>
        </p:txBody>
      </p:sp>
      <p:grpSp>
        <p:nvGrpSpPr>
          <p:cNvPr id="40" name="Group 39"/>
          <p:cNvGrpSpPr/>
          <p:nvPr/>
        </p:nvGrpSpPr>
        <p:grpSpPr>
          <a:xfrm>
            <a:off x="914400" y="1447800"/>
            <a:ext cx="7338447" cy="4191000"/>
            <a:chOff x="914400" y="1447800"/>
            <a:chExt cx="7338447" cy="4191000"/>
          </a:xfrm>
        </p:grpSpPr>
        <p:sp>
          <p:nvSpPr>
            <p:cNvPr id="41" name="Pentagon 40"/>
            <p:cNvSpPr/>
            <p:nvPr/>
          </p:nvSpPr>
          <p:spPr bwMode="auto">
            <a:xfrm>
              <a:off x="1066800" y="2895600"/>
              <a:ext cx="1524000" cy="914400"/>
            </a:xfrm>
            <a:prstGeom prst="homePlate">
              <a:avLst/>
            </a:prstGeom>
            <a:solidFill>
              <a:srgbClr val="2A8B78">
                <a:lumMod val="75000"/>
              </a:srgbClr>
            </a:solidFill>
            <a:ln w="9525" cap="flat" cmpd="sng" algn="ctr">
              <a:solidFill>
                <a:srgbClr val="14131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E"/>
                  </a:solidFill>
                  <a:effectLst/>
                  <a:uLnTx/>
                  <a:uFillTx/>
                </a:rPr>
                <a:t>Member Survey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2" name="Pentagon 41"/>
            <p:cNvSpPr/>
            <p:nvPr/>
          </p:nvSpPr>
          <p:spPr bwMode="auto">
            <a:xfrm>
              <a:off x="6553200" y="2819400"/>
              <a:ext cx="1524000" cy="914400"/>
            </a:xfrm>
            <a:prstGeom prst="homePlate">
              <a:avLst/>
            </a:prstGeom>
            <a:solidFill>
              <a:srgbClr val="FFFFFE">
                <a:lumMod val="25000"/>
              </a:srgbClr>
            </a:solidFill>
            <a:ln w="9525" cap="flat" cmpd="sng" algn="ctr">
              <a:solidFill>
                <a:srgbClr val="141313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1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FFFE"/>
                  </a:solidFill>
                  <a:effectLst/>
                  <a:uLnTx/>
                  <a:uFillTx/>
                </a:rPr>
                <a:t>Operational Plan</a:t>
              </a:r>
              <a:endPara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FFFFFE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ＭＳ Ｐゴシック" charset="-128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914400" y="4648200"/>
              <a:ext cx="199751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Membership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4191000" y="5029200"/>
              <a:ext cx="61221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EC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477000" y="4648200"/>
              <a:ext cx="17758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Secretariat</a:t>
              </a:r>
              <a:endPara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cxnSp>
          <p:nvCxnSpPr>
            <p:cNvPr id="46" name="Straight Arrow Connector 45"/>
            <p:cNvCxnSpPr>
              <a:stCxn id="41" idx="3"/>
              <a:endCxn id="54" idx="1"/>
            </p:cNvCxnSpPr>
            <p:nvPr/>
          </p:nvCxnSpPr>
          <p:spPr bwMode="auto">
            <a:xfrm flipV="1">
              <a:off x="2590800" y="2438400"/>
              <a:ext cx="1219200" cy="914400"/>
            </a:xfrm>
            <a:prstGeom prst="straightConnector1">
              <a:avLst/>
            </a:prstGeom>
            <a:solidFill>
              <a:srgbClr val="184E86"/>
            </a:solidFill>
            <a:ln w="57150" cap="flat" cmpd="sng" algn="ctr">
              <a:solidFill>
                <a:srgbClr val="2A8B78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47" name="Straight Arrow Connector 46"/>
            <p:cNvCxnSpPr>
              <a:stCxn id="41" idx="3"/>
              <a:endCxn id="55" idx="1"/>
            </p:cNvCxnSpPr>
            <p:nvPr/>
          </p:nvCxnSpPr>
          <p:spPr bwMode="auto">
            <a:xfrm>
              <a:off x="2590800" y="3352800"/>
              <a:ext cx="1219200" cy="914400"/>
            </a:xfrm>
            <a:prstGeom prst="straightConnector1">
              <a:avLst/>
            </a:prstGeom>
            <a:solidFill>
              <a:srgbClr val="184E86"/>
            </a:solidFill>
            <a:ln w="57150" cap="flat" cmpd="sng" algn="ctr">
              <a:solidFill>
                <a:srgbClr val="2A8B78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grpSp>
          <p:nvGrpSpPr>
            <p:cNvPr id="48" name="Group 34"/>
            <p:cNvGrpSpPr/>
            <p:nvPr/>
          </p:nvGrpSpPr>
          <p:grpSpPr>
            <a:xfrm>
              <a:off x="3810000" y="1981200"/>
              <a:ext cx="1524000" cy="2743200"/>
              <a:chOff x="3810000" y="1981200"/>
              <a:chExt cx="1524000" cy="2743200"/>
            </a:xfrm>
          </p:grpSpPr>
          <p:sp>
            <p:nvSpPr>
              <p:cNvPr id="54" name="Pentagon 53"/>
              <p:cNvSpPr/>
              <p:nvPr/>
            </p:nvSpPr>
            <p:spPr bwMode="auto">
              <a:xfrm>
                <a:off x="3810000" y="1981200"/>
                <a:ext cx="1524000" cy="914400"/>
              </a:xfrm>
              <a:prstGeom prst="homePlate">
                <a:avLst/>
              </a:prstGeom>
              <a:solidFill>
                <a:srgbClr val="B56825">
                  <a:lumMod val="75000"/>
                </a:srgbClr>
              </a:solidFill>
              <a:ln w="9525" cap="flat" cmpd="sng" algn="ctr">
                <a:solidFill>
                  <a:srgbClr val="14131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E"/>
                    </a:solidFill>
                    <a:effectLst/>
                    <a:uLnTx/>
                    <a:uFillTx/>
                  </a:rPr>
                  <a:t>Strategic</a:t>
                </a:r>
              </a:p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E"/>
                    </a:solidFill>
                    <a:effectLst/>
                    <a:uLnTx/>
                    <a:uFillTx/>
                  </a:rPr>
                  <a:t>Plan</a:t>
                </a:r>
                <a:endPara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sp>
            <p:nvSpPr>
              <p:cNvPr id="55" name="Pentagon 54"/>
              <p:cNvSpPr/>
              <p:nvPr/>
            </p:nvSpPr>
            <p:spPr bwMode="auto">
              <a:xfrm>
                <a:off x="3810000" y="3810000"/>
                <a:ext cx="1524000" cy="914400"/>
              </a:xfrm>
              <a:prstGeom prst="homePlate">
                <a:avLst/>
              </a:prstGeom>
              <a:solidFill>
                <a:srgbClr val="B56825">
                  <a:lumMod val="75000"/>
                </a:srgbClr>
              </a:solidFill>
              <a:ln w="9525" cap="flat" cmpd="sng" algn="ctr">
                <a:solidFill>
                  <a:srgbClr val="141313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1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E"/>
                    </a:solidFill>
                    <a:effectLst/>
                    <a:uLnTx/>
                    <a:uFillTx/>
                  </a:rPr>
                  <a:t>Budget</a:t>
                </a:r>
                <a:endPara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FFFFFE"/>
                  </a:solidFill>
                  <a:effectLst/>
                  <a:uLnTx/>
                  <a:uFillTx/>
                  <a:latin typeface="Arial" charset="0"/>
                  <a:ea typeface="ＭＳ Ｐゴシック" charset="-128"/>
                  <a:cs typeface="ＭＳ Ｐゴシック" charset="-128"/>
                </a:endParaRPr>
              </a:p>
            </p:txBody>
          </p:sp>
          <p:cxnSp>
            <p:nvCxnSpPr>
              <p:cNvPr id="56" name="Straight Arrow Connector 55"/>
              <p:cNvCxnSpPr>
                <a:stCxn id="54" idx="2"/>
                <a:endCxn id="55" idx="0"/>
              </p:cNvCxnSpPr>
              <p:nvPr/>
            </p:nvCxnSpPr>
            <p:spPr bwMode="auto">
              <a:xfrm rot="5400000">
                <a:off x="3886200" y="3352800"/>
                <a:ext cx="914400" cy="1588"/>
              </a:xfrm>
              <a:prstGeom prst="straightConnector1">
                <a:avLst/>
              </a:prstGeom>
              <a:solidFill>
                <a:srgbClr val="184E86"/>
              </a:solidFill>
              <a:ln w="57150" cap="flat" cmpd="sng" algn="ctr">
                <a:solidFill>
                  <a:srgbClr val="B56825">
                    <a:lumMod val="60000"/>
                    <a:lumOff val="40000"/>
                  </a:srgbClr>
                </a:solidFill>
                <a:prstDash val="solid"/>
                <a:round/>
                <a:headEnd type="arrow" w="med" len="med"/>
                <a:tailEnd type="arrow" w="med" len="med"/>
              </a:ln>
              <a:effectLst/>
            </p:spPr>
          </p:cxnSp>
        </p:grpSp>
        <p:cxnSp>
          <p:nvCxnSpPr>
            <p:cNvPr id="49" name="Straight Arrow Connector 48"/>
            <p:cNvCxnSpPr>
              <a:stCxn id="54" idx="3"/>
            </p:cNvCxnSpPr>
            <p:nvPr/>
          </p:nvCxnSpPr>
          <p:spPr bwMode="auto">
            <a:xfrm>
              <a:off x="5334000" y="2438400"/>
              <a:ext cx="1219200" cy="381000"/>
            </a:xfrm>
            <a:prstGeom prst="straightConnector1">
              <a:avLst/>
            </a:prstGeom>
            <a:solidFill>
              <a:srgbClr val="184E86"/>
            </a:solidFill>
            <a:ln w="57150" cap="flat" cmpd="sng" algn="ctr">
              <a:solidFill>
                <a:srgbClr val="FFFFFE">
                  <a:lumMod val="25000"/>
                </a:srgb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0" name="Straight Arrow Connector 49"/>
            <p:cNvCxnSpPr>
              <a:stCxn id="55" idx="3"/>
            </p:cNvCxnSpPr>
            <p:nvPr/>
          </p:nvCxnSpPr>
          <p:spPr bwMode="auto">
            <a:xfrm flipV="1">
              <a:off x="5334000" y="3733800"/>
              <a:ext cx="1219200" cy="533400"/>
            </a:xfrm>
            <a:prstGeom prst="straightConnector1">
              <a:avLst/>
            </a:prstGeom>
            <a:solidFill>
              <a:srgbClr val="184E86"/>
            </a:solidFill>
            <a:ln w="57150" cap="flat" cmpd="sng" algn="ctr">
              <a:solidFill>
                <a:srgbClr val="FFFFFE">
                  <a:lumMod val="25000"/>
                </a:srgbClr>
              </a:solidFill>
              <a:prstDash val="solid"/>
              <a:round/>
              <a:headEnd type="arrow" w="med" len="med"/>
              <a:tailEnd type="arrow" w="med" len="med"/>
            </a:ln>
            <a:effectLst/>
          </p:spPr>
        </p:cxnSp>
        <p:cxnSp>
          <p:nvCxnSpPr>
            <p:cNvPr id="51" name="Straight Arrow Connector 50"/>
            <p:cNvCxnSpPr>
              <a:stCxn id="41" idx="3"/>
              <a:endCxn id="42" idx="1"/>
            </p:cNvCxnSpPr>
            <p:nvPr/>
          </p:nvCxnSpPr>
          <p:spPr bwMode="auto">
            <a:xfrm flipV="1">
              <a:off x="2590800" y="3276600"/>
              <a:ext cx="3962400" cy="76200"/>
            </a:xfrm>
            <a:prstGeom prst="straightConnector1">
              <a:avLst/>
            </a:prstGeom>
            <a:solidFill>
              <a:srgbClr val="184E86"/>
            </a:solidFill>
            <a:ln w="57150" cap="flat" cmpd="sng" algn="ctr">
              <a:solidFill>
                <a:srgbClr val="2A8B78">
                  <a:lumMod val="60000"/>
                  <a:lumOff val="40000"/>
                </a:srgbClr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rot="5400000">
              <a:off x="1105694" y="3542506"/>
              <a:ext cx="4191000" cy="1588"/>
            </a:xfrm>
            <a:prstGeom prst="line">
              <a:avLst/>
            </a:prstGeom>
            <a:solidFill>
              <a:srgbClr val="184E86"/>
            </a:solidFill>
            <a:ln w="9525" cap="flat" cmpd="sng" algn="ctr">
              <a:solidFill>
                <a:srgbClr val="141313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 rot="5400000">
              <a:off x="3772694" y="3542506"/>
              <a:ext cx="4191000" cy="1588"/>
            </a:xfrm>
            <a:prstGeom prst="line">
              <a:avLst/>
            </a:prstGeom>
            <a:solidFill>
              <a:srgbClr val="184E86"/>
            </a:solidFill>
            <a:ln w="9525" cap="flat" cmpd="sng" algn="ctr">
              <a:solidFill>
                <a:srgbClr val="141313"/>
              </a:solidFill>
              <a:prstDash val="sysDash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029602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APNIC Survey 2011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2011 survey result delivered in March</a:t>
            </a:r>
          </a:p>
          <a:p>
            <a:r>
              <a:rPr lang="en-US" dirty="0" smtClean="0"/>
              <a:t>Key areas of focus…</a:t>
            </a:r>
          </a:p>
          <a:p>
            <a:pPr lvl="1"/>
            <a:r>
              <a:rPr lang="en-US" dirty="0" smtClean="0"/>
              <a:t>Active promotion of IPv6 deployment</a:t>
            </a:r>
          </a:p>
          <a:p>
            <a:pPr lvl="1"/>
            <a:r>
              <a:rPr lang="en-US" dirty="0" smtClean="0"/>
              <a:t>Focus on APNIC’s registry function</a:t>
            </a:r>
          </a:p>
          <a:p>
            <a:pPr lvl="1"/>
            <a:r>
              <a:rPr lang="en-US" dirty="0" smtClean="0"/>
              <a:t>Strengthen training activities</a:t>
            </a:r>
          </a:p>
          <a:p>
            <a:pPr lvl="1"/>
            <a:r>
              <a:rPr lang="en-US" dirty="0" smtClean="0"/>
              <a:t>Improve remote participation</a:t>
            </a:r>
          </a:p>
          <a:p>
            <a:pPr lvl="1"/>
            <a:r>
              <a:rPr lang="en-US" dirty="0" smtClean="0"/>
              <a:t>Continued Research and Development</a:t>
            </a:r>
          </a:p>
          <a:p>
            <a:pPr lvl="1"/>
            <a:r>
              <a:rPr lang="en-US" dirty="0"/>
              <a:t>Increase engagement with government</a:t>
            </a:r>
          </a:p>
          <a:p>
            <a:pPr marL="2667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4243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PNIC33 PowerPoint Template-FINAL!">
  <a:themeElements>
    <a:clrScheme name="APNIC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4FBA"/>
      </a:accent1>
      <a:accent2>
        <a:srgbClr val="F27D0A"/>
      </a:accent2>
      <a:accent3>
        <a:srgbClr val="590F4A"/>
      </a:accent3>
      <a:accent4>
        <a:srgbClr val="166813"/>
      </a:accent4>
      <a:accent5>
        <a:srgbClr val="C40836"/>
      </a:accent5>
      <a:accent6>
        <a:srgbClr val="FFCF0A"/>
      </a:accent6>
      <a:hlink>
        <a:srgbClr val="5C5C5C"/>
      </a:hlink>
      <a:folHlink>
        <a:srgbClr val="00A2D7"/>
      </a:folHlink>
    </a:clrScheme>
    <a:fontScheme name="APNI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APNIC33 PowerPoint Template-FINAL!.potx</Template>
  <TotalTime>2150</TotalTime>
  <Words>643</Words>
  <Application>Microsoft Macintosh PowerPoint</Application>
  <PresentationFormat>On-screen Show (4:3)</PresentationFormat>
  <Paragraphs>168</Paragraphs>
  <Slides>22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APNIC33 PowerPoint Template-FINAL!</vt:lpstr>
      <vt:lpstr>Secretariat Report</vt:lpstr>
      <vt:lpstr>APNIC Secretariat Report</vt:lpstr>
      <vt:lpstr>2011 in review…</vt:lpstr>
      <vt:lpstr>The Internet in 2011</vt:lpstr>
      <vt:lpstr>APNIC in 2011</vt:lpstr>
      <vt:lpstr>Structure development</vt:lpstr>
      <vt:lpstr>Executive Team 2011 </vt:lpstr>
      <vt:lpstr>APNIC Planning Process</vt:lpstr>
      <vt:lpstr>APNIC Survey 2011</vt:lpstr>
      <vt:lpstr>Operational Plan 2011</vt:lpstr>
      <vt:lpstr>2011 Key Achievements</vt:lpstr>
      <vt:lpstr>2011 Key Achievements</vt:lpstr>
      <vt:lpstr>Our new look…</vt:lpstr>
      <vt:lpstr>NIR in India</vt:lpstr>
      <vt:lpstr>2011 Annual Report</vt:lpstr>
      <vt:lpstr>Coming up in 2012… </vt:lpstr>
      <vt:lpstr>2012 challenges</vt:lpstr>
      <vt:lpstr>Activity Planning in 2012</vt:lpstr>
      <vt:lpstr>11 Core Activities in 2012</vt:lpstr>
      <vt:lpstr>2012 Member and Stakeholder Survey</vt:lpstr>
      <vt:lpstr>Next Up…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APNIC PowerPoint Template</dc:title>
  <dc:creator>Rebekah</dc:creator>
  <cp:lastModifiedBy>Samantha Marks</cp:lastModifiedBy>
  <cp:revision>74</cp:revision>
  <dcterms:created xsi:type="dcterms:W3CDTF">2011-12-06T02:23:30Z</dcterms:created>
  <dcterms:modified xsi:type="dcterms:W3CDTF">2012-03-02T07:56:02Z</dcterms:modified>
</cp:coreProperties>
</file>