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580" r:id="rId2"/>
    <p:sldId id="583" r:id="rId3"/>
    <p:sldId id="603" r:id="rId4"/>
    <p:sldId id="604" r:id="rId5"/>
    <p:sldId id="597" r:id="rId6"/>
    <p:sldId id="598" r:id="rId7"/>
    <p:sldId id="599" r:id="rId8"/>
    <p:sldId id="609" r:id="rId9"/>
    <p:sldId id="608" r:id="rId10"/>
    <p:sldId id="607" r:id="rId11"/>
    <p:sldId id="601" r:id="rId12"/>
    <p:sldId id="602" r:id="rId13"/>
    <p:sldId id="610" r:id="rId14"/>
    <p:sldId id="578" r:id="rId15"/>
    <p:sldId id="581" r:id="rId16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36" y="-952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2793FF-525E-1245-BA0D-58005FFFC9B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76529B-B68A-0F4E-9401-C8F119C36F3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39CADA-F7CC-5749-85AB-712082BAC87C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626DD9-611E-CE4E-9933-79EE9FFBAED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A34C7F-DB8B-7649-B172-1AF22D35F48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8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2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5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2011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/>
              <a:t>December </a:t>
            </a:r>
            <a:r>
              <a:rPr lang="en-US" dirty="0"/>
              <a:t>2011</a:t>
            </a:r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  <p:sldLayoutId id="2147484701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33338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AU" sz="3000"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36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36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1800" b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7463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ffectLst/>
                <a:latin typeface="Century Gothic" charset="0"/>
              </a:rPr>
              <a:t>IPv6 Allocations </a:t>
            </a:r>
            <a:r>
              <a:rPr lang="en-US" sz="3000" dirty="0" err="1" smtClean="0">
                <a:effectLst/>
                <a:latin typeface="Century Gothic" charset="0"/>
              </a:rPr>
              <a:t>RIRs</a:t>
            </a:r>
            <a:r>
              <a:rPr lang="en-US" sz="3000" dirty="0" smtClean="0">
                <a:effectLst/>
                <a:latin typeface="Century Gothic" charset="0"/>
              </a:rPr>
              <a:t> to </a:t>
            </a:r>
            <a:r>
              <a:rPr lang="en-US" sz="3000" dirty="0" err="1" smtClean="0">
                <a:effectLst/>
                <a:latin typeface="Century Gothic" charset="0"/>
              </a:rPr>
              <a:t>LIRs</a:t>
            </a:r>
            <a:r>
              <a:rPr lang="en-US" sz="3000" dirty="0" smtClean="0">
                <a:effectLst/>
                <a:latin typeface="Century Gothic" charset="0"/>
              </a:rPr>
              <a:t>/ISPs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</a:p>
        </p:txBody>
      </p:sp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584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245" y="1331913"/>
            <a:ext cx="785227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6538"/>
            <a:ext cx="7040562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RIRs to LIRs/</a:t>
            </a:r>
            <a:r>
              <a:rPr lang="en-US" sz="30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ISPs </a:t>
            </a: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Jan 1999 – </a:t>
            </a: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Dec 2011)</a:t>
            </a:r>
            <a:r>
              <a:rPr lang="en-US" sz="2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173038" y="1598613"/>
            <a:ext cx="3776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How many total allocations have been made by each RIR?</a:t>
            </a: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4368800" y="1598613"/>
            <a:ext cx="37750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In terms of /32s, how much total space has each RIR allocated?</a:t>
            </a:r>
            <a:br>
              <a:rPr lang="en-US" sz="1800" b="1">
                <a:latin typeface="Century Gothic" charset="0"/>
              </a:rPr>
            </a:br>
            <a:endParaRPr lang="en-US" sz="1800" b="1">
              <a:latin typeface="Century Gothic" charset="0"/>
            </a:endParaRPr>
          </a:p>
        </p:txBody>
      </p:sp>
      <p:pic>
        <p:nvPicPr>
          <p:cNvPr id="3789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3" y="2531120"/>
            <a:ext cx="8158161" cy="24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87313"/>
            <a:ext cx="7813675" cy="1223962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75" y="1152859"/>
            <a:ext cx="7931150" cy="521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46238"/>
            <a:ext cx="8407400" cy="4432300"/>
          </a:xfrm>
        </p:spPr>
        <p:txBody>
          <a:bodyPr/>
          <a:lstStyle/>
          <a:p>
            <a:pPr eaLnBrk="1" hangingPunct="1"/>
            <a:r>
              <a:rPr lang="en-US" sz="300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>
                <a:latin typeface="Century Gothic" charset="0"/>
                <a:ea typeface="ＭＳ Ｐゴシック" charset="0"/>
                <a:cs typeface="ＭＳ Ｐゴシック" charset="0"/>
              </a:rPr>
              <a:t>Raw Data/Historical RIR Allocations:</a:t>
            </a:r>
            <a: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www.aso.icann.org/stats</a:t>
            </a:r>
            <a:endParaRPr lang="en-US" sz="2600">
              <a:solidFill>
                <a:schemeClr val="folHlin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60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www.iana.org/assignments/ipv4-address-space</a:t>
            </a:r>
          </a:p>
          <a:p>
            <a:pPr eaLnBrk="1" hangingPunct="1">
              <a:buFontTx/>
              <a:buNone/>
            </a:pPr>
            <a:r>
              <a:rPr lang="en-US" sz="260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0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As of 30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December 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2011</a:t>
            </a: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44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38100"/>
            <a:ext cx="7348537" cy="1223963"/>
          </a:xfrm>
        </p:spPr>
        <p:txBody>
          <a:bodyPr/>
          <a:lstStyle/>
          <a:p>
            <a:pPr eaLnBrk="1" hangingPunct="1"/>
            <a:r>
              <a:rPr lang="en-US" sz="3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82700"/>
            <a:ext cx="7762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195263"/>
            <a:ext cx="7348537" cy="1223962"/>
          </a:xfrm>
        </p:spPr>
        <p:txBody>
          <a:bodyPr/>
          <a:lstStyle/>
          <a:p>
            <a:pPr eaLnBrk="1" hangingPunct="1"/>
            <a:r>
              <a:rPr lang="en-US" sz="3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30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420" y="1430338"/>
            <a:ext cx="731979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1932230"/>
            <a:ext cx="7383463" cy="363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320800" y="401638"/>
            <a:ext cx="7823200" cy="1223962"/>
          </a:xfrm>
        </p:spPr>
        <p:txBody>
          <a:bodyPr/>
          <a:lstStyle/>
          <a:p>
            <a:pPr eaLnBrk="1" hangingPunct="1"/>
            <a:r>
              <a:rPr lang="en-US" sz="3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Dec </a:t>
            </a: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2011)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325438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20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38" y="1511300"/>
            <a:ext cx="8150175" cy="435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211138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4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Dec 2011)</a:t>
            </a:r>
            <a:endParaRPr lang="en-US" sz="18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25" y="1725914"/>
            <a:ext cx="7356475" cy="390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6375"/>
            <a:ext cx="7348537" cy="1223963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Century Gothic" charset="0"/>
                <a:ea typeface="Arial" charset="0"/>
              </a:rPr>
              <a:t>4-BYTE ASN ASSIGNMENTS</a:t>
            </a:r>
            <a:r>
              <a:rPr lang="en-US" sz="66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66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b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" y="1177953"/>
            <a:ext cx="7824788" cy="520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6375"/>
            <a:ext cx="7348537" cy="12239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Arial" charset="0"/>
              </a:rPr>
              <a:t>4-BYTE ASN ASSIGNMENTS</a:t>
            </a:r>
            <a:r>
              <a:rPr lang="en-US" sz="66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66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Dec 2011)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  <a:cs typeface="Tahoma" charset="0"/>
              </a:rPr>
              <a:t>December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300" y="1594267"/>
            <a:ext cx="7807325" cy="41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23509</TotalTime>
  <Words>217</Words>
  <Application>Microsoft Macintosh PowerPoint</Application>
  <PresentationFormat>On-screen Show (4:3)</PresentationFormat>
  <Paragraphs>64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IPv4 ADDRESS SPACE What is the status of each of the 256 /8s?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Dec 2011)</vt:lpstr>
      <vt:lpstr>ASN ASSIGNMENTS (RIRs TO CUSTOMERS) How many ASNs has each RIR assigned by year? </vt:lpstr>
      <vt:lpstr>ASN ASSIGNMENTS (RIRs TO CUSTOMERS) How many total ASNs has each RIR assigned? (Jan 1999 – Dec 2011)</vt:lpstr>
      <vt:lpstr>4-BYTE ASN ASSIGNMENTS How many 4-byte ASNs has each RIR assigned by year? </vt:lpstr>
      <vt:lpstr>4-BYTE ASN ASSIGNMENTS How many total 4-byte ASNs has each RIR assigned? (Jan 2007 – Dec 2011)</vt:lpstr>
      <vt:lpstr>IPv6 ADDRESS SPACE How much has been allocated to the RIRs?</vt:lpstr>
      <vt:lpstr>IPv6 Allocations RIRs to LIRs/ISPs How many allocations have been made by each RIR by year?</vt:lpstr>
      <vt:lpstr>IPv6 ALLOCATIONS RIRs to LIRs/ISPs (Jan 1999 – Dec 2011) </vt:lpstr>
      <vt:lpstr>IPV6 ASSIGNMENTS RIRS TO END-USERS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Erin Sellers</cp:lastModifiedBy>
  <cp:revision>836</cp:revision>
  <cp:lastPrinted>2010-07-19T15:05:07Z</cp:lastPrinted>
  <dcterms:created xsi:type="dcterms:W3CDTF">2010-10-21T18:35:43Z</dcterms:created>
  <dcterms:modified xsi:type="dcterms:W3CDTF">2012-02-09T13:39:02Z</dcterms:modified>
  <cp:category/>
</cp:coreProperties>
</file>