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18"/>
  </p:notesMasterIdLst>
  <p:handoutMasterIdLst>
    <p:handoutMasterId r:id="rId19"/>
  </p:handoutMasterIdLst>
  <p:sldIdLst>
    <p:sldId id="281" r:id="rId2"/>
    <p:sldId id="257" r:id="rId3"/>
    <p:sldId id="269" r:id="rId4"/>
    <p:sldId id="271" r:id="rId5"/>
    <p:sldId id="258" r:id="rId6"/>
    <p:sldId id="276" r:id="rId7"/>
    <p:sldId id="260" r:id="rId8"/>
    <p:sldId id="261" r:id="rId9"/>
    <p:sldId id="272" r:id="rId10"/>
    <p:sldId id="277" r:id="rId11"/>
    <p:sldId id="278" r:id="rId12"/>
    <p:sldId id="265" r:id="rId13"/>
    <p:sldId id="279" r:id="rId14"/>
    <p:sldId id="267" r:id="rId15"/>
    <p:sldId id="274" r:id="rId16"/>
    <p:sldId id="280" r:id="rId17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75" d="100"/>
          <a:sy n="75" d="100"/>
        </p:scale>
        <p:origin x="-1264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8510AB-2792-384F-9993-23DDD1BA3C3D}" type="datetimeFigureOut">
              <a:rPr lang="en-US" smtClean="0"/>
              <a:t>2/03/12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D142C6-2348-2B4A-A31C-C985282A7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81064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EEEE14-2C66-174B-8265-A9225F044638}" type="datetimeFigureOut">
              <a:rPr lang="en-US" smtClean="0"/>
              <a:t>2/03/12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2F7429-1C9A-1A41-84B3-05F33C191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768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r>
              <a:rPr lang="en-US" baseline="0" dirty="0" smtClean="0"/>
              <a:t> to the key aspects of corporate support in 2011</a:t>
            </a:r>
          </a:p>
          <a:p>
            <a:r>
              <a:rPr lang="en-US" baseline="0" dirty="0" smtClean="0"/>
              <a:t>Infrastructure – includes Physical Office , Technical Office Support</a:t>
            </a:r>
          </a:p>
          <a:p>
            <a:r>
              <a:rPr lang="en-US" baseline="0" dirty="0" smtClean="0"/>
              <a:t>Risk Management includes – Insurance, Legal &amp; BCP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2F7429-1C9A-1A41-84B3-05F33C19157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5954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2F7429-1C9A-1A41-84B3-05F33C19157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430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PNIC 33_PPT template-03-03.jp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853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1844825"/>
            <a:ext cx="8424936" cy="2160239"/>
          </a:xfrm>
        </p:spPr>
        <p:txBody>
          <a:bodyPr>
            <a:normAutofit/>
          </a:bodyPr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4077072"/>
            <a:ext cx="8424936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837449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35292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536" y="1535113"/>
            <a:ext cx="4104456" cy="639762"/>
          </a:xfrm>
        </p:spPr>
        <p:txBody>
          <a:bodyPr anchor="t" anchorCtr="0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536" y="2174875"/>
            <a:ext cx="4104456" cy="399042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1535113"/>
            <a:ext cx="4176463" cy="6397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1" y="2174875"/>
            <a:ext cx="4176463" cy="399042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2699792" y="6548966"/>
            <a:ext cx="3960440" cy="22762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8748464" y="6548965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7BE4CEC-445C-0F40-88FB-336C0E92402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3392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352928" cy="1143000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699792" y="6548966"/>
            <a:ext cx="3960440" cy="22762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48464" y="6548965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520DD43-75C4-7A49-A186-050DCBDD680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0380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699792" y="6548966"/>
            <a:ext cx="3960440" cy="22762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48464" y="6548965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B206C59-7FE7-4E4E-82BB-BC37DC58565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8924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with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PNIC 33_PPT template-03-03.jp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853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1844824"/>
            <a:ext cx="8424936" cy="2016223"/>
          </a:xfrm>
        </p:spPr>
        <p:txBody>
          <a:bodyPr anchor="t" anchorCtr="0">
            <a:normAutofit/>
          </a:bodyPr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3933056"/>
            <a:ext cx="8424936" cy="1152128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AU" dirty="0"/>
          </a:p>
        </p:txBody>
      </p:sp>
      <p:sp>
        <p:nvSpPr>
          <p:cNvPr id="9" name="Rectangle 8"/>
          <p:cNvSpPr/>
          <p:nvPr/>
        </p:nvSpPr>
        <p:spPr>
          <a:xfrm>
            <a:off x="325918" y="5085184"/>
            <a:ext cx="8460000" cy="10801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470322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352928" cy="1143000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4565103"/>
          </a:xfrm>
        </p:spPr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699792" y="6548966"/>
            <a:ext cx="3960440" cy="22762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48464" y="6548965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22F18A4-ED93-064D-A6B8-0C72D8C53A6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6506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PNIC 33_PPT template-03-03.jp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853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421904"/>
            <a:ext cx="8352928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636912"/>
            <a:ext cx="8352928" cy="352839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699792" y="6548966"/>
            <a:ext cx="3960440" cy="22762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48464" y="6548965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992BB37-FA3B-8849-8426-8B49F547F0E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4799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APNIC 33_PPT template-03-03.jp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85384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996952"/>
            <a:ext cx="9144000" cy="3528392"/>
          </a:xfrm>
          <a:prstGeom prst="rect">
            <a:avLst/>
          </a:prstGeom>
          <a:solidFill>
            <a:schemeClr val="bg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570782"/>
            <a:ext cx="8352928" cy="778098"/>
          </a:xfrm>
        </p:spPr>
        <p:txBody>
          <a:bodyPr>
            <a:normAutofit/>
          </a:bodyPr>
          <a:lstStyle>
            <a:lvl1pPr algn="l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3140968"/>
            <a:ext cx="8352928" cy="3253066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395536" y="2420888"/>
            <a:ext cx="8352928" cy="504602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699792" y="6548966"/>
            <a:ext cx="3960440" cy="22762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48464" y="6548965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992BB37-FA3B-8849-8426-8B49F547F0E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7040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with sid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0" y="27384"/>
            <a:ext cx="558011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4896544" cy="1143000"/>
          </a:xfrm>
        </p:spPr>
        <p:txBody>
          <a:bodyPr/>
          <a:lstStyle>
            <a:lvl1pPr>
              <a:defRPr i="0">
                <a:solidFill>
                  <a:schemeClr val="tx1"/>
                </a:solidFill>
              </a:defRPr>
            </a:lvl1pPr>
          </a:lstStyle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00200"/>
            <a:ext cx="4896544" cy="456510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6012161" y="260350"/>
            <a:ext cx="2808312" cy="5904954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699792" y="6548966"/>
            <a:ext cx="2808312" cy="22762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48464" y="6548965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D992BB37-FA3B-8849-8426-8B49F547F0E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6379370"/>
            <a:ext cx="2032000" cy="478630"/>
          </a:xfrm>
          <a:prstGeom prst="rect">
            <a:avLst/>
          </a:prstGeom>
        </p:spPr>
      </p:pic>
      <p:pic>
        <p:nvPicPr>
          <p:cNvPr id="15" name="Picture 14" descr="APNIC 33_PPT template-03-03.jpg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"/>
          <a:stretch/>
        </p:blipFill>
        <p:spPr>
          <a:xfrm>
            <a:off x="5580112" y="0"/>
            <a:ext cx="3563887" cy="6885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78849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APNIC 33_PPT template-03-03.jp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85384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1916832"/>
            <a:ext cx="9144000" cy="3240360"/>
          </a:xfrm>
          <a:prstGeom prst="rect">
            <a:avLst/>
          </a:prstGeom>
          <a:solidFill>
            <a:schemeClr val="bg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95536" y="2420888"/>
            <a:ext cx="8352928" cy="1362075"/>
          </a:xfrm>
        </p:spPr>
        <p:txBody>
          <a:bodyPr anchor="ctr" anchorCtr="0">
            <a:noAutofit/>
          </a:bodyPr>
          <a:lstStyle>
            <a:lvl1pPr algn="l">
              <a:defRPr sz="4800" b="1" cap="none" baseline="0">
                <a:solidFill>
                  <a:schemeClr val="tx1"/>
                </a:solidFill>
              </a:defRPr>
            </a:lvl1pPr>
          </a:lstStyle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395536" y="3965525"/>
            <a:ext cx="8373710" cy="649288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699792" y="6548966"/>
            <a:ext cx="3960440" cy="22762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48464" y="6548965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59883F7-0341-CD46-A1FE-7F7F5DD8124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7927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7384"/>
            <a:ext cx="558011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060848"/>
            <a:ext cx="4896544" cy="2049191"/>
          </a:xfrm>
        </p:spPr>
        <p:txBody>
          <a:bodyPr anchor="ctr" anchorCtr="0">
            <a:noAutofit/>
          </a:bodyPr>
          <a:lstStyle>
            <a:lvl1pPr algn="l">
              <a:defRPr sz="4800" b="1" cap="none" baseline="0">
                <a:solidFill>
                  <a:schemeClr val="tx1"/>
                </a:solidFill>
              </a:defRPr>
            </a:lvl1pPr>
          </a:lstStyle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699792" y="6548966"/>
            <a:ext cx="2808312" cy="22762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48464" y="6548965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D992BB37-FA3B-8849-8426-8B49F547F0E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6379370"/>
            <a:ext cx="2032000" cy="478630"/>
          </a:xfrm>
          <a:prstGeom prst="rect">
            <a:avLst/>
          </a:prstGeom>
        </p:spPr>
      </p:pic>
      <p:pic>
        <p:nvPicPr>
          <p:cNvPr id="14" name="Picture 13" descr="APNIC 33_PPT template-03-03.jpg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"/>
          <a:stretch/>
        </p:blipFill>
        <p:spPr>
          <a:xfrm>
            <a:off x="5580112" y="0"/>
            <a:ext cx="3563887" cy="6885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16665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352928" cy="1143000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536" y="1600200"/>
            <a:ext cx="4104456" cy="456510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600200"/>
            <a:ext cx="4176464" cy="456510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699792" y="6548966"/>
            <a:ext cx="3960440" cy="22762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48464" y="6548965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09A46F9-C61A-DD4C-96BA-F3761C897F0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8532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352928" cy="11430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536" y="1600200"/>
            <a:ext cx="8352928" cy="456510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699792" y="6548966"/>
            <a:ext cx="3960440" cy="22762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48464" y="6548965"/>
            <a:ext cx="288032" cy="216024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D992BB37-FA3B-8849-8426-8B49F547F0E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7" descr="APNIC 33_PPT template-02.jpg"/>
          <p:cNvPicPr>
            <a:picLocks noChangeAspect="1"/>
          </p:cNvPicPr>
          <p:nvPr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212878"/>
            <a:ext cx="9144000" cy="672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789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spcBef>
          <a:spcPts val="12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33400" indent="-266700" algn="l" defTabSz="914400" rtl="0" eaLnBrk="1" latinLnBrk="0" hangingPunct="1">
        <a:spcBef>
          <a:spcPts val="4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12800" indent="-279400" algn="l" defTabSz="914400" rtl="0" eaLnBrk="1" latinLnBrk="0" hangingPunct="1">
        <a:spcBef>
          <a:spcPts val="4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Corporate Support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Richard Brown, Business Director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71346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</a:rPr>
              <a:t>Process Improvement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</a:rPr>
              <a:t>Implemented </a:t>
            </a:r>
            <a:r>
              <a:rPr lang="en-US" dirty="0">
                <a:latin typeface="Arial" charset="0"/>
              </a:rPr>
              <a:t>b</a:t>
            </a:r>
            <a:r>
              <a:rPr lang="en-US" dirty="0" smtClean="0">
                <a:latin typeface="Arial" charset="0"/>
              </a:rPr>
              <a:t>est </a:t>
            </a:r>
            <a:r>
              <a:rPr lang="en-US" dirty="0">
                <a:latin typeface="Arial" charset="0"/>
              </a:rPr>
              <a:t>p</a:t>
            </a:r>
            <a:r>
              <a:rPr lang="en-US" dirty="0" smtClean="0">
                <a:latin typeface="Arial" charset="0"/>
              </a:rPr>
              <a:t>ractice for:</a:t>
            </a:r>
            <a:endParaRPr lang="en-US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>
                <a:latin typeface="Arial" charset="0"/>
                <a:cs typeface="ＭＳ Ｐゴシック" charset="0"/>
              </a:rPr>
              <a:t>S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oftware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development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methodologies</a:t>
            </a:r>
          </a:p>
          <a:p>
            <a:pPr lvl="2"/>
            <a:r>
              <a:rPr lang="en-US" dirty="0" smtClean="0">
                <a:latin typeface="Arial" charset="0"/>
              </a:rPr>
              <a:t>Improved </a:t>
            </a:r>
            <a:r>
              <a:rPr lang="en-US" dirty="0">
                <a:latin typeface="Arial" charset="0"/>
              </a:rPr>
              <a:t>reporting capabilities</a:t>
            </a:r>
            <a:r>
              <a:rPr lang="en-US" dirty="0" smtClean="0">
                <a:latin typeface="Arial" charset="0"/>
              </a:rPr>
              <a:t>, increased </a:t>
            </a:r>
            <a:r>
              <a:rPr lang="en-US" dirty="0">
                <a:latin typeface="Arial" charset="0"/>
              </a:rPr>
              <a:t>communication and information sharing</a:t>
            </a:r>
          </a:p>
          <a:p>
            <a:pPr lvl="2"/>
            <a:r>
              <a:rPr lang="en-US" dirty="0" smtClean="0">
                <a:latin typeface="Arial" charset="0"/>
              </a:rPr>
              <a:t>Greater </a:t>
            </a:r>
            <a:r>
              <a:rPr lang="en-US" dirty="0">
                <a:latin typeface="Arial" charset="0"/>
              </a:rPr>
              <a:t>software quality through test-driven development </a:t>
            </a:r>
          </a:p>
          <a:p>
            <a:pPr lvl="2"/>
            <a:r>
              <a:rPr lang="en-US" dirty="0">
                <a:latin typeface="Arial" charset="0"/>
              </a:rPr>
              <a:t>Guided by continuous integration </a:t>
            </a:r>
            <a:r>
              <a:rPr lang="en-US" dirty="0" smtClean="0">
                <a:latin typeface="Arial" charset="0"/>
              </a:rPr>
              <a:t>principles</a:t>
            </a:r>
          </a:p>
          <a:p>
            <a:pPr lvl="2"/>
            <a:r>
              <a:rPr lang="en-US" dirty="0">
                <a:latin typeface="Arial" charset="0"/>
              </a:rPr>
              <a:t>More frequent opportunities to make minor course adjustments during a </a:t>
            </a:r>
            <a:r>
              <a:rPr lang="en-US" dirty="0" smtClean="0">
                <a:latin typeface="Arial" charset="0"/>
              </a:rPr>
              <a:t>project</a:t>
            </a:r>
            <a:endParaRPr lang="en-US" dirty="0" smtClean="0">
              <a:latin typeface="Arial" charset="0"/>
              <a:cs typeface="ＭＳ Ｐゴシック" charset="0"/>
            </a:endParaRPr>
          </a:p>
          <a:p>
            <a:pPr lvl="1"/>
            <a:r>
              <a:rPr lang="en-US" sz="2400" dirty="0" smtClean="0">
                <a:latin typeface="Arial" charset="0"/>
                <a:cs typeface="ＭＳ Ｐゴシック" charset="0"/>
              </a:rPr>
              <a:t> </a:t>
            </a:r>
            <a:r>
              <a:rPr lang="en-US" dirty="0" smtClean="0">
                <a:latin typeface="Arial" charset="0"/>
                <a:cs typeface="ＭＳ Ｐゴシック" charset="0"/>
              </a:rPr>
              <a:t>Business process </a:t>
            </a:r>
            <a:r>
              <a:rPr lang="en-US" dirty="0" err="1" smtClean="0">
                <a:latin typeface="Arial" charset="0"/>
                <a:cs typeface="ＭＳ Ｐゴシック" charset="0"/>
              </a:rPr>
              <a:t>modelling</a:t>
            </a:r>
            <a:endParaRPr lang="en-US" dirty="0">
              <a:latin typeface="Arial" charset="0"/>
              <a:cs typeface="ＭＳ Ｐゴシック" charset="0"/>
            </a:endParaRPr>
          </a:p>
          <a:p>
            <a:pPr lvl="2"/>
            <a:r>
              <a:rPr lang="en-US" dirty="0" err="1">
                <a:latin typeface="Arial" charset="0"/>
              </a:rPr>
              <a:t>M</a:t>
            </a:r>
            <a:r>
              <a:rPr lang="en-US" dirty="0" err="1" smtClean="0">
                <a:latin typeface="Arial" charset="0"/>
              </a:rPr>
              <a:t>odelling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>
                <a:latin typeface="Arial" charset="0"/>
              </a:rPr>
              <a:t>and documenting processes</a:t>
            </a:r>
          </a:p>
          <a:p>
            <a:pPr lvl="2"/>
            <a:r>
              <a:rPr lang="en-US" dirty="0">
                <a:latin typeface="Arial" charset="0"/>
              </a:rPr>
              <a:t>I</a:t>
            </a:r>
            <a:r>
              <a:rPr lang="en-US" dirty="0" smtClean="0">
                <a:latin typeface="Arial" charset="0"/>
              </a:rPr>
              <a:t>dentifying </a:t>
            </a:r>
            <a:r>
              <a:rPr lang="en-US" dirty="0">
                <a:latin typeface="Arial" charset="0"/>
              </a:rPr>
              <a:t>bottlenecks and opportunities for improved effici</a:t>
            </a:r>
            <a:r>
              <a:rPr lang="en-US" sz="2000" dirty="0">
                <a:latin typeface="Arial" charset="0"/>
              </a:rPr>
              <a:t>ency</a:t>
            </a:r>
          </a:p>
          <a:p>
            <a:pPr lvl="1"/>
            <a:endParaRPr lang="en-US" sz="2400" dirty="0" smtClean="0">
              <a:latin typeface="Arial" charset="0"/>
            </a:endParaRPr>
          </a:p>
          <a:p>
            <a:pPr lvl="1"/>
            <a:endParaRPr lang="en-US" sz="2400" dirty="0">
              <a:latin typeface="Arial" charset="0"/>
              <a:ea typeface="ＭＳ Ｐゴシック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D22F18A4-ED93-064D-A6B8-0C72D8C53A6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538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Improvement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Status Board</a:t>
            </a:r>
          </a:p>
          <a:p>
            <a:pPr lvl="1"/>
            <a:r>
              <a:rPr lang="en-US" dirty="0" smtClean="0"/>
              <a:t>Visibility of current work/priorities</a:t>
            </a:r>
          </a:p>
          <a:p>
            <a:pPr lvl="1"/>
            <a:r>
              <a:rPr lang="en-US" dirty="0" smtClean="0"/>
              <a:t>Maintaining focus on required outcomes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D22F18A4-ED93-064D-A6B8-0C72D8C53A6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7" name="Picture 6" descr="DSCF1355.jp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36133" y="2798784"/>
            <a:ext cx="6722533" cy="3366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307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People and Culture</a:t>
            </a:r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</a:rPr>
              <a:t>Diversity</a:t>
            </a:r>
          </a:p>
          <a:p>
            <a:pPr lvl="1"/>
            <a:r>
              <a:rPr lang="en-US" dirty="0" smtClean="0">
                <a:latin typeface="Arial" charset="0"/>
                <a:cs typeface="ＭＳ Ｐゴシック" charset="0"/>
              </a:rPr>
              <a:t>28 economies </a:t>
            </a:r>
          </a:p>
          <a:p>
            <a:pPr lvl="1"/>
            <a:r>
              <a:rPr lang="en-US" dirty="0" smtClean="0">
                <a:latin typeface="Arial" charset="0"/>
                <a:cs typeface="ＭＳ Ｐゴシック" charset="0"/>
              </a:rPr>
              <a:t>30 languages</a:t>
            </a:r>
            <a:endParaRPr lang="en-US" dirty="0">
              <a:latin typeface="Arial" charset="0"/>
              <a:cs typeface="ＭＳ Ｐゴシック" charset="0"/>
            </a:endParaRPr>
          </a:p>
          <a:p>
            <a:r>
              <a:rPr lang="en-US" dirty="0" smtClean="0">
                <a:latin typeface="Arial" charset="0"/>
              </a:rPr>
              <a:t>Training and </a:t>
            </a:r>
            <a:r>
              <a:rPr lang="en-US" dirty="0">
                <a:latin typeface="Arial" charset="0"/>
              </a:rPr>
              <a:t>d</a:t>
            </a:r>
            <a:r>
              <a:rPr lang="en-US" dirty="0" smtClean="0">
                <a:latin typeface="Arial" charset="0"/>
              </a:rPr>
              <a:t>evelopment</a:t>
            </a:r>
          </a:p>
          <a:p>
            <a:pPr lvl="1"/>
            <a:r>
              <a:rPr lang="en-US" dirty="0" smtClean="0">
                <a:latin typeface="Arial" charset="0"/>
                <a:cs typeface="ＭＳ Ｐゴシック" charset="0"/>
              </a:rPr>
              <a:t>English conversation group</a:t>
            </a:r>
          </a:p>
          <a:p>
            <a:pPr lvl="1"/>
            <a:r>
              <a:rPr lang="en-US" dirty="0" smtClean="0">
                <a:latin typeface="Arial" charset="0"/>
                <a:cs typeface="ＭＳ Ｐゴシック" charset="0"/>
              </a:rPr>
              <a:t>Lunch ‘n’ Learn program</a:t>
            </a:r>
          </a:p>
          <a:p>
            <a:pPr lvl="1"/>
            <a:r>
              <a:rPr lang="en-US" dirty="0" smtClean="0">
                <a:latin typeface="Arial" charset="0"/>
                <a:cs typeface="ＭＳ Ｐゴシック" charset="0"/>
              </a:rPr>
              <a:t>Job specific training for technical currency</a:t>
            </a:r>
          </a:p>
          <a:p>
            <a:pPr lvl="1"/>
            <a:r>
              <a:rPr lang="en-US" dirty="0" smtClean="0">
                <a:latin typeface="Arial" charset="0"/>
                <a:cs typeface="ＭＳ Ｐゴシック" charset="0"/>
              </a:rPr>
              <a:t>Self-education support</a:t>
            </a:r>
          </a:p>
          <a:p>
            <a:pPr lvl="1"/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D22F18A4-ED93-064D-A6B8-0C72D8C53A67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People and Culture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RIR staff exchange program</a:t>
            </a:r>
          </a:p>
          <a:p>
            <a:pPr lvl="1"/>
            <a:r>
              <a:rPr lang="en-US" dirty="0" smtClean="0"/>
              <a:t>APNIC publications team member hosted by the RIPE NCC</a:t>
            </a:r>
          </a:p>
          <a:p>
            <a:pPr lvl="1"/>
            <a:r>
              <a:rPr lang="en-AU" dirty="0"/>
              <a:t>APNIC hosted a RIPE NCC communications specialist</a:t>
            </a:r>
            <a:endParaRPr lang="en-US" dirty="0">
              <a:latin typeface="Arial" charset="0"/>
            </a:endParaRP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D22F18A4-ED93-064D-A6B8-0C72D8C53A67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7332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People and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Culture – WH&amp;S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Preparation for Work Health &amp; Safety Act 2012</a:t>
            </a:r>
          </a:p>
          <a:p>
            <a:pPr lvl="1"/>
            <a:r>
              <a:rPr lang="en-US" dirty="0" smtClean="0">
                <a:latin typeface="Arial" charset="0"/>
              </a:rPr>
              <a:t>Policy and procedure review </a:t>
            </a:r>
          </a:p>
          <a:p>
            <a:pPr lvl="1"/>
            <a:r>
              <a:rPr lang="en-US" dirty="0" smtClean="0">
                <a:latin typeface="Arial" charset="0"/>
              </a:rPr>
              <a:t>Staff training </a:t>
            </a:r>
            <a:r>
              <a:rPr lang="en-US" dirty="0">
                <a:latin typeface="Arial" charset="0"/>
              </a:rPr>
              <a:t>and information sessions; online compliance register</a:t>
            </a:r>
          </a:p>
          <a:p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Fire warden, CPR, and First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a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id training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D22F18A4-ED93-064D-A6B8-0C72D8C53A67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4822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People and Culture</a:t>
            </a:r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Performance Management</a:t>
            </a:r>
            <a:endParaRPr lang="en-AU" dirty="0"/>
          </a:p>
          <a:p>
            <a:pPr lvl="1"/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Change from anniversary-based to bi-annual performance reviews in 2011</a:t>
            </a:r>
          </a:p>
          <a:p>
            <a:pPr lvl="1"/>
            <a:r>
              <a:rPr lang="en-US" dirty="0" smtClean="0">
                <a:latin typeface="Arial" charset="0"/>
              </a:rPr>
              <a:t>Six-monthly reviews in May/June</a:t>
            </a:r>
          </a:p>
          <a:p>
            <a:pPr lvl="1"/>
            <a:r>
              <a:rPr lang="en-US" dirty="0" smtClean="0">
                <a:latin typeface="Arial" charset="0"/>
              </a:rPr>
              <a:t>Annual reviews in Nov/Dec</a:t>
            </a:r>
          </a:p>
          <a:p>
            <a:pPr lvl="1"/>
            <a:r>
              <a:rPr lang="en-US" dirty="0" smtClean="0">
                <a:latin typeface="Arial" charset="0"/>
              </a:rPr>
              <a:t>Ensures moderation of results</a:t>
            </a:r>
          </a:p>
          <a:p>
            <a:pPr lvl="1"/>
            <a:r>
              <a:rPr lang="en-US" dirty="0" smtClean="0">
                <a:latin typeface="Arial" charset="0"/>
              </a:rPr>
              <a:t>Certainty for budget planning</a:t>
            </a:r>
          </a:p>
          <a:p>
            <a:pPr lvl="1"/>
            <a:r>
              <a:rPr lang="en-US" dirty="0" smtClean="0">
                <a:latin typeface="Arial" charset="0"/>
              </a:rPr>
              <a:t>Enables alignment of performance to operational planning priorities</a:t>
            </a:r>
            <a:endParaRPr lang="en-US" dirty="0">
              <a:latin typeface="Arial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D22F18A4-ED93-064D-A6B8-0C72D8C53A67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6366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Corporate Support</a:t>
            </a:r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3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>
                <a:latin typeface="Arial" charset="0"/>
              </a:rPr>
              <a:t>Infrastructure</a:t>
            </a:r>
          </a:p>
          <a:p>
            <a:r>
              <a:rPr lang="en-AU" dirty="0" smtClean="0">
                <a:latin typeface="Arial" charset="0"/>
                <a:ea typeface="ＭＳ Ｐゴシック" charset="0"/>
                <a:cs typeface="ＭＳ Ｐゴシック" charset="0"/>
              </a:rPr>
              <a:t>Risk Management</a:t>
            </a:r>
          </a:p>
          <a:p>
            <a:r>
              <a:rPr lang="en-AU" dirty="0" smtClean="0">
                <a:latin typeface="Arial" charset="0"/>
              </a:rPr>
              <a:t>Resource Management</a:t>
            </a:r>
          </a:p>
          <a:p>
            <a:r>
              <a:rPr lang="en-AU" dirty="0" smtClean="0">
                <a:latin typeface="Arial" charset="0"/>
                <a:ea typeface="ＭＳ Ｐゴシック" charset="0"/>
                <a:cs typeface="ＭＳ Ｐゴシック" charset="0"/>
              </a:rPr>
              <a:t>Planning</a:t>
            </a:r>
          </a:p>
          <a:p>
            <a:r>
              <a:rPr lang="en-AU" dirty="0" smtClean="0">
                <a:latin typeface="Arial" charset="0"/>
              </a:rPr>
              <a:t>Process Improvement</a:t>
            </a:r>
          </a:p>
          <a:p>
            <a:r>
              <a:rPr lang="en-AU" dirty="0" smtClean="0">
                <a:latin typeface="Arial" charset="0"/>
                <a:ea typeface="ＭＳ Ｐゴシック" charset="0"/>
                <a:cs typeface="ＭＳ Ｐゴシック" charset="0"/>
              </a:rPr>
              <a:t>People and Culture</a:t>
            </a:r>
          </a:p>
          <a:p>
            <a:endParaRPr lang="en-AU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D22F18A4-ED93-064D-A6B8-0C72D8C53A6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Infrastructure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New office establishment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dirty="0" smtClean="0">
                <a:latin typeface="Arial" charset="0"/>
              </a:rPr>
              <a:t>Contract finalization</a:t>
            </a:r>
            <a:endParaRPr lang="en-US" dirty="0" smtClean="0">
              <a:latin typeface="Arial" charset="0"/>
              <a:ea typeface="ＭＳ Ｐゴシック" charset="0"/>
            </a:endParaRPr>
          </a:p>
          <a:p>
            <a:pPr lvl="1"/>
            <a:r>
              <a:rPr lang="en-US" dirty="0" smtClean="0">
                <a:latin typeface="Arial" charset="0"/>
              </a:rPr>
              <a:t>Service and </a:t>
            </a:r>
            <a:r>
              <a:rPr lang="en-US" dirty="0">
                <a:latin typeface="Arial" charset="0"/>
              </a:rPr>
              <a:t>m</a:t>
            </a:r>
            <a:r>
              <a:rPr lang="en-US" dirty="0" smtClean="0">
                <a:latin typeface="Arial" charset="0"/>
              </a:rPr>
              <a:t>aintenance </a:t>
            </a:r>
            <a:r>
              <a:rPr lang="en-US" dirty="0">
                <a:latin typeface="Arial" charset="0"/>
              </a:rPr>
              <a:t>c</a:t>
            </a:r>
            <a:r>
              <a:rPr lang="en-US" dirty="0" smtClean="0">
                <a:latin typeface="Arial" charset="0"/>
              </a:rPr>
              <a:t>ontracts in place</a:t>
            </a:r>
          </a:p>
          <a:p>
            <a:pPr lvl="1"/>
            <a:r>
              <a:rPr lang="en-US" dirty="0" smtClean="0">
                <a:latin typeface="Arial" charset="0"/>
                <a:ea typeface="ＭＳ Ｐゴシック" charset="0"/>
              </a:rPr>
              <a:t>Decommissioning old premises</a:t>
            </a:r>
          </a:p>
          <a:p>
            <a:r>
              <a:rPr lang="en-US" dirty="0" smtClean="0">
                <a:latin typeface="Arial" charset="0"/>
              </a:rPr>
              <a:t>Immediate benefits</a:t>
            </a:r>
          </a:p>
          <a:p>
            <a:pPr lvl="1"/>
            <a:r>
              <a:rPr lang="en-US" dirty="0" smtClean="0">
                <a:latin typeface="Arial" charset="0"/>
                <a:ea typeface="ＭＳ Ｐゴシック" charset="0"/>
              </a:rPr>
              <a:t>On time and within budget</a:t>
            </a:r>
          </a:p>
          <a:p>
            <a:pPr lvl="1"/>
            <a:r>
              <a:rPr lang="en-US" dirty="0" smtClean="0">
                <a:latin typeface="Arial" charset="0"/>
                <a:ea typeface="ＭＳ Ｐゴシック" charset="0"/>
              </a:rPr>
              <a:t>Secure facility</a:t>
            </a:r>
          </a:p>
          <a:p>
            <a:pPr lvl="1"/>
            <a:r>
              <a:rPr lang="en-US" dirty="0" smtClean="0">
                <a:latin typeface="Arial" charset="0"/>
              </a:rPr>
              <a:t>Collaborative environment</a:t>
            </a:r>
          </a:p>
          <a:p>
            <a:pPr lvl="1"/>
            <a:r>
              <a:rPr lang="en-US" dirty="0" smtClean="0">
                <a:latin typeface="Arial" charset="0"/>
              </a:rPr>
              <a:t>Adaptable to APNIC’s future requirements</a:t>
            </a:r>
          </a:p>
          <a:p>
            <a:pPr lvl="1"/>
            <a:endParaRPr lang="en-US" dirty="0" smtClean="0">
              <a:latin typeface="Arial" charset="0"/>
              <a:ea typeface="ＭＳ Ｐゴシック" charset="0"/>
            </a:endParaRPr>
          </a:p>
          <a:p>
            <a:pPr marL="457200" lvl="1" indent="0">
              <a:buNone/>
            </a:pPr>
            <a:endParaRPr lang="en-US" dirty="0">
              <a:latin typeface="Arial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D22F18A4-ED93-064D-A6B8-0C72D8C53A6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2146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Infrastructure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Technical Office Support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dirty="0" smtClean="0">
                <a:latin typeface="Arial" charset="0"/>
              </a:rPr>
              <a:t>Three</a:t>
            </a:r>
            <a:r>
              <a:rPr lang="en-US" dirty="0">
                <a:latin typeface="Arial" charset="0"/>
              </a:rPr>
              <a:t>-</a:t>
            </a:r>
            <a:r>
              <a:rPr lang="en-US" dirty="0" smtClean="0">
                <a:latin typeface="Arial" charset="0"/>
              </a:rPr>
              <a:t>site redundancy provides resilience for key Secretariat services</a:t>
            </a:r>
          </a:p>
          <a:p>
            <a:pPr lvl="1"/>
            <a:r>
              <a:rPr lang="en-US" dirty="0">
                <a:latin typeface="Arial" charset="0"/>
              </a:rPr>
              <a:t>I</a:t>
            </a:r>
            <a:r>
              <a:rPr lang="en-US" dirty="0" smtClean="0">
                <a:latin typeface="Arial" charset="0"/>
              </a:rPr>
              <a:t>mprovement in monitoring of services</a:t>
            </a:r>
          </a:p>
          <a:p>
            <a:pPr lvl="1"/>
            <a:r>
              <a:rPr lang="en-US" dirty="0">
                <a:latin typeface="Arial" charset="0"/>
              </a:rPr>
              <a:t>Continued 24/7 support for </a:t>
            </a:r>
            <a:r>
              <a:rPr lang="en-US" dirty="0" smtClean="0">
                <a:latin typeface="Arial" charset="0"/>
              </a:rPr>
              <a:t>Secretariat </a:t>
            </a:r>
            <a:r>
              <a:rPr lang="en-US" dirty="0">
                <a:latin typeface="Arial" charset="0"/>
              </a:rPr>
              <a:t>technical issues</a:t>
            </a:r>
          </a:p>
          <a:p>
            <a:pPr marL="457200" lvl="1" indent="0">
              <a:buNone/>
            </a:pPr>
            <a:endParaRPr lang="en-US" sz="2400" dirty="0" smtClean="0">
              <a:latin typeface="Arial" charset="0"/>
            </a:endParaRPr>
          </a:p>
          <a:p>
            <a:pPr marL="457200" lvl="1" indent="0">
              <a:buNone/>
            </a:pPr>
            <a:endParaRPr lang="en-US" dirty="0" smtClean="0">
              <a:latin typeface="Arial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D22F18A4-ED93-064D-A6B8-0C72D8C53A6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0320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Risk Management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Insurance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dirty="0" smtClean="0">
                <a:latin typeface="Arial" charset="0"/>
              </a:rPr>
              <a:t>Risk exposure workshops</a:t>
            </a:r>
          </a:p>
          <a:p>
            <a:pPr lvl="1"/>
            <a:r>
              <a:rPr lang="en-US" dirty="0">
                <a:latin typeface="Arial" charset="0"/>
              </a:rPr>
              <a:t>R</a:t>
            </a:r>
            <a:r>
              <a:rPr lang="en-US" dirty="0" smtClean="0">
                <a:latin typeface="Arial" charset="0"/>
              </a:rPr>
              <a:t>isk </a:t>
            </a:r>
            <a:r>
              <a:rPr lang="en-US" dirty="0">
                <a:latin typeface="Arial" charset="0"/>
              </a:rPr>
              <a:t>register </a:t>
            </a:r>
          </a:p>
          <a:p>
            <a:pPr lvl="1"/>
            <a:r>
              <a:rPr lang="en-US" dirty="0" smtClean="0">
                <a:latin typeface="Arial" charset="0"/>
              </a:rPr>
              <a:t>I</a:t>
            </a:r>
            <a:r>
              <a:rPr lang="en-US" dirty="0" smtClean="0">
                <a:latin typeface="Arial" charset="0"/>
                <a:ea typeface="ＭＳ Ｐゴシック" charset="0"/>
              </a:rPr>
              <a:t>nsurance </a:t>
            </a:r>
            <a:r>
              <a:rPr lang="en-US" dirty="0">
                <a:latin typeface="Arial" charset="0"/>
                <a:ea typeface="ＭＳ Ｐゴシック" charset="0"/>
              </a:rPr>
              <a:t>coverage and gap </a:t>
            </a:r>
            <a:r>
              <a:rPr lang="en-US" dirty="0" smtClean="0">
                <a:latin typeface="Arial" charset="0"/>
                <a:ea typeface="ＭＳ Ｐゴシック" charset="0"/>
              </a:rPr>
              <a:t>identification</a:t>
            </a:r>
            <a:endParaRPr lang="en-US" dirty="0">
              <a:latin typeface="Arial" charset="0"/>
            </a:endParaRPr>
          </a:p>
          <a:p>
            <a:pPr marL="342900" lvl="1" indent="-342900">
              <a:buFont typeface="Arial" charset="0"/>
              <a:buChar char="•"/>
            </a:pPr>
            <a:r>
              <a:rPr lang="en-US" sz="2400" dirty="0">
                <a:latin typeface="Arial" charset="0"/>
                <a:cs typeface="ＭＳ Ｐゴシック" charset="0"/>
              </a:rPr>
              <a:t>Legal</a:t>
            </a:r>
          </a:p>
          <a:p>
            <a:pPr lvl="1"/>
            <a:r>
              <a:rPr lang="en-US" dirty="0" smtClean="0">
                <a:latin typeface="Arial" charset="0"/>
              </a:rPr>
              <a:t>L</a:t>
            </a:r>
            <a:r>
              <a:rPr lang="en-US" dirty="0" smtClean="0">
                <a:latin typeface="Arial" charset="0"/>
                <a:ea typeface="ＭＳ Ｐゴシック" charset="0"/>
              </a:rPr>
              <a:t>egal representation</a:t>
            </a:r>
          </a:p>
          <a:p>
            <a:pPr lvl="1"/>
            <a:r>
              <a:rPr lang="en-US" dirty="0" smtClean="0">
                <a:latin typeface="Arial" charset="0"/>
              </a:rPr>
              <a:t>Focus on corporate governance</a:t>
            </a:r>
          </a:p>
          <a:p>
            <a:pPr lvl="1"/>
            <a:r>
              <a:rPr lang="en-US" dirty="0" smtClean="0">
                <a:latin typeface="Arial" charset="0"/>
                <a:ea typeface="ＭＳ Ｐゴシック" charset="0"/>
              </a:rPr>
              <a:t>Knowledge management for legal issues</a:t>
            </a:r>
          </a:p>
          <a:p>
            <a:pPr lvl="1"/>
            <a:r>
              <a:rPr lang="en-US" dirty="0" smtClean="0">
                <a:latin typeface="Arial" charset="0"/>
                <a:ea typeface="ＭＳ Ｐゴシック" charset="0"/>
              </a:rPr>
              <a:t>Contract management </a:t>
            </a:r>
          </a:p>
          <a:p>
            <a:pPr marL="457200" lvl="1" indent="0">
              <a:buNone/>
            </a:pPr>
            <a:endParaRPr lang="en-US" dirty="0">
              <a:latin typeface="Arial" charset="0"/>
              <a:ea typeface="ＭＳ Ｐゴシック" charset="0"/>
            </a:endParaRPr>
          </a:p>
          <a:p>
            <a:pPr marL="457200" lvl="1" indent="0">
              <a:buNone/>
            </a:pPr>
            <a:endParaRPr lang="en-US" dirty="0">
              <a:latin typeface="Arial" charset="0"/>
              <a:ea typeface="ＭＳ Ｐゴシック" charset="0"/>
            </a:endParaRPr>
          </a:p>
          <a:p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D22F18A4-ED93-064D-A6B8-0C72D8C53A6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Risk Management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</a:rPr>
              <a:t>Business Continuity Planning (BCP)</a:t>
            </a:r>
          </a:p>
          <a:p>
            <a:pPr lvl="1"/>
            <a:r>
              <a:rPr lang="en-US" dirty="0" smtClean="0">
                <a:latin typeface="Arial" charset="0"/>
                <a:ea typeface="ＭＳ Ｐゴシック" charset="0"/>
              </a:rPr>
              <a:t>Tested during flood crisis – Jan 2011</a:t>
            </a:r>
          </a:p>
          <a:p>
            <a:pPr lvl="1"/>
            <a:r>
              <a:rPr lang="en-US" dirty="0" smtClean="0">
                <a:latin typeface="Arial" charset="0"/>
              </a:rPr>
              <a:t>Regular scenario testing</a:t>
            </a:r>
          </a:p>
          <a:p>
            <a:pPr lvl="1"/>
            <a:r>
              <a:rPr lang="en-US" dirty="0" smtClean="0">
                <a:latin typeface="Arial" charset="0"/>
                <a:cs typeface="ＭＳ Ｐゴシック" charset="0"/>
              </a:rPr>
              <a:t>BCP approach to all activities</a:t>
            </a:r>
          </a:p>
          <a:p>
            <a:pPr lvl="1"/>
            <a:r>
              <a:rPr lang="en-US" dirty="0" smtClean="0">
                <a:latin typeface="Arial" charset="0"/>
                <a:cs typeface="ＭＳ Ｐゴシック" charset="0"/>
              </a:rPr>
              <a:t>Planned collaboration with RIPE NCC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D22F18A4-ED93-064D-A6B8-0C72D8C53A6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2433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</a:rPr>
              <a:t>Resource Management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New ERM (Enterpris</a:t>
            </a:r>
            <a:r>
              <a:rPr lang="en-US" dirty="0" smtClean="0">
                <a:latin typeface="Arial" charset="0"/>
              </a:rPr>
              <a:t>e Resource </a:t>
            </a:r>
            <a:r>
              <a:rPr lang="en-US" dirty="0">
                <a:latin typeface="Arial" charset="0"/>
              </a:rPr>
              <a:t>M</a:t>
            </a:r>
            <a:r>
              <a:rPr lang="en-US" dirty="0" smtClean="0">
                <a:latin typeface="Arial" charset="0"/>
              </a:rPr>
              <a:t>anagement) System</a:t>
            </a:r>
            <a:endParaRPr lang="en-US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Reduces complexity and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automates manual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processes</a:t>
            </a:r>
          </a:p>
          <a:p>
            <a:pPr lvl="1"/>
            <a:r>
              <a:rPr lang="en-US" dirty="0" smtClean="0">
                <a:latin typeface="Arial" charset="0"/>
                <a:cs typeface="ＭＳ Ｐゴシック" charset="0"/>
              </a:rPr>
              <a:t>Replaces a range of standalone applications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Real-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time, flexible reporting </a:t>
            </a:r>
          </a:p>
          <a:p>
            <a:pPr lvl="1"/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Custom workflows, approvals,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and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audit trails</a:t>
            </a:r>
          </a:p>
          <a:p>
            <a:pPr lvl="1"/>
            <a:r>
              <a:rPr lang="en-US" dirty="0" smtClean="0">
                <a:latin typeface="Arial" charset="0"/>
                <a:cs typeface="ＭＳ Ｐゴシック" charset="0"/>
              </a:rPr>
              <a:t>Single source of key organizational data</a:t>
            </a:r>
          </a:p>
          <a:p>
            <a:pPr marL="457200" lvl="1" indent="0">
              <a:buNone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None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D22F18A4-ED93-064D-A6B8-0C72D8C53A67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Resource Management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New ERM functionality: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dirty="0" smtClean="0">
                <a:latin typeface="Arial" charset="0"/>
                <a:ea typeface="ＭＳ Ｐゴシック" charset="0"/>
              </a:rPr>
              <a:t>Financial and management </a:t>
            </a:r>
            <a:r>
              <a:rPr lang="en-US" dirty="0">
                <a:latin typeface="Arial" charset="0"/>
                <a:ea typeface="ＭＳ Ｐゴシック" charset="0"/>
              </a:rPr>
              <a:t>a</a:t>
            </a:r>
            <a:r>
              <a:rPr lang="en-US" dirty="0" smtClean="0">
                <a:latin typeface="Arial" charset="0"/>
                <a:ea typeface="ＭＳ Ｐゴシック" charset="0"/>
              </a:rPr>
              <a:t>ccounting</a:t>
            </a:r>
          </a:p>
          <a:p>
            <a:pPr lvl="1"/>
            <a:r>
              <a:rPr lang="en-US" dirty="0" smtClean="0">
                <a:latin typeface="Arial" charset="0"/>
              </a:rPr>
              <a:t>Procurement and asset </a:t>
            </a:r>
            <a:r>
              <a:rPr lang="en-US" dirty="0">
                <a:latin typeface="Arial" charset="0"/>
              </a:rPr>
              <a:t>m</a:t>
            </a:r>
            <a:r>
              <a:rPr lang="en-US" dirty="0" smtClean="0">
                <a:latin typeface="Arial" charset="0"/>
              </a:rPr>
              <a:t>anagement </a:t>
            </a:r>
          </a:p>
          <a:p>
            <a:pPr lvl="1"/>
            <a:r>
              <a:rPr lang="en-US" dirty="0" smtClean="0">
                <a:latin typeface="Arial" charset="0"/>
              </a:rPr>
              <a:t>Role-based reporting and dashboards</a:t>
            </a:r>
            <a:endParaRPr lang="en-US" dirty="0">
              <a:latin typeface="Arial" charset="0"/>
            </a:endParaRPr>
          </a:p>
          <a:p>
            <a:pPr lvl="1"/>
            <a:r>
              <a:rPr lang="en-US" dirty="0" smtClean="0">
                <a:latin typeface="Arial" charset="0"/>
              </a:rPr>
              <a:t>Activity/project </a:t>
            </a:r>
            <a:r>
              <a:rPr lang="en-US" dirty="0">
                <a:latin typeface="Arial" charset="0"/>
              </a:rPr>
              <a:t>c</a:t>
            </a:r>
            <a:r>
              <a:rPr lang="en-US" dirty="0" smtClean="0">
                <a:latin typeface="Arial" charset="0"/>
              </a:rPr>
              <a:t>osting</a:t>
            </a:r>
            <a:endParaRPr lang="en-US" dirty="0">
              <a:latin typeface="Arial" charset="0"/>
            </a:endParaRPr>
          </a:p>
          <a:p>
            <a:pPr lvl="1"/>
            <a:r>
              <a:rPr lang="en-US" dirty="0">
                <a:latin typeface="Arial" charset="0"/>
              </a:rPr>
              <a:t>Interface with </a:t>
            </a:r>
            <a:r>
              <a:rPr lang="en-US" dirty="0" smtClean="0">
                <a:latin typeface="Arial" charset="0"/>
              </a:rPr>
              <a:t>APNIC’s internal systems</a:t>
            </a:r>
          </a:p>
          <a:p>
            <a:pPr lvl="1"/>
            <a:r>
              <a:rPr lang="en-US" dirty="0" smtClean="0">
                <a:latin typeface="Arial" charset="0"/>
                <a:ea typeface="ＭＳ Ｐゴシック" charset="0"/>
              </a:rPr>
              <a:t>More to come, including:</a:t>
            </a:r>
          </a:p>
          <a:p>
            <a:pPr lvl="2"/>
            <a:r>
              <a:rPr lang="en-US" dirty="0">
                <a:latin typeface="Arial" charset="0"/>
              </a:rPr>
              <a:t>Travel and </a:t>
            </a:r>
            <a:r>
              <a:rPr lang="en-US" dirty="0" smtClean="0">
                <a:latin typeface="Arial" charset="0"/>
              </a:rPr>
              <a:t>expense </a:t>
            </a:r>
            <a:r>
              <a:rPr lang="en-US" dirty="0">
                <a:latin typeface="Arial" charset="0"/>
              </a:rPr>
              <a:t>m</a:t>
            </a:r>
            <a:r>
              <a:rPr lang="en-US" dirty="0" smtClean="0">
                <a:latin typeface="Arial" charset="0"/>
              </a:rPr>
              <a:t>anagement</a:t>
            </a:r>
          </a:p>
          <a:p>
            <a:pPr lvl="2"/>
            <a:r>
              <a:rPr lang="en-US" dirty="0">
                <a:latin typeface="Arial" charset="0"/>
              </a:rPr>
              <a:t>HR and </a:t>
            </a:r>
            <a:r>
              <a:rPr lang="en-US" dirty="0" smtClean="0">
                <a:latin typeface="Arial" charset="0"/>
              </a:rPr>
              <a:t>Payroll</a:t>
            </a:r>
          </a:p>
          <a:p>
            <a:pPr lvl="2"/>
            <a:r>
              <a:rPr lang="en-US" dirty="0" smtClean="0">
                <a:latin typeface="Arial" charset="0"/>
              </a:rPr>
              <a:t>CRM</a:t>
            </a:r>
            <a:endParaRPr lang="en-US" dirty="0">
              <a:latin typeface="Arial" charset="0"/>
            </a:endParaRPr>
          </a:p>
          <a:p>
            <a:pPr lvl="1"/>
            <a:endParaRPr 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D22F18A4-ED93-064D-A6B8-0C72D8C53A6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Planning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Full operational planning process in 2011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dirty="0" smtClean="0">
                <a:latin typeface="Arial" charset="0"/>
                <a:cs typeface="ＭＳ Ｐゴシック" charset="0"/>
              </a:rPr>
              <a:t>Survey report and EC strategic vision</a:t>
            </a:r>
          </a:p>
          <a:p>
            <a:pPr lvl="1"/>
            <a:r>
              <a:rPr lang="en-US" dirty="0" smtClean="0">
                <a:latin typeface="Arial" charset="0"/>
                <a:cs typeface="ＭＳ Ｐゴシック" charset="0"/>
              </a:rPr>
              <a:t>Internal organizational </a:t>
            </a:r>
            <a:r>
              <a:rPr lang="en-US" dirty="0">
                <a:latin typeface="Arial" charset="0"/>
                <a:cs typeface="ＭＳ Ｐゴシック" charset="0"/>
              </a:rPr>
              <a:t>a</a:t>
            </a:r>
            <a:r>
              <a:rPr lang="en-US" dirty="0" smtClean="0">
                <a:latin typeface="Arial" charset="0"/>
                <a:cs typeface="ＭＳ Ｐゴシック" charset="0"/>
              </a:rPr>
              <a:t>ssessments</a:t>
            </a:r>
          </a:p>
          <a:p>
            <a:pPr lvl="1"/>
            <a:r>
              <a:rPr lang="en-US" dirty="0" smtClean="0">
                <a:latin typeface="Arial" charset="0"/>
                <a:cs typeface="ＭＳ Ｐゴシック" charset="0"/>
              </a:rPr>
              <a:t>Review of environment</a:t>
            </a:r>
          </a:p>
          <a:p>
            <a:pPr lvl="1"/>
            <a:r>
              <a:rPr lang="en-US" dirty="0" smtClean="0">
                <a:latin typeface="Arial" charset="0"/>
                <a:cs typeface="ＭＳ Ｐゴシック" charset="0"/>
              </a:rPr>
              <a:t>Analysis of strengths and </a:t>
            </a:r>
            <a:r>
              <a:rPr lang="en-US" dirty="0">
                <a:latin typeface="Arial" charset="0"/>
                <a:cs typeface="ＭＳ Ｐゴシック" charset="0"/>
              </a:rPr>
              <a:t>w</a:t>
            </a:r>
            <a:r>
              <a:rPr lang="en-US" dirty="0" smtClean="0">
                <a:latin typeface="Arial" charset="0"/>
                <a:cs typeface="ＭＳ Ｐゴシック" charset="0"/>
              </a:rPr>
              <a:t>eaknesses</a:t>
            </a:r>
          </a:p>
          <a:p>
            <a:pPr lvl="1"/>
            <a:r>
              <a:rPr lang="en-US" dirty="0" smtClean="0">
                <a:latin typeface="Arial" charset="0"/>
                <a:cs typeface="ＭＳ Ｐゴシック" charset="0"/>
              </a:rPr>
              <a:t>Budget constraints</a:t>
            </a:r>
            <a:endParaRPr lang="en-US" dirty="0">
              <a:latin typeface="Arial" charset="0"/>
              <a:cs typeface="ＭＳ Ｐゴシック" charset="0"/>
            </a:endParaRPr>
          </a:p>
          <a:p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Clear </a:t>
            </a:r>
            <a:r>
              <a:rPr lang="en-US" dirty="0" smtClean="0">
                <a:latin typeface="Arial" charset="0"/>
              </a:rPr>
              <a:t>priorities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 for 2012 </a:t>
            </a:r>
            <a:endParaRPr lang="en-US" dirty="0" smtClean="0">
              <a:latin typeface="Arial" charset="0"/>
            </a:endParaRPr>
          </a:p>
          <a:p>
            <a:pPr lvl="1"/>
            <a:r>
              <a:rPr lang="en-US" dirty="0" smtClean="0">
                <a:latin typeface="Arial" charset="0"/>
                <a:cs typeface="ＭＳ Ｐゴシック" charset="0"/>
              </a:rPr>
              <a:t>Defined at all levels and incorporated into individual and team KPI’s</a:t>
            </a:r>
          </a:p>
          <a:p>
            <a:pPr lvl="2"/>
            <a:r>
              <a:rPr lang="en-US" dirty="0" smtClean="0">
                <a:latin typeface="Arial" charset="0"/>
                <a:cs typeface="ＭＳ Ｐゴシック" charset="0"/>
              </a:rPr>
              <a:t>Regular review at strategic ELT meetings</a:t>
            </a:r>
          </a:p>
          <a:p>
            <a:pPr marL="0" indent="0">
              <a:buNone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D22F18A4-ED93-064D-A6B8-0C72D8C53A67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8838507"/>
      </p:ext>
    </p:extLst>
  </p:cSld>
  <p:clrMapOvr>
    <a:masterClrMapping/>
  </p:clrMapOvr>
</p:sld>
</file>

<file path=ppt/theme/theme1.xml><?xml version="1.0" encoding="utf-8"?>
<a:theme xmlns:a="http://schemas.openxmlformats.org/drawingml/2006/main" name="Orange APNIC Theme">
  <a:themeElements>
    <a:clrScheme name="APNIC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4FBA"/>
      </a:accent1>
      <a:accent2>
        <a:srgbClr val="F27D0A"/>
      </a:accent2>
      <a:accent3>
        <a:srgbClr val="590F4A"/>
      </a:accent3>
      <a:accent4>
        <a:srgbClr val="166813"/>
      </a:accent4>
      <a:accent5>
        <a:srgbClr val="C40836"/>
      </a:accent5>
      <a:accent6>
        <a:srgbClr val="FFCF0A"/>
      </a:accent6>
      <a:hlink>
        <a:srgbClr val="5C5C5C"/>
      </a:hlink>
      <a:folHlink>
        <a:srgbClr val="00A2D7"/>
      </a:folHlink>
    </a:clrScheme>
    <a:fontScheme name="APNIC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APNIC33 PowerPoint Template.potx</Template>
  <TotalTime>4752</TotalTime>
  <Words>524</Words>
  <Application>Microsoft Macintosh PowerPoint</Application>
  <PresentationFormat>On-screen Show (4:3)</PresentationFormat>
  <Paragraphs>130</Paragraphs>
  <Slides>16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Orange APNIC Theme</vt:lpstr>
      <vt:lpstr>Corporate Support</vt:lpstr>
      <vt:lpstr>Corporate Support</vt:lpstr>
      <vt:lpstr>Infrastructure</vt:lpstr>
      <vt:lpstr>Infrastructure</vt:lpstr>
      <vt:lpstr>Risk Management</vt:lpstr>
      <vt:lpstr>Risk Management</vt:lpstr>
      <vt:lpstr>Resource Management</vt:lpstr>
      <vt:lpstr>Resource Management</vt:lpstr>
      <vt:lpstr>Planning</vt:lpstr>
      <vt:lpstr>Process Improvement</vt:lpstr>
      <vt:lpstr>Process Improvement </vt:lpstr>
      <vt:lpstr>People and Culture</vt:lpstr>
      <vt:lpstr>People and Culture</vt:lpstr>
      <vt:lpstr>People and Culture – WH&amp;S</vt:lpstr>
      <vt:lpstr>People and Culture</vt:lpstr>
      <vt:lpstr>Thank You</vt:lpstr>
    </vt:vector>
  </TitlesOfParts>
  <Company>APNIC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Emma Powney</dc:creator>
  <cp:lastModifiedBy>Samantha Marks</cp:lastModifiedBy>
  <cp:revision>57</cp:revision>
  <cp:lastPrinted>2012-02-23T05:08:27Z</cp:lastPrinted>
  <dcterms:created xsi:type="dcterms:W3CDTF">2011-11-17T02:15:04Z</dcterms:created>
  <dcterms:modified xsi:type="dcterms:W3CDTF">2012-03-02T06:17:01Z</dcterms:modified>
</cp:coreProperties>
</file>