
<file path=[Content_Types].xml><?xml version="1.0" encoding="utf-8"?>
<Types xmlns="http://schemas.openxmlformats.org/package/2006/content-types">
  <Override PartName="/ppt/slideLayouts/slideLayout4.xml" ContentType="application/vnd.openxmlformats-officedocument.presentationml.slideLayout+xml"/>
  <Default Extension="jpeg" ContentType="image/jpeg"/>
  <Override PartName="/ppt/slideLayouts/slideLayout6.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Default Extension="rels" ContentType="application/vnd.openxmlformats-package.relationship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s/slide9.xml" ContentType="application/vnd.openxmlformats-officedocument.presentationml.slide+xml"/>
  <Default Extension="xml" ContentType="application/xml"/>
  <Override PartName="/ppt/slideLayouts/slideLayout3.xml" ContentType="application/vnd.openxmlformats-officedocument.presentationml.slideLayout+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Override PartName="/ppt/presProps.xml" ContentType="application/vnd.openxmlformats-officedocument.presentationml.presProps+xml"/>
  <Override PartName="/ppt/tableStyles.xml" ContentType="application/vnd.openxmlformats-officedocument.presentationml.tableStyles+xml"/>
  <Override PartName="/ppt/theme/theme1.xml" ContentType="application/vnd.openxmlformats-officedocument.theme+xml"/>
  <Override PartName="/ppt/slides/slide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56" r:id="rId2"/>
    <p:sldId id="263" r:id="rId3"/>
    <p:sldId id="259" r:id="rId4"/>
    <p:sldId id="271" r:id="rId5"/>
    <p:sldId id="261" r:id="rId6"/>
    <p:sldId id="268" r:id="rId7"/>
    <p:sldId id="269" r:id="rId8"/>
    <p:sldId id="264"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napVertSplitter="1" vertBarState="minimized" horzBarState="maximized">
    <p:restoredLeft sz="15620"/>
    <p:restoredTop sz="94660"/>
  </p:normalViewPr>
  <p:slideViewPr>
    <p:cSldViewPr>
      <p:cViewPr varScale="1">
        <p:scale>
          <a:sx n="165" d="100"/>
          <a:sy n="165" d="100"/>
        </p:scale>
        <p:origin x="-1584" y="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65B2AF-3ACA-471E-8FF9-409FEF69106F}" type="datetimeFigureOut">
              <a:rPr lang="en-US" smtClean="0"/>
              <a:pPr/>
              <a:t>3/3/11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208D-BB83-4B59-9CD2-B6733FD1005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65B2AF-3ACA-471E-8FF9-409FEF69106F}" type="datetimeFigureOut">
              <a:rPr lang="en-US" smtClean="0"/>
              <a:pPr/>
              <a:t>3/3/11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208D-BB83-4B59-9CD2-B6733FD100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65B2AF-3ACA-471E-8FF9-409FEF69106F}" type="datetimeFigureOut">
              <a:rPr lang="en-US" smtClean="0"/>
              <a:pPr/>
              <a:t>3/3/11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208D-BB83-4B59-9CD2-B6733FD1005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65B2AF-3ACA-471E-8FF9-409FEF69106F}" type="datetimeFigureOut">
              <a:rPr lang="en-US" smtClean="0"/>
              <a:pPr/>
              <a:t>3/3/11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208D-BB83-4B59-9CD2-B6733FD100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65B2AF-3ACA-471E-8FF9-409FEF69106F}" type="datetimeFigureOut">
              <a:rPr lang="en-US" smtClean="0"/>
              <a:pPr/>
              <a:t>3/3/11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6C208D-BB83-4B59-9CD2-B6733FD100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65B2AF-3ACA-471E-8FF9-409FEF69106F}" type="datetimeFigureOut">
              <a:rPr lang="en-US" smtClean="0"/>
              <a:pPr/>
              <a:t>3/3/11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C208D-BB83-4B59-9CD2-B6733FD100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65B2AF-3ACA-471E-8FF9-409FEF69106F}" type="datetimeFigureOut">
              <a:rPr lang="en-US" smtClean="0"/>
              <a:pPr/>
              <a:t>3/3/11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6C208D-BB83-4B59-9CD2-B6733FD100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65B2AF-3ACA-471E-8FF9-409FEF69106F}" type="datetimeFigureOut">
              <a:rPr lang="en-US" smtClean="0"/>
              <a:pPr/>
              <a:t>3/3/11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6C208D-BB83-4B59-9CD2-B6733FD1005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65B2AF-3ACA-471E-8FF9-409FEF69106F}" type="datetimeFigureOut">
              <a:rPr lang="en-US" smtClean="0"/>
              <a:pPr/>
              <a:t>3/3/11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6C208D-BB83-4B59-9CD2-B6733FD1005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65B2AF-3ACA-471E-8FF9-409FEF69106F}" type="datetimeFigureOut">
              <a:rPr lang="en-US" smtClean="0"/>
              <a:pPr/>
              <a:t>3/3/11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C208D-BB83-4B59-9CD2-B6733FD1005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65B2AF-3ACA-471E-8FF9-409FEF69106F}" type="datetimeFigureOut">
              <a:rPr lang="en-US" smtClean="0"/>
              <a:pPr/>
              <a:t>3/3/11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6C208D-BB83-4B59-9CD2-B6733FD1005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65B2AF-3ACA-471E-8FF9-409FEF69106F}" type="datetimeFigureOut">
              <a:rPr lang="en-US" smtClean="0"/>
              <a:pPr/>
              <a:t>3/3/11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C208D-BB83-4B59-9CD2-B6733FD100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mailman.apnic.net/mailing-lists/wg-government/" TargetMode="External"/><Relationship Id="rId4" Type="http://schemas.openxmlformats.org/officeDocument/2006/relationships/hyperlink" Target="mailto:naveen.tandon@ap.att.com" TargetMode="External"/><Relationship Id="rId5" Type="http://schemas.openxmlformats.org/officeDocument/2006/relationships/hyperlink" Target="mailto:Shyam.Nair@Sifycorp.com" TargetMode="External"/><Relationship Id="rId6" Type="http://schemas.openxmlformats.org/officeDocument/2006/relationships/hyperlink" Target="mailto:yilee3490@gmail.com" TargetMode="External"/><Relationship Id="rId1" Type="http://schemas.openxmlformats.org/officeDocument/2006/relationships/slideLayout" Target="../slideLayouts/slideLayout1.xml"/><Relationship Id="rId2" Type="http://schemas.openxmlformats.org/officeDocument/2006/relationships/hyperlink" Target="http://mailman.apnic.net/mailman/listinfo/wg-governmen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11375"/>
            <a:ext cx="7772400" cy="1470025"/>
          </a:xfrm>
        </p:spPr>
        <p:txBody>
          <a:bodyPr>
            <a:noAutofit/>
          </a:bodyPr>
          <a:lstStyle/>
          <a:p>
            <a:r>
              <a:rPr lang="en-US" sz="3200" b="1" dirty="0" smtClean="0"/>
              <a:t/>
            </a:r>
            <a:br>
              <a:rPr lang="en-US" sz="3200" b="1" dirty="0" smtClean="0"/>
            </a:br>
            <a:r>
              <a:rPr lang="en-US" sz="3200" b="1" dirty="0"/>
              <a:t/>
            </a:r>
            <a:br>
              <a:rPr lang="en-US" sz="3200" b="1" dirty="0"/>
            </a:br>
            <a:r>
              <a:rPr lang="en-US" sz="3200" b="1" dirty="0" smtClean="0"/>
              <a:t/>
            </a:r>
            <a:br>
              <a:rPr lang="en-US" sz="3200" b="1" dirty="0" smtClean="0"/>
            </a:br>
            <a:r>
              <a:rPr lang="en-US" sz="3200" b="1" dirty="0" smtClean="0"/>
              <a:t>Working Group In-progress Report</a:t>
            </a:r>
            <a:br>
              <a:rPr lang="en-US" sz="3200" b="1" dirty="0" smtClean="0"/>
            </a:br>
            <a:r>
              <a:rPr lang="en-US" sz="3200" b="1" dirty="0" smtClean="0"/>
              <a:t>to </a:t>
            </a:r>
            <a:br>
              <a:rPr lang="en-US" sz="3200" b="1" dirty="0" smtClean="0"/>
            </a:br>
            <a:r>
              <a:rPr lang="en-US" sz="3200" b="1" dirty="0" smtClean="0"/>
              <a:t>APNIC Member Meeting (AMM)</a:t>
            </a:r>
            <a:br>
              <a:rPr lang="en-US" sz="3200" b="1" dirty="0" smtClean="0"/>
            </a:br>
            <a:r>
              <a:rPr lang="en-US" sz="3200" b="1" dirty="0" smtClean="0"/>
              <a:t> </a:t>
            </a:r>
            <a:br>
              <a:rPr lang="en-US" sz="3200" b="1" dirty="0" smtClean="0"/>
            </a:br>
            <a:r>
              <a:rPr lang="en-US" sz="3200" b="1" dirty="0"/>
              <a:t/>
            </a:r>
            <a:br>
              <a:rPr lang="en-US" sz="3200" b="1" dirty="0"/>
            </a:br>
            <a:endParaRPr lang="en-US" sz="3200" b="1" dirty="0"/>
          </a:p>
        </p:txBody>
      </p:sp>
      <p:sp>
        <p:nvSpPr>
          <p:cNvPr id="4" name="TextBox 3"/>
          <p:cNvSpPr txBox="1"/>
          <p:nvPr/>
        </p:nvSpPr>
        <p:spPr>
          <a:xfrm>
            <a:off x="1600200" y="6087070"/>
            <a:ext cx="6248400" cy="923330"/>
          </a:xfrm>
          <a:prstGeom prst="rect">
            <a:avLst/>
          </a:prstGeom>
          <a:noFill/>
        </p:spPr>
        <p:txBody>
          <a:bodyPr wrap="square" rtlCol="0">
            <a:spAutoFit/>
          </a:bodyPr>
          <a:lstStyle/>
          <a:p>
            <a:pPr algn="ctr"/>
            <a:r>
              <a:rPr lang="en-US" b="1" dirty="0" smtClean="0"/>
              <a:t>APNIC 31, Hong Kong</a:t>
            </a:r>
            <a:br>
              <a:rPr lang="en-US" b="1" dirty="0" smtClean="0"/>
            </a:br>
            <a:r>
              <a:rPr lang="en-US" b="1" dirty="0" smtClean="0"/>
              <a:t>25</a:t>
            </a:r>
            <a:r>
              <a:rPr lang="en-US" b="1" baseline="30000" dirty="0" smtClean="0"/>
              <a:t>th</a:t>
            </a:r>
            <a:r>
              <a:rPr lang="en-US" b="1" dirty="0" smtClean="0"/>
              <a:t> February 2011</a:t>
            </a:r>
            <a:r>
              <a:rPr lang="en-US" sz="2400" b="1" dirty="0" smtClean="0"/>
              <a:t/>
            </a:r>
            <a:br>
              <a:rPr lang="en-US" sz="2400" b="1" dirty="0" smtClean="0"/>
            </a:br>
            <a:endParaRPr lang="en-US" dirty="0"/>
          </a:p>
        </p:txBody>
      </p:sp>
      <p:sp>
        <p:nvSpPr>
          <p:cNvPr id="5" name="TextBox 4"/>
          <p:cNvSpPr txBox="1"/>
          <p:nvPr/>
        </p:nvSpPr>
        <p:spPr>
          <a:xfrm>
            <a:off x="5562600" y="4572000"/>
            <a:ext cx="2895600" cy="923330"/>
          </a:xfrm>
          <a:prstGeom prst="rect">
            <a:avLst/>
          </a:prstGeom>
          <a:noFill/>
        </p:spPr>
        <p:txBody>
          <a:bodyPr wrap="square" rtlCol="0">
            <a:spAutoFit/>
          </a:bodyPr>
          <a:lstStyle/>
          <a:p>
            <a:r>
              <a:rPr lang="en-US" b="1" dirty="0" smtClean="0"/>
              <a:t>Naveen Tandon – Chair</a:t>
            </a:r>
          </a:p>
          <a:p>
            <a:r>
              <a:rPr lang="en-US" b="1" dirty="0" smtClean="0"/>
              <a:t>Shyam Nair – Co-Chair</a:t>
            </a:r>
          </a:p>
          <a:p>
            <a:r>
              <a:rPr lang="en-US" b="1" dirty="0" smtClean="0"/>
              <a:t>Yi Lee – Co-Chair</a:t>
            </a:r>
            <a:endParaRPr lang="en-US" b="1" dirty="0"/>
          </a:p>
        </p:txBody>
      </p:sp>
    </p:spTree>
  </p:cSld>
  <p:clrMapOvr>
    <a:masterClrMapping/>
  </p:clrMapOvr>
  <p:transition>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Autofit/>
          </a:bodyPr>
          <a:lstStyle/>
          <a:p>
            <a:r>
              <a:rPr lang="en-US" sz="3200" b="1" dirty="0" smtClean="0"/>
              <a:t>Working Group - Facts</a:t>
            </a:r>
            <a:br>
              <a:rPr lang="en-US" sz="3200" b="1" dirty="0" smtClean="0"/>
            </a:br>
            <a:endParaRPr lang="en-US" sz="3200" b="1" dirty="0"/>
          </a:p>
        </p:txBody>
      </p:sp>
      <p:sp>
        <p:nvSpPr>
          <p:cNvPr id="4" name="TextBox 3"/>
          <p:cNvSpPr txBox="1"/>
          <p:nvPr/>
        </p:nvSpPr>
        <p:spPr>
          <a:xfrm>
            <a:off x="1600200" y="5477470"/>
            <a:ext cx="6248400" cy="738664"/>
          </a:xfrm>
          <a:prstGeom prst="rect">
            <a:avLst/>
          </a:prstGeom>
          <a:noFill/>
        </p:spPr>
        <p:txBody>
          <a:bodyPr wrap="square" rtlCol="0">
            <a:spAutoFit/>
          </a:bodyPr>
          <a:lstStyle/>
          <a:p>
            <a:pPr algn="ctr"/>
            <a:r>
              <a:rPr lang="en-US" sz="2400" b="1" dirty="0" smtClean="0"/>
              <a:t/>
            </a:r>
            <a:br>
              <a:rPr lang="en-US" sz="2400" b="1" dirty="0" smtClean="0"/>
            </a:br>
            <a:endParaRPr lang="en-US" dirty="0"/>
          </a:p>
        </p:txBody>
      </p:sp>
      <p:sp>
        <p:nvSpPr>
          <p:cNvPr id="5" name="TextBox 4"/>
          <p:cNvSpPr txBox="1"/>
          <p:nvPr/>
        </p:nvSpPr>
        <p:spPr>
          <a:xfrm>
            <a:off x="533400" y="990600"/>
            <a:ext cx="7720896" cy="7478970"/>
          </a:xfrm>
          <a:prstGeom prst="rect">
            <a:avLst/>
          </a:prstGeom>
          <a:noFill/>
        </p:spPr>
        <p:txBody>
          <a:bodyPr wrap="none" rtlCol="0">
            <a:spAutoFit/>
          </a:bodyPr>
          <a:lstStyle/>
          <a:p>
            <a:pPr>
              <a:buFontTx/>
              <a:buChar char="-"/>
            </a:pPr>
            <a:r>
              <a:rPr lang="en-US" sz="2000" b="1" dirty="0" smtClean="0"/>
              <a:t> Formed at APNIC 30,  August 2010, Gold Coast, Australia</a:t>
            </a:r>
          </a:p>
          <a:p>
            <a:r>
              <a:rPr lang="en-US" sz="2000" b="1" dirty="0" smtClean="0"/>
              <a:t>  </a:t>
            </a:r>
          </a:p>
          <a:p>
            <a:pPr>
              <a:buFontTx/>
              <a:buChar char="-"/>
            </a:pPr>
            <a:r>
              <a:rPr lang="en-US" sz="2000" b="1" dirty="0" smtClean="0"/>
              <a:t> Original Charter – To discuss specific proposals in which </a:t>
            </a:r>
          </a:p>
          <a:p>
            <a:r>
              <a:rPr lang="en-US" sz="2000" b="1" dirty="0" smtClean="0"/>
              <a:t>  Governments can further develop their involvement and report </a:t>
            </a:r>
          </a:p>
          <a:p>
            <a:r>
              <a:rPr lang="en-US" sz="2000" b="1" dirty="0" smtClean="0"/>
              <a:t>   back at APNIC 32</a:t>
            </a:r>
          </a:p>
          <a:p>
            <a:r>
              <a:rPr lang="en-US" sz="2000" b="1" dirty="0" smtClean="0"/>
              <a:t>  </a:t>
            </a:r>
          </a:p>
          <a:p>
            <a:pPr>
              <a:buFontTx/>
              <a:buChar char="-"/>
            </a:pPr>
            <a:r>
              <a:rPr lang="en-US" sz="2000" b="1" dirty="0" smtClean="0"/>
              <a:t> Present strength of Working Group Subscribers – 61</a:t>
            </a:r>
          </a:p>
          <a:p>
            <a:endParaRPr lang="en-US" sz="2000" b="1" dirty="0" smtClean="0"/>
          </a:p>
          <a:p>
            <a:r>
              <a:rPr lang="en-US" sz="2000" b="1" dirty="0" smtClean="0"/>
              <a:t>Discussion Statistics</a:t>
            </a:r>
            <a:r>
              <a:rPr lang="en-US" sz="2000" dirty="0" smtClean="0"/>
              <a:t>: </a:t>
            </a:r>
          </a:p>
          <a:p>
            <a:endParaRPr lang="en-US" sz="2000" dirty="0" smtClean="0"/>
          </a:p>
          <a:p>
            <a:pPr lvl="1">
              <a:buFontTx/>
              <a:buChar char="-"/>
            </a:pPr>
            <a:r>
              <a:rPr lang="en-US" sz="2000" dirty="0" smtClean="0"/>
              <a:t> Revised Proposal First Posted :             </a:t>
            </a:r>
            <a:r>
              <a:rPr lang="en-US" sz="2000" b="1" dirty="0" smtClean="0"/>
              <a:t>17 January 2011</a:t>
            </a:r>
          </a:p>
          <a:p>
            <a:pPr lvl="1"/>
            <a:endParaRPr lang="en-US" sz="2000" dirty="0" smtClean="0"/>
          </a:p>
          <a:p>
            <a:pPr lvl="1"/>
            <a:r>
              <a:rPr lang="en-US" sz="2000" dirty="0" smtClean="0"/>
              <a:t>- Number of posts since revised proposal first posted:   </a:t>
            </a:r>
            <a:r>
              <a:rPr lang="en-US" sz="2000" b="1" dirty="0" smtClean="0"/>
              <a:t>28</a:t>
            </a:r>
          </a:p>
          <a:p>
            <a:pPr lvl="1"/>
            <a:r>
              <a:rPr lang="en-US" sz="2000" dirty="0" smtClean="0"/>
              <a:t> </a:t>
            </a:r>
          </a:p>
          <a:p>
            <a:pPr lvl="1"/>
            <a:r>
              <a:rPr lang="en-US" sz="2000" dirty="0" smtClean="0"/>
              <a:t>- Number of people participating in discussions: </a:t>
            </a:r>
            <a:r>
              <a:rPr lang="en-US" sz="2000" b="1" dirty="0" smtClean="0"/>
              <a:t>12</a:t>
            </a:r>
          </a:p>
          <a:p>
            <a:endParaRPr lang="en-US" sz="2000" b="1" dirty="0" smtClean="0"/>
          </a:p>
          <a:p>
            <a:pPr>
              <a:buFontTx/>
              <a:buChar char="-"/>
            </a:pPr>
            <a:r>
              <a:rPr lang="en-US" sz="2000" b="1" dirty="0" smtClean="0"/>
              <a:t> A final report of discussions and recommendations to be presented in</a:t>
            </a:r>
          </a:p>
          <a:p>
            <a:r>
              <a:rPr lang="en-US" sz="2000" b="1" dirty="0" smtClean="0"/>
              <a:t>APNIC 32 AMM and APNIC EC</a:t>
            </a:r>
          </a:p>
          <a:p>
            <a:r>
              <a:rPr lang="en-US" sz="2000" b="1" dirty="0" smtClean="0"/>
              <a:t> </a:t>
            </a:r>
          </a:p>
          <a:p>
            <a:endParaRPr lang="en-US" sz="2000" b="1" dirty="0" smtClean="0"/>
          </a:p>
          <a:p>
            <a:r>
              <a:rPr lang="en-US" sz="2000" b="1" dirty="0" smtClean="0"/>
              <a:t>  </a:t>
            </a:r>
          </a:p>
          <a:p>
            <a:r>
              <a:rPr lang="en-US" sz="2000" b="1" dirty="0" smtClean="0"/>
              <a:t> </a:t>
            </a:r>
          </a:p>
          <a:p>
            <a:pPr>
              <a:buFontTx/>
              <a:buChar char="-"/>
            </a:pPr>
            <a:endParaRPr lang="en-US" sz="2000" b="1" dirty="0" smtClean="0"/>
          </a:p>
          <a:p>
            <a:pPr>
              <a:buFontTx/>
              <a:buChar char="-"/>
            </a:pPr>
            <a:endParaRPr lang="en-US" sz="2000" b="1" dirty="0"/>
          </a:p>
        </p:txBody>
      </p:sp>
    </p:spTree>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Autofit/>
          </a:bodyPr>
          <a:lstStyle/>
          <a:p>
            <a:pPr algn="l"/>
            <a:r>
              <a:rPr lang="en-US" sz="3200" b="1" dirty="0" smtClean="0"/>
              <a:t>Revised Proposal Summary</a:t>
            </a:r>
            <a:r>
              <a:rPr lang="en-US" sz="3200" dirty="0" smtClean="0"/>
              <a:t/>
            </a:r>
            <a:br>
              <a:rPr lang="en-US" sz="3200" dirty="0" smtClean="0"/>
            </a:br>
            <a:endParaRPr lang="en-US" sz="3200" dirty="0"/>
          </a:p>
        </p:txBody>
      </p:sp>
      <p:sp>
        <p:nvSpPr>
          <p:cNvPr id="3" name="Subtitle 2"/>
          <p:cNvSpPr>
            <a:spLocks noGrp="1"/>
          </p:cNvSpPr>
          <p:nvPr>
            <p:ph type="subTitle" idx="1"/>
          </p:nvPr>
        </p:nvSpPr>
        <p:spPr>
          <a:xfrm>
            <a:off x="381000" y="990600"/>
            <a:ext cx="8153400" cy="1752600"/>
          </a:xfrm>
        </p:spPr>
        <p:txBody>
          <a:bodyPr>
            <a:noAutofit/>
          </a:bodyPr>
          <a:lstStyle/>
          <a:p>
            <a:pPr algn="just"/>
            <a:r>
              <a:rPr lang="en-US" sz="1800" dirty="0" smtClean="0">
                <a:solidFill>
                  <a:schemeClr val="tx1"/>
                </a:solidFill>
              </a:rPr>
              <a:t>- Public Policy Advisory Committee (PPAC) - a </a:t>
            </a:r>
            <a:r>
              <a:rPr lang="en-US" sz="1800" dirty="0">
                <a:solidFill>
                  <a:schemeClr val="tx1"/>
                </a:solidFill>
              </a:rPr>
              <a:t>framework to institutionalize the private ~ public engagement within APNIC on matters relating to Public Policies encompassing all the facets of Internet.  </a:t>
            </a:r>
            <a:endParaRPr lang="en-US" sz="1800" dirty="0" smtClean="0">
              <a:solidFill>
                <a:schemeClr val="tx1"/>
              </a:solidFill>
            </a:endParaRPr>
          </a:p>
          <a:p>
            <a:pPr algn="just"/>
            <a:endParaRPr lang="en-US" sz="1800" dirty="0" smtClean="0">
              <a:solidFill>
                <a:schemeClr val="tx1"/>
              </a:solidFill>
            </a:endParaRPr>
          </a:p>
          <a:p>
            <a:pPr marL="0" lvl="1" algn="just">
              <a:buFontTx/>
              <a:buChar char="-"/>
            </a:pPr>
            <a:r>
              <a:rPr lang="en-US" sz="1800" dirty="0" smtClean="0">
                <a:solidFill>
                  <a:schemeClr val="tx1"/>
                </a:solidFill>
              </a:rPr>
              <a:t> PPAC’s role will be to advise APNIC on matters relating to Public Policies Issues for development of internet in the region. </a:t>
            </a:r>
          </a:p>
          <a:p>
            <a:pPr marL="0" lvl="1" algn="just"/>
            <a:endParaRPr lang="en-US" sz="1800" dirty="0" smtClean="0">
              <a:solidFill>
                <a:schemeClr val="tx1"/>
              </a:solidFill>
            </a:endParaRPr>
          </a:p>
          <a:p>
            <a:pPr marL="0" lvl="1" algn="just">
              <a:buFontTx/>
              <a:buChar char="-"/>
            </a:pPr>
            <a:r>
              <a:rPr lang="en-US" sz="1800" dirty="0" smtClean="0">
                <a:solidFill>
                  <a:schemeClr val="tx1"/>
                </a:solidFill>
              </a:rPr>
              <a:t> It will pro-actively advise APNIC on new policy / emerging developments in respective regions and will provide a platform to participate in all such developments. </a:t>
            </a:r>
          </a:p>
          <a:p>
            <a:pPr marL="0" lvl="1" algn="just"/>
            <a:r>
              <a:rPr lang="en-US" sz="1800" dirty="0" smtClean="0">
                <a:solidFill>
                  <a:schemeClr val="tx1"/>
                </a:solidFill>
              </a:rPr>
              <a:t> </a:t>
            </a:r>
          </a:p>
          <a:p>
            <a:pPr marL="0" lvl="1" algn="just">
              <a:buFontTx/>
              <a:buChar char="-"/>
            </a:pPr>
            <a:r>
              <a:rPr lang="en-US" sz="1800" dirty="0" smtClean="0">
                <a:solidFill>
                  <a:schemeClr val="tx1"/>
                </a:solidFill>
              </a:rPr>
              <a:t> It will also provide APNIC an opportunity to participate in the policy developments of respective member countries. Industry inputs are always important for consideration in any policy matter. </a:t>
            </a:r>
          </a:p>
          <a:p>
            <a:pPr algn="just"/>
            <a:endParaRPr lang="en-US" sz="1800" dirty="0" smtClean="0">
              <a:solidFill>
                <a:schemeClr val="tx1"/>
              </a:solidFill>
            </a:endParaRPr>
          </a:p>
          <a:p>
            <a:pPr algn="just"/>
            <a:r>
              <a:rPr lang="en-US" sz="1800" dirty="0" smtClean="0">
                <a:solidFill>
                  <a:schemeClr val="tx1"/>
                </a:solidFill>
              </a:rPr>
              <a:t>- PPAC </a:t>
            </a:r>
            <a:r>
              <a:rPr lang="en-US" sz="1800" dirty="0">
                <a:solidFill>
                  <a:schemeClr val="tx1"/>
                </a:solidFill>
              </a:rPr>
              <a:t>in APNIC is proposed to be a multi stakeholder formal advisory body comprising of:</a:t>
            </a:r>
          </a:p>
          <a:p>
            <a:pPr lvl="1" algn="just">
              <a:buFont typeface="Arial" pitchFamily="34" charset="0"/>
              <a:buChar char="•"/>
            </a:pPr>
            <a:r>
              <a:rPr lang="en-US" sz="1800" b="1" dirty="0" smtClean="0">
                <a:solidFill>
                  <a:schemeClr val="tx1"/>
                </a:solidFill>
              </a:rPr>
              <a:t> </a:t>
            </a:r>
            <a:r>
              <a:rPr lang="en-US" sz="1800" dirty="0" smtClean="0">
                <a:solidFill>
                  <a:schemeClr val="tx1"/>
                </a:solidFill>
              </a:rPr>
              <a:t>Government </a:t>
            </a:r>
            <a:r>
              <a:rPr lang="en-US" sz="1800" dirty="0">
                <a:solidFill>
                  <a:schemeClr val="tx1"/>
                </a:solidFill>
              </a:rPr>
              <a:t>Representatives  </a:t>
            </a:r>
          </a:p>
          <a:p>
            <a:pPr lvl="1" algn="just">
              <a:buFont typeface="Arial" pitchFamily="34" charset="0"/>
              <a:buChar char="•"/>
            </a:pPr>
            <a:r>
              <a:rPr lang="en-US" sz="1800" dirty="0" smtClean="0">
                <a:solidFill>
                  <a:schemeClr val="tx1"/>
                </a:solidFill>
              </a:rPr>
              <a:t> Industry participants</a:t>
            </a:r>
          </a:p>
          <a:p>
            <a:pPr lvl="1" algn="just"/>
            <a:endParaRPr lang="en-US" sz="1800" dirty="0">
              <a:solidFill>
                <a:schemeClr val="tx1"/>
              </a:solidFill>
            </a:endParaRPr>
          </a:p>
          <a:p>
            <a:endParaRPr lang="en-US" sz="1800"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Autofit/>
          </a:bodyPr>
          <a:lstStyle/>
          <a:p>
            <a:pPr algn="l"/>
            <a:r>
              <a:rPr lang="en-US" sz="3200" b="1" dirty="0" smtClean="0"/>
              <a:t>Revised Proposal Summary…contd.</a:t>
            </a:r>
            <a:r>
              <a:rPr lang="en-US" sz="3200" dirty="0" smtClean="0"/>
              <a:t/>
            </a:r>
            <a:br>
              <a:rPr lang="en-US" sz="3200" dirty="0" smtClean="0"/>
            </a:br>
            <a:endParaRPr lang="en-US" sz="3200" dirty="0"/>
          </a:p>
        </p:txBody>
      </p:sp>
      <p:sp>
        <p:nvSpPr>
          <p:cNvPr id="3" name="Subtitle 2"/>
          <p:cNvSpPr>
            <a:spLocks noGrp="1"/>
          </p:cNvSpPr>
          <p:nvPr>
            <p:ph type="subTitle" idx="1"/>
          </p:nvPr>
        </p:nvSpPr>
        <p:spPr>
          <a:xfrm>
            <a:off x="609600" y="838200"/>
            <a:ext cx="7924800" cy="1752600"/>
          </a:xfrm>
        </p:spPr>
        <p:txBody>
          <a:bodyPr>
            <a:noAutofit/>
          </a:bodyPr>
          <a:lstStyle/>
          <a:p>
            <a:pPr algn="just">
              <a:buFontTx/>
              <a:buChar char="-"/>
            </a:pPr>
            <a:r>
              <a:rPr lang="en-US" sz="1600" dirty="0" smtClean="0">
                <a:solidFill>
                  <a:schemeClr val="tx1"/>
                </a:solidFill>
              </a:rPr>
              <a:t> One of the key role of PPAC will be to provide advice to APNIC on issues of public policy and other policy matters relating to internet like addressing resources, privacy, security etc. </a:t>
            </a:r>
          </a:p>
          <a:p>
            <a:pPr algn="just">
              <a:buFontTx/>
              <a:buChar char="-"/>
            </a:pPr>
            <a:endParaRPr lang="en-US" sz="1600" dirty="0" smtClean="0">
              <a:solidFill>
                <a:schemeClr val="tx1"/>
              </a:solidFill>
            </a:endParaRPr>
          </a:p>
          <a:p>
            <a:pPr algn="just">
              <a:buFontTx/>
              <a:buChar char="-"/>
            </a:pPr>
            <a:r>
              <a:rPr lang="en-US" sz="1600" dirty="0" smtClean="0">
                <a:solidFill>
                  <a:schemeClr val="tx1"/>
                </a:solidFill>
              </a:rPr>
              <a:t> PPAC also proposes to consider activities and policies as they relate to the governments and industry, particularly in matters where there may be an interaction between APNIC policies and national laws or international agreements.</a:t>
            </a:r>
            <a:r>
              <a:rPr lang="en-US" sz="1600" dirty="0" smtClean="0"/>
              <a:t> </a:t>
            </a:r>
          </a:p>
          <a:p>
            <a:pPr algn="just">
              <a:buFontTx/>
              <a:buChar char="-"/>
            </a:pPr>
            <a:endParaRPr lang="en-US" sz="1600" dirty="0" smtClean="0"/>
          </a:p>
          <a:p>
            <a:pPr algn="just"/>
            <a:r>
              <a:rPr lang="en-US" sz="1600" b="1" u="sng" dirty="0" smtClean="0">
                <a:solidFill>
                  <a:schemeClr val="tx1"/>
                </a:solidFill>
              </a:rPr>
              <a:t>Proposed PPAC will be</a:t>
            </a:r>
            <a:r>
              <a:rPr lang="en-US" sz="1600" dirty="0" smtClean="0">
                <a:solidFill>
                  <a:schemeClr val="tx1"/>
                </a:solidFill>
              </a:rPr>
              <a:t>:</a:t>
            </a:r>
          </a:p>
          <a:p>
            <a:pPr lvl="0" algn="just"/>
            <a:r>
              <a:rPr lang="en-US" sz="1600" b="1" dirty="0" smtClean="0">
                <a:solidFill>
                  <a:schemeClr val="tx1"/>
                </a:solidFill>
              </a:rPr>
              <a:t>- </a:t>
            </a:r>
            <a:r>
              <a:rPr lang="en-US" sz="1400" b="1" dirty="0" smtClean="0">
                <a:solidFill>
                  <a:schemeClr val="tx1"/>
                </a:solidFill>
              </a:rPr>
              <a:t>A multi stakeholder group having representatives of both Government and Industry.</a:t>
            </a:r>
          </a:p>
          <a:p>
            <a:pPr lvl="0" algn="just"/>
            <a:r>
              <a:rPr lang="en-US" sz="1400" b="1" dirty="0" smtClean="0">
                <a:solidFill>
                  <a:schemeClr val="tx1"/>
                </a:solidFill>
              </a:rPr>
              <a:t>- Representing issues critical to the growth of Internet.</a:t>
            </a:r>
          </a:p>
          <a:p>
            <a:pPr lvl="0" algn="just"/>
            <a:r>
              <a:rPr lang="en-US" sz="1400" b="1" dirty="0" smtClean="0">
                <a:solidFill>
                  <a:schemeClr val="tx1"/>
                </a:solidFill>
              </a:rPr>
              <a:t>- Recommend policy proposals, which address all facets of Internet.</a:t>
            </a:r>
          </a:p>
          <a:p>
            <a:pPr lvl="0" algn="just"/>
            <a:r>
              <a:rPr lang="en-US" sz="1400" b="1" dirty="0" smtClean="0">
                <a:solidFill>
                  <a:schemeClr val="tx1"/>
                </a:solidFill>
              </a:rPr>
              <a:t>- Work on a consensus based framework for the growth of Internet.</a:t>
            </a:r>
          </a:p>
          <a:p>
            <a:pPr lvl="0" algn="just"/>
            <a:r>
              <a:rPr lang="en-US" sz="1400" b="1" dirty="0" smtClean="0">
                <a:solidFill>
                  <a:schemeClr val="tx1"/>
                </a:solidFill>
              </a:rPr>
              <a:t>- Provide a ongoing collaboration among all stakeholders.</a:t>
            </a:r>
          </a:p>
          <a:p>
            <a:pPr lvl="0" algn="just"/>
            <a:r>
              <a:rPr lang="en-US" sz="1400" b="1" dirty="0" smtClean="0">
                <a:solidFill>
                  <a:schemeClr val="tx1"/>
                </a:solidFill>
              </a:rPr>
              <a:t>- Recommend policies supporting the security and stability of the Internet. Assist in combating against misuse of ICTs.</a:t>
            </a:r>
          </a:p>
          <a:p>
            <a:pPr algn="just"/>
            <a:endParaRPr lang="en-US" sz="1400" b="1" u="sng" dirty="0" smtClean="0">
              <a:solidFill>
                <a:schemeClr val="tx1"/>
              </a:solidFill>
            </a:endParaRPr>
          </a:p>
          <a:p>
            <a:pPr algn="just"/>
            <a:r>
              <a:rPr lang="en-US" sz="1600" b="1" u="sng" dirty="0" smtClean="0">
                <a:solidFill>
                  <a:schemeClr val="tx1"/>
                </a:solidFill>
              </a:rPr>
              <a:t>Proposed PPAC will not be</a:t>
            </a:r>
            <a:r>
              <a:rPr lang="en-US" sz="1600" dirty="0" smtClean="0">
                <a:solidFill>
                  <a:schemeClr val="tx1"/>
                </a:solidFill>
              </a:rPr>
              <a:t>:</a:t>
            </a:r>
          </a:p>
          <a:p>
            <a:pPr lvl="0" algn="just"/>
            <a:r>
              <a:rPr lang="en-US" sz="1600" dirty="0" smtClean="0">
                <a:solidFill>
                  <a:schemeClr val="tx1"/>
                </a:solidFill>
              </a:rPr>
              <a:t>-</a:t>
            </a:r>
            <a:r>
              <a:rPr lang="en-US" sz="1400" b="1" dirty="0" smtClean="0">
                <a:solidFill>
                  <a:schemeClr val="tx1"/>
                </a:solidFill>
              </a:rPr>
              <a:t> A standalone platform representing only the Government or the interest of  any specific  stakeholders.</a:t>
            </a:r>
          </a:p>
          <a:p>
            <a:pPr lvl="0" algn="just"/>
            <a:r>
              <a:rPr lang="en-US" sz="1400" b="1" dirty="0" smtClean="0">
                <a:solidFill>
                  <a:schemeClr val="tx1"/>
                </a:solidFill>
              </a:rPr>
              <a:t>- Representing issues only of a particular region.</a:t>
            </a:r>
          </a:p>
          <a:p>
            <a:pPr lvl="0" algn="just"/>
            <a:r>
              <a:rPr lang="en-US" sz="1400" b="1" dirty="0" smtClean="0">
                <a:solidFill>
                  <a:schemeClr val="tx1"/>
                </a:solidFill>
              </a:rPr>
              <a:t>- Will not be working on majority principle.</a:t>
            </a:r>
          </a:p>
          <a:p>
            <a:pPr lvl="0" algn="just"/>
            <a:r>
              <a:rPr lang="en-US" sz="1400" b="1" dirty="0" smtClean="0">
                <a:solidFill>
                  <a:schemeClr val="tx1"/>
                </a:solidFill>
              </a:rPr>
              <a:t>- Will not take up a issue which is in conflict with national laws and regulations of the members.</a:t>
            </a:r>
          </a:p>
          <a:p>
            <a:pPr algn="just"/>
            <a:r>
              <a:rPr lang="en-US" sz="1400" b="1" dirty="0" smtClean="0">
                <a:solidFill>
                  <a:schemeClr val="tx1"/>
                </a:solidFill>
              </a:rPr>
              <a:t> </a:t>
            </a:r>
          </a:p>
          <a:p>
            <a:pPr algn="just">
              <a:buFontTx/>
              <a:buChar char="-"/>
            </a:pPr>
            <a:endParaRPr lang="en-US" sz="1400" b="1" dirty="0" smtClean="0"/>
          </a:p>
          <a:p>
            <a:pPr algn="just"/>
            <a:endParaRPr lang="en-US" sz="1600" dirty="0" smtClean="0">
              <a:solidFill>
                <a:schemeClr val="tx1"/>
              </a:solidFill>
            </a:endParaRPr>
          </a:p>
          <a:p>
            <a:pPr lvl="1" algn="just"/>
            <a:endParaRPr lang="en-US" sz="1600" dirty="0">
              <a:solidFill>
                <a:schemeClr val="tx1"/>
              </a:solidFill>
            </a:endParaRPr>
          </a:p>
          <a:p>
            <a:endParaRPr lang="en-US" sz="1600"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Autofit/>
          </a:bodyPr>
          <a:lstStyle/>
          <a:p>
            <a:r>
              <a:rPr lang="en-US" sz="3200" b="1" dirty="0" smtClean="0"/>
              <a:t>Revised Proposal Summary</a:t>
            </a:r>
            <a:r>
              <a:rPr lang="en-US" sz="3200" dirty="0" smtClean="0"/>
              <a:t/>
            </a:r>
            <a:br>
              <a:rPr lang="en-US" sz="3200" dirty="0" smtClean="0"/>
            </a:br>
            <a:endParaRPr lang="en-US" sz="3200" dirty="0"/>
          </a:p>
        </p:txBody>
      </p:sp>
      <p:sp>
        <p:nvSpPr>
          <p:cNvPr id="3" name="Subtitle 2"/>
          <p:cNvSpPr>
            <a:spLocks noGrp="1"/>
          </p:cNvSpPr>
          <p:nvPr>
            <p:ph type="subTitle" idx="1"/>
          </p:nvPr>
        </p:nvSpPr>
        <p:spPr>
          <a:xfrm>
            <a:off x="609600" y="1206321"/>
            <a:ext cx="7391400" cy="1752600"/>
          </a:xfrm>
        </p:spPr>
        <p:txBody>
          <a:bodyPr>
            <a:noAutofit/>
          </a:bodyPr>
          <a:lstStyle/>
          <a:p>
            <a:pPr algn="just"/>
            <a:r>
              <a:rPr lang="en-US" sz="1800" dirty="0" smtClean="0">
                <a:solidFill>
                  <a:schemeClr val="tx1"/>
                </a:solidFill>
              </a:rPr>
              <a:t>- PPAC aims to provide </a:t>
            </a:r>
            <a:r>
              <a:rPr lang="en-US" sz="1800" dirty="0">
                <a:solidFill>
                  <a:schemeClr val="tx1"/>
                </a:solidFill>
              </a:rPr>
              <a:t>an interface with appropriate inter-governmental organizations and other institutions on matters under their purview and related to the Internet community; </a:t>
            </a:r>
            <a:endParaRPr lang="en-US" sz="1600" dirty="0">
              <a:solidFill>
                <a:schemeClr val="tx1"/>
              </a:solidFill>
            </a:endParaRPr>
          </a:p>
          <a:p>
            <a:pPr algn="just"/>
            <a:r>
              <a:rPr lang="en-US" sz="1800" dirty="0" smtClean="0">
                <a:solidFill>
                  <a:schemeClr val="tx1"/>
                </a:solidFill>
              </a:rPr>
              <a:t>- Advise </a:t>
            </a:r>
            <a:r>
              <a:rPr lang="en-US" sz="1800" dirty="0">
                <a:solidFill>
                  <a:schemeClr val="tx1"/>
                </a:solidFill>
              </a:rPr>
              <a:t>all stakeholders in proposing ways and means to accelerate the availability and affordability of the Internet in their regions; </a:t>
            </a:r>
            <a:endParaRPr lang="en-US" sz="1600" dirty="0">
              <a:solidFill>
                <a:schemeClr val="tx1"/>
              </a:solidFill>
            </a:endParaRPr>
          </a:p>
          <a:p>
            <a:pPr algn="just"/>
            <a:r>
              <a:rPr lang="en-US" sz="1800" dirty="0" smtClean="0">
                <a:solidFill>
                  <a:schemeClr val="tx1"/>
                </a:solidFill>
              </a:rPr>
              <a:t>- Discuss </a:t>
            </a:r>
            <a:r>
              <a:rPr lang="en-US" sz="1800" dirty="0">
                <a:solidFill>
                  <a:schemeClr val="tx1"/>
                </a:solidFill>
              </a:rPr>
              <a:t>public policy issues to foster sustainability, security, stability and development of the Internet; </a:t>
            </a:r>
            <a:endParaRPr lang="en-US" sz="1600" dirty="0">
              <a:solidFill>
                <a:schemeClr val="tx1"/>
              </a:solidFill>
            </a:endParaRPr>
          </a:p>
          <a:p>
            <a:pPr algn="just"/>
            <a:r>
              <a:rPr lang="en-US" sz="1800" dirty="0" smtClean="0">
                <a:solidFill>
                  <a:schemeClr val="tx1"/>
                </a:solidFill>
              </a:rPr>
              <a:t>- Facilitate </a:t>
            </a:r>
            <a:r>
              <a:rPr lang="en-US" sz="1800" dirty="0">
                <a:solidFill>
                  <a:schemeClr val="tx1"/>
                </a:solidFill>
              </a:rPr>
              <a:t>the exchange of information and best practices. </a:t>
            </a:r>
            <a:endParaRPr lang="en-US" sz="1600" dirty="0">
              <a:solidFill>
                <a:schemeClr val="tx1"/>
              </a:solidFill>
            </a:endParaRPr>
          </a:p>
          <a:p>
            <a:pPr algn="just"/>
            <a:r>
              <a:rPr lang="en-US" sz="1800" dirty="0" smtClean="0">
                <a:solidFill>
                  <a:schemeClr val="tx1"/>
                </a:solidFill>
              </a:rPr>
              <a:t>- Strengthen </a:t>
            </a:r>
            <a:r>
              <a:rPr lang="en-US" sz="1800" dirty="0">
                <a:solidFill>
                  <a:schemeClr val="tx1"/>
                </a:solidFill>
              </a:rPr>
              <a:t>and enhance the engagement of stakeholders in existing and/or future Internet policy developments; </a:t>
            </a:r>
            <a:endParaRPr lang="en-US" sz="1600" dirty="0">
              <a:solidFill>
                <a:schemeClr val="tx1"/>
              </a:solidFill>
            </a:endParaRPr>
          </a:p>
          <a:p>
            <a:pPr algn="just"/>
            <a:r>
              <a:rPr lang="en-US" sz="1800" dirty="0" smtClean="0">
                <a:solidFill>
                  <a:schemeClr val="tx1"/>
                </a:solidFill>
              </a:rPr>
              <a:t>- Identify </a:t>
            </a:r>
            <a:r>
              <a:rPr lang="en-US" sz="1800" dirty="0">
                <a:solidFill>
                  <a:schemeClr val="tx1"/>
                </a:solidFill>
              </a:rPr>
              <a:t>emerging issues, bring them to the attention of APNIC and, where make suitable recommendations wherever appropriate; </a:t>
            </a:r>
            <a:endParaRPr lang="en-US" sz="1600" dirty="0">
              <a:solidFill>
                <a:schemeClr val="tx1"/>
              </a:solidFill>
            </a:endParaRPr>
          </a:p>
          <a:p>
            <a:pPr algn="just"/>
            <a:r>
              <a:rPr lang="en-US" sz="1800" dirty="0" smtClean="0">
                <a:solidFill>
                  <a:schemeClr val="tx1"/>
                </a:solidFill>
              </a:rPr>
              <a:t>- Discuss</a:t>
            </a:r>
            <a:r>
              <a:rPr lang="en-US" sz="1800" dirty="0">
                <a:solidFill>
                  <a:schemeClr val="tx1"/>
                </a:solidFill>
              </a:rPr>
              <a:t>, issues relating to critical Internet resources be it numbering or any other; </a:t>
            </a:r>
            <a:endParaRPr lang="en-US" sz="1600" dirty="0">
              <a:solidFill>
                <a:schemeClr val="tx1"/>
              </a:solidFill>
            </a:endParaRPr>
          </a:p>
          <a:p>
            <a:pPr algn="just"/>
            <a:r>
              <a:rPr lang="en-US" sz="1600" dirty="0" smtClean="0">
                <a:solidFill>
                  <a:schemeClr val="tx1"/>
                </a:solidFill>
              </a:rPr>
              <a:t>- Work </a:t>
            </a:r>
            <a:r>
              <a:rPr lang="en-US" sz="1600" dirty="0">
                <a:solidFill>
                  <a:schemeClr val="tx1"/>
                </a:solidFill>
              </a:rPr>
              <a:t>as an advocacy agency to help the govt. to make informed decision in overall interest of growth of internet.</a:t>
            </a:r>
            <a:endParaRPr lang="en-US" sz="2000"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Autofit/>
          </a:bodyPr>
          <a:lstStyle/>
          <a:p>
            <a:r>
              <a:rPr lang="en-US" sz="3200" b="1" dirty="0" smtClean="0"/>
              <a:t>Summary of Questions / Views</a:t>
            </a:r>
            <a:r>
              <a:rPr lang="en-US" sz="3200" dirty="0" smtClean="0"/>
              <a:t/>
            </a:r>
            <a:br>
              <a:rPr lang="en-US" sz="3200" dirty="0" smtClean="0"/>
            </a:br>
            <a:endParaRPr lang="en-US" sz="3200" dirty="0"/>
          </a:p>
        </p:txBody>
      </p:sp>
      <p:sp>
        <p:nvSpPr>
          <p:cNvPr id="3" name="Subtitle 2"/>
          <p:cNvSpPr>
            <a:spLocks noGrp="1"/>
          </p:cNvSpPr>
          <p:nvPr>
            <p:ph type="subTitle" idx="1"/>
          </p:nvPr>
        </p:nvSpPr>
        <p:spPr>
          <a:xfrm>
            <a:off x="381000" y="1143000"/>
            <a:ext cx="8153400" cy="1752600"/>
          </a:xfrm>
        </p:spPr>
        <p:txBody>
          <a:bodyPr>
            <a:noAutofit/>
          </a:bodyPr>
          <a:lstStyle/>
          <a:p>
            <a:pPr algn="just"/>
            <a:r>
              <a:rPr lang="en-US" sz="1800" dirty="0" smtClean="0">
                <a:solidFill>
                  <a:schemeClr val="tx1"/>
                </a:solidFill>
              </a:rPr>
              <a:t>- Opinions were expressed on the Role and Importance of Government Vs Industry in the Growth of Internet.</a:t>
            </a:r>
          </a:p>
          <a:p>
            <a:pPr algn="just"/>
            <a:r>
              <a:rPr lang="en-US" sz="1800" dirty="0" smtClean="0">
                <a:solidFill>
                  <a:schemeClr val="tx1"/>
                </a:solidFill>
              </a:rPr>
              <a:t> </a:t>
            </a:r>
          </a:p>
          <a:p>
            <a:pPr algn="just"/>
            <a:r>
              <a:rPr lang="en-US" sz="1800" dirty="0" smtClean="0">
                <a:solidFill>
                  <a:schemeClr val="tx1"/>
                </a:solidFill>
              </a:rPr>
              <a:t>  - There were questions on “taking up an issue which is in conflict with a member nation”. Also what are the disadvantages / effect of this proposal.</a:t>
            </a:r>
          </a:p>
          <a:p>
            <a:pPr algn="just"/>
            <a:endParaRPr lang="en-US" sz="1800" dirty="0" smtClean="0">
              <a:solidFill>
                <a:schemeClr val="tx1"/>
              </a:solidFill>
            </a:endParaRPr>
          </a:p>
          <a:p>
            <a:pPr algn="just">
              <a:buFontTx/>
              <a:buChar char="-"/>
            </a:pPr>
            <a:r>
              <a:rPr lang="en-US" sz="1800" dirty="0" smtClean="0">
                <a:solidFill>
                  <a:schemeClr val="tx1"/>
                </a:solidFill>
              </a:rPr>
              <a:t>There were questions on the draft proposal  Vs the current process and whether it will adhere to the present process.</a:t>
            </a:r>
          </a:p>
          <a:p>
            <a:pPr algn="just"/>
            <a:r>
              <a:rPr lang="en-US" sz="1800" dirty="0" smtClean="0">
                <a:solidFill>
                  <a:schemeClr val="tx1"/>
                </a:solidFill>
              </a:rPr>
              <a:t> </a:t>
            </a:r>
          </a:p>
          <a:p>
            <a:pPr algn="just">
              <a:buFontTx/>
              <a:buChar char="-"/>
            </a:pPr>
            <a:r>
              <a:rPr lang="en-US" sz="1800" dirty="0" smtClean="0">
                <a:solidFill>
                  <a:schemeClr val="tx1"/>
                </a:solidFill>
              </a:rPr>
              <a:t> Opinions were expressed in support of Government’s role in the growth of Internet and being one of the stakeholder in the PPAC.</a:t>
            </a:r>
          </a:p>
          <a:p>
            <a:pPr algn="just"/>
            <a:endParaRPr lang="en-US" sz="1800" dirty="0" smtClean="0">
              <a:solidFill>
                <a:schemeClr val="tx1"/>
              </a:solidFill>
            </a:endParaRPr>
          </a:p>
          <a:p>
            <a:pPr algn="just">
              <a:buFontTx/>
              <a:buChar char="-"/>
            </a:pPr>
            <a:r>
              <a:rPr lang="en-US" sz="1800" dirty="0" smtClean="0">
                <a:solidFill>
                  <a:schemeClr val="tx1"/>
                </a:solidFill>
              </a:rPr>
              <a:t>  In summary, the queries were relating to understanding how the proposed committee will function. </a:t>
            </a:r>
          </a:p>
          <a:p>
            <a:pPr algn="just">
              <a:buFontTx/>
              <a:buChar char="-"/>
            </a:pPr>
            <a:endParaRPr lang="en-US" sz="1800" dirty="0" smtClean="0">
              <a:solidFill>
                <a:schemeClr val="tx1"/>
              </a:solidFill>
            </a:endParaRPr>
          </a:p>
          <a:p>
            <a:pPr algn="just">
              <a:buFontTx/>
              <a:buChar char="-"/>
            </a:pPr>
            <a:r>
              <a:rPr lang="en-US" sz="1800" dirty="0" smtClean="0">
                <a:solidFill>
                  <a:schemeClr val="tx1"/>
                </a:solidFill>
              </a:rPr>
              <a:t> There were views in support of the proposal, Need further deliberation to firm up the fine print.</a:t>
            </a:r>
          </a:p>
          <a:p>
            <a:pPr algn="just"/>
            <a:endParaRPr lang="en-US" sz="1600"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Autofit/>
          </a:bodyPr>
          <a:lstStyle/>
          <a:p>
            <a:r>
              <a:rPr lang="en-US" sz="3200" b="1" dirty="0" smtClean="0"/>
              <a:t>Summary of Clarifications</a:t>
            </a:r>
            <a:endParaRPr lang="en-US" sz="3200" dirty="0"/>
          </a:p>
        </p:txBody>
      </p:sp>
      <p:sp>
        <p:nvSpPr>
          <p:cNvPr id="3" name="Subtitle 2"/>
          <p:cNvSpPr>
            <a:spLocks noGrp="1"/>
          </p:cNvSpPr>
          <p:nvPr>
            <p:ph type="subTitle" idx="1"/>
          </p:nvPr>
        </p:nvSpPr>
        <p:spPr>
          <a:xfrm>
            <a:off x="457200" y="990600"/>
            <a:ext cx="7772400" cy="1752600"/>
          </a:xfrm>
        </p:spPr>
        <p:txBody>
          <a:bodyPr>
            <a:noAutofit/>
          </a:bodyPr>
          <a:lstStyle/>
          <a:p>
            <a:pPr algn="just"/>
            <a:r>
              <a:rPr lang="en-US" sz="1800" dirty="0" smtClean="0">
                <a:solidFill>
                  <a:schemeClr val="tx1"/>
                </a:solidFill>
              </a:rPr>
              <a:t>- It was explained that </a:t>
            </a:r>
            <a:r>
              <a:rPr lang="en-US" sz="1600" dirty="0" smtClean="0">
                <a:solidFill>
                  <a:schemeClr val="tx1"/>
                </a:solidFill>
              </a:rPr>
              <a:t>Government provides enabling policy framework which helps growth of a sector. There is no denial that industry is an equal partner in the growth of internet. However, unless there are policies which provides conducive environment, growth is difficult to be achieved. That’s why we suggest forming the said advisory committee, which will bring thoughts from both Government and Industry to arrive at policies for growth of internet. </a:t>
            </a:r>
          </a:p>
          <a:p>
            <a:pPr algn="just"/>
            <a:endParaRPr lang="en-US" sz="1600" b="1" dirty="0" smtClean="0"/>
          </a:p>
          <a:p>
            <a:pPr algn="just">
              <a:buFontTx/>
              <a:buChar char="-"/>
            </a:pPr>
            <a:r>
              <a:rPr lang="en-US" sz="1600" dirty="0" smtClean="0">
                <a:solidFill>
                  <a:schemeClr val="tx1"/>
                </a:solidFill>
              </a:rPr>
              <a:t>The intent behind specifying the same was to make discussion conflict free. The National Laws in each country drive reforms. In case of a conflict requiring some regulatory changes in current laws, decision may be arrived at by consensus and consultation.</a:t>
            </a:r>
          </a:p>
          <a:p>
            <a:pPr algn="just">
              <a:buFontTx/>
              <a:buChar char="-"/>
            </a:pPr>
            <a:endParaRPr lang="en-US" sz="1600" dirty="0" smtClean="0">
              <a:solidFill>
                <a:schemeClr val="tx1"/>
              </a:solidFill>
            </a:endParaRPr>
          </a:p>
          <a:p>
            <a:pPr algn="just">
              <a:buFontTx/>
              <a:buChar char="-"/>
            </a:pPr>
            <a:r>
              <a:rPr lang="en-US" sz="1600" dirty="0" smtClean="0">
                <a:solidFill>
                  <a:schemeClr val="tx1"/>
                </a:solidFill>
              </a:rPr>
              <a:t>There are no perceivable effects on members. That’s what our intent has been. In case there is a specific issue which you want to highlight, we would be glad to evaluate the same in line with our proposal.</a:t>
            </a:r>
          </a:p>
          <a:p>
            <a:pPr algn="just">
              <a:buFontTx/>
              <a:buChar char="-"/>
            </a:pPr>
            <a:endParaRPr lang="en-US" sz="1600" dirty="0" smtClean="0">
              <a:solidFill>
                <a:schemeClr val="tx1"/>
              </a:solidFill>
            </a:endParaRPr>
          </a:p>
          <a:p>
            <a:pPr algn="just"/>
            <a:r>
              <a:rPr lang="en-US" sz="1600" dirty="0" smtClean="0"/>
              <a:t>- </a:t>
            </a:r>
            <a:r>
              <a:rPr lang="en-US" sz="1600" dirty="0" smtClean="0">
                <a:solidFill>
                  <a:schemeClr val="tx1"/>
                </a:solidFill>
              </a:rPr>
              <a:t>The objective here is to set up a standalone committee which will support APNIC in a ongoing manner. It will not be a onetime committee set up to look into a specific issue of a host of issues. There is no intention to bypass existing governance structure. </a:t>
            </a:r>
          </a:p>
          <a:p>
            <a:pPr algn="just"/>
            <a:r>
              <a:rPr lang="en-US" sz="1600" dirty="0" smtClean="0"/>
              <a:t> </a:t>
            </a:r>
          </a:p>
          <a:p>
            <a:pPr algn="just"/>
            <a:r>
              <a:rPr lang="en-US" sz="1600" dirty="0" smtClean="0">
                <a:solidFill>
                  <a:schemeClr val="tx1"/>
                </a:solidFill>
              </a:rPr>
              <a:t>In the proposal it has been outlined the proposed Governance Model for the Advisory Committee. How it has to function needs further discussion which we can certainly take it up as a next step.</a:t>
            </a:r>
          </a:p>
          <a:p>
            <a:pPr algn="just"/>
            <a:r>
              <a:rPr lang="en-US" sz="1600" b="1" dirty="0" smtClean="0">
                <a:solidFill>
                  <a:schemeClr val="tx1"/>
                </a:solidFill>
              </a:rPr>
              <a:t> </a:t>
            </a:r>
            <a:endParaRPr lang="en-US" sz="1600"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Autofit/>
          </a:bodyPr>
          <a:lstStyle/>
          <a:p>
            <a:r>
              <a:rPr lang="en-US" sz="3200" b="1" dirty="0" smtClean="0"/>
              <a:t>Next Steps / Recommendations</a:t>
            </a:r>
            <a:r>
              <a:rPr lang="en-US" sz="3200" dirty="0" smtClean="0"/>
              <a:t/>
            </a:r>
            <a:br>
              <a:rPr lang="en-US" sz="3200" dirty="0" smtClean="0"/>
            </a:br>
            <a:endParaRPr lang="en-US" sz="3200" dirty="0"/>
          </a:p>
        </p:txBody>
      </p:sp>
      <p:sp>
        <p:nvSpPr>
          <p:cNvPr id="3" name="Subtitle 2"/>
          <p:cNvSpPr>
            <a:spLocks noGrp="1"/>
          </p:cNvSpPr>
          <p:nvPr>
            <p:ph type="subTitle" idx="1"/>
          </p:nvPr>
        </p:nvSpPr>
        <p:spPr>
          <a:xfrm>
            <a:off x="609600" y="838200"/>
            <a:ext cx="7391400" cy="1752600"/>
          </a:xfrm>
        </p:spPr>
        <p:txBody>
          <a:bodyPr>
            <a:noAutofit/>
          </a:bodyPr>
          <a:lstStyle/>
          <a:p>
            <a:pPr algn="just">
              <a:buFontTx/>
              <a:buChar char="-"/>
            </a:pPr>
            <a:r>
              <a:rPr lang="en-US" sz="2000" dirty="0" smtClean="0">
                <a:solidFill>
                  <a:schemeClr val="tx1"/>
                </a:solidFill>
              </a:rPr>
              <a:t> The revised proposal with new name “Public Policy Advisory Committee” be amended.</a:t>
            </a:r>
          </a:p>
          <a:p>
            <a:pPr algn="just">
              <a:buFontTx/>
              <a:buChar char="-"/>
            </a:pPr>
            <a:endParaRPr lang="en-US" sz="2000" dirty="0" smtClean="0">
              <a:solidFill>
                <a:schemeClr val="tx1"/>
              </a:solidFill>
            </a:endParaRPr>
          </a:p>
          <a:p>
            <a:pPr algn="just">
              <a:buFontTx/>
              <a:buChar char="-"/>
            </a:pPr>
            <a:r>
              <a:rPr lang="en-US" sz="2000" dirty="0" smtClean="0">
                <a:solidFill>
                  <a:schemeClr val="tx1"/>
                </a:solidFill>
              </a:rPr>
              <a:t> Significant Interest demonstrated by the community by:</a:t>
            </a:r>
          </a:p>
          <a:p>
            <a:pPr lvl="3" algn="just">
              <a:buFontTx/>
              <a:buChar char="-"/>
            </a:pPr>
            <a:r>
              <a:rPr lang="en-US" dirty="0" smtClean="0">
                <a:solidFill>
                  <a:schemeClr val="tx1"/>
                </a:solidFill>
              </a:rPr>
              <a:t> Joining the working group (61 as on date).</a:t>
            </a:r>
          </a:p>
          <a:p>
            <a:pPr lvl="3" algn="just">
              <a:buFontTx/>
              <a:buChar char="-"/>
            </a:pPr>
            <a:r>
              <a:rPr lang="en-US" dirty="0" smtClean="0">
                <a:solidFill>
                  <a:schemeClr val="tx1"/>
                </a:solidFill>
              </a:rPr>
              <a:t> Participating in the deliberations and </a:t>
            </a:r>
          </a:p>
          <a:p>
            <a:pPr lvl="3" algn="just">
              <a:buFontTx/>
              <a:buChar char="-"/>
            </a:pPr>
            <a:r>
              <a:rPr lang="en-US" dirty="0" smtClean="0">
                <a:solidFill>
                  <a:schemeClr val="tx1"/>
                </a:solidFill>
              </a:rPr>
              <a:t> Providing concrete inputs and suggestions</a:t>
            </a:r>
          </a:p>
          <a:p>
            <a:pPr lvl="3" algn="just">
              <a:buFontTx/>
              <a:buChar char="-"/>
            </a:pPr>
            <a:endParaRPr lang="en-US" dirty="0" smtClean="0">
              <a:solidFill>
                <a:schemeClr val="tx1"/>
              </a:solidFill>
            </a:endParaRPr>
          </a:p>
          <a:p>
            <a:pPr algn="just">
              <a:buFontTx/>
              <a:buChar char="-"/>
            </a:pPr>
            <a:r>
              <a:rPr lang="en-US" sz="2000" dirty="0" smtClean="0">
                <a:solidFill>
                  <a:schemeClr val="tx1"/>
                </a:solidFill>
              </a:rPr>
              <a:t> Continued interest of the larger community members to work on the fine print and structure needed.</a:t>
            </a:r>
          </a:p>
          <a:p>
            <a:pPr algn="just"/>
            <a:endParaRPr lang="en-US" sz="2000" dirty="0" smtClean="0">
              <a:solidFill>
                <a:schemeClr val="tx1"/>
              </a:solidFill>
            </a:endParaRPr>
          </a:p>
          <a:p>
            <a:pPr algn="just">
              <a:buFontTx/>
              <a:buChar char="-"/>
            </a:pPr>
            <a:r>
              <a:rPr lang="en-US" sz="2000" dirty="0" smtClean="0">
                <a:solidFill>
                  <a:schemeClr val="tx1"/>
                </a:solidFill>
              </a:rPr>
              <a:t> The conclusive framework of the proposed committee with recommendations to be presented in AMM at APNIC 32 and APNIC EC</a:t>
            </a:r>
          </a:p>
          <a:p>
            <a:pPr algn="just"/>
            <a:endParaRPr lang="en-US" sz="1800" b="1" u="sng" dirty="0" smtClean="0">
              <a:solidFill>
                <a:schemeClr val="tx1"/>
              </a:solidFill>
            </a:endParaRPr>
          </a:p>
          <a:p>
            <a:pPr algn="just"/>
            <a:endParaRPr lang="en-US" sz="1600" dirty="0" smtClean="0">
              <a:solidFill>
                <a:schemeClr val="tx1"/>
              </a:solidFill>
            </a:endParaRPr>
          </a:p>
          <a:p>
            <a:pPr algn="just"/>
            <a:endParaRPr lang="en-US" sz="1600"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Autofit/>
          </a:bodyPr>
          <a:lstStyle/>
          <a:p>
            <a:r>
              <a:rPr lang="en-US" sz="3200" b="1" dirty="0" smtClean="0"/>
              <a:t>Useful Links</a:t>
            </a:r>
            <a:r>
              <a:rPr lang="en-US" sz="3200" dirty="0" smtClean="0"/>
              <a:t/>
            </a:r>
            <a:br>
              <a:rPr lang="en-US" sz="3200" dirty="0" smtClean="0"/>
            </a:br>
            <a:endParaRPr lang="en-US" sz="3200" dirty="0"/>
          </a:p>
        </p:txBody>
      </p:sp>
      <p:sp>
        <p:nvSpPr>
          <p:cNvPr id="3" name="Subtitle 2"/>
          <p:cNvSpPr>
            <a:spLocks noGrp="1"/>
          </p:cNvSpPr>
          <p:nvPr>
            <p:ph type="subTitle" idx="1"/>
          </p:nvPr>
        </p:nvSpPr>
        <p:spPr>
          <a:xfrm>
            <a:off x="609600" y="838200"/>
            <a:ext cx="7391400" cy="1752600"/>
          </a:xfrm>
        </p:spPr>
        <p:txBody>
          <a:bodyPr>
            <a:noAutofit/>
          </a:bodyPr>
          <a:lstStyle/>
          <a:p>
            <a:pPr algn="just"/>
            <a:endParaRPr lang="en-US" sz="1800" b="1" u="sng" dirty="0" smtClean="0">
              <a:solidFill>
                <a:schemeClr val="tx1"/>
              </a:solidFill>
            </a:endParaRPr>
          </a:p>
          <a:p>
            <a:pPr algn="just">
              <a:buFontTx/>
              <a:buChar char="-"/>
            </a:pPr>
            <a:r>
              <a:rPr lang="en-US" sz="1800" dirty="0" smtClean="0">
                <a:solidFill>
                  <a:schemeClr val="tx1"/>
                </a:solidFill>
              </a:rPr>
              <a:t> </a:t>
            </a:r>
            <a:r>
              <a:rPr lang="en-US" sz="1800" b="1" dirty="0" smtClean="0">
                <a:solidFill>
                  <a:schemeClr val="tx1"/>
                </a:solidFill>
              </a:rPr>
              <a:t>To join the working group</a:t>
            </a:r>
            <a:r>
              <a:rPr lang="en-US" sz="1800" dirty="0" smtClean="0">
                <a:solidFill>
                  <a:schemeClr val="tx1"/>
                </a:solidFill>
              </a:rPr>
              <a:t>:</a:t>
            </a:r>
          </a:p>
          <a:p>
            <a:pPr algn="just"/>
            <a:r>
              <a:rPr lang="en-US" sz="1800" dirty="0" smtClean="0">
                <a:solidFill>
                  <a:schemeClr val="tx1"/>
                </a:solidFill>
              </a:rPr>
              <a:t> </a:t>
            </a:r>
            <a:r>
              <a:rPr lang="en-US" sz="1800" dirty="0" smtClean="0">
                <a:solidFill>
                  <a:schemeClr val="tx1"/>
                </a:solidFill>
                <a:hlinkClick r:id="rId2"/>
              </a:rPr>
              <a:t>http://mailman.apnic.net/mailman/listinfo/wg-government</a:t>
            </a:r>
            <a:endParaRPr lang="en-US" sz="1800" dirty="0" smtClean="0">
              <a:solidFill>
                <a:schemeClr val="tx1"/>
              </a:solidFill>
            </a:endParaRPr>
          </a:p>
          <a:p>
            <a:pPr algn="just"/>
            <a:endParaRPr lang="en-US" sz="1600" dirty="0" smtClean="0">
              <a:solidFill>
                <a:schemeClr val="tx1"/>
              </a:solidFill>
            </a:endParaRPr>
          </a:p>
          <a:p>
            <a:pPr algn="just">
              <a:buFontTx/>
              <a:buChar char="-"/>
            </a:pPr>
            <a:r>
              <a:rPr lang="en-US" sz="1600" b="1" dirty="0" smtClean="0">
                <a:solidFill>
                  <a:schemeClr val="tx1"/>
                </a:solidFill>
              </a:rPr>
              <a:t>To view collection of prior postings in the working group</a:t>
            </a:r>
            <a:r>
              <a:rPr lang="en-US" sz="1600" dirty="0" smtClean="0">
                <a:solidFill>
                  <a:schemeClr val="tx1"/>
                </a:solidFill>
              </a:rPr>
              <a:t>:</a:t>
            </a:r>
          </a:p>
          <a:p>
            <a:pPr algn="just"/>
            <a:r>
              <a:rPr lang="en-US" sz="1600" dirty="0" smtClean="0">
                <a:solidFill>
                  <a:schemeClr val="tx1"/>
                </a:solidFill>
              </a:rPr>
              <a:t> </a:t>
            </a:r>
            <a:r>
              <a:rPr lang="en-US" sz="1600" dirty="0" smtClean="0">
                <a:solidFill>
                  <a:schemeClr val="tx1"/>
                </a:solidFill>
                <a:hlinkClick r:id="rId3"/>
              </a:rPr>
              <a:t>http://mailman.apnic.net/mailing-lists/wg-government/</a:t>
            </a:r>
            <a:endParaRPr lang="en-US" sz="1600" dirty="0" smtClean="0">
              <a:solidFill>
                <a:schemeClr val="tx1"/>
              </a:solidFill>
            </a:endParaRPr>
          </a:p>
          <a:p>
            <a:pPr algn="just"/>
            <a:endParaRPr lang="en-US" sz="1600" dirty="0" smtClean="0">
              <a:solidFill>
                <a:schemeClr val="tx1"/>
              </a:solidFill>
            </a:endParaRPr>
          </a:p>
          <a:p>
            <a:pPr algn="just"/>
            <a:endParaRPr lang="en-US" sz="1600" dirty="0" smtClean="0">
              <a:solidFill>
                <a:schemeClr val="tx1"/>
              </a:solidFill>
            </a:endParaRPr>
          </a:p>
          <a:p>
            <a:pPr algn="just"/>
            <a:r>
              <a:rPr lang="en-US" sz="1600" b="1" u="sng" dirty="0" smtClean="0">
                <a:solidFill>
                  <a:schemeClr val="tx1"/>
                </a:solidFill>
              </a:rPr>
              <a:t>Contact Information</a:t>
            </a:r>
            <a:r>
              <a:rPr lang="en-US" sz="1600" dirty="0" smtClean="0">
                <a:solidFill>
                  <a:schemeClr val="tx1"/>
                </a:solidFill>
              </a:rPr>
              <a:t>:</a:t>
            </a:r>
          </a:p>
          <a:p>
            <a:pPr algn="just"/>
            <a:endParaRPr lang="en-US" sz="1600" dirty="0" smtClean="0">
              <a:solidFill>
                <a:schemeClr val="tx1"/>
              </a:solidFill>
            </a:endParaRPr>
          </a:p>
          <a:p>
            <a:pPr algn="just"/>
            <a:r>
              <a:rPr lang="en-US" sz="1600" dirty="0" smtClean="0">
                <a:solidFill>
                  <a:schemeClr val="tx1"/>
                </a:solidFill>
              </a:rPr>
              <a:t>Naveen Tandon – </a:t>
            </a:r>
            <a:r>
              <a:rPr lang="en-US" sz="1600" dirty="0" smtClean="0">
                <a:solidFill>
                  <a:schemeClr val="tx1"/>
                </a:solidFill>
                <a:hlinkClick r:id="rId4"/>
              </a:rPr>
              <a:t>naveen.tandon@ap.att.com</a:t>
            </a:r>
            <a:endParaRPr lang="en-US" sz="1600" dirty="0" smtClean="0">
              <a:solidFill>
                <a:schemeClr val="tx1"/>
              </a:solidFill>
            </a:endParaRPr>
          </a:p>
          <a:p>
            <a:pPr algn="just"/>
            <a:r>
              <a:rPr lang="en-US" sz="1600" dirty="0" smtClean="0">
                <a:solidFill>
                  <a:schemeClr val="tx1"/>
                </a:solidFill>
              </a:rPr>
              <a:t>Shyam Nair – s</a:t>
            </a:r>
            <a:r>
              <a:rPr lang="en-US" sz="1600" dirty="0" smtClean="0">
                <a:solidFill>
                  <a:schemeClr val="tx1"/>
                </a:solidFill>
                <a:hlinkClick r:id="rId5"/>
              </a:rPr>
              <a:t>hyam.nair@Sifycorp.com</a:t>
            </a:r>
            <a:endParaRPr lang="en-US" sz="1600" dirty="0" smtClean="0">
              <a:solidFill>
                <a:schemeClr val="tx1"/>
              </a:solidFill>
            </a:endParaRPr>
          </a:p>
          <a:p>
            <a:pPr algn="just"/>
            <a:r>
              <a:rPr lang="en-US" sz="1600" dirty="0" smtClean="0">
                <a:solidFill>
                  <a:schemeClr val="tx1"/>
                </a:solidFill>
              </a:rPr>
              <a:t>Yi Lee - </a:t>
            </a:r>
            <a:r>
              <a:rPr lang="en-US" sz="1600" dirty="0" smtClean="0"/>
              <a:t>    </a:t>
            </a:r>
            <a:r>
              <a:rPr lang="en-US" sz="1600" u="sng" dirty="0" smtClean="0">
                <a:hlinkClick r:id="rId6"/>
              </a:rPr>
              <a:t>yilee3490@gmail.com</a:t>
            </a:r>
            <a:endParaRPr lang="en-US" sz="1600" dirty="0" smtClean="0"/>
          </a:p>
          <a:p>
            <a:pPr algn="just"/>
            <a:endParaRPr lang="en-US" sz="1600" dirty="0" smtClean="0">
              <a:solidFill>
                <a:schemeClr val="tx1"/>
              </a:solidFill>
            </a:endParaRPr>
          </a:p>
          <a:p>
            <a:pPr algn="just"/>
            <a:endParaRPr lang="en-US" sz="1600" dirty="0" smtClean="0">
              <a:solidFill>
                <a:schemeClr val="tx1"/>
              </a:solidFill>
            </a:endParaRPr>
          </a:p>
          <a:p>
            <a:pPr algn="just"/>
            <a:endParaRPr lang="en-US" sz="1600" dirty="0">
              <a:solidFill>
                <a:schemeClr val="tx1"/>
              </a:solidFill>
            </a:endParaRPr>
          </a:p>
        </p:txBody>
      </p:sp>
    </p:spTree>
  </p:cSld>
  <p:clrMapOvr>
    <a:masterClrMapping/>
  </p:clrMapOvr>
  <p:transition>
    <p:cut thruBlk="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213</TotalTime>
  <Words>1247</Words>
  <Application>Microsoft Macintosh PowerPoint</Application>
  <PresentationFormat>On-screen Show (4:3)</PresentationFormat>
  <Paragraphs>121</Paragraphs>
  <Slides>9</Slides>
  <Notes>0</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Office Theme</vt:lpstr>
      <vt:lpstr>   Working Group In-progress Report to  APNIC Member Meeting (AMM)    </vt:lpstr>
      <vt:lpstr>Working Group - Facts </vt:lpstr>
      <vt:lpstr>Revised Proposal Summary </vt:lpstr>
      <vt:lpstr>Revised Proposal Summary…contd. </vt:lpstr>
      <vt:lpstr>Revised Proposal Summary </vt:lpstr>
      <vt:lpstr>Summary of Questions / Views </vt:lpstr>
      <vt:lpstr>Summary of Clarifications</vt:lpstr>
      <vt:lpstr>Next Steps / Recommendations </vt:lpstr>
      <vt:lpstr>Useful Links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to the APNIC – AMM on  Working Group – Government</dc:title>
  <dc:creator>nt0850</dc:creator>
  <cp:lastModifiedBy>Samantha Marks</cp:lastModifiedBy>
  <cp:revision>96</cp:revision>
  <cp:lastPrinted>2011-03-02T23:35:41Z</cp:lastPrinted>
  <dcterms:created xsi:type="dcterms:W3CDTF">2011-03-02T23:34:45Z</dcterms:created>
  <dcterms:modified xsi:type="dcterms:W3CDTF">2011-03-02T23:35:54Z</dcterms:modified>
</cp:coreProperties>
</file>