
<file path=[Content_Types].xml><?xml version="1.0" encoding="utf-8"?>
<Types xmlns="http://schemas.openxmlformats.org/package/2006/content-types"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9.xml" ContentType="application/vnd.openxmlformats-officedocument.presentationml.notesSlide+xml"/>
  <Override PartName="/ppt/slides/slide5.xml" ContentType="application/vnd.openxmlformats-officedocument.presentationml.slide+xml"/>
  <Override PartName="/ppt/slideLayouts/slideLayout11.xml" ContentType="application/vnd.openxmlformats-officedocument.presentationml.slideLayout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65" r:id="rId1"/>
  </p:sldMasterIdLst>
  <p:notesMasterIdLst>
    <p:notesMasterId r:id="rId19"/>
  </p:notesMasterIdLst>
  <p:sldIdLst>
    <p:sldId id="257" r:id="rId2"/>
    <p:sldId id="283" r:id="rId3"/>
    <p:sldId id="275" r:id="rId4"/>
    <p:sldId id="284" r:id="rId5"/>
    <p:sldId id="259" r:id="rId6"/>
    <p:sldId id="261" r:id="rId7"/>
    <p:sldId id="262" r:id="rId8"/>
    <p:sldId id="282" r:id="rId9"/>
    <p:sldId id="263" r:id="rId10"/>
    <p:sldId id="285" r:id="rId11"/>
    <p:sldId id="276" r:id="rId12"/>
    <p:sldId id="277" r:id="rId13"/>
    <p:sldId id="279" r:id="rId14"/>
    <p:sldId id="278" r:id="rId15"/>
    <p:sldId id="280" r:id="rId16"/>
    <p:sldId id="286" r:id="rId17"/>
    <p:sldId id="281" r:id="rId18"/>
  </p:sldIdLst>
  <p:sldSz cx="9144000" cy="6858000" type="screen4x3"/>
  <p:notesSz cx="6858000" cy="91440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19A412"/>
    <a:srgbClr val="378A2C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1" autoAdjust="0"/>
    <p:restoredTop sz="94685" autoAdjust="0"/>
  </p:normalViewPr>
  <p:slideViewPr>
    <p:cSldViewPr>
      <p:cViewPr>
        <p:scale>
          <a:sx n="100" d="100"/>
          <a:sy n="100" d="100"/>
        </p:scale>
        <p:origin x="-584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rene\My%20Documents\Irene\ECFinancial\2010\apnic_cashreserve_status-201012-v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view3D>
      <c:depthPercent val="100"/>
      <c:rAngAx val="1"/>
    </c:view3D>
    <c:plotArea>
      <c:layout/>
      <c:bar3DChart>
        <c:barDir val="col"/>
        <c:grouping val="stacked"/>
        <c:ser>
          <c:idx val="1"/>
          <c:order val="0"/>
          <c:tx>
            <c:strRef>
              <c:f>Sheet1!$A$38</c:f>
              <c:strCache>
                <c:ptCount val="1"/>
                <c:pt idx="0">
                  <c:v>Cash</c:v>
                </c:pt>
              </c:strCache>
            </c:strRef>
          </c:tx>
          <c:spPr>
            <a:solidFill>
              <a:srgbClr val="4F81BD"/>
            </a:solidFill>
          </c:spPr>
          <c:cat>
            <c:numRef>
              <c:f>Sheet1!$D$37:$P$37</c:f>
              <c:numCache>
                <c:formatCode>General</c:formatCode>
                <c:ptCount val="13"/>
                <c:pt idx="0">
                  <c:v>2010.0</c:v>
                </c:pt>
                <c:pt idx="1">
                  <c:v>2009.0</c:v>
                </c:pt>
                <c:pt idx="2">
                  <c:v>2008.0</c:v>
                </c:pt>
                <c:pt idx="3">
                  <c:v>2007.0</c:v>
                </c:pt>
                <c:pt idx="4">
                  <c:v>2006.0</c:v>
                </c:pt>
                <c:pt idx="5">
                  <c:v>2005.0</c:v>
                </c:pt>
                <c:pt idx="6">
                  <c:v>2004.0</c:v>
                </c:pt>
                <c:pt idx="7">
                  <c:v>2003.0</c:v>
                </c:pt>
                <c:pt idx="8">
                  <c:v>2002.0</c:v>
                </c:pt>
                <c:pt idx="9">
                  <c:v>2001.0</c:v>
                </c:pt>
                <c:pt idx="10">
                  <c:v>2000.0</c:v>
                </c:pt>
                <c:pt idx="11">
                  <c:v>1999.0</c:v>
                </c:pt>
                <c:pt idx="12">
                  <c:v>1998.0</c:v>
                </c:pt>
              </c:numCache>
            </c:numRef>
          </c:cat>
          <c:val>
            <c:numRef>
              <c:f>Sheet1!$D$38:$P$38</c:f>
              <c:numCache>
                <c:formatCode>#,##0;[Red]\-#,##0</c:formatCode>
                <c:ptCount val="13"/>
                <c:pt idx="0">
                  <c:v>5.9538496E6</c:v>
                </c:pt>
                <c:pt idx="1">
                  <c:v>1.068608409E7</c:v>
                </c:pt>
                <c:pt idx="2">
                  <c:v>1.084441419E7</c:v>
                </c:pt>
                <c:pt idx="3">
                  <c:v>1.062634124E7</c:v>
                </c:pt>
                <c:pt idx="4">
                  <c:v>1.099629989E7</c:v>
                </c:pt>
                <c:pt idx="5">
                  <c:v>1.047325556E7</c:v>
                </c:pt>
                <c:pt idx="6">
                  <c:v>9.01162876E6</c:v>
                </c:pt>
                <c:pt idx="7">
                  <c:v>8.94106825E6</c:v>
                </c:pt>
                <c:pt idx="8">
                  <c:v>9.23669206E6</c:v>
                </c:pt>
                <c:pt idx="9">
                  <c:v>8.23221895E6</c:v>
                </c:pt>
                <c:pt idx="10">
                  <c:v>5.14874219329074E6</c:v>
                </c:pt>
                <c:pt idx="11">
                  <c:v>2.50606976019931E6</c:v>
                </c:pt>
                <c:pt idx="12">
                  <c:v>1.25234193548387E6</c:v>
                </c:pt>
              </c:numCache>
            </c:numRef>
          </c:val>
        </c:ser>
        <c:ser>
          <c:idx val="2"/>
          <c:order val="1"/>
          <c:tx>
            <c:strRef>
              <c:f>Sheet1!$A$39</c:f>
              <c:strCache>
                <c:ptCount val="1"/>
                <c:pt idx="0">
                  <c:v>Financial Assets</c:v>
                </c:pt>
              </c:strCache>
            </c:strRef>
          </c:tx>
          <c:spPr>
            <a:solidFill>
              <a:srgbClr val="C04C5D"/>
            </a:solidFill>
          </c:spPr>
          <c:cat>
            <c:numRef>
              <c:f>Sheet1!$D$37:$P$37</c:f>
              <c:numCache>
                <c:formatCode>General</c:formatCode>
                <c:ptCount val="13"/>
                <c:pt idx="0">
                  <c:v>2010.0</c:v>
                </c:pt>
                <c:pt idx="1">
                  <c:v>2009.0</c:v>
                </c:pt>
                <c:pt idx="2">
                  <c:v>2008.0</c:v>
                </c:pt>
                <c:pt idx="3">
                  <c:v>2007.0</c:v>
                </c:pt>
                <c:pt idx="4">
                  <c:v>2006.0</c:v>
                </c:pt>
                <c:pt idx="5">
                  <c:v>2005.0</c:v>
                </c:pt>
                <c:pt idx="6">
                  <c:v>2004.0</c:v>
                </c:pt>
                <c:pt idx="7">
                  <c:v>2003.0</c:v>
                </c:pt>
                <c:pt idx="8">
                  <c:v>2002.0</c:v>
                </c:pt>
                <c:pt idx="9">
                  <c:v>2001.0</c:v>
                </c:pt>
                <c:pt idx="10">
                  <c:v>2000.0</c:v>
                </c:pt>
                <c:pt idx="11">
                  <c:v>1999.0</c:v>
                </c:pt>
                <c:pt idx="12">
                  <c:v>1998.0</c:v>
                </c:pt>
              </c:numCache>
            </c:numRef>
          </c:cat>
          <c:val>
            <c:numRef>
              <c:f>Sheet1!$D$39:$P$39</c:f>
              <c:numCache>
                <c:formatCode>#,##0;[Red]\-#,##0</c:formatCode>
                <c:ptCount val="13"/>
                <c:pt idx="0">
                  <c:v>1.13751544E6</c:v>
                </c:pt>
                <c:pt idx="1">
                  <c:v>1.12779564E6</c:v>
                </c:pt>
                <c:pt idx="2">
                  <c:v>883201.46</c:v>
                </c:pt>
                <c:pt idx="3">
                  <c:v>1.22266644E6</c:v>
                </c:pt>
                <c:pt idx="4">
                  <c:v>1.14836947E6</c:v>
                </c:pt>
                <c:pt idx="5">
                  <c:v>1.02077818E6</c:v>
                </c:pt>
                <c:pt idx="6">
                  <c:v>846550.99</c:v>
                </c:pt>
                <c:pt idx="7">
                  <c:v>723775.12</c:v>
                </c:pt>
                <c:pt idx="8">
                  <c:v>632972.1999999988</c:v>
                </c:pt>
                <c:pt idx="9">
                  <c:v>764987.5499999992</c:v>
                </c:pt>
                <c:pt idx="10">
                  <c:v>759911.4700000001</c:v>
                </c:pt>
                <c:pt idx="11">
                  <c:v>0.0</c:v>
                </c:pt>
                <c:pt idx="12">
                  <c:v>0.0</c:v>
                </c:pt>
              </c:numCache>
            </c:numRef>
          </c:val>
        </c:ser>
        <c:ser>
          <c:idx val="3"/>
          <c:order val="2"/>
          <c:tx>
            <c:strRef>
              <c:f>Sheet1!$A$40</c:f>
              <c:strCache>
                <c:ptCount val="1"/>
                <c:pt idx="0">
                  <c:v>Property</c:v>
                </c:pt>
              </c:strCache>
            </c:strRef>
          </c:tx>
          <c:spPr>
            <a:solidFill>
              <a:srgbClr val="92D050"/>
            </a:solidFill>
          </c:spPr>
          <c:cat>
            <c:numRef>
              <c:f>Sheet1!$D$37:$P$37</c:f>
              <c:numCache>
                <c:formatCode>General</c:formatCode>
                <c:ptCount val="13"/>
                <c:pt idx="0">
                  <c:v>2010.0</c:v>
                </c:pt>
                <c:pt idx="1">
                  <c:v>2009.0</c:v>
                </c:pt>
                <c:pt idx="2">
                  <c:v>2008.0</c:v>
                </c:pt>
                <c:pt idx="3">
                  <c:v>2007.0</c:v>
                </c:pt>
                <c:pt idx="4">
                  <c:v>2006.0</c:v>
                </c:pt>
                <c:pt idx="5">
                  <c:v>2005.0</c:v>
                </c:pt>
                <c:pt idx="6">
                  <c:v>2004.0</c:v>
                </c:pt>
                <c:pt idx="7">
                  <c:v>2003.0</c:v>
                </c:pt>
                <c:pt idx="8">
                  <c:v>2002.0</c:v>
                </c:pt>
                <c:pt idx="9">
                  <c:v>2001.0</c:v>
                </c:pt>
                <c:pt idx="10">
                  <c:v>2000.0</c:v>
                </c:pt>
                <c:pt idx="11">
                  <c:v>1999.0</c:v>
                </c:pt>
                <c:pt idx="12">
                  <c:v>1998.0</c:v>
                </c:pt>
              </c:numCache>
            </c:numRef>
          </c:cat>
          <c:val>
            <c:numRef>
              <c:f>Sheet1!$D$40:$P$40</c:f>
              <c:numCache>
                <c:formatCode>General</c:formatCode>
                <c:ptCount val="13"/>
                <c:pt idx="0" formatCode="#,##0;[Red]\-#,##0">
                  <c:v>6.079366E6</c:v>
                </c:pt>
              </c:numCache>
            </c:numRef>
          </c:val>
        </c:ser>
        <c:gapWidth val="75"/>
        <c:shape val="box"/>
        <c:axId val="508217048"/>
        <c:axId val="508224392"/>
        <c:axId val="0"/>
      </c:bar3DChart>
      <c:catAx>
        <c:axId val="508217048"/>
        <c:scaling>
          <c:orientation val="maxMin"/>
        </c:scaling>
        <c:axPos val="b"/>
        <c:title>
          <c:tx>
            <c:rich>
              <a:bodyPr/>
              <a:lstStyle/>
              <a:p>
                <a:pPr>
                  <a:defRPr b="1" i="0" baseline="0"/>
                </a:pPr>
                <a:r>
                  <a:rPr lang="en-US" b="1" i="0" baseline="0"/>
                  <a:t>Year</a:t>
                </a:r>
              </a:p>
            </c:rich>
          </c:tx>
          <c:layout>
            <c:manualLayout>
              <c:xMode val="edge"/>
              <c:yMode val="edge"/>
              <c:x val="0.465272892290333"/>
              <c:y val="0.777134004082823"/>
            </c:manualLayout>
          </c:layout>
        </c:title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08224392"/>
        <c:crosses val="autoZero"/>
        <c:auto val="1"/>
        <c:lblAlgn val="ctr"/>
        <c:lblOffset val="100"/>
      </c:catAx>
      <c:valAx>
        <c:axId val="508224392"/>
        <c:scaling>
          <c:orientation val="minMax"/>
        </c:scaling>
        <c:axPos val="r"/>
        <c:majorGridlines/>
        <c:title>
          <c:tx>
            <c:rich>
              <a:bodyPr rot="0" vert="horz"/>
              <a:lstStyle/>
              <a:p>
                <a:pPr>
                  <a:defRPr b="1" i="0" baseline="0"/>
                </a:pPr>
                <a:r>
                  <a:rPr lang="en-US" b="1" i="0" baseline="0"/>
                  <a:t>AUD</a:t>
                </a:r>
              </a:p>
            </c:rich>
          </c:tx>
          <c:layout/>
        </c:title>
        <c:numFmt formatCode="#,##0;[Red]\-#,##0" sourceLinked="1"/>
        <c:maj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082170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txPr>
        <a:bodyPr/>
        <a:lstStyle/>
        <a:p>
          <a:pPr>
            <a:defRPr sz="77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fld id="{6CD9167E-3685-4F50-AF38-1D2BC676583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04B08C-6999-4425-9323-06E4E6194122}" type="slidenum">
              <a:rPr lang="en-AU" smtClean="0">
                <a:ea typeface="ＭＳ Ｐゴシック" charset="-128"/>
              </a:rPr>
              <a:pPr/>
              <a:t>1</a:t>
            </a:fld>
            <a:endParaRPr lang="en-AU" smtClean="0">
              <a:ea typeface="ＭＳ Ｐゴシック" charset="-128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A3A84388-7B8A-470C-AAAD-B95FA5464172}" type="slidenum">
              <a:rPr lang="en-AU" sz="1200"/>
              <a:pPr algn="r" eaLnBrk="1" hangingPunct="1"/>
              <a:t>14</a:t>
            </a:fld>
            <a:endParaRPr lang="en-AU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7413"/>
          </a:xfrm>
          <a:solidFill>
            <a:srgbClr val="FFFFFF"/>
          </a:solidFill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78DC1780-A6C2-4A68-B62D-CCD095024389}" type="slidenum">
              <a:rPr lang="en-AU" sz="1200"/>
              <a:pPr algn="r" eaLnBrk="1" hangingPunct="1"/>
              <a:t>15</a:t>
            </a:fld>
            <a:endParaRPr lang="en-AU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7413"/>
          </a:xfrm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78DC1780-A6C2-4A68-B62D-CCD095024389}" type="slidenum">
              <a:rPr lang="en-AU" sz="1200"/>
              <a:pPr algn="r" eaLnBrk="1" hangingPunct="1"/>
              <a:t>16</a:t>
            </a:fld>
            <a:endParaRPr lang="en-AU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7413"/>
          </a:xfrm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286D00D5-39BE-43DB-9173-08DBDAFC7CA8}" type="slidenum">
              <a:rPr lang="en-AU" sz="1200"/>
              <a:pPr algn="r" eaLnBrk="1" hangingPunct="1"/>
              <a:t>17</a:t>
            </a:fld>
            <a:endParaRPr lang="en-AU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solidFill>
            <a:srgbClr val="FFFFFF"/>
          </a:solidFill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6C7647-63EC-4D04-B7D9-8E91521399A4}" type="slidenum">
              <a:rPr lang="en-AU" smtClean="0">
                <a:ea typeface="ＭＳ Ｐゴシック" charset="-128"/>
              </a:rPr>
              <a:pPr/>
              <a:t>4</a:t>
            </a:fld>
            <a:endParaRPr lang="en-AU" smtClean="0">
              <a:ea typeface="ＭＳ Ｐゴシック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9BA0B8-A14C-4FBA-9104-6F9EA1647BE1}" type="slidenum">
              <a:rPr lang="en-AU" smtClean="0">
                <a:ea typeface="ＭＳ Ｐゴシック" charset="-128"/>
              </a:rPr>
              <a:pPr/>
              <a:t>5</a:t>
            </a:fld>
            <a:endParaRPr lang="en-AU" smtClean="0">
              <a:ea typeface="ＭＳ Ｐゴシック" charset="-128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7413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Budget was $13.0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2A99D-25B0-4AC7-8E47-65E82442EC23}" type="slidenum">
              <a:rPr lang="en-AU" smtClean="0">
                <a:ea typeface="ＭＳ Ｐゴシック" charset="-128"/>
              </a:rPr>
              <a:pPr/>
              <a:t>6</a:t>
            </a:fld>
            <a:endParaRPr lang="en-AU" smtClean="0">
              <a:ea typeface="ＭＳ Ｐゴシック" charset="-128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7413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AA4420-7292-4D93-A9A7-BA58AB665992}" type="slidenum">
              <a:rPr lang="en-AU" smtClean="0">
                <a:ea typeface="ＭＳ Ｐゴシック" charset="-128"/>
              </a:rPr>
              <a:pPr/>
              <a:t>7</a:t>
            </a:fld>
            <a:endParaRPr lang="en-AU" smtClean="0">
              <a:ea typeface="ＭＳ Ｐゴシック" charset="-128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FAF1BB-11B4-4238-881A-881661975E87}" type="slidenum">
              <a:rPr lang="en-AU" smtClean="0">
                <a:ea typeface="ＭＳ Ｐゴシック" charset="-128"/>
              </a:rPr>
              <a:pPr/>
              <a:t>9</a:t>
            </a:fld>
            <a:endParaRPr lang="en-AU" smtClean="0">
              <a:ea typeface="ＭＳ Ｐゴシック" charset="-128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FAF1BB-11B4-4238-881A-881661975E87}" type="slidenum">
              <a:rPr lang="en-AU" smtClean="0">
                <a:ea typeface="ＭＳ Ｐゴシック" charset="-128"/>
              </a:rPr>
              <a:pPr/>
              <a:t>10</a:t>
            </a:fld>
            <a:endParaRPr lang="en-AU" smtClean="0">
              <a:ea typeface="ＭＳ Ｐゴシック" charset="-128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E350B00B-7B8D-46C8-8B8B-331580C5C805}" type="slidenum">
              <a:rPr lang="en-US" sz="1200"/>
              <a:pPr algn="r" eaLnBrk="1" hangingPunct="1"/>
              <a:t>11</a:t>
            </a:fld>
            <a:endParaRPr lang="en-US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ACC607FB-C27A-48EC-A6B7-4EC3EE40088D}" type="slidenum">
              <a:rPr lang="en-AU" sz="1200"/>
              <a:pPr algn="r" eaLnBrk="1" hangingPunct="1"/>
              <a:t>13</a:t>
            </a:fld>
            <a:endParaRPr lang="en-AU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7413"/>
          </a:xfrm>
          <a:solidFill>
            <a:srgbClr val="FFFFFF"/>
          </a:solidFill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5373688"/>
          </a:xfrm>
          <a:prstGeom prst="rect">
            <a:avLst/>
          </a:prstGeom>
          <a:solidFill>
            <a:schemeClr val="bg1"/>
          </a:solidFill>
          <a:ln w="38100" algn="ctr">
            <a:noFill/>
            <a:miter lim="800000"/>
            <a:headEnd type="none" w="sm" len="sm"/>
            <a:tailEnd type="none" w="lg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4" name="Picture 4" descr="APNIC31_ppt_ba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78450"/>
            <a:ext cx="91440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0E216-FF87-469A-807F-FB770A03D2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B5A69-1A2B-4B76-8E2E-A3A4F952E7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304800"/>
            <a:ext cx="211455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191250" cy="5821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AB8E8-5029-43BB-96D9-5D78A33B7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14EC7-DD50-40F9-ACAC-4967B7B61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48784-225F-42A9-AB3F-8F7CED567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276A6-7D98-444D-B72E-1E75E54A9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D2771-E87B-469C-8F9C-25771EC5E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B79A7-8212-470B-A59C-5F62F29E6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3BA40-4FB9-4C57-BFCF-D01E904E3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CB0FD-2663-465E-BAC1-55221430BE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38D69-CF7C-4A38-B517-94510386A0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5"/>
          <p:cNvSpPr>
            <a:spLocks noChangeArrowheads="1"/>
          </p:cNvSpPr>
          <p:nvPr userDrawn="1"/>
        </p:nvSpPr>
        <p:spPr bwMode="auto">
          <a:xfrm>
            <a:off x="0" y="0"/>
            <a:ext cx="9144000" cy="5373688"/>
          </a:xfrm>
          <a:prstGeom prst="rect">
            <a:avLst/>
          </a:prstGeom>
          <a:solidFill>
            <a:schemeClr val="bg1"/>
          </a:solidFill>
          <a:ln w="38100" algn="ctr">
            <a:noFill/>
            <a:miter lim="800000"/>
            <a:headEnd type="none" w="sm" len="sm"/>
            <a:tailEnd type="none" w="lg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4" descr="APNIC31_ppt_bar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378450"/>
            <a:ext cx="91440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7BF1659-AB13-4387-81FC-BC8A478B9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799" r:id="rId2"/>
    <p:sldLayoutId id="2147483798" r:id="rId3"/>
    <p:sldLayoutId id="2147483797" r:id="rId4"/>
    <p:sldLayoutId id="2147483796" r:id="rId5"/>
    <p:sldLayoutId id="2147483795" r:id="rId6"/>
    <p:sldLayoutId id="2147483794" r:id="rId7"/>
    <p:sldLayoutId id="2147483793" r:id="rId8"/>
    <p:sldLayoutId id="2147483792" r:id="rId9"/>
    <p:sldLayoutId id="2147483791" r:id="rId10"/>
    <p:sldLayoutId id="21474837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Treasurer’s Report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371600" y="24384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200" dirty="0"/>
              <a:t>APNIC </a:t>
            </a:r>
            <a:r>
              <a:rPr lang="en-US" sz="3200" dirty="0" smtClean="0"/>
              <a:t>31 - 25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Feb 2011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sz="3200" dirty="0"/>
              <a:t>Hong </a:t>
            </a:r>
            <a:r>
              <a:rPr lang="en-US" sz="3200" dirty="0" smtClean="0"/>
              <a:t>Kong</a:t>
            </a:r>
          </a:p>
          <a:p>
            <a:pPr algn="ctr" eaLnBrk="1" hangingPunct="1">
              <a:spcBef>
                <a:spcPct val="20000"/>
              </a:spcBef>
            </a:pPr>
            <a:endParaRPr lang="en-US" sz="3200" dirty="0" smtClean="0"/>
          </a:p>
          <a:p>
            <a:pPr algn="ctr" eaLnBrk="1" hangingPunct="1">
              <a:spcBef>
                <a:spcPct val="20000"/>
              </a:spcBef>
            </a:pPr>
            <a:r>
              <a:rPr lang="en-US" dirty="0" smtClean="0"/>
              <a:t>James </a:t>
            </a:r>
            <a:r>
              <a:rPr lang="en-US" dirty="0" err="1" smtClean="0"/>
              <a:t>Spenceley</a:t>
            </a:r>
            <a:endParaRPr lang="en-US" dirty="0" smtClean="0"/>
          </a:p>
          <a:p>
            <a:pPr algn="ctr" eaLnBrk="1" hangingPunct="1">
              <a:spcBef>
                <a:spcPct val="20000"/>
              </a:spcBef>
            </a:pPr>
            <a:r>
              <a:rPr lang="en-US" dirty="0" smtClean="0"/>
              <a:t>Treasurer APNIC EC</a:t>
            </a:r>
          </a:p>
          <a:p>
            <a:pPr algn="ctr" eaLnBrk="1" hangingPunct="1">
              <a:spcBef>
                <a:spcPct val="20000"/>
              </a:spcBef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04800" y="2286000"/>
            <a:ext cx="8534400" cy="1143000"/>
          </a:xfrm>
        </p:spPr>
        <p:txBody>
          <a:bodyPr/>
          <a:lstStyle/>
          <a:p>
            <a:pPr eaLnBrk="1" hangingPunct="1"/>
            <a:r>
              <a:rPr lang="en-GB" i="1" smtClean="0"/>
              <a:t>Questions?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04800" y="2286000"/>
            <a:ext cx="8534400" cy="1143000"/>
          </a:xfrm>
        </p:spPr>
        <p:txBody>
          <a:bodyPr/>
          <a:lstStyle/>
          <a:p>
            <a:pPr eaLnBrk="1" hangingPunct="1"/>
            <a:r>
              <a:rPr lang="en-GB" sz="3600" smtClean="0"/>
              <a:t>APNIC Budget </a:t>
            </a:r>
            <a:br>
              <a:rPr lang="en-GB" sz="3600" smtClean="0"/>
            </a:br>
            <a:r>
              <a:rPr lang="en-GB" sz="3600" smtClean="0"/>
              <a:t>2011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57288" y="360363"/>
            <a:ext cx="7480300" cy="935037"/>
          </a:xfrm>
        </p:spPr>
        <p:txBody>
          <a:bodyPr/>
          <a:lstStyle/>
          <a:p>
            <a:pPr algn="l"/>
            <a:r>
              <a:rPr lang="en-US" smtClean="0"/>
              <a:t>Budget Objectives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03350" y="1557338"/>
            <a:ext cx="7489825" cy="45259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2400" dirty="0" smtClean="0"/>
              <a:t>The APNIC Member and Stakeholder survey was used as the basis to develop the activity and operational plans for the 2011 budget</a:t>
            </a:r>
          </a:p>
          <a:p>
            <a:pPr eaLnBrk="1" hangingPunct="1"/>
            <a:endParaRPr lang="en-US" sz="800" dirty="0" smtClean="0"/>
          </a:p>
          <a:p>
            <a:pPr eaLnBrk="1" hangingPunct="1"/>
            <a:r>
              <a:rPr lang="en-US" sz="2400" dirty="0" smtClean="0"/>
              <a:t>The Overall budget was reviewed, changed and modified by EC</a:t>
            </a:r>
          </a:p>
          <a:p>
            <a:pPr eaLnBrk="1" hangingPunct="1"/>
            <a:endParaRPr lang="en-US" sz="800" dirty="0" smtClean="0"/>
          </a:p>
          <a:p>
            <a:pPr eaLnBrk="1" hangingPunct="1"/>
            <a:r>
              <a:rPr lang="en-US" sz="2800" dirty="0" smtClean="0"/>
              <a:t>Focus on </a:t>
            </a:r>
            <a:r>
              <a:rPr lang="en-US" sz="2800" b="1" dirty="0" smtClean="0"/>
              <a:t>financial stability</a:t>
            </a:r>
          </a:p>
          <a:p>
            <a:pPr eaLnBrk="1" hangingPunct="1"/>
            <a:endParaRPr lang="en-US" sz="800" b="1" dirty="0" smtClean="0"/>
          </a:p>
          <a:p>
            <a:pPr eaLnBrk="1" hangingPunct="1"/>
            <a:r>
              <a:rPr lang="en-US" sz="2400" dirty="0" smtClean="0"/>
              <a:t>Ensure high level of financial governance and control in APNIC activities</a:t>
            </a:r>
          </a:p>
          <a:p>
            <a:pPr eaLnBrk="1" hangingPunct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188913"/>
            <a:ext cx="7489825" cy="762000"/>
          </a:xfrm>
        </p:spPr>
        <p:txBody>
          <a:bodyPr/>
          <a:lstStyle/>
          <a:p>
            <a:pPr algn="l" eaLnBrk="1" hangingPunct="1"/>
            <a:r>
              <a:rPr lang="en-GB" smtClean="0"/>
              <a:t>Projected Revenues</a:t>
            </a:r>
          </a:p>
        </p:txBody>
      </p:sp>
      <p:graphicFrame>
        <p:nvGraphicFramePr>
          <p:cNvPr id="5158" name="Group 38"/>
          <p:cNvGraphicFramePr>
            <a:graphicFrameLocks noGrp="1"/>
          </p:cNvGraphicFramePr>
          <p:nvPr>
            <p:ph idx="4294967295"/>
          </p:nvPr>
        </p:nvGraphicFramePr>
        <p:xfrm>
          <a:off x="1258888" y="1557338"/>
          <a:ext cx="7417567" cy="3368677"/>
        </p:xfrm>
        <a:graphic>
          <a:graphicData uri="http://schemas.openxmlformats.org/drawingml/2006/table">
            <a:tbl>
              <a:tblPr/>
              <a:tblGrid>
                <a:gridCol w="4102995"/>
                <a:gridCol w="1730397"/>
                <a:gridCol w="1584175"/>
              </a:tblGrid>
              <a:tr h="862013">
                <a:tc>
                  <a:txBody>
                    <a:bodyPr/>
                    <a:lstStyle/>
                    <a:p>
                      <a:pPr marL="230188" marR="0" lvl="0" indent="-230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Revenue (AUD)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  <a:p>
                      <a:pPr marL="230188" marR="0" lvl="0" indent="-230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 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 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</a:rPr>
                        <a:t>Budget</a:t>
                      </a:r>
                    </a:p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</a:rPr>
                        <a:t>2011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% of Total</a:t>
                      </a:r>
                    </a:p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Interest income</a:t>
                      </a:r>
                    </a:p>
                  </a:txBody>
                  <a:tcPr marL="19050" marR="1905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330,000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IP resource application fees</a:t>
                      </a:r>
                    </a:p>
                  </a:txBody>
                  <a:tcPr marL="19050" marR="1905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1,128,316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Membership fees</a:t>
                      </a:r>
                    </a:p>
                  </a:txBody>
                  <a:tcPr marL="19050" marR="1905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12,511,220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87%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Non-member fees</a:t>
                      </a:r>
                    </a:p>
                  </a:txBody>
                  <a:tcPr marL="19050" marR="1905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158,506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Sundry income</a:t>
                      </a:r>
                    </a:p>
                  </a:txBody>
                  <a:tcPr marL="19050" marR="1905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311,063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TOTAL PROJECTED REVENUE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14,439,105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9050" marR="190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9050" marR="190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76375" y="188913"/>
            <a:ext cx="5181600" cy="609600"/>
          </a:xfrm>
        </p:spPr>
        <p:txBody>
          <a:bodyPr/>
          <a:lstStyle/>
          <a:p>
            <a:pPr algn="l" eaLnBrk="1" hangingPunct="1"/>
            <a:r>
              <a:rPr lang="en-GB" sz="2800" smtClean="0"/>
              <a:t>Projected Expenses</a:t>
            </a:r>
          </a:p>
        </p:txBody>
      </p:sp>
      <p:graphicFrame>
        <p:nvGraphicFramePr>
          <p:cNvPr id="4151" name="Group 55"/>
          <p:cNvGraphicFramePr>
            <a:graphicFrameLocks noGrp="1"/>
          </p:cNvGraphicFramePr>
          <p:nvPr>
            <p:ph idx="4294967295"/>
          </p:nvPr>
        </p:nvGraphicFramePr>
        <p:xfrm>
          <a:off x="1403350" y="981075"/>
          <a:ext cx="6521450" cy="4303730"/>
        </p:xfrm>
        <a:graphic>
          <a:graphicData uri="http://schemas.openxmlformats.org/drawingml/2006/table">
            <a:tbl>
              <a:tblPr/>
              <a:tblGrid>
                <a:gridCol w="3912870"/>
                <a:gridCol w="1235643"/>
                <a:gridCol w="1372937"/>
              </a:tblGrid>
              <a:tr h="620322">
                <a:tc>
                  <a:txBody>
                    <a:bodyPr/>
                    <a:lstStyle/>
                    <a:p>
                      <a:pPr marL="230188" marR="0" lvl="0" indent="-230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Expenses (AUD)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  <a:p>
                      <a:pPr marL="230188" marR="0" lvl="0" indent="-230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  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Budget</a:t>
                      </a:r>
                    </a:p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2011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% of Total</a:t>
                      </a:r>
                    </a:p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Communication expenses</a:t>
                      </a:r>
                    </a:p>
                  </a:txBody>
                  <a:tcPr marL="19050" marR="1905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427,368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5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Depreciation expense</a:t>
                      </a:r>
                    </a:p>
                  </a:txBody>
                  <a:tcPr marL="19050" marR="1905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1,015,613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5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Sponsorship and publicity expenses</a:t>
                      </a:r>
                    </a:p>
                  </a:txBody>
                  <a:tcPr marL="19050" marR="1905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306,500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5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ICANN contract fee</a:t>
                      </a:r>
                    </a:p>
                  </a:txBody>
                  <a:tcPr marL="19050" marR="1905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322,000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8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Meeting and training expenses</a:t>
                      </a:r>
                    </a:p>
                  </a:txBody>
                  <a:tcPr marL="19050" marR="1905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381,100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Membership fees</a:t>
                      </a:r>
                    </a:p>
                  </a:txBody>
                  <a:tcPr marL="19050" marR="1905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68,300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5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Other operating expenses</a:t>
                      </a:r>
                    </a:p>
                  </a:txBody>
                  <a:tcPr marL="19050" marR="1905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1,500,864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11%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1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Professional fees</a:t>
                      </a:r>
                    </a:p>
                  </a:txBody>
                  <a:tcPr marL="19050" marR="1905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885,350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1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Miscellaneous</a:t>
                      </a:r>
                    </a:p>
                  </a:txBody>
                  <a:tcPr marL="19050" marR="1905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latin typeface="Arial"/>
                        </a:rPr>
                        <a:t>418,923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1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Salaries and personnel expenses</a:t>
                      </a:r>
                    </a:p>
                  </a:txBody>
                  <a:tcPr marL="19050" marR="1905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7,406,255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52</a:t>
                      </a:r>
                      <a:r>
                        <a:rPr lang="en-US" sz="1600" b="0" i="0" u="none" strike="noStrike" dirty="0" smtClean="0">
                          <a:latin typeface="Arial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Travel expenses</a:t>
                      </a:r>
                    </a:p>
                  </a:txBody>
                  <a:tcPr marL="19050" marR="1905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1,502,850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11%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356"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TOTAL PROJECTED EXPENSES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14,235,123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</a:t>
                      </a:r>
                    </a:p>
                  </a:txBody>
                  <a:tcPr marL="19050" marR="190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9050" marR="190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260350"/>
            <a:ext cx="7200900" cy="762000"/>
          </a:xfrm>
        </p:spPr>
        <p:txBody>
          <a:bodyPr/>
          <a:lstStyle/>
          <a:p>
            <a:pPr algn="l" eaLnBrk="1" hangingPunct="1"/>
            <a:r>
              <a:rPr lang="en-GB" dirty="0" smtClean="0"/>
              <a:t>Projected Operating Profit</a:t>
            </a:r>
          </a:p>
        </p:txBody>
      </p:sp>
      <p:graphicFrame>
        <p:nvGraphicFramePr>
          <p:cNvPr id="49171" name="Group 19"/>
          <p:cNvGraphicFramePr>
            <a:graphicFrameLocks noGrp="1"/>
          </p:cNvGraphicFramePr>
          <p:nvPr>
            <p:ph idx="4294967295"/>
          </p:nvPr>
        </p:nvGraphicFramePr>
        <p:xfrm>
          <a:off x="2051050" y="1773238"/>
          <a:ext cx="6040438" cy="2602548"/>
        </p:xfrm>
        <a:graphic>
          <a:graphicData uri="http://schemas.openxmlformats.org/drawingml/2006/table">
            <a:tbl>
              <a:tblPr/>
              <a:tblGrid>
                <a:gridCol w="4605338"/>
                <a:gridCol w="1435100"/>
              </a:tblGrid>
              <a:tr h="833438">
                <a:tc>
                  <a:txBody>
                    <a:bodyPr/>
                    <a:lstStyle/>
                    <a:p>
                      <a:pPr marL="230188" marR="0" lvl="0" indent="-230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  <a:p>
                      <a:pPr marL="230188" marR="0" lvl="0" indent="-230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Operating Loss </a:t>
                      </a:r>
                    </a:p>
                    <a:p>
                      <a:pPr marL="230188" marR="0" lvl="0" indent="-230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(AUD)</a:t>
                      </a:r>
                    </a:p>
                    <a:p>
                      <a:pPr marL="230188" marR="0" lvl="0" indent="-230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 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Budget</a:t>
                      </a:r>
                    </a:p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2011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230188" marR="0" lvl="0" indent="-230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Projected Revenue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14,439,105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230188" marR="0" lvl="0" indent="-230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Projected Expenses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latin typeface="Arial"/>
                        </a:rPr>
                        <a:t>14,235,123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OPERATING PROFIT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203,982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260350"/>
            <a:ext cx="7200900" cy="762000"/>
          </a:xfrm>
        </p:spPr>
        <p:txBody>
          <a:bodyPr/>
          <a:lstStyle/>
          <a:p>
            <a:pPr algn="l" eaLnBrk="1" hangingPunct="1"/>
            <a:r>
              <a:rPr lang="en-GB" dirty="0" smtClean="0"/>
              <a:t>2011 / 2010 Comparison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09800" y="1905000"/>
          <a:ext cx="5233988" cy="2085975"/>
        </p:xfrm>
        <a:graphic>
          <a:graphicData uri="http://schemas.openxmlformats.org/drawingml/2006/table">
            <a:tbl>
              <a:tblPr/>
              <a:tblGrid>
                <a:gridCol w="2928938"/>
                <a:gridCol w="1152525"/>
                <a:gridCol w="1152525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Operating Profit/ (Loss)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(AUD)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Budget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2011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Actual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2010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Total Revenue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14,439,105</a:t>
                      </a:r>
                      <a:endParaRPr lang="en-US" sz="16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latin typeface="Arial"/>
                        </a:rPr>
                        <a:t>13,430,814</a:t>
                      </a:r>
                      <a:endParaRPr lang="en-US" sz="16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Total Expenses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14,235,123</a:t>
                      </a:r>
                      <a:endParaRPr lang="en-US" sz="16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13,244,558 </a:t>
                      </a:r>
                      <a:endParaRPr lang="en-US" sz="16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Profit (Loss) 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 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203,982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250,556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PMingLiU" pitchFamily="18" charset="-12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en-US" sz="3600" dirty="0" smtClean="0"/>
              <a:t>APNIC Budget 2011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 </a:t>
            </a:r>
            <a:r>
              <a:rPr lang="en-US" sz="3600" i="1" dirty="0" smtClean="0"/>
              <a:t>Questions?</a:t>
            </a:r>
            <a:endParaRPr lang="en-AU" sz="3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6163" y="304800"/>
            <a:ext cx="7869237" cy="990600"/>
          </a:xfrm>
        </p:spPr>
        <p:txBody>
          <a:bodyPr/>
          <a:lstStyle/>
          <a:p>
            <a:pPr algn="l"/>
            <a:r>
              <a:rPr lang="en-AU" dirty="0" smtClean="0"/>
              <a:t>Taxation Status 2010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258888" y="1268413"/>
            <a:ext cx="7427912" cy="4825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AU" sz="2400" dirty="0" smtClean="0"/>
              <a:t>Historically APNIC classed as a Mutual</a:t>
            </a:r>
          </a:p>
          <a:p>
            <a:pPr lvl="1" eaLnBrk="1" hangingPunct="1">
              <a:lnSpc>
                <a:spcPct val="90000"/>
              </a:lnSpc>
              <a:buFont typeface="Arial"/>
              <a:buChar char="•"/>
            </a:pPr>
            <a:r>
              <a:rPr lang="en-AU" sz="2400" dirty="0" smtClean="0"/>
              <a:t>ATO reviewed </a:t>
            </a:r>
            <a:r>
              <a:rPr lang="en-AU" sz="2400" dirty="0" err="1" smtClean="0"/>
              <a:t>APNIC’s</a:t>
            </a:r>
            <a:r>
              <a:rPr lang="en-AU" sz="2400" dirty="0" smtClean="0"/>
              <a:t> status differently</a:t>
            </a:r>
          </a:p>
          <a:p>
            <a:pPr lvl="2" eaLnBrk="1" hangingPunct="1">
              <a:lnSpc>
                <a:spcPct val="90000"/>
              </a:lnSpc>
              <a:buFont typeface="Arial"/>
              <a:buChar char="•"/>
            </a:pPr>
            <a:r>
              <a:rPr lang="en-AU" sz="2000" dirty="0" smtClean="0"/>
              <a:t>APNIC to be taxed as a ‘for profit’ entity</a:t>
            </a:r>
          </a:p>
          <a:p>
            <a:pPr lvl="2" eaLnBrk="1" hangingPunct="1">
              <a:lnSpc>
                <a:spcPct val="90000"/>
              </a:lnSpc>
              <a:buFont typeface="Arial"/>
              <a:buChar char="•"/>
            </a:pPr>
            <a:r>
              <a:rPr lang="en-AU" sz="2000" dirty="0" smtClean="0"/>
              <a:t>Revised assessment for FY05-06-07</a:t>
            </a:r>
          </a:p>
          <a:p>
            <a:pPr lvl="2" eaLnBrk="1" hangingPunct="1">
              <a:lnSpc>
                <a:spcPct val="90000"/>
              </a:lnSpc>
              <a:buFont typeface="Arial"/>
              <a:buChar char="•"/>
            </a:pPr>
            <a:r>
              <a:rPr lang="en-AU" sz="2000" dirty="0" smtClean="0"/>
              <a:t>Revised tax bill of $424,500 </a:t>
            </a:r>
          </a:p>
          <a:p>
            <a:pPr lvl="2" eaLnBrk="1" hangingPunct="1">
              <a:lnSpc>
                <a:spcPct val="90000"/>
              </a:lnSpc>
              <a:buFont typeface="Arial"/>
              <a:buChar char="•"/>
            </a:pPr>
            <a:endParaRPr lang="en-AU" sz="800" dirty="0" smtClean="0"/>
          </a:p>
          <a:p>
            <a:pPr lvl="1" eaLnBrk="1" hangingPunct="1">
              <a:lnSpc>
                <a:spcPct val="90000"/>
              </a:lnSpc>
              <a:buFont typeface="Arial"/>
              <a:buChar char="•"/>
            </a:pPr>
            <a:r>
              <a:rPr lang="en-AU" sz="2400" dirty="0" smtClean="0"/>
              <a:t>APNIC </a:t>
            </a:r>
            <a:r>
              <a:rPr lang="en-AU" sz="2400" b="1" dirty="0" smtClean="0"/>
              <a:t>objected </a:t>
            </a:r>
          </a:p>
          <a:p>
            <a:pPr lvl="2" eaLnBrk="1" hangingPunct="1">
              <a:lnSpc>
                <a:spcPct val="90000"/>
              </a:lnSpc>
              <a:buFont typeface="Arial"/>
              <a:buChar char="•"/>
            </a:pPr>
            <a:r>
              <a:rPr lang="en-AU" sz="2000" dirty="0" smtClean="0"/>
              <a:t>Case Reviewed, objected </a:t>
            </a:r>
            <a:r>
              <a:rPr lang="en-AU" sz="2000" b="1" dirty="0" smtClean="0"/>
              <a:t>upheld</a:t>
            </a:r>
          </a:p>
          <a:p>
            <a:pPr lvl="2" eaLnBrk="1" hangingPunct="1">
              <a:lnSpc>
                <a:spcPct val="90000"/>
              </a:lnSpc>
              <a:buFont typeface="Arial"/>
              <a:buChar char="•"/>
            </a:pPr>
            <a:r>
              <a:rPr lang="en-AU" sz="2000" dirty="0" smtClean="0"/>
              <a:t>ATO refunded deposit, no tax bill of $424,500</a:t>
            </a:r>
          </a:p>
          <a:p>
            <a:pPr lvl="2" eaLnBrk="1" hangingPunct="1">
              <a:lnSpc>
                <a:spcPct val="90000"/>
              </a:lnSpc>
              <a:buFont typeface="Arial"/>
              <a:buChar char="•"/>
            </a:pPr>
            <a:endParaRPr lang="en-AU" sz="800" dirty="0" smtClean="0"/>
          </a:p>
          <a:p>
            <a:pPr lvl="1" eaLnBrk="1" hangingPunct="1">
              <a:lnSpc>
                <a:spcPct val="90000"/>
              </a:lnSpc>
              <a:buFont typeface="Arial"/>
              <a:buChar char="•"/>
            </a:pPr>
            <a:r>
              <a:rPr lang="en-AU" sz="2400" dirty="0" smtClean="0"/>
              <a:t>ATO confirmed that the “Principal of Mutuality” apples to APNIC Member fees</a:t>
            </a:r>
          </a:p>
          <a:p>
            <a:pPr lvl="2" eaLnBrk="1" hangingPunct="1">
              <a:lnSpc>
                <a:spcPct val="90000"/>
              </a:lnSpc>
              <a:buFont typeface="Arial"/>
              <a:buChar char="•"/>
            </a:pPr>
            <a:r>
              <a:rPr lang="en-AU" sz="2000" dirty="0" smtClean="0"/>
              <a:t>APNIC confirmed as “not-for-profit”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endParaRPr lang="en-AU" dirty="0" smtClean="0"/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endParaRPr lang="en-AU" dirty="0" smtClean="0"/>
          </a:p>
          <a:p>
            <a:pPr>
              <a:buFontTx/>
              <a:buNone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869237" cy="990600"/>
          </a:xfrm>
        </p:spPr>
        <p:txBody>
          <a:bodyPr/>
          <a:lstStyle/>
          <a:p>
            <a:pPr algn="l"/>
            <a:r>
              <a:rPr lang="en-AU" dirty="0" smtClean="0"/>
              <a:t>Financial Status 2010 Summary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258888" y="1268413"/>
            <a:ext cx="7427912" cy="4897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AU" sz="800" dirty="0" smtClean="0"/>
          </a:p>
          <a:p>
            <a:pPr eaLnBrk="1" hangingPunct="1">
              <a:lnSpc>
                <a:spcPct val="90000"/>
              </a:lnSpc>
            </a:pPr>
            <a:r>
              <a:rPr lang="en-AU" sz="2800" dirty="0" smtClean="0"/>
              <a:t>Completed audit by </a:t>
            </a:r>
            <a:r>
              <a:rPr lang="en-AU" sz="2400" dirty="0" smtClean="0"/>
              <a:t>Ernst &amp; Young: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AU" sz="2000" dirty="0" smtClean="0"/>
              <a:t>Operating profit of AU$250,556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endParaRPr lang="en-AU" dirty="0" smtClean="0"/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AU" dirty="0" smtClean="0"/>
              <a:t>Operating revenue </a:t>
            </a:r>
          </a:p>
          <a:p>
            <a:pPr lvl="2" eaLnBrk="1" hangingPunct="1"/>
            <a:r>
              <a:rPr lang="en-AU" sz="2000" dirty="0" smtClean="0"/>
              <a:t>AUD $13.4m  (budget was $12.9m)</a:t>
            </a:r>
          </a:p>
          <a:p>
            <a:pPr lvl="3" eaLnBrk="1" hangingPunct="1">
              <a:buNone/>
            </a:pPr>
            <a:r>
              <a:rPr lang="en-AU" dirty="0" smtClean="0"/>
              <a:t>(4% above budget)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endParaRPr lang="en-AU" dirty="0" smtClean="0"/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AU" dirty="0" smtClean="0"/>
              <a:t>Operating expenses</a:t>
            </a:r>
          </a:p>
          <a:p>
            <a:pPr lvl="2" eaLnBrk="1" hangingPunct="1"/>
            <a:r>
              <a:rPr lang="en-AU" sz="2000" dirty="0" smtClean="0"/>
              <a:t>AUD $13.2m (budget was $13.0m)</a:t>
            </a:r>
          </a:p>
          <a:p>
            <a:pPr lvl="3" eaLnBrk="1" hangingPunct="1">
              <a:buNone/>
            </a:pPr>
            <a:r>
              <a:rPr lang="en-AU" dirty="0" smtClean="0"/>
              <a:t>(2% above budget)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endParaRPr lang="en-AU" dirty="0" smtClean="0"/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endParaRPr lang="en-AU" dirty="0" smtClean="0"/>
          </a:p>
          <a:p>
            <a:pPr>
              <a:buFontTx/>
              <a:buNone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5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152400"/>
            <a:ext cx="7273925" cy="762000"/>
          </a:xfrm>
        </p:spPr>
        <p:txBody>
          <a:bodyPr/>
          <a:lstStyle/>
          <a:p>
            <a:pPr algn="l" eaLnBrk="1" hangingPunct="1"/>
            <a:r>
              <a:rPr lang="en-GB" sz="2800" smtClean="0"/>
              <a:t>Income Statement - Revenues</a:t>
            </a:r>
            <a:endParaRPr lang="en-AU" sz="2800" smtClean="0"/>
          </a:p>
        </p:txBody>
      </p:sp>
      <p:graphicFrame>
        <p:nvGraphicFramePr>
          <p:cNvPr id="6273" name="Group 129"/>
          <p:cNvGraphicFramePr>
            <a:graphicFrameLocks noGrp="1"/>
          </p:cNvGraphicFramePr>
          <p:nvPr/>
        </p:nvGraphicFramePr>
        <p:xfrm>
          <a:off x="971551" y="1125538"/>
          <a:ext cx="7410450" cy="4309430"/>
        </p:xfrm>
        <a:graphic>
          <a:graphicData uri="http://schemas.openxmlformats.org/drawingml/2006/table">
            <a:tbl>
              <a:tblPr/>
              <a:tblGrid>
                <a:gridCol w="2682826"/>
                <a:gridCol w="1269829"/>
                <a:gridCol w="1199802"/>
                <a:gridCol w="1129775"/>
                <a:gridCol w="1128218"/>
              </a:tblGrid>
              <a:tr h="554349">
                <a:tc>
                  <a:txBody>
                    <a:bodyPr/>
                    <a:lstStyle/>
                    <a:p>
                      <a:pPr marL="230188" marR="0" lvl="0" indent="-230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Revenue (AUD)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  <a:p>
                      <a:pPr marL="230188" marR="0" lvl="0" indent="-230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 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 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Actual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2010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Budget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2010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Budget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∆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Budget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∆%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Interest income</a:t>
                      </a:r>
                    </a:p>
                  </a:txBody>
                  <a:tcPr marL="68580" marR="6858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397,689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460,555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(62,866)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-14%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IP resource application fees</a:t>
                      </a:r>
                    </a:p>
                  </a:txBody>
                  <a:tcPr marL="68580" marR="6858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1,373,986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1,442,149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(68,163)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9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ISIF grant received</a:t>
                      </a:r>
                    </a:p>
                  </a:txBody>
                  <a:tcPr marL="68580" marR="6858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105,392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105,392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4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Membership fees</a:t>
                      </a:r>
                    </a:p>
                  </a:txBody>
                  <a:tcPr marL="68580" marR="6858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10,199,249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9,944,932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254,317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4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Non-members fees</a:t>
                      </a:r>
                    </a:p>
                  </a:txBody>
                  <a:tcPr marL="68580" marR="6858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155,382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137,357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18,025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13%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4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Per allocation fees</a:t>
                      </a:r>
                    </a:p>
                  </a:txBody>
                  <a:tcPr marL="68580" marR="6858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994,277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688,926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305,351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44%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Reactivation fees</a:t>
                      </a:r>
                    </a:p>
                  </a:txBody>
                  <a:tcPr marL="68580" marR="6858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17,550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13,101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4,449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34%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Sundry income</a:t>
                      </a:r>
                    </a:p>
                  </a:txBody>
                  <a:tcPr marL="68580" marR="6858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205,760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191,320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14,440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988">
                <a:tc>
                  <a:txBody>
                    <a:bodyPr/>
                    <a:lstStyle/>
                    <a:p>
                      <a:pPr marL="230188" marR="0" lvl="0" indent="-230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FX rate gain / (loss)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(18,471)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(18,471)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904"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TOTAL REVENUE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13,430,814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12,878,340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552,473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" name="Picture 7" descr="hp_fav_star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2057400"/>
            <a:ext cx="3251200" cy="325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152400"/>
            <a:ext cx="7848600" cy="762000"/>
          </a:xfrm>
        </p:spPr>
        <p:txBody>
          <a:bodyPr/>
          <a:lstStyle/>
          <a:p>
            <a:pPr algn="l" eaLnBrk="1" hangingPunct="1"/>
            <a:r>
              <a:rPr lang="en-GB" sz="2800" smtClean="0"/>
              <a:t>Income Statement - Expenses</a:t>
            </a:r>
          </a:p>
        </p:txBody>
      </p:sp>
      <p:graphicFrame>
        <p:nvGraphicFramePr>
          <p:cNvPr id="4181" name="Group 85"/>
          <p:cNvGraphicFramePr>
            <a:graphicFrameLocks noGrp="1"/>
          </p:cNvGraphicFramePr>
          <p:nvPr/>
        </p:nvGraphicFramePr>
        <p:xfrm>
          <a:off x="928689" y="857250"/>
          <a:ext cx="7681912" cy="4666218"/>
        </p:xfrm>
        <a:graphic>
          <a:graphicData uri="http://schemas.openxmlformats.org/drawingml/2006/table">
            <a:tbl>
              <a:tblPr/>
              <a:tblGrid>
                <a:gridCol w="2944232"/>
                <a:gridCol w="1220431"/>
                <a:gridCol w="1149200"/>
                <a:gridCol w="1147618"/>
                <a:gridCol w="1220431"/>
              </a:tblGrid>
              <a:tr h="459737">
                <a:tc>
                  <a:txBody>
                    <a:bodyPr/>
                    <a:lstStyle/>
                    <a:p>
                      <a:pPr marL="230188" marR="0" lvl="0" indent="-230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 Expenses (AUD)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  <a:p>
                      <a:pPr marL="230188" marR="0" lvl="0" indent="-2301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  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</a:txBody>
                  <a:tcPr marL="0" marR="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Actual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2010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Budget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2010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Budget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∆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Budget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  <a:p>
                      <a:pPr marL="230188" marR="0" lvl="0" indent="-2301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∆%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6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Communication expenses</a:t>
                      </a:r>
                    </a:p>
                  </a:txBody>
                  <a:tcPr marL="68580" marR="6858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339,964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327,376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12,588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Depreciation expense</a:t>
                      </a:r>
                    </a:p>
                  </a:txBody>
                  <a:tcPr marL="68580" marR="6858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696,640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783,975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(87,335)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-11%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Donation/ sponsorship </a:t>
                      </a:r>
                    </a:p>
                  </a:txBody>
                  <a:tcPr marL="68580" marR="6858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205,987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183,787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22,200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12%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63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ICANN contract fees</a:t>
                      </a:r>
                    </a:p>
                  </a:txBody>
                  <a:tcPr marL="68580" marR="6858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321,172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306,000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15,172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6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ISIF grant administration expense</a:t>
                      </a:r>
                    </a:p>
                  </a:txBody>
                  <a:tcPr marL="68580" marR="6858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105,392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105,392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6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Meeting and training expenses</a:t>
                      </a:r>
                    </a:p>
                  </a:txBody>
                  <a:tcPr marL="68580" marR="6858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249,401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287,400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(37,999)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-13%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Membership fees</a:t>
                      </a:r>
                    </a:p>
                  </a:txBody>
                  <a:tcPr marL="68580" marR="6858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53,663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55,660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(1,997)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-4%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9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Other operating expenses</a:t>
                      </a:r>
                    </a:p>
                  </a:txBody>
                  <a:tcPr marL="68580" marR="6858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1,387,619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1,193,988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193,631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16%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Professional fees</a:t>
                      </a:r>
                    </a:p>
                  </a:txBody>
                  <a:tcPr marL="68580" marR="6858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554,295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933,300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(379,005)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-41%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3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Rent and Outgoings</a:t>
                      </a:r>
                    </a:p>
                  </a:txBody>
                  <a:tcPr marL="68580" marR="6858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1,418,314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608,753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809,561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133%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3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Salaries and personnel expenses</a:t>
                      </a:r>
                    </a:p>
                  </a:txBody>
                  <a:tcPr marL="68580" marR="6858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6,507,584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6,725,352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(217,768)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-3%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Travel expenses</a:t>
                      </a:r>
                    </a:p>
                  </a:txBody>
                  <a:tcPr marL="68580" marR="6858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1,404,527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latin typeface="Arial"/>
                        </a:rPr>
                        <a:t>1,518,750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(114,223)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-8%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239"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TOTAL EXPENSES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13,244,558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12,924,341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320,217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" name="Picture 8" descr="thumbs_up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800" y="3886200"/>
            <a:ext cx="533400" cy="533400"/>
          </a:xfrm>
          <a:prstGeom prst="rect">
            <a:avLst/>
          </a:prstGeom>
        </p:spPr>
      </p:pic>
      <p:sp>
        <p:nvSpPr>
          <p:cNvPr id="22" name="Right Arrow 21"/>
          <p:cNvSpPr/>
          <p:nvPr/>
        </p:nvSpPr>
        <p:spPr bwMode="auto">
          <a:xfrm rot="10800000">
            <a:off x="7543800" y="4343400"/>
            <a:ext cx="304800" cy="225179"/>
          </a:xfrm>
          <a:prstGeom prst="rightArrow">
            <a:avLst/>
          </a:prstGeom>
          <a:solidFill>
            <a:srgbClr val="FF6600"/>
          </a:solidFill>
          <a:ln w="19050" cap="flat" cmpd="sng" algn="ctr">
            <a:solidFill>
              <a:srgbClr val="FF6600">
                <a:alpha val="40000"/>
              </a:srgbClr>
            </a:solidFill>
            <a:prstDash val="solid"/>
            <a:round/>
            <a:headEnd type="none" w="sm" len="sm"/>
            <a:tailEnd type="triangle" w="lg" len="med"/>
          </a:ln>
          <a:effectLst/>
        </p:spPr>
      </p:sp>
      <p:sp>
        <p:nvSpPr>
          <p:cNvPr id="23" name="Right Arrow 22"/>
          <p:cNvSpPr/>
          <p:nvPr/>
        </p:nvSpPr>
        <p:spPr bwMode="auto">
          <a:xfrm rot="10800000">
            <a:off x="7543800" y="4724400"/>
            <a:ext cx="304800" cy="225179"/>
          </a:xfrm>
          <a:prstGeom prst="rightArrow">
            <a:avLst/>
          </a:prstGeom>
          <a:solidFill>
            <a:srgbClr val="378A2C"/>
          </a:solidFill>
          <a:ln w="19050" cap="flat" cmpd="sng" algn="ctr">
            <a:solidFill>
              <a:srgbClr val="378A2C">
                <a:alpha val="40000"/>
              </a:srgbClr>
            </a:solidFill>
            <a:prstDash val="solid"/>
            <a:round/>
            <a:headEnd type="none" w="sm" len="sm"/>
            <a:tailEnd type="triangle" w="lg" len="med"/>
          </a:ln>
          <a:effectLst/>
        </p:spPr>
      </p:sp>
      <p:sp>
        <p:nvSpPr>
          <p:cNvPr id="24" name="Right Arrow 23"/>
          <p:cNvSpPr/>
          <p:nvPr/>
        </p:nvSpPr>
        <p:spPr bwMode="auto">
          <a:xfrm rot="10800000">
            <a:off x="7543800" y="5029200"/>
            <a:ext cx="304800" cy="225179"/>
          </a:xfrm>
          <a:prstGeom prst="rightArrow">
            <a:avLst/>
          </a:prstGeom>
          <a:solidFill>
            <a:srgbClr val="378A2C"/>
          </a:solidFill>
          <a:ln w="19050" cap="flat" cmpd="sng" algn="ctr">
            <a:solidFill>
              <a:srgbClr val="378A2C">
                <a:alpha val="40000"/>
              </a:srgbClr>
            </a:solidFill>
            <a:prstDash val="solid"/>
            <a:round/>
            <a:headEnd type="none" w="sm" len="sm"/>
            <a:tailEnd type="triangle" w="lg" len="med"/>
          </a:ln>
          <a:effectLst/>
        </p:spPr>
      </p:sp>
      <p:sp>
        <p:nvSpPr>
          <p:cNvPr id="25" name="Right Arrow 24"/>
          <p:cNvSpPr/>
          <p:nvPr/>
        </p:nvSpPr>
        <p:spPr bwMode="auto">
          <a:xfrm rot="10800000">
            <a:off x="7543800" y="4038600"/>
            <a:ext cx="304800" cy="225179"/>
          </a:xfrm>
          <a:prstGeom prst="rightArrow">
            <a:avLst/>
          </a:prstGeom>
          <a:solidFill>
            <a:srgbClr val="378A2C"/>
          </a:solidFill>
          <a:ln w="19050" cap="flat" cmpd="sng" algn="ctr">
            <a:solidFill>
              <a:srgbClr val="378A2C">
                <a:alpha val="40000"/>
              </a:srgbClr>
            </a:solidFill>
            <a:prstDash val="solid"/>
            <a:round/>
            <a:headEnd type="none" w="sm" len="sm"/>
            <a:tailEnd type="triangle" w="lg" len="med"/>
          </a:ln>
          <a:effectLst/>
        </p:spPr>
      </p:sp>
      <p:pic>
        <p:nvPicPr>
          <p:cNvPr id="30" name="Picture 29" descr="thumbs_up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800" y="4495800"/>
            <a:ext cx="533400" cy="533400"/>
          </a:xfrm>
          <a:prstGeom prst="rect">
            <a:avLst/>
          </a:prstGeom>
        </p:spPr>
      </p:pic>
      <p:pic>
        <p:nvPicPr>
          <p:cNvPr id="31" name="Picture 30" descr="thumbs_up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800" y="4876800"/>
            <a:ext cx="533400" cy="533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31913" y="152400"/>
            <a:ext cx="7704137" cy="762000"/>
          </a:xfrm>
        </p:spPr>
        <p:txBody>
          <a:bodyPr/>
          <a:lstStyle/>
          <a:p>
            <a:pPr algn="l" eaLnBrk="1" hangingPunct="1"/>
            <a:r>
              <a:rPr lang="en-GB" smtClean="0"/>
              <a:t>Operating Profit/(Loss)</a:t>
            </a:r>
          </a:p>
        </p:txBody>
      </p:sp>
      <p:graphicFrame>
        <p:nvGraphicFramePr>
          <p:cNvPr id="6201" name="Group 57"/>
          <p:cNvGraphicFramePr>
            <a:graphicFrameLocks noGrp="1"/>
          </p:cNvGraphicFramePr>
          <p:nvPr/>
        </p:nvGraphicFramePr>
        <p:xfrm>
          <a:off x="971550" y="1125538"/>
          <a:ext cx="7464425" cy="4115943"/>
        </p:xfrm>
        <a:graphic>
          <a:graphicData uri="http://schemas.openxmlformats.org/drawingml/2006/table">
            <a:tbl>
              <a:tblPr/>
              <a:tblGrid>
                <a:gridCol w="2928938"/>
                <a:gridCol w="1152525"/>
                <a:gridCol w="1152525"/>
                <a:gridCol w="1082675"/>
                <a:gridCol w="1147762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Operating Profit/ (Loss)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(AUD)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Actual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2010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Budget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2010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Budget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∆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Budget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∆%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Total Revenue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13,430,814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12,878,340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552,473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Total Expenses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13,244,558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12,924,341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320,217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PMingLiU" pitchFamily="18" charset="-12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PMingLiU" pitchFamily="18" charset="-12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PMingLiU" pitchFamily="18" charset="-12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OPERATING PROFIT/ (LOSS) BEFORE INCOME TAX EXPENSE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 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latin typeface="Arial"/>
                        </a:rPr>
                        <a:t>186,255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latin typeface="Arial"/>
                        </a:rPr>
                        <a:t>(46,001)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"/>
                        </a:rPr>
                        <a:t>232,257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latin typeface="Arial"/>
                        </a:rPr>
                        <a:t>505</a:t>
                      </a:r>
                      <a:r>
                        <a:rPr lang="en-US" sz="1600" b="1" i="0" u="none" strike="noStrike" dirty="0">
                          <a:latin typeface="Arial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75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Income Tax Expense/(Benefit)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(64,301)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latin typeface="Arial"/>
                        </a:rPr>
                        <a:t>103,464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(167,765)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Arial"/>
                        </a:rPr>
                        <a:t>162</a:t>
                      </a:r>
                      <a:r>
                        <a:rPr lang="en-US" sz="1600" b="0" i="0" u="none" strike="noStrike" dirty="0">
                          <a:latin typeface="Arial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OPERATING PROFIT/ (LOSS) AFTER INCOME TAX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250,556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(149,465)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400,022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268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Up Arrow 4"/>
          <p:cNvSpPr/>
          <p:nvPr/>
        </p:nvSpPr>
        <p:spPr bwMode="auto">
          <a:xfrm>
            <a:off x="5562600" y="5334000"/>
            <a:ext cx="429599" cy="522360"/>
          </a:xfrm>
          <a:prstGeom prst="upArrow">
            <a:avLst/>
          </a:prstGeom>
          <a:solidFill>
            <a:srgbClr val="FF6600"/>
          </a:solidFill>
          <a:ln w="38100" cap="flat" cmpd="sng" algn="ctr">
            <a:solidFill>
              <a:srgbClr val="FF6600"/>
            </a:solidFill>
            <a:prstDash val="solid"/>
            <a:round/>
            <a:headEnd type="none" w="sm" len="sm"/>
            <a:tailEnd type="triangle" w="lg" len="med"/>
          </a:ln>
          <a:effectLst/>
        </p:spPr>
      </p:sp>
      <p:sp>
        <p:nvSpPr>
          <p:cNvPr id="7" name="Up Arrow 6"/>
          <p:cNvSpPr/>
          <p:nvPr/>
        </p:nvSpPr>
        <p:spPr bwMode="auto">
          <a:xfrm>
            <a:off x="4343400" y="5334000"/>
            <a:ext cx="429599" cy="522360"/>
          </a:xfrm>
          <a:prstGeom prst="upArrow">
            <a:avLst/>
          </a:prstGeom>
          <a:solidFill>
            <a:srgbClr val="378A2C"/>
          </a:solidFill>
          <a:ln w="38100" cap="flat" cmpd="sng" algn="ctr">
            <a:solidFill>
              <a:srgbClr val="378A2C"/>
            </a:solidFill>
            <a:prstDash val="solid"/>
            <a:round/>
            <a:headEnd type="none" w="sm" len="sm"/>
            <a:tailEnd type="triangle" w="lg" len="med"/>
          </a:ln>
          <a:effectLst/>
        </p:spPr>
      </p:sp>
      <p:pic>
        <p:nvPicPr>
          <p:cNvPr id="8" name="Picture 7" descr="hp_fav_star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2006600"/>
            <a:ext cx="3251200" cy="32512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404813"/>
            <a:ext cx="7777163" cy="762000"/>
          </a:xfrm>
        </p:spPr>
        <p:txBody>
          <a:bodyPr/>
          <a:lstStyle/>
          <a:p>
            <a:pPr eaLnBrk="1" hangingPunct="1"/>
            <a:r>
              <a:rPr lang="en-GB" sz="2800" dirty="0" smtClean="0"/>
              <a:t>Financial Position as at 31 December 2010</a:t>
            </a:r>
          </a:p>
        </p:txBody>
      </p:sp>
      <p:graphicFrame>
        <p:nvGraphicFramePr>
          <p:cNvPr id="36150" name="Group 310"/>
          <p:cNvGraphicFramePr>
            <a:graphicFrameLocks noGrp="1"/>
          </p:cNvGraphicFramePr>
          <p:nvPr/>
        </p:nvGraphicFramePr>
        <p:xfrm>
          <a:off x="1187450" y="1341438"/>
          <a:ext cx="7315200" cy="4198940"/>
        </p:xfrm>
        <a:graphic>
          <a:graphicData uri="http://schemas.openxmlformats.org/drawingml/2006/table">
            <a:tbl>
              <a:tblPr/>
              <a:tblGrid>
                <a:gridCol w="3208338"/>
                <a:gridCol w="1512887"/>
                <a:gridCol w="1408113"/>
                <a:gridCol w="1185862"/>
              </a:tblGrid>
              <a:tr h="609600">
                <a:tc>
                  <a:txBody>
                    <a:bodyPr/>
                    <a:lstStyle/>
                    <a:p>
                      <a:pPr marL="230188" marR="0" lvl="0" indent="-2301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Financial Position (AUD)</a:t>
                      </a:r>
                    </a:p>
                    <a:p>
                      <a:pPr marL="230188" marR="0" lvl="0" indent="-2301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Year-End </a:t>
                      </a:r>
                    </a:p>
                    <a:p>
                      <a:pPr marL="230188" marR="0" lvl="0" indent="-2301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2010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Year-End </a:t>
                      </a:r>
                    </a:p>
                    <a:p>
                      <a:pPr marL="230188" marR="0" lvl="0" indent="-2301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2009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Year-End</a:t>
                      </a:r>
                    </a:p>
                    <a:p>
                      <a:pPr marL="230188" marR="0" lvl="0" indent="-2301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∆%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230188" marR="0" lvl="0" indent="-2301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230188" marR="0" lvl="0" indent="-2301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Current Assets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latin typeface="Arial"/>
                        </a:rPr>
                        <a:t>7,671,457</a:t>
                      </a:r>
                      <a:endParaRPr lang="en-US" sz="16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11,001,836</a:t>
                      </a: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-30%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230188" marR="0" lvl="0" indent="-2301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Non-current Assets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latin typeface="Arial"/>
                        </a:rPr>
                        <a:t>9,528,170</a:t>
                      </a:r>
                      <a:endParaRPr lang="en-US" sz="16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3,735,614</a:t>
                      </a: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155%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230188" marR="0" lvl="0" indent="-2301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TOTAL ASSETS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17,199,627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14,737,450</a:t>
                      </a: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 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17%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230188" marR="0" lvl="0" indent="-2301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230188" marR="0" lvl="0" indent="-2301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Total Liabilities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latin typeface="Arial"/>
                        </a:rPr>
                        <a:t>8,184,130</a:t>
                      </a:r>
                      <a:endParaRPr lang="en-US" sz="16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5,933,838</a:t>
                      </a: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 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38%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230188" marR="0" lvl="0" indent="-2301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Total Equity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9,015,497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8,803,612</a:t>
                      </a:r>
                      <a:r>
                        <a:rPr kumimoji="0" lang="en-A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2%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230188" marR="0" lvl="0" indent="-2301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TOTAL LIABILITIES &amp; EQUITY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17,199,627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14,737,450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0188" marR="0" lvl="0" indent="-230188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17%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Bent Arrow 3"/>
          <p:cNvSpPr/>
          <p:nvPr/>
        </p:nvSpPr>
        <p:spPr bwMode="auto">
          <a:xfrm rot="10800000">
            <a:off x="5959721" y="2683120"/>
            <a:ext cx="669679" cy="364880"/>
          </a:xfrm>
          <a:prstGeom prst="bentArrow">
            <a:avLst/>
          </a:prstGeom>
          <a:solidFill>
            <a:srgbClr val="378A2C"/>
          </a:solidFill>
          <a:ln w="38100" cap="flat" cmpd="sng" algn="ctr">
            <a:solidFill>
              <a:srgbClr val="378A2C"/>
            </a:solidFill>
            <a:prstDash val="solid"/>
            <a:round/>
            <a:headEnd type="none" w="sm" len="sm"/>
            <a:tailEnd type="triangle" w="lg" len="med"/>
          </a:ln>
          <a:effectLst/>
        </p:spPr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46200" y="304800"/>
            <a:ext cx="7569200" cy="990600"/>
          </a:xfrm>
        </p:spPr>
        <p:txBody>
          <a:bodyPr/>
          <a:lstStyle/>
          <a:p>
            <a:pPr algn="l"/>
            <a:r>
              <a:rPr lang="en-US" sz="2800" dirty="0" smtClean="0"/>
              <a:t>APNIC Reserves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609600" y="1981200"/>
          <a:ext cx="81534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295400" y="914400"/>
            <a:ext cx="756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(At the end of the year,</a:t>
            </a:r>
            <a:r>
              <a:rPr kumimoji="0" lang="en-US" sz="18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we had more than we started with)</a:t>
            </a:r>
            <a:endParaRPr kumimoji="0" lang="en-US" sz="18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thumbs_up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965200"/>
            <a:ext cx="863600" cy="863600"/>
          </a:xfrm>
          <a:prstGeom prst="rect">
            <a:avLst/>
          </a:prstGeom>
        </p:spPr>
      </p:pic>
      <p:pic>
        <p:nvPicPr>
          <p:cNvPr id="7" name="Picture 6" descr="hp_fav_star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0" y="2057400"/>
            <a:ext cx="3251200" cy="325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1219200"/>
            <a:ext cx="8839200" cy="369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eaLnBrk="1" hangingPunct="1">
              <a:lnSpc>
                <a:spcPct val="90000"/>
              </a:lnSpc>
              <a:buFont typeface="Arial"/>
              <a:buChar char="•"/>
            </a:pPr>
            <a:r>
              <a:rPr lang="en-AU" sz="2000" dirty="0" smtClean="0"/>
              <a:t> Tax objection upheld</a:t>
            </a:r>
          </a:p>
          <a:p>
            <a:pPr lvl="2" eaLnBrk="1" hangingPunct="1">
              <a:lnSpc>
                <a:spcPct val="90000"/>
              </a:lnSpc>
              <a:buFont typeface="Arial"/>
              <a:buChar char="•"/>
            </a:pPr>
            <a:endParaRPr lang="en-AU" sz="2000" dirty="0" smtClean="0"/>
          </a:p>
          <a:p>
            <a:pPr lvl="2" eaLnBrk="1" hangingPunct="1">
              <a:lnSpc>
                <a:spcPct val="90000"/>
              </a:lnSpc>
              <a:buFont typeface="Arial"/>
              <a:buChar char="•"/>
            </a:pPr>
            <a:r>
              <a:rPr lang="en-AU" sz="2000" dirty="0" smtClean="0"/>
              <a:t> Revenue greater than budget</a:t>
            </a:r>
          </a:p>
          <a:p>
            <a:pPr lvl="2" eaLnBrk="1" hangingPunct="1">
              <a:lnSpc>
                <a:spcPct val="90000"/>
              </a:lnSpc>
              <a:buFont typeface="Arial"/>
              <a:buChar char="•"/>
            </a:pPr>
            <a:endParaRPr lang="en-AU" sz="2000" dirty="0" smtClean="0"/>
          </a:p>
          <a:p>
            <a:pPr lvl="2" eaLnBrk="1" hangingPunct="1">
              <a:lnSpc>
                <a:spcPct val="90000"/>
              </a:lnSpc>
              <a:buFont typeface="Arial"/>
              <a:buChar char="•"/>
            </a:pPr>
            <a:r>
              <a:rPr lang="en-AU" sz="2000" dirty="0" smtClean="0"/>
              <a:t> Expenses great than budget</a:t>
            </a:r>
          </a:p>
          <a:p>
            <a:pPr lvl="2" eaLnBrk="1" hangingPunct="1">
              <a:lnSpc>
                <a:spcPct val="90000"/>
              </a:lnSpc>
              <a:buFont typeface="Arial"/>
              <a:buChar char="•"/>
            </a:pPr>
            <a:endParaRPr lang="en-AU" sz="2000" dirty="0" smtClean="0"/>
          </a:p>
          <a:p>
            <a:pPr lvl="2" eaLnBrk="1" hangingPunct="1">
              <a:lnSpc>
                <a:spcPct val="90000"/>
              </a:lnSpc>
              <a:buFont typeface="Arial"/>
              <a:buChar char="•"/>
            </a:pPr>
            <a:r>
              <a:rPr lang="en-AU" sz="2000" dirty="0" smtClean="0"/>
              <a:t> Tight control of costs (and timing) resulted in operating profit</a:t>
            </a:r>
          </a:p>
          <a:p>
            <a:pPr lvl="2" eaLnBrk="1" hangingPunct="1">
              <a:lnSpc>
                <a:spcPct val="90000"/>
              </a:lnSpc>
              <a:buFont typeface="Arial"/>
              <a:buChar char="•"/>
            </a:pPr>
            <a:endParaRPr lang="en-AU" sz="2000" dirty="0" smtClean="0"/>
          </a:p>
          <a:p>
            <a:pPr lvl="2" eaLnBrk="1" hangingPunct="1">
              <a:lnSpc>
                <a:spcPct val="90000"/>
              </a:lnSpc>
              <a:buFont typeface="Arial"/>
              <a:buChar char="•"/>
            </a:pPr>
            <a:r>
              <a:rPr lang="en-AU" sz="2000" dirty="0" smtClean="0"/>
              <a:t> Completed move to own office (benefit starting in 2011)</a:t>
            </a:r>
          </a:p>
          <a:p>
            <a:pPr lvl="2" eaLnBrk="1" hangingPunct="1">
              <a:lnSpc>
                <a:spcPct val="90000"/>
              </a:lnSpc>
              <a:buFont typeface="Arial"/>
              <a:buChar char="•"/>
            </a:pPr>
            <a:endParaRPr lang="en-AU" sz="2000" dirty="0" smtClean="0"/>
          </a:p>
          <a:p>
            <a:pPr lvl="2" eaLnBrk="1" hangingPunct="1">
              <a:lnSpc>
                <a:spcPct val="90000"/>
              </a:lnSpc>
              <a:buFont typeface="Arial"/>
              <a:buChar char="•"/>
            </a:pPr>
            <a:r>
              <a:rPr lang="en-AU" sz="2000" dirty="0" smtClean="0"/>
              <a:t> Increased Cash Reserves </a:t>
            </a:r>
          </a:p>
          <a:p>
            <a:pPr lvl="2" eaLnBrk="1" hangingPunct="1">
              <a:lnSpc>
                <a:spcPct val="90000"/>
              </a:lnSpc>
            </a:pPr>
            <a:endParaRPr lang="en-AU" sz="2000" dirty="0" smtClean="0"/>
          </a:p>
          <a:p>
            <a:pPr lvl="2" eaLnBrk="1" hangingPunct="1">
              <a:lnSpc>
                <a:spcPct val="90000"/>
              </a:lnSpc>
              <a:buFont typeface="Arial"/>
              <a:buChar char="•"/>
            </a:pPr>
            <a:endParaRPr lang="en-AU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819400" y="457200"/>
            <a:ext cx="3332363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3200" b="1" dirty="0" smtClean="0"/>
              <a:t>2010 Key Points</a:t>
            </a:r>
            <a:endParaRPr lang="en-US" sz="3200" b="1" dirty="0"/>
          </a:p>
        </p:txBody>
      </p:sp>
      <p:sp>
        <p:nvSpPr>
          <p:cNvPr id="7" name="Rectangle 6"/>
          <p:cNvSpPr/>
          <p:nvPr/>
        </p:nvSpPr>
        <p:spPr>
          <a:xfrm>
            <a:off x="533400" y="4724400"/>
            <a:ext cx="5105400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eaLnBrk="1" hangingPunct="1">
              <a:lnSpc>
                <a:spcPct val="90000"/>
              </a:lnSpc>
            </a:pPr>
            <a:r>
              <a:rPr lang="en-AU" sz="2000" dirty="0" smtClean="0"/>
              <a:t>In summary 2010 was   </a:t>
            </a:r>
          </a:p>
        </p:txBody>
      </p:sp>
      <p:pic>
        <p:nvPicPr>
          <p:cNvPr id="12" name="Picture 11" descr="hp_fav_star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4343400"/>
            <a:ext cx="1295400" cy="1295400"/>
          </a:xfrm>
          <a:prstGeom prst="rect">
            <a:avLst/>
          </a:prstGeom>
        </p:spPr>
      </p:pic>
      <p:pic>
        <p:nvPicPr>
          <p:cNvPr id="13" name="Picture 12" descr="hp_fav_star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0" y="4343400"/>
            <a:ext cx="1295400" cy="1295400"/>
          </a:xfrm>
          <a:prstGeom prst="rect">
            <a:avLst/>
          </a:prstGeom>
        </p:spPr>
      </p:pic>
      <p:pic>
        <p:nvPicPr>
          <p:cNvPr id="14" name="Picture 13" descr="hp_fav_star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400" y="4343400"/>
            <a:ext cx="1295400" cy="1295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PPT Template_APNIC 31">
  <a:themeElements>
    <a:clrScheme name="">
      <a:dk1>
        <a:srgbClr val="141313"/>
      </a:dk1>
      <a:lt1>
        <a:srgbClr val="FFFFFE"/>
      </a:lt1>
      <a:dk2>
        <a:srgbClr val="184E86"/>
      </a:dk2>
      <a:lt2>
        <a:srgbClr val="FFFFFE"/>
      </a:lt2>
      <a:accent1>
        <a:srgbClr val="184E86"/>
      </a:accent1>
      <a:accent2>
        <a:srgbClr val="208C97"/>
      </a:accent2>
      <a:accent3>
        <a:srgbClr val="FFFFFE"/>
      </a:accent3>
      <a:accent4>
        <a:srgbClr val="0F0E0E"/>
      </a:accent4>
      <a:accent5>
        <a:srgbClr val="ABB2C3"/>
      </a:accent5>
      <a:accent6>
        <a:srgbClr val="1C7E88"/>
      </a:accent6>
      <a:hlink>
        <a:srgbClr val="184E86"/>
      </a:hlink>
      <a:folHlink>
        <a:srgbClr val="A7CBDA"/>
      </a:folHlink>
    </a:clrScheme>
    <a:fontScheme name="PPT Template_APNIC 3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triangle" w="lg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triangle" w="lg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PPT Template_APNIC 3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mplate_APNIC 3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mplate_APNIC 3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mplate_APNIC 3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mplate_APNIC 3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mplate_APNIC 3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mplate_APNIC 3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mplate_APNIC 3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mplate_APNIC 3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mplate_APNIC 3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mplate_APNIC 3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mplate_APNIC 3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2860</TotalTime>
  <Words>904</Words>
  <Application>Microsoft Macintosh PowerPoint</Application>
  <PresentationFormat>On-screen Show (4:3)</PresentationFormat>
  <Paragraphs>396</Paragraphs>
  <Slides>17</Slides>
  <Notes>13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PPT Template_APNIC 31</vt:lpstr>
      <vt:lpstr>Treasurer’s Report</vt:lpstr>
      <vt:lpstr>Taxation Status 2010</vt:lpstr>
      <vt:lpstr>Financial Status 2010 Summary</vt:lpstr>
      <vt:lpstr>Income Statement - Revenues</vt:lpstr>
      <vt:lpstr>Income Statement - Expenses</vt:lpstr>
      <vt:lpstr>Operating Profit/(Loss)</vt:lpstr>
      <vt:lpstr>Financial Position as at 31 December 2010</vt:lpstr>
      <vt:lpstr>APNIC Reserves</vt:lpstr>
      <vt:lpstr>Slide 9</vt:lpstr>
      <vt:lpstr>Questions?</vt:lpstr>
      <vt:lpstr>APNIC Budget  2011</vt:lpstr>
      <vt:lpstr>Budget Objectives</vt:lpstr>
      <vt:lpstr>Projected Revenues</vt:lpstr>
      <vt:lpstr>Projected Expenses</vt:lpstr>
      <vt:lpstr>Projected Operating Profit</vt:lpstr>
      <vt:lpstr>2011 / 2010 Comparison</vt:lpstr>
      <vt:lpstr>APNIC Budget 2011   Questions?</vt:lpstr>
    </vt:vector>
  </TitlesOfParts>
  <Company>APNIC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report 2005</dc:title>
  <dc:creator>Irene Chan</dc:creator>
  <cp:lastModifiedBy>Samantha Marks</cp:lastModifiedBy>
  <cp:revision>117</cp:revision>
  <cp:lastPrinted>2011-02-25T07:36:35Z</cp:lastPrinted>
  <dcterms:created xsi:type="dcterms:W3CDTF">2011-02-25T07:35:45Z</dcterms:created>
  <dcterms:modified xsi:type="dcterms:W3CDTF">2011-02-25T07:36:55Z</dcterms:modified>
</cp:coreProperties>
</file>