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58" r:id="rId14"/>
    <p:sldId id="259" r:id="rId1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4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%20HD:Users:aservin:Library:Mail%20Downloads:grafica_%20miembros_feb2011.xls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%20HD:Users:aservin:Documents:Docs:Reportes:stats:recursos2010-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%20HD:Users:aservin:Documents:Docs:Reportes:stats:recursos2010-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%20HD:Users:aservin:Documents:Docs:Reportes:stats:recursos2010-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0765765765765766"/>
          <c:y val="0.0334928229665072"/>
          <c:w val="0.724522996259204"/>
          <c:h val="0.863636363636364"/>
        </c:manualLayout>
      </c:layout>
      <c:bar3DChart>
        <c:barDir val="col"/>
        <c:grouping val="stack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1- Small/Micro &lt;/20</c:v>
                </c:pt>
              </c:strCache>
            </c:strRef>
          </c:tx>
          <c:spPr>
            <a:solidFill>
              <a:srgbClr val="99CC00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5.0</c:v>
                </c:pt>
                <c:pt idx="1">
                  <c:v>6.0</c:v>
                </c:pt>
                <c:pt idx="2">
                  <c:v>6.0</c:v>
                </c:pt>
                <c:pt idx="3">
                  <c:v>21.0</c:v>
                </c:pt>
                <c:pt idx="4">
                  <c:v>63.0</c:v>
                </c:pt>
                <c:pt idx="5">
                  <c:v>86.0</c:v>
                </c:pt>
                <c:pt idx="6">
                  <c:v>108.0</c:v>
                </c:pt>
                <c:pt idx="7">
                  <c:v>123.0</c:v>
                </c:pt>
                <c:pt idx="8">
                  <c:v>249.0</c:v>
                </c:pt>
                <c:pt idx="9">
                  <c:v>306.0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2- Small /20 - /19</c:v>
                </c:pt>
              </c:strCache>
            </c:strRef>
          </c:tx>
          <c:spPr>
            <a:solidFill>
              <a:srgbClr val="CCFFCC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30.0</c:v>
                </c:pt>
                <c:pt idx="1">
                  <c:v>45.0</c:v>
                </c:pt>
                <c:pt idx="2">
                  <c:v>102.0</c:v>
                </c:pt>
                <c:pt idx="3">
                  <c:v>99.0</c:v>
                </c:pt>
                <c:pt idx="4">
                  <c:v>121.0</c:v>
                </c:pt>
                <c:pt idx="5">
                  <c:v>277.0</c:v>
                </c:pt>
                <c:pt idx="6">
                  <c:v>380.0</c:v>
                </c:pt>
                <c:pt idx="7">
                  <c:v>515.0</c:v>
                </c:pt>
                <c:pt idx="8">
                  <c:v>691.0</c:v>
                </c:pt>
                <c:pt idx="9">
                  <c:v>708.0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3- Medium /19 - /16</c:v>
                </c:pt>
              </c:strCache>
            </c:strRef>
          </c:tx>
          <c:spPr>
            <a:solidFill>
              <a:srgbClr val="89A54E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41.0</c:v>
                </c:pt>
                <c:pt idx="1">
                  <c:v>53.0</c:v>
                </c:pt>
                <c:pt idx="2">
                  <c:v>75.0</c:v>
                </c:pt>
                <c:pt idx="3">
                  <c:v>87.0</c:v>
                </c:pt>
                <c:pt idx="4">
                  <c:v>93.0</c:v>
                </c:pt>
                <c:pt idx="5">
                  <c:v>133.0</c:v>
                </c:pt>
                <c:pt idx="6">
                  <c:v>151.0</c:v>
                </c:pt>
                <c:pt idx="7">
                  <c:v>154.0</c:v>
                </c:pt>
                <c:pt idx="8">
                  <c:v>184.0</c:v>
                </c:pt>
                <c:pt idx="9">
                  <c:v>198.0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4- Large /16 - /14</c:v>
                </c:pt>
              </c:strCache>
            </c:strRef>
          </c:tx>
          <c:spPr>
            <a:solidFill>
              <a:srgbClr val="FF9900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22.0</c:v>
                </c:pt>
                <c:pt idx="1">
                  <c:v>23.0</c:v>
                </c:pt>
                <c:pt idx="2">
                  <c:v>25.0</c:v>
                </c:pt>
                <c:pt idx="3">
                  <c:v>26.0</c:v>
                </c:pt>
                <c:pt idx="4">
                  <c:v>30.0</c:v>
                </c:pt>
                <c:pt idx="5">
                  <c:v>41.0</c:v>
                </c:pt>
                <c:pt idx="6">
                  <c:v>46.0</c:v>
                </c:pt>
                <c:pt idx="7">
                  <c:v>53.0</c:v>
                </c:pt>
                <c:pt idx="8">
                  <c:v>59.0</c:v>
                </c:pt>
                <c:pt idx="9">
                  <c:v>61.0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5- Extra Large /14 - /11</c:v>
                </c:pt>
              </c:strCache>
            </c:strRef>
          </c:tx>
          <c:spPr>
            <a:solidFill>
              <a:srgbClr val="FFFF99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Sheet1!$B$6:$K$6</c:f>
              <c:numCache>
                <c:formatCode>General</c:formatCode>
                <c:ptCount val="10"/>
                <c:pt idx="0">
                  <c:v>12.0</c:v>
                </c:pt>
                <c:pt idx="1">
                  <c:v>13.0</c:v>
                </c:pt>
                <c:pt idx="2">
                  <c:v>15.0</c:v>
                </c:pt>
                <c:pt idx="3">
                  <c:v>17.0</c:v>
                </c:pt>
                <c:pt idx="4">
                  <c:v>16.0</c:v>
                </c:pt>
                <c:pt idx="5">
                  <c:v>25.0</c:v>
                </c:pt>
                <c:pt idx="6">
                  <c:v>29.0</c:v>
                </c:pt>
                <c:pt idx="7">
                  <c:v>35.0</c:v>
                </c:pt>
                <c:pt idx="8">
                  <c:v>39.0</c:v>
                </c:pt>
                <c:pt idx="9">
                  <c:v>39.0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6- Mayor &gt; /11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Sheet1!$B$7:$K$7</c:f>
              <c:numCache>
                <c:formatCode>General</c:formatCode>
                <c:ptCount val="10"/>
                <c:pt idx="0">
                  <c:v>2.0</c:v>
                </c:pt>
                <c:pt idx="1">
                  <c:v>2.0</c:v>
                </c:pt>
                <c:pt idx="2">
                  <c:v>2.0</c:v>
                </c:pt>
                <c:pt idx="3">
                  <c:v>2.0</c:v>
                </c:pt>
                <c:pt idx="4">
                  <c:v>3.0</c:v>
                </c:pt>
                <c:pt idx="5">
                  <c:v>6.0</c:v>
                </c:pt>
                <c:pt idx="6">
                  <c:v>5.0</c:v>
                </c:pt>
                <c:pt idx="7">
                  <c:v>7.0</c:v>
                </c:pt>
                <c:pt idx="8">
                  <c:v>9.0</c:v>
                </c:pt>
                <c:pt idx="9">
                  <c:v>10.0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End User</c:v>
                </c:pt>
              </c:strCache>
            </c:strRef>
          </c:tx>
          <c:spPr>
            <a:solidFill>
              <a:srgbClr val="93A9CF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Sheet1!$B$8:$K$8</c:f>
              <c:numCache>
                <c:formatCode>General</c:formatCode>
                <c:ptCount val="10"/>
                <c:pt idx="0">
                  <c:v>12.0</c:v>
                </c:pt>
                <c:pt idx="1">
                  <c:v>15.0</c:v>
                </c:pt>
                <c:pt idx="2">
                  <c:v>22.0</c:v>
                </c:pt>
                <c:pt idx="3">
                  <c:v>36.0</c:v>
                </c:pt>
                <c:pt idx="4">
                  <c:v>52.0</c:v>
                </c:pt>
                <c:pt idx="5">
                  <c:v>137.0</c:v>
                </c:pt>
                <c:pt idx="6">
                  <c:v>162.0</c:v>
                </c:pt>
                <c:pt idx="7">
                  <c:v>210.0</c:v>
                </c:pt>
                <c:pt idx="8">
                  <c:v>250.0</c:v>
                </c:pt>
                <c:pt idx="9">
                  <c:v>265.0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IPv6</c:v>
                </c:pt>
              </c:strCache>
            </c:strRef>
          </c:tx>
          <c:spPr>
            <a:solidFill>
              <a:srgbClr val="993366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Sheet1!$B$9:$K$9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1.0</c:v>
                </c:pt>
                <c:pt idx="3">
                  <c:v>4.0</c:v>
                </c:pt>
                <c:pt idx="4">
                  <c:v>10.0</c:v>
                </c:pt>
                <c:pt idx="5">
                  <c:v>20.0</c:v>
                </c:pt>
                <c:pt idx="6">
                  <c:v>19.0</c:v>
                </c:pt>
                <c:pt idx="7">
                  <c:v>27.0</c:v>
                </c:pt>
                <c:pt idx="8">
                  <c:v>37.0</c:v>
                </c:pt>
                <c:pt idx="9">
                  <c:v>23.0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No Resource Member</c:v>
                </c:pt>
              </c:strCache>
            </c:strRef>
          </c:tx>
          <c:spPr>
            <a:solidFill>
              <a:srgbClr val="00CCFF"/>
            </a:solidFill>
            <a:ln w="25400">
              <a:noFill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</c:numCache>
            </c:numRef>
          </c:cat>
          <c:val>
            <c:numRef>
              <c:f>Sheet1!$B$10:$K$10</c:f>
              <c:numCache>
                <c:formatCode>General</c:formatCode>
                <c:ptCount val="10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2.0</c:v>
                </c:pt>
                <c:pt idx="4">
                  <c:v>2.0</c:v>
                </c:pt>
                <c:pt idx="5">
                  <c:v>3.0</c:v>
                </c:pt>
                <c:pt idx="6">
                  <c:v>2.0</c:v>
                </c:pt>
                <c:pt idx="7">
                  <c:v>4.0</c:v>
                </c:pt>
                <c:pt idx="8">
                  <c:v>6.0</c:v>
                </c:pt>
                <c:pt idx="9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6504328"/>
        <c:axId val="456556504"/>
        <c:axId val="0"/>
      </c:bar3DChart>
      <c:catAx>
        <c:axId val="456504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456556504"/>
        <c:crosses val="autoZero"/>
        <c:auto val="1"/>
        <c:lblAlgn val="ctr"/>
        <c:lblOffset val="100"/>
        <c:noMultiLvlLbl val="0"/>
      </c:catAx>
      <c:valAx>
        <c:axId val="4565565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4565043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29882256236606"/>
          <c:y val="0.15473458557505"/>
          <c:w val="0.127219026802759"/>
          <c:h val="0.69053195652149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All!$A$48</c:f>
              <c:strCache>
                <c:ptCount val="1"/>
                <c:pt idx="0">
                  <c:v>IPv4 alloc/assig</c:v>
                </c:pt>
              </c:strCache>
            </c:strRef>
          </c:tx>
          <c:invertIfNegative val="0"/>
          <c:cat>
            <c:strRef>
              <c:f>All!$E$3:$P$3</c:f>
              <c:strCache>
                <c:ptCount val="12"/>
                <c:pt idx="0">
                  <c:v>Feb-10</c:v>
                </c:pt>
                <c:pt idx="1">
                  <c:v>Mar-10</c:v>
                </c:pt>
                <c:pt idx="2">
                  <c:v>Apr-10</c:v>
                </c:pt>
                <c:pt idx="3">
                  <c:v>May-10</c:v>
                </c:pt>
                <c:pt idx="4">
                  <c:v>Jun-10</c:v>
                </c:pt>
                <c:pt idx="5">
                  <c:v>Jul-10</c:v>
                </c:pt>
                <c:pt idx="6">
                  <c:v>Aug-10</c:v>
                </c:pt>
                <c:pt idx="7">
                  <c:v>Sep-10</c:v>
                </c:pt>
                <c:pt idx="8">
                  <c:v>Oct-10</c:v>
                </c:pt>
                <c:pt idx="9">
                  <c:v>Nov-10</c:v>
                </c:pt>
                <c:pt idx="10">
                  <c:v>Dic-10</c:v>
                </c:pt>
                <c:pt idx="11">
                  <c:v>Jan-11</c:v>
                </c:pt>
              </c:strCache>
            </c:strRef>
          </c:cat>
          <c:val>
            <c:numRef>
              <c:f>All!$E$48:$P$48</c:f>
              <c:numCache>
                <c:formatCode>General</c:formatCode>
                <c:ptCount val="12"/>
                <c:pt idx="0">
                  <c:v>32.0</c:v>
                </c:pt>
                <c:pt idx="1">
                  <c:v>59.0</c:v>
                </c:pt>
                <c:pt idx="2">
                  <c:v>53.0</c:v>
                </c:pt>
                <c:pt idx="3">
                  <c:v>38.0</c:v>
                </c:pt>
                <c:pt idx="4">
                  <c:v>53.0</c:v>
                </c:pt>
                <c:pt idx="5">
                  <c:v>57.0</c:v>
                </c:pt>
                <c:pt idx="6">
                  <c:v>80.0</c:v>
                </c:pt>
                <c:pt idx="7">
                  <c:v>58.0</c:v>
                </c:pt>
                <c:pt idx="8">
                  <c:v>74.0</c:v>
                </c:pt>
                <c:pt idx="9">
                  <c:v>74.0</c:v>
                </c:pt>
                <c:pt idx="10">
                  <c:v>84.0</c:v>
                </c:pt>
                <c:pt idx="11">
                  <c:v>62.0</c:v>
                </c:pt>
              </c:numCache>
            </c:numRef>
          </c:val>
        </c:ser>
        <c:ser>
          <c:idx val="1"/>
          <c:order val="1"/>
          <c:tx>
            <c:strRef>
              <c:f>All!$A$49</c:f>
              <c:strCache>
                <c:ptCount val="1"/>
                <c:pt idx="0">
                  <c:v>IPv6 alloc/assig</c:v>
                </c:pt>
              </c:strCache>
            </c:strRef>
          </c:tx>
          <c:invertIfNegative val="0"/>
          <c:cat>
            <c:strRef>
              <c:f>All!$E$3:$P$3</c:f>
              <c:strCache>
                <c:ptCount val="12"/>
                <c:pt idx="0">
                  <c:v>Feb-10</c:v>
                </c:pt>
                <c:pt idx="1">
                  <c:v>Mar-10</c:v>
                </c:pt>
                <c:pt idx="2">
                  <c:v>Apr-10</c:v>
                </c:pt>
                <c:pt idx="3">
                  <c:v>May-10</c:v>
                </c:pt>
                <c:pt idx="4">
                  <c:v>Jun-10</c:v>
                </c:pt>
                <c:pt idx="5">
                  <c:v>Jul-10</c:v>
                </c:pt>
                <c:pt idx="6">
                  <c:v>Aug-10</c:v>
                </c:pt>
                <c:pt idx="7">
                  <c:v>Sep-10</c:v>
                </c:pt>
                <c:pt idx="8">
                  <c:v>Oct-10</c:v>
                </c:pt>
                <c:pt idx="9">
                  <c:v>Nov-10</c:v>
                </c:pt>
                <c:pt idx="10">
                  <c:v>Dic-10</c:v>
                </c:pt>
                <c:pt idx="11">
                  <c:v>Jan-11</c:v>
                </c:pt>
              </c:strCache>
            </c:strRef>
          </c:cat>
          <c:val>
            <c:numRef>
              <c:f>All!$E$49:$P$49</c:f>
              <c:numCache>
                <c:formatCode>General</c:formatCode>
                <c:ptCount val="12"/>
                <c:pt idx="0">
                  <c:v>9.0</c:v>
                </c:pt>
                <c:pt idx="1">
                  <c:v>14.0</c:v>
                </c:pt>
                <c:pt idx="2">
                  <c:v>12.0</c:v>
                </c:pt>
                <c:pt idx="3">
                  <c:v>12.0</c:v>
                </c:pt>
                <c:pt idx="4">
                  <c:v>6.0</c:v>
                </c:pt>
                <c:pt idx="5">
                  <c:v>12.0</c:v>
                </c:pt>
                <c:pt idx="6">
                  <c:v>18.0</c:v>
                </c:pt>
                <c:pt idx="7">
                  <c:v>24.0</c:v>
                </c:pt>
                <c:pt idx="8">
                  <c:v>33.0</c:v>
                </c:pt>
                <c:pt idx="9">
                  <c:v>36.0</c:v>
                </c:pt>
                <c:pt idx="10">
                  <c:v>41.0</c:v>
                </c:pt>
                <c:pt idx="11">
                  <c:v>19.0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18247336"/>
        <c:axId val="418250312"/>
      </c:barChart>
      <c:catAx>
        <c:axId val="418247336"/>
        <c:scaling>
          <c:orientation val="minMax"/>
        </c:scaling>
        <c:delete val="0"/>
        <c:axPos val="b"/>
        <c:majorTickMark val="none"/>
        <c:minorTickMark val="none"/>
        <c:tickLblPos val="nextTo"/>
        <c:crossAx val="418250312"/>
        <c:crosses val="autoZero"/>
        <c:auto val="1"/>
        <c:lblAlgn val="ctr"/>
        <c:lblOffset val="100"/>
        <c:noMultiLvlLbl val="0"/>
      </c:catAx>
      <c:valAx>
        <c:axId val="4182503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182473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'IP-Address'!$C$1</c:f>
              <c:strCache>
                <c:ptCount val="1"/>
                <c:pt idx="0">
                  <c:v>Total /8</c:v>
                </c:pt>
              </c:strCache>
            </c:strRef>
          </c:tx>
          <c:cat>
            <c:numRef>
              <c:f>'IP-Address'!$A$38:$A$74</c:f>
              <c:numCache>
                <c:formatCode>General</c:formatCode>
                <c:ptCount val="37"/>
                <c:pt idx="0">
                  <c:v>200801.0</c:v>
                </c:pt>
                <c:pt idx="1">
                  <c:v>200802.0</c:v>
                </c:pt>
                <c:pt idx="2">
                  <c:v>200803.0</c:v>
                </c:pt>
                <c:pt idx="3">
                  <c:v>200804.0</c:v>
                </c:pt>
                <c:pt idx="4">
                  <c:v>200805.0</c:v>
                </c:pt>
                <c:pt idx="5">
                  <c:v>200806.0</c:v>
                </c:pt>
                <c:pt idx="6">
                  <c:v>200807.0</c:v>
                </c:pt>
                <c:pt idx="7">
                  <c:v>200808.0</c:v>
                </c:pt>
                <c:pt idx="8">
                  <c:v>200809.0</c:v>
                </c:pt>
                <c:pt idx="9">
                  <c:v>200810.0</c:v>
                </c:pt>
                <c:pt idx="10">
                  <c:v>200811.0</c:v>
                </c:pt>
                <c:pt idx="11">
                  <c:v>200812.0</c:v>
                </c:pt>
                <c:pt idx="12">
                  <c:v>200901.0</c:v>
                </c:pt>
                <c:pt idx="13">
                  <c:v>200902.0</c:v>
                </c:pt>
                <c:pt idx="14">
                  <c:v>200903.0</c:v>
                </c:pt>
                <c:pt idx="15">
                  <c:v>200904.0</c:v>
                </c:pt>
                <c:pt idx="16">
                  <c:v>200905.0</c:v>
                </c:pt>
                <c:pt idx="17">
                  <c:v>200906.0</c:v>
                </c:pt>
                <c:pt idx="18">
                  <c:v>200907.0</c:v>
                </c:pt>
                <c:pt idx="19">
                  <c:v>200908.0</c:v>
                </c:pt>
                <c:pt idx="20">
                  <c:v>200909.0</c:v>
                </c:pt>
                <c:pt idx="21">
                  <c:v>200910.0</c:v>
                </c:pt>
                <c:pt idx="22">
                  <c:v>200911.0</c:v>
                </c:pt>
                <c:pt idx="23">
                  <c:v>200912.0</c:v>
                </c:pt>
                <c:pt idx="24">
                  <c:v>201001.0</c:v>
                </c:pt>
                <c:pt idx="25">
                  <c:v>201002.0</c:v>
                </c:pt>
                <c:pt idx="26">
                  <c:v>201003.0</c:v>
                </c:pt>
                <c:pt idx="27">
                  <c:v>201004.0</c:v>
                </c:pt>
                <c:pt idx="28">
                  <c:v>201005.0</c:v>
                </c:pt>
                <c:pt idx="29">
                  <c:v>201006.0</c:v>
                </c:pt>
                <c:pt idx="30">
                  <c:v>201007.0</c:v>
                </c:pt>
                <c:pt idx="31">
                  <c:v>201008.0</c:v>
                </c:pt>
                <c:pt idx="32">
                  <c:v>201009.0</c:v>
                </c:pt>
                <c:pt idx="33">
                  <c:v>201010.0</c:v>
                </c:pt>
                <c:pt idx="34">
                  <c:v>201011.0</c:v>
                </c:pt>
                <c:pt idx="35">
                  <c:v>201012.0</c:v>
                </c:pt>
                <c:pt idx="36">
                  <c:v>201101.0</c:v>
                </c:pt>
              </c:numCache>
            </c:numRef>
          </c:cat>
          <c:val>
            <c:numRef>
              <c:f>'IP-Address'!$C$38:$C$74</c:f>
              <c:numCache>
                <c:formatCode>General</c:formatCode>
                <c:ptCount val="37"/>
                <c:pt idx="0">
                  <c:v>0.01922607421875</c:v>
                </c:pt>
                <c:pt idx="1">
                  <c:v>0.13623046875</c:v>
                </c:pt>
                <c:pt idx="2">
                  <c:v>0.10015869140625</c:v>
                </c:pt>
                <c:pt idx="3">
                  <c:v>0.0467529296875</c:v>
                </c:pt>
                <c:pt idx="4">
                  <c:v>0.0518798828125</c:v>
                </c:pt>
                <c:pt idx="5">
                  <c:v>0.08599853515625</c:v>
                </c:pt>
                <c:pt idx="6">
                  <c:v>0.047760009765625</c:v>
                </c:pt>
                <c:pt idx="7">
                  <c:v>0.11572265625</c:v>
                </c:pt>
                <c:pt idx="8">
                  <c:v>0.110488891601562</c:v>
                </c:pt>
                <c:pt idx="9">
                  <c:v>0.103988647460937</c:v>
                </c:pt>
                <c:pt idx="10">
                  <c:v>0.0160675048828125</c:v>
                </c:pt>
                <c:pt idx="11">
                  <c:v>0.1468505859375</c:v>
                </c:pt>
                <c:pt idx="12">
                  <c:v>0.0686187744140625</c:v>
                </c:pt>
                <c:pt idx="13">
                  <c:v>0.0229644775390625</c:v>
                </c:pt>
                <c:pt idx="14">
                  <c:v>0.105972290039062</c:v>
                </c:pt>
                <c:pt idx="15">
                  <c:v>0.088348388671875</c:v>
                </c:pt>
                <c:pt idx="16">
                  <c:v>0.03277587890625</c:v>
                </c:pt>
                <c:pt idx="17">
                  <c:v>0.11676025390625</c:v>
                </c:pt>
                <c:pt idx="18">
                  <c:v>0.1187744140625</c:v>
                </c:pt>
                <c:pt idx="19">
                  <c:v>0.0729522705078125</c:v>
                </c:pt>
                <c:pt idx="20">
                  <c:v>0.0942535400390625</c:v>
                </c:pt>
                <c:pt idx="21">
                  <c:v>0.0912322998046875</c:v>
                </c:pt>
                <c:pt idx="22">
                  <c:v>0.111862182617187</c:v>
                </c:pt>
                <c:pt idx="23">
                  <c:v>0.052642822265625</c:v>
                </c:pt>
                <c:pt idx="24">
                  <c:v>0.05975341796875</c:v>
                </c:pt>
                <c:pt idx="25">
                  <c:v>0.053009033203125</c:v>
                </c:pt>
                <c:pt idx="26">
                  <c:v>0.159927368164062</c:v>
                </c:pt>
                <c:pt idx="27">
                  <c:v>0.07012939453125</c:v>
                </c:pt>
                <c:pt idx="28">
                  <c:v>0.148391723632812</c:v>
                </c:pt>
                <c:pt idx="29">
                  <c:v>0.111709594726562</c:v>
                </c:pt>
                <c:pt idx="30">
                  <c:v>0.060760498046875</c:v>
                </c:pt>
                <c:pt idx="31">
                  <c:v>0.0640716552734375</c:v>
                </c:pt>
                <c:pt idx="32">
                  <c:v>0.0710906982421875</c:v>
                </c:pt>
                <c:pt idx="33">
                  <c:v>0.0465378761291504</c:v>
                </c:pt>
                <c:pt idx="34">
                  <c:v>0.014801025390625</c:v>
                </c:pt>
                <c:pt idx="35">
                  <c:v>0.0663604736328125</c:v>
                </c:pt>
                <c:pt idx="36">
                  <c:v>0.202041625976562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8270744"/>
        <c:axId val="418273688"/>
      </c:areaChart>
      <c:catAx>
        <c:axId val="41827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8273688"/>
        <c:crosses val="autoZero"/>
        <c:auto val="1"/>
        <c:lblAlgn val="ctr"/>
        <c:lblOffset val="100"/>
        <c:noMultiLvlLbl val="0"/>
      </c:catAx>
      <c:valAx>
        <c:axId val="4182736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18270744"/>
        <c:crosses val="autoZero"/>
        <c:crossBetween val="midCat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All!$A$4</c:f>
              <c:strCache>
                <c:ptCount val="1"/>
                <c:pt idx="0">
                  <c:v>ASN 2 Bytes</c:v>
                </c:pt>
              </c:strCache>
            </c:strRef>
          </c:tx>
          <c:invertIfNegative val="0"/>
          <c:cat>
            <c:strRef>
              <c:f>All!$E$3:$P$3</c:f>
              <c:strCache>
                <c:ptCount val="12"/>
                <c:pt idx="0">
                  <c:v>Feb-10</c:v>
                </c:pt>
                <c:pt idx="1">
                  <c:v>Mar-10</c:v>
                </c:pt>
                <c:pt idx="2">
                  <c:v>Apr-10</c:v>
                </c:pt>
                <c:pt idx="3">
                  <c:v>May-10</c:v>
                </c:pt>
                <c:pt idx="4">
                  <c:v>Jun-10</c:v>
                </c:pt>
                <c:pt idx="5">
                  <c:v>Jul-10</c:v>
                </c:pt>
                <c:pt idx="6">
                  <c:v>Aug-10</c:v>
                </c:pt>
                <c:pt idx="7">
                  <c:v>Sep-10</c:v>
                </c:pt>
                <c:pt idx="8">
                  <c:v>Oct-10</c:v>
                </c:pt>
                <c:pt idx="9">
                  <c:v>Nov-10</c:v>
                </c:pt>
                <c:pt idx="10">
                  <c:v>Dic-10</c:v>
                </c:pt>
                <c:pt idx="11">
                  <c:v>Jan-11</c:v>
                </c:pt>
              </c:strCache>
            </c:strRef>
          </c:cat>
          <c:val>
            <c:numRef>
              <c:f>All!$E$4:$P$4</c:f>
              <c:numCache>
                <c:formatCode>General</c:formatCode>
                <c:ptCount val="12"/>
                <c:pt idx="0">
                  <c:v>13.0</c:v>
                </c:pt>
                <c:pt idx="1">
                  <c:v>14.0</c:v>
                </c:pt>
                <c:pt idx="2">
                  <c:v>26.0</c:v>
                </c:pt>
                <c:pt idx="3">
                  <c:v>15.0</c:v>
                </c:pt>
                <c:pt idx="4">
                  <c:v>23.0</c:v>
                </c:pt>
                <c:pt idx="5">
                  <c:v>20.0</c:v>
                </c:pt>
                <c:pt idx="6">
                  <c:v>33.0</c:v>
                </c:pt>
                <c:pt idx="7">
                  <c:v>17.0</c:v>
                </c:pt>
                <c:pt idx="8">
                  <c:v>14.0</c:v>
                </c:pt>
                <c:pt idx="9">
                  <c:v>18.0</c:v>
                </c:pt>
                <c:pt idx="10">
                  <c:v>26.0</c:v>
                </c:pt>
                <c:pt idx="11">
                  <c:v>16.0</c:v>
                </c:pt>
              </c:numCache>
            </c:numRef>
          </c:val>
        </c:ser>
        <c:ser>
          <c:idx val="1"/>
          <c:order val="1"/>
          <c:tx>
            <c:strRef>
              <c:f>All!$A$5</c:f>
              <c:strCache>
                <c:ptCount val="1"/>
                <c:pt idx="0">
                  <c:v>ASN 4 Bytes</c:v>
                </c:pt>
              </c:strCache>
            </c:strRef>
          </c:tx>
          <c:invertIfNegative val="0"/>
          <c:cat>
            <c:strRef>
              <c:f>All!$E$3:$P$3</c:f>
              <c:strCache>
                <c:ptCount val="12"/>
                <c:pt idx="0">
                  <c:v>Feb-10</c:v>
                </c:pt>
                <c:pt idx="1">
                  <c:v>Mar-10</c:v>
                </c:pt>
                <c:pt idx="2">
                  <c:v>Apr-10</c:v>
                </c:pt>
                <c:pt idx="3">
                  <c:v>May-10</c:v>
                </c:pt>
                <c:pt idx="4">
                  <c:v>Jun-10</c:v>
                </c:pt>
                <c:pt idx="5">
                  <c:v>Jul-10</c:v>
                </c:pt>
                <c:pt idx="6">
                  <c:v>Aug-10</c:v>
                </c:pt>
                <c:pt idx="7">
                  <c:v>Sep-10</c:v>
                </c:pt>
                <c:pt idx="8">
                  <c:v>Oct-10</c:v>
                </c:pt>
                <c:pt idx="9">
                  <c:v>Nov-10</c:v>
                </c:pt>
                <c:pt idx="10">
                  <c:v>Dic-10</c:v>
                </c:pt>
                <c:pt idx="11">
                  <c:v>Jan-11</c:v>
                </c:pt>
              </c:strCache>
            </c:strRef>
          </c:cat>
          <c:val>
            <c:numRef>
              <c:f>All!$E$5:$P$5</c:f>
              <c:numCache>
                <c:formatCode>General</c:formatCode>
                <c:ptCount val="12"/>
                <c:pt idx="0">
                  <c:v>4.0</c:v>
                </c:pt>
                <c:pt idx="1">
                  <c:v>10.0</c:v>
                </c:pt>
                <c:pt idx="2">
                  <c:v>8.0</c:v>
                </c:pt>
                <c:pt idx="3">
                  <c:v>6.0</c:v>
                </c:pt>
                <c:pt idx="4">
                  <c:v>8.0</c:v>
                </c:pt>
                <c:pt idx="5">
                  <c:v>16.0</c:v>
                </c:pt>
                <c:pt idx="6">
                  <c:v>12.0</c:v>
                </c:pt>
                <c:pt idx="7">
                  <c:v>22.0</c:v>
                </c:pt>
                <c:pt idx="8">
                  <c:v>29.0</c:v>
                </c:pt>
                <c:pt idx="9">
                  <c:v>21.0</c:v>
                </c:pt>
                <c:pt idx="10">
                  <c:v>34.0</c:v>
                </c:pt>
                <c:pt idx="11">
                  <c:v>24.0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8309976"/>
        <c:axId val="418312952"/>
      </c:barChart>
      <c:catAx>
        <c:axId val="418309976"/>
        <c:scaling>
          <c:orientation val="minMax"/>
        </c:scaling>
        <c:delete val="0"/>
        <c:axPos val="b"/>
        <c:majorTickMark val="out"/>
        <c:minorTickMark val="none"/>
        <c:tickLblPos val="nextTo"/>
        <c:crossAx val="418312952"/>
        <c:crosses val="autoZero"/>
        <c:auto val="1"/>
        <c:lblAlgn val="ctr"/>
        <c:lblOffset val="100"/>
        <c:noMultiLvlLbl val="0"/>
      </c:catAx>
      <c:valAx>
        <c:axId val="418312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8309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0.64987</cdr:x>
      <cdr:y>0.17894</cdr:y>
    </cdr:from>
    <cdr:to>
      <cdr:x>0.68689</cdr:x>
      <cdr:y>0.32824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105275" y="714375"/>
          <a:ext cx="228600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0.51445</cdr:x>
      <cdr:y>0.37161</cdr:y>
    </cdr:from>
    <cdr:to>
      <cdr:x>0.58117</cdr:x>
      <cdr:y>0.47093</cdr:y>
    </cdr:to>
    <cdr:sp macro="" textlink="">
      <cdr:nvSpPr>
        <cdr:cNvPr id="30722" name="2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41632" y="2008348"/>
          <a:ext cx="572604" cy="533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902</a:t>
          </a:r>
        </a:p>
      </cdr:txBody>
    </cdr:sp>
  </cdr:relSizeAnchor>
  <cdr:relSizeAnchor xmlns:cdr="http://schemas.openxmlformats.org/drawingml/2006/chartDrawing">
    <cdr:from>
      <cdr:x>0.44083</cdr:x>
      <cdr:y>0.46927</cdr:y>
    </cdr:from>
    <cdr:to>
      <cdr:x>0.51076</cdr:x>
      <cdr:y>0.56835</cdr:y>
    </cdr:to>
    <cdr:sp macro="" textlink="">
      <cdr:nvSpPr>
        <cdr:cNvPr id="30723" name="3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07505" y="2533267"/>
          <a:ext cx="598127" cy="5339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728</a:t>
          </a:r>
        </a:p>
      </cdr:txBody>
    </cdr:sp>
  </cdr:relSizeAnchor>
  <cdr:relSizeAnchor xmlns:cdr="http://schemas.openxmlformats.org/drawingml/2006/chartDrawing">
    <cdr:from>
      <cdr:x>0.37583</cdr:x>
      <cdr:y>0.61936</cdr:y>
    </cdr:from>
    <cdr:to>
      <cdr:x>0.44873</cdr:x>
      <cdr:y>0.71502</cdr:y>
    </cdr:to>
    <cdr:sp macro="" textlink="">
      <cdr:nvSpPr>
        <cdr:cNvPr id="30724" name="4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4086" y="3340719"/>
          <a:ext cx="623595" cy="5180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390</a:t>
          </a:r>
        </a:p>
      </cdr:txBody>
    </cdr:sp>
  </cdr:relSizeAnchor>
  <cdr:relSizeAnchor xmlns:cdr="http://schemas.openxmlformats.org/drawingml/2006/chartDrawing">
    <cdr:from>
      <cdr:x>0.23913</cdr:x>
      <cdr:y>0.67776</cdr:y>
    </cdr:from>
    <cdr:to>
      <cdr:x>0.31252</cdr:x>
      <cdr:y>0.74096</cdr:y>
    </cdr:to>
    <cdr:sp macro="" textlink="">
      <cdr:nvSpPr>
        <cdr:cNvPr id="30729" name="9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91556" y="3652990"/>
          <a:ext cx="627846" cy="3409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249</a:t>
          </a:r>
        </a:p>
      </cdr:txBody>
    </cdr:sp>
  </cdr:relSizeAnchor>
  <cdr:relSizeAnchor xmlns:cdr="http://schemas.openxmlformats.org/drawingml/2006/chartDrawing">
    <cdr:from>
      <cdr:x>0.16296</cdr:x>
      <cdr:y>0.69344</cdr:y>
    </cdr:from>
    <cdr:to>
      <cdr:x>0.22624</cdr:x>
      <cdr:y>0.75688</cdr:y>
    </cdr:to>
    <cdr:sp macro="" textlink="">
      <cdr:nvSpPr>
        <cdr:cNvPr id="30730" name="10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72866" y="2745268"/>
          <a:ext cx="395210" cy="2477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158</a:t>
          </a:r>
        </a:p>
      </cdr:txBody>
    </cdr:sp>
  </cdr:relSizeAnchor>
  <cdr:relSizeAnchor xmlns:cdr="http://schemas.openxmlformats.org/drawingml/2006/chartDrawing">
    <cdr:from>
      <cdr:x>0.10573</cdr:x>
      <cdr:y>0.70867</cdr:y>
    </cdr:from>
    <cdr:to>
      <cdr:x>0.16203</cdr:x>
      <cdr:y>0.78872</cdr:y>
    </cdr:to>
    <cdr:sp macro="" textlink="">
      <cdr:nvSpPr>
        <cdr:cNvPr id="30731" name="11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57427" y="2953849"/>
          <a:ext cx="482753" cy="3311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124</a:t>
          </a:r>
        </a:p>
      </cdr:txBody>
    </cdr:sp>
  </cdr:relSizeAnchor>
  <cdr:relSizeAnchor xmlns:cdr="http://schemas.openxmlformats.org/drawingml/2006/chartDrawing">
    <cdr:from>
      <cdr:x>0.31257</cdr:x>
      <cdr:y>0.64469</cdr:y>
    </cdr:from>
    <cdr:to>
      <cdr:x>0.38053</cdr:x>
      <cdr:y>0.73742</cdr:y>
    </cdr:to>
    <cdr:sp macro="" textlink="">
      <cdr:nvSpPr>
        <cdr:cNvPr id="30737" name="17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17704" y="3475232"/>
          <a:ext cx="578979" cy="4995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294</a:t>
          </a:r>
        </a:p>
      </cdr:txBody>
    </cdr:sp>
  </cdr:relSizeAnchor>
  <cdr:relSizeAnchor xmlns:cdr="http://schemas.openxmlformats.org/drawingml/2006/chartDrawing">
    <cdr:from>
      <cdr:x>0.57789</cdr:x>
      <cdr:y>0.26885</cdr:y>
    </cdr:from>
    <cdr:to>
      <cdr:x>0.63321</cdr:x>
      <cdr:y>0.33693</cdr:y>
    </cdr:to>
    <cdr:sp macro="" textlink="">
      <cdr:nvSpPr>
        <cdr:cNvPr id="30738" name="2 CuadroTexto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71098" y="1455908"/>
          <a:ext cx="472122" cy="367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ES" sz="1100" b="0" i="0" strike="noStrike">
              <a:solidFill>
                <a:srgbClr val="000000"/>
              </a:solidFill>
              <a:latin typeface="Calibri"/>
            </a:rPr>
            <a:t>1128</a:t>
          </a:r>
        </a:p>
      </cdr:txBody>
    </cdr:sp>
  </cdr:relSizeAnchor>
  <cdr:relSizeAnchor xmlns:cdr="http://schemas.openxmlformats.org/drawingml/2006/chartDrawing">
    <cdr:from>
      <cdr:x>0.69238</cdr:x>
      <cdr:y>0.03251</cdr:y>
    </cdr:from>
    <cdr:to>
      <cdr:x>0.73539</cdr:x>
      <cdr:y>0.09957</cdr:y>
    </cdr:to>
    <cdr:sp macro="" textlink="">
      <cdr:nvSpPr>
        <cdr:cNvPr id="11" name="10 CuadroTexto"/>
        <cdr:cNvSpPr txBox="1"/>
      </cdr:nvSpPr>
      <cdr:spPr>
        <a:xfrm xmlns:a="http://schemas.openxmlformats.org/drawingml/2006/main">
          <a:off x="5950804" y="137209"/>
          <a:ext cx="366176" cy="281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0.64807</cdr:x>
      <cdr:y>0.11072</cdr:y>
    </cdr:from>
    <cdr:to>
      <cdr:x>0.7118</cdr:x>
      <cdr:y>0.19109</cdr:y>
    </cdr:to>
    <cdr:sp macro="" textlink="">
      <cdr:nvSpPr>
        <cdr:cNvPr id="12" name="11 CuadroTexto"/>
        <cdr:cNvSpPr txBox="1"/>
      </cdr:nvSpPr>
      <cdr:spPr>
        <a:xfrm xmlns:a="http://schemas.openxmlformats.org/drawingml/2006/main">
          <a:off x="5571197" y="600940"/>
          <a:ext cx="542584" cy="4351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100" b="0"/>
            <a:t>1524</a:t>
          </a:r>
        </a:p>
      </cdr:txBody>
    </cdr:sp>
  </cdr:relSizeAnchor>
  <cdr:relSizeAnchor xmlns:cdr="http://schemas.openxmlformats.org/drawingml/2006/chartDrawing">
    <cdr:from>
      <cdr:x>0.71391</cdr:x>
      <cdr:y>0.05265</cdr:y>
    </cdr:from>
    <cdr:to>
      <cdr:x>0.81724</cdr:x>
      <cdr:y>0.12989</cdr:y>
    </cdr:to>
    <cdr:sp macro="" textlink="">
      <cdr:nvSpPr>
        <cdr:cNvPr id="13" name="11 CuadroTexto"/>
        <cdr:cNvSpPr txBox="1"/>
      </cdr:nvSpPr>
      <cdr:spPr>
        <a:xfrm xmlns:a="http://schemas.openxmlformats.org/drawingml/2006/main">
          <a:off x="4890913" y="283145"/>
          <a:ext cx="707881" cy="410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l" rtl="0">
            <a:lnSpc>
              <a:spcPts val="1700"/>
            </a:lnSpc>
            <a:defRPr sz="1000"/>
          </a:pPr>
          <a:r>
            <a:rPr lang="es-ES" sz="14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rPr>
            <a:t>1616</a:t>
          </a:r>
        </a:p>
        <a:p xmlns:a="http://schemas.openxmlformats.org/drawingml/2006/main">
          <a:pPr algn="l" rtl="0">
            <a:lnSpc>
              <a:spcPts val="1600"/>
            </a:lnSpc>
            <a:defRPr sz="1000"/>
          </a:pPr>
          <a:endParaRPr lang="es-ES" sz="1400" b="1" i="0" u="none" strike="noStrike" baseline="0">
            <a:solidFill>
              <a:srgbClr val="000000"/>
            </a:solidFill>
            <a:latin typeface="Calibri"/>
            <a:ea typeface="Calibri"/>
            <a:cs typeface="Calibri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762" y="274638"/>
            <a:ext cx="68580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762" y="1600200"/>
            <a:ext cx="8082038" cy="4229705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7078133" cy="1179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47033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238F-E1A9-644C-AD24-14F4BAC4A91A}" type="datetimeFigureOut">
              <a:rPr lang="es-ES_tradnl" smtClean="0"/>
              <a:pPr/>
              <a:t>15/02/2011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E486-ABC1-5F48-8A80-AD5CE09BFEF5}" type="slidenum">
              <a:rPr lang="es-ES_tradnl" smtClean="0"/>
              <a:pPr/>
              <a:t>‹Nr.›</a:t>
            </a:fld>
            <a:endParaRPr lang="es-ES_tradnl"/>
          </a:p>
        </p:txBody>
      </p:sp>
      <p:pic>
        <p:nvPicPr>
          <p:cNvPr id="9" name="Imagen 8" descr="lacnic_logo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35333" y="274638"/>
            <a:ext cx="1235604" cy="1179803"/>
          </a:xfrm>
          <a:prstGeom prst="rect">
            <a:avLst/>
          </a:prstGeom>
        </p:spPr>
      </p:pic>
      <p:cxnSp>
        <p:nvCxnSpPr>
          <p:cNvPr id="11" name="Conector recto 10"/>
          <p:cNvCxnSpPr/>
          <p:nvPr/>
        </p:nvCxnSpPr>
        <p:spPr>
          <a:xfrm>
            <a:off x="209248" y="5993118"/>
            <a:ext cx="7136190" cy="158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rot="5400000" flipH="1" flipV="1">
            <a:off x="-2148682" y="3731948"/>
            <a:ext cx="5093230" cy="158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4473282" y="6477640"/>
            <a:ext cx="207523" cy="20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91" tIns="41495" rIns="82991" bIns="41495"/>
          <a:lstStyle>
            <a:lvl1pPr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1pPr>
            <a:lvl2pPr marL="742950" indent="-28575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2pPr>
            <a:lvl3pPr marL="1143000" indent="-22860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3pPr>
            <a:lvl4pPr marL="1600200" indent="-22860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4pPr>
            <a:lvl5pPr marL="2057400" indent="-22860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5pPr>
            <a:lvl6pPr marL="25146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6pPr>
            <a:lvl7pPr marL="29718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7pPr>
            <a:lvl8pPr marL="34290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8pPr>
            <a:lvl9pPr marL="38862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fld id="{FA664B98-10DC-AB4E-863C-B55E720B604F}" type="slidenum">
              <a:rPr lang="en-US" sz="800" b="0">
                <a:solidFill>
                  <a:schemeClr val="tx1"/>
                </a:solidFill>
                <a:latin typeface="Gill Sans" charset="0"/>
                <a:cs typeface="Gill Sans" charset="0"/>
                <a:sym typeface="Gill Sans" charset="0"/>
              </a:rPr>
              <a:pPr algn="ctr" eaLnBrk="1" hangingPunct="1">
                <a:lnSpc>
                  <a:spcPct val="100000"/>
                </a:lnSpc>
              </a:pPr>
              <a:t>1</a:t>
            </a:fld>
            <a:endParaRPr lang="en-US" sz="800" b="0">
              <a:solidFill>
                <a:schemeClr val="tx1"/>
              </a:solidFill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410" name="Título 7"/>
          <p:cNvSpPr>
            <a:spLocks noGrp="1"/>
          </p:cNvSpPr>
          <p:nvPr>
            <p:ph type="ctrTitle"/>
          </p:nvPr>
        </p:nvSpPr>
        <p:spPr>
          <a:xfrm>
            <a:off x="685980" y="2130879"/>
            <a:ext cx="7772040" cy="1469571"/>
          </a:xfrm>
        </p:spPr>
        <p:txBody>
          <a:bodyPr/>
          <a:lstStyle/>
          <a:p>
            <a:pPr eaLnBrk="1" hangingPunct="1"/>
            <a:r>
              <a:rPr lang="es-ES_tradnl">
                <a:latin typeface="Calibri" charset="0"/>
              </a:rPr>
              <a:t>LACNIC Update</a:t>
            </a:r>
          </a:p>
        </p:txBody>
      </p:sp>
      <p:sp>
        <p:nvSpPr>
          <p:cNvPr id="17411" name="Subtítulo 8"/>
          <p:cNvSpPr>
            <a:spLocks noGrp="1"/>
          </p:cNvSpPr>
          <p:nvPr>
            <p:ph type="subTitle" idx="1"/>
          </p:nvPr>
        </p:nvSpPr>
        <p:spPr>
          <a:xfrm>
            <a:off x="1371960" y="3885720"/>
            <a:ext cx="6400080" cy="1203031"/>
          </a:xfrm>
        </p:spPr>
        <p:txBody>
          <a:bodyPr/>
          <a:lstStyle/>
          <a:p>
            <a:pPr eaLnBrk="1" hangingPunct="1"/>
            <a:r>
              <a:rPr lang="es-ES_tradnl">
                <a:solidFill>
                  <a:srgbClr val="898989"/>
                </a:solidFill>
                <a:latin typeface="Calibri" charset="0"/>
              </a:rPr>
              <a:t>Arturo L. Servin</a:t>
            </a:r>
          </a:p>
          <a:p>
            <a:pPr eaLnBrk="1" hangingPunct="1"/>
            <a:r>
              <a:rPr lang="es-ES_tradnl">
                <a:solidFill>
                  <a:srgbClr val="898989"/>
                </a:solidFill>
                <a:latin typeface="Calibri" charset="0"/>
              </a:rPr>
              <a:t>LACNIC</a:t>
            </a:r>
          </a:p>
        </p:txBody>
      </p:sp>
    </p:spTree>
    <p:extLst>
      <p:ext uri="{BB962C8B-B14F-4D97-AF65-F5344CB8AC3E}">
        <p14:creationId xmlns:p14="http://schemas.microsoft.com/office/powerpoint/2010/main" val="4356002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Policies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 rtlCol="0">
            <a:normAutofit lnSpcReduction="10000"/>
          </a:bodyPr>
          <a:lstStyle/>
          <a:p>
            <a:pPr marL="342836" indent="-342836" defTabSz="457115">
              <a:defRPr/>
            </a:pPr>
            <a:r>
              <a:rPr lang="en-US" smtClean="0">
                <a:ea typeface="+mn-ea"/>
                <a:cs typeface="+mn-cs"/>
              </a:rPr>
              <a:t>LAC-2009-09 Modification: 2.3.3.3. Direct Allocations to Internet Service Providers</a:t>
            </a:r>
          </a:p>
          <a:p>
            <a:pPr marL="342836" indent="-342836" defTabSz="457115">
              <a:defRPr/>
            </a:pPr>
            <a:r>
              <a:rPr lang="en-US" smtClean="0">
                <a:ea typeface="+mn-ea"/>
                <a:cs typeface="+mn-cs"/>
              </a:rPr>
              <a:t>LAC-2010-05 Initial allocation and assignment of IPv4 addresses for ISPs</a:t>
            </a:r>
          </a:p>
          <a:p>
            <a:pPr marL="342836" indent="-342836" defTabSz="457115">
              <a:defRPr/>
            </a:pPr>
            <a:r>
              <a:rPr lang="en-US" smtClean="0">
                <a:ea typeface="+mn-ea"/>
                <a:cs typeface="+mn-cs"/>
              </a:rPr>
              <a:t>LAC-2010-06 Assignment to End Users with need of interconection</a:t>
            </a:r>
          </a:p>
          <a:p>
            <a:pPr marL="342836" indent="-342836" defTabSz="457115">
              <a:defRPr/>
            </a:pPr>
            <a:r>
              <a:rPr lang="en-US" smtClean="0">
                <a:ea typeface="+mn-ea"/>
                <a:cs typeface="+mn-cs"/>
              </a:rPr>
              <a:t>To update the “Multihoming” requirement with a more flexible one like “Interconnection Needs”.</a:t>
            </a:r>
          </a:p>
          <a:p>
            <a:pPr marL="342836" indent="-342836" defTabSz="457115">
              <a:defRPr/>
            </a:pPr>
            <a:r>
              <a:rPr lang="en-US" smtClean="0">
                <a:ea typeface="+mn-ea"/>
                <a:cs typeface="+mn-cs"/>
              </a:rPr>
              <a:t>Consensus reached</a:t>
            </a:r>
          </a:p>
        </p:txBody>
      </p:sp>
    </p:spTree>
    <p:extLst>
      <p:ext uri="{BB962C8B-B14F-4D97-AF65-F5344CB8AC3E}">
        <p14:creationId xmlns:p14="http://schemas.microsoft.com/office/powerpoint/2010/main" val="181645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Policies (cont…)</a:t>
            </a:r>
          </a:p>
        </p:txBody>
      </p:sp>
      <p:sp>
        <p:nvSpPr>
          <p:cNvPr id="24578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LAC-2010-03 Inclusion of ASN in the whois when available</a:t>
            </a:r>
          </a:p>
          <a:p>
            <a:pPr eaLnBrk="1" hangingPunct="1"/>
            <a:r>
              <a:rPr lang="en-GB">
                <a:latin typeface="Calibri" charset="0"/>
              </a:rPr>
              <a:t>Inclusion of ASN of origin (provided that it is available) in the information of WHOIS of all the LACNIC’s received prefixes.</a:t>
            </a:r>
          </a:p>
          <a:p>
            <a:pPr eaLnBrk="1" hangingPunct="1"/>
            <a:r>
              <a:rPr lang="en-GB">
                <a:latin typeface="Calibri" charset="0"/>
              </a:rPr>
              <a:t>Consensus reached</a:t>
            </a:r>
          </a:p>
        </p:txBody>
      </p:sp>
    </p:spTree>
    <p:extLst>
      <p:ext uri="{BB962C8B-B14F-4D97-AF65-F5344CB8AC3E}">
        <p14:creationId xmlns:p14="http://schemas.microsoft.com/office/powerpoint/2010/main" val="2590458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Policies (cont …)</a:t>
            </a:r>
          </a:p>
        </p:txBody>
      </p:sp>
      <p:sp>
        <p:nvSpPr>
          <p:cNvPr id="25602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LAC-2010-04 Global Policy for IPv4 Allocation by the IANA post exhaustion</a:t>
            </a:r>
          </a:p>
          <a:p>
            <a:pPr eaLnBrk="1" hangingPunct="1"/>
            <a:r>
              <a:rPr lang="en-GB">
                <a:latin typeface="Calibri" charset="0"/>
              </a:rPr>
              <a:t>This is a proposal to create a policy allowing for the allocation of IPv4 address space after the depletion of the IANA IPv4 address pool.</a:t>
            </a:r>
          </a:p>
          <a:p>
            <a:pPr eaLnBrk="1" hangingPunct="1"/>
            <a:r>
              <a:rPr lang="en-GB">
                <a:latin typeface="Calibri" charset="0"/>
              </a:rPr>
              <a:t>Returned to discussion by Policy Forum chairs. Require more discussion</a:t>
            </a:r>
          </a:p>
        </p:txBody>
      </p:sp>
    </p:spTree>
    <p:extLst>
      <p:ext uri="{BB962C8B-B14F-4D97-AF65-F5344CB8AC3E}">
        <p14:creationId xmlns:p14="http://schemas.microsoft.com/office/powerpoint/2010/main" val="4112545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ítulo 7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Next Meetings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marL="363085" indent="-273755">
              <a:lnSpc>
                <a:spcPct val="109000"/>
              </a:lnSpc>
              <a:buClr>
                <a:srgbClr val="000000"/>
              </a:buClr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>
                <a:latin typeface="Calibri" charset="0"/>
              </a:rPr>
              <a:t>LACNIC XV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General meeting, Policy Forum, 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LACTLD and technical forums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(Security, IPv6, IXs).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Possibly LACNOG 2 as well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Cancun, </a:t>
            </a:r>
            <a:r>
              <a:rPr lang="en-US" sz="1800" dirty="0" smtClean="0">
                <a:latin typeface="Calibri" charset="0"/>
              </a:rPr>
              <a:t>Mexico. May </a:t>
            </a:r>
            <a:r>
              <a:rPr lang="en-US" sz="1800" dirty="0">
                <a:latin typeface="Calibri" charset="0"/>
              </a:rPr>
              <a:t>15 </a:t>
            </a:r>
            <a:r>
              <a:rPr lang="en-US" sz="1800" dirty="0" smtClean="0">
                <a:latin typeface="Calibri" charset="0"/>
              </a:rPr>
              <a:t>– 20, 2011</a:t>
            </a:r>
            <a:r>
              <a:rPr lang="en-US" sz="1800" dirty="0">
                <a:latin typeface="Calibri" charset="0"/>
              </a:rPr>
              <a:t>. 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endParaRPr lang="en-US" sz="1800" dirty="0">
              <a:latin typeface="Calibri" charset="0"/>
            </a:endParaRPr>
          </a:p>
          <a:p>
            <a:pPr marL="363085" indent="-273755">
              <a:lnSpc>
                <a:spcPct val="109000"/>
              </a:lnSpc>
              <a:buClr>
                <a:srgbClr val="000000"/>
              </a:buClr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2000" dirty="0">
                <a:latin typeface="Calibri" charset="0"/>
              </a:rPr>
              <a:t>LACNIC XVI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Policy Forum and co-organized with LACNOG 2 or 3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October 2011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r>
              <a:rPr lang="en-US" sz="1800" dirty="0">
                <a:latin typeface="Calibri" charset="0"/>
              </a:rPr>
              <a:t>Venue TBC </a:t>
            </a:r>
          </a:p>
          <a:p>
            <a:pPr marL="736257" lvl="1" indent="-243498">
              <a:lnSpc>
                <a:spcPct val="109000"/>
              </a:lnSpc>
              <a:spcBef>
                <a:spcPts val="363"/>
              </a:spcBef>
              <a:buClr>
                <a:srgbClr val="000000"/>
              </a:buClr>
              <a:buSzPct val="43000"/>
              <a:buNone/>
              <a:tabLst>
                <a:tab pos="368849" algn="l"/>
                <a:tab pos="461061" algn="l"/>
                <a:tab pos="864489" algn="l"/>
                <a:tab pos="1279444" algn="l"/>
                <a:tab pos="1682872" algn="l"/>
                <a:tab pos="2086300" algn="l"/>
                <a:tab pos="2501255" algn="l"/>
                <a:tab pos="2904683" algn="l"/>
                <a:tab pos="3308111" algn="l"/>
                <a:tab pos="3723066" algn="l"/>
                <a:tab pos="4126494" algn="l"/>
                <a:tab pos="4541449" algn="l"/>
                <a:tab pos="4944877" algn="l"/>
                <a:tab pos="5348305" algn="l"/>
                <a:tab pos="5763260" algn="l"/>
                <a:tab pos="6166688" algn="l"/>
                <a:tab pos="6570116" algn="l"/>
                <a:tab pos="6985071" algn="l"/>
                <a:tab pos="7388499" algn="l"/>
                <a:tab pos="7803454" algn="l"/>
                <a:tab pos="8206882" algn="l"/>
                <a:tab pos="8564204" algn="l"/>
              </a:tabLst>
            </a:pPr>
            <a:endParaRPr lang="es-ES_tradnl" sz="1800" dirty="0">
              <a:latin typeface="Calibri" charset="0"/>
            </a:endParaRPr>
          </a:p>
        </p:txBody>
      </p:sp>
      <p:pic>
        <p:nvPicPr>
          <p:cNvPr id="2662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418" y="1423468"/>
            <a:ext cx="3429901" cy="245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2322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217" y="4915861"/>
            <a:ext cx="3804596" cy="51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ítulo 7"/>
          <p:cNvSpPr>
            <a:spLocks noGrp="1"/>
          </p:cNvSpPr>
          <p:nvPr>
            <p:ph type="ctrTitle"/>
          </p:nvPr>
        </p:nvSpPr>
        <p:spPr>
          <a:xfrm>
            <a:off x="685980" y="1838405"/>
            <a:ext cx="7772040" cy="1469571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Thank you !</a:t>
            </a:r>
          </a:p>
        </p:txBody>
      </p:sp>
      <p:sp>
        <p:nvSpPr>
          <p:cNvPr id="27652" name="Subtítulo 8"/>
          <p:cNvSpPr>
            <a:spLocks noGrp="1"/>
          </p:cNvSpPr>
          <p:nvPr>
            <p:ph type="subTitle" idx="1"/>
          </p:nvPr>
        </p:nvSpPr>
        <p:spPr>
          <a:xfrm>
            <a:off x="1371960" y="3885720"/>
            <a:ext cx="6400080" cy="788093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898989"/>
                </a:solidFill>
                <a:latin typeface="Calibri" charset="0"/>
              </a:rPr>
              <a:t>aservin@lacnic.net</a:t>
            </a:r>
          </a:p>
        </p:txBody>
      </p:sp>
    </p:spTree>
    <p:extLst>
      <p:ext uri="{BB962C8B-B14F-4D97-AF65-F5344CB8AC3E}">
        <p14:creationId xmlns:p14="http://schemas.microsoft.com/office/powerpoint/2010/main" val="8584930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Update</a:t>
            </a:r>
            <a:endParaRPr lang="en-US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417057"/>
              </p:ext>
            </p:extLst>
          </p:nvPr>
        </p:nvGraphicFramePr>
        <p:xfrm>
          <a:off x="842098" y="1297740"/>
          <a:ext cx="7260860" cy="485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655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updates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updates but we are hiring:</a:t>
            </a:r>
          </a:p>
          <a:p>
            <a:pPr lvl="1"/>
            <a:r>
              <a:rPr lang="en-US" dirty="0"/>
              <a:t>Customer </a:t>
            </a:r>
            <a:r>
              <a:rPr lang="en-US" dirty="0" smtClean="0"/>
              <a:t>Manager</a:t>
            </a:r>
          </a:p>
          <a:p>
            <a:pPr lvl="1"/>
            <a:r>
              <a:rPr lang="en-US" dirty="0" smtClean="0"/>
              <a:t>External </a:t>
            </a:r>
            <a:r>
              <a:rPr lang="en-US" dirty="0"/>
              <a:t>Relations </a:t>
            </a:r>
            <a:r>
              <a:rPr lang="en-US" dirty="0" smtClean="0"/>
              <a:t>Officer</a:t>
            </a:r>
          </a:p>
          <a:p>
            <a:pPr lvl="1"/>
            <a:r>
              <a:rPr lang="en-US" dirty="0" smtClean="0"/>
              <a:t>E-mail to</a:t>
            </a:r>
            <a:r>
              <a:rPr lang="en-US" dirty="0"/>
              <a:t>: </a:t>
            </a:r>
            <a:r>
              <a:rPr lang="en-US" dirty="0" err="1"/>
              <a:t>rrhh@lacnic.net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9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updates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/8 IPv4</a:t>
            </a:r>
          </a:p>
          <a:p>
            <a:pPr lvl="1"/>
            <a:r>
              <a:rPr lang="en-US" dirty="0" smtClean="0"/>
              <a:t>179/8 (update your filters please!!)</a:t>
            </a:r>
          </a:p>
          <a:p>
            <a:r>
              <a:rPr lang="en-US" dirty="0" smtClean="0"/>
              <a:t>IPv4 Address Space (09/Feb/2011)</a:t>
            </a:r>
          </a:p>
          <a:p>
            <a:pPr lvl="1"/>
            <a:r>
              <a:rPr lang="en-US" dirty="0" smtClean="0"/>
              <a:t>4.562683105 /8s</a:t>
            </a:r>
            <a:endParaRPr lang="en-US" dirty="0"/>
          </a:p>
          <a:p>
            <a:pPr lvl="1"/>
            <a:r>
              <a:rPr lang="en-US" dirty="0" smtClean="0"/>
              <a:t>Exhaustion date: ~05</a:t>
            </a:r>
            <a:r>
              <a:rPr lang="en-US" dirty="0"/>
              <a:t>/15/</a:t>
            </a:r>
            <a:r>
              <a:rPr lang="en-US" dirty="0" smtClean="0"/>
              <a:t>2014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8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updates </a:t>
            </a:r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IPv4 </a:t>
            </a:r>
            <a:r>
              <a:rPr lang="en-US" dirty="0" err="1" smtClean="0"/>
              <a:t>vs</a:t>
            </a:r>
            <a:r>
              <a:rPr lang="en-US" dirty="0" smtClean="0"/>
              <a:t> IPv6 </a:t>
            </a:r>
            <a:r>
              <a:rPr lang="en-US" dirty="0" err="1" smtClean="0"/>
              <a:t>alloc</a:t>
            </a:r>
            <a:r>
              <a:rPr lang="en-US" dirty="0" smtClean="0"/>
              <a:t>/</a:t>
            </a:r>
            <a:r>
              <a:rPr lang="en-US" dirty="0" err="1" smtClean="0"/>
              <a:t>assig</a:t>
            </a:r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IPv4 Addresses </a:t>
            </a:r>
            <a:r>
              <a:rPr lang="en-US" dirty="0" err="1" smtClean="0"/>
              <a:t>alloc</a:t>
            </a:r>
            <a:r>
              <a:rPr lang="en-US" dirty="0" smtClean="0"/>
              <a:t>/</a:t>
            </a:r>
            <a:r>
              <a:rPr lang="en-US" dirty="0" err="1" smtClean="0"/>
              <a:t>assig</a:t>
            </a:r>
            <a:endParaRPr lang="en-US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043460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15264668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067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ASNs</a:t>
            </a:r>
            <a:endParaRPr lang="en-US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87551"/>
              </p:ext>
            </p:extLst>
          </p:nvPr>
        </p:nvGraphicFramePr>
        <p:xfrm>
          <a:off x="1016044" y="1811198"/>
          <a:ext cx="6940613" cy="400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248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Participation in Public Forums</a:t>
            </a:r>
          </a:p>
        </p:txBody>
      </p:sp>
      <p:sp>
        <p:nvSpPr>
          <p:cNvPr id="20482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2600" dirty="0" smtClean="0">
                <a:latin typeface="Calibri" charset="0"/>
              </a:rPr>
              <a:t>IGF </a:t>
            </a:r>
            <a:r>
              <a:rPr lang="es-ES_tradnl" sz="2600" dirty="0">
                <a:latin typeface="Calibri" charset="0"/>
              </a:rPr>
              <a:t>- </a:t>
            </a:r>
            <a:r>
              <a:rPr lang="es-ES_tradnl" sz="2600" dirty="0" err="1">
                <a:latin typeface="Calibri" charset="0"/>
              </a:rPr>
              <a:t>September</a:t>
            </a:r>
            <a:r>
              <a:rPr lang="es-ES_tradnl" sz="2600" dirty="0">
                <a:latin typeface="Calibri" charset="0"/>
              </a:rPr>
              <a:t>, </a:t>
            </a:r>
            <a:r>
              <a:rPr lang="es-ES_tradnl" sz="2600" dirty="0" err="1">
                <a:latin typeface="Calibri" charset="0"/>
              </a:rPr>
              <a:t>Vilnius</a:t>
            </a:r>
            <a:r>
              <a:rPr lang="es-ES_tradnl" sz="2600" dirty="0">
                <a:latin typeface="Calibri" charset="0"/>
              </a:rPr>
              <a:t>, </a:t>
            </a:r>
            <a:r>
              <a:rPr lang="es-ES_tradnl" sz="2600" dirty="0" err="1">
                <a:latin typeface="Calibri" charset="0"/>
              </a:rPr>
              <a:t>Lithuania</a:t>
            </a:r>
            <a:r>
              <a:rPr lang="es-ES_tradnl" sz="2600" dirty="0">
                <a:latin typeface="Calibri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dirty="0">
                <a:latin typeface="Calibri" charset="0"/>
              </a:rPr>
              <a:t>NANOG 50 / ARIN XXVI – October, Atlanta, Georgia</a:t>
            </a:r>
            <a:endParaRPr lang="es-ES_tradnl" sz="26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sz="2600" dirty="0">
                <a:latin typeface="Calibri" charset="0"/>
              </a:rPr>
              <a:t>ITU </a:t>
            </a:r>
            <a:r>
              <a:rPr lang="es-ES_tradnl" sz="2600" dirty="0" err="1">
                <a:latin typeface="Calibri" charset="0"/>
              </a:rPr>
              <a:t>Plenipot</a:t>
            </a:r>
            <a:r>
              <a:rPr lang="es-ES_tradnl" sz="2600" dirty="0">
                <a:latin typeface="Calibri" charset="0"/>
              </a:rPr>
              <a:t> PP-10 – </a:t>
            </a:r>
            <a:r>
              <a:rPr lang="es-ES_tradnl" sz="2600" dirty="0" err="1">
                <a:latin typeface="Calibri" charset="0"/>
              </a:rPr>
              <a:t>October</a:t>
            </a:r>
            <a:r>
              <a:rPr lang="es-ES_tradnl" sz="2600" dirty="0">
                <a:latin typeface="Calibri" charset="0"/>
              </a:rPr>
              <a:t>, Guadalajara, México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dirty="0">
                <a:latin typeface="Calibri" charset="0"/>
              </a:rPr>
              <a:t>LACNOG 2010 – October, Sao Paolo, Brazil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dirty="0">
                <a:latin typeface="Calibri" charset="0"/>
              </a:rPr>
              <a:t>RIPE 61 – November, Rome, Italy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600" dirty="0">
                <a:latin typeface="Calibri" charset="0"/>
              </a:rPr>
              <a:t>XVII CCPI – CITEL – </a:t>
            </a:r>
            <a:r>
              <a:rPr lang="es-ES_tradnl" sz="2600" dirty="0" err="1">
                <a:latin typeface="Calibri" charset="0"/>
              </a:rPr>
              <a:t>November</a:t>
            </a:r>
            <a:r>
              <a:rPr lang="es-ES_tradnl" sz="2600" dirty="0">
                <a:latin typeface="Calibri" charset="0"/>
              </a:rPr>
              <a:t>, Salta, </a:t>
            </a:r>
            <a:r>
              <a:rPr lang="es-ES_tradnl" sz="2600" dirty="0" smtClean="0">
                <a:latin typeface="Calibri" charset="0"/>
              </a:rPr>
              <a:t>Argentina</a:t>
            </a:r>
          </a:p>
          <a:p>
            <a:pPr>
              <a:lnSpc>
                <a:spcPct val="80000"/>
              </a:lnSpc>
            </a:pPr>
            <a:r>
              <a:rPr lang="es-ES_tradnl" sz="2600" dirty="0">
                <a:latin typeface="Calibri" charset="0"/>
              </a:rPr>
              <a:t>ICANN </a:t>
            </a:r>
            <a:r>
              <a:rPr lang="es-ES_tradnl" sz="2600" dirty="0" smtClean="0">
                <a:latin typeface="Calibri" charset="0"/>
              </a:rPr>
              <a:t>- Cartagena </a:t>
            </a:r>
            <a:r>
              <a:rPr lang="es-ES_tradnl" sz="2600" dirty="0">
                <a:latin typeface="Calibri" charset="0"/>
              </a:rPr>
              <a:t>de Indias, </a:t>
            </a:r>
            <a:r>
              <a:rPr lang="es-ES_tradnl" sz="2600" dirty="0" smtClean="0">
                <a:latin typeface="Calibri" charset="0"/>
              </a:rPr>
              <a:t>Colombia</a:t>
            </a:r>
          </a:p>
          <a:p>
            <a:pPr>
              <a:lnSpc>
                <a:spcPct val="80000"/>
              </a:lnSpc>
            </a:pPr>
            <a:r>
              <a:rPr lang="es-ES_tradnl" sz="2600" dirty="0" smtClean="0">
                <a:latin typeface="Calibri" charset="0"/>
              </a:rPr>
              <a:t>NANOG 51 – Miami, Florida</a:t>
            </a:r>
            <a:endParaRPr lang="en-GB" sz="26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97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Other important projects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eaLnBrk="1" hangingPunct="1">
              <a:lnSpc>
                <a:spcPct val="89000"/>
              </a:lnSpc>
            </a:pPr>
            <a:r>
              <a:rPr lang="en-US" sz="2500">
                <a:latin typeface="Calibri" charset="0"/>
              </a:rPr>
              <a:t>AMPARO</a:t>
            </a:r>
          </a:p>
          <a:p>
            <a:pPr lvl="1">
              <a:lnSpc>
                <a:spcPct val="89000"/>
              </a:lnSpc>
              <a:spcBef>
                <a:spcPts val="908"/>
              </a:spcBef>
            </a:pPr>
            <a:r>
              <a:rPr lang="en-US" sz="2300">
                <a:latin typeface="Calibri" charset="0"/>
              </a:rPr>
              <a:t>To provide training and to promote the creation of Computer Security Incident Response Teams (CSIRTs)</a:t>
            </a:r>
          </a:p>
          <a:p>
            <a:pPr>
              <a:lnSpc>
                <a:spcPct val="89000"/>
              </a:lnSpc>
              <a:spcBef>
                <a:spcPts val="908"/>
              </a:spcBef>
            </a:pPr>
            <a:r>
              <a:rPr lang="en-US" sz="2500">
                <a:latin typeface="Calibri" charset="0"/>
              </a:rPr>
              <a:t>FRIDA</a:t>
            </a:r>
          </a:p>
          <a:p>
            <a:pPr lvl="1">
              <a:lnSpc>
                <a:spcPct val="89000"/>
              </a:lnSpc>
              <a:spcBef>
                <a:spcPts val="908"/>
              </a:spcBef>
            </a:pPr>
            <a:r>
              <a:rPr lang="en-US" sz="2300">
                <a:latin typeface="Calibri" charset="0"/>
              </a:rPr>
              <a:t>Regional Fund for Digital Innovation in Latin America and the Caribbean</a:t>
            </a:r>
          </a:p>
          <a:p>
            <a:pPr>
              <a:lnSpc>
                <a:spcPct val="89000"/>
              </a:lnSpc>
              <a:spcBef>
                <a:spcPts val="908"/>
              </a:spcBef>
            </a:pPr>
            <a:r>
              <a:rPr lang="en-US" sz="2500">
                <a:latin typeface="Calibri" charset="0"/>
              </a:rPr>
              <a:t>Raíces (Roots)</a:t>
            </a:r>
          </a:p>
          <a:p>
            <a:pPr lvl="1">
              <a:lnSpc>
                <a:spcPct val="89000"/>
              </a:lnSpc>
              <a:spcBef>
                <a:spcPts val="908"/>
              </a:spcBef>
            </a:pPr>
            <a:r>
              <a:rPr lang="en-US" sz="2300">
                <a:latin typeface="Calibri" charset="0"/>
              </a:rPr>
              <a:t>Target: To install anycast copies of root servers (DNS) in the region (ended  this year)</a:t>
            </a:r>
          </a:p>
          <a:p>
            <a:pPr>
              <a:lnSpc>
                <a:spcPct val="89000"/>
              </a:lnSpc>
              <a:spcBef>
                <a:spcPts val="908"/>
              </a:spcBef>
            </a:pPr>
            <a:r>
              <a:rPr lang="en-US" sz="2500">
                <a:latin typeface="Calibri" charset="0"/>
              </a:rPr>
              <a:t>Public Affairs</a:t>
            </a:r>
          </a:p>
        </p:txBody>
      </p:sp>
      <p:sp>
        <p:nvSpPr>
          <p:cNvPr id="21507" name="Marcador de número de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1pPr>
            <a:lvl2pPr marL="674301" indent="-259347" eaLnBrk="0" hangingPunct="0"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2pPr>
            <a:lvl3pPr marL="1037387" indent="-207477" eaLnBrk="0" hangingPunct="0"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3pPr>
            <a:lvl4pPr marL="1452342" indent="-207477" eaLnBrk="0" hangingPunct="0"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4pPr>
            <a:lvl5pPr marL="1867296" indent="-207477" eaLnBrk="0" hangingPunct="0"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5pPr>
            <a:lvl6pPr marL="2282251" indent="-207477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6pPr>
            <a:lvl7pPr marL="2697206" indent="-207477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7pPr>
            <a:lvl8pPr marL="3112160" indent="-207477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8pPr>
            <a:lvl9pPr marL="3527115" indent="-207477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9pPr>
          </a:lstStyle>
          <a:p>
            <a:pPr eaLnBrk="1" hangingPunct="1"/>
            <a:fld id="{AE3B0D8F-D1DF-CD47-BAD7-2A460E54CFC8}" type="slidenum">
              <a:rPr lang="en-US" sz="1200">
                <a:solidFill>
                  <a:srgbClr val="898989"/>
                </a:solidFill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8270672" y="6477641"/>
            <a:ext cx="322814" cy="31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91" tIns="41495" rIns="82991" bIns="41495"/>
          <a:lstStyle>
            <a:lvl1pPr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1pPr>
            <a:lvl2pPr marL="742950" indent="-28575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2pPr>
            <a:lvl3pPr marL="1143000" indent="-22860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3pPr>
            <a:lvl4pPr marL="1600200" indent="-22860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4pPr>
            <a:lvl5pPr marL="2057400" indent="-228600" eaLnBrk="0" hangingPunct="0"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5pPr>
            <a:lvl6pPr marL="25146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6pPr>
            <a:lvl7pPr marL="29718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7pPr>
            <a:lvl8pPr marL="34290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8pPr>
            <a:lvl9pPr marL="3886200" indent="-22860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fld id="{E40C7111-8867-4048-82DF-25D4BC87520A}" type="slidenum">
              <a:rPr lang="en-US" sz="1500">
                <a:solidFill>
                  <a:schemeClr val="tx1"/>
                </a:solidFill>
                <a:latin typeface="Gill Sans" charset="0"/>
                <a:cs typeface="Gill Sans" charset="0"/>
                <a:sym typeface="Gill Sans" charset="0"/>
              </a:rPr>
              <a:pPr algn="ctr" eaLnBrk="1" hangingPunct="1">
                <a:lnSpc>
                  <a:spcPct val="100000"/>
                </a:lnSpc>
              </a:pPr>
              <a:t>8</a:t>
            </a:fld>
            <a:endParaRPr lang="en-US" sz="1500">
              <a:solidFill>
                <a:schemeClr val="tx1"/>
              </a:solidFill>
              <a:latin typeface="Gill Sans" charset="0"/>
              <a:cs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056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>
          <a:xfrm>
            <a:off x="605277" y="275186"/>
            <a:ext cx="6856919" cy="11425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LACNIC XIV</a:t>
            </a:r>
          </a:p>
        </p:txBody>
      </p:sp>
      <p:sp>
        <p:nvSpPr>
          <p:cNvPr id="22530" name="Marcador de contenido 2"/>
          <p:cNvSpPr>
            <a:spLocks noGrp="1"/>
          </p:cNvSpPr>
          <p:nvPr>
            <p:ph idx="1"/>
          </p:nvPr>
        </p:nvSpPr>
        <p:spPr>
          <a:xfrm>
            <a:off x="605277" y="1600681"/>
            <a:ext cx="8081883" cy="4228619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Held in Sao Paolo, Brazil</a:t>
            </a:r>
          </a:p>
          <a:p>
            <a:pPr eaLnBrk="1" hangingPunct="1"/>
            <a:r>
              <a:rPr lang="en-US">
                <a:latin typeface="Calibri" charset="0"/>
              </a:rPr>
              <a:t>Co-organized with LACNOG 2010 and 4</a:t>
            </a:r>
            <a:r>
              <a:rPr lang="en-US" baseline="30000">
                <a:latin typeface="Calibri" charset="0"/>
              </a:rPr>
              <a:t>th</a:t>
            </a:r>
            <a:r>
              <a:rPr lang="en-US">
                <a:latin typeface="Calibri" charset="0"/>
              </a:rPr>
              <a:t> PTT Forum</a:t>
            </a:r>
          </a:p>
          <a:p>
            <a:pPr eaLnBrk="1" hangingPunct="1"/>
            <a:r>
              <a:rPr lang="en-US">
                <a:latin typeface="Calibri" charset="0"/>
              </a:rPr>
              <a:t>Almost 300 participants</a:t>
            </a:r>
          </a:p>
          <a:p>
            <a:pPr eaLnBrk="1" hangingPunct="1"/>
            <a:r>
              <a:rPr lang="en-US">
                <a:latin typeface="Calibri" charset="0"/>
              </a:rPr>
              <a:t>5 policies presented, 4 reached consensus.</a:t>
            </a:r>
          </a:p>
          <a:p>
            <a:pPr eaLnBrk="1" hangingPunct="1"/>
            <a:r>
              <a:rPr lang="en-US">
                <a:latin typeface="Calibri" charset="0"/>
              </a:rPr>
              <a:t>LACNIC IPv4 reserves and IPv4 exhaustion model presented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4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Lacnic">
  <a:themeElements>
    <a:clrScheme name="Códice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templateLacnic.potx</Template>
  <TotalTime>126</TotalTime>
  <Words>494</Words>
  <Application>Microsoft Macintosh PowerPoint</Application>
  <PresentationFormat>Presentación en pantalla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templateLacnic</vt:lpstr>
      <vt:lpstr>LACNIC Update</vt:lpstr>
      <vt:lpstr>Membership Update</vt:lpstr>
      <vt:lpstr>Staff updates</vt:lpstr>
      <vt:lpstr>Resources updates</vt:lpstr>
      <vt:lpstr>Resources updates cont…</vt:lpstr>
      <vt:lpstr>ASNs</vt:lpstr>
      <vt:lpstr>Participation in Public Forums</vt:lpstr>
      <vt:lpstr>Other important projects</vt:lpstr>
      <vt:lpstr>LACNIC XIV</vt:lpstr>
      <vt:lpstr>Policies</vt:lpstr>
      <vt:lpstr>Policies (cont…)</vt:lpstr>
      <vt:lpstr>Policies (cont …)</vt:lpstr>
      <vt:lpstr>Next Meetings</vt:lpstr>
      <vt:lpstr>Thank you !</vt:lpstr>
    </vt:vector>
  </TitlesOfParts>
  <Company>LACNIC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Arturo Servin</dc:creator>
  <cp:lastModifiedBy>Arturo Servin</cp:lastModifiedBy>
  <cp:revision>8</cp:revision>
  <dcterms:created xsi:type="dcterms:W3CDTF">2010-11-01T11:20:51Z</dcterms:created>
  <dcterms:modified xsi:type="dcterms:W3CDTF">2011-02-15T18:12:18Z</dcterms:modified>
</cp:coreProperties>
</file>