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64" r:id="rId4"/>
    <p:sldMasterId id="2147483672" r:id="rId5"/>
  </p:sldMasterIdLst>
  <p:notesMasterIdLst>
    <p:notesMasterId r:id="rId19"/>
  </p:notesMasterIdLst>
  <p:handoutMasterIdLst>
    <p:handoutMasterId r:id="rId20"/>
  </p:handoutMasterIdLst>
  <p:sldIdLst>
    <p:sldId id="256" r:id="rId6"/>
    <p:sldId id="271" r:id="rId7"/>
    <p:sldId id="274" r:id="rId8"/>
    <p:sldId id="273" r:id="rId9"/>
    <p:sldId id="269" r:id="rId10"/>
    <p:sldId id="258" r:id="rId11"/>
    <p:sldId id="275" r:id="rId12"/>
    <p:sldId id="276" r:id="rId13"/>
    <p:sldId id="277" r:id="rId14"/>
    <p:sldId id="278" r:id="rId15"/>
    <p:sldId id="279" r:id="rId16"/>
    <p:sldId id="280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52" d="100"/>
          <a:sy n="152" d="100"/>
        </p:scale>
        <p:origin x="-1576" y="-120"/>
      </p:cViewPr>
      <p:guideLst>
        <p:guide orient="horz" pos="1008"/>
        <p:guide pos="19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2" d="100"/>
          <a:sy n="82" d="100"/>
        </p:scale>
        <p:origin x="-247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Completed Root Management Requests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198.0</c:v>
                </c:pt>
                <c:pt idx="1">
                  <c:v>249.0</c:v>
                </c:pt>
                <c:pt idx="2">
                  <c:v>357.0</c:v>
                </c:pt>
                <c:pt idx="3">
                  <c:v>290.0</c:v>
                </c:pt>
                <c:pt idx="4">
                  <c:v>396.0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740840"/>
        <c:axId val="574743320"/>
      </c:barChart>
      <c:catAx>
        <c:axId val="57474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4743320"/>
        <c:crosses val="autoZero"/>
        <c:auto val="1"/>
        <c:lblAlgn val="ctr"/>
        <c:lblOffset val="100"/>
        <c:noMultiLvlLbl val="0"/>
      </c:catAx>
      <c:valAx>
        <c:axId val="574743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4740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84FF-041B-B945-AE19-AC28C9EC0FFD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0E357-EB87-0A43-931A-E6A4480F7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1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DB7AD-94D1-5F43-89D0-DF40BED8C7A7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DA71-E854-B94C-AD29-AF3FC9017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61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1752600" cy="1993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6478" y="2057400"/>
            <a:ext cx="6162722" cy="12414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429000"/>
            <a:ext cx="6172200" cy="17526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0" i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635" y="64580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fld id="{C92D8C16-5C56-1A40-9752-6C2E1610AE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850" y="64580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fld id="{C92D8C16-5C56-1A40-9752-6C2E1610AE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4800" y="1600199"/>
            <a:ext cx="2133600" cy="45259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1600200"/>
            <a:ext cx="5638800" cy="4525962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+mj-lt"/>
              <a:buNone/>
              <a:defRPr/>
            </a:lvl1pPr>
            <a:lvl2pPr marL="53975" indent="0" algn="l">
              <a:buFont typeface="+mj-lt"/>
              <a:buNone/>
              <a:defRPr/>
            </a:lvl2pPr>
            <a:lvl3pPr marL="1371600" indent="-457200" algn="l">
              <a:buFont typeface="+mj-lt"/>
              <a:buNone/>
              <a:defRPr/>
            </a:lvl3pPr>
            <a:lvl4pPr marL="1828800" indent="-457200" algn="l">
              <a:buFont typeface="+mj-lt"/>
              <a:buNone/>
              <a:defRPr/>
            </a:lvl4pPr>
            <a:lvl5pPr marL="2286000" indent="-457200" algn="l">
              <a:buFont typeface="+mj-lt"/>
              <a:buNone/>
              <a:defRPr/>
            </a:lvl5pPr>
          </a:lstStyle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600200"/>
            <a:ext cx="5486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850" y="64580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fld id="{C92D8C16-5C56-1A40-9752-6C2E1610AE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rebuchet MS"/>
                <a:cs typeface="Trebuchet MS"/>
              </a:rPr>
              <a:t> </a:t>
            </a:r>
          </a:p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1600200"/>
            <a:ext cx="26670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850" y="64580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fld id="{C92D8C16-5C56-1A40-9752-6C2E1610AE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756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rebuchet MS"/>
                <a:cs typeface="Trebuchet MS"/>
              </a:rPr>
              <a:t> 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6066556" y="1600622"/>
            <a:ext cx="26670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00200"/>
            <a:ext cx="21336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850" y="64580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fld id="{C92D8C16-5C56-1A40-9752-6C2E1610AE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756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048000" y="1600201"/>
            <a:ext cx="5685556" cy="4343400"/>
          </a:xfrm>
          <a:prstGeom prst="rect">
            <a:avLst/>
          </a:prstGeom>
        </p:spPr>
        <p:txBody>
          <a:bodyPr anchor="t"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850" y="64580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fld id="{C92D8C16-5C56-1A40-9752-6C2E1610AE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756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600622"/>
            <a:ext cx="2667000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5914156" y="1601044"/>
            <a:ext cx="2667000" cy="2666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0" y="4496222"/>
            <a:ext cx="5533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  <a:cs typeface="Trebuchet MS"/>
              </a:rPr>
              <a:t>Keep body copy short. Avoid reading the text to your audience</a:t>
            </a:r>
            <a:endParaRPr lang="en-US" sz="2800" dirty="0"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rebuchet MS"/>
                <a:cs typeface="Trebuchet MS"/>
              </a:rPr>
              <a:t> </a:t>
            </a:r>
          </a:p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850" y="64580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fld id="{C92D8C16-5C56-1A40-9752-6C2E1610AE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756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600622"/>
            <a:ext cx="2971800" cy="4190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rebuchet MS"/>
                <a:cs typeface="Trebuchet MS"/>
              </a:rPr>
              <a:t> </a:t>
            </a:r>
          </a:p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00200"/>
            <a:ext cx="8534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850" y="64580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fld id="{C92D8C16-5C56-1A40-9752-6C2E1610AE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8" Type="http://schemas.openxmlformats.org/officeDocument/2006/relationships/image" Target="../media/image2.jpe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Relationship Id="rId3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_pag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slow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g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35"/>
            <a:ext cx="9144000" cy="6855765"/>
          </a:xfrm>
          <a:prstGeom prst="rect">
            <a:avLst/>
          </a:prstGeom>
        </p:spPr>
      </p:pic>
      <p:pic>
        <p:nvPicPr>
          <p:cNvPr id="14" name="Picture 13" descr="tag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003" y="1295400"/>
            <a:ext cx="1234191" cy="3962400"/>
          </a:xfrm>
          <a:prstGeom prst="rect">
            <a:avLst/>
          </a:prstGeom>
        </p:spPr>
      </p:pic>
      <p:pic>
        <p:nvPicPr>
          <p:cNvPr id="15" name="Picture 14" descr="shadow_rule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94299" y="611835"/>
            <a:ext cx="348901" cy="5407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xmlns:p14="http://schemas.microsoft.com/office/powerpoint/2010/main" spd="slow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kg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9" name="Picture 8" descr="shadow_rule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94299" y="1371600"/>
            <a:ext cx="348901" cy="464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70" r:id="rId5"/>
    <p:sldLayoutId id="2147483671" r:id="rId6"/>
  </p:sldLayoutIdLst>
  <p:transition xmlns:p14="http://schemas.microsoft.com/office/powerpoint/2010/main" spd="slow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kg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xmlns:p14="http://schemas.microsoft.com/office/powerpoint/2010/main" spd="slow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8348-4ADE-D749-81D6-9867B7242661}" type="datetimeFigureOut">
              <a:rPr lang="en-US" smtClean="0"/>
              <a:pPr/>
              <a:t>16/02/2011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EEE87-AAA4-584B-B46C-8E18B1687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n-addr-transition.icann.org" TargetMode="Externa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smtClean="0">
                <a:latin typeface="Trebuchet MS" pitchFamily="34" charset="0"/>
              </a:rPr>
              <a:t>IANA Update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APNIC 31, Hong Kong</a:t>
            </a:r>
          </a:p>
          <a:p>
            <a:r>
              <a:rPr lang="en-US" dirty="0" smtClean="0">
                <a:latin typeface="Trebuchet MS" pitchFamily="34" charset="0"/>
              </a:rPr>
              <a:t>February 2011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Root Management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74015357"/>
              </p:ext>
            </p:extLst>
          </p:nvPr>
        </p:nvGraphicFramePr>
        <p:xfrm>
          <a:off x="2743200" y="160019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/>
          <p:cNvSpPr>
            <a:spLocks noGrp="1"/>
          </p:cNvSpPr>
          <p:nvPr/>
        </p:nvSpPr>
        <p:spPr>
          <a:xfrm>
            <a:off x="304800" y="1611578"/>
            <a:ext cx="2133600" cy="419100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2010 saw an all time high for the number of root management requests completed</a:t>
            </a:r>
          </a:p>
          <a:p>
            <a:endParaRPr lang="en-US" dirty="0"/>
          </a:p>
          <a:p>
            <a:r>
              <a:rPr lang="en-US" dirty="0" smtClean="0"/>
              <a:t>2010 also saw the first IDN </a:t>
            </a:r>
            <a:r>
              <a:rPr lang="en-US" dirty="0" err="1" smtClean="0"/>
              <a:t>ccTLD</a:t>
            </a:r>
            <a:r>
              <a:rPr lang="en-US" dirty="0" smtClean="0"/>
              <a:t> delegations and the signing of the DNS root</a:t>
            </a:r>
          </a:p>
          <a:p>
            <a:endParaRPr lang="en-US" dirty="0"/>
          </a:p>
          <a:p>
            <a:r>
              <a:rPr lang="en-US" dirty="0" smtClean="0"/>
              <a:t>Both of these contributed to the number of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365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2011 continuity exercise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600200"/>
            <a:ext cx="5791200" cy="45259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SzPct val="123000"/>
            </a:pPr>
            <a:r>
              <a:rPr lang="en-US" sz="2800" dirty="0" smtClean="0">
                <a:latin typeface="Trebuchet MS"/>
                <a:cs typeface="Trebuchet MS"/>
              </a:rPr>
              <a:t>Ran a </a:t>
            </a:r>
            <a:r>
              <a:rPr lang="en-US" sz="2800" dirty="0">
                <a:latin typeface="Trebuchet MS"/>
                <a:cs typeface="Trebuchet MS"/>
              </a:rPr>
              <a:t>table top exercise for L-root single </a:t>
            </a:r>
            <a:r>
              <a:rPr lang="en-US" sz="2800" dirty="0" smtClean="0">
                <a:latin typeface="Trebuchet MS"/>
                <a:cs typeface="Trebuchet MS"/>
              </a:rPr>
              <a:t>operations</a:t>
            </a:r>
          </a:p>
          <a:p>
            <a:pPr>
              <a:spcAft>
                <a:spcPts val="1200"/>
              </a:spcAft>
              <a:buSzPct val="123000"/>
            </a:pPr>
            <a:r>
              <a:rPr lang="en-US" sz="2800" dirty="0">
                <a:latin typeface="Trebuchet MS"/>
                <a:cs typeface="Trebuchet MS"/>
              </a:rPr>
              <a:t>The exercise demonstrated the DNS Ops group preparedness for local or global network </a:t>
            </a:r>
            <a:r>
              <a:rPr lang="en-US" sz="2800" dirty="0" smtClean="0">
                <a:latin typeface="Trebuchet MS"/>
                <a:cs typeface="Trebuchet MS"/>
              </a:rPr>
              <a:t>issues</a:t>
            </a:r>
          </a:p>
          <a:p>
            <a:pPr>
              <a:spcAft>
                <a:spcPts val="1200"/>
              </a:spcAft>
              <a:buSzPct val="123000"/>
            </a:pPr>
            <a:r>
              <a:rPr lang="en-US" sz="2800" dirty="0" smtClean="0">
                <a:latin typeface="Trebuchet MS"/>
                <a:cs typeface="Trebuchet MS"/>
              </a:rPr>
              <a:t>Well </a:t>
            </a:r>
            <a:r>
              <a:rPr lang="en-US" sz="2800" dirty="0">
                <a:latin typeface="Trebuchet MS"/>
                <a:cs typeface="Trebuchet MS"/>
              </a:rPr>
              <a:t>documented </a:t>
            </a:r>
            <a:r>
              <a:rPr lang="en-US" sz="2800" dirty="0" smtClean="0">
                <a:latin typeface="Trebuchet MS"/>
                <a:cs typeface="Trebuchet MS"/>
              </a:rPr>
              <a:t>procedures; communication </a:t>
            </a:r>
            <a:r>
              <a:rPr lang="en-US" sz="2800" dirty="0">
                <a:latin typeface="Trebuchet MS"/>
                <a:cs typeface="Trebuchet MS"/>
              </a:rPr>
              <a:t>plans; </a:t>
            </a:r>
            <a:r>
              <a:rPr lang="en-US" sz="2800" dirty="0" smtClean="0">
                <a:latin typeface="Trebuchet MS"/>
                <a:cs typeface="Trebuchet MS"/>
              </a:rPr>
              <a:t>communications</a:t>
            </a:r>
            <a:r>
              <a:rPr lang="en-US" sz="2800" dirty="0">
                <a:latin typeface="Trebuchet MS"/>
                <a:cs typeface="Trebuchet MS"/>
              </a:rPr>
              <a:t>; and a strong understanding of how to address </a:t>
            </a:r>
            <a:r>
              <a:rPr lang="en-US" sz="2800" dirty="0" err="1">
                <a:latin typeface="Trebuchet MS"/>
                <a:cs typeface="Trebuchet MS"/>
              </a:rPr>
              <a:t>anycast</a:t>
            </a:r>
            <a:r>
              <a:rPr lang="en-US" sz="2800" dirty="0">
                <a:latin typeface="Trebuchet MS"/>
                <a:cs typeface="Trebuchet MS"/>
              </a:rPr>
              <a:t> disruptions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irless Ty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503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itchFamily="34" charset="0"/>
              </a:rPr>
              <a:t>2011 Business Excellence </a:t>
            </a:r>
            <a:br>
              <a:rPr lang="en-US" sz="4000" dirty="0" smtClean="0">
                <a:latin typeface="Trebuchet MS" pitchFamily="34" charset="0"/>
              </a:rPr>
            </a:br>
            <a:r>
              <a:rPr lang="en-US" sz="4000" dirty="0" smtClean="0">
                <a:latin typeface="Trebuchet MS" pitchFamily="34" charset="0"/>
              </a:rPr>
              <a:t>Self-assessment</a:t>
            </a:r>
            <a:endParaRPr lang="en-US" sz="4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600200"/>
            <a:ext cx="5791200" cy="45259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SzPct val="123000"/>
            </a:pPr>
            <a:r>
              <a:rPr lang="en-US" sz="2800" dirty="0" smtClean="0">
                <a:latin typeface="Trebuchet MS"/>
                <a:cs typeface="Trebuchet MS"/>
              </a:rPr>
              <a:t>Second self-assessment performed in January</a:t>
            </a:r>
          </a:p>
          <a:p>
            <a:pPr>
              <a:spcAft>
                <a:spcPts val="1200"/>
              </a:spcAft>
              <a:buSzPct val="123000"/>
            </a:pPr>
            <a:r>
              <a:rPr lang="en-US" sz="2800" dirty="0" smtClean="0">
                <a:latin typeface="Trebuchet MS"/>
                <a:cs typeface="Trebuchet MS"/>
              </a:rPr>
              <a:t>Strong progress seen in </a:t>
            </a:r>
            <a:r>
              <a:rPr lang="en-US" sz="2800" dirty="0" err="1" smtClean="0">
                <a:latin typeface="Trebuchet MS"/>
                <a:cs typeface="Trebuchet MS"/>
              </a:rPr>
              <a:t>standardised</a:t>
            </a:r>
            <a:r>
              <a:rPr lang="en-US" sz="2800" dirty="0" smtClean="0">
                <a:latin typeface="Trebuchet MS"/>
                <a:cs typeface="Trebuchet MS"/>
              </a:rPr>
              <a:t> process documentation</a:t>
            </a:r>
          </a:p>
          <a:p>
            <a:pPr>
              <a:spcAft>
                <a:spcPts val="1200"/>
              </a:spcAft>
              <a:buSzPct val="123000"/>
            </a:pPr>
            <a:r>
              <a:rPr lang="en-US" sz="2800" dirty="0" smtClean="0">
                <a:latin typeface="Trebuchet MS"/>
                <a:cs typeface="Trebuchet MS"/>
              </a:rPr>
              <a:t>New goals includes better measurements for success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304800" y="1600199"/>
            <a:ext cx="2133600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The IANA Department began using the EFQM (European Foundation for Quality Management)methodology for continuous improvement in 2009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 smtClean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EFQM is similar to the Deming Prize and </a:t>
            </a:r>
            <a:r>
              <a:rPr lang="en-US" sz="1600" dirty="0" err="1" smtClean="0">
                <a:solidFill>
                  <a:srgbClr val="953735"/>
                </a:solidFill>
                <a:latin typeface="Calibri" charset="0"/>
              </a:rPr>
              <a:t>Baldrige</a:t>
            </a: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 Award methodologies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The first self-</a:t>
            </a:r>
            <a:r>
              <a:rPr lang="en-US" sz="1600" dirty="0" err="1" smtClean="0">
                <a:solidFill>
                  <a:srgbClr val="953735"/>
                </a:solidFill>
                <a:latin typeface="Calibri" charset="0"/>
              </a:rPr>
              <a:t>ssessment</a:t>
            </a: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 was carried out in January 2010</a:t>
            </a:r>
            <a:endParaRPr lang="en-US" sz="1600" dirty="0">
              <a:solidFill>
                <a:srgbClr val="953735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448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00350"/>
            <a:ext cx="7772400" cy="1009650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Thank you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Agenda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Trebuchet MS" pitchFamily="34" charset="0"/>
              </a:rPr>
              <a:t>Addressing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Trebuchet MS" pitchFamily="34" charset="0"/>
              </a:rPr>
              <a:t>DNSSEC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Trebuchet MS" pitchFamily="34" charset="0"/>
              </a:rPr>
              <a:t>Root management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Trebuchet MS" pitchFamily="34" charset="0"/>
              </a:rPr>
              <a:t>Continuity Exercise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Trebuchet MS" pitchFamily="34" charset="0"/>
              </a:rPr>
              <a:t>Business Excellence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4" name="Picture Placeholder 3" descr="iana-logo.pn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055" b="-208779"/>
          <a:stretch/>
        </p:blipFill>
        <p:spPr/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905000"/>
            <a:ext cx="5684838" cy="37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2450" y="64579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E6A694C-6FE1-6846-BF42-DB26AE5C0C69}" type="slidenum">
              <a:rPr lang="en-US" sz="1800" smtClean="0">
                <a:solidFill>
                  <a:srgbClr val="FFFFFF"/>
                </a:solidFill>
                <a:latin typeface="Calibri" charset="0"/>
              </a:rPr>
              <a:pPr algn="r" eaLnBrk="1" hangingPunct="1"/>
              <a:t>3</a:t>
            </a:fld>
            <a:endParaRPr lang="en-US" sz="1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0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rgbClr val="7F7F7F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State of the IPv4 </a:t>
            </a:r>
            <a:r>
              <a:rPr lang="en-US" dirty="0" smtClean="0">
                <a:solidFill>
                  <a:srgbClr val="7F7F7F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pool</a:t>
            </a:r>
            <a:endParaRPr lang="en-US" dirty="0">
              <a:solidFill>
                <a:srgbClr val="7F7F7F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6" name="Content Placeholder 5" descr="Pool_empty_sm.jpg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8" b="-7018"/>
          <a:stretch>
            <a:fillRect/>
          </a:stretch>
        </p:blipFill>
        <p:spPr bwMode="auto">
          <a:xfrm>
            <a:off x="3048000" y="1600200"/>
            <a:ext cx="5684838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Placeholder 4"/>
          <p:cNvSpPr txBox="1">
            <a:spLocks/>
          </p:cNvSpPr>
          <p:nvPr/>
        </p:nvSpPr>
        <p:spPr bwMode="auto">
          <a:xfrm>
            <a:off x="304800" y="1600200"/>
            <a:ext cx="213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The IPv4 pool is now fully allocated – at least at the top level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 smtClean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solidFill>
                  <a:srgbClr val="953735"/>
                </a:solidFill>
                <a:latin typeface="Calibri" charset="0"/>
              </a:rPr>
              <a:t>Photo by </a:t>
            </a:r>
            <a:r>
              <a:rPr lang="en-US" sz="1600" dirty="0" err="1" smtClean="0">
                <a:solidFill>
                  <a:srgbClr val="953735"/>
                </a:solidFill>
                <a:latin typeface="Calibri" charset="0"/>
              </a:rPr>
              <a:t>Silverstealth</a:t>
            </a:r>
            <a:endParaRPr lang="en-US" sz="1600" dirty="0">
              <a:solidFill>
                <a:srgbClr val="953735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806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2450" y="64579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E6A694C-6FE1-6846-BF42-DB26AE5C0C69}" type="slidenum">
              <a:rPr lang="en-US" sz="1800">
                <a:solidFill>
                  <a:srgbClr val="FFFFFF"/>
                </a:solidFill>
                <a:latin typeface="Calibri" charset="0"/>
              </a:rPr>
              <a:pPr algn="r" eaLnBrk="1" hangingPunct="1"/>
              <a:t>4</a:t>
            </a:fld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0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But in IPv6…</a:t>
            </a:r>
            <a:endParaRPr lang="en-US" dirty="0">
              <a:solidFill>
                <a:srgbClr val="7F7F7F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Text Placeholder 4"/>
          <p:cNvSpPr txBox="1">
            <a:spLocks/>
          </p:cNvSpPr>
          <p:nvPr/>
        </p:nvSpPr>
        <p:spPr bwMode="auto">
          <a:xfrm>
            <a:off x="304800" y="1600199"/>
            <a:ext cx="2133600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We have barely started on the IPv6 address space yet</a:t>
            </a: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 smtClean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Source: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Guillaume </a:t>
            </a:r>
            <a:r>
              <a:rPr lang="en-US" sz="1600" dirty="0" err="1" smtClean="0">
                <a:solidFill>
                  <a:srgbClr val="953735"/>
                </a:solidFill>
                <a:latin typeface="Calibri" charset="0"/>
              </a:rPr>
              <a:t>Leclanche</a:t>
            </a:r>
            <a:endParaRPr lang="en-US" sz="1600" dirty="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solidFill>
                  <a:srgbClr val="953735"/>
                </a:solidFill>
                <a:latin typeface="Calibri" charset="0"/>
              </a:rPr>
              <a:t>v6stuff.leclanche.net</a:t>
            </a:r>
            <a:endParaRPr lang="en-US" sz="1600" dirty="0">
              <a:solidFill>
                <a:srgbClr val="953735"/>
              </a:solidFill>
              <a:latin typeface="Calibri" charset="0"/>
            </a:endParaRPr>
          </a:p>
        </p:txBody>
      </p:sp>
      <p:pic>
        <p:nvPicPr>
          <p:cNvPr id="3" name="Content Placeholder 2" descr="ipv6-overview+info.png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43" t="204" r="-12811" b="-204"/>
          <a:stretch/>
        </p:blipFill>
        <p:spPr/>
      </p:pic>
    </p:spTree>
    <p:extLst>
      <p:ext uri="{BB962C8B-B14F-4D97-AF65-F5344CB8AC3E}">
        <p14:creationId xmlns:p14="http://schemas.microsoft.com/office/powerpoint/2010/main" val="39001209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DNSSEC key signing ceremony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4343401"/>
          </a:xfrm>
        </p:spPr>
        <p:txBody>
          <a:bodyPr/>
          <a:lstStyle/>
          <a:p>
            <a:r>
              <a:rPr lang="en-US" dirty="0" smtClean="0"/>
              <a:t>The 4</a:t>
            </a:r>
            <a:r>
              <a:rPr lang="en-US" baseline="30000" dirty="0" smtClean="0"/>
              <a:t>th</a:t>
            </a:r>
            <a:r>
              <a:rPr lang="en-US" dirty="0" smtClean="0"/>
              <a:t> KSK ceremony was successfully performed in El Segundo, CA, USA on 7 February</a:t>
            </a:r>
          </a:p>
          <a:p>
            <a:endParaRPr lang="en-US" dirty="0"/>
          </a:p>
          <a:p>
            <a:r>
              <a:rPr lang="en-US" dirty="0" smtClean="0"/>
              <a:t>The 5</a:t>
            </a:r>
            <a:r>
              <a:rPr lang="en-US" baseline="30000" dirty="0" smtClean="0"/>
              <a:t>th</a:t>
            </a:r>
            <a:r>
              <a:rPr lang="en-US" dirty="0" smtClean="0"/>
              <a:t> ceremony is scheduled for May 2011, in Culpeper, VA, USA</a:t>
            </a:r>
            <a:endParaRPr lang="en-US" dirty="0"/>
          </a:p>
        </p:txBody>
      </p:sp>
      <p:pic>
        <p:nvPicPr>
          <p:cNvPr id="6" name="Picture Placeholder 5" descr="TCR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62"/>
          <a:stretch/>
        </p:blipFill>
        <p:spPr/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Reverse zones &amp; DNSSEC (1)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600200"/>
            <a:ext cx="5791200" cy="45259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SzPct val="123000"/>
            </a:pPr>
            <a:r>
              <a:rPr lang="en-US" dirty="0">
                <a:latin typeface="Trebuchet MS" pitchFamily="34" charset="0"/>
                <a:cs typeface="Trebuchet MS"/>
              </a:rPr>
              <a:t>ICANN and the RIRs have worked together </a:t>
            </a:r>
            <a:r>
              <a:rPr lang="en-US" dirty="0" smtClean="0">
                <a:latin typeface="Trebuchet MS" pitchFamily="34" charset="0"/>
                <a:cs typeface="Trebuchet MS"/>
              </a:rPr>
              <a:t>on a </a:t>
            </a:r>
            <a:r>
              <a:rPr lang="en-US" dirty="0">
                <a:latin typeface="Trebuchet MS" pitchFamily="34" charset="0"/>
                <a:cs typeface="Trebuchet MS"/>
              </a:rPr>
              <a:t>system to allow the RIRs to update DS </a:t>
            </a:r>
            <a:r>
              <a:rPr lang="en-US" dirty="0" err="1">
                <a:latin typeface="Trebuchet MS" pitchFamily="34" charset="0"/>
                <a:cs typeface="Trebuchet MS"/>
              </a:rPr>
              <a:t>RRSets</a:t>
            </a:r>
            <a:r>
              <a:rPr lang="en-US" dirty="0">
                <a:latin typeface="Trebuchet MS" pitchFamily="34" charset="0"/>
                <a:cs typeface="Trebuchet MS"/>
              </a:rPr>
              <a:t> in IP6.ARPA </a:t>
            </a:r>
            <a:r>
              <a:rPr lang="en-US" dirty="0" smtClean="0">
                <a:latin typeface="Trebuchet MS" pitchFamily="34" charset="0"/>
                <a:cs typeface="Trebuchet MS"/>
              </a:rPr>
              <a:t>and IN</a:t>
            </a:r>
            <a:r>
              <a:rPr lang="en-US" dirty="0">
                <a:latin typeface="Trebuchet MS" pitchFamily="34" charset="0"/>
                <a:cs typeface="Trebuchet MS"/>
              </a:rPr>
              <a:t>-</a:t>
            </a:r>
            <a:r>
              <a:rPr lang="en-US" dirty="0" smtClean="0">
                <a:latin typeface="Trebuchet MS" pitchFamily="34" charset="0"/>
                <a:cs typeface="Trebuchet MS"/>
              </a:rPr>
              <a:t>ADDR.ARPA</a:t>
            </a:r>
          </a:p>
          <a:p>
            <a:pPr>
              <a:spcAft>
                <a:spcPts val="1200"/>
              </a:spcAft>
              <a:buSzPct val="123000"/>
            </a:pPr>
            <a:r>
              <a:rPr lang="en-US" dirty="0" smtClean="0">
                <a:latin typeface="Trebuchet MS" pitchFamily="34" charset="0"/>
                <a:cs typeface="Trebuchet MS"/>
              </a:rPr>
              <a:t>It is being implemented this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Placeholder 6" descr="Mirror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-52250" r="6875" b="-52685"/>
          <a:stretch/>
        </p:blipFill>
        <p:spPr>
          <a:xfrm>
            <a:off x="304800" y="1600200"/>
            <a:ext cx="2133600" cy="434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Reverse zones &amp; DNSSEC (2)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600200"/>
            <a:ext cx="5791200" cy="45259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SzPct val="123000"/>
            </a:pPr>
            <a:r>
              <a:rPr lang="en-US" dirty="0">
                <a:latin typeface="Trebuchet MS"/>
                <a:cs typeface="Trebuchet MS"/>
              </a:rPr>
              <a:t>The RIRs and ICANN have deployed a new set of </a:t>
            </a:r>
            <a:r>
              <a:rPr lang="en-US" dirty="0" err="1">
                <a:latin typeface="Trebuchet MS"/>
                <a:cs typeface="Trebuchet MS"/>
              </a:rPr>
              <a:t>nameservers</a:t>
            </a:r>
            <a:r>
              <a:rPr lang="en-US" dirty="0" smtClean="0">
                <a:latin typeface="Trebuchet MS"/>
                <a:cs typeface="Trebuchet MS"/>
              </a:rPr>
              <a:t>:</a:t>
            </a:r>
          </a:p>
          <a:p>
            <a:pPr lvl="1">
              <a:spcAft>
                <a:spcPts val="1200"/>
              </a:spcAft>
              <a:buSzPct val="123000"/>
            </a:pPr>
            <a:r>
              <a:rPr lang="en-US" dirty="0">
                <a:latin typeface="Trebuchet MS"/>
                <a:cs typeface="Trebuchet MS"/>
              </a:rPr>
              <a:t>[A-F].IN-ADDR-</a:t>
            </a:r>
            <a:r>
              <a:rPr lang="en-US" dirty="0" smtClean="0">
                <a:latin typeface="Trebuchet MS"/>
                <a:cs typeface="Trebuchet MS"/>
              </a:rPr>
              <a:t>SERVERS.ARPA</a:t>
            </a:r>
          </a:p>
          <a:p>
            <a:pPr lvl="1">
              <a:spcAft>
                <a:spcPts val="1200"/>
              </a:spcAft>
              <a:buSzPct val="123000"/>
            </a:pPr>
            <a:r>
              <a:rPr lang="en-US" dirty="0">
                <a:latin typeface="Trebuchet MS"/>
                <a:cs typeface="Trebuchet MS"/>
              </a:rPr>
              <a:t>[A-F].IP6-SERVERS.ARPA</a:t>
            </a:r>
            <a:endParaRPr lang="en-US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Placeholder 6" descr="Mirror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-52250" r="6875" b="-52685"/>
          <a:stretch/>
        </p:blipFill>
        <p:spPr>
          <a:xfrm>
            <a:off x="304800" y="1600200"/>
            <a:ext cx="2133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049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Reverse zones &amp; DNSSEC (3)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600200"/>
            <a:ext cx="5791200" cy="45259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SzPct val="123000"/>
            </a:pPr>
            <a:r>
              <a:rPr lang="en-US" dirty="0" smtClean="0">
                <a:latin typeface="Trebuchet MS"/>
                <a:cs typeface="Trebuchet MS"/>
              </a:rPr>
              <a:t>IN-ADDR.ARPA zone edit function is moving from ARIN to ICANN</a:t>
            </a:r>
          </a:p>
          <a:p>
            <a:pPr>
              <a:spcAft>
                <a:spcPts val="1200"/>
              </a:spcAft>
              <a:buSzPct val="123000"/>
            </a:pPr>
            <a:r>
              <a:rPr lang="en-US" dirty="0" smtClean="0">
                <a:latin typeface="Trebuchet MS"/>
                <a:cs typeface="Trebuchet MS"/>
              </a:rPr>
              <a:t>It is moving off the root DNS servers &amp; will be signed</a:t>
            </a:r>
          </a:p>
          <a:p>
            <a:pPr marL="0" indent="0">
              <a:spcAft>
                <a:spcPts val="1200"/>
              </a:spcAft>
              <a:buSzPct val="123000"/>
              <a:buNone/>
            </a:pPr>
            <a:r>
              <a:rPr lang="en-US" sz="2400" dirty="0" smtClean="0">
                <a:latin typeface="Trebuchet MS"/>
                <a:cs typeface="Trebuchet MS"/>
              </a:rPr>
              <a:t>    </a:t>
            </a:r>
            <a:r>
              <a:rPr lang="en-US" sz="2400" dirty="0" smtClean="0">
                <a:latin typeface="Trebuchet MS"/>
                <a:cs typeface="Trebuchet MS"/>
                <a:hlinkClick r:id="rId2"/>
              </a:rPr>
              <a:t>http</a:t>
            </a:r>
            <a:r>
              <a:rPr lang="en-US" sz="2400" dirty="0">
                <a:latin typeface="Trebuchet MS"/>
                <a:cs typeface="Trebuchet MS"/>
                <a:hlinkClick r:id="rId2"/>
              </a:rPr>
              <a:t>://in-</a:t>
            </a:r>
            <a:r>
              <a:rPr lang="en-US" sz="2400" dirty="0" err="1">
                <a:latin typeface="Trebuchet MS"/>
                <a:cs typeface="Trebuchet MS"/>
                <a:hlinkClick r:id="rId2"/>
              </a:rPr>
              <a:t>addr</a:t>
            </a:r>
            <a:r>
              <a:rPr lang="en-US" sz="2400" dirty="0">
                <a:latin typeface="Trebuchet MS"/>
                <a:cs typeface="Trebuchet MS"/>
                <a:hlinkClick r:id="rId2"/>
              </a:rPr>
              <a:t>-</a:t>
            </a:r>
            <a:r>
              <a:rPr lang="en-US" sz="2400" dirty="0" err="1" smtClean="0">
                <a:latin typeface="Trebuchet MS"/>
                <a:cs typeface="Trebuchet MS"/>
                <a:hlinkClick r:id="rId2"/>
              </a:rPr>
              <a:t>transition.icann.org</a:t>
            </a:r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Placeholder 6" descr="Mirror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-52250" r="6875" b="-52685"/>
          <a:stretch/>
        </p:blipFill>
        <p:spPr>
          <a:xfrm>
            <a:off x="304800" y="1600200"/>
            <a:ext cx="2133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44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Reverse zones &amp; DNSSEC (4)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600200"/>
            <a:ext cx="5791200" cy="45259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SzPct val="123000"/>
            </a:pPr>
            <a:r>
              <a:rPr lang="en-US" dirty="0" smtClean="0">
                <a:latin typeface="Trebuchet MS"/>
                <a:cs typeface="Trebuchet MS"/>
              </a:rPr>
              <a:t>IP6.ARPA moved in December 2010 &amp; has been signed since April 2010</a:t>
            </a:r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2D8C16-5C56-1A40-9752-6C2E1610AEC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Placeholder 6" descr="Mirror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-52250" r="6875" b="-52685"/>
          <a:stretch/>
        </p:blipFill>
        <p:spPr>
          <a:xfrm>
            <a:off x="304800" y="1600200"/>
            <a:ext cx="2133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42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405</Words>
  <Application>Microsoft Macintosh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Office Theme</vt:lpstr>
      <vt:lpstr>Office Theme</vt:lpstr>
      <vt:lpstr>1_Office Theme</vt:lpstr>
      <vt:lpstr>Office Theme</vt:lpstr>
      <vt:lpstr>IANA Update</vt:lpstr>
      <vt:lpstr>Agenda</vt:lpstr>
      <vt:lpstr>State of the IPv4 pool</vt:lpstr>
      <vt:lpstr>But in IPv6…</vt:lpstr>
      <vt:lpstr>DNSSEC key signing ceremony</vt:lpstr>
      <vt:lpstr>Reverse zones &amp; DNSSEC (1)</vt:lpstr>
      <vt:lpstr>Reverse zones &amp; DNSSEC (2)</vt:lpstr>
      <vt:lpstr>Reverse zones &amp; DNSSEC (3)</vt:lpstr>
      <vt:lpstr>Reverse zones &amp; DNSSEC (4)</vt:lpstr>
      <vt:lpstr>Root Management</vt:lpstr>
      <vt:lpstr>2011 continuity exercise</vt:lpstr>
      <vt:lpstr>2011 Business Excellence  Self-assessment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Hodgson</dc:creator>
  <cp:lastModifiedBy>Leo Vegoda</cp:lastModifiedBy>
  <cp:revision>40</cp:revision>
  <dcterms:created xsi:type="dcterms:W3CDTF">2010-02-12T21:52:23Z</dcterms:created>
  <dcterms:modified xsi:type="dcterms:W3CDTF">2011-02-16T21:26:15Z</dcterms:modified>
</cp:coreProperties>
</file>