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508" r:id="rId2"/>
    <p:sldId id="525" r:id="rId3"/>
    <p:sldId id="520" r:id="rId4"/>
    <p:sldId id="517" r:id="rId5"/>
    <p:sldId id="526" r:id="rId6"/>
    <p:sldId id="518" r:id="rId7"/>
    <p:sldId id="527" r:id="rId8"/>
    <p:sldId id="523" r:id="rId9"/>
    <p:sldId id="528" r:id="rId10"/>
    <p:sldId id="522" r:id="rId11"/>
  </p:sldIdLst>
  <p:sldSz cx="9144000" cy="6858000" type="screen4x3"/>
  <p:notesSz cx="6772275" cy="9902825"/>
  <p:defaultTextStyle>
    <a:defPPr>
      <a:defRPr lang="en-AU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5pPr>
    <a:lvl6pPr marL="2286000" algn="l" defTabSz="457200" rtl="0" eaLnBrk="1" latinLnBrk="0" hangingPunct="1"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6pPr>
    <a:lvl7pPr marL="2743200" algn="l" defTabSz="457200" rtl="0" eaLnBrk="1" latinLnBrk="0" hangingPunct="1"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7pPr>
    <a:lvl8pPr marL="3200400" algn="l" defTabSz="457200" rtl="0" eaLnBrk="1" latinLnBrk="0" hangingPunct="1"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8pPr>
    <a:lvl9pPr marL="3657600" algn="l" defTabSz="457200" rtl="0" eaLnBrk="1" latinLnBrk="0" hangingPunct="1">
      <a:defRPr sz="2000" kern="1200">
        <a:solidFill>
          <a:schemeClr val="tx2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E5EBF7"/>
    <a:srgbClr val="FFFFFF"/>
    <a:srgbClr val="C9D6ED"/>
    <a:srgbClr val="BDCDE9"/>
    <a:srgbClr val="C6AE00"/>
    <a:srgbClr val="F9F5E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-1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4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362" y="-102"/>
      </p:cViewPr>
      <p:guideLst>
        <p:guide orient="horz" pos="3119"/>
        <p:guide pos="2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Relationship Id="rId2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t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6988" y="0"/>
            <a:ext cx="29352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t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352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b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6988" y="94091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b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27F37582-B907-C34E-8896-50A49DC6F7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9680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t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6988" y="0"/>
            <a:ext cx="29352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t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703763"/>
            <a:ext cx="4968875" cy="44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352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b" anchorCtr="0" compatLnSpc="1">
            <a:prstTxWarp prst="textNoShape">
              <a:avLst/>
            </a:prstTxWarp>
          </a:bodyPr>
          <a:lstStyle>
            <a:lvl1pPr algn="l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6988" y="94091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89" tIns="46845" rIns="93689" bIns="46845" numCol="1" anchor="b" anchorCtr="0" compatLnSpc="1">
            <a:prstTxWarp prst="textNoShape">
              <a:avLst/>
            </a:prstTxWarp>
          </a:bodyPr>
          <a:lstStyle>
            <a:lvl1pPr algn="r" defTabSz="936625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5BF029D9-CD61-174A-B724-321B119A6CD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1883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953E47-9E37-4B4B-82BF-D620E55670F8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1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6AC79-CDDA-B946-B805-4F06AFC92053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2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F8F177-6453-F746-A201-49289FFC50C2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3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A2AA01-FEE9-A747-9D53-E7F2A15F19F2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4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5E2063-A628-2449-A042-60A80637A66D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5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336542-B66D-7044-8E94-44D162966232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6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5A1946-B1DD-244F-A02C-3DA27C3F17F9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8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C6848F-D45F-5448-9565-9EC4B17B2C27}" type="slidenum">
              <a:rPr lang="en-AU">
                <a:latin typeface="Times New Roman" pitchFamily="-109" charset="0"/>
                <a:ea typeface="ＭＳ Ｐゴシック" pitchFamily="-109" charset="-128"/>
                <a:cs typeface="ＭＳ Ｐゴシック" pitchFamily="-109" charset="-128"/>
              </a:rPr>
              <a:pPr/>
              <a:t>10</a:t>
            </a:fld>
            <a:endParaRPr lang="en-AU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5" descr="bar-on-si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NRO_3D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>
              <a:defRPr/>
            </a:pPr>
            <a:endParaRPr lang="pt-BR" sz="1200">
              <a:solidFill>
                <a:schemeClr val="tx1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8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68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5476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5476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1374775"/>
            <a:ext cx="3975100" cy="4979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682" name="Rectangle 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2400">
              <a:solidFill>
                <a:schemeClr val="tx1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67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4775"/>
            <a:ext cx="8102600" cy="497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67687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r">
              <a:defRPr/>
            </a:pPr>
            <a:endParaRPr lang="pt-BR" sz="1200">
              <a:solidFill>
                <a:schemeClr val="tx1"/>
              </a:solidFill>
              <a:latin typeface="Arial Black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1030" name="Picture 8" descr="bar-on-sid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423275" y="0"/>
            <a:ext cx="722313" cy="647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9" descr="NRO_3D_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Arial Black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nro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NRO report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733800"/>
            <a:ext cx="6400800" cy="17526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John Curran</a:t>
            </a:r>
          </a:p>
          <a:p>
            <a:pPr eaLnBrk="1" hangingPunct="1"/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Secretary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NRO Executive Council</a:t>
            </a:r>
            <a:endParaRPr lang="en-US" dirty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050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charset="-128"/>
                <a:cs typeface="ＭＳ Ｐゴシック" charset="-128"/>
              </a:rPr>
              <a:t>Thank You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733800"/>
            <a:ext cx="6400800" cy="1752600"/>
          </a:xfrm>
        </p:spPr>
        <p:txBody>
          <a:bodyPr/>
          <a:lstStyle/>
          <a:p>
            <a:pPr eaLnBrk="1" hangingPunct="1"/>
            <a:endParaRPr lang="en-US">
              <a:ea typeface="ＭＳ Ｐゴシック" pitchFamily="-109" charset="-128"/>
              <a:cs typeface="ＭＳ Ｐゴシック" pitchFamily="-109" charset="-128"/>
              <a:hlinkClick r:id="rId3"/>
            </a:endParaRPr>
          </a:p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  <a:hlinkClick r:id="rId3"/>
              </a:rPr>
              <a:t>http://www.nro.net</a:t>
            </a:r>
            <a:endParaRPr lang="en-US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/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charset="-128"/>
                <a:cs typeface="ＭＳ Ｐゴシック" charset="-128"/>
              </a:rPr>
              <a:t>What is the NRO?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ea typeface="ＭＳ Ｐゴシック" pitchFamily="-109" charset="-128"/>
                <a:cs typeface="ＭＳ Ｐゴシック" pitchFamily="-109" charset="-128"/>
              </a:rPr>
              <a:t>Number Resource Organisation</a:t>
            </a:r>
          </a:p>
          <a:p>
            <a:pPr lvl="1" eaLnBrk="1" hangingPunct="1"/>
            <a:r>
              <a:rPr lang="en-US" sz="2400"/>
              <a:t>Vehicle for RIR cooperation and representation</a:t>
            </a:r>
          </a:p>
          <a:p>
            <a:pPr eaLnBrk="1" hangingPunct="1"/>
            <a:r>
              <a:rPr lang="en-US" sz="2800">
                <a:ea typeface="ＭＳ Ｐゴシック" pitchFamily="-109" charset="-128"/>
                <a:cs typeface="ＭＳ Ｐゴシック" pitchFamily="-109" charset="-128"/>
              </a:rPr>
              <a:t>Formed for the purposes of:</a:t>
            </a:r>
          </a:p>
          <a:p>
            <a:pPr lvl="1" eaLnBrk="1" hangingPunct="1"/>
            <a:r>
              <a:rPr lang="en-US" sz="2400"/>
              <a:t>protecting the unallocated Number Resource pool</a:t>
            </a:r>
          </a:p>
          <a:p>
            <a:pPr lvl="1" eaLnBrk="1" hangingPunct="1"/>
            <a:r>
              <a:rPr lang="en-US" sz="2400"/>
              <a:t>promoting and protecting the bottom-up policy development process</a:t>
            </a:r>
          </a:p>
          <a:p>
            <a:pPr lvl="1" eaLnBrk="1" hangingPunct="1"/>
            <a:r>
              <a:rPr lang="en-US" sz="2400"/>
              <a:t>acting as a focal point for Internet community input into the RIR system</a:t>
            </a:r>
          </a:p>
          <a:p>
            <a:pPr eaLnBrk="1" hangingPunct="1"/>
            <a:r>
              <a:rPr lang="en-US" sz="2800">
                <a:ea typeface="ＭＳ Ｐゴシック" pitchFamily="-109" charset="-128"/>
                <a:cs typeface="ＭＳ Ｐゴシック" pitchFamily="-109" charset="-128"/>
              </a:rPr>
              <a:t>Established the ASO within ICANN framework</a:t>
            </a:r>
          </a:p>
          <a:p>
            <a:pPr lvl="1" eaLnBrk="1" hangingPunct="1"/>
            <a:r>
              <a:rPr lang="en-US" sz="2400"/>
              <a:t>By MoU signed on 21 October 2004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NRO </a:t>
            </a:r>
            <a:r>
              <a:rPr lang="en-US" dirty="0" smtClean="0">
                <a:ea typeface="ＭＳ Ｐゴシック" charset="-128"/>
                <a:cs typeface="ＭＳ Ｐゴシック" charset="-128"/>
              </a:rPr>
              <a:t>2011</a:t>
            </a:r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Current office holders</a:t>
            </a:r>
          </a:p>
          <a:p>
            <a:pPr lvl="1" eaLnBrk="1" hangingPunct="1"/>
            <a:r>
              <a:rPr lang="en-US" sz="2400" dirty="0" smtClean="0"/>
              <a:t>Chairman: </a:t>
            </a:r>
            <a:r>
              <a:rPr lang="en-US" sz="2400" dirty="0" err="1" smtClean="0"/>
              <a:t>Raúl</a:t>
            </a:r>
            <a:r>
              <a:rPr lang="en-US" sz="2400" dirty="0" smtClean="0"/>
              <a:t> </a:t>
            </a:r>
            <a:r>
              <a:rPr lang="en-US" sz="2400" dirty="0" err="1" smtClean="0"/>
              <a:t>Echeberría</a:t>
            </a:r>
            <a:r>
              <a:rPr lang="en-US" sz="2400" dirty="0" smtClean="0"/>
              <a:t>, LACNIC</a:t>
            </a:r>
          </a:p>
          <a:p>
            <a:pPr lvl="1" eaLnBrk="1" hangingPunct="1"/>
            <a:r>
              <a:rPr lang="en-US" sz="2400" dirty="0" smtClean="0"/>
              <a:t>Secretary: John Curran, ARIN</a:t>
            </a:r>
          </a:p>
          <a:p>
            <a:pPr lvl="1" eaLnBrk="1" hangingPunct="1"/>
            <a:r>
              <a:rPr lang="en-US" sz="2400" dirty="0"/>
              <a:t>Treasurer</a:t>
            </a:r>
            <a:r>
              <a:rPr lang="en-US" sz="2400" dirty="0" smtClean="0"/>
              <a:t>: Paul Wilson, APNIC</a:t>
            </a:r>
            <a:endParaRPr lang="en-US" sz="2400" dirty="0"/>
          </a:p>
          <a:p>
            <a:pPr eaLnBrk="1" hangingPunct="1"/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NRO Coordination Groups</a:t>
            </a:r>
          </a:p>
          <a:p>
            <a:pPr lvl="1" eaLnBrk="1" hangingPunct="1"/>
            <a:r>
              <a:rPr lang="en-US" sz="2400" dirty="0" smtClean="0"/>
              <a:t>Engineering Coordination Group (ECG): </a:t>
            </a:r>
            <a:r>
              <a:rPr lang="en-US" sz="2400" dirty="0" smtClean="0"/>
              <a:t>Chair - </a:t>
            </a:r>
            <a:r>
              <a:rPr lang="en-US" sz="2400" dirty="0" smtClean="0"/>
              <a:t>Arturo </a:t>
            </a:r>
            <a:r>
              <a:rPr lang="en-US" sz="2400" dirty="0" err="1" smtClean="0"/>
              <a:t>Servin</a:t>
            </a:r>
            <a:r>
              <a:rPr lang="en-US" sz="2400" dirty="0" smtClean="0"/>
              <a:t>, LACNIC</a:t>
            </a:r>
            <a:endParaRPr lang="en-US" sz="2400" dirty="0"/>
          </a:p>
          <a:p>
            <a:pPr lvl="1" eaLnBrk="1" hangingPunct="1"/>
            <a:r>
              <a:rPr lang="en-US" sz="2400" dirty="0" smtClean="0"/>
              <a:t>Communications Coordination Group (CCG): </a:t>
            </a:r>
            <a:r>
              <a:rPr lang="en-US" sz="2400" dirty="0" smtClean="0"/>
              <a:t>Chair - </a:t>
            </a:r>
            <a:r>
              <a:rPr lang="en-US" sz="2400" dirty="0" smtClean="0"/>
              <a:t>Ernesto </a:t>
            </a:r>
            <a:r>
              <a:rPr lang="en-US" sz="2400" dirty="0" err="1" smtClean="0"/>
              <a:t>Majó</a:t>
            </a:r>
            <a:r>
              <a:rPr lang="en-US" sz="2400" dirty="0" smtClean="0"/>
              <a:t>, LACNIC</a:t>
            </a:r>
          </a:p>
          <a:p>
            <a:pPr lvl="1" eaLnBrk="1" hangingPunct="1"/>
            <a:r>
              <a:rPr lang="en-US" sz="2400" dirty="0" smtClean="0"/>
              <a:t>Registration Services Managers (RSM)</a:t>
            </a:r>
            <a:r>
              <a:rPr lang="en-US" sz="2400" dirty="0" smtClean="0"/>
              <a:t>: Chair - Leslie </a:t>
            </a:r>
            <a:r>
              <a:rPr lang="en-US" sz="2400" dirty="0" smtClean="0"/>
              <a:t>Nobile, ARIN</a:t>
            </a:r>
            <a:endParaRPr lang="en-US" sz="2400" dirty="0"/>
          </a:p>
          <a:p>
            <a:pPr lvl="1" eaLnBrk="1" hangingPunct="1">
              <a:buNone/>
            </a:pPr>
            <a:endParaRPr lang="en-US" dirty="0"/>
          </a:p>
          <a:p>
            <a:pPr lvl="2" eaLnBrk="1" hangingPunct="1">
              <a:buFontTx/>
              <a:buNone/>
            </a:pPr>
            <a:endParaRPr lang="en-US" dirty="0">
              <a:ea typeface="ＭＳ Ｐゴシック" pitchFamily="-109" charset="-128"/>
            </a:endParaRPr>
          </a:p>
          <a:p>
            <a:pPr lvl="1" eaLnBrk="1" hangingPunct="1"/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charset="-128"/>
                <a:cs typeface="ＭＳ Ｐゴシック" charset="-128"/>
              </a:rPr>
              <a:t>ICANN / ASO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dirty="0">
                <a:ea typeface="ＭＳ Ｐゴシック" pitchFamily="-109" charset="-128"/>
                <a:cs typeface="ＭＳ Ｐゴシック" pitchFamily="-109" charset="-128"/>
              </a:rPr>
              <a:t>NRO expenses distribution </a:t>
            </a:r>
            <a:r>
              <a:rPr lang="en-US" sz="3000" dirty="0" smtClean="0">
                <a:ea typeface="ＭＳ Ｐゴシック" pitchFamily="-109" charset="-128"/>
                <a:cs typeface="ＭＳ Ｐゴシック" pitchFamily="-109" charset="-128"/>
              </a:rPr>
              <a:t>2010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Weighted </a:t>
            </a:r>
            <a:r>
              <a:rPr lang="en-US" sz="2400" dirty="0" smtClean="0"/>
              <a:t>formula based on revenue </a:t>
            </a:r>
            <a:r>
              <a:rPr lang="en-US" sz="2400" dirty="0"/>
              <a:t>and</a:t>
            </a:r>
            <a:r>
              <a:rPr lang="en-US" sz="2400" dirty="0" smtClean="0"/>
              <a:t> resources held</a:t>
            </a:r>
          </a:p>
          <a:p>
            <a:pPr marL="1028700" lvl="3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err="1" smtClean="0">
                <a:latin typeface="Cambria"/>
                <a:ea typeface="ＭＳ 明朝"/>
                <a:cs typeface="Times New Roman"/>
              </a:rPr>
              <a:t>AfriNIC</a:t>
            </a:r>
            <a:r>
              <a:rPr lang="en-US" dirty="0" smtClean="0">
                <a:latin typeface="Cambria"/>
                <a:ea typeface="ＭＳ 明朝"/>
                <a:cs typeface="Times New Roman"/>
              </a:rPr>
              <a:t>	  3.50 </a:t>
            </a:r>
            <a:r>
              <a:rPr lang="en-US" dirty="0">
                <a:latin typeface="Cambria"/>
                <a:ea typeface="ＭＳ 明朝"/>
                <a:cs typeface="Times New Roman"/>
              </a:rPr>
              <a:t>%</a:t>
            </a:r>
          </a:p>
          <a:p>
            <a:pPr marL="1028700" lvl="3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Cambria"/>
                <a:ea typeface="ＭＳ 明朝"/>
                <a:cs typeface="Times New Roman"/>
              </a:rPr>
              <a:t>APNIC		32.40 </a:t>
            </a:r>
            <a:r>
              <a:rPr lang="en-US" dirty="0">
                <a:latin typeface="Cambria"/>
                <a:ea typeface="ＭＳ 明朝"/>
                <a:cs typeface="Times New Roman"/>
              </a:rPr>
              <a:t>%</a:t>
            </a:r>
          </a:p>
          <a:p>
            <a:pPr marL="1028700" lvl="3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Cambria"/>
                <a:ea typeface="ＭＳ 明朝"/>
                <a:cs typeface="Times New Roman"/>
              </a:rPr>
              <a:t>ARIN		24.70 </a:t>
            </a:r>
            <a:r>
              <a:rPr lang="en-US" dirty="0">
                <a:latin typeface="Cambria"/>
                <a:ea typeface="ＭＳ 明朝"/>
                <a:cs typeface="Times New Roman"/>
              </a:rPr>
              <a:t>%</a:t>
            </a:r>
          </a:p>
          <a:p>
            <a:pPr marL="1028700" lvl="3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Cambria"/>
                <a:ea typeface="ＭＳ 明朝"/>
                <a:cs typeface="Times New Roman"/>
              </a:rPr>
              <a:t>LACNIC	  4.70 </a:t>
            </a:r>
            <a:r>
              <a:rPr lang="en-US" dirty="0">
                <a:latin typeface="Cambria"/>
                <a:ea typeface="ＭＳ 明朝"/>
                <a:cs typeface="Times New Roman"/>
              </a:rPr>
              <a:t>%</a:t>
            </a:r>
          </a:p>
          <a:p>
            <a:pPr marL="1028700" lvl="3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latin typeface="Cambria"/>
                <a:ea typeface="ＭＳ 明朝"/>
                <a:cs typeface="Times New Roman"/>
              </a:rPr>
              <a:t>RIPE </a:t>
            </a:r>
            <a:r>
              <a:rPr lang="en-US" dirty="0" smtClean="0">
                <a:latin typeface="Cambria"/>
                <a:ea typeface="ＭＳ 明朝"/>
                <a:cs typeface="Times New Roman"/>
              </a:rPr>
              <a:t>NCC	34.60 </a:t>
            </a:r>
            <a:r>
              <a:rPr lang="en-US" dirty="0">
                <a:latin typeface="Cambria"/>
                <a:ea typeface="ＭＳ 明朝"/>
                <a:cs typeface="Times New Roman"/>
              </a:rPr>
              <a:t>%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sz="2200" dirty="0" smtClean="0">
              <a:ea typeface="ＭＳ Ｐゴシック" pitchFamily="-109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3000" dirty="0" smtClean="0">
                <a:ea typeface="ＭＳ Ｐゴシック" pitchFamily="-109" charset="-128"/>
                <a:cs typeface="ＭＳ Ｐゴシック" pitchFamily="-109" charset="-128"/>
              </a:rPr>
              <a:t>NRO </a:t>
            </a:r>
            <a:r>
              <a:rPr lang="en-US" sz="3000" dirty="0">
                <a:ea typeface="ＭＳ Ｐゴシック" pitchFamily="-109" charset="-128"/>
                <a:cs typeface="ＭＳ Ｐゴシック" pitchFamily="-109" charset="-128"/>
              </a:rPr>
              <a:t>contribution to ICANN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We have renewed our </a:t>
            </a:r>
            <a:r>
              <a:rPr lang="en-US" sz="2400" dirty="0" smtClean="0"/>
              <a:t>agreement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-109" charset="-128"/>
              </a:rPr>
              <a:t>The </a:t>
            </a:r>
            <a:r>
              <a:rPr lang="en-US" sz="2400" dirty="0">
                <a:ea typeface="ＭＳ Ｐゴシック" pitchFamily="-109" charset="-128"/>
              </a:rPr>
              <a:t>NRO</a:t>
            </a:r>
            <a:r>
              <a:rPr lang="en-US" sz="2400" dirty="0" smtClean="0">
                <a:ea typeface="ＭＳ Ｐゴシック" pitchFamily="-109" charset="-128"/>
              </a:rPr>
              <a:t> remains committed to a yearly contribution </a:t>
            </a:r>
            <a:r>
              <a:rPr lang="en-US" sz="2400" dirty="0">
                <a:ea typeface="ＭＳ Ｐゴシック" pitchFamily="-109" charset="-128"/>
              </a:rPr>
              <a:t>of $</a:t>
            </a:r>
            <a:r>
              <a:rPr lang="en-US" sz="2400" dirty="0" smtClean="0">
                <a:ea typeface="ＭＳ Ｐゴシック" pitchFamily="-109" charset="-128"/>
              </a:rPr>
              <a:t>823,000.</a:t>
            </a:r>
            <a:endParaRPr lang="en-US" sz="2400" dirty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NRO &amp; ICANN - 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2010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102600" cy="4979988"/>
          </a:xfrm>
        </p:spPr>
        <p:txBody>
          <a:bodyPr/>
          <a:lstStyle/>
          <a:p>
            <a:pPr eaLnBrk="1" hangingPunct="1"/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Nairobi, Kenya, 7-12 </a:t>
            </a:r>
            <a:r>
              <a:rPr lang="en-US" sz="2800" dirty="0">
                <a:ea typeface="ＭＳ Ｐゴシック" pitchFamily="-109" charset="-128"/>
                <a:cs typeface="ＭＳ Ｐゴシック" pitchFamily="-109" charset="-128"/>
              </a:rPr>
              <a:t>March </a:t>
            </a: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2010 </a:t>
            </a:r>
            <a:endParaRPr lang="en-US" sz="2800" dirty="0">
              <a:ea typeface="ＭＳ Ｐゴシック" pitchFamily="-109" charset="-128"/>
              <a:cs typeface="ＭＳ Ｐゴシック" pitchFamily="-109" charset="-128"/>
            </a:endParaRPr>
          </a:p>
          <a:p>
            <a:pPr lvl="2" eaLnBrk="1" hangingPunct="1"/>
            <a:r>
              <a:rPr lang="en-US" sz="2000" dirty="0" smtClean="0">
                <a:ea typeface="ＭＳ Ｐゴシック" pitchFamily="-109" charset="-128"/>
              </a:rPr>
              <a:t>Continued efforts to address ITU IPv6 distribution concerns</a:t>
            </a:r>
            <a:endParaRPr lang="en-US" sz="2000" dirty="0">
              <a:ea typeface="ＭＳ Ｐゴシック" pitchFamily="-109" charset="-128"/>
            </a:endParaRPr>
          </a:p>
          <a:p>
            <a:pPr eaLnBrk="1" hangingPunct="1"/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Brussels, Belgium, 20-25 June 2010</a:t>
            </a:r>
            <a:endParaRPr lang="en-US" sz="2800" dirty="0">
              <a:ea typeface="ＭＳ Ｐゴシック" pitchFamily="-109" charset="-128"/>
              <a:cs typeface="ＭＳ Ｐゴシック" pitchFamily="-109" charset="-128"/>
            </a:endParaRPr>
          </a:p>
          <a:p>
            <a:pPr lvl="2" eaLnBrk="1" hangingPunct="1"/>
            <a:r>
              <a:rPr lang="en-US" sz="2000" dirty="0">
                <a:ea typeface="ＭＳ Ｐゴシック" pitchFamily="-109" charset="-128"/>
              </a:rPr>
              <a:t>Meeting with </a:t>
            </a:r>
            <a:r>
              <a:rPr lang="en-US" sz="2000" dirty="0" smtClean="0">
                <a:ea typeface="ＭＳ Ｐゴシック" pitchFamily="-109" charset="-128"/>
              </a:rPr>
              <a:t>ICANN/IANA Vice President, Elise </a:t>
            </a:r>
            <a:r>
              <a:rPr lang="en-US" sz="2000" dirty="0" err="1" smtClean="0">
                <a:ea typeface="ＭＳ Ｐゴシック" pitchFamily="-109" charset="-128"/>
              </a:rPr>
              <a:t>Gerich</a:t>
            </a:r>
            <a:endParaRPr lang="en-US" sz="2000" dirty="0">
              <a:ea typeface="ＭＳ Ｐゴシック" pitchFamily="-109" charset="-128"/>
            </a:endParaRPr>
          </a:p>
          <a:p>
            <a:pPr lvl="2" eaLnBrk="1" hangingPunct="1"/>
            <a:r>
              <a:rPr lang="en-US" sz="2000" dirty="0" smtClean="0">
                <a:ea typeface="ＭＳ Ｐゴシック" pitchFamily="-109" charset="-128"/>
              </a:rPr>
              <a:t>NRO Retreat</a:t>
            </a:r>
          </a:p>
          <a:p>
            <a:pPr lvl="2" eaLnBrk="1" hangingPunct="1"/>
            <a:r>
              <a:rPr lang="en-US" sz="2000" dirty="0" smtClean="0">
                <a:ea typeface="ＭＳ Ｐゴシック" pitchFamily="-109" charset="-128"/>
              </a:rPr>
              <a:t>Resulted in NRO participation in Accountability and Transparency Review Committees through the ASO AC</a:t>
            </a:r>
            <a:endParaRPr lang="en-US" sz="2000" dirty="0">
              <a:ea typeface="ＭＳ Ｐゴシック" pitchFamily="-109" charset="-128"/>
            </a:endParaRPr>
          </a:p>
          <a:p>
            <a:pPr eaLnBrk="1" hangingPunct="1"/>
            <a:r>
              <a:rPr lang="en-US" sz="2800" dirty="0" err="1" smtClean="0">
                <a:ea typeface="ＭＳ Ｐゴシック" pitchFamily="-109" charset="-128"/>
                <a:cs typeface="ＭＳ Ｐゴシック" pitchFamily="-109" charset="-128"/>
              </a:rPr>
              <a:t>Cartegena</a:t>
            </a: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 de </a:t>
            </a:r>
            <a:r>
              <a:rPr lang="en-US" sz="2800" dirty="0" err="1" smtClean="0">
                <a:ea typeface="ＭＳ Ｐゴシック" pitchFamily="-109" charset="-128"/>
                <a:cs typeface="ＭＳ Ｐゴシック" pitchFamily="-109" charset="-128"/>
              </a:rPr>
              <a:t>Indias</a:t>
            </a: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, Columbia, 5-10 December 2010 </a:t>
            </a:r>
          </a:p>
          <a:p>
            <a:pPr lvl="2" eaLnBrk="1" hangingPunct="1"/>
            <a:r>
              <a:rPr lang="en-US" sz="2000" dirty="0" smtClean="0">
                <a:ea typeface="ＭＳ Ｐゴシック" pitchFamily="-109" charset="-128"/>
              </a:rPr>
              <a:t>ASO AC Update to Community, ICANN Board and Government Advisory Committee (GAC)</a:t>
            </a:r>
          </a:p>
          <a:p>
            <a:pPr eaLnBrk="1" hangingPunct="1"/>
            <a:endParaRPr lang="en-US" sz="2800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pPr lvl="3" eaLnBrk="1" hangingPunct="1">
              <a:buFontTx/>
              <a:buNone/>
            </a:pPr>
            <a:endParaRPr lang="en-US" sz="1800" dirty="0"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ＭＳ Ｐゴシック" charset="-128"/>
                <a:cs typeface="ＭＳ Ｐゴシック" charset="-128"/>
              </a:rPr>
              <a:t>      Internet Governance Forum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4704"/>
            <a:ext cx="81026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7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700" dirty="0">
                <a:ea typeface="ＭＳ Ｐゴシック" pitchFamily="-109" charset="-128"/>
                <a:cs typeface="ＭＳ Ｐゴシック" pitchFamily="-109" charset="-128"/>
              </a:rPr>
              <a:t>NRO has actively participated in all the previous IGF </a:t>
            </a:r>
            <a:r>
              <a:rPr lang="en-US" sz="2700" dirty="0" smtClean="0">
                <a:ea typeface="ＭＳ Ｐゴシック" pitchFamily="-109" charset="-128"/>
                <a:cs typeface="ＭＳ Ｐゴシック" pitchFamily="-109" charset="-128"/>
              </a:rPr>
              <a:t>events</a:t>
            </a:r>
            <a:endParaRPr lang="en-US" sz="27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NRO is represented </a:t>
            </a: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in the </a:t>
            </a:r>
            <a:r>
              <a:rPr lang="en-US" sz="2400" dirty="0" err="1">
                <a:ea typeface="ＭＳ Ｐゴシック" pitchFamily="-109" charset="-128"/>
                <a:cs typeface="ＭＳ Ｐゴシック" pitchFamily="-109" charset="-128"/>
              </a:rPr>
              <a:t>Multistakeholder</a:t>
            </a: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 Advisory </a:t>
            </a: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Group (MAG) </a:t>
            </a: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- </a:t>
            </a:r>
            <a:r>
              <a:rPr lang="en-US" sz="2400" dirty="0" err="1" smtClean="0">
                <a:ea typeface="ＭＳ Ｐゴシック" pitchFamily="-109" charset="-128"/>
                <a:cs typeface="ＭＳ Ｐゴシック" pitchFamily="-109" charset="-128"/>
              </a:rPr>
              <a:t>Raúl</a:t>
            </a: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 </a:t>
            </a:r>
            <a:r>
              <a:rPr lang="en-US" sz="2400" dirty="0" err="1" smtClean="0">
                <a:ea typeface="ＭＳ Ｐゴシック" pitchFamily="-109" charset="-128"/>
                <a:cs typeface="ＭＳ Ｐゴシック" pitchFamily="-109" charset="-128"/>
              </a:rPr>
              <a:t>Echeberría</a:t>
            </a: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 </a:t>
            </a: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and  Cathy Handley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NRO </a:t>
            </a: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is represented </a:t>
            </a:r>
            <a:r>
              <a:rPr lang="en-US" sz="2400" dirty="0">
                <a:ea typeface="ＭＳ Ｐゴシック" pitchFamily="-109" charset="-128"/>
                <a:cs typeface="ＭＳ Ｐゴシック" pitchFamily="-109" charset="-128"/>
              </a:rPr>
              <a:t>in the </a:t>
            </a:r>
            <a:r>
              <a:rPr lang="en-US" sz="2400" dirty="0"/>
              <a:t>Commission on Science and Technology for </a:t>
            </a:r>
            <a:r>
              <a:rPr lang="en-US" sz="2400" dirty="0" smtClean="0"/>
              <a:t>Development (</a:t>
            </a:r>
            <a:r>
              <a:rPr lang="en-US" sz="2400" dirty="0" smtClean="0"/>
              <a:t>CSTD) </a:t>
            </a:r>
            <a:r>
              <a:rPr lang="en-US" sz="2400" dirty="0"/>
              <a:t>Working Group - Sam Dickinson and Oscar Robles. </a:t>
            </a:r>
            <a:endParaRPr lang="en-US" sz="2400" dirty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700" dirty="0" smtClean="0">
                <a:ea typeface="ＭＳ Ｐゴシック" pitchFamily="-109" charset="-128"/>
                <a:cs typeface="ＭＳ Ｐゴシック" pitchFamily="-109" charset="-128"/>
              </a:rPr>
              <a:t>Last Meeting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14-17 September in Vilnius, Lithuania  </a:t>
            </a:r>
            <a:endParaRPr lang="en-US" sz="2400" dirty="0"/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ea typeface="ＭＳ Ｐゴシック" pitchFamily="-109" charset="-128"/>
              </a:rPr>
              <a:t>Meeting with </a:t>
            </a:r>
            <a:r>
              <a:rPr lang="en-US" sz="2000" dirty="0" smtClean="0"/>
              <a:t>UN Assistant Secretary General </a:t>
            </a:r>
            <a:r>
              <a:rPr lang="en-US" sz="2000" dirty="0" err="1" smtClean="0"/>
              <a:t>Jomo</a:t>
            </a:r>
            <a:endParaRPr lang="en-US" sz="2000" dirty="0">
              <a:ea typeface="ＭＳ Ｐゴシック" pitchFamily="-109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ea typeface="ＭＳ Ｐゴシック" pitchFamily="-109" charset="-128"/>
              </a:rPr>
              <a:t>NRO Booth </a:t>
            </a:r>
            <a:r>
              <a:rPr lang="en-US" sz="2000" dirty="0">
                <a:ea typeface="ＭＳ Ｐゴシック" pitchFamily="-109" charset="-128"/>
              </a:rPr>
              <a:t>run by RIR staff</a:t>
            </a:r>
            <a:endParaRPr lang="en-US" sz="2000" dirty="0" smtClean="0">
              <a:ea typeface="ＭＳ Ｐゴシック" pitchFamily="-109" charset="-128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ea typeface="ＭＳ Ｐゴシック" pitchFamily="-109" charset="-128"/>
              </a:rPr>
              <a:t>Workshop Coordination &amp; Participation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>
                <a:ea typeface="ＭＳ Ｐゴシック" pitchFamily="-109" charset="-128"/>
              </a:rPr>
              <a:t>Financial contribution to the IGF </a:t>
            </a:r>
            <a:r>
              <a:rPr lang="en-US" sz="2000" dirty="0" smtClean="0">
                <a:ea typeface="ＭＳ Ｐゴシック" pitchFamily="-109" charset="-128"/>
              </a:rPr>
              <a:t>Secretariat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ea typeface="ＭＳ Ｐゴシック" pitchFamily="-109" charset="-128"/>
              </a:rPr>
              <a:t>NRO Press Release regarding IPv6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>
                <a:ea typeface="ＭＳ Ｐゴシック" pitchFamily="-109" charset="-128"/>
              </a:rPr>
              <a:t>Updated NRO Brochure on </a:t>
            </a:r>
            <a:r>
              <a:rPr lang="en-US" sz="2000" dirty="0">
                <a:ea typeface="ＭＳ Ｐゴシック" pitchFamily="-109" charset="-128"/>
              </a:rPr>
              <a:t>Continuing Cooperation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        </a:t>
            </a:r>
            <a:r>
              <a:rPr lang="en-US" sz="2800">
                <a:ea typeface="ＭＳ Ｐゴシック" pitchFamily="-110" charset="-128"/>
                <a:cs typeface="ＭＳ Ｐゴシック" pitchFamily="-110" charset="-128"/>
              </a:rPr>
              <a:t>International cooperation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1026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ITU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Continued efforts to promote self governance model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Meeting with ITU to discuss and understand their issue(s) with IPv6 address management and distribution. </a:t>
            </a:r>
            <a:endParaRPr lang="en-US" sz="2400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Participation in </a:t>
            </a:r>
            <a:r>
              <a:rPr lang="en-US" sz="2400" dirty="0" smtClean="0"/>
              <a:t>Plenipotentiary, 4-22 October 2010, Guadalajara, Mexico</a:t>
            </a:r>
            <a:endParaRPr lang="en-US" sz="2400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pPr lvl="1"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OECD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The NRO is a founding member of </a:t>
            </a: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the </a:t>
            </a: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Internet Technical Advisory Committee (ITAC), continues its participation advising on issues of critical Internet resources in forums including the Working Party on Communications Infrastructure and Service Policy (CISP)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     </a:t>
            </a:r>
            <a:r>
              <a:rPr lang="en-US" sz="2800" dirty="0">
                <a:ea typeface="ＭＳ Ｐゴシック" pitchFamily="-110" charset="-128"/>
                <a:cs typeface="ＭＳ Ｐゴシック" pitchFamily="-110" charset="-128"/>
              </a:rPr>
              <a:t>Ongoing activities in </a:t>
            </a:r>
            <a:r>
              <a:rPr lang="en-US" sz="2800" dirty="0" smtClean="0">
                <a:ea typeface="ＭＳ Ｐゴシック" pitchFamily="-110" charset="-128"/>
                <a:cs typeface="ＭＳ Ｐゴシック" pitchFamily="-110" charset="-128"/>
              </a:rPr>
              <a:t>2010/11</a:t>
            </a:r>
            <a:endParaRPr lang="en-US" sz="2800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548680"/>
            <a:ext cx="8136904" cy="583264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2800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Engineering Coordination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Focus on Resource Certification (RPKI) implementation coordination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Communications / Outreach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Message development regarding IPv4 and IPv6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Develop Secure </a:t>
            </a:r>
            <a:r>
              <a:rPr lang="en-US" sz="2400" dirty="0" smtClean="0"/>
              <a:t>Internet through Resource Certification (RPKI</a:t>
            </a:r>
            <a:r>
              <a:rPr lang="en-US" sz="2400" dirty="0" smtClean="0"/>
              <a:t>) messaging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Preparations for ITU IPv6 (March) and IGF (September)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ea typeface="ＭＳ Ｐゴシック" pitchFamily="-109" charset="-128"/>
                <a:cs typeface="ＭＳ Ｐゴシック" pitchFamily="-109" charset="-128"/>
              </a:rPr>
              <a:t>NRO workshop in 3-8 February, Miami Florida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Hosted by ARIN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Concurrent with ICANN/IANA distribution of last 5 /8s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Met </a:t>
            </a:r>
            <a:r>
              <a:rPr lang="en-US" sz="2400" dirty="0" smtClean="0">
                <a:ea typeface="ＭＳ Ｐゴシック" pitchFamily="-109" charset="-128"/>
                <a:cs typeface="ＭＳ Ｐゴシック" pitchFamily="-109" charset="-128"/>
              </a:rPr>
              <a:t>with ICANN, ISOC, IAB &amp; IETF Executives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543800" cy="1223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Workshop outcome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Continue working towards a single Resource Certification (RPKI) Trust Anchor</a:t>
            </a: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Review of 2011 CCG Work Plan</a:t>
            </a: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Preparation of items to review with ISOC and ICANN executives</a:t>
            </a: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ITU IPv6 Working </a:t>
            </a:r>
            <a:r>
              <a:rPr lang="en-US" smtClean="0">
                <a:ea typeface="ＭＳ Ｐゴシック" pitchFamily="-109" charset="-128"/>
                <a:cs typeface="ＭＳ Ｐゴシック" pitchFamily="-109" charset="-128"/>
              </a:rPr>
              <a:t>Group coordination</a:t>
            </a:r>
            <a:endParaRPr lang="en-US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r>
              <a:rPr lang="en-US" dirty="0" smtClean="0">
                <a:ea typeface="ＭＳ Ｐゴシック" pitchFamily="-109" charset="-128"/>
                <a:cs typeface="ＭＳ Ｐゴシック" pitchFamily="-109" charset="-128"/>
              </a:rPr>
              <a:t>IGF continuing support and participation</a:t>
            </a:r>
          </a:p>
          <a:p>
            <a:pPr>
              <a:buNone/>
            </a:pPr>
            <a:endParaRPr lang="en-US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endParaRPr lang="en-US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endParaRPr lang="en-US" dirty="0" smtClean="0">
              <a:ea typeface="ＭＳ Ｐゴシック" pitchFamily="-109" charset="-128"/>
              <a:cs typeface="ＭＳ Ｐゴシック" pitchFamily="-109" charset="-128"/>
            </a:endParaRPr>
          </a:p>
          <a:p>
            <a:pPr lvl="1"/>
            <a:endParaRPr lang="en-US" dirty="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RO">
  <a:themeElements>
    <a:clrScheme name="NRO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D4D4D4"/>
      </a:accent1>
      <a:accent2>
        <a:srgbClr val="0000D4"/>
      </a:accent2>
      <a:accent3>
        <a:srgbClr val="FFFFFF"/>
      </a:accent3>
      <a:accent4>
        <a:srgbClr val="000000"/>
      </a:accent4>
      <a:accent5>
        <a:srgbClr val="E6E6E6"/>
      </a:accent5>
      <a:accent6>
        <a:srgbClr val="0000C0"/>
      </a:accent6>
      <a:hlink>
        <a:srgbClr val="D40000"/>
      </a:hlink>
      <a:folHlink>
        <a:srgbClr val="00D400"/>
      </a:folHlink>
    </a:clrScheme>
    <a:fontScheme name="NR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miter lim="800000"/>
          <a:headEnd type="none" w="sm" len="sm"/>
          <a:tailEnd type="triangle" w="lg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NRO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 OSX:Users:paul:APNIC:Meetings:ARIN:ARIN XXI Denver:NRO.pot</Template>
  <TotalTime>15684</TotalTime>
  <Words>556</Words>
  <Application>Microsoft Macintosh PowerPoint</Application>
  <PresentationFormat>On-screen Show (4:3)</PresentationFormat>
  <Paragraphs>97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NRO</vt:lpstr>
      <vt:lpstr>NRO report</vt:lpstr>
      <vt:lpstr>What is the NRO?</vt:lpstr>
      <vt:lpstr>NRO 2011</vt:lpstr>
      <vt:lpstr>ICANN / ASO</vt:lpstr>
      <vt:lpstr>NRO &amp; ICANN - 2010</vt:lpstr>
      <vt:lpstr>      Internet Governance Forum</vt:lpstr>
      <vt:lpstr>        International cooperation</vt:lpstr>
      <vt:lpstr>     Ongoing activities in 2010/11</vt:lpstr>
      <vt:lpstr>Workshop outcome</vt:lpstr>
      <vt:lpstr>Thank You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Wilson</dc:creator>
  <cp:lastModifiedBy>John Curran</cp:lastModifiedBy>
  <cp:revision>298</cp:revision>
  <cp:lastPrinted>2000-10-26T12:33:24Z</cp:lastPrinted>
  <dcterms:created xsi:type="dcterms:W3CDTF">2010-03-04T01:35:50Z</dcterms:created>
  <dcterms:modified xsi:type="dcterms:W3CDTF">2011-02-22T18:53:54Z</dcterms:modified>
</cp:coreProperties>
</file>