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Default Extension="ppt" ContentType="application/vnd.ms-powerpoint"/>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6" r:id="rId1"/>
  </p:sldMasterIdLst>
  <p:notesMasterIdLst>
    <p:notesMasterId r:id="rId61"/>
  </p:notesMasterIdLst>
  <p:handoutMasterIdLst>
    <p:handoutMasterId r:id="rId62"/>
  </p:handoutMasterIdLst>
  <p:sldIdLst>
    <p:sldId id="568" r:id="rId2"/>
    <p:sldId id="642" r:id="rId3"/>
    <p:sldId id="511" r:id="rId4"/>
    <p:sldId id="598" r:id="rId5"/>
    <p:sldId id="622" r:id="rId6"/>
    <p:sldId id="621" r:id="rId7"/>
    <p:sldId id="597" r:id="rId8"/>
    <p:sldId id="600" r:id="rId9"/>
    <p:sldId id="624" r:id="rId10"/>
    <p:sldId id="615" r:id="rId11"/>
    <p:sldId id="661" r:id="rId12"/>
    <p:sldId id="620" r:id="rId13"/>
    <p:sldId id="625" r:id="rId14"/>
    <p:sldId id="626" r:id="rId15"/>
    <p:sldId id="604" r:id="rId16"/>
    <p:sldId id="628" r:id="rId17"/>
    <p:sldId id="607" r:id="rId18"/>
    <p:sldId id="609" r:id="rId19"/>
    <p:sldId id="610" r:id="rId20"/>
    <p:sldId id="611" r:id="rId21"/>
    <p:sldId id="637" r:id="rId22"/>
    <p:sldId id="683" r:id="rId23"/>
    <p:sldId id="638" r:id="rId24"/>
    <p:sldId id="639" r:id="rId25"/>
    <p:sldId id="689" r:id="rId26"/>
    <p:sldId id="641" r:id="rId27"/>
    <p:sldId id="634" r:id="rId28"/>
    <p:sldId id="631" r:id="rId29"/>
    <p:sldId id="688" r:id="rId30"/>
    <p:sldId id="636" r:id="rId31"/>
    <p:sldId id="629" r:id="rId32"/>
    <p:sldId id="652" r:id="rId33"/>
    <p:sldId id="644" r:id="rId34"/>
    <p:sldId id="662" r:id="rId35"/>
    <p:sldId id="651" r:id="rId36"/>
    <p:sldId id="664" r:id="rId37"/>
    <p:sldId id="669" r:id="rId38"/>
    <p:sldId id="663" r:id="rId39"/>
    <p:sldId id="668" r:id="rId40"/>
    <p:sldId id="672" r:id="rId41"/>
    <p:sldId id="665" r:id="rId42"/>
    <p:sldId id="667" r:id="rId43"/>
    <p:sldId id="684" r:id="rId44"/>
    <p:sldId id="681" r:id="rId45"/>
    <p:sldId id="690" r:id="rId46"/>
    <p:sldId id="686" r:id="rId47"/>
    <p:sldId id="687" r:id="rId48"/>
    <p:sldId id="685" r:id="rId49"/>
    <p:sldId id="666" r:id="rId50"/>
    <p:sldId id="671" r:id="rId51"/>
    <p:sldId id="653" r:id="rId52"/>
    <p:sldId id="673" r:id="rId53"/>
    <p:sldId id="674" r:id="rId54"/>
    <p:sldId id="675" r:id="rId55"/>
    <p:sldId id="682" r:id="rId56"/>
    <p:sldId id="677" r:id="rId57"/>
    <p:sldId id="678" r:id="rId58"/>
    <p:sldId id="679" r:id="rId59"/>
    <p:sldId id="603" r:id="rId60"/>
  </p:sldIdLst>
  <p:sldSz cx="12188825" cy="6858000"/>
  <p:notesSz cx="7099300" cy="10223500"/>
  <p:defaultTextStyle>
    <a:defPPr>
      <a:defRPr lang="en-US"/>
    </a:defPPr>
    <a:lvl1pPr algn="l" rtl="0" eaLnBrk="0" fontAlgn="base" hangingPunct="0">
      <a:lnSpc>
        <a:spcPct val="90000"/>
      </a:lnSpc>
      <a:spcBef>
        <a:spcPct val="0"/>
      </a:spcBef>
      <a:spcAft>
        <a:spcPct val="0"/>
      </a:spcAft>
      <a:defRPr kern="1200">
        <a:solidFill>
          <a:srgbClr val="0183B7"/>
        </a:solidFill>
        <a:latin typeface="Arial" charset="0"/>
        <a:ea typeface="+mn-ea"/>
        <a:cs typeface="+mn-cs"/>
      </a:defRPr>
    </a:lvl1pPr>
    <a:lvl2pPr marL="457200" algn="l" rtl="0" eaLnBrk="0" fontAlgn="base" hangingPunct="0">
      <a:lnSpc>
        <a:spcPct val="90000"/>
      </a:lnSpc>
      <a:spcBef>
        <a:spcPct val="0"/>
      </a:spcBef>
      <a:spcAft>
        <a:spcPct val="0"/>
      </a:spcAft>
      <a:defRPr kern="1200">
        <a:solidFill>
          <a:srgbClr val="0183B7"/>
        </a:solidFill>
        <a:latin typeface="Arial" charset="0"/>
        <a:ea typeface="+mn-ea"/>
        <a:cs typeface="+mn-cs"/>
      </a:defRPr>
    </a:lvl2pPr>
    <a:lvl3pPr marL="914400" algn="l" rtl="0" eaLnBrk="0" fontAlgn="base" hangingPunct="0">
      <a:lnSpc>
        <a:spcPct val="90000"/>
      </a:lnSpc>
      <a:spcBef>
        <a:spcPct val="0"/>
      </a:spcBef>
      <a:spcAft>
        <a:spcPct val="0"/>
      </a:spcAft>
      <a:defRPr kern="1200">
        <a:solidFill>
          <a:srgbClr val="0183B7"/>
        </a:solidFill>
        <a:latin typeface="Arial" charset="0"/>
        <a:ea typeface="+mn-ea"/>
        <a:cs typeface="+mn-cs"/>
      </a:defRPr>
    </a:lvl3pPr>
    <a:lvl4pPr marL="1371600" algn="l" rtl="0" eaLnBrk="0" fontAlgn="base" hangingPunct="0">
      <a:lnSpc>
        <a:spcPct val="90000"/>
      </a:lnSpc>
      <a:spcBef>
        <a:spcPct val="0"/>
      </a:spcBef>
      <a:spcAft>
        <a:spcPct val="0"/>
      </a:spcAft>
      <a:defRPr kern="1200">
        <a:solidFill>
          <a:srgbClr val="0183B7"/>
        </a:solidFill>
        <a:latin typeface="Arial" charset="0"/>
        <a:ea typeface="+mn-ea"/>
        <a:cs typeface="+mn-cs"/>
      </a:defRPr>
    </a:lvl4pPr>
    <a:lvl5pPr marL="1828800" algn="l" rtl="0" eaLnBrk="0" fontAlgn="base" hangingPunct="0">
      <a:lnSpc>
        <a:spcPct val="90000"/>
      </a:lnSpc>
      <a:spcBef>
        <a:spcPct val="0"/>
      </a:spcBef>
      <a:spcAft>
        <a:spcPct val="0"/>
      </a:spcAft>
      <a:defRPr kern="1200">
        <a:solidFill>
          <a:srgbClr val="0183B7"/>
        </a:solidFill>
        <a:latin typeface="Arial" charset="0"/>
        <a:ea typeface="+mn-ea"/>
        <a:cs typeface="+mn-cs"/>
      </a:defRPr>
    </a:lvl5pPr>
    <a:lvl6pPr marL="2286000" algn="l" defTabSz="914400" rtl="0" eaLnBrk="1" latinLnBrk="0" hangingPunct="1">
      <a:defRPr kern="1200">
        <a:solidFill>
          <a:srgbClr val="0183B7"/>
        </a:solidFill>
        <a:latin typeface="Arial" charset="0"/>
        <a:ea typeface="+mn-ea"/>
        <a:cs typeface="+mn-cs"/>
      </a:defRPr>
    </a:lvl6pPr>
    <a:lvl7pPr marL="2743200" algn="l" defTabSz="914400" rtl="0" eaLnBrk="1" latinLnBrk="0" hangingPunct="1">
      <a:defRPr kern="1200">
        <a:solidFill>
          <a:srgbClr val="0183B7"/>
        </a:solidFill>
        <a:latin typeface="Arial" charset="0"/>
        <a:ea typeface="+mn-ea"/>
        <a:cs typeface="+mn-cs"/>
      </a:defRPr>
    </a:lvl7pPr>
    <a:lvl8pPr marL="3200400" algn="l" defTabSz="914400" rtl="0" eaLnBrk="1" latinLnBrk="0" hangingPunct="1">
      <a:defRPr kern="1200">
        <a:solidFill>
          <a:srgbClr val="0183B7"/>
        </a:solidFill>
        <a:latin typeface="Arial" charset="0"/>
        <a:ea typeface="+mn-ea"/>
        <a:cs typeface="+mn-cs"/>
      </a:defRPr>
    </a:lvl8pPr>
    <a:lvl9pPr marL="3657600" algn="l" defTabSz="914400" rtl="0" eaLnBrk="1" latinLnBrk="0" hangingPunct="1">
      <a:defRPr kern="1200">
        <a:solidFill>
          <a:srgbClr val="0183B7"/>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83B7"/>
    <a:srgbClr val="A8286B"/>
    <a:srgbClr val="B2B2B2"/>
    <a:srgbClr val="808080"/>
    <a:srgbClr val="89A424"/>
    <a:srgbClr val="7030A0"/>
    <a:srgbClr val="697E1C"/>
    <a:srgbClr val="C00000"/>
    <a:srgbClr val="DDDDDD"/>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25827" autoAdjust="0"/>
    <p:restoredTop sz="75593" autoAdjust="0"/>
  </p:normalViewPr>
  <p:slideViewPr>
    <p:cSldViewPr snapToObjects="1" showGuides="1">
      <p:cViewPr varScale="1">
        <p:scale>
          <a:sx n="50" d="100"/>
          <a:sy n="50" d="100"/>
        </p:scale>
        <p:origin x="-990" y="-102"/>
      </p:cViewPr>
      <p:guideLst>
        <p:guide orient="horz" pos="969"/>
        <p:guide orient="horz" pos="62"/>
        <p:guide orient="horz" pos="3861"/>
        <p:guide orient="horz" pos="4315"/>
        <p:guide orient="horz" pos="119"/>
        <p:guide orient="horz" pos="1253"/>
        <p:guide orient="horz" pos="1536"/>
        <p:guide orient="horz" pos="3748"/>
        <p:guide orient="horz" pos="3521"/>
        <p:guide orient="horz" pos="3407"/>
        <p:guide orient="horz" pos="3634"/>
        <p:guide orient="horz" pos="2897"/>
        <p:guide orient="horz" pos="2444"/>
        <p:guide orient="horz" pos="1990"/>
        <p:guide pos="7468"/>
        <p:guide/>
        <p:guide pos="6561"/>
      </p:guideLst>
    </p:cSldViewPr>
  </p:slideViewPr>
  <p:notesTextViewPr>
    <p:cViewPr>
      <p:scale>
        <a:sx n="75" d="100"/>
        <a:sy n="75" d="100"/>
      </p:scale>
      <p:origin x="0" y="0"/>
    </p:cViewPr>
  </p:notesTextViewPr>
  <p:sorterViewPr>
    <p:cViewPr>
      <p:scale>
        <a:sx n="100" d="100"/>
        <a:sy n="100" d="100"/>
      </p:scale>
      <p:origin x="0" y="16014"/>
    </p:cViewPr>
  </p:sorterViewPr>
  <p:notesViewPr>
    <p:cSldViewPr snapToObjects="1" showGuides="1">
      <p:cViewPr varScale="1">
        <p:scale>
          <a:sx n="66" d="100"/>
          <a:sy n="66" d="100"/>
        </p:scale>
        <p:origin x="0" y="0"/>
      </p:cViewPr>
      <p:guideLst/>
    </p:cSldViewPr>
  </p:notesViewPr>
  <p:gridSpacing cx="92171838" cy="9217183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3" name="Rectangle 11"/>
          <p:cNvSpPr>
            <a:spLocks noChangeArrowheads="1"/>
          </p:cNvSpPr>
          <p:nvPr/>
        </p:nvSpPr>
        <p:spPr bwMode="auto">
          <a:xfrm>
            <a:off x="6329246" y="9467562"/>
            <a:ext cx="454959" cy="233940"/>
          </a:xfrm>
          <a:prstGeom prst="rect">
            <a:avLst/>
          </a:prstGeom>
          <a:noFill/>
          <a:ln w="9525">
            <a:noFill/>
            <a:miter lim="800000"/>
            <a:headEnd/>
            <a:tailEnd/>
          </a:ln>
          <a:effectLst/>
        </p:spPr>
        <p:txBody>
          <a:bodyPr wrap="none" lIns="94851" tIns="47425" rIns="94851" bIns="47425" anchor="ctr"/>
          <a:lstStyle/>
          <a:p>
            <a:endParaRPr lang="en-US"/>
          </a:p>
        </p:txBody>
      </p:sp>
      <p:sp>
        <p:nvSpPr>
          <p:cNvPr id="3084" name="Rectangle 12"/>
          <p:cNvSpPr>
            <a:spLocks noChangeArrowheads="1"/>
          </p:cNvSpPr>
          <p:nvPr/>
        </p:nvSpPr>
        <p:spPr bwMode="auto">
          <a:xfrm>
            <a:off x="57875" y="9661348"/>
            <a:ext cx="2652592" cy="351352"/>
          </a:xfrm>
          <a:prstGeom prst="rect">
            <a:avLst/>
          </a:prstGeom>
          <a:noFill/>
          <a:ln w="9525">
            <a:noFill/>
            <a:miter lim="800000"/>
            <a:headEnd/>
            <a:tailEnd/>
          </a:ln>
          <a:effectLst/>
        </p:spPr>
        <p:txBody>
          <a:bodyPr lIns="99235" tIns="52057" rIns="99235" bIns="52057">
            <a:spAutoFit/>
          </a:bodyPr>
          <a:lstStyle/>
          <a:p>
            <a:pPr defTabSz="633985">
              <a:lnSpc>
                <a:spcPct val="100000"/>
              </a:lnSpc>
              <a:tabLst>
                <a:tab pos="2476657" algn="l"/>
                <a:tab pos="5010950" algn="l"/>
              </a:tabLst>
            </a:pPr>
            <a:r>
              <a:rPr lang="en-US" sz="800" dirty="0">
                <a:solidFill>
                  <a:schemeClr val="tx1"/>
                </a:solidFill>
              </a:rPr>
              <a:t>© 2007, Cisco Systems, Inc. All rights reserved.</a:t>
            </a:r>
          </a:p>
          <a:p>
            <a:pPr defTabSz="633985">
              <a:lnSpc>
                <a:spcPct val="100000"/>
              </a:lnSpc>
              <a:tabLst>
                <a:tab pos="2476657" algn="l"/>
                <a:tab pos="5010950" algn="l"/>
              </a:tabLst>
            </a:pPr>
            <a:r>
              <a:rPr lang="en-US" sz="800" dirty="0">
                <a:solidFill>
                  <a:schemeClr val="tx1"/>
                </a:solidFill>
              </a:rPr>
              <a:t>Presentation_ID.scr</a:t>
            </a:r>
          </a:p>
        </p:txBody>
      </p:sp>
      <p:sp>
        <p:nvSpPr>
          <p:cNvPr id="3085" name="Line 13"/>
          <p:cNvSpPr>
            <a:spLocks noChangeShapeType="1"/>
          </p:cNvSpPr>
          <p:nvPr/>
        </p:nvSpPr>
        <p:spPr bwMode="auto">
          <a:xfrm>
            <a:off x="154334" y="9677060"/>
            <a:ext cx="6737583" cy="0"/>
          </a:xfrm>
          <a:prstGeom prst="line">
            <a:avLst/>
          </a:prstGeom>
          <a:noFill/>
          <a:ln w="12700">
            <a:solidFill>
              <a:schemeClr val="tx1"/>
            </a:solidFill>
            <a:round/>
            <a:headEnd type="none" w="sm" len="sm"/>
            <a:tailEnd type="none" w="sm" len="sm"/>
          </a:ln>
          <a:effectLst/>
        </p:spPr>
        <p:txBody>
          <a:bodyPr wrap="none" lIns="94851" tIns="47425" rIns="94851" bIns="47425" anchor="ctr"/>
          <a:lstStyle/>
          <a:p>
            <a:endParaRPr lang="en-US"/>
          </a:p>
        </p:txBody>
      </p:sp>
      <p:sp>
        <p:nvSpPr>
          <p:cNvPr id="3086" name="Rectangle 14"/>
          <p:cNvSpPr>
            <a:spLocks noChangeArrowheads="1"/>
          </p:cNvSpPr>
          <p:nvPr/>
        </p:nvSpPr>
        <p:spPr bwMode="auto">
          <a:xfrm>
            <a:off x="6004504" y="9546124"/>
            <a:ext cx="823107" cy="315993"/>
          </a:xfrm>
          <a:prstGeom prst="rect">
            <a:avLst/>
          </a:prstGeom>
          <a:noFill/>
          <a:ln w="9525">
            <a:noFill/>
            <a:miter lim="800000"/>
            <a:headEnd/>
            <a:tailEnd/>
          </a:ln>
          <a:effectLst/>
        </p:spPr>
        <p:txBody>
          <a:bodyPr lIns="19521" tIns="0" rIns="19521" bIns="0" anchor="b"/>
          <a:lstStyle/>
          <a:p>
            <a:pPr algn="r" defTabSz="936981">
              <a:lnSpc>
                <a:spcPct val="100000"/>
              </a:lnSpc>
            </a:pPr>
            <a:fld id="{E977D243-ED8B-4EF0-A9A2-97AC6FE76B72}" type="slidenum">
              <a:rPr lang="en-US" sz="800">
                <a:solidFill>
                  <a:schemeClr val="tx1"/>
                </a:solidFill>
              </a:rPr>
              <a:pPr algn="r" defTabSz="936981">
                <a:lnSpc>
                  <a:spcPct val="100000"/>
                </a:lnSpc>
              </a:pPr>
              <a:t>‹#›</a:t>
            </a:fld>
            <a:endParaRPr lang="en-US" sz="800" dirty="0">
              <a:solidFill>
                <a:schemeClr val="tx1"/>
              </a:solidFill>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304" name="Rectangle 8"/>
          <p:cNvSpPr>
            <a:spLocks noChangeArrowheads="1"/>
          </p:cNvSpPr>
          <p:nvPr/>
        </p:nvSpPr>
        <p:spPr bwMode="auto">
          <a:xfrm>
            <a:off x="6329246" y="9467562"/>
            <a:ext cx="454959" cy="233940"/>
          </a:xfrm>
          <a:prstGeom prst="rect">
            <a:avLst/>
          </a:prstGeom>
          <a:noFill/>
          <a:ln w="9525">
            <a:noFill/>
            <a:miter lim="800000"/>
            <a:headEnd/>
            <a:tailEnd/>
          </a:ln>
          <a:effectLst/>
        </p:spPr>
        <p:txBody>
          <a:bodyPr wrap="none" lIns="94851" tIns="47425" rIns="94851" bIns="47425" anchor="ctr"/>
          <a:lstStyle/>
          <a:p>
            <a:endParaRPr lang="en-US"/>
          </a:p>
        </p:txBody>
      </p:sp>
      <p:sp>
        <p:nvSpPr>
          <p:cNvPr id="183305" name="Rectangle 9"/>
          <p:cNvSpPr>
            <a:spLocks noChangeArrowheads="1"/>
          </p:cNvSpPr>
          <p:nvPr/>
        </p:nvSpPr>
        <p:spPr bwMode="auto">
          <a:xfrm>
            <a:off x="57875" y="9661348"/>
            <a:ext cx="2652592" cy="351352"/>
          </a:xfrm>
          <a:prstGeom prst="rect">
            <a:avLst/>
          </a:prstGeom>
          <a:noFill/>
          <a:ln w="9525">
            <a:noFill/>
            <a:miter lim="800000"/>
            <a:headEnd/>
            <a:tailEnd/>
          </a:ln>
          <a:effectLst/>
        </p:spPr>
        <p:txBody>
          <a:bodyPr lIns="99235" tIns="52057" rIns="99235" bIns="52057">
            <a:spAutoFit/>
          </a:bodyPr>
          <a:lstStyle/>
          <a:p>
            <a:pPr defTabSz="633985">
              <a:lnSpc>
                <a:spcPct val="100000"/>
              </a:lnSpc>
              <a:tabLst>
                <a:tab pos="2476657" algn="l"/>
                <a:tab pos="5010950" algn="l"/>
              </a:tabLst>
            </a:pPr>
            <a:r>
              <a:rPr lang="en-US" sz="800" dirty="0">
                <a:solidFill>
                  <a:schemeClr val="tx1"/>
                </a:solidFill>
              </a:rPr>
              <a:t>© 2007, Cisco Systems, Inc. All rights reserved.</a:t>
            </a:r>
          </a:p>
          <a:p>
            <a:pPr defTabSz="633985">
              <a:lnSpc>
                <a:spcPct val="100000"/>
              </a:lnSpc>
              <a:tabLst>
                <a:tab pos="2476657" algn="l"/>
                <a:tab pos="5010950" algn="l"/>
              </a:tabLst>
            </a:pPr>
            <a:r>
              <a:rPr lang="en-US" sz="800" dirty="0">
                <a:solidFill>
                  <a:schemeClr val="tx1"/>
                </a:solidFill>
              </a:rPr>
              <a:t>Presentation_ID.scr</a:t>
            </a:r>
          </a:p>
        </p:txBody>
      </p:sp>
      <p:sp>
        <p:nvSpPr>
          <p:cNvPr id="183306" name="Line 10"/>
          <p:cNvSpPr>
            <a:spLocks noChangeShapeType="1"/>
          </p:cNvSpPr>
          <p:nvPr/>
        </p:nvSpPr>
        <p:spPr bwMode="auto">
          <a:xfrm>
            <a:off x="154334" y="9677060"/>
            <a:ext cx="6737583" cy="0"/>
          </a:xfrm>
          <a:prstGeom prst="line">
            <a:avLst/>
          </a:prstGeom>
          <a:noFill/>
          <a:ln w="12700">
            <a:solidFill>
              <a:schemeClr val="tx1"/>
            </a:solidFill>
            <a:round/>
            <a:headEnd type="none" w="sm" len="sm"/>
            <a:tailEnd type="none" w="sm" len="sm"/>
          </a:ln>
          <a:effectLst/>
        </p:spPr>
        <p:txBody>
          <a:bodyPr wrap="none" lIns="94851" tIns="47425" rIns="94851" bIns="47425" anchor="ctr"/>
          <a:lstStyle/>
          <a:p>
            <a:endParaRPr lang="en-US"/>
          </a:p>
        </p:txBody>
      </p:sp>
      <p:sp>
        <p:nvSpPr>
          <p:cNvPr id="183307" name="Rectangle 11"/>
          <p:cNvSpPr>
            <a:spLocks noGrp="1" noChangeArrowheads="1"/>
          </p:cNvSpPr>
          <p:nvPr>
            <p:ph type="sldNum" sz="quarter" idx="5"/>
          </p:nvPr>
        </p:nvSpPr>
        <p:spPr bwMode="auto">
          <a:xfrm>
            <a:off x="6004504" y="9546124"/>
            <a:ext cx="823107" cy="315993"/>
          </a:xfrm>
          <a:prstGeom prst="rect">
            <a:avLst/>
          </a:prstGeom>
          <a:noFill/>
          <a:ln w="9525">
            <a:noFill/>
            <a:miter lim="800000"/>
            <a:headEnd/>
            <a:tailEnd/>
          </a:ln>
          <a:effectLst/>
        </p:spPr>
        <p:txBody>
          <a:bodyPr vert="horz" wrap="square" lIns="19521" tIns="0" rIns="19521" bIns="0" numCol="1" anchor="b" anchorCtr="0" compatLnSpc="1">
            <a:prstTxWarp prst="textNoShape">
              <a:avLst/>
            </a:prstTxWarp>
          </a:bodyPr>
          <a:lstStyle>
            <a:lvl1pPr algn="r" defTabSz="936981">
              <a:lnSpc>
                <a:spcPct val="100000"/>
              </a:lnSpc>
              <a:defRPr sz="800">
                <a:solidFill>
                  <a:schemeClr val="tx1"/>
                </a:solidFill>
              </a:defRPr>
            </a:lvl1pPr>
          </a:lstStyle>
          <a:p>
            <a:fld id="{22925896-2920-4CB3-B91F-EB297C089F00}" type="slidenum">
              <a:rPr lang="en-US"/>
              <a:pPr/>
              <a:t>‹#›</a:t>
            </a:fld>
            <a:endParaRPr lang="en-US"/>
          </a:p>
        </p:txBody>
      </p:sp>
      <p:sp>
        <p:nvSpPr>
          <p:cNvPr id="183308" name="Rectangle 12"/>
          <p:cNvSpPr>
            <a:spLocks noGrp="1" noRot="1" noChangeAspect="1" noChangeArrowheads="1" noTextEdit="1"/>
          </p:cNvSpPr>
          <p:nvPr>
            <p:ph type="sldImg" idx="2"/>
          </p:nvPr>
        </p:nvSpPr>
        <p:spPr bwMode="auto">
          <a:xfrm>
            <a:off x="-320675" y="268288"/>
            <a:ext cx="7799388" cy="4389437"/>
          </a:xfrm>
          <a:prstGeom prst="rect">
            <a:avLst/>
          </a:prstGeom>
          <a:noFill/>
          <a:ln w="12700">
            <a:solidFill>
              <a:schemeClr val="tx1"/>
            </a:solidFill>
            <a:miter lim="800000"/>
            <a:headEnd/>
            <a:tailEnd/>
          </a:ln>
          <a:effectLst/>
        </p:spPr>
      </p:sp>
      <p:sp>
        <p:nvSpPr>
          <p:cNvPr id="183309" name="Rectangle 13"/>
          <p:cNvSpPr>
            <a:spLocks noGrp="1" noChangeArrowheads="1"/>
          </p:cNvSpPr>
          <p:nvPr>
            <p:ph type="body" sz="quarter" idx="3"/>
          </p:nvPr>
        </p:nvSpPr>
        <p:spPr bwMode="auto">
          <a:xfrm>
            <a:off x="778093" y="4814962"/>
            <a:ext cx="5538291" cy="4677043"/>
          </a:xfrm>
          <a:prstGeom prst="rect">
            <a:avLst/>
          </a:prstGeom>
          <a:noFill/>
          <a:ln w="9525">
            <a:noFill/>
            <a:miter lim="800000"/>
            <a:headEnd/>
            <a:tailEnd/>
          </a:ln>
          <a:effectLst/>
        </p:spPr>
        <p:txBody>
          <a:bodyPr vert="horz" wrap="square" lIns="99235" tIns="52057" rIns="99235" bIns="52057"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mn-ea"/>
        <a:cs typeface="+mn-cs"/>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en.wikipedia.org/wiki/Market_demand" TargetMode="External"/><Relationship Id="rId13" Type="http://schemas.openxmlformats.org/officeDocument/2006/relationships/hyperlink" Target="http://en.wikipedia.org/wiki/Broadband" TargetMode="External"/><Relationship Id="rId18" Type="http://schemas.openxmlformats.org/officeDocument/2006/relationships/hyperlink" Target="http://en.wikipedia.org/wiki/White_space_(telecommunications)" TargetMode="External"/><Relationship Id="rId3" Type="http://schemas.openxmlformats.org/officeDocument/2006/relationships/hyperlink" Target="http://www.webopedia.com/TERM/8/IEEE.html" TargetMode="External"/><Relationship Id="rId7" Type="http://schemas.openxmlformats.org/officeDocument/2006/relationships/hyperlink" Target="http://en.wikipedia.org/wiki/Wi-Fi_Alliance" TargetMode="External"/><Relationship Id="rId12" Type="http://schemas.openxmlformats.org/officeDocument/2006/relationships/hyperlink" Target="http://en.wikipedia.org/wiki/Internet_Protocol" TargetMode="External"/><Relationship Id="rId17" Type="http://schemas.openxmlformats.org/officeDocument/2006/relationships/hyperlink" Target="http://en.wikipedia.org/w/index.php?title=WRAN&amp;action=edit" TargetMode="External"/><Relationship Id="rId2" Type="http://schemas.openxmlformats.org/officeDocument/2006/relationships/slide" Target="../slides/slide15.xml"/><Relationship Id="rId16" Type="http://schemas.openxmlformats.org/officeDocument/2006/relationships/hyperlink" Target="http://en.wikipedia.org/wiki/Working_group" TargetMode="External"/><Relationship Id="rId1" Type="http://schemas.openxmlformats.org/officeDocument/2006/relationships/notesMaster" Target="../notesMasters/notesMaster1.xml"/><Relationship Id="rId6" Type="http://schemas.openxmlformats.org/officeDocument/2006/relationships/hyperlink" Target="http://en.wikipedia.org/wiki/Wi-Fi" TargetMode="External"/><Relationship Id="rId11" Type="http://schemas.openxmlformats.org/officeDocument/2006/relationships/hyperlink" Target="http://en.wikipedia.org/wiki/2002" TargetMode="External"/><Relationship Id="rId5" Type="http://schemas.openxmlformats.org/officeDocument/2006/relationships/hyperlink" Target="http://www.webopedia.com/TERM/8/802_11.html" TargetMode="External"/><Relationship Id="rId15" Type="http://schemas.openxmlformats.org/officeDocument/2006/relationships/hyperlink" Target="http://en.wikipedia.org/wiki/Computer_network" TargetMode="External"/><Relationship Id="rId10" Type="http://schemas.openxmlformats.org/officeDocument/2006/relationships/hyperlink" Target="http://en.wikipedia.org/wiki/December_11" TargetMode="External"/><Relationship Id="rId19" Type="http://schemas.openxmlformats.org/officeDocument/2006/relationships/hyperlink" Target="http://en.wikipedia.org/wiki/TV" TargetMode="External"/><Relationship Id="rId4" Type="http://schemas.openxmlformats.org/officeDocument/2006/relationships/hyperlink" Target="http://www.webopedia.com/TERM/8/WLAN.html" TargetMode="External"/><Relationship Id="rId9" Type="http://schemas.openxmlformats.org/officeDocument/2006/relationships/hyperlink" Target="http://en.wikipedia.org/wiki/Institute_of_Electrical_and_Electronics_Engineers" TargetMode="External"/><Relationship Id="rId14" Type="http://schemas.openxmlformats.org/officeDocument/2006/relationships/hyperlink" Target="http://en.wikipedia.org/wiki/Wireless"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nwfusion.com/links/Encyclopedia/P/468.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en.wikipedia.org/wiki/Point-to-point_(telecommunications)"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en.wikipedia.org/wiki/Star_network"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infoworld.com/t/platforms/forrester-ceo-web-services-next-it-storm-873"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en.wikipedia.org/wiki/IPhone" TargetMode="External"/><Relationship Id="rId5" Type="http://schemas.openxmlformats.org/officeDocument/2006/relationships/hyperlink" Target="http://www.census.gov/ipc/www/idb/worldpop.php" TargetMode="External"/><Relationship Id="rId4" Type="http://schemas.openxmlformats.org/officeDocument/2006/relationships/hyperlink" Target="http://www.internetworldstats.com/stats.htm"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sldNum" sz="quarter" idx="5"/>
          </p:nvPr>
        </p:nvSpPr>
        <p:spPr>
          <a:ln/>
        </p:spPr>
        <p:txBody>
          <a:bodyPr/>
          <a:lstStyle/>
          <a:p>
            <a:fld id="{FBBFA6CC-6611-4ECF-95F9-232FD1342239}" type="slidenum">
              <a:rPr lang="en-US"/>
              <a:pPr/>
              <a:t>1</a:t>
            </a:fld>
            <a:endParaRPr lang="en-US"/>
          </a:p>
        </p:txBody>
      </p:sp>
      <p:sp>
        <p:nvSpPr>
          <p:cNvPr id="1143810" name="Rectangle 11"/>
          <p:cNvSpPr txBox="1">
            <a:spLocks noGrp="1" noChangeArrowheads="1"/>
          </p:cNvSpPr>
          <p:nvPr/>
        </p:nvSpPr>
        <p:spPr bwMode="auto">
          <a:xfrm>
            <a:off x="6004504" y="9546124"/>
            <a:ext cx="823107" cy="315993"/>
          </a:xfrm>
          <a:prstGeom prst="rect">
            <a:avLst/>
          </a:prstGeom>
          <a:noFill/>
          <a:ln w="9525">
            <a:noFill/>
            <a:miter lim="800000"/>
            <a:headEnd/>
            <a:tailEnd/>
          </a:ln>
        </p:spPr>
        <p:txBody>
          <a:bodyPr lIns="19519" tIns="0" rIns="19519" bIns="0" anchor="b"/>
          <a:lstStyle/>
          <a:p>
            <a:pPr algn="r" defTabSz="936981"/>
            <a:fld id="{8BBF54FF-D017-43D0-91D4-B41E9ABD55F3}" type="slidenum">
              <a:rPr lang="en-US" sz="1200">
                <a:solidFill>
                  <a:srgbClr val="000000"/>
                </a:solidFill>
              </a:rPr>
              <a:pPr algn="r" defTabSz="936981"/>
              <a:t>1</a:t>
            </a:fld>
            <a:endParaRPr lang="en-US" sz="1200" dirty="0">
              <a:solidFill>
                <a:srgbClr val="000000"/>
              </a:solidFill>
            </a:endParaRPr>
          </a:p>
        </p:txBody>
      </p:sp>
      <p:sp>
        <p:nvSpPr>
          <p:cNvPr id="1143811" name="Rectangle 2"/>
          <p:cNvSpPr>
            <a:spLocks noGrp="1" noRot="1" noChangeAspect="1" noChangeArrowheads="1" noTextEdit="1"/>
          </p:cNvSpPr>
          <p:nvPr>
            <p:ph type="sldImg"/>
          </p:nvPr>
        </p:nvSpPr>
        <p:spPr>
          <a:ln/>
        </p:spPr>
      </p:sp>
      <p:sp>
        <p:nvSpPr>
          <p:cNvPr id="1143812" name="Rectangle 3"/>
          <p:cNvSpPr>
            <a:spLocks noGrp="1" noChangeArrowheads="1"/>
          </p:cNvSpPr>
          <p:nvPr>
            <p:ph type="body" idx="1"/>
          </p:nvPr>
        </p:nvSpPr>
        <p:spPr>
          <a:xfrm>
            <a:off x="409946" y="4814962"/>
            <a:ext cx="6199027" cy="4677043"/>
          </a:xfrm>
        </p:spPr>
        <p:txBody>
          <a:bodyPr lIns="99225" tIns="52052" rIns="99225" bIns="52052"/>
          <a:lstStyle/>
          <a:p>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So let’s take a look</a:t>
            </a:r>
            <a:r>
              <a:rPr lang="en-AU" baseline="0" dirty="0" smtClean="0"/>
              <a:t> at the characteristics on an </a:t>
            </a:r>
            <a:r>
              <a:rPr lang="en-AU" baseline="0" dirty="0" err="1" smtClean="0"/>
              <a:t>LLN</a:t>
            </a:r>
            <a:r>
              <a:rPr lang="en-AU" baseline="0" dirty="0" smtClean="0"/>
              <a:t>. What is it that makes an </a:t>
            </a:r>
            <a:r>
              <a:rPr lang="en-AU" baseline="0" dirty="0" err="1" smtClean="0"/>
              <a:t>LLN</a:t>
            </a:r>
            <a:endParaRPr lang="en-AU" baseline="0" dirty="0" smtClean="0"/>
          </a:p>
          <a:p>
            <a:r>
              <a:rPr lang="en-AU" baseline="0" dirty="0" smtClean="0"/>
              <a:t>As </a:t>
            </a:r>
            <a:r>
              <a:rPr lang="en-AU" baseline="0" dirty="0" err="1" smtClean="0"/>
              <a:t>mentioend</a:t>
            </a:r>
            <a:r>
              <a:rPr lang="en-AU" baseline="0" dirty="0" smtClean="0"/>
              <a:t> before the devices are highly constrained, so we need to keep the state I </a:t>
            </a:r>
            <a:r>
              <a:rPr lang="en-AU" baseline="0" dirty="0" err="1" smtClean="0"/>
              <a:t>neach</a:t>
            </a:r>
            <a:r>
              <a:rPr lang="en-AU" baseline="0" dirty="0" smtClean="0"/>
              <a:t> device to a minimum – for example we would not want the entire Link State database in every Sensor</a:t>
            </a:r>
          </a:p>
          <a:p>
            <a:r>
              <a:rPr lang="en-AU" baseline="0" dirty="0" smtClean="0"/>
              <a:t>It is critical than an </a:t>
            </a:r>
            <a:r>
              <a:rPr lang="en-AU" baseline="0" dirty="0" err="1" smtClean="0"/>
              <a:t>LLN</a:t>
            </a:r>
            <a:r>
              <a:rPr lang="en-AU" baseline="0" dirty="0" smtClean="0"/>
              <a:t> uses the minimum amount of energy</a:t>
            </a:r>
          </a:p>
          <a:p>
            <a:r>
              <a:rPr lang="en-AU" baseline="0" dirty="0" smtClean="0"/>
              <a:t>There is a various array of traffic patterns -  multipoint and </a:t>
            </a:r>
            <a:r>
              <a:rPr lang="en-AU" baseline="0" dirty="0" err="1" smtClean="0"/>
              <a:t>point2point</a:t>
            </a:r>
            <a:endParaRPr lang="en-AU" baseline="0" dirty="0" smtClean="0"/>
          </a:p>
          <a:p>
            <a:r>
              <a:rPr lang="en-AU" baseline="0" dirty="0" smtClean="0"/>
              <a:t>Probably the most important thing to note is </a:t>
            </a:r>
            <a:r>
              <a:rPr lang="en-AU" baseline="0" dirty="0" err="1" smtClean="0"/>
              <a:t>LLNs</a:t>
            </a:r>
            <a:r>
              <a:rPr lang="en-AU" baseline="0" dirty="0" smtClean="0"/>
              <a:t> operate over networks with very restricted frame sizes</a:t>
            </a:r>
          </a:p>
          <a:p>
            <a:r>
              <a:rPr lang="en-AU" baseline="0" dirty="0" smtClean="0"/>
              <a:t>We can’t have giant packets running over poor quality links</a:t>
            </a:r>
          </a:p>
          <a:p>
            <a:r>
              <a:rPr lang="en-AU" baseline="0" dirty="0" smtClean="0"/>
              <a:t>The routing protocol has to be really efficient – we can have it catering for every event/situation possible.</a:t>
            </a:r>
            <a:endParaRPr lang="en-US" dirty="0"/>
          </a:p>
        </p:txBody>
      </p:sp>
      <p:sp>
        <p:nvSpPr>
          <p:cNvPr id="4" name="Slide Number Placeholder 3"/>
          <p:cNvSpPr>
            <a:spLocks noGrp="1"/>
          </p:cNvSpPr>
          <p:nvPr>
            <p:ph type="sldNum" sz="quarter" idx="10"/>
          </p:nvPr>
        </p:nvSpPr>
        <p:spPr/>
        <p:txBody>
          <a:bodyPr/>
          <a:lstStyle/>
          <a:p>
            <a:fld id="{22925896-2920-4CB3-B91F-EB297C089F00}"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5"/>
          </p:nvPr>
        </p:nvSpPr>
        <p:spPr>
          <a:ln/>
        </p:spPr>
        <p:txBody>
          <a:bodyPr/>
          <a:lstStyle/>
          <a:p>
            <a:fld id="{AF01FD2E-5729-4FA6-A8BF-DCC60CC21432}" type="slidenum">
              <a:rPr lang="en-US"/>
              <a:pPr/>
              <a:t>12</a:t>
            </a:fld>
            <a:endParaRPr lang="en-US"/>
          </a:p>
        </p:txBody>
      </p:sp>
      <p:sp>
        <p:nvSpPr>
          <p:cNvPr id="1219586" name="Rectangle 2"/>
          <p:cNvSpPr>
            <a:spLocks noGrp="1" noRot="1" noChangeAspect="1" noChangeArrowheads="1" noTextEdit="1"/>
          </p:cNvSpPr>
          <p:nvPr>
            <p:ph type="sldImg"/>
          </p:nvPr>
        </p:nvSpPr>
        <p:spPr>
          <a:ln/>
        </p:spPr>
      </p:sp>
      <p:sp>
        <p:nvSpPr>
          <p:cNvPr id="1219587" name="Rectangle 3"/>
          <p:cNvSpPr>
            <a:spLocks noGrp="1" noChangeArrowheads="1"/>
          </p:cNvSpPr>
          <p:nvPr>
            <p:ph type="body" idx="1"/>
          </p:nvPr>
        </p:nvSpPr>
        <p:spPr>
          <a:xfrm>
            <a:off x="409946" y="4814962"/>
            <a:ext cx="6199027" cy="4677043"/>
          </a:xfrm>
        </p:spPr>
        <p:txBody>
          <a:bodyPr/>
          <a:lstStyle/>
          <a:p>
            <a:r>
              <a:rPr lang="en-AU" dirty="0" smtClean="0"/>
              <a:t>So the</a:t>
            </a:r>
            <a:r>
              <a:rPr lang="en-AU" baseline="0" dirty="0" smtClean="0"/>
              <a:t> </a:t>
            </a:r>
            <a:r>
              <a:rPr lang="en-AU" baseline="0" dirty="0" err="1" smtClean="0"/>
              <a:t>IETF</a:t>
            </a:r>
            <a:r>
              <a:rPr lang="en-AU" baseline="0" dirty="0" smtClean="0"/>
              <a:t> have several working groups </a:t>
            </a:r>
            <a:r>
              <a:rPr lang="en-AU" baseline="0" dirty="0" err="1" smtClean="0"/>
              <a:t>worlking</a:t>
            </a:r>
            <a:r>
              <a:rPr lang="en-AU" baseline="0" dirty="0" smtClean="0"/>
              <a:t> on the problem of </a:t>
            </a:r>
            <a:r>
              <a:rPr lang="en-AU" baseline="0" dirty="0" err="1" smtClean="0"/>
              <a:t>LLNS</a:t>
            </a:r>
            <a:endParaRPr lang="en-AU" baseline="0" dirty="0" smtClean="0"/>
          </a:p>
          <a:p>
            <a:r>
              <a:rPr lang="en-AU" baseline="0" dirty="0" smtClean="0"/>
              <a:t>Core – these guys are working on a framework on how applications communicate with devices on constrained networks </a:t>
            </a:r>
            <a:r>
              <a:rPr lang="en-AU" sz="1200" b="0" i="0" kern="1200" dirty="0" smtClean="0">
                <a:solidFill>
                  <a:schemeClr val="tx1"/>
                </a:solidFill>
                <a:latin typeface="Arial" charset="0"/>
                <a:ea typeface="+mn-ea"/>
                <a:cs typeface="+mn-cs"/>
              </a:rPr>
              <a:t>This includes applications to monitor simple</a:t>
            </a:r>
            <a:br>
              <a:rPr lang="en-AU" sz="1200" b="0" i="0" kern="1200" dirty="0" smtClean="0">
                <a:solidFill>
                  <a:schemeClr val="tx1"/>
                </a:solidFill>
                <a:latin typeface="Arial" charset="0"/>
                <a:ea typeface="+mn-ea"/>
                <a:cs typeface="+mn-cs"/>
              </a:rPr>
            </a:br>
            <a:r>
              <a:rPr lang="en-AU" sz="1200" b="0" i="0" kern="1200" dirty="0" smtClean="0">
                <a:solidFill>
                  <a:schemeClr val="tx1"/>
                </a:solidFill>
                <a:latin typeface="Arial" charset="0"/>
                <a:ea typeface="+mn-ea"/>
                <a:cs typeface="+mn-cs"/>
              </a:rPr>
              <a:t>sensors (e.g. temperature sensors, light switches, and power meters), to control actuators (e.g. light switches, heating controllers, and door locks), and to manage devices.</a:t>
            </a:r>
          </a:p>
          <a:p>
            <a:r>
              <a:rPr lang="en-AU" sz="1200" b="0" i="0" kern="1200" dirty="0" smtClean="0">
                <a:solidFill>
                  <a:schemeClr val="tx1"/>
                </a:solidFill>
                <a:latin typeface="Arial" charset="0"/>
                <a:ea typeface="+mn-ea"/>
                <a:cs typeface="+mn-cs"/>
              </a:rPr>
              <a:t>The</a:t>
            </a:r>
            <a:r>
              <a:rPr lang="en-AU" sz="1200" b="0" i="0" kern="1200" baseline="0" dirty="0" smtClean="0">
                <a:solidFill>
                  <a:schemeClr val="tx1"/>
                </a:solidFill>
                <a:latin typeface="Arial" charset="0"/>
                <a:ea typeface="+mn-ea"/>
                <a:cs typeface="+mn-cs"/>
              </a:rPr>
              <a:t> ones we are going to go into more detail are </a:t>
            </a:r>
            <a:r>
              <a:rPr lang="en-AU" sz="1200" b="0" i="0" kern="1200" baseline="0" dirty="0" err="1" smtClean="0">
                <a:solidFill>
                  <a:schemeClr val="tx1"/>
                </a:solidFill>
                <a:latin typeface="Arial" charset="0"/>
                <a:ea typeface="+mn-ea"/>
                <a:cs typeface="+mn-cs"/>
              </a:rPr>
              <a:t>6LowPan</a:t>
            </a:r>
            <a:r>
              <a:rPr lang="en-AU" sz="1200" b="0" i="0" kern="1200" baseline="0" dirty="0" smtClean="0">
                <a:solidFill>
                  <a:schemeClr val="tx1"/>
                </a:solidFill>
                <a:latin typeface="Arial" charset="0"/>
                <a:ea typeface="+mn-ea"/>
                <a:cs typeface="+mn-cs"/>
              </a:rPr>
              <a:t> and ROLL.</a:t>
            </a:r>
          </a:p>
          <a:p>
            <a:r>
              <a:rPr lang="en-AU" sz="1200" b="0" i="0" kern="1200" baseline="0" dirty="0" smtClean="0">
                <a:solidFill>
                  <a:schemeClr val="tx1"/>
                </a:solidFill>
                <a:latin typeface="Arial" charset="0"/>
                <a:ea typeface="+mn-ea"/>
                <a:cs typeface="+mn-cs"/>
              </a:rPr>
              <a:t>I have not mentioned it previously but this world of </a:t>
            </a:r>
            <a:r>
              <a:rPr lang="en-AU" sz="1200" b="0" i="0" kern="1200" baseline="0" dirty="0" err="1" smtClean="0">
                <a:solidFill>
                  <a:schemeClr val="tx1"/>
                </a:solidFill>
                <a:latin typeface="Arial" charset="0"/>
                <a:ea typeface="+mn-ea"/>
                <a:cs typeface="+mn-cs"/>
              </a:rPr>
              <a:t>LLNs</a:t>
            </a:r>
            <a:r>
              <a:rPr lang="en-AU" sz="1200" b="0" i="0" kern="1200" baseline="0" dirty="0" smtClean="0">
                <a:solidFill>
                  <a:schemeClr val="tx1"/>
                </a:solidFill>
                <a:latin typeface="Arial" charset="0"/>
                <a:ea typeface="+mn-ea"/>
                <a:cs typeface="+mn-cs"/>
              </a:rPr>
              <a:t> will run on </a:t>
            </a:r>
            <a:r>
              <a:rPr lang="en-AU" sz="1200" b="0" i="0" kern="1200" baseline="0" dirty="0" err="1" smtClean="0">
                <a:solidFill>
                  <a:schemeClr val="tx1"/>
                </a:solidFill>
                <a:latin typeface="Arial" charset="0"/>
                <a:ea typeface="+mn-ea"/>
                <a:cs typeface="+mn-cs"/>
              </a:rPr>
              <a:t>IPv6</a:t>
            </a:r>
            <a:r>
              <a:rPr lang="en-AU" sz="1200" b="0" i="0" kern="1200" baseline="0" dirty="0" smtClean="0">
                <a:solidFill>
                  <a:schemeClr val="tx1"/>
                </a:solidFill>
                <a:latin typeface="Arial" charset="0"/>
                <a:ea typeface="+mn-ea"/>
                <a:cs typeface="+mn-cs"/>
              </a:rPr>
              <a:t>. More of that to come. </a:t>
            </a:r>
            <a:r>
              <a:rPr lang="en-AU" sz="1200" b="0" i="0" kern="1200" baseline="0" dirty="0" err="1" smtClean="0">
                <a:solidFill>
                  <a:schemeClr val="tx1"/>
                </a:solidFill>
                <a:latin typeface="Arial" charset="0"/>
                <a:ea typeface="+mn-ea"/>
                <a:cs typeface="+mn-cs"/>
              </a:rPr>
              <a:t>6LowPan</a:t>
            </a:r>
            <a:r>
              <a:rPr lang="en-AU" sz="1200" b="0" i="0" kern="1200" baseline="0" dirty="0" smtClean="0">
                <a:solidFill>
                  <a:schemeClr val="tx1"/>
                </a:solidFill>
                <a:latin typeface="Arial" charset="0"/>
                <a:ea typeface="+mn-ea"/>
                <a:cs typeface="+mn-cs"/>
              </a:rPr>
              <a:t> are tasked with making </a:t>
            </a:r>
            <a:r>
              <a:rPr lang="en-AU" sz="1200" b="0" i="0" kern="1200" baseline="0" dirty="0" err="1" smtClean="0">
                <a:solidFill>
                  <a:schemeClr val="tx1"/>
                </a:solidFill>
                <a:latin typeface="Arial" charset="0"/>
                <a:ea typeface="+mn-ea"/>
                <a:cs typeface="+mn-cs"/>
              </a:rPr>
              <a:t>IPv6</a:t>
            </a:r>
            <a:r>
              <a:rPr lang="en-AU" sz="1200" b="0" i="0" kern="1200" baseline="0" dirty="0" smtClean="0">
                <a:solidFill>
                  <a:schemeClr val="tx1"/>
                </a:solidFill>
                <a:latin typeface="Arial" charset="0"/>
                <a:ea typeface="+mn-ea"/>
                <a:cs typeface="+mn-cs"/>
              </a:rPr>
              <a:t> work over 802.15.4</a:t>
            </a:r>
          </a:p>
          <a:p>
            <a:r>
              <a:rPr lang="en-AU" sz="1200" b="0" i="0" kern="1200" baseline="0" dirty="0" smtClean="0">
                <a:solidFill>
                  <a:schemeClr val="tx1"/>
                </a:solidFill>
                <a:latin typeface="Arial" charset="0"/>
                <a:ea typeface="+mn-ea"/>
                <a:cs typeface="+mn-cs"/>
              </a:rPr>
              <a:t>ROLL is the main reason for this presentation – they have developed the </a:t>
            </a:r>
            <a:r>
              <a:rPr lang="en-AU" sz="1200" b="0" i="0" kern="1200" baseline="0" dirty="0" err="1" smtClean="0">
                <a:solidFill>
                  <a:schemeClr val="tx1"/>
                </a:solidFill>
                <a:latin typeface="Arial" charset="0"/>
                <a:ea typeface="+mn-ea"/>
                <a:cs typeface="+mn-cs"/>
              </a:rPr>
              <a:t>RPL</a:t>
            </a:r>
            <a:r>
              <a:rPr lang="en-AU" sz="1200" b="0" i="0" kern="1200" baseline="0" dirty="0" smtClean="0">
                <a:solidFill>
                  <a:schemeClr val="tx1"/>
                </a:solidFill>
                <a:latin typeface="Arial" charset="0"/>
                <a:ea typeface="+mn-ea"/>
                <a:cs typeface="+mn-cs"/>
              </a:rPr>
              <a:t> protocol that </a:t>
            </a:r>
            <a:r>
              <a:rPr lang="en-AU" sz="1200" b="0" i="0" kern="1200" baseline="0" dirty="0" err="1" smtClean="0">
                <a:solidFill>
                  <a:schemeClr val="tx1"/>
                </a:solidFill>
                <a:latin typeface="Arial" charset="0"/>
                <a:ea typeface="+mn-ea"/>
                <a:cs typeface="+mn-cs"/>
              </a:rPr>
              <a:t>hopefull</a:t>
            </a:r>
            <a:r>
              <a:rPr lang="en-AU" sz="1200" b="0" i="0" kern="1200" baseline="0" dirty="0" smtClean="0">
                <a:solidFill>
                  <a:schemeClr val="tx1"/>
                </a:solidFill>
                <a:latin typeface="Arial" charset="0"/>
                <a:ea typeface="+mn-ea"/>
                <a:cs typeface="+mn-cs"/>
              </a:rPr>
              <a:t> will be the standard for sensor networks</a:t>
            </a:r>
            <a:endParaRPr lang="en-AU"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The main object of IPSO is to drive awareness and interoperability of Smart Object Networks. They have quite a number of good Webinars on their</a:t>
            </a:r>
            <a:r>
              <a:rPr lang="en-AU" baseline="0" dirty="0" smtClean="0"/>
              <a:t> website that I recommend you take a look at.</a:t>
            </a:r>
          </a:p>
          <a:p>
            <a:r>
              <a:rPr lang="en-AU" baseline="0" dirty="0" smtClean="0"/>
              <a:t>A lot more detail on the protocols etc that I am covering today.</a:t>
            </a:r>
            <a:r>
              <a:rPr lang="en-AU" dirty="0" smtClean="0"/>
              <a:t> </a:t>
            </a:r>
            <a:endParaRPr lang="en-US" dirty="0"/>
          </a:p>
        </p:txBody>
      </p:sp>
      <p:sp>
        <p:nvSpPr>
          <p:cNvPr id="4" name="Slide Number Placeholder 3"/>
          <p:cNvSpPr>
            <a:spLocks noGrp="1"/>
          </p:cNvSpPr>
          <p:nvPr>
            <p:ph type="sldNum" sz="quarter" idx="10"/>
          </p:nvPr>
        </p:nvSpPr>
        <p:spPr/>
        <p:txBody>
          <a:bodyPr/>
          <a:lstStyle/>
          <a:p>
            <a:fld id="{22925896-2920-4CB3-B91F-EB297C089F00}"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sldNum" sz="quarter" idx="5"/>
          </p:nvPr>
        </p:nvSpPr>
        <p:spPr>
          <a:ln/>
        </p:spPr>
        <p:txBody>
          <a:bodyPr/>
          <a:lstStyle/>
          <a:p>
            <a:fld id="{0FEA424F-4F57-440B-8360-3601CA6FE216}" type="slidenum">
              <a:rPr lang="en-US"/>
              <a:pPr/>
              <a:t>14</a:t>
            </a:fld>
            <a:endParaRPr lang="en-US"/>
          </a:p>
        </p:txBody>
      </p:sp>
      <p:sp>
        <p:nvSpPr>
          <p:cNvPr id="1228802" name="Rectangle 11"/>
          <p:cNvSpPr txBox="1">
            <a:spLocks noGrp="1" noChangeArrowheads="1"/>
          </p:cNvSpPr>
          <p:nvPr/>
        </p:nvSpPr>
        <p:spPr bwMode="auto">
          <a:xfrm>
            <a:off x="6004504" y="9546124"/>
            <a:ext cx="823107" cy="315993"/>
          </a:xfrm>
          <a:prstGeom prst="rect">
            <a:avLst/>
          </a:prstGeom>
          <a:noFill/>
          <a:ln w="9525">
            <a:noFill/>
            <a:miter lim="800000"/>
            <a:headEnd/>
            <a:tailEnd/>
          </a:ln>
        </p:spPr>
        <p:txBody>
          <a:bodyPr lIns="19519" tIns="0" rIns="19519" bIns="0" anchor="b"/>
          <a:lstStyle/>
          <a:p>
            <a:pPr algn="r" defTabSz="936981"/>
            <a:fld id="{4075D3C3-D581-4680-B911-4ACC0217CDEA}" type="slidenum">
              <a:rPr lang="en-US" sz="1200">
                <a:solidFill>
                  <a:srgbClr val="000000"/>
                </a:solidFill>
              </a:rPr>
              <a:pPr algn="r" defTabSz="936981"/>
              <a:t>14</a:t>
            </a:fld>
            <a:endParaRPr lang="en-US" sz="1200" dirty="0">
              <a:solidFill>
                <a:srgbClr val="000000"/>
              </a:solidFill>
            </a:endParaRPr>
          </a:p>
        </p:txBody>
      </p:sp>
      <p:sp>
        <p:nvSpPr>
          <p:cNvPr id="1228803" name="Rectangle 2"/>
          <p:cNvSpPr>
            <a:spLocks noGrp="1" noRot="1" noChangeAspect="1" noChangeArrowheads="1" noTextEdit="1"/>
          </p:cNvSpPr>
          <p:nvPr>
            <p:ph type="sldImg"/>
          </p:nvPr>
        </p:nvSpPr>
        <p:spPr>
          <a:ln/>
        </p:spPr>
      </p:sp>
      <p:sp>
        <p:nvSpPr>
          <p:cNvPr id="1228804" name="Rectangle 3"/>
          <p:cNvSpPr>
            <a:spLocks noGrp="1" noChangeArrowheads="1"/>
          </p:cNvSpPr>
          <p:nvPr>
            <p:ph type="body" idx="1"/>
          </p:nvPr>
        </p:nvSpPr>
        <p:spPr>
          <a:xfrm>
            <a:off x="409946" y="4814962"/>
            <a:ext cx="6199027" cy="4677043"/>
          </a:xfrm>
        </p:spPr>
        <p:txBody>
          <a:bodyPr lIns="99225" tIns="52052" rIns="99225" bIns="52052"/>
          <a:lstStyle/>
          <a:p>
            <a:r>
              <a:rPr lang="en-GB" dirty="0" smtClean="0"/>
              <a:t>So let’s take a quick look at 802.15.4 which is the predominant physical layer wireless standard for</a:t>
            </a:r>
            <a:r>
              <a:rPr lang="en-GB" baseline="0" dirty="0" smtClean="0"/>
              <a:t> Smart Objects</a:t>
            </a:r>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5"/>
          </p:nvPr>
        </p:nvSpPr>
        <p:spPr>
          <a:ln/>
        </p:spPr>
        <p:txBody>
          <a:bodyPr/>
          <a:lstStyle/>
          <a:p>
            <a:fld id="{D75D29F7-3C16-40BB-86F5-8F10CFD23E71}" type="slidenum">
              <a:rPr lang="en-US"/>
              <a:pPr/>
              <a:t>15</a:t>
            </a:fld>
            <a:endParaRPr lang="en-US"/>
          </a:p>
        </p:txBody>
      </p:sp>
      <p:sp>
        <p:nvSpPr>
          <p:cNvPr id="1188866" name="Rectangle 2"/>
          <p:cNvSpPr>
            <a:spLocks noGrp="1" noRot="1" noChangeAspect="1" noChangeArrowheads="1" noTextEdit="1"/>
          </p:cNvSpPr>
          <p:nvPr>
            <p:ph type="sldImg"/>
          </p:nvPr>
        </p:nvSpPr>
        <p:spPr>
          <a:xfrm>
            <a:off x="142875" y="765175"/>
            <a:ext cx="6813550" cy="3833813"/>
          </a:xfrm>
          <a:ln/>
        </p:spPr>
      </p:sp>
      <p:sp>
        <p:nvSpPr>
          <p:cNvPr id="1188867" name="Rectangle 3"/>
          <p:cNvSpPr>
            <a:spLocks noGrp="1" noChangeArrowheads="1"/>
          </p:cNvSpPr>
          <p:nvPr>
            <p:ph type="body" idx="1"/>
          </p:nvPr>
        </p:nvSpPr>
        <p:spPr>
          <a:xfrm>
            <a:off x="710574" y="4856861"/>
            <a:ext cx="5678154" cy="4600227"/>
          </a:xfrm>
        </p:spPr>
        <p:txBody>
          <a:bodyPr/>
          <a:lstStyle/>
          <a:p>
            <a:r>
              <a:rPr lang="en-AU" sz="1000" i="1" dirty="0"/>
              <a:t>802.11</a:t>
            </a:r>
            <a:r>
              <a:rPr lang="en-AU" sz="1000" dirty="0"/>
              <a:t> and </a:t>
            </a:r>
            <a:r>
              <a:rPr lang="en-AU" sz="1000" i="1" dirty="0" err="1"/>
              <a:t>802.11x</a:t>
            </a:r>
            <a:r>
              <a:rPr lang="en-AU" sz="1000" dirty="0"/>
              <a:t> refers to a family of specifications developed by the </a:t>
            </a:r>
            <a:r>
              <a:rPr lang="en-AU" sz="1000" dirty="0">
                <a:hlinkClick r:id="rId3"/>
              </a:rPr>
              <a:t>IEEE</a:t>
            </a:r>
            <a:r>
              <a:rPr lang="en-AU" sz="1000" dirty="0"/>
              <a:t> for </a:t>
            </a:r>
            <a:r>
              <a:rPr lang="en-AU" sz="1000" dirty="0">
                <a:hlinkClick r:id="rId4"/>
              </a:rPr>
              <a:t>wireless LAN</a:t>
            </a:r>
            <a:r>
              <a:rPr lang="en-AU" sz="1000" dirty="0"/>
              <a:t> technology. 802.11 specifies an over-the-air interface between a wireless client and a </a:t>
            </a:r>
            <a:r>
              <a:rPr lang="en-AU" sz="1000" u="sng" dirty="0">
                <a:hlinkClick r:id="rId5"/>
              </a:rPr>
              <a:t>base station</a:t>
            </a:r>
            <a:r>
              <a:rPr lang="en-AU" sz="1000" dirty="0"/>
              <a:t> or between two wireless clients. Although the terms 802.11 and </a:t>
            </a:r>
            <a:r>
              <a:rPr lang="en-AU" sz="1000" dirty="0">
                <a:hlinkClick r:id="rId6" tooltip="Wi-Fi"/>
              </a:rPr>
              <a:t>Wi-Fi</a:t>
            </a:r>
            <a:r>
              <a:rPr lang="en-AU" sz="1000" dirty="0"/>
              <a:t> are often used interchangeably, the </a:t>
            </a:r>
            <a:r>
              <a:rPr lang="en-AU" sz="1000" dirty="0">
                <a:hlinkClick r:id="rId7" tooltip="Wi-Fi Alliance"/>
              </a:rPr>
              <a:t>Wi-Fi Alliance</a:t>
            </a:r>
            <a:r>
              <a:rPr lang="en-AU" sz="1000" dirty="0"/>
              <a:t> uses the term "Wi-Fi" to define a slightly different set of overlapping standards. In some cases, </a:t>
            </a:r>
            <a:r>
              <a:rPr lang="en-AU" sz="1000" dirty="0">
                <a:hlinkClick r:id="rId8" tooltip="Market demand"/>
              </a:rPr>
              <a:t>market demand</a:t>
            </a:r>
            <a:r>
              <a:rPr lang="en-AU" sz="1000" dirty="0"/>
              <a:t> has led the Wi-Fi Alliance to begin certifying products before amendments to the 802.11 standard are complete </a:t>
            </a:r>
          </a:p>
          <a:p>
            <a:r>
              <a:rPr lang="en-AU" sz="1000" dirty="0"/>
              <a:t>The 802.15 </a:t>
            </a:r>
            <a:r>
              <a:rPr lang="en-AU" sz="1000" dirty="0" err="1"/>
              <a:t>WPAN</a:t>
            </a:r>
            <a:r>
              <a:rPr lang="en-AU" sz="1000" dirty="0"/>
              <a:t>™ effort focuses on the development of consensus standards for Personal Area Networks or short distance wireless networks.  These </a:t>
            </a:r>
            <a:r>
              <a:rPr lang="en-AU" sz="1000" dirty="0" err="1"/>
              <a:t>WPANs</a:t>
            </a:r>
            <a:r>
              <a:rPr lang="en-AU" sz="1000" dirty="0"/>
              <a:t> address wireless networking of portable and mobile computing devices such as PCs, Personal Digital Assistants (</a:t>
            </a:r>
            <a:r>
              <a:rPr lang="en-AU" sz="1000" dirty="0" err="1"/>
              <a:t>PDAs</a:t>
            </a:r>
            <a:r>
              <a:rPr lang="en-AU" sz="1000" dirty="0"/>
              <a:t>), peripherals, cell phones, pagers, and consumer electronics; allowing these devices to communicate and interoperate with one another. The goal is to publish standards, recommended practices, or guides that have broad market applicability and deal effectively with the issues of coexistence and interoperability with other wired and wireless networking solution</a:t>
            </a:r>
          </a:p>
          <a:p>
            <a:r>
              <a:rPr lang="en-AU" sz="1000" dirty="0"/>
              <a:t>The IEEE 802.16 Working Group on Broadband Wireless Access Standards develops standards and recommended practices to support the development and deployment of broadband Wireless Metropolitan Area Networks. </a:t>
            </a:r>
          </a:p>
          <a:p>
            <a:r>
              <a:rPr lang="en-AU" sz="1000" b="1" dirty="0"/>
              <a:t>IEEE 802.20</a:t>
            </a:r>
            <a:r>
              <a:rPr lang="en-AU" sz="1000" dirty="0"/>
              <a:t> or </a:t>
            </a:r>
            <a:r>
              <a:rPr lang="en-AU" sz="1000" b="1" dirty="0"/>
              <a:t>Mobile Broadband Wireless Access (</a:t>
            </a:r>
            <a:r>
              <a:rPr lang="en-AU" sz="1000" b="1" dirty="0" err="1"/>
              <a:t>MBWA</a:t>
            </a:r>
            <a:r>
              <a:rPr lang="en-AU" sz="1000" b="1" dirty="0"/>
              <a:t>) Working Group</a:t>
            </a:r>
            <a:r>
              <a:rPr lang="en-AU" sz="1000" dirty="0"/>
              <a:t>, the establishment of which was approved by </a:t>
            </a:r>
            <a:r>
              <a:rPr lang="en-AU" sz="1000" dirty="0">
                <a:hlinkClick r:id="rId9" tooltip="Institute of Electrical and Electronics Engineers"/>
              </a:rPr>
              <a:t>IEEE</a:t>
            </a:r>
            <a:r>
              <a:rPr lang="en-AU" sz="1000" dirty="0"/>
              <a:t> Standards Board on </a:t>
            </a:r>
            <a:r>
              <a:rPr lang="en-AU" sz="1000" dirty="0">
                <a:hlinkClick r:id="rId10" tooltip="December 11"/>
              </a:rPr>
              <a:t>December 11</a:t>
            </a:r>
            <a:r>
              <a:rPr lang="en-AU" sz="1000" dirty="0"/>
              <a:t>, </a:t>
            </a:r>
            <a:r>
              <a:rPr lang="en-AU" sz="1000" dirty="0">
                <a:hlinkClick r:id="rId11" tooltip="2002"/>
              </a:rPr>
              <a:t>2002</a:t>
            </a:r>
            <a:r>
              <a:rPr lang="en-AU" sz="1000" dirty="0"/>
              <a:t>, aims to prepare a formal specification for a packet-based air interface designed for </a:t>
            </a:r>
            <a:r>
              <a:rPr lang="en-AU" sz="1000" dirty="0">
                <a:hlinkClick r:id="rId12" tooltip="Internet Protocol"/>
              </a:rPr>
              <a:t>IP</a:t>
            </a:r>
            <a:r>
              <a:rPr lang="en-AU" sz="1000" dirty="0"/>
              <a:t>-based services. It is hoped that such an interface will allow the creation of low-cost, always-on, and truly mobile </a:t>
            </a:r>
            <a:r>
              <a:rPr lang="en-AU" sz="1000" dirty="0">
                <a:hlinkClick r:id="rId13" tooltip="Broadband"/>
              </a:rPr>
              <a:t>broadband</a:t>
            </a:r>
            <a:r>
              <a:rPr lang="en-AU" sz="1000" dirty="0"/>
              <a:t> </a:t>
            </a:r>
            <a:r>
              <a:rPr lang="en-AU" sz="1000" dirty="0">
                <a:hlinkClick r:id="rId14" tooltip="Wireless"/>
              </a:rPr>
              <a:t>wireless</a:t>
            </a:r>
            <a:r>
              <a:rPr lang="en-AU" sz="1000" dirty="0"/>
              <a:t> </a:t>
            </a:r>
            <a:r>
              <a:rPr lang="en-AU" sz="1000" dirty="0">
                <a:hlinkClick r:id="rId15" tooltip="Computer network"/>
              </a:rPr>
              <a:t>networks</a:t>
            </a:r>
            <a:r>
              <a:rPr lang="en-AU" sz="1000" dirty="0"/>
              <a:t>, nicknamed as Mobile-</a:t>
            </a:r>
            <a:r>
              <a:rPr lang="en-AU" sz="1000" dirty="0" err="1"/>
              <a:t>Fi</a:t>
            </a:r>
            <a:r>
              <a:rPr lang="en-AU" sz="1000" dirty="0"/>
              <a:t>.</a:t>
            </a:r>
          </a:p>
          <a:p>
            <a:r>
              <a:rPr lang="en-AU" sz="1000" b="1" dirty="0" err="1"/>
              <a:t>EEE</a:t>
            </a:r>
            <a:r>
              <a:rPr lang="en-AU" sz="1000" b="1" dirty="0"/>
              <a:t> 802.22</a:t>
            </a:r>
            <a:r>
              <a:rPr lang="en-AU" sz="1000" dirty="0"/>
              <a:t> is a new </a:t>
            </a:r>
            <a:r>
              <a:rPr lang="en-AU" sz="1000" dirty="0">
                <a:hlinkClick r:id="rId16" tooltip="Working group"/>
              </a:rPr>
              <a:t>working group</a:t>
            </a:r>
            <a:r>
              <a:rPr lang="en-AU" sz="1000" dirty="0"/>
              <a:t> of IEEE 802 LAN/MAN standards committee which aims at constructing Wireless Regional Area Network (</a:t>
            </a:r>
            <a:r>
              <a:rPr lang="en-AU" sz="1000" dirty="0">
                <a:hlinkClick r:id="rId17" tooltip="WRAN"/>
              </a:rPr>
              <a:t>WRAN</a:t>
            </a:r>
            <a:r>
              <a:rPr lang="en-AU" sz="1000" dirty="0"/>
              <a:t>) utilizing </a:t>
            </a:r>
            <a:r>
              <a:rPr lang="en-AU" sz="1000" dirty="0">
                <a:hlinkClick r:id="rId18" tooltip="White space (telecommunications)"/>
              </a:rPr>
              <a:t>white spaces</a:t>
            </a:r>
            <a:r>
              <a:rPr lang="en-AU" sz="1000" dirty="0"/>
              <a:t> (channels that are not already used) in the allocated TV frequency spectrum. The use of the spectrum will be used in an opportunistic way in order not interfere with any </a:t>
            </a:r>
            <a:r>
              <a:rPr lang="en-AU" sz="1000" dirty="0">
                <a:hlinkClick r:id="rId19" tooltip="TV"/>
              </a:rPr>
              <a:t>TV</a:t>
            </a:r>
            <a:r>
              <a:rPr lang="en-AU" sz="1000" dirty="0"/>
              <a:t> channel that is transmitting.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a:spLocks noGrp="1" noChangeArrowheads="1"/>
          </p:cNvSpPr>
          <p:nvPr>
            <p:ph type="sldNum" sz="quarter" idx="5"/>
          </p:nvPr>
        </p:nvSpPr>
        <p:spPr>
          <a:ln/>
        </p:spPr>
        <p:txBody>
          <a:bodyPr/>
          <a:lstStyle/>
          <a:p>
            <a:fld id="{64CE00A0-3448-404A-B77E-EE858DE1EE80}" type="slidenum">
              <a:rPr lang="en-US"/>
              <a:pPr/>
              <a:t>16</a:t>
            </a:fld>
            <a:endParaRPr lang="en-US"/>
          </a:p>
        </p:txBody>
      </p:sp>
      <p:sp>
        <p:nvSpPr>
          <p:cNvPr id="1231874" name="Rectangle 11"/>
          <p:cNvSpPr txBox="1">
            <a:spLocks noGrp="1" noChangeArrowheads="1"/>
          </p:cNvSpPr>
          <p:nvPr/>
        </p:nvSpPr>
        <p:spPr bwMode="auto">
          <a:xfrm>
            <a:off x="6004504" y="9546124"/>
            <a:ext cx="823107" cy="315993"/>
          </a:xfrm>
          <a:prstGeom prst="rect">
            <a:avLst/>
          </a:prstGeom>
          <a:noFill/>
          <a:ln w="9525">
            <a:noFill/>
            <a:miter lim="800000"/>
            <a:headEnd/>
            <a:tailEnd/>
          </a:ln>
        </p:spPr>
        <p:txBody>
          <a:bodyPr lIns="19519" tIns="0" rIns="19519" bIns="0" anchor="b"/>
          <a:lstStyle/>
          <a:p>
            <a:pPr algn="r" defTabSz="936981">
              <a:lnSpc>
                <a:spcPct val="100000"/>
              </a:lnSpc>
            </a:pPr>
            <a:fld id="{DA51B63B-83DD-4630-9B1A-A79E900F60F9}" type="slidenum">
              <a:rPr lang="en-US" sz="800">
                <a:solidFill>
                  <a:schemeClr val="tx1"/>
                </a:solidFill>
              </a:rPr>
              <a:pPr algn="r" defTabSz="936981">
                <a:lnSpc>
                  <a:spcPct val="100000"/>
                </a:lnSpc>
              </a:pPr>
              <a:t>16</a:t>
            </a:fld>
            <a:endParaRPr lang="en-US" sz="800" dirty="0">
              <a:solidFill>
                <a:schemeClr val="tx1"/>
              </a:solidFill>
            </a:endParaRPr>
          </a:p>
        </p:txBody>
      </p:sp>
      <p:sp>
        <p:nvSpPr>
          <p:cNvPr id="1231875" name="Rectangle 11"/>
          <p:cNvSpPr txBox="1">
            <a:spLocks noGrp="1" noChangeArrowheads="1"/>
          </p:cNvSpPr>
          <p:nvPr/>
        </p:nvSpPr>
        <p:spPr bwMode="auto">
          <a:xfrm>
            <a:off x="6004504" y="9546124"/>
            <a:ext cx="823107" cy="315993"/>
          </a:xfrm>
          <a:prstGeom prst="rect">
            <a:avLst/>
          </a:prstGeom>
          <a:noFill/>
          <a:ln w="9525">
            <a:noFill/>
            <a:miter lim="800000"/>
            <a:headEnd/>
            <a:tailEnd/>
          </a:ln>
        </p:spPr>
        <p:txBody>
          <a:bodyPr lIns="19519" tIns="0" rIns="19519" bIns="0" anchor="b"/>
          <a:lstStyle/>
          <a:p>
            <a:pPr algn="r" defTabSz="936981">
              <a:lnSpc>
                <a:spcPct val="100000"/>
              </a:lnSpc>
            </a:pPr>
            <a:fld id="{F9B7BBE8-8CC1-43EF-9E0F-074839716F81}" type="slidenum">
              <a:rPr lang="en-US" sz="800">
                <a:solidFill>
                  <a:schemeClr val="tx1"/>
                </a:solidFill>
              </a:rPr>
              <a:pPr algn="r" defTabSz="936981">
                <a:lnSpc>
                  <a:spcPct val="100000"/>
                </a:lnSpc>
              </a:pPr>
              <a:t>16</a:t>
            </a:fld>
            <a:endParaRPr lang="en-US" sz="800" dirty="0">
              <a:solidFill>
                <a:schemeClr val="tx1"/>
              </a:solidFill>
            </a:endParaRPr>
          </a:p>
        </p:txBody>
      </p:sp>
      <p:sp>
        <p:nvSpPr>
          <p:cNvPr id="1231876" name="Rectangle 11"/>
          <p:cNvSpPr txBox="1">
            <a:spLocks noGrp="1" noChangeArrowheads="1"/>
          </p:cNvSpPr>
          <p:nvPr/>
        </p:nvSpPr>
        <p:spPr bwMode="auto">
          <a:xfrm>
            <a:off x="6004504" y="9546124"/>
            <a:ext cx="823107" cy="315993"/>
          </a:xfrm>
          <a:prstGeom prst="rect">
            <a:avLst/>
          </a:prstGeom>
          <a:noFill/>
          <a:ln w="9525">
            <a:noFill/>
            <a:miter lim="800000"/>
            <a:headEnd/>
            <a:tailEnd/>
          </a:ln>
        </p:spPr>
        <p:txBody>
          <a:bodyPr lIns="19517" tIns="0" rIns="19517" bIns="0" anchor="b"/>
          <a:lstStyle/>
          <a:p>
            <a:pPr algn="r" defTabSz="936981"/>
            <a:fld id="{BD717E86-DE5F-4BCD-AEC1-50A6F1C58CE1}" type="slidenum">
              <a:rPr lang="en-US" sz="1200">
                <a:solidFill>
                  <a:srgbClr val="000000"/>
                </a:solidFill>
              </a:rPr>
              <a:pPr algn="r" defTabSz="936981"/>
              <a:t>16</a:t>
            </a:fld>
            <a:endParaRPr lang="en-US" sz="1200" dirty="0">
              <a:solidFill>
                <a:srgbClr val="000000"/>
              </a:solidFill>
            </a:endParaRPr>
          </a:p>
        </p:txBody>
      </p:sp>
      <p:sp>
        <p:nvSpPr>
          <p:cNvPr id="1231877" name="Rectangle 2"/>
          <p:cNvSpPr>
            <a:spLocks noGrp="1" noRot="1" noChangeAspect="1" noChangeArrowheads="1" noTextEdit="1"/>
          </p:cNvSpPr>
          <p:nvPr>
            <p:ph type="sldImg"/>
          </p:nvPr>
        </p:nvSpPr>
        <p:spPr>
          <a:ln/>
        </p:spPr>
      </p:sp>
      <p:sp>
        <p:nvSpPr>
          <p:cNvPr id="1231878" name="Rectangle 3"/>
          <p:cNvSpPr>
            <a:spLocks noGrp="1" noChangeArrowheads="1"/>
          </p:cNvSpPr>
          <p:nvPr>
            <p:ph type="body" idx="1"/>
          </p:nvPr>
        </p:nvSpPr>
        <p:spPr>
          <a:xfrm>
            <a:off x="409946" y="4814962"/>
            <a:ext cx="6199027" cy="4677043"/>
          </a:xfrm>
        </p:spPr>
        <p:txBody>
          <a:bodyPr lIns="99215" tIns="52047" rIns="99215" bIns="52047"/>
          <a:lstStyle/>
          <a:p>
            <a:r>
              <a:rPr lang="en-GB" dirty="0" smtClean="0"/>
              <a:t>The</a:t>
            </a:r>
            <a:r>
              <a:rPr lang="en-GB" baseline="0" dirty="0" smtClean="0"/>
              <a:t> charter of 802.15.4 was to build a technology that was simple, would not suck up much power and was easily implemented in all manner of objects</a:t>
            </a:r>
          </a:p>
          <a:p>
            <a:pPr marL="112713" marR="0" indent="-112713" algn="l" defTabSz="1020763" rtl="0" eaLnBrk="0" fontAlgn="base" latinLnBrk="0" hangingPunct="0">
              <a:lnSpc>
                <a:spcPct val="90000"/>
              </a:lnSpc>
              <a:spcBef>
                <a:spcPct val="50000"/>
              </a:spcBef>
              <a:spcAft>
                <a:spcPct val="0"/>
              </a:spcAft>
              <a:buClrTx/>
              <a:buSzPct val="100000"/>
              <a:buFontTx/>
              <a:buChar char="•"/>
              <a:tabLst/>
              <a:defRPr/>
            </a:pPr>
            <a:r>
              <a:rPr lang="en-AU" dirty="0" smtClean="0"/>
              <a:t>802.15.4 is part of the 802.15 wireless </a:t>
            </a:r>
            <a:r>
              <a:rPr lang="en-AU" dirty="0" smtClean="0">
                <a:hlinkClick r:id="rId3"/>
              </a:rPr>
              <a:t>personal-area network</a:t>
            </a:r>
            <a:r>
              <a:rPr lang="en-AU" dirty="0" smtClean="0"/>
              <a:t> effort at the IEEE. It is a simple (128 byte) packet-based radio protocol aimed at very low-cost, battery-operated widgets and sensors (whose batteries last years, not hours) that can intercommunicate and send low-bandwidth data to a centralized device. </a:t>
            </a:r>
          </a:p>
          <a:p>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5"/>
          </p:nvPr>
        </p:nvSpPr>
        <p:spPr>
          <a:ln/>
        </p:spPr>
        <p:txBody>
          <a:bodyPr/>
          <a:lstStyle/>
          <a:p>
            <a:fld id="{20A24F18-22FC-4D66-8446-F704028FD7EF}" type="slidenum">
              <a:rPr lang="en-US"/>
              <a:pPr/>
              <a:t>17</a:t>
            </a:fld>
            <a:endParaRPr lang="en-US"/>
          </a:p>
        </p:txBody>
      </p:sp>
      <p:sp>
        <p:nvSpPr>
          <p:cNvPr id="1195010" name="Rectangle 2"/>
          <p:cNvSpPr>
            <a:spLocks noGrp="1" noRot="1" noChangeAspect="1" noChangeArrowheads="1" noTextEdit="1"/>
          </p:cNvSpPr>
          <p:nvPr>
            <p:ph type="sldImg"/>
          </p:nvPr>
        </p:nvSpPr>
        <p:spPr>
          <a:xfrm>
            <a:off x="142875" y="765175"/>
            <a:ext cx="6813550" cy="3833813"/>
          </a:xfrm>
          <a:ln/>
        </p:spPr>
      </p:sp>
      <p:sp>
        <p:nvSpPr>
          <p:cNvPr id="1195011" name="Rectangle 3"/>
          <p:cNvSpPr>
            <a:spLocks noGrp="1" noChangeArrowheads="1"/>
          </p:cNvSpPr>
          <p:nvPr>
            <p:ph type="body" idx="1"/>
          </p:nvPr>
        </p:nvSpPr>
        <p:spPr>
          <a:xfrm>
            <a:off x="710574" y="4856861"/>
            <a:ext cx="5678154" cy="4600227"/>
          </a:xfrm>
        </p:spPr>
        <p:txBody>
          <a:bodyPr/>
          <a:lstStyle/>
          <a:p>
            <a:r>
              <a:rPr lang="en-AU" dirty="0" smtClean="0"/>
              <a:t>Low bandwidth,</a:t>
            </a:r>
            <a:r>
              <a:rPr lang="en-AU" baseline="0" dirty="0" smtClean="0"/>
              <a:t> low transmit power = small frame size = small buffering capabilities inside the smart objects</a:t>
            </a:r>
          </a:p>
          <a:p>
            <a:r>
              <a:rPr lang="en-AU" baseline="0" dirty="0" smtClean="0"/>
              <a:t>It does not have all the bells and whistles of its cousin </a:t>
            </a:r>
            <a:r>
              <a:rPr lang="en-AU" baseline="0" dirty="0" err="1" smtClean="0"/>
              <a:t>bluetooth</a:t>
            </a:r>
            <a:r>
              <a:rPr lang="en-AU" baseline="0" dirty="0" smtClean="0"/>
              <a:t> that can detect devices types headsets etc…</a:t>
            </a:r>
          </a:p>
          <a:p>
            <a:endParaRPr lang="en-AU"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5"/>
          </p:nvPr>
        </p:nvSpPr>
        <p:spPr>
          <a:ln/>
        </p:spPr>
        <p:txBody>
          <a:bodyPr/>
          <a:lstStyle/>
          <a:p>
            <a:fld id="{922ACFA6-0CC2-4C8F-9697-158DB83E4EEE}" type="slidenum">
              <a:rPr lang="en-US"/>
              <a:pPr/>
              <a:t>18</a:t>
            </a:fld>
            <a:endParaRPr lang="en-US"/>
          </a:p>
        </p:txBody>
      </p:sp>
      <p:sp>
        <p:nvSpPr>
          <p:cNvPr id="1199106" name="Rectangle 2"/>
          <p:cNvSpPr>
            <a:spLocks noGrp="1" noRot="1" noChangeAspect="1" noChangeArrowheads="1" noTextEdit="1"/>
          </p:cNvSpPr>
          <p:nvPr>
            <p:ph type="sldImg"/>
          </p:nvPr>
        </p:nvSpPr>
        <p:spPr>
          <a:xfrm>
            <a:off x="142875" y="765175"/>
            <a:ext cx="6813550" cy="3833813"/>
          </a:xfrm>
          <a:ln/>
        </p:spPr>
      </p:sp>
      <p:sp>
        <p:nvSpPr>
          <p:cNvPr id="1199107" name="Rectangle 3"/>
          <p:cNvSpPr>
            <a:spLocks noGrp="1" noChangeArrowheads="1"/>
          </p:cNvSpPr>
          <p:nvPr>
            <p:ph type="body" idx="1"/>
          </p:nvPr>
        </p:nvSpPr>
        <p:spPr>
          <a:xfrm>
            <a:off x="710574" y="4856861"/>
            <a:ext cx="5678154" cy="4600227"/>
          </a:xfrm>
        </p:spPr>
        <p:txBody>
          <a:bodyPr/>
          <a:lstStyle/>
          <a:p>
            <a:r>
              <a:rPr lang="en-AU" dirty="0" smtClean="0"/>
              <a:t>There are two types of</a:t>
            </a:r>
            <a:r>
              <a:rPr lang="en-AU" baseline="0" dirty="0" smtClean="0"/>
              <a:t> devices in an 802.15.4 network</a:t>
            </a:r>
            <a:endParaRPr lang="en-AU" dirty="0" smtClean="0"/>
          </a:p>
          <a:p>
            <a:r>
              <a:rPr lang="en-AU" dirty="0" smtClean="0"/>
              <a:t>The </a:t>
            </a:r>
            <a:r>
              <a:rPr lang="en-AU" dirty="0"/>
              <a:t>first one is the </a:t>
            </a:r>
            <a:r>
              <a:rPr lang="en-AU" i="1" dirty="0"/>
              <a:t>full-function device</a:t>
            </a:r>
            <a:r>
              <a:rPr lang="en-AU" dirty="0"/>
              <a:t> (</a:t>
            </a:r>
            <a:r>
              <a:rPr lang="en-AU" dirty="0" err="1"/>
              <a:t>FFD</a:t>
            </a:r>
            <a:r>
              <a:rPr lang="en-AU" dirty="0"/>
              <a:t>). It can serve as the coordinator of a personal area network just as it may function as a common node. It implements a general model of communication which allows it to talk to any other device: it may also relay messages, in which case it is dubbed a coordinator (PAN coordinator when it is in charge of the whole network). </a:t>
            </a:r>
          </a:p>
          <a:p>
            <a:r>
              <a:rPr lang="en-AU" i="1" dirty="0"/>
              <a:t>Reduced-function devices</a:t>
            </a:r>
            <a:r>
              <a:rPr lang="en-AU" dirty="0"/>
              <a:t> (</a:t>
            </a:r>
            <a:r>
              <a:rPr lang="en-AU" dirty="0" err="1"/>
              <a:t>RFD</a:t>
            </a:r>
            <a:r>
              <a:rPr lang="en-AU" dirty="0"/>
              <a:t>) are meant to be extremely simple devices with very modest resource and communication requirements; due to this, they can only communicate with </a:t>
            </a:r>
            <a:r>
              <a:rPr lang="en-AU" dirty="0" err="1"/>
              <a:t>FFD's</a:t>
            </a:r>
            <a:r>
              <a:rPr lang="en-AU" dirty="0"/>
              <a:t> and can never act as coordinators.</a:t>
            </a:r>
          </a:p>
          <a:p>
            <a:r>
              <a:rPr lang="en-AU" dirty="0"/>
              <a:t>Networks can be built as either </a:t>
            </a:r>
            <a:r>
              <a:rPr lang="en-AU" dirty="0">
                <a:hlinkClick r:id="rId3" tooltip="Point-to-point (telecommunications)"/>
              </a:rPr>
              <a:t>point-to-point</a:t>
            </a:r>
            <a:r>
              <a:rPr lang="en-AU" dirty="0"/>
              <a:t> or </a:t>
            </a:r>
            <a:r>
              <a:rPr lang="en-AU" dirty="0">
                <a:hlinkClick r:id="rId4" tooltip="Star network"/>
              </a:rPr>
              <a:t>star</a:t>
            </a:r>
            <a:r>
              <a:rPr lang="en-AU" dirty="0"/>
              <a:t> networks. However, every network needs at least an </a:t>
            </a:r>
            <a:r>
              <a:rPr lang="en-AU" dirty="0" err="1"/>
              <a:t>FFD</a:t>
            </a:r>
            <a:r>
              <a:rPr lang="en-AU" dirty="0"/>
              <a:t> to work as the coordinator of the network. Networks are thus formed by groups of devices separated by suitable distances. Each device has a unique 64-bit identifier, and if some conditions are met short 16-bit identifiers can be used within a restricted environment. Namely, within each PAN domain, communications will probably use short identifiers.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5"/>
          </p:nvPr>
        </p:nvSpPr>
        <p:spPr>
          <a:ln/>
        </p:spPr>
        <p:txBody>
          <a:bodyPr/>
          <a:lstStyle/>
          <a:p>
            <a:fld id="{2878AF73-A003-41B2-9582-248B9760AE71}" type="slidenum">
              <a:rPr lang="en-US"/>
              <a:pPr/>
              <a:t>19</a:t>
            </a:fld>
            <a:endParaRPr lang="en-US"/>
          </a:p>
        </p:txBody>
      </p:sp>
      <p:sp>
        <p:nvSpPr>
          <p:cNvPr id="1201154" name="Rectangle 2"/>
          <p:cNvSpPr>
            <a:spLocks noGrp="1" noRot="1" noChangeAspect="1" noChangeArrowheads="1" noTextEdit="1"/>
          </p:cNvSpPr>
          <p:nvPr>
            <p:ph type="sldImg"/>
          </p:nvPr>
        </p:nvSpPr>
        <p:spPr>
          <a:xfrm>
            <a:off x="142875" y="765175"/>
            <a:ext cx="6813550" cy="3833813"/>
          </a:xfrm>
          <a:ln/>
        </p:spPr>
      </p:sp>
      <p:sp>
        <p:nvSpPr>
          <p:cNvPr id="1201155" name="Rectangle 3"/>
          <p:cNvSpPr>
            <a:spLocks noGrp="1" noChangeArrowheads="1"/>
          </p:cNvSpPr>
          <p:nvPr>
            <p:ph type="body" idx="1"/>
          </p:nvPr>
        </p:nvSpPr>
        <p:spPr>
          <a:xfrm>
            <a:off x="710574" y="4856861"/>
            <a:ext cx="5678154" cy="4600227"/>
          </a:xfrm>
        </p:spPr>
        <p:txBody>
          <a:bodyPr/>
          <a:lstStyle/>
          <a:p>
            <a:r>
              <a:rPr lang="en-AU" dirty="0"/>
              <a:t>In the star topology, the communication is established between devices and a single central controller, called the PAN coordinator. The PAN coordinator may be mains powered while the devices will most likely be battery powered. Applications that benefit from this topology include home automation, personal computer (PC) peripherals, toys and games. After an </a:t>
            </a:r>
            <a:r>
              <a:rPr lang="en-AU" dirty="0" err="1"/>
              <a:t>FFD</a:t>
            </a:r>
            <a:r>
              <a:rPr lang="en-AU" dirty="0"/>
              <a:t> is activated for the first time, it may establish its own network and become the PAN coordinator. Each start network chooses a PAN identifier, which is not currently used by any other network within the radio sphere of influence. This allows each star network to operate independently.</a:t>
            </a:r>
          </a:p>
          <a:p>
            <a:endParaRPr lang="en-AU" dirty="0"/>
          </a:p>
          <a:p>
            <a:r>
              <a:rPr lang="en-AU" dirty="0"/>
              <a:t>In peer-to-peer topology, there is also one PAN coordinator. In contrast to star topology, any device can communicate with any other device as long as they are in range of one another. A peer-to-peer network can be ad hoc, self-organizing and self-healing. Applications such as industrial control and monitoring, wireless sensor networks, asset and inventory tracking would benefit from such a topology. It also allows multiple hops to route messages from any device to any other device in the network. It can provide reliability by multipath routing.</a:t>
            </a:r>
          </a:p>
          <a:p>
            <a:endParaRPr lang="en-AU" dirty="0"/>
          </a:p>
          <a:p>
            <a:r>
              <a:rPr lang="en-AU" dirty="0"/>
              <a:t>Cluster-tree network is a special case of a peer-to-peer network in which most devices are </a:t>
            </a:r>
            <a:r>
              <a:rPr lang="en-AU" dirty="0" err="1"/>
              <a:t>FFDs</a:t>
            </a:r>
            <a:r>
              <a:rPr lang="en-AU" dirty="0"/>
              <a:t> and an </a:t>
            </a:r>
            <a:r>
              <a:rPr lang="en-AU" dirty="0" err="1"/>
              <a:t>RFD</a:t>
            </a:r>
            <a:r>
              <a:rPr lang="en-AU" dirty="0"/>
              <a:t> may connect to a cluster-tree network as a leave node at the end of a branch. Any of the </a:t>
            </a:r>
            <a:r>
              <a:rPr lang="en-AU" dirty="0" err="1"/>
              <a:t>FFD</a:t>
            </a:r>
            <a:r>
              <a:rPr lang="en-AU" dirty="0"/>
              <a:t> can act as a coordinator and provide synchronization services to other devices and coordinators. Only one of these coordinators however is the PAN coordinator. The PAN coordinator forms the first cluster by establishing itself as the cluster head (</a:t>
            </a:r>
            <a:r>
              <a:rPr lang="en-AU" dirty="0" err="1"/>
              <a:t>CLH</a:t>
            </a:r>
            <a:r>
              <a:rPr lang="en-AU" dirty="0"/>
              <a:t>) with a cluster identifier (CID) of zero, choosing an unused PAN identifier, and broadcasting beacon frames to </a:t>
            </a:r>
            <a:r>
              <a:rPr lang="en-AU" dirty="0" err="1"/>
              <a:t>neighboring</a:t>
            </a:r>
            <a:r>
              <a:rPr lang="en-AU" dirty="0"/>
              <a:t> devices. A candidate device receiving a beacon frame may request to join the network at the </a:t>
            </a:r>
            <a:r>
              <a:rPr lang="en-AU" dirty="0" err="1"/>
              <a:t>CLH</a:t>
            </a:r>
            <a:r>
              <a:rPr lang="en-AU" dirty="0"/>
              <a:t>. If the PAN coordinator permits the device to join, it will add this new device as a child device in its </a:t>
            </a:r>
            <a:r>
              <a:rPr lang="en-AU" dirty="0" err="1"/>
              <a:t>neighbor</a:t>
            </a:r>
            <a:r>
              <a:rPr lang="en-AU" dirty="0"/>
              <a:t> list. The newly joined device will add the </a:t>
            </a:r>
            <a:r>
              <a:rPr lang="en-AU" dirty="0" err="1"/>
              <a:t>CLH</a:t>
            </a:r>
            <a:r>
              <a:rPr lang="en-AU" dirty="0"/>
              <a:t> as its parent in its </a:t>
            </a:r>
            <a:r>
              <a:rPr lang="en-AU" dirty="0" err="1"/>
              <a:t>neighbor</a:t>
            </a:r>
            <a:r>
              <a:rPr lang="en-AU" dirty="0"/>
              <a:t> list and begin transmitting periodic beacons such that other candidate devices may then join the network at that device. Once application or network requirements are met, the PAN coordinator may instruct a device to become the </a:t>
            </a:r>
            <a:r>
              <a:rPr lang="en-AU" dirty="0" err="1"/>
              <a:t>CLH</a:t>
            </a:r>
            <a:r>
              <a:rPr lang="en-AU" dirty="0"/>
              <a:t> of a new cluster adjacent to the first one. The advantage of this clustered structure is the increased coverage area at the cost of increased message latency.</a:t>
            </a:r>
          </a:p>
          <a:p>
            <a:endParaRPr lang="en-AU" dirty="0"/>
          </a:p>
          <a:p>
            <a:endParaRPr lang="en-AU" dirty="0"/>
          </a:p>
          <a:p>
            <a:endParaRPr lang="en-AU"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5"/>
          </p:nvPr>
        </p:nvSpPr>
        <p:spPr>
          <a:ln/>
        </p:spPr>
        <p:txBody>
          <a:bodyPr/>
          <a:lstStyle/>
          <a:p>
            <a:fld id="{7A9CD800-A230-46C2-B138-0AE8FBA039B4}" type="slidenum">
              <a:rPr lang="en-US"/>
              <a:pPr/>
              <a:t>20</a:t>
            </a:fld>
            <a:endParaRPr lang="en-US"/>
          </a:p>
        </p:txBody>
      </p:sp>
      <p:sp>
        <p:nvSpPr>
          <p:cNvPr id="1203202" name="Rectangle 2"/>
          <p:cNvSpPr>
            <a:spLocks noGrp="1" noRot="1" noChangeAspect="1" noChangeArrowheads="1" noTextEdit="1"/>
          </p:cNvSpPr>
          <p:nvPr>
            <p:ph type="sldImg"/>
          </p:nvPr>
        </p:nvSpPr>
        <p:spPr>
          <a:xfrm>
            <a:off x="142875" y="765175"/>
            <a:ext cx="6813550" cy="3833813"/>
          </a:xfrm>
          <a:ln/>
        </p:spPr>
      </p:sp>
      <p:sp>
        <p:nvSpPr>
          <p:cNvPr id="1203203" name="Rectangle 3"/>
          <p:cNvSpPr>
            <a:spLocks noGrp="1" noChangeArrowheads="1"/>
          </p:cNvSpPr>
          <p:nvPr>
            <p:ph type="body" idx="1"/>
          </p:nvPr>
        </p:nvSpPr>
        <p:spPr>
          <a:xfrm>
            <a:off x="710574" y="4856861"/>
            <a:ext cx="5678154" cy="4600227"/>
          </a:xfrm>
        </p:spPr>
        <p:txBody>
          <a:bodyPr/>
          <a:lstStyle/>
          <a:p>
            <a:r>
              <a:rPr lang="en-AU"/>
              <a:t>The most important differences between the wireless LAN and the MAC protocol of most wired networking applications is the impossibility to detect collisions. With the receiving and sending antennas immediately next to each other, a station is unable to see any signal but its own. As a result, the complete packet will be sent before the incorrect checksum reveals that a collision has happened. It is therefore of utmost importance that the number of collisions be limited to the absolute minimum.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2713" marR="0" indent="-112713" algn="l" defTabSz="1020763" rtl="0" eaLnBrk="0" fontAlgn="base" latinLnBrk="0" hangingPunct="0">
              <a:lnSpc>
                <a:spcPct val="90000"/>
              </a:lnSpc>
              <a:spcBef>
                <a:spcPct val="50000"/>
              </a:spcBef>
              <a:spcAft>
                <a:spcPct val="0"/>
              </a:spcAft>
              <a:buClrTx/>
              <a:buSzPct val="100000"/>
              <a:buFontTx/>
              <a:buChar char="•"/>
              <a:tabLst/>
              <a:defRPr/>
            </a:pPr>
            <a:r>
              <a:rPr lang="en-AU" dirty="0" smtClean="0"/>
              <a:t>Sensors are nothing new.</a:t>
            </a:r>
            <a:r>
              <a:rPr lang="en-AU" baseline="0" dirty="0" smtClean="0"/>
              <a:t> They</a:t>
            </a:r>
            <a:r>
              <a:rPr lang="en-AU" dirty="0" smtClean="0"/>
              <a:t> have been around for a long time</a:t>
            </a:r>
            <a:r>
              <a:rPr lang="en-AU" baseline="0" dirty="0" smtClean="0"/>
              <a:t> in many applications. Mostly based on </a:t>
            </a:r>
            <a:r>
              <a:rPr lang="en-AU" baseline="0" dirty="0" err="1" smtClean="0"/>
              <a:t>RS485</a:t>
            </a:r>
            <a:r>
              <a:rPr lang="en-AU" baseline="0" dirty="0" smtClean="0"/>
              <a:t> electrical interface. Upper layer protocols are not part of the </a:t>
            </a:r>
            <a:r>
              <a:rPr lang="en-AU" baseline="0" dirty="0" err="1" smtClean="0"/>
              <a:t>RS485</a:t>
            </a:r>
            <a:r>
              <a:rPr lang="en-AU" baseline="0" dirty="0" smtClean="0"/>
              <a:t> definition.</a:t>
            </a:r>
            <a:endParaRPr lang="en-AU" dirty="0" smtClean="0"/>
          </a:p>
          <a:p>
            <a:pPr marL="112713" marR="0" indent="-112713" algn="l" defTabSz="1020763" rtl="0" eaLnBrk="0" fontAlgn="base" latinLnBrk="0" hangingPunct="0">
              <a:lnSpc>
                <a:spcPct val="90000"/>
              </a:lnSpc>
              <a:spcBef>
                <a:spcPct val="50000"/>
              </a:spcBef>
              <a:spcAft>
                <a:spcPct val="0"/>
              </a:spcAft>
              <a:buClrTx/>
              <a:buSzPct val="100000"/>
              <a:buFontTx/>
              <a:buChar char="•"/>
              <a:tabLst/>
              <a:defRPr/>
            </a:pPr>
            <a:r>
              <a:rPr lang="en-AU" dirty="0" err="1" smtClean="0"/>
              <a:t>EIA</a:t>
            </a:r>
            <a:r>
              <a:rPr lang="en-AU" dirty="0" smtClean="0"/>
              <a:t>-485 only specifies electrical characteristics of the driver and the receiver. It does not specify or recommend any communications protocol. </a:t>
            </a:r>
            <a:r>
              <a:rPr lang="en-AU" dirty="0" err="1" smtClean="0"/>
              <a:t>EIA</a:t>
            </a:r>
            <a:r>
              <a:rPr lang="en-AU" dirty="0" smtClean="0"/>
              <a:t>-485 enables the configuration of inexpensive local networks and </a:t>
            </a:r>
            <a:r>
              <a:rPr lang="en-AU" dirty="0" err="1" smtClean="0"/>
              <a:t>multidrop</a:t>
            </a:r>
            <a:r>
              <a:rPr lang="en-AU" dirty="0" smtClean="0"/>
              <a:t> communications links. It offers high data transmission speeds (35 </a:t>
            </a:r>
            <a:r>
              <a:rPr lang="en-AU" dirty="0" err="1" smtClean="0"/>
              <a:t>Mbit</a:t>
            </a:r>
            <a:r>
              <a:rPr lang="en-AU" dirty="0" smtClean="0"/>
              <a:t>/s up to 10 m and 100 </a:t>
            </a:r>
            <a:r>
              <a:rPr lang="en-AU" dirty="0" err="1" smtClean="0"/>
              <a:t>kbit</a:t>
            </a:r>
            <a:r>
              <a:rPr lang="en-AU" dirty="0" smtClean="0"/>
              <a:t>/s at 1200 m). Since it uses a differential balanced line over twisted pair (like </a:t>
            </a:r>
            <a:r>
              <a:rPr lang="en-AU" dirty="0" err="1" smtClean="0"/>
              <a:t>EIA</a:t>
            </a:r>
            <a:r>
              <a:rPr lang="en-AU" dirty="0" smtClean="0"/>
              <a:t>-422), it can span relatively large distances (up to 4000 feet or just over 1200 meters).</a:t>
            </a:r>
          </a:p>
          <a:p>
            <a:pPr marL="112713" marR="0" indent="-112713" algn="l" defTabSz="1020763" rtl="0" eaLnBrk="0" fontAlgn="base" latinLnBrk="0" hangingPunct="0">
              <a:lnSpc>
                <a:spcPct val="90000"/>
              </a:lnSpc>
              <a:spcBef>
                <a:spcPct val="50000"/>
              </a:spcBef>
              <a:spcAft>
                <a:spcPct val="0"/>
              </a:spcAft>
              <a:buClrTx/>
              <a:buSzPct val="100000"/>
              <a:buFontTx/>
              <a:buChar char="•"/>
              <a:tabLst/>
              <a:defRPr/>
            </a:pPr>
            <a:endParaRPr lang="en-AU" dirty="0" smtClean="0"/>
          </a:p>
          <a:p>
            <a:pPr marL="112713" marR="0" indent="-112713" algn="l" defTabSz="1020763" rtl="0" eaLnBrk="0" fontAlgn="base" latinLnBrk="0" hangingPunct="0">
              <a:lnSpc>
                <a:spcPct val="90000"/>
              </a:lnSpc>
              <a:spcBef>
                <a:spcPct val="50000"/>
              </a:spcBef>
              <a:spcAft>
                <a:spcPct val="0"/>
              </a:spcAft>
              <a:buClrTx/>
              <a:buSzPct val="100000"/>
              <a:buFontTx/>
              <a:buChar char="•"/>
              <a:tabLst/>
              <a:defRPr/>
            </a:pPr>
            <a:r>
              <a:rPr lang="en-AU" dirty="0" smtClean="0"/>
              <a:t>In contrast to </a:t>
            </a:r>
            <a:r>
              <a:rPr lang="en-AU" dirty="0" err="1" smtClean="0"/>
              <a:t>EIA</a:t>
            </a:r>
            <a:r>
              <a:rPr lang="en-AU" dirty="0" smtClean="0"/>
              <a:t>-422, which has a single driver circuit which cannot be switched off, </a:t>
            </a:r>
            <a:r>
              <a:rPr lang="en-AU" dirty="0" err="1" smtClean="0"/>
              <a:t>EIA</a:t>
            </a:r>
            <a:r>
              <a:rPr lang="en-AU" dirty="0" smtClean="0"/>
              <a:t>-485 drivers need to be put in transmit mode explicitly by asserting a signal to the driver. This allows </a:t>
            </a:r>
            <a:r>
              <a:rPr lang="en-AU" dirty="0" err="1" smtClean="0"/>
              <a:t>EIA</a:t>
            </a:r>
            <a:r>
              <a:rPr lang="en-AU" dirty="0" smtClean="0"/>
              <a:t>-485 to implement linear topologies using only two wires. The equipment located along a set of </a:t>
            </a:r>
            <a:r>
              <a:rPr lang="en-AU" dirty="0" err="1" smtClean="0"/>
              <a:t>EIA</a:t>
            </a:r>
            <a:r>
              <a:rPr lang="en-AU" dirty="0" smtClean="0"/>
              <a:t>-485 wires are interchangeably called nodes, stations and devices. </a:t>
            </a:r>
            <a:endParaRPr lang="en-US" dirty="0"/>
          </a:p>
        </p:txBody>
      </p:sp>
      <p:sp>
        <p:nvSpPr>
          <p:cNvPr id="4" name="Slide Number Placeholder 3"/>
          <p:cNvSpPr>
            <a:spLocks noGrp="1"/>
          </p:cNvSpPr>
          <p:nvPr>
            <p:ph type="sldNum" sz="quarter" idx="10"/>
          </p:nvPr>
        </p:nvSpPr>
        <p:spPr/>
        <p:txBody>
          <a:bodyPr/>
          <a:lstStyle/>
          <a:p>
            <a:fld id="{22925896-2920-4CB3-B91F-EB297C089F00}"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sldNum" sz="quarter" idx="5"/>
          </p:nvPr>
        </p:nvSpPr>
        <p:spPr>
          <a:ln/>
        </p:spPr>
        <p:txBody>
          <a:bodyPr/>
          <a:lstStyle/>
          <a:p>
            <a:fld id="{C9ECFB02-2850-4C54-8375-6247E1C10ACF}" type="slidenum">
              <a:rPr lang="en-US"/>
              <a:pPr/>
              <a:t>21</a:t>
            </a:fld>
            <a:endParaRPr lang="en-US"/>
          </a:p>
        </p:txBody>
      </p:sp>
      <p:sp>
        <p:nvSpPr>
          <p:cNvPr id="1249282" name="Rectangle 11"/>
          <p:cNvSpPr txBox="1">
            <a:spLocks noGrp="1" noChangeArrowheads="1"/>
          </p:cNvSpPr>
          <p:nvPr/>
        </p:nvSpPr>
        <p:spPr bwMode="auto">
          <a:xfrm>
            <a:off x="6004504" y="9546124"/>
            <a:ext cx="823107" cy="315993"/>
          </a:xfrm>
          <a:prstGeom prst="rect">
            <a:avLst/>
          </a:prstGeom>
          <a:noFill/>
          <a:ln w="9525">
            <a:noFill/>
            <a:miter lim="800000"/>
            <a:headEnd/>
            <a:tailEnd/>
          </a:ln>
        </p:spPr>
        <p:txBody>
          <a:bodyPr lIns="19519" tIns="0" rIns="19519" bIns="0" anchor="b"/>
          <a:lstStyle/>
          <a:p>
            <a:pPr algn="r" defTabSz="936981"/>
            <a:fld id="{A0E5DA3F-D97F-4F89-B32E-D9C3A8FFFAAB}" type="slidenum">
              <a:rPr lang="en-US" sz="1200">
                <a:solidFill>
                  <a:srgbClr val="000000"/>
                </a:solidFill>
              </a:rPr>
              <a:pPr algn="r" defTabSz="936981"/>
              <a:t>21</a:t>
            </a:fld>
            <a:endParaRPr lang="en-US" sz="1200" dirty="0">
              <a:solidFill>
                <a:srgbClr val="000000"/>
              </a:solidFill>
            </a:endParaRPr>
          </a:p>
        </p:txBody>
      </p:sp>
      <p:sp>
        <p:nvSpPr>
          <p:cNvPr id="1249283" name="Rectangle 2"/>
          <p:cNvSpPr>
            <a:spLocks noGrp="1" noRot="1" noChangeAspect="1" noChangeArrowheads="1" noTextEdit="1"/>
          </p:cNvSpPr>
          <p:nvPr>
            <p:ph type="sldImg"/>
          </p:nvPr>
        </p:nvSpPr>
        <p:spPr>
          <a:ln/>
        </p:spPr>
      </p:sp>
      <p:sp>
        <p:nvSpPr>
          <p:cNvPr id="1249284" name="Rectangle 3"/>
          <p:cNvSpPr>
            <a:spLocks noGrp="1" noChangeArrowheads="1"/>
          </p:cNvSpPr>
          <p:nvPr>
            <p:ph type="body" idx="1"/>
          </p:nvPr>
        </p:nvSpPr>
        <p:spPr>
          <a:xfrm>
            <a:off x="409946" y="4814962"/>
            <a:ext cx="6199027" cy="4677043"/>
          </a:xfrm>
        </p:spPr>
        <p:txBody>
          <a:bodyPr lIns="99225" tIns="52052" rIns="99225" bIns="52052"/>
          <a:lstStyle/>
          <a:p>
            <a:r>
              <a:rPr lang="en-GB" dirty="0" smtClean="0"/>
              <a:t>This section is probably a little defunct. Originally when the idea of having a common standard was proposed there was a lot of push back. Particularly</a:t>
            </a:r>
            <a:r>
              <a:rPr lang="en-GB" baseline="0" dirty="0" smtClean="0"/>
              <a:t> from those with proprietary protocols. It took a bit of convincing that IP should be standardised upon for sensor/smart objects.</a:t>
            </a:r>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The bottom line is 99% of every network</a:t>
            </a:r>
            <a:r>
              <a:rPr lang="en-AU" baseline="0" dirty="0" smtClean="0"/>
              <a:t> device uses IP </a:t>
            </a:r>
          </a:p>
          <a:p>
            <a:r>
              <a:rPr lang="en-AU" baseline="0" dirty="0" smtClean="0"/>
              <a:t>It is the end-to–end protocol</a:t>
            </a:r>
          </a:p>
          <a:p>
            <a:r>
              <a:rPr lang="en-AU" baseline="0" dirty="0" smtClean="0"/>
              <a:t>Therefore it would make sense if the Smart Object networks of the future are also based on IP to provide a true end to end view of things</a:t>
            </a:r>
            <a:endParaRPr lang="en-US" dirty="0"/>
          </a:p>
        </p:txBody>
      </p:sp>
      <p:sp>
        <p:nvSpPr>
          <p:cNvPr id="4" name="Slide Number Placeholder 3"/>
          <p:cNvSpPr>
            <a:spLocks noGrp="1"/>
          </p:cNvSpPr>
          <p:nvPr>
            <p:ph type="sldNum" sz="quarter" idx="10"/>
          </p:nvPr>
        </p:nvSpPr>
        <p:spPr/>
        <p:txBody>
          <a:bodyPr/>
          <a:lstStyle/>
          <a:p>
            <a:fld id="{22925896-2920-4CB3-B91F-EB297C089F00}"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1"/>
          <p:cNvSpPr>
            <a:spLocks noGrp="1" noChangeArrowheads="1"/>
          </p:cNvSpPr>
          <p:nvPr>
            <p:ph type="sldNum" sz="quarter" idx="5"/>
          </p:nvPr>
        </p:nvSpPr>
        <p:spPr>
          <a:ln/>
        </p:spPr>
        <p:txBody>
          <a:bodyPr/>
          <a:lstStyle/>
          <a:p>
            <a:fld id="{200B5BE5-7AE0-460F-9EBE-3EA295D33551}" type="slidenum">
              <a:rPr lang="en-US"/>
              <a:pPr/>
              <a:t>23</a:t>
            </a:fld>
            <a:endParaRPr lang="en-US"/>
          </a:p>
        </p:txBody>
      </p:sp>
      <p:sp>
        <p:nvSpPr>
          <p:cNvPr id="1251330" name="Rectangle 11"/>
          <p:cNvSpPr txBox="1">
            <a:spLocks noGrp="1" noChangeArrowheads="1"/>
          </p:cNvSpPr>
          <p:nvPr/>
        </p:nvSpPr>
        <p:spPr bwMode="auto">
          <a:xfrm>
            <a:off x="4020687" y="9710231"/>
            <a:ext cx="3077007" cy="511524"/>
          </a:xfrm>
          <a:prstGeom prst="rect">
            <a:avLst/>
          </a:prstGeom>
          <a:noFill/>
          <a:ln w="9525">
            <a:noFill/>
            <a:miter lim="800000"/>
            <a:headEnd/>
            <a:tailEnd/>
          </a:ln>
        </p:spPr>
        <p:txBody>
          <a:bodyPr lIns="94851" tIns="47425" rIns="94851" bIns="47425"/>
          <a:lstStyle/>
          <a:p>
            <a:pPr algn="ctr"/>
            <a:fld id="{15A0E5A0-9A0E-4330-85DC-5741954D0618}" type="slidenum">
              <a:rPr lang="en-US" sz="2500">
                <a:solidFill>
                  <a:schemeClr val="tx1"/>
                </a:solidFill>
              </a:rPr>
              <a:pPr algn="ctr"/>
              <a:t>23</a:t>
            </a:fld>
            <a:endParaRPr lang="en-US" sz="2500" dirty="0">
              <a:solidFill>
                <a:schemeClr val="tx1"/>
              </a:solidFill>
            </a:endParaRPr>
          </a:p>
        </p:txBody>
      </p:sp>
      <p:sp>
        <p:nvSpPr>
          <p:cNvPr id="1251331" name="Rectangle 11"/>
          <p:cNvSpPr txBox="1">
            <a:spLocks noGrp="1" noChangeArrowheads="1"/>
          </p:cNvSpPr>
          <p:nvPr/>
        </p:nvSpPr>
        <p:spPr bwMode="auto">
          <a:xfrm>
            <a:off x="4020687" y="9710231"/>
            <a:ext cx="3077007" cy="511524"/>
          </a:xfrm>
          <a:prstGeom prst="rect">
            <a:avLst/>
          </a:prstGeom>
          <a:noFill/>
          <a:ln w="9525">
            <a:noFill/>
            <a:miter lim="800000"/>
            <a:headEnd/>
            <a:tailEnd/>
          </a:ln>
        </p:spPr>
        <p:txBody>
          <a:bodyPr lIns="93759" tIns="46880" rIns="93759" bIns="46880"/>
          <a:lstStyle/>
          <a:p>
            <a:pPr algn="ctr"/>
            <a:fld id="{88E3434D-16E4-4E85-8A59-BF9F6A803FD4}" type="slidenum">
              <a:rPr lang="en-US" sz="2500">
                <a:solidFill>
                  <a:schemeClr val="tx1"/>
                </a:solidFill>
              </a:rPr>
              <a:pPr algn="ctr"/>
              <a:t>23</a:t>
            </a:fld>
            <a:endParaRPr lang="en-US" sz="2500" dirty="0">
              <a:solidFill>
                <a:schemeClr val="tx1"/>
              </a:solidFill>
            </a:endParaRPr>
          </a:p>
        </p:txBody>
      </p:sp>
      <p:sp>
        <p:nvSpPr>
          <p:cNvPr id="1251332" name="Rectangle 2"/>
          <p:cNvSpPr>
            <a:spLocks noGrp="1" noRot="1" noChangeAspect="1" noChangeArrowheads="1" noTextEdit="1"/>
          </p:cNvSpPr>
          <p:nvPr>
            <p:ph type="sldImg"/>
          </p:nvPr>
        </p:nvSpPr>
        <p:spPr>
          <a:xfrm>
            <a:off x="144463" y="765175"/>
            <a:ext cx="6811962" cy="3833813"/>
          </a:xfrm>
          <a:ln/>
        </p:spPr>
      </p:sp>
      <p:sp>
        <p:nvSpPr>
          <p:cNvPr id="1251333" name="Rectangle 3"/>
          <p:cNvSpPr>
            <a:spLocks noGrp="1" noChangeArrowheads="1"/>
          </p:cNvSpPr>
          <p:nvPr>
            <p:ph type="body" idx="1"/>
          </p:nvPr>
        </p:nvSpPr>
        <p:spPr>
          <a:xfrm>
            <a:off x="710574" y="4855116"/>
            <a:ext cx="5678154" cy="4601972"/>
          </a:xfrm>
          <a:solidFill>
            <a:srgbClr val="FFFFFF"/>
          </a:solidFill>
          <a:ln>
            <a:solidFill>
              <a:srgbClr val="000000"/>
            </a:solidFill>
          </a:ln>
        </p:spPr>
        <p:txBody>
          <a:bodyPr lIns="96647" tIns="48324" rIns="96647" bIns="48324"/>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So if you are going to use IP for Smart Object networks the next obvious question</a:t>
            </a:r>
            <a:r>
              <a:rPr lang="en-AU" baseline="0" dirty="0" smtClean="0"/>
              <a:t> is should it be </a:t>
            </a:r>
            <a:r>
              <a:rPr lang="en-AU" baseline="0" dirty="0" err="1" smtClean="0"/>
              <a:t>IPv4</a:t>
            </a:r>
            <a:r>
              <a:rPr lang="en-AU" baseline="0" dirty="0" smtClean="0"/>
              <a:t> or </a:t>
            </a:r>
            <a:r>
              <a:rPr lang="en-AU" baseline="0" dirty="0" err="1" smtClean="0"/>
              <a:t>IPv6</a:t>
            </a:r>
            <a:r>
              <a:rPr lang="en-AU" baseline="0" dirty="0" smtClean="0"/>
              <a:t>.</a:t>
            </a:r>
          </a:p>
          <a:p>
            <a:r>
              <a:rPr lang="en-AU" baseline="0" dirty="0" smtClean="0"/>
              <a:t>It is somewhat of a no brainer to choose </a:t>
            </a:r>
            <a:r>
              <a:rPr lang="en-AU" baseline="0" dirty="0" err="1" smtClean="0"/>
              <a:t>IPv6</a:t>
            </a:r>
            <a:r>
              <a:rPr lang="en-AU" baseline="0" dirty="0" smtClean="0"/>
              <a:t> as we are going to have billions of smart objects compared to where we are today</a:t>
            </a:r>
          </a:p>
          <a:p>
            <a:r>
              <a:rPr lang="en-AU" baseline="0" dirty="0" smtClean="0"/>
              <a:t>However we do have some issue with using </a:t>
            </a:r>
            <a:r>
              <a:rPr lang="en-AU" baseline="0" dirty="0" err="1" smtClean="0"/>
              <a:t>IPv6</a:t>
            </a:r>
            <a:r>
              <a:rPr lang="en-AU" baseline="0" dirty="0" smtClean="0"/>
              <a:t> headers over 802.15.4 which we will discuss later</a:t>
            </a:r>
            <a:endParaRPr lang="en-US" dirty="0"/>
          </a:p>
        </p:txBody>
      </p:sp>
      <p:sp>
        <p:nvSpPr>
          <p:cNvPr id="4" name="Slide Number Placeholder 3"/>
          <p:cNvSpPr>
            <a:spLocks noGrp="1"/>
          </p:cNvSpPr>
          <p:nvPr>
            <p:ph type="sldNum" sz="quarter" idx="10"/>
          </p:nvPr>
        </p:nvSpPr>
        <p:spPr/>
        <p:txBody>
          <a:bodyPr/>
          <a:lstStyle/>
          <a:p>
            <a:fld id="{22925896-2920-4CB3-B91F-EB297C089F00}"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01880A8-919B-4758-BC87-3DF55CD599E4}" type="slidenum">
              <a:rPr lang="en-US" smtClean="0"/>
              <a:pPr/>
              <a:t>25</a:t>
            </a:fld>
            <a:endParaRPr lang="en-US" dirty="0"/>
          </a:p>
        </p:txBody>
      </p:sp>
      <p:sp>
        <p:nvSpPr>
          <p:cNvPr id="5" name="Footer Placeholder 4"/>
          <p:cNvSpPr>
            <a:spLocks noGrp="1"/>
          </p:cNvSpPr>
          <p:nvPr>
            <p:ph type="ftr" sz="quarter" idx="11"/>
          </p:nvPr>
        </p:nvSpPr>
        <p:spPr>
          <a:xfrm>
            <a:off x="0" y="9711195"/>
            <a:ext cx="3076363" cy="510565"/>
          </a:xfrm>
          <a:prstGeom prst="rect">
            <a:avLst/>
          </a:prstGeom>
        </p:spPr>
        <p:txBody>
          <a:bodyPr lIns="94851" tIns="47425" rIns="94851" bIns="47425"/>
          <a:lstStyle/>
          <a:p>
            <a:r>
              <a:rPr lang="en-US" smtClean="0"/>
              <a:t>Cisco Confidential</a:t>
            </a:r>
          </a:p>
          <a:p>
            <a:r>
              <a:rPr lang="en-US" smtClean="0"/>
              <a:t>Cisco IBSG © 2010 Cisco and/or its affiliates. All rights reserved.</a:t>
            </a:r>
            <a:endParaRPr lang="en-US" dirty="0"/>
          </a:p>
        </p:txBody>
      </p:sp>
      <p:sp>
        <p:nvSpPr>
          <p:cNvPr id="13" name="Notes Placeholder 12"/>
          <p:cNvSpPr>
            <a:spLocks noGrp="1"/>
          </p:cNvSpPr>
          <p:nvPr>
            <p:ph type="body" idx="1"/>
          </p:nvPr>
        </p:nvSpPr>
        <p:spPr/>
        <p:txBody>
          <a:bodyPr>
            <a:normAutofit fontScale="40000" lnSpcReduction="20000"/>
          </a:bodyPr>
          <a:lstStyle/>
          <a:p>
            <a:r>
              <a:rPr lang="en-US" dirty="0" smtClean="0"/>
              <a:t>In 2003, there were approximately 6.3 billion people living</a:t>
            </a:r>
            <a:r>
              <a:rPr lang="en-US" baseline="0" dirty="0" smtClean="0"/>
              <a:t> on the planet and 500 million </a:t>
            </a:r>
            <a:r>
              <a:rPr lang="en-US" dirty="0" smtClean="0"/>
              <a:t>devices connected to the Internet.</a:t>
            </a:r>
            <a:r>
              <a:rPr lang="en-US" baseline="0" dirty="0" smtClean="0"/>
              <a:t> (Sources: U.S. Census Bureau, 2010; Forrester Research, 2003). By dividing the number of connected devices by the world population, we find that there was less than one (0.08) devices for every person.</a:t>
            </a:r>
          </a:p>
          <a:p>
            <a:r>
              <a:rPr lang="en-US" dirty="0" smtClean="0"/>
              <a:t>At this</a:t>
            </a:r>
            <a:r>
              <a:rPr lang="en-US" baseline="0" dirty="0" smtClean="0"/>
              <a:t> time, the Internet of Things </a:t>
            </a:r>
            <a:r>
              <a:rPr lang="en-US" dirty="0" smtClean="0"/>
              <a:t>(the point when more things are connected to the Internet than people) </a:t>
            </a:r>
            <a:r>
              <a:rPr lang="en-US" baseline="0" dirty="0" smtClean="0"/>
              <a:t>didn’t yet exist because the number of connected “things” was relatively small given that ubiquitous devices such as smartphones including the Apple iPhone were just being introduced. Steve </a:t>
            </a:r>
            <a:r>
              <a:rPr lang="en-US" dirty="0" smtClean="0"/>
              <a:t>Jobs, Apple’s CEO, in fact,</a:t>
            </a:r>
            <a:r>
              <a:rPr lang="en-US" baseline="0" dirty="0" smtClean="0"/>
              <a:t> </a:t>
            </a:r>
            <a:r>
              <a:rPr lang="en-US" dirty="0" smtClean="0"/>
              <a:t>unveiled the iPhone to the public on January 9, 2007 at Macworld</a:t>
            </a:r>
            <a:r>
              <a:rPr lang="en-US" baseline="0" dirty="0" smtClean="0"/>
              <a:t> 2</a:t>
            </a:r>
            <a:r>
              <a:rPr lang="en-US" dirty="0" smtClean="0"/>
              <a:t>007.</a:t>
            </a:r>
            <a:r>
              <a:rPr lang="en-US" baseline="0" dirty="0" smtClean="0"/>
              <a:t> </a:t>
            </a:r>
            <a:r>
              <a:rPr lang="en-US" dirty="0" smtClean="0"/>
              <a:t>(Source: Wikipedia, 2010).</a:t>
            </a:r>
            <a:r>
              <a:rPr lang="en-US" baseline="0" dirty="0" smtClean="0"/>
              <a:t> </a:t>
            </a:r>
          </a:p>
          <a:p>
            <a:r>
              <a:rPr lang="en-US" baseline="0" dirty="0" smtClean="0"/>
              <a:t>Between 2007 and today, the number of connected devices ballooned due to advances in smartphones, tablet PCs, and so on. </a:t>
            </a:r>
            <a:endParaRPr lang="en-US" dirty="0" smtClean="0"/>
          </a:p>
          <a:p>
            <a:r>
              <a:rPr lang="en-US" baseline="0" dirty="0" smtClean="0"/>
              <a:t>This explosive growth brought the number of devices connected to the Internet to 12.5 billion in 2010, while the number of people living on earth increased to 6.8 billion. (Sources: Cisco IBSG, 2010; U.S. Census Bureau, 2010). </a:t>
            </a:r>
          </a:p>
          <a:p>
            <a:r>
              <a:rPr lang="en-US" baseline="0" dirty="0" smtClean="0"/>
              <a:t>Cisco IBSG </a:t>
            </a:r>
            <a:r>
              <a:rPr lang="en-US" dirty="0" smtClean="0"/>
              <a:t>believes the Internet of Things was born between</a:t>
            </a:r>
            <a:r>
              <a:rPr lang="en-US" baseline="0" dirty="0" smtClean="0"/>
              <a:t> 2008 and 2009. </a:t>
            </a:r>
          </a:p>
          <a:p>
            <a:r>
              <a:rPr lang="en-US" baseline="0" dirty="0" smtClean="0"/>
              <a:t>Today, the Internet of Things is well underway, as initiatives such as planetary skin, the smart grid, tablet PCs, and intelligent vehicles take hold and flourish. </a:t>
            </a:r>
          </a:p>
          <a:p>
            <a:r>
              <a:rPr lang="en-US" baseline="0" dirty="0" smtClean="0"/>
              <a:t>Looking to the future, Cisco IBSG predicts there will be 25 billion devices connected to the Internet by 2015 and 50 billion by 2020. This growth will come largely from future initiatives such as sensor networks and connected buildings. </a:t>
            </a:r>
          </a:p>
          <a:p>
            <a:pPr marL="120211" lvl="1" indent="-120211" defTabSz="948507" eaLnBrk="1" fontAlgn="auto" hangingPunct="1">
              <a:spcBef>
                <a:spcPts val="415"/>
              </a:spcBef>
              <a:spcAft>
                <a:spcPts val="0"/>
              </a:spcAft>
              <a:buSzTx/>
              <a:buFont typeface="Arial" pitchFamily="34" charset="0"/>
              <a:buChar char="•"/>
              <a:defRPr/>
            </a:pPr>
            <a:r>
              <a:rPr lang="en-US" baseline="0" dirty="0" smtClean="0"/>
              <a:t>It is important to understand that Cisco IBSG’s estimates for connected devices do not take into account any unforeseen advances or innovations in Internet or device technology. The numbers presented here are based solely on applying what we know to be true today. </a:t>
            </a:r>
          </a:p>
          <a:p>
            <a:pPr marL="120211" lvl="1" indent="-120211" defTabSz="948507" eaLnBrk="1" fontAlgn="auto" hangingPunct="1">
              <a:spcBef>
                <a:spcPts val="415"/>
              </a:spcBef>
              <a:spcAft>
                <a:spcPts val="0"/>
              </a:spcAft>
              <a:buSzTx/>
              <a:buFont typeface="Arial" pitchFamily="34" charset="0"/>
              <a:buChar char="•"/>
              <a:defRPr/>
            </a:pPr>
            <a:r>
              <a:rPr lang="en-US" baseline="0" dirty="0" smtClean="0"/>
              <a:t>In addition, the number of connected devices per person may seem low. This is because we are basing our calculation on the entire world population, many of whom are not connected to the Internet yet. By reducing the population sample to the number of people actually connected to the Internet, the number of connected devices per person goes up dramatically. For example, we know that approximately 2 billion people use the Internet today.  (Source: World Internet Stats, June 30, 2010). Using this figure, the number of connected devices per person is 6.25 in 2010 instead of 1.84. </a:t>
            </a:r>
          </a:p>
          <a:p>
            <a:pPr marL="120211" lvl="1" indent="-120211" defTabSz="948507" eaLnBrk="1" fontAlgn="auto" hangingPunct="1">
              <a:spcBef>
                <a:spcPts val="415"/>
              </a:spcBef>
              <a:spcAft>
                <a:spcPts val="0"/>
              </a:spcAft>
              <a:buSzTx/>
              <a:buFont typeface="Arial" pitchFamily="34" charset="0"/>
              <a:buChar char="•"/>
              <a:defRPr/>
            </a:pPr>
            <a:endParaRPr lang="en-US" baseline="0" dirty="0" smtClean="0"/>
          </a:p>
          <a:p>
            <a:pPr marL="120211" lvl="1" indent="-120211" defTabSz="948507" eaLnBrk="1" fontAlgn="auto" hangingPunct="1">
              <a:spcBef>
                <a:spcPts val="415"/>
              </a:spcBef>
              <a:spcAft>
                <a:spcPts val="0"/>
              </a:spcAft>
              <a:buSzTx/>
              <a:buNone/>
              <a:defRPr/>
            </a:pPr>
            <a:r>
              <a:rPr lang="en-US" u="sng" baseline="0" dirty="0" smtClean="0"/>
              <a:t>Note</a:t>
            </a:r>
          </a:p>
          <a:p>
            <a:pPr lvl="0"/>
            <a:r>
              <a:rPr lang="en-US" baseline="0" dirty="0" smtClean="0"/>
              <a:t>Calculations are based on number of connected IP devices. </a:t>
            </a:r>
          </a:p>
          <a:p>
            <a:pPr lvl="1">
              <a:buNone/>
            </a:pPr>
            <a:endParaRPr lang="en-US" baseline="0" dirty="0" smtClean="0"/>
          </a:p>
          <a:p>
            <a:pPr lvl="0">
              <a:buNone/>
            </a:pPr>
            <a:r>
              <a:rPr lang="en-US" u="sng" baseline="0" dirty="0" smtClean="0"/>
              <a:t>Source Detail</a:t>
            </a:r>
          </a:p>
          <a:p>
            <a:r>
              <a:rPr lang="en-US" i="1" dirty="0" smtClean="0">
                <a:latin typeface="Arial" pitchFamily="34" charset="0"/>
                <a:cs typeface="Arial" pitchFamily="34" charset="0"/>
              </a:rPr>
              <a:t>Forrester Research </a:t>
            </a:r>
            <a:endParaRPr lang="en-US" dirty="0" smtClean="0">
              <a:latin typeface="Arial" pitchFamily="34" charset="0"/>
              <a:cs typeface="Arial" pitchFamily="34" charset="0"/>
            </a:endParaRPr>
          </a:p>
          <a:p>
            <a:r>
              <a:rPr lang="en-US" dirty="0" smtClean="0">
                <a:latin typeface="Arial" pitchFamily="34" charset="0"/>
                <a:cs typeface="Arial" pitchFamily="34" charset="0"/>
              </a:rPr>
              <a:t>(From </a:t>
            </a:r>
            <a:r>
              <a:rPr lang="en-US" dirty="0" err="1" smtClean="0">
                <a:latin typeface="Arial" pitchFamily="34" charset="0"/>
                <a:cs typeface="Arial" pitchFamily="34" charset="0"/>
              </a:rPr>
              <a:t>Inforworld</a:t>
            </a:r>
            <a:r>
              <a:rPr lang="en-US" dirty="0" smtClean="0">
                <a:latin typeface="Arial" pitchFamily="34" charset="0"/>
                <a:cs typeface="Arial" pitchFamily="34" charset="0"/>
              </a:rPr>
              <a:t> story dated March 10, 2003, titled, “Forrester CEO: Web services next IT storm”)</a:t>
            </a:r>
          </a:p>
          <a:p>
            <a:r>
              <a:rPr lang="en-US" u="sng" dirty="0" smtClean="0">
                <a:latin typeface="Arial" pitchFamily="34" charset="0"/>
                <a:cs typeface="Arial" pitchFamily="34" charset="0"/>
                <a:hlinkClick r:id="rId3"/>
              </a:rPr>
              <a:t>http://www.infoworld.com/t/platforms/forrester-ceo-web-services-next-it-storm-873</a:t>
            </a:r>
            <a:endParaRPr lang="en-US" dirty="0" smtClean="0">
              <a:latin typeface="Arial" pitchFamily="34" charset="0"/>
              <a:cs typeface="Arial" pitchFamily="34" charset="0"/>
            </a:endParaRPr>
          </a:p>
          <a:p>
            <a:r>
              <a:rPr lang="en-US" dirty="0" smtClean="0">
                <a:latin typeface="Arial" pitchFamily="34" charset="0"/>
                <a:cs typeface="Arial" pitchFamily="34" charset="0"/>
              </a:rPr>
              <a:t>Today about 500 million devices are connected, by the end of the decade there will be billions of connected devices, including cars, phones and many other electronic devices.  –George Colony, Forrester Research founder and chief executive officer</a:t>
            </a:r>
          </a:p>
          <a:p>
            <a:pPr>
              <a:buNone/>
            </a:pPr>
            <a:endParaRPr lang="en-US" dirty="0" smtClean="0">
              <a:latin typeface="Arial" pitchFamily="34" charset="0"/>
              <a:cs typeface="Arial" pitchFamily="34" charset="0"/>
            </a:endParaRPr>
          </a:p>
          <a:p>
            <a:pPr>
              <a:buNone/>
            </a:pPr>
            <a:r>
              <a:rPr lang="en-US" i="1" dirty="0" smtClean="0">
                <a:latin typeface="Arial" pitchFamily="34" charset="0"/>
                <a:cs typeface="Arial" pitchFamily="34" charset="0"/>
              </a:rPr>
              <a:t>Internet World Stats</a:t>
            </a:r>
            <a:endParaRPr lang="en-US" dirty="0" smtClean="0">
              <a:latin typeface="Arial" pitchFamily="34" charset="0"/>
              <a:cs typeface="Arial" pitchFamily="34" charset="0"/>
            </a:endParaRPr>
          </a:p>
          <a:p>
            <a:r>
              <a:rPr lang="en-US" dirty="0" smtClean="0">
                <a:latin typeface="Arial" pitchFamily="34" charset="0"/>
                <a:cs typeface="Arial" pitchFamily="34" charset="0"/>
              </a:rPr>
              <a:t>Internet Usage Statistics, The Internet Big Picture, World Internet Users and Population Stats, June 30, 2010</a:t>
            </a:r>
          </a:p>
          <a:p>
            <a:r>
              <a:rPr lang="en-US" u="sng" dirty="0" smtClean="0">
                <a:latin typeface="Arial" pitchFamily="34" charset="0"/>
                <a:cs typeface="Arial" pitchFamily="34" charset="0"/>
                <a:hlinkClick r:id="rId4"/>
              </a:rPr>
              <a:t>http://www.internetworldstats.com/stats.htm</a:t>
            </a:r>
            <a:r>
              <a:rPr lang="en-US" dirty="0" smtClean="0">
                <a:latin typeface="Arial" pitchFamily="34" charset="0"/>
                <a:cs typeface="Arial" pitchFamily="34" charset="0"/>
              </a:rPr>
              <a:t> </a:t>
            </a:r>
          </a:p>
          <a:p>
            <a:pPr>
              <a:buNone/>
            </a:pPr>
            <a:endParaRPr lang="en-US" dirty="0" smtClean="0">
              <a:latin typeface="Arial" pitchFamily="34" charset="0"/>
              <a:cs typeface="Arial" pitchFamily="34" charset="0"/>
            </a:endParaRPr>
          </a:p>
          <a:p>
            <a:pPr>
              <a:buNone/>
            </a:pPr>
            <a:r>
              <a:rPr lang="en-US" i="1" dirty="0" smtClean="0">
                <a:latin typeface="Arial" pitchFamily="34" charset="0"/>
                <a:cs typeface="Arial" pitchFamily="34" charset="0"/>
              </a:rPr>
              <a:t>U.S. Census Bureau</a:t>
            </a:r>
            <a:endParaRPr lang="en-US" dirty="0" smtClean="0">
              <a:latin typeface="Arial" pitchFamily="34" charset="0"/>
              <a:cs typeface="Arial" pitchFamily="34" charset="0"/>
            </a:endParaRPr>
          </a:p>
          <a:p>
            <a:r>
              <a:rPr lang="en-US" dirty="0" smtClean="0">
                <a:latin typeface="Arial" pitchFamily="34" charset="0"/>
                <a:cs typeface="Arial" pitchFamily="34" charset="0"/>
              </a:rPr>
              <a:t>U.S. Census Bureau, 2010, “Total Midyear Population for the World: 1950-2050,”</a:t>
            </a:r>
          </a:p>
          <a:p>
            <a:r>
              <a:rPr lang="en-US" dirty="0" smtClean="0">
                <a:latin typeface="Arial" pitchFamily="34" charset="0"/>
                <a:cs typeface="Arial" pitchFamily="34" charset="0"/>
              </a:rPr>
              <a:t>(Data updated 6-28-2010)</a:t>
            </a:r>
          </a:p>
          <a:p>
            <a:r>
              <a:rPr lang="en-US" u="sng" dirty="0" smtClean="0">
                <a:latin typeface="Arial" pitchFamily="34" charset="0"/>
                <a:cs typeface="Arial" pitchFamily="34" charset="0"/>
                <a:hlinkClick r:id="rId5"/>
              </a:rPr>
              <a:t>http://www.census.gov/ipc/www/idb/worldpop.php</a:t>
            </a:r>
            <a:endParaRPr lang="en-US" dirty="0" smtClean="0">
              <a:latin typeface="Arial" pitchFamily="34" charset="0"/>
              <a:cs typeface="Arial" pitchFamily="34" charset="0"/>
            </a:endParaRPr>
          </a:p>
          <a:p>
            <a:pPr>
              <a:buNone/>
            </a:pPr>
            <a:endParaRPr lang="en-US" dirty="0" smtClean="0">
              <a:latin typeface="Arial" pitchFamily="34" charset="0"/>
              <a:cs typeface="Arial" pitchFamily="34" charset="0"/>
            </a:endParaRPr>
          </a:p>
          <a:p>
            <a:pPr>
              <a:buNone/>
            </a:pPr>
            <a:r>
              <a:rPr lang="en-US" i="1" dirty="0" smtClean="0">
                <a:latin typeface="Arial" pitchFamily="34" charset="0"/>
                <a:cs typeface="Arial" pitchFamily="34" charset="0"/>
              </a:rPr>
              <a:t>Wikipedia</a:t>
            </a:r>
            <a:endParaRPr lang="en-US" dirty="0" smtClean="0">
              <a:latin typeface="Arial" pitchFamily="34" charset="0"/>
              <a:cs typeface="Arial" pitchFamily="34" charset="0"/>
            </a:endParaRPr>
          </a:p>
          <a:p>
            <a:r>
              <a:rPr lang="en-US" u="sng" dirty="0" smtClean="0">
                <a:latin typeface="Arial" pitchFamily="34" charset="0"/>
                <a:cs typeface="Arial" pitchFamily="34" charset="0"/>
                <a:hlinkClick r:id="rId6"/>
              </a:rPr>
              <a:t>http://en.wikipedia.org/wiki/IPhone</a:t>
            </a:r>
            <a:endParaRPr lang="en-US" dirty="0" smtClean="0">
              <a:latin typeface="Arial" pitchFamily="34" charset="0"/>
              <a:cs typeface="Arial" pitchFamily="34" charset="0"/>
            </a:endParaRPr>
          </a:p>
          <a:p>
            <a:r>
              <a:rPr lang="en-US" dirty="0" smtClean="0">
                <a:latin typeface="Arial" pitchFamily="34" charset="0"/>
                <a:cs typeface="Arial" pitchFamily="34" charset="0"/>
              </a:rPr>
              <a:t>Jobs unveiled the iPhone to the public on January 9, 2007 at Macworld 2007. Apple was required to file for operating permits with the FCC, but since such filings are made available to the public, the announcement came months before the iPhone had received approval. The iPhone went on sale in the United States on June 29, 2007, at 6:00 pm local time, while hundreds of customers lined up outside the stores nationwide. The original iPhone was made available in the UK, France, and Germany in November 2007, and Ireland and Austria in the spring of 2008.</a:t>
            </a:r>
          </a:p>
          <a:p>
            <a:pPr>
              <a:buNone/>
            </a:pPr>
            <a:endParaRPr lang="en-US" dirty="0" smtClean="0">
              <a:latin typeface="Arial" pitchFamily="34" charset="0"/>
              <a:cs typeface="Arial" pitchFamily="34" charset="0"/>
            </a:endParaRPr>
          </a:p>
          <a:p>
            <a:pPr>
              <a:buNone/>
            </a:pPr>
            <a:r>
              <a:rPr lang="en-US" u="sng" dirty="0" smtClean="0">
                <a:latin typeface="Arial" pitchFamily="34" charset="0"/>
                <a:cs typeface="Arial" pitchFamily="34" charset="0"/>
              </a:rPr>
              <a:t>Methodology</a:t>
            </a:r>
            <a:endParaRPr lang="en-US" dirty="0" smtClean="0">
              <a:latin typeface="Arial" pitchFamily="34" charset="0"/>
              <a:cs typeface="Arial" pitchFamily="34" charset="0"/>
            </a:endParaRPr>
          </a:p>
          <a:p>
            <a:r>
              <a:rPr lang="en-US" dirty="0" smtClean="0">
                <a:latin typeface="Arial" pitchFamily="34" charset="0"/>
                <a:cs typeface="Arial" pitchFamily="34" charset="0"/>
              </a:rPr>
              <a:t>Cisco IBSG determined the number of connected devices per year by applying the theory of Moore’s Law (or the doubling of processing power every 5.32 years) to the estimated number of connected devices in 2003 according to Forrester Research. The number of connected devices was then divided by the world population as determined by the U.S. Census Bureau to come up with the number of connected devices per person. </a:t>
            </a:r>
          </a:p>
          <a:p>
            <a:endParaRPr lang="en-US" dirty="0" smtClean="0">
              <a:latin typeface="Arial" pitchFamily="34" charset="0"/>
              <a:cs typeface="Arial" pitchFamily="34" charset="0"/>
            </a:endParaRPr>
          </a:p>
          <a:p>
            <a:pPr>
              <a:buNone/>
            </a:pPr>
            <a:r>
              <a:rPr lang="en-US" dirty="0" smtClean="0">
                <a:latin typeface="Arial" pitchFamily="34" charset="0"/>
                <a:cs typeface="Arial" pitchFamily="34" charset="0"/>
              </a:rPr>
              <a:t>###</a:t>
            </a:r>
          </a:p>
          <a:p>
            <a:pPr lvl="0"/>
            <a:endParaRPr lang="en-US" baseline="0" dirty="0" smtClean="0"/>
          </a:p>
        </p:txBody>
      </p:sp>
      <p:sp>
        <p:nvSpPr>
          <p:cNvPr id="14" name="Slide Image Placeholder 13"/>
          <p:cNvSpPr>
            <a:spLocks noGrp="1" noRot="1" noChangeAspect="1"/>
          </p:cNvSpPr>
          <p:nvPr>
            <p:ph type="sldImg"/>
          </p:nvPr>
        </p:nvSpPr>
        <p:spPr>
          <a:xfrm>
            <a:off x="-330200" y="271463"/>
            <a:ext cx="7804150" cy="4392612"/>
          </a:xfr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sldNum" sz="quarter" idx="5"/>
          </p:nvPr>
        </p:nvSpPr>
        <p:spPr>
          <a:ln/>
        </p:spPr>
        <p:txBody>
          <a:bodyPr/>
          <a:lstStyle/>
          <a:p>
            <a:fld id="{EAC8BDB7-C33A-4ABA-9ADD-DB438D670451}" type="slidenum">
              <a:rPr lang="en-US"/>
              <a:pPr/>
              <a:t>27</a:t>
            </a:fld>
            <a:endParaRPr lang="en-US"/>
          </a:p>
        </p:txBody>
      </p:sp>
      <p:sp>
        <p:nvSpPr>
          <p:cNvPr id="1244162" name="Rectangle 11"/>
          <p:cNvSpPr txBox="1">
            <a:spLocks noGrp="1" noChangeArrowheads="1"/>
          </p:cNvSpPr>
          <p:nvPr/>
        </p:nvSpPr>
        <p:spPr bwMode="auto">
          <a:xfrm>
            <a:off x="6004504" y="9546124"/>
            <a:ext cx="823107" cy="315993"/>
          </a:xfrm>
          <a:prstGeom prst="rect">
            <a:avLst/>
          </a:prstGeom>
          <a:noFill/>
          <a:ln w="9525">
            <a:noFill/>
            <a:miter lim="800000"/>
            <a:headEnd/>
            <a:tailEnd/>
          </a:ln>
        </p:spPr>
        <p:txBody>
          <a:bodyPr lIns="19519" tIns="0" rIns="19519" bIns="0" anchor="b"/>
          <a:lstStyle/>
          <a:p>
            <a:pPr algn="r" defTabSz="936981"/>
            <a:fld id="{9145ABFD-4D83-4333-9580-1E8DC857CC2F}" type="slidenum">
              <a:rPr lang="en-US" sz="1200">
                <a:solidFill>
                  <a:srgbClr val="000000"/>
                </a:solidFill>
              </a:rPr>
              <a:pPr algn="r" defTabSz="936981"/>
              <a:t>27</a:t>
            </a:fld>
            <a:endParaRPr lang="en-US" sz="1200" dirty="0">
              <a:solidFill>
                <a:srgbClr val="000000"/>
              </a:solidFill>
            </a:endParaRPr>
          </a:p>
        </p:txBody>
      </p:sp>
      <p:sp>
        <p:nvSpPr>
          <p:cNvPr id="1244163" name="Rectangle 2"/>
          <p:cNvSpPr>
            <a:spLocks noGrp="1" noRot="1" noChangeAspect="1" noChangeArrowheads="1" noTextEdit="1"/>
          </p:cNvSpPr>
          <p:nvPr>
            <p:ph type="sldImg"/>
          </p:nvPr>
        </p:nvSpPr>
        <p:spPr>
          <a:ln/>
        </p:spPr>
      </p:sp>
      <p:sp>
        <p:nvSpPr>
          <p:cNvPr id="1244164" name="Rectangle 3"/>
          <p:cNvSpPr>
            <a:spLocks noGrp="1" noChangeArrowheads="1"/>
          </p:cNvSpPr>
          <p:nvPr>
            <p:ph type="body" idx="1"/>
          </p:nvPr>
        </p:nvSpPr>
        <p:spPr>
          <a:xfrm>
            <a:off x="409946" y="4814962"/>
            <a:ext cx="6199027" cy="4677043"/>
          </a:xfrm>
        </p:spPr>
        <p:txBody>
          <a:bodyPr lIns="99225" tIns="52052" rIns="99225" bIns="52052"/>
          <a:lstStyle/>
          <a:p>
            <a:r>
              <a:rPr lang="en-GB" dirty="0" smtClean="0"/>
              <a:t>so now we have </a:t>
            </a:r>
            <a:r>
              <a:rPr lang="en-GB" dirty="0" err="1" smtClean="0"/>
              <a:t>IPv6</a:t>
            </a:r>
            <a:r>
              <a:rPr lang="en-GB" dirty="0" smtClean="0"/>
              <a:t> protocol and we have the 802.15.4 physical layer. How do we bring them together – that’s where the </a:t>
            </a:r>
            <a:r>
              <a:rPr lang="en-GB" dirty="0" err="1" smtClean="0"/>
              <a:t>6LoWPAN</a:t>
            </a:r>
            <a:r>
              <a:rPr lang="en-GB" baseline="0" dirty="0" smtClean="0"/>
              <a:t> Working Group comes in</a:t>
            </a:r>
            <a:endParaRPr lang="en-GB"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sldNum" sz="quarter" idx="5"/>
          </p:nvPr>
        </p:nvSpPr>
        <p:spPr>
          <a:ln/>
        </p:spPr>
        <p:txBody>
          <a:bodyPr/>
          <a:lstStyle/>
          <a:p>
            <a:fld id="{1A6F8706-98C2-4957-A212-7B6F41ACD9BF}" type="slidenum">
              <a:rPr lang="en-US"/>
              <a:pPr/>
              <a:t>28</a:t>
            </a:fld>
            <a:endParaRPr lang="en-US"/>
          </a:p>
        </p:txBody>
      </p:sp>
      <p:sp>
        <p:nvSpPr>
          <p:cNvPr id="1240066" name="Rectangle 11"/>
          <p:cNvSpPr txBox="1">
            <a:spLocks noGrp="1" noChangeArrowheads="1"/>
          </p:cNvSpPr>
          <p:nvPr/>
        </p:nvSpPr>
        <p:spPr bwMode="auto">
          <a:xfrm>
            <a:off x="4020687" y="9710231"/>
            <a:ext cx="3077007" cy="511524"/>
          </a:xfrm>
          <a:prstGeom prst="rect">
            <a:avLst/>
          </a:prstGeom>
          <a:noFill/>
          <a:ln w="9525">
            <a:noFill/>
            <a:miter lim="800000"/>
            <a:headEnd/>
            <a:tailEnd/>
          </a:ln>
        </p:spPr>
        <p:txBody>
          <a:bodyPr lIns="93759" tIns="46880" rIns="93759" bIns="46880"/>
          <a:lstStyle/>
          <a:p>
            <a:pPr algn="ctr"/>
            <a:fld id="{508A4767-AAE7-4DEF-86BE-C22C684AC420}" type="slidenum">
              <a:rPr lang="en-US" sz="2500">
                <a:solidFill>
                  <a:schemeClr val="tx1"/>
                </a:solidFill>
              </a:rPr>
              <a:pPr algn="ctr"/>
              <a:t>28</a:t>
            </a:fld>
            <a:endParaRPr lang="en-US" sz="2500" dirty="0">
              <a:solidFill>
                <a:schemeClr val="tx1"/>
              </a:solidFill>
            </a:endParaRPr>
          </a:p>
        </p:txBody>
      </p:sp>
      <p:sp>
        <p:nvSpPr>
          <p:cNvPr id="1240067" name="Rectangle 2"/>
          <p:cNvSpPr>
            <a:spLocks noGrp="1" noRot="1" noChangeAspect="1" noChangeArrowheads="1" noTextEdit="1"/>
          </p:cNvSpPr>
          <p:nvPr>
            <p:ph type="sldImg"/>
          </p:nvPr>
        </p:nvSpPr>
        <p:spPr>
          <a:xfrm>
            <a:off x="144463" y="765175"/>
            <a:ext cx="6813550" cy="3833813"/>
          </a:xfrm>
          <a:ln/>
        </p:spPr>
      </p:sp>
      <p:sp>
        <p:nvSpPr>
          <p:cNvPr id="1240068" name="Rectangle 3"/>
          <p:cNvSpPr>
            <a:spLocks noGrp="1" noChangeArrowheads="1"/>
          </p:cNvSpPr>
          <p:nvPr>
            <p:ph type="body" idx="1"/>
          </p:nvPr>
        </p:nvSpPr>
        <p:spPr>
          <a:xfrm>
            <a:off x="710574" y="4855116"/>
            <a:ext cx="5678154" cy="4601972"/>
          </a:xfrm>
          <a:solidFill>
            <a:srgbClr val="FFFFFF"/>
          </a:solidFill>
          <a:ln>
            <a:solidFill>
              <a:srgbClr val="000000"/>
            </a:solidFill>
          </a:ln>
        </p:spPr>
        <p:txBody>
          <a:bodyPr lIns="91426" tIns="45713" rIns="91426" bIns="45713"/>
          <a:lstStyle/>
          <a:p>
            <a:pPr eaLnBrk="1" hangingPunct="1"/>
            <a:r>
              <a:rPr lang="en-AU" dirty="0" smtClean="0">
                <a:ea typeface="ＭＳ Ｐゴシック" charset="-128"/>
              </a:rPr>
              <a:t>So why do we need </a:t>
            </a:r>
            <a:r>
              <a:rPr lang="en-AU" dirty="0" err="1" smtClean="0">
                <a:ea typeface="ＭＳ Ｐゴシック" charset="-128"/>
              </a:rPr>
              <a:t>6LowPAN</a:t>
            </a:r>
            <a:endParaRPr lang="en-AU" dirty="0" smtClean="0">
              <a:ea typeface="ＭＳ Ｐゴシック" charset="-128"/>
            </a:endParaRPr>
          </a:p>
          <a:p>
            <a:pPr eaLnBrk="1" hangingPunct="1"/>
            <a:r>
              <a:rPr lang="en-AU" dirty="0" smtClean="0">
                <a:ea typeface="ＭＳ Ｐゴシック" charset="-128"/>
              </a:rPr>
              <a:t>Simple, because </a:t>
            </a:r>
            <a:r>
              <a:rPr lang="en-AU" dirty="0" err="1" smtClean="0">
                <a:ea typeface="ＭＳ Ｐゴシック" charset="-128"/>
              </a:rPr>
              <a:t>IPv6</a:t>
            </a:r>
            <a:r>
              <a:rPr lang="en-AU" dirty="0" smtClean="0">
                <a:ea typeface="ＭＳ Ｐゴシック" charset="-128"/>
              </a:rPr>
              <a:t> minimum </a:t>
            </a:r>
            <a:r>
              <a:rPr lang="en-AU" dirty="0" err="1" smtClean="0">
                <a:ea typeface="ＭＳ Ｐゴシック" charset="-128"/>
              </a:rPr>
              <a:t>MTU</a:t>
            </a:r>
            <a:r>
              <a:rPr lang="en-AU" baseline="0" dirty="0" smtClean="0">
                <a:ea typeface="ＭＳ Ｐゴシック" charset="-128"/>
              </a:rPr>
              <a:t> </a:t>
            </a:r>
            <a:r>
              <a:rPr lang="en-AU" dirty="0" smtClean="0">
                <a:ea typeface="ＭＳ Ｐゴシック" charset="-128"/>
              </a:rPr>
              <a:t>size is 1280 bytes</a:t>
            </a:r>
          </a:p>
          <a:p>
            <a:pPr eaLnBrk="1" hangingPunct="1"/>
            <a:r>
              <a:rPr lang="en-AU" dirty="0" smtClean="0">
                <a:ea typeface="ＭＳ Ｐゴシック" charset="-128"/>
              </a:rPr>
              <a:t>802.15.4 can only carry 127 bytes </a:t>
            </a:r>
          </a:p>
          <a:p>
            <a:pPr eaLnBrk="1" hangingPunct="1"/>
            <a:r>
              <a:rPr lang="en-AU" dirty="0" smtClean="0">
                <a:ea typeface="ＭＳ Ｐゴシック" charset="-128"/>
              </a:rPr>
              <a:t>And… </a:t>
            </a:r>
            <a:r>
              <a:rPr lang="en-AU" dirty="0" err="1" smtClean="0">
                <a:ea typeface="ＭＳ Ｐゴシック" charset="-128"/>
              </a:rPr>
              <a:t>IPv6</a:t>
            </a:r>
            <a:r>
              <a:rPr lang="en-AU" dirty="0" smtClean="0">
                <a:ea typeface="ＭＳ Ｐゴシック" charset="-128"/>
              </a:rPr>
              <a:t> expects fragmentation to be done by the end nodes</a:t>
            </a:r>
          </a:p>
          <a:p>
            <a:pPr eaLnBrk="1" hangingPunct="1"/>
            <a:r>
              <a:rPr lang="en-AU" dirty="0" smtClean="0">
                <a:ea typeface="ＭＳ Ｐゴシック" charset="-128"/>
              </a:rPr>
              <a:t>So the </a:t>
            </a:r>
            <a:r>
              <a:rPr lang="en-AU" dirty="0" err="1" smtClean="0">
                <a:ea typeface="ＭＳ Ｐゴシック" charset="-128"/>
              </a:rPr>
              <a:t>6LowPAN</a:t>
            </a:r>
            <a:r>
              <a:rPr lang="en-AU" dirty="0" smtClean="0">
                <a:ea typeface="ＭＳ Ｐゴシック" charset="-128"/>
              </a:rPr>
              <a:t> adaption layer does this fragmentation if necessary and also compresses the </a:t>
            </a:r>
            <a:r>
              <a:rPr lang="en-AU" dirty="0" err="1" smtClean="0">
                <a:ea typeface="ＭＳ Ｐゴシック" charset="-128"/>
              </a:rPr>
              <a:t>IPv6</a:t>
            </a:r>
            <a:r>
              <a:rPr lang="en-AU" dirty="0" smtClean="0">
                <a:ea typeface="ＭＳ Ｐゴシック" charset="-128"/>
              </a:rPr>
              <a:t> headers</a:t>
            </a:r>
            <a:r>
              <a:rPr lang="en-AU" baseline="0" dirty="0" smtClean="0">
                <a:ea typeface="ＭＳ Ｐゴシック" charset="-128"/>
              </a:rPr>
              <a:t> into something more manageable</a:t>
            </a:r>
          </a:p>
          <a:p>
            <a:pPr eaLnBrk="1" hangingPunct="1"/>
            <a:r>
              <a:rPr lang="en-AU" baseline="0" dirty="0" smtClean="0">
                <a:ea typeface="ＭＳ Ｐゴシック" charset="-128"/>
              </a:rPr>
              <a:t>It can also provide layer 2 forwarding but this reserved for future use</a:t>
            </a:r>
            <a:endParaRPr lang="en-US" dirty="0">
              <a:ea typeface="ＭＳ Ｐゴシック"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5"/>
          </p:nvPr>
        </p:nvSpPr>
        <p:spPr>
          <a:ln/>
        </p:spPr>
        <p:txBody>
          <a:bodyPr/>
          <a:lstStyle/>
          <a:p>
            <a:fld id="{5794C2E9-7BF9-4B48-B055-F42A571F4979}" type="slidenum">
              <a:rPr lang="en-AU"/>
              <a:pPr/>
              <a:t>29</a:t>
            </a:fld>
            <a:endParaRPr lang="en-AU"/>
          </a:p>
        </p:txBody>
      </p:sp>
      <p:sp>
        <p:nvSpPr>
          <p:cNvPr id="1627138" name="Rectangle 2"/>
          <p:cNvSpPr>
            <a:spLocks noGrp="1" noRot="1" noChangeAspect="1" noChangeArrowheads="1" noTextEdit="1"/>
          </p:cNvSpPr>
          <p:nvPr>
            <p:ph type="sldImg"/>
          </p:nvPr>
        </p:nvSpPr>
        <p:spPr>
          <a:xfrm>
            <a:off x="90488" y="755650"/>
            <a:ext cx="6872287" cy="3867150"/>
          </a:xfrm>
          <a:ln/>
        </p:spPr>
      </p:sp>
      <p:sp>
        <p:nvSpPr>
          <p:cNvPr id="1627139" name="Rectangle 3"/>
          <p:cNvSpPr>
            <a:spLocks noGrp="1" noChangeArrowheads="1"/>
          </p:cNvSpPr>
          <p:nvPr>
            <p:ph type="body" idx="1"/>
          </p:nvPr>
        </p:nvSpPr>
        <p:spPr>
          <a:xfrm>
            <a:off x="928959" y="4874490"/>
            <a:ext cx="5189868" cy="4620865"/>
          </a:xfrm>
        </p:spPr>
        <p:txBody>
          <a:bodyPr lIns="95108" tIns="47555" rIns="95108" bIns="47555"/>
          <a:lstStyle/>
          <a:p>
            <a:pPr>
              <a:spcBef>
                <a:spcPct val="35000"/>
              </a:spcBef>
            </a:pPr>
            <a:r>
              <a:rPr lang="en-US" sz="1500" dirty="0" err="1"/>
              <a:t>Ipv6</a:t>
            </a:r>
            <a:r>
              <a:rPr lang="en-US" sz="1500" dirty="0"/>
              <a:t> header is much simpler</a:t>
            </a:r>
          </a:p>
          <a:p>
            <a:pPr>
              <a:spcBef>
                <a:spcPct val="35000"/>
              </a:spcBef>
            </a:pPr>
            <a:endParaRPr lang="en-US" sz="1500" dirty="0"/>
          </a:p>
          <a:p>
            <a:pPr>
              <a:spcBef>
                <a:spcPct val="35000"/>
              </a:spcBef>
            </a:pPr>
            <a:r>
              <a:rPr lang="en-US" sz="1500" dirty="0" err="1"/>
              <a:t>Ipv6</a:t>
            </a:r>
            <a:r>
              <a:rPr lang="en-US" sz="1500" dirty="0"/>
              <a:t> base header is fixed </a:t>
            </a:r>
            <a:r>
              <a:rPr lang="en-US" sz="1500" dirty="0" err="1"/>
              <a:t>40bytes</a:t>
            </a:r>
            <a:r>
              <a:rPr lang="en-US" sz="1500" dirty="0"/>
              <a:t>   </a:t>
            </a:r>
            <a:r>
              <a:rPr lang="en-US" sz="1500" dirty="0" err="1"/>
              <a:t>Ipv4</a:t>
            </a:r>
            <a:r>
              <a:rPr lang="en-US" sz="1500" dirty="0"/>
              <a:t> may vary based on Ip options </a:t>
            </a:r>
          </a:p>
          <a:p>
            <a:pPr>
              <a:spcBef>
                <a:spcPct val="35000"/>
              </a:spcBef>
            </a:pPr>
            <a:endParaRPr lang="en-US" sz="1500" dirty="0"/>
          </a:p>
          <a:p>
            <a:pPr>
              <a:spcBef>
                <a:spcPct val="35000"/>
              </a:spcBef>
            </a:pPr>
            <a:r>
              <a:rPr lang="en-US" sz="1500" dirty="0"/>
              <a:t>  </a:t>
            </a:r>
          </a:p>
          <a:p>
            <a:pPr>
              <a:spcBef>
                <a:spcPct val="35000"/>
              </a:spcBef>
            </a:pPr>
            <a:endParaRPr lang="en-US" sz="1500" dirty="0"/>
          </a:p>
          <a:p>
            <a:pPr>
              <a:spcBef>
                <a:spcPct val="35000"/>
              </a:spcBef>
            </a:pPr>
            <a:endParaRPr lang="en-US" sz="1500" dirty="0"/>
          </a:p>
          <a:p>
            <a:pPr>
              <a:spcBef>
                <a:spcPct val="35000"/>
              </a:spcBef>
            </a:pPr>
            <a:r>
              <a:rPr lang="en-US" sz="1500" dirty="0"/>
              <a:t>Streamlined</a:t>
            </a:r>
          </a:p>
          <a:p>
            <a:pPr lvl="1"/>
            <a:r>
              <a:rPr lang="en-US" dirty="0"/>
              <a:t>Fragmentation fields moved out of base header</a:t>
            </a:r>
          </a:p>
          <a:p>
            <a:pPr lvl="1"/>
            <a:r>
              <a:rPr lang="en-US" dirty="0"/>
              <a:t>IP options moved out of base header</a:t>
            </a:r>
          </a:p>
          <a:p>
            <a:pPr lvl="1"/>
            <a:r>
              <a:rPr lang="en-US" dirty="0"/>
              <a:t>Header Checksum eliminated</a:t>
            </a:r>
          </a:p>
          <a:p>
            <a:pPr lvl="1"/>
            <a:r>
              <a:rPr lang="en-US" dirty="0"/>
              <a:t>Header Length field eliminated</a:t>
            </a:r>
          </a:p>
          <a:p>
            <a:pPr lvl="1"/>
            <a:r>
              <a:rPr lang="en-US" dirty="0"/>
              <a:t>Length field excludes IPv6 header</a:t>
            </a:r>
          </a:p>
          <a:p>
            <a:pPr lvl="1"/>
            <a:r>
              <a:rPr lang="en-US" dirty="0"/>
              <a:t>Alignment changed from 32 to 64 bits</a:t>
            </a:r>
          </a:p>
          <a:p>
            <a:pPr>
              <a:spcBef>
                <a:spcPct val="35000"/>
              </a:spcBef>
            </a:pPr>
            <a:r>
              <a:rPr lang="en-US" sz="1500" dirty="0"/>
              <a:t>Revised</a:t>
            </a:r>
          </a:p>
          <a:p>
            <a:pPr lvl="1"/>
            <a:r>
              <a:rPr lang="en-US" dirty="0"/>
              <a:t>Time to Live </a:t>
            </a:r>
            <a:r>
              <a:rPr lang="en-US" dirty="0">
                <a:sym typeface="Symbol" pitchFamily="18" charset="2"/>
              </a:rPr>
              <a:t></a:t>
            </a:r>
            <a:r>
              <a:rPr lang="en-US" dirty="0"/>
              <a:t> Hop Limit</a:t>
            </a:r>
          </a:p>
          <a:p>
            <a:pPr lvl="1"/>
            <a:r>
              <a:rPr lang="en-US" dirty="0"/>
              <a:t>Protocol </a:t>
            </a:r>
            <a:r>
              <a:rPr lang="en-US" dirty="0">
                <a:sym typeface="Symbol" pitchFamily="18" charset="2"/>
              </a:rPr>
              <a:t></a:t>
            </a:r>
            <a:r>
              <a:rPr lang="en-US" dirty="0"/>
              <a:t> Next Header</a:t>
            </a:r>
          </a:p>
          <a:p>
            <a:pPr lvl="1"/>
            <a:r>
              <a:rPr lang="en-US" dirty="0"/>
              <a:t>Precedence and </a:t>
            </a:r>
            <a:r>
              <a:rPr lang="en-US" dirty="0" err="1"/>
              <a:t>TOS</a:t>
            </a:r>
            <a:r>
              <a:rPr lang="en-US" dirty="0"/>
              <a:t> </a:t>
            </a:r>
            <a:r>
              <a:rPr lang="en-US" dirty="0">
                <a:cs typeface="Arial" pitchFamily="34" charset="0"/>
                <a:sym typeface="Symbol" pitchFamily="18" charset="2"/>
              </a:rPr>
              <a:t></a:t>
            </a:r>
            <a:r>
              <a:rPr lang="en-US" dirty="0"/>
              <a:t> Traffic Class</a:t>
            </a:r>
          </a:p>
          <a:p>
            <a:pPr lvl="1"/>
            <a:r>
              <a:rPr lang="en-US" dirty="0"/>
              <a:t>Addresses increased 32 bits </a:t>
            </a:r>
            <a:r>
              <a:rPr lang="en-US" dirty="0">
                <a:sym typeface="Symbol" pitchFamily="18" charset="2"/>
              </a:rPr>
              <a:t></a:t>
            </a:r>
            <a:r>
              <a:rPr lang="en-US" dirty="0"/>
              <a:t> 128 bits</a:t>
            </a:r>
          </a:p>
          <a:p>
            <a:pPr>
              <a:spcBef>
                <a:spcPct val="35000"/>
              </a:spcBef>
            </a:pPr>
            <a:r>
              <a:rPr lang="en-US" sz="1500" dirty="0"/>
              <a:t>Extended</a:t>
            </a:r>
          </a:p>
          <a:p>
            <a:pPr lvl="1"/>
            <a:r>
              <a:rPr lang="en-US" dirty="0"/>
              <a:t>Flow Label field added</a:t>
            </a:r>
          </a:p>
          <a:p>
            <a:endParaRPr lang="en-GB"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So once you start loading up the 802.15.4 frame with its 25 byte header and most like the 21 byte security link layer (you really want to keep things private between sensors)</a:t>
            </a:r>
          </a:p>
          <a:p>
            <a:r>
              <a:rPr lang="en-AU" dirty="0" smtClean="0"/>
              <a:t>You end up with 81 bytes of usable payload that you need to cram the </a:t>
            </a:r>
            <a:r>
              <a:rPr lang="en-AU" dirty="0" err="1" smtClean="0"/>
              <a:t>IPv6</a:t>
            </a:r>
            <a:r>
              <a:rPr lang="en-AU" dirty="0" smtClean="0"/>
              <a:t> packet into</a:t>
            </a:r>
          </a:p>
          <a:p>
            <a:r>
              <a:rPr lang="en-AU" dirty="0" smtClean="0"/>
              <a:t>So the 802.15.4</a:t>
            </a:r>
            <a:r>
              <a:rPr lang="en-AU" baseline="0" dirty="0" smtClean="0"/>
              <a:t> packet can comprise different headers depending on whether you need to compress the header (always), fragment the packet (sometimes) or forward it using later 2 (never at this point)</a:t>
            </a:r>
          </a:p>
          <a:p>
            <a:r>
              <a:rPr lang="en-AU" baseline="0" dirty="0" smtClean="0"/>
              <a:t>The </a:t>
            </a:r>
            <a:r>
              <a:rPr lang="en-AU" baseline="0" dirty="0" err="1" smtClean="0"/>
              <a:t>IPv6</a:t>
            </a:r>
            <a:r>
              <a:rPr lang="en-AU" baseline="0" dirty="0" smtClean="0"/>
              <a:t> header can be compressed down to 2 bytes minimum as much of the information can be derived from the Layer 2 header</a:t>
            </a:r>
            <a:endParaRPr lang="en-US" dirty="0"/>
          </a:p>
        </p:txBody>
      </p:sp>
      <p:sp>
        <p:nvSpPr>
          <p:cNvPr id="4" name="Slide Number Placeholder 3"/>
          <p:cNvSpPr>
            <a:spLocks noGrp="1"/>
          </p:cNvSpPr>
          <p:nvPr>
            <p:ph type="sldNum" sz="quarter" idx="10"/>
          </p:nvPr>
        </p:nvSpPr>
        <p:spPr/>
        <p:txBody>
          <a:bodyPr/>
          <a:lstStyle/>
          <a:p>
            <a:fld id="{22925896-2920-4CB3-B91F-EB297C089F00}" type="slidenum">
              <a:rPr lang="en-US" smtClean="0"/>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sldNum" sz="quarter" idx="5"/>
          </p:nvPr>
        </p:nvSpPr>
        <p:spPr>
          <a:ln/>
        </p:spPr>
        <p:txBody>
          <a:bodyPr/>
          <a:lstStyle/>
          <a:p>
            <a:fld id="{F9762D81-71E0-482C-A207-7D2DE417DC63}" type="slidenum">
              <a:rPr lang="en-US"/>
              <a:pPr/>
              <a:t>31</a:t>
            </a:fld>
            <a:endParaRPr lang="en-US"/>
          </a:p>
        </p:txBody>
      </p:sp>
      <p:sp>
        <p:nvSpPr>
          <p:cNvPr id="1234946" name="Rectangle 11"/>
          <p:cNvSpPr txBox="1">
            <a:spLocks noGrp="1" noChangeArrowheads="1"/>
          </p:cNvSpPr>
          <p:nvPr/>
        </p:nvSpPr>
        <p:spPr bwMode="auto">
          <a:xfrm>
            <a:off x="6004504" y="9546124"/>
            <a:ext cx="823107" cy="315993"/>
          </a:xfrm>
          <a:prstGeom prst="rect">
            <a:avLst/>
          </a:prstGeom>
          <a:noFill/>
          <a:ln w="9525">
            <a:noFill/>
            <a:miter lim="800000"/>
            <a:headEnd/>
            <a:tailEnd/>
          </a:ln>
        </p:spPr>
        <p:txBody>
          <a:bodyPr lIns="19519" tIns="0" rIns="19519" bIns="0" anchor="b"/>
          <a:lstStyle/>
          <a:p>
            <a:pPr algn="r" defTabSz="936981"/>
            <a:fld id="{C29867B9-9070-4387-A42C-20F825370ABD}" type="slidenum">
              <a:rPr lang="en-US" sz="1200">
                <a:solidFill>
                  <a:srgbClr val="000000"/>
                </a:solidFill>
              </a:rPr>
              <a:pPr algn="r" defTabSz="936981"/>
              <a:t>31</a:t>
            </a:fld>
            <a:endParaRPr lang="en-US" sz="1200" dirty="0">
              <a:solidFill>
                <a:srgbClr val="000000"/>
              </a:solidFill>
            </a:endParaRPr>
          </a:p>
        </p:txBody>
      </p:sp>
      <p:sp>
        <p:nvSpPr>
          <p:cNvPr id="1234947" name="Rectangle 2"/>
          <p:cNvSpPr>
            <a:spLocks noGrp="1" noRot="1" noChangeAspect="1" noChangeArrowheads="1" noTextEdit="1"/>
          </p:cNvSpPr>
          <p:nvPr>
            <p:ph type="sldImg"/>
          </p:nvPr>
        </p:nvSpPr>
        <p:spPr>
          <a:ln/>
        </p:spPr>
      </p:sp>
      <p:sp>
        <p:nvSpPr>
          <p:cNvPr id="1234948" name="Rectangle 3"/>
          <p:cNvSpPr>
            <a:spLocks noGrp="1" noChangeArrowheads="1"/>
          </p:cNvSpPr>
          <p:nvPr>
            <p:ph type="body" idx="1"/>
          </p:nvPr>
        </p:nvSpPr>
        <p:spPr>
          <a:xfrm>
            <a:off x="409946" y="4814962"/>
            <a:ext cx="6199027" cy="4677043"/>
          </a:xfrm>
        </p:spPr>
        <p:txBody>
          <a:bodyPr lIns="99225" tIns="52052" rIns="99225" bIns="52052"/>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Because the</a:t>
            </a:r>
            <a:r>
              <a:rPr lang="en-AU" baseline="0" dirty="0" smtClean="0"/>
              <a:t> higher layer protocols were not standardised we have ended up with a myriad of proprietary protocols – all interoperable unless through a gateway.</a:t>
            </a:r>
          </a:p>
          <a:p>
            <a:r>
              <a:rPr lang="en-AU" baseline="0" dirty="0" smtClean="0"/>
              <a:t>We are in a situation similar to the multi-protocol routers of the </a:t>
            </a:r>
            <a:r>
              <a:rPr lang="en-AU" baseline="0" dirty="0" err="1" smtClean="0"/>
              <a:t>1980s</a:t>
            </a:r>
            <a:endParaRPr lang="en-US" dirty="0"/>
          </a:p>
        </p:txBody>
      </p:sp>
      <p:sp>
        <p:nvSpPr>
          <p:cNvPr id="4" name="Slide Number Placeholder 3"/>
          <p:cNvSpPr>
            <a:spLocks noGrp="1"/>
          </p:cNvSpPr>
          <p:nvPr>
            <p:ph type="sldNum" sz="quarter" idx="10"/>
          </p:nvPr>
        </p:nvSpPr>
        <p:spPr/>
        <p:txBody>
          <a:bodyPr/>
          <a:lstStyle/>
          <a:p>
            <a:fld id="{22925896-2920-4CB3-B91F-EB297C089F00}"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sldNum" sz="quarter" idx="5"/>
          </p:nvPr>
        </p:nvSpPr>
        <p:spPr>
          <a:ln/>
        </p:spPr>
        <p:txBody>
          <a:bodyPr/>
          <a:lstStyle/>
          <a:p>
            <a:fld id="{748FCB68-FB87-4453-B71C-87E1AC3B4CA7}" type="slidenum">
              <a:rPr lang="en-US"/>
              <a:pPr/>
              <a:t>32</a:t>
            </a:fld>
            <a:endParaRPr lang="en-US"/>
          </a:p>
        </p:txBody>
      </p:sp>
      <p:sp>
        <p:nvSpPr>
          <p:cNvPr id="1275906" name="Rectangle 11"/>
          <p:cNvSpPr txBox="1">
            <a:spLocks noGrp="1" noChangeArrowheads="1"/>
          </p:cNvSpPr>
          <p:nvPr/>
        </p:nvSpPr>
        <p:spPr bwMode="auto">
          <a:xfrm>
            <a:off x="4020687" y="9710231"/>
            <a:ext cx="3077007" cy="511524"/>
          </a:xfrm>
          <a:prstGeom prst="rect">
            <a:avLst/>
          </a:prstGeom>
          <a:noFill/>
          <a:ln w="9525">
            <a:noFill/>
            <a:miter lim="800000"/>
            <a:headEnd/>
            <a:tailEnd/>
          </a:ln>
        </p:spPr>
        <p:txBody>
          <a:bodyPr lIns="93759" tIns="46880" rIns="93759" bIns="46880"/>
          <a:lstStyle/>
          <a:p>
            <a:pPr algn="ctr"/>
            <a:fld id="{6EFEED08-2E29-4AC5-97AF-200393C2B519}" type="slidenum">
              <a:rPr lang="en-US" sz="2500">
                <a:solidFill>
                  <a:schemeClr val="tx1"/>
                </a:solidFill>
              </a:rPr>
              <a:pPr algn="ctr"/>
              <a:t>32</a:t>
            </a:fld>
            <a:endParaRPr lang="en-US" sz="2500" dirty="0">
              <a:solidFill>
                <a:schemeClr val="tx1"/>
              </a:solidFill>
            </a:endParaRPr>
          </a:p>
        </p:txBody>
      </p:sp>
      <p:sp>
        <p:nvSpPr>
          <p:cNvPr id="1275907" name="Rectangle 2"/>
          <p:cNvSpPr>
            <a:spLocks noGrp="1" noRot="1" noChangeAspect="1" noChangeArrowheads="1" noTextEdit="1"/>
          </p:cNvSpPr>
          <p:nvPr>
            <p:ph type="sldImg"/>
          </p:nvPr>
        </p:nvSpPr>
        <p:spPr>
          <a:xfrm>
            <a:off x="144463" y="765175"/>
            <a:ext cx="6811962" cy="3833813"/>
          </a:xfrm>
          <a:ln/>
        </p:spPr>
      </p:sp>
      <p:sp>
        <p:nvSpPr>
          <p:cNvPr id="1275908" name="Rectangle 3"/>
          <p:cNvSpPr>
            <a:spLocks noGrp="1" noChangeArrowheads="1"/>
          </p:cNvSpPr>
          <p:nvPr>
            <p:ph type="body" idx="1"/>
          </p:nvPr>
        </p:nvSpPr>
        <p:spPr>
          <a:xfrm>
            <a:off x="710574" y="4855116"/>
            <a:ext cx="5678154" cy="4601972"/>
          </a:xfrm>
          <a:solidFill>
            <a:srgbClr val="FFFFFF"/>
          </a:solidFill>
          <a:ln>
            <a:solidFill>
              <a:srgbClr val="000000"/>
            </a:solidFill>
          </a:ln>
        </p:spPr>
        <p:txBody>
          <a:bodyPr lIns="96647" tIns="48324" rIns="96647" bIns="48324"/>
          <a:lstStyle/>
          <a:p>
            <a:pPr eaLnBrk="1" hangingPunct="1"/>
            <a:r>
              <a:rPr lang="en-AU" dirty="0" smtClean="0">
                <a:ea typeface="ＭＳ Ｐゴシック" charset="-128"/>
              </a:rPr>
              <a:t>The</a:t>
            </a:r>
            <a:r>
              <a:rPr lang="en-AU" baseline="0" dirty="0" smtClean="0">
                <a:ea typeface="ＭＳ Ｐゴシック" charset="-128"/>
              </a:rPr>
              <a:t> original intent of the working group was not to produce a brand new routing protocol but to look at routing requirements for </a:t>
            </a:r>
            <a:r>
              <a:rPr lang="en-AU" baseline="0" dirty="0" err="1" smtClean="0">
                <a:ea typeface="ＭＳ Ｐゴシック" charset="-128"/>
              </a:rPr>
              <a:t>LLNs</a:t>
            </a:r>
            <a:endParaRPr lang="en-AU" baseline="0" dirty="0" smtClean="0">
              <a:ea typeface="ＭＳ Ｐゴシック" charset="-128"/>
            </a:endParaRPr>
          </a:p>
          <a:p>
            <a:pPr eaLnBrk="1" hangingPunct="1"/>
            <a:r>
              <a:rPr lang="en-AU" baseline="0" dirty="0" smtClean="0">
                <a:ea typeface="ＭＳ Ｐゴシック" charset="-128"/>
              </a:rPr>
              <a:t>Over the past 20 years or so plenty or protocols have been developed so the task was to see if we could fit the usual routing protocols around </a:t>
            </a:r>
            <a:r>
              <a:rPr lang="en-AU" baseline="0" dirty="0" err="1" smtClean="0">
                <a:ea typeface="ＭＳ Ｐゴシック" charset="-128"/>
              </a:rPr>
              <a:t>LLN</a:t>
            </a:r>
            <a:r>
              <a:rPr lang="en-AU" baseline="0" dirty="0" smtClean="0">
                <a:ea typeface="ＭＳ Ｐゴシック" charset="-128"/>
              </a:rPr>
              <a:t> requirements</a:t>
            </a:r>
          </a:p>
          <a:p>
            <a:pPr eaLnBrk="1" hangingPunct="1"/>
            <a:r>
              <a:rPr lang="en-AU" baseline="0" dirty="0" smtClean="0">
                <a:ea typeface="ＭＳ Ｐゴシック" charset="-128"/>
              </a:rPr>
              <a:t>For about a year after ROLL was started they produced four requirements </a:t>
            </a:r>
            <a:r>
              <a:rPr lang="en-AU" baseline="0" dirty="0" err="1" smtClean="0">
                <a:ea typeface="ＭＳ Ｐゴシック" charset="-128"/>
              </a:rPr>
              <a:t>RFCs</a:t>
            </a:r>
            <a:r>
              <a:rPr lang="en-AU" baseline="0" dirty="0" smtClean="0">
                <a:ea typeface="ＭＳ Ｐゴシック" charset="-128"/>
              </a:rPr>
              <a:t> for various </a:t>
            </a:r>
            <a:r>
              <a:rPr lang="en-AU" baseline="0" dirty="0" err="1" smtClean="0">
                <a:ea typeface="ＭＳ Ｐゴシック" charset="-128"/>
              </a:rPr>
              <a:t>LLN</a:t>
            </a:r>
            <a:r>
              <a:rPr lang="en-AU" baseline="0" dirty="0" smtClean="0">
                <a:ea typeface="ＭＳ Ｐゴシック" charset="-128"/>
              </a:rPr>
              <a:t> environments – Industrial, Urban, Connected Homes, Buildings</a:t>
            </a:r>
          </a:p>
          <a:p>
            <a:pPr eaLnBrk="1" hangingPunct="1"/>
            <a:r>
              <a:rPr lang="en-AU" baseline="0" dirty="0" smtClean="0">
                <a:ea typeface="ＭＳ Ｐゴシック" charset="-128"/>
              </a:rPr>
              <a:t>Then they looked at existing protocols to see if they could meet these various requirements</a:t>
            </a:r>
          </a:p>
          <a:p>
            <a:pPr eaLnBrk="1" hangingPunct="1"/>
            <a:r>
              <a:rPr lang="en-AU" baseline="0" dirty="0" smtClean="0">
                <a:ea typeface="ＭＳ Ｐゴシック" charset="-128"/>
              </a:rPr>
              <a:t>It became obvious that existing protocols could not meet the requirements so ROLL was rechartered to come up with a protocol that would meet the various </a:t>
            </a:r>
            <a:r>
              <a:rPr lang="en-AU" baseline="0" dirty="0" err="1" smtClean="0">
                <a:ea typeface="ＭＳ Ｐゴシック" charset="-128"/>
              </a:rPr>
              <a:t>LLN</a:t>
            </a:r>
            <a:r>
              <a:rPr lang="en-AU" baseline="0" dirty="0" smtClean="0">
                <a:ea typeface="ＭＳ Ｐゴシック" charset="-128"/>
              </a:rPr>
              <a:t> requirements</a:t>
            </a:r>
          </a:p>
          <a:p>
            <a:pPr eaLnBrk="1" hangingPunct="1"/>
            <a:r>
              <a:rPr lang="en-AU" baseline="0" dirty="0" smtClean="0">
                <a:ea typeface="ＭＳ Ｐゴシック" charset="-128"/>
              </a:rPr>
              <a:t>ROLL itself was made up of many participants a few who had done little work with </a:t>
            </a:r>
            <a:r>
              <a:rPr lang="en-AU" baseline="0" dirty="0" err="1" smtClean="0">
                <a:ea typeface="ＭＳ Ｐゴシック" charset="-128"/>
              </a:rPr>
              <a:t>IETF</a:t>
            </a:r>
            <a:r>
              <a:rPr lang="en-AU" baseline="0" dirty="0" smtClean="0">
                <a:ea typeface="ＭＳ Ｐゴシック" charset="-128"/>
              </a:rPr>
              <a:t> in the past.</a:t>
            </a:r>
            <a:endParaRPr lang="en-US" dirty="0">
              <a:ea typeface="ＭＳ Ｐゴシック"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So ROLL as tasked with look at routing</a:t>
            </a:r>
            <a:r>
              <a:rPr lang="en-AU" baseline="0" dirty="0" smtClean="0"/>
              <a:t> – </a:t>
            </a:r>
            <a:r>
              <a:rPr lang="en-AU" baseline="0" dirty="0" err="1" smtClean="0"/>
              <a:t>shold</a:t>
            </a:r>
            <a:r>
              <a:rPr lang="en-AU" baseline="0" dirty="0" smtClean="0"/>
              <a:t> we have mesh under (later 2) or route-over (layer 3)</a:t>
            </a:r>
          </a:p>
          <a:p>
            <a:r>
              <a:rPr lang="en-AU" baseline="0" dirty="0" smtClean="0"/>
              <a:t>A lot of the work that had been carried out before relied heavily on the use of MAC addressing as part of the protocol</a:t>
            </a:r>
          </a:p>
          <a:p>
            <a:r>
              <a:rPr lang="en-AU" baseline="0" dirty="0" smtClean="0"/>
              <a:t>This poses problems in that the protocol then becomes intrinsically linked with the underlying physical layer</a:t>
            </a:r>
          </a:p>
          <a:p>
            <a:r>
              <a:rPr lang="en-AU" baseline="0" dirty="0" smtClean="0"/>
              <a:t>To support multiple physical transports we need to follow the IP model that runs over any physical media.</a:t>
            </a:r>
            <a:endParaRPr lang="en-US" dirty="0"/>
          </a:p>
        </p:txBody>
      </p:sp>
      <p:sp>
        <p:nvSpPr>
          <p:cNvPr id="4" name="Slide Number Placeholder 3"/>
          <p:cNvSpPr>
            <a:spLocks noGrp="1"/>
          </p:cNvSpPr>
          <p:nvPr>
            <p:ph type="sldNum" sz="quarter" idx="10"/>
          </p:nvPr>
        </p:nvSpPr>
        <p:spPr/>
        <p:txBody>
          <a:bodyPr/>
          <a:lstStyle/>
          <a:p>
            <a:fld id="{22925896-2920-4CB3-B91F-EB297C089F00}" type="slidenum">
              <a:rPr lang="en-US" smtClean="0"/>
              <a:pPr/>
              <a:t>33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So let us compare the Internet</a:t>
            </a:r>
            <a:r>
              <a:rPr lang="en-AU" baseline="0" dirty="0" smtClean="0"/>
              <a:t> as we know with a Smart Object Internet or Internet of Things</a:t>
            </a:r>
            <a:endParaRPr lang="en-US" dirty="0"/>
          </a:p>
        </p:txBody>
      </p:sp>
      <p:sp>
        <p:nvSpPr>
          <p:cNvPr id="4" name="Slide Number Placeholder 3"/>
          <p:cNvSpPr>
            <a:spLocks noGrp="1"/>
          </p:cNvSpPr>
          <p:nvPr>
            <p:ph type="sldNum" sz="quarter" idx="10"/>
          </p:nvPr>
        </p:nvSpPr>
        <p:spPr/>
        <p:txBody>
          <a:bodyPr/>
          <a:lstStyle/>
          <a:p>
            <a:fld id="{22925896-2920-4CB3-B91F-EB297C089F00}" type="slidenum">
              <a:rPr lang="en-US" smtClean="0"/>
              <a:pPr/>
              <a:t>34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Looking at these challenges you need to have a</a:t>
            </a:r>
            <a:r>
              <a:rPr lang="en-AU" baseline="0" dirty="0" smtClean="0"/>
              <a:t> fairly sophisticated protocol to deal with so many constraints and caveats.</a:t>
            </a:r>
          </a:p>
          <a:p>
            <a:r>
              <a:rPr lang="en-AU" baseline="0" dirty="0" smtClean="0"/>
              <a:t>The bottom line is you need to quickly find the shortest path in a network that could comprise </a:t>
            </a:r>
            <a:r>
              <a:rPr lang="en-AU" baseline="0" dirty="0" err="1" smtClean="0"/>
              <a:t>100,000s</a:t>
            </a:r>
            <a:r>
              <a:rPr lang="en-AU" baseline="0" dirty="0" smtClean="0"/>
              <a:t> or even millions of nodes.</a:t>
            </a:r>
            <a:endParaRPr lang="en-US" dirty="0"/>
          </a:p>
        </p:txBody>
      </p:sp>
      <p:sp>
        <p:nvSpPr>
          <p:cNvPr id="4" name="Slide Number Placeholder 3"/>
          <p:cNvSpPr>
            <a:spLocks noGrp="1"/>
          </p:cNvSpPr>
          <p:nvPr>
            <p:ph type="sldNum" sz="quarter" idx="10"/>
          </p:nvPr>
        </p:nvSpPr>
        <p:spPr/>
        <p:txBody>
          <a:bodyPr/>
          <a:lstStyle/>
          <a:p>
            <a:fld id="{22925896-2920-4CB3-B91F-EB297C089F00}" type="slidenum">
              <a:rPr lang="en-US" smtClean="0"/>
              <a:pPr/>
              <a:t>35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AU" dirty="0" smtClean="0"/>
              <a:t>Put</a:t>
            </a:r>
            <a:r>
              <a:rPr lang="en-AU" baseline="0" dirty="0" smtClean="0"/>
              <a:t> simply the current routing protocols  cannot meet the requirements</a:t>
            </a:r>
          </a:p>
          <a:p>
            <a:pPr>
              <a:buNone/>
            </a:pPr>
            <a:r>
              <a:rPr lang="en-AU" baseline="0" dirty="0" smtClean="0"/>
              <a:t>This is because they rely on static link metrics to compute the shortest path</a:t>
            </a:r>
          </a:p>
          <a:p>
            <a:pPr>
              <a:buNone/>
            </a:pPr>
            <a:r>
              <a:rPr lang="en-AU" baseline="0" dirty="0" smtClean="0"/>
              <a:t>An </a:t>
            </a:r>
            <a:r>
              <a:rPr lang="en-AU" baseline="0" dirty="0" err="1" smtClean="0"/>
              <a:t>LLN</a:t>
            </a:r>
            <a:r>
              <a:rPr lang="en-AU" baseline="0" dirty="0" smtClean="0"/>
              <a:t> protocol needs to take into account link and node metrics, including things like the health of the node how busy it is, how much energy it has left, the reliability of a particular link</a:t>
            </a:r>
          </a:p>
          <a:p>
            <a:pPr>
              <a:buNone/>
            </a:pPr>
            <a:r>
              <a:rPr lang="en-AU" baseline="0" dirty="0" smtClean="0"/>
              <a:t>Quantitative – How much battery is left, what is the load on this link?</a:t>
            </a:r>
            <a:endParaRPr lang="en-US" dirty="0"/>
          </a:p>
        </p:txBody>
      </p:sp>
      <p:sp>
        <p:nvSpPr>
          <p:cNvPr id="4" name="Slide Number Placeholder 3"/>
          <p:cNvSpPr>
            <a:spLocks noGrp="1"/>
          </p:cNvSpPr>
          <p:nvPr>
            <p:ph type="sldNum" sz="quarter" idx="10"/>
          </p:nvPr>
        </p:nvSpPr>
        <p:spPr/>
        <p:txBody>
          <a:bodyPr/>
          <a:lstStyle/>
          <a:p>
            <a:fld id="{22925896-2920-4CB3-B91F-EB297C089F00}" type="slidenum">
              <a:rPr lang="en-US" smtClean="0"/>
              <a:pPr/>
              <a:t>36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sldNum" sz="quarter" idx="5"/>
          </p:nvPr>
        </p:nvSpPr>
        <p:spPr>
          <a:ln/>
        </p:spPr>
        <p:txBody>
          <a:bodyPr/>
          <a:lstStyle/>
          <a:p>
            <a:fld id="{9507DBE4-C5D0-428C-A7D7-4DD00602C077}" type="slidenum">
              <a:rPr lang="en-US"/>
              <a:pPr/>
              <a:t>37</a:t>
            </a:fld>
            <a:endParaRPr lang="en-US"/>
          </a:p>
        </p:txBody>
      </p:sp>
      <p:sp>
        <p:nvSpPr>
          <p:cNvPr id="1302530" name="Rectangle 11"/>
          <p:cNvSpPr txBox="1">
            <a:spLocks noGrp="1" noChangeArrowheads="1"/>
          </p:cNvSpPr>
          <p:nvPr/>
        </p:nvSpPr>
        <p:spPr bwMode="auto">
          <a:xfrm>
            <a:off x="6004504" y="9546124"/>
            <a:ext cx="823107" cy="315993"/>
          </a:xfrm>
          <a:prstGeom prst="rect">
            <a:avLst/>
          </a:prstGeom>
          <a:noFill/>
          <a:ln w="9525">
            <a:noFill/>
            <a:miter lim="800000"/>
            <a:headEnd/>
            <a:tailEnd/>
          </a:ln>
        </p:spPr>
        <p:txBody>
          <a:bodyPr lIns="19519" tIns="0" rIns="19519" bIns="0" anchor="b"/>
          <a:lstStyle/>
          <a:p>
            <a:pPr algn="r" defTabSz="936981"/>
            <a:fld id="{C80F1AD6-F1BA-48BA-BECB-94C3B0501100}" type="slidenum">
              <a:rPr lang="en-US" sz="1200">
                <a:solidFill>
                  <a:srgbClr val="000000"/>
                </a:solidFill>
              </a:rPr>
              <a:pPr algn="r" defTabSz="936981"/>
              <a:t>37</a:t>
            </a:fld>
            <a:endParaRPr lang="en-US" sz="1200" dirty="0">
              <a:solidFill>
                <a:srgbClr val="000000"/>
              </a:solidFill>
            </a:endParaRPr>
          </a:p>
        </p:txBody>
      </p:sp>
      <p:sp>
        <p:nvSpPr>
          <p:cNvPr id="1302531" name="Rectangle 2"/>
          <p:cNvSpPr>
            <a:spLocks noGrp="1" noRot="1" noChangeAspect="1" noChangeArrowheads="1" noTextEdit="1"/>
          </p:cNvSpPr>
          <p:nvPr>
            <p:ph type="sldImg"/>
          </p:nvPr>
        </p:nvSpPr>
        <p:spPr>
          <a:ln/>
        </p:spPr>
      </p:sp>
      <p:sp>
        <p:nvSpPr>
          <p:cNvPr id="1302532" name="Rectangle 3"/>
          <p:cNvSpPr>
            <a:spLocks noGrp="1" noChangeArrowheads="1"/>
          </p:cNvSpPr>
          <p:nvPr>
            <p:ph type="body" idx="1"/>
          </p:nvPr>
        </p:nvSpPr>
        <p:spPr>
          <a:xfrm>
            <a:off x="409946" y="4814962"/>
            <a:ext cx="6199027" cy="4677043"/>
          </a:xfrm>
        </p:spPr>
        <p:txBody>
          <a:bodyPr lIns="99225" tIns="52052" rIns="99225" bIns="52052"/>
          <a:lstStyle/>
          <a:p>
            <a:r>
              <a:rPr lang="en-GB" dirty="0" smtClean="0"/>
              <a:t>Which brings us to the birth of a new routing protocol! </a:t>
            </a:r>
            <a:r>
              <a:rPr lang="en-GB" dirty="0" err="1" smtClean="0"/>
              <a:t>RPL</a:t>
            </a:r>
            <a:r>
              <a:rPr lang="en-GB" dirty="0" smtClean="0"/>
              <a:t> pronounced “Ripple”</a:t>
            </a:r>
            <a:endParaRPr lang="en-GB"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err="1" smtClean="0"/>
              <a:t>RPL</a:t>
            </a:r>
            <a:r>
              <a:rPr lang="en-AU" dirty="0" smtClean="0"/>
              <a:t> builds a routing</a:t>
            </a:r>
            <a:r>
              <a:rPr lang="en-AU" baseline="0" dirty="0" smtClean="0"/>
              <a:t> topology in the form of a DAG – a Directed Acyclic Graph (tree </a:t>
            </a:r>
            <a:r>
              <a:rPr lang="en-AU" baseline="0" dirty="0" err="1" smtClean="0"/>
              <a:t>vs</a:t>
            </a:r>
            <a:r>
              <a:rPr lang="en-AU" baseline="0" dirty="0" smtClean="0"/>
              <a:t> </a:t>
            </a:r>
            <a:r>
              <a:rPr lang="en-AU" baseline="0" dirty="0" err="1" smtClean="0"/>
              <a:t>DAGs</a:t>
            </a:r>
            <a:r>
              <a:rPr lang="en-AU" baseline="0" dirty="0" smtClean="0"/>
              <a:t>)</a:t>
            </a:r>
          </a:p>
          <a:p>
            <a:r>
              <a:rPr lang="en-AU" baseline="0" dirty="0" smtClean="0"/>
              <a:t>It is a distance vector protocol that is proactive – it can build alternate paths during topology setup – rather than reactive where we rely on control plane messages after the failure to figure out the alternate path </a:t>
            </a:r>
          </a:p>
          <a:p>
            <a:r>
              <a:rPr lang="en-AU" baseline="0" dirty="0" err="1" smtClean="0"/>
              <a:t>DV</a:t>
            </a:r>
            <a:r>
              <a:rPr lang="en-AU" baseline="0" dirty="0" smtClean="0"/>
              <a:t> was chosen because the size of a link state DB would be way too large</a:t>
            </a:r>
            <a:endParaRPr lang="en-US" dirty="0" smtClean="0"/>
          </a:p>
          <a:p>
            <a:r>
              <a:rPr lang="en-US" dirty="0" smtClean="0"/>
              <a:t>Historically, a number of interesting research initiatives on routing in </a:t>
            </a:r>
            <a:r>
              <a:rPr lang="en-US" dirty="0" err="1" smtClean="0"/>
              <a:t>WSN</a:t>
            </a:r>
            <a:r>
              <a:rPr lang="en-US" dirty="0" smtClean="0"/>
              <a:t>,</a:t>
            </a:r>
          </a:p>
          <a:p>
            <a:pPr lvl="1"/>
            <a:r>
              <a:rPr lang="en-US" dirty="0" smtClean="0"/>
              <a:t>Main focus on algorithms … a bit less on architecture</a:t>
            </a:r>
          </a:p>
          <a:p>
            <a:pPr lvl="1"/>
            <a:r>
              <a:rPr lang="en-US" dirty="0" smtClean="0"/>
              <a:t>Most work assuming the use of MAC addresses – </a:t>
            </a:r>
            <a:r>
              <a:rPr lang="en-US" dirty="0" err="1" smtClean="0"/>
              <a:t>L2</a:t>
            </a:r>
            <a:r>
              <a:rPr lang="en-US" dirty="0" smtClean="0"/>
              <a:t> “routing” (mesh-under)</a:t>
            </a:r>
          </a:p>
          <a:p>
            <a:pPr lvl="1"/>
            <a:r>
              <a:rPr lang="en-US" dirty="0" smtClean="0"/>
              <a:t>Support of multiple </a:t>
            </a:r>
            <a:r>
              <a:rPr lang="en-US" dirty="0" err="1" smtClean="0"/>
              <a:t>PHY</a:t>
            </a:r>
            <a:r>
              <a:rPr lang="en-US" dirty="0" smtClean="0"/>
              <a:t>/MAC is a MUST: IEEE 802.15.4, LP </a:t>
            </a:r>
            <a:r>
              <a:rPr lang="en-US" dirty="0" err="1" smtClean="0"/>
              <a:t>Wifi</a:t>
            </a:r>
            <a:r>
              <a:rPr lang="en-US" dirty="0" smtClean="0"/>
              <a:t>, PLC (number of flavors), …</a:t>
            </a:r>
          </a:p>
          <a:p>
            <a:pPr lvl="1"/>
            <a:r>
              <a:rPr lang="en-US" dirty="0" smtClean="0"/>
              <a:t>Now … if what you want is a layered architecture supporting multiple </a:t>
            </a:r>
            <a:r>
              <a:rPr lang="en-US" dirty="0" err="1" smtClean="0"/>
              <a:t>PHY</a:t>
            </a:r>
            <a:r>
              <a:rPr lang="en-US" dirty="0" smtClean="0"/>
              <a:t>/MAC, there aren’t that many options …</a:t>
            </a:r>
          </a:p>
          <a:p>
            <a:pPr lvl="2" indent="0">
              <a:buFontTx/>
              <a:buNone/>
            </a:pPr>
            <a:r>
              <a:rPr lang="en-US" sz="3200" dirty="0" smtClean="0"/>
              <a:t>IP !</a:t>
            </a:r>
          </a:p>
          <a:p>
            <a:pPr lvl="2" indent="0">
              <a:buFontTx/>
              <a:buNone/>
            </a:pPr>
            <a:endParaRPr lang="en-AU" sz="3200" dirty="0" smtClean="0"/>
          </a:p>
          <a:p>
            <a:endParaRPr lang="en-US" sz="1200" kern="1200" dirty="0" smtClean="0">
              <a:solidFill>
                <a:schemeClr val="tx1"/>
              </a:solidFill>
              <a:latin typeface="Arial" charset="0"/>
              <a:ea typeface="+mn-ea"/>
              <a:cs typeface="+mn-cs"/>
            </a:endParaRPr>
          </a:p>
          <a:p>
            <a:r>
              <a:rPr lang="en-US" sz="1200" kern="1200" dirty="0" err="1" smtClean="0">
                <a:solidFill>
                  <a:schemeClr val="tx1"/>
                </a:solidFill>
                <a:latin typeface="Arial" charset="0"/>
                <a:ea typeface="+mn-ea"/>
                <a:cs typeface="+mn-cs"/>
              </a:rPr>
              <a:t>RPL</a:t>
            </a:r>
            <a:r>
              <a:rPr lang="en-US" sz="1200" kern="1200" dirty="0" smtClean="0">
                <a:solidFill>
                  <a:schemeClr val="tx1"/>
                </a:solidFill>
                <a:latin typeface="Arial" charset="0"/>
                <a:ea typeface="+mn-ea"/>
                <a:cs typeface="+mn-cs"/>
              </a:rPr>
              <a:t> has been designed for </a:t>
            </a:r>
            <a:r>
              <a:rPr lang="en-US" sz="1200" kern="1200" dirty="0" err="1" smtClean="0">
                <a:solidFill>
                  <a:schemeClr val="tx1"/>
                </a:solidFill>
                <a:latin typeface="Arial" charset="0"/>
                <a:ea typeface="+mn-ea"/>
                <a:cs typeface="+mn-cs"/>
              </a:rPr>
              <a:t>lossy</a:t>
            </a:r>
            <a:r>
              <a:rPr lang="en-US" sz="1200" kern="1200" dirty="0" smtClean="0">
                <a:solidFill>
                  <a:schemeClr val="tx1"/>
                </a:solidFill>
                <a:latin typeface="Arial" charset="0"/>
                <a:ea typeface="+mn-ea"/>
                <a:cs typeface="+mn-cs"/>
              </a:rPr>
              <a:t> links including PLC such as </a:t>
            </a:r>
            <a:r>
              <a:rPr lang="en-US" sz="1200" kern="1200" dirty="0" err="1" smtClean="0">
                <a:solidFill>
                  <a:schemeClr val="tx1"/>
                </a:solidFill>
                <a:latin typeface="Arial" charset="0"/>
                <a:ea typeface="+mn-ea"/>
                <a:cs typeface="+mn-cs"/>
              </a:rPr>
              <a:t>P1901.2</a:t>
            </a:r>
            <a:r>
              <a:rPr lang="en-US" sz="1200" kern="1200" dirty="0" smtClean="0">
                <a:solidFill>
                  <a:schemeClr val="tx1"/>
                </a:solidFill>
                <a:latin typeface="Arial" charset="0"/>
                <a:ea typeface="+mn-ea"/>
                <a:cs typeface="+mn-cs"/>
              </a:rPr>
              <a:t>, which are of the utmost important for example for AMI in Europe. Since</a:t>
            </a:r>
          </a:p>
          <a:p>
            <a:r>
              <a:rPr lang="en-US" sz="1200" kern="1200" dirty="0" smtClean="0">
                <a:solidFill>
                  <a:schemeClr val="tx1"/>
                </a:solidFill>
                <a:latin typeface="Arial" charset="0"/>
                <a:ea typeface="+mn-ea"/>
                <a:cs typeface="+mn-cs"/>
              </a:rPr>
              <a:t>these links do exhibit similar properties in terms of instability, </a:t>
            </a:r>
            <a:r>
              <a:rPr lang="en-US" sz="1200" kern="1200" dirty="0" err="1" smtClean="0">
                <a:solidFill>
                  <a:schemeClr val="tx1"/>
                </a:solidFill>
                <a:latin typeface="Arial" charset="0"/>
                <a:ea typeface="+mn-ea"/>
                <a:cs typeface="+mn-cs"/>
              </a:rPr>
              <a:t>BER</a:t>
            </a:r>
            <a:r>
              <a:rPr lang="en-US" sz="1200" kern="1200" dirty="0" smtClean="0">
                <a:solidFill>
                  <a:schemeClr val="tx1"/>
                </a:solidFill>
                <a:latin typeface="Arial" charset="0"/>
                <a:ea typeface="+mn-ea"/>
                <a:cs typeface="+mn-cs"/>
              </a:rPr>
              <a:t>, ... </a:t>
            </a:r>
            <a:r>
              <a:rPr lang="en-US" sz="1200" kern="1200" dirty="0" err="1" smtClean="0">
                <a:solidFill>
                  <a:schemeClr val="tx1"/>
                </a:solidFill>
                <a:latin typeface="Arial" charset="0"/>
                <a:ea typeface="+mn-ea"/>
                <a:cs typeface="+mn-cs"/>
              </a:rPr>
              <a:t>RPL</a:t>
            </a:r>
            <a:r>
              <a:rPr lang="en-US" sz="1200" kern="1200" dirty="0" smtClean="0">
                <a:solidFill>
                  <a:schemeClr val="tx1"/>
                </a:solidFill>
                <a:latin typeface="Arial" charset="0"/>
                <a:ea typeface="+mn-ea"/>
                <a:cs typeface="+mn-cs"/>
              </a:rPr>
              <a:t> is well suited for these networks too. I had to fight a bit when we first determine</a:t>
            </a:r>
          </a:p>
          <a:p>
            <a:r>
              <a:rPr lang="en-US" sz="1200" kern="1200" dirty="0" smtClean="0">
                <a:solidFill>
                  <a:schemeClr val="tx1"/>
                </a:solidFill>
                <a:latin typeface="Arial" charset="0"/>
                <a:ea typeface="+mn-ea"/>
                <a:cs typeface="+mn-cs"/>
              </a:rPr>
              <a:t> </a:t>
            </a:r>
            <a:r>
              <a:rPr lang="en-US" sz="1200" kern="1200" dirty="0" err="1" smtClean="0">
                <a:solidFill>
                  <a:schemeClr val="tx1"/>
                </a:solidFill>
                <a:latin typeface="Arial" charset="0"/>
                <a:ea typeface="+mn-ea"/>
                <a:cs typeface="+mn-cs"/>
              </a:rPr>
              <a:t>ROLL's</a:t>
            </a:r>
            <a:r>
              <a:rPr lang="en-US" sz="1200" kern="1200" dirty="0" smtClean="0">
                <a:solidFill>
                  <a:schemeClr val="tx1"/>
                </a:solidFill>
                <a:latin typeface="Arial" charset="0"/>
                <a:ea typeface="+mn-ea"/>
                <a:cs typeface="+mn-cs"/>
              </a:rPr>
              <a:t> charter to make sure that non </a:t>
            </a:r>
            <a:r>
              <a:rPr lang="en-US" sz="1200" kern="1200" dirty="0" err="1" smtClean="0">
                <a:solidFill>
                  <a:schemeClr val="tx1"/>
                </a:solidFill>
                <a:latin typeface="Arial" charset="0"/>
                <a:ea typeface="+mn-ea"/>
                <a:cs typeface="+mn-cs"/>
              </a:rPr>
              <a:t>RF</a:t>
            </a:r>
            <a:r>
              <a:rPr lang="en-US" sz="1200" kern="1200" dirty="0" smtClean="0">
                <a:solidFill>
                  <a:schemeClr val="tx1"/>
                </a:solidFill>
                <a:latin typeface="Arial" charset="0"/>
                <a:ea typeface="+mn-ea"/>
                <a:cs typeface="+mn-cs"/>
              </a:rPr>
              <a:t> links such as PLC were part of the charter (strictly speaking we are independent of the </a:t>
            </a:r>
            <a:r>
              <a:rPr lang="en-US" sz="1200" kern="1200" dirty="0" err="1" smtClean="0">
                <a:solidFill>
                  <a:schemeClr val="tx1"/>
                </a:solidFill>
                <a:latin typeface="Arial" charset="0"/>
                <a:ea typeface="+mn-ea"/>
                <a:cs typeface="+mn-cs"/>
              </a:rPr>
              <a:t>L3</a:t>
            </a:r>
            <a:r>
              <a:rPr lang="en-US" sz="1200" kern="1200" dirty="0" smtClean="0">
                <a:solidFill>
                  <a:schemeClr val="tx1"/>
                </a:solidFill>
                <a:latin typeface="Arial" charset="0"/>
                <a:ea typeface="+mn-ea"/>
                <a:cs typeface="+mn-cs"/>
              </a:rPr>
              <a:t> of course but this was to insist on</a:t>
            </a:r>
          </a:p>
          <a:p>
            <a:r>
              <a:rPr lang="en-US" sz="1200" kern="1200" dirty="0" smtClean="0">
                <a:solidFill>
                  <a:schemeClr val="tx1"/>
                </a:solidFill>
                <a:latin typeface="Arial" charset="0"/>
                <a:ea typeface="+mn-ea"/>
                <a:cs typeface="+mn-cs"/>
              </a:rPr>
              <a:t>that decoupling and point out that </a:t>
            </a:r>
            <a:r>
              <a:rPr lang="en-US" sz="1200" kern="1200" dirty="0" err="1" smtClean="0">
                <a:solidFill>
                  <a:schemeClr val="tx1"/>
                </a:solidFill>
                <a:latin typeface="Arial" charset="0"/>
                <a:ea typeface="+mn-ea"/>
                <a:cs typeface="+mn-cs"/>
              </a:rPr>
              <a:t>RPL</a:t>
            </a:r>
            <a:r>
              <a:rPr lang="en-US" sz="1200" kern="1200" dirty="0" smtClean="0">
                <a:solidFill>
                  <a:schemeClr val="tx1"/>
                </a:solidFill>
                <a:latin typeface="Arial" charset="0"/>
                <a:ea typeface="+mn-ea"/>
                <a:cs typeface="+mn-cs"/>
              </a:rPr>
              <a:t> was a routing protocol for </a:t>
            </a:r>
            <a:r>
              <a:rPr lang="en-US" sz="1200" kern="1200" dirty="0" err="1" smtClean="0">
                <a:solidFill>
                  <a:schemeClr val="tx1"/>
                </a:solidFill>
                <a:latin typeface="Arial" charset="0"/>
                <a:ea typeface="+mn-ea"/>
                <a:cs typeface="+mn-cs"/>
              </a:rPr>
              <a:t>LLN</a:t>
            </a:r>
            <a:r>
              <a:rPr lang="en-US" sz="1200" kern="1200" dirty="0" smtClean="0">
                <a:solidFill>
                  <a:schemeClr val="tx1"/>
                </a:solidFill>
                <a:latin typeface="Arial" charset="0"/>
                <a:ea typeface="+mn-ea"/>
                <a:cs typeface="+mn-cs"/>
              </a:rPr>
              <a:t>).</a:t>
            </a:r>
          </a:p>
          <a:p>
            <a:r>
              <a:rPr lang="en-US" sz="1200" kern="1200" dirty="0" smtClean="0">
                <a:solidFill>
                  <a:schemeClr val="tx1"/>
                </a:solidFill>
                <a:latin typeface="Arial" charset="0"/>
                <a:ea typeface="+mn-ea"/>
                <a:cs typeface="+mn-cs"/>
              </a:rPr>
              <a:t> </a:t>
            </a:r>
          </a:p>
          <a:p>
            <a:pPr lvl="2" indent="0">
              <a:buFontTx/>
              <a:buNone/>
            </a:pPr>
            <a:endParaRPr lang="en-US" sz="3200" dirty="0" smtClean="0"/>
          </a:p>
          <a:p>
            <a:endParaRPr lang="en-US" dirty="0"/>
          </a:p>
        </p:txBody>
      </p:sp>
      <p:sp>
        <p:nvSpPr>
          <p:cNvPr id="4" name="Slide Number Placeholder 3"/>
          <p:cNvSpPr>
            <a:spLocks noGrp="1"/>
          </p:cNvSpPr>
          <p:nvPr>
            <p:ph type="sldNum" sz="quarter" idx="10"/>
          </p:nvPr>
        </p:nvSpPr>
        <p:spPr/>
        <p:txBody>
          <a:bodyPr/>
          <a:lstStyle/>
          <a:p>
            <a:fld id="{22925896-2920-4CB3-B91F-EB297C089F00}" type="slidenum">
              <a:rPr lang="en-US" smtClean="0"/>
              <a:pPr/>
              <a:t>38</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a:spLocks noGrp="1" noChangeArrowheads="1"/>
          </p:cNvSpPr>
          <p:nvPr>
            <p:ph type="sldNum" sz="quarter" idx="5"/>
          </p:nvPr>
        </p:nvSpPr>
        <p:spPr>
          <a:ln/>
        </p:spPr>
        <p:txBody>
          <a:bodyPr/>
          <a:lstStyle/>
          <a:p>
            <a:fld id="{B1A50260-C520-41DD-816D-04C4EC2B545F}" type="slidenum">
              <a:rPr lang="en-US"/>
              <a:pPr/>
              <a:t>39</a:t>
            </a:fld>
            <a:endParaRPr lang="en-US"/>
          </a:p>
        </p:txBody>
      </p:sp>
      <p:sp>
        <p:nvSpPr>
          <p:cNvPr id="1298434" name="Rectangle 11"/>
          <p:cNvSpPr txBox="1">
            <a:spLocks noGrp="1" noChangeArrowheads="1"/>
          </p:cNvSpPr>
          <p:nvPr/>
        </p:nvSpPr>
        <p:spPr bwMode="auto">
          <a:xfrm>
            <a:off x="6004504" y="9546124"/>
            <a:ext cx="823107" cy="315993"/>
          </a:xfrm>
          <a:prstGeom prst="rect">
            <a:avLst/>
          </a:prstGeom>
          <a:noFill/>
          <a:ln w="9525">
            <a:noFill/>
            <a:miter lim="800000"/>
            <a:headEnd/>
            <a:tailEnd/>
          </a:ln>
        </p:spPr>
        <p:txBody>
          <a:bodyPr lIns="19519" tIns="0" rIns="19519" bIns="0" anchor="b"/>
          <a:lstStyle/>
          <a:p>
            <a:pPr algn="r" defTabSz="936981">
              <a:lnSpc>
                <a:spcPct val="100000"/>
              </a:lnSpc>
            </a:pPr>
            <a:fld id="{3D103E26-8737-40B3-A9FC-393F8EE6691C}" type="slidenum">
              <a:rPr lang="en-US" sz="800">
                <a:solidFill>
                  <a:schemeClr val="tx1"/>
                </a:solidFill>
              </a:rPr>
              <a:pPr algn="r" defTabSz="936981">
                <a:lnSpc>
                  <a:spcPct val="100000"/>
                </a:lnSpc>
              </a:pPr>
              <a:t>39</a:t>
            </a:fld>
            <a:endParaRPr lang="en-US" sz="800" dirty="0">
              <a:solidFill>
                <a:schemeClr val="tx1"/>
              </a:solidFill>
            </a:endParaRPr>
          </a:p>
        </p:txBody>
      </p:sp>
      <p:sp>
        <p:nvSpPr>
          <p:cNvPr id="1298435" name="Rectangle 11"/>
          <p:cNvSpPr txBox="1">
            <a:spLocks noGrp="1" noChangeArrowheads="1"/>
          </p:cNvSpPr>
          <p:nvPr/>
        </p:nvSpPr>
        <p:spPr bwMode="auto">
          <a:xfrm>
            <a:off x="6004504" y="9546124"/>
            <a:ext cx="823107" cy="315993"/>
          </a:xfrm>
          <a:prstGeom prst="rect">
            <a:avLst/>
          </a:prstGeom>
          <a:noFill/>
          <a:ln w="9525">
            <a:noFill/>
            <a:miter lim="800000"/>
            <a:headEnd/>
            <a:tailEnd/>
          </a:ln>
        </p:spPr>
        <p:txBody>
          <a:bodyPr lIns="19519" tIns="0" rIns="19519" bIns="0" anchor="b"/>
          <a:lstStyle/>
          <a:p>
            <a:pPr algn="r" defTabSz="936981">
              <a:lnSpc>
                <a:spcPct val="100000"/>
              </a:lnSpc>
            </a:pPr>
            <a:fld id="{FAA1CBDA-F91F-49F6-BB83-505F2DD413C9}" type="slidenum">
              <a:rPr lang="en-US" sz="800">
                <a:solidFill>
                  <a:schemeClr val="tx1"/>
                </a:solidFill>
              </a:rPr>
              <a:pPr algn="r" defTabSz="936981">
                <a:lnSpc>
                  <a:spcPct val="100000"/>
                </a:lnSpc>
              </a:pPr>
              <a:t>39</a:t>
            </a:fld>
            <a:endParaRPr lang="en-US" sz="800" dirty="0">
              <a:solidFill>
                <a:schemeClr val="tx1"/>
              </a:solidFill>
            </a:endParaRPr>
          </a:p>
        </p:txBody>
      </p:sp>
      <p:sp>
        <p:nvSpPr>
          <p:cNvPr id="1298436" name="Rectangle 11"/>
          <p:cNvSpPr txBox="1">
            <a:spLocks noGrp="1" noChangeArrowheads="1"/>
          </p:cNvSpPr>
          <p:nvPr/>
        </p:nvSpPr>
        <p:spPr bwMode="auto">
          <a:xfrm>
            <a:off x="6004504" y="9546124"/>
            <a:ext cx="823107" cy="315993"/>
          </a:xfrm>
          <a:prstGeom prst="rect">
            <a:avLst/>
          </a:prstGeom>
          <a:noFill/>
          <a:ln w="9525">
            <a:noFill/>
            <a:miter lim="800000"/>
            <a:headEnd/>
            <a:tailEnd/>
          </a:ln>
        </p:spPr>
        <p:txBody>
          <a:bodyPr lIns="19517" tIns="0" rIns="19517" bIns="0" anchor="b"/>
          <a:lstStyle/>
          <a:p>
            <a:pPr algn="r" defTabSz="936981"/>
            <a:fld id="{FD1B5C77-5871-4142-9B94-D229EC32F948}" type="slidenum">
              <a:rPr lang="en-US" sz="1200">
                <a:solidFill>
                  <a:srgbClr val="000000"/>
                </a:solidFill>
              </a:rPr>
              <a:pPr algn="r" defTabSz="936981"/>
              <a:t>39</a:t>
            </a:fld>
            <a:endParaRPr lang="en-US" sz="1200" dirty="0">
              <a:solidFill>
                <a:srgbClr val="000000"/>
              </a:solidFill>
            </a:endParaRPr>
          </a:p>
        </p:txBody>
      </p:sp>
      <p:sp>
        <p:nvSpPr>
          <p:cNvPr id="1298437" name="Rectangle 2"/>
          <p:cNvSpPr>
            <a:spLocks noGrp="1" noRot="1" noChangeAspect="1" noChangeArrowheads="1" noTextEdit="1"/>
          </p:cNvSpPr>
          <p:nvPr>
            <p:ph type="sldImg"/>
          </p:nvPr>
        </p:nvSpPr>
        <p:spPr>
          <a:ln/>
        </p:spPr>
      </p:sp>
      <p:sp>
        <p:nvSpPr>
          <p:cNvPr id="1298438" name="Rectangle 3"/>
          <p:cNvSpPr>
            <a:spLocks noGrp="1" noChangeArrowheads="1"/>
          </p:cNvSpPr>
          <p:nvPr>
            <p:ph type="body" idx="1"/>
          </p:nvPr>
        </p:nvSpPr>
        <p:spPr>
          <a:xfrm>
            <a:off x="409946" y="4814962"/>
            <a:ext cx="6199027" cy="4677043"/>
          </a:xfrm>
        </p:spPr>
        <p:txBody>
          <a:bodyPr lIns="99215" tIns="52047" rIns="99215" bIns="52047"/>
          <a:lstStyle/>
          <a:p>
            <a:r>
              <a:rPr lang="en-GB" dirty="0" smtClean="0"/>
              <a:t>Now </a:t>
            </a:r>
            <a:r>
              <a:rPr lang="en-GB" dirty="0" err="1" smtClean="0"/>
              <a:t>DODAGs</a:t>
            </a:r>
            <a:r>
              <a:rPr lang="en-GB" baseline="0" dirty="0" smtClean="0"/>
              <a:t> form the routing topology in </a:t>
            </a:r>
            <a:r>
              <a:rPr lang="en-GB" baseline="0" dirty="0" err="1" smtClean="0"/>
              <a:t>RPL</a:t>
            </a:r>
            <a:r>
              <a:rPr lang="en-GB" baseline="0" dirty="0" smtClean="0"/>
              <a:t>.</a:t>
            </a:r>
          </a:p>
          <a:p>
            <a:r>
              <a:rPr lang="en-GB" baseline="0" dirty="0" smtClean="0"/>
              <a:t>The difference between a tree and a </a:t>
            </a:r>
            <a:r>
              <a:rPr lang="en-GB" baseline="0" dirty="0" err="1" smtClean="0"/>
              <a:t>DODAG</a:t>
            </a:r>
            <a:r>
              <a:rPr lang="en-GB" baseline="0" dirty="0" smtClean="0"/>
              <a:t> is you can choose more parents on the path to the root</a:t>
            </a:r>
            <a:endParaRPr lang="en-GB"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Under</a:t>
            </a:r>
            <a:r>
              <a:rPr lang="en-AU" baseline="0" dirty="0" smtClean="0"/>
              <a:t> react is the rule. This is contrary to most protocols that want to react very quickly and try and find an alternate path very quickly</a:t>
            </a:r>
          </a:p>
          <a:p>
            <a:r>
              <a:rPr lang="en-AU" baseline="0" dirty="0" smtClean="0"/>
              <a:t>In contrast with other protocols – really want to react with failure of a node IP-</a:t>
            </a:r>
            <a:r>
              <a:rPr lang="en-AU" baseline="0" dirty="0" err="1" smtClean="0"/>
              <a:t>FRR</a:t>
            </a:r>
            <a:r>
              <a:rPr lang="en-AU" baseline="0" dirty="0" smtClean="0"/>
              <a:t>, </a:t>
            </a:r>
            <a:r>
              <a:rPr lang="en-AU" baseline="0" dirty="0" err="1" smtClean="0"/>
              <a:t>MPLS</a:t>
            </a:r>
            <a:r>
              <a:rPr lang="en-AU" baseline="0" dirty="0" smtClean="0"/>
              <a:t>-TE</a:t>
            </a:r>
          </a:p>
          <a:p>
            <a:r>
              <a:rPr lang="en-AU" baseline="0" dirty="0" err="1" smtClean="0"/>
              <a:t>RPL</a:t>
            </a:r>
            <a:r>
              <a:rPr lang="en-AU" baseline="0" dirty="0" smtClean="0"/>
              <a:t> needs to cope with transient failure – from the perspective only do something of you really need to…</a:t>
            </a:r>
          </a:p>
          <a:p>
            <a:r>
              <a:rPr lang="en-AU" baseline="0" dirty="0" smtClean="0"/>
              <a:t>For example, what is the point of repairing the DAG is there is not data to send?</a:t>
            </a:r>
          </a:p>
          <a:p>
            <a:r>
              <a:rPr lang="en-AU" baseline="0" dirty="0" smtClean="0"/>
              <a:t>We use trick timers to control the amount of chatter or control information that is really necessary. We only send packets when necessary and stop sending them when the DAG is stable. Other nodes also see those control packets so if it matches what they were going to send they keep quiet</a:t>
            </a:r>
          </a:p>
          <a:p>
            <a:r>
              <a:rPr lang="en-AU" baseline="0" dirty="0" smtClean="0"/>
              <a:t>You want to try and do a local repair of the DAG is possible within the node. A global repair would require a rebuilding of the entire DAG including a new root</a:t>
            </a:r>
          </a:p>
          <a:p>
            <a:endParaRPr lang="en-AU" baseline="0" dirty="0" smtClean="0"/>
          </a:p>
        </p:txBody>
      </p:sp>
      <p:sp>
        <p:nvSpPr>
          <p:cNvPr id="4" name="Slide Number Placeholder 3"/>
          <p:cNvSpPr>
            <a:spLocks noGrp="1"/>
          </p:cNvSpPr>
          <p:nvPr>
            <p:ph type="sldNum" sz="quarter" idx="10"/>
          </p:nvPr>
        </p:nvSpPr>
        <p:spPr/>
        <p:txBody>
          <a:bodyPr/>
          <a:lstStyle/>
          <a:p>
            <a:fld id="{22925896-2920-4CB3-B91F-EB297C089F00}" type="slidenum">
              <a:rPr lang="en-US" smtClean="0"/>
              <a:pPr/>
              <a:t>41</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Metric and constraints decoupled from Objective function</a:t>
            </a:r>
            <a:endParaRPr lang="en-US" dirty="0"/>
          </a:p>
        </p:txBody>
      </p:sp>
      <p:sp>
        <p:nvSpPr>
          <p:cNvPr id="4" name="Slide Number Placeholder 3"/>
          <p:cNvSpPr>
            <a:spLocks noGrp="1"/>
          </p:cNvSpPr>
          <p:nvPr>
            <p:ph type="sldNum" sz="quarter" idx="10"/>
          </p:nvPr>
        </p:nvSpPr>
        <p:spPr/>
        <p:txBody>
          <a:bodyPr/>
          <a:lstStyle/>
          <a:p>
            <a:fld id="{22925896-2920-4CB3-B91F-EB297C089F00}" type="slidenum">
              <a:rPr lang="en-US" smtClean="0"/>
              <a:pPr/>
              <a:t>43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 So why not standardise</a:t>
            </a:r>
            <a:r>
              <a:rPr lang="en-AU" baseline="0" dirty="0" smtClean="0"/>
              <a:t> on a protocol that will allow sensors to inter operate</a:t>
            </a:r>
          </a:p>
          <a:p>
            <a:r>
              <a:rPr lang="en-AU" baseline="0" dirty="0" smtClean="0"/>
              <a:t>We can create the next iteration of the Internet. A place where anything and everything can communicate.</a:t>
            </a:r>
          </a:p>
          <a:p>
            <a:r>
              <a:rPr lang="en-AU" baseline="0" dirty="0" smtClean="0"/>
              <a:t>We call this the Internet of Things (apart form what we can do now with end hosts, phones etc)</a:t>
            </a:r>
          </a:p>
          <a:p>
            <a:pPr lvl="1"/>
            <a:r>
              <a:rPr lang="en-AU" baseline="0" dirty="0" smtClean="0"/>
              <a:t>This is a Pervasive and Ubiquitous world</a:t>
            </a:r>
          </a:p>
          <a:p>
            <a:pPr lvl="1"/>
            <a:r>
              <a:rPr lang="en-AU" baseline="0" dirty="0" smtClean="0"/>
              <a:t>Where we can control and monitor any physical attribute imaginable</a:t>
            </a:r>
          </a:p>
          <a:p>
            <a:pPr lvl="1"/>
            <a:r>
              <a:rPr lang="en-AU" baseline="0" dirty="0" smtClean="0"/>
              <a:t>Collect, process and Analyse data generated by Smart Objects</a:t>
            </a:r>
          </a:p>
          <a:p>
            <a:pPr lvl="1"/>
            <a:endParaRPr lang="en-US" dirty="0"/>
          </a:p>
        </p:txBody>
      </p:sp>
      <p:sp>
        <p:nvSpPr>
          <p:cNvPr id="4" name="Slide Number Placeholder 3"/>
          <p:cNvSpPr>
            <a:spLocks noGrp="1"/>
          </p:cNvSpPr>
          <p:nvPr>
            <p:ph type="sldNum" sz="quarter" idx="10"/>
          </p:nvPr>
        </p:nvSpPr>
        <p:spPr/>
        <p:txBody>
          <a:bodyPr/>
          <a:lstStyle/>
          <a:p>
            <a:fld id="{22925896-2920-4CB3-B91F-EB297C089F00}" type="slidenum">
              <a:rPr lang="en-US" smtClean="0"/>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nSpc>
                <a:spcPct val="85000"/>
              </a:lnSpc>
            </a:pPr>
            <a:r>
              <a:rPr lang="en-AU" sz="1900" dirty="0" err="1" smtClean="0"/>
              <a:t>DIO</a:t>
            </a:r>
            <a:endParaRPr lang="en-AU" sz="1900" dirty="0" smtClean="0"/>
          </a:p>
          <a:p>
            <a:pPr lvl="1">
              <a:lnSpc>
                <a:spcPct val="85000"/>
              </a:lnSpc>
            </a:pPr>
            <a:r>
              <a:rPr lang="en-AU" sz="1900" dirty="0" smtClean="0"/>
              <a:t>Sent by nodes to advertise information about the </a:t>
            </a:r>
            <a:r>
              <a:rPr lang="en-AU" sz="1900" dirty="0" err="1" smtClean="0"/>
              <a:t>DODAG</a:t>
            </a:r>
            <a:r>
              <a:rPr lang="en-AU" sz="1900" dirty="0" smtClean="0"/>
              <a:t> (OF, node rank)</a:t>
            </a:r>
          </a:p>
          <a:p>
            <a:pPr lvl="1">
              <a:lnSpc>
                <a:spcPct val="85000"/>
              </a:lnSpc>
            </a:pPr>
            <a:r>
              <a:rPr lang="en-AU" sz="1900" dirty="0" smtClean="0"/>
              <a:t>Route to </a:t>
            </a:r>
            <a:r>
              <a:rPr lang="en-AU" sz="1900" dirty="0" err="1" smtClean="0"/>
              <a:t>DODAG</a:t>
            </a:r>
            <a:r>
              <a:rPr lang="en-AU" sz="1900" dirty="0" smtClean="0"/>
              <a:t> root is usually the default route</a:t>
            </a:r>
          </a:p>
          <a:p>
            <a:pPr lvl="0">
              <a:lnSpc>
                <a:spcPct val="85000"/>
              </a:lnSpc>
            </a:pPr>
            <a:r>
              <a:rPr lang="en-AU" sz="1900" dirty="0" err="1" smtClean="0"/>
              <a:t>DIS</a:t>
            </a:r>
            <a:endParaRPr lang="en-AU" sz="1900" dirty="0" smtClean="0"/>
          </a:p>
          <a:p>
            <a:pPr marL="500601" lvl="1" indent="-116917" defTabSz="1058837">
              <a:lnSpc>
                <a:spcPct val="85000"/>
              </a:lnSpc>
              <a:spcBef>
                <a:spcPct val="50000"/>
              </a:spcBef>
              <a:defRPr/>
            </a:pPr>
            <a:r>
              <a:rPr lang="en-AU" sz="1900" dirty="0" smtClean="0"/>
              <a:t>A Node may use a </a:t>
            </a:r>
            <a:r>
              <a:rPr lang="en-AU" sz="1900" dirty="0" err="1" smtClean="0"/>
              <a:t>DIS</a:t>
            </a:r>
            <a:r>
              <a:rPr lang="en-AU" sz="1900" dirty="0" smtClean="0"/>
              <a:t> to probe the neighbourhood for </a:t>
            </a:r>
            <a:r>
              <a:rPr lang="en-AU" sz="1900" dirty="0" err="1" smtClean="0"/>
              <a:t>DODAGs</a:t>
            </a:r>
            <a:endParaRPr lang="en-AU" sz="1900" dirty="0" smtClean="0"/>
          </a:p>
          <a:p>
            <a:pPr marL="116917" indent="-116917" defTabSz="1058837">
              <a:lnSpc>
                <a:spcPct val="85000"/>
              </a:lnSpc>
              <a:defRPr/>
            </a:pPr>
            <a:r>
              <a:rPr lang="en-AU" sz="1900" dirty="0" smtClean="0"/>
              <a:t>DAO</a:t>
            </a:r>
          </a:p>
          <a:p>
            <a:pPr marL="500601" lvl="1" indent="-116917" defTabSz="1058837">
              <a:lnSpc>
                <a:spcPct val="85000"/>
              </a:lnSpc>
              <a:spcBef>
                <a:spcPct val="50000"/>
              </a:spcBef>
              <a:defRPr/>
            </a:pPr>
            <a:r>
              <a:rPr lang="en-AU" sz="1900" dirty="0" err="1" smtClean="0"/>
              <a:t>Unicast</a:t>
            </a:r>
            <a:r>
              <a:rPr lang="en-AU" sz="1900" dirty="0" smtClean="0"/>
              <a:t> message to either selected parents or direct to </a:t>
            </a:r>
            <a:r>
              <a:rPr lang="en-AU" sz="1900" dirty="0" err="1" smtClean="0"/>
              <a:t>DODAG</a:t>
            </a:r>
            <a:r>
              <a:rPr lang="en-AU" sz="1900" dirty="0" smtClean="0"/>
              <a:t> root</a:t>
            </a:r>
          </a:p>
          <a:p>
            <a:pPr marL="116917" indent="-116917" defTabSz="1058837">
              <a:lnSpc>
                <a:spcPct val="85000"/>
              </a:lnSpc>
              <a:defRPr/>
            </a:pPr>
            <a:endParaRPr lang="en-AU" sz="1900" dirty="0" smtClean="0"/>
          </a:p>
          <a:p>
            <a:pPr lvl="0">
              <a:lnSpc>
                <a:spcPct val="85000"/>
              </a:lnSpc>
            </a:pPr>
            <a:endParaRPr lang="en-AU" sz="1900" dirty="0" smtClean="0"/>
          </a:p>
          <a:p>
            <a:endParaRPr lang="en-US" dirty="0"/>
          </a:p>
        </p:txBody>
      </p:sp>
      <p:sp>
        <p:nvSpPr>
          <p:cNvPr id="4" name="Slide Number Placeholder 3"/>
          <p:cNvSpPr>
            <a:spLocks noGrp="1"/>
          </p:cNvSpPr>
          <p:nvPr>
            <p:ph type="sldNum" sz="quarter" idx="10"/>
          </p:nvPr>
        </p:nvSpPr>
        <p:spPr/>
        <p:txBody>
          <a:bodyPr/>
          <a:lstStyle/>
          <a:p>
            <a:fld id="{22925896-2920-4CB3-B91F-EB297C089F00}" type="slidenum">
              <a:rPr lang="en-US" smtClean="0"/>
              <a:pPr/>
              <a:t>44</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To ensure</a:t>
            </a:r>
            <a:r>
              <a:rPr lang="en-AU" baseline="0" dirty="0" smtClean="0"/>
              <a:t> all nodes keep within the same </a:t>
            </a:r>
            <a:r>
              <a:rPr lang="en-AU" baseline="0" dirty="0" err="1" smtClean="0"/>
              <a:t>DODAG</a:t>
            </a:r>
            <a:r>
              <a:rPr lang="en-AU" baseline="0" dirty="0" smtClean="0"/>
              <a:t> there are four values we need to be aware of that keep track of the topology.</a:t>
            </a:r>
          </a:p>
          <a:p>
            <a:r>
              <a:rPr lang="en-AU" baseline="0" dirty="0" smtClean="0"/>
              <a:t>You could consider them like rings on an onion.</a:t>
            </a:r>
          </a:p>
          <a:p>
            <a:r>
              <a:rPr lang="en-AU" baseline="0" dirty="0" smtClean="0"/>
              <a:t>The Node is identifies its place in the DAG by a rank – the rank is dependant upon the OF</a:t>
            </a:r>
          </a:p>
          <a:p>
            <a:r>
              <a:rPr lang="en-AU" baseline="0" dirty="0" smtClean="0"/>
              <a:t>When the OF is first advertised using a </a:t>
            </a:r>
            <a:r>
              <a:rPr lang="en-AU" baseline="0" dirty="0" err="1" smtClean="0"/>
              <a:t>DIO</a:t>
            </a:r>
            <a:r>
              <a:rPr lang="en-AU" baseline="0" dirty="0" smtClean="0"/>
              <a:t> message, the root will also send out the version of the DAG, plus it’s identifier. The OF is uniquely identified by the </a:t>
            </a:r>
            <a:r>
              <a:rPr lang="en-AU" baseline="0" dirty="0" err="1" smtClean="0"/>
              <a:t>RPL</a:t>
            </a:r>
            <a:r>
              <a:rPr lang="en-AU" baseline="0" dirty="0" smtClean="0"/>
              <a:t> Instance ID</a:t>
            </a:r>
          </a:p>
          <a:p>
            <a:r>
              <a:rPr lang="en-AU" baseline="0" dirty="0" smtClean="0"/>
              <a:t>If there is a change in topology then the </a:t>
            </a:r>
            <a:r>
              <a:rPr lang="en-AU" baseline="0" dirty="0" err="1" smtClean="0"/>
              <a:t>DODAG</a:t>
            </a:r>
            <a:r>
              <a:rPr lang="en-AU" baseline="0" dirty="0" smtClean="0"/>
              <a:t> version will change so nodes need to recalculate their rank</a:t>
            </a:r>
            <a:endParaRPr lang="en-US" dirty="0"/>
          </a:p>
        </p:txBody>
      </p:sp>
      <p:sp>
        <p:nvSpPr>
          <p:cNvPr id="4" name="Slide Number Placeholder 3"/>
          <p:cNvSpPr>
            <a:spLocks noGrp="1"/>
          </p:cNvSpPr>
          <p:nvPr>
            <p:ph type="sldNum" sz="quarter" idx="10"/>
          </p:nvPr>
        </p:nvSpPr>
        <p:spPr/>
        <p:txBody>
          <a:bodyPr/>
          <a:lstStyle/>
          <a:p>
            <a:fld id="{22925896-2920-4CB3-B91F-EB297C089F00}" type="slidenum">
              <a:rPr lang="en-US" smtClean="0"/>
              <a:pPr/>
              <a:t>45</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Traffic Flows Supported by </a:t>
            </a:r>
            <a:r>
              <a:rPr lang="en-US" dirty="0" err="1" smtClean="0"/>
              <a:t>RPL</a:t>
            </a:r>
            <a:endParaRPr lang="en-US" dirty="0" smtClean="0"/>
          </a:p>
          <a:p>
            <a:pPr lvl="1">
              <a:buNone/>
            </a:pPr>
            <a:r>
              <a:rPr lang="en-US" dirty="0" err="1" smtClean="0"/>
              <a:t>RPL</a:t>
            </a:r>
            <a:r>
              <a:rPr lang="en-US" dirty="0" smtClean="0"/>
              <a:t> supports three basic traffic flows: Multipoint-to-Point (</a:t>
            </a:r>
            <a:r>
              <a:rPr lang="en-US" dirty="0" err="1" smtClean="0"/>
              <a:t>MP2P</a:t>
            </a:r>
            <a:r>
              <a:rPr lang="en-US" dirty="0" smtClean="0"/>
              <a:t>),</a:t>
            </a:r>
          </a:p>
          <a:p>
            <a:pPr lvl="1">
              <a:buNone/>
            </a:pPr>
            <a:r>
              <a:rPr lang="en-US" dirty="0" smtClean="0"/>
              <a:t>Point-to-Multipoint (</a:t>
            </a:r>
            <a:r>
              <a:rPr lang="en-US" dirty="0" err="1" smtClean="0"/>
              <a:t>P2MP</a:t>
            </a:r>
            <a:r>
              <a:rPr lang="en-US" dirty="0" smtClean="0"/>
              <a:t>), and Point-to-Point (</a:t>
            </a:r>
            <a:r>
              <a:rPr lang="en-US" dirty="0" err="1" smtClean="0"/>
              <a:t>P2P</a:t>
            </a:r>
            <a:r>
              <a:rPr lang="en-US" dirty="0" smtClean="0"/>
              <a:t>).</a:t>
            </a:r>
          </a:p>
          <a:p>
            <a:r>
              <a:rPr lang="en-US" dirty="0" smtClean="0"/>
              <a:t>4.1. Multipoint-to-Point Traffic</a:t>
            </a:r>
          </a:p>
          <a:p>
            <a:pPr lvl="1">
              <a:buNone/>
            </a:pPr>
            <a:r>
              <a:rPr lang="en-US" dirty="0" smtClean="0"/>
              <a:t>Multipoint-to-Point (</a:t>
            </a:r>
            <a:r>
              <a:rPr lang="en-US" dirty="0" err="1" smtClean="0"/>
              <a:t>MP2P</a:t>
            </a:r>
            <a:r>
              <a:rPr lang="en-US" dirty="0" smtClean="0"/>
              <a:t>) is a dominant traffic flow in many </a:t>
            </a:r>
            <a:r>
              <a:rPr lang="en-US" dirty="0" err="1" smtClean="0"/>
              <a:t>LLN</a:t>
            </a:r>
            <a:endParaRPr lang="en-US" dirty="0" smtClean="0"/>
          </a:p>
          <a:p>
            <a:pPr lvl="1">
              <a:buNone/>
            </a:pPr>
            <a:r>
              <a:rPr lang="en-US" dirty="0" smtClean="0"/>
              <a:t>applications ([</a:t>
            </a:r>
            <a:r>
              <a:rPr lang="en-US" dirty="0" err="1" smtClean="0"/>
              <a:t>RFC5867</a:t>
            </a:r>
            <a:r>
              <a:rPr lang="en-US" dirty="0" smtClean="0"/>
              <a:t>], [</a:t>
            </a:r>
            <a:r>
              <a:rPr lang="en-US" dirty="0" err="1" smtClean="0"/>
              <a:t>RFC5826</a:t>
            </a:r>
            <a:r>
              <a:rPr lang="en-US" dirty="0" smtClean="0"/>
              <a:t>], [</a:t>
            </a:r>
            <a:r>
              <a:rPr lang="en-US" dirty="0" err="1" smtClean="0"/>
              <a:t>RFC5673</a:t>
            </a:r>
            <a:r>
              <a:rPr lang="en-US" dirty="0" smtClean="0"/>
              <a:t>], [</a:t>
            </a:r>
            <a:r>
              <a:rPr lang="en-US" dirty="0" err="1" smtClean="0"/>
              <a:t>RFC5548</a:t>
            </a:r>
            <a:r>
              <a:rPr lang="en-US" dirty="0" smtClean="0"/>
              <a:t>]). The</a:t>
            </a:r>
          </a:p>
          <a:p>
            <a:pPr lvl="1">
              <a:buNone/>
            </a:pPr>
            <a:r>
              <a:rPr lang="en-US" dirty="0" smtClean="0"/>
              <a:t>destinations of </a:t>
            </a:r>
            <a:r>
              <a:rPr lang="en-US" dirty="0" err="1" smtClean="0"/>
              <a:t>MP2P</a:t>
            </a:r>
            <a:r>
              <a:rPr lang="en-US" dirty="0" smtClean="0"/>
              <a:t> flows are designated nodes that have some</a:t>
            </a:r>
          </a:p>
          <a:p>
            <a:pPr lvl="1">
              <a:buNone/>
            </a:pPr>
            <a:r>
              <a:rPr lang="en-US" dirty="0" smtClean="0"/>
              <a:t>application significance, such as providing connectivity to the</a:t>
            </a:r>
          </a:p>
          <a:p>
            <a:pPr lvl="1">
              <a:buNone/>
            </a:pPr>
            <a:r>
              <a:rPr lang="en-US" dirty="0" smtClean="0"/>
              <a:t>larger Internet or core private IP network. </a:t>
            </a:r>
            <a:r>
              <a:rPr lang="en-US" dirty="0" err="1" smtClean="0"/>
              <a:t>RPL</a:t>
            </a:r>
            <a:r>
              <a:rPr lang="en-US" dirty="0" smtClean="0"/>
              <a:t> supports </a:t>
            </a:r>
            <a:r>
              <a:rPr lang="en-US" dirty="0" err="1" smtClean="0"/>
              <a:t>MP2P</a:t>
            </a:r>
            <a:endParaRPr lang="en-US" dirty="0" smtClean="0"/>
          </a:p>
          <a:p>
            <a:pPr lvl="1">
              <a:buNone/>
            </a:pPr>
            <a:r>
              <a:rPr lang="en-US" dirty="0" smtClean="0"/>
              <a:t>traffic by allowing </a:t>
            </a:r>
            <a:r>
              <a:rPr lang="en-US" dirty="0" err="1" smtClean="0"/>
              <a:t>MP2P</a:t>
            </a:r>
            <a:r>
              <a:rPr lang="en-US" dirty="0" smtClean="0"/>
              <a:t> destinations to be reached via </a:t>
            </a:r>
            <a:r>
              <a:rPr lang="en-US" dirty="0" err="1" smtClean="0"/>
              <a:t>DODAG</a:t>
            </a:r>
            <a:r>
              <a:rPr lang="en-US" dirty="0" smtClean="0"/>
              <a:t> roots.</a:t>
            </a:r>
          </a:p>
          <a:p>
            <a:r>
              <a:rPr lang="en-US" dirty="0" smtClean="0"/>
              <a:t>4.2. Point-to-Multipoint Traffic</a:t>
            </a:r>
          </a:p>
          <a:p>
            <a:pPr lvl="1">
              <a:buNone/>
            </a:pPr>
            <a:r>
              <a:rPr lang="en-US" dirty="0" smtClean="0"/>
              <a:t>Point-to-multipoint (</a:t>
            </a:r>
            <a:r>
              <a:rPr lang="en-US" dirty="0" err="1" smtClean="0"/>
              <a:t>P2MP</a:t>
            </a:r>
            <a:r>
              <a:rPr lang="en-US" dirty="0" smtClean="0"/>
              <a:t>) is a traffic pattern required by several</a:t>
            </a:r>
          </a:p>
          <a:p>
            <a:pPr lvl="1">
              <a:buNone/>
            </a:pPr>
            <a:r>
              <a:rPr lang="en-US" dirty="0" err="1" smtClean="0"/>
              <a:t>LLN</a:t>
            </a:r>
            <a:r>
              <a:rPr lang="en-US" dirty="0" smtClean="0"/>
              <a:t> applications ([</a:t>
            </a:r>
            <a:r>
              <a:rPr lang="en-US" dirty="0" err="1" smtClean="0"/>
              <a:t>RFC5867</a:t>
            </a:r>
            <a:r>
              <a:rPr lang="en-US" dirty="0" smtClean="0"/>
              <a:t>], [</a:t>
            </a:r>
            <a:r>
              <a:rPr lang="en-US" dirty="0" err="1" smtClean="0"/>
              <a:t>RFC5826</a:t>
            </a:r>
            <a:r>
              <a:rPr lang="en-US" dirty="0" smtClean="0"/>
              <a:t>], [</a:t>
            </a:r>
            <a:r>
              <a:rPr lang="en-US" dirty="0" err="1" smtClean="0"/>
              <a:t>RFC5673</a:t>
            </a:r>
            <a:r>
              <a:rPr lang="en-US" dirty="0" smtClean="0"/>
              <a:t>], [</a:t>
            </a:r>
            <a:r>
              <a:rPr lang="en-US" dirty="0" err="1" smtClean="0"/>
              <a:t>RFC5548</a:t>
            </a:r>
            <a:r>
              <a:rPr lang="en-US" dirty="0" smtClean="0"/>
              <a:t>]). </a:t>
            </a:r>
            <a:r>
              <a:rPr lang="en-US" dirty="0" err="1" smtClean="0"/>
              <a:t>RPL</a:t>
            </a:r>
            <a:endParaRPr lang="en-US" dirty="0" smtClean="0"/>
          </a:p>
          <a:p>
            <a:pPr lvl="1">
              <a:buNone/>
            </a:pPr>
            <a:r>
              <a:rPr lang="en-US" dirty="0" smtClean="0"/>
              <a:t>supports </a:t>
            </a:r>
            <a:r>
              <a:rPr lang="en-US" dirty="0" err="1" smtClean="0"/>
              <a:t>P2MP</a:t>
            </a:r>
            <a:r>
              <a:rPr lang="en-US" dirty="0" smtClean="0"/>
              <a:t> traffic by using a destination advertisement mechanism</a:t>
            </a:r>
          </a:p>
          <a:p>
            <a:pPr lvl="1">
              <a:buNone/>
            </a:pPr>
            <a:r>
              <a:rPr lang="en-US" dirty="0" smtClean="0"/>
              <a:t>that provisions Down routes toward destinations (prefixes, addresses,</a:t>
            </a:r>
          </a:p>
          <a:p>
            <a:pPr lvl="1">
              <a:buNone/>
            </a:pPr>
            <a:r>
              <a:rPr lang="en-US" dirty="0" smtClean="0"/>
              <a:t>or multicast groups), and away from roots. Destination</a:t>
            </a:r>
          </a:p>
          <a:p>
            <a:pPr lvl="1">
              <a:buNone/>
            </a:pPr>
            <a:r>
              <a:rPr lang="en-US" dirty="0" smtClean="0"/>
              <a:t>advertisements can update routing tables as the underlying </a:t>
            </a:r>
            <a:r>
              <a:rPr lang="en-US" dirty="0" err="1" smtClean="0"/>
              <a:t>DODAG</a:t>
            </a:r>
            <a:endParaRPr lang="en-US" dirty="0" smtClean="0"/>
          </a:p>
          <a:p>
            <a:pPr lvl="1">
              <a:buNone/>
            </a:pPr>
            <a:r>
              <a:rPr lang="en-US" dirty="0" smtClean="0"/>
              <a:t>topology changes.</a:t>
            </a:r>
          </a:p>
          <a:p>
            <a:r>
              <a:rPr lang="en-US" dirty="0" smtClean="0"/>
              <a:t>4.3. Point-to-Point Traffic</a:t>
            </a:r>
          </a:p>
          <a:p>
            <a:pPr lvl="1">
              <a:buNone/>
            </a:pPr>
            <a:r>
              <a:rPr lang="en-US" dirty="0" err="1" smtClean="0"/>
              <a:t>RPL</a:t>
            </a:r>
            <a:r>
              <a:rPr lang="en-US" dirty="0" smtClean="0"/>
              <a:t> </a:t>
            </a:r>
            <a:r>
              <a:rPr lang="en-US" dirty="0" err="1" smtClean="0"/>
              <a:t>DODAGs</a:t>
            </a:r>
            <a:r>
              <a:rPr lang="en-US" dirty="0" smtClean="0"/>
              <a:t> provide a basic structure for point-to-point (</a:t>
            </a:r>
            <a:r>
              <a:rPr lang="en-US" dirty="0" err="1" smtClean="0"/>
              <a:t>P2P</a:t>
            </a:r>
            <a:r>
              <a:rPr lang="en-US" dirty="0" smtClean="0"/>
              <a:t>)</a:t>
            </a:r>
          </a:p>
          <a:p>
            <a:pPr lvl="1">
              <a:buNone/>
            </a:pPr>
            <a:r>
              <a:rPr lang="en-US" dirty="0" smtClean="0"/>
              <a:t>traffic. For a </a:t>
            </a:r>
            <a:r>
              <a:rPr lang="en-US" dirty="0" err="1" smtClean="0"/>
              <a:t>RPL</a:t>
            </a:r>
            <a:r>
              <a:rPr lang="en-US" dirty="0" smtClean="0"/>
              <a:t> network to support </a:t>
            </a:r>
            <a:r>
              <a:rPr lang="en-US" dirty="0" err="1" smtClean="0"/>
              <a:t>P2P</a:t>
            </a:r>
            <a:r>
              <a:rPr lang="en-US" dirty="0" smtClean="0"/>
              <a:t> traffic, a root must be</a:t>
            </a:r>
          </a:p>
          <a:p>
            <a:pPr lvl="1">
              <a:buNone/>
            </a:pPr>
            <a:r>
              <a:rPr lang="en-US" dirty="0" smtClean="0"/>
              <a:t>able to route packets to a destination. Nodes within the network may</a:t>
            </a:r>
          </a:p>
          <a:p>
            <a:pPr lvl="1">
              <a:buNone/>
            </a:pPr>
            <a:r>
              <a:rPr lang="en-US" dirty="0" smtClean="0"/>
              <a:t>also have routing tables to destinations. A packet flows towards a</a:t>
            </a:r>
          </a:p>
          <a:p>
            <a:pPr lvl="1">
              <a:buNone/>
            </a:pPr>
            <a:r>
              <a:rPr lang="en-US" dirty="0" smtClean="0"/>
              <a:t>root until it reaches an ancestor that has a known route to the</a:t>
            </a:r>
          </a:p>
          <a:p>
            <a:pPr lvl="1">
              <a:buNone/>
            </a:pPr>
            <a:r>
              <a:rPr lang="en-US" dirty="0" smtClean="0"/>
              <a:t>destination. As pointed out later in this document, in the most</a:t>
            </a:r>
          </a:p>
          <a:p>
            <a:pPr lvl="1">
              <a:buNone/>
            </a:pPr>
            <a:r>
              <a:rPr lang="en-US" dirty="0" smtClean="0"/>
              <a:t>constrained case (when nodes cannot store routes), that common</a:t>
            </a:r>
          </a:p>
          <a:p>
            <a:pPr lvl="1">
              <a:buNone/>
            </a:pPr>
            <a:r>
              <a:rPr lang="en-US" dirty="0" smtClean="0"/>
              <a:t>ancestor may be the </a:t>
            </a:r>
            <a:r>
              <a:rPr lang="en-US" dirty="0" err="1" smtClean="0"/>
              <a:t>DODAG</a:t>
            </a:r>
            <a:r>
              <a:rPr lang="en-US" dirty="0" smtClean="0"/>
              <a:t> root. In other cases it may be a node</a:t>
            </a:r>
          </a:p>
          <a:p>
            <a:pPr lvl="1">
              <a:buNone/>
            </a:pPr>
            <a:r>
              <a:rPr lang="en-US" dirty="0" smtClean="0"/>
              <a:t>closer to both the source and destination.</a:t>
            </a:r>
          </a:p>
          <a:p>
            <a:pPr lvl="1">
              <a:buNone/>
            </a:pPr>
            <a:r>
              <a:rPr lang="en-US" dirty="0" err="1" smtClean="0"/>
              <a:t>RPL</a:t>
            </a:r>
            <a:r>
              <a:rPr lang="en-US" dirty="0" smtClean="0"/>
              <a:t> also supports the case where a </a:t>
            </a:r>
            <a:r>
              <a:rPr lang="en-US" dirty="0" err="1" smtClean="0"/>
              <a:t>P2P</a:t>
            </a:r>
            <a:r>
              <a:rPr lang="en-US" dirty="0" smtClean="0"/>
              <a:t> destination is a ’one-hop’</a:t>
            </a:r>
          </a:p>
          <a:p>
            <a:pPr lvl="1">
              <a:buNone/>
            </a:pPr>
            <a:r>
              <a:rPr lang="en-US" dirty="0" smtClean="0"/>
              <a:t>neighbor.</a:t>
            </a:r>
          </a:p>
          <a:p>
            <a:pPr lvl="1">
              <a:buNone/>
            </a:pPr>
            <a:r>
              <a:rPr lang="en-US" dirty="0" err="1" smtClean="0"/>
              <a:t>RPL</a:t>
            </a:r>
            <a:r>
              <a:rPr lang="en-US" dirty="0" smtClean="0"/>
              <a:t> neither specifies nor precludes additional mechanisms for</a:t>
            </a:r>
          </a:p>
          <a:p>
            <a:pPr lvl="1">
              <a:buNone/>
            </a:pPr>
            <a:r>
              <a:rPr lang="en-US" dirty="0" smtClean="0"/>
              <a:t>computing and installing potentially more optimal routes to support</a:t>
            </a:r>
          </a:p>
          <a:p>
            <a:pPr lvl="1">
              <a:buNone/>
            </a:pPr>
            <a:r>
              <a:rPr lang="en-US" dirty="0" smtClean="0"/>
              <a:t>arbitrary </a:t>
            </a:r>
            <a:r>
              <a:rPr lang="en-US" dirty="0" err="1" smtClean="0"/>
              <a:t>P2P</a:t>
            </a:r>
            <a:r>
              <a:rPr lang="en-US" dirty="0" smtClean="0"/>
              <a:t> traffic.</a:t>
            </a:r>
          </a:p>
          <a:p>
            <a:pPr>
              <a:buNone/>
            </a:pPr>
            <a:endParaRPr lang="en-US" dirty="0"/>
          </a:p>
        </p:txBody>
      </p:sp>
      <p:sp>
        <p:nvSpPr>
          <p:cNvPr id="4" name="Slide Number Placeholder 3"/>
          <p:cNvSpPr>
            <a:spLocks noGrp="1"/>
          </p:cNvSpPr>
          <p:nvPr>
            <p:ph type="sldNum" sz="quarter" idx="10"/>
          </p:nvPr>
        </p:nvSpPr>
        <p:spPr/>
        <p:txBody>
          <a:bodyPr/>
          <a:lstStyle/>
          <a:p>
            <a:fld id="{22925896-2920-4CB3-B91F-EB297C089F00}" type="slidenum">
              <a:rPr lang="en-US" smtClean="0"/>
              <a:pPr/>
              <a:t>46</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sldNum" sz="quarter" idx="5"/>
          </p:nvPr>
        </p:nvSpPr>
        <p:spPr>
          <a:ln/>
        </p:spPr>
        <p:txBody>
          <a:bodyPr/>
          <a:lstStyle/>
          <a:p>
            <a:fld id="{9894D897-6C9B-42D4-8D49-684D34E37DDE}" type="slidenum">
              <a:rPr lang="en-US"/>
              <a:pPr/>
              <a:t>47</a:t>
            </a:fld>
            <a:endParaRPr lang="en-US"/>
          </a:p>
        </p:txBody>
      </p:sp>
      <p:sp>
        <p:nvSpPr>
          <p:cNvPr id="1277954" name="Slide Image Placeholder 1"/>
          <p:cNvSpPr>
            <a:spLocks noGrp="1" noRot="1" noChangeAspect="1" noTextEdit="1"/>
          </p:cNvSpPr>
          <p:nvPr>
            <p:ph type="sldImg"/>
          </p:nvPr>
        </p:nvSpPr>
        <p:spPr>
          <a:ln/>
        </p:spPr>
      </p:sp>
      <p:sp>
        <p:nvSpPr>
          <p:cNvPr id="1277955" name="Notes Placeholder 2"/>
          <p:cNvSpPr>
            <a:spLocks noGrp="1"/>
          </p:cNvSpPr>
          <p:nvPr>
            <p:ph type="body" idx="1"/>
          </p:nvPr>
        </p:nvSpPr>
        <p:spPr>
          <a:xfrm>
            <a:off x="422808" y="4814962"/>
            <a:ext cx="6181342" cy="4677043"/>
          </a:xfrm>
        </p:spPr>
        <p:txBody>
          <a:bodyPr/>
          <a:lstStyle/>
          <a:p>
            <a:pPr algn="l"/>
            <a:r>
              <a:rPr lang="en-US" dirty="0" smtClean="0">
                <a:latin typeface="Courier"/>
              </a:rPr>
              <a:t>Upward Routes</a:t>
            </a:r>
          </a:p>
          <a:p>
            <a:pPr algn="l">
              <a:buNone/>
            </a:pPr>
            <a:r>
              <a:rPr lang="en-US" dirty="0" smtClean="0">
                <a:latin typeface="Courier"/>
              </a:rPr>
              <a:t>This section describes how </a:t>
            </a:r>
            <a:r>
              <a:rPr lang="en-US" dirty="0" err="1" smtClean="0">
                <a:latin typeface="Courier"/>
              </a:rPr>
              <a:t>RPL</a:t>
            </a:r>
            <a:r>
              <a:rPr lang="en-US" dirty="0" smtClean="0">
                <a:latin typeface="Courier"/>
              </a:rPr>
              <a:t> discovers and maintains upward routes.</a:t>
            </a:r>
          </a:p>
          <a:p>
            <a:pPr algn="l">
              <a:buNone/>
            </a:pPr>
            <a:r>
              <a:rPr lang="en-US" dirty="0" smtClean="0">
                <a:latin typeface="Courier"/>
              </a:rPr>
              <a:t>It describes the use of </a:t>
            </a:r>
            <a:r>
              <a:rPr lang="en-US" dirty="0" err="1" smtClean="0">
                <a:latin typeface="Courier"/>
              </a:rPr>
              <a:t>DODAG</a:t>
            </a:r>
            <a:r>
              <a:rPr lang="en-US" dirty="0" smtClean="0">
                <a:latin typeface="Courier"/>
              </a:rPr>
              <a:t> Information Objects (</a:t>
            </a:r>
            <a:r>
              <a:rPr lang="en-US" dirty="0" err="1" smtClean="0">
                <a:latin typeface="Courier"/>
              </a:rPr>
              <a:t>DIOs</a:t>
            </a:r>
            <a:r>
              <a:rPr lang="en-US" dirty="0" smtClean="0">
                <a:latin typeface="Courier"/>
              </a:rPr>
              <a:t>), the</a:t>
            </a:r>
          </a:p>
          <a:p>
            <a:pPr algn="l">
              <a:buNone/>
            </a:pPr>
            <a:r>
              <a:rPr lang="en-US" dirty="0" smtClean="0">
                <a:latin typeface="Courier"/>
              </a:rPr>
              <a:t>messages used to discover and maintain these routes. It specifies</a:t>
            </a:r>
          </a:p>
          <a:p>
            <a:pPr algn="l">
              <a:buNone/>
            </a:pPr>
            <a:r>
              <a:rPr lang="en-US" dirty="0" smtClean="0">
                <a:latin typeface="Courier"/>
              </a:rPr>
              <a:t>how </a:t>
            </a:r>
            <a:r>
              <a:rPr lang="en-US" dirty="0" err="1" smtClean="0">
                <a:latin typeface="Courier"/>
              </a:rPr>
              <a:t>RPL</a:t>
            </a:r>
            <a:r>
              <a:rPr lang="en-US" dirty="0" smtClean="0">
                <a:latin typeface="Courier"/>
              </a:rPr>
              <a:t> generates and responds to </a:t>
            </a:r>
            <a:r>
              <a:rPr lang="en-US" dirty="0" err="1" smtClean="0">
                <a:latin typeface="Courier"/>
              </a:rPr>
              <a:t>DIOs</a:t>
            </a:r>
            <a:r>
              <a:rPr lang="en-US" dirty="0" smtClean="0">
                <a:latin typeface="Courier"/>
              </a:rPr>
              <a:t>. It also describes </a:t>
            </a:r>
            <a:r>
              <a:rPr lang="en-US" dirty="0" err="1" smtClean="0">
                <a:latin typeface="Courier"/>
              </a:rPr>
              <a:t>DODAG</a:t>
            </a:r>
            <a:endParaRPr lang="en-US" dirty="0" smtClean="0">
              <a:latin typeface="Courier"/>
            </a:endParaRPr>
          </a:p>
          <a:p>
            <a:pPr algn="l">
              <a:buNone/>
            </a:pPr>
            <a:r>
              <a:rPr lang="en-US" dirty="0" smtClean="0">
                <a:latin typeface="Courier"/>
              </a:rPr>
              <a:t>Information Solicitation (</a:t>
            </a:r>
            <a:r>
              <a:rPr lang="en-US" dirty="0" err="1" smtClean="0">
                <a:latin typeface="Courier"/>
              </a:rPr>
              <a:t>DIS</a:t>
            </a:r>
            <a:r>
              <a:rPr lang="en-US" dirty="0" smtClean="0">
                <a:latin typeface="Courier"/>
              </a:rPr>
              <a:t>) messages, which are used to trigger</a:t>
            </a:r>
          </a:p>
          <a:p>
            <a:pPr algn="l">
              <a:buNone/>
            </a:pPr>
            <a:r>
              <a:rPr lang="en-US" dirty="0" err="1" smtClean="0">
                <a:latin typeface="Courier"/>
              </a:rPr>
              <a:t>DIO</a:t>
            </a:r>
            <a:r>
              <a:rPr lang="en-US" dirty="0" smtClean="0">
                <a:latin typeface="Courier"/>
              </a:rPr>
              <a:t> transmissions.</a:t>
            </a:r>
          </a:p>
          <a:p>
            <a:pPr algn="l"/>
            <a:r>
              <a:rPr lang="en-US" dirty="0" smtClean="0">
                <a:latin typeface="Courier"/>
              </a:rPr>
              <a:t>8.1. </a:t>
            </a:r>
            <a:r>
              <a:rPr lang="en-US" dirty="0" err="1" smtClean="0">
                <a:latin typeface="Courier"/>
              </a:rPr>
              <a:t>DIO</a:t>
            </a:r>
            <a:r>
              <a:rPr lang="en-US" dirty="0" smtClean="0">
                <a:latin typeface="Courier"/>
              </a:rPr>
              <a:t> Base Rules</a:t>
            </a:r>
          </a:p>
          <a:p>
            <a:pPr algn="l">
              <a:buNone/>
            </a:pPr>
            <a:r>
              <a:rPr lang="en-US" dirty="0" smtClean="0">
                <a:latin typeface="Courier"/>
              </a:rPr>
              <a:t>1. For the following </a:t>
            </a:r>
            <a:r>
              <a:rPr lang="en-US" dirty="0" err="1" smtClean="0">
                <a:latin typeface="Courier"/>
              </a:rPr>
              <a:t>DIO</a:t>
            </a:r>
            <a:r>
              <a:rPr lang="en-US" dirty="0" smtClean="0">
                <a:latin typeface="Courier"/>
              </a:rPr>
              <a:t> Base fields, a node that is not a </a:t>
            </a:r>
            <a:r>
              <a:rPr lang="en-US" dirty="0" err="1" smtClean="0">
                <a:latin typeface="Courier"/>
              </a:rPr>
              <a:t>DODAG</a:t>
            </a:r>
            <a:endParaRPr lang="en-US" dirty="0" smtClean="0">
              <a:latin typeface="Courier"/>
            </a:endParaRPr>
          </a:p>
          <a:p>
            <a:pPr algn="l">
              <a:buNone/>
            </a:pPr>
            <a:r>
              <a:rPr lang="en-US" dirty="0" smtClean="0">
                <a:latin typeface="Courier"/>
              </a:rPr>
              <a:t>root MUST advertise the same values as its preferred </a:t>
            </a:r>
            <a:r>
              <a:rPr lang="en-US" dirty="0" err="1" smtClean="0">
                <a:latin typeface="Courier"/>
              </a:rPr>
              <a:t>DODAG</a:t>
            </a:r>
            <a:r>
              <a:rPr lang="en-US" dirty="0" smtClean="0">
                <a:latin typeface="Courier"/>
              </a:rPr>
              <a:t> parent</a:t>
            </a:r>
          </a:p>
          <a:p>
            <a:pPr algn="l">
              <a:buNone/>
            </a:pPr>
            <a:r>
              <a:rPr lang="en-US" dirty="0" smtClean="0">
                <a:latin typeface="Courier"/>
              </a:rPr>
              <a:t>(defined in Section 8.2.1). In this way these values will</a:t>
            </a:r>
          </a:p>
          <a:p>
            <a:pPr algn="l">
              <a:buNone/>
            </a:pPr>
            <a:r>
              <a:rPr lang="en-US" dirty="0" smtClean="0">
                <a:latin typeface="Courier"/>
              </a:rPr>
              <a:t>propagate Down the </a:t>
            </a:r>
            <a:r>
              <a:rPr lang="en-US" dirty="0" err="1" smtClean="0">
                <a:latin typeface="Courier"/>
              </a:rPr>
              <a:t>DODAG</a:t>
            </a:r>
            <a:r>
              <a:rPr lang="en-US" dirty="0" smtClean="0">
                <a:latin typeface="Courier"/>
              </a:rPr>
              <a:t> unchanged and advertised by every node</a:t>
            </a:r>
          </a:p>
          <a:p>
            <a:pPr algn="l">
              <a:buNone/>
            </a:pPr>
            <a:r>
              <a:rPr lang="en-US" dirty="0" smtClean="0">
                <a:latin typeface="Courier"/>
              </a:rPr>
              <a:t>that has a route to that </a:t>
            </a:r>
            <a:r>
              <a:rPr lang="en-US" dirty="0" err="1" smtClean="0">
                <a:latin typeface="Courier"/>
              </a:rPr>
              <a:t>DODAG</a:t>
            </a:r>
            <a:r>
              <a:rPr lang="en-US" dirty="0" smtClean="0">
                <a:latin typeface="Courier"/>
              </a:rPr>
              <a:t> root. These fields are:</a:t>
            </a:r>
          </a:p>
          <a:p>
            <a:pPr algn="l">
              <a:buNone/>
            </a:pPr>
            <a:r>
              <a:rPr lang="en-US" dirty="0" smtClean="0">
                <a:latin typeface="Courier"/>
              </a:rPr>
              <a:t>1. Grounded (G)</a:t>
            </a:r>
          </a:p>
          <a:p>
            <a:pPr algn="l">
              <a:buNone/>
            </a:pPr>
            <a:r>
              <a:rPr lang="en-US" dirty="0" smtClean="0">
                <a:latin typeface="Courier"/>
              </a:rPr>
              <a:t>2. Mode of Operation (MOP)</a:t>
            </a:r>
          </a:p>
          <a:p>
            <a:pPr algn="l">
              <a:buNone/>
            </a:pPr>
            <a:r>
              <a:rPr lang="en-US" dirty="0" smtClean="0">
                <a:latin typeface="Courier"/>
              </a:rPr>
              <a:t>3. </a:t>
            </a:r>
            <a:r>
              <a:rPr lang="en-US" dirty="0" err="1" smtClean="0">
                <a:latin typeface="Courier"/>
              </a:rPr>
              <a:t>DAGPreference</a:t>
            </a:r>
            <a:r>
              <a:rPr lang="en-US" dirty="0" smtClean="0">
                <a:latin typeface="Courier"/>
              </a:rPr>
              <a:t> (</a:t>
            </a:r>
            <a:r>
              <a:rPr lang="en-US" dirty="0" err="1" smtClean="0">
                <a:latin typeface="Courier"/>
              </a:rPr>
              <a:t>Prf</a:t>
            </a:r>
            <a:r>
              <a:rPr lang="en-US" dirty="0" smtClean="0">
                <a:latin typeface="Courier"/>
              </a:rPr>
              <a:t>)</a:t>
            </a:r>
          </a:p>
          <a:p>
            <a:pPr algn="l">
              <a:buNone/>
            </a:pPr>
            <a:r>
              <a:rPr lang="en-US" dirty="0" smtClean="0">
                <a:latin typeface="Courier"/>
              </a:rPr>
              <a:t>4. Version</a:t>
            </a:r>
          </a:p>
          <a:p>
            <a:pPr algn="l">
              <a:buNone/>
            </a:pPr>
            <a:r>
              <a:rPr lang="en-US" dirty="0" smtClean="0">
                <a:latin typeface="Courier"/>
              </a:rPr>
              <a:t>5. </a:t>
            </a:r>
            <a:r>
              <a:rPr lang="en-US" dirty="0" err="1" smtClean="0">
                <a:latin typeface="Courier"/>
              </a:rPr>
              <a:t>RPLInstanceID</a:t>
            </a:r>
            <a:endParaRPr lang="en-US" dirty="0" smtClean="0">
              <a:latin typeface="Courier"/>
            </a:endParaRPr>
          </a:p>
          <a:p>
            <a:pPr algn="l">
              <a:buNone/>
            </a:pPr>
            <a:r>
              <a:rPr lang="en-US" dirty="0" smtClean="0">
                <a:latin typeface="Courier"/>
              </a:rPr>
              <a:t>6. </a:t>
            </a:r>
            <a:r>
              <a:rPr lang="en-US" dirty="0" err="1" smtClean="0">
                <a:latin typeface="Courier"/>
              </a:rPr>
              <a:t>DODAGID</a:t>
            </a:r>
            <a:endParaRPr lang="en-US" dirty="0" smtClean="0">
              <a:latin typeface="Courier"/>
            </a:endParaRPr>
          </a:p>
          <a:p>
            <a:pPr algn="l">
              <a:buNone/>
            </a:pPr>
            <a:r>
              <a:rPr lang="en-US" dirty="0" smtClean="0">
                <a:latin typeface="Courier"/>
              </a:rPr>
              <a:t>2. A node MAY update the following fields at each hop:</a:t>
            </a:r>
          </a:p>
          <a:p>
            <a:pPr algn="l">
              <a:buNone/>
            </a:pPr>
            <a:r>
              <a:rPr lang="en-US" dirty="0" smtClean="0">
                <a:latin typeface="Courier"/>
              </a:rPr>
              <a:t>1. Rank</a:t>
            </a:r>
          </a:p>
          <a:p>
            <a:pPr algn="l">
              <a:buNone/>
            </a:pPr>
            <a:r>
              <a:rPr lang="en-US" dirty="0" smtClean="0">
                <a:latin typeface="Courier"/>
              </a:rPr>
              <a:t>2. </a:t>
            </a:r>
            <a:r>
              <a:rPr lang="en-US" dirty="0" err="1" smtClean="0">
                <a:latin typeface="Courier"/>
              </a:rPr>
              <a:t>DTSN</a:t>
            </a:r>
            <a:endParaRPr lang="en-US" dirty="0" smtClean="0">
              <a:latin typeface="Courier"/>
            </a:endParaRPr>
          </a:p>
          <a:p>
            <a:pPr algn="l">
              <a:buNone/>
            </a:pPr>
            <a:r>
              <a:rPr lang="en-US" dirty="0" smtClean="0">
                <a:latin typeface="Courier"/>
              </a:rPr>
              <a:t>3. The </a:t>
            </a:r>
            <a:r>
              <a:rPr lang="en-US" dirty="0" err="1" smtClean="0">
                <a:latin typeface="Courier"/>
              </a:rPr>
              <a:t>DODAGID</a:t>
            </a:r>
            <a:r>
              <a:rPr lang="en-US" dirty="0" smtClean="0">
                <a:latin typeface="Courier"/>
              </a:rPr>
              <a:t> field each root sets MUST be unique within the </a:t>
            </a:r>
            <a:r>
              <a:rPr lang="en-US" dirty="0" err="1" smtClean="0">
                <a:latin typeface="Courier"/>
              </a:rPr>
              <a:t>RPL</a:t>
            </a:r>
            <a:endParaRPr lang="en-US" dirty="0" smtClean="0">
              <a:latin typeface="Courier"/>
            </a:endParaRPr>
          </a:p>
          <a:p>
            <a:pPr algn="l">
              <a:buNone/>
            </a:pPr>
            <a:r>
              <a:rPr lang="en-US" dirty="0" smtClean="0">
                <a:latin typeface="Courier"/>
              </a:rPr>
              <a:t>Instance and MUST be a routable IPv6 address belonging to the</a:t>
            </a:r>
          </a:p>
          <a:p>
            <a:pPr algn="l">
              <a:buNone/>
            </a:pPr>
            <a:r>
              <a:rPr lang="en-US" dirty="0" smtClean="0">
                <a:latin typeface="Courier"/>
              </a:rPr>
              <a:t>root.</a:t>
            </a:r>
          </a:p>
          <a:p>
            <a:pPr algn="l">
              <a:buNone/>
            </a:pPr>
            <a:r>
              <a:rPr lang="en-US" dirty="0" smtClean="0">
                <a:latin typeface="Courier"/>
              </a:rPr>
              <a:t>8.2. Upward Route Discovery and Maintenance</a:t>
            </a:r>
          </a:p>
          <a:p>
            <a:pPr algn="l">
              <a:buNone/>
            </a:pPr>
            <a:r>
              <a:rPr lang="en-US" dirty="0" smtClean="0">
                <a:latin typeface="Courier"/>
              </a:rPr>
              <a:t>Upward route discovery allows a node to join a </a:t>
            </a:r>
            <a:r>
              <a:rPr lang="en-US" dirty="0" err="1" smtClean="0">
                <a:latin typeface="Courier"/>
              </a:rPr>
              <a:t>DODAG</a:t>
            </a:r>
            <a:r>
              <a:rPr lang="en-US" dirty="0" smtClean="0">
                <a:latin typeface="Courier"/>
              </a:rPr>
              <a:t> by discovering</a:t>
            </a:r>
          </a:p>
          <a:p>
            <a:pPr algn="l">
              <a:buNone/>
            </a:pPr>
            <a:r>
              <a:rPr lang="en-US" dirty="0" smtClean="0">
                <a:latin typeface="Courier"/>
              </a:rPr>
              <a:t>neighbors that are members of the </a:t>
            </a:r>
            <a:r>
              <a:rPr lang="en-US" dirty="0" err="1" smtClean="0">
                <a:latin typeface="Courier"/>
              </a:rPr>
              <a:t>DODAG</a:t>
            </a:r>
            <a:r>
              <a:rPr lang="en-US" dirty="0" smtClean="0">
                <a:latin typeface="Courier"/>
              </a:rPr>
              <a:t> of interest and identifying a</a:t>
            </a:r>
          </a:p>
          <a:p>
            <a:pPr algn="l">
              <a:buNone/>
            </a:pPr>
            <a:r>
              <a:rPr lang="en-US" dirty="0" smtClean="0">
                <a:latin typeface="Courier"/>
              </a:rPr>
              <a:t>set of parents. The exact policies for selecting neighbors and</a:t>
            </a:r>
          </a:p>
          <a:p>
            <a:pPr algn="l">
              <a:buNone/>
            </a:pPr>
            <a:r>
              <a:rPr lang="en-US" dirty="0" smtClean="0">
                <a:latin typeface="Courier"/>
              </a:rPr>
              <a:t>parents is implementation-dependent and driven by the OF. This</a:t>
            </a:r>
          </a:p>
          <a:p>
            <a:pPr algn="l">
              <a:buNone/>
            </a:pPr>
            <a:r>
              <a:rPr lang="en-US" dirty="0" smtClean="0">
                <a:latin typeface="Courier"/>
              </a:rPr>
              <a:t>section specifies the set of rules those policies must follow for</a:t>
            </a:r>
          </a:p>
          <a:p>
            <a:pPr algn="l">
              <a:buNone/>
            </a:pPr>
            <a:r>
              <a:rPr lang="en-US" dirty="0" smtClean="0">
                <a:latin typeface="Courier"/>
              </a:rPr>
              <a:t>interoperability.</a:t>
            </a:r>
          </a:p>
          <a:p>
            <a:pPr algn="l">
              <a:buNone/>
            </a:pPr>
            <a:r>
              <a:rPr lang="en-US" dirty="0" smtClean="0">
                <a:latin typeface="Courier"/>
              </a:rPr>
              <a:t>8.2.1. Neighbors and Parents within a </a:t>
            </a:r>
            <a:r>
              <a:rPr lang="en-US" dirty="0" err="1" smtClean="0">
                <a:latin typeface="Courier"/>
              </a:rPr>
              <a:t>DODAG</a:t>
            </a:r>
            <a:r>
              <a:rPr lang="en-US" dirty="0" smtClean="0">
                <a:latin typeface="Courier"/>
              </a:rPr>
              <a:t> Version</a:t>
            </a:r>
          </a:p>
          <a:p>
            <a:pPr algn="l">
              <a:buNone/>
            </a:pPr>
            <a:r>
              <a:rPr lang="en-US" dirty="0" err="1" smtClean="0">
                <a:latin typeface="Courier"/>
              </a:rPr>
              <a:t>RPL’s</a:t>
            </a:r>
            <a:r>
              <a:rPr lang="en-US" dirty="0" smtClean="0">
                <a:latin typeface="Courier"/>
              </a:rPr>
              <a:t> upward route discovery algorithms and processing are in terms</a:t>
            </a:r>
          </a:p>
          <a:p>
            <a:pPr algn="l">
              <a:buNone/>
            </a:pPr>
            <a:r>
              <a:rPr lang="en-US" dirty="0" smtClean="0">
                <a:latin typeface="Courier"/>
              </a:rPr>
              <a:t>of three logical sets of link-local nodes. First, the candidate</a:t>
            </a:r>
          </a:p>
          <a:p>
            <a:pPr algn="l">
              <a:buNone/>
            </a:pPr>
            <a:r>
              <a:rPr lang="en-US" dirty="0" smtClean="0">
                <a:latin typeface="Courier"/>
              </a:rPr>
              <a:t>neighbor set is a subset of the nodes that can be reached via </a:t>
            </a:r>
            <a:r>
              <a:rPr lang="en-US" dirty="0" err="1" smtClean="0">
                <a:latin typeface="Courier"/>
              </a:rPr>
              <a:t>linklocal</a:t>
            </a:r>
            <a:endParaRPr lang="en-US" dirty="0" smtClean="0">
              <a:latin typeface="Courier"/>
            </a:endParaRPr>
          </a:p>
          <a:p>
            <a:pPr algn="l">
              <a:buNone/>
            </a:pPr>
            <a:r>
              <a:rPr lang="en-US" dirty="0" smtClean="0">
                <a:latin typeface="Courier"/>
              </a:rPr>
              <a:t>multicast. The selection of this set is </a:t>
            </a:r>
            <a:r>
              <a:rPr lang="en-US" dirty="0" err="1" smtClean="0">
                <a:latin typeface="Courier"/>
              </a:rPr>
              <a:t>implementationdependent</a:t>
            </a:r>
            <a:endParaRPr lang="en-US" dirty="0" smtClean="0">
              <a:latin typeface="Courier"/>
            </a:endParaRPr>
          </a:p>
          <a:p>
            <a:pPr algn="l">
              <a:buNone/>
            </a:pPr>
            <a:r>
              <a:rPr lang="en-US" dirty="0" smtClean="0">
                <a:latin typeface="Courier"/>
              </a:rPr>
              <a:t>and OF-dependent. Second, the parent set is a restricted</a:t>
            </a:r>
          </a:p>
          <a:p>
            <a:pPr algn="l">
              <a:buNone/>
            </a:pPr>
            <a:r>
              <a:rPr lang="en-US" dirty="0" smtClean="0">
                <a:latin typeface="Courier"/>
              </a:rPr>
              <a:t>subset of the candidate neighbor set. Finally, the preferred parent</a:t>
            </a:r>
          </a:p>
          <a:p>
            <a:pPr algn="l">
              <a:buNone/>
            </a:pPr>
            <a:r>
              <a:rPr lang="en-US" dirty="0" smtClean="0">
                <a:latin typeface="Courier"/>
              </a:rPr>
              <a:t>Winter, et al. Expires April 4, 2011 [Page 63]</a:t>
            </a:r>
          </a:p>
          <a:p>
            <a:pPr algn="l">
              <a:buNone/>
            </a:pPr>
            <a:r>
              <a:rPr lang="en-US" dirty="0" smtClean="0">
                <a:latin typeface="Courier"/>
              </a:rPr>
              <a:t>Internet-Draft draft-</a:t>
            </a:r>
            <a:r>
              <a:rPr lang="en-US" dirty="0" err="1" smtClean="0">
                <a:latin typeface="Courier"/>
              </a:rPr>
              <a:t>ietf</a:t>
            </a:r>
            <a:r>
              <a:rPr lang="en-US" dirty="0" smtClean="0">
                <a:latin typeface="Courier"/>
              </a:rPr>
              <a:t>-roll-</a:t>
            </a:r>
            <a:r>
              <a:rPr lang="en-US" dirty="0" err="1" smtClean="0">
                <a:latin typeface="Courier"/>
              </a:rPr>
              <a:t>rpl</a:t>
            </a:r>
            <a:r>
              <a:rPr lang="en-US" dirty="0" smtClean="0">
                <a:latin typeface="Courier"/>
              </a:rPr>
              <a:t>-12 October 2010</a:t>
            </a:r>
          </a:p>
          <a:p>
            <a:pPr algn="l">
              <a:buNone/>
            </a:pPr>
            <a:r>
              <a:rPr lang="en-US" dirty="0" smtClean="0">
                <a:latin typeface="Courier"/>
              </a:rPr>
              <a:t>is a member of the parent set that is the preferred next hop in</a:t>
            </a:r>
          </a:p>
          <a:p>
            <a:pPr algn="l">
              <a:buNone/>
            </a:pPr>
            <a:r>
              <a:rPr lang="en-US" dirty="0" smtClean="0">
                <a:latin typeface="Courier"/>
              </a:rPr>
              <a:t>upward routes. The preferred parent is conceptually a single parent</a:t>
            </a:r>
          </a:p>
          <a:p>
            <a:pPr algn="l">
              <a:buNone/>
            </a:pPr>
            <a:r>
              <a:rPr lang="en-US" dirty="0" smtClean="0">
                <a:latin typeface="Courier"/>
              </a:rPr>
              <a:t>although it may be a set of multiple parents if those parents are</a:t>
            </a:r>
          </a:p>
          <a:p>
            <a:pPr algn="l">
              <a:buNone/>
            </a:pPr>
            <a:r>
              <a:rPr lang="en-US" dirty="0" smtClean="0">
                <a:latin typeface="Courier"/>
              </a:rPr>
              <a:t>equally preferred and have identical rank.</a:t>
            </a:r>
          </a:p>
          <a:p>
            <a:pPr algn="l">
              <a:buNone/>
            </a:pPr>
            <a:r>
              <a:rPr lang="en-US" dirty="0" smtClean="0">
                <a:latin typeface="Courier"/>
              </a:rPr>
              <a:t>More precisely:</a:t>
            </a:r>
          </a:p>
          <a:p>
            <a:pPr algn="l">
              <a:buNone/>
            </a:pPr>
            <a:r>
              <a:rPr lang="en-US" dirty="0" smtClean="0">
                <a:latin typeface="Courier"/>
              </a:rPr>
              <a:t>1. The </a:t>
            </a:r>
            <a:r>
              <a:rPr lang="en-US" dirty="0" err="1" smtClean="0">
                <a:latin typeface="Courier"/>
              </a:rPr>
              <a:t>DODAG</a:t>
            </a:r>
            <a:r>
              <a:rPr lang="en-US" dirty="0" smtClean="0">
                <a:latin typeface="Courier"/>
              </a:rPr>
              <a:t> parent set MUST be a subset of the candidate neighbor</a:t>
            </a:r>
          </a:p>
          <a:p>
            <a:pPr algn="l">
              <a:buNone/>
            </a:pPr>
            <a:r>
              <a:rPr lang="en-US" dirty="0" smtClean="0">
                <a:latin typeface="Courier"/>
              </a:rPr>
              <a:t>set.</a:t>
            </a:r>
          </a:p>
          <a:p>
            <a:pPr algn="l">
              <a:buNone/>
            </a:pPr>
            <a:r>
              <a:rPr lang="en-US" dirty="0" smtClean="0">
                <a:latin typeface="Courier"/>
              </a:rPr>
              <a:t>2. A </a:t>
            </a:r>
            <a:r>
              <a:rPr lang="en-US" dirty="0" err="1" smtClean="0">
                <a:latin typeface="Courier"/>
              </a:rPr>
              <a:t>DODAG</a:t>
            </a:r>
            <a:r>
              <a:rPr lang="en-US" dirty="0" smtClean="0">
                <a:latin typeface="Courier"/>
              </a:rPr>
              <a:t> root MUST have a </a:t>
            </a:r>
            <a:r>
              <a:rPr lang="en-US" dirty="0" err="1" smtClean="0">
                <a:latin typeface="Courier"/>
              </a:rPr>
              <a:t>DODAG</a:t>
            </a:r>
            <a:r>
              <a:rPr lang="en-US" dirty="0" smtClean="0">
                <a:latin typeface="Courier"/>
              </a:rPr>
              <a:t> parent set of size zero.</a:t>
            </a:r>
          </a:p>
          <a:p>
            <a:pPr algn="l">
              <a:buNone/>
            </a:pPr>
            <a:r>
              <a:rPr lang="en-US" dirty="0" smtClean="0">
                <a:latin typeface="Courier"/>
              </a:rPr>
              <a:t>3. A node that is not a </a:t>
            </a:r>
            <a:r>
              <a:rPr lang="en-US" dirty="0" err="1" smtClean="0">
                <a:latin typeface="Courier"/>
              </a:rPr>
              <a:t>DODAG</a:t>
            </a:r>
            <a:r>
              <a:rPr lang="en-US" dirty="0" smtClean="0">
                <a:latin typeface="Courier"/>
              </a:rPr>
              <a:t> root MAY maintain a </a:t>
            </a:r>
            <a:r>
              <a:rPr lang="en-US" dirty="0" err="1" smtClean="0">
                <a:latin typeface="Courier"/>
              </a:rPr>
              <a:t>DODAG</a:t>
            </a:r>
            <a:r>
              <a:rPr lang="en-US" dirty="0" smtClean="0">
                <a:latin typeface="Courier"/>
              </a:rPr>
              <a:t> parent set</a:t>
            </a:r>
          </a:p>
          <a:p>
            <a:pPr algn="l">
              <a:buNone/>
            </a:pPr>
            <a:r>
              <a:rPr lang="en-US" dirty="0" smtClean="0">
                <a:latin typeface="Courier"/>
              </a:rPr>
              <a:t>of size greater than or equal to one.</a:t>
            </a:r>
          </a:p>
          <a:p>
            <a:pPr algn="l">
              <a:buNone/>
            </a:pPr>
            <a:r>
              <a:rPr lang="en-US" dirty="0" smtClean="0">
                <a:latin typeface="Courier"/>
              </a:rPr>
              <a:t>4. A node’s preferred </a:t>
            </a:r>
            <a:r>
              <a:rPr lang="en-US" dirty="0" err="1" smtClean="0">
                <a:latin typeface="Courier"/>
              </a:rPr>
              <a:t>DODAG</a:t>
            </a:r>
            <a:r>
              <a:rPr lang="en-US" dirty="0" smtClean="0">
                <a:latin typeface="Courier"/>
              </a:rPr>
              <a:t> parent MUST be a member of its </a:t>
            </a:r>
            <a:r>
              <a:rPr lang="en-US" dirty="0" err="1" smtClean="0">
                <a:latin typeface="Courier"/>
              </a:rPr>
              <a:t>DODAG</a:t>
            </a:r>
            <a:endParaRPr lang="en-US" dirty="0" smtClean="0">
              <a:latin typeface="Courier"/>
            </a:endParaRPr>
          </a:p>
          <a:p>
            <a:pPr algn="l">
              <a:buNone/>
            </a:pPr>
            <a:r>
              <a:rPr lang="en-US" dirty="0" smtClean="0">
                <a:latin typeface="Courier"/>
              </a:rPr>
              <a:t>parent set.</a:t>
            </a:r>
          </a:p>
          <a:p>
            <a:pPr algn="l">
              <a:buNone/>
            </a:pPr>
            <a:r>
              <a:rPr lang="en-US" dirty="0" smtClean="0">
                <a:latin typeface="Courier"/>
              </a:rPr>
              <a:t>5. A node’s rank MUST be greater than all elements of its </a:t>
            </a:r>
            <a:r>
              <a:rPr lang="en-US" dirty="0" err="1" smtClean="0">
                <a:latin typeface="Courier"/>
              </a:rPr>
              <a:t>DODAG</a:t>
            </a:r>
            <a:endParaRPr lang="en-US" dirty="0" smtClean="0">
              <a:latin typeface="Courier"/>
            </a:endParaRPr>
          </a:p>
          <a:p>
            <a:pPr algn="l">
              <a:buNone/>
            </a:pPr>
            <a:r>
              <a:rPr lang="en-US" dirty="0" smtClean="0">
                <a:latin typeface="Courier"/>
              </a:rPr>
              <a:t>parent set.</a:t>
            </a:r>
          </a:p>
          <a:p>
            <a:pPr algn="l">
              <a:buNone/>
            </a:pPr>
            <a:r>
              <a:rPr lang="en-US" dirty="0" smtClean="0">
                <a:latin typeface="Courier"/>
              </a:rPr>
              <a:t>6. When Neighbor </a:t>
            </a:r>
            <a:r>
              <a:rPr lang="en-US" dirty="0" err="1" smtClean="0">
                <a:latin typeface="Courier"/>
              </a:rPr>
              <a:t>Unreachability</a:t>
            </a:r>
            <a:r>
              <a:rPr lang="en-US" dirty="0" smtClean="0">
                <a:latin typeface="Courier"/>
              </a:rPr>
              <a:t> Detection (</a:t>
            </a:r>
            <a:r>
              <a:rPr lang="en-US" dirty="0" err="1" smtClean="0">
                <a:latin typeface="Courier"/>
              </a:rPr>
              <a:t>NUD</a:t>
            </a:r>
            <a:r>
              <a:rPr lang="en-US" dirty="0" smtClean="0">
                <a:latin typeface="Courier"/>
              </a:rPr>
              <a:t>) [</a:t>
            </a:r>
            <a:r>
              <a:rPr lang="en-US" dirty="0" err="1" smtClean="0">
                <a:latin typeface="Courier"/>
              </a:rPr>
              <a:t>RFC4861</a:t>
            </a:r>
            <a:r>
              <a:rPr lang="en-US" dirty="0" smtClean="0">
                <a:latin typeface="Courier"/>
              </a:rPr>
              <a:t>], or an</a:t>
            </a:r>
          </a:p>
          <a:p>
            <a:pPr algn="l">
              <a:buNone/>
            </a:pPr>
            <a:r>
              <a:rPr lang="en-US" dirty="0" smtClean="0">
                <a:latin typeface="Courier"/>
              </a:rPr>
              <a:t>equivalent mechanism, determines that a neighbor is no longer</a:t>
            </a:r>
          </a:p>
          <a:p>
            <a:pPr algn="l">
              <a:buNone/>
            </a:pPr>
            <a:r>
              <a:rPr lang="en-US" dirty="0" smtClean="0">
                <a:latin typeface="Courier"/>
              </a:rPr>
              <a:t>reachable, a </a:t>
            </a:r>
            <a:r>
              <a:rPr lang="en-US" dirty="0" err="1" smtClean="0">
                <a:latin typeface="Courier"/>
              </a:rPr>
              <a:t>RPL</a:t>
            </a:r>
            <a:r>
              <a:rPr lang="en-US" dirty="0" smtClean="0">
                <a:latin typeface="Courier"/>
              </a:rPr>
              <a:t> node MUST NOT consider this node in the</a:t>
            </a:r>
          </a:p>
          <a:p>
            <a:pPr algn="l">
              <a:buNone/>
            </a:pPr>
            <a:r>
              <a:rPr lang="en-US" dirty="0" smtClean="0">
                <a:latin typeface="Courier"/>
              </a:rPr>
              <a:t>candidate neighbor set when calculating and advertising routes</a:t>
            </a:r>
          </a:p>
          <a:p>
            <a:pPr algn="l">
              <a:buNone/>
            </a:pPr>
            <a:r>
              <a:rPr lang="en-US" dirty="0" smtClean="0">
                <a:latin typeface="Courier"/>
              </a:rPr>
              <a:t>until it determines that it is again reachable. Routes through</a:t>
            </a:r>
          </a:p>
          <a:p>
            <a:pPr algn="l">
              <a:buNone/>
            </a:pPr>
            <a:r>
              <a:rPr lang="en-US" dirty="0" smtClean="0">
                <a:latin typeface="Courier"/>
              </a:rPr>
              <a:t>an unreachable neighbor MUST be removed from the routing table.</a:t>
            </a:r>
          </a:p>
          <a:p>
            <a:pPr algn="l">
              <a:buNone/>
            </a:pPr>
            <a:r>
              <a:rPr lang="en-US" dirty="0" smtClean="0">
                <a:latin typeface="Courier"/>
              </a:rPr>
              <a:t>These rules ensure that there is a consistent partial order on nodes</a:t>
            </a:r>
          </a:p>
          <a:p>
            <a:pPr algn="l">
              <a:buNone/>
            </a:pPr>
            <a:r>
              <a:rPr lang="en-US" dirty="0" smtClean="0">
                <a:latin typeface="Courier"/>
              </a:rPr>
              <a:t>within the </a:t>
            </a:r>
            <a:r>
              <a:rPr lang="en-US" dirty="0" err="1" smtClean="0">
                <a:latin typeface="Courier"/>
              </a:rPr>
              <a:t>DODAG</a:t>
            </a:r>
            <a:r>
              <a:rPr lang="en-US" dirty="0" smtClean="0">
                <a:latin typeface="Courier"/>
              </a:rPr>
              <a:t>. As long as node ranks do not change, following the</a:t>
            </a:r>
          </a:p>
          <a:p>
            <a:pPr algn="l">
              <a:buNone/>
            </a:pPr>
            <a:r>
              <a:rPr lang="en-US" dirty="0" smtClean="0">
                <a:latin typeface="Courier"/>
              </a:rPr>
              <a:t>above rules ensures that every node’s route to a </a:t>
            </a:r>
            <a:r>
              <a:rPr lang="en-US" dirty="0" err="1" smtClean="0">
                <a:latin typeface="Courier"/>
              </a:rPr>
              <a:t>DODAG</a:t>
            </a:r>
            <a:r>
              <a:rPr lang="en-US" dirty="0" smtClean="0">
                <a:latin typeface="Courier"/>
              </a:rPr>
              <a:t> root is </a:t>
            </a:r>
            <a:r>
              <a:rPr lang="en-US" dirty="0" err="1" smtClean="0">
                <a:latin typeface="Courier"/>
              </a:rPr>
              <a:t>loopfree</a:t>
            </a:r>
            <a:r>
              <a:rPr lang="en-US" dirty="0" smtClean="0">
                <a:latin typeface="Courier"/>
              </a:rPr>
              <a:t>,</a:t>
            </a:r>
          </a:p>
          <a:p>
            <a:pPr algn="l">
              <a:buNone/>
            </a:pPr>
            <a:r>
              <a:rPr lang="en-US" dirty="0" smtClean="0">
                <a:latin typeface="Courier"/>
              </a:rPr>
              <a:t>as rank decreases on each hop to the root.</a:t>
            </a:r>
          </a:p>
          <a:p>
            <a:pPr algn="l">
              <a:buNone/>
            </a:pPr>
            <a:r>
              <a:rPr lang="en-US" dirty="0" smtClean="0">
                <a:latin typeface="Courier"/>
              </a:rPr>
              <a:t>The OF can guide candidate neighbor set and parent set selection, as</a:t>
            </a:r>
          </a:p>
          <a:p>
            <a:pPr algn="l">
              <a:buNone/>
            </a:pPr>
            <a:r>
              <a:rPr lang="en-US" dirty="0" smtClean="0">
                <a:latin typeface="Courier"/>
              </a:rPr>
              <a:t>discussed in [I-</a:t>
            </a:r>
            <a:r>
              <a:rPr lang="en-US" dirty="0" err="1" smtClean="0">
                <a:latin typeface="Courier"/>
              </a:rPr>
              <a:t>D.ietf</a:t>
            </a:r>
            <a:r>
              <a:rPr lang="en-US" dirty="0" smtClean="0">
                <a:latin typeface="Courier"/>
              </a:rPr>
              <a:t>-roll-</a:t>
            </a:r>
            <a:r>
              <a:rPr lang="en-US" dirty="0" err="1" smtClean="0">
                <a:latin typeface="Courier"/>
              </a:rPr>
              <a:t>of0</a:t>
            </a:r>
            <a:r>
              <a:rPr lang="en-US" dirty="0" smtClean="0">
                <a:latin typeface="Courier"/>
              </a:rPr>
              <a:t>].</a:t>
            </a:r>
            <a:endParaRPr lang="en-US" dirty="0"/>
          </a:p>
        </p:txBody>
      </p:sp>
      <p:sp>
        <p:nvSpPr>
          <p:cNvPr id="1277956" name="Slide Number Placeholder 3"/>
          <p:cNvSpPr txBox="1">
            <a:spLocks noGrp="1"/>
          </p:cNvSpPr>
          <p:nvPr/>
        </p:nvSpPr>
        <p:spPr bwMode="auto">
          <a:xfrm>
            <a:off x="4020687" y="9710231"/>
            <a:ext cx="3077007" cy="511524"/>
          </a:xfrm>
          <a:prstGeom prst="rect">
            <a:avLst/>
          </a:prstGeom>
          <a:noFill/>
          <a:ln w="9525">
            <a:noFill/>
            <a:miter lim="800000"/>
            <a:headEnd/>
            <a:tailEnd/>
          </a:ln>
        </p:spPr>
        <p:txBody>
          <a:bodyPr lIns="96653" tIns="48327" rIns="96653" bIns="48327"/>
          <a:lstStyle/>
          <a:p>
            <a:pPr algn="ctr"/>
            <a:fld id="{C737AE98-CE40-403B-847D-BFFB92093B97}" type="slidenum">
              <a:rPr lang="en-US" sz="2500">
                <a:solidFill>
                  <a:schemeClr val="tx1"/>
                </a:solidFill>
              </a:rPr>
              <a:pPr algn="ctr"/>
              <a:t>47</a:t>
            </a:fld>
            <a:endParaRPr lang="en-US" sz="2500" dirty="0">
              <a:solidFill>
                <a:schemeClr val="tx1"/>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5"/>
          </p:nvPr>
        </p:nvSpPr>
        <p:spPr>
          <a:ln/>
        </p:spPr>
        <p:txBody>
          <a:bodyPr/>
          <a:lstStyle/>
          <a:p>
            <a:fld id="{B12B5ADC-8667-4E33-9E0A-E90737C5CFB1}" type="slidenum">
              <a:rPr lang="en-US"/>
              <a:pPr/>
              <a:t>49</a:t>
            </a:fld>
            <a:endParaRPr lang="en-US"/>
          </a:p>
        </p:txBody>
      </p:sp>
      <p:sp>
        <p:nvSpPr>
          <p:cNvPr id="1303554" name="Rectangle 2"/>
          <p:cNvSpPr>
            <a:spLocks noGrp="1" noRot="1" noChangeAspect="1" noChangeArrowheads="1" noTextEdit="1"/>
          </p:cNvSpPr>
          <p:nvPr>
            <p:ph type="sldImg"/>
          </p:nvPr>
        </p:nvSpPr>
        <p:spPr>
          <a:ln/>
        </p:spPr>
      </p:sp>
      <p:sp>
        <p:nvSpPr>
          <p:cNvPr id="1303555" name="Rectangle 3"/>
          <p:cNvSpPr>
            <a:spLocks noGrp="1" noChangeArrowheads="1"/>
          </p:cNvSpPr>
          <p:nvPr>
            <p:ph type="body" idx="1"/>
          </p:nvPr>
        </p:nvSpPr>
        <p:spPr/>
        <p:txBody>
          <a:bodyPr/>
          <a:lstStyle/>
          <a:p>
            <a:r>
              <a:rPr lang="en-US" dirty="0"/>
              <a:t>It is fairly common for </a:t>
            </a:r>
            <a:r>
              <a:rPr lang="en-US" dirty="0" err="1"/>
              <a:t>LLNs</a:t>
            </a:r>
            <a:r>
              <a:rPr lang="en-US" dirty="0"/>
              <a:t> to be made of nodes with </a:t>
            </a:r>
            <a:r>
              <a:rPr lang="en-US" dirty="0" smtClean="0"/>
              <a:t>heterogeneous attributes </a:t>
            </a:r>
            <a:r>
              <a:rPr lang="en-US" dirty="0"/>
              <a:t>and capabilities (e.g. nodes being battery operated or</a:t>
            </a:r>
          </a:p>
          <a:p>
            <a:r>
              <a:rPr lang="en-US" dirty="0"/>
              <a:t>not, amount of memory, etc). More capable and stable nodes </a:t>
            </a:r>
            <a:r>
              <a:rPr lang="en-US" dirty="0" smtClean="0"/>
              <a:t>may assist </a:t>
            </a:r>
            <a:r>
              <a:rPr lang="en-US" dirty="0"/>
              <a:t>the most constrained ones for routing packets, which results</a:t>
            </a:r>
          </a:p>
          <a:p>
            <a:r>
              <a:rPr lang="en-US" dirty="0"/>
              <a:t>in extension of network lifetime and efficient network </a:t>
            </a:r>
            <a:r>
              <a:rPr lang="en-US" dirty="0" smtClean="0"/>
              <a:t>operations. This </a:t>
            </a:r>
            <a:r>
              <a:rPr lang="en-US" dirty="0"/>
              <a:t>is a typical use of constraint-based routing where the computed</a:t>
            </a:r>
          </a:p>
          <a:p>
            <a:r>
              <a:rPr lang="en-US" dirty="0"/>
              <a:t>path may not be the shortest path according to some </a:t>
            </a:r>
            <a:r>
              <a:rPr lang="en-US" dirty="0" smtClean="0"/>
              <a:t>specified metrics. In </a:t>
            </a:r>
            <a:r>
              <a:rPr lang="en-US" dirty="0"/>
              <a:t>some cases the path that exhausts the battery of a node on </a:t>
            </a:r>
            <a:endParaRPr lang="en-US" dirty="0" smtClean="0"/>
          </a:p>
          <a:p>
            <a:r>
              <a:rPr lang="en-US" dirty="0" smtClean="0"/>
              <a:t>the </a:t>
            </a:r>
            <a:r>
              <a:rPr lang="en-US" dirty="0"/>
              <a:t>bed table in a month may be preferable to a route that reduces the lifetime of a node in the wall to a decade</a:t>
            </a:r>
            <a:r>
              <a:rPr lang="en-US" dirty="0" smtClean="0"/>
              <a:t>.</a:t>
            </a:r>
          </a:p>
          <a:p>
            <a:r>
              <a:rPr lang="en-AU" dirty="0" smtClean="0"/>
              <a:t>We have requirement for Link and node metrics as well as constraints</a:t>
            </a:r>
          </a:p>
          <a:p>
            <a:r>
              <a:rPr lang="en-AU" dirty="0" smtClean="0"/>
              <a:t>We define the concept</a:t>
            </a:r>
            <a:r>
              <a:rPr lang="en-AU" baseline="0" dirty="0" smtClean="0"/>
              <a:t> of routing objects that can treated as a metric or a constraint. For example, a hop count object we </a:t>
            </a:r>
            <a:r>
              <a:rPr lang="en-AU" baseline="0" dirty="0" err="1" smtClean="0"/>
              <a:t>colud</a:t>
            </a:r>
            <a:r>
              <a:rPr lang="en-AU" baseline="0" dirty="0" smtClean="0"/>
              <a:t> say we want to choose a path</a:t>
            </a:r>
          </a:p>
          <a:p>
            <a:r>
              <a:rPr lang="en-AU" baseline="0" dirty="0" smtClean="0"/>
              <a:t>that never exceeds more than 10 hops – this would be a constraint or you can just use the hop count as a metric</a:t>
            </a:r>
          </a:p>
          <a:p>
            <a:r>
              <a:rPr lang="en-AU" baseline="0" dirty="0" smtClean="0"/>
              <a:t>Low pass thresholds also used. When you see a change in a metric you do not necessarily want to recompute the DAG – the change needs to be big enough</a:t>
            </a:r>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5"/>
          </p:nvPr>
        </p:nvSpPr>
        <p:spPr>
          <a:ln/>
        </p:spPr>
        <p:txBody>
          <a:bodyPr/>
          <a:lstStyle/>
          <a:p>
            <a:fld id="{0EA35645-02A6-4637-A65C-96C937EEC760}" type="slidenum">
              <a:rPr lang="en-US"/>
              <a:pPr/>
              <a:t>50</a:t>
            </a:fld>
            <a:endParaRPr lang="en-US"/>
          </a:p>
        </p:txBody>
      </p:sp>
      <p:sp>
        <p:nvSpPr>
          <p:cNvPr id="1309698" name="Rectangle 2"/>
          <p:cNvSpPr>
            <a:spLocks noGrp="1" noRot="1" noChangeAspect="1" noChangeArrowheads="1" noTextEdit="1"/>
          </p:cNvSpPr>
          <p:nvPr>
            <p:ph type="sldImg"/>
          </p:nvPr>
        </p:nvSpPr>
        <p:spPr>
          <a:ln/>
        </p:spPr>
      </p:sp>
      <p:sp>
        <p:nvSpPr>
          <p:cNvPr id="1309699" name="Rectangle 3"/>
          <p:cNvSpPr>
            <a:spLocks noGrp="1" noChangeArrowheads="1"/>
          </p:cNvSpPr>
          <p:nvPr>
            <p:ph type="body" idx="1"/>
          </p:nvPr>
        </p:nvSpPr>
        <p:spPr/>
        <p:txBody>
          <a:bodyPr/>
          <a:lstStyle/>
          <a:p>
            <a:r>
              <a:rPr lang="en-US"/>
              <a:t>It is fairly common for LLNs to be made of nodes with heterogeneous</a:t>
            </a:r>
          </a:p>
          <a:p>
            <a:r>
              <a:rPr lang="en-US"/>
              <a:t>attributes and capabilities (e.g. nodes being battery operated or</a:t>
            </a:r>
          </a:p>
          <a:p>
            <a:r>
              <a:rPr lang="en-US"/>
              <a:t>not, amount of memory, etc). More capable and stable nodes may</a:t>
            </a:r>
          </a:p>
          <a:p>
            <a:r>
              <a:rPr lang="en-US"/>
              <a:t>assist the most constrained ones for routing packets, which results</a:t>
            </a:r>
          </a:p>
          <a:p>
            <a:r>
              <a:rPr lang="en-US"/>
              <a:t>in extension of network lifetime and efficient network operations.</a:t>
            </a:r>
          </a:p>
          <a:p>
            <a:r>
              <a:rPr lang="en-US"/>
              <a:t>This is a typical use of constraint-based routing where the computed</a:t>
            </a:r>
          </a:p>
          <a:p>
            <a:r>
              <a:rPr lang="en-US"/>
              <a:t>path may not be the shortest path according to some specified</a:t>
            </a:r>
          </a:p>
          <a:p>
            <a:r>
              <a:rPr lang="en-US"/>
              <a:t>metrics.</a:t>
            </a:r>
          </a:p>
          <a:p>
            <a:r>
              <a:rPr lang="en-US"/>
              <a:t>In some cases the path that exhausts the battery of a node on the bed table in a month may be preferable to a route that reduces the lifetime of a node in the wall to a decade.</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sldNum" sz="quarter" idx="5"/>
          </p:nvPr>
        </p:nvSpPr>
        <p:spPr>
          <a:ln/>
        </p:spPr>
        <p:txBody>
          <a:bodyPr/>
          <a:lstStyle/>
          <a:p>
            <a:fld id="{9894D897-6C9B-42D4-8D49-684D34E37DDE}" type="slidenum">
              <a:rPr lang="en-US"/>
              <a:pPr/>
              <a:t>51</a:t>
            </a:fld>
            <a:endParaRPr lang="en-US"/>
          </a:p>
        </p:txBody>
      </p:sp>
      <p:sp>
        <p:nvSpPr>
          <p:cNvPr id="1277954" name="Slide Image Placeholder 1"/>
          <p:cNvSpPr>
            <a:spLocks noGrp="1" noRot="1" noChangeAspect="1" noTextEdit="1"/>
          </p:cNvSpPr>
          <p:nvPr>
            <p:ph type="sldImg"/>
          </p:nvPr>
        </p:nvSpPr>
        <p:spPr>
          <a:ln/>
        </p:spPr>
      </p:sp>
      <p:sp>
        <p:nvSpPr>
          <p:cNvPr id="1277955" name="Notes Placeholder 2"/>
          <p:cNvSpPr>
            <a:spLocks noGrp="1"/>
          </p:cNvSpPr>
          <p:nvPr>
            <p:ph type="body" idx="1"/>
          </p:nvPr>
        </p:nvSpPr>
        <p:spPr>
          <a:xfrm>
            <a:off x="422808" y="4814962"/>
            <a:ext cx="6181342" cy="4677043"/>
          </a:xfrm>
        </p:spPr>
        <p:txBody>
          <a:bodyPr/>
          <a:lstStyle/>
          <a:p>
            <a:pPr eaLnBrk="1" hangingPunct="1"/>
            <a:endParaRPr lang="en-US"/>
          </a:p>
        </p:txBody>
      </p:sp>
      <p:sp>
        <p:nvSpPr>
          <p:cNvPr id="1277956" name="Slide Number Placeholder 3"/>
          <p:cNvSpPr txBox="1">
            <a:spLocks noGrp="1"/>
          </p:cNvSpPr>
          <p:nvPr/>
        </p:nvSpPr>
        <p:spPr bwMode="auto">
          <a:xfrm>
            <a:off x="4020687" y="9710231"/>
            <a:ext cx="3077007" cy="511524"/>
          </a:xfrm>
          <a:prstGeom prst="rect">
            <a:avLst/>
          </a:prstGeom>
          <a:noFill/>
          <a:ln w="9525">
            <a:noFill/>
            <a:miter lim="800000"/>
            <a:headEnd/>
            <a:tailEnd/>
          </a:ln>
        </p:spPr>
        <p:txBody>
          <a:bodyPr lIns="96653" tIns="48327" rIns="96653" bIns="48327"/>
          <a:lstStyle/>
          <a:p>
            <a:pPr algn="ctr"/>
            <a:fld id="{C737AE98-CE40-403B-847D-BFFB92093B97}" type="slidenum">
              <a:rPr lang="en-US" sz="2500">
                <a:solidFill>
                  <a:schemeClr val="tx1"/>
                </a:solidFill>
              </a:rPr>
              <a:pPr algn="ctr"/>
              <a:t>51</a:t>
            </a:fld>
            <a:endParaRPr lang="en-US" sz="2500" dirty="0">
              <a:solidFill>
                <a:schemeClr val="tx1"/>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sldNum" sz="quarter" idx="5"/>
          </p:nvPr>
        </p:nvSpPr>
        <p:spPr>
          <a:ln/>
        </p:spPr>
        <p:txBody>
          <a:bodyPr/>
          <a:lstStyle/>
          <a:p>
            <a:fld id="{DA7B864C-34C9-40B5-956A-D68E3D7A2712}" type="slidenum">
              <a:rPr lang="en-US"/>
              <a:pPr/>
              <a:t>52</a:t>
            </a:fld>
            <a:endParaRPr lang="en-US"/>
          </a:p>
        </p:txBody>
      </p:sp>
      <p:sp>
        <p:nvSpPr>
          <p:cNvPr id="1313794" name="Slide Image Placeholder 1"/>
          <p:cNvSpPr>
            <a:spLocks noGrp="1" noRot="1" noChangeAspect="1" noTextEdit="1"/>
          </p:cNvSpPr>
          <p:nvPr>
            <p:ph type="sldImg"/>
          </p:nvPr>
        </p:nvSpPr>
        <p:spPr>
          <a:ln/>
        </p:spPr>
      </p:sp>
      <p:sp>
        <p:nvSpPr>
          <p:cNvPr id="1313795" name="Notes Placeholder 2"/>
          <p:cNvSpPr>
            <a:spLocks noGrp="1"/>
          </p:cNvSpPr>
          <p:nvPr>
            <p:ph type="body" idx="1"/>
          </p:nvPr>
        </p:nvSpPr>
        <p:spPr>
          <a:xfrm>
            <a:off x="422808" y="4814962"/>
            <a:ext cx="6181342" cy="4677043"/>
          </a:xfrm>
        </p:spPr>
        <p:txBody>
          <a:bodyPr/>
          <a:lstStyle/>
          <a:p>
            <a:pPr eaLnBrk="1" hangingPunct="1"/>
            <a:endParaRPr lang="en-US"/>
          </a:p>
        </p:txBody>
      </p:sp>
      <p:sp>
        <p:nvSpPr>
          <p:cNvPr id="1313796" name="Slide Number Placeholder 3"/>
          <p:cNvSpPr txBox="1">
            <a:spLocks noGrp="1"/>
          </p:cNvSpPr>
          <p:nvPr/>
        </p:nvSpPr>
        <p:spPr bwMode="auto">
          <a:xfrm>
            <a:off x="4020687" y="9710231"/>
            <a:ext cx="3077007" cy="511524"/>
          </a:xfrm>
          <a:prstGeom prst="rect">
            <a:avLst/>
          </a:prstGeom>
          <a:noFill/>
          <a:ln w="9525">
            <a:noFill/>
            <a:miter lim="800000"/>
            <a:headEnd/>
            <a:tailEnd/>
          </a:ln>
        </p:spPr>
        <p:txBody>
          <a:bodyPr lIns="96653" tIns="48327" rIns="96653" bIns="48327"/>
          <a:lstStyle/>
          <a:p>
            <a:pPr algn="ctr"/>
            <a:fld id="{32875F12-84F4-43E9-8C13-7A54C62421F2}" type="slidenum">
              <a:rPr lang="en-US" sz="2500">
                <a:solidFill>
                  <a:schemeClr val="tx1"/>
                </a:solidFill>
              </a:rPr>
              <a:pPr algn="ctr"/>
              <a:t>52</a:t>
            </a:fld>
            <a:endParaRPr lang="en-US" sz="2500" dirty="0">
              <a:solidFill>
                <a:schemeClr val="tx1"/>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sldNum" sz="quarter" idx="5"/>
          </p:nvPr>
        </p:nvSpPr>
        <p:spPr>
          <a:ln/>
        </p:spPr>
        <p:txBody>
          <a:bodyPr/>
          <a:lstStyle/>
          <a:p>
            <a:fld id="{7A320D33-7644-432D-9DEE-6AA2BF870A2D}" type="slidenum">
              <a:rPr lang="en-US"/>
              <a:pPr/>
              <a:t>53</a:t>
            </a:fld>
            <a:endParaRPr lang="en-US"/>
          </a:p>
        </p:txBody>
      </p:sp>
      <p:sp>
        <p:nvSpPr>
          <p:cNvPr id="1318914" name="Slide Image Placeholder 1"/>
          <p:cNvSpPr>
            <a:spLocks noGrp="1" noRot="1" noChangeAspect="1" noTextEdit="1"/>
          </p:cNvSpPr>
          <p:nvPr>
            <p:ph type="sldImg"/>
          </p:nvPr>
        </p:nvSpPr>
        <p:spPr>
          <a:ln/>
        </p:spPr>
      </p:sp>
      <p:sp>
        <p:nvSpPr>
          <p:cNvPr id="1318915" name="Notes Placeholder 2"/>
          <p:cNvSpPr>
            <a:spLocks noGrp="1"/>
          </p:cNvSpPr>
          <p:nvPr>
            <p:ph type="body" idx="1"/>
          </p:nvPr>
        </p:nvSpPr>
        <p:spPr>
          <a:xfrm>
            <a:off x="422808" y="4814962"/>
            <a:ext cx="6181342" cy="4677043"/>
          </a:xfrm>
        </p:spPr>
        <p:txBody>
          <a:bodyPr/>
          <a:lstStyle/>
          <a:p>
            <a:pPr eaLnBrk="1" hangingPunct="1"/>
            <a:endParaRPr lang="en-US"/>
          </a:p>
        </p:txBody>
      </p:sp>
      <p:sp>
        <p:nvSpPr>
          <p:cNvPr id="1318916" name="Slide Number Placeholder 3"/>
          <p:cNvSpPr txBox="1">
            <a:spLocks noGrp="1"/>
          </p:cNvSpPr>
          <p:nvPr/>
        </p:nvSpPr>
        <p:spPr bwMode="auto">
          <a:xfrm>
            <a:off x="4020687" y="9710231"/>
            <a:ext cx="3077007" cy="511524"/>
          </a:xfrm>
          <a:prstGeom prst="rect">
            <a:avLst/>
          </a:prstGeom>
          <a:noFill/>
          <a:ln w="9525">
            <a:noFill/>
            <a:miter lim="800000"/>
            <a:headEnd/>
            <a:tailEnd/>
          </a:ln>
        </p:spPr>
        <p:txBody>
          <a:bodyPr lIns="96653" tIns="48327" rIns="96653" bIns="48327"/>
          <a:lstStyle/>
          <a:p>
            <a:pPr algn="ctr"/>
            <a:fld id="{BD3F943E-14EE-43B8-A86A-298871F21664}" type="slidenum">
              <a:rPr lang="en-US" sz="2500">
                <a:solidFill>
                  <a:schemeClr val="tx1"/>
                </a:solidFill>
              </a:rPr>
              <a:pPr algn="ctr"/>
              <a:t>53</a:t>
            </a:fld>
            <a:endParaRPr lang="en-US" sz="2500" dirty="0">
              <a:solidFill>
                <a:schemeClr val="tx1"/>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sldNum" sz="quarter" idx="5"/>
          </p:nvPr>
        </p:nvSpPr>
        <p:spPr>
          <a:ln/>
        </p:spPr>
        <p:txBody>
          <a:bodyPr/>
          <a:lstStyle/>
          <a:p>
            <a:fld id="{A1918366-65E4-4877-BF34-D8F94657359F}" type="slidenum">
              <a:rPr lang="en-US"/>
              <a:pPr/>
              <a:t>56</a:t>
            </a:fld>
            <a:endParaRPr lang="en-US"/>
          </a:p>
        </p:txBody>
      </p:sp>
      <p:sp>
        <p:nvSpPr>
          <p:cNvPr id="1323010" name="Rectangle 11"/>
          <p:cNvSpPr txBox="1">
            <a:spLocks noGrp="1" noChangeArrowheads="1"/>
          </p:cNvSpPr>
          <p:nvPr/>
        </p:nvSpPr>
        <p:spPr bwMode="auto">
          <a:xfrm>
            <a:off x="6004504" y="9546124"/>
            <a:ext cx="823107" cy="315993"/>
          </a:xfrm>
          <a:prstGeom prst="rect">
            <a:avLst/>
          </a:prstGeom>
          <a:noFill/>
          <a:ln w="9525">
            <a:noFill/>
            <a:miter lim="800000"/>
            <a:headEnd/>
            <a:tailEnd/>
          </a:ln>
        </p:spPr>
        <p:txBody>
          <a:bodyPr lIns="19519" tIns="0" rIns="19519" bIns="0" anchor="b"/>
          <a:lstStyle/>
          <a:p>
            <a:pPr algn="r" defTabSz="936981"/>
            <a:fld id="{52CF191C-0EF6-443F-9C46-AD7D1CD6F3E9}" type="slidenum">
              <a:rPr lang="en-US" sz="1200">
                <a:solidFill>
                  <a:srgbClr val="000000"/>
                </a:solidFill>
              </a:rPr>
              <a:pPr algn="r" defTabSz="936981"/>
              <a:t>56</a:t>
            </a:fld>
            <a:endParaRPr lang="en-US" sz="1200" dirty="0">
              <a:solidFill>
                <a:srgbClr val="000000"/>
              </a:solidFill>
            </a:endParaRPr>
          </a:p>
        </p:txBody>
      </p:sp>
      <p:sp>
        <p:nvSpPr>
          <p:cNvPr id="1323011" name="Rectangle 2"/>
          <p:cNvSpPr>
            <a:spLocks noGrp="1" noRot="1" noChangeAspect="1" noChangeArrowheads="1" noTextEdit="1"/>
          </p:cNvSpPr>
          <p:nvPr>
            <p:ph type="sldImg"/>
          </p:nvPr>
        </p:nvSpPr>
        <p:spPr>
          <a:ln/>
        </p:spPr>
      </p:sp>
      <p:sp>
        <p:nvSpPr>
          <p:cNvPr id="1323012" name="Rectangle 3"/>
          <p:cNvSpPr>
            <a:spLocks noGrp="1" noChangeArrowheads="1"/>
          </p:cNvSpPr>
          <p:nvPr>
            <p:ph type="body" idx="1"/>
          </p:nvPr>
        </p:nvSpPr>
        <p:spPr>
          <a:xfrm>
            <a:off x="409946" y="4814962"/>
            <a:ext cx="6199027" cy="4677043"/>
          </a:xfrm>
        </p:spPr>
        <p:txBody>
          <a:bodyPr lIns="99225" tIns="52052" rIns="99225" bIns="52052"/>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sldNum" sz="quarter" idx="5"/>
          </p:nvPr>
        </p:nvSpPr>
        <p:spPr>
          <a:ln/>
        </p:spPr>
        <p:txBody>
          <a:bodyPr/>
          <a:lstStyle/>
          <a:p>
            <a:fld id="{6501EDBF-2970-4540-92DA-B29D0AF6F88A}" type="slidenum">
              <a:rPr lang="en-US"/>
              <a:pPr/>
              <a:t>6</a:t>
            </a:fld>
            <a:endParaRPr lang="en-US"/>
          </a:p>
        </p:txBody>
      </p:sp>
      <p:sp>
        <p:nvSpPr>
          <p:cNvPr id="1221634" name="Rectangle 11"/>
          <p:cNvSpPr txBox="1">
            <a:spLocks noGrp="1" noChangeArrowheads="1"/>
          </p:cNvSpPr>
          <p:nvPr/>
        </p:nvSpPr>
        <p:spPr bwMode="auto">
          <a:xfrm>
            <a:off x="6004504" y="9546124"/>
            <a:ext cx="823107" cy="315993"/>
          </a:xfrm>
          <a:prstGeom prst="rect">
            <a:avLst/>
          </a:prstGeom>
          <a:noFill/>
          <a:ln w="9525">
            <a:noFill/>
            <a:miter lim="800000"/>
            <a:headEnd/>
            <a:tailEnd/>
          </a:ln>
        </p:spPr>
        <p:txBody>
          <a:bodyPr lIns="19519" tIns="0" rIns="19519" bIns="0" anchor="b"/>
          <a:lstStyle/>
          <a:p>
            <a:pPr algn="r" defTabSz="936981"/>
            <a:fld id="{473ACAD0-1839-4EAD-8AED-E7DF15520459}" type="slidenum">
              <a:rPr lang="en-US" sz="1200">
                <a:solidFill>
                  <a:srgbClr val="000000"/>
                </a:solidFill>
              </a:rPr>
              <a:pPr algn="r" defTabSz="936981"/>
              <a:t>6</a:t>
            </a:fld>
            <a:endParaRPr lang="en-US" sz="1200" dirty="0">
              <a:solidFill>
                <a:srgbClr val="000000"/>
              </a:solidFill>
            </a:endParaRPr>
          </a:p>
        </p:txBody>
      </p:sp>
      <p:sp>
        <p:nvSpPr>
          <p:cNvPr id="1221635" name="Rectangle 2"/>
          <p:cNvSpPr>
            <a:spLocks noGrp="1" noRot="1" noChangeAspect="1" noChangeArrowheads="1" noTextEdit="1"/>
          </p:cNvSpPr>
          <p:nvPr>
            <p:ph type="sldImg"/>
          </p:nvPr>
        </p:nvSpPr>
        <p:spPr>
          <a:ln/>
        </p:spPr>
      </p:sp>
      <p:sp>
        <p:nvSpPr>
          <p:cNvPr id="1221636" name="Rectangle 3"/>
          <p:cNvSpPr>
            <a:spLocks noGrp="1" noChangeArrowheads="1"/>
          </p:cNvSpPr>
          <p:nvPr>
            <p:ph type="body" idx="1"/>
          </p:nvPr>
        </p:nvSpPr>
        <p:spPr>
          <a:xfrm>
            <a:off x="409946" y="4814962"/>
            <a:ext cx="6199027" cy="4677043"/>
          </a:xfrm>
        </p:spPr>
        <p:txBody>
          <a:bodyPr lIns="99225" tIns="52052" rIns="99225" bIns="52052"/>
          <a:lstStyle/>
          <a:p>
            <a:r>
              <a:rPr lang="en-GB" dirty="0" smtClean="0"/>
              <a:t>So what is a Smart Object?</a:t>
            </a:r>
            <a:endParaRPr lang="en-GB"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sldNum" sz="quarter" idx="5"/>
          </p:nvPr>
        </p:nvSpPr>
        <p:spPr>
          <a:ln/>
        </p:spPr>
        <p:txBody>
          <a:bodyPr/>
          <a:lstStyle/>
          <a:p>
            <a:fld id="{475FFD84-AEE8-477E-8557-B403003E9373}" type="slidenum">
              <a:rPr lang="en-US"/>
              <a:pPr/>
              <a:t>57</a:t>
            </a:fld>
            <a:endParaRPr lang="en-US"/>
          </a:p>
        </p:txBody>
      </p:sp>
      <p:sp>
        <p:nvSpPr>
          <p:cNvPr id="1327106" name="Rectangle 11"/>
          <p:cNvSpPr txBox="1">
            <a:spLocks noGrp="1" noChangeArrowheads="1"/>
          </p:cNvSpPr>
          <p:nvPr/>
        </p:nvSpPr>
        <p:spPr bwMode="auto">
          <a:xfrm>
            <a:off x="4020687" y="9710231"/>
            <a:ext cx="3077007" cy="511524"/>
          </a:xfrm>
          <a:prstGeom prst="rect">
            <a:avLst/>
          </a:prstGeom>
          <a:noFill/>
          <a:ln w="9525">
            <a:noFill/>
            <a:miter lim="800000"/>
            <a:headEnd/>
            <a:tailEnd/>
          </a:ln>
        </p:spPr>
        <p:txBody>
          <a:bodyPr lIns="93759" tIns="46880" rIns="93759" bIns="46880"/>
          <a:lstStyle/>
          <a:p>
            <a:pPr algn="ctr"/>
            <a:fld id="{9F84C6FF-D1FA-4044-9528-96F313D2B341}" type="slidenum">
              <a:rPr lang="en-US" sz="2500">
                <a:solidFill>
                  <a:schemeClr val="tx1"/>
                </a:solidFill>
              </a:rPr>
              <a:pPr algn="ctr"/>
              <a:t>57</a:t>
            </a:fld>
            <a:endParaRPr lang="en-US" sz="2500" dirty="0">
              <a:solidFill>
                <a:schemeClr val="tx1"/>
              </a:solidFill>
            </a:endParaRPr>
          </a:p>
        </p:txBody>
      </p:sp>
      <p:sp>
        <p:nvSpPr>
          <p:cNvPr id="1327107" name="AutoShape 2"/>
          <p:cNvSpPr>
            <a:spLocks noGrp="1" noRot="1" noChangeAspect="1" noChangeArrowheads="1" noTextEdit="1"/>
          </p:cNvSpPr>
          <p:nvPr>
            <p:ph type="sldImg"/>
          </p:nvPr>
        </p:nvSpPr>
        <p:spPr>
          <a:ln/>
        </p:spPr>
      </p:sp>
      <p:sp>
        <p:nvSpPr>
          <p:cNvPr id="1327108" name="Rectangle 3"/>
          <p:cNvSpPr>
            <a:spLocks noGrp="1" noChangeArrowheads="1"/>
          </p:cNvSpPr>
          <p:nvPr>
            <p:ph type="body" idx="1"/>
          </p:nvPr>
        </p:nvSpPr>
        <p:spPr>
          <a:xfrm>
            <a:off x="422808" y="4814962"/>
            <a:ext cx="6181342" cy="4677043"/>
          </a:xfrm>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5"/>
          </p:nvPr>
        </p:nvSpPr>
        <p:spPr>
          <a:ln/>
        </p:spPr>
        <p:txBody>
          <a:bodyPr/>
          <a:lstStyle/>
          <a:p>
            <a:fld id="{2B91F6ED-D8A0-4C88-B4B5-FAA1ADCACC3A}" type="slidenum">
              <a:rPr lang="en-US"/>
              <a:pPr/>
              <a:t>7</a:t>
            </a:fld>
            <a:endParaRPr lang="en-US"/>
          </a:p>
        </p:txBody>
      </p:sp>
      <p:sp>
        <p:nvSpPr>
          <p:cNvPr id="1177602" name="Rectangle 2"/>
          <p:cNvSpPr>
            <a:spLocks noGrp="1" noRot="1" noChangeAspect="1" noChangeArrowheads="1" noTextEdit="1"/>
          </p:cNvSpPr>
          <p:nvPr>
            <p:ph type="sldImg"/>
          </p:nvPr>
        </p:nvSpPr>
        <p:spPr>
          <a:ln/>
        </p:spPr>
      </p:sp>
      <p:sp>
        <p:nvSpPr>
          <p:cNvPr id="1177603" name="Rectangle 3"/>
          <p:cNvSpPr>
            <a:spLocks noGrp="1" noChangeArrowheads="1"/>
          </p:cNvSpPr>
          <p:nvPr>
            <p:ph type="body" idx="1"/>
          </p:nvPr>
        </p:nvSpPr>
        <p:spPr/>
        <p:txBody>
          <a:bodyPr/>
          <a:lstStyle/>
          <a:p>
            <a:pPr>
              <a:lnSpc>
                <a:spcPct val="80000"/>
              </a:lnSpc>
              <a:buFontTx/>
              <a:buNone/>
            </a:pPr>
            <a:r>
              <a:rPr lang="en-US" dirty="0"/>
              <a:t>Smart objects are small computers with a sensor or actuator and a</a:t>
            </a:r>
          </a:p>
          <a:p>
            <a:pPr>
              <a:lnSpc>
                <a:spcPct val="80000"/>
              </a:lnSpc>
              <a:buFontTx/>
              <a:buNone/>
            </a:pPr>
            <a:r>
              <a:rPr lang="en-US" dirty="0"/>
              <a:t>communication device, embedded in objects such as thermometers, car engines,</a:t>
            </a:r>
          </a:p>
          <a:p>
            <a:pPr>
              <a:lnSpc>
                <a:spcPct val="80000"/>
              </a:lnSpc>
              <a:buFontTx/>
              <a:buNone/>
            </a:pPr>
            <a:r>
              <a:rPr lang="en-US" dirty="0"/>
              <a:t>light switches, and industry machinery. Smart objects enable a wide range of</a:t>
            </a:r>
          </a:p>
          <a:p>
            <a:pPr>
              <a:lnSpc>
                <a:spcPct val="80000"/>
              </a:lnSpc>
              <a:buFontTx/>
              <a:buNone/>
            </a:pPr>
            <a:r>
              <a:rPr lang="en-US" dirty="0"/>
              <a:t>applications in areas such as home automation, building automation, factory</a:t>
            </a:r>
          </a:p>
          <a:p>
            <a:pPr>
              <a:lnSpc>
                <a:spcPct val="80000"/>
              </a:lnSpc>
              <a:buFontTx/>
              <a:buNone/>
            </a:pPr>
            <a:r>
              <a:rPr lang="en-US" dirty="0"/>
              <a:t>monitoring, smart cities, structural health management systems, smart grid and</a:t>
            </a:r>
          </a:p>
          <a:p>
            <a:pPr>
              <a:lnSpc>
                <a:spcPct val="80000"/>
              </a:lnSpc>
              <a:buFontTx/>
              <a:buNone/>
            </a:pPr>
            <a:r>
              <a:rPr lang="en-US" dirty="0"/>
              <a:t>energy management, and transportation. Until recently, smart objects were</a:t>
            </a:r>
          </a:p>
          <a:p>
            <a:pPr>
              <a:lnSpc>
                <a:spcPct val="80000"/>
              </a:lnSpc>
              <a:buFontTx/>
              <a:buNone/>
            </a:pPr>
            <a:r>
              <a:rPr lang="en-US" dirty="0"/>
              <a:t>realized with limited communication capabilities, such as </a:t>
            </a:r>
            <a:r>
              <a:rPr lang="en-US" dirty="0" err="1"/>
              <a:t>RFID</a:t>
            </a:r>
            <a:r>
              <a:rPr lang="en-US" dirty="0"/>
              <a:t> tags, but the new</a:t>
            </a:r>
          </a:p>
          <a:p>
            <a:pPr>
              <a:lnSpc>
                <a:spcPct val="80000"/>
              </a:lnSpc>
              <a:buFontTx/>
              <a:buNone/>
            </a:pPr>
            <a:r>
              <a:rPr lang="en-US" dirty="0"/>
              <a:t>generation of devices has bidirectional wireless communication and sensors that</a:t>
            </a:r>
          </a:p>
          <a:p>
            <a:pPr>
              <a:lnSpc>
                <a:spcPct val="80000"/>
              </a:lnSpc>
              <a:buFontTx/>
              <a:buNone/>
            </a:pPr>
            <a:r>
              <a:rPr lang="en-US" dirty="0"/>
              <a:t>provide real-time data such as temperature, pressure, vibrations, and energy</a:t>
            </a:r>
          </a:p>
          <a:p>
            <a:pPr>
              <a:lnSpc>
                <a:spcPct val="80000"/>
              </a:lnSpc>
              <a:buFontTx/>
              <a:buNone/>
            </a:pPr>
            <a:r>
              <a:rPr lang="en-US" dirty="0"/>
              <a:t>measurement. Smart objects can be battery-operated, but not always, and</a:t>
            </a:r>
          </a:p>
          <a:p>
            <a:pPr>
              <a:lnSpc>
                <a:spcPct val="80000"/>
              </a:lnSpc>
              <a:buFontTx/>
              <a:buNone/>
            </a:pPr>
            <a:r>
              <a:rPr lang="en-US" dirty="0"/>
              <a:t>typically have three components: a CPU (8-, 16- or 32-bit micro-controller),</a:t>
            </a:r>
          </a:p>
          <a:p>
            <a:pPr>
              <a:lnSpc>
                <a:spcPct val="80000"/>
              </a:lnSpc>
              <a:buFontTx/>
              <a:buNone/>
            </a:pPr>
            <a:r>
              <a:rPr lang="en-US" dirty="0"/>
              <a:t>memory (a few tens of kilobytes) and a low-power wireless communication</a:t>
            </a:r>
          </a:p>
          <a:p>
            <a:pPr>
              <a:lnSpc>
                <a:spcPct val="80000"/>
              </a:lnSpc>
              <a:buFontTx/>
              <a:buNone/>
            </a:pPr>
            <a:r>
              <a:rPr lang="en-US" dirty="0"/>
              <a:t>device (from a few kilobits/s to a few hundreds of kilobits/s). The size is small</a:t>
            </a:r>
          </a:p>
          <a:p>
            <a:pPr>
              <a:lnSpc>
                <a:spcPct val="80000"/>
              </a:lnSpc>
              <a:buFontTx/>
              <a:buNone/>
            </a:pPr>
            <a:r>
              <a:rPr lang="en-US" dirty="0"/>
              <a:t>and the price is low: a few square mm and few dollars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Smart Objects don’t have much of anything to spare. Everything is resource</a:t>
            </a:r>
            <a:r>
              <a:rPr lang="en-AU" baseline="0" dirty="0" smtClean="0"/>
              <a:t> is precious – they are constrained in size, CPU cycles, memory and wireless bandwidth</a:t>
            </a:r>
          </a:p>
          <a:p>
            <a:r>
              <a:rPr lang="en-AU" baseline="0" dirty="0" err="1" smtClean="0"/>
              <a:t>Ofcourse</a:t>
            </a:r>
            <a:r>
              <a:rPr lang="en-AU" baseline="0" dirty="0" smtClean="0"/>
              <a:t> the most important aspect is power consumption – if they operate on batteries</a:t>
            </a:r>
            <a:r>
              <a:rPr lang="en-AU" dirty="0" smtClean="0"/>
              <a:t> then you don’t want to be changing a battery every few months they have to last for a very long time.</a:t>
            </a:r>
          </a:p>
          <a:p>
            <a:r>
              <a:rPr lang="en-AU" dirty="0" smtClean="0"/>
              <a:t>The wireless technology they use</a:t>
            </a:r>
            <a:r>
              <a:rPr lang="en-AU" baseline="0" dirty="0" smtClean="0"/>
              <a:t> are based on Low Power </a:t>
            </a:r>
            <a:r>
              <a:rPr lang="en-AU" baseline="0" dirty="0" err="1" smtClean="0"/>
              <a:t>Losy</a:t>
            </a:r>
            <a:r>
              <a:rPr lang="en-AU" baseline="0" dirty="0" smtClean="0"/>
              <a:t> Networks or </a:t>
            </a:r>
            <a:r>
              <a:rPr lang="en-AU" baseline="0" dirty="0" err="1" smtClean="0"/>
              <a:t>LLNs</a:t>
            </a:r>
            <a:r>
              <a:rPr lang="en-AU" baseline="0" dirty="0" smtClean="0"/>
              <a:t> – the most predominant technology in that area is 802.15.4 (from the same family as Bluetooth)</a:t>
            </a:r>
            <a:endParaRPr lang="en-US" dirty="0" smtClean="0"/>
          </a:p>
          <a:p>
            <a:endParaRPr lang="en-US" dirty="0" smtClean="0"/>
          </a:p>
          <a:p>
            <a:r>
              <a:rPr lang="en-US" dirty="0" smtClean="0"/>
              <a:t>The role of IEEE 802.15 Smart Utility Networks (SUN) Task Group </a:t>
            </a:r>
            <a:r>
              <a:rPr lang="en-US" dirty="0" err="1" smtClean="0"/>
              <a:t>4g</a:t>
            </a:r>
            <a:r>
              <a:rPr lang="en-US" dirty="0" smtClean="0"/>
              <a:t> is to create a </a:t>
            </a:r>
            <a:r>
              <a:rPr lang="en-US" dirty="0" err="1" smtClean="0"/>
              <a:t>PHY</a:t>
            </a:r>
            <a:r>
              <a:rPr lang="en-US" dirty="0" smtClean="0"/>
              <a:t> amendment to 802.15.4 to provide a global standard that facilitates very large scale process control applications such as the utility smart-grid network capable of supporting large, geographically diverse networks with minimal infrastructure, with potentially millions of fixed endpoints.</a:t>
            </a:r>
            <a:endParaRPr lang="en-US" dirty="0"/>
          </a:p>
        </p:txBody>
      </p:sp>
      <p:sp>
        <p:nvSpPr>
          <p:cNvPr id="4" name="Slide Number Placeholder 3"/>
          <p:cNvSpPr>
            <a:spLocks noGrp="1"/>
          </p:cNvSpPr>
          <p:nvPr>
            <p:ph type="sldNum" sz="quarter" idx="10"/>
          </p:nvPr>
        </p:nvSpPr>
        <p:spPr/>
        <p:txBody>
          <a:bodyPr/>
          <a:lstStyle/>
          <a:p>
            <a:fld id="{22925896-2920-4CB3-B91F-EB297C089F00}"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sldNum" sz="quarter" idx="5"/>
          </p:nvPr>
        </p:nvSpPr>
        <p:spPr>
          <a:ln/>
        </p:spPr>
        <p:txBody>
          <a:bodyPr/>
          <a:lstStyle/>
          <a:p>
            <a:fld id="{0168FEBC-3B5E-4F6B-AA3F-18429B852AEE}" type="slidenum">
              <a:rPr lang="en-US"/>
              <a:pPr/>
              <a:t>9</a:t>
            </a:fld>
            <a:endParaRPr lang="en-US"/>
          </a:p>
        </p:txBody>
      </p:sp>
      <p:sp>
        <p:nvSpPr>
          <p:cNvPr id="1225730" name="Rectangle 11"/>
          <p:cNvSpPr txBox="1">
            <a:spLocks noGrp="1" noChangeArrowheads="1"/>
          </p:cNvSpPr>
          <p:nvPr/>
        </p:nvSpPr>
        <p:spPr bwMode="auto">
          <a:xfrm>
            <a:off x="6004504" y="9546124"/>
            <a:ext cx="823107" cy="315993"/>
          </a:xfrm>
          <a:prstGeom prst="rect">
            <a:avLst/>
          </a:prstGeom>
          <a:noFill/>
          <a:ln w="9525">
            <a:noFill/>
            <a:miter lim="800000"/>
            <a:headEnd/>
            <a:tailEnd/>
          </a:ln>
        </p:spPr>
        <p:txBody>
          <a:bodyPr lIns="19519" tIns="0" rIns="19519" bIns="0" anchor="b"/>
          <a:lstStyle/>
          <a:p>
            <a:pPr algn="r" defTabSz="936981"/>
            <a:fld id="{65CE9A3E-DB0F-4FD7-94C3-AEDB2522592B}" type="slidenum">
              <a:rPr lang="en-US" sz="1200">
                <a:solidFill>
                  <a:srgbClr val="000000"/>
                </a:solidFill>
              </a:rPr>
              <a:pPr algn="r" defTabSz="936981"/>
              <a:t>9</a:t>
            </a:fld>
            <a:endParaRPr lang="en-US" sz="1200" dirty="0">
              <a:solidFill>
                <a:srgbClr val="000000"/>
              </a:solidFill>
            </a:endParaRPr>
          </a:p>
        </p:txBody>
      </p:sp>
      <p:sp>
        <p:nvSpPr>
          <p:cNvPr id="1225731" name="Rectangle 2"/>
          <p:cNvSpPr>
            <a:spLocks noGrp="1" noRot="1" noChangeAspect="1" noChangeArrowheads="1" noTextEdit="1"/>
          </p:cNvSpPr>
          <p:nvPr>
            <p:ph type="sldImg"/>
          </p:nvPr>
        </p:nvSpPr>
        <p:spPr>
          <a:ln/>
        </p:spPr>
      </p:sp>
      <p:sp>
        <p:nvSpPr>
          <p:cNvPr id="1225732" name="Rectangle 3"/>
          <p:cNvSpPr>
            <a:spLocks noGrp="1" noChangeArrowheads="1"/>
          </p:cNvSpPr>
          <p:nvPr>
            <p:ph type="body" idx="1"/>
          </p:nvPr>
        </p:nvSpPr>
        <p:spPr>
          <a:xfrm>
            <a:off x="409946" y="4814962"/>
            <a:ext cx="6199027" cy="4677043"/>
          </a:xfrm>
        </p:spPr>
        <p:txBody>
          <a:bodyPr lIns="99225" tIns="52052" rIns="99225" bIns="52052"/>
          <a:lstStyle/>
          <a:p>
            <a:r>
              <a:rPr lang="en-GB" dirty="0" smtClean="0"/>
              <a:t>So let’s take a look at </a:t>
            </a:r>
            <a:r>
              <a:rPr lang="en-GB" dirty="0" err="1" smtClean="0"/>
              <a:t>LLNs</a:t>
            </a:r>
            <a:r>
              <a:rPr lang="en-GB" dirty="0" smtClean="0"/>
              <a:t>…</a:t>
            </a:r>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Grp="1" noChangeArrowheads="1"/>
          </p:cNvSpPr>
          <p:nvPr>
            <p:ph type="sldNum" sz="quarter" idx="5"/>
          </p:nvPr>
        </p:nvSpPr>
        <p:spPr>
          <a:ln/>
        </p:spPr>
        <p:txBody>
          <a:bodyPr/>
          <a:lstStyle/>
          <a:p>
            <a:fld id="{B5D0305F-B3FC-4F25-A18A-ADCBD8C6781B}" type="slidenum">
              <a:rPr lang="en-US"/>
              <a:pPr/>
              <a:t>10</a:t>
            </a:fld>
            <a:endParaRPr lang="en-US"/>
          </a:p>
        </p:txBody>
      </p:sp>
      <p:sp>
        <p:nvSpPr>
          <p:cNvPr id="1211394" name="Rectangle 2"/>
          <p:cNvSpPr>
            <a:spLocks noGrp="1" noRot="1" noChangeAspect="1" noChangeArrowheads="1" noTextEdit="1"/>
          </p:cNvSpPr>
          <p:nvPr>
            <p:ph type="sldImg"/>
          </p:nvPr>
        </p:nvSpPr>
        <p:spPr>
          <a:xfrm>
            <a:off x="142875" y="765175"/>
            <a:ext cx="6813550" cy="3833813"/>
          </a:xfrm>
          <a:ln/>
        </p:spPr>
      </p:sp>
      <p:sp>
        <p:nvSpPr>
          <p:cNvPr id="1211395" name="Rectangle 3"/>
          <p:cNvSpPr>
            <a:spLocks noGrp="1" noChangeArrowheads="1"/>
          </p:cNvSpPr>
          <p:nvPr>
            <p:ph type="body" idx="1"/>
          </p:nvPr>
        </p:nvSpPr>
        <p:spPr>
          <a:xfrm>
            <a:off x="946897" y="4856861"/>
            <a:ext cx="5205510" cy="4600227"/>
          </a:xfrm>
        </p:spPr>
        <p:txBody>
          <a:bodyPr/>
          <a:lstStyle/>
          <a:p>
            <a:r>
              <a:rPr lang="en-AU" dirty="0" smtClean="0"/>
              <a:t>The key to an </a:t>
            </a:r>
            <a:r>
              <a:rPr lang="en-AU" dirty="0" err="1" smtClean="0"/>
              <a:t>LLNs</a:t>
            </a:r>
            <a:r>
              <a:rPr lang="en-AU" dirty="0" smtClean="0"/>
              <a:t> lots</a:t>
            </a:r>
            <a:r>
              <a:rPr lang="en-AU" baseline="0" dirty="0" smtClean="0"/>
              <a:t> of constrained devices connected by link for unpredictable quality. </a:t>
            </a:r>
          </a:p>
          <a:p>
            <a:r>
              <a:rPr lang="en-AU" baseline="0" dirty="0" smtClean="0"/>
              <a:t>There are a few groups in the </a:t>
            </a:r>
            <a:r>
              <a:rPr lang="en-AU" baseline="0" dirty="0" err="1" smtClean="0"/>
              <a:t>IETF</a:t>
            </a:r>
            <a:r>
              <a:rPr lang="en-AU" baseline="0" dirty="0" smtClean="0"/>
              <a:t> specifically working on </a:t>
            </a:r>
            <a:r>
              <a:rPr lang="en-AU" baseline="0" dirty="0" err="1" smtClean="0"/>
              <a:t>LLNs</a:t>
            </a:r>
            <a:r>
              <a:rPr lang="en-AU" baseline="0" dirty="0" smtClean="0"/>
              <a:t>…</a:t>
            </a:r>
          </a:p>
          <a:p>
            <a:r>
              <a:rPr lang="en-AU" baseline="0" dirty="0" smtClean="0"/>
              <a:t>Also we </a:t>
            </a:r>
            <a:r>
              <a:rPr lang="en-AU" baseline="0" dirty="0" err="1" smtClean="0"/>
              <a:t>cannopt</a:t>
            </a:r>
            <a:r>
              <a:rPr lang="en-AU" baseline="0" dirty="0" smtClean="0"/>
              <a:t> forget about the IPSO alliance that is driving interoperability</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41787" name="Rectangle 27"/>
          <p:cNvSpPr>
            <a:spLocks noChangeArrowheads="1"/>
          </p:cNvSpPr>
          <p:nvPr/>
        </p:nvSpPr>
        <p:spPr bwMode="auto">
          <a:xfrm flipV="1">
            <a:off x="0" y="3943350"/>
            <a:ext cx="12188825" cy="1219200"/>
          </a:xfrm>
          <a:prstGeom prst="rect">
            <a:avLst/>
          </a:prstGeom>
          <a:gradFill rotWithShape="1">
            <a:gsLst>
              <a:gs pos="0">
                <a:srgbClr val="C0C0C4">
                  <a:gamma/>
                  <a:tint val="0"/>
                  <a:invGamma/>
                  <a:alpha val="0"/>
                </a:srgbClr>
              </a:gs>
              <a:gs pos="100000">
                <a:srgbClr val="C0C0C4">
                  <a:alpha val="89999"/>
                </a:srgbClr>
              </a:gs>
            </a:gsLst>
            <a:lin ang="5400000" scaled="1"/>
          </a:gradFill>
          <a:ln w="9525" algn="ctr">
            <a:noFill/>
            <a:miter lim="800000"/>
            <a:headEnd/>
            <a:tailEnd/>
          </a:ln>
          <a:effectLst/>
        </p:spPr>
        <p:txBody>
          <a:bodyPr wrap="none" lIns="82124" tIns="41061" rIns="82124" bIns="41061" anchor="ctr"/>
          <a:lstStyle/>
          <a:p>
            <a:endParaRPr lang="en-US"/>
          </a:p>
        </p:txBody>
      </p:sp>
      <p:sp>
        <p:nvSpPr>
          <p:cNvPr id="1141764" name="Line 23"/>
          <p:cNvSpPr>
            <a:spLocks noChangeShapeType="1"/>
          </p:cNvSpPr>
          <p:nvPr userDrawn="1"/>
        </p:nvSpPr>
        <p:spPr bwMode="auto">
          <a:xfrm>
            <a:off x="0" y="1609725"/>
            <a:ext cx="12188825" cy="0"/>
          </a:xfrm>
          <a:prstGeom prst="line">
            <a:avLst/>
          </a:prstGeom>
          <a:noFill/>
          <a:ln w="19050">
            <a:solidFill>
              <a:srgbClr val="C0C0C4"/>
            </a:solidFill>
            <a:round/>
            <a:headEnd/>
            <a:tailEnd/>
          </a:ln>
        </p:spPr>
        <p:txBody>
          <a:bodyPr wrap="none" lIns="82124" tIns="41061" rIns="82124" bIns="41061" anchor="ctr">
            <a:spAutoFit/>
          </a:bodyPr>
          <a:lstStyle/>
          <a:p>
            <a:endParaRPr lang="en-US"/>
          </a:p>
        </p:txBody>
      </p:sp>
      <p:sp>
        <p:nvSpPr>
          <p:cNvPr id="1141784" name="Rectangle 24"/>
          <p:cNvSpPr>
            <a:spLocks noGrp="1" noChangeArrowheads="1"/>
          </p:cNvSpPr>
          <p:nvPr>
            <p:ph type="ctrTitle"/>
          </p:nvPr>
        </p:nvSpPr>
        <p:spPr bwMode="white">
          <a:xfrm>
            <a:off x="868363" y="4140200"/>
            <a:ext cx="10845800" cy="996950"/>
          </a:xfrm>
          <a:ln/>
        </p:spPr>
        <p:txBody>
          <a:bodyPr/>
          <a:lstStyle>
            <a:lvl1pPr>
              <a:defRPr b="0">
                <a:solidFill>
                  <a:schemeClr val="tx1"/>
                </a:solidFill>
              </a:defRPr>
            </a:lvl1pPr>
          </a:lstStyle>
          <a:p>
            <a:r>
              <a:rPr lang="en-US"/>
              <a:t>Click To Edit Master Title Style</a:t>
            </a:r>
          </a:p>
        </p:txBody>
      </p:sp>
      <p:sp>
        <p:nvSpPr>
          <p:cNvPr id="1141785" name="Rectangle 25"/>
          <p:cNvSpPr>
            <a:spLocks noGrp="1" noChangeArrowheads="1"/>
          </p:cNvSpPr>
          <p:nvPr>
            <p:ph type="subTitle" idx="1"/>
          </p:nvPr>
        </p:nvSpPr>
        <p:spPr>
          <a:xfrm>
            <a:off x="868363" y="5483225"/>
            <a:ext cx="6056312" cy="419100"/>
          </a:xfrm>
          <a:ln/>
        </p:spPr>
        <p:txBody>
          <a:bodyPr/>
          <a:lstStyle>
            <a:lvl1pPr marL="0" indent="0">
              <a:lnSpc>
                <a:spcPct val="90000"/>
              </a:lnSpc>
              <a:buFont typeface="Wingdings" pitchFamily="2" charset="2"/>
              <a:buNone/>
              <a:defRPr sz="2000"/>
            </a:lvl1pPr>
          </a:lstStyle>
          <a:p>
            <a:r>
              <a:rPr lang="en-US"/>
              <a:t>Click to Edit Master Subtitle Style</a:t>
            </a:r>
          </a:p>
        </p:txBody>
      </p:sp>
      <p:sp>
        <p:nvSpPr>
          <p:cNvPr id="1141786" name="Line 22"/>
          <p:cNvSpPr>
            <a:spLocks noChangeShapeType="1"/>
          </p:cNvSpPr>
          <p:nvPr/>
        </p:nvSpPr>
        <p:spPr bwMode="auto">
          <a:xfrm>
            <a:off x="0" y="3981450"/>
            <a:ext cx="12188825" cy="0"/>
          </a:xfrm>
          <a:prstGeom prst="line">
            <a:avLst/>
          </a:prstGeom>
          <a:noFill/>
          <a:ln w="19050">
            <a:solidFill>
              <a:srgbClr val="C0C0C4"/>
            </a:solidFill>
            <a:round/>
            <a:headEnd/>
            <a:tailEnd/>
          </a:ln>
          <a:effectLst/>
        </p:spPr>
        <p:txBody>
          <a:bodyPr wrap="none" lIns="82124" tIns="41061" rIns="82124" bIns="41061" anchor="ctr">
            <a:spAutoFit/>
          </a:bodyPr>
          <a:lstStyle/>
          <a:p>
            <a:endParaRPr lang="en-US"/>
          </a:p>
        </p:txBody>
      </p:sp>
      <p:sp>
        <p:nvSpPr>
          <p:cNvPr id="1141806" name="Rectangle 46"/>
          <p:cNvSpPr>
            <a:spLocks noChangeArrowheads="1"/>
          </p:cNvSpPr>
          <p:nvPr/>
        </p:nvSpPr>
        <p:spPr bwMode="auto">
          <a:xfrm>
            <a:off x="1766888" y="6672263"/>
            <a:ext cx="2228850" cy="188912"/>
          </a:xfrm>
          <a:prstGeom prst="rect">
            <a:avLst/>
          </a:prstGeom>
          <a:noFill/>
          <a:ln w="9525">
            <a:noFill/>
            <a:miter lim="800000"/>
            <a:headEnd/>
            <a:tailEnd/>
          </a:ln>
          <a:effectLst/>
        </p:spPr>
        <p:txBody>
          <a:bodyPr wrap="none" lIns="82124" tIns="41061" rIns="82124" bIns="41061" anchor="b" anchorCtr="1">
            <a:spAutoFit/>
          </a:bodyPr>
          <a:lstStyle/>
          <a:p>
            <a:pPr defTabSz="814388">
              <a:lnSpc>
                <a:spcPct val="100000"/>
              </a:lnSpc>
            </a:pPr>
            <a:r>
              <a:rPr lang="en-US" sz="700" dirty="0">
                <a:solidFill>
                  <a:srgbClr val="8E8E95"/>
                </a:solidFill>
              </a:rPr>
              <a:t>© </a:t>
            </a:r>
            <a:r>
              <a:rPr lang="en-US" sz="700" dirty="0" smtClean="0">
                <a:solidFill>
                  <a:srgbClr val="8E8E95"/>
                </a:solidFill>
              </a:rPr>
              <a:t>2011 </a:t>
            </a:r>
            <a:r>
              <a:rPr lang="en-US" sz="700" dirty="0">
                <a:solidFill>
                  <a:srgbClr val="8E8E95"/>
                </a:solidFill>
              </a:rPr>
              <a:t>Cisco and/or its affiliates. All rights reserved.</a:t>
            </a:r>
          </a:p>
        </p:txBody>
      </p:sp>
      <p:sp>
        <p:nvSpPr>
          <p:cNvPr id="1141807" name="Rectangle 47"/>
          <p:cNvSpPr>
            <a:spLocks noChangeArrowheads="1"/>
          </p:cNvSpPr>
          <p:nvPr/>
        </p:nvSpPr>
        <p:spPr bwMode="auto">
          <a:xfrm>
            <a:off x="4522788" y="6672263"/>
            <a:ext cx="877887" cy="188912"/>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700">
                <a:solidFill>
                  <a:srgbClr val="8E8E95"/>
                </a:solidFill>
              </a:rPr>
              <a:t>Cisco Confidential</a:t>
            </a:r>
          </a:p>
        </p:txBody>
      </p:sp>
      <p:sp>
        <p:nvSpPr>
          <p:cNvPr id="1141808" name="Rectangle 48"/>
          <p:cNvSpPr>
            <a:spLocks noChangeArrowheads="1"/>
          </p:cNvSpPr>
          <p:nvPr/>
        </p:nvSpPr>
        <p:spPr bwMode="auto">
          <a:xfrm>
            <a:off x="0" y="6672263"/>
            <a:ext cx="1663700" cy="188912"/>
          </a:xfrm>
          <a:prstGeom prst="rect">
            <a:avLst/>
          </a:prstGeom>
          <a:noFill/>
          <a:ln w="9525">
            <a:noFill/>
            <a:miter lim="800000"/>
            <a:headEnd/>
            <a:tailEnd/>
          </a:ln>
          <a:effectLst/>
        </p:spPr>
        <p:txBody>
          <a:bodyPr lIns="82124" tIns="41061" rIns="82124" bIns="41061" anchor="b">
            <a:spAutoFit/>
          </a:bodyPr>
          <a:lstStyle/>
          <a:p>
            <a:pPr defTabSz="814388">
              <a:lnSpc>
                <a:spcPct val="100000"/>
              </a:lnSpc>
            </a:pPr>
            <a:r>
              <a:rPr lang="en-US" sz="700" dirty="0">
                <a:solidFill>
                  <a:srgbClr val="8E8E95"/>
                </a:solidFill>
              </a:rPr>
              <a:t>IP in Smart Object Networks </a:t>
            </a:r>
            <a:r>
              <a:rPr lang="en-US" sz="700" dirty="0" err="1" smtClean="0">
                <a:solidFill>
                  <a:srgbClr val="8E8E95"/>
                </a:solidFill>
              </a:rPr>
              <a:t>V1.7</a:t>
            </a:r>
            <a:endParaRPr lang="en-US" sz="700" dirty="0">
              <a:solidFill>
                <a:srgbClr val="8E8E95"/>
              </a:solidFill>
            </a:endParaRPr>
          </a:p>
        </p:txBody>
      </p:sp>
      <p:sp>
        <p:nvSpPr>
          <p:cNvPr id="1141809" name="Rectangle 49"/>
          <p:cNvSpPr>
            <a:spLocks noChangeArrowheads="1"/>
          </p:cNvSpPr>
          <p:nvPr/>
        </p:nvSpPr>
        <p:spPr bwMode="auto">
          <a:xfrm>
            <a:off x="11564938"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A10C10B8-4032-4B83-8DBB-A96BB3265F3F}" type="slidenum">
              <a:rPr lang="en-US" sz="1000">
                <a:solidFill>
                  <a:srgbClr val="8E8E95"/>
                </a:solidFill>
              </a:rPr>
              <a:pPr algn="r" defTabSz="814388">
                <a:lnSpc>
                  <a:spcPct val="100000"/>
                </a:lnSpc>
              </a:pPr>
              <a:t>‹#›</a:t>
            </a:fld>
            <a:endParaRPr lang="en-US" sz="1000">
              <a:solidFill>
                <a:srgbClr val="8E8E95"/>
              </a:solidFill>
            </a:endParaRPr>
          </a:p>
        </p:txBody>
      </p:sp>
      <p:pic>
        <p:nvPicPr>
          <p:cNvPr id="1353729" name="Picture 1" descr="APRICOT-APAN 2011 HEADER"/>
          <p:cNvPicPr>
            <a:picLocks noChangeAspect="1" noChangeArrowheads="1"/>
          </p:cNvPicPr>
          <p:nvPr userDrawn="1"/>
        </p:nvPicPr>
        <p:blipFill>
          <a:blip r:embed="rId2" cstate="print"/>
          <a:srcRect/>
          <a:stretch>
            <a:fillRect/>
          </a:stretch>
        </p:blipFill>
        <p:spPr bwMode="auto">
          <a:xfrm>
            <a:off x="-1" y="708025"/>
            <a:ext cx="12188825" cy="3235325"/>
          </a:xfrm>
          <a:prstGeom prst="rect">
            <a:avLst/>
          </a:prstGeom>
          <a:noFill/>
          <a:ln w="9525">
            <a:noFill/>
            <a:miter lim="800000"/>
            <a:headEnd/>
            <a:tailEnd/>
          </a:ln>
        </p:spPr>
      </p:pic>
      <p:pic>
        <p:nvPicPr>
          <p:cNvPr id="12" name="Picture 11" descr="Cisco Logo Colour.jpg"/>
          <p:cNvPicPr>
            <a:picLocks noChangeAspect="1"/>
          </p:cNvPicPr>
          <p:nvPr userDrawn="1"/>
        </p:nvPicPr>
        <p:blipFill>
          <a:blip r:embed="rId3" cstate="print"/>
          <a:stretch>
            <a:fillRect/>
          </a:stretch>
        </p:blipFill>
        <p:spPr>
          <a:xfrm>
            <a:off x="321944" y="340692"/>
            <a:ext cx="1901952" cy="1018032"/>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3000" y="304800"/>
            <a:ext cx="25685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7275" y="304800"/>
            <a:ext cx="7553325"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0025"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613" y="2906713"/>
            <a:ext cx="1036002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7275" y="1520825"/>
            <a:ext cx="5041900"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51575" y="1520825"/>
            <a:ext cx="504348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69625"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4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4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25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25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0025"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675" y="273050"/>
            <a:ext cx="68135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1435100"/>
            <a:ext cx="401002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3612"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188" y="612775"/>
            <a:ext cx="73136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188" y="5367338"/>
            <a:ext cx="73136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40738" name="Rectangle 2"/>
          <p:cNvSpPr>
            <a:spLocks noGrp="1" noChangeArrowheads="1"/>
          </p:cNvSpPr>
          <p:nvPr>
            <p:ph type="title"/>
          </p:nvPr>
        </p:nvSpPr>
        <p:spPr bwMode="auto">
          <a:xfrm>
            <a:off x="1057275" y="304800"/>
            <a:ext cx="10274300" cy="838200"/>
          </a:xfrm>
          <a:prstGeom prst="rect">
            <a:avLst/>
          </a:prstGeom>
          <a:noFill/>
          <a:ln w="9525" algn="ctr">
            <a:noFill/>
            <a:miter lim="800000"/>
            <a:headEnd/>
            <a:tailEnd/>
          </a:ln>
          <a:effectLst/>
        </p:spPr>
        <p:txBody>
          <a:bodyPr vert="horz" wrap="square" lIns="82124" tIns="41061" rIns="82124" bIns="41061" numCol="1" anchor="b" anchorCtr="0" compatLnSpc="1">
            <a:prstTxWarp prst="textNoShape">
              <a:avLst/>
            </a:prstTxWarp>
          </a:bodyPr>
          <a:lstStyle/>
          <a:p>
            <a:pPr lvl="0"/>
            <a:r>
              <a:rPr lang="en-US" smtClean="0"/>
              <a:t>Slide Title</a:t>
            </a:r>
          </a:p>
        </p:txBody>
      </p:sp>
      <p:sp>
        <p:nvSpPr>
          <p:cNvPr id="1140739" name="Rectangle 3"/>
          <p:cNvSpPr>
            <a:spLocks noChangeArrowheads="1"/>
          </p:cNvSpPr>
          <p:nvPr/>
        </p:nvSpPr>
        <p:spPr bwMode="auto">
          <a:xfrm>
            <a:off x="0" y="0"/>
            <a:ext cx="12188825" cy="188913"/>
          </a:xfrm>
          <a:prstGeom prst="rect">
            <a:avLst/>
          </a:prstGeom>
          <a:solidFill>
            <a:srgbClr val="0183B7"/>
          </a:solidFill>
          <a:ln w="25400" algn="ctr">
            <a:noFill/>
            <a:miter lim="800000"/>
            <a:headEnd/>
            <a:tailEnd/>
          </a:ln>
          <a:effectLst/>
        </p:spPr>
        <p:txBody>
          <a:bodyPr wrap="none" anchor="ctr"/>
          <a:lstStyle/>
          <a:p>
            <a:endParaRPr lang="en-US"/>
          </a:p>
        </p:txBody>
      </p:sp>
      <p:sp>
        <p:nvSpPr>
          <p:cNvPr id="1140744" name="Rectangle 8"/>
          <p:cNvSpPr>
            <a:spLocks noGrp="1" noChangeArrowheads="1"/>
          </p:cNvSpPr>
          <p:nvPr>
            <p:ph type="body" idx="1"/>
          </p:nvPr>
        </p:nvSpPr>
        <p:spPr bwMode="auto">
          <a:xfrm>
            <a:off x="1057275" y="1520825"/>
            <a:ext cx="10237788" cy="3571875"/>
          </a:xfrm>
          <a:prstGeom prst="rect">
            <a:avLst/>
          </a:prstGeom>
          <a:noFill/>
          <a:ln w="9525" algn="ctr">
            <a:noFill/>
            <a:miter lim="800000"/>
            <a:headEnd/>
            <a:tailEnd/>
          </a:ln>
          <a:effectLst/>
        </p:spPr>
        <p:txBody>
          <a:bodyPr vert="horz" wrap="square" lIns="82124" tIns="41061" rIns="82124" bIns="41061"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40746" name="Rectangle 10"/>
          <p:cNvSpPr>
            <a:spLocks noChangeArrowheads="1"/>
          </p:cNvSpPr>
          <p:nvPr/>
        </p:nvSpPr>
        <p:spPr bwMode="auto">
          <a:xfrm>
            <a:off x="1766888" y="6670529"/>
            <a:ext cx="2249756" cy="190646"/>
          </a:xfrm>
          <a:prstGeom prst="rect">
            <a:avLst/>
          </a:prstGeom>
          <a:noFill/>
          <a:ln w="9525">
            <a:noFill/>
            <a:miter lim="800000"/>
            <a:headEnd/>
            <a:tailEnd/>
          </a:ln>
          <a:effectLst/>
        </p:spPr>
        <p:txBody>
          <a:bodyPr wrap="none" lIns="82124" tIns="41061" rIns="82124" bIns="41061" anchor="b" anchorCtr="1">
            <a:spAutoFit/>
          </a:bodyPr>
          <a:lstStyle/>
          <a:p>
            <a:pPr defTabSz="814388">
              <a:lnSpc>
                <a:spcPct val="100000"/>
              </a:lnSpc>
            </a:pPr>
            <a:r>
              <a:rPr lang="en-US" sz="700" dirty="0">
                <a:solidFill>
                  <a:srgbClr val="8E8E95"/>
                </a:solidFill>
              </a:rPr>
              <a:t>© </a:t>
            </a:r>
            <a:r>
              <a:rPr lang="en-US" sz="700" dirty="0" smtClean="0">
                <a:solidFill>
                  <a:srgbClr val="8E8E95"/>
                </a:solidFill>
              </a:rPr>
              <a:t>2011 </a:t>
            </a:r>
            <a:r>
              <a:rPr lang="en-US" sz="700" dirty="0">
                <a:solidFill>
                  <a:srgbClr val="8E8E95"/>
                </a:solidFill>
              </a:rPr>
              <a:t>Cisco and/or its affiliates. All rights reserved.</a:t>
            </a:r>
          </a:p>
        </p:txBody>
      </p:sp>
      <p:sp>
        <p:nvSpPr>
          <p:cNvPr id="1140747" name="Rectangle 11"/>
          <p:cNvSpPr>
            <a:spLocks noChangeArrowheads="1"/>
          </p:cNvSpPr>
          <p:nvPr/>
        </p:nvSpPr>
        <p:spPr bwMode="auto">
          <a:xfrm>
            <a:off x="4040585" y="6670529"/>
            <a:ext cx="1360090" cy="190646"/>
          </a:xfrm>
          <a:prstGeom prst="rect">
            <a:avLst/>
          </a:prstGeom>
          <a:noFill/>
          <a:ln w="9525">
            <a:noFill/>
            <a:miter lim="800000"/>
            <a:headEnd/>
            <a:tailEnd/>
          </a:ln>
          <a:effectLst/>
        </p:spPr>
        <p:txBody>
          <a:bodyPr wrap="none" lIns="82124" tIns="41061" rIns="82124" bIns="41061" anchor="b">
            <a:spAutoFit/>
          </a:bodyPr>
          <a:lstStyle/>
          <a:p>
            <a:pPr marL="0" marR="0" indent="0" algn="r" defTabSz="814388" rtl="0" eaLnBrk="0" fontAlgn="base" latinLnBrk="0" hangingPunct="0">
              <a:lnSpc>
                <a:spcPct val="100000"/>
              </a:lnSpc>
              <a:spcBef>
                <a:spcPct val="0"/>
              </a:spcBef>
              <a:spcAft>
                <a:spcPct val="0"/>
              </a:spcAft>
              <a:buClrTx/>
              <a:buSzTx/>
              <a:buFontTx/>
              <a:buNone/>
              <a:tabLst/>
              <a:defRPr/>
            </a:pPr>
            <a:r>
              <a:rPr lang="en-US" sz="700" dirty="0">
                <a:solidFill>
                  <a:srgbClr val="8E8E95"/>
                </a:solidFill>
              </a:rPr>
              <a:t>Cisco </a:t>
            </a:r>
            <a:r>
              <a:rPr lang="en-US" sz="700" dirty="0" smtClean="0">
                <a:solidFill>
                  <a:srgbClr val="8E8E95"/>
                </a:solidFill>
              </a:rPr>
              <a:t>Systems </a:t>
            </a:r>
            <a:r>
              <a:rPr lang="en-US" sz="700" dirty="0" err="1" smtClean="0">
                <a:solidFill>
                  <a:srgbClr val="8E8E95"/>
                </a:solidFill>
              </a:rPr>
              <a:t>EDCS</a:t>
            </a:r>
            <a:r>
              <a:rPr lang="en-US" sz="700" dirty="0" smtClean="0">
                <a:solidFill>
                  <a:srgbClr val="8E8E95"/>
                </a:solidFill>
              </a:rPr>
              <a:t>-975929</a:t>
            </a:r>
            <a:endParaRPr lang="en-US" sz="700" dirty="0">
              <a:solidFill>
                <a:srgbClr val="8E8E95"/>
              </a:solidFill>
            </a:endParaRPr>
          </a:p>
        </p:txBody>
      </p:sp>
      <p:sp>
        <p:nvSpPr>
          <p:cNvPr id="1140749" name="Rectangle 13"/>
          <p:cNvSpPr>
            <a:spLocks noChangeArrowheads="1"/>
          </p:cNvSpPr>
          <p:nvPr/>
        </p:nvSpPr>
        <p:spPr bwMode="auto">
          <a:xfrm>
            <a:off x="11564938"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F8D23E7F-7938-4442-AE06-C3E3D14140E2}" type="slidenum">
              <a:rPr lang="en-US" sz="1000">
                <a:solidFill>
                  <a:srgbClr val="8E8E95"/>
                </a:solidFill>
              </a:rPr>
              <a:pPr algn="r" defTabSz="814388">
                <a:lnSpc>
                  <a:spcPct val="100000"/>
                </a:lnSpc>
              </a:pPr>
              <a:t>‹#›</a:t>
            </a:fld>
            <a:endParaRPr lang="en-US" sz="1000">
              <a:solidFill>
                <a:srgbClr val="8E8E95"/>
              </a:solidFill>
            </a:endParaRPr>
          </a:p>
        </p:txBody>
      </p:sp>
      <p:sp>
        <p:nvSpPr>
          <p:cNvPr id="1140751" name="Rectangle 15"/>
          <p:cNvSpPr>
            <a:spLocks noChangeArrowheads="1"/>
          </p:cNvSpPr>
          <p:nvPr userDrawn="1"/>
        </p:nvSpPr>
        <p:spPr bwMode="auto">
          <a:xfrm>
            <a:off x="0" y="6672263"/>
            <a:ext cx="1663700" cy="188912"/>
          </a:xfrm>
          <a:prstGeom prst="rect">
            <a:avLst/>
          </a:prstGeom>
          <a:noFill/>
          <a:ln w="9525">
            <a:noFill/>
            <a:miter lim="800000"/>
            <a:headEnd/>
            <a:tailEnd/>
          </a:ln>
          <a:effectLst/>
        </p:spPr>
        <p:txBody>
          <a:bodyPr lIns="82124" tIns="41061" rIns="82124" bIns="41061" anchor="b">
            <a:spAutoFit/>
          </a:bodyPr>
          <a:lstStyle/>
          <a:p>
            <a:pPr defTabSz="814388">
              <a:lnSpc>
                <a:spcPct val="100000"/>
              </a:lnSpc>
            </a:pPr>
            <a:r>
              <a:rPr lang="en-US" sz="700" dirty="0">
                <a:solidFill>
                  <a:srgbClr val="8E8E95"/>
                </a:solidFill>
              </a:rPr>
              <a:t>IP in Smart Object Networks </a:t>
            </a:r>
            <a:r>
              <a:rPr lang="en-US" sz="700" dirty="0" err="1" smtClean="0">
                <a:solidFill>
                  <a:srgbClr val="8E8E95"/>
                </a:solidFill>
              </a:rPr>
              <a:t>V1.8</a:t>
            </a:r>
            <a:endParaRPr lang="en-US" sz="700" dirty="0">
              <a:solidFill>
                <a:srgbClr val="8E8E95"/>
              </a:solidFill>
            </a:endParaRP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iming>
    <p:tnLst>
      <p:par>
        <p:cTn id="1" dur="indefinite" restart="never" nodeType="tmRoot"/>
      </p:par>
    </p:tnLst>
  </p:timing>
  <p:txStyles>
    <p:titleStyle>
      <a:lvl1pPr algn="l" defTabSz="814388" rtl="0" fontAlgn="base">
        <a:lnSpc>
          <a:spcPct val="90000"/>
        </a:lnSpc>
        <a:spcBef>
          <a:spcPct val="0"/>
        </a:spcBef>
        <a:spcAft>
          <a:spcPct val="0"/>
        </a:spcAft>
        <a:defRPr sz="3000" b="1">
          <a:solidFill>
            <a:schemeClr val="tx2"/>
          </a:solidFill>
          <a:latin typeface="+mj-lt"/>
          <a:ea typeface="+mj-ea"/>
          <a:cs typeface="+mj-cs"/>
        </a:defRPr>
      </a:lvl1pPr>
      <a:lvl2pPr algn="l" defTabSz="814388" rtl="0" fontAlgn="base">
        <a:lnSpc>
          <a:spcPct val="90000"/>
        </a:lnSpc>
        <a:spcBef>
          <a:spcPct val="0"/>
        </a:spcBef>
        <a:spcAft>
          <a:spcPct val="0"/>
        </a:spcAft>
        <a:defRPr sz="3000" b="1">
          <a:solidFill>
            <a:schemeClr val="tx2"/>
          </a:solidFill>
          <a:latin typeface="Arial" charset="0"/>
        </a:defRPr>
      </a:lvl2pPr>
      <a:lvl3pPr algn="l" defTabSz="814388" rtl="0" fontAlgn="base">
        <a:lnSpc>
          <a:spcPct val="90000"/>
        </a:lnSpc>
        <a:spcBef>
          <a:spcPct val="0"/>
        </a:spcBef>
        <a:spcAft>
          <a:spcPct val="0"/>
        </a:spcAft>
        <a:defRPr sz="3000" b="1">
          <a:solidFill>
            <a:schemeClr val="tx2"/>
          </a:solidFill>
          <a:latin typeface="Arial" charset="0"/>
        </a:defRPr>
      </a:lvl3pPr>
      <a:lvl4pPr algn="l" defTabSz="814388" rtl="0" fontAlgn="base">
        <a:lnSpc>
          <a:spcPct val="90000"/>
        </a:lnSpc>
        <a:spcBef>
          <a:spcPct val="0"/>
        </a:spcBef>
        <a:spcAft>
          <a:spcPct val="0"/>
        </a:spcAft>
        <a:defRPr sz="3000" b="1">
          <a:solidFill>
            <a:schemeClr val="tx2"/>
          </a:solidFill>
          <a:latin typeface="Arial" charset="0"/>
        </a:defRPr>
      </a:lvl4pPr>
      <a:lvl5pPr algn="l" defTabSz="814388" rtl="0" fontAlgn="base">
        <a:lnSpc>
          <a:spcPct val="90000"/>
        </a:lnSpc>
        <a:spcBef>
          <a:spcPct val="0"/>
        </a:spcBef>
        <a:spcAft>
          <a:spcPct val="0"/>
        </a:spcAft>
        <a:defRPr sz="3000" b="1">
          <a:solidFill>
            <a:schemeClr val="tx2"/>
          </a:solidFill>
          <a:latin typeface="Arial" charset="0"/>
        </a:defRPr>
      </a:lvl5pPr>
      <a:lvl6pPr marL="457200" algn="l" defTabSz="814388" rtl="0" fontAlgn="base">
        <a:lnSpc>
          <a:spcPct val="90000"/>
        </a:lnSpc>
        <a:spcBef>
          <a:spcPct val="0"/>
        </a:spcBef>
        <a:spcAft>
          <a:spcPct val="0"/>
        </a:spcAft>
        <a:defRPr sz="3000" b="1">
          <a:solidFill>
            <a:schemeClr val="tx2"/>
          </a:solidFill>
          <a:latin typeface="Arial" charset="0"/>
        </a:defRPr>
      </a:lvl6pPr>
      <a:lvl7pPr marL="914400" algn="l" defTabSz="814388" rtl="0" fontAlgn="base">
        <a:lnSpc>
          <a:spcPct val="90000"/>
        </a:lnSpc>
        <a:spcBef>
          <a:spcPct val="0"/>
        </a:spcBef>
        <a:spcAft>
          <a:spcPct val="0"/>
        </a:spcAft>
        <a:defRPr sz="3000" b="1">
          <a:solidFill>
            <a:schemeClr val="tx2"/>
          </a:solidFill>
          <a:latin typeface="Arial" charset="0"/>
        </a:defRPr>
      </a:lvl7pPr>
      <a:lvl8pPr marL="1371600" algn="l" defTabSz="814388" rtl="0" fontAlgn="base">
        <a:lnSpc>
          <a:spcPct val="90000"/>
        </a:lnSpc>
        <a:spcBef>
          <a:spcPct val="0"/>
        </a:spcBef>
        <a:spcAft>
          <a:spcPct val="0"/>
        </a:spcAft>
        <a:defRPr sz="3000" b="1">
          <a:solidFill>
            <a:schemeClr val="tx2"/>
          </a:solidFill>
          <a:latin typeface="Arial" charset="0"/>
        </a:defRPr>
      </a:lvl8pPr>
      <a:lvl9pPr marL="1828800" algn="l" defTabSz="814388" rtl="0" fontAlgn="base">
        <a:lnSpc>
          <a:spcPct val="90000"/>
        </a:lnSpc>
        <a:spcBef>
          <a:spcPct val="0"/>
        </a:spcBef>
        <a:spcAft>
          <a:spcPct val="0"/>
        </a:spcAft>
        <a:defRPr sz="3000" b="1">
          <a:solidFill>
            <a:schemeClr val="tx2"/>
          </a:solidFill>
          <a:latin typeface="Arial" charset="0"/>
        </a:defRPr>
      </a:lvl9pPr>
    </p:titleStyle>
    <p:bodyStyle>
      <a:lvl1pPr marL="236538" indent="-236538" algn="l" defTabSz="814388" rtl="0" fontAlgn="base">
        <a:lnSpc>
          <a:spcPct val="95000"/>
        </a:lnSpc>
        <a:spcBef>
          <a:spcPct val="50000"/>
        </a:spcBef>
        <a:spcAft>
          <a:spcPct val="0"/>
        </a:spcAft>
        <a:buClr>
          <a:schemeClr val="tx2"/>
        </a:buClr>
        <a:buSzPct val="100000"/>
        <a:buFont typeface="Wingdings" pitchFamily="2" charset="2"/>
        <a:buChar char="§"/>
        <a:defRPr sz="2400">
          <a:solidFill>
            <a:schemeClr val="tx1"/>
          </a:solidFill>
          <a:latin typeface="+mn-lt"/>
          <a:ea typeface="+mn-ea"/>
          <a:cs typeface="+mn-cs"/>
        </a:defRPr>
      </a:lvl1pPr>
      <a:lvl2pPr marL="574675" algn="l" defTabSz="814388" rtl="0" fontAlgn="base">
        <a:lnSpc>
          <a:spcPct val="95000"/>
        </a:lnSpc>
        <a:spcBef>
          <a:spcPct val="35000"/>
        </a:spcBef>
        <a:spcAft>
          <a:spcPct val="0"/>
        </a:spcAft>
        <a:defRPr sz="2000">
          <a:solidFill>
            <a:schemeClr val="tx1"/>
          </a:solidFill>
          <a:latin typeface="+mn-lt"/>
        </a:defRPr>
      </a:lvl2pPr>
      <a:lvl3pPr marL="914400" algn="l" defTabSz="814388" rtl="0" fontAlgn="base">
        <a:lnSpc>
          <a:spcPct val="95000"/>
        </a:lnSpc>
        <a:spcBef>
          <a:spcPct val="35000"/>
        </a:spcBef>
        <a:spcAft>
          <a:spcPct val="0"/>
        </a:spcAft>
        <a:defRPr sz="2000">
          <a:solidFill>
            <a:schemeClr val="tx1"/>
          </a:solidFill>
          <a:latin typeface="+mn-lt"/>
        </a:defRPr>
      </a:lvl3pPr>
      <a:lvl4pPr marL="1254125" algn="l" defTabSz="814388" rtl="0" fontAlgn="base">
        <a:lnSpc>
          <a:spcPct val="95000"/>
        </a:lnSpc>
        <a:spcBef>
          <a:spcPct val="35000"/>
        </a:spcBef>
        <a:spcAft>
          <a:spcPct val="0"/>
        </a:spcAft>
        <a:defRPr sz="2000">
          <a:solidFill>
            <a:schemeClr val="tx1"/>
          </a:solidFill>
          <a:latin typeface="+mn-lt"/>
        </a:defRPr>
      </a:lvl4pPr>
      <a:lvl5pPr marL="1604963" algn="l" defTabSz="814388" rtl="0" fontAlgn="base">
        <a:lnSpc>
          <a:spcPct val="95000"/>
        </a:lnSpc>
        <a:spcBef>
          <a:spcPct val="35000"/>
        </a:spcBef>
        <a:spcAft>
          <a:spcPct val="0"/>
        </a:spcAft>
        <a:defRPr sz="2000">
          <a:solidFill>
            <a:schemeClr val="tx1"/>
          </a:solidFill>
          <a:latin typeface="+mn-lt"/>
        </a:defRPr>
      </a:lvl5pPr>
      <a:lvl6pPr marL="2062163" algn="l" defTabSz="814388" rtl="0" fontAlgn="base">
        <a:lnSpc>
          <a:spcPct val="95000"/>
        </a:lnSpc>
        <a:spcBef>
          <a:spcPct val="35000"/>
        </a:spcBef>
        <a:spcAft>
          <a:spcPct val="0"/>
        </a:spcAft>
        <a:defRPr sz="2000">
          <a:solidFill>
            <a:schemeClr val="tx1"/>
          </a:solidFill>
          <a:latin typeface="+mn-lt"/>
        </a:defRPr>
      </a:lvl6pPr>
      <a:lvl7pPr marL="2519363" algn="l" defTabSz="814388" rtl="0" fontAlgn="base">
        <a:lnSpc>
          <a:spcPct val="95000"/>
        </a:lnSpc>
        <a:spcBef>
          <a:spcPct val="35000"/>
        </a:spcBef>
        <a:spcAft>
          <a:spcPct val="0"/>
        </a:spcAft>
        <a:defRPr sz="2000">
          <a:solidFill>
            <a:schemeClr val="tx1"/>
          </a:solidFill>
          <a:latin typeface="+mn-lt"/>
        </a:defRPr>
      </a:lvl7pPr>
      <a:lvl8pPr marL="2976563" algn="l" defTabSz="814388" rtl="0" fontAlgn="base">
        <a:lnSpc>
          <a:spcPct val="95000"/>
        </a:lnSpc>
        <a:spcBef>
          <a:spcPct val="35000"/>
        </a:spcBef>
        <a:spcAft>
          <a:spcPct val="0"/>
        </a:spcAft>
        <a:defRPr sz="2000">
          <a:solidFill>
            <a:schemeClr val="tx1"/>
          </a:solidFill>
          <a:latin typeface="+mn-lt"/>
        </a:defRPr>
      </a:lvl8pPr>
      <a:lvl9pPr marL="3433763" algn="l" defTabSz="814388" rtl="0" fontAlgn="base">
        <a:lnSpc>
          <a:spcPct val="95000"/>
        </a:lnSpc>
        <a:spcBef>
          <a:spcPct val="35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jpeg"/><Relationship Id="rId4" Type="http://schemas.openxmlformats.org/officeDocument/2006/relationships/image" Target="../media/image67.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1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74.jpeg"/><Relationship Id="rId4" Type="http://schemas.openxmlformats.org/officeDocument/2006/relationships/hyperlink" Target="http://www.ieee802.org/15/pub/TG4.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hyperlink" Target="http://www.sics.se/contiki"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18" Type="http://schemas.openxmlformats.org/officeDocument/2006/relationships/image" Target="../media/image19.wmf"/><Relationship Id="rId26" Type="http://schemas.openxmlformats.org/officeDocument/2006/relationships/image" Target="../media/image27.wmf"/><Relationship Id="rId3" Type="http://schemas.openxmlformats.org/officeDocument/2006/relationships/image" Target="../media/image4.jpeg"/><Relationship Id="rId21" Type="http://schemas.openxmlformats.org/officeDocument/2006/relationships/image" Target="../media/image22.jpeg"/><Relationship Id="rId34" Type="http://schemas.openxmlformats.org/officeDocument/2006/relationships/image" Target="../media/image35.jpeg"/><Relationship Id="rId7" Type="http://schemas.openxmlformats.org/officeDocument/2006/relationships/image" Target="../media/image8.jpeg"/><Relationship Id="rId12" Type="http://schemas.openxmlformats.org/officeDocument/2006/relationships/image" Target="../media/image13.jpeg"/><Relationship Id="rId17" Type="http://schemas.openxmlformats.org/officeDocument/2006/relationships/image" Target="../media/image18.jpeg"/><Relationship Id="rId25" Type="http://schemas.openxmlformats.org/officeDocument/2006/relationships/image" Target="../media/image26.jpeg"/><Relationship Id="rId33" Type="http://schemas.openxmlformats.org/officeDocument/2006/relationships/image" Target="../media/image34.png"/><Relationship Id="rId2" Type="http://schemas.openxmlformats.org/officeDocument/2006/relationships/notesSlide" Target="../notesSlides/notesSlide2.xml"/><Relationship Id="rId16" Type="http://schemas.openxmlformats.org/officeDocument/2006/relationships/image" Target="../media/image17.jpeg"/><Relationship Id="rId20" Type="http://schemas.openxmlformats.org/officeDocument/2006/relationships/image" Target="../media/image21.jpeg"/><Relationship Id="rId29" Type="http://schemas.openxmlformats.org/officeDocument/2006/relationships/image" Target="../media/image30.wmf"/><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24" Type="http://schemas.openxmlformats.org/officeDocument/2006/relationships/image" Target="../media/image25.jpeg"/><Relationship Id="rId32" Type="http://schemas.openxmlformats.org/officeDocument/2006/relationships/image" Target="../media/image33.png"/><Relationship Id="rId5" Type="http://schemas.openxmlformats.org/officeDocument/2006/relationships/image" Target="../media/image6.jpeg"/><Relationship Id="rId15" Type="http://schemas.openxmlformats.org/officeDocument/2006/relationships/image" Target="../media/image16.jpeg"/><Relationship Id="rId23" Type="http://schemas.openxmlformats.org/officeDocument/2006/relationships/image" Target="../media/image24.wmf"/><Relationship Id="rId28" Type="http://schemas.openxmlformats.org/officeDocument/2006/relationships/image" Target="../media/image29.jpeg"/><Relationship Id="rId10" Type="http://schemas.openxmlformats.org/officeDocument/2006/relationships/image" Target="../media/image11.jpeg"/><Relationship Id="rId19" Type="http://schemas.openxmlformats.org/officeDocument/2006/relationships/image" Target="../media/image20.wmf"/><Relationship Id="rId31" Type="http://schemas.openxmlformats.org/officeDocument/2006/relationships/image" Target="../media/image32.png"/><Relationship Id="rId4" Type="http://schemas.openxmlformats.org/officeDocument/2006/relationships/image" Target="../media/image5.png"/><Relationship Id="rId9" Type="http://schemas.openxmlformats.org/officeDocument/2006/relationships/image" Target="../media/image10.jpeg"/><Relationship Id="rId14" Type="http://schemas.openxmlformats.org/officeDocument/2006/relationships/image" Target="../media/image15.jpeg"/><Relationship Id="rId22" Type="http://schemas.openxmlformats.org/officeDocument/2006/relationships/image" Target="../media/image23.jpeg"/><Relationship Id="rId27" Type="http://schemas.openxmlformats.org/officeDocument/2006/relationships/image" Target="../media/image28.wmf"/><Relationship Id="rId30" Type="http://schemas.openxmlformats.org/officeDocument/2006/relationships/image" Target="../media/image31.png"/><Relationship Id="rId35" Type="http://schemas.openxmlformats.org/officeDocument/2006/relationships/image" Target="../media/image3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www.ietf.org/html.charters/roll-charter.htm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PowerPoint_97-2003_Presentation1.ppt"/></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84.jpeg"/><Relationship Id="rId4" Type="http://schemas.openxmlformats.org/officeDocument/2006/relationships/image" Target="../media/image83.jpeg"/></Relationships>
</file>

<file path=ppt/slides/_rels/slide38.xml.rels><?xml version="1.0" encoding="UTF-8" standalone="yes"?>
<Relationships xmlns="http://schemas.openxmlformats.org/package/2006/relationships"><Relationship Id="rId3" Type="http://schemas.openxmlformats.org/officeDocument/2006/relationships/hyperlink" Target="http://datatracker.ietf.org/doc/draft-ietf-roll-rpl/"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85.jpeg"/></Relationships>
</file>

<file path=ppt/slides/_rels/slide39.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notesSlide" Target="../notesSlides/notesSlide37.xml"/><Relationship Id="rId1" Type="http://schemas.openxmlformats.org/officeDocument/2006/relationships/slideLayout" Target="../slideLayouts/slideLayout6.xml"/><Relationship Id="rId5" Type="http://schemas.openxmlformats.org/officeDocument/2006/relationships/image" Target="../media/image87.wmf"/><Relationship Id="rId4" Type="http://schemas.openxmlformats.org/officeDocument/2006/relationships/image" Target="../media/image86.wmf"/></Relationships>
</file>

<file path=ppt/slides/_rels/slide4.xml.rels><?xml version="1.0" encoding="UTF-8" standalone="yes"?>
<Relationships xmlns="http://schemas.openxmlformats.org/package/2006/relationships"><Relationship Id="rId8" Type="http://schemas.openxmlformats.org/officeDocument/2006/relationships/hyperlink" Target="http://www.sensicast.com/" TargetMode="External"/><Relationship Id="rId3" Type="http://schemas.openxmlformats.org/officeDocument/2006/relationships/image" Target="../media/image37.png"/><Relationship Id="rId7" Type="http://schemas.openxmlformats.org/officeDocument/2006/relationships/image" Target="../media/image39.png"/><Relationship Id="rId12" Type="http://schemas.openxmlformats.org/officeDocument/2006/relationships/image" Target="../media/image43.w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millennial.net/index.cfm" TargetMode="External"/><Relationship Id="rId11" Type="http://schemas.openxmlformats.org/officeDocument/2006/relationships/image" Target="../media/image42.png"/><Relationship Id="rId5" Type="http://schemas.openxmlformats.org/officeDocument/2006/relationships/image" Target="../media/image38.png"/><Relationship Id="rId10" Type="http://schemas.openxmlformats.org/officeDocument/2006/relationships/image" Target="../media/image41.png"/><Relationship Id="rId4" Type="http://schemas.openxmlformats.org/officeDocument/2006/relationships/hyperlink" Target="http://www.zigbee.org/about/profile.asp?memberID=1365&amp;logo=/images/member_logos/dust.gif" TargetMode="External"/><Relationship Id="rId9" Type="http://schemas.openxmlformats.org/officeDocument/2006/relationships/image" Target="../media/image4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datatracker.ietf.org/doc/draft-ietf-roll-of0/"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88.wm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89.wmf"/></Relationships>
</file>

<file path=ppt/slides/_rels/slide48.xml.rels><?xml version="1.0" encoding="UTF-8" standalone="yes"?>
<Relationships xmlns="http://schemas.openxmlformats.org/package/2006/relationships"><Relationship Id="rId2" Type="http://schemas.openxmlformats.org/officeDocument/2006/relationships/image" Target="../media/image90.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datatracker.ietf.org/doc/draft-ietf-roll-routing-metrics/"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9.wmf"/><Relationship Id="rId13" Type="http://schemas.openxmlformats.org/officeDocument/2006/relationships/image" Target="../media/image54.wmf"/><Relationship Id="rId18" Type="http://schemas.openxmlformats.org/officeDocument/2006/relationships/image" Target="../media/image59.png"/><Relationship Id="rId3" Type="http://schemas.openxmlformats.org/officeDocument/2006/relationships/image" Target="../media/image44.wmf"/><Relationship Id="rId7" Type="http://schemas.openxmlformats.org/officeDocument/2006/relationships/image" Target="../media/image48.wmf"/><Relationship Id="rId12" Type="http://schemas.openxmlformats.org/officeDocument/2006/relationships/image" Target="../media/image53.wmf"/><Relationship Id="rId17" Type="http://schemas.openxmlformats.org/officeDocument/2006/relationships/image" Target="../media/image58.wmf"/><Relationship Id="rId2" Type="http://schemas.openxmlformats.org/officeDocument/2006/relationships/notesSlide" Target="../notesSlides/notesSlide4.xml"/><Relationship Id="rId16" Type="http://schemas.openxmlformats.org/officeDocument/2006/relationships/image" Target="../media/image57.wmf"/><Relationship Id="rId20" Type="http://schemas.openxmlformats.org/officeDocument/2006/relationships/image" Target="../media/image61.wmf"/><Relationship Id="rId1" Type="http://schemas.openxmlformats.org/officeDocument/2006/relationships/slideLayout" Target="../slideLayouts/slideLayout2.xml"/><Relationship Id="rId6" Type="http://schemas.openxmlformats.org/officeDocument/2006/relationships/image" Target="../media/image47.wmf"/><Relationship Id="rId11" Type="http://schemas.openxmlformats.org/officeDocument/2006/relationships/image" Target="../media/image52.wmf"/><Relationship Id="rId5" Type="http://schemas.openxmlformats.org/officeDocument/2006/relationships/image" Target="../media/image46.wmf"/><Relationship Id="rId15" Type="http://schemas.openxmlformats.org/officeDocument/2006/relationships/image" Target="../media/image56.wmf"/><Relationship Id="rId10" Type="http://schemas.openxmlformats.org/officeDocument/2006/relationships/image" Target="../media/image51.wmf"/><Relationship Id="rId19" Type="http://schemas.openxmlformats.org/officeDocument/2006/relationships/image" Target="../media/image60.wmf"/><Relationship Id="rId4" Type="http://schemas.openxmlformats.org/officeDocument/2006/relationships/image" Target="../media/image45.wmf"/><Relationship Id="rId9" Type="http://schemas.openxmlformats.org/officeDocument/2006/relationships/image" Target="../media/image50.wmf"/><Relationship Id="rId14" Type="http://schemas.openxmlformats.org/officeDocument/2006/relationships/image" Target="../media/image55.wm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89.wmf"/><Relationship Id="rId4" Type="http://schemas.openxmlformats.org/officeDocument/2006/relationships/image" Target="../media/image87.wmf"/></Relationships>
</file>

<file path=ppt/slides/_rels/slide52.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notesSlide" Target="../notesSlides/notesSlide47.xml"/><Relationship Id="rId1" Type="http://schemas.openxmlformats.org/officeDocument/2006/relationships/slideLayout" Target="../slideLayouts/slideLayout6.xml"/><Relationship Id="rId5" Type="http://schemas.openxmlformats.org/officeDocument/2006/relationships/image" Target="../media/image89.wmf"/><Relationship Id="rId4" Type="http://schemas.openxmlformats.org/officeDocument/2006/relationships/image" Target="../media/image87.wmf"/></Relationships>
</file>

<file path=ppt/slides/_rels/slide53.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notesSlide" Target="../notesSlides/notesSlide48.xml"/><Relationship Id="rId1" Type="http://schemas.openxmlformats.org/officeDocument/2006/relationships/slideLayout" Target="../slideLayouts/slideLayout6.xml"/><Relationship Id="rId5" Type="http://schemas.openxmlformats.org/officeDocument/2006/relationships/image" Target="../media/image89.wmf"/><Relationship Id="rId4" Type="http://schemas.openxmlformats.org/officeDocument/2006/relationships/image" Target="../media/image87.w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2786" name="Rectangle 2"/>
          <p:cNvSpPr>
            <a:spLocks noGrp="1" noChangeArrowheads="1"/>
          </p:cNvSpPr>
          <p:nvPr>
            <p:ph type="ctrTitle"/>
          </p:nvPr>
        </p:nvSpPr>
        <p:spPr/>
        <p:txBody>
          <a:bodyPr/>
          <a:lstStyle/>
          <a:p>
            <a:r>
              <a:rPr lang="en-US" dirty="0"/>
              <a:t>IP in Smart Object Networks</a:t>
            </a:r>
            <a:endParaRPr lang="en-US" sz="1800" dirty="0"/>
          </a:p>
        </p:txBody>
      </p:sp>
      <p:sp>
        <p:nvSpPr>
          <p:cNvPr id="1142787" name="Rectangle 3"/>
          <p:cNvSpPr>
            <a:spLocks noGrp="1" noChangeArrowheads="1"/>
          </p:cNvSpPr>
          <p:nvPr>
            <p:ph type="subTitle" idx="1"/>
          </p:nvPr>
        </p:nvSpPr>
        <p:spPr>
          <a:xfrm>
            <a:off x="868363" y="5483225"/>
            <a:ext cx="10987087" cy="828675"/>
          </a:xfrm>
        </p:spPr>
        <p:txBody>
          <a:bodyPr/>
          <a:lstStyle/>
          <a:p>
            <a:r>
              <a:rPr lang="en-US" sz="1800" dirty="0"/>
              <a:t>Jeff Apcar, Distinguished Services Engineer, </a:t>
            </a:r>
            <a:r>
              <a:rPr lang="en-US" sz="1800" dirty="0" smtClean="0"/>
              <a:t>Cisco Systems</a:t>
            </a:r>
            <a:endParaRPr lang="en-US" sz="1200" dirty="0"/>
          </a:p>
          <a:p>
            <a:r>
              <a:rPr lang="en-AU" sz="1400" dirty="0">
                <a:solidFill>
                  <a:schemeClr val="tx2"/>
                </a:solidFill>
              </a:rPr>
              <a:t>With </a:t>
            </a:r>
            <a:r>
              <a:rPr lang="en-AU" sz="1400" dirty="0" smtClean="0">
                <a:solidFill>
                  <a:schemeClr val="tx2"/>
                </a:solidFill>
              </a:rPr>
              <a:t>acknowledgement </a:t>
            </a:r>
            <a:r>
              <a:rPr lang="en-AU" sz="1400" dirty="0">
                <a:solidFill>
                  <a:schemeClr val="tx2"/>
                </a:solidFill>
              </a:rPr>
              <a:t>to </a:t>
            </a:r>
            <a:r>
              <a:rPr lang="en-AU" sz="1400" dirty="0">
                <a:solidFill>
                  <a:schemeClr val="accent1"/>
                </a:solidFill>
              </a:rPr>
              <a:t>JP Vasseur</a:t>
            </a:r>
            <a:r>
              <a:rPr lang="en-AU" sz="1400" dirty="0">
                <a:solidFill>
                  <a:schemeClr val="tx2"/>
                </a:solidFill>
              </a:rPr>
              <a:t> Cisco Distinguished Engineer, Co-Chair </a:t>
            </a:r>
            <a:r>
              <a:rPr lang="en-AU" sz="1400" dirty="0" err="1">
                <a:solidFill>
                  <a:schemeClr val="tx2"/>
                </a:solidFill>
              </a:rPr>
              <a:t>IETF</a:t>
            </a:r>
            <a:r>
              <a:rPr lang="en-AU" sz="1400" dirty="0">
                <a:solidFill>
                  <a:schemeClr val="tx2"/>
                </a:solidFill>
              </a:rPr>
              <a:t> Roll Working Group, TAB Chair IPSO Alliance</a:t>
            </a:r>
            <a:endParaRPr lang="en-US" sz="1400" dirty="0">
              <a:solidFill>
                <a:schemeClr val="tx2"/>
              </a:solidFill>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0370" name="Rectangle 2"/>
          <p:cNvSpPr>
            <a:spLocks noGrp="1" noChangeArrowheads="1"/>
          </p:cNvSpPr>
          <p:nvPr>
            <p:ph type="title"/>
          </p:nvPr>
        </p:nvSpPr>
        <p:spPr/>
        <p:txBody>
          <a:bodyPr/>
          <a:lstStyle/>
          <a:p>
            <a:r>
              <a:rPr lang="en-US" dirty="0" smtClean="0"/>
              <a:t>What is a Low </a:t>
            </a:r>
            <a:r>
              <a:rPr lang="en-US" dirty="0"/>
              <a:t>Power </a:t>
            </a:r>
            <a:r>
              <a:rPr lang="en-US" dirty="0" err="1"/>
              <a:t>Lossy</a:t>
            </a:r>
            <a:r>
              <a:rPr lang="en-US" dirty="0"/>
              <a:t> </a:t>
            </a:r>
            <a:r>
              <a:rPr lang="en-US" dirty="0" smtClean="0"/>
              <a:t>Network </a:t>
            </a:r>
            <a:r>
              <a:rPr lang="en-US" dirty="0"/>
              <a:t>(</a:t>
            </a:r>
            <a:r>
              <a:rPr lang="en-US" dirty="0" err="1"/>
              <a:t>LLN</a:t>
            </a:r>
            <a:r>
              <a:rPr lang="en-US" dirty="0" smtClean="0"/>
              <a:t>)?</a:t>
            </a:r>
            <a:endParaRPr lang="en-US" dirty="0"/>
          </a:p>
        </p:txBody>
      </p:sp>
      <p:sp>
        <p:nvSpPr>
          <p:cNvPr id="1210371" name="Rectangle 3"/>
          <p:cNvSpPr>
            <a:spLocks noGrp="1" noChangeArrowheads="1"/>
          </p:cNvSpPr>
          <p:nvPr>
            <p:ph type="body" idx="1"/>
          </p:nvPr>
        </p:nvSpPr>
        <p:spPr>
          <a:xfrm>
            <a:off x="1057275" y="1520825"/>
            <a:ext cx="10237788" cy="4005263"/>
          </a:xfrm>
        </p:spPr>
        <p:txBody>
          <a:bodyPr/>
          <a:lstStyle/>
          <a:p>
            <a:r>
              <a:rPr lang="en-US" dirty="0" err="1"/>
              <a:t>LLNs</a:t>
            </a:r>
            <a:r>
              <a:rPr lang="en-US" dirty="0"/>
              <a:t> comprise a large number of highly constrained </a:t>
            </a:r>
            <a:r>
              <a:rPr lang="en-US" dirty="0" smtClean="0"/>
              <a:t>devices (smart objects) </a:t>
            </a:r>
            <a:r>
              <a:rPr lang="en-US" dirty="0"/>
              <a:t>interconnected by predominantly wireless links of unpredictable quality</a:t>
            </a:r>
          </a:p>
          <a:p>
            <a:r>
              <a:rPr lang="en-AU" dirty="0" err="1" smtClean="0"/>
              <a:t>LLNs</a:t>
            </a:r>
            <a:r>
              <a:rPr lang="en-AU" dirty="0" smtClean="0"/>
              <a:t> </a:t>
            </a:r>
            <a:r>
              <a:rPr lang="en-AU" dirty="0"/>
              <a:t>cover a wide scope of applications</a:t>
            </a:r>
          </a:p>
          <a:p>
            <a:pPr lvl="1"/>
            <a:r>
              <a:rPr lang="en-US" dirty="0"/>
              <a:t>Industrial Monitoring, Building Automation, Connected Home, Healthcare, Environmental Monitoring, Urban Sensor Networks, Energy Management, Asset Tracking, Refrigeration </a:t>
            </a:r>
          </a:p>
          <a:p>
            <a:r>
              <a:rPr lang="en-AU" dirty="0"/>
              <a:t>Several </a:t>
            </a:r>
            <a:r>
              <a:rPr lang="en-AU" dirty="0" err="1"/>
              <a:t>IETF</a:t>
            </a:r>
            <a:r>
              <a:rPr lang="en-AU" dirty="0"/>
              <a:t> working </a:t>
            </a:r>
            <a:r>
              <a:rPr lang="en-AU" dirty="0" smtClean="0"/>
              <a:t>groups and Industry Alliance </a:t>
            </a:r>
            <a:r>
              <a:rPr lang="en-AU" dirty="0"/>
              <a:t>addressing </a:t>
            </a:r>
            <a:r>
              <a:rPr lang="en-AU" dirty="0" err="1"/>
              <a:t>LLNs</a:t>
            </a:r>
            <a:endParaRPr lang="en-AU" dirty="0"/>
          </a:p>
          <a:p>
            <a:pPr lvl="1"/>
            <a:r>
              <a:rPr lang="en-AU" dirty="0" err="1" smtClean="0"/>
              <a:t>IETF</a:t>
            </a:r>
            <a:r>
              <a:rPr lang="en-AU" dirty="0" smtClean="0"/>
              <a:t> - </a:t>
            </a:r>
            <a:r>
              <a:rPr lang="en-AU" dirty="0" err="1" smtClean="0"/>
              <a:t>CoRE</a:t>
            </a:r>
            <a:r>
              <a:rPr lang="en-AU" dirty="0"/>
              <a:t>, </a:t>
            </a:r>
            <a:r>
              <a:rPr lang="en-AU" dirty="0" err="1"/>
              <a:t>6Lowpan</a:t>
            </a:r>
            <a:r>
              <a:rPr lang="en-AU" dirty="0"/>
              <a:t>, </a:t>
            </a:r>
            <a:r>
              <a:rPr lang="en-AU" dirty="0" smtClean="0"/>
              <a:t>ROLL</a:t>
            </a:r>
          </a:p>
          <a:p>
            <a:pPr lvl="1"/>
            <a:r>
              <a:rPr lang="en-AU" dirty="0" smtClean="0"/>
              <a:t>Alliances - IP for Smart Objects Alliance (IPSO)</a:t>
            </a:r>
          </a:p>
          <a:p>
            <a:pPr>
              <a:buNone/>
            </a:pPr>
            <a:endParaRPr lang="en-US" dirty="0"/>
          </a:p>
        </p:txBody>
      </p:sp>
      <p:pic>
        <p:nvPicPr>
          <p:cNvPr id="1210372" name="Picture 4" descr="wec"/>
          <p:cNvPicPr>
            <a:picLocks noChangeAspect="1" noChangeArrowheads="1"/>
          </p:cNvPicPr>
          <p:nvPr/>
        </p:nvPicPr>
        <p:blipFill>
          <a:blip r:embed="rId3" cstate="print"/>
          <a:srcRect/>
          <a:stretch>
            <a:fillRect/>
          </a:stretch>
        </p:blipFill>
        <p:spPr bwMode="auto">
          <a:xfrm>
            <a:off x="4089400" y="5670550"/>
            <a:ext cx="1616075" cy="708025"/>
          </a:xfrm>
          <a:prstGeom prst="rect">
            <a:avLst/>
          </a:prstGeom>
          <a:noFill/>
          <a:ln w="9525">
            <a:noFill/>
            <a:miter lim="800000"/>
            <a:headEnd/>
            <a:tailEnd/>
          </a:ln>
        </p:spPr>
      </p:pic>
      <p:pic>
        <p:nvPicPr>
          <p:cNvPr id="1210373" name="Picture 5"/>
          <p:cNvPicPr>
            <a:picLocks noChangeAspect="1" noChangeArrowheads="1"/>
          </p:cNvPicPr>
          <p:nvPr/>
        </p:nvPicPr>
        <p:blipFill>
          <a:blip r:embed="rId4" cstate="print"/>
          <a:srcRect/>
          <a:stretch>
            <a:fillRect/>
          </a:stretch>
        </p:blipFill>
        <p:spPr bwMode="auto">
          <a:xfrm>
            <a:off x="6800850" y="5532438"/>
            <a:ext cx="1619250" cy="984250"/>
          </a:xfrm>
          <a:prstGeom prst="rect">
            <a:avLst/>
          </a:prstGeom>
          <a:noFill/>
          <a:ln w="9525">
            <a:noFill/>
            <a:miter lim="800000"/>
            <a:headEnd/>
            <a:tailEnd/>
          </a:ln>
          <a:effectLst/>
        </p:spPr>
      </p:pic>
      <p:pic>
        <p:nvPicPr>
          <p:cNvPr id="1210374" name="Picture 6" descr="ZM2102_2"/>
          <p:cNvPicPr>
            <a:picLocks noChangeAspect="1" noChangeArrowheads="1"/>
          </p:cNvPicPr>
          <p:nvPr/>
        </p:nvPicPr>
        <p:blipFill>
          <a:blip r:embed="rId5" cstate="print"/>
          <a:srcRect/>
          <a:stretch>
            <a:fillRect/>
          </a:stretch>
        </p:blipFill>
        <p:spPr bwMode="auto">
          <a:xfrm>
            <a:off x="963613" y="5438775"/>
            <a:ext cx="2030412" cy="1171575"/>
          </a:xfrm>
          <a:prstGeom prst="rect">
            <a:avLst/>
          </a:prstGeom>
          <a:noFill/>
          <a:ln w="9525">
            <a:noFill/>
            <a:miter lim="800000"/>
            <a:headEnd/>
            <a:tailEnd/>
          </a:ln>
        </p:spPr>
      </p:pic>
      <p:pic>
        <p:nvPicPr>
          <p:cNvPr id="1210377" name="Picture 9"/>
          <p:cNvPicPr>
            <a:picLocks noChangeAspect="1" noChangeArrowheads="1"/>
          </p:cNvPicPr>
          <p:nvPr/>
        </p:nvPicPr>
        <p:blipFill>
          <a:blip r:embed="rId6" cstate="print"/>
          <a:srcRect l="3397" t="8990" r="50531" b="25320"/>
          <a:stretch>
            <a:fillRect/>
          </a:stretch>
        </p:blipFill>
        <p:spPr bwMode="auto">
          <a:xfrm>
            <a:off x="9517063" y="5526088"/>
            <a:ext cx="1814512" cy="996950"/>
          </a:xfrm>
          <a:prstGeom prst="rect">
            <a:avLst/>
          </a:prstGeom>
          <a:noFill/>
          <a:ln w="12700">
            <a:noFill/>
            <a:miter lim="800000"/>
            <a:headEnd/>
            <a:tailEnd/>
          </a:ln>
          <a:effectLst/>
        </p:spPr>
      </p:pic>
      <p:sp>
        <p:nvSpPr>
          <p:cNvPr id="1210378" name="AutoShape 10"/>
          <p:cNvSpPr>
            <a:spLocks noChangeArrowheads="1"/>
          </p:cNvSpPr>
          <p:nvPr/>
        </p:nvSpPr>
        <p:spPr bwMode="auto">
          <a:xfrm>
            <a:off x="3438525" y="5910263"/>
            <a:ext cx="449263" cy="227012"/>
          </a:xfrm>
          <a:prstGeom prst="rightArrow">
            <a:avLst>
              <a:gd name="adj1" fmla="val 50000"/>
              <a:gd name="adj2" fmla="val 49476"/>
            </a:avLst>
          </a:prstGeom>
          <a:solidFill>
            <a:schemeClr val="accent1"/>
          </a:solidFill>
          <a:ln w="9525" algn="ctr">
            <a:solidFill>
              <a:schemeClr val="tx2"/>
            </a:solidFill>
            <a:miter lim="800000"/>
            <a:headEnd/>
            <a:tailEnd/>
          </a:ln>
          <a:effectLst/>
        </p:spPr>
        <p:txBody>
          <a:bodyPr wrap="none" lIns="82124" tIns="41061" rIns="82124" bIns="41061" anchor="ctr">
            <a:spAutoFit/>
          </a:bodyPr>
          <a:lstStyle/>
          <a:p>
            <a:endParaRPr lang="en-US"/>
          </a:p>
        </p:txBody>
      </p:sp>
      <p:sp>
        <p:nvSpPr>
          <p:cNvPr id="1210379" name="AutoShape 11"/>
          <p:cNvSpPr>
            <a:spLocks noChangeArrowheads="1"/>
          </p:cNvSpPr>
          <p:nvPr/>
        </p:nvSpPr>
        <p:spPr bwMode="auto">
          <a:xfrm>
            <a:off x="6003925" y="5910263"/>
            <a:ext cx="449263" cy="227012"/>
          </a:xfrm>
          <a:prstGeom prst="rightArrow">
            <a:avLst>
              <a:gd name="adj1" fmla="val 50000"/>
              <a:gd name="adj2" fmla="val 49476"/>
            </a:avLst>
          </a:prstGeom>
          <a:solidFill>
            <a:schemeClr val="accent1"/>
          </a:solidFill>
          <a:ln w="9525" algn="ctr">
            <a:solidFill>
              <a:schemeClr val="tx2"/>
            </a:solidFill>
            <a:miter lim="800000"/>
            <a:headEnd/>
            <a:tailEnd/>
          </a:ln>
          <a:effectLst/>
        </p:spPr>
        <p:txBody>
          <a:bodyPr wrap="none" lIns="82124" tIns="41061" rIns="82124" bIns="41061" anchor="ctr">
            <a:spAutoFit/>
          </a:bodyPr>
          <a:lstStyle/>
          <a:p>
            <a:endParaRPr lang="en-US"/>
          </a:p>
        </p:txBody>
      </p:sp>
      <p:sp>
        <p:nvSpPr>
          <p:cNvPr id="1210380" name="AutoShape 12"/>
          <p:cNvSpPr>
            <a:spLocks noChangeArrowheads="1"/>
          </p:cNvSpPr>
          <p:nvPr/>
        </p:nvSpPr>
        <p:spPr bwMode="auto">
          <a:xfrm>
            <a:off x="8794750" y="5910263"/>
            <a:ext cx="449263" cy="227012"/>
          </a:xfrm>
          <a:prstGeom prst="rightArrow">
            <a:avLst>
              <a:gd name="adj1" fmla="val 50000"/>
              <a:gd name="adj2" fmla="val 49476"/>
            </a:avLst>
          </a:prstGeom>
          <a:solidFill>
            <a:schemeClr val="accent1"/>
          </a:solidFill>
          <a:ln w="9525" algn="ctr">
            <a:solidFill>
              <a:schemeClr val="tx2"/>
            </a:solidFill>
            <a:miter lim="800000"/>
            <a:headEnd/>
            <a:tailEnd/>
          </a:ln>
          <a:effectLst/>
        </p:spPr>
        <p:txBody>
          <a:bodyPr wrap="none" lIns="82124" tIns="41061" rIns="82124" bIns="41061" anchor="ctr">
            <a:spAutoFit/>
          </a:bodyPr>
          <a:lstStyle/>
          <a:p>
            <a:endParaRPr lang="en-US"/>
          </a:p>
        </p:txBody>
      </p:sp>
      <p:sp>
        <p:nvSpPr>
          <p:cNvPr id="1210381" name="Text Box 13"/>
          <p:cNvSpPr txBox="1">
            <a:spLocks noChangeArrowheads="1"/>
          </p:cNvSpPr>
          <p:nvPr/>
        </p:nvSpPr>
        <p:spPr bwMode="auto">
          <a:xfrm>
            <a:off x="9424988" y="6610350"/>
            <a:ext cx="2057400" cy="247650"/>
          </a:xfrm>
          <a:prstGeom prst="rect">
            <a:avLst/>
          </a:prstGeom>
          <a:noFill/>
          <a:ln w="9525" algn="ctr">
            <a:noFill/>
            <a:miter lim="800000"/>
            <a:headEnd/>
            <a:tailEnd/>
          </a:ln>
          <a:effectLst/>
        </p:spPr>
        <p:txBody>
          <a:bodyPr wrap="none" lIns="82124" tIns="41061" rIns="82124" bIns="41061">
            <a:spAutoFit/>
          </a:bodyPr>
          <a:lstStyle/>
          <a:p>
            <a:pPr algn="ctr" defTabSz="814388"/>
            <a:r>
              <a:rPr lang="en-AU" sz="1200"/>
              <a:t>World’s smallest web server</a:t>
            </a:r>
            <a:endParaRPr lang="en-US" sz="120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7170" name="Rectangle 2"/>
          <p:cNvSpPr>
            <a:spLocks noGrp="1" noChangeArrowheads="1"/>
          </p:cNvSpPr>
          <p:nvPr>
            <p:ph type="title"/>
          </p:nvPr>
        </p:nvSpPr>
        <p:spPr/>
        <p:txBody>
          <a:bodyPr/>
          <a:lstStyle/>
          <a:p>
            <a:r>
              <a:rPr lang="en-AU"/>
              <a:t>Characteristics of LLNs</a:t>
            </a:r>
            <a:endParaRPr lang="en-US"/>
          </a:p>
        </p:txBody>
      </p:sp>
      <p:sp>
        <p:nvSpPr>
          <p:cNvPr id="1287171" name="Rectangle 3"/>
          <p:cNvSpPr>
            <a:spLocks noGrp="1" noChangeArrowheads="1"/>
          </p:cNvSpPr>
          <p:nvPr>
            <p:ph type="body" idx="1"/>
          </p:nvPr>
        </p:nvSpPr>
        <p:spPr>
          <a:xfrm>
            <a:off x="1057275" y="1520825"/>
            <a:ext cx="10237788" cy="5059363"/>
          </a:xfrm>
        </p:spPr>
        <p:txBody>
          <a:bodyPr/>
          <a:lstStyle/>
          <a:p>
            <a:r>
              <a:rPr lang="en-US" dirty="0" err="1"/>
              <a:t>LLNs</a:t>
            </a:r>
            <a:r>
              <a:rPr lang="en-US" dirty="0"/>
              <a:t> operate with a hard, very small bound on state</a:t>
            </a:r>
          </a:p>
          <a:p>
            <a:r>
              <a:rPr lang="en-US" dirty="0"/>
              <a:t>In most </a:t>
            </a:r>
            <a:r>
              <a:rPr lang="en-US" dirty="0" smtClean="0"/>
              <a:t>cases </a:t>
            </a:r>
            <a:r>
              <a:rPr lang="en-US" dirty="0" err="1" smtClean="0"/>
              <a:t>LLNs</a:t>
            </a:r>
            <a:r>
              <a:rPr lang="en-US" dirty="0" smtClean="0"/>
              <a:t> </a:t>
            </a:r>
            <a:r>
              <a:rPr lang="en-US" dirty="0" err="1" smtClean="0"/>
              <a:t>optimised</a:t>
            </a:r>
            <a:r>
              <a:rPr lang="en-US" dirty="0" smtClean="0"/>
              <a:t> </a:t>
            </a:r>
            <a:r>
              <a:rPr lang="en-US" dirty="0"/>
              <a:t>for saving </a:t>
            </a:r>
            <a:r>
              <a:rPr lang="en-US" dirty="0" smtClean="0"/>
              <a:t>energy</a:t>
            </a:r>
            <a:endParaRPr lang="en-US" dirty="0"/>
          </a:p>
          <a:p>
            <a:r>
              <a:rPr lang="en-US" dirty="0"/>
              <a:t>Traffic patterns </a:t>
            </a:r>
            <a:r>
              <a:rPr lang="en-US" dirty="0" smtClean="0"/>
              <a:t>can be </a:t>
            </a:r>
            <a:r>
              <a:rPr lang="en-US" dirty="0" err="1" smtClean="0"/>
              <a:t>MP2P</a:t>
            </a:r>
            <a:r>
              <a:rPr lang="en-US" dirty="0" smtClean="0"/>
              <a:t>, </a:t>
            </a:r>
            <a:r>
              <a:rPr lang="en-US" dirty="0" err="1" smtClean="0"/>
              <a:t>P2P</a:t>
            </a:r>
            <a:r>
              <a:rPr lang="en-US" dirty="0" smtClean="0"/>
              <a:t> and </a:t>
            </a:r>
            <a:r>
              <a:rPr lang="en-US" dirty="0" err="1" smtClean="0"/>
              <a:t>P2MP</a:t>
            </a:r>
            <a:r>
              <a:rPr lang="en-US" dirty="0" smtClean="0"/>
              <a:t> </a:t>
            </a:r>
            <a:r>
              <a:rPr lang="en-US" dirty="0"/>
              <a:t>flows</a:t>
            </a:r>
          </a:p>
          <a:p>
            <a:r>
              <a:rPr lang="en-US" dirty="0"/>
              <a:t>Typically </a:t>
            </a:r>
            <a:r>
              <a:rPr lang="en-US" dirty="0" err="1"/>
              <a:t>LLNs</a:t>
            </a:r>
            <a:r>
              <a:rPr lang="en-US" dirty="0"/>
              <a:t> </a:t>
            </a:r>
            <a:r>
              <a:rPr lang="en-US" dirty="0" smtClean="0"/>
              <a:t>deployed over </a:t>
            </a:r>
            <a:r>
              <a:rPr lang="en-US" dirty="0"/>
              <a:t>link layers with </a:t>
            </a:r>
            <a:r>
              <a:rPr lang="en-US" dirty="0">
                <a:solidFill>
                  <a:srgbClr val="C00000"/>
                </a:solidFill>
              </a:rPr>
              <a:t>restricted </a:t>
            </a:r>
            <a:r>
              <a:rPr lang="en-US" dirty="0" smtClean="0">
                <a:solidFill>
                  <a:srgbClr val="C00000"/>
                </a:solidFill>
              </a:rPr>
              <a:t>frame-sizes</a:t>
            </a:r>
          </a:p>
          <a:p>
            <a:pPr lvl="1"/>
            <a:r>
              <a:rPr lang="en-AU" dirty="0" smtClean="0"/>
              <a:t>Minimise the time a packet is in the air hence the small frame size</a:t>
            </a:r>
            <a:endParaRPr lang="en-US" dirty="0"/>
          </a:p>
          <a:p>
            <a:pPr lvl="1"/>
            <a:r>
              <a:rPr lang="en-US" dirty="0"/>
              <a:t>The routing protocol for </a:t>
            </a:r>
            <a:r>
              <a:rPr lang="en-US" dirty="0" err="1"/>
              <a:t>LLNs</a:t>
            </a:r>
            <a:r>
              <a:rPr lang="en-US" dirty="0"/>
              <a:t> should be  adapted for such links</a:t>
            </a:r>
          </a:p>
          <a:p>
            <a:r>
              <a:rPr lang="en-US" dirty="0" err="1"/>
              <a:t>LLN</a:t>
            </a:r>
            <a:r>
              <a:rPr lang="en-US" dirty="0"/>
              <a:t> routing protocols must consider efficiency versus generality</a:t>
            </a:r>
          </a:p>
          <a:p>
            <a:pPr lvl="1"/>
            <a:r>
              <a:rPr lang="en-US" dirty="0"/>
              <a:t>Many </a:t>
            </a:r>
            <a:r>
              <a:rPr lang="en-US" dirty="0" err="1"/>
              <a:t>LLN</a:t>
            </a:r>
            <a:r>
              <a:rPr lang="en-US" dirty="0"/>
              <a:t> nodes do not have resources to waste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62" name="Line 2"/>
          <p:cNvSpPr>
            <a:spLocks noChangeShapeType="1"/>
          </p:cNvSpPr>
          <p:nvPr/>
        </p:nvSpPr>
        <p:spPr bwMode="auto">
          <a:xfrm flipH="1">
            <a:off x="4846638" y="4724400"/>
            <a:ext cx="1438275" cy="0"/>
          </a:xfrm>
          <a:prstGeom prst="line">
            <a:avLst/>
          </a:prstGeom>
          <a:noFill/>
          <a:ln w="57150">
            <a:solidFill>
              <a:schemeClr val="tx1"/>
            </a:solidFill>
            <a:round/>
            <a:headEnd/>
            <a:tailEnd/>
          </a:ln>
          <a:effectLst/>
        </p:spPr>
        <p:txBody>
          <a:bodyPr lIns="82124" tIns="41061" rIns="82124" bIns="41061"/>
          <a:lstStyle/>
          <a:p>
            <a:endParaRPr lang="en-US"/>
          </a:p>
        </p:txBody>
      </p:sp>
      <p:sp>
        <p:nvSpPr>
          <p:cNvPr id="1218564" name="Rectangle 4"/>
          <p:cNvSpPr>
            <a:spLocks noGrp="1" noChangeArrowheads="1"/>
          </p:cNvSpPr>
          <p:nvPr>
            <p:ph type="title"/>
          </p:nvPr>
        </p:nvSpPr>
        <p:spPr/>
        <p:txBody>
          <a:bodyPr/>
          <a:lstStyle/>
          <a:p>
            <a:r>
              <a:rPr lang="en-AU"/>
              <a:t>IETF LLN Related Workgroups </a:t>
            </a:r>
          </a:p>
        </p:txBody>
      </p:sp>
      <p:sp>
        <p:nvSpPr>
          <p:cNvPr id="1218565" name="Line 5"/>
          <p:cNvSpPr>
            <a:spLocks noChangeShapeType="1"/>
          </p:cNvSpPr>
          <p:nvPr/>
        </p:nvSpPr>
        <p:spPr bwMode="auto">
          <a:xfrm flipH="1">
            <a:off x="2636838" y="1700213"/>
            <a:ext cx="1587" cy="4465637"/>
          </a:xfrm>
          <a:prstGeom prst="line">
            <a:avLst/>
          </a:prstGeom>
          <a:noFill/>
          <a:ln w="57150">
            <a:solidFill>
              <a:schemeClr val="tx1"/>
            </a:solidFill>
            <a:round/>
            <a:headEnd/>
            <a:tailEnd/>
          </a:ln>
          <a:effectLst/>
        </p:spPr>
        <p:txBody>
          <a:bodyPr lIns="82124" tIns="41061" rIns="82124" bIns="41061"/>
          <a:lstStyle/>
          <a:p>
            <a:endParaRPr lang="en-US"/>
          </a:p>
        </p:txBody>
      </p:sp>
      <p:sp>
        <p:nvSpPr>
          <p:cNvPr id="1218566" name="Line 6"/>
          <p:cNvSpPr>
            <a:spLocks noChangeShapeType="1"/>
          </p:cNvSpPr>
          <p:nvPr/>
        </p:nvSpPr>
        <p:spPr bwMode="auto">
          <a:xfrm flipH="1">
            <a:off x="2638425" y="2420938"/>
            <a:ext cx="1439863" cy="0"/>
          </a:xfrm>
          <a:prstGeom prst="line">
            <a:avLst/>
          </a:prstGeom>
          <a:noFill/>
          <a:ln w="57150">
            <a:solidFill>
              <a:schemeClr val="tx1"/>
            </a:solidFill>
            <a:round/>
            <a:headEnd/>
            <a:tailEnd/>
          </a:ln>
          <a:effectLst/>
        </p:spPr>
        <p:txBody>
          <a:bodyPr lIns="82124" tIns="41061" rIns="82124" bIns="41061"/>
          <a:lstStyle/>
          <a:p>
            <a:endParaRPr lang="en-US"/>
          </a:p>
        </p:txBody>
      </p:sp>
      <p:sp>
        <p:nvSpPr>
          <p:cNvPr id="1218567" name="Line 7"/>
          <p:cNvSpPr>
            <a:spLocks noChangeShapeType="1"/>
          </p:cNvSpPr>
          <p:nvPr/>
        </p:nvSpPr>
        <p:spPr bwMode="auto">
          <a:xfrm flipH="1">
            <a:off x="2638425" y="1700213"/>
            <a:ext cx="3455988" cy="0"/>
          </a:xfrm>
          <a:prstGeom prst="line">
            <a:avLst/>
          </a:prstGeom>
          <a:noFill/>
          <a:ln w="57150">
            <a:solidFill>
              <a:schemeClr val="tx1"/>
            </a:solidFill>
            <a:round/>
            <a:headEnd/>
            <a:tailEnd/>
          </a:ln>
          <a:effectLst/>
        </p:spPr>
        <p:txBody>
          <a:bodyPr lIns="82124" tIns="41061" rIns="82124" bIns="41061"/>
          <a:lstStyle/>
          <a:p>
            <a:endParaRPr lang="en-US"/>
          </a:p>
        </p:txBody>
      </p:sp>
      <p:sp>
        <p:nvSpPr>
          <p:cNvPr id="1218568" name="Line 8"/>
          <p:cNvSpPr>
            <a:spLocks noChangeShapeType="1"/>
          </p:cNvSpPr>
          <p:nvPr/>
        </p:nvSpPr>
        <p:spPr bwMode="auto">
          <a:xfrm flipH="1">
            <a:off x="2638425" y="3213100"/>
            <a:ext cx="4176713" cy="0"/>
          </a:xfrm>
          <a:prstGeom prst="line">
            <a:avLst/>
          </a:prstGeom>
          <a:noFill/>
          <a:ln w="57150">
            <a:solidFill>
              <a:schemeClr val="tx1"/>
            </a:solidFill>
            <a:round/>
            <a:headEnd/>
            <a:tailEnd/>
          </a:ln>
          <a:effectLst/>
        </p:spPr>
        <p:txBody>
          <a:bodyPr lIns="82124" tIns="41061" rIns="82124" bIns="41061"/>
          <a:lstStyle/>
          <a:p>
            <a:endParaRPr lang="en-US"/>
          </a:p>
        </p:txBody>
      </p:sp>
      <p:sp>
        <p:nvSpPr>
          <p:cNvPr id="1218569" name="Line 9"/>
          <p:cNvSpPr>
            <a:spLocks noChangeShapeType="1"/>
          </p:cNvSpPr>
          <p:nvPr/>
        </p:nvSpPr>
        <p:spPr bwMode="auto">
          <a:xfrm flipH="1">
            <a:off x="2638425" y="4724400"/>
            <a:ext cx="1439863" cy="0"/>
          </a:xfrm>
          <a:prstGeom prst="line">
            <a:avLst/>
          </a:prstGeom>
          <a:noFill/>
          <a:ln w="57150">
            <a:solidFill>
              <a:schemeClr val="tx1"/>
            </a:solidFill>
            <a:round/>
            <a:headEnd/>
            <a:tailEnd/>
          </a:ln>
          <a:effectLst/>
        </p:spPr>
        <p:txBody>
          <a:bodyPr lIns="82124" tIns="41061" rIns="82124" bIns="41061"/>
          <a:lstStyle/>
          <a:p>
            <a:endParaRPr lang="en-US"/>
          </a:p>
        </p:txBody>
      </p:sp>
      <p:sp>
        <p:nvSpPr>
          <p:cNvPr id="1218570" name="Line 10"/>
          <p:cNvSpPr>
            <a:spLocks noChangeShapeType="1"/>
          </p:cNvSpPr>
          <p:nvPr/>
        </p:nvSpPr>
        <p:spPr bwMode="auto">
          <a:xfrm flipH="1">
            <a:off x="2638425" y="3933825"/>
            <a:ext cx="1439863" cy="0"/>
          </a:xfrm>
          <a:prstGeom prst="line">
            <a:avLst/>
          </a:prstGeom>
          <a:noFill/>
          <a:ln w="57150">
            <a:solidFill>
              <a:schemeClr val="tx1"/>
            </a:solidFill>
            <a:round/>
            <a:headEnd/>
            <a:tailEnd/>
          </a:ln>
          <a:effectLst/>
        </p:spPr>
        <p:txBody>
          <a:bodyPr lIns="82124" tIns="41061" rIns="82124" bIns="41061"/>
          <a:lstStyle/>
          <a:p>
            <a:endParaRPr lang="en-US"/>
          </a:p>
        </p:txBody>
      </p:sp>
      <p:sp>
        <p:nvSpPr>
          <p:cNvPr id="1218571" name="Line 11"/>
          <p:cNvSpPr>
            <a:spLocks noChangeShapeType="1"/>
          </p:cNvSpPr>
          <p:nvPr/>
        </p:nvSpPr>
        <p:spPr bwMode="auto">
          <a:xfrm flipH="1" flipV="1">
            <a:off x="2638425" y="5445125"/>
            <a:ext cx="1443038" cy="3175"/>
          </a:xfrm>
          <a:prstGeom prst="line">
            <a:avLst/>
          </a:prstGeom>
          <a:noFill/>
          <a:ln w="57150">
            <a:solidFill>
              <a:schemeClr val="tx1"/>
            </a:solidFill>
            <a:round/>
            <a:headEnd/>
            <a:tailEnd/>
          </a:ln>
          <a:effectLst/>
        </p:spPr>
        <p:txBody>
          <a:bodyPr lIns="82124" tIns="41061" rIns="82124" bIns="41061"/>
          <a:lstStyle/>
          <a:p>
            <a:endParaRPr lang="en-US"/>
          </a:p>
        </p:txBody>
      </p:sp>
      <p:sp>
        <p:nvSpPr>
          <p:cNvPr id="1218572" name="Line 12"/>
          <p:cNvSpPr>
            <a:spLocks noChangeShapeType="1"/>
          </p:cNvSpPr>
          <p:nvPr/>
        </p:nvSpPr>
        <p:spPr bwMode="auto">
          <a:xfrm flipH="1">
            <a:off x="2638425" y="6165850"/>
            <a:ext cx="1439863" cy="0"/>
          </a:xfrm>
          <a:prstGeom prst="line">
            <a:avLst/>
          </a:prstGeom>
          <a:noFill/>
          <a:ln w="57150">
            <a:solidFill>
              <a:schemeClr val="tx1"/>
            </a:solidFill>
            <a:round/>
            <a:headEnd/>
            <a:tailEnd/>
          </a:ln>
          <a:effectLst/>
        </p:spPr>
        <p:txBody>
          <a:bodyPr lIns="82124" tIns="41061" rIns="82124" bIns="41061"/>
          <a:lstStyle/>
          <a:p>
            <a:endParaRPr lang="en-US"/>
          </a:p>
        </p:txBody>
      </p:sp>
      <p:sp>
        <p:nvSpPr>
          <p:cNvPr id="1218573" name="AutoShape 13">
            <a:hlinkClick r:id="" action="ppaction://noaction" highlightClick="1"/>
          </p:cNvPr>
          <p:cNvSpPr>
            <a:spLocks noChangeArrowheads="1"/>
          </p:cNvSpPr>
          <p:nvPr/>
        </p:nvSpPr>
        <p:spPr bwMode="auto">
          <a:xfrm>
            <a:off x="3214688" y="1462088"/>
            <a:ext cx="2111375" cy="503237"/>
          </a:xfrm>
          <a:prstGeom prst="actionButtonBlank">
            <a:avLst/>
          </a:prstGeom>
          <a:solidFill>
            <a:schemeClr val="accent1"/>
          </a:solidFill>
          <a:ln w="9525">
            <a:noFill/>
            <a:miter lim="800000"/>
            <a:headEnd/>
            <a:tailEnd/>
          </a:ln>
          <a:effectLst/>
        </p:spPr>
        <p:txBody>
          <a:bodyPr wrap="none" lIns="82124" tIns="41061" rIns="82124" bIns="41061" anchor="ctr"/>
          <a:lstStyle/>
          <a:p>
            <a:pPr algn="ctr" defTabSz="814388"/>
            <a:r>
              <a:rPr lang="en-AU" sz="1400" b="1">
                <a:solidFill>
                  <a:schemeClr val="bg1"/>
                </a:solidFill>
              </a:rPr>
              <a:t>Application</a:t>
            </a:r>
          </a:p>
        </p:txBody>
      </p:sp>
      <p:sp>
        <p:nvSpPr>
          <p:cNvPr id="1218574" name="AutoShape 14">
            <a:hlinkClick r:id="" action="ppaction://noaction" highlightClick="1"/>
          </p:cNvPr>
          <p:cNvSpPr>
            <a:spLocks noChangeArrowheads="1"/>
          </p:cNvSpPr>
          <p:nvPr/>
        </p:nvSpPr>
        <p:spPr bwMode="auto">
          <a:xfrm>
            <a:off x="3214688" y="2209800"/>
            <a:ext cx="2111375" cy="503238"/>
          </a:xfrm>
          <a:prstGeom prst="actionButtonBlank">
            <a:avLst/>
          </a:prstGeom>
          <a:solidFill>
            <a:schemeClr val="accent1"/>
          </a:solidFill>
          <a:ln w="9525">
            <a:noFill/>
            <a:miter lim="800000"/>
            <a:headEnd/>
            <a:tailEnd/>
          </a:ln>
          <a:effectLst/>
        </p:spPr>
        <p:txBody>
          <a:bodyPr wrap="none" lIns="82124" tIns="41061" rIns="82124" bIns="41061" anchor="ctr"/>
          <a:lstStyle/>
          <a:p>
            <a:pPr algn="ctr" defTabSz="814388"/>
            <a:r>
              <a:rPr lang="en-AU" sz="1400" b="1">
                <a:solidFill>
                  <a:schemeClr val="bg1"/>
                </a:solidFill>
              </a:rPr>
              <a:t>General</a:t>
            </a:r>
          </a:p>
        </p:txBody>
      </p:sp>
      <p:sp>
        <p:nvSpPr>
          <p:cNvPr id="1218575" name="AutoShape 15">
            <a:hlinkClick r:id="" action="ppaction://noaction" highlightClick="1"/>
          </p:cNvPr>
          <p:cNvSpPr>
            <a:spLocks noChangeArrowheads="1"/>
          </p:cNvSpPr>
          <p:nvPr/>
        </p:nvSpPr>
        <p:spPr bwMode="auto">
          <a:xfrm>
            <a:off x="3214688" y="3703638"/>
            <a:ext cx="2111375" cy="503237"/>
          </a:xfrm>
          <a:prstGeom prst="actionButtonBlank">
            <a:avLst/>
          </a:prstGeom>
          <a:solidFill>
            <a:schemeClr val="accent1"/>
          </a:solidFill>
          <a:ln w="9525">
            <a:noFill/>
            <a:miter lim="800000"/>
            <a:headEnd/>
            <a:tailEnd/>
          </a:ln>
          <a:effectLst/>
        </p:spPr>
        <p:txBody>
          <a:bodyPr wrap="none" lIns="82124" tIns="41061" rIns="82124" bIns="41061" anchor="ctr"/>
          <a:lstStyle/>
          <a:p>
            <a:pPr algn="ctr" defTabSz="814388"/>
            <a:r>
              <a:rPr lang="en-AU" sz="1400" b="1">
                <a:solidFill>
                  <a:schemeClr val="bg1"/>
                </a:solidFill>
              </a:rPr>
              <a:t>Ops and Mgmt</a:t>
            </a:r>
          </a:p>
        </p:txBody>
      </p:sp>
      <p:sp>
        <p:nvSpPr>
          <p:cNvPr id="1218576" name="AutoShape 16">
            <a:hlinkClick r:id="" action="ppaction://noaction" highlightClick="1"/>
          </p:cNvPr>
          <p:cNvSpPr>
            <a:spLocks noChangeArrowheads="1"/>
          </p:cNvSpPr>
          <p:nvPr/>
        </p:nvSpPr>
        <p:spPr bwMode="auto">
          <a:xfrm>
            <a:off x="3214688" y="4437063"/>
            <a:ext cx="2111375" cy="503237"/>
          </a:xfrm>
          <a:prstGeom prst="actionButtonBlank">
            <a:avLst/>
          </a:prstGeom>
          <a:solidFill>
            <a:schemeClr val="accent1"/>
          </a:solidFill>
          <a:ln w="9525">
            <a:noFill/>
            <a:miter lim="800000"/>
            <a:headEnd/>
            <a:tailEnd/>
          </a:ln>
          <a:effectLst/>
        </p:spPr>
        <p:txBody>
          <a:bodyPr wrap="none" lIns="82124" tIns="41061" rIns="82124" bIns="41061" anchor="ctr"/>
          <a:lstStyle/>
          <a:p>
            <a:pPr algn="ctr" defTabSz="814388"/>
            <a:r>
              <a:rPr lang="en-AU" sz="1400" b="1">
                <a:solidFill>
                  <a:schemeClr val="bg1"/>
                </a:solidFill>
              </a:rPr>
              <a:t>Routing</a:t>
            </a:r>
          </a:p>
        </p:txBody>
      </p:sp>
      <p:sp>
        <p:nvSpPr>
          <p:cNvPr id="1218577" name="AutoShape 17">
            <a:hlinkClick r:id="" action="ppaction://noaction" highlightClick="1"/>
          </p:cNvPr>
          <p:cNvSpPr>
            <a:spLocks noChangeArrowheads="1"/>
          </p:cNvSpPr>
          <p:nvPr/>
        </p:nvSpPr>
        <p:spPr bwMode="auto">
          <a:xfrm>
            <a:off x="3214688" y="5202238"/>
            <a:ext cx="2111375" cy="503237"/>
          </a:xfrm>
          <a:prstGeom prst="actionButtonBlank">
            <a:avLst/>
          </a:prstGeom>
          <a:solidFill>
            <a:schemeClr val="accent1"/>
          </a:solidFill>
          <a:ln w="9525">
            <a:noFill/>
            <a:miter lim="800000"/>
            <a:headEnd/>
            <a:tailEnd/>
          </a:ln>
          <a:effectLst/>
        </p:spPr>
        <p:txBody>
          <a:bodyPr wrap="none" lIns="82124" tIns="41061" rIns="82124" bIns="41061" anchor="ctr"/>
          <a:lstStyle/>
          <a:p>
            <a:pPr algn="ctr" defTabSz="814388"/>
            <a:r>
              <a:rPr lang="en-AU" sz="1400" b="1">
                <a:solidFill>
                  <a:schemeClr val="bg1"/>
                </a:solidFill>
              </a:rPr>
              <a:t>Security</a:t>
            </a:r>
          </a:p>
        </p:txBody>
      </p:sp>
      <p:sp>
        <p:nvSpPr>
          <p:cNvPr id="1218578" name="Line 18"/>
          <p:cNvSpPr>
            <a:spLocks noChangeShapeType="1"/>
          </p:cNvSpPr>
          <p:nvPr/>
        </p:nvSpPr>
        <p:spPr bwMode="auto">
          <a:xfrm flipH="1">
            <a:off x="1200150" y="3933825"/>
            <a:ext cx="1438275" cy="0"/>
          </a:xfrm>
          <a:prstGeom prst="line">
            <a:avLst/>
          </a:prstGeom>
          <a:noFill/>
          <a:ln w="57150">
            <a:solidFill>
              <a:schemeClr val="tx1"/>
            </a:solidFill>
            <a:round/>
            <a:headEnd/>
            <a:tailEnd/>
          </a:ln>
          <a:effectLst/>
        </p:spPr>
        <p:txBody>
          <a:bodyPr lIns="82124" tIns="41061" rIns="82124" bIns="41061"/>
          <a:lstStyle/>
          <a:p>
            <a:endParaRPr lang="en-US"/>
          </a:p>
        </p:txBody>
      </p:sp>
      <p:sp>
        <p:nvSpPr>
          <p:cNvPr id="1218579" name="AutoShape 19">
            <a:hlinkClick r:id="" action="ppaction://noaction" highlightClick="1"/>
          </p:cNvPr>
          <p:cNvSpPr>
            <a:spLocks noChangeArrowheads="1"/>
          </p:cNvSpPr>
          <p:nvPr/>
        </p:nvSpPr>
        <p:spPr bwMode="auto">
          <a:xfrm>
            <a:off x="236538" y="3500438"/>
            <a:ext cx="1439862" cy="719137"/>
          </a:xfrm>
          <a:prstGeom prst="actionButtonBlank">
            <a:avLst/>
          </a:prstGeom>
          <a:solidFill>
            <a:schemeClr val="accent1"/>
          </a:solidFill>
          <a:ln w="9525">
            <a:noFill/>
            <a:miter lim="800000"/>
            <a:headEnd/>
            <a:tailEnd/>
          </a:ln>
          <a:effectLst/>
        </p:spPr>
        <p:txBody>
          <a:bodyPr wrap="none" lIns="82124" tIns="41061" rIns="82124" bIns="41061" anchor="ctr"/>
          <a:lstStyle/>
          <a:p>
            <a:pPr algn="ctr" defTabSz="814388"/>
            <a:r>
              <a:rPr lang="en-AU" sz="1400" b="1">
                <a:solidFill>
                  <a:schemeClr val="bg1"/>
                </a:solidFill>
              </a:rPr>
              <a:t>IETF</a:t>
            </a:r>
          </a:p>
        </p:txBody>
      </p:sp>
      <p:sp>
        <p:nvSpPr>
          <p:cNvPr id="1218581" name="AutoShape 21">
            <a:hlinkClick r:id="" action="ppaction://noaction" highlightClick="1"/>
          </p:cNvPr>
          <p:cNvSpPr>
            <a:spLocks noChangeArrowheads="1"/>
          </p:cNvSpPr>
          <p:nvPr/>
        </p:nvSpPr>
        <p:spPr bwMode="auto">
          <a:xfrm>
            <a:off x="3214688" y="5949950"/>
            <a:ext cx="2111375" cy="503238"/>
          </a:xfrm>
          <a:prstGeom prst="actionButtonBlank">
            <a:avLst/>
          </a:prstGeom>
          <a:solidFill>
            <a:schemeClr val="accent1"/>
          </a:solidFill>
          <a:ln w="9525">
            <a:noFill/>
            <a:miter lim="800000"/>
            <a:headEnd/>
            <a:tailEnd/>
          </a:ln>
          <a:effectLst/>
        </p:spPr>
        <p:txBody>
          <a:bodyPr wrap="none" lIns="82124" tIns="41061" rIns="82124" bIns="41061" anchor="ctr"/>
          <a:lstStyle/>
          <a:p>
            <a:pPr algn="ctr" defTabSz="814388"/>
            <a:r>
              <a:rPr lang="en-AU" sz="1400" b="1">
                <a:solidFill>
                  <a:schemeClr val="bg1"/>
                </a:solidFill>
              </a:rPr>
              <a:t>Transport</a:t>
            </a:r>
          </a:p>
        </p:txBody>
      </p:sp>
      <p:sp>
        <p:nvSpPr>
          <p:cNvPr id="1218595" name="AutoShape 35">
            <a:hlinkClick r:id="" action="ppaction://noaction" highlightClick="1"/>
          </p:cNvPr>
          <p:cNvSpPr>
            <a:spLocks noChangeArrowheads="1"/>
          </p:cNvSpPr>
          <p:nvPr/>
        </p:nvSpPr>
        <p:spPr bwMode="auto">
          <a:xfrm>
            <a:off x="3214688" y="2957513"/>
            <a:ext cx="2111375" cy="503237"/>
          </a:xfrm>
          <a:prstGeom prst="actionButtonBlank">
            <a:avLst/>
          </a:prstGeom>
          <a:solidFill>
            <a:schemeClr val="accent1"/>
          </a:solidFill>
          <a:ln w="9525">
            <a:noFill/>
            <a:miter lim="800000"/>
            <a:headEnd/>
            <a:tailEnd/>
          </a:ln>
          <a:effectLst/>
        </p:spPr>
        <p:txBody>
          <a:bodyPr wrap="none" lIns="82124" tIns="41061" rIns="82124" bIns="41061" anchor="ctr"/>
          <a:lstStyle/>
          <a:p>
            <a:pPr algn="ctr" defTabSz="814388"/>
            <a:r>
              <a:rPr lang="en-AU" sz="1400" b="1">
                <a:solidFill>
                  <a:schemeClr val="bg1"/>
                </a:solidFill>
              </a:rPr>
              <a:t>Internet</a:t>
            </a:r>
          </a:p>
        </p:txBody>
      </p:sp>
      <p:sp>
        <p:nvSpPr>
          <p:cNvPr id="1218597" name="AutoShape 37">
            <a:hlinkClick r:id="" action="ppaction://noaction" highlightClick="1"/>
          </p:cNvPr>
          <p:cNvSpPr>
            <a:spLocks noChangeArrowheads="1"/>
          </p:cNvSpPr>
          <p:nvPr/>
        </p:nvSpPr>
        <p:spPr bwMode="auto">
          <a:xfrm>
            <a:off x="5613400" y="2957513"/>
            <a:ext cx="1201738" cy="503237"/>
          </a:xfrm>
          <a:prstGeom prst="actionButtonBlank">
            <a:avLst/>
          </a:prstGeom>
          <a:solidFill>
            <a:srgbClr val="CCCCCC"/>
          </a:solidFill>
          <a:ln w="9525">
            <a:noFill/>
            <a:miter lim="800000"/>
            <a:headEnd/>
            <a:tailEnd/>
          </a:ln>
          <a:effectLst/>
        </p:spPr>
        <p:txBody>
          <a:bodyPr wrap="none" lIns="82124" tIns="41061" rIns="82124" bIns="41061" anchor="ctr"/>
          <a:lstStyle/>
          <a:p>
            <a:pPr algn="ctr" defTabSz="814388"/>
            <a:r>
              <a:rPr lang="en-AU" sz="1400" b="1">
                <a:solidFill>
                  <a:schemeClr val="tx1"/>
                </a:solidFill>
              </a:rPr>
              <a:t>6LoWPAN</a:t>
            </a:r>
          </a:p>
        </p:txBody>
      </p:sp>
      <p:sp>
        <p:nvSpPr>
          <p:cNvPr id="1218599" name="AutoShape 39">
            <a:hlinkClick r:id="" action="ppaction://noaction" highlightClick="1"/>
          </p:cNvPr>
          <p:cNvSpPr>
            <a:spLocks noChangeArrowheads="1"/>
          </p:cNvSpPr>
          <p:nvPr/>
        </p:nvSpPr>
        <p:spPr bwMode="auto">
          <a:xfrm>
            <a:off x="5643563" y="4437063"/>
            <a:ext cx="1171575" cy="503237"/>
          </a:xfrm>
          <a:prstGeom prst="actionButtonBlank">
            <a:avLst/>
          </a:prstGeom>
          <a:solidFill>
            <a:srgbClr val="CCCCCC"/>
          </a:solidFill>
          <a:ln w="9525">
            <a:noFill/>
            <a:miter lim="800000"/>
            <a:headEnd/>
            <a:tailEnd/>
          </a:ln>
          <a:effectLst/>
        </p:spPr>
        <p:txBody>
          <a:bodyPr wrap="none" lIns="82124" tIns="41061" rIns="82124" bIns="41061" anchor="ctr"/>
          <a:lstStyle/>
          <a:p>
            <a:pPr algn="ctr" defTabSz="814388"/>
            <a:r>
              <a:rPr lang="en-AU" sz="1400" b="1">
                <a:solidFill>
                  <a:schemeClr val="tx1"/>
                </a:solidFill>
              </a:rPr>
              <a:t>ROLL</a:t>
            </a:r>
          </a:p>
        </p:txBody>
      </p:sp>
      <p:sp>
        <p:nvSpPr>
          <p:cNvPr id="1218600" name="AutoShape 40">
            <a:hlinkClick r:id="" action="ppaction://noaction" highlightClick="1"/>
          </p:cNvPr>
          <p:cNvSpPr>
            <a:spLocks noChangeArrowheads="1"/>
          </p:cNvSpPr>
          <p:nvPr/>
        </p:nvSpPr>
        <p:spPr bwMode="auto">
          <a:xfrm>
            <a:off x="5643563" y="1462088"/>
            <a:ext cx="1171575" cy="503237"/>
          </a:xfrm>
          <a:prstGeom prst="actionButtonBlank">
            <a:avLst/>
          </a:prstGeom>
          <a:solidFill>
            <a:srgbClr val="CCCCCC"/>
          </a:solidFill>
          <a:ln w="9525">
            <a:noFill/>
            <a:miter lim="800000"/>
            <a:headEnd/>
            <a:tailEnd/>
          </a:ln>
          <a:effectLst/>
        </p:spPr>
        <p:txBody>
          <a:bodyPr wrap="none" lIns="82124" tIns="41061" rIns="82124" bIns="41061" anchor="ctr"/>
          <a:lstStyle/>
          <a:p>
            <a:pPr algn="ctr" defTabSz="814388"/>
            <a:r>
              <a:rPr lang="en-AU" sz="1400" b="1">
                <a:solidFill>
                  <a:schemeClr val="tx1"/>
                </a:solidFill>
              </a:rPr>
              <a:t>CoRE</a:t>
            </a:r>
          </a:p>
        </p:txBody>
      </p:sp>
      <p:sp>
        <p:nvSpPr>
          <p:cNvPr id="1218601" name="AutoShape 41"/>
          <p:cNvSpPr>
            <a:spLocks/>
          </p:cNvSpPr>
          <p:nvPr/>
        </p:nvSpPr>
        <p:spPr bwMode="auto">
          <a:xfrm>
            <a:off x="7624763" y="1577975"/>
            <a:ext cx="4230687" cy="631825"/>
          </a:xfrm>
          <a:prstGeom prst="borderCallout1">
            <a:avLst>
              <a:gd name="adj1" fmla="val -12060"/>
              <a:gd name="adj2" fmla="val 97296"/>
              <a:gd name="adj3" fmla="val -12060"/>
              <a:gd name="adj4" fmla="val -14898"/>
            </a:avLst>
          </a:prstGeom>
          <a:solidFill>
            <a:srgbClr val="A8286B"/>
          </a:solidFill>
          <a:ln w="19050" algn="ctr">
            <a:solidFill>
              <a:srgbClr val="A8286B"/>
            </a:solidFill>
            <a:miter lim="800000"/>
            <a:headEnd/>
            <a:tailEnd/>
          </a:ln>
          <a:effectLst/>
        </p:spPr>
        <p:txBody>
          <a:bodyPr lIns="82124" tIns="41061" rIns="82124" bIns="41061"/>
          <a:lstStyle/>
          <a:p>
            <a:pPr algn="ctr" defTabSz="814388"/>
            <a:r>
              <a:rPr lang="en-AU" sz="1400" b="1">
                <a:solidFill>
                  <a:schemeClr val="bg1"/>
                </a:solidFill>
              </a:rPr>
              <a:t>Constrained Restful Environments</a:t>
            </a:r>
            <a:endParaRPr lang="en-US" sz="1400" b="1">
              <a:solidFill>
                <a:schemeClr val="bg1"/>
              </a:solidFill>
            </a:endParaRPr>
          </a:p>
          <a:p>
            <a:pPr defTabSz="814388"/>
            <a:r>
              <a:rPr lang="en-US" sz="1200">
                <a:solidFill>
                  <a:schemeClr val="bg1"/>
                </a:solidFill>
              </a:rPr>
              <a:t>Charter to provide a framework for resource-oriented applications intended to run on constrained IP networks. </a:t>
            </a:r>
          </a:p>
        </p:txBody>
      </p:sp>
      <p:sp>
        <p:nvSpPr>
          <p:cNvPr id="1218602" name="AutoShape 42"/>
          <p:cNvSpPr>
            <a:spLocks/>
          </p:cNvSpPr>
          <p:nvPr/>
        </p:nvSpPr>
        <p:spPr bwMode="auto">
          <a:xfrm>
            <a:off x="7624763" y="3067050"/>
            <a:ext cx="4230687" cy="631825"/>
          </a:xfrm>
          <a:prstGeom prst="borderCallout1">
            <a:avLst>
              <a:gd name="adj1" fmla="val -12060"/>
              <a:gd name="adj2" fmla="val 97296"/>
              <a:gd name="adj3" fmla="val -12060"/>
              <a:gd name="adj4" fmla="val -14898"/>
            </a:avLst>
          </a:prstGeom>
          <a:solidFill>
            <a:srgbClr val="A8286B"/>
          </a:solidFill>
          <a:ln w="19050" algn="ctr">
            <a:solidFill>
              <a:srgbClr val="A8286B"/>
            </a:solidFill>
            <a:miter lim="800000"/>
            <a:headEnd/>
            <a:tailEnd/>
          </a:ln>
          <a:effectLst/>
        </p:spPr>
        <p:txBody>
          <a:bodyPr lIns="82124" tIns="41061" rIns="82124" bIns="41061"/>
          <a:lstStyle/>
          <a:p>
            <a:pPr algn="ctr" defTabSz="814388"/>
            <a:r>
              <a:rPr lang="en-US" sz="1400" b="1" dirty="0">
                <a:solidFill>
                  <a:schemeClr val="bg1"/>
                </a:solidFill>
              </a:rPr>
              <a:t>IPv6 over Low power </a:t>
            </a:r>
            <a:r>
              <a:rPr lang="en-US" sz="1400" b="1" dirty="0" err="1">
                <a:solidFill>
                  <a:schemeClr val="bg1"/>
                </a:solidFill>
              </a:rPr>
              <a:t>WPAN</a:t>
            </a:r>
            <a:r>
              <a:rPr lang="en-US" sz="1400" b="1" dirty="0">
                <a:solidFill>
                  <a:schemeClr val="bg1"/>
                </a:solidFill>
              </a:rPr>
              <a:t/>
            </a:r>
            <a:br>
              <a:rPr lang="en-US" sz="1400" b="1" dirty="0">
                <a:solidFill>
                  <a:schemeClr val="bg1"/>
                </a:solidFill>
              </a:rPr>
            </a:br>
            <a:r>
              <a:rPr lang="en-US" sz="1200" dirty="0">
                <a:solidFill>
                  <a:schemeClr val="bg1"/>
                </a:solidFill>
              </a:rPr>
              <a:t>Charter is to develop protocols to support IPv6 running over IEEE 802.15.4 low-power radio networks. </a:t>
            </a:r>
          </a:p>
        </p:txBody>
      </p:sp>
      <p:sp>
        <p:nvSpPr>
          <p:cNvPr id="1218603" name="AutoShape 43"/>
          <p:cNvSpPr>
            <a:spLocks/>
          </p:cNvSpPr>
          <p:nvPr/>
        </p:nvSpPr>
        <p:spPr bwMode="auto">
          <a:xfrm>
            <a:off x="7624763" y="4508500"/>
            <a:ext cx="4230687" cy="631825"/>
          </a:xfrm>
          <a:prstGeom prst="borderCallout1">
            <a:avLst>
              <a:gd name="adj1" fmla="val -12060"/>
              <a:gd name="adj2" fmla="val 97296"/>
              <a:gd name="adj3" fmla="val -12060"/>
              <a:gd name="adj4" fmla="val -14898"/>
            </a:avLst>
          </a:prstGeom>
          <a:solidFill>
            <a:srgbClr val="A8286B"/>
          </a:solidFill>
          <a:ln w="19050" algn="ctr">
            <a:solidFill>
              <a:srgbClr val="A8286B"/>
            </a:solidFill>
            <a:miter lim="800000"/>
            <a:headEnd/>
            <a:tailEnd/>
          </a:ln>
          <a:effectLst/>
        </p:spPr>
        <p:txBody>
          <a:bodyPr lIns="82124" tIns="41061" rIns="82124" bIns="41061"/>
          <a:lstStyle/>
          <a:p>
            <a:pPr algn="ctr" defTabSz="814388"/>
            <a:r>
              <a:rPr lang="en-US" sz="1400" b="1">
                <a:solidFill>
                  <a:schemeClr val="bg1"/>
                </a:solidFill>
              </a:rPr>
              <a:t>Routing over Low Power Lossy Networks</a:t>
            </a:r>
          </a:p>
          <a:p>
            <a:pPr algn="ctr" defTabSz="814388"/>
            <a:r>
              <a:rPr lang="en-US" sz="1200">
                <a:solidFill>
                  <a:schemeClr val="bg1"/>
                </a:solidFill>
              </a:rPr>
              <a:t>Charter focusses on routing issues for low power lossy networks. </a:t>
            </a:r>
          </a:p>
        </p:txBody>
      </p:sp>
      <p:sp>
        <p:nvSpPr>
          <p:cNvPr id="1218605" name="AutoShape 45"/>
          <p:cNvSpPr>
            <a:spLocks/>
          </p:cNvSpPr>
          <p:nvPr/>
        </p:nvSpPr>
        <p:spPr bwMode="auto">
          <a:xfrm>
            <a:off x="5326063" y="5202238"/>
            <a:ext cx="677862" cy="1250950"/>
          </a:xfrm>
          <a:prstGeom prst="rightBrace">
            <a:avLst>
              <a:gd name="adj1" fmla="val 15379"/>
              <a:gd name="adj2" fmla="val 50000"/>
            </a:avLst>
          </a:prstGeom>
          <a:noFill/>
          <a:ln w="19050">
            <a:solidFill>
              <a:srgbClr val="A8286B"/>
            </a:solidFill>
            <a:round/>
            <a:headEnd/>
            <a:tailEnd/>
          </a:ln>
          <a:effectLst/>
        </p:spPr>
        <p:txBody>
          <a:bodyPr wrap="none" lIns="82124" tIns="41061" rIns="82124" bIns="41061" anchor="ctr">
            <a:spAutoFit/>
          </a:bodyPr>
          <a:lstStyle/>
          <a:p>
            <a:endParaRPr lang="en-US"/>
          </a:p>
        </p:txBody>
      </p:sp>
      <p:sp>
        <p:nvSpPr>
          <p:cNvPr id="1218606" name="Text Box 46"/>
          <p:cNvSpPr txBox="1">
            <a:spLocks noChangeArrowheads="1"/>
          </p:cNvSpPr>
          <p:nvPr/>
        </p:nvSpPr>
        <p:spPr bwMode="auto">
          <a:xfrm>
            <a:off x="5915025" y="5572125"/>
            <a:ext cx="3617913" cy="523875"/>
          </a:xfrm>
          <a:prstGeom prst="rect">
            <a:avLst/>
          </a:prstGeom>
          <a:noFill/>
          <a:ln w="9525" algn="ctr">
            <a:noFill/>
            <a:miter lim="800000"/>
            <a:headEnd/>
            <a:tailEnd/>
          </a:ln>
          <a:effectLst/>
        </p:spPr>
        <p:txBody>
          <a:bodyPr wrap="none" lIns="82124" tIns="41061" rIns="82124" bIns="41061">
            <a:spAutoFit/>
          </a:bodyPr>
          <a:lstStyle/>
          <a:p>
            <a:pPr defTabSz="814388"/>
            <a:r>
              <a:rPr lang="en-AU" sz="1600"/>
              <a:t>Reuse work done here where possible</a:t>
            </a:r>
          </a:p>
          <a:p>
            <a:pPr defTabSz="814388"/>
            <a:r>
              <a:rPr lang="en-AU" sz="1600"/>
              <a:t>Invent where needed</a:t>
            </a:r>
            <a:endParaRPr lang="en-US" sz="16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6754" name="Rectangle 2"/>
          <p:cNvSpPr>
            <a:spLocks noGrp="1" noChangeArrowheads="1"/>
          </p:cNvSpPr>
          <p:nvPr>
            <p:ph type="title"/>
          </p:nvPr>
        </p:nvSpPr>
        <p:spPr/>
        <p:txBody>
          <a:bodyPr/>
          <a:lstStyle/>
          <a:p>
            <a:r>
              <a:rPr lang="en-AU" dirty="0"/>
              <a:t>IP for Smart Objects (IPSO) Alliance</a:t>
            </a:r>
            <a:endParaRPr lang="en-US" dirty="0"/>
          </a:p>
        </p:txBody>
      </p:sp>
      <p:sp>
        <p:nvSpPr>
          <p:cNvPr id="1226755" name="Rectangle 3"/>
          <p:cNvSpPr>
            <a:spLocks noGrp="1" noChangeArrowheads="1"/>
          </p:cNvSpPr>
          <p:nvPr>
            <p:ph type="body" idx="1"/>
          </p:nvPr>
        </p:nvSpPr>
        <p:spPr>
          <a:xfrm>
            <a:off x="1057275" y="1520825"/>
            <a:ext cx="10237788" cy="5059363"/>
          </a:xfrm>
        </p:spPr>
        <p:txBody>
          <a:bodyPr/>
          <a:lstStyle/>
          <a:p>
            <a:r>
              <a:rPr lang="en-AU" dirty="0"/>
              <a:t>IPSO Alliance formed drive standardisation and inter-operability</a:t>
            </a:r>
          </a:p>
          <a:p>
            <a:pPr lvl="1"/>
            <a:r>
              <a:rPr lang="en-US" dirty="0"/>
              <a:t>Create awareness of available and developing technology </a:t>
            </a:r>
          </a:p>
          <a:p>
            <a:r>
              <a:rPr lang="en-AU" dirty="0" smtClean="0"/>
              <a:t>As of 2010 More </a:t>
            </a:r>
            <a:r>
              <a:rPr lang="en-AU" dirty="0"/>
              <a:t>than </a:t>
            </a:r>
            <a:r>
              <a:rPr lang="en-AU" dirty="0" smtClean="0"/>
              <a:t>65 members in </a:t>
            </a:r>
            <a:r>
              <a:rPr lang="en-AU" dirty="0"/>
              <a:t>the alliance</a:t>
            </a:r>
          </a:p>
          <a:p>
            <a:r>
              <a:rPr lang="en-AU" dirty="0"/>
              <a:t>Document use of new IP based smart object technologies</a:t>
            </a:r>
          </a:p>
          <a:p>
            <a:pPr lvl="1"/>
            <a:r>
              <a:rPr lang="en-US" dirty="0"/>
              <a:t>Generate </a:t>
            </a:r>
            <a:r>
              <a:rPr lang="en-US" dirty="0" smtClean="0"/>
              <a:t>tutorials, webinars, </a:t>
            </a:r>
            <a:r>
              <a:rPr lang="en-US" dirty="0"/>
              <a:t>white papers and highlight use cases</a:t>
            </a:r>
          </a:p>
          <a:p>
            <a:pPr lvl="1"/>
            <a:r>
              <a:rPr lang="en-AU" dirty="0" smtClean="0"/>
              <a:t>Provide </a:t>
            </a:r>
            <a:r>
              <a:rPr lang="en-AU" dirty="0"/>
              <a:t>an information repository for interested parties</a:t>
            </a:r>
          </a:p>
          <a:p>
            <a:r>
              <a:rPr lang="en-US" dirty="0"/>
              <a:t>Coordinate and combine member marketing efforts</a:t>
            </a:r>
          </a:p>
          <a:p>
            <a:r>
              <a:rPr lang="en-US" dirty="0"/>
              <a:t>Support and </a:t>
            </a:r>
            <a:r>
              <a:rPr lang="en-US" dirty="0" err="1" smtClean="0"/>
              <a:t>organise</a:t>
            </a:r>
            <a:r>
              <a:rPr lang="en-US" dirty="0" smtClean="0"/>
              <a:t> </a:t>
            </a:r>
            <a:r>
              <a:rPr lang="en-US" dirty="0"/>
              <a:t>interoperability events</a:t>
            </a:r>
          </a:p>
          <a:p>
            <a:pPr lvl="1"/>
            <a:r>
              <a:rPr lang="en-US" dirty="0"/>
              <a:t>COMPLIANCE program (Based on IPv6 forum)</a:t>
            </a:r>
          </a:p>
          <a:p>
            <a:r>
              <a:rPr lang="en-AU" dirty="0">
                <a:solidFill>
                  <a:srgbClr val="0183B7"/>
                </a:solidFill>
              </a:rPr>
              <a:t>http://www.ipso-alliance.org</a:t>
            </a:r>
          </a:p>
          <a:p>
            <a:endParaRPr lang="en-US" dirty="0"/>
          </a:p>
        </p:txBody>
      </p:sp>
      <p:pic>
        <p:nvPicPr>
          <p:cNvPr id="1226757" name="Picture 5"/>
          <p:cNvPicPr>
            <a:picLocks noChangeAspect="1" noChangeArrowheads="1"/>
          </p:cNvPicPr>
          <p:nvPr/>
        </p:nvPicPr>
        <p:blipFill>
          <a:blip r:embed="rId3" cstate="print"/>
          <a:srcRect/>
          <a:stretch>
            <a:fillRect/>
          </a:stretch>
        </p:blipFill>
        <p:spPr bwMode="auto">
          <a:xfrm>
            <a:off x="9856494" y="1520825"/>
            <a:ext cx="2330744" cy="5337175"/>
          </a:xfrm>
          <a:prstGeom prst="rect">
            <a:avLst/>
          </a:prstGeom>
          <a:noFill/>
          <a:ln w="9525" cap="flat" cmpd="sng" algn="ctr">
            <a:noFill/>
            <a:prstDash val="solid"/>
            <a:miter lim="800000"/>
            <a:headEnd/>
            <a:tailEnd/>
          </a:ln>
        </p:spPr>
      </p:pic>
      <p:pic>
        <p:nvPicPr>
          <p:cNvPr id="1226758" name="Picture 6"/>
          <p:cNvPicPr>
            <a:picLocks noChangeAspect="1" noChangeArrowheads="1"/>
          </p:cNvPicPr>
          <p:nvPr/>
        </p:nvPicPr>
        <p:blipFill>
          <a:blip r:embed="rId4" cstate="print"/>
          <a:srcRect/>
          <a:stretch>
            <a:fillRect/>
          </a:stretch>
        </p:blipFill>
        <p:spPr bwMode="auto">
          <a:xfrm>
            <a:off x="10009847" y="304800"/>
            <a:ext cx="2140311" cy="1007975"/>
          </a:xfrm>
          <a:prstGeom prst="rect">
            <a:avLst/>
          </a:prstGeom>
          <a:noFill/>
          <a:ln w="9525" cap="flat" cmpd="sng" algn="ctr">
            <a:noFill/>
            <a:prstDash val="solid"/>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7778" name="Rectangle 3"/>
          <p:cNvSpPr>
            <a:spLocks noChangeArrowheads="1"/>
          </p:cNvSpPr>
          <p:nvPr/>
        </p:nvSpPr>
        <p:spPr bwMode="auto">
          <a:xfrm>
            <a:off x="0" y="2095500"/>
            <a:ext cx="7175500" cy="2381250"/>
          </a:xfrm>
          <a:prstGeom prst="rect">
            <a:avLst/>
          </a:prstGeom>
          <a:gradFill rotWithShape="1">
            <a:gsLst>
              <a:gs pos="0">
                <a:srgbClr val="0183B7"/>
              </a:gs>
              <a:gs pos="100000">
                <a:srgbClr val="003D55"/>
              </a:gs>
            </a:gsLst>
            <a:lin ang="0" scaled="1"/>
          </a:gradFill>
          <a:ln w="9525" algn="ctr">
            <a:noFill/>
            <a:miter lim="800000"/>
            <a:headEnd/>
            <a:tailEnd/>
          </a:ln>
        </p:spPr>
        <p:txBody>
          <a:bodyPr wrap="none" lIns="73025" tIns="36512" rIns="73025" bIns="36512" anchor="ctr"/>
          <a:lstStyle/>
          <a:p>
            <a:pPr algn="ctr"/>
            <a:endParaRPr lang="en-US" sz="2400">
              <a:solidFill>
                <a:schemeClr val="bg1"/>
              </a:solidFill>
            </a:endParaRPr>
          </a:p>
        </p:txBody>
      </p:sp>
      <p:pic>
        <p:nvPicPr>
          <p:cNvPr id="1227788" name="Picture 12"/>
          <p:cNvPicPr>
            <a:picLocks noChangeAspect="1" noChangeArrowheads="1"/>
          </p:cNvPicPr>
          <p:nvPr/>
        </p:nvPicPr>
        <p:blipFill>
          <a:blip r:embed="rId3" cstate="print"/>
          <a:srcRect/>
          <a:stretch>
            <a:fillRect/>
          </a:stretch>
        </p:blipFill>
        <p:spPr bwMode="auto">
          <a:xfrm>
            <a:off x="7085013" y="0"/>
            <a:ext cx="5102225" cy="6856413"/>
          </a:xfrm>
          <a:prstGeom prst="rect">
            <a:avLst/>
          </a:prstGeom>
          <a:noFill/>
          <a:ln w="9525" algn="ctr">
            <a:noFill/>
            <a:miter lim="800000"/>
            <a:headEnd/>
            <a:tailEnd/>
          </a:ln>
          <a:effectLst/>
        </p:spPr>
      </p:pic>
      <p:sp>
        <p:nvSpPr>
          <p:cNvPr id="1227780" name="Rectangle 4"/>
          <p:cNvSpPr>
            <a:spLocks noGrp="1" noChangeArrowheads="1"/>
          </p:cNvSpPr>
          <p:nvPr>
            <p:ph type="ctrTitle" idx="4294967295"/>
          </p:nvPr>
        </p:nvSpPr>
        <p:spPr bwMode="white">
          <a:xfrm>
            <a:off x="1057275" y="2871788"/>
            <a:ext cx="4922838" cy="830262"/>
          </a:xfrm>
          <a:noFill/>
          <a:ln/>
        </p:spPr>
        <p:txBody>
          <a:bodyPr anchor="ctr"/>
          <a:lstStyle/>
          <a:p>
            <a:r>
              <a:rPr lang="en-AU" b="0">
                <a:solidFill>
                  <a:schemeClr val="bg1"/>
                </a:solidFill>
              </a:rPr>
              <a:t>IEEE 802.15.4 PAN</a:t>
            </a:r>
            <a:endParaRPr lang="en-US" b="0">
              <a:solidFill>
                <a:schemeClr val="bg1"/>
              </a:solidFill>
            </a:endParaRPr>
          </a:p>
        </p:txBody>
      </p:sp>
      <p:sp>
        <p:nvSpPr>
          <p:cNvPr id="1227781" name="Rectangle 5"/>
          <p:cNvSpPr>
            <a:spLocks noChangeArrowheads="1"/>
          </p:cNvSpPr>
          <p:nvPr/>
        </p:nvSpPr>
        <p:spPr bwMode="auto">
          <a:xfrm>
            <a:off x="1766888" y="6672263"/>
            <a:ext cx="2228850" cy="188912"/>
          </a:xfrm>
          <a:prstGeom prst="rect">
            <a:avLst/>
          </a:prstGeom>
          <a:noFill/>
          <a:ln w="9525">
            <a:noFill/>
            <a:miter lim="800000"/>
            <a:headEnd/>
            <a:tailEnd/>
          </a:ln>
          <a:effectLst/>
        </p:spPr>
        <p:txBody>
          <a:bodyPr wrap="none" lIns="82124" tIns="41061" rIns="82124" bIns="41061" anchor="b" anchorCtr="1">
            <a:spAutoFit/>
          </a:bodyPr>
          <a:lstStyle/>
          <a:p>
            <a:pPr defTabSz="814388">
              <a:lnSpc>
                <a:spcPct val="100000"/>
              </a:lnSpc>
            </a:pPr>
            <a:r>
              <a:rPr lang="en-US" sz="700">
                <a:solidFill>
                  <a:srgbClr val="8E8E95"/>
                </a:solidFill>
              </a:rPr>
              <a:t>© 2010 Cisco and/or its affiliates. All rights reserved.</a:t>
            </a:r>
          </a:p>
        </p:txBody>
      </p:sp>
      <p:sp>
        <p:nvSpPr>
          <p:cNvPr id="1227782" name="Rectangle 6"/>
          <p:cNvSpPr>
            <a:spLocks noChangeArrowheads="1"/>
          </p:cNvSpPr>
          <p:nvPr/>
        </p:nvSpPr>
        <p:spPr bwMode="auto">
          <a:xfrm>
            <a:off x="4522788" y="6672263"/>
            <a:ext cx="877887" cy="188912"/>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700">
                <a:solidFill>
                  <a:srgbClr val="8E8E95"/>
                </a:solidFill>
              </a:rPr>
              <a:t>Cisco Confidential</a:t>
            </a:r>
          </a:p>
        </p:txBody>
      </p:sp>
      <p:sp>
        <p:nvSpPr>
          <p:cNvPr id="1227783" name="Rectangle 7"/>
          <p:cNvSpPr>
            <a:spLocks noChangeArrowheads="1"/>
          </p:cNvSpPr>
          <p:nvPr/>
        </p:nvSpPr>
        <p:spPr bwMode="auto">
          <a:xfrm>
            <a:off x="258763" y="6672263"/>
            <a:ext cx="1281112" cy="188912"/>
          </a:xfrm>
          <a:prstGeom prst="rect">
            <a:avLst/>
          </a:prstGeom>
          <a:noFill/>
          <a:ln w="9525">
            <a:noFill/>
            <a:miter lim="800000"/>
            <a:headEnd/>
            <a:tailEnd/>
          </a:ln>
          <a:effectLst/>
        </p:spPr>
        <p:txBody>
          <a:bodyPr lIns="82124" tIns="41061" rIns="82124" bIns="41061" anchor="b">
            <a:spAutoFit/>
          </a:bodyPr>
          <a:lstStyle/>
          <a:p>
            <a:pPr defTabSz="814388">
              <a:lnSpc>
                <a:spcPct val="100000"/>
              </a:lnSpc>
            </a:pPr>
            <a:r>
              <a:rPr lang="en-US" sz="700">
                <a:solidFill>
                  <a:srgbClr val="8E8E95"/>
                </a:solidFill>
              </a:rPr>
              <a:t>Presentation_ID</a:t>
            </a:r>
          </a:p>
        </p:txBody>
      </p:sp>
      <p:sp>
        <p:nvSpPr>
          <p:cNvPr id="1227784" name="Rectangle 8"/>
          <p:cNvSpPr>
            <a:spLocks noChangeArrowheads="1"/>
          </p:cNvSpPr>
          <p:nvPr/>
        </p:nvSpPr>
        <p:spPr bwMode="auto">
          <a:xfrm>
            <a:off x="11580813" y="6626225"/>
            <a:ext cx="304800"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A48917B2-65F9-46E3-868E-880832A10C8C}" type="slidenum">
              <a:rPr lang="en-US" sz="1000">
                <a:solidFill>
                  <a:srgbClr val="8E8E95"/>
                </a:solidFill>
              </a:rPr>
              <a:pPr algn="r" defTabSz="814388">
                <a:lnSpc>
                  <a:spcPct val="100000"/>
                </a:lnSpc>
              </a:pPr>
              <a:t>14</a:t>
            </a:fld>
            <a:endParaRPr lang="en-US" sz="1000">
              <a:solidFill>
                <a:srgbClr val="8E8E95"/>
              </a:solidFill>
            </a:endParaRPr>
          </a:p>
        </p:txBody>
      </p:sp>
      <p:sp>
        <p:nvSpPr>
          <p:cNvPr id="1227786" name="Rectangle 10"/>
          <p:cNvSpPr>
            <a:spLocks noChangeArrowheads="1"/>
          </p:cNvSpPr>
          <p:nvPr/>
        </p:nvSpPr>
        <p:spPr bwMode="auto">
          <a:xfrm>
            <a:off x="7092950" y="4476750"/>
            <a:ext cx="5138738" cy="2390775"/>
          </a:xfrm>
          <a:prstGeom prst="rect">
            <a:avLst/>
          </a:prstGeom>
          <a:solidFill>
            <a:schemeClr val="bg1">
              <a:alpha val="30000"/>
            </a:schemeClr>
          </a:solidFill>
          <a:ln w="9525" algn="ctr">
            <a:noFill/>
            <a:miter lim="800000"/>
            <a:headEnd/>
            <a:tailEnd/>
          </a:ln>
        </p:spPr>
        <p:txBody>
          <a:bodyPr wrap="none" lIns="73025" tIns="36512" rIns="73025" bIns="36512" anchor="ctr"/>
          <a:lstStyle/>
          <a:p>
            <a:pPr algn="ctr"/>
            <a:endParaRPr lang="en-US" sz="2400">
              <a:solidFill>
                <a:srgbClr val="FFFFFF"/>
              </a:solidFill>
            </a:endParaRPr>
          </a:p>
        </p:txBody>
      </p:sp>
      <p:sp>
        <p:nvSpPr>
          <p:cNvPr id="1227787" name="Rectangle 10"/>
          <p:cNvSpPr>
            <a:spLocks noChangeArrowheads="1"/>
          </p:cNvSpPr>
          <p:nvPr/>
        </p:nvSpPr>
        <p:spPr bwMode="auto">
          <a:xfrm>
            <a:off x="7092950" y="0"/>
            <a:ext cx="5054600" cy="2095500"/>
          </a:xfrm>
          <a:prstGeom prst="rect">
            <a:avLst/>
          </a:prstGeom>
          <a:solidFill>
            <a:schemeClr val="bg1">
              <a:alpha val="30000"/>
            </a:schemeClr>
          </a:solidFill>
          <a:ln w="9525" algn="ctr">
            <a:noFill/>
            <a:miter lim="800000"/>
            <a:headEnd/>
            <a:tailEnd/>
          </a:ln>
        </p:spPr>
        <p:txBody>
          <a:bodyPr wrap="none" lIns="73025" tIns="36512" rIns="73025" bIns="36512" anchor="ctr"/>
          <a:lstStyle/>
          <a:p>
            <a:pPr algn="ctr"/>
            <a:endParaRPr lang="en-US" sz="2400">
              <a:solidFill>
                <a:srgbClr val="FFFFFF"/>
              </a:solidFill>
            </a:endParaRP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42" name="Rectangle 2"/>
          <p:cNvSpPr>
            <a:spLocks noChangeArrowheads="1"/>
          </p:cNvSpPr>
          <p:nvPr/>
        </p:nvSpPr>
        <p:spPr bwMode="auto">
          <a:xfrm>
            <a:off x="912813" y="2349500"/>
            <a:ext cx="6981825" cy="2159000"/>
          </a:xfrm>
          <a:prstGeom prst="rect">
            <a:avLst/>
          </a:prstGeom>
          <a:solidFill>
            <a:srgbClr val="0183B7">
              <a:alpha val="39999"/>
            </a:srgbClr>
          </a:solidFill>
          <a:ln w="9525" algn="ctr">
            <a:noFill/>
            <a:miter lim="800000"/>
            <a:headEnd/>
            <a:tailEnd/>
          </a:ln>
          <a:effectLst/>
        </p:spPr>
        <p:txBody>
          <a:bodyPr lIns="82124" tIns="41061" rIns="82124" bIns="41061" anchor="ctr">
            <a:spAutoFit/>
          </a:bodyPr>
          <a:lstStyle/>
          <a:p>
            <a:endParaRPr lang="en-US"/>
          </a:p>
        </p:txBody>
      </p:sp>
      <p:sp>
        <p:nvSpPr>
          <p:cNvPr id="1187843" name="Rectangle 3"/>
          <p:cNvSpPr>
            <a:spLocks noGrp="1" noChangeArrowheads="1"/>
          </p:cNvSpPr>
          <p:nvPr>
            <p:ph type="title"/>
          </p:nvPr>
        </p:nvSpPr>
        <p:spPr/>
        <p:txBody>
          <a:bodyPr/>
          <a:lstStyle/>
          <a:p>
            <a:r>
              <a:rPr lang="en-AU"/>
              <a:t>IEEE Wireless Standards</a:t>
            </a:r>
          </a:p>
        </p:txBody>
      </p:sp>
      <p:sp>
        <p:nvSpPr>
          <p:cNvPr id="1187844" name="Rectangle 4"/>
          <p:cNvSpPr>
            <a:spLocks noGrp="1" noChangeArrowheads="1"/>
          </p:cNvSpPr>
          <p:nvPr>
            <p:ph type="body" idx="1"/>
          </p:nvPr>
        </p:nvSpPr>
        <p:spPr>
          <a:xfrm>
            <a:off x="874713" y="1520825"/>
            <a:ext cx="10979150" cy="5003800"/>
          </a:xfrm>
        </p:spPr>
        <p:txBody>
          <a:bodyPr/>
          <a:lstStyle/>
          <a:p>
            <a:r>
              <a:rPr lang="en-AU" sz="2000" dirty="0"/>
              <a:t>802.11 – Wireless Local Area Networks (</a:t>
            </a:r>
            <a:r>
              <a:rPr lang="en-AU" sz="2000" dirty="0" err="1"/>
              <a:t>WiFi</a:t>
            </a:r>
            <a:r>
              <a:rPr lang="en-AU" sz="2000" dirty="0"/>
              <a:t>)</a:t>
            </a:r>
          </a:p>
          <a:p>
            <a:pPr lvl="1"/>
            <a:r>
              <a:rPr lang="en-AU" sz="1800" dirty="0" err="1"/>
              <a:t>802.11a</a:t>
            </a:r>
            <a:r>
              <a:rPr lang="en-AU" sz="1800" dirty="0"/>
              <a:t>, </a:t>
            </a:r>
            <a:r>
              <a:rPr lang="en-AU" sz="1800" dirty="0" err="1"/>
              <a:t>802.11b</a:t>
            </a:r>
            <a:r>
              <a:rPr lang="en-AU" sz="1800" dirty="0"/>
              <a:t>, </a:t>
            </a:r>
            <a:r>
              <a:rPr lang="en-AU" sz="1800" dirty="0" err="1"/>
              <a:t>80211g</a:t>
            </a:r>
            <a:r>
              <a:rPr lang="en-AU" sz="1800" dirty="0"/>
              <a:t>, </a:t>
            </a:r>
            <a:r>
              <a:rPr lang="en-AU" sz="1800" dirty="0" err="1"/>
              <a:t>802.11n</a:t>
            </a:r>
            <a:endParaRPr lang="en-AU" sz="1800" dirty="0"/>
          </a:p>
          <a:p>
            <a:r>
              <a:rPr lang="en-AU" sz="2000" dirty="0"/>
              <a:t>802.15 – Wireless Personal Access Networks (</a:t>
            </a:r>
            <a:r>
              <a:rPr lang="en-AU" sz="2000" dirty="0" err="1"/>
              <a:t>WPAN</a:t>
            </a:r>
            <a:r>
              <a:rPr lang="en-AU" sz="2000" dirty="0"/>
              <a:t>)</a:t>
            </a:r>
          </a:p>
          <a:p>
            <a:pPr lvl="1"/>
            <a:r>
              <a:rPr lang="en-AU" sz="1800" dirty="0"/>
              <a:t>Task Group 1 	– Bluetooth (802.15.1)</a:t>
            </a:r>
          </a:p>
          <a:p>
            <a:pPr lvl="1"/>
            <a:r>
              <a:rPr lang="en-AU" sz="1800" dirty="0"/>
              <a:t>Task Group 2 	– Co-existence (802.15.2)</a:t>
            </a:r>
          </a:p>
          <a:p>
            <a:pPr lvl="1"/>
            <a:r>
              <a:rPr lang="en-AU" sz="1800" dirty="0"/>
              <a:t>Task Group 3 	– High Rate </a:t>
            </a:r>
            <a:r>
              <a:rPr lang="en-AU" sz="1800" dirty="0" err="1"/>
              <a:t>WPAN</a:t>
            </a:r>
            <a:r>
              <a:rPr lang="en-AU" sz="1800" dirty="0"/>
              <a:t> (802.15.3)</a:t>
            </a:r>
          </a:p>
          <a:p>
            <a:pPr lvl="1"/>
            <a:r>
              <a:rPr lang="en-AU" sz="1800" dirty="0">
                <a:solidFill>
                  <a:schemeClr val="accent2"/>
                </a:solidFill>
              </a:rPr>
              <a:t>Task Group 4 	– Low Rate </a:t>
            </a:r>
            <a:r>
              <a:rPr lang="en-AU" sz="1800" dirty="0" err="1">
                <a:solidFill>
                  <a:schemeClr val="accent2"/>
                </a:solidFill>
              </a:rPr>
              <a:t>WPAN</a:t>
            </a:r>
            <a:r>
              <a:rPr lang="en-AU" sz="1800" dirty="0">
                <a:solidFill>
                  <a:schemeClr val="accent2"/>
                </a:solidFill>
              </a:rPr>
              <a:t> (802.15.4 or 802.15 </a:t>
            </a:r>
            <a:r>
              <a:rPr lang="en-AU" sz="1800" dirty="0" err="1">
                <a:solidFill>
                  <a:schemeClr val="accent2"/>
                </a:solidFill>
              </a:rPr>
              <a:t>TG4</a:t>
            </a:r>
            <a:r>
              <a:rPr lang="en-AU" sz="1800" dirty="0" smtClean="0">
                <a:solidFill>
                  <a:schemeClr val="accent2"/>
                </a:solidFill>
              </a:rPr>
              <a:t>)</a:t>
            </a:r>
          </a:p>
          <a:p>
            <a:pPr lvl="1"/>
            <a:r>
              <a:rPr lang="en-AU" sz="1800" dirty="0" smtClean="0"/>
              <a:t>Task </a:t>
            </a:r>
            <a:r>
              <a:rPr lang="en-AU" sz="1800" dirty="0"/>
              <a:t>Group 5 	– Mesh Networking (802.15.5)</a:t>
            </a:r>
          </a:p>
          <a:p>
            <a:r>
              <a:rPr lang="en-AU" sz="2000" dirty="0"/>
              <a:t>802.16 – Wireless Metropolitan Area Networks (</a:t>
            </a:r>
            <a:r>
              <a:rPr lang="en-AU" sz="2000" dirty="0" err="1"/>
              <a:t>WiMax</a:t>
            </a:r>
            <a:r>
              <a:rPr lang="en-AU" sz="2000" dirty="0"/>
              <a:t>)</a:t>
            </a:r>
          </a:p>
          <a:p>
            <a:r>
              <a:rPr lang="en-AU" sz="2000" dirty="0" smtClean="0">
                <a:solidFill>
                  <a:schemeClr val="bg1">
                    <a:lumMod val="75000"/>
                  </a:schemeClr>
                </a:solidFill>
              </a:rPr>
              <a:t>802.20 – Mobile Broadband Wireless Access (Mobile-</a:t>
            </a:r>
            <a:r>
              <a:rPr lang="en-AU" sz="2000" dirty="0" err="1" smtClean="0">
                <a:solidFill>
                  <a:schemeClr val="bg1">
                    <a:lumMod val="75000"/>
                  </a:schemeClr>
                </a:solidFill>
              </a:rPr>
              <a:t>Fi</a:t>
            </a:r>
            <a:r>
              <a:rPr lang="en-AU" sz="2000" dirty="0" smtClean="0">
                <a:solidFill>
                  <a:schemeClr val="bg1">
                    <a:lumMod val="75000"/>
                  </a:schemeClr>
                </a:solidFill>
              </a:rPr>
              <a:t>) - Defunct</a:t>
            </a:r>
          </a:p>
          <a:p>
            <a:r>
              <a:rPr lang="en-AU" sz="2000" dirty="0" smtClean="0"/>
              <a:t>802.22 – Wireless Regional Access Network (WRAN)</a:t>
            </a:r>
          </a:p>
          <a:p>
            <a:pPr lvl="1"/>
            <a:r>
              <a:rPr lang="en-AU" sz="1800" dirty="0" smtClean="0"/>
              <a:t>Utilise free space in the allocated TV spectrum </a:t>
            </a:r>
          </a:p>
          <a:p>
            <a:pPr lvl="1"/>
            <a:endParaRPr lang="en-AU" sz="1800" dirty="0"/>
          </a:p>
        </p:txBody>
      </p:sp>
      <p:sp>
        <p:nvSpPr>
          <p:cNvPr id="1187846" name="AutoShape 6"/>
          <p:cNvSpPr>
            <a:spLocks/>
          </p:cNvSpPr>
          <p:nvPr/>
        </p:nvSpPr>
        <p:spPr bwMode="auto">
          <a:xfrm>
            <a:off x="7894638" y="3789363"/>
            <a:ext cx="360362" cy="330200"/>
          </a:xfrm>
          <a:prstGeom prst="rightBrace">
            <a:avLst>
              <a:gd name="adj1" fmla="val 8333"/>
              <a:gd name="adj2" fmla="val 50000"/>
            </a:avLst>
          </a:prstGeom>
          <a:noFill/>
          <a:ln w="9525">
            <a:solidFill>
              <a:schemeClr val="tx2"/>
            </a:solidFill>
            <a:round/>
            <a:headEnd/>
            <a:tailEnd/>
          </a:ln>
          <a:effectLst/>
        </p:spPr>
        <p:txBody>
          <a:bodyPr lIns="82124" tIns="41061" rIns="82124" bIns="41061" anchor="ctr">
            <a:spAutoFit/>
          </a:bodyPr>
          <a:lstStyle/>
          <a:p>
            <a:endParaRPr lang="en-US"/>
          </a:p>
        </p:txBody>
      </p:sp>
      <p:sp>
        <p:nvSpPr>
          <p:cNvPr id="1187847" name="Text Box 7"/>
          <p:cNvSpPr txBox="1">
            <a:spLocks noChangeArrowheads="1"/>
          </p:cNvSpPr>
          <p:nvPr/>
        </p:nvSpPr>
        <p:spPr bwMode="auto">
          <a:xfrm>
            <a:off x="8248650" y="3789363"/>
            <a:ext cx="1536700" cy="330200"/>
          </a:xfrm>
          <a:prstGeom prst="rect">
            <a:avLst/>
          </a:prstGeom>
          <a:noFill/>
          <a:ln w="9525" algn="ctr">
            <a:noFill/>
            <a:miter lim="800000"/>
            <a:headEnd/>
            <a:tailEnd/>
          </a:ln>
          <a:effectLst/>
        </p:spPr>
        <p:txBody>
          <a:bodyPr wrap="none" lIns="82124" tIns="41061" rIns="82124" bIns="41061">
            <a:spAutoFit/>
          </a:bodyPr>
          <a:lstStyle/>
          <a:p>
            <a:pPr defTabSz="814388"/>
            <a:r>
              <a:rPr lang="en-AU" dirty="0"/>
              <a:t>Used in </a:t>
            </a:r>
            <a:r>
              <a:rPr lang="en-AU" dirty="0" err="1"/>
              <a:t>LLNs</a:t>
            </a:r>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0850" name="Picture 2" descr="girl2"/>
          <p:cNvPicPr>
            <a:picLocks noChangeAspect="1" noChangeArrowheads="1"/>
          </p:cNvPicPr>
          <p:nvPr/>
        </p:nvPicPr>
        <p:blipFill>
          <a:blip r:embed="rId3" cstate="print"/>
          <a:srcRect r="1483"/>
          <a:stretch>
            <a:fillRect/>
          </a:stretch>
        </p:blipFill>
        <p:spPr bwMode="auto">
          <a:xfrm>
            <a:off x="4071938" y="4000500"/>
            <a:ext cx="8115300" cy="1909763"/>
          </a:xfrm>
          <a:prstGeom prst="rect">
            <a:avLst/>
          </a:prstGeom>
          <a:noFill/>
        </p:spPr>
      </p:pic>
      <p:sp>
        <p:nvSpPr>
          <p:cNvPr id="1230852" name="Rectangle 4"/>
          <p:cNvSpPr>
            <a:spLocks noChangeArrowheads="1"/>
          </p:cNvSpPr>
          <p:nvPr/>
        </p:nvSpPr>
        <p:spPr bwMode="auto">
          <a:xfrm flipV="1">
            <a:off x="0" y="5910263"/>
            <a:ext cx="12188825" cy="581025"/>
          </a:xfrm>
          <a:prstGeom prst="rect">
            <a:avLst/>
          </a:prstGeom>
          <a:gradFill rotWithShape="1">
            <a:gsLst>
              <a:gs pos="0">
                <a:srgbClr val="0183B7">
                  <a:gamma/>
                  <a:tint val="0"/>
                  <a:invGamma/>
                  <a:alpha val="0"/>
                </a:srgbClr>
              </a:gs>
              <a:gs pos="100000">
                <a:srgbClr val="0183B7">
                  <a:alpha val="50000"/>
                </a:srgbClr>
              </a:gs>
            </a:gsLst>
            <a:lin ang="5400000" scaled="1"/>
          </a:gradFill>
          <a:ln w="9525" algn="ctr">
            <a:noFill/>
            <a:miter lim="800000"/>
            <a:headEnd/>
            <a:tailEnd/>
          </a:ln>
          <a:effectLst/>
        </p:spPr>
        <p:txBody>
          <a:bodyPr lIns="82124" tIns="41061" rIns="82124" bIns="41061" anchor="ctr"/>
          <a:lstStyle/>
          <a:p>
            <a:endParaRPr lang="en-US"/>
          </a:p>
        </p:txBody>
      </p:sp>
      <p:sp>
        <p:nvSpPr>
          <p:cNvPr id="1230853" name="Rectangle 3"/>
          <p:cNvSpPr>
            <a:spLocks noChangeArrowheads="1"/>
          </p:cNvSpPr>
          <p:nvPr/>
        </p:nvSpPr>
        <p:spPr bwMode="auto">
          <a:xfrm>
            <a:off x="0" y="0"/>
            <a:ext cx="12188825" cy="914400"/>
          </a:xfrm>
          <a:prstGeom prst="rect">
            <a:avLst/>
          </a:prstGeom>
          <a:solidFill>
            <a:schemeClr val="bg1"/>
          </a:solidFill>
          <a:ln w="9525" algn="ctr">
            <a:noFill/>
            <a:miter lim="800000"/>
            <a:headEnd/>
            <a:tailEnd/>
          </a:ln>
        </p:spPr>
        <p:txBody>
          <a:bodyPr wrap="none" lIns="73025" tIns="36512" rIns="73025" bIns="36512" anchor="ctr"/>
          <a:lstStyle/>
          <a:p>
            <a:pPr algn="ctr"/>
            <a:endParaRPr lang="en-US" sz="2400">
              <a:solidFill>
                <a:srgbClr val="FFFFFF"/>
              </a:solidFill>
            </a:endParaRPr>
          </a:p>
        </p:txBody>
      </p:sp>
      <p:sp>
        <p:nvSpPr>
          <p:cNvPr id="1230854" name="Rectangle 14"/>
          <p:cNvSpPr>
            <a:spLocks noChangeArrowheads="1"/>
          </p:cNvSpPr>
          <p:nvPr/>
        </p:nvSpPr>
        <p:spPr bwMode="auto">
          <a:xfrm>
            <a:off x="915988" y="908050"/>
            <a:ext cx="10107612" cy="1524000"/>
          </a:xfrm>
          <a:prstGeom prst="rect">
            <a:avLst/>
          </a:prstGeom>
          <a:noFill/>
          <a:ln w="9525" algn="ctr">
            <a:noFill/>
            <a:miter lim="800000"/>
            <a:headEnd/>
            <a:tailEnd/>
          </a:ln>
        </p:spPr>
        <p:txBody>
          <a:bodyPr lIns="82124" tIns="41061" rIns="82124" bIns="41061"/>
          <a:lstStyle/>
          <a:p>
            <a:pPr marL="114300" indent="-114300" defTabSz="814388" eaLnBrk="1" hangingPunct="1">
              <a:lnSpc>
                <a:spcPct val="95000"/>
              </a:lnSpc>
            </a:pPr>
            <a:r>
              <a:rPr lang="en-US" sz="2200">
                <a:solidFill>
                  <a:schemeClr val="accent1"/>
                </a:solidFill>
              </a:rPr>
              <a:t>“The IEEE 802.15 TG4 was chartered to investigate a low data rate solution with multi-month to multi-year battery life and very low complexity. It is operating in an unlicensed, international frequency band.  Potential applications are sensors, interactive toys, smart badges, remote controls, and home automation.”</a:t>
            </a:r>
          </a:p>
        </p:txBody>
      </p:sp>
      <p:sp>
        <p:nvSpPr>
          <p:cNvPr id="1230855" name="Rectangle 15"/>
          <p:cNvSpPr>
            <a:spLocks noChangeArrowheads="1"/>
          </p:cNvSpPr>
          <p:nvPr/>
        </p:nvSpPr>
        <p:spPr bwMode="auto">
          <a:xfrm>
            <a:off x="1068388" y="2760663"/>
            <a:ext cx="5865812" cy="628650"/>
          </a:xfrm>
          <a:prstGeom prst="rect">
            <a:avLst/>
          </a:prstGeom>
          <a:noFill/>
          <a:ln w="9525" algn="ctr">
            <a:noFill/>
            <a:miter lim="800000"/>
            <a:headEnd/>
            <a:tailEnd/>
          </a:ln>
        </p:spPr>
        <p:txBody>
          <a:bodyPr lIns="82124" tIns="41061" rIns="82124" bIns="41061"/>
          <a:lstStyle/>
          <a:p>
            <a:pPr defTabSz="814388" eaLnBrk="1" hangingPunct="1">
              <a:spcBef>
                <a:spcPct val="30000"/>
              </a:spcBef>
              <a:buClr>
                <a:schemeClr val="tx2"/>
              </a:buClr>
              <a:buSzPct val="100000"/>
              <a:buFont typeface="Wingdings" pitchFamily="2" charset="2"/>
              <a:buNone/>
            </a:pPr>
            <a:r>
              <a:rPr lang="en-US" sz="1600">
                <a:solidFill>
                  <a:schemeClr val="accent1"/>
                </a:solidFill>
                <a:hlinkClick r:id="rId4"/>
              </a:rPr>
              <a:t>http://www.ieee802.org/15/pub/TG4.html</a:t>
            </a:r>
            <a:endParaRPr lang="en-US" sz="1600">
              <a:solidFill>
                <a:schemeClr val="accent1"/>
              </a:solidFill>
            </a:endParaRPr>
          </a:p>
          <a:p>
            <a:pPr defTabSz="814388" eaLnBrk="1" hangingPunct="1">
              <a:spcBef>
                <a:spcPct val="30000"/>
              </a:spcBef>
              <a:buClr>
                <a:schemeClr val="tx2"/>
              </a:buClr>
              <a:buSzPct val="100000"/>
              <a:buFont typeface="Wingdings" pitchFamily="2" charset="2"/>
              <a:buNone/>
            </a:pPr>
            <a:r>
              <a:rPr lang="en-US" sz="1600">
                <a:solidFill>
                  <a:schemeClr val="accent1"/>
                </a:solidFill>
              </a:rPr>
              <a:t>IEEE 802.15 WPAN™ Task Group 4 (TG4) Charter</a:t>
            </a:r>
          </a:p>
        </p:txBody>
      </p:sp>
      <p:sp>
        <p:nvSpPr>
          <p:cNvPr id="1230856" name="Line 25"/>
          <p:cNvSpPr>
            <a:spLocks noChangeShapeType="1"/>
          </p:cNvSpPr>
          <p:nvPr/>
        </p:nvSpPr>
        <p:spPr bwMode="auto">
          <a:xfrm>
            <a:off x="4065588" y="4000500"/>
            <a:ext cx="0" cy="1917700"/>
          </a:xfrm>
          <a:prstGeom prst="line">
            <a:avLst/>
          </a:prstGeom>
          <a:noFill/>
          <a:ln w="19050">
            <a:solidFill>
              <a:schemeClr val="bg1"/>
            </a:solidFill>
            <a:round/>
            <a:headEnd/>
            <a:tailEnd/>
          </a:ln>
          <a:effectLst/>
        </p:spPr>
        <p:txBody>
          <a:bodyPr wrap="none" lIns="82124" tIns="41061" rIns="82124" bIns="41061" anchor="ctr"/>
          <a:lstStyle/>
          <a:p>
            <a:endParaRPr lang="en-US"/>
          </a:p>
        </p:txBody>
      </p:sp>
      <p:sp>
        <p:nvSpPr>
          <p:cNvPr id="1230857" name="Line 11"/>
          <p:cNvSpPr>
            <a:spLocks noChangeShapeType="1"/>
          </p:cNvSpPr>
          <p:nvPr/>
        </p:nvSpPr>
        <p:spPr bwMode="auto">
          <a:xfrm>
            <a:off x="0" y="5915025"/>
            <a:ext cx="12188825" cy="0"/>
          </a:xfrm>
          <a:prstGeom prst="line">
            <a:avLst/>
          </a:prstGeom>
          <a:noFill/>
          <a:ln w="19050">
            <a:solidFill>
              <a:schemeClr val="bg1"/>
            </a:solidFill>
            <a:round/>
            <a:headEnd/>
            <a:tailEnd/>
          </a:ln>
          <a:effectLst/>
        </p:spPr>
        <p:txBody>
          <a:bodyPr wrap="none" lIns="82124" tIns="41061" rIns="82124" bIns="41061" anchor="ctr"/>
          <a:lstStyle/>
          <a:p>
            <a:endParaRPr lang="en-US"/>
          </a:p>
        </p:txBody>
      </p:sp>
      <p:sp>
        <p:nvSpPr>
          <p:cNvPr id="1230858" name="Rectangle 10"/>
          <p:cNvSpPr>
            <a:spLocks noChangeArrowheads="1"/>
          </p:cNvSpPr>
          <p:nvPr/>
        </p:nvSpPr>
        <p:spPr bwMode="auto">
          <a:xfrm>
            <a:off x="0" y="3429000"/>
            <a:ext cx="12188825" cy="581025"/>
          </a:xfrm>
          <a:prstGeom prst="rect">
            <a:avLst/>
          </a:prstGeom>
          <a:gradFill rotWithShape="1">
            <a:gsLst>
              <a:gs pos="0">
                <a:srgbClr val="0183B7">
                  <a:gamma/>
                  <a:tint val="0"/>
                  <a:invGamma/>
                  <a:alpha val="0"/>
                </a:srgbClr>
              </a:gs>
              <a:gs pos="100000">
                <a:srgbClr val="0183B7">
                  <a:alpha val="50000"/>
                </a:srgbClr>
              </a:gs>
            </a:gsLst>
            <a:lin ang="5400000" scaled="1"/>
          </a:gradFill>
          <a:ln w="9525" algn="ctr">
            <a:noFill/>
            <a:miter lim="800000"/>
            <a:headEnd/>
            <a:tailEnd/>
          </a:ln>
          <a:effectLst/>
        </p:spPr>
        <p:txBody>
          <a:bodyPr lIns="82124" tIns="41061" rIns="82124" bIns="41061" anchor="ctr"/>
          <a:lstStyle/>
          <a:p>
            <a:endParaRPr lang="en-US"/>
          </a:p>
        </p:txBody>
      </p:sp>
      <p:sp>
        <p:nvSpPr>
          <p:cNvPr id="1230859" name="Line 12"/>
          <p:cNvSpPr>
            <a:spLocks noChangeShapeType="1"/>
          </p:cNvSpPr>
          <p:nvPr/>
        </p:nvSpPr>
        <p:spPr bwMode="auto">
          <a:xfrm>
            <a:off x="0" y="4000500"/>
            <a:ext cx="12188825" cy="0"/>
          </a:xfrm>
          <a:prstGeom prst="line">
            <a:avLst/>
          </a:prstGeom>
          <a:noFill/>
          <a:ln w="19050">
            <a:solidFill>
              <a:schemeClr val="bg1"/>
            </a:solidFill>
            <a:round/>
            <a:headEnd/>
            <a:tailEnd/>
          </a:ln>
        </p:spPr>
        <p:txBody>
          <a:bodyPr wrap="none" lIns="82124" tIns="41061" rIns="82124" bIns="41061" anchor="ctr"/>
          <a:lstStyle/>
          <a:p>
            <a:endParaRPr lang="en-US"/>
          </a:p>
        </p:txBody>
      </p:sp>
      <p:pic>
        <p:nvPicPr>
          <p:cNvPr id="1230866" name="Picture 18" descr="links_ieee"/>
          <p:cNvPicPr>
            <a:picLocks noChangeAspect="1" noChangeArrowheads="1"/>
          </p:cNvPicPr>
          <p:nvPr/>
        </p:nvPicPr>
        <p:blipFill>
          <a:blip r:embed="rId5" cstate="print"/>
          <a:srcRect/>
          <a:stretch>
            <a:fillRect/>
          </a:stretch>
        </p:blipFill>
        <p:spPr bwMode="auto">
          <a:xfrm>
            <a:off x="0" y="4000500"/>
            <a:ext cx="4065588" cy="1903413"/>
          </a:xfrm>
          <a:prstGeom prst="rect">
            <a:avLst/>
          </a:prstGeom>
          <a:noFill/>
        </p:spPr>
      </p:pic>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3986" name="Rectangle 2"/>
          <p:cNvSpPr>
            <a:spLocks noGrp="1" noChangeArrowheads="1"/>
          </p:cNvSpPr>
          <p:nvPr>
            <p:ph type="title"/>
          </p:nvPr>
        </p:nvSpPr>
        <p:spPr/>
        <p:txBody>
          <a:bodyPr/>
          <a:lstStyle/>
          <a:p>
            <a:r>
              <a:rPr lang="en-AU"/>
              <a:t>IEEE 802.15.4 Features</a:t>
            </a:r>
          </a:p>
        </p:txBody>
      </p:sp>
      <p:sp>
        <p:nvSpPr>
          <p:cNvPr id="1193987" name="Rectangle 3"/>
          <p:cNvSpPr>
            <a:spLocks noGrp="1" noChangeArrowheads="1"/>
          </p:cNvSpPr>
          <p:nvPr>
            <p:ph type="body" idx="1"/>
          </p:nvPr>
        </p:nvSpPr>
        <p:spPr>
          <a:xfrm>
            <a:off x="874713" y="1520825"/>
            <a:ext cx="10979150" cy="5003800"/>
          </a:xfrm>
        </p:spPr>
        <p:txBody>
          <a:bodyPr/>
          <a:lstStyle/>
          <a:p>
            <a:r>
              <a:rPr lang="en-AU" sz="2000" dirty="0"/>
              <a:t>Designed for low bandwidth, low transmit power, small frame size</a:t>
            </a:r>
          </a:p>
          <a:p>
            <a:pPr lvl="1"/>
            <a:r>
              <a:rPr lang="en-AU" sz="1800" dirty="0"/>
              <a:t>More limited than other </a:t>
            </a:r>
            <a:r>
              <a:rPr lang="en-AU" sz="1800" dirty="0" err="1"/>
              <a:t>WPAN</a:t>
            </a:r>
            <a:r>
              <a:rPr lang="en-AU" sz="1800" dirty="0"/>
              <a:t> technologies such as Bluetooth</a:t>
            </a:r>
          </a:p>
          <a:p>
            <a:pPr lvl="1"/>
            <a:r>
              <a:rPr lang="en-AU" sz="1800" dirty="0"/>
              <a:t>Low bit rate and packet size to ensure reasonably low packet error rates</a:t>
            </a:r>
          </a:p>
          <a:p>
            <a:pPr lvl="1"/>
            <a:r>
              <a:rPr lang="en-AU" sz="1800" dirty="0"/>
              <a:t>Packet size (127 bytes) reflects minimal buffering capabilities in Smart Objects</a:t>
            </a:r>
          </a:p>
          <a:p>
            <a:pPr lvl="1"/>
            <a:r>
              <a:rPr lang="en-AU" sz="1800" dirty="0"/>
              <a:t>Low power allows batteries to last for years</a:t>
            </a:r>
          </a:p>
          <a:p>
            <a:r>
              <a:rPr lang="en-AU" sz="2000" dirty="0"/>
              <a:t>Data rates of 250 kbps, 40 kbps, and 20 kbps</a:t>
            </a:r>
          </a:p>
          <a:p>
            <a:r>
              <a:rPr lang="en-AU" sz="2000" dirty="0"/>
              <a:t>Two addressing modes; 16-bit short </a:t>
            </a:r>
            <a:r>
              <a:rPr lang="en-AU" sz="2000" dirty="0" smtClean="0"/>
              <a:t>(local allocation) and </a:t>
            </a:r>
            <a:r>
              <a:rPr lang="en-AU" sz="2000" dirty="0"/>
              <a:t>64-bit IEEE </a:t>
            </a:r>
            <a:r>
              <a:rPr lang="en-AU" sz="2000" dirty="0" smtClean="0"/>
              <a:t>(global allocation)</a:t>
            </a:r>
            <a:endParaRPr lang="en-AU" sz="2000" dirty="0"/>
          </a:p>
          <a:p>
            <a:r>
              <a:rPr lang="en-AU" sz="2000" dirty="0" smtClean="0"/>
              <a:t>Communicates </a:t>
            </a:r>
            <a:r>
              <a:rPr lang="en-AU" sz="2000" dirty="0"/>
              <a:t>over multiple hops</a:t>
            </a:r>
          </a:p>
          <a:p>
            <a:pPr lvl="1"/>
            <a:r>
              <a:rPr lang="en-AU" sz="1800" dirty="0"/>
              <a:t>Range is in tens of metres, reduces transmission power</a:t>
            </a:r>
          </a:p>
          <a:p>
            <a:r>
              <a:rPr lang="en-AU" sz="2000" dirty="0" smtClean="0"/>
              <a:t>3 </a:t>
            </a:r>
            <a:r>
              <a:rPr lang="en-AU" sz="2000" dirty="0"/>
              <a:t>possible unlicensed frequency bands </a:t>
            </a:r>
            <a:endParaRPr lang="en-AU" sz="2000" dirty="0" smtClean="0"/>
          </a:p>
          <a:p>
            <a:pPr lvl="1"/>
            <a:r>
              <a:rPr lang="en-AU" sz="1600" dirty="0" smtClean="0"/>
              <a:t>(Europe 868-868.8 MHz – 3 </a:t>
            </a:r>
            <a:r>
              <a:rPr lang="en-AU" sz="1600" dirty="0" err="1" smtClean="0"/>
              <a:t>chans</a:t>
            </a:r>
            <a:r>
              <a:rPr lang="en-AU" sz="1600" dirty="0" smtClean="0"/>
              <a:t> , USA 902-928 MHz – 30 </a:t>
            </a:r>
            <a:r>
              <a:rPr lang="en-AU" sz="1600" dirty="0" err="1" smtClean="0"/>
              <a:t>chans</a:t>
            </a:r>
            <a:r>
              <a:rPr lang="en-AU" sz="1600" dirty="0" smtClean="0"/>
              <a:t>,  World 2400-2483.5 MHz – 16 </a:t>
            </a:r>
            <a:r>
              <a:rPr lang="en-AU" sz="1600" dirty="0" err="1" smtClean="0"/>
              <a:t>chans</a:t>
            </a:r>
            <a:r>
              <a:rPr lang="en-AU" sz="1600" dirty="0" smtClean="0"/>
              <a:t>)</a:t>
            </a:r>
          </a:p>
        </p:txBody>
      </p:sp>
      <p:grpSp>
        <p:nvGrpSpPr>
          <p:cNvPr id="9" name="Group 8"/>
          <p:cNvGrpSpPr/>
          <p:nvPr/>
        </p:nvGrpSpPr>
        <p:grpSpPr>
          <a:xfrm>
            <a:off x="10505000" y="263525"/>
            <a:ext cx="1254125" cy="1257300"/>
            <a:chOff x="10599738" y="263525"/>
            <a:chExt cx="1254125" cy="1257300"/>
          </a:xfrm>
        </p:grpSpPr>
        <p:grpSp>
          <p:nvGrpSpPr>
            <p:cNvPr id="4" name="Group 257"/>
            <p:cNvGrpSpPr>
              <a:grpSpLocks/>
            </p:cNvGrpSpPr>
            <p:nvPr/>
          </p:nvGrpSpPr>
          <p:grpSpPr bwMode="auto">
            <a:xfrm>
              <a:off x="10599738" y="263525"/>
              <a:ext cx="1254125" cy="1257300"/>
              <a:chOff x="1684" y="857"/>
              <a:chExt cx="790" cy="792"/>
            </a:xfrm>
            <a:solidFill>
              <a:srgbClr val="C00000">
                <a:alpha val="40000"/>
              </a:srgbClr>
            </a:solidFill>
          </p:grpSpPr>
          <p:sp>
            <p:nvSpPr>
              <p:cNvPr id="5" name="Oval 89"/>
              <p:cNvSpPr>
                <a:spLocks noChangeArrowheads="1"/>
              </p:cNvSpPr>
              <p:nvPr/>
            </p:nvSpPr>
            <p:spPr bwMode="auto">
              <a:xfrm>
                <a:off x="1684" y="857"/>
                <a:ext cx="790" cy="792"/>
              </a:xfrm>
              <a:prstGeom prst="ellipse">
                <a:avLst/>
              </a:prstGeom>
              <a:grpFill/>
              <a:ln w="19050" algn="ctr">
                <a:noFill/>
                <a:round/>
                <a:headEnd/>
                <a:tailEnd/>
              </a:ln>
            </p:spPr>
            <p:txBody>
              <a:bodyPr anchor="ctr"/>
              <a:lstStyle/>
              <a:p>
                <a:pPr algn="ctr">
                  <a:defRPr/>
                </a:pPr>
                <a:endParaRPr lang="en-US" sz="2400">
                  <a:solidFill>
                    <a:schemeClr val="lt1"/>
                  </a:solidFill>
                  <a:latin typeface="+mn-lt"/>
                </a:endParaRPr>
              </a:p>
            </p:txBody>
          </p:sp>
          <p:sp>
            <p:nvSpPr>
              <p:cNvPr id="6" name="Oval 89"/>
              <p:cNvSpPr>
                <a:spLocks noChangeArrowheads="1"/>
              </p:cNvSpPr>
              <p:nvPr/>
            </p:nvSpPr>
            <p:spPr bwMode="auto">
              <a:xfrm>
                <a:off x="1786" y="960"/>
                <a:ext cx="585" cy="586"/>
              </a:xfrm>
              <a:prstGeom prst="ellipse">
                <a:avLst/>
              </a:prstGeom>
              <a:grpFill/>
              <a:ln w="19050" algn="ctr">
                <a:noFill/>
                <a:round/>
                <a:headEnd/>
                <a:tailEnd/>
              </a:ln>
            </p:spPr>
            <p:txBody>
              <a:bodyPr anchor="ctr"/>
              <a:lstStyle/>
              <a:p>
                <a:pPr algn="ctr">
                  <a:defRPr/>
                </a:pPr>
                <a:endParaRPr lang="en-US" sz="2400">
                  <a:solidFill>
                    <a:schemeClr val="lt1"/>
                  </a:solidFill>
                  <a:latin typeface="+mn-lt"/>
                </a:endParaRPr>
              </a:p>
            </p:txBody>
          </p:sp>
          <p:sp>
            <p:nvSpPr>
              <p:cNvPr id="7" name="Oval 89"/>
              <p:cNvSpPr>
                <a:spLocks noChangeArrowheads="1"/>
              </p:cNvSpPr>
              <p:nvPr/>
            </p:nvSpPr>
            <p:spPr bwMode="auto">
              <a:xfrm>
                <a:off x="1886" y="1059"/>
                <a:ext cx="386" cy="387"/>
              </a:xfrm>
              <a:prstGeom prst="ellipse">
                <a:avLst/>
              </a:prstGeom>
              <a:grpFill/>
              <a:ln w="19050" algn="ctr">
                <a:noFill/>
                <a:round/>
                <a:headEnd/>
                <a:tailEnd/>
              </a:ln>
            </p:spPr>
            <p:txBody>
              <a:bodyPr anchor="ctr"/>
              <a:lstStyle/>
              <a:p>
                <a:pPr algn="ctr">
                  <a:defRPr/>
                </a:pPr>
                <a:endParaRPr lang="en-US" sz="2400">
                  <a:solidFill>
                    <a:schemeClr val="lt1"/>
                  </a:solidFill>
                  <a:latin typeface="+mn-lt"/>
                </a:endParaRPr>
              </a:p>
            </p:txBody>
          </p:sp>
        </p:grpSp>
        <p:pic>
          <p:nvPicPr>
            <p:cNvPr id="8" name="Picture 7" descr="Wireless Router, Added 04/20/2004"/>
            <p:cNvPicPr>
              <a:picLocks noChangeAspect="1" noChangeArrowheads="1"/>
            </p:cNvPicPr>
            <p:nvPr/>
          </p:nvPicPr>
          <p:blipFill>
            <a:blip r:embed="rId3" cstate="print"/>
            <a:srcRect/>
            <a:stretch>
              <a:fillRect/>
            </a:stretch>
          </p:blipFill>
          <p:spPr bwMode="auto">
            <a:xfrm>
              <a:off x="11045825" y="750887"/>
              <a:ext cx="361950" cy="282575"/>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82" name="Rectangle 2"/>
          <p:cNvSpPr>
            <a:spLocks noGrp="1" noChangeArrowheads="1"/>
          </p:cNvSpPr>
          <p:nvPr>
            <p:ph type="title"/>
          </p:nvPr>
        </p:nvSpPr>
        <p:spPr/>
        <p:txBody>
          <a:bodyPr/>
          <a:lstStyle/>
          <a:p>
            <a:r>
              <a:rPr lang="en-AU"/>
              <a:t>IEEE 802.15.4 Node Types</a:t>
            </a:r>
          </a:p>
        </p:txBody>
      </p:sp>
      <p:sp>
        <p:nvSpPr>
          <p:cNvPr id="1198083" name="Rectangle 3"/>
          <p:cNvSpPr>
            <a:spLocks noGrp="1" noChangeArrowheads="1"/>
          </p:cNvSpPr>
          <p:nvPr>
            <p:ph type="body" idx="1"/>
          </p:nvPr>
        </p:nvSpPr>
        <p:spPr>
          <a:xfrm>
            <a:off x="874713" y="1520825"/>
            <a:ext cx="10583862" cy="4787900"/>
          </a:xfrm>
        </p:spPr>
        <p:txBody>
          <a:bodyPr/>
          <a:lstStyle/>
          <a:p>
            <a:pPr>
              <a:lnSpc>
                <a:spcPct val="85000"/>
              </a:lnSpc>
            </a:pPr>
            <a:r>
              <a:rPr lang="en-AU" dirty="0"/>
              <a:t>Full Function Device (</a:t>
            </a:r>
            <a:r>
              <a:rPr lang="en-AU" dirty="0" err="1"/>
              <a:t>FFD</a:t>
            </a:r>
            <a:r>
              <a:rPr lang="en-AU" dirty="0"/>
              <a:t>)</a:t>
            </a:r>
          </a:p>
          <a:p>
            <a:pPr lvl="1">
              <a:lnSpc>
                <a:spcPct val="85000"/>
              </a:lnSpc>
            </a:pPr>
            <a:r>
              <a:rPr lang="en-AU" dirty="0" smtClean="0"/>
              <a:t>Can </a:t>
            </a:r>
            <a:r>
              <a:rPr lang="en-AU" dirty="0"/>
              <a:t>operate </a:t>
            </a:r>
            <a:r>
              <a:rPr lang="en-AU" dirty="0" smtClean="0"/>
              <a:t>as a PAN co-ordinator (allocates local addresses, gateway to other </a:t>
            </a:r>
            <a:r>
              <a:rPr lang="en-AU" dirty="0" err="1" smtClean="0"/>
              <a:t>PANs</a:t>
            </a:r>
            <a:r>
              <a:rPr lang="en-AU" dirty="0" smtClean="0"/>
              <a:t>)</a:t>
            </a:r>
            <a:endParaRPr lang="en-AU" dirty="0"/>
          </a:p>
          <a:p>
            <a:pPr lvl="1">
              <a:lnSpc>
                <a:spcPct val="85000"/>
              </a:lnSpc>
            </a:pPr>
            <a:r>
              <a:rPr lang="en-AU" dirty="0" smtClean="0"/>
              <a:t>Can </a:t>
            </a:r>
            <a:r>
              <a:rPr lang="en-AU" dirty="0"/>
              <a:t>communicate with any other device (</a:t>
            </a:r>
            <a:r>
              <a:rPr lang="en-AU" dirty="0" err="1"/>
              <a:t>FFD</a:t>
            </a:r>
            <a:r>
              <a:rPr lang="en-AU" dirty="0"/>
              <a:t> or </a:t>
            </a:r>
            <a:r>
              <a:rPr lang="en-AU" dirty="0" err="1"/>
              <a:t>RFD</a:t>
            </a:r>
            <a:r>
              <a:rPr lang="en-AU" dirty="0"/>
              <a:t>)</a:t>
            </a:r>
          </a:p>
          <a:p>
            <a:pPr lvl="1">
              <a:lnSpc>
                <a:spcPct val="85000"/>
              </a:lnSpc>
            </a:pPr>
            <a:r>
              <a:rPr lang="en-AU" dirty="0"/>
              <a:t>Ability to relay messages (PAN co-ordinator)</a:t>
            </a:r>
          </a:p>
          <a:p>
            <a:pPr>
              <a:lnSpc>
                <a:spcPct val="85000"/>
              </a:lnSpc>
            </a:pPr>
            <a:r>
              <a:rPr lang="en-AU" dirty="0"/>
              <a:t>Reduced Function Device (</a:t>
            </a:r>
            <a:r>
              <a:rPr lang="en-AU" dirty="0" err="1"/>
              <a:t>RFD</a:t>
            </a:r>
            <a:r>
              <a:rPr lang="en-AU" dirty="0"/>
              <a:t>)</a:t>
            </a:r>
          </a:p>
          <a:p>
            <a:pPr lvl="1">
              <a:lnSpc>
                <a:spcPct val="85000"/>
              </a:lnSpc>
            </a:pPr>
            <a:r>
              <a:rPr lang="en-AU" dirty="0"/>
              <a:t>Very simple device, modest resource requirements</a:t>
            </a:r>
          </a:p>
          <a:p>
            <a:pPr lvl="1">
              <a:lnSpc>
                <a:spcPct val="85000"/>
              </a:lnSpc>
            </a:pPr>
            <a:r>
              <a:rPr lang="en-AU" dirty="0"/>
              <a:t>Can only communicate with </a:t>
            </a:r>
            <a:r>
              <a:rPr lang="en-AU" dirty="0" err="1"/>
              <a:t>FFD</a:t>
            </a:r>
            <a:endParaRPr lang="en-AU" dirty="0"/>
          </a:p>
          <a:p>
            <a:pPr lvl="1">
              <a:lnSpc>
                <a:spcPct val="85000"/>
              </a:lnSpc>
            </a:pPr>
            <a:r>
              <a:rPr lang="en-AU" dirty="0"/>
              <a:t>Intended for extremely simple applications</a:t>
            </a:r>
          </a:p>
        </p:txBody>
      </p:sp>
      <p:grpSp>
        <p:nvGrpSpPr>
          <p:cNvPr id="4" name="Group 6"/>
          <p:cNvGrpSpPr>
            <a:grpSpLocks/>
          </p:cNvGrpSpPr>
          <p:nvPr/>
        </p:nvGrpSpPr>
        <p:grpSpPr bwMode="auto">
          <a:xfrm>
            <a:off x="10415588" y="290406"/>
            <a:ext cx="1439862" cy="1247882"/>
            <a:chOff x="839" y="1480"/>
            <a:chExt cx="953" cy="1315"/>
          </a:xfrm>
        </p:grpSpPr>
        <p:sp>
          <p:nvSpPr>
            <p:cNvPr id="5" name="Line 7"/>
            <p:cNvSpPr>
              <a:spLocks noChangeShapeType="1"/>
            </p:cNvSpPr>
            <p:nvPr/>
          </p:nvSpPr>
          <p:spPr bwMode="auto">
            <a:xfrm>
              <a:off x="975" y="1888"/>
              <a:ext cx="680" cy="816"/>
            </a:xfrm>
            <a:prstGeom prst="line">
              <a:avLst/>
            </a:prstGeom>
            <a:noFill/>
            <a:ln w="28575">
              <a:solidFill>
                <a:schemeClr val="tx1"/>
              </a:solidFill>
              <a:round/>
              <a:headEnd/>
              <a:tailEnd/>
            </a:ln>
            <a:effectLst/>
          </p:spPr>
          <p:txBody>
            <a:bodyPr lIns="82124" tIns="41061" rIns="82124" bIns="41061" anchor="ctr">
              <a:spAutoFit/>
            </a:bodyPr>
            <a:lstStyle/>
            <a:p>
              <a:endParaRPr lang="en-US"/>
            </a:p>
          </p:txBody>
        </p:sp>
        <p:sp>
          <p:nvSpPr>
            <p:cNvPr id="6" name="Line 8"/>
            <p:cNvSpPr>
              <a:spLocks noChangeShapeType="1"/>
            </p:cNvSpPr>
            <p:nvPr/>
          </p:nvSpPr>
          <p:spPr bwMode="auto">
            <a:xfrm flipV="1">
              <a:off x="975" y="1888"/>
              <a:ext cx="680" cy="816"/>
            </a:xfrm>
            <a:prstGeom prst="line">
              <a:avLst/>
            </a:prstGeom>
            <a:noFill/>
            <a:ln w="28575">
              <a:solidFill>
                <a:schemeClr val="tx1"/>
              </a:solidFill>
              <a:round/>
              <a:headEnd/>
              <a:tailEnd/>
            </a:ln>
            <a:effectLst/>
          </p:spPr>
          <p:txBody>
            <a:bodyPr lIns="82124" tIns="41061" rIns="82124" bIns="41061" anchor="ctr">
              <a:spAutoFit/>
            </a:bodyPr>
            <a:lstStyle/>
            <a:p>
              <a:endParaRPr lang="en-US"/>
            </a:p>
          </p:txBody>
        </p:sp>
        <p:sp>
          <p:nvSpPr>
            <p:cNvPr id="7" name="Line 9"/>
            <p:cNvSpPr>
              <a:spLocks noChangeShapeType="1"/>
            </p:cNvSpPr>
            <p:nvPr/>
          </p:nvSpPr>
          <p:spPr bwMode="auto">
            <a:xfrm flipH="1" flipV="1">
              <a:off x="1315" y="1570"/>
              <a:ext cx="0" cy="726"/>
            </a:xfrm>
            <a:prstGeom prst="line">
              <a:avLst/>
            </a:prstGeom>
            <a:noFill/>
            <a:ln w="28575">
              <a:solidFill>
                <a:schemeClr val="tx1"/>
              </a:solidFill>
              <a:round/>
              <a:headEnd/>
              <a:tailEnd/>
            </a:ln>
            <a:effectLst/>
          </p:spPr>
          <p:txBody>
            <a:bodyPr lIns="82124" tIns="41061" rIns="82124" bIns="41061" anchor="ctr">
              <a:spAutoFit/>
            </a:bodyPr>
            <a:lstStyle/>
            <a:p>
              <a:endParaRPr lang="en-US"/>
            </a:p>
          </p:txBody>
        </p:sp>
        <p:sp>
          <p:nvSpPr>
            <p:cNvPr id="8" name="AutoShape 10"/>
            <p:cNvSpPr>
              <a:spLocks noChangeArrowheads="1"/>
            </p:cNvSpPr>
            <p:nvPr/>
          </p:nvSpPr>
          <p:spPr bwMode="auto">
            <a:xfrm>
              <a:off x="1202" y="2205"/>
              <a:ext cx="227" cy="181"/>
            </a:xfrm>
            <a:prstGeom prst="hexagon">
              <a:avLst>
                <a:gd name="adj" fmla="val 31354"/>
                <a:gd name="vf" fmla="val 115470"/>
              </a:avLst>
            </a:prstGeom>
            <a:solidFill>
              <a:srgbClr val="D03434"/>
            </a:solidFill>
            <a:ln w="9525" algn="ctr">
              <a:noFill/>
              <a:miter lim="800000"/>
              <a:headEnd/>
              <a:tailEnd/>
            </a:ln>
            <a:effectLst/>
          </p:spPr>
          <p:txBody>
            <a:bodyPr wrap="none" lIns="73025" tIns="36511" rIns="73025" bIns="36511" anchor="ctr"/>
            <a:lstStyle/>
            <a:p>
              <a:pPr algn="ctr" defTabSz="814388"/>
              <a:r>
                <a:rPr lang="en-AU" sz="1400" b="1" dirty="0">
                  <a:solidFill>
                    <a:schemeClr val="tx1"/>
                  </a:solidFill>
                </a:rPr>
                <a:t>P</a:t>
              </a:r>
            </a:p>
          </p:txBody>
        </p:sp>
        <p:sp>
          <p:nvSpPr>
            <p:cNvPr id="9" name="AutoShape 11"/>
            <p:cNvSpPr>
              <a:spLocks noChangeArrowheads="1"/>
            </p:cNvSpPr>
            <p:nvPr/>
          </p:nvSpPr>
          <p:spPr bwMode="auto">
            <a:xfrm>
              <a:off x="839" y="2614"/>
              <a:ext cx="227" cy="181"/>
            </a:xfrm>
            <a:prstGeom prst="hexagon">
              <a:avLst>
                <a:gd name="adj" fmla="val 31354"/>
                <a:gd name="vf" fmla="val 115470"/>
              </a:avLst>
            </a:prstGeom>
            <a:solidFill>
              <a:srgbClr val="A0C02A"/>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R</a:t>
              </a:r>
            </a:p>
          </p:txBody>
        </p:sp>
        <p:sp>
          <p:nvSpPr>
            <p:cNvPr id="10" name="AutoShape 12"/>
            <p:cNvSpPr>
              <a:spLocks noChangeArrowheads="1"/>
            </p:cNvSpPr>
            <p:nvPr/>
          </p:nvSpPr>
          <p:spPr bwMode="auto">
            <a:xfrm>
              <a:off x="1565" y="2614"/>
              <a:ext cx="227" cy="181"/>
            </a:xfrm>
            <a:prstGeom prst="hexagon">
              <a:avLst>
                <a:gd name="adj" fmla="val 31354"/>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F</a:t>
              </a:r>
            </a:p>
          </p:txBody>
        </p:sp>
        <p:sp>
          <p:nvSpPr>
            <p:cNvPr id="11" name="AutoShape 13"/>
            <p:cNvSpPr>
              <a:spLocks noChangeArrowheads="1"/>
            </p:cNvSpPr>
            <p:nvPr/>
          </p:nvSpPr>
          <p:spPr bwMode="auto">
            <a:xfrm>
              <a:off x="839" y="1798"/>
              <a:ext cx="227" cy="181"/>
            </a:xfrm>
            <a:prstGeom prst="hexagon">
              <a:avLst>
                <a:gd name="adj" fmla="val 31354"/>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dirty="0">
                  <a:solidFill>
                    <a:schemeClr val="tx1"/>
                  </a:solidFill>
                </a:rPr>
                <a:t>F</a:t>
              </a:r>
            </a:p>
          </p:txBody>
        </p:sp>
        <p:sp>
          <p:nvSpPr>
            <p:cNvPr id="12" name="AutoShape 14"/>
            <p:cNvSpPr>
              <a:spLocks noChangeArrowheads="1"/>
            </p:cNvSpPr>
            <p:nvPr/>
          </p:nvSpPr>
          <p:spPr bwMode="auto">
            <a:xfrm>
              <a:off x="1202" y="1480"/>
              <a:ext cx="227" cy="181"/>
            </a:xfrm>
            <a:prstGeom prst="hexagon">
              <a:avLst>
                <a:gd name="adj" fmla="val 31354"/>
                <a:gd name="vf" fmla="val 115470"/>
              </a:avLst>
            </a:prstGeom>
            <a:solidFill>
              <a:srgbClr val="A0C02A"/>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R</a:t>
              </a:r>
            </a:p>
          </p:txBody>
        </p:sp>
        <p:sp>
          <p:nvSpPr>
            <p:cNvPr id="13" name="AutoShape 15"/>
            <p:cNvSpPr>
              <a:spLocks noChangeArrowheads="1"/>
            </p:cNvSpPr>
            <p:nvPr/>
          </p:nvSpPr>
          <p:spPr bwMode="auto">
            <a:xfrm>
              <a:off x="1565" y="1798"/>
              <a:ext cx="227" cy="181"/>
            </a:xfrm>
            <a:prstGeom prst="hexagon">
              <a:avLst>
                <a:gd name="adj" fmla="val 31354"/>
                <a:gd name="vf" fmla="val 115470"/>
              </a:avLst>
            </a:prstGeom>
            <a:solidFill>
              <a:srgbClr val="A0C02A"/>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R</a:t>
              </a:r>
            </a:p>
          </p:txBody>
        </p:sp>
      </p:gr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0130" name="Rectangle 2"/>
          <p:cNvSpPr>
            <a:spLocks noChangeArrowheads="1"/>
          </p:cNvSpPr>
          <p:nvPr/>
        </p:nvSpPr>
        <p:spPr bwMode="auto">
          <a:xfrm>
            <a:off x="8110538" y="1700213"/>
            <a:ext cx="3589337" cy="4500562"/>
          </a:xfrm>
          <a:prstGeom prst="rect">
            <a:avLst/>
          </a:prstGeom>
          <a:solidFill>
            <a:srgbClr val="EAEAEA"/>
          </a:solidFill>
          <a:ln w="9525" algn="ctr">
            <a:noFill/>
            <a:miter lim="800000"/>
            <a:headEnd/>
            <a:tailEnd/>
          </a:ln>
          <a:effectLst/>
        </p:spPr>
        <p:txBody>
          <a:bodyPr lIns="82124" tIns="41061" rIns="82124" bIns="41061"/>
          <a:lstStyle/>
          <a:p>
            <a:pPr marL="236538" indent="-236538" defTabSz="814388" eaLnBrk="1" hangingPunct="1">
              <a:lnSpc>
                <a:spcPct val="95000"/>
              </a:lnSpc>
              <a:spcBef>
                <a:spcPct val="50000"/>
              </a:spcBef>
              <a:buClr>
                <a:schemeClr val="tx2"/>
              </a:buClr>
              <a:buSzPct val="100000"/>
              <a:buFont typeface="Wingdings" pitchFamily="2" charset="2"/>
              <a:buChar char="§"/>
            </a:pPr>
            <a:r>
              <a:rPr lang="en-AU" sz="2400">
                <a:solidFill>
                  <a:schemeClr val="tx1"/>
                </a:solidFill>
              </a:rPr>
              <a:t>Cluster Tree</a:t>
            </a:r>
          </a:p>
        </p:txBody>
      </p:sp>
      <p:sp>
        <p:nvSpPr>
          <p:cNvPr id="1200131" name="Rectangle 3"/>
          <p:cNvSpPr>
            <a:spLocks noChangeArrowheads="1"/>
          </p:cNvSpPr>
          <p:nvPr/>
        </p:nvSpPr>
        <p:spPr bwMode="auto">
          <a:xfrm>
            <a:off x="4557713" y="1700213"/>
            <a:ext cx="3455987" cy="4500562"/>
          </a:xfrm>
          <a:prstGeom prst="rect">
            <a:avLst/>
          </a:prstGeom>
          <a:solidFill>
            <a:srgbClr val="EAEAEA"/>
          </a:solidFill>
          <a:ln w="9525" algn="ctr">
            <a:noFill/>
            <a:miter lim="800000"/>
            <a:headEnd/>
            <a:tailEnd/>
          </a:ln>
          <a:effectLst/>
        </p:spPr>
        <p:txBody>
          <a:bodyPr lIns="82124" tIns="41061" rIns="82124" bIns="41061"/>
          <a:lstStyle/>
          <a:p>
            <a:pPr marL="236538" indent="-236538" defTabSz="814388" eaLnBrk="1" hangingPunct="1">
              <a:lnSpc>
                <a:spcPct val="95000"/>
              </a:lnSpc>
              <a:spcBef>
                <a:spcPct val="50000"/>
              </a:spcBef>
              <a:buClr>
                <a:schemeClr val="tx2"/>
              </a:buClr>
              <a:buSzPct val="100000"/>
              <a:buFont typeface="Wingdings" pitchFamily="2" charset="2"/>
              <a:buChar char="§"/>
            </a:pPr>
            <a:r>
              <a:rPr lang="en-AU" sz="2400">
                <a:solidFill>
                  <a:schemeClr val="tx1"/>
                </a:solidFill>
              </a:rPr>
              <a:t>Mesh Topology</a:t>
            </a:r>
          </a:p>
        </p:txBody>
      </p:sp>
      <p:sp>
        <p:nvSpPr>
          <p:cNvPr id="1200132" name="Rectangle 4"/>
          <p:cNvSpPr>
            <a:spLocks noGrp="1" noChangeArrowheads="1"/>
          </p:cNvSpPr>
          <p:nvPr>
            <p:ph type="title"/>
          </p:nvPr>
        </p:nvSpPr>
        <p:spPr/>
        <p:txBody>
          <a:bodyPr/>
          <a:lstStyle/>
          <a:p>
            <a:r>
              <a:rPr lang="en-AU"/>
              <a:t>IEEE 802.15.4 Topologies</a:t>
            </a:r>
          </a:p>
        </p:txBody>
      </p:sp>
      <p:sp>
        <p:nvSpPr>
          <p:cNvPr id="1200133" name="Rectangle 5"/>
          <p:cNvSpPr>
            <a:spLocks noGrp="1" noChangeArrowheads="1"/>
          </p:cNvSpPr>
          <p:nvPr>
            <p:ph type="body" idx="1"/>
          </p:nvPr>
        </p:nvSpPr>
        <p:spPr>
          <a:xfrm>
            <a:off x="912813" y="1700213"/>
            <a:ext cx="3549650" cy="4500562"/>
          </a:xfrm>
          <a:solidFill>
            <a:srgbClr val="EAEAEA"/>
          </a:solidFill>
        </p:spPr>
        <p:txBody>
          <a:bodyPr/>
          <a:lstStyle/>
          <a:p>
            <a:r>
              <a:rPr lang="en-AU" dirty="0"/>
              <a:t>Star Topology</a:t>
            </a:r>
          </a:p>
        </p:txBody>
      </p:sp>
      <p:grpSp>
        <p:nvGrpSpPr>
          <p:cNvPr id="1200134" name="Group 6"/>
          <p:cNvGrpSpPr>
            <a:grpSpLocks/>
          </p:cNvGrpSpPr>
          <p:nvPr/>
        </p:nvGrpSpPr>
        <p:grpSpPr bwMode="auto">
          <a:xfrm>
            <a:off x="1651000" y="2168525"/>
            <a:ext cx="2016125" cy="2087563"/>
            <a:chOff x="839" y="1480"/>
            <a:chExt cx="953" cy="1315"/>
          </a:xfrm>
        </p:grpSpPr>
        <p:sp>
          <p:nvSpPr>
            <p:cNvPr id="1200135" name="Line 7"/>
            <p:cNvSpPr>
              <a:spLocks noChangeShapeType="1"/>
            </p:cNvSpPr>
            <p:nvPr/>
          </p:nvSpPr>
          <p:spPr bwMode="auto">
            <a:xfrm>
              <a:off x="975" y="1888"/>
              <a:ext cx="680" cy="816"/>
            </a:xfrm>
            <a:prstGeom prst="line">
              <a:avLst/>
            </a:prstGeom>
            <a:noFill/>
            <a:ln w="28575">
              <a:solidFill>
                <a:schemeClr val="tx1"/>
              </a:solidFill>
              <a:round/>
              <a:headEnd/>
              <a:tailEnd/>
            </a:ln>
            <a:effectLst/>
          </p:spPr>
          <p:txBody>
            <a:bodyPr lIns="82124" tIns="41061" rIns="82124" bIns="41061" anchor="ctr">
              <a:spAutoFit/>
            </a:bodyPr>
            <a:lstStyle/>
            <a:p>
              <a:endParaRPr lang="en-US"/>
            </a:p>
          </p:txBody>
        </p:sp>
        <p:sp>
          <p:nvSpPr>
            <p:cNvPr id="1200136" name="Line 8"/>
            <p:cNvSpPr>
              <a:spLocks noChangeShapeType="1"/>
            </p:cNvSpPr>
            <p:nvPr/>
          </p:nvSpPr>
          <p:spPr bwMode="auto">
            <a:xfrm flipV="1">
              <a:off x="975" y="1888"/>
              <a:ext cx="680" cy="816"/>
            </a:xfrm>
            <a:prstGeom prst="line">
              <a:avLst/>
            </a:prstGeom>
            <a:noFill/>
            <a:ln w="28575">
              <a:solidFill>
                <a:schemeClr val="tx1"/>
              </a:solidFill>
              <a:round/>
              <a:headEnd/>
              <a:tailEnd/>
            </a:ln>
            <a:effectLst/>
          </p:spPr>
          <p:txBody>
            <a:bodyPr lIns="82124" tIns="41061" rIns="82124" bIns="41061" anchor="ctr">
              <a:spAutoFit/>
            </a:bodyPr>
            <a:lstStyle/>
            <a:p>
              <a:endParaRPr lang="en-US"/>
            </a:p>
          </p:txBody>
        </p:sp>
        <p:sp>
          <p:nvSpPr>
            <p:cNvPr id="1200137" name="Line 9"/>
            <p:cNvSpPr>
              <a:spLocks noChangeShapeType="1"/>
            </p:cNvSpPr>
            <p:nvPr/>
          </p:nvSpPr>
          <p:spPr bwMode="auto">
            <a:xfrm flipH="1" flipV="1">
              <a:off x="1315" y="1570"/>
              <a:ext cx="0" cy="726"/>
            </a:xfrm>
            <a:prstGeom prst="line">
              <a:avLst/>
            </a:prstGeom>
            <a:noFill/>
            <a:ln w="28575">
              <a:solidFill>
                <a:schemeClr val="tx1"/>
              </a:solidFill>
              <a:round/>
              <a:headEnd/>
              <a:tailEnd/>
            </a:ln>
            <a:effectLst/>
          </p:spPr>
          <p:txBody>
            <a:bodyPr lIns="82124" tIns="41061" rIns="82124" bIns="41061" anchor="ctr">
              <a:spAutoFit/>
            </a:bodyPr>
            <a:lstStyle/>
            <a:p>
              <a:endParaRPr lang="en-US"/>
            </a:p>
          </p:txBody>
        </p:sp>
        <p:sp>
          <p:nvSpPr>
            <p:cNvPr id="1200138" name="AutoShape 10"/>
            <p:cNvSpPr>
              <a:spLocks noChangeArrowheads="1"/>
            </p:cNvSpPr>
            <p:nvPr/>
          </p:nvSpPr>
          <p:spPr bwMode="auto">
            <a:xfrm>
              <a:off x="1202" y="2205"/>
              <a:ext cx="227" cy="181"/>
            </a:xfrm>
            <a:prstGeom prst="hexagon">
              <a:avLst>
                <a:gd name="adj" fmla="val 31354"/>
                <a:gd name="vf" fmla="val 115470"/>
              </a:avLst>
            </a:prstGeom>
            <a:solidFill>
              <a:srgbClr val="D03434"/>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P</a:t>
              </a:r>
            </a:p>
          </p:txBody>
        </p:sp>
        <p:sp>
          <p:nvSpPr>
            <p:cNvPr id="1200139" name="AutoShape 11"/>
            <p:cNvSpPr>
              <a:spLocks noChangeArrowheads="1"/>
            </p:cNvSpPr>
            <p:nvPr/>
          </p:nvSpPr>
          <p:spPr bwMode="auto">
            <a:xfrm>
              <a:off x="839" y="2614"/>
              <a:ext cx="227" cy="181"/>
            </a:xfrm>
            <a:prstGeom prst="hexagon">
              <a:avLst>
                <a:gd name="adj" fmla="val 31354"/>
                <a:gd name="vf" fmla="val 115470"/>
              </a:avLst>
            </a:prstGeom>
            <a:solidFill>
              <a:srgbClr val="A0C02A"/>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R</a:t>
              </a:r>
            </a:p>
          </p:txBody>
        </p:sp>
        <p:sp>
          <p:nvSpPr>
            <p:cNvPr id="1200140" name="AutoShape 12"/>
            <p:cNvSpPr>
              <a:spLocks noChangeArrowheads="1"/>
            </p:cNvSpPr>
            <p:nvPr/>
          </p:nvSpPr>
          <p:spPr bwMode="auto">
            <a:xfrm>
              <a:off x="1565" y="2614"/>
              <a:ext cx="227" cy="181"/>
            </a:xfrm>
            <a:prstGeom prst="hexagon">
              <a:avLst>
                <a:gd name="adj" fmla="val 31354"/>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F</a:t>
              </a:r>
            </a:p>
          </p:txBody>
        </p:sp>
        <p:sp>
          <p:nvSpPr>
            <p:cNvPr id="1200141" name="AutoShape 13"/>
            <p:cNvSpPr>
              <a:spLocks noChangeArrowheads="1"/>
            </p:cNvSpPr>
            <p:nvPr/>
          </p:nvSpPr>
          <p:spPr bwMode="auto">
            <a:xfrm>
              <a:off x="839" y="1798"/>
              <a:ext cx="227" cy="181"/>
            </a:xfrm>
            <a:prstGeom prst="hexagon">
              <a:avLst>
                <a:gd name="adj" fmla="val 31354"/>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dirty="0">
                  <a:solidFill>
                    <a:schemeClr val="tx1"/>
                  </a:solidFill>
                </a:rPr>
                <a:t>F</a:t>
              </a:r>
            </a:p>
          </p:txBody>
        </p:sp>
        <p:sp>
          <p:nvSpPr>
            <p:cNvPr id="1200142" name="AutoShape 14"/>
            <p:cNvSpPr>
              <a:spLocks noChangeArrowheads="1"/>
            </p:cNvSpPr>
            <p:nvPr/>
          </p:nvSpPr>
          <p:spPr bwMode="auto">
            <a:xfrm>
              <a:off x="1202" y="1480"/>
              <a:ext cx="227" cy="181"/>
            </a:xfrm>
            <a:prstGeom prst="hexagon">
              <a:avLst>
                <a:gd name="adj" fmla="val 31354"/>
                <a:gd name="vf" fmla="val 115470"/>
              </a:avLst>
            </a:prstGeom>
            <a:solidFill>
              <a:srgbClr val="A0C02A"/>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R</a:t>
              </a:r>
            </a:p>
          </p:txBody>
        </p:sp>
        <p:sp>
          <p:nvSpPr>
            <p:cNvPr id="1200143" name="AutoShape 15"/>
            <p:cNvSpPr>
              <a:spLocks noChangeArrowheads="1"/>
            </p:cNvSpPr>
            <p:nvPr/>
          </p:nvSpPr>
          <p:spPr bwMode="auto">
            <a:xfrm>
              <a:off x="1565" y="1798"/>
              <a:ext cx="227" cy="181"/>
            </a:xfrm>
            <a:prstGeom prst="hexagon">
              <a:avLst>
                <a:gd name="adj" fmla="val 31354"/>
                <a:gd name="vf" fmla="val 115470"/>
              </a:avLst>
            </a:prstGeom>
            <a:solidFill>
              <a:srgbClr val="A0C02A"/>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R</a:t>
              </a:r>
            </a:p>
          </p:txBody>
        </p:sp>
      </p:grpSp>
      <p:sp>
        <p:nvSpPr>
          <p:cNvPr id="1200145" name="Line 17"/>
          <p:cNvSpPr>
            <a:spLocks noChangeShapeType="1"/>
          </p:cNvSpPr>
          <p:nvPr/>
        </p:nvSpPr>
        <p:spPr bwMode="auto">
          <a:xfrm flipH="1" flipV="1">
            <a:off x="9070975" y="4111625"/>
            <a:ext cx="1057275" cy="0"/>
          </a:xfrm>
          <a:prstGeom prst="line">
            <a:avLst/>
          </a:prstGeom>
          <a:noFill/>
          <a:ln w="28575">
            <a:solidFill>
              <a:schemeClr val="tx1"/>
            </a:solidFill>
            <a:round/>
            <a:headEnd/>
            <a:tailEnd/>
          </a:ln>
          <a:effectLst/>
        </p:spPr>
        <p:txBody>
          <a:bodyPr lIns="82124" tIns="41061" rIns="82124" bIns="41061" anchor="ctr">
            <a:spAutoFit/>
          </a:bodyPr>
          <a:lstStyle/>
          <a:p>
            <a:endParaRPr lang="en-US"/>
          </a:p>
        </p:txBody>
      </p:sp>
      <p:sp>
        <p:nvSpPr>
          <p:cNvPr id="1200146" name="Line 18"/>
          <p:cNvSpPr>
            <a:spLocks noChangeShapeType="1"/>
          </p:cNvSpPr>
          <p:nvPr/>
        </p:nvSpPr>
        <p:spPr bwMode="auto">
          <a:xfrm>
            <a:off x="8686800" y="2816225"/>
            <a:ext cx="1919288" cy="1800225"/>
          </a:xfrm>
          <a:prstGeom prst="line">
            <a:avLst/>
          </a:prstGeom>
          <a:noFill/>
          <a:ln w="28575">
            <a:solidFill>
              <a:schemeClr val="tx1"/>
            </a:solidFill>
            <a:round/>
            <a:headEnd/>
            <a:tailEnd/>
          </a:ln>
          <a:effectLst/>
        </p:spPr>
        <p:txBody>
          <a:bodyPr lIns="82124" tIns="41061" rIns="82124" bIns="41061" anchor="ctr">
            <a:spAutoFit/>
          </a:bodyPr>
          <a:lstStyle/>
          <a:p>
            <a:endParaRPr lang="en-US"/>
          </a:p>
        </p:txBody>
      </p:sp>
      <p:sp>
        <p:nvSpPr>
          <p:cNvPr id="1200147" name="Line 19"/>
          <p:cNvSpPr>
            <a:spLocks noChangeShapeType="1"/>
          </p:cNvSpPr>
          <p:nvPr/>
        </p:nvSpPr>
        <p:spPr bwMode="auto">
          <a:xfrm flipH="1" flipV="1">
            <a:off x="9550400" y="2311400"/>
            <a:ext cx="481013" cy="504825"/>
          </a:xfrm>
          <a:prstGeom prst="line">
            <a:avLst/>
          </a:prstGeom>
          <a:noFill/>
          <a:ln w="28575">
            <a:solidFill>
              <a:schemeClr val="tx1"/>
            </a:solidFill>
            <a:round/>
            <a:headEnd/>
            <a:tailEnd/>
          </a:ln>
          <a:effectLst/>
        </p:spPr>
        <p:txBody>
          <a:bodyPr lIns="82124" tIns="41061" rIns="82124" bIns="41061" anchor="ctr">
            <a:spAutoFit/>
          </a:bodyPr>
          <a:lstStyle/>
          <a:p>
            <a:endParaRPr lang="en-US"/>
          </a:p>
        </p:txBody>
      </p:sp>
      <p:sp>
        <p:nvSpPr>
          <p:cNvPr id="1200148" name="Line 20"/>
          <p:cNvSpPr>
            <a:spLocks noChangeShapeType="1"/>
          </p:cNvSpPr>
          <p:nvPr/>
        </p:nvSpPr>
        <p:spPr bwMode="auto">
          <a:xfrm flipV="1">
            <a:off x="9550400" y="2311400"/>
            <a:ext cx="1055688" cy="1152525"/>
          </a:xfrm>
          <a:prstGeom prst="line">
            <a:avLst/>
          </a:prstGeom>
          <a:noFill/>
          <a:ln w="28575">
            <a:solidFill>
              <a:schemeClr val="tx1"/>
            </a:solidFill>
            <a:round/>
            <a:headEnd/>
            <a:tailEnd/>
          </a:ln>
          <a:effectLst/>
        </p:spPr>
        <p:txBody>
          <a:bodyPr lIns="82124" tIns="41061" rIns="82124" bIns="41061" anchor="ctr">
            <a:spAutoFit/>
          </a:bodyPr>
          <a:lstStyle/>
          <a:p>
            <a:endParaRPr lang="en-US"/>
          </a:p>
        </p:txBody>
      </p:sp>
      <p:sp>
        <p:nvSpPr>
          <p:cNvPr id="1200149" name="Line 21"/>
          <p:cNvSpPr>
            <a:spLocks noChangeShapeType="1"/>
          </p:cNvSpPr>
          <p:nvPr/>
        </p:nvSpPr>
        <p:spPr bwMode="auto">
          <a:xfrm flipH="1" flipV="1">
            <a:off x="10031413" y="2816225"/>
            <a:ext cx="1055687" cy="0"/>
          </a:xfrm>
          <a:prstGeom prst="line">
            <a:avLst/>
          </a:prstGeom>
          <a:noFill/>
          <a:ln w="28575">
            <a:solidFill>
              <a:schemeClr val="tx1"/>
            </a:solidFill>
            <a:round/>
            <a:headEnd/>
            <a:tailEnd/>
          </a:ln>
          <a:effectLst/>
        </p:spPr>
        <p:txBody>
          <a:bodyPr lIns="82124" tIns="41061" rIns="82124" bIns="41061" anchor="ctr">
            <a:spAutoFit/>
          </a:bodyPr>
          <a:lstStyle/>
          <a:p>
            <a:endParaRPr lang="en-US"/>
          </a:p>
        </p:txBody>
      </p:sp>
      <p:sp>
        <p:nvSpPr>
          <p:cNvPr id="1200150" name="Line 22"/>
          <p:cNvSpPr>
            <a:spLocks noChangeShapeType="1"/>
          </p:cNvSpPr>
          <p:nvPr/>
        </p:nvSpPr>
        <p:spPr bwMode="auto">
          <a:xfrm>
            <a:off x="8589963" y="3608388"/>
            <a:ext cx="481012" cy="503237"/>
          </a:xfrm>
          <a:prstGeom prst="line">
            <a:avLst/>
          </a:prstGeom>
          <a:noFill/>
          <a:ln w="28575">
            <a:solidFill>
              <a:schemeClr val="tx1"/>
            </a:solidFill>
            <a:round/>
            <a:headEnd/>
            <a:tailEnd/>
          </a:ln>
          <a:effectLst/>
        </p:spPr>
        <p:txBody>
          <a:bodyPr lIns="82124" tIns="41061" rIns="82124" bIns="41061" anchor="ctr">
            <a:spAutoFit/>
          </a:bodyPr>
          <a:lstStyle/>
          <a:p>
            <a:endParaRPr lang="en-US"/>
          </a:p>
        </p:txBody>
      </p:sp>
      <p:sp>
        <p:nvSpPr>
          <p:cNvPr id="1200151" name="Line 23"/>
          <p:cNvSpPr>
            <a:spLocks noChangeShapeType="1"/>
          </p:cNvSpPr>
          <p:nvPr/>
        </p:nvSpPr>
        <p:spPr bwMode="auto">
          <a:xfrm flipV="1">
            <a:off x="9621838" y="4184650"/>
            <a:ext cx="396875" cy="431800"/>
          </a:xfrm>
          <a:prstGeom prst="line">
            <a:avLst/>
          </a:prstGeom>
          <a:noFill/>
          <a:ln w="28575">
            <a:solidFill>
              <a:schemeClr val="tx1"/>
            </a:solidFill>
            <a:round/>
            <a:headEnd/>
            <a:tailEnd/>
          </a:ln>
          <a:effectLst/>
        </p:spPr>
        <p:txBody>
          <a:bodyPr lIns="82124" tIns="41061" rIns="82124" bIns="41061" anchor="ctr">
            <a:spAutoFit/>
          </a:bodyPr>
          <a:lstStyle/>
          <a:p>
            <a:endParaRPr lang="en-US"/>
          </a:p>
        </p:txBody>
      </p:sp>
      <p:sp>
        <p:nvSpPr>
          <p:cNvPr id="1200152" name="AutoShape 24"/>
          <p:cNvSpPr>
            <a:spLocks noChangeArrowheads="1"/>
          </p:cNvSpPr>
          <p:nvPr/>
        </p:nvSpPr>
        <p:spPr bwMode="auto">
          <a:xfrm>
            <a:off x="9263063" y="3392488"/>
            <a:ext cx="479425" cy="287337"/>
          </a:xfrm>
          <a:prstGeom prst="hexagon">
            <a:avLst>
              <a:gd name="adj" fmla="val 41713"/>
              <a:gd name="vf" fmla="val 115470"/>
            </a:avLst>
          </a:prstGeom>
          <a:solidFill>
            <a:srgbClr val="D03434"/>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P</a:t>
            </a:r>
          </a:p>
        </p:txBody>
      </p:sp>
      <p:sp>
        <p:nvSpPr>
          <p:cNvPr id="1200153" name="AutoShape 25"/>
          <p:cNvSpPr>
            <a:spLocks noChangeArrowheads="1"/>
          </p:cNvSpPr>
          <p:nvPr/>
        </p:nvSpPr>
        <p:spPr bwMode="auto">
          <a:xfrm>
            <a:off x="9837738" y="2671763"/>
            <a:ext cx="481012" cy="287337"/>
          </a:xfrm>
          <a:prstGeom prst="hexagon">
            <a:avLst>
              <a:gd name="adj" fmla="val 41851"/>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F</a:t>
            </a:r>
          </a:p>
        </p:txBody>
      </p:sp>
      <p:sp>
        <p:nvSpPr>
          <p:cNvPr id="1200154" name="AutoShape 26"/>
          <p:cNvSpPr>
            <a:spLocks noChangeArrowheads="1"/>
          </p:cNvSpPr>
          <p:nvPr/>
        </p:nvSpPr>
        <p:spPr bwMode="auto">
          <a:xfrm>
            <a:off x="10798175" y="2671763"/>
            <a:ext cx="481013" cy="287337"/>
          </a:xfrm>
          <a:prstGeom prst="hexagon">
            <a:avLst>
              <a:gd name="adj" fmla="val 41851"/>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F</a:t>
            </a:r>
          </a:p>
        </p:txBody>
      </p:sp>
      <p:sp>
        <p:nvSpPr>
          <p:cNvPr id="1200155" name="AutoShape 27"/>
          <p:cNvSpPr>
            <a:spLocks noChangeArrowheads="1"/>
          </p:cNvSpPr>
          <p:nvPr/>
        </p:nvSpPr>
        <p:spPr bwMode="auto">
          <a:xfrm>
            <a:off x="9837738" y="3968750"/>
            <a:ext cx="481012" cy="287338"/>
          </a:xfrm>
          <a:prstGeom prst="hexagon">
            <a:avLst>
              <a:gd name="adj" fmla="val 41851"/>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F</a:t>
            </a:r>
          </a:p>
        </p:txBody>
      </p:sp>
      <p:sp>
        <p:nvSpPr>
          <p:cNvPr id="1200157" name="AutoShape 29"/>
          <p:cNvSpPr>
            <a:spLocks noChangeArrowheads="1"/>
          </p:cNvSpPr>
          <p:nvPr/>
        </p:nvSpPr>
        <p:spPr bwMode="auto">
          <a:xfrm>
            <a:off x="10318750" y="4471988"/>
            <a:ext cx="479425" cy="287337"/>
          </a:xfrm>
          <a:prstGeom prst="hexagon">
            <a:avLst>
              <a:gd name="adj" fmla="val 41713"/>
              <a:gd name="vf" fmla="val 115470"/>
            </a:avLst>
          </a:prstGeom>
          <a:solidFill>
            <a:srgbClr val="A0C02A"/>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R</a:t>
            </a:r>
          </a:p>
        </p:txBody>
      </p:sp>
      <p:sp>
        <p:nvSpPr>
          <p:cNvPr id="1200160" name="AutoShape 32"/>
          <p:cNvSpPr>
            <a:spLocks noChangeArrowheads="1"/>
          </p:cNvSpPr>
          <p:nvPr/>
        </p:nvSpPr>
        <p:spPr bwMode="auto">
          <a:xfrm>
            <a:off x="8782050" y="3968750"/>
            <a:ext cx="481013" cy="287338"/>
          </a:xfrm>
          <a:prstGeom prst="hexagon">
            <a:avLst>
              <a:gd name="adj" fmla="val 41851"/>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F</a:t>
            </a:r>
          </a:p>
        </p:txBody>
      </p:sp>
      <p:sp>
        <p:nvSpPr>
          <p:cNvPr id="1200161" name="AutoShape 33"/>
          <p:cNvSpPr>
            <a:spLocks noChangeArrowheads="1"/>
          </p:cNvSpPr>
          <p:nvPr/>
        </p:nvSpPr>
        <p:spPr bwMode="auto">
          <a:xfrm>
            <a:off x="8494713" y="2671763"/>
            <a:ext cx="481012" cy="287337"/>
          </a:xfrm>
          <a:prstGeom prst="hexagon">
            <a:avLst>
              <a:gd name="adj" fmla="val 41851"/>
              <a:gd name="vf" fmla="val 115470"/>
            </a:avLst>
          </a:prstGeom>
          <a:solidFill>
            <a:srgbClr val="A0C02A"/>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R</a:t>
            </a:r>
          </a:p>
        </p:txBody>
      </p:sp>
      <p:sp>
        <p:nvSpPr>
          <p:cNvPr id="1200162" name="Rectangle 34"/>
          <p:cNvSpPr>
            <a:spLocks noChangeArrowheads="1"/>
          </p:cNvSpPr>
          <p:nvPr/>
        </p:nvSpPr>
        <p:spPr bwMode="auto">
          <a:xfrm>
            <a:off x="912813" y="4471988"/>
            <a:ext cx="3381375" cy="1728787"/>
          </a:xfrm>
          <a:prstGeom prst="rect">
            <a:avLst/>
          </a:prstGeom>
          <a:solidFill>
            <a:srgbClr val="EAEAEA"/>
          </a:solidFill>
          <a:ln w="9525" algn="ctr">
            <a:noFill/>
            <a:miter lim="800000"/>
            <a:headEnd/>
            <a:tailEnd/>
          </a:ln>
          <a:effectLst/>
        </p:spPr>
        <p:txBody>
          <a:bodyPr lIns="82124" tIns="41061" rIns="82124" bIns="41061"/>
          <a:lstStyle/>
          <a:p>
            <a:pPr marL="236538" indent="-236538" defTabSz="814388" eaLnBrk="1" hangingPunct="1">
              <a:lnSpc>
                <a:spcPct val="95000"/>
              </a:lnSpc>
              <a:spcBef>
                <a:spcPct val="50000"/>
              </a:spcBef>
              <a:buClr>
                <a:schemeClr val="tx2"/>
              </a:buClr>
              <a:buSzPct val="100000"/>
              <a:buFont typeface="Wingdings" pitchFamily="2" charset="2"/>
              <a:buChar char="§"/>
            </a:pPr>
            <a:r>
              <a:rPr lang="en-AU" dirty="0">
                <a:solidFill>
                  <a:schemeClr val="tx1"/>
                </a:solidFill>
              </a:rPr>
              <a:t>All devices communicate to PAN </a:t>
            </a:r>
            <a:r>
              <a:rPr lang="en-AU" dirty="0" smtClean="0">
                <a:solidFill>
                  <a:schemeClr val="tx1"/>
                </a:solidFill>
              </a:rPr>
              <a:t>co-ordinator which uses mains power</a:t>
            </a:r>
            <a:endParaRPr lang="en-AU" dirty="0">
              <a:solidFill>
                <a:schemeClr val="tx1"/>
              </a:solidFill>
            </a:endParaRPr>
          </a:p>
          <a:p>
            <a:pPr marL="236538" indent="-236538" defTabSz="814388" eaLnBrk="1" hangingPunct="1">
              <a:lnSpc>
                <a:spcPct val="95000"/>
              </a:lnSpc>
              <a:spcBef>
                <a:spcPct val="50000"/>
              </a:spcBef>
              <a:buClr>
                <a:schemeClr val="tx2"/>
              </a:buClr>
              <a:buSzPct val="100000"/>
              <a:buFont typeface="Wingdings" pitchFamily="2" charset="2"/>
              <a:buChar char="§"/>
            </a:pPr>
            <a:r>
              <a:rPr lang="en-AU" dirty="0" smtClean="0">
                <a:solidFill>
                  <a:schemeClr val="tx1"/>
                </a:solidFill>
              </a:rPr>
              <a:t>Other devices can be battery/scavenger</a:t>
            </a:r>
            <a:endParaRPr lang="en-AU" dirty="0">
              <a:solidFill>
                <a:schemeClr val="tx1"/>
              </a:solidFill>
            </a:endParaRPr>
          </a:p>
        </p:txBody>
      </p:sp>
      <p:sp>
        <p:nvSpPr>
          <p:cNvPr id="1200163" name="Rectangle 35"/>
          <p:cNvSpPr>
            <a:spLocks noChangeArrowheads="1"/>
          </p:cNvSpPr>
          <p:nvPr/>
        </p:nvSpPr>
        <p:spPr bwMode="auto">
          <a:xfrm>
            <a:off x="912813" y="6200775"/>
            <a:ext cx="10748962" cy="531813"/>
          </a:xfrm>
          <a:prstGeom prst="rect">
            <a:avLst/>
          </a:prstGeom>
          <a:solidFill>
            <a:schemeClr val="accent1"/>
          </a:solidFill>
          <a:ln w="9525" algn="ctr">
            <a:noFill/>
            <a:miter lim="800000"/>
            <a:headEnd/>
            <a:tailEnd/>
          </a:ln>
          <a:effectLst/>
        </p:spPr>
        <p:txBody>
          <a:bodyPr lIns="82124" tIns="41061" rIns="82124" bIns="41061" anchor="ctr"/>
          <a:lstStyle/>
          <a:p>
            <a:pPr marL="236538" indent="-236538" algn="ctr" defTabSz="814388" eaLnBrk="1" hangingPunct="1">
              <a:lnSpc>
                <a:spcPct val="95000"/>
              </a:lnSpc>
              <a:spcBef>
                <a:spcPct val="50000"/>
              </a:spcBef>
              <a:buClr>
                <a:schemeClr val="tx2"/>
              </a:buClr>
              <a:buSzPct val="100000"/>
              <a:buFont typeface="Wingdings" pitchFamily="2" charset="2"/>
              <a:buChar char="§"/>
            </a:pPr>
            <a:r>
              <a:rPr lang="en-AU" dirty="0">
                <a:solidFill>
                  <a:schemeClr val="bg1"/>
                </a:solidFill>
              </a:rPr>
              <a:t>Single PAN co-ordinator exists for all topologies</a:t>
            </a:r>
          </a:p>
        </p:txBody>
      </p:sp>
      <p:sp>
        <p:nvSpPr>
          <p:cNvPr id="1200164" name="Rectangle 36"/>
          <p:cNvSpPr>
            <a:spLocks noChangeArrowheads="1"/>
          </p:cNvSpPr>
          <p:nvPr/>
        </p:nvSpPr>
        <p:spPr bwMode="auto">
          <a:xfrm>
            <a:off x="4557713" y="4903788"/>
            <a:ext cx="3455987" cy="1296987"/>
          </a:xfrm>
          <a:prstGeom prst="rect">
            <a:avLst/>
          </a:prstGeom>
          <a:solidFill>
            <a:srgbClr val="EAEAEA"/>
          </a:solidFill>
          <a:ln w="9525" algn="ctr">
            <a:noFill/>
            <a:miter lim="800000"/>
            <a:headEnd/>
            <a:tailEnd/>
          </a:ln>
          <a:effectLst/>
        </p:spPr>
        <p:txBody>
          <a:bodyPr lIns="82124" tIns="41061" rIns="82124" bIns="41061"/>
          <a:lstStyle/>
          <a:p>
            <a:pPr marL="236538" indent="-236538" defTabSz="814388" eaLnBrk="1" hangingPunct="1">
              <a:lnSpc>
                <a:spcPct val="95000"/>
              </a:lnSpc>
              <a:spcBef>
                <a:spcPct val="50000"/>
              </a:spcBef>
              <a:buClr>
                <a:schemeClr val="tx2"/>
              </a:buClr>
              <a:buSzPct val="100000"/>
              <a:buFont typeface="Wingdings" pitchFamily="2" charset="2"/>
              <a:buChar char="§"/>
            </a:pPr>
            <a:r>
              <a:rPr lang="en-AU" dirty="0">
                <a:solidFill>
                  <a:schemeClr val="tx1"/>
                </a:solidFill>
              </a:rPr>
              <a:t>Devices can communicate directly if within range</a:t>
            </a:r>
          </a:p>
        </p:txBody>
      </p:sp>
      <p:grpSp>
        <p:nvGrpSpPr>
          <p:cNvPr id="1200165" name="Group 37"/>
          <p:cNvGrpSpPr>
            <a:grpSpLocks/>
          </p:cNvGrpSpPr>
          <p:nvPr/>
        </p:nvGrpSpPr>
        <p:grpSpPr bwMode="auto">
          <a:xfrm>
            <a:off x="5133975" y="2168525"/>
            <a:ext cx="2497138" cy="2590800"/>
            <a:chOff x="2426" y="1480"/>
            <a:chExt cx="1180" cy="1632"/>
          </a:xfrm>
        </p:grpSpPr>
        <p:sp>
          <p:nvSpPr>
            <p:cNvPr id="1200166" name="Line 38"/>
            <p:cNvSpPr>
              <a:spLocks noChangeShapeType="1"/>
            </p:cNvSpPr>
            <p:nvPr/>
          </p:nvSpPr>
          <p:spPr bwMode="auto">
            <a:xfrm flipH="1" flipV="1">
              <a:off x="2880" y="1570"/>
              <a:ext cx="363" cy="318"/>
            </a:xfrm>
            <a:prstGeom prst="line">
              <a:avLst/>
            </a:prstGeom>
            <a:noFill/>
            <a:ln w="28575">
              <a:solidFill>
                <a:schemeClr val="tx1"/>
              </a:solidFill>
              <a:round/>
              <a:headEnd/>
              <a:tailEnd/>
            </a:ln>
            <a:effectLst/>
          </p:spPr>
          <p:txBody>
            <a:bodyPr lIns="82124" tIns="41061" rIns="82124" bIns="41061" anchor="ctr">
              <a:spAutoFit/>
            </a:bodyPr>
            <a:lstStyle/>
            <a:p>
              <a:endParaRPr lang="en-US"/>
            </a:p>
          </p:txBody>
        </p:sp>
        <p:sp>
          <p:nvSpPr>
            <p:cNvPr id="1200167" name="Line 39"/>
            <p:cNvSpPr>
              <a:spLocks noChangeShapeType="1"/>
            </p:cNvSpPr>
            <p:nvPr/>
          </p:nvSpPr>
          <p:spPr bwMode="auto">
            <a:xfrm flipV="1">
              <a:off x="2562" y="1616"/>
              <a:ext cx="908" cy="1088"/>
            </a:xfrm>
            <a:prstGeom prst="line">
              <a:avLst/>
            </a:prstGeom>
            <a:noFill/>
            <a:ln w="28575">
              <a:solidFill>
                <a:schemeClr val="tx1"/>
              </a:solidFill>
              <a:round/>
              <a:headEnd/>
              <a:tailEnd/>
            </a:ln>
            <a:effectLst/>
          </p:spPr>
          <p:txBody>
            <a:bodyPr lIns="82124" tIns="41061" rIns="82124" bIns="41061" anchor="ctr">
              <a:spAutoFit/>
            </a:bodyPr>
            <a:lstStyle/>
            <a:p>
              <a:endParaRPr lang="en-US"/>
            </a:p>
          </p:txBody>
        </p:sp>
        <p:sp>
          <p:nvSpPr>
            <p:cNvPr id="1200168" name="Line 40"/>
            <p:cNvSpPr>
              <a:spLocks noChangeShapeType="1"/>
            </p:cNvSpPr>
            <p:nvPr/>
          </p:nvSpPr>
          <p:spPr bwMode="auto">
            <a:xfrm flipV="1">
              <a:off x="3265" y="1865"/>
              <a:ext cx="0" cy="862"/>
            </a:xfrm>
            <a:prstGeom prst="line">
              <a:avLst/>
            </a:prstGeom>
            <a:noFill/>
            <a:ln w="28575">
              <a:solidFill>
                <a:schemeClr val="tx1"/>
              </a:solidFill>
              <a:round/>
              <a:headEnd/>
              <a:tailEnd/>
            </a:ln>
            <a:effectLst/>
          </p:spPr>
          <p:txBody>
            <a:bodyPr lIns="82124" tIns="41061" rIns="82124" bIns="41061" anchor="ctr">
              <a:spAutoFit/>
            </a:bodyPr>
            <a:lstStyle/>
            <a:p>
              <a:endParaRPr lang="en-US"/>
            </a:p>
          </p:txBody>
        </p:sp>
        <p:sp>
          <p:nvSpPr>
            <p:cNvPr id="1200169" name="Line 41"/>
            <p:cNvSpPr>
              <a:spLocks noChangeShapeType="1"/>
            </p:cNvSpPr>
            <p:nvPr/>
          </p:nvSpPr>
          <p:spPr bwMode="auto">
            <a:xfrm flipH="1" flipV="1">
              <a:off x="2902" y="1570"/>
              <a:ext cx="0" cy="726"/>
            </a:xfrm>
            <a:prstGeom prst="line">
              <a:avLst/>
            </a:prstGeom>
            <a:noFill/>
            <a:ln w="28575">
              <a:solidFill>
                <a:schemeClr val="tx1"/>
              </a:solidFill>
              <a:round/>
              <a:headEnd/>
              <a:tailEnd/>
            </a:ln>
            <a:effectLst/>
          </p:spPr>
          <p:txBody>
            <a:bodyPr lIns="82124" tIns="41061" rIns="82124" bIns="41061" anchor="ctr">
              <a:spAutoFit/>
            </a:bodyPr>
            <a:lstStyle/>
            <a:p>
              <a:endParaRPr lang="en-US"/>
            </a:p>
          </p:txBody>
        </p:sp>
        <p:sp>
          <p:nvSpPr>
            <p:cNvPr id="1200170" name="Line 42"/>
            <p:cNvSpPr>
              <a:spLocks noChangeShapeType="1"/>
            </p:cNvSpPr>
            <p:nvPr/>
          </p:nvSpPr>
          <p:spPr bwMode="auto">
            <a:xfrm flipH="1">
              <a:off x="2562" y="1570"/>
              <a:ext cx="363" cy="318"/>
            </a:xfrm>
            <a:prstGeom prst="line">
              <a:avLst/>
            </a:prstGeom>
            <a:noFill/>
            <a:ln w="28575">
              <a:solidFill>
                <a:schemeClr val="tx1"/>
              </a:solidFill>
              <a:round/>
              <a:headEnd/>
              <a:tailEnd/>
            </a:ln>
            <a:effectLst/>
          </p:spPr>
          <p:txBody>
            <a:bodyPr lIns="82124" tIns="41061" rIns="82124" bIns="41061" anchor="ctr">
              <a:spAutoFit/>
            </a:bodyPr>
            <a:lstStyle/>
            <a:p>
              <a:endParaRPr lang="en-US"/>
            </a:p>
          </p:txBody>
        </p:sp>
        <p:sp>
          <p:nvSpPr>
            <p:cNvPr id="1200171" name="Line 43"/>
            <p:cNvSpPr>
              <a:spLocks noChangeShapeType="1"/>
            </p:cNvSpPr>
            <p:nvPr/>
          </p:nvSpPr>
          <p:spPr bwMode="auto">
            <a:xfrm flipV="1">
              <a:off x="2540" y="1865"/>
              <a:ext cx="0" cy="862"/>
            </a:xfrm>
            <a:prstGeom prst="line">
              <a:avLst/>
            </a:prstGeom>
            <a:noFill/>
            <a:ln w="28575">
              <a:solidFill>
                <a:schemeClr val="tx1"/>
              </a:solidFill>
              <a:round/>
              <a:headEnd/>
              <a:tailEnd/>
            </a:ln>
            <a:effectLst/>
          </p:spPr>
          <p:txBody>
            <a:bodyPr lIns="82124" tIns="41061" rIns="82124" bIns="41061" anchor="ctr">
              <a:spAutoFit/>
            </a:bodyPr>
            <a:lstStyle/>
            <a:p>
              <a:endParaRPr lang="en-US"/>
            </a:p>
          </p:txBody>
        </p:sp>
        <p:sp>
          <p:nvSpPr>
            <p:cNvPr id="1200172" name="Line 44"/>
            <p:cNvSpPr>
              <a:spLocks noChangeShapeType="1"/>
            </p:cNvSpPr>
            <p:nvPr/>
          </p:nvSpPr>
          <p:spPr bwMode="auto">
            <a:xfrm flipH="1" flipV="1">
              <a:off x="2562" y="2704"/>
              <a:ext cx="681" cy="0"/>
            </a:xfrm>
            <a:prstGeom prst="line">
              <a:avLst/>
            </a:prstGeom>
            <a:noFill/>
            <a:ln w="28575">
              <a:solidFill>
                <a:schemeClr val="tx1"/>
              </a:solidFill>
              <a:round/>
              <a:headEnd/>
              <a:tailEnd/>
            </a:ln>
            <a:effectLst/>
          </p:spPr>
          <p:txBody>
            <a:bodyPr lIns="82124" tIns="41061" rIns="82124" bIns="41061" anchor="ctr">
              <a:spAutoFit/>
            </a:bodyPr>
            <a:lstStyle/>
            <a:p>
              <a:endParaRPr lang="en-US"/>
            </a:p>
          </p:txBody>
        </p:sp>
        <p:sp>
          <p:nvSpPr>
            <p:cNvPr id="1200173" name="Line 45"/>
            <p:cNvSpPr>
              <a:spLocks noChangeShapeType="1"/>
            </p:cNvSpPr>
            <p:nvPr/>
          </p:nvSpPr>
          <p:spPr bwMode="auto">
            <a:xfrm flipH="1">
              <a:off x="3016" y="2704"/>
              <a:ext cx="227" cy="318"/>
            </a:xfrm>
            <a:prstGeom prst="line">
              <a:avLst/>
            </a:prstGeom>
            <a:noFill/>
            <a:ln w="28575">
              <a:solidFill>
                <a:schemeClr val="tx1"/>
              </a:solidFill>
              <a:round/>
              <a:headEnd/>
              <a:tailEnd/>
            </a:ln>
            <a:effectLst/>
          </p:spPr>
          <p:txBody>
            <a:bodyPr lIns="82124" tIns="41061" rIns="82124" bIns="41061" anchor="ctr">
              <a:spAutoFit/>
            </a:bodyPr>
            <a:lstStyle/>
            <a:p>
              <a:endParaRPr lang="en-US"/>
            </a:p>
          </p:txBody>
        </p:sp>
        <p:sp>
          <p:nvSpPr>
            <p:cNvPr id="1200174" name="Line 46"/>
            <p:cNvSpPr>
              <a:spLocks noChangeShapeType="1"/>
            </p:cNvSpPr>
            <p:nvPr/>
          </p:nvSpPr>
          <p:spPr bwMode="auto">
            <a:xfrm>
              <a:off x="2562" y="1888"/>
              <a:ext cx="953" cy="1134"/>
            </a:xfrm>
            <a:prstGeom prst="line">
              <a:avLst/>
            </a:prstGeom>
            <a:noFill/>
            <a:ln w="28575">
              <a:solidFill>
                <a:schemeClr val="tx1"/>
              </a:solidFill>
              <a:round/>
              <a:headEnd/>
              <a:tailEnd/>
            </a:ln>
            <a:effectLst/>
          </p:spPr>
          <p:txBody>
            <a:bodyPr lIns="82124" tIns="41061" rIns="82124" bIns="41061" anchor="ctr">
              <a:spAutoFit/>
            </a:bodyPr>
            <a:lstStyle/>
            <a:p>
              <a:endParaRPr lang="en-US"/>
            </a:p>
          </p:txBody>
        </p:sp>
        <p:sp>
          <p:nvSpPr>
            <p:cNvPr id="1200175" name="AutoShape 47"/>
            <p:cNvSpPr>
              <a:spLocks noChangeArrowheads="1"/>
            </p:cNvSpPr>
            <p:nvPr/>
          </p:nvSpPr>
          <p:spPr bwMode="auto">
            <a:xfrm>
              <a:off x="2426" y="2614"/>
              <a:ext cx="227" cy="181"/>
            </a:xfrm>
            <a:prstGeom prst="hexagon">
              <a:avLst>
                <a:gd name="adj" fmla="val 31354"/>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F</a:t>
              </a:r>
            </a:p>
          </p:txBody>
        </p:sp>
        <p:sp>
          <p:nvSpPr>
            <p:cNvPr id="1200176" name="AutoShape 48"/>
            <p:cNvSpPr>
              <a:spLocks noChangeArrowheads="1"/>
            </p:cNvSpPr>
            <p:nvPr/>
          </p:nvSpPr>
          <p:spPr bwMode="auto">
            <a:xfrm>
              <a:off x="3152" y="2614"/>
              <a:ext cx="227" cy="181"/>
            </a:xfrm>
            <a:prstGeom prst="hexagon">
              <a:avLst>
                <a:gd name="adj" fmla="val 31354"/>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F</a:t>
              </a:r>
            </a:p>
          </p:txBody>
        </p:sp>
        <p:sp>
          <p:nvSpPr>
            <p:cNvPr id="1200177" name="AutoShape 49"/>
            <p:cNvSpPr>
              <a:spLocks noChangeArrowheads="1"/>
            </p:cNvSpPr>
            <p:nvPr/>
          </p:nvSpPr>
          <p:spPr bwMode="auto">
            <a:xfrm>
              <a:off x="2426" y="1798"/>
              <a:ext cx="227" cy="181"/>
            </a:xfrm>
            <a:prstGeom prst="hexagon">
              <a:avLst>
                <a:gd name="adj" fmla="val 31354"/>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F</a:t>
              </a:r>
            </a:p>
          </p:txBody>
        </p:sp>
        <p:sp>
          <p:nvSpPr>
            <p:cNvPr id="1200178" name="AutoShape 50"/>
            <p:cNvSpPr>
              <a:spLocks noChangeArrowheads="1"/>
            </p:cNvSpPr>
            <p:nvPr/>
          </p:nvSpPr>
          <p:spPr bwMode="auto">
            <a:xfrm>
              <a:off x="2789" y="1480"/>
              <a:ext cx="227" cy="181"/>
            </a:xfrm>
            <a:prstGeom prst="hexagon">
              <a:avLst>
                <a:gd name="adj" fmla="val 31354"/>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F</a:t>
              </a:r>
            </a:p>
          </p:txBody>
        </p:sp>
        <p:sp>
          <p:nvSpPr>
            <p:cNvPr id="1200179" name="AutoShape 51"/>
            <p:cNvSpPr>
              <a:spLocks noChangeArrowheads="1"/>
            </p:cNvSpPr>
            <p:nvPr/>
          </p:nvSpPr>
          <p:spPr bwMode="auto">
            <a:xfrm>
              <a:off x="3152" y="1798"/>
              <a:ext cx="227" cy="181"/>
            </a:xfrm>
            <a:prstGeom prst="hexagon">
              <a:avLst>
                <a:gd name="adj" fmla="val 31354"/>
                <a:gd name="vf" fmla="val 115470"/>
              </a:avLst>
            </a:prstGeom>
            <a:solidFill>
              <a:srgbClr val="D03434"/>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P</a:t>
              </a:r>
            </a:p>
          </p:txBody>
        </p:sp>
        <p:sp>
          <p:nvSpPr>
            <p:cNvPr id="1200180" name="AutoShape 52"/>
            <p:cNvSpPr>
              <a:spLocks noChangeArrowheads="1"/>
            </p:cNvSpPr>
            <p:nvPr/>
          </p:nvSpPr>
          <p:spPr bwMode="auto">
            <a:xfrm>
              <a:off x="2880" y="2931"/>
              <a:ext cx="227" cy="181"/>
            </a:xfrm>
            <a:prstGeom prst="hexagon">
              <a:avLst>
                <a:gd name="adj" fmla="val 31354"/>
                <a:gd name="vf" fmla="val 115470"/>
              </a:avLst>
            </a:prstGeom>
            <a:solidFill>
              <a:srgbClr val="A0C02A"/>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R</a:t>
              </a:r>
            </a:p>
          </p:txBody>
        </p:sp>
        <p:sp>
          <p:nvSpPr>
            <p:cNvPr id="1200181" name="AutoShape 53"/>
            <p:cNvSpPr>
              <a:spLocks noChangeArrowheads="1"/>
            </p:cNvSpPr>
            <p:nvPr/>
          </p:nvSpPr>
          <p:spPr bwMode="auto">
            <a:xfrm>
              <a:off x="3379" y="1480"/>
              <a:ext cx="227" cy="181"/>
            </a:xfrm>
            <a:prstGeom prst="hexagon">
              <a:avLst>
                <a:gd name="adj" fmla="val 31354"/>
                <a:gd name="vf" fmla="val 115470"/>
              </a:avLst>
            </a:prstGeom>
            <a:solidFill>
              <a:srgbClr val="A0C02A"/>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R</a:t>
              </a:r>
            </a:p>
          </p:txBody>
        </p:sp>
        <p:sp>
          <p:nvSpPr>
            <p:cNvPr id="1200182" name="AutoShape 54"/>
            <p:cNvSpPr>
              <a:spLocks noChangeArrowheads="1"/>
            </p:cNvSpPr>
            <p:nvPr/>
          </p:nvSpPr>
          <p:spPr bwMode="auto">
            <a:xfrm>
              <a:off x="2789" y="2205"/>
              <a:ext cx="227" cy="181"/>
            </a:xfrm>
            <a:prstGeom prst="hexagon">
              <a:avLst>
                <a:gd name="adj" fmla="val 31354"/>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F</a:t>
              </a:r>
            </a:p>
          </p:txBody>
        </p:sp>
        <p:sp>
          <p:nvSpPr>
            <p:cNvPr id="1200183" name="AutoShape 55"/>
            <p:cNvSpPr>
              <a:spLocks noChangeArrowheads="1"/>
            </p:cNvSpPr>
            <p:nvPr/>
          </p:nvSpPr>
          <p:spPr bwMode="auto">
            <a:xfrm>
              <a:off x="3379" y="2931"/>
              <a:ext cx="227" cy="181"/>
            </a:xfrm>
            <a:prstGeom prst="hexagon">
              <a:avLst>
                <a:gd name="adj" fmla="val 31354"/>
                <a:gd name="vf" fmla="val 115470"/>
              </a:avLst>
            </a:prstGeom>
            <a:solidFill>
              <a:srgbClr val="A0C02A"/>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R</a:t>
              </a:r>
            </a:p>
          </p:txBody>
        </p:sp>
      </p:grpSp>
      <p:sp>
        <p:nvSpPr>
          <p:cNvPr id="1200184" name="Rectangle 56"/>
          <p:cNvSpPr>
            <a:spLocks noChangeArrowheads="1"/>
          </p:cNvSpPr>
          <p:nvPr/>
        </p:nvSpPr>
        <p:spPr bwMode="auto">
          <a:xfrm>
            <a:off x="912813" y="1160463"/>
            <a:ext cx="10748962" cy="531812"/>
          </a:xfrm>
          <a:prstGeom prst="rect">
            <a:avLst/>
          </a:prstGeom>
          <a:solidFill>
            <a:schemeClr val="accent1"/>
          </a:solidFill>
          <a:ln w="9525" algn="ctr">
            <a:noFill/>
            <a:miter lim="800000"/>
            <a:headEnd/>
            <a:tailEnd/>
          </a:ln>
          <a:effectLst/>
        </p:spPr>
        <p:txBody>
          <a:bodyPr lIns="82124" tIns="41061" rIns="82124" bIns="41061" anchor="ctr"/>
          <a:lstStyle/>
          <a:p>
            <a:pPr marL="236538" indent="-236538" algn="ctr" defTabSz="814388" eaLnBrk="1" hangingPunct="1">
              <a:lnSpc>
                <a:spcPct val="95000"/>
              </a:lnSpc>
              <a:spcBef>
                <a:spcPct val="50000"/>
              </a:spcBef>
              <a:buClr>
                <a:schemeClr val="tx2"/>
              </a:buClr>
              <a:buSzPct val="100000"/>
              <a:buFont typeface="Wingdings" pitchFamily="2" charset="2"/>
              <a:buChar char="§"/>
            </a:pPr>
            <a:r>
              <a:rPr lang="en-AU">
                <a:solidFill>
                  <a:schemeClr val="bg1"/>
                </a:solidFill>
              </a:rPr>
              <a:t>Operates at Layer 2</a:t>
            </a:r>
          </a:p>
        </p:txBody>
      </p:sp>
      <p:sp>
        <p:nvSpPr>
          <p:cNvPr id="1200185" name="AutoShape 57"/>
          <p:cNvSpPr>
            <a:spLocks noChangeArrowheads="1"/>
          </p:cNvSpPr>
          <p:nvPr/>
        </p:nvSpPr>
        <p:spPr bwMode="auto">
          <a:xfrm>
            <a:off x="8301038" y="3392488"/>
            <a:ext cx="481012" cy="287337"/>
          </a:xfrm>
          <a:prstGeom prst="hexagon">
            <a:avLst>
              <a:gd name="adj" fmla="val 41851"/>
              <a:gd name="vf" fmla="val 115470"/>
            </a:avLst>
          </a:prstGeom>
          <a:solidFill>
            <a:srgbClr val="A0C02A"/>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R</a:t>
            </a:r>
          </a:p>
        </p:txBody>
      </p:sp>
      <p:sp>
        <p:nvSpPr>
          <p:cNvPr id="1200186" name="AutoShape 58"/>
          <p:cNvSpPr>
            <a:spLocks noChangeArrowheads="1"/>
          </p:cNvSpPr>
          <p:nvPr/>
        </p:nvSpPr>
        <p:spPr bwMode="auto">
          <a:xfrm>
            <a:off x="9361488" y="4471988"/>
            <a:ext cx="479425" cy="287337"/>
          </a:xfrm>
          <a:prstGeom prst="hexagon">
            <a:avLst>
              <a:gd name="adj" fmla="val 41713"/>
              <a:gd name="vf" fmla="val 115470"/>
            </a:avLst>
          </a:prstGeom>
          <a:solidFill>
            <a:srgbClr val="A0C02A"/>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R</a:t>
            </a:r>
          </a:p>
        </p:txBody>
      </p:sp>
      <p:sp>
        <p:nvSpPr>
          <p:cNvPr id="1200188" name="AutoShape 60"/>
          <p:cNvSpPr>
            <a:spLocks noChangeArrowheads="1"/>
          </p:cNvSpPr>
          <p:nvPr/>
        </p:nvSpPr>
        <p:spPr bwMode="auto">
          <a:xfrm>
            <a:off x="10318750" y="2168525"/>
            <a:ext cx="479425" cy="287338"/>
          </a:xfrm>
          <a:prstGeom prst="hexagon">
            <a:avLst>
              <a:gd name="adj" fmla="val 41713"/>
              <a:gd name="vf" fmla="val 115470"/>
            </a:avLst>
          </a:prstGeom>
          <a:solidFill>
            <a:srgbClr val="A0C02A"/>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R</a:t>
            </a:r>
          </a:p>
        </p:txBody>
      </p:sp>
      <p:sp>
        <p:nvSpPr>
          <p:cNvPr id="1200187" name="AutoShape 59"/>
          <p:cNvSpPr>
            <a:spLocks noChangeArrowheads="1"/>
          </p:cNvSpPr>
          <p:nvPr/>
        </p:nvSpPr>
        <p:spPr bwMode="auto">
          <a:xfrm>
            <a:off x="9361488" y="2168525"/>
            <a:ext cx="479425" cy="287338"/>
          </a:xfrm>
          <a:prstGeom prst="hexagon">
            <a:avLst>
              <a:gd name="adj" fmla="val 41713"/>
              <a:gd name="vf" fmla="val 115470"/>
            </a:avLst>
          </a:prstGeom>
          <a:solidFill>
            <a:srgbClr val="A0C02A"/>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R</a:t>
            </a:r>
          </a:p>
        </p:txBody>
      </p:sp>
      <p:sp>
        <p:nvSpPr>
          <p:cNvPr id="57" name="Rectangle 36"/>
          <p:cNvSpPr>
            <a:spLocks noChangeArrowheads="1"/>
          </p:cNvSpPr>
          <p:nvPr/>
        </p:nvSpPr>
        <p:spPr bwMode="auto">
          <a:xfrm>
            <a:off x="8129157" y="4868863"/>
            <a:ext cx="3455987" cy="1296987"/>
          </a:xfrm>
          <a:prstGeom prst="rect">
            <a:avLst/>
          </a:prstGeom>
          <a:solidFill>
            <a:srgbClr val="EAEAEA"/>
          </a:solidFill>
          <a:ln w="9525" algn="ctr">
            <a:noFill/>
            <a:miter lim="800000"/>
            <a:headEnd/>
            <a:tailEnd/>
          </a:ln>
          <a:effectLst/>
        </p:spPr>
        <p:txBody>
          <a:bodyPr lIns="82124" tIns="41061" rIns="82124" bIns="41061"/>
          <a:lstStyle/>
          <a:p>
            <a:pPr marL="236538" indent="-236538" defTabSz="814388" eaLnBrk="1" hangingPunct="1">
              <a:lnSpc>
                <a:spcPct val="95000"/>
              </a:lnSpc>
              <a:spcBef>
                <a:spcPct val="50000"/>
              </a:spcBef>
              <a:buClr>
                <a:schemeClr val="tx2"/>
              </a:buClr>
              <a:buSzPct val="100000"/>
              <a:buFont typeface="Wingdings" pitchFamily="2" charset="2"/>
              <a:buChar char="§"/>
            </a:pPr>
            <a:r>
              <a:rPr lang="en-AU" dirty="0" smtClean="0">
                <a:solidFill>
                  <a:schemeClr val="tx1"/>
                </a:solidFill>
              </a:rPr>
              <a:t>Higher layer protocols like </a:t>
            </a:r>
            <a:r>
              <a:rPr lang="en-AU" dirty="0" err="1" smtClean="0">
                <a:solidFill>
                  <a:schemeClr val="tx1"/>
                </a:solidFill>
              </a:rPr>
              <a:t>RPL</a:t>
            </a:r>
            <a:r>
              <a:rPr lang="en-AU" dirty="0" smtClean="0">
                <a:solidFill>
                  <a:schemeClr val="tx1"/>
                </a:solidFill>
              </a:rPr>
              <a:t> may create their own topology that </a:t>
            </a:r>
            <a:r>
              <a:rPr lang="en-AU" dirty="0" err="1" smtClean="0">
                <a:solidFill>
                  <a:schemeClr val="tx1"/>
                </a:solidFill>
              </a:rPr>
              <a:t>donot</a:t>
            </a:r>
            <a:r>
              <a:rPr lang="en-AU" dirty="0" smtClean="0">
                <a:solidFill>
                  <a:schemeClr val="tx1"/>
                </a:solidFill>
              </a:rPr>
              <a:t> follow 802.15.4 topologies</a:t>
            </a:r>
            <a:endParaRPr lang="en-AU" dirty="0">
              <a:solidFill>
                <a:schemeClr val="tx1"/>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8498" name="Picture 2" descr="guy"/>
          <p:cNvPicPr>
            <a:picLocks noChangeAspect="1" noChangeArrowheads="1"/>
          </p:cNvPicPr>
          <p:nvPr/>
        </p:nvPicPr>
        <p:blipFill>
          <a:blip r:embed="rId2" cstate="print"/>
          <a:srcRect/>
          <a:stretch>
            <a:fillRect/>
          </a:stretch>
        </p:blipFill>
        <p:spPr bwMode="auto">
          <a:xfrm>
            <a:off x="8116888" y="1152525"/>
            <a:ext cx="4076700" cy="5734050"/>
          </a:xfrm>
          <a:prstGeom prst="rect">
            <a:avLst/>
          </a:prstGeom>
          <a:noFill/>
        </p:spPr>
      </p:pic>
      <p:sp>
        <p:nvSpPr>
          <p:cNvPr id="1258499" name="Rectangle 3"/>
          <p:cNvSpPr>
            <a:spLocks noGrp="1" noChangeArrowheads="1"/>
          </p:cNvSpPr>
          <p:nvPr>
            <p:ph type="title"/>
          </p:nvPr>
        </p:nvSpPr>
        <p:spPr/>
        <p:txBody>
          <a:bodyPr/>
          <a:lstStyle/>
          <a:p>
            <a:r>
              <a:rPr lang="en-AU"/>
              <a:t>Agenda</a:t>
            </a:r>
            <a:endParaRPr lang="en-US"/>
          </a:p>
        </p:txBody>
      </p:sp>
      <p:sp>
        <p:nvSpPr>
          <p:cNvPr id="1258500" name="Rectangle 4"/>
          <p:cNvSpPr>
            <a:spLocks noGrp="1" noChangeArrowheads="1"/>
          </p:cNvSpPr>
          <p:nvPr>
            <p:ph type="body" idx="1"/>
          </p:nvPr>
        </p:nvSpPr>
        <p:spPr>
          <a:xfrm>
            <a:off x="1057275" y="1520825"/>
            <a:ext cx="7059613" cy="5076825"/>
          </a:xfrm>
        </p:spPr>
        <p:txBody>
          <a:bodyPr/>
          <a:lstStyle/>
          <a:p>
            <a:r>
              <a:rPr lang="en-US" dirty="0"/>
              <a:t>A world of sensors</a:t>
            </a:r>
          </a:p>
          <a:p>
            <a:r>
              <a:rPr lang="en-US" dirty="0"/>
              <a:t>Smart Objects</a:t>
            </a:r>
          </a:p>
          <a:p>
            <a:r>
              <a:rPr lang="en-US" dirty="0"/>
              <a:t>Low Power </a:t>
            </a:r>
            <a:r>
              <a:rPr lang="en-US" dirty="0" err="1"/>
              <a:t>Lossy</a:t>
            </a:r>
            <a:r>
              <a:rPr lang="en-US" dirty="0"/>
              <a:t> </a:t>
            </a:r>
            <a:r>
              <a:rPr lang="en-US" dirty="0" smtClean="0"/>
              <a:t>Networks (</a:t>
            </a:r>
            <a:r>
              <a:rPr lang="en-US" dirty="0" err="1" smtClean="0"/>
              <a:t>LLN</a:t>
            </a:r>
            <a:r>
              <a:rPr lang="en-US" dirty="0" smtClean="0"/>
              <a:t>)</a:t>
            </a:r>
            <a:endParaRPr lang="en-US" dirty="0"/>
          </a:p>
          <a:p>
            <a:r>
              <a:rPr lang="en-AU" dirty="0"/>
              <a:t>802.15.4 Low Power PAN</a:t>
            </a:r>
          </a:p>
          <a:p>
            <a:r>
              <a:rPr lang="en-AU" dirty="0"/>
              <a:t>Using IP for Smart Objects</a:t>
            </a:r>
          </a:p>
          <a:p>
            <a:r>
              <a:rPr lang="en-AU" dirty="0" err="1"/>
              <a:t>6LoWPAN</a:t>
            </a:r>
            <a:r>
              <a:rPr lang="en-AU" dirty="0"/>
              <a:t> Working Group</a:t>
            </a:r>
          </a:p>
          <a:p>
            <a:r>
              <a:rPr lang="en-AU" dirty="0"/>
              <a:t>Roll Working Group</a:t>
            </a:r>
          </a:p>
          <a:p>
            <a:r>
              <a:rPr lang="en-AU" dirty="0"/>
              <a:t>Routing over Low Power Lossy </a:t>
            </a:r>
            <a:r>
              <a:rPr lang="en-AU" dirty="0" smtClean="0"/>
              <a:t>Networks (</a:t>
            </a:r>
            <a:r>
              <a:rPr lang="en-AU" dirty="0" err="1" smtClean="0"/>
              <a:t>RPL</a:t>
            </a:r>
            <a:r>
              <a:rPr lang="en-AU" dirty="0" smtClean="0"/>
              <a:t>)</a:t>
            </a:r>
            <a:endParaRPr lang="en-AU" dirty="0"/>
          </a:p>
          <a:p>
            <a:r>
              <a:rPr lang="en-AU" dirty="0"/>
              <a:t>Conclusion </a:t>
            </a:r>
          </a:p>
          <a:p>
            <a:endParaRPr lang="en-US" dirty="0"/>
          </a:p>
        </p:txBody>
      </p:sp>
      <p:sp>
        <p:nvSpPr>
          <p:cNvPr id="1258531" name="Rectangle 35"/>
          <p:cNvSpPr>
            <a:spLocks noChangeArrowheads="1"/>
          </p:cNvSpPr>
          <p:nvPr/>
        </p:nvSpPr>
        <p:spPr bwMode="auto">
          <a:xfrm>
            <a:off x="11580813" y="6626225"/>
            <a:ext cx="304800"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A6C887DF-927F-430F-9FE1-51150E1690FB}" type="slidenum">
              <a:rPr lang="en-US" sz="1000">
                <a:solidFill>
                  <a:srgbClr val="D3D3D3"/>
                </a:solidFill>
              </a:rPr>
              <a:pPr algn="r" defTabSz="814388">
                <a:lnSpc>
                  <a:spcPct val="100000"/>
                </a:lnSpc>
              </a:pPr>
              <a:t>2</a:t>
            </a:fld>
            <a:endParaRPr lang="en-US" sz="1000">
              <a:solidFill>
                <a:srgbClr val="D3D3D3"/>
              </a:solidFill>
            </a:endParaRPr>
          </a:p>
        </p:txBody>
      </p:sp>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2178" name="Rectangle 2"/>
          <p:cNvSpPr>
            <a:spLocks noGrp="1" noChangeArrowheads="1"/>
          </p:cNvSpPr>
          <p:nvPr>
            <p:ph type="title"/>
          </p:nvPr>
        </p:nvSpPr>
        <p:spPr/>
        <p:txBody>
          <a:bodyPr/>
          <a:lstStyle/>
          <a:p>
            <a:r>
              <a:rPr lang="en-AU"/>
              <a:t>802.15.4 uses CSMA-CA</a:t>
            </a:r>
          </a:p>
        </p:txBody>
      </p:sp>
      <p:sp>
        <p:nvSpPr>
          <p:cNvPr id="1202179" name="Rectangle 3"/>
          <p:cNvSpPr>
            <a:spLocks noGrp="1" noChangeArrowheads="1"/>
          </p:cNvSpPr>
          <p:nvPr>
            <p:ph type="body" idx="1"/>
          </p:nvPr>
        </p:nvSpPr>
        <p:spPr/>
        <p:txBody>
          <a:bodyPr/>
          <a:lstStyle/>
          <a:p>
            <a:r>
              <a:rPr lang="en-AU" dirty="0">
                <a:solidFill>
                  <a:schemeClr val="accent2"/>
                </a:solidFill>
              </a:rPr>
              <a:t>C</a:t>
            </a:r>
            <a:r>
              <a:rPr lang="en-AU" dirty="0"/>
              <a:t>arrier </a:t>
            </a:r>
            <a:r>
              <a:rPr lang="en-AU" dirty="0">
                <a:solidFill>
                  <a:schemeClr val="accent2"/>
                </a:solidFill>
              </a:rPr>
              <a:t>S</a:t>
            </a:r>
            <a:r>
              <a:rPr lang="en-AU" dirty="0"/>
              <a:t>ense </a:t>
            </a:r>
            <a:r>
              <a:rPr lang="en-AU" dirty="0">
                <a:solidFill>
                  <a:schemeClr val="accent2"/>
                </a:solidFill>
              </a:rPr>
              <a:t>M</a:t>
            </a:r>
            <a:r>
              <a:rPr lang="en-AU" dirty="0"/>
              <a:t>ultiple </a:t>
            </a:r>
            <a:r>
              <a:rPr lang="en-AU" dirty="0">
                <a:solidFill>
                  <a:schemeClr val="accent2"/>
                </a:solidFill>
              </a:rPr>
              <a:t>A</a:t>
            </a:r>
            <a:r>
              <a:rPr lang="en-AU" dirty="0"/>
              <a:t>ccess with </a:t>
            </a:r>
            <a:r>
              <a:rPr lang="en-AU" dirty="0">
                <a:solidFill>
                  <a:schemeClr val="accent2"/>
                </a:solidFill>
              </a:rPr>
              <a:t>C</a:t>
            </a:r>
            <a:r>
              <a:rPr lang="en-AU" dirty="0"/>
              <a:t>ollision </a:t>
            </a:r>
            <a:r>
              <a:rPr lang="en-AU" dirty="0">
                <a:solidFill>
                  <a:schemeClr val="accent2"/>
                </a:solidFill>
              </a:rPr>
              <a:t>A</a:t>
            </a:r>
            <a:r>
              <a:rPr lang="en-AU" dirty="0"/>
              <a:t>voidance</a:t>
            </a:r>
          </a:p>
          <a:p>
            <a:r>
              <a:rPr lang="en-AU" dirty="0"/>
              <a:t>Wireless networks cannot detect collisions</a:t>
            </a:r>
          </a:p>
          <a:p>
            <a:pPr lvl="1"/>
            <a:r>
              <a:rPr lang="en-AU" dirty="0"/>
              <a:t> Fundamental difference from wired networks</a:t>
            </a:r>
          </a:p>
          <a:p>
            <a:r>
              <a:rPr lang="en-AU" dirty="0"/>
              <a:t>Wired – </a:t>
            </a:r>
            <a:r>
              <a:rPr lang="en-AU" dirty="0" err="1"/>
              <a:t>CSMA</a:t>
            </a:r>
            <a:r>
              <a:rPr lang="en-AU" dirty="0"/>
              <a:t>/CD – Collision Detection</a:t>
            </a:r>
          </a:p>
          <a:p>
            <a:r>
              <a:rPr lang="en-AU" dirty="0"/>
              <a:t>Wireless – </a:t>
            </a:r>
            <a:r>
              <a:rPr lang="en-AU" dirty="0" err="1"/>
              <a:t>CSMA</a:t>
            </a:r>
            <a:r>
              <a:rPr lang="en-AU" dirty="0"/>
              <a:t>/CA – Collision Avoidance</a:t>
            </a:r>
          </a:p>
          <a:p>
            <a:pPr lvl="1"/>
            <a:r>
              <a:rPr lang="en-AU" dirty="0"/>
              <a:t>RX/TX antennas immediately next to each other</a:t>
            </a:r>
          </a:p>
          <a:p>
            <a:pPr lvl="1"/>
            <a:r>
              <a:rPr lang="en-AU" dirty="0"/>
              <a:t>Hence RX can only see its own TX when transmitting</a:t>
            </a:r>
          </a:p>
        </p:txBody>
      </p:sp>
      <p:pic>
        <p:nvPicPr>
          <p:cNvPr id="1298434" name="Picture 2" descr="C:\Documents and Settings\japcar\Local Settings\Temporary Internet Files\Content.IE5\JWSEZF55\MC900361222[1].wmf"/>
          <p:cNvPicPr>
            <a:picLocks noChangeAspect="1" noChangeArrowheads="1"/>
          </p:cNvPicPr>
          <p:nvPr/>
        </p:nvPicPr>
        <p:blipFill>
          <a:blip r:embed="rId3" cstate="print"/>
          <a:srcRect/>
          <a:stretch>
            <a:fillRect/>
          </a:stretch>
        </p:blipFill>
        <p:spPr bwMode="auto">
          <a:xfrm>
            <a:off x="10418467" y="368592"/>
            <a:ext cx="1436984" cy="970489"/>
          </a:xfrm>
          <a:prstGeom prst="rect">
            <a:avLst/>
          </a:prstGeom>
          <a:noFill/>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48258" name="Rectangle 3"/>
          <p:cNvSpPr>
            <a:spLocks noChangeArrowheads="1"/>
          </p:cNvSpPr>
          <p:nvPr/>
        </p:nvSpPr>
        <p:spPr bwMode="auto">
          <a:xfrm>
            <a:off x="0" y="2095500"/>
            <a:ext cx="7175500" cy="2381250"/>
          </a:xfrm>
          <a:prstGeom prst="rect">
            <a:avLst/>
          </a:prstGeom>
          <a:gradFill rotWithShape="1">
            <a:gsLst>
              <a:gs pos="0">
                <a:srgbClr val="0183B7"/>
              </a:gs>
              <a:gs pos="100000">
                <a:srgbClr val="003D55"/>
              </a:gs>
            </a:gsLst>
            <a:lin ang="0" scaled="1"/>
          </a:gradFill>
          <a:ln w="9525" algn="ctr">
            <a:noFill/>
            <a:miter lim="800000"/>
            <a:headEnd/>
            <a:tailEnd/>
          </a:ln>
        </p:spPr>
        <p:txBody>
          <a:bodyPr wrap="none" lIns="73025" tIns="36512" rIns="73025" bIns="36512" anchor="ctr"/>
          <a:lstStyle/>
          <a:p>
            <a:pPr algn="ctr"/>
            <a:endParaRPr lang="en-US" sz="2400">
              <a:solidFill>
                <a:schemeClr val="bg1"/>
              </a:solidFill>
            </a:endParaRPr>
          </a:p>
        </p:txBody>
      </p:sp>
      <p:pic>
        <p:nvPicPr>
          <p:cNvPr id="1248270" name="Picture 14" descr="lost-in-space-robot1"/>
          <p:cNvPicPr>
            <a:picLocks noChangeAspect="1" noChangeArrowheads="1"/>
          </p:cNvPicPr>
          <p:nvPr/>
        </p:nvPicPr>
        <p:blipFill>
          <a:blip r:embed="rId3" cstate="print"/>
          <a:srcRect/>
          <a:stretch>
            <a:fillRect/>
          </a:stretch>
        </p:blipFill>
        <p:spPr bwMode="auto">
          <a:xfrm>
            <a:off x="7085013" y="0"/>
            <a:ext cx="5103812" cy="6856413"/>
          </a:xfrm>
          <a:prstGeom prst="rect">
            <a:avLst/>
          </a:prstGeom>
          <a:noFill/>
        </p:spPr>
      </p:pic>
      <p:sp>
        <p:nvSpPr>
          <p:cNvPr id="1248260" name="Rectangle 4"/>
          <p:cNvSpPr>
            <a:spLocks noGrp="1" noChangeArrowheads="1"/>
          </p:cNvSpPr>
          <p:nvPr>
            <p:ph type="ctrTitle" idx="4294967295"/>
          </p:nvPr>
        </p:nvSpPr>
        <p:spPr bwMode="white">
          <a:xfrm>
            <a:off x="1057275" y="2871788"/>
            <a:ext cx="4922838" cy="830262"/>
          </a:xfrm>
          <a:noFill/>
          <a:ln/>
        </p:spPr>
        <p:txBody>
          <a:bodyPr anchor="ctr"/>
          <a:lstStyle/>
          <a:p>
            <a:r>
              <a:rPr lang="en-AU" b="0">
                <a:solidFill>
                  <a:schemeClr val="bg1"/>
                </a:solidFill>
              </a:rPr>
              <a:t>Using IP for Smart Objects</a:t>
            </a:r>
            <a:endParaRPr lang="en-US" b="0">
              <a:solidFill>
                <a:schemeClr val="bg1"/>
              </a:solidFill>
            </a:endParaRPr>
          </a:p>
        </p:txBody>
      </p:sp>
      <p:sp>
        <p:nvSpPr>
          <p:cNvPr id="1248261" name="Rectangle 5"/>
          <p:cNvSpPr>
            <a:spLocks noChangeArrowheads="1"/>
          </p:cNvSpPr>
          <p:nvPr/>
        </p:nvSpPr>
        <p:spPr bwMode="auto">
          <a:xfrm>
            <a:off x="1766888" y="6672263"/>
            <a:ext cx="2228850" cy="188912"/>
          </a:xfrm>
          <a:prstGeom prst="rect">
            <a:avLst/>
          </a:prstGeom>
          <a:noFill/>
          <a:ln w="9525">
            <a:noFill/>
            <a:miter lim="800000"/>
            <a:headEnd/>
            <a:tailEnd/>
          </a:ln>
          <a:effectLst/>
        </p:spPr>
        <p:txBody>
          <a:bodyPr wrap="none" lIns="82124" tIns="41061" rIns="82124" bIns="41061" anchor="b" anchorCtr="1">
            <a:spAutoFit/>
          </a:bodyPr>
          <a:lstStyle/>
          <a:p>
            <a:pPr defTabSz="814388">
              <a:lnSpc>
                <a:spcPct val="100000"/>
              </a:lnSpc>
            </a:pPr>
            <a:r>
              <a:rPr lang="en-US" sz="700">
                <a:solidFill>
                  <a:srgbClr val="8E8E95"/>
                </a:solidFill>
              </a:rPr>
              <a:t>© 2010 Cisco and/or its affiliates. All rights reserved.</a:t>
            </a:r>
          </a:p>
        </p:txBody>
      </p:sp>
      <p:sp>
        <p:nvSpPr>
          <p:cNvPr id="1248262" name="Rectangle 6"/>
          <p:cNvSpPr>
            <a:spLocks noChangeArrowheads="1"/>
          </p:cNvSpPr>
          <p:nvPr/>
        </p:nvSpPr>
        <p:spPr bwMode="auto">
          <a:xfrm>
            <a:off x="4522788" y="6672263"/>
            <a:ext cx="877887" cy="188912"/>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700">
                <a:solidFill>
                  <a:srgbClr val="8E8E95"/>
                </a:solidFill>
              </a:rPr>
              <a:t>Cisco Confidential</a:t>
            </a:r>
          </a:p>
        </p:txBody>
      </p:sp>
      <p:sp>
        <p:nvSpPr>
          <p:cNvPr id="1248263" name="Rectangle 7"/>
          <p:cNvSpPr>
            <a:spLocks noChangeArrowheads="1"/>
          </p:cNvSpPr>
          <p:nvPr/>
        </p:nvSpPr>
        <p:spPr bwMode="auto">
          <a:xfrm>
            <a:off x="258763" y="6672263"/>
            <a:ext cx="1281112" cy="188912"/>
          </a:xfrm>
          <a:prstGeom prst="rect">
            <a:avLst/>
          </a:prstGeom>
          <a:noFill/>
          <a:ln w="9525">
            <a:noFill/>
            <a:miter lim="800000"/>
            <a:headEnd/>
            <a:tailEnd/>
          </a:ln>
          <a:effectLst/>
        </p:spPr>
        <p:txBody>
          <a:bodyPr lIns="82124" tIns="41061" rIns="82124" bIns="41061" anchor="b">
            <a:spAutoFit/>
          </a:bodyPr>
          <a:lstStyle/>
          <a:p>
            <a:pPr defTabSz="814388">
              <a:lnSpc>
                <a:spcPct val="100000"/>
              </a:lnSpc>
            </a:pPr>
            <a:r>
              <a:rPr lang="en-US" sz="700">
                <a:solidFill>
                  <a:srgbClr val="8E8E95"/>
                </a:solidFill>
              </a:rPr>
              <a:t>Presentation_ID</a:t>
            </a:r>
          </a:p>
        </p:txBody>
      </p:sp>
      <p:sp>
        <p:nvSpPr>
          <p:cNvPr id="1248264" name="Rectangle 8"/>
          <p:cNvSpPr>
            <a:spLocks noChangeArrowheads="1"/>
          </p:cNvSpPr>
          <p:nvPr/>
        </p:nvSpPr>
        <p:spPr bwMode="auto">
          <a:xfrm>
            <a:off x="11580813" y="6626225"/>
            <a:ext cx="304800"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8504855A-079B-4489-919E-A2E97029959E}" type="slidenum">
              <a:rPr lang="en-US" sz="1000">
                <a:solidFill>
                  <a:srgbClr val="8E8E95"/>
                </a:solidFill>
              </a:rPr>
              <a:pPr algn="r" defTabSz="814388">
                <a:lnSpc>
                  <a:spcPct val="100000"/>
                </a:lnSpc>
              </a:pPr>
              <a:t>21</a:t>
            </a:fld>
            <a:endParaRPr lang="en-US" sz="1000">
              <a:solidFill>
                <a:srgbClr val="8E8E95"/>
              </a:solidFill>
            </a:endParaRPr>
          </a:p>
        </p:txBody>
      </p:sp>
      <p:sp>
        <p:nvSpPr>
          <p:cNvPr id="1248266" name="Rectangle 10"/>
          <p:cNvSpPr>
            <a:spLocks noChangeArrowheads="1"/>
          </p:cNvSpPr>
          <p:nvPr/>
        </p:nvSpPr>
        <p:spPr bwMode="auto">
          <a:xfrm>
            <a:off x="7092950" y="4476750"/>
            <a:ext cx="5138738" cy="2390775"/>
          </a:xfrm>
          <a:prstGeom prst="rect">
            <a:avLst/>
          </a:prstGeom>
          <a:solidFill>
            <a:schemeClr val="bg1">
              <a:alpha val="30000"/>
            </a:schemeClr>
          </a:solidFill>
          <a:ln w="9525" algn="ctr">
            <a:noFill/>
            <a:miter lim="800000"/>
            <a:headEnd/>
            <a:tailEnd/>
          </a:ln>
        </p:spPr>
        <p:txBody>
          <a:bodyPr wrap="none" lIns="73025" tIns="36512" rIns="73025" bIns="36512" anchor="ctr"/>
          <a:lstStyle/>
          <a:p>
            <a:pPr algn="ctr"/>
            <a:endParaRPr lang="en-US" sz="2400">
              <a:solidFill>
                <a:srgbClr val="FFFFFF"/>
              </a:solidFill>
            </a:endParaRPr>
          </a:p>
        </p:txBody>
      </p:sp>
      <p:sp>
        <p:nvSpPr>
          <p:cNvPr id="1248267" name="Rectangle 10"/>
          <p:cNvSpPr>
            <a:spLocks noChangeArrowheads="1"/>
          </p:cNvSpPr>
          <p:nvPr/>
        </p:nvSpPr>
        <p:spPr bwMode="auto">
          <a:xfrm>
            <a:off x="7092950" y="0"/>
            <a:ext cx="5054600" cy="2095500"/>
          </a:xfrm>
          <a:prstGeom prst="rect">
            <a:avLst/>
          </a:prstGeom>
          <a:solidFill>
            <a:schemeClr val="bg1">
              <a:alpha val="30000"/>
            </a:schemeClr>
          </a:solidFill>
          <a:ln w="9525" algn="ctr">
            <a:noFill/>
            <a:miter lim="800000"/>
            <a:headEnd/>
            <a:tailEnd/>
          </a:ln>
        </p:spPr>
        <p:txBody>
          <a:bodyPr wrap="none" lIns="73025" tIns="36512" rIns="73025" bIns="36512" anchor="ctr"/>
          <a:lstStyle/>
          <a:p>
            <a:pPr algn="ctr"/>
            <a:endParaRPr lang="en-US" sz="2400">
              <a:solidFill>
                <a:srgbClr val="FFFFFF"/>
              </a:solidFill>
            </a:endParaRP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2722" name="Rectangle 2"/>
          <p:cNvSpPr>
            <a:spLocks noGrp="1" noChangeArrowheads="1"/>
          </p:cNvSpPr>
          <p:nvPr>
            <p:ph type="title"/>
          </p:nvPr>
        </p:nvSpPr>
        <p:spPr/>
        <p:txBody>
          <a:bodyPr/>
          <a:lstStyle/>
          <a:p>
            <a:r>
              <a:rPr lang="en-AU" dirty="0" smtClean="0"/>
              <a:t>IP in Smart </a:t>
            </a:r>
            <a:r>
              <a:rPr lang="en-AU" dirty="0"/>
              <a:t>Object Networks</a:t>
            </a:r>
            <a:endParaRPr lang="en-US" dirty="0"/>
          </a:p>
        </p:txBody>
      </p:sp>
      <p:sp>
        <p:nvSpPr>
          <p:cNvPr id="1182723" name="Rectangle 3"/>
          <p:cNvSpPr>
            <a:spLocks noGrp="1" noChangeArrowheads="1"/>
          </p:cNvSpPr>
          <p:nvPr>
            <p:ph type="body" idx="1"/>
          </p:nvPr>
        </p:nvSpPr>
        <p:spPr>
          <a:xfrm>
            <a:off x="1057275" y="1520825"/>
            <a:ext cx="10237788" cy="4968875"/>
          </a:xfrm>
        </p:spPr>
        <p:txBody>
          <a:bodyPr/>
          <a:lstStyle/>
          <a:p>
            <a:r>
              <a:rPr lang="en-AU" dirty="0"/>
              <a:t>Today’s computer networks are almost exclusively IP based</a:t>
            </a:r>
          </a:p>
          <a:p>
            <a:pPr lvl="1"/>
            <a:r>
              <a:rPr lang="en-AU" dirty="0"/>
              <a:t>Provides end-to-end reliable connectivity</a:t>
            </a:r>
          </a:p>
          <a:p>
            <a:pPr lvl="1"/>
            <a:r>
              <a:rPr lang="en-AU" dirty="0"/>
              <a:t>Brings scalability, flexibility and reliability</a:t>
            </a:r>
          </a:p>
          <a:p>
            <a:pPr lvl="1"/>
            <a:r>
              <a:rPr lang="en-AU" dirty="0"/>
              <a:t>Supports wide a range of devices, transports and applications</a:t>
            </a:r>
          </a:p>
          <a:p>
            <a:pPr lvl="2"/>
            <a:r>
              <a:rPr lang="en-AU" dirty="0"/>
              <a:t>Email, WWW, VOIP, Video, Collaboration </a:t>
            </a:r>
          </a:p>
          <a:p>
            <a:r>
              <a:rPr lang="en-AU" dirty="0"/>
              <a:t>Smart Object Networks </a:t>
            </a:r>
            <a:r>
              <a:rPr lang="en-AU" dirty="0" smtClean="0"/>
              <a:t>standardising </a:t>
            </a:r>
            <a:r>
              <a:rPr lang="en-AU" dirty="0"/>
              <a:t>on IP</a:t>
            </a:r>
          </a:p>
          <a:p>
            <a:pPr lvl="1"/>
            <a:r>
              <a:rPr lang="en-AU" dirty="0"/>
              <a:t>General consensus is that IP based Smart Objects networks are the future</a:t>
            </a:r>
          </a:p>
          <a:p>
            <a:pPr lvl="1"/>
            <a:r>
              <a:rPr lang="en-AU" dirty="0"/>
              <a:t>Move away from proprietary and closed protocols</a:t>
            </a:r>
          </a:p>
          <a:p>
            <a:pPr lvl="1"/>
            <a:r>
              <a:rPr lang="en-AU" dirty="0"/>
              <a:t>Solid standardisation base allows future innovation </a:t>
            </a:r>
          </a:p>
          <a:p>
            <a:pPr lvl="1"/>
            <a:r>
              <a:rPr lang="en-AU" dirty="0"/>
              <a:t>Allows quick adoption of emerging </a:t>
            </a:r>
            <a:r>
              <a:rPr lang="en-AU" dirty="0" err="1"/>
              <a:t>applictions</a:t>
            </a:r>
            <a:endParaRPr lang="en-AU" dirty="0"/>
          </a:p>
          <a:p>
            <a:pPr lvl="1"/>
            <a:r>
              <a:rPr lang="en-AU" dirty="0"/>
              <a:t>Allows the creation of the </a:t>
            </a:r>
            <a:r>
              <a:rPr lang="en-AU" dirty="0">
                <a:solidFill>
                  <a:schemeClr val="accent2"/>
                </a:solidFill>
              </a:rPr>
              <a:t>“Internet of Things”</a:t>
            </a:r>
          </a:p>
          <a:p>
            <a:pPr lvl="1"/>
            <a:endParaRPr lang="en-AU" dirty="0"/>
          </a:p>
        </p:txBody>
      </p:sp>
      <p:pic>
        <p:nvPicPr>
          <p:cNvPr id="1182724" name="Picture 4" descr="dglxasset[2]"/>
          <p:cNvPicPr>
            <a:picLocks noChangeAspect="1" noChangeArrowheads="1"/>
          </p:cNvPicPr>
          <p:nvPr/>
        </p:nvPicPr>
        <p:blipFill>
          <a:blip r:embed="rId3" cstate="print"/>
          <a:srcRect/>
          <a:stretch>
            <a:fillRect/>
          </a:stretch>
        </p:blipFill>
        <p:spPr bwMode="auto">
          <a:xfrm>
            <a:off x="10415588" y="182563"/>
            <a:ext cx="1439862" cy="135572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0310" name="Rectangle 6"/>
          <p:cNvSpPr>
            <a:spLocks noGrp="1" noChangeArrowheads="1"/>
          </p:cNvSpPr>
          <p:nvPr>
            <p:ph type="title"/>
          </p:nvPr>
        </p:nvSpPr>
        <p:spPr/>
        <p:txBody>
          <a:bodyPr/>
          <a:lstStyle/>
          <a:p>
            <a:r>
              <a:rPr lang="en-AU"/>
              <a:t>IP is both an Architecture &amp; Protocol</a:t>
            </a:r>
            <a:endParaRPr lang="en-US"/>
          </a:p>
        </p:txBody>
      </p:sp>
      <p:sp>
        <p:nvSpPr>
          <p:cNvPr id="1250311" name="Rectangle 7"/>
          <p:cNvSpPr>
            <a:spLocks noGrp="1" noChangeArrowheads="1"/>
          </p:cNvSpPr>
          <p:nvPr>
            <p:ph type="body" idx="1"/>
          </p:nvPr>
        </p:nvSpPr>
        <p:spPr>
          <a:xfrm>
            <a:off x="1057275" y="1520825"/>
            <a:ext cx="10237788" cy="5059363"/>
          </a:xfrm>
        </p:spPr>
        <p:txBody>
          <a:bodyPr/>
          <a:lstStyle/>
          <a:p>
            <a:r>
              <a:rPr lang="en-AU" sz="2000"/>
              <a:t>It can meet all the requirements to support a Smart Object Network</a:t>
            </a:r>
            <a:endParaRPr lang="en-US" sz="2000"/>
          </a:p>
          <a:p>
            <a:r>
              <a:rPr lang="en-US" sz="2000"/>
              <a:t>Based on </a:t>
            </a:r>
            <a:r>
              <a:rPr lang="en-US" sz="2000">
                <a:solidFill>
                  <a:schemeClr val="accent2"/>
                </a:solidFill>
              </a:rPr>
              <a:t>open standards</a:t>
            </a:r>
          </a:p>
          <a:p>
            <a:pPr lvl="1"/>
            <a:r>
              <a:rPr lang="en-US" sz="1800"/>
              <a:t>IETF RFCs</a:t>
            </a:r>
          </a:p>
          <a:p>
            <a:r>
              <a:rPr lang="en-US" sz="2000">
                <a:solidFill>
                  <a:schemeClr val="accent2"/>
                </a:solidFill>
              </a:rPr>
              <a:t>Flexibility</a:t>
            </a:r>
            <a:r>
              <a:rPr lang="en-US" sz="2000"/>
              <a:t> in many dimensions</a:t>
            </a:r>
          </a:p>
          <a:p>
            <a:pPr lvl="1"/>
            <a:r>
              <a:rPr lang="en-US" sz="1800"/>
              <a:t>Support a wide range of media - Serial, SDH, Ethernet, DWDM, FR, ATM</a:t>
            </a:r>
          </a:p>
          <a:p>
            <a:pPr lvl="1"/>
            <a:r>
              <a:rPr lang="en-US" sz="1800"/>
              <a:t>Support a wide range of devices - From phones to routers</a:t>
            </a:r>
          </a:p>
          <a:p>
            <a:r>
              <a:rPr lang="en-US" sz="2000"/>
              <a:t>Always </a:t>
            </a:r>
            <a:r>
              <a:rPr lang="en-US" sz="2000">
                <a:solidFill>
                  <a:schemeClr val="accent2"/>
                </a:solidFill>
              </a:rPr>
              <a:t>favor global than local</a:t>
            </a:r>
            <a:r>
              <a:rPr lang="en-US" sz="2000"/>
              <a:t> optimum</a:t>
            </a:r>
          </a:p>
          <a:p>
            <a:pPr lvl="1"/>
            <a:r>
              <a:rPr lang="en-AU" sz="1800"/>
              <a:t>IP is capable of supporting many different applications; voice, video, data, mobile</a:t>
            </a:r>
            <a:endParaRPr lang="en-US" sz="1800"/>
          </a:p>
          <a:p>
            <a:r>
              <a:rPr lang="en-US" sz="2000">
                <a:sym typeface="Wingdings" pitchFamily="2" charset="2"/>
              </a:rPr>
              <a:t>Secure</a:t>
            </a:r>
          </a:p>
          <a:p>
            <a:r>
              <a:rPr lang="en-US" sz="2000">
                <a:sym typeface="Wingdings" pitchFamily="2" charset="2"/>
              </a:rPr>
              <a:t>Plug &amp; Play</a:t>
            </a:r>
          </a:p>
          <a:p>
            <a:r>
              <a:rPr lang="en-US" sz="2000">
                <a:sym typeface="Wingdings" pitchFamily="2" charset="2"/>
              </a:rPr>
              <a:t>Scalable </a:t>
            </a:r>
          </a:p>
          <a:p>
            <a:pPr lvl="1"/>
            <a:r>
              <a:rPr lang="en-AU" sz="1800"/>
              <a:t>The Internet comprises billions of connected devices</a:t>
            </a:r>
            <a:endParaRPr lang="en-US" sz="1800"/>
          </a:p>
          <a:p>
            <a:endParaRPr lang="en-US" sz="200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3386" name="AutoShape 10"/>
          <p:cNvSpPr>
            <a:spLocks noChangeArrowheads="1"/>
          </p:cNvSpPr>
          <p:nvPr/>
        </p:nvSpPr>
        <p:spPr bwMode="auto">
          <a:xfrm rot="10800000">
            <a:off x="8013804" y="638815"/>
            <a:ext cx="3380708" cy="1597180"/>
          </a:xfrm>
          <a:custGeom>
            <a:avLst/>
            <a:gdLst>
              <a:gd name="connsiteX0" fmla="*/ 0 w 3380708"/>
              <a:gd name="connsiteY0" fmla="*/ 1588865 h 1588865"/>
              <a:gd name="connsiteX1" fmla="*/ 1690354 w 3380708"/>
              <a:gd name="connsiteY1" fmla="*/ 0 h 1588865"/>
              <a:gd name="connsiteX2" fmla="*/ 3380708 w 3380708"/>
              <a:gd name="connsiteY2" fmla="*/ 1588865 h 1588865"/>
              <a:gd name="connsiteX3" fmla="*/ 0 w 3380708"/>
              <a:gd name="connsiteY3" fmla="*/ 1588865 h 1588865"/>
              <a:gd name="connsiteX0" fmla="*/ 0 w 3380708"/>
              <a:gd name="connsiteY0" fmla="*/ 1601942 h 1601942"/>
              <a:gd name="connsiteX1" fmla="*/ 1691097 w 3380708"/>
              <a:gd name="connsiteY1" fmla="*/ 0 h 1601942"/>
              <a:gd name="connsiteX2" fmla="*/ 3380708 w 3380708"/>
              <a:gd name="connsiteY2" fmla="*/ 1601942 h 1601942"/>
              <a:gd name="connsiteX3" fmla="*/ 0 w 3380708"/>
              <a:gd name="connsiteY3" fmla="*/ 1601942 h 1601942"/>
              <a:gd name="connsiteX0" fmla="*/ 0 w 3380708"/>
              <a:gd name="connsiteY0" fmla="*/ 1597180 h 1597180"/>
              <a:gd name="connsiteX1" fmla="*/ 1686335 w 3380708"/>
              <a:gd name="connsiteY1" fmla="*/ 0 h 1597180"/>
              <a:gd name="connsiteX2" fmla="*/ 3380708 w 3380708"/>
              <a:gd name="connsiteY2" fmla="*/ 1597180 h 1597180"/>
              <a:gd name="connsiteX3" fmla="*/ 0 w 3380708"/>
              <a:gd name="connsiteY3" fmla="*/ 1597180 h 1597180"/>
            </a:gdLst>
            <a:ahLst/>
            <a:cxnLst>
              <a:cxn ang="0">
                <a:pos x="connsiteX0" y="connsiteY0"/>
              </a:cxn>
              <a:cxn ang="0">
                <a:pos x="connsiteX1" y="connsiteY1"/>
              </a:cxn>
              <a:cxn ang="0">
                <a:pos x="connsiteX2" y="connsiteY2"/>
              </a:cxn>
              <a:cxn ang="0">
                <a:pos x="connsiteX3" y="connsiteY3"/>
              </a:cxn>
            </a:cxnLst>
            <a:rect l="l" t="t" r="r" b="b"/>
            <a:pathLst>
              <a:path w="3380708" h="1597180">
                <a:moveTo>
                  <a:pt x="0" y="1597180"/>
                </a:moveTo>
                <a:lnTo>
                  <a:pt x="1686335" y="0"/>
                </a:lnTo>
                <a:lnTo>
                  <a:pt x="3380708" y="1597180"/>
                </a:lnTo>
                <a:lnTo>
                  <a:pt x="0" y="1597180"/>
                </a:lnTo>
                <a:close/>
              </a:path>
            </a:pathLst>
          </a:custGeom>
          <a:solidFill>
            <a:srgbClr val="A8286B"/>
          </a:solidFill>
          <a:ln w="9525" algn="ctr">
            <a:noFill/>
            <a:miter lim="800000"/>
            <a:headEnd/>
            <a:tailEnd/>
          </a:ln>
          <a:effectLst/>
        </p:spPr>
        <p:txBody>
          <a:bodyPr rot="10800000" lIns="82124" tIns="252000" rIns="82124" bIns="41061" anchor="t" anchorCtr="1"/>
          <a:lstStyle/>
          <a:p>
            <a:pPr algn="ctr" defTabSz="814388"/>
            <a:r>
              <a:rPr lang="en-AU" sz="1000" dirty="0">
                <a:solidFill>
                  <a:schemeClr val="bg1"/>
                </a:solidFill>
              </a:rPr>
              <a:t>Smart Object </a:t>
            </a:r>
            <a:r>
              <a:rPr lang="en-AU" sz="1000" dirty="0" smtClean="0">
                <a:solidFill>
                  <a:schemeClr val="bg1"/>
                </a:solidFill>
              </a:rPr>
              <a:t>Internet</a:t>
            </a:r>
            <a:endParaRPr lang="en-US" sz="1000" dirty="0">
              <a:solidFill>
                <a:schemeClr val="bg1"/>
              </a:solidFill>
            </a:endParaRPr>
          </a:p>
        </p:txBody>
      </p:sp>
      <p:sp>
        <p:nvSpPr>
          <p:cNvPr id="10" name="AutoShape 4"/>
          <p:cNvSpPr>
            <a:spLocks noChangeArrowheads="1"/>
          </p:cNvSpPr>
          <p:nvPr/>
        </p:nvSpPr>
        <p:spPr bwMode="auto">
          <a:xfrm rot="10800000">
            <a:off x="8704701" y="1269207"/>
            <a:ext cx="2006841" cy="958469"/>
          </a:xfrm>
          <a:prstGeom prst="triangle">
            <a:avLst>
              <a:gd name="adj" fmla="val 49868"/>
            </a:avLst>
          </a:prstGeom>
          <a:solidFill>
            <a:srgbClr val="89A424"/>
          </a:solidFill>
          <a:ln w="28575" algn="ctr">
            <a:solidFill>
              <a:srgbClr val="89A424"/>
            </a:solidFill>
            <a:miter lim="800000"/>
            <a:headEnd/>
            <a:tailEnd/>
          </a:ln>
          <a:effectLst/>
        </p:spPr>
        <p:txBody>
          <a:bodyPr rot="10800000" lIns="82124" tIns="41061" rIns="82124" bIns="216000" anchor="ctr"/>
          <a:lstStyle/>
          <a:p>
            <a:pPr algn="ctr" defTabSz="814388"/>
            <a:r>
              <a:rPr lang="en-AU" sz="1000" dirty="0" smtClean="0">
                <a:solidFill>
                  <a:schemeClr val="bg1"/>
                </a:solidFill>
              </a:rPr>
              <a:t>Mobile Internet</a:t>
            </a:r>
            <a:endParaRPr lang="en-US" sz="1000" dirty="0">
              <a:solidFill>
                <a:schemeClr val="bg1"/>
              </a:solidFill>
            </a:endParaRPr>
          </a:p>
        </p:txBody>
      </p:sp>
      <p:sp>
        <p:nvSpPr>
          <p:cNvPr id="1253378" name="Rectangle 2"/>
          <p:cNvSpPr>
            <a:spLocks noGrp="1" noChangeArrowheads="1"/>
          </p:cNvSpPr>
          <p:nvPr>
            <p:ph type="title"/>
          </p:nvPr>
        </p:nvSpPr>
        <p:spPr/>
        <p:txBody>
          <a:bodyPr/>
          <a:lstStyle/>
          <a:p>
            <a:r>
              <a:rPr lang="en-AU"/>
              <a:t>IPv4 or IPv6</a:t>
            </a:r>
            <a:endParaRPr lang="en-US"/>
          </a:p>
        </p:txBody>
      </p:sp>
      <p:sp>
        <p:nvSpPr>
          <p:cNvPr id="1253379" name="Rectangle 3"/>
          <p:cNvSpPr>
            <a:spLocks noGrp="1" noChangeArrowheads="1"/>
          </p:cNvSpPr>
          <p:nvPr>
            <p:ph type="body" idx="1"/>
          </p:nvPr>
        </p:nvSpPr>
        <p:spPr>
          <a:xfrm>
            <a:off x="1057275" y="1520825"/>
            <a:ext cx="10237788" cy="4788495"/>
          </a:xfrm>
        </p:spPr>
        <p:txBody>
          <a:bodyPr/>
          <a:lstStyle/>
          <a:p>
            <a:r>
              <a:rPr lang="en-AU" dirty="0"/>
              <a:t>The current Internet comprises several billion devices</a:t>
            </a:r>
          </a:p>
          <a:p>
            <a:pPr lvl="1"/>
            <a:r>
              <a:rPr lang="en-AU" dirty="0"/>
              <a:t>Add to this growing </a:t>
            </a:r>
            <a:r>
              <a:rPr lang="en-AU" dirty="0" err="1"/>
              <a:t>3G</a:t>
            </a:r>
            <a:r>
              <a:rPr lang="en-AU" dirty="0"/>
              <a:t>, </a:t>
            </a:r>
            <a:r>
              <a:rPr lang="en-AU" dirty="0" err="1"/>
              <a:t>4G</a:t>
            </a:r>
            <a:r>
              <a:rPr lang="en-AU" dirty="0"/>
              <a:t> mobile devices</a:t>
            </a:r>
          </a:p>
          <a:p>
            <a:pPr lvl="1"/>
            <a:r>
              <a:rPr lang="en-AU" dirty="0">
                <a:solidFill>
                  <a:schemeClr val="accent2"/>
                </a:solidFill>
              </a:rPr>
              <a:t>There is no scope for </a:t>
            </a:r>
            <a:r>
              <a:rPr lang="en-AU" dirty="0" err="1">
                <a:solidFill>
                  <a:schemeClr val="accent2"/>
                </a:solidFill>
              </a:rPr>
              <a:t>IPv4</a:t>
            </a:r>
            <a:r>
              <a:rPr lang="en-AU" dirty="0">
                <a:solidFill>
                  <a:schemeClr val="accent2"/>
                </a:solidFill>
              </a:rPr>
              <a:t> to support Smart Object Networks</a:t>
            </a:r>
          </a:p>
          <a:p>
            <a:r>
              <a:rPr lang="en-AU" dirty="0"/>
              <a:t>Smart Objects will add tens of billions of additional devices</a:t>
            </a:r>
          </a:p>
          <a:p>
            <a:r>
              <a:rPr lang="en-AU" dirty="0" err="1"/>
              <a:t>IPv6</a:t>
            </a:r>
            <a:r>
              <a:rPr lang="en-AU" dirty="0"/>
              <a:t> is the only viable way </a:t>
            </a:r>
            <a:r>
              <a:rPr lang="en-AU" dirty="0" smtClean="0"/>
              <a:t>forward</a:t>
            </a:r>
          </a:p>
          <a:p>
            <a:pPr lvl="1"/>
            <a:r>
              <a:rPr lang="en-US" dirty="0" smtClean="0"/>
              <a:t>Solution to address exhaustion</a:t>
            </a:r>
          </a:p>
          <a:p>
            <a:pPr lvl="1"/>
            <a:r>
              <a:rPr lang="en-US" dirty="0" smtClean="0"/>
              <a:t>Stateless Auto-configuration thanks to </a:t>
            </a:r>
            <a:r>
              <a:rPr lang="en-US" dirty="0" err="1" smtClean="0"/>
              <a:t>Neighbour</a:t>
            </a:r>
            <a:r>
              <a:rPr lang="en-US" dirty="0" smtClean="0"/>
              <a:t> Discovery Protocol</a:t>
            </a:r>
          </a:p>
          <a:p>
            <a:r>
              <a:rPr lang="en-US" dirty="0" smtClean="0"/>
              <a:t>Some issues with IPv6 address size</a:t>
            </a:r>
          </a:p>
          <a:p>
            <a:pPr lvl="1"/>
            <a:r>
              <a:rPr lang="en-AU" dirty="0" smtClean="0"/>
              <a:t>Smart Object Networks use low power wireless with </a:t>
            </a:r>
            <a:r>
              <a:rPr lang="en-AU" dirty="0" smtClean="0">
                <a:solidFill>
                  <a:schemeClr val="accent2"/>
                </a:solidFill>
              </a:rPr>
              <a:t>small frame size</a:t>
            </a:r>
            <a:endParaRPr lang="en-US" dirty="0" smtClean="0">
              <a:solidFill>
                <a:schemeClr val="accent2"/>
              </a:solidFill>
            </a:endParaRPr>
          </a:p>
          <a:p>
            <a:pPr lvl="1"/>
            <a:r>
              <a:rPr lang="en-US" dirty="0" smtClean="0"/>
              <a:t>Solution to use stateless and </a:t>
            </a:r>
            <a:r>
              <a:rPr lang="en-US" dirty="0" err="1" smtClean="0"/>
              <a:t>stateful</a:t>
            </a:r>
            <a:r>
              <a:rPr lang="en-US" dirty="0" smtClean="0"/>
              <a:t> header compression (</a:t>
            </a:r>
            <a:r>
              <a:rPr lang="en-US" dirty="0" err="1" smtClean="0"/>
              <a:t>6LoWPAN</a:t>
            </a:r>
            <a:r>
              <a:rPr lang="en-US" dirty="0" smtClean="0"/>
              <a:t>)</a:t>
            </a:r>
            <a:endParaRPr lang="en-AU" dirty="0">
              <a:solidFill>
                <a:schemeClr val="accent2"/>
              </a:solidFill>
            </a:endParaRPr>
          </a:p>
          <a:p>
            <a:pPr lvl="1"/>
            <a:endParaRPr lang="en-US" dirty="0">
              <a:solidFill>
                <a:schemeClr val="accent2"/>
              </a:solidFill>
            </a:endParaRPr>
          </a:p>
        </p:txBody>
      </p:sp>
      <p:sp>
        <p:nvSpPr>
          <p:cNvPr id="1253380" name="AutoShape 4"/>
          <p:cNvSpPr>
            <a:spLocks noChangeArrowheads="1"/>
          </p:cNvSpPr>
          <p:nvPr/>
        </p:nvSpPr>
        <p:spPr bwMode="auto">
          <a:xfrm rot="10800000">
            <a:off x="9067405" y="1622349"/>
            <a:ext cx="1274485" cy="605330"/>
          </a:xfrm>
          <a:prstGeom prst="triangle">
            <a:avLst>
              <a:gd name="adj" fmla="val 50000"/>
            </a:avLst>
          </a:prstGeom>
          <a:solidFill>
            <a:schemeClr val="accent1"/>
          </a:solidFill>
          <a:ln w="28575" algn="ctr">
            <a:solidFill>
              <a:schemeClr val="tx2"/>
            </a:solidFill>
            <a:miter lim="800000"/>
            <a:headEnd/>
            <a:tailEnd/>
          </a:ln>
          <a:effectLst/>
        </p:spPr>
        <p:txBody>
          <a:bodyPr rot="10800000" lIns="82124" tIns="144000" rIns="82124" bIns="41061" anchor="ctr"/>
          <a:lstStyle/>
          <a:p>
            <a:pPr algn="ctr" defTabSz="814388"/>
            <a:r>
              <a:rPr lang="en-AU" sz="1000" dirty="0" smtClean="0">
                <a:solidFill>
                  <a:schemeClr val="bg1"/>
                </a:solidFill>
              </a:rPr>
              <a:t>Fixed</a:t>
            </a:r>
            <a:br>
              <a:rPr lang="en-AU" sz="1000" dirty="0" smtClean="0">
                <a:solidFill>
                  <a:schemeClr val="bg1"/>
                </a:solidFill>
              </a:rPr>
            </a:br>
            <a:r>
              <a:rPr lang="en-AU" sz="1000" dirty="0" smtClean="0">
                <a:solidFill>
                  <a:schemeClr val="bg1"/>
                </a:solidFill>
              </a:rPr>
              <a:t>Internet</a:t>
            </a:r>
            <a:endParaRPr lang="en-US" sz="1000" dirty="0">
              <a:solidFill>
                <a:schemeClr val="bg1"/>
              </a:solidFill>
            </a:endParaRPr>
          </a:p>
        </p:txBody>
      </p:sp>
      <p:sp>
        <p:nvSpPr>
          <p:cNvPr id="1253387" name="Text Box 11"/>
          <p:cNvSpPr txBox="1">
            <a:spLocks noChangeArrowheads="1"/>
          </p:cNvSpPr>
          <p:nvPr/>
        </p:nvSpPr>
        <p:spPr bwMode="auto">
          <a:xfrm>
            <a:off x="10437769" y="1520825"/>
            <a:ext cx="1012238" cy="221423"/>
          </a:xfrm>
          <a:prstGeom prst="rect">
            <a:avLst/>
          </a:prstGeom>
          <a:noFill/>
          <a:ln w="9525" algn="ctr">
            <a:noFill/>
            <a:miter lim="800000"/>
            <a:headEnd/>
            <a:tailEnd/>
          </a:ln>
          <a:effectLst/>
        </p:spPr>
        <p:txBody>
          <a:bodyPr wrap="none" lIns="82124" tIns="41061" rIns="82124" bIns="41061">
            <a:spAutoFit/>
          </a:bodyPr>
          <a:lstStyle/>
          <a:p>
            <a:pPr defTabSz="814388"/>
            <a:r>
              <a:rPr lang="en-AU" sz="1000" dirty="0" smtClean="0"/>
              <a:t>Billions</a:t>
            </a:r>
            <a:r>
              <a:rPr lang="en-AU" sz="1000" dirty="0" smtClean="0">
                <a:solidFill>
                  <a:srgbClr val="89A424"/>
                </a:solidFill>
              </a:rPr>
              <a:t>/Billions</a:t>
            </a:r>
            <a:endParaRPr lang="en-US" sz="1000" dirty="0">
              <a:solidFill>
                <a:srgbClr val="89A424"/>
              </a:solidFill>
            </a:endParaRPr>
          </a:p>
        </p:txBody>
      </p:sp>
      <p:sp>
        <p:nvSpPr>
          <p:cNvPr id="1253388" name="Text Box 12"/>
          <p:cNvSpPr txBox="1">
            <a:spLocks noChangeArrowheads="1"/>
          </p:cNvSpPr>
          <p:nvPr/>
        </p:nvSpPr>
        <p:spPr bwMode="auto">
          <a:xfrm>
            <a:off x="10979132" y="989004"/>
            <a:ext cx="1346403" cy="280206"/>
          </a:xfrm>
          <a:prstGeom prst="rect">
            <a:avLst/>
          </a:prstGeom>
          <a:noFill/>
          <a:ln w="9525" algn="ctr">
            <a:noFill/>
            <a:miter lim="800000"/>
            <a:headEnd/>
            <a:tailEnd/>
          </a:ln>
          <a:effectLst/>
        </p:spPr>
        <p:txBody>
          <a:bodyPr wrap="none" lIns="82124" tIns="41061" rIns="82124" bIns="41061">
            <a:spAutoFit/>
          </a:bodyPr>
          <a:lstStyle/>
          <a:p>
            <a:pPr defTabSz="814388"/>
            <a:r>
              <a:rPr lang="en-AU" sz="1000">
                <a:solidFill>
                  <a:srgbClr val="A8286B"/>
                </a:solidFill>
              </a:rPr>
              <a:t>TENS of Billions</a:t>
            </a:r>
            <a:endParaRPr lang="en-US" sz="1000">
              <a:solidFill>
                <a:srgbClr val="A8286B"/>
              </a:solidFill>
            </a:endParaRPr>
          </a:p>
        </p:txBody>
      </p:sp>
      <p:sp>
        <p:nvSpPr>
          <p:cNvPr id="1253393" name="Freeform 17"/>
          <p:cNvSpPr>
            <a:spLocks/>
          </p:cNvSpPr>
          <p:nvPr/>
        </p:nvSpPr>
        <p:spPr bwMode="auto">
          <a:xfrm>
            <a:off x="7839075" y="395979"/>
            <a:ext cx="3714749" cy="287716"/>
          </a:xfrm>
          <a:custGeom>
            <a:avLst/>
            <a:gdLst>
              <a:gd name="connsiteX0" fmla="*/ 331 w 10000"/>
              <a:gd name="connsiteY0" fmla="*/ 10000 h 10000"/>
              <a:gd name="connsiteX1" fmla="*/ 9546 w 10000"/>
              <a:gd name="connsiteY1" fmla="*/ 10000 h 10000"/>
              <a:gd name="connsiteX2" fmla="*/ 10000 w 10000"/>
              <a:gd name="connsiteY2" fmla="*/ 0 h 10000"/>
              <a:gd name="connsiteX3" fmla="*/ 0 w 10000"/>
              <a:gd name="connsiteY3" fmla="*/ 0 h 10000"/>
              <a:gd name="connsiteX4" fmla="*/ 331 w 10000"/>
              <a:gd name="connsiteY4" fmla="*/ 10000 h 10000"/>
              <a:gd name="connsiteX0" fmla="*/ 581 w 10250"/>
              <a:gd name="connsiteY0" fmla="*/ 10000 h 10000"/>
              <a:gd name="connsiteX1" fmla="*/ 9796 w 10250"/>
              <a:gd name="connsiteY1" fmla="*/ 10000 h 10000"/>
              <a:gd name="connsiteX2" fmla="*/ 10250 w 10250"/>
              <a:gd name="connsiteY2" fmla="*/ 0 h 10000"/>
              <a:gd name="connsiteX3" fmla="*/ 0 w 10250"/>
              <a:gd name="connsiteY3" fmla="*/ 359 h 10000"/>
              <a:gd name="connsiteX4" fmla="*/ 581 w 10250"/>
              <a:gd name="connsiteY4" fmla="*/ 10000 h 10000"/>
              <a:gd name="connsiteX0" fmla="*/ 581 w 10250"/>
              <a:gd name="connsiteY0" fmla="*/ 10000 h 10000"/>
              <a:gd name="connsiteX1" fmla="*/ 9971 w 10250"/>
              <a:gd name="connsiteY1" fmla="*/ 10000 h 10000"/>
              <a:gd name="connsiteX2" fmla="*/ 10250 w 10250"/>
              <a:gd name="connsiteY2" fmla="*/ 0 h 10000"/>
              <a:gd name="connsiteX3" fmla="*/ 0 w 10250"/>
              <a:gd name="connsiteY3" fmla="*/ 359 h 10000"/>
              <a:gd name="connsiteX4" fmla="*/ 581 w 10250"/>
              <a:gd name="connsiteY4" fmla="*/ 10000 h 10000"/>
              <a:gd name="connsiteX0" fmla="*/ 581 w 10500"/>
              <a:gd name="connsiteY0" fmla="*/ 10000 h 10000"/>
              <a:gd name="connsiteX1" fmla="*/ 9971 w 10500"/>
              <a:gd name="connsiteY1" fmla="*/ 10000 h 10000"/>
              <a:gd name="connsiteX2" fmla="*/ 10500 w 10500"/>
              <a:gd name="connsiteY2" fmla="*/ 0 h 10000"/>
              <a:gd name="connsiteX3" fmla="*/ 0 w 10500"/>
              <a:gd name="connsiteY3" fmla="*/ 359 h 10000"/>
              <a:gd name="connsiteX4" fmla="*/ 581 w 10500"/>
              <a:gd name="connsiteY4" fmla="*/ 10000 h 10000"/>
              <a:gd name="connsiteX0" fmla="*/ 581 w 10500"/>
              <a:gd name="connsiteY0" fmla="*/ 10000 h 10000"/>
              <a:gd name="connsiteX1" fmla="*/ 9971 w 10500"/>
              <a:gd name="connsiteY1" fmla="*/ 10000 h 10000"/>
              <a:gd name="connsiteX2" fmla="*/ 10500 w 10500"/>
              <a:gd name="connsiteY2" fmla="*/ 0 h 10000"/>
              <a:gd name="connsiteX3" fmla="*/ 0 w 10500"/>
              <a:gd name="connsiteY3" fmla="*/ 359 h 10000"/>
              <a:gd name="connsiteX4" fmla="*/ 581 w 10500"/>
              <a:gd name="connsiteY4" fmla="*/ 10000 h 10000"/>
              <a:gd name="connsiteX0" fmla="*/ 581 w 10500"/>
              <a:gd name="connsiteY0" fmla="*/ 10000 h 10000"/>
              <a:gd name="connsiteX1" fmla="*/ 9971 w 10500"/>
              <a:gd name="connsiteY1" fmla="*/ 10000 h 10000"/>
              <a:gd name="connsiteX2" fmla="*/ 10500 w 10500"/>
              <a:gd name="connsiteY2" fmla="*/ 0 h 10000"/>
              <a:gd name="connsiteX3" fmla="*/ 0 w 10500"/>
              <a:gd name="connsiteY3" fmla="*/ 359 h 10000"/>
              <a:gd name="connsiteX4" fmla="*/ 581 w 10500"/>
              <a:gd name="connsiteY4" fmla="*/ 10000 h 10000"/>
              <a:gd name="connsiteX0" fmla="*/ 581 w 10500"/>
              <a:gd name="connsiteY0" fmla="*/ 10000 h 10000"/>
              <a:gd name="connsiteX1" fmla="*/ 9971 w 10500"/>
              <a:gd name="connsiteY1" fmla="*/ 10000 h 10000"/>
              <a:gd name="connsiteX2" fmla="*/ 10500 w 10500"/>
              <a:gd name="connsiteY2" fmla="*/ 0 h 10000"/>
              <a:gd name="connsiteX3" fmla="*/ 0 w 10500"/>
              <a:gd name="connsiteY3" fmla="*/ 359 h 10000"/>
              <a:gd name="connsiteX4" fmla="*/ 581 w 10500"/>
              <a:gd name="connsiteY4" fmla="*/ 10000 h 10000"/>
              <a:gd name="connsiteX0" fmla="*/ 581 w 10500"/>
              <a:gd name="connsiteY0" fmla="*/ 10000 h 10268"/>
              <a:gd name="connsiteX1" fmla="*/ 9971 w 10500"/>
              <a:gd name="connsiteY1" fmla="*/ 10000 h 10268"/>
              <a:gd name="connsiteX2" fmla="*/ 10500 w 10500"/>
              <a:gd name="connsiteY2" fmla="*/ 0 h 10268"/>
              <a:gd name="connsiteX3" fmla="*/ 0 w 10500"/>
              <a:gd name="connsiteY3" fmla="*/ 359 h 10268"/>
              <a:gd name="connsiteX4" fmla="*/ 581 w 10500"/>
              <a:gd name="connsiteY4" fmla="*/ 10000 h 10268"/>
              <a:gd name="connsiteX0" fmla="*/ 587 w 10506"/>
              <a:gd name="connsiteY0" fmla="*/ 10000 h 10268"/>
              <a:gd name="connsiteX1" fmla="*/ 9977 w 10506"/>
              <a:gd name="connsiteY1" fmla="*/ 10000 h 10268"/>
              <a:gd name="connsiteX2" fmla="*/ 10506 w 10506"/>
              <a:gd name="connsiteY2" fmla="*/ 0 h 10268"/>
              <a:gd name="connsiteX3" fmla="*/ 6 w 10506"/>
              <a:gd name="connsiteY3" fmla="*/ 359 h 10268"/>
              <a:gd name="connsiteX4" fmla="*/ 587 w 10506"/>
              <a:gd name="connsiteY4" fmla="*/ 10000 h 10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06" h="10268">
                <a:moveTo>
                  <a:pt x="587" y="10000"/>
                </a:moveTo>
                <a:lnTo>
                  <a:pt x="9977" y="10000"/>
                </a:lnTo>
                <a:cubicBezTo>
                  <a:pt x="10128" y="6667"/>
                  <a:pt x="10340" y="3281"/>
                  <a:pt x="10506" y="0"/>
                </a:cubicBezTo>
                <a:lnTo>
                  <a:pt x="6" y="359"/>
                </a:lnTo>
                <a:cubicBezTo>
                  <a:pt x="617" y="10268"/>
                  <a:pt x="0" y="258"/>
                  <a:pt x="587" y="10000"/>
                </a:cubicBezTo>
                <a:close/>
              </a:path>
            </a:pathLst>
          </a:custGeom>
          <a:gradFill rotWithShape="1">
            <a:gsLst>
              <a:gs pos="0">
                <a:schemeClr val="bg1">
                  <a:alpha val="0"/>
                </a:schemeClr>
              </a:gs>
              <a:gs pos="100000">
                <a:srgbClr val="A8286B">
                  <a:alpha val="30000"/>
                </a:srgbClr>
              </a:gs>
            </a:gsLst>
            <a:lin ang="5400000" scaled="1"/>
          </a:gradFill>
          <a:ln w="9525" cap="flat" cmpd="sng">
            <a:noFill/>
            <a:prstDash val="solid"/>
            <a:round/>
            <a:headEnd/>
            <a:tailEnd/>
          </a:ln>
          <a:effectLst/>
        </p:spPr>
        <p:txBody>
          <a:bodyPr wrap="square" lIns="82124" tIns="41061" rIns="82124" bIns="41061" anchor="ctr">
            <a:spAutoFit/>
          </a:bodyPr>
          <a:lstStyle/>
          <a:p>
            <a:endParaRPr lang="en-US" sz="1000"/>
          </a:p>
        </p:txBody>
      </p:sp>
      <p:sp>
        <p:nvSpPr>
          <p:cNvPr id="1253394" name="AutoShape 18"/>
          <p:cNvSpPr>
            <a:spLocks noChangeArrowheads="1"/>
          </p:cNvSpPr>
          <p:nvPr/>
        </p:nvSpPr>
        <p:spPr bwMode="auto">
          <a:xfrm>
            <a:off x="7986438" y="638814"/>
            <a:ext cx="3436418" cy="227123"/>
          </a:xfrm>
          <a:prstGeom prst="roundRect">
            <a:avLst>
              <a:gd name="adj" fmla="val 22356"/>
            </a:avLst>
          </a:prstGeom>
          <a:gradFill rotWithShape="1">
            <a:gsLst>
              <a:gs pos="0">
                <a:srgbClr val="FFFFFF">
                  <a:alpha val="20000"/>
                </a:srgbClr>
              </a:gs>
              <a:gs pos="100000">
                <a:srgbClr val="66327E">
                  <a:alpha val="0"/>
                </a:srgbClr>
              </a:gs>
            </a:gsLst>
            <a:lin ang="5400000" scaled="1"/>
          </a:gradFill>
          <a:ln w="25400" algn="ctr">
            <a:noFill/>
            <a:round/>
            <a:headEnd/>
            <a:tailEnd/>
          </a:ln>
          <a:effectLst/>
        </p:spPr>
        <p:txBody>
          <a:bodyPr/>
          <a:lstStyle/>
          <a:p>
            <a:endParaRPr lang="en-US" sz="10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a:xfrm>
            <a:off x="1739447" y="5477110"/>
            <a:ext cx="9985042" cy="531222"/>
          </a:xfrm>
          <a:prstGeom prst="rect">
            <a:avLst/>
          </a:prstGeom>
          <a:solidFill>
            <a:schemeClr val="tx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1739447" y="1351201"/>
            <a:ext cx="10032504" cy="531222"/>
          </a:xfrm>
          <a:prstGeom prst="rect">
            <a:avLst/>
          </a:prstGeom>
          <a:solidFill>
            <a:schemeClr val="tx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1739447" y="1953533"/>
            <a:ext cx="10032504" cy="531222"/>
          </a:xfrm>
          <a:prstGeom prst="rect">
            <a:avLst/>
          </a:prstGeom>
          <a:solidFill>
            <a:schemeClr val="tx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899646" y="20643"/>
            <a:ext cx="11111672" cy="1143000"/>
          </a:xfrm>
        </p:spPr>
        <p:txBody>
          <a:bodyPr/>
          <a:lstStyle/>
          <a:p>
            <a:r>
              <a:rPr lang="en-US" dirty="0" smtClean="0"/>
              <a:t>Conservative Connected Devices Projection</a:t>
            </a:r>
            <a:endParaRPr lang="en-US" dirty="0"/>
          </a:p>
        </p:txBody>
      </p:sp>
      <p:sp>
        <p:nvSpPr>
          <p:cNvPr id="11" name="TextBox 10"/>
          <p:cNvSpPr txBox="1"/>
          <p:nvPr/>
        </p:nvSpPr>
        <p:spPr>
          <a:xfrm>
            <a:off x="2075357" y="6008332"/>
            <a:ext cx="1006851" cy="369332"/>
          </a:xfrm>
          <a:prstGeom prst="rect">
            <a:avLst/>
          </a:prstGeom>
          <a:noFill/>
        </p:spPr>
        <p:txBody>
          <a:bodyPr wrap="square" rtlCol="0">
            <a:spAutoFit/>
          </a:bodyPr>
          <a:lstStyle/>
          <a:p>
            <a:r>
              <a:rPr lang="en-US" sz="2000" b="1" dirty="0" smtClean="0">
                <a:latin typeface="Arial" pitchFamily="34" charset="0"/>
                <a:cs typeface="Arial" pitchFamily="34" charset="0"/>
              </a:rPr>
              <a:t>2003</a:t>
            </a:r>
          </a:p>
        </p:txBody>
      </p:sp>
      <p:sp>
        <p:nvSpPr>
          <p:cNvPr id="12" name="TextBox 11"/>
          <p:cNvSpPr txBox="1"/>
          <p:nvPr/>
        </p:nvSpPr>
        <p:spPr>
          <a:xfrm>
            <a:off x="4753805" y="6008332"/>
            <a:ext cx="1006851" cy="369332"/>
          </a:xfrm>
          <a:prstGeom prst="rect">
            <a:avLst/>
          </a:prstGeom>
          <a:noFill/>
        </p:spPr>
        <p:txBody>
          <a:bodyPr wrap="square" rtlCol="0">
            <a:spAutoFit/>
          </a:bodyPr>
          <a:lstStyle/>
          <a:p>
            <a:r>
              <a:rPr lang="en-US" sz="2000" b="1" dirty="0" smtClean="0">
                <a:latin typeface="Arial" pitchFamily="34" charset="0"/>
                <a:cs typeface="Arial" pitchFamily="34" charset="0"/>
              </a:rPr>
              <a:t>2010</a:t>
            </a:r>
          </a:p>
        </p:txBody>
      </p:sp>
      <p:sp>
        <p:nvSpPr>
          <p:cNvPr id="13" name="TextBox 12"/>
          <p:cNvSpPr txBox="1"/>
          <p:nvPr/>
        </p:nvSpPr>
        <p:spPr>
          <a:xfrm>
            <a:off x="7478689" y="6008332"/>
            <a:ext cx="1006851" cy="369332"/>
          </a:xfrm>
          <a:prstGeom prst="rect">
            <a:avLst/>
          </a:prstGeom>
          <a:noFill/>
        </p:spPr>
        <p:txBody>
          <a:bodyPr wrap="square" rtlCol="0">
            <a:spAutoFit/>
          </a:bodyPr>
          <a:lstStyle/>
          <a:p>
            <a:r>
              <a:rPr lang="en-US" sz="2000" b="1" dirty="0" smtClean="0">
                <a:latin typeface="Arial" pitchFamily="34" charset="0"/>
                <a:cs typeface="Arial" pitchFamily="34" charset="0"/>
              </a:rPr>
              <a:t>2015</a:t>
            </a:r>
          </a:p>
        </p:txBody>
      </p:sp>
      <p:sp>
        <p:nvSpPr>
          <p:cNvPr id="14" name="TextBox 13"/>
          <p:cNvSpPr txBox="1"/>
          <p:nvPr/>
        </p:nvSpPr>
        <p:spPr>
          <a:xfrm>
            <a:off x="10157138" y="6008332"/>
            <a:ext cx="1006851" cy="369332"/>
          </a:xfrm>
          <a:prstGeom prst="rect">
            <a:avLst/>
          </a:prstGeom>
          <a:noFill/>
        </p:spPr>
        <p:txBody>
          <a:bodyPr wrap="square" rtlCol="0">
            <a:spAutoFit/>
          </a:bodyPr>
          <a:lstStyle/>
          <a:p>
            <a:r>
              <a:rPr lang="en-US" sz="2000" b="1" dirty="0" smtClean="0">
                <a:latin typeface="Arial" pitchFamily="34" charset="0"/>
                <a:cs typeface="Arial" pitchFamily="34" charset="0"/>
              </a:rPr>
              <a:t>2020</a:t>
            </a:r>
          </a:p>
        </p:txBody>
      </p:sp>
      <p:sp>
        <p:nvSpPr>
          <p:cNvPr id="16" name="Freeform 45"/>
          <p:cNvSpPr>
            <a:spLocks/>
          </p:cNvSpPr>
          <p:nvPr/>
        </p:nvSpPr>
        <p:spPr bwMode="auto">
          <a:xfrm>
            <a:off x="1923383" y="2447111"/>
            <a:ext cx="1298544" cy="2750924"/>
          </a:xfrm>
          <a:custGeom>
            <a:avLst/>
            <a:gdLst>
              <a:gd name="T0" fmla="*/ 230 w 416"/>
              <a:gd name="T1" fmla="*/ 1098 h 1139"/>
              <a:gd name="T2" fmla="*/ 242 w 416"/>
              <a:gd name="T3" fmla="*/ 1123 h 1139"/>
              <a:gd name="T4" fmla="*/ 263 w 416"/>
              <a:gd name="T5" fmla="*/ 1137 h 1139"/>
              <a:gd name="T6" fmla="*/ 287 w 416"/>
              <a:gd name="T7" fmla="*/ 1139 h 1139"/>
              <a:gd name="T8" fmla="*/ 310 w 416"/>
              <a:gd name="T9" fmla="*/ 1132 h 1139"/>
              <a:gd name="T10" fmla="*/ 328 w 416"/>
              <a:gd name="T11" fmla="*/ 1112 h 1139"/>
              <a:gd name="T12" fmla="*/ 333 w 416"/>
              <a:gd name="T13" fmla="*/ 1085 h 1139"/>
              <a:gd name="T14" fmla="*/ 335 w 416"/>
              <a:gd name="T15" fmla="*/ 331 h 1139"/>
              <a:gd name="T16" fmla="*/ 343 w 416"/>
              <a:gd name="T17" fmla="*/ 325 h 1139"/>
              <a:gd name="T18" fmla="*/ 353 w 416"/>
              <a:gd name="T19" fmla="*/ 331 h 1139"/>
              <a:gd name="T20" fmla="*/ 354 w 416"/>
              <a:gd name="T21" fmla="*/ 641 h 1139"/>
              <a:gd name="T22" fmla="*/ 359 w 416"/>
              <a:gd name="T23" fmla="*/ 663 h 1139"/>
              <a:gd name="T24" fmla="*/ 375 w 416"/>
              <a:gd name="T25" fmla="*/ 676 h 1139"/>
              <a:gd name="T26" fmla="*/ 395 w 416"/>
              <a:gd name="T27" fmla="*/ 676 h 1139"/>
              <a:gd name="T28" fmla="*/ 411 w 416"/>
              <a:gd name="T29" fmla="*/ 663 h 1139"/>
              <a:gd name="T30" fmla="*/ 416 w 416"/>
              <a:gd name="T31" fmla="*/ 641 h 1139"/>
              <a:gd name="T32" fmla="*/ 415 w 416"/>
              <a:gd name="T33" fmla="*/ 269 h 1139"/>
              <a:gd name="T34" fmla="*/ 404 w 416"/>
              <a:gd name="T35" fmla="*/ 251 h 1139"/>
              <a:gd name="T36" fmla="*/ 385 w 416"/>
              <a:gd name="T37" fmla="*/ 244 h 1139"/>
              <a:gd name="T38" fmla="*/ 21 w 416"/>
              <a:gd name="T39" fmla="*/ 246 h 1139"/>
              <a:gd name="T40" fmla="*/ 5 w 416"/>
              <a:gd name="T41" fmla="*/ 259 h 1139"/>
              <a:gd name="T42" fmla="*/ 0 w 416"/>
              <a:gd name="T43" fmla="*/ 281 h 1139"/>
              <a:gd name="T44" fmla="*/ 0 w 416"/>
              <a:gd name="T45" fmla="*/ 652 h 1139"/>
              <a:gd name="T46" fmla="*/ 12 w 416"/>
              <a:gd name="T47" fmla="*/ 670 h 1139"/>
              <a:gd name="T48" fmla="*/ 31 w 416"/>
              <a:gd name="T49" fmla="*/ 678 h 1139"/>
              <a:gd name="T50" fmla="*/ 50 w 416"/>
              <a:gd name="T51" fmla="*/ 670 h 1139"/>
              <a:gd name="T52" fmla="*/ 61 w 416"/>
              <a:gd name="T53" fmla="*/ 652 h 1139"/>
              <a:gd name="T54" fmla="*/ 62 w 416"/>
              <a:gd name="T55" fmla="*/ 338 h 1139"/>
              <a:gd name="T56" fmla="*/ 67 w 416"/>
              <a:gd name="T57" fmla="*/ 327 h 1139"/>
              <a:gd name="T58" fmla="*/ 78 w 416"/>
              <a:gd name="T59" fmla="*/ 327 h 1139"/>
              <a:gd name="T60" fmla="*/ 83 w 416"/>
              <a:gd name="T61" fmla="*/ 338 h 1139"/>
              <a:gd name="T62" fmla="*/ 84 w 416"/>
              <a:gd name="T63" fmla="*/ 1098 h 1139"/>
              <a:gd name="T64" fmla="*/ 96 w 416"/>
              <a:gd name="T65" fmla="*/ 1122 h 1139"/>
              <a:gd name="T66" fmla="*/ 117 w 416"/>
              <a:gd name="T67" fmla="*/ 1136 h 1139"/>
              <a:gd name="T68" fmla="*/ 141 w 416"/>
              <a:gd name="T69" fmla="*/ 1138 h 1139"/>
              <a:gd name="T70" fmla="*/ 164 w 416"/>
              <a:gd name="T71" fmla="*/ 1131 h 1139"/>
              <a:gd name="T72" fmla="*/ 182 w 416"/>
              <a:gd name="T73" fmla="*/ 1111 h 1139"/>
              <a:gd name="T74" fmla="*/ 187 w 416"/>
              <a:gd name="T75" fmla="*/ 1084 h 1139"/>
              <a:gd name="T76" fmla="*/ 189 w 416"/>
              <a:gd name="T77" fmla="*/ 682 h 1139"/>
              <a:gd name="T78" fmla="*/ 200 w 416"/>
              <a:gd name="T79" fmla="*/ 668 h 1139"/>
              <a:gd name="T80" fmla="*/ 216 w 416"/>
              <a:gd name="T81" fmla="*/ 668 h 1139"/>
              <a:gd name="T82" fmla="*/ 227 w 416"/>
              <a:gd name="T83" fmla="*/ 682 h 1139"/>
              <a:gd name="T84" fmla="*/ 229 w 416"/>
              <a:gd name="T85" fmla="*/ 1085 h 1139"/>
              <a:gd name="T86" fmla="*/ 115 w 416"/>
              <a:gd name="T87" fmla="*/ 108 h 1139"/>
              <a:gd name="T88" fmla="*/ 122 w 416"/>
              <a:gd name="T89" fmla="*/ 69 h 1139"/>
              <a:gd name="T90" fmla="*/ 139 w 416"/>
              <a:gd name="T91" fmla="*/ 35 h 1139"/>
              <a:gd name="T92" fmla="*/ 166 w 416"/>
              <a:gd name="T93" fmla="*/ 11 h 1139"/>
              <a:gd name="T94" fmla="*/ 199 w 416"/>
              <a:gd name="T95" fmla="*/ 0 h 1139"/>
              <a:gd name="T96" fmla="*/ 233 w 416"/>
              <a:gd name="T97" fmla="*/ 3 h 1139"/>
              <a:gd name="T98" fmla="*/ 263 w 416"/>
              <a:gd name="T99" fmla="*/ 21 h 1139"/>
              <a:gd name="T100" fmla="*/ 287 w 416"/>
              <a:gd name="T101" fmla="*/ 51 h 1139"/>
              <a:gd name="T102" fmla="*/ 299 w 416"/>
              <a:gd name="T103" fmla="*/ 88 h 1139"/>
              <a:gd name="T104" fmla="*/ 299 w 416"/>
              <a:gd name="T105" fmla="*/ 128 h 1139"/>
              <a:gd name="T106" fmla="*/ 287 w 416"/>
              <a:gd name="T107" fmla="*/ 165 h 1139"/>
              <a:gd name="T108" fmla="*/ 263 w 416"/>
              <a:gd name="T109" fmla="*/ 194 h 1139"/>
              <a:gd name="T110" fmla="*/ 233 w 416"/>
              <a:gd name="T111" fmla="*/ 212 h 1139"/>
              <a:gd name="T112" fmla="*/ 199 w 416"/>
              <a:gd name="T113" fmla="*/ 216 h 1139"/>
              <a:gd name="T114" fmla="*/ 166 w 416"/>
              <a:gd name="T115" fmla="*/ 205 h 1139"/>
              <a:gd name="T116" fmla="*/ 139 w 416"/>
              <a:gd name="T117" fmla="*/ 181 h 1139"/>
              <a:gd name="T118" fmla="*/ 122 w 416"/>
              <a:gd name="T119" fmla="*/ 147 h 1139"/>
              <a:gd name="T120" fmla="*/ 115 w 416"/>
              <a:gd name="T121" fmla="*/ 108 h 1139"/>
              <a:gd name="T122" fmla="*/ 229 w 416"/>
              <a:gd name="T123" fmla="*/ 1085 h 113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16"/>
              <a:gd name="T187" fmla="*/ 0 h 1139"/>
              <a:gd name="T188" fmla="*/ 416 w 416"/>
              <a:gd name="T189" fmla="*/ 1139 h 113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16" h="1139">
                <a:moveTo>
                  <a:pt x="229" y="1085"/>
                </a:moveTo>
                <a:lnTo>
                  <a:pt x="230" y="1098"/>
                </a:lnTo>
                <a:lnTo>
                  <a:pt x="234" y="1112"/>
                </a:lnTo>
                <a:lnTo>
                  <a:pt x="242" y="1123"/>
                </a:lnTo>
                <a:lnTo>
                  <a:pt x="251" y="1132"/>
                </a:lnTo>
                <a:lnTo>
                  <a:pt x="263" y="1137"/>
                </a:lnTo>
                <a:lnTo>
                  <a:pt x="275" y="1139"/>
                </a:lnTo>
                <a:lnTo>
                  <a:pt x="287" y="1139"/>
                </a:lnTo>
                <a:lnTo>
                  <a:pt x="299" y="1137"/>
                </a:lnTo>
                <a:lnTo>
                  <a:pt x="310" y="1132"/>
                </a:lnTo>
                <a:lnTo>
                  <a:pt x="320" y="1123"/>
                </a:lnTo>
                <a:lnTo>
                  <a:pt x="328" y="1112"/>
                </a:lnTo>
                <a:lnTo>
                  <a:pt x="332" y="1098"/>
                </a:lnTo>
                <a:lnTo>
                  <a:pt x="333" y="1085"/>
                </a:lnTo>
                <a:lnTo>
                  <a:pt x="333" y="338"/>
                </a:lnTo>
                <a:lnTo>
                  <a:pt x="335" y="331"/>
                </a:lnTo>
                <a:lnTo>
                  <a:pt x="338" y="327"/>
                </a:lnTo>
                <a:lnTo>
                  <a:pt x="343" y="325"/>
                </a:lnTo>
                <a:lnTo>
                  <a:pt x="349" y="327"/>
                </a:lnTo>
                <a:lnTo>
                  <a:pt x="353" y="331"/>
                </a:lnTo>
                <a:lnTo>
                  <a:pt x="354" y="338"/>
                </a:lnTo>
                <a:lnTo>
                  <a:pt x="354" y="641"/>
                </a:lnTo>
                <a:lnTo>
                  <a:pt x="355" y="652"/>
                </a:lnTo>
                <a:lnTo>
                  <a:pt x="359" y="663"/>
                </a:lnTo>
                <a:lnTo>
                  <a:pt x="366" y="670"/>
                </a:lnTo>
                <a:lnTo>
                  <a:pt x="375" y="676"/>
                </a:lnTo>
                <a:lnTo>
                  <a:pt x="385" y="678"/>
                </a:lnTo>
                <a:lnTo>
                  <a:pt x="395" y="676"/>
                </a:lnTo>
                <a:lnTo>
                  <a:pt x="404" y="670"/>
                </a:lnTo>
                <a:lnTo>
                  <a:pt x="411" y="663"/>
                </a:lnTo>
                <a:lnTo>
                  <a:pt x="415" y="652"/>
                </a:lnTo>
                <a:lnTo>
                  <a:pt x="416" y="641"/>
                </a:lnTo>
                <a:lnTo>
                  <a:pt x="416" y="281"/>
                </a:lnTo>
                <a:lnTo>
                  <a:pt x="415" y="269"/>
                </a:lnTo>
                <a:lnTo>
                  <a:pt x="411" y="259"/>
                </a:lnTo>
                <a:lnTo>
                  <a:pt x="404" y="251"/>
                </a:lnTo>
                <a:lnTo>
                  <a:pt x="395" y="246"/>
                </a:lnTo>
                <a:lnTo>
                  <a:pt x="385" y="244"/>
                </a:lnTo>
                <a:lnTo>
                  <a:pt x="31" y="244"/>
                </a:lnTo>
                <a:lnTo>
                  <a:pt x="21" y="246"/>
                </a:lnTo>
                <a:lnTo>
                  <a:pt x="12" y="251"/>
                </a:lnTo>
                <a:lnTo>
                  <a:pt x="5" y="259"/>
                </a:lnTo>
                <a:lnTo>
                  <a:pt x="0" y="269"/>
                </a:lnTo>
                <a:lnTo>
                  <a:pt x="0" y="281"/>
                </a:lnTo>
                <a:lnTo>
                  <a:pt x="0" y="641"/>
                </a:lnTo>
                <a:lnTo>
                  <a:pt x="0" y="652"/>
                </a:lnTo>
                <a:lnTo>
                  <a:pt x="5" y="663"/>
                </a:lnTo>
                <a:lnTo>
                  <a:pt x="12" y="670"/>
                </a:lnTo>
                <a:lnTo>
                  <a:pt x="21" y="676"/>
                </a:lnTo>
                <a:lnTo>
                  <a:pt x="31" y="678"/>
                </a:lnTo>
                <a:lnTo>
                  <a:pt x="40" y="676"/>
                </a:lnTo>
                <a:lnTo>
                  <a:pt x="50" y="670"/>
                </a:lnTo>
                <a:lnTo>
                  <a:pt x="57" y="663"/>
                </a:lnTo>
                <a:lnTo>
                  <a:pt x="61" y="652"/>
                </a:lnTo>
                <a:lnTo>
                  <a:pt x="62" y="641"/>
                </a:lnTo>
                <a:lnTo>
                  <a:pt x="62" y="338"/>
                </a:lnTo>
                <a:lnTo>
                  <a:pt x="63" y="331"/>
                </a:lnTo>
                <a:lnTo>
                  <a:pt x="67" y="327"/>
                </a:lnTo>
                <a:lnTo>
                  <a:pt x="72" y="325"/>
                </a:lnTo>
                <a:lnTo>
                  <a:pt x="78" y="327"/>
                </a:lnTo>
                <a:lnTo>
                  <a:pt x="82" y="331"/>
                </a:lnTo>
                <a:lnTo>
                  <a:pt x="83" y="338"/>
                </a:lnTo>
                <a:lnTo>
                  <a:pt x="83" y="1084"/>
                </a:lnTo>
                <a:lnTo>
                  <a:pt x="84" y="1098"/>
                </a:lnTo>
                <a:lnTo>
                  <a:pt x="88" y="1111"/>
                </a:lnTo>
                <a:lnTo>
                  <a:pt x="96" y="1122"/>
                </a:lnTo>
                <a:lnTo>
                  <a:pt x="105" y="1131"/>
                </a:lnTo>
                <a:lnTo>
                  <a:pt x="117" y="1136"/>
                </a:lnTo>
                <a:lnTo>
                  <a:pt x="129" y="1138"/>
                </a:lnTo>
                <a:lnTo>
                  <a:pt x="141" y="1138"/>
                </a:lnTo>
                <a:lnTo>
                  <a:pt x="153" y="1136"/>
                </a:lnTo>
                <a:lnTo>
                  <a:pt x="164" y="1131"/>
                </a:lnTo>
                <a:lnTo>
                  <a:pt x="174" y="1122"/>
                </a:lnTo>
                <a:lnTo>
                  <a:pt x="182" y="1111"/>
                </a:lnTo>
                <a:lnTo>
                  <a:pt x="186" y="1098"/>
                </a:lnTo>
                <a:lnTo>
                  <a:pt x="187" y="1084"/>
                </a:lnTo>
                <a:lnTo>
                  <a:pt x="187" y="690"/>
                </a:lnTo>
                <a:lnTo>
                  <a:pt x="189" y="682"/>
                </a:lnTo>
                <a:lnTo>
                  <a:pt x="193" y="673"/>
                </a:lnTo>
                <a:lnTo>
                  <a:pt x="200" y="668"/>
                </a:lnTo>
                <a:lnTo>
                  <a:pt x="208" y="665"/>
                </a:lnTo>
                <a:lnTo>
                  <a:pt x="216" y="668"/>
                </a:lnTo>
                <a:lnTo>
                  <a:pt x="223" y="673"/>
                </a:lnTo>
                <a:lnTo>
                  <a:pt x="227" y="682"/>
                </a:lnTo>
                <a:lnTo>
                  <a:pt x="229" y="690"/>
                </a:lnTo>
                <a:lnTo>
                  <a:pt x="229" y="1085"/>
                </a:lnTo>
                <a:lnTo>
                  <a:pt x="115" y="108"/>
                </a:lnTo>
                <a:lnTo>
                  <a:pt x="117" y="88"/>
                </a:lnTo>
                <a:lnTo>
                  <a:pt x="122" y="69"/>
                </a:lnTo>
                <a:lnTo>
                  <a:pt x="129" y="51"/>
                </a:lnTo>
                <a:lnTo>
                  <a:pt x="139" y="35"/>
                </a:lnTo>
                <a:lnTo>
                  <a:pt x="152" y="21"/>
                </a:lnTo>
                <a:lnTo>
                  <a:pt x="166" y="11"/>
                </a:lnTo>
                <a:lnTo>
                  <a:pt x="183" y="3"/>
                </a:lnTo>
                <a:lnTo>
                  <a:pt x="199" y="0"/>
                </a:lnTo>
                <a:lnTo>
                  <a:pt x="217" y="0"/>
                </a:lnTo>
                <a:lnTo>
                  <a:pt x="233" y="3"/>
                </a:lnTo>
                <a:lnTo>
                  <a:pt x="250" y="11"/>
                </a:lnTo>
                <a:lnTo>
                  <a:pt x="263" y="21"/>
                </a:lnTo>
                <a:lnTo>
                  <a:pt x="276" y="35"/>
                </a:lnTo>
                <a:lnTo>
                  <a:pt x="287" y="51"/>
                </a:lnTo>
                <a:lnTo>
                  <a:pt x="295" y="69"/>
                </a:lnTo>
                <a:lnTo>
                  <a:pt x="299" y="88"/>
                </a:lnTo>
                <a:lnTo>
                  <a:pt x="301" y="108"/>
                </a:lnTo>
                <a:lnTo>
                  <a:pt x="299" y="128"/>
                </a:lnTo>
                <a:lnTo>
                  <a:pt x="295" y="147"/>
                </a:lnTo>
                <a:lnTo>
                  <a:pt x="287" y="165"/>
                </a:lnTo>
                <a:lnTo>
                  <a:pt x="276" y="181"/>
                </a:lnTo>
                <a:lnTo>
                  <a:pt x="263" y="194"/>
                </a:lnTo>
                <a:lnTo>
                  <a:pt x="250" y="205"/>
                </a:lnTo>
                <a:lnTo>
                  <a:pt x="233" y="212"/>
                </a:lnTo>
                <a:lnTo>
                  <a:pt x="217" y="216"/>
                </a:lnTo>
                <a:lnTo>
                  <a:pt x="199" y="216"/>
                </a:lnTo>
                <a:lnTo>
                  <a:pt x="183" y="212"/>
                </a:lnTo>
                <a:lnTo>
                  <a:pt x="166" y="205"/>
                </a:lnTo>
                <a:lnTo>
                  <a:pt x="152" y="194"/>
                </a:lnTo>
                <a:lnTo>
                  <a:pt x="139" y="181"/>
                </a:lnTo>
                <a:lnTo>
                  <a:pt x="129" y="165"/>
                </a:lnTo>
                <a:lnTo>
                  <a:pt x="122" y="147"/>
                </a:lnTo>
                <a:lnTo>
                  <a:pt x="117" y="128"/>
                </a:lnTo>
                <a:lnTo>
                  <a:pt x="115" y="108"/>
                </a:lnTo>
                <a:lnTo>
                  <a:pt x="229" y="1085"/>
                </a:lnTo>
                <a:close/>
              </a:path>
            </a:pathLst>
          </a:custGeom>
          <a:solidFill>
            <a:schemeClr val="tx2"/>
          </a:solidFill>
          <a:ln w="9525">
            <a:noFill/>
            <a:round/>
            <a:headEnd/>
            <a:tailEnd/>
          </a:ln>
          <a:effectLst>
            <a:outerShdw dist="35921" dir="2700000" algn="ctr" rotWithShape="0">
              <a:srgbClr val="808080">
                <a:alpha val="50000"/>
              </a:srgbClr>
            </a:outerShdw>
          </a:effec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7" name="Freeform 45"/>
          <p:cNvSpPr>
            <a:spLocks/>
          </p:cNvSpPr>
          <p:nvPr/>
        </p:nvSpPr>
        <p:spPr bwMode="auto">
          <a:xfrm>
            <a:off x="4610719" y="2447111"/>
            <a:ext cx="1298544" cy="2750924"/>
          </a:xfrm>
          <a:custGeom>
            <a:avLst/>
            <a:gdLst>
              <a:gd name="T0" fmla="*/ 230 w 416"/>
              <a:gd name="T1" fmla="*/ 1098 h 1139"/>
              <a:gd name="T2" fmla="*/ 242 w 416"/>
              <a:gd name="T3" fmla="*/ 1123 h 1139"/>
              <a:gd name="T4" fmla="*/ 263 w 416"/>
              <a:gd name="T5" fmla="*/ 1137 h 1139"/>
              <a:gd name="T6" fmla="*/ 287 w 416"/>
              <a:gd name="T7" fmla="*/ 1139 h 1139"/>
              <a:gd name="T8" fmla="*/ 310 w 416"/>
              <a:gd name="T9" fmla="*/ 1132 h 1139"/>
              <a:gd name="T10" fmla="*/ 328 w 416"/>
              <a:gd name="T11" fmla="*/ 1112 h 1139"/>
              <a:gd name="T12" fmla="*/ 333 w 416"/>
              <a:gd name="T13" fmla="*/ 1085 h 1139"/>
              <a:gd name="T14" fmla="*/ 335 w 416"/>
              <a:gd name="T15" fmla="*/ 331 h 1139"/>
              <a:gd name="T16" fmla="*/ 343 w 416"/>
              <a:gd name="T17" fmla="*/ 325 h 1139"/>
              <a:gd name="T18" fmla="*/ 353 w 416"/>
              <a:gd name="T19" fmla="*/ 331 h 1139"/>
              <a:gd name="T20" fmla="*/ 354 w 416"/>
              <a:gd name="T21" fmla="*/ 641 h 1139"/>
              <a:gd name="T22" fmla="*/ 359 w 416"/>
              <a:gd name="T23" fmla="*/ 663 h 1139"/>
              <a:gd name="T24" fmla="*/ 375 w 416"/>
              <a:gd name="T25" fmla="*/ 676 h 1139"/>
              <a:gd name="T26" fmla="*/ 395 w 416"/>
              <a:gd name="T27" fmla="*/ 676 h 1139"/>
              <a:gd name="T28" fmla="*/ 411 w 416"/>
              <a:gd name="T29" fmla="*/ 663 h 1139"/>
              <a:gd name="T30" fmla="*/ 416 w 416"/>
              <a:gd name="T31" fmla="*/ 641 h 1139"/>
              <a:gd name="T32" fmla="*/ 415 w 416"/>
              <a:gd name="T33" fmla="*/ 269 h 1139"/>
              <a:gd name="T34" fmla="*/ 404 w 416"/>
              <a:gd name="T35" fmla="*/ 251 h 1139"/>
              <a:gd name="T36" fmla="*/ 385 w 416"/>
              <a:gd name="T37" fmla="*/ 244 h 1139"/>
              <a:gd name="T38" fmla="*/ 21 w 416"/>
              <a:gd name="T39" fmla="*/ 246 h 1139"/>
              <a:gd name="T40" fmla="*/ 5 w 416"/>
              <a:gd name="T41" fmla="*/ 259 h 1139"/>
              <a:gd name="T42" fmla="*/ 0 w 416"/>
              <a:gd name="T43" fmla="*/ 281 h 1139"/>
              <a:gd name="T44" fmla="*/ 0 w 416"/>
              <a:gd name="T45" fmla="*/ 652 h 1139"/>
              <a:gd name="T46" fmla="*/ 12 w 416"/>
              <a:gd name="T47" fmla="*/ 670 h 1139"/>
              <a:gd name="T48" fmla="*/ 31 w 416"/>
              <a:gd name="T49" fmla="*/ 678 h 1139"/>
              <a:gd name="T50" fmla="*/ 50 w 416"/>
              <a:gd name="T51" fmla="*/ 670 h 1139"/>
              <a:gd name="T52" fmla="*/ 61 w 416"/>
              <a:gd name="T53" fmla="*/ 652 h 1139"/>
              <a:gd name="T54" fmla="*/ 62 w 416"/>
              <a:gd name="T55" fmla="*/ 338 h 1139"/>
              <a:gd name="T56" fmla="*/ 67 w 416"/>
              <a:gd name="T57" fmla="*/ 327 h 1139"/>
              <a:gd name="T58" fmla="*/ 78 w 416"/>
              <a:gd name="T59" fmla="*/ 327 h 1139"/>
              <a:gd name="T60" fmla="*/ 83 w 416"/>
              <a:gd name="T61" fmla="*/ 338 h 1139"/>
              <a:gd name="T62" fmla="*/ 84 w 416"/>
              <a:gd name="T63" fmla="*/ 1098 h 1139"/>
              <a:gd name="T64" fmla="*/ 96 w 416"/>
              <a:gd name="T65" fmla="*/ 1122 h 1139"/>
              <a:gd name="T66" fmla="*/ 117 w 416"/>
              <a:gd name="T67" fmla="*/ 1136 h 1139"/>
              <a:gd name="T68" fmla="*/ 141 w 416"/>
              <a:gd name="T69" fmla="*/ 1138 h 1139"/>
              <a:gd name="T70" fmla="*/ 164 w 416"/>
              <a:gd name="T71" fmla="*/ 1131 h 1139"/>
              <a:gd name="T72" fmla="*/ 182 w 416"/>
              <a:gd name="T73" fmla="*/ 1111 h 1139"/>
              <a:gd name="T74" fmla="*/ 187 w 416"/>
              <a:gd name="T75" fmla="*/ 1084 h 1139"/>
              <a:gd name="T76" fmla="*/ 189 w 416"/>
              <a:gd name="T77" fmla="*/ 682 h 1139"/>
              <a:gd name="T78" fmla="*/ 200 w 416"/>
              <a:gd name="T79" fmla="*/ 668 h 1139"/>
              <a:gd name="T80" fmla="*/ 216 w 416"/>
              <a:gd name="T81" fmla="*/ 668 h 1139"/>
              <a:gd name="T82" fmla="*/ 227 w 416"/>
              <a:gd name="T83" fmla="*/ 682 h 1139"/>
              <a:gd name="T84" fmla="*/ 229 w 416"/>
              <a:gd name="T85" fmla="*/ 1085 h 1139"/>
              <a:gd name="T86" fmla="*/ 115 w 416"/>
              <a:gd name="T87" fmla="*/ 108 h 1139"/>
              <a:gd name="T88" fmla="*/ 122 w 416"/>
              <a:gd name="T89" fmla="*/ 69 h 1139"/>
              <a:gd name="T90" fmla="*/ 139 w 416"/>
              <a:gd name="T91" fmla="*/ 35 h 1139"/>
              <a:gd name="T92" fmla="*/ 166 w 416"/>
              <a:gd name="T93" fmla="*/ 11 h 1139"/>
              <a:gd name="T94" fmla="*/ 199 w 416"/>
              <a:gd name="T95" fmla="*/ 0 h 1139"/>
              <a:gd name="T96" fmla="*/ 233 w 416"/>
              <a:gd name="T97" fmla="*/ 3 h 1139"/>
              <a:gd name="T98" fmla="*/ 263 w 416"/>
              <a:gd name="T99" fmla="*/ 21 h 1139"/>
              <a:gd name="T100" fmla="*/ 287 w 416"/>
              <a:gd name="T101" fmla="*/ 51 h 1139"/>
              <a:gd name="T102" fmla="*/ 299 w 416"/>
              <a:gd name="T103" fmla="*/ 88 h 1139"/>
              <a:gd name="T104" fmla="*/ 299 w 416"/>
              <a:gd name="T105" fmla="*/ 128 h 1139"/>
              <a:gd name="T106" fmla="*/ 287 w 416"/>
              <a:gd name="T107" fmla="*/ 165 h 1139"/>
              <a:gd name="T108" fmla="*/ 263 w 416"/>
              <a:gd name="T109" fmla="*/ 194 h 1139"/>
              <a:gd name="T110" fmla="*/ 233 w 416"/>
              <a:gd name="T111" fmla="*/ 212 h 1139"/>
              <a:gd name="T112" fmla="*/ 199 w 416"/>
              <a:gd name="T113" fmla="*/ 216 h 1139"/>
              <a:gd name="T114" fmla="*/ 166 w 416"/>
              <a:gd name="T115" fmla="*/ 205 h 1139"/>
              <a:gd name="T116" fmla="*/ 139 w 416"/>
              <a:gd name="T117" fmla="*/ 181 h 1139"/>
              <a:gd name="T118" fmla="*/ 122 w 416"/>
              <a:gd name="T119" fmla="*/ 147 h 1139"/>
              <a:gd name="T120" fmla="*/ 115 w 416"/>
              <a:gd name="T121" fmla="*/ 108 h 1139"/>
              <a:gd name="T122" fmla="*/ 229 w 416"/>
              <a:gd name="T123" fmla="*/ 1085 h 113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16"/>
              <a:gd name="T187" fmla="*/ 0 h 1139"/>
              <a:gd name="T188" fmla="*/ 416 w 416"/>
              <a:gd name="T189" fmla="*/ 1139 h 113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16" h="1139">
                <a:moveTo>
                  <a:pt x="229" y="1085"/>
                </a:moveTo>
                <a:lnTo>
                  <a:pt x="230" y="1098"/>
                </a:lnTo>
                <a:lnTo>
                  <a:pt x="234" y="1112"/>
                </a:lnTo>
                <a:lnTo>
                  <a:pt x="242" y="1123"/>
                </a:lnTo>
                <a:lnTo>
                  <a:pt x="251" y="1132"/>
                </a:lnTo>
                <a:lnTo>
                  <a:pt x="263" y="1137"/>
                </a:lnTo>
                <a:lnTo>
                  <a:pt x="275" y="1139"/>
                </a:lnTo>
                <a:lnTo>
                  <a:pt x="287" y="1139"/>
                </a:lnTo>
                <a:lnTo>
                  <a:pt x="299" y="1137"/>
                </a:lnTo>
                <a:lnTo>
                  <a:pt x="310" y="1132"/>
                </a:lnTo>
                <a:lnTo>
                  <a:pt x="320" y="1123"/>
                </a:lnTo>
                <a:lnTo>
                  <a:pt x="328" y="1112"/>
                </a:lnTo>
                <a:lnTo>
                  <a:pt x="332" y="1098"/>
                </a:lnTo>
                <a:lnTo>
                  <a:pt x="333" y="1085"/>
                </a:lnTo>
                <a:lnTo>
                  <a:pt x="333" y="338"/>
                </a:lnTo>
                <a:lnTo>
                  <a:pt x="335" y="331"/>
                </a:lnTo>
                <a:lnTo>
                  <a:pt x="338" y="327"/>
                </a:lnTo>
                <a:lnTo>
                  <a:pt x="343" y="325"/>
                </a:lnTo>
                <a:lnTo>
                  <a:pt x="349" y="327"/>
                </a:lnTo>
                <a:lnTo>
                  <a:pt x="353" y="331"/>
                </a:lnTo>
                <a:lnTo>
                  <a:pt x="354" y="338"/>
                </a:lnTo>
                <a:lnTo>
                  <a:pt x="354" y="641"/>
                </a:lnTo>
                <a:lnTo>
                  <a:pt x="355" y="652"/>
                </a:lnTo>
                <a:lnTo>
                  <a:pt x="359" y="663"/>
                </a:lnTo>
                <a:lnTo>
                  <a:pt x="366" y="670"/>
                </a:lnTo>
                <a:lnTo>
                  <a:pt x="375" y="676"/>
                </a:lnTo>
                <a:lnTo>
                  <a:pt x="385" y="678"/>
                </a:lnTo>
                <a:lnTo>
                  <a:pt x="395" y="676"/>
                </a:lnTo>
                <a:lnTo>
                  <a:pt x="404" y="670"/>
                </a:lnTo>
                <a:lnTo>
                  <a:pt x="411" y="663"/>
                </a:lnTo>
                <a:lnTo>
                  <a:pt x="415" y="652"/>
                </a:lnTo>
                <a:lnTo>
                  <a:pt x="416" y="641"/>
                </a:lnTo>
                <a:lnTo>
                  <a:pt x="416" y="281"/>
                </a:lnTo>
                <a:lnTo>
                  <a:pt x="415" y="269"/>
                </a:lnTo>
                <a:lnTo>
                  <a:pt x="411" y="259"/>
                </a:lnTo>
                <a:lnTo>
                  <a:pt x="404" y="251"/>
                </a:lnTo>
                <a:lnTo>
                  <a:pt x="395" y="246"/>
                </a:lnTo>
                <a:lnTo>
                  <a:pt x="385" y="244"/>
                </a:lnTo>
                <a:lnTo>
                  <a:pt x="31" y="244"/>
                </a:lnTo>
                <a:lnTo>
                  <a:pt x="21" y="246"/>
                </a:lnTo>
                <a:lnTo>
                  <a:pt x="12" y="251"/>
                </a:lnTo>
                <a:lnTo>
                  <a:pt x="5" y="259"/>
                </a:lnTo>
                <a:lnTo>
                  <a:pt x="0" y="269"/>
                </a:lnTo>
                <a:lnTo>
                  <a:pt x="0" y="281"/>
                </a:lnTo>
                <a:lnTo>
                  <a:pt x="0" y="641"/>
                </a:lnTo>
                <a:lnTo>
                  <a:pt x="0" y="652"/>
                </a:lnTo>
                <a:lnTo>
                  <a:pt x="5" y="663"/>
                </a:lnTo>
                <a:lnTo>
                  <a:pt x="12" y="670"/>
                </a:lnTo>
                <a:lnTo>
                  <a:pt x="21" y="676"/>
                </a:lnTo>
                <a:lnTo>
                  <a:pt x="31" y="678"/>
                </a:lnTo>
                <a:lnTo>
                  <a:pt x="40" y="676"/>
                </a:lnTo>
                <a:lnTo>
                  <a:pt x="50" y="670"/>
                </a:lnTo>
                <a:lnTo>
                  <a:pt x="57" y="663"/>
                </a:lnTo>
                <a:lnTo>
                  <a:pt x="61" y="652"/>
                </a:lnTo>
                <a:lnTo>
                  <a:pt x="62" y="641"/>
                </a:lnTo>
                <a:lnTo>
                  <a:pt x="62" y="338"/>
                </a:lnTo>
                <a:lnTo>
                  <a:pt x="63" y="331"/>
                </a:lnTo>
                <a:lnTo>
                  <a:pt x="67" y="327"/>
                </a:lnTo>
                <a:lnTo>
                  <a:pt x="72" y="325"/>
                </a:lnTo>
                <a:lnTo>
                  <a:pt x="78" y="327"/>
                </a:lnTo>
                <a:lnTo>
                  <a:pt x="82" y="331"/>
                </a:lnTo>
                <a:lnTo>
                  <a:pt x="83" y="338"/>
                </a:lnTo>
                <a:lnTo>
                  <a:pt x="83" y="1084"/>
                </a:lnTo>
                <a:lnTo>
                  <a:pt x="84" y="1098"/>
                </a:lnTo>
                <a:lnTo>
                  <a:pt x="88" y="1111"/>
                </a:lnTo>
                <a:lnTo>
                  <a:pt x="96" y="1122"/>
                </a:lnTo>
                <a:lnTo>
                  <a:pt x="105" y="1131"/>
                </a:lnTo>
                <a:lnTo>
                  <a:pt x="117" y="1136"/>
                </a:lnTo>
                <a:lnTo>
                  <a:pt x="129" y="1138"/>
                </a:lnTo>
                <a:lnTo>
                  <a:pt x="141" y="1138"/>
                </a:lnTo>
                <a:lnTo>
                  <a:pt x="153" y="1136"/>
                </a:lnTo>
                <a:lnTo>
                  <a:pt x="164" y="1131"/>
                </a:lnTo>
                <a:lnTo>
                  <a:pt x="174" y="1122"/>
                </a:lnTo>
                <a:lnTo>
                  <a:pt x="182" y="1111"/>
                </a:lnTo>
                <a:lnTo>
                  <a:pt x="186" y="1098"/>
                </a:lnTo>
                <a:lnTo>
                  <a:pt x="187" y="1084"/>
                </a:lnTo>
                <a:lnTo>
                  <a:pt x="187" y="690"/>
                </a:lnTo>
                <a:lnTo>
                  <a:pt x="189" y="682"/>
                </a:lnTo>
                <a:lnTo>
                  <a:pt x="193" y="673"/>
                </a:lnTo>
                <a:lnTo>
                  <a:pt x="200" y="668"/>
                </a:lnTo>
                <a:lnTo>
                  <a:pt x="208" y="665"/>
                </a:lnTo>
                <a:lnTo>
                  <a:pt x="216" y="668"/>
                </a:lnTo>
                <a:lnTo>
                  <a:pt x="223" y="673"/>
                </a:lnTo>
                <a:lnTo>
                  <a:pt x="227" y="682"/>
                </a:lnTo>
                <a:lnTo>
                  <a:pt x="229" y="690"/>
                </a:lnTo>
                <a:lnTo>
                  <a:pt x="229" y="1085"/>
                </a:lnTo>
                <a:lnTo>
                  <a:pt x="115" y="108"/>
                </a:lnTo>
                <a:lnTo>
                  <a:pt x="117" y="88"/>
                </a:lnTo>
                <a:lnTo>
                  <a:pt x="122" y="69"/>
                </a:lnTo>
                <a:lnTo>
                  <a:pt x="129" y="51"/>
                </a:lnTo>
                <a:lnTo>
                  <a:pt x="139" y="35"/>
                </a:lnTo>
                <a:lnTo>
                  <a:pt x="152" y="21"/>
                </a:lnTo>
                <a:lnTo>
                  <a:pt x="166" y="11"/>
                </a:lnTo>
                <a:lnTo>
                  <a:pt x="183" y="3"/>
                </a:lnTo>
                <a:lnTo>
                  <a:pt x="199" y="0"/>
                </a:lnTo>
                <a:lnTo>
                  <a:pt x="217" y="0"/>
                </a:lnTo>
                <a:lnTo>
                  <a:pt x="233" y="3"/>
                </a:lnTo>
                <a:lnTo>
                  <a:pt x="250" y="11"/>
                </a:lnTo>
                <a:lnTo>
                  <a:pt x="263" y="21"/>
                </a:lnTo>
                <a:lnTo>
                  <a:pt x="276" y="35"/>
                </a:lnTo>
                <a:lnTo>
                  <a:pt x="287" y="51"/>
                </a:lnTo>
                <a:lnTo>
                  <a:pt x="295" y="69"/>
                </a:lnTo>
                <a:lnTo>
                  <a:pt x="299" y="88"/>
                </a:lnTo>
                <a:lnTo>
                  <a:pt x="301" y="108"/>
                </a:lnTo>
                <a:lnTo>
                  <a:pt x="299" y="128"/>
                </a:lnTo>
                <a:lnTo>
                  <a:pt x="295" y="147"/>
                </a:lnTo>
                <a:lnTo>
                  <a:pt x="287" y="165"/>
                </a:lnTo>
                <a:lnTo>
                  <a:pt x="276" y="181"/>
                </a:lnTo>
                <a:lnTo>
                  <a:pt x="263" y="194"/>
                </a:lnTo>
                <a:lnTo>
                  <a:pt x="250" y="205"/>
                </a:lnTo>
                <a:lnTo>
                  <a:pt x="233" y="212"/>
                </a:lnTo>
                <a:lnTo>
                  <a:pt x="217" y="216"/>
                </a:lnTo>
                <a:lnTo>
                  <a:pt x="199" y="216"/>
                </a:lnTo>
                <a:lnTo>
                  <a:pt x="183" y="212"/>
                </a:lnTo>
                <a:lnTo>
                  <a:pt x="166" y="205"/>
                </a:lnTo>
                <a:lnTo>
                  <a:pt x="152" y="194"/>
                </a:lnTo>
                <a:lnTo>
                  <a:pt x="139" y="181"/>
                </a:lnTo>
                <a:lnTo>
                  <a:pt x="129" y="165"/>
                </a:lnTo>
                <a:lnTo>
                  <a:pt x="122" y="147"/>
                </a:lnTo>
                <a:lnTo>
                  <a:pt x="117" y="128"/>
                </a:lnTo>
                <a:lnTo>
                  <a:pt x="115" y="108"/>
                </a:lnTo>
                <a:lnTo>
                  <a:pt x="229" y="1085"/>
                </a:lnTo>
                <a:close/>
              </a:path>
            </a:pathLst>
          </a:custGeom>
          <a:solidFill>
            <a:schemeClr val="tx2"/>
          </a:solidFill>
          <a:ln w="9525">
            <a:noFill/>
            <a:round/>
            <a:headEnd/>
            <a:tailEnd/>
          </a:ln>
          <a:effectLst>
            <a:outerShdw dist="35921" dir="2700000" algn="ctr" rotWithShape="0">
              <a:srgbClr val="808080">
                <a:alpha val="50000"/>
              </a:srgbClr>
            </a:outerShdw>
          </a:effec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8" name="Freeform 45"/>
          <p:cNvSpPr>
            <a:spLocks/>
          </p:cNvSpPr>
          <p:nvPr/>
        </p:nvSpPr>
        <p:spPr bwMode="auto">
          <a:xfrm>
            <a:off x="7298055" y="2447111"/>
            <a:ext cx="1298544" cy="2750924"/>
          </a:xfrm>
          <a:custGeom>
            <a:avLst/>
            <a:gdLst>
              <a:gd name="T0" fmla="*/ 230 w 416"/>
              <a:gd name="T1" fmla="*/ 1098 h 1139"/>
              <a:gd name="T2" fmla="*/ 242 w 416"/>
              <a:gd name="T3" fmla="*/ 1123 h 1139"/>
              <a:gd name="T4" fmla="*/ 263 w 416"/>
              <a:gd name="T5" fmla="*/ 1137 h 1139"/>
              <a:gd name="T6" fmla="*/ 287 w 416"/>
              <a:gd name="T7" fmla="*/ 1139 h 1139"/>
              <a:gd name="T8" fmla="*/ 310 w 416"/>
              <a:gd name="T9" fmla="*/ 1132 h 1139"/>
              <a:gd name="T10" fmla="*/ 328 w 416"/>
              <a:gd name="T11" fmla="*/ 1112 h 1139"/>
              <a:gd name="T12" fmla="*/ 333 w 416"/>
              <a:gd name="T13" fmla="*/ 1085 h 1139"/>
              <a:gd name="T14" fmla="*/ 335 w 416"/>
              <a:gd name="T15" fmla="*/ 331 h 1139"/>
              <a:gd name="T16" fmla="*/ 343 w 416"/>
              <a:gd name="T17" fmla="*/ 325 h 1139"/>
              <a:gd name="T18" fmla="*/ 353 w 416"/>
              <a:gd name="T19" fmla="*/ 331 h 1139"/>
              <a:gd name="T20" fmla="*/ 354 w 416"/>
              <a:gd name="T21" fmla="*/ 641 h 1139"/>
              <a:gd name="T22" fmla="*/ 359 w 416"/>
              <a:gd name="T23" fmla="*/ 663 h 1139"/>
              <a:gd name="T24" fmla="*/ 375 w 416"/>
              <a:gd name="T25" fmla="*/ 676 h 1139"/>
              <a:gd name="T26" fmla="*/ 395 w 416"/>
              <a:gd name="T27" fmla="*/ 676 h 1139"/>
              <a:gd name="T28" fmla="*/ 411 w 416"/>
              <a:gd name="T29" fmla="*/ 663 h 1139"/>
              <a:gd name="T30" fmla="*/ 416 w 416"/>
              <a:gd name="T31" fmla="*/ 641 h 1139"/>
              <a:gd name="T32" fmla="*/ 415 w 416"/>
              <a:gd name="T33" fmla="*/ 269 h 1139"/>
              <a:gd name="T34" fmla="*/ 404 w 416"/>
              <a:gd name="T35" fmla="*/ 251 h 1139"/>
              <a:gd name="T36" fmla="*/ 385 w 416"/>
              <a:gd name="T37" fmla="*/ 244 h 1139"/>
              <a:gd name="T38" fmla="*/ 21 w 416"/>
              <a:gd name="T39" fmla="*/ 246 h 1139"/>
              <a:gd name="T40" fmla="*/ 5 w 416"/>
              <a:gd name="T41" fmla="*/ 259 h 1139"/>
              <a:gd name="T42" fmla="*/ 0 w 416"/>
              <a:gd name="T43" fmla="*/ 281 h 1139"/>
              <a:gd name="T44" fmla="*/ 0 w 416"/>
              <a:gd name="T45" fmla="*/ 652 h 1139"/>
              <a:gd name="T46" fmla="*/ 12 w 416"/>
              <a:gd name="T47" fmla="*/ 670 h 1139"/>
              <a:gd name="T48" fmla="*/ 31 w 416"/>
              <a:gd name="T49" fmla="*/ 678 h 1139"/>
              <a:gd name="T50" fmla="*/ 50 w 416"/>
              <a:gd name="T51" fmla="*/ 670 h 1139"/>
              <a:gd name="T52" fmla="*/ 61 w 416"/>
              <a:gd name="T53" fmla="*/ 652 h 1139"/>
              <a:gd name="T54" fmla="*/ 62 w 416"/>
              <a:gd name="T55" fmla="*/ 338 h 1139"/>
              <a:gd name="T56" fmla="*/ 67 w 416"/>
              <a:gd name="T57" fmla="*/ 327 h 1139"/>
              <a:gd name="T58" fmla="*/ 78 w 416"/>
              <a:gd name="T59" fmla="*/ 327 h 1139"/>
              <a:gd name="T60" fmla="*/ 83 w 416"/>
              <a:gd name="T61" fmla="*/ 338 h 1139"/>
              <a:gd name="T62" fmla="*/ 84 w 416"/>
              <a:gd name="T63" fmla="*/ 1098 h 1139"/>
              <a:gd name="T64" fmla="*/ 96 w 416"/>
              <a:gd name="T65" fmla="*/ 1122 h 1139"/>
              <a:gd name="T66" fmla="*/ 117 w 416"/>
              <a:gd name="T67" fmla="*/ 1136 h 1139"/>
              <a:gd name="T68" fmla="*/ 141 w 416"/>
              <a:gd name="T69" fmla="*/ 1138 h 1139"/>
              <a:gd name="T70" fmla="*/ 164 w 416"/>
              <a:gd name="T71" fmla="*/ 1131 h 1139"/>
              <a:gd name="T72" fmla="*/ 182 w 416"/>
              <a:gd name="T73" fmla="*/ 1111 h 1139"/>
              <a:gd name="T74" fmla="*/ 187 w 416"/>
              <a:gd name="T75" fmla="*/ 1084 h 1139"/>
              <a:gd name="T76" fmla="*/ 189 w 416"/>
              <a:gd name="T77" fmla="*/ 682 h 1139"/>
              <a:gd name="T78" fmla="*/ 200 w 416"/>
              <a:gd name="T79" fmla="*/ 668 h 1139"/>
              <a:gd name="T80" fmla="*/ 216 w 416"/>
              <a:gd name="T81" fmla="*/ 668 h 1139"/>
              <a:gd name="T82" fmla="*/ 227 w 416"/>
              <a:gd name="T83" fmla="*/ 682 h 1139"/>
              <a:gd name="T84" fmla="*/ 229 w 416"/>
              <a:gd name="T85" fmla="*/ 1085 h 1139"/>
              <a:gd name="T86" fmla="*/ 115 w 416"/>
              <a:gd name="T87" fmla="*/ 108 h 1139"/>
              <a:gd name="T88" fmla="*/ 122 w 416"/>
              <a:gd name="T89" fmla="*/ 69 h 1139"/>
              <a:gd name="T90" fmla="*/ 139 w 416"/>
              <a:gd name="T91" fmla="*/ 35 h 1139"/>
              <a:gd name="T92" fmla="*/ 166 w 416"/>
              <a:gd name="T93" fmla="*/ 11 h 1139"/>
              <a:gd name="T94" fmla="*/ 199 w 416"/>
              <a:gd name="T95" fmla="*/ 0 h 1139"/>
              <a:gd name="T96" fmla="*/ 233 w 416"/>
              <a:gd name="T97" fmla="*/ 3 h 1139"/>
              <a:gd name="T98" fmla="*/ 263 w 416"/>
              <a:gd name="T99" fmla="*/ 21 h 1139"/>
              <a:gd name="T100" fmla="*/ 287 w 416"/>
              <a:gd name="T101" fmla="*/ 51 h 1139"/>
              <a:gd name="T102" fmla="*/ 299 w 416"/>
              <a:gd name="T103" fmla="*/ 88 h 1139"/>
              <a:gd name="T104" fmla="*/ 299 w 416"/>
              <a:gd name="T105" fmla="*/ 128 h 1139"/>
              <a:gd name="T106" fmla="*/ 287 w 416"/>
              <a:gd name="T107" fmla="*/ 165 h 1139"/>
              <a:gd name="T108" fmla="*/ 263 w 416"/>
              <a:gd name="T109" fmla="*/ 194 h 1139"/>
              <a:gd name="T110" fmla="*/ 233 w 416"/>
              <a:gd name="T111" fmla="*/ 212 h 1139"/>
              <a:gd name="T112" fmla="*/ 199 w 416"/>
              <a:gd name="T113" fmla="*/ 216 h 1139"/>
              <a:gd name="T114" fmla="*/ 166 w 416"/>
              <a:gd name="T115" fmla="*/ 205 h 1139"/>
              <a:gd name="T116" fmla="*/ 139 w 416"/>
              <a:gd name="T117" fmla="*/ 181 h 1139"/>
              <a:gd name="T118" fmla="*/ 122 w 416"/>
              <a:gd name="T119" fmla="*/ 147 h 1139"/>
              <a:gd name="T120" fmla="*/ 115 w 416"/>
              <a:gd name="T121" fmla="*/ 108 h 1139"/>
              <a:gd name="T122" fmla="*/ 229 w 416"/>
              <a:gd name="T123" fmla="*/ 1085 h 113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16"/>
              <a:gd name="T187" fmla="*/ 0 h 1139"/>
              <a:gd name="T188" fmla="*/ 416 w 416"/>
              <a:gd name="T189" fmla="*/ 1139 h 113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16" h="1139">
                <a:moveTo>
                  <a:pt x="229" y="1085"/>
                </a:moveTo>
                <a:lnTo>
                  <a:pt x="230" y="1098"/>
                </a:lnTo>
                <a:lnTo>
                  <a:pt x="234" y="1112"/>
                </a:lnTo>
                <a:lnTo>
                  <a:pt x="242" y="1123"/>
                </a:lnTo>
                <a:lnTo>
                  <a:pt x="251" y="1132"/>
                </a:lnTo>
                <a:lnTo>
                  <a:pt x="263" y="1137"/>
                </a:lnTo>
                <a:lnTo>
                  <a:pt x="275" y="1139"/>
                </a:lnTo>
                <a:lnTo>
                  <a:pt x="287" y="1139"/>
                </a:lnTo>
                <a:lnTo>
                  <a:pt x="299" y="1137"/>
                </a:lnTo>
                <a:lnTo>
                  <a:pt x="310" y="1132"/>
                </a:lnTo>
                <a:lnTo>
                  <a:pt x="320" y="1123"/>
                </a:lnTo>
                <a:lnTo>
                  <a:pt x="328" y="1112"/>
                </a:lnTo>
                <a:lnTo>
                  <a:pt x="332" y="1098"/>
                </a:lnTo>
                <a:lnTo>
                  <a:pt x="333" y="1085"/>
                </a:lnTo>
                <a:lnTo>
                  <a:pt x="333" y="338"/>
                </a:lnTo>
                <a:lnTo>
                  <a:pt x="335" y="331"/>
                </a:lnTo>
                <a:lnTo>
                  <a:pt x="338" y="327"/>
                </a:lnTo>
                <a:lnTo>
                  <a:pt x="343" y="325"/>
                </a:lnTo>
                <a:lnTo>
                  <a:pt x="349" y="327"/>
                </a:lnTo>
                <a:lnTo>
                  <a:pt x="353" y="331"/>
                </a:lnTo>
                <a:lnTo>
                  <a:pt x="354" y="338"/>
                </a:lnTo>
                <a:lnTo>
                  <a:pt x="354" y="641"/>
                </a:lnTo>
                <a:lnTo>
                  <a:pt x="355" y="652"/>
                </a:lnTo>
                <a:lnTo>
                  <a:pt x="359" y="663"/>
                </a:lnTo>
                <a:lnTo>
                  <a:pt x="366" y="670"/>
                </a:lnTo>
                <a:lnTo>
                  <a:pt x="375" y="676"/>
                </a:lnTo>
                <a:lnTo>
                  <a:pt x="385" y="678"/>
                </a:lnTo>
                <a:lnTo>
                  <a:pt x="395" y="676"/>
                </a:lnTo>
                <a:lnTo>
                  <a:pt x="404" y="670"/>
                </a:lnTo>
                <a:lnTo>
                  <a:pt x="411" y="663"/>
                </a:lnTo>
                <a:lnTo>
                  <a:pt x="415" y="652"/>
                </a:lnTo>
                <a:lnTo>
                  <a:pt x="416" y="641"/>
                </a:lnTo>
                <a:lnTo>
                  <a:pt x="416" y="281"/>
                </a:lnTo>
                <a:lnTo>
                  <a:pt x="415" y="269"/>
                </a:lnTo>
                <a:lnTo>
                  <a:pt x="411" y="259"/>
                </a:lnTo>
                <a:lnTo>
                  <a:pt x="404" y="251"/>
                </a:lnTo>
                <a:lnTo>
                  <a:pt x="395" y="246"/>
                </a:lnTo>
                <a:lnTo>
                  <a:pt x="385" y="244"/>
                </a:lnTo>
                <a:lnTo>
                  <a:pt x="31" y="244"/>
                </a:lnTo>
                <a:lnTo>
                  <a:pt x="21" y="246"/>
                </a:lnTo>
                <a:lnTo>
                  <a:pt x="12" y="251"/>
                </a:lnTo>
                <a:lnTo>
                  <a:pt x="5" y="259"/>
                </a:lnTo>
                <a:lnTo>
                  <a:pt x="0" y="269"/>
                </a:lnTo>
                <a:lnTo>
                  <a:pt x="0" y="281"/>
                </a:lnTo>
                <a:lnTo>
                  <a:pt x="0" y="641"/>
                </a:lnTo>
                <a:lnTo>
                  <a:pt x="0" y="652"/>
                </a:lnTo>
                <a:lnTo>
                  <a:pt x="5" y="663"/>
                </a:lnTo>
                <a:lnTo>
                  <a:pt x="12" y="670"/>
                </a:lnTo>
                <a:lnTo>
                  <a:pt x="21" y="676"/>
                </a:lnTo>
                <a:lnTo>
                  <a:pt x="31" y="678"/>
                </a:lnTo>
                <a:lnTo>
                  <a:pt x="40" y="676"/>
                </a:lnTo>
                <a:lnTo>
                  <a:pt x="50" y="670"/>
                </a:lnTo>
                <a:lnTo>
                  <a:pt x="57" y="663"/>
                </a:lnTo>
                <a:lnTo>
                  <a:pt x="61" y="652"/>
                </a:lnTo>
                <a:lnTo>
                  <a:pt x="62" y="641"/>
                </a:lnTo>
                <a:lnTo>
                  <a:pt x="62" y="338"/>
                </a:lnTo>
                <a:lnTo>
                  <a:pt x="63" y="331"/>
                </a:lnTo>
                <a:lnTo>
                  <a:pt x="67" y="327"/>
                </a:lnTo>
                <a:lnTo>
                  <a:pt x="72" y="325"/>
                </a:lnTo>
                <a:lnTo>
                  <a:pt x="78" y="327"/>
                </a:lnTo>
                <a:lnTo>
                  <a:pt x="82" y="331"/>
                </a:lnTo>
                <a:lnTo>
                  <a:pt x="83" y="338"/>
                </a:lnTo>
                <a:lnTo>
                  <a:pt x="83" y="1084"/>
                </a:lnTo>
                <a:lnTo>
                  <a:pt x="84" y="1098"/>
                </a:lnTo>
                <a:lnTo>
                  <a:pt x="88" y="1111"/>
                </a:lnTo>
                <a:lnTo>
                  <a:pt x="96" y="1122"/>
                </a:lnTo>
                <a:lnTo>
                  <a:pt x="105" y="1131"/>
                </a:lnTo>
                <a:lnTo>
                  <a:pt x="117" y="1136"/>
                </a:lnTo>
                <a:lnTo>
                  <a:pt x="129" y="1138"/>
                </a:lnTo>
                <a:lnTo>
                  <a:pt x="141" y="1138"/>
                </a:lnTo>
                <a:lnTo>
                  <a:pt x="153" y="1136"/>
                </a:lnTo>
                <a:lnTo>
                  <a:pt x="164" y="1131"/>
                </a:lnTo>
                <a:lnTo>
                  <a:pt x="174" y="1122"/>
                </a:lnTo>
                <a:lnTo>
                  <a:pt x="182" y="1111"/>
                </a:lnTo>
                <a:lnTo>
                  <a:pt x="186" y="1098"/>
                </a:lnTo>
                <a:lnTo>
                  <a:pt x="187" y="1084"/>
                </a:lnTo>
                <a:lnTo>
                  <a:pt x="187" y="690"/>
                </a:lnTo>
                <a:lnTo>
                  <a:pt x="189" y="682"/>
                </a:lnTo>
                <a:lnTo>
                  <a:pt x="193" y="673"/>
                </a:lnTo>
                <a:lnTo>
                  <a:pt x="200" y="668"/>
                </a:lnTo>
                <a:lnTo>
                  <a:pt x="208" y="665"/>
                </a:lnTo>
                <a:lnTo>
                  <a:pt x="216" y="668"/>
                </a:lnTo>
                <a:lnTo>
                  <a:pt x="223" y="673"/>
                </a:lnTo>
                <a:lnTo>
                  <a:pt x="227" y="682"/>
                </a:lnTo>
                <a:lnTo>
                  <a:pt x="229" y="690"/>
                </a:lnTo>
                <a:lnTo>
                  <a:pt x="229" y="1085"/>
                </a:lnTo>
                <a:lnTo>
                  <a:pt x="115" y="108"/>
                </a:lnTo>
                <a:lnTo>
                  <a:pt x="117" y="88"/>
                </a:lnTo>
                <a:lnTo>
                  <a:pt x="122" y="69"/>
                </a:lnTo>
                <a:lnTo>
                  <a:pt x="129" y="51"/>
                </a:lnTo>
                <a:lnTo>
                  <a:pt x="139" y="35"/>
                </a:lnTo>
                <a:lnTo>
                  <a:pt x="152" y="21"/>
                </a:lnTo>
                <a:lnTo>
                  <a:pt x="166" y="11"/>
                </a:lnTo>
                <a:lnTo>
                  <a:pt x="183" y="3"/>
                </a:lnTo>
                <a:lnTo>
                  <a:pt x="199" y="0"/>
                </a:lnTo>
                <a:lnTo>
                  <a:pt x="217" y="0"/>
                </a:lnTo>
                <a:lnTo>
                  <a:pt x="233" y="3"/>
                </a:lnTo>
                <a:lnTo>
                  <a:pt x="250" y="11"/>
                </a:lnTo>
                <a:lnTo>
                  <a:pt x="263" y="21"/>
                </a:lnTo>
                <a:lnTo>
                  <a:pt x="276" y="35"/>
                </a:lnTo>
                <a:lnTo>
                  <a:pt x="287" y="51"/>
                </a:lnTo>
                <a:lnTo>
                  <a:pt x="295" y="69"/>
                </a:lnTo>
                <a:lnTo>
                  <a:pt x="299" y="88"/>
                </a:lnTo>
                <a:lnTo>
                  <a:pt x="301" y="108"/>
                </a:lnTo>
                <a:lnTo>
                  <a:pt x="299" y="128"/>
                </a:lnTo>
                <a:lnTo>
                  <a:pt x="295" y="147"/>
                </a:lnTo>
                <a:lnTo>
                  <a:pt x="287" y="165"/>
                </a:lnTo>
                <a:lnTo>
                  <a:pt x="276" y="181"/>
                </a:lnTo>
                <a:lnTo>
                  <a:pt x="263" y="194"/>
                </a:lnTo>
                <a:lnTo>
                  <a:pt x="250" y="205"/>
                </a:lnTo>
                <a:lnTo>
                  <a:pt x="233" y="212"/>
                </a:lnTo>
                <a:lnTo>
                  <a:pt x="217" y="216"/>
                </a:lnTo>
                <a:lnTo>
                  <a:pt x="199" y="216"/>
                </a:lnTo>
                <a:lnTo>
                  <a:pt x="183" y="212"/>
                </a:lnTo>
                <a:lnTo>
                  <a:pt x="166" y="205"/>
                </a:lnTo>
                <a:lnTo>
                  <a:pt x="152" y="194"/>
                </a:lnTo>
                <a:lnTo>
                  <a:pt x="139" y="181"/>
                </a:lnTo>
                <a:lnTo>
                  <a:pt x="129" y="165"/>
                </a:lnTo>
                <a:lnTo>
                  <a:pt x="122" y="147"/>
                </a:lnTo>
                <a:lnTo>
                  <a:pt x="117" y="128"/>
                </a:lnTo>
                <a:lnTo>
                  <a:pt x="115" y="108"/>
                </a:lnTo>
                <a:lnTo>
                  <a:pt x="229" y="1085"/>
                </a:lnTo>
                <a:close/>
              </a:path>
            </a:pathLst>
          </a:custGeom>
          <a:solidFill>
            <a:schemeClr val="tx2"/>
          </a:solidFill>
          <a:ln w="9525">
            <a:noFill/>
            <a:round/>
            <a:headEnd/>
            <a:tailEnd/>
          </a:ln>
          <a:effectLst>
            <a:outerShdw dist="35921" dir="2700000" algn="ctr" rotWithShape="0">
              <a:srgbClr val="808080">
                <a:alpha val="50000"/>
              </a:srgbClr>
            </a:outerShdw>
          </a:effec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9" name="Freeform 45"/>
          <p:cNvSpPr>
            <a:spLocks/>
          </p:cNvSpPr>
          <p:nvPr/>
        </p:nvSpPr>
        <p:spPr bwMode="auto">
          <a:xfrm>
            <a:off x="9985390" y="2447111"/>
            <a:ext cx="1298544" cy="2750924"/>
          </a:xfrm>
          <a:custGeom>
            <a:avLst/>
            <a:gdLst>
              <a:gd name="T0" fmla="*/ 230 w 416"/>
              <a:gd name="T1" fmla="*/ 1098 h 1139"/>
              <a:gd name="T2" fmla="*/ 242 w 416"/>
              <a:gd name="T3" fmla="*/ 1123 h 1139"/>
              <a:gd name="T4" fmla="*/ 263 w 416"/>
              <a:gd name="T5" fmla="*/ 1137 h 1139"/>
              <a:gd name="T6" fmla="*/ 287 w 416"/>
              <a:gd name="T7" fmla="*/ 1139 h 1139"/>
              <a:gd name="T8" fmla="*/ 310 w 416"/>
              <a:gd name="T9" fmla="*/ 1132 h 1139"/>
              <a:gd name="T10" fmla="*/ 328 w 416"/>
              <a:gd name="T11" fmla="*/ 1112 h 1139"/>
              <a:gd name="T12" fmla="*/ 333 w 416"/>
              <a:gd name="T13" fmla="*/ 1085 h 1139"/>
              <a:gd name="T14" fmla="*/ 335 w 416"/>
              <a:gd name="T15" fmla="*/ 331 h 1139"/>
              <a:gd name="T16" fmla="*/ 343 w 416"/>
              <a:gd name="T17" fmla="*/ 325 h 1139"/>
              <a:gd name="T18" fmla="*/ 353 w 416"/>
              <a:gd name="T19" fmla="*/ 331 h 1139"/>
              <a:gd name="T20" fmla="*/ 354 w 416"/>
              <a:gd name="T21" fmla="*/ 641 h 1139"/>
              <a:gd name="T22" fmla="*/ 359 w 416"/>
              <a:gd name="T23" fmla="*/ 663 h 1139"/>
              <a:gd name="T24" fmla="*/ 375 w 416"/>
              <a:gd name="T25" fmla="*/ 676 h 1139"/>
              <a:gd name="T26" fmla="*/ 395 w 416"/>
              <a:gd name="T27" fmla="*/ 676 h 1139"/>
              <a:gd name="T28" fmla="*/ 411 w 416"/>
              <a:gd name="T29" fmla="*/ 663 h 1139"/>
              <a:gd name="T30" fmla="*/ 416 w 416"/>
              <a:gd name="T31" fmla="*/ 641 h 1139"/>
              <a:gd name="T32" fmla="*/ 415 w 416"/>
              <a:gd name="T33" fmla="*/ 269 h 1139"/>
              <a:gd name="T34" fmla="*/ 404 w 416"/>
              <a:gd name="T35" fmla="*/ 251 h 1139"/>
              <a:gd name="T36" fmla="*/ 385 w 416"/>
              <a:gd name="T37" fmla="*/ 244 h 1139"/>
              <a:gd name="T38" fmla="*/ 21 w 416"/>
              <a:gd name="T39" fmla="*/ 246 h 1139"/>
              <a:gd name="T40" fmla="*/ 5 w 416"/>
              <a:gd name="T41" fmla="*/ 259 h 1139"/>
              <a:gd name="T42" fmla="*/ 0 w 416"/>
              <a:gd name="T43" fmla="*/ 281 h 1139"/>
              <a:gd name="T44" fmla="*/ 0 w 416"/>
              <a:gd name="T45" fmla="*/ 652 h 1139"/>
              <a:gd name="T46" fmla="*/ 12 w 416"/>
              <a:gd name="T47" fmla="*/ 670 h 1139"/>
              <a:gd name="T48" fmla="*/ 31 w 416"/>
              <a:gd name="T49" fmla="*/ 678 h 1139"/>
              <a:gd name="T50" fmla="*/ 50 w 416"/>
              <a:gd name="T51" fmla="*/ 670 h 1139"/>
              <a:gd name="T52" fmla="*/ 61 w 416"/>
              <a:gd name="T53" fmla="*/ 652 h 1139"/>
              <a:gd name="T54" fmla="*/ 62 w 416"/>
              <a:gd name="T55" fmla="*/ 338 h 1139"/>
              <a:gd name="T56" fmla="*/ 67 w 416"/>
              <a:gd name="T57" fmla="*/ 327 h 1139"/>
              <a:gd name="T58" fmla="*/ 78 w 416"/>
              <a:gd name="T59" fmla="*/ 327 h 1139"/>
              <a:gd name="T60" fmla="*/ 83 w 416"/>
              <a:gd name="T61" fmla="*/ 338 h 1139"/>
              <a:gd name="T62" fmla="*/ 84 w 416"/>
              <a:gd name="T63" fmla="*/ 1098 h 1139"/>
              <a:gd name="T64" fmla="*/ 96 w 416"/>
              <a:gd name="T65" fmla="*/ 1122 h 1139"/>
              <a:gd name="T66" fmla="*/ 117 w 416"/>
              <a:gd name="T67" fmla="*/ 1136 h 1139"/>
              <a:gd name="T68" fmla="*/ 141 w 416"/>
              <a:gd name="T69" fmla="*/ 1138 h 1139"/>
              <a:gd name="T70" fmla="*/ 164 w 416"/>
              <a:gd name="T71" fmla="*/ 1131 h 1139"/>
              <a:gd name="T72" fmla="*/ 182 w 416"/>
              <a:gd name="T73" fmla="*/ 1111 h 1139"/>
              <a:gd name="T74" fmla="*/ 187 w 416"/>
              <a:gd name="T75" fmla="*/ 1084 h 1139"/>
              <a:gd name="T76" fmla="*/ 189 w 416"/>
              <a:gd name="T77" fmla="*/ 682 h 1139"/>
              <a:gd name="T78" fmla="*/ 200 w 416"/>
              <a:gd name="T79" fmla="*/ 668 h 1139"/>
              <a:gd name="T80" fmla="*/ 216 w 416"/>
              <a:gd name="T81" fmla="*/ 668 h 1139"/>
              <a:gd name="T82" fmla="*/ 227 w 416"/>
              <a:gd name="T83" fmla="*/ 682 h 1139"/>
              <a:gd name="T84" fmla="*/ 229 w 416"/>
              <a:gd name="T85" fmla="*/ 1085 h 1139"/>
              <a:gd name="T86" fmla="*/ 115 w 416"/>
              <a:gd name="T87" fmla="*/ 108 h 1139"/>
              <a:gd name="T88" fmla="*/ 122 w 416"/>
              <a:gd name="T89" fmla="*/ 69 h 1139"/>
              <a:gd name="T90" fmla="*/ 139 w 416"/>
              <a:gd name="T91" fmla="*/ 35 h 1139"/>
              <a:gd name="T92" fmla="*/ 166 w 416"/>
              <a:gd name="T93" fmla="*/ 11 h 1139"/>
              <a:gd name="T94" fmla="*/ 199 w 416"/>
              <a:gd name="T95" fmla="*/ 0 h 1139"/>
              <a:gd name="T96" fmla="*/ 233 w 416"/>
              <a:gd name="T97" fmla="*/ 3 h 1139"/>
              <a:gd name="T98" fmla="*/ 263 w 416"/>
              <a:gd name="T99" fmla="*/ 21 h 1139"/>
              <a:gd name="T100" fmla="*/ 287 w 416"/>
              <a:gd name="T101" fmla="*/ 51 h 1139"/>
              <a:gd name="T102" fmla="*/ 299 w 416"/>
              <a:gd name="T103" fmla="*/ 88 h 1139"/>
              <a:gd name="T104" fmla="*/ 299 w 416"/>
              <a:gd name="T105" fmla="*/ 128 h 1139"/>
              <a:gd name="T106" fmla="*/ 287 w 416"/>
              <a:gd name="T107" fmla="*/ 165 h 1139"/>
              <a:gd name="T108" fmla="*/ 263 w 416"/>
              <a:gd name="T109" fmla="*/ 194 h 1139"/>
              <a:gd name="T110" fmla="*/ 233 w 416"/>
              <a:gd name="T111" fmla="*/ 212 h 1139"/>
              <a:gd name="T112" fmla="*/ 199 w 416"/>
              <a:gd name="T113" fmla="*/ 216 h 1139"/>
              <a:gd name="T114" fmla="*/ 166 w 416"/>
              <a:gd name="T115" fmla="*/ 205 h 1139"/>
              <a:gd name="T116" fmla="*/ 139 w 416"/>
              <a:gd name="T117" fmla="*/ 181 h 1139"/>
              <a:gd name="T118" fmla="*/ 122 w 416"/>
              <a:gd name="T119" fmla="*/ 147 h 1139"/>
              <a:gd name="T120" fmla="*/ 115 w 416"/>
              <a:gd name="T121" fmla="*/ 108 h 1139"/>
              <a:gd name="T122" fmla="*/ 229 w 416"/>
              <a:gd name="T123" fmla="*/ 1085 h 113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16"/>
              <a:gd name="T187" fmla="*/ 0 h 1139"/>
              <a:gd name="T188" fmla="*/ 416 w 416"/>
              <a:gd name="T189" fmla="*/ 1139 h 113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16" h="1139">
                <a:moveTo>
                  <a:pt x="229" y="1085"/>
                </a:moveTo>
                <a:lnTo>
                  <a:pt x="230" y="1098"/>
                </a:lnTo>
                <a:lnTo>
                  <a:pt x="234" y="1112"/>
                </a:lnTo>
                <a:lnTo>
                  <a:pt x="242" y="1123"/>
                </a:lnTo>
                <a:lnTo>
                  <a:pt x="251" y="1132"/>
                </a:lnTo>
                <a:lnTo>
                  <a:pt x="263" y="1137"/>
                </a:lnTo>
                <a:lnTo>
                  <a:pt x="275" y="1139"/>
                </a:lnTo>
                <a:lnTo>
                  <a:pt x="287" y="1139"/>
                </a:lnTo>
                <a:lnTo>
                  <a:pt x="299" y="1137"/>
                </a:lnTo>
                <a:lnTo>
                  <a:pt x="310" y="1132"/>
                </a:lnTo>
                <a:lnTo>
                  <a:pt x="320" y="1123"/>
                </a:lnTo>
                <a:lnTo>
                  <a:pt x="328" y="1112"/>
                </a:lnTo>
                <a:lnTo>
                  <a:pt x="332" y="1098"/>
                </a:lnTo>
                <a:lnTo>
                  <a:pt x="333" y="1085"/>
                </a:lnTo>
                <a:lnTo>
                  <a:pt x="333" y="338"/>
                </a:lnTo>
                <a:lnTo>
                  <a:pt x="335" y="331"/>
                </a:lnTo>
                <a:lnTo>
                  <a:pt x="338" y="327"/>
                </a:lnTo>
                <a:lnTo>
                  <a:pt x="343" y="325"/>
                </a:lnTo>
                <a:lnTo>
                  <a:pt x="349" y="327"/>
                </a:lnTo>
                <a:lnTo>
                  <a:pt x="353" y="331"/>
                </a:lnTo>
                <a:lnTo>
                  <a:pt x="354" y="338"/>
                </a:lnTo>
                <a:lnTo>
                  <a:pt x="354" y="641"/>
                </a:lnTo>
                <a:lnTo>
                  <a:pt x="355" y="652"/>
                </a:lnTo>
                <a:lnTo>
                  <a:pt x="359" y="663"/>
                </a:lnTo>
                <a:lnTo>
                  <a:pt x="366" y="670"/>
                </a:lnTo>
                <a:lnTo>
                  <a:pt x="375" y="676"/>
                </a:lnTo>
                <a:lnTo>
                  <a:pt x="385" y="678"/>
                </a:lnTo>
                <a:lnTo>
                  <a:pt x="395" y="676"/>
                </a:lnTo>
                <a:lnTo>
                  <a:pt x="404" y="670"/>
                </a:lnTo>
                <a:lnTo>
                  <a:pt x="411" y="663"/>
                </a:lnTo>
                <a:lnTo>
                  <a:pt x="415" y="652"/>
                </a:lnTo>
                <a:lnTo>
                  <a:pt x="416" y="641"/>
                </a:lnTo>
                <a:lnTo>
                  <a:pt x="416" y="281"/>
                </a:lnTo>
                <a:lnTo>
                  <a:pt x="415" y="269"/>
                </a:lnTo>
                <a:lnTo>
                  <a:pt x="411" y="259"/>
                </a:lnTo>
                <a:lnTo>
                  <a:pt x="404" y="251"/>
                </a:lnTo>
                <a:lnTo>
                  <a:pt x="395" y="246"/>
                </a:lnTo>
                <a:lnTo>
                  <a:pt x="385" y="244"/>
                </a:lnTo>
                <a:lnTo>
                  <a:pt x="31" y="244"/>
                </a:lnTo>
                <a:lnTo>
                  <a:pt x="21" y="246"/>
                </a:lnTo>
                <a:lnTo>
                  <a:pt x="12" y="251"/>
                </a:lnTo>
                <a:lnTo>
                  <a:pt x="5" y="259"/>
                </a:lnTo>
                <a:lnTo>
                  <a:pt x="0" y="269"/>
                </a:lnTo>
                <a:lnTo>
                  <a:pt x="0" y="281"/>
                </a:lnTo>
                <a:lnTo>
                  <a:pt x="0" y="641"/>
                </a:lnTo>
                <a:lnTo>
                  <a:pt x="0" y="652"/>
                </a:lnTo>
                <a:lnTo>
                  <a:pt x="5" y="663"/>
                </a:lnTo>
                <a:lnTo>
                  <a:pt x="12" y="670"/>
                </a:lnTo>
                <a:lnTo>
                  <a:pt x="21" y="676"/>
                </a:lnTo>
                <a:lnTo>
                  <a:pt x="31" y="678"/>
                </a:lnTo>
                <a:lnTo>
                  <a:pt x="40" y="676"/>
                </a:lnTo>
                <a:lnTo>
                  <a:pt x="50" y="670"/>
                </a:lnTo>
                <a:lnTo>
                  <a:pt x="57" y="663"/>
                </a:lnTo>
                <a:lnTo>
                  <a:pt x="61" y="652"/>
                </a:lnTo>
                <a:lnTo>
                  <a:pt x="62" y="641"/>
                </a:lnTo>
                <a:lnTo>
                  <a:pt x="62" y="338"/>
                </a:lnTo>
                <a:lnTo>
                  <a:pt x="63" y="331"/>
                </a:lnTo>
                <a:lnTo>
                  <a:pt x="67" y="327"/>
                </a:lnTo>
                <a:lnTo>
                  <a:pt x="72" y="325"/>
                </a:lnTo>
                <a:lnTo>
                  <a:pt x="78" y="327"/>
                </a:lnTo>
                <a:lnTo>
                  <a:pt x="82" y="331"/>
                </a:lnTo>
                <a:lnTo>
                  <a:pt x="83" y="338"/>
                </a:lnTo>
                <a:lnTo>
                  <a:pt x="83" y="1084"/>
                </a:lnTo>
                <a:lnTo>
                  <a:pt x="84" y="1098"/>
                </a:lnTo>
                <a:lnTo>
                  <a:pt x="88" y="1111"/>
                </a:lnTo>
                <a:lnTo>
                  <a:pt x="96" y="1122"/>
                </a:lnTo>
                <a:lnTo>
                  <a:pt x="105" y="1131"/>
                </a:lnTo>
                <a:lnTo>
                  <a:pt x="117" y="1136"/>
                </a:lnTo>
                <a:lnTo>
                  <a:pt x="129" y="1138"/>
                </a:lnTo>
                <a:lnTo>
                  <a:pt x="141" y="1138"/>
                </a:lnTo>
                <a:lnTo>
                  <a:pt x="153" y="1136"/>
                </a:lnTo>
                <a:lnTo>
                  <a:pt x="164" y="1131"/>
                </a:lnTo>
                <a:lnTo>
                  <a:pt x="174" y="1122"/>
                </a:lnTo>
                <a:lnTo>
                  <a:pt x="182" y="1111"/>
                </a:lnTo>
                <a:lnTo>
                  <a:pt x="186" y="1098"/>
                </a:lnTo>
                <a:lnTo>
                  <a:pt x="187" y="1084"/>
                </a:lnTo>
                <a:lnTo>
                  <a:pt x="187" y="690"/>
                </a:lnTo>
                <a:lnTo>
                  <a:pt x="189" y="682"/>
                </a:lnTo>
                <a:lnTo>
                  <a:pt x="193" y="673"/>
                </a:lnTo>
                <a:lnTo>
                  <a:pt x="200" y="668"/>
                </a:lnTo>
                <a:lnTo>
                  <a:pt x="208" y="665"/>
                </a:lnTo>
                <a:lnTo>
                  <a:pt x="216" y="668"/>
                </a:lnTo>
                <a:lnTo>
                  <a:pt x="223" y="673"/>
                </a:lnTo>
                <a:lnTo>
                  <a:pt x="227" y="682"/>
                </a:lnTo>
                <a:lnTo>
                  <a:pt x="229" y="690"/>
                </a:lnTo>
                <a:lnTo>
                  <a:pt x="229" y="1085"/>
                </a:lnTo>
                <a:lnTo>
                  <a:pt x="115" y="108"/>
                </a:lnTo>
                <a:lnTo>
                  <a:pt x="117" y="88"/>
                </a:lnTo>
                <a:lnTo>
                  <a:pt x="122" y="69"/>
                </a:lnTo>
                <a:lnTo>
                  <a:pt x="129" y="51"/>
                </a:lnTo>
                <a:lnTo>
                  <a:pt x="139" y="35"/>
                </a:lnTo>
                <a:lnTo>
                  <a:pt x="152" y="21"/>
                </a:lnTo>
                <a:lnTo>
                  <a:pt x="166" y="11"/>
                </a:lnTo>
                <a:lnTo>
                  <a:pt x="183" y="3"/>
                </a:lnTo>
                <a:lnTo>
                  <a:pt x="199" y="0"/>
                </a:lnTo>
                <a:lnTo>
                  <a:pt x="217" y="0"/>
                </a:lnTo>
                <a:lnTo>
                  <a:pt x="233" y="3"/>
                </a:lnTo>
                <a:lnTo>
                  <a:pt x="250" y="11"/>
                </a:lnTo>
                <a:lnTo>
                  <a:pt x="263" y="21"/>
                </a:lnTo>
                <a:lnTo>
                  <a:pt x="276" y="35"/>
                </a:lnTo>
                <a:lnTo>
                  <a:pt x="287" y="51"/>
                </a:lnTo>
                <a:lnTo>
                  <a:pt x="295" y="69"/>
                </a:lnTo>
                <a:lnTo>
                  <a:pt x="299" y="88"/>
                </a:lnTo>
                <a:lnTo>
                  <a:pt x="301" y="108"/>
                </a:lnTo>
                <a:lnTo>
                  <a:pt x="299" y="128"/>
                </a:lnTo>
                <a:lnTo>
                  <a:pt x="295" y="147"/>
                </a:lnTo>
                <a:lnTo>
                  <a:pt x="287" y="165"/>
                </a:lnTo>
                <a:lnTo>
                  <a:pt x="276" y="181"/>
                </a:lnTo>
                <a:lnTo>
                  <a:pt x="263" y="194"/>
                </a:lnTo>
                <a:lnTo>
                  <a:pt x="250" y="205"/>
                </a:lnTo>
                <a:lnTo>
                  <a:pt x="233" y="212"/>
                </a:lnTo>
                <a:lnTo>
                  <a:pt x="217" y="216"/>
                </a:lnTo>
                <a:lnTo>
                  <a:pt x="199" y="216"/>
                </a:lnTo>
                <a:lnTo>
                  <a:pt x="183" y="212"/>
                </a:lnTo>
                <a:lnTo>
                  <a:pt x="166" y="205"/>
                </a:lnTo>
                <a:lnTo>
                  <a:pt x="152" y="194"/>
                </a:lnTo>
                <a:lnTo>
                  <a:pt x="139" y="181"/>
                </a:lnTo>
                <a:lnTo>
                  <a:pt x="129" y="165"/>
                </a:lnTo>
                <a:lnTo>
                  <a:pt x="122" y="147"/>
                </a:lnTo>
                <a:lnTo>
                  <a:pt x="117" y="128"/>
                </a:lnTo>
                <a:lnTo>
                  <a:pt x="115" y="108"/>
                </a:lnTo>
                <a:lnTo>
                  <a:pt x="229" y="1085"/>
                </a:lnTo>
                <a:close/>
              </a:path>
            </a:pathLst>
          </a:custGeom>
          <a:solidFill>
            <a:schemeClr val="tx2"/>
          </a:solidFill>
          <a:ln w="9525">
            <a:noFill/>
            <a:round/>
            <a:headEnd/>
            <a:tailEnd/>
          </a:ln>
          <a:effectLst>
            <a:outerShdw dist="35921" dir="2700000" algn="ctr" rotWithShape="0">
              <a:srgbClr val="808080">
                <a:alpha val="50000"/>
              </a:srgbClr>
            </a:outerShdw>
          </a:effec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cxnSp>
        <p:nvCxnSpPr>
          <p:cNvPr id="21" name="Straight Connector 20"/>
          <p:cNvCxnSpPr/>
          <p:nvPr/>
        </p:nvCxnSpPr>
        <p:spPr>
          <a:xfrm>
            <a:off x="1747078" y="5990264"/>
            <a:ext cx="9977411" cy="2772"/>
          </a:xfrm>
          <a:prstGeom prst="line">
            <a:avLst/>
          </a:prstGeom>
          <a:ln w="5080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10600907" y="5951594"/>
            <a:ext cx="112418" cy="1058"/>
          </a:xfrm>
          <a:prstGeom prst="line">
            <a:avLst/>
          </a:prstGeom>
          <a:ln w="508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7918500" y="5951594"/>
            <a:ext cx="112418" cy="1058"/>
          </a:xfrm>
          <a:prstGeom prst="line">
            <a:avLst/>
          </a:prstGeom>
          <a:ln w="508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5201268" y="5951594"/>
            <a:ext cx="112418" cy="1058"/>
          </a:xfrm>
          <a:prstGeom prst="line">
            <a:avLst/>
          </a:prstGeom>
          <a:ln w="508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2518863" y="5951594"/>
            <a:ext cx="112418" cy="1058"/>
          </a:xfrm>
          <a:prstGeom prst="line">
            <a:avLst/>
          </a:prstGeom>
          <a:ln w="508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416269" y="2031731"/>
            <a:ext cx="2611889" cy="590931"/>
          </a:xfrm>
          <a:prstGeom prst="rect">
            <a:avLst/>
          </a:prstGeom>
          <a:noFill/>
        </p:spPr>
        <p:txBody>
          <a:bodyPr wrap="square" rtlCol="0">
            <a:spAutoFit/>
          </a:bodyPr>
          <a:lstStyle/>
          <a:p>
            <a:pPr algn="ctr"/>
            <a:r>
              <a:rPr lang="en-US" b="1" dirty="0" smtClean="0">
                <a:latin typeface="Arial" pitchFamily="34" charset="0"/>
                <a:cs typeface="Arial" pitchFamily="34" charset="0"/>
              </a:rPr>
              <a:t>500 Million</a:t>
            </a:r>
          </a:p>
          <a:p>
            <a:pPr algn="ctr"/>
            <a:endParaRPr lang="en-US" dirty="0" smtClean="0">
              <a:latin typeface="Arial" pitchFamily="34" charset="0"/>
              <a:cs typeface="Arial" pitchFamily="34" charset="0"/>
            </a:endParaRPr>
          </a:p>
        </p:txBody>
      </p:sp>
      <p:sp>
        <p:nvSpPr>
          <p:cNvPr id="41" name="TextBox 40"/>
          <p:cNvSpPr txBox="1"/>
          <p:nvPr/>
        </p:nvSpPr>
        <p:spPr>
          <a:xfrm>
            <a:off x="3952688" y="2031731"/>
            <a:ext cx="2611889" cy="590931"/>
          </a:xfrm>
          <a:prstGeom prst="rect">
            <a:avLst/>
          </a:prstGeom>
          <a:noFill/>
        </p:spPr>
        <p:txBody>
          <a:bodyPr wrap="square" rtlCol="0">
            <a:spAutoFit/>
          </a:bodyPr>
          <a:lstStyle/>
          <a:p>
            <a:pPr algn="ctr"/>
            <a:r>
              <a:rPr lang="en-US" b="1" dirty="0" smtClean="0">
                <a:latin typeface="Arial" pitchFamily="34" charset="0"/>
                <a:cs typeface="Arial" pitchFamily="34" charset="0"/>
              </a:rPr>
              <a:t>12.5 Billion</a:t>
            </a:r>
          </a:p>
          <a:p>
            <a:pPr algn="ctr"/>
            <a:endParaRPr lang="en-US" dirty="0" smtClean="0">
              <a:latin typeface="Arial" pitchFamily="34" charset="0"/>
              <a:cs typeface="Arial" pitchFamily="34" charset="0"/>
            </a:endParaRPr>
          </a:p>
        </p:txBody>
      </p:sp>
      <p:sp>
        <p:nvSpPr>
          <p:cNvPr id="42" name="TextBox 41"/>
          <p:cNvSpPr txBox="1"/>
          <p:nvPr/>
        </p:nvSpPr>
        <p:spPr>
          <a:xfrm>
            <a:off x="9328211" y="2027377"/>
            <a:ext cx="2611889" cy="590931"/>
          </a:xfrm>
          <a:prstGeom prst="rect">
            <a:avLst/>
          </a:prstGeom>
          <a:noFill/>
        </p:spPr>
        <p:txBody>
          <a:bodyPr wrap="square" rtlCol="0">
            <a:spAutoFit/>
          </a:bodyPr>
          <a:lstStyle/>
          <a:p>
            <a:pPr algn="ctr"/>
            <a:r>
              <a:rPr lang="en-US" b="1" dirty="0" smtClean="0">
                <a:latin typeface="Arial" pitchFamily="34" charset="0"/>
                <a:cs typeface="Arial" pitchFamily="34" charset="0"/>
              </a:rPr>
              <a:t>50 Billion</a:t>
            </a:r>
          </a:p>
          <a:p>
            <a:pPr algn="ctr"/>
            <a:endParaRPr lang="en-US" dirty="0" smtClean="0">
              <a:latin typeface="Arial" pitchFamily="34" charset="0"/>
              <a:cs typeface="Arial" pitchFamily="34" charset="0"/>
            </a:endParaRPr>
          </a:p>
        </p:txBody>
      </p:sp>
      <p:sp>
        <p:nvSpPr>
          <p:cNvPr id="43" name="TextBox 42"/>
          <p:cNvSpPr txBox="1"/>
          <p:nvPr/>
        </p:nvSpPr>
        <p:spPr>
          <a:xfrm>
            <a:off x="6640875" y="2031731"/>
            <a:ext cx="2611889" cy="590931"/>
          </a:xfrm>
          <a:prstGeom prst="rect">
            <a:avLst/>
          </a:prstGeom>
          <a:noFill/>
        </p:spPr>
        <p:txBody>
          <a:bodyPr wrap="square" rtlCol="0">
            <a:spAutoFit/>
          </a:bodyPr>
          <a:lstStyle/>
          <a:p>
            <a:pPr algn="ctr"/>
            <a:r>
              <a:rPr lang="en-US" b="1" dirty="0" smtClean="0">
                <a:latin typeface="Arial" pitchFamily="34" charset="0"/>
                <a:cs typeface="Arial" pitchFamily="34" charset="0"/>
              </a:rPr>
              <a:t>25 Billion</a:t>
            </a:r>
          </a:p>
          <a:p>
            <a:pPr algn="ctr"/>
            <a:endParaRPr lang="en-US" dirty="0" smtClean="0">
              <a:latin typeface="Arial" pitchFamily="34" charset="0"/>
              <a:cs typeface="Arial" pitchFamily="34" charset="0"/>
            </a:endParaRPr>
          </a:p>
        </p:txBody>
      </p:sp>
      <p:sp>
        <p:nvSpPr>
          <p:cNvPr id="44" name="Rectangle 43"/>
          <p:cNvSpPr/>
          <p:nvPr/>
        </p:nvSpPr>
        <p:spPr>
          <a:xfrm>
            <a:off x="0" y="1923440"/>
            <a:ext cx="1741261" cy="535531"/>
          </a:xfrm>
          <a:prstGeom prst="rect">
            <a:avLst/>
          </a:prstGeom>
        </p:spPr>
        <p:txBody>
          <a:bodyPr wrap="square">
            <a:spAutoFit/>
          </a:bodyPr>
          <a:lstStyle/>
          <a:p>
            <a:pPr algn="r"/>
            <a:r>
              <a:rPr lang="en-US" sz="1600" b="1" dirty="0" smtClean="0">
                <a:latin typeface="Arial" pitchFamily="34" charset="0"/>
                <a:cs typeface="Arial" pitchFamily="34" charset="0"/>
              </a:rPr>
              <a:t>Connected Devices</a:t>
            </a:r>
          </a:p>
        </p:txBody>
      </p:sp>
      <p:sp>
        <p:nvSpPr>
          <p:cNvPr id="45" name="Rectangle 44"/>
          <p:cNvSpPr/>
          <p:nvPr/>
        </p:nvSpPr>
        <p:spPr>
          <a:xfrm>
            <a:off x="0" y="5129748"/>
            <a:ext cx="1747078" cy="757130"/>
          </a:xfrm>
          <a:prstGeom prst="rect">
            <a:avLst/>
          </a:prstGeom>
        </p:spPr>
        <p:txBody>
          <a:bodyPr wrap="square">
            <a:spAutoFit/>
          </a:bodyPr>
          <a:lstStyle/>
          <a:p>
            <a:pPr algn="r"/>
            <a:r>
              <a:rPr lang="en-US" sz="1600" b="1" dirty="0" smtClean="0">
                <a:latin typeface="Arial" pitchFamily="34" charset="0"/>
                <a:cs typeface="Arial" pitchFamily="34" charset="0"/>
              </a:rPr>
              <a:t>Connected Devices Per Person</a:t>
            </a:r>
          </a:p>
        </p:txBody>
      </p:sp>
      <p:sp>
        <p:nvSpPr>
          <p:cNvPr id="53" name="TextBox 52"/>
          <p:cNvSpPr txBox="1"/>
          <p:nvPr/>
        </p:nvSpPr>
        <p:spPr>
          <a:xfrm>
            <a:off x="1287212" y="5538429"/>
            <a:ext cx="2611889" cy="590931"/>
          </a:xfrm>
          <a:prstGeom prst="rect">
            <a:avLst/>
          </a:prstGeom>
          <a:noFill/>
        </p:spPr>
        <p:txBody>
          <a:bodyPr wrap="square" rtlCol="0">
            <a:spAutoFit/>
          </a:bodyPr>
          <a:lstStyle/>
          <a:p>
            <a:pPr algn="ctr"/>
            <a:r>
              <a:rPr lang="en-US" b="1" dirty="0" smtClean="0">
                <a:solidFill>
                  <a:srgbClr val="B21A1A"/>
                </a:solidFill>
                <a:latin typeface="Arial" pitchFamily="34" charset="0"/>
                <a:cs typeface="Arial" pitchFamily="34" charset="0"/>
              </a:rPr>
              <a:t>0.08</a:t>
            </a:r>
          </a:p>
          <a:p>
            <a:pPr algn="ctr"/>
            <a:endParaRPr lang="en-US" dirty="0" smtClean="0">
              <a:latin typeface="Arial" pitchFamily="34" charset="0"/>
              <a:cs typeface="Arial" pitchFamily="34" charset="0"/>
            </a:endParaRPr>
          </a:p>
        </p:txBody>
      </p:sp>
      <p:sp>
        <p:nvSpPr>
          <p:cNvPr id="54" name="TextBox 53"/>
          <p:cNvSpPr txBox="1"/>
          <p:nvPr/>
        </p:nvSpPr>
        <p:spPr>
          <a:xfrm>
            <a:off x="3974548" y="5538429"/>
            <a:ext cx="2611889" cy="590931"/>
          </a:xfrm>
          <a:prstGeom prst="rect">
            <a:avLst/>
          </a:prstGeom>
          <a:noFill/>
        </p:spPr>
        <p:txBody>
          <a:bodyPr wrap="square" rtlCol="0">
            <a:spAutoFit/>
          </a:bodyPr>
          <a:lstStyle/>
          <a:p>
            <a:pPr algn="ctr"/>
            <a:r>
              <a:rPr lang="en-US" b="1" dirty="0" smtClean="0">
                <a:solidFill>
                  <a:srgbClr val="B21A1A"/>
                </a:solidFill>
                <a:latin typeface="Arial" pitchFamily="34" charset="0"/>
                <a:cs typeface="Arial" pitchFamily="34" charset="0"/>
              </a:rPr>
              <a:t>1.84</a:t>
            </a:r>
          </a:p>
          <a:p>
            <a:pPr algn="ctr"/>
            <a:endParaRPr lang="en-US" dirty="0" smtClean="0">
              <a:latin typeface="Arial" pitchFamily="34" charset="0"/>
              <a:cs typeface="Arial" pitchFamily="34" charset="0"/>
            </a:endParaRPr>
          </a:p>
        </p:txBody>
      </p:sp>
      <p:sp>
        <p:nvSpPr>
          <p:cNvPr id="55" name="TextBox 54"/>
          <p:cNvSpPr txBox="1"/>
          <p:nvPr/>
        </p:nvSpPr>
        <p:spPr>
          <a:xfrm>
            <a:off x="9350070" y="5538429"/>
            <a:ext cx="2611889" cy="590931"/>
          </a:xfrm>
          <a:prstGeom prst="rect">
            <a:avLst/>
          </a:prstGeom>
          <a:noFill/>
        </p:spPr>
        <p:txBody>
          <a:bodyPr wrap="square" rtlCol="0">
            <a:spAutoFit/>
          </a:bodyPr>
          <a:lstStyle/>
          <a:p>
            <a:pPr algn="ctr"/>
            <a:r>
              <a:rPr lang="en-US" b="1" dirty="0" smtClean="0">
                <a:solidFill>
                  <a:srgbClr val="B21A1A"/>
                </a:solidFill>
                <a:latin typeface="Arial" pitchFamily="34" charset="0"/>
                <a:cs typeface="Arial" pitchFamily="34" charset="0"/>
              </a:rPr>
              <a:t>6.58</a:t>
            </a:r>
          </a:p>
          <a:p>
            <a:pPr algn="ctr"/>
            <a:endParaRPr lang="en-US" dirty="0" smtClean="0">
              <a:latin typeface="Arial" pitchFamily="34" charset="0"/>
              <a:cs typeface="Arial" pitchFamily="34" charset="0"/>
            </a:endParaRPr>
          </a:p>
        </p:txBody>
      </p:sp>
      <p:sp>
        <p:nvSpPr>
          <p:cNvPr id="56" name="TextBox 55"/>
          <p:cNvSpPr txBox="1"/>
          <p:nvPr/>
        </p:nvSpPr>
        <p:spPr>
          <a:xfrm>
            <a:off x="6662734" y="5538429"/>
            <a:ext cx="2611889" cy="590931"/>
          </a:xfrm>
          <a:prstGeom prst="rect">
            <a:avLst/>
          </a:prstGeom>
          <a:noFill/>
        </p:spPr>
        <p:txBody>
          <a:bodyPr wrap="square" rtlCol="0">
            <a:spAutoFit/>
          </a:bodyPr>
          <a:lstStyle/>
          <a:p>
            <a:pPr algn="ctr"/>
            <a:r>
              <a:rPr lang="en-US" b="1" dirty="0" smtClean="0">
                <a:solidFill>
                  <a:srgbClr val="B21A1A"/>
                </a:solidFill>
                <a:latin typeface="Arial" pitchFamily="34" charset="0"/>
                <a:cs typeface="Arial" pitchFamily="34" charset="0"/>
              </a:rPr>
              <a:t>3.47</a:t>
            </a:r>
          </a:p>
          <a:p>
            <a:pPr algn="ctr"/>
            <a:endParaRPr lang="en-US" dirty="0" smtClean="0">
              <a:latin typeface="Arial" pitchFamily="34" charset="0"/>
              <a:cs typeface="Arial" pitchFamily="34" charset="0"/>
            </a:endParaRPr>
          </a:p>
        </p:txBody>
      </p:sp>
      <p:sp>
        <p:nvSpPr>
          <p:cNvPr id="57" name="Rectangle 56"/>
          <p:cNvSpPr/>
          <p:nvPr/>
        </p:nvSpPr>
        <p:spPr>
          <a:xfrm>
            <a:off x="5" y="1312402"/>
            <a:ext cx="1741261" cy="535531"/>
          </a:xfrm>
          <a:prstGeom prst="rect">
            <a:avLst/>
          </a:prstGeom>
        </p:spPr>
        <p:txBody>
          <a:bodyPr wrap="square">
            <a:spAutoFit/>
          </a:bodyPr>
          <a:lstStyle/>
          <a:p>
            <a:pPr algn="r"/>
            <a:r>
              <a:rPr lang="en-US" sz="1600" b="1" dirty="0" smtClean="0">
                <a:latin typeface="Arial" pitchFamily="34" charset="0"/>
                <a:cs typeface="Arial" pitchFamily="34" charset="0"/>
              </a:rPr>
              <a:t>World Population</a:t>
            </a:r>
          </a:p>
        </p:txBody>
      </p:sp>
      <p:sp>
        <p:nvSpPr>
          <p:cNvPr id="58" name="TextBox 57"/>
          <p:cNvSpPr txBox="1"/>
          <p:nvPr/>
        </p:nvSpPr>
        <p:spPr>
          <a:xfrm>
            <a:off x="1387237" y="1430098"/>
            <a:ext cx="2611889" cy="590931"/>
          </a:xfrm>
          <a:prstGeom prst="rect">
            <a:avLst/>
          </a:prstGeom>
          <a:noFill/>
        </p:spPr>
        <p:txBody>
          <a:bodyPr wrap="square" rtlCol="0">
            <a:spAutoFit/>
          </a:bodyPr>
          <a:lstStyle/>
          <a:p>
            <a:pPr algn="ctr"/>
            <a:r>
              <a:rPr lang="en-US" b="1" dirty="0" smtClean="0">
                <a:latin typeface="Arial" pitchFamily="34" charset="0"/>
                <a:cs typeface="Arial" pitchFamily="34" charset="0"/>
              </a:rPr>
              <a:t>6.3 Billion</a:t>
            </a:r>
          </a:p>
          <a:p>
            <a:pPr algn="ctr"/>
            <a:endParaRPr lang="en-US" dirty="0" smtClean="0">
              <a:latin typeface="Arial" pitchFamily="34" charset="0"/>
              <a:cs typeface="Arial" pitchFamily="34" charset="0"/>
            </a:endParaRPr>
          </a:p>
        </p:txBody>
      </p:sp>
      <p:sp>
        <p:nvSpPr>
          <p:cNvPr id="59" name="TextBox 58"/>
          <p:cNvSpPr txBox="1"/>
          <p:nvPr/>
        </p:nvSpPr>
        <p:spPr>
          <a:xfrm>
            <a:off x="3946874" y="1430098"/>
            <a:ext cx="2611889" cy="590931"/>
          </a:xfrm>
          <a:prstGeom prst="rect">
            <a:avLst/>
          </a:prstGeom>
          <a:noFill/>
        </p:spPr>
        <p:txBody>
          <a:bodyPr wrap="square" rtlCol="0">
            <a:spAutoFit/>
          </a:bodyPr>
          <a:lstStyle/>
          <a:p>
            <a:pPr algn="ctr"/>
            <a:r>
              <a:rPr lang="en-US" b="1" dirty="0" smtClean="0">
                <a:latin typeface="Arial" pitchFamily="34" charset="0"/>
                <a:cs typeface="Arial" pitchFamily="34" charset="0"/>
              </a:rPr>
              <a:t>6.8 Billion</a:t>
            </a:r>
          </a:p>
          <a:p>
            <a:pPr algn="ctr"/>
            <a:endParaRPr lang="en-US" dirty="0" smtClean="0">
              <a:latin typeface="Arial" pitchFamily="34" charset="0"/>
              <a:cs typeface="Arial" pitchFamily="34" charset="0"/>
            </a:endParaRPr>
          </a:p>
        </p:txBody>
      </p:sp>
      <p:sp>
        <p:nvSpPr>
          <p:cNvPr id="60" name="TextBox 59"/>
          <p:cNvSpPr txBox="1"/>
          <p:nvPr/>
        </p:nvSpPr>
        <p:spPr>
          <a:xfrm>
            <a:off x="9322396" y="1425744"/>
            <a:ext cx="2611889" cy="590931"/>
          </a:xfrm>
          <a:prstGeom prst="rect">
            <a:avLst/>
          </a:prstGeom>
          <a:noFill/>
        </p:spPr>
        <p:txBody>
          <a:bodyPr wrap="square" rtlCol="0">
            <a:spAutoFit/>
          </a:bodyPr>
          <a:lstStyle/>
          <a:p>
            <a:pPr algn="ctr"/>
            <a:r>
              <a:rPr lang="en-US" b="1" dirty="0" smtClean="0">
                <a:latin typeface="Arial" pitchFamily="34" charset="0"/>
                <a:cs typeface="Arial" pitchFamily="34" charset="0"/>
              </a:rPr>
              <a:t>7.6 Billion</a:t>
            </a:r>
          </a:p>
          <a:p>
            <a:pPr algn="ctr"/>
            <a:endParaRPr lang="en-US" dirty="0" smtClean="0">
              <a:latin typeface="Arial" pitchFamily="34" charset="0"/>
              <a:cs typeface="Arial" pitchFamily="34" charset="0"/>
            </a:endParaRPr>
          </a:p>
        </p:txBody>
      </p:sp>
      <p:sp>
        <p:nvSpPr>
          <p:cNvPr id="61" name="TextBox 60"/>
          <p:cNvSpPr txBox="1"/>
          <p:nvPr/>
        </p:nvSpPr>
        <p:spPr>
          <a:xfrm>
            <a:off x="6635060" y="1430098"/>
            <a:ext cx="2611889" cy="590931"/>
          </a:xfrm>
          <a:prstGeom prst="rect">
            <a:avLst/>
          </a:prstGeom>
          <a:noFill/>
        </p:spPr>
        <p:txBody>
          <a:bodyPr wrap="square" rtlCol="0">
            <a:spAutoFit/>
          </a:bodyPr>
          <a:lstStyle/>
          <a:p>
            <a:pPr algn="ctr"/>
            <a:r>
              <a:rPr lang="en-US" b="1" dirty="0" smtClean="0">
                <a:latin typeface="Arial" pitchFamily="34" charset="0"/>
                <a:cs typeface="Arial" pitchFamily="34" charset="0"/>
              </a:rPr>
              <a:t>7.2 Billion</a:t>
            </a:r>
          </a:p>
          <a:p>
            <a:pPr algn="ctr"/>
            <a:endParaRPr lang="en-US" dirty="0" smtClean="0">
              <a:latin typeface="Arial" pitchFamily="34" charset="0"/>
              <a:cs typeface="Arial" pitchFamily="34" charset="0"/>
            </a:endParaRPr>
          </a:p>
        </p:txBody>
      </p:sp>
      <p:sp>
        <p:nvSpPr>
          <p:cNvPr id="36" name="Rectangle 7"/>
          <p:cNvSpPr>
            <a:spLocks noChangeArrowheads="1"/>
          </p:cNvSpPr>
          <p:nvPr/>
        </p:nvSpPr>
        <p:spPr bwMode="auto">
          <a:xfrm>
            <a:off x="903795" y="6344467"/>
            <a:ext cx="6094413" cy="258532"/>
          </a:xfrm>
          <a:prstGeom prst="rect">
            <a:avLst/>
          </a:prstGeom>
          <a:noFill/>
          <a:ln w="9525">
            <a:noFill/>
            <a:miter lim="800000"/>
            <a:headEnd/>
            <a:tailEnd/>
          </a:ln>
        </p:spPr>
        <p:txBody>
          <a:bodyPr>
            <a:spAutoFit/>
          </a:bodyPr>
          <a:lstStyle/>
          <a:p>
            <a:pPr defTabSz="814388" eaLnBrk="0" hangingPunct="0">
              <a:spcBef>
                <a:spcPct val="50000"/>
              </a:spcBef>
            </a:pPr>
            <a:r>
              <a:rPr lang="en-US" sz="1200" dirty="0"/>
              <a:t>Source: Cisco IBSG, </a:t>
            </a:r>
            <a:r>
              <a:rPr lang="en-US" sz="1200" dirty="0" smtClean="0"/>
              <a:t>2010</a:t>
            </a:r>
            <a:endParaRPr lang="en-US" sz="1200" dirty="0"/>
          </a:p>
        </p:txBody>
      </p:sp>
      <p:sp>
        <p:nvSpPr>
          <p:cNvPr id="46" name="Down Arrow Callout 45"/>
          <p:cNvSpPr/>
          <p:nvPr/>
        </p:nvSpPr>
        <p:spPr bwMode="auto">
          <a:xfrm>
            <a:off x="3321581" y="5397965"/>
            <a:ext cx="1297572" cy="551371"/>
          </a:xfrm>
          <a:prstGeom prst="downArrowCallout">
            <a:avLst/>
          </a:prstGeom>
          <a:solidFill>
            <a:srgbClr val="808080"/>
          </a:solidFill>
          <a:ln w="9525" cap="flat" cmpd="sng" algn="ctr">
            <a:solidFill>
              <a:srgbClr val="808080"/>
            </a:solidFill>
            <a:prstDash val="solid"/>
            <a:round/>
            <a:headEnd type="none" w="med" len="med"/>
            <a:tailEnd type="none" w="med" len="med"/>
          </a:ln>
          <a:effectLst/>
        </p:spPr>
        <p:txBody>
          <a:bodyPr vert="horz" wrap="none" lIns="82124" tIns="41061" rIns="82124" bIns="41061" numCol="1" rtlCol="0" anchor="ctr" anchorCtr="0" compatLnSpc="1">
            <a:prstTxWarp prst="textNoShape">
              <a:avLst/>
            </a:prstTxWarp>
            <a:spAutoFit/>
          </a:bodyPr>
          <a:lstStyle/>
          <a:p>
            <a:pPr algn="ctr" defTabSz="814388"/>
            <a:r>
              <a:rPr lang="en-US" sz="1000" dirty="0" smtClean="0">
                <a:solidFill>
                  <a:schemeClr val="bg1"/>
                </a:solidFill>
              </a:rPr>
              <a:t>More connected </a:t>
            </a:r>
            <a:br>
              <a:rPr lang="en-US" sz="1000" dirty="0" smtClean="0">
                <a:solidFill>
                  <a:schemeClr val="bg1"/>
                </a:solidFill>
              </a:rPr>
            </a:br>
            <a:r>
              <a:rPr lang="en-US" sz="1000" dirty="0" smtClean="0">
                <a:solidFill>
                  <a:schemeClr val="bg1"/>
                </a:solidFill>
              </a:rPr>
              <a:t>devices than people</a:t>
            </a:r>
          </a:p>
        </p:txBody>
      </p:sp>
      <p:sp>
        <p:nvSpPr>
          <p:cNvPr id="47" name="Down Arrow Callout 46"/>
          <p:cNvSpPr/>
          <p:nvPr/>
        </p:nvSpPr>
        <p:spPr bwMode="auto">
          <a:xfrm>
            <a:off x="10018898" y="693745"/>
            <a:ext cx="1206200" cy="763541"/>
          </a:xfrm>
          <a:prstGeom prst="downArrowCallout">
            <a:avLst/>
          </a:prstGeom>
          <a:solidFill>
            <a:srgbClr val="808080"/>
          </a:solidFill>
          <a:ln w="9525" cap="flat" cmpd="sng" algn="ctr">
            <a:solidFill>
              <a:srgbClr val="808080"/>
            </a:solidFill>
            <a:prstDash val="solid"/>
            <a:round/>
            <a:headEnd type="none" w="med" len="med"/>
            <a:tailEnd type="none" w="med" len="med"/>
          </a:ln>
          <a:effectLst/>
        </p:spPr>
        <p:txBody>
          <a:bodyPr vert="horz" wrap="none" lIns="82124" tIns="41061" rIns="82124" bIns="41061" numCol="1" rtlCol="0" anchor="ctr" anchorCtr="0" compatLnSpc="1">
            <a:prstTxWarp prst="textNoShape">
              <a:avLst/>
            </a:prstTxWarp>
            <a:spAutoFit/>
          </a:bodyPr>
          <a:lstStyle/>
          <a:p>
            <a:pPr algn="ctr" defTabSz="814388"/>
            <a:r>
              <a:rPr lang="en-US" sz="1000" dirty="0" smtClean="0">
                <a:solidFill>
                  <a:schemeClr val="bg1"/>
                </a:solidFill>
              </a:rPr>
              <a:t>Based on what we</a:t>
            </a:r>
            <a:br>
              <a:rPr lang="en-US" sz="1000" dirty="0" smtClean="0">
                <a:solidFill>
                  <a:schemeClr val="bg1"/>
                </a:solidFill>
              </a:rPr>
            </a:br>
            <a:r>
              <a:rPr lang="en-US" sz="1000" dirty="0" smtClean="0">
                <a:solidFill>
                  <a:schemeClr val="bg1"/>
                </a:solidFill>
              </a:rPr>
              <a:t>know is true today</a:t>
            </a:r>
            <a:br>
              <a:rPr lang="en-US" sz="1000" dirty="0" smtClean="0">
                <a:solidFill>
                  <a:schemeClr val="bg1"/>
                </a:solidFill>
              </a:rPr>
            </a:br>
            <a:r>
              <a:rPr lang="en-US" sz="1000" dirty="0" smtClean="0">
                <a:solidFill>
                  <a:schemeClr val="bg1"/>
                </a:solidFill>
              </a:rPr>
              <a:t>(Conservative)</a:t>
            </a:r>
          </a:p>
        </p:txBody>
      </p:sp>
      <p:cxnSp>
        <p:nvCxnSpPr>
          <p:cNvPr id="49" name="Straight Connector 48"/>
          <p:cNvCxnSpPr/>
          <p:nvPr/>
        </p:nvCxnSpPr>
        <p:spPr>
          <a:xfrm rot="5400000">
            <a:off x="3917810" y="5951594"/>
            <a:ext cx="112418" cy="1058"/>
          </a:xfrm>
          <a:prstGeom prst="line">
            <a:avLst/>
          </a:prstGeom>
          <a:ln w="508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3484064" y="6008332"/>
            <a:ext cx="1006851" cy="258532"/>
          </a:xfrm>
          <a:prstGeom prst="rect">
            <a:avLst/>
          </a:prstGeom>
          <a:noFill/>
        </p:spPr>
        <p:txBody>
          <a:bodyPr wrap="square" rtlCol="0">
            <a:spAutoFit/>
          </a:bodyPr>
          <a:lstStyle/>
          <a:p>
            <a:pPr algn="ctr"/>
            <a:r>
              <a:rPr lang="en-US" sz="1200" b="1" dirty="0" smtClean="0">
                <a:latin typeface="Arial" pitchFamily="34" charset="0"/>
                <a:cs typeface="Arial" pitchFamily="34" charset="0"/>
              </a:rPr>
              <a:t>2008</a:t>
            </a:r>
          </a:p>
        </p:txBody>
      </p:sp>
      <p:sp>
        <p:nvSpPr>
          <p:cNvPr id="52" name="Rectangle 51"/>
          <p:cNvSpPr/>
          <p:nvPr/>
        </p:nvSpPr>
        <p:spPr bwMode="auto">
          <a:xfrm>
            <a:off x="6274436" y="4644822"/>
            <a:ext cx="261266" cy="224370"/>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endParaRPr kumimoji="0" lang="en-US" sz="1800" b="0" i="0" u="none" strike="noStrike" cap="none" normalizeH="0" baseline="0" smtClean="0">
              <a:ln>
                <a:noFill/>
              </a:ln>
              <a:solidFill>
                <a:srgbClr val="0183B7"/>
              </a:solidFill>
              <a:effectLst/>
              <a:latin typeface="Arial" charset="0"/>
            </a:endParaRPr>
          </a:p>
        </p:txBody>
      </p:sp>
      <p:cxnSp>
        <p:nvCxnSpPr>
          <p:cNvPr id="67" name="Straight Connector 66"/>
          <p:cNvCxnSpPr/>
          <p:nvPr/>
        </p:nvCxnSpPr>
        <p:spPr bwMode="auto">
          <a:xfrm>
            <a:off x="3221927" y="5129748"/>
            <a:ext cx="262137" cy="0"/>
          </a:xfrm>
          <a:prstGeom prst="line">
            <a:avLst/>
          </a:prstGeom>
          <a:solidFill>
            <a:schemeClr val="accent1"/>
          </a:solidFill>
          <a:ln w="38100" cap="flat" cmpd="sng" algn="ctr">
            <a:solidFill>
              <a:srgbClr val="C00000"/>
            </a:solidFill>
            <a:prstDash val="solid"/>
            <a:round/>
            <a:headEnd type="none" w="med" len="med"/>
            <a:tailEnd type="none" w="med" len="med"/>
          </a:ln>
          <a:effectLst/>
        </p:spPr>
      </p:cxnSp>
      <p:sp>
        <p:nvSpPr>
          <p:cNvPr id="68" name="Rectangle 67"/>
          <p:cNvSpPr/>
          <p:nvPr/>
        </p:nvSpPr>
        <p:spPr bwMode="auto">
          <a:xfrm>
            <a:off x="6013170" y="4869192"/>
            <a:ext cx="261266" cy="260556"/>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endParaRPr kumimoji="0" lang="en-US" sz="1800" b="0" i="0" u="none" strike="noStrike" cap="none" normalizeH="0" baseline="0" smtClean="0">
              <a:ln>
                <a:noFill/>
              </a:ln>
              <a:solidFill>
                <a:srgbClr val="0183B7"/>
              </a:solidFill>
              <a:effectLst/>
              <a:latin typeface="Arial" charset="0"/>
            </a:endParaRPr>
          </a:p>
        </p:txBody>
      </p:sp>
      <p:sp>
        <p:nvSpPr>
          <p:cNvPr id="69" name="Rectangle 68"/>
          <p:cNvSpPr/>
          <p:nvPr/>
        </p:nvSpPr>
        <p:spPr bwMode="auto">
          <a:xfrm>
            <a:off x="11417568" y="4869192"/>
            <a:ext cx="261266" cy="260556"/>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endParaRPr kumimoji="0" lang="en-US" sz="1800" b="0" i="0" u="none" strike="noStrike" cap="none" normalizeH="0" baseline="0" smtClean="0">
              <a:ln>
                <a:noFill/>
              </a:ln>
              <a:solidFill>
                <a:srgbClr val="0183B7"/>
              </a:solidFill>
              <a:effectLst/>
              <a:latin typeface="Arial" charset="0"/>
            </a:endParaRPr>
          </a:p>
        </p:txBody>
      </p:sp>
      <p:sp>
        <p:nvSpPr>
          <p:cNvPr id="70" name="Rectangle 69"/>
          <p:cNvSpPr/>
          <p:nvPr/>
        </p:nvSpPr>
        <p:spPr bwMode="auto">
          <a:xfrm>
            <a:off x="11678834" y="4598988"/>
            <a:ext cx="261266" cy="260556"/>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endParaRPr kumimoji="0" lang="en-US" sz="1800" b="0" i="0" u="none" strike="noStrike" cap="none" normalizeH="0" baseline="0" smtClean="0">
              <a:ln>
                <a:noFill/>
              </a:ln>
              <a:solidFill>
                <a:srgbClr val="0183B7"/>
              </a:solidFill>
              <a:effectLst/>
              <a:latin typeface="Arial" charset="0"/>
            </a:endParaRPr>
          </a:p>
        </p:txBody>
      </p:sp>
      <p:sp>
        <p:nvSpPr>
          <p:cNvPr id="71" name="Rectangle 70"/>
          <p:cNvSpPr/>
          <p:nvPr/>
        </p:nvSpPr>
        <p:spPr bwMode="auto">
          <a:xfrm>
            <a:off x="11417568" y="4338432"/>
            <a:ext cx="261266" cy="260556"/>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endParaRPr kumimoji="0" lang="en-US" sz="1800" b="0" i="0" u="none" strike="noStrike" cap="none" normalizeH="0" baseline="0" smtClean="0">
              <a:ln>
                <a:noFill/>
              </a:ln>
              <a:solidFill>
                <a:srgbClr val="0183B7"/>
              </a:solidFill>
              <a:effectLst/>
              <a:latin typeface="Arial" charset="0"/>
            </a:endParaRPr>
          </a:p>
        </p:txBody>
      </p:sp>
      <p:sp>
        <p:nvSpPr>
          <p:cNvPr id="72" name="Rectangle 71"/>
          <p:cNvSpPr/>
          <p:nvPr/>
        </p:nvSpPr>
        <p:spPr bwMode="auto">
          <a:xfrm>
            <a:off x="11417568" y="3368099"/>
            <a:ext cx="261266" cy="179017"/>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endParaRPr kumimoji="0" lang="en-US" sz="1800" b="0" i="0" u="none" strike="noStrike" cap="none" normalizeH="0" baseline="0" smtClean="0">
              <a:ln>
                <a:noFill/>
              </a:ln>
              <a:solidFill>
                <a:srgbClr val="0183B7"/>
              </a:solidFill>
              <a:effectLst/>
              <a:latin typeface="Arial" charset="0"/>
            </a:endParaRPr>
          </a:p>
        </p:txBody>
      </p:sp>
      <p:sp>
        <p:nvSpPr>
          <p:cNvPr id="73" name="Rectangle 72"/>
          <p:cNvSpPr/>
          <p:nvPr/>
        </p:nvSpPr>
        <p:spPr bwMode="auto">
          <a:xfrm flipH="1">
            <a:off x="11678834" y="4077876"/>
            <a:ext cx="261266" cy="260556"/>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endParaRPr kumimoji="0" lang="en-US" sz="1800" b="0" i="0" u="none" strike="noStrike" cap="none" normalizeH="0" baseline="0" smtClean="0">
              <a:ln>
                <a:noFill/>
              </a:ln>
              <a:solidFill>
                <a:srgbClr val="0183B7"/>
              </a:solidFill>
              <a:effectLst/>
              <a:latin typeface="Arial" charset="0"/>
            </a:endParaRPr>
          </a:p>
        </p:txBody>
      </p:sp>
      <p:sp>
        <p:nvSpPr>
          <p:cNvPr id="74" name="Rectangle 73"/>
          <p:cNvSpPr/>
          <p:nvPr/>
        </p:nvSpPr>
        <p:spPr bwMode="auto">
          <a:xfrm flipH="1">
            <a:off x="11417568" y="3807672"/>
            <a:ext cx="261266" cy="260556"/>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endParaRPr kumimoji="0" lang="en-US" sz="1800" b="0" i="0" u="none" strike="noStrike" cap="none" normalizeH="0" baseline="0" smtClean="0">
              <a:ln>
                <a:noFill/>
              </a:ln>
              <a:solidFill>
                <a:srgbClr val="0183B7"/>
              </a:solidFill>
              <a:effectLst/>
              <a:latin typeface="Arial" charset="0"/>
            </a:endParaRPr>
          </a:p>
        </p:txBody>
      </p:sp>
      <p:sp>
        <p:nvSpPr>
          <p:cNvPr id="75" name="Rectangle 74"/>
          <p:cNvSpPr/>
          <p:nvPr/>
        </p:nvSpPr>
        <p:spPr bwMode="auto">
          <a:xfrm flipH="1">
            <a:off x="11678834" y="3547116"/>
            <a:ext cx="261266" cy="260556"/>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endParaRPr kumimoji="0" lang="en-US" sz="1800" b="0" i="0" u="none" strike="noStrike" cap="none" normalizeH="0" baseline="0" smtClean="0">
              <a:ln>
                <a:noFill/>
              </a:ln>
              <a:solidFill>
                <a:srgbClr val="0183B7"/>
              </a:solidFill>
              <a:effectLst/>
              <a:latin typeface="Arial" charset="0"/>
            </a:endParaRPr>
          </a:p>
        </p:txBody>
      </p:sp>
      <p:sp>
        <p:nvSpPr>
          <p:cNvPr id="76" name="Rectangle 75"/>
          <p:cNvSpPr/>
          <p:nvPr/>
        </p:nvSpPr>
        <p:spPr bwMode="auto">
          <a:xfrm>
            <a:off x="8704263" y="4869192"/>
            <a:ext cx="261266" cy="260556"/>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endParaRPr kumimoji="0" lang="en-US" sz="1800" b="0" i="0" u="none" strike="noStrike" cap="none" normalizeH="0" baseline="0" smtClean="0">
              <a:ln>
                <a:noFill/>
              </a:ln>
              <a:solidFill>
                <a:srgbClr val="0183B7"/>
              </a:solidFill>
              <a:effectLst/>
              <a:latin typeface="Arial" charset="0"/>
            </a:endParaRPr>
          </a:p>
        </p:txBody>
      </p:sp>
      <p:sp>
        <p:nvSpPr>
          <p:cNvPr id="77" name="Rectangle 76"/>
          <p:cNvSpPr/>
          <p:nvPr/>
        </p:nvSpPr>
        <p:spPr bwMode="auto">
          <a:xfrm>
            <a:off x="8965529" y="4598988"/>
            <a:ext cx="261266" cy="260556"/>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endParaRPr kumimoji="0" lang="en-US" sz="1800" b="0" i="0" u="none" strike="noStrike" cap="none" normalizeH="0" baseline="0" smtClean="0">
              <a:ln>
                <a:noFill/>
              </a:ln>
              <a:solidFill>
                <a:srgbClr val="0183B7"/>
              </a:solidFill>
              <a:effectLst/>
              <a:latin typeface="Arial" charset="0"/>
            </a:endParaRPr>
          </a:p>
        </p:txBody>
      </p:sp>
      <p:sp>
        <p:nvSpPr>
          <p:cNvPr id="78" name="Rectangle 77"/>
          <p:cNvSpPr/>
          <p:nvPr/>
        </p:nvSpPr>
        <p:spPr bwMode="auto">
          <a:xfrm>
            <a:off x="8704263" y="4338432"/>
            <a:ext cx="261266" cy="260556"/>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endParaRPr kumimoji="0" lang="en-US" sz="1800" b="0" i="0" u="none" strike="noStrike" cap="none" normalizeH="0" baseline="0" smtClean="0">
              <a:ln>
                <a:noFill/>
              </a:ln>
              <a:solidFill>
                <a:srgbClr val="0183B7"/>
              </a:solidFill>
              <a:effectLst/>
              <a:latin typeface="Arial" charset="0"/>
            </a:endParaRPr>
          </a:p>
        </p:txBody>
      </p:sp>
      <p:sp>
        <p:nvSpPr>
          <p:cNvPr id="79" name="Rectangle 78"/>
          <p:cNvSpPr/>
          <p:nvPr/>
        </p:nvSpPr>
        <p:spPr bwMode="auto">
          <a:xfrm flipH="1">
            <a:off x="8965529" y="4172430"/>
            <a:ext cx="261266" cy="166002"/>
          </a:xfrm>
          <a:prstGeom prst="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endParaRPr kumimoji="0" lang="en-US" sz="1800" b="0" i="0" u="none" strike="noStrike" cap="none" normalizeH="0" baseline="0" smtClean="0">
              <a:ln>
                <a:noFill/>
              </a:ln>
              <a:solidFill>
                <a:srgbClr val="0183B7"/>
              </a:solidFill>
              <a:effectLst/>
              <a:latin typeface="Arial" charset="0"/>
            </a:endParaRPr>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6456" name="Rectangle 8"/>
          <p:cNvSpPr>
            <a:spLocks noGrp="1" noChangeArrowheads="1"/>
          </p:cNvSpPr>
          <p:nvPr>
            <p:ph type="title"/>
          </p:nvPr>
        </p:nvSpPr>
        <p:spPr/>
        <p:txBody>
          <a:bodyPr/>
          <a:lstStyle/>
          <a:p>
            <a:r>
              <a:rPr lang="en-US"/>
              <a:t>Contiki + uIPv6 Code for Smart Objects</a:t>
            </a:r>
          </a:p>
        </p:txBody>
      </p:sp>
      <p:sp>
        <p:nvSpPr>
          <p:cNvPr id="1256457" name="Rectangle 9"/>
          <p:cNvSpPr>
            <a:spLocks noGrp="1" noChangeArrowheads="1"/>
          </p:cNvSpPr>
          <p:nvPr>
            <p:ph type="body" idx="1"/>
          </p:nvPr>
        </p:nvSpPr>
        <p:spPr>
          <a:xfrm>
            <a:off x="1057275" y="1520825"/>
            <a:ext cx="10237788" cy="5059363"/>
          </a:xfrm>
        </p:spPr>
        <p:txBody>
          <a:bodyPr/>
          <a:lstStyle/>
          <a:p>
            <a:pPr>
              <a:lnSpc>
                <a:spcPct val="85000"/>
              </a:lnSpc>
            </a:pPr>
            <a:r>
              <a:rPr lang="en-AU" sz="2000" dirty="0" err="1"/>
              <a:t>Contiki</a:t>
            </a:r>
            <a:r>
              <a:rPr lang="en-AU" sz="2000" dirty="0"/>
              <a:t> is a memory efficient O/S for </a:t>
            </a:r>
            <a:r>
              <a:rPr lang="en-AU" sz="2000" dirty="0" smtClean="0"/>
              <a:t>smart objects</a:t>
            </a:r>
            <a:endParaRPr lang="en-AU" sz="2000" dirty="0"/>
          </a:p>
          <a:p>
            <a:pPr lvl="1">
              <a:lnSpc>
                <a:spcPct val="85000"/>
              </a:lnSpc>
            </a:pPr>
            <a:r>
              <a:rPr lang="en-AU" sz="1800" dirty="0"/>
              <a:t>Open source  operating system for the Internet of Things</a:t>
            </a:r>
          </a:p>
          <a:p>
            <a:pPr>
              <a:lnSpc>
                <a:spcPct val="85000"/>
              </a:lnSpc>
            </a:pPr>
            <a:r>
              <a:rPr lang="en-AU" sz="2000" dirty="0" err="1" smtClean="0"/>
              <a:t>uIPv6</a:t>
            </a:r>
            <a:r>
              <a:rPr lang="en-AU" sz="2000" dirty="0" smtClean="0"/>
              <a:t> </a:t>
            </a:r>
            <a:r>
              <a:rPr lang="en-AU" sz="2000" dirty="0"/>
              <a:t>is world’s small certified stack for objects such as actuators and sensors</a:t>
            </a:r>
          </a:p>
          <a:p>
            <a:pPr lvl="1">
              <a:lnSpc>
                <a:spcPct val="85000"/>
              </a:lnSpc>
            </a:pPr>
            <a:r>
              <a:rPr lang="en-AU" sz="1800" dirty="0" err="1"/>
              <a:t>uIPv6</a:t>
            </a:r>
            <a:r>
              <a:rPr lang="en-AU" sz="1800" dirty="0"/>
              <a:t> does not require an O/S (such as </a:t>
            </a:r>
            <a:r>
              <a:rPr lang="en-AU" sz="1800" dirty="0" err="1"/>
              <a:t>Contiki</a:t>
            </a:r>
            <a:r>
              <a:rPr lang="en-AU" sz="1800" dirty="0"/>
              <a:t>)</a:t>
            </a:r>
          </a:p>
          <a:p>
            <a:pPr lvl="1">
              <a:lnSpc>
                <a:spcPct val="85000"/>
              </a:lnSpc>
            </a:pPr>
            <a:r>
              <a:rPr lang="en-AU" sz="1800" dirty="0"/>
              <a:t>Able to run over any link layer (for example, 802.15.4)</a:t>
            </a:r>
          </a:p>
          <a:p>
            <a:pPr>
              <a:lnSpc>
                <a:spcPct val="85000"/>
              </a:lnSpc>
            </a:pPr>
            <a:r>
              <a:rPr lang="en-AU" sz="2000" dirty="0"/>
              <a:t>All </a:t>
            </a:r>
            <a:r>
              <a:rPr lang="en-AU" sz="2000" dirty="0" err="1"/>
              <a:t>IPv6</a:t>
            </a:r>
            <a:r>
              <a:rPr lang="en-AU" sz="2000" dirty="0"/>
              <a:t> features (except </a:t>
            </a:r>
            <a:r>
              <a:rPr lang="en-AU" sz="2000" dirty="0" err="1"/>
              <a:t>MLD</a:t>
            </a:r>
            <a:r>
              <a:rPr lang="en-AU" sz="2000" dirty="0"/>
              <a:t>) are implemented from </a:t>
            </a:r>
            <a:r>
              <a:rPr lang="en-AU" sz="2000" dirty="0" err="1"/>
              <a:t>RFC4294</a:t>
            </a:r>
            <a:r>
              <a:rPr lang="en-AU" sz="2000" dirty="0"/>
              <a:t> </a:t>
            </a:r>
          </a:p>
          <a:p>
            <a:pPr>
              <a:lnSpc>
                <a:spcPct val="85000"/>
              </a:lnSpc>
            </a:pPr>
            <a:r>
              <a:rPr lang="en-AU" sz="2000" dirty="0"/>
              <a:t>Obtained </a:t>
            </a:r>
            <a:r>
              <a:rPr lang="en-AU" sz="2000" dirty="0" err="1"/>
              <a:t>IPv6</a:t>
            </a:r>
            <a:r>
              <a:rPr lang="en-AU" sz="2000" dirty="0"/>
              <a:t> ready phase 1 logo</a:t>
            </a:r>
          </a:p>
          <a:p>
            <a:pPr>
              <a:lnSpc>
                <a:spcPct val="85000"/>
              </a:lnSpc>
            </a:pPr>
            <a:r>
              <a:rPr lang="en-AU" sz="2000" dirty="0" smtClean="0"/>
              <a:t>Open </a:t>
            </a:r>
            <a:r>
              <a:rPr lang="en-AU" sz="2000" dirty="0"/>
              <a:t>source </a:t>
            </a:r>
            <a:r>
              <a:rPr lang="en-AU" sz="2000" dirty="0" smtClean="0"/>
              <a:t>release </a:t>
            </a:r>
            <a:r>
              <a:rPr lang="en-AU" sz="1800" dirty="0" smtClean="0">
                <a:hlinkClick r:id="rId2"/>
              </a:rPr>
              <a:t>http</a:t>
            </a:r>
            <a:r>
              <a:rPr lang="en-AU" sz="1800" dirty="0">
                <a:hlinkClick r:id="rId2"/>
              </a:rPr>
              <a:t>://www.sics.se/contiki</a:t>
            </a:r>
            <a:endParaRPr lang="en-AU" sz="1800" dirty="0"/>
          </a:p>
          <a:p>
            <a:pPr>
              <a:lnSpc>
                <a:spcPct val="85000"/>
              </a:lnSpc>
            </a:pPr>
            <a:r>
              <a:rPr lang="en-AU" sz="2000" dirty="0"/>
              <a:t>Memory requirements for </a:t>
            </a:r>
            <a:r>
              <a:rPr lang="en-AU" sz="2000" dirty="0" err="1"/>
              <a:t>IPv6</a:t>
            </a:r>
            <a:r>
              <a:rPr lang="en-AU" sz="2000" dirty="0"/>
              <a:t>/</a:t>
            </a:r>
            <a:r>
              <a:rPr lang="en-AU" sz="2000" dirty="0" err="1"/>
              <a:t>6LoWPAN</a:t>
            </a:r>
            <a:r>
              <a:rPr lang="en-AU" sz="2000" dirty="0"/>
              <a:t>/802.15.4</a:t>
            </a:r>
          </a:p>
          <a:p>
            <a:pPr lvl="1">
              <a:lnSpc>
                <a:spcPct val="85000"/>
              </a:lnSpc>
            </a:pPr>
            <a:r>
              <a:rPr lang="en-AU" sz="1800" dirty="0" err="1"/>
              <a:t>35K</a:t>
            </a:r>
            <a:r>
              <a:rPr lang="en-AU" sz="1800" dirty="0"/>
              <a:t> ROM </a:t>
            </a:r>
            <a:r>
              <a:rPr lang="en-AU" sz="1800" dirty="0" err="1"/>
              <a:t>3K</a:t>
            </a:r>
            <a:r>
              <a:rPr lang="en-AU" sz="1800" dirty="0"/>
              <a:t> RAM (minimal O/</a:t>
            </a:r>
            <a:r>
              <a:rPr lang="en-AU" sz="1800" dirty="0" err="1"/>
              <a:t>Sfeatures</a:t>
            </a:r>
            <a:r>
              <a:rPr lang="en-AU" sz="1800" dirty="0"/>
              <a:t>)</a:t>
            </a:r>
          </a:p>
          <a:p>
            <a:pPr lvl="1">
              <a:lnSpc>
                <a:spcPct val="85000"/>
              </a:lnSpc>
            </a:pPr>
            <a:r>
              <a:rPr lang="en-AU" sz="1800" dirty="0" err="1"/>
              <a:t>40KB</a:t>
            </a:r>
            <a:r>
              <a:rPr lang="en-AU" sz="1800" dirty="0"/>
              <a:t> ROM </a:t>
            </a:r>
            <a:r>
              <a:rPr lang="en-AU" sz="1800" dirty="0" err="1"/>
              <a:t>10KB</a:t>
            </a:r>
            <a:r>
              <a:rPr lang="en-AU" sz="1800" dirty="0"/>
              <a:t> RAM (full O/S features)</a:t>
            </a:r>
          </a:p>
        </p:txBody>
      </p:sp>
      <p:pic>
        <p:nvPicPr>
          <p:cNvPr id="1256455" name="Picture 7" descr="Image"/>
          <p:cNvPicPr>
            <a:picLocks noChangeAspect="1" noChangeArrowheads="1"/>
          </p:cNvPicPr>
          <p:nvPr/>
        </p:nvPicPr>
        <p:blipFill>
          <a:blip r:embed="rId3" cstate="print"/>
          <a:srcRect/>
          <a:stretch>
            <a:fillRect/>
          </a:stretch>
        </p:blipFill>
        <p:spPr bwMode="auto">
          <a:xfrm>
            <a:off x="10415588" y="187325"/>
            <a:ext cx="1439862" cy="1397000"/>
          </a:xfrm>
          <a:prstGeom prst="rect">
            <a:avLst/>
          </a:prstGeom>
          <a:noFill/>
        </p:spPr>
      </p:pic>
      <p:sp>
        <p:nvSpPr>
          <p:cNvPr id="1256459" name="Rectangle 11"/>
          <p:cNvSpPr>
            <a:spLocks noChangeArrowheads="1"/>
          </p:cNvSpPr>
          <p:nvPr/>
        </p:nvSpPr>
        <p:spPr bwMode="auto">
          <a:xfrm>
            <a:off x="8455155" y="5337968"/>
            <a:ext cx="1581150" cy="730250"/>
          </a:xfrm>
          <a:prstGeom prst="rect">
            <a:avLst/>
          </a:prstGeom>
          <a:solidFill>
            <a:srgbClr val="A8286B"/>
          </a:solidFill>
          <a:ln w="9525" algn="ctr">
            <a:noFill/>
            <a:miter lim="800000"/>
            <a:headEnd/>
            <a:tailEnd/>
          </a:ln>
          <a:effectLst/>
        </p:spPr>
        <p:txBody>
          <a:bodyPr lIns="82124" tIns="41061" rIns="82124" bIns="41061" anchor="ctr" anchorCtr="1"/>
          <a:lstStyle/>
          <a:p>
            <a:pPr algn="ctr" defTabSz="814388"/>
            <a:r>
              <a:rPr lang="en-AU" sz="1200">
                <a:solidFill>
                  <a:schemeClr val="bg1"/>
                </a:solidFill>
              </a:rPr>
              <a:t>ROM 24KB</a:t>
            </a:r>
            <a:endParaRPr lang="en-US" sz="1200">
              <a:solidFill>
                <a:schemeClr val="bg1"/>
              </a:solidFill>
            </a:endParaRPr>
          </a:p>
        </p:txBody>
      </p:sp>
      <p:sp>
        <p:nvSpPr>
          <p:cNvPr id="1256460" name="Rectangle 12"/>
          <p:cNvSpPr>
            <a:spLocks noChangeArrowheads="1"/>
          </p:cNvSpPr>
          <p:nvPr/>
        </p:nvSpPr>
        <p:spPr bwMode="auto">
          <a:xfrm>
            <a:off x="8455155" y="6068218"/>
            <a:ext cx="1581150" cy="187325"/>
          </a:xfrm>
          <a:prstGeom prst="rect">
            <a:avLst/>
          </a:prstGeom>
          <a:solidFill>
            <a:schemeClr val="accent1"/>
          </a:solidFill>
          <a:ln w="9525" algn="ctr">
            <a:noFill/>
            <a:miter lim="800000"/>
            <a:headEnd/>
            <a:tailEnd/>
          </a:ln>
          <a:effectLst/>
        </p:spPr>
        <p:txBody>
          <a:bodyPr lIns="82124" tIns="41061" rIns="82124" bIns="41061" anchor="ctr" anchorCtr="1"/>
          <a:lstStyle/>
          <a:p>
            <a:pPr algn="ctr" defTabSz="814388"/>
            <a:r>
              <a:rPr lang="en-AU" sz="1200">
                <a:solidFill>
                  <a:schemeClr val="bg1"/>
                </a:solidFill>
              </a:rPr>
              <a:t>RAM 1.2KB</a:t>
            </a:r>
            <a:endParaRPr lang="en-US" sz="1200">
              <a:solidFill>
                <a:schemeClr val="bg1"/>
              </a:solidFill>
            </a:endParaRPr>
          </a:p>
        </p:txBody>
      </p:sp>
      <p:sp>
        <p:nvSpPr>
          <p:cNvPr id="1256461" name="Rectangle 13"/>
          <p:cNvSpPr>
            <a:spLocks noChangeArrowheads="1"/>
          </p:cNvSpPr>
          <p:nvPr/>
        </p:nvSpPr>
        <p:spPr bwMode="auto">
          <a:xfrm>
            <a:off x="8455155" y="4937918"/>
            <a:ext cx="1581150" cy="400050"/>
          </a:xfrm>
          <a:prstGeom prst="rect">
            <a:avLst/>
          </a:prstGeom>
          <a:solidFill>
            <a:schemeClr val="accent1"/>
          </a:solidFill>
          <a:ln w="9525" algn="ctr">
            <a:noFill/>
            <a:miter lim="800000"/>
            <a:headEnd/>
            <a:tailEnd/>
          </a:ln>
          <a:effectLst/>
        </p:spPr>
        <p:txBody>
          <a:bodyPr lIns="82124" tIns="41061" rIns="82124" bIns="41061" anchor="ctr" anchorCtr="1"/>
          <a:lstStyle/>
          <a:p>
            <a:pPr algn="ctr" defTabSz="814388"/>
            <a:r>
              <a:rPr lang="en-AU" sz="1200">
                <a:solidFill>
                  <a:schemeClr val="bg1"/>
                </a:solidFill>
              </a:rPr>
              <a:t>RAM 1.8KB</a:t>
            </a:r>
            <a:endParaRPr lang="en-US" sz="1200">
              <a:solidFill>
                <a:schemeClr val="bg1"/>
              </a:solidFill>
            </a:endParaRPr>
          </a:p>
        </p:txBody>
      </p:sp>
      <p:sp>
        <p:nvSpPr>
          <p:cNvPr id="1256462" name="Rectangle 14"/>
          <p:cNvSpPr>
            <a:spLocks noChangeArrowheads="1"/>
          </p:cNvSpPr>
          <p:nvPr/>
        </p:nvSpPr>
        <p:spPr bwMode="auto">
          <a:xfrm>
            <a:off x="8455155" y="4401343"/>
            <a:ext cx="1581150" cy="536575"/>
          </a:xfrm>
          <a:prstGeom prst="rect">
            <a:avLst/>
          </a:prstGeom>
          <a:solidFill>
            <a:srgbClr val="A8286B"/>
          </a:solidFill>
          <a:ln w="9525" algn="ctr">
            <a:noFill/>
            <a:miter lim="800000"/>
            <a:headEnd/>
            <a:tailEnd/>
          </a:ln>
          <a:effectLst/>
        </p:spPr>
        <p:txBody>
          <a:bodyPr lIns="82124" tIns="41061" rIns="82124" bIns="41061" anchor="ctr" anchorCtr="1"/>
          <a:lstStyle/>
          <a:p>
            <a:pPr algn="ctr" defTabSz="814388"/>
            <a:r>
              <a:rPr lang="en-AU" sz="1200">
                <a:solidFill>
                  <a:schemeClr val="bg1"/>
                </a:solidFill>
              </a:rPr>
              <a:t>ROM 11KB</a:t>
            </a:r>
            <a:endParaRPr lang="en-US" sz="1200">
              <a:solidFill>
                <a:schemeClr val="bg1"/>
              </a:solidFill>
            </a:endParaRPr>
          </a:p>
        </p:txBody>
      </p:sp>
      <p:sp>
        <p:nvSpPr>
          <p:cNvPr id="1256464" name="AutoShape 16"/>
          <p:cNvSpPr>
            <a:spLocks noChangeArrowheads="1"/>
          </p:cNvSpPr>
          <p:nvPr/>
        </p:nvSpPr>
        <p:spPr bwMode="auto">
          <a:xfrm>
            <a:off x="7034213" y="3813175"/>
            <a:ext cx="1800225" cy="849313"/>
          </a:xfrm>
          <a:prstGeom prst="roundRect">
            <a:avLst>
              <a:gd name="adj" fmla="val 22356"/>
            </a:avLst>
          </a:prstGeom>
          <a:gradFill rotWithShape="1">
            <a:gsLst>
              <a:gs pos="0">
                <a:srgbClr val="FFFFFF">
                  <a:alpha val="20000"/>
                </a:srgbClr>
              </a:gs>
              <a:gs pos="100000">
                <a:srgbClr val="66327E">
                  <a:alpha val="0"/>
                </a:srgbClr>
              </a:gs>
            </a:gsLst>
            <a:lin ang="5400000" scaled="1"/>
          </a:gradFill>
          <a:ln w="25400" algn="ctr">
            <a:noFill/>
            <a:round/>
            <a:headEnd/>
            <a:tailEnd/>
          </a:ln>
          <a:effectLst/>
        </p:spPr>
        <p:txBody>
          <a:bodyPr/>
          <a:lstStyle/>
          <a:p>
            <a:endParaRPr lang="en-US"/>
          </a:p>
        </p:txBody>
      </p:sp>
      <p:sp>
        <p:nvSpPr>
          <p:cNvPr id="1256468" name="Rectangle 20"/>
          <p:cNvSpPr>
            <a:spLocks noChangeArrowheads="1"/>
          </p:cNvSpPr>
          <p:nvPr/>
        </p:nvSpPr>
        <p:spPr bwMode="auto">
          <a:xfrm rot="16200000">
            <a:off x="7846349" y="5646736"/>
            <a:ext cx="927100" cy="290513"/>
          </a:xfrm>
          <a:prstGeom prst="rect">
            <a:avLst/>
          </a:prstGeom>
          <a:solidFill>
            <a:srgbClr val="B2B2B2"/>
          </a:solidFill>
          <a:ln w="9525" algn="ctr">
            <a:noFill/>
            <a:miter lim="800000"/>
            <a:headEnd/>
            <a:tailEnd/>
          </a:ln>
          <a:effectLst/>
        </p:spPr>
        <p:txBody>
          <a:bodyPr lIns="10800" tIns="41061" rIns="10800" bIns="41061" anchor="ctr"/>
          <a:lstStyle/>
          <a:p>
            <a:pPr algn="ctr" defTabSz="814388"/>
            <a:r>
              <a:rPr lang="en-AU" sz="1200" b="1">
                <a:solidFill>
                  <a:schemeClr val="tx1"/>
                </a:solidFill>
              </a:rPr>
              <a:t>Contiki OS</a:t>
            </a:r>
            <a:endParaRPr lang="en-US" sz="1200" b="1">
              <a:solidFill>
                <a:schemeClr val="tx1"/>
              </a:solidFill>
            </a:endParaRPr>
          </a:p>
        </p:txBody>
      </p:sp>
      <p:sp>
        <p:nvSpPr>
          <p:cNvPr id="1256458" name="Rectangle 10"/>
          <p:cNvSpPr>
            <a:spLocks noChangeArrowheads="1"/>
          </p:cNvSpPr>
          <p:nvPr/>
        </p:nvSpPr>
        <p:spPr bwMode="auto">
          <a:xfrm rot="16200000">
            <a:off x="7846349" y="4719636"/>
            <a:ext cx="927100" cy="290513"/>
          </a:xfrm>
          <a:prstGeom prst="rect">
            <a:avLst/>
          </a:prstGeom>
          <a:solidFill>
            <a:srgbClr val="B2B2B2"/>
          </a:solidFill>
          <a:ln w="9525" algn="ctr">
            <a:noFill/>
            <a:miter lim="800000"/>
            <a:headEnd/>
            <a:tailEnd/>
          </a:ln>
          <a:effectLst/>
        </p:spPr>
        <p:txBody>
          <a:bodyPr lIns="10800" tIns="41061" rIns="10800" bIns="41061" anchor="ctr"/>
          <a:lstStyle/>
          <a:p>
            <a:pPr algn="ctr" defTabSz="814388"/>
            <a:r>
              <a:rPr lang="en-AU" sz="1200" b="1">
                <a:solidFill>
                  <a:schemeClr val="tx1"/>
                </a:solidFill>
              </a:rPr>
              <a:t>uIPv6</a:t>
            </a:r>
            <a:endParaRPr lang="en-US" sz="1200" b="1">
              <a:solidFill>
                <a:schemeClr val="tx1"/>
              </a:solidFill>
            </a:endParaRPr>
          </a:p>
        </p:txBody>
      </p:sp>
      <p:sp>
        <p:nvSpPr>
          <p:cNvPr id="1256469" name="Rectangle 21"/>
          <p:cNvSpPr>
            <a:spLocks noChangeArrowheads="1"/>
          </p:cNvSpPr>
          <p:nvPr/>
        </p:nvSpPr>
        <p:spPr bwMode="auto">
          <a:xfrm>
            <a:off x="8455155" y="5898356"/>
            <a:ext cx="1581150" cy="169862"/>
          </a:xfrm>
          <a:prstGeom prst="rect">
            <a:avLst/>
          </a:prstGeom>
          <a:gradFill rotWithShape="1">
            <a:gsLst>
              <a:gs pos="0">
                <a:srgbClr val="A8286B">
                  <a:alpha val="0"/>
                </a:srgbClr>
              </a:gs>
              <a:gs pos="100000">
                <a:schemeClr val="bg1">
                  <a:alpha val="20000"/>
                </a:schemeClr>
              </a:gs>
            </a:gsLst>
            <a:lin ang="5400000" scaled="1"/>
          </a:gradFill>
          <a:ln w="9525" algn="ctr">
            <a:noFill/>
            <a:miter lim="800000"/>
            <a:headEnd/>
            <a:tailEnd/>
          </a:ln>
          <a:effectLst/>
        </p:spPr>
        <p:txBody>
          <a:bodyPr lIns="82124" tIns="41061" rIns="82124" bIns="41061" anchor="ctr">
            <a:spAutoFit/>
          </a:bodyPr>
          <a:lstStyle/>
          <a:p>
            <a:endParaRPr lang="en-US"/>
          </a:p>
        </p:txBody>
      </p:sp>
      <p:sp>
        <p:nvSpPr>
          <p:cNvPr id="1256470" name="Rectangle 22"/>
          <p:cNvSpPr>
            <a:spLocks noChangeArrowheads="1"/>
          </p:cNvSpPr>
          <p:nvPr/>
        </p:nvSpPr>
        <p:spPr bwMode="auto">
          <a:xfrm rot="10800000">
            <a:off x="8455155" y="4401343"/>
            <a:ext cx="1581150" cy="233363"/>
          </a:xfrm>
          <a:prstGeom prst="rect">
            <a:avLst/>
          </a:prstGeom>
          <a:gradFill rotWithShape="1">
            <a:gsLst>
              <a:gs pos="0">
                <a:srgbClr val="A8286B">
                  <a:alpha val="0"/>
                </a:srgbClr>
              </a:gs>
              <a:gs pos="100000">
                <a:schemeClr val="bg1">
                  <a:alpha val="20000"/>
                </a:schemeClr>
              </a:gs>
            </a:gsLst>
            <a:lin ang="5400000" scaled="1"/>
          </a:gradFill>
          <a:ln w="9525" algn="ctr">
            <a:noFill/>
            <a:miter lim="800000"/>
            <a:headEnd/>
            <a:tailEnd/>
          </a:ln>
          <a:effectLst/>
        </p:spPr>
        <p:txBody>
          <a:bodyPr lIns="82124" tIns="41061" rIns="82124" bIns="41061" anchor="ctr">
            <a:spAutoFit/>
          </a:bodyPr>
          <a:lstStyle/>
          <a:p>
            <a:endParaRPr lang="en-US"/>
          </a:p>
        </p:txBody>
      </p:sp>
      <p:sp>
        <p:nvSpPr>
          <p:cNvPr id="1256471" name="Rectangle 23"/>
          <p:cNvSpPr>
            <a:spLocks noChangeArrowheads="1"/>
          </p:cNvSpPr>
          <p:nvPr/>
        </p:nvSpPr>
        <p:spPr bwMode="auto">
          <a:xfrm>
            <a:off x="8455155" y="4768056"/>
            <a:ext cx="1581150" cy="169862"/>
          </a:xfrm>
          <a:prstGeom prst="rect">
            <a:avLst/>
          </a:prstGeom>
          <a:gradFill rotWithShape="1">
            <a:gsLst>
              <a:gs pos="0">
                <a:srgbClr val="A8286B">
                  <a:alpha val="0"/>
                </a:srgbClr>
              </a:gs>
              <a:gs pos="100000">
                <a:schemeClr val="bg1">
                  <a:alpha val="20000"/>
                </a:schemeClr>
              </a:gs>
            </a:gsLst>
            <a:lin ang="5400000" scaled="1"/>
          </a:gradFill>
          <a:ln w="9525" algn="ctr">
            <a:noFill/>
            <a:miter lim="800000"/>
            <a:headEnd/>
            <a:tailEnd/>
          </a:ln>
          <a:effectLst/>
        </p:spPr>
        <p:txBody>
          <a:bodyPr lIns="82124" tIns="41061" rIns="82124" bIns="41061" anchor="ctr">
            <a:spAutoFit/>
          </a:bodyPr>
          <a:lstStyle/>
          <a:p>
            <a:endParaRPr lang="en-US"/>
          </a:p>
        </p:txBody>
      </p:sp>
      <p:sp>
        <p:nvSpPr>
          <p:cNvPr id="1256472" name="Rectangle 24"/>
          <p:cNvSpPr>
            <a:spLocks noChangeArrowheads="1"/>
          </p:cNvSpPr>
          <p:nvPr/>
        </p:nvSpPr>
        <p:spPr bwMode="auto">
          <a:xfrm rot="10800000">
            <a:off x="8455155" y="5337968"/>
            <a:ext cx="1581150" cy="233363"/>
          </a:xfrm>
          <a:prstGeom prst="rect">
            <a:avLst/>
          </a:prstGeom>
          <a:gradFill rotWithShape="1">
            <a:gsLst>
              <a:gs pos="0">
                <a:srgbClr val="A8286B">
                  <a:alpha val="0"/>
                </a:srgbClr>
              </a:gs>
              <a:gs pos="100000">
                <a:schemeClr val="bg1">
                  <a:alpha val="20000"/>
                </a:schemeClr>
              </a:gs>
            </a:gsLst>
            <a:lin ang="5400000" scaled="1"/>
          </a:gradFill>
          <a:ln w="9525" algn="ctr">
            <a:noFill/>
            <a:miter lim="800000"/>
            <a:headEnd/>
            <a:tailEnd/>
          </a:ln>
          <a:effectLst/>
        </p:spPr>
        <p:txBody>
          <a:bodyPr lIns="82124" tIns="41061" rIns="82124" bIns="41061" anchor="ctr">
            <a:spAutoFit/>
          </a:bodyPr>
          <a:lstStyle/>
          <a:p>
            <a:endParaRPr lang="en-US"/>
          </a:p>
        </p:txBody>
      </p:sp>
      <p:sp>
        <p:nvSpPr>
          <p:cNvPr id="1256473" name="Line 25"/>
          <p:cNvSpPr>
            <a:spLocks noChangeShapeType="1"/>
          </p:cNvSpPr>
          <p:nvPr/>
        </p:nvSpPr>
        <p:spPr bwMode="auto">
          <a:xfrm>
            <a:off x="8164642" y="5337968"/>
            <a:ext cx="1871663" cy="0"/>
          </a:xfrm>
          <a:prstGeom prst="line">
            <a:avLst/>
          </a:prstGeom>
          <a:noFill/>
          <a:ln w="28575">
            <a:solidFill>
              <a:schemeClr val="tx1"/>
            </a:solidFill>
            <a:round/>
            <a:headEnd/>
            <a:tailEnd/>
          </a:ln>
          <a:effectLst/>
        </p:spPr>
        <p:txBody>
          <a:bodyPr lIns="82124" tIns="41061" rIns="82124" bIns="41061" anchor="ctr">
            <a:spAutoFit/>
          </a:bodyPr>
          <a:lstStyle/>
          <a:p>
            <a:endParaRPr lang="en-US"/>
          </a:p>
        </p:txBody>
      </p:sp>
      <p:sp>
        <p:nvSpPr>
          <p:cNvPr id="1256474" name="Text Box 26"/>
          <p:cNvSpPr txBox="1">
            <a:spLocks noChangeArrowheads="1"/>
          </p:cNvSpPr>
          <p:nvPr/>
        </p:nvSpPr>
        <p:spPr bwMode="auto">
          <a:xfrm>
            <a:off x="8164642" y="3913981"/>
            <a:ext cx="1957388" cy="466725"/>
          </a:xfrm>
          <a:prstGeom prst="rect">
            <a:avLst/>
          </a:prstGeom>
          <a:noFill/>
          <a:ln w="9525" algn="ctr">
            <a:noFill/>
            <a:miter lim="800000"/>
            <a:headEnd/>
            <a:tailEnd/>
          </a:ln>
          <a:effectLst/>
        </p:spPr>
        <p:txBody>
          <a:bodyPr wrap="none" lIns="82124" tIns="41061" rIns="82124" bIns="41061">
            <a:spAutoFit/>
          </a:bodyPr>
          <a:lstStyle/>
          <a:p>
            <a:pPr algn="ctr" defTabSz="814388"/>
            <a:r>
              <a:rPr lang="en-AU" sz="1400"/>
              <a:t>Minimal</a:t>
            </a:r>
          </a:p>
          <a:p>
            <a:pPr algn="ctr" defTabSz="814388"/>
            <a:r>
              <a:rPr lang="en-AU" sz="1400"/>
              <a:t>Memory Requirements</a:t>
            </a:r>
            <a:endParaRPr lang="en-US" sz="140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43138" name="Rectangle 3"/>
          <p:cNvSpPr>
            <a:spLocks noChangeArrowheads="1"/>
          </p:cNvSpPr>
          <p:nvPr/>
        </p:nvSpPr>
        <p:spPr bwMode="auto">
          <a:xfrm>
            <a:off x="0" y="2095500"/>
            <a:ext cx="7175500" cy="2381250"/>
          </a:xfrm>
          <a:prstGeom prst="rect">
            <a:avLst/>
          </a:prstGeom>
          <a:gradFill rotWithShape="1">
            <a:gsLst>
              <a:gs pos="0">
                <a:srgbClr val="0183B7"/>
              </a:gs>
              <a:gs pos="100000">
                <a:srgbClr val="003D55"/>
              </a:gs>
            </a:gsLst>
            <a:lin ang="0" scaled="1"/>
          </a:gradFill>
          <a:ln w="9525" algn="ctr">
            <a:noFill/>
            <a:miter lim="800000"/>
            <a:headEnd/>
            <a:tailEnd/>
          </a:ln>
        </p:spPr>
        <p:txBody>
          <a:bodyPr wrap="none" lIns="73025" tIns="36512" rIns="73025" bIns="36512" anchor="ctr"/>
          <a:lstStyle/>
          <a:p>
            <a:pPr algn="ctr"/>
            <a:endParaRPr lang="en-US" sz="2400">
              <a:solidFill>
                <a:schemeClr val="bg1"/>
              </a:solidFill>
            </a:endParaRPr>
          </a:p>
        </p:txBody>
      </p:sp>
      <p:pic>
        <p:nvPicPr>
          <p:cNvPr id="1243149" name="Picture 13" descr="daleks"/>
          <p:cNvPicPr>
            <a:picLocks noChangeAspect="1" noChangeArrowheads="1"/>
          </p:cNvPicPr>
          <p:nvPr/>
        </p:nvPicPr>
        <p:blipFill>
          <a:blip r:embed="rId3" cstate="print"/>
          <a:srcRect/>
          <a:stretch>
            <a:fillRect/>
          </a:stretch>
        </p:blipFill>
        <p:spPr bwMode="auto">
          <a:xfrm>
            <a:off x="7085013" y="0"/>
            <a:ext cx="5102225" cy="6845300"/>
          </a:xfrm>
          <a:prstGeom prst="rect">
            <a:avLst/>
          </a:prstGeom>
          <a:noFill/>
        </p:spPr>
      </p:pic>
      <p:sp>
        <p:nvSpPr>
          <p:cNvPr id="1243140" name="Rectangle 4"/>
          <p:cNvSpPr>
            <a:spLocks noGrp="1" noChangeArrowheads="1"/>
          </p:cNvSpPr>
          <p:nvPr>
            <p:ph type="ctrTitle" idx="4294967295"/>
          </p:nvPr>
        </p:nvSpPr>
        <p:spPr bwMode="white">
          <a:xfrm>
            <a:off x="1057275" y="2871788"/>
            <a:ext cx="4922838" cy="830262"/>
          </a:xfrm>
          <a:ln/>
        </p:spPr>
        <p:txBody>
          <a:bodyPr anchor="ctr"/>
          <a:lstStyle/>
          <a:p>
            <a:r>
              <a:rPr lang="en-US" b="0">
                <a:solidFill>
                  <a:schemeClr val="bg1"/>
                </a:solidFill>
              </a:rPr>
              <a:t>6LoWPAN Working Group </a:t>
            </a:r>
          </a:p>
        </p:txBody>
      </p:sp>
      <p:sp>
        <p:nvSpPr>
          <p:cNvPr id="1243141" name="Rectangle 5"/>
          <p:cNvSpPr>
            <a:spLocks noChangeArrowheads="1"/>
          </p:cNvSpPr>
          <p:nvPr/>
        </p:nvSpPr>
        <p:spPr bwMode="auto">
          <a:xfrm>
            <a:off x="1766888" y="6672263"/>
            <a:ext cx="2228850" cy="188912"/>
          </a:xfrm>
          <a:prstGeom prst="rect">
            <a:avLst/>
          </a:prstGeom>
          <a:noFill/>
          <a:ln w="9525">
            <a:noFill/>
            <a:miter lim="800000"/>
            <a:headEnd/>
            <a:tailEnd/>
          </a:ln>
          <a:effectLst/>
        </p:spPr>
        <p:txBody>
          <a:bodyPr wrap="none" lIns="82124" tIns="41061" rIns="82124" bIns="41061" anchor="b" anchorCtr="1">
            <a:spAutoFit/>
          </a:bodyPr>
          <a:lstStyle/>
          <a:p>
            <a:pPr defTabSz="814388">
              <a:lnSpc>
                <a:spcPct val="100000"/>
              </a:lnSpc>
            </a:pPr>
            <a:r>
              <a:rPr lang="en-US" sz="700">
                <a:solidFill>
                  <a:srgbClr val="8E8E95"/>
                </a:solidFill>
              </a:rPr>
              <a:t>© 2010 Cisco and/or its affiliates. All rights reserved.</a:t>
            </a:r>
          </a:p>
        </p:txBody>
      </p:sp>
      <p:sp>
        <p:nvSpPr>
          <p:cNvPr id="1243142" name="Rectangle 6"/>
          <p:cNvSpPr>
            <a:spLocks noChangeArrowheads="1"/>
          </p:cNvSpPr>
          <p:nvPr/>
        </p:nvSpPr>
        <p:spPr bwMode="auto">
          <a:xfrm>
            <a:off x="4522788" y="6672263"/>
            <a:ext cx="877887" cy="188912"/>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700">
                <a:solidFill>
                  <a:srgbClr val="8E8E95"/>
                </a:solidFill>
              </a:rPr>
              <a:t>Cisco Confidential</a:t>
            </a:r>
          </a:p>
        </p:txBody>
      </p:sp>
      <p:sp>
        <p:nvSpPr>
          <p:cNvPr id="1243143" name="Rectangle 7"/>
          <p:cNvSpPr>
            <a:spLocks noChangeArrowheads="1"/>
          </p:cNvSpPr>
          <p:nvPr/>
        </p:nvSpPr>
        <p:spPr bwMode="auto">
          <a:xfrm>
            <a:off x="258763" y="6672263"/>
            <a:ext cx="1281112" cy="188912"/>
          </a:xfrm>
          <a:prstGeom prst="rect">
            <a:avLst/>
          </a:prstGeom>
          <a:noFill/>
          <a:ln w="9525">
            <a:noFill/>
            <a:miter lim="800000"/>
            <a:headEnd/>
            <a:tailEnd/>
          </a:ln>
          <a:effectLst/>
        </p:spPr>
        <p:txBody>
          <a:bodyPr lIns="82124" tIns="41061" rIns="82124" bIns="41061" anchor="b">
            <a:spAutoFit/>
          </a:bodyPr>
          <a:lstStyle/>
          <a:p>
            <a:pPr defTabSz="814388">
              <a:lnSpc>
                <a:spcPct val="100000"/>
              </a:lnSpc>
            </a:pPr>
            <a:r>
              <a:rPr lang="en-US" sz="700">
                <a:solidFill>
                  <a:srgbClr val="8E8E95"/>
                </a:solidFill>
              </a:rPr>
              <a:t>Presentation_ID</a:t>
            </a:r>
          </a:p>
        </p:txBody>
      </p:sp>
      <p:sp>
        <p:nvSpPr>
          <p:cNvPr id="1243144" name="Rectangle 8"/>
          <p:cNvSpPr>
            <a:spLocks noChangeArrowheads="1"/>
          </p:cNvSpPr>
          <p:nvPr/>
        </p:nvSpPr>
        <p:spPr bwMode="auto">
          <a:xfrm>
            <a:off x="11580813" y="6626225"/>
            <a:ext cx="304800"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51034D3C-591E-4CBE-8772-3555196EE33A}" type="slidenum">
              <a:rPr lang="en-US" sz="1000">
                <a:solidFill>
                  <a:srgbClr val="8E8E95"/>
                </a:solidFill>
              </a:rPr>
              <a:pPr algn="r" defTabSz="814388">
                <a:lnSpc>
                  <a:spcPct val="100000"/>
                </a:lnSpc>
              </a:pPr>
              <a:t>27</a:t>
            </a:fld>
            <a:endParaRPr lang="en-US" sz="1000">
              <a:solidFill>
                <a:srgbClr val="8E8E95"/>
              </a:solidFill>
            </a:endParaRPr>
          </a:p>
        </p:txBody>
      </p:sp>
      <p:sp>
        <p:nvSpPr>
          <p:cNvPr id="1243146" name="Rectangle 10"/>
          <p:cNvSpPr>
            <a:spLocks noChangeArrowheads="1"/>
          </p:cNvSpPr>
          <p:nvPr/>
        </p:nvSpPr>
        <p:spPr bwMode="auto">
          <a:xfrm>
            <a:off x="7092950" y="4476750"/>
            <a:ext cx="5138738" cy="2390775"/>
          </a:xfrm>
          <a:prstGeom prst="rect">
            <a:avLst/>
          </a:prstGeom>
          <a:solidFill>
            <a:schemeClr val="bg1">
              <a:alpha val="30000"/>
            </a:schemeClr>
          </a:solidFill>
          <a:ln w="9525" algn="ctr">
            <a:noFill/>
            <a:miter lim="800000"/>
            <a:headEnd/>
            <a:tailEnd/>
          </a:ln>
        </p:spPr>
        <p:txBody>
          <a:bodyPr wrap="none" lIns="73025" tIns="36512" rIns="73025" bIns="36512" anchor="ctr"/>
          <a:lstStyle/>
          <a:p>
            <a:pPr algn="ctr"/>
            <a:endParaRPr lang="en-US" sz="2400">
              <a:solidFill>
                <a:srgbClr val="FFFFFF"/>
              </a:solidFill>
            </a:endParaRPr>
          </a:p>
        </p:txBody>
      </p:sp>
      <p:sp>
        <p:nvSpPr>
          <p:cNvPr id="1243147" name="Rectangle 10"/>
          <p:cNvSpPr>
            <a:spLocks noChangeArrowheads="1"/>
          </p:cNvSpPr>
          <p:nvPr/>
        </p:nvSpPr>
        <p:spPr bwMode="auto">
          <a:xfrm>
            <a:off x="7092950" y="0"/>
            <a:ext cx="5054600" cy="2095500"/>
          </a:xfrm>
          <a:prstGeom prst="rect">
            <a:avLst/>
          </a:prstGeom>
          <a:solidFill>
            <a:schemeClr val="bg1">
              <a:alpha val="30000"/>
            </a:schemeClr>
          </a:solidFill>
          <a:ln w="9525" algn="ctr">
            <a:noFill/>
            <a:miter lim="800000"/>
            <a:headEnd/>
            <a:tailEnd/>
          </a:ln>
        </p:spPr>
        <p:txBody>
          <a:bodyPr wrap="none" lIns="73025" tIns="36512" rIns="73025" bIns="36512" anchor="ctr"/>
          <a:lstStyle/>
          <a:p>
            <a:pPr algn="ctr"/>
            <a:endParaRPr lang="en-US" sz="2400">
              <a:solidFill>
                <a:srgbClr val="FFFFFF"/>
              </a:solidFill>
            </a:endParaRPr>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44" name="Rectangle 4"/>
          <p:cNvSpPr>
            <a:spLocks noGrp="1" noChangeArrowheads="1"/>
          </p:cNvSpPr>
          <p:nvPr>
            <p:ph type="title"/>
          </p:nvPr>
        </p:nvSpPr>
        <p:spPr/>
        <p:txBody>
          <a:bodyPr/>
          <a:lstStyle/>
          <a:p>
            <a:r>
              <a:rPr lang="en-US" dirty="0"/>
              <a:t>What is </a:t>
            </a:r>
            <a:r>
              <a:rPr lang="en-US" dirty="0" err="1"/>
              <a:t>6LoWPAN</a:t>
            </a:r>
            <a:r>
              <a:rPr lang="en-US" dirty="0"/>
              <a:t> ?</a:t>
            </a:r>
          </a:p>
        </p:txBody>
      </p:sp>
      <p:sp>
        <p:nvSpPr>
          <p:cNvPr id="1239045" name="Rectangle 5"/>
          <p:cNvSpPr>
            <a:spLocks noGrp="1" noChangeArrowheads="1"/>
          </p:cNvSpPr>
          <p:nvPr>
            <p:ph type="body" idx="1"/>
          </p:nvPr>
        </p:nvSpPr>
        <p:spPr>
          <a:xfrm>
            <a:off x="1057275" y="1520825"/>
            <a:ext cx="10237788" cy="4968875"/>
          </a:xfrm>
        </p:spPr>
        <p:txBody>
          <a:bodyPr/>
          <a:lstStyle/>
          <a:p>
            <a:pPr>
              <a:lnSpc>
                <a:spcPct val="85000"/>
              </a:lnSpc>
            </a:pPr>
            <a:r>
              <a:rPr lang="en-US" dirty="0"/>
              <a:t>IPv</a:t>
            </a:r>
            <a:r>
              <a:rPr lang="en-US" dirty="0">
                <a:solidFill>
                  <a:srgbClr val="C00000"/>
                </a:solidFill>
              </a:rPr>
              <a:t>6</a:t>
            </a:r>
            <a:r>
              <a:rPr lang="en-US" dirty="0"/>
              <a:t> over </a:t>
            </a:r>
            <a:r>
              <a:rPr lang="en-US" dirty="0">
                <a:solidFill>
                  <a:srgbClr val="C00000"/>
                </a:solidFill>
              </a:rPr>
              <a:t>Lo</a:t>
            </a:r>
            <a:r>
              <a:rPr lang="en-US" dirty="0"/>
              <a:t>w power </a:t>
            </a:r>
            <a:r>
              <a:rPr lang="en-US" dirty="0">
                <a:solidFill>
                  <a:srgbClr val="C00000"/>
                </a:solidFill>
              </a:rPr>
              <a:t>W</a:t>
            </a:r>
            <a:r>
              <a:rPr lang="en-US" dirty="0"/>
              <a:t>ireless </a:t>
            </a:r>
            <a:r>
              <a:rPr lang="en-US" dirty="0">
                <a:solidFill>
                  <a:srgbClr val="C00000"/>
                </a:solidFill>
              </a:rPr>
              <a:t>P</a:t>
            </a:r>
            <a:r>
              <a:rPr lang="en-US" dirty="0"/>
              <a:t>ersonal Area </a:t>
            </a:r>
            <a:r>
              <a:rPr lang="en-US" dirty="0">
                <a:solidFill>
                  <a:srgbClr val="C00000"/>
                </a:solidFill>
              </a:rPr>
              <a:t>N</a:t>
            </a:r>
            <a:r>
              <a:rPr lang="en-US" dirty="0"/>
              <a:t>etworks</a:t>
            </a:r>
          </a:p>
          <a:p>
            <a:pPr lvl="1">
              <a:lnSpc>
                <a:spcPct val="85000"/>
              </a:lnSpc>
            </a:pPr>
            <a:r>
              <a:rPr lang="en-US" dirty="0" smtClean="0"/>
              <a:t>An </a:t>
            </a:r>
            <a:r>
              <a:rPr lang="en-US" dirty="0"/>
              <a:t>adaptation layer for IPv6 over IEEE 802.15.4 </a:t>
            </a:r>
            <a:r>
              <a:rPr lang="en-US" dirty="0" smtClean="0"/>
              <a:t>links</a:t>
            </a:r>
          </a:p>
          <a:p>
            <a:pPr>
              <a:lnSpc>
                <a:spcPct val="85000"/>
              </a:lnSpc>
            </a:pPr>
            <a:r>
              <a:rPr lang="en-AU" dirty="0" smtClean="0"/>
              <a:t>Why do we need an adaption layer?</a:t>
            </a:r>
            <a:endParaRPr lang="en-US" dirty="0"/>
          </a:p>
          <a:p>
            <a:pPr lvl="1">
              <a:lnSpc>
                <a:spcPct val="85000"/>
              </a:lnSpc>
            </a:pPr>
            <a:r>
              <a:rPr lang="en-US" dirty="0"/>
              <a:t>IEEE 802.15.4 MTU is only 127 bytes, IPv6 </a:t>
            </a:r>
            <a:r>
              <a:rPr lang="en-US" dirty="0" smtClean="0"/>
              <a:t>minimum MTU is 1280 </a:t>
            </a:r>
            <a:r>
              <a:rPr lang="en-US" dirty="0"/>
              <a:t>bytes</a:t>
            </a:r>
          </a:p>
          <a:p>
            <a:pPr lvl="1">
              <a:lnSpc>
                <a:spcPct val="85000"/>
              </a:lnSpc>
            </a:pPr>
            <a:r>
              <a:rPr lang="en-AU" dirty="0" err="1"/>
              <a:t>IPv6</a:t>
            </a:r>
            <a:r>
              <a:rPr lang="en-AU" dirty="0"/>
              <a:t> does not do fragmentation, left to end nodes or lower layers </a:t>
            </a:r>
            <a:endParaRPr lang="en-US" dirty="0"/>
          </a:p>
          <a:p>
            <a:pPr>
              <a:lnSpc>
                <a:spcPct val="85000"/>
              </a:lnSpc>
            </a:pPr>
            <a:r>
              <a:rPr lang="en-US" dirty="0"/>
              <a:t>Performs 3 functions each with its </a:t>
            </a:r>
            <a:r>
              <a:rPr lang="en-US" dirty="0" smtClean="0"/>
              <a:t>own </a:t>
            </a:r>
            <a:r>
              <a:rPr lang="en-US" dirty="0" err="1" smtClean="0"/>
              <a:t>6LoWPAN</a:t>
            </a:r>
            <a:r>
              <a:rPr lang="en-US" dirty="0" smtClean="0"/>
              <a:t> </a:t>
            </a:r>
            <a:r>
              <a:rPr lang="en-US" dirty="0"/>
              <a:t>header</a:t>
            </a:r>
          </a:p>
          <a:p>
            <a:pPr lvl="1">
              <a:lnSpc>
                <a:spcPct val="85000"/>
              </a:lnSpc>
            </a:pPr>
            <a:r>
              <a:rPr lang="en-US" dirty="0"/>
              <a:t>IPv6 Header compression </a:t>
            </a:r>
          </a:p>
          <a:p>
            <a:pPr lvl="1">
              <a:lnSpc>
                <a:spcPct val="85000"/>
              </a:lnSpc>
            </a:pPr>
            <a:r>
              <a:rPr lang="en-US" dirty="0"/>
              <a:t>IPv6 packet fragmentation and re-assembly</a:t>
            </a:r>
          </a:p>
          <a:p>
            <a:pPr lvl="1">
              <a:lnSpc>
                <a:spcPct val="85000"/>
              </a:lnSpc>
            </a:pPr>
            <a:r>
              <a:rPr lang="en-AU" dirty="0"/>
              <a:t>Layer 2 forwarding (also referred to as mesh under)</a:t>
            </a:r>
            <a:endParaRPr lang="en-US" dirty="0"/>
          </a:p>
          <a:p>
            <a:pPr>
              <a:lnSpc>
                <a:spcPct val="85000"/>
              </a:lnSpc>
            </a:pPr>
            <a:r>
              <a:rPr lang="en-AU" dirty="0" err="1"/>
              <a:t>RFC4919</a:t>
            </a:r>
            <a:r>
              <a:rPr lang="en-AU" dirty="0"/>
              <a:t> defines the Problem Statement</a:t>
            </a:r>
            <a:endParaRPr lang="en-US" dirty="0"/>
          </a:p>
          <a:p>
            <a:pPr>
              <a:lnSpc>
                <a:spcPct val="85000"/>
              </a:lnSpc>
            </a:pPr>
            <a:r>
              <a:rPr lang="en-US" dirty="0" err="1"/>
              <a:t>RFC4944</a:t>
            </a:r>
            <a:r>
              <a:rPr lang="en-US" dirty="0"/>
              <a:t> defines Transmission of IPv6 Packets over IEEE 802.15.4</a:t>
            </a:r>
          </a:p>
          <a:p>
            <a:pPr lvl="1">
              <a:lnSpc>
                <a:spcPct val="85000"/>
              </a:lnSpc>
            </a:pPr>
            <a:r>
              <a:rPr lang="en-AU" dirty="0"/>
              <a:t>Improved header compression being worked on may deprecate </a:t>
            </a:r>
            <a:r>
              <a:rPr lang="en-AU" dirty="0" err="1"/>
              <a:t>RFC4944</a:t>
            </a:r>
            <a:endParaRPr lang="en-US" dirty="0"/>
          </a:p>
          <a:p>
            <a:pPr>
              <a:lnSpc>
                <a:spcPct val="85000"/>
              </a:lnSpc>
            </a:pPr>
            <a:endParaRPr lang="en-US" dirty="0"/>
          </a:p>
          <a:p>
            <a:pPr>
              <a:lnSpc>
                <a:spcPct val="85000"/>
              </a:lnSpc>
            </a:pPr>
            <a:endParaRPr lang="en-US" dirty="0"/>
          </a:p>
          <a:p>
            <a:pPr>
              <a:lnSpc>
                <a:spcPct val="85000"/>
              </a:lnSpc>
            </a:pPr>
            <a:endParaRPr lang="en-US" dirty="0"/>
          </a:p>
          <a:p>
            <a:pPr>
              <a:lnSpc>
                <a:spcPct val="85000"/>
              </a:lnSpc>
            </a:pPr>
            <a:endParaRPr lang="en-US" dirty="0"/>
          </a:p>
        </p:txBody>
      </p:sp>
      <p:sp>
        <p:nvSpPr>
          <p:cNvPr id="1239047" name="Rectangle 7"/>
          <p:cNvSpPr>
            <a:spLocks noChangeArrowheads="1"/>
          </p:cNvSpPr>
          <p:nvPr/>
        </p:nvSpPr>
        <p:spPr bwMode="auto">
          <a:xfrm>
            <a:off x="10415588" y="1887538"/>
            <a:ext cx="1439862" cy="339725"/>
          </a:xfrm>
          <a:prstGeom prst="rect">
            <a:avLst/>
          </a:prstGeom>
          <a:solidFill>
            <a:schemeClr val="accent1"/>
          </a:solidFill>
          <a:ln w="28575" algn="ctr">
            <a:solidFill>
              <a:schemeClr val="bg1"/>
            </a:solidFill>
            <a:miter lim="800000"/>
            <a:headEnd/>
            <a:tailEnd/>
          </a:ln>
          <a:effectLst/>
        </p:spPr>
        <p:txBody>
          <a:bodyPr wrap="none" lIns="82124" tIns="41061" rIns="82124" bIns="41061" anchor="ctr"/>
          <a:lstStyle/>
          <a:p>
            <a:pPr algn="ctr" defTabSz="814388"/>
            <a:r>
              <a:rPr lang="en-AU" sz="1200">
                <a:solidFill>
                  <a:schemeClr val="bg1"/>
                </a:solidFill>
              </a:rPr>
              <a:t>802.15.4 Physical</a:t>
            </a:r>
            <a:endParaRPr lang="en-US" sz="1200">
              <a:solidFill>
                <a:schemeClr val="bg1"/>
              </a:solidFill>
            </a:endParaRPr>
          </a:p>
        </p:txBody>
      </p:sp>
      <p:sp>
        <p:nvSpPr>
          <p:cNvPr id="1239048" name="Rectangle 8"/>
          <p:cNvSpPr>
            <a:spLocks noChangeArrowheads="1"/>
          </p:cNvSpPr>
          <p:nvPr/>
        </p:nvSpPr>
        <p:spPr bwMode="auto">
          <a:xfrm>
            <a:off x="10415588" y="1547813"/>
            <a:ext cx="1439862" cy="339725"/>
          </a:xfrm>
          <a:prstGeom prst="rect">
            <a:avLst/>
          </a:prstGeom>
          <a:solidFill>
            <a:schemeClr val="accent1"/>
          </a:solidFill>
          <a:ln w="28575" algn="ctr">
            <a:solidFill>
              <a:schemeClr val="bg1"/>
            </a:solidFill>
            <a:miter lim="800000"/>
            <a:headEnd/>
            <a:tailEnd/>
          </a:ln>
          <a:effectLst/>
        </p:spPr>
        <p:txBody>
          <a:bodyPr wrap="none" lIns="82124" tIns="41061" rIns="82124" bIns="41061" anchor="ctr"/>
          <a:lstStyle/>
          <a:p>
            <a:pPr algn="ctr" defTabSz="814388"/>
            <a:r>
              <a:rPr lang="en-AU" sz="1200">
                <a:solidFill>
                  <a:schemeClr val="bg1"/>
                </a:solidFill>
              </a:rPr>
              <a:t>802.15.4 MAC</a:t>
            </a:r>
            <a:endParaRPr lang="en-US" sz="1200">
              <a:solidFill>
                <a:schemeClr val="bg1"/>
              </a:solidFill>
            </a:endParaRPr>
          </a:p>
        </p:txBody>
      </p:sp>
      <p:sp>
        <p:nvSpPr>
          <p:cNvPr id="1239049" name="Rectangle 9"/>
          <p:cNvSpPr>
            <a:spLocks noChangeArrowheads="1"/>
          </p:cNvSpPr>
          <p:nvPr/>
        </p:nvSpPr>
        <p:spPr bwMode="auto">
          <a:xfrm>
            <a:off x="10415588" y="463550"/>
            <a:ext cx="1439862" cy="914400"/>
          </a:xfrm>
          <a:prstGeom prst="rect">
            <a:avLst/>
          </a:prstGeom>
          <a:solidFill>
            <a:schemeClr val="accent1"/>
          </a:solidFill>
          <a:ln w="28575" algn="ctr">
            <a:solidFill>
              <a:schemeClr val="bg1"/>
            </a:solidFill>
            <a:miter lim="800000"/>
            <a:headEnd/>
            <a:tailEnd/>
          </a:ln>
          <a:effectLst/>
        </p:spPr>
        <p:txBody>
          <a:bodyPr wrap="none" lIns="82124" tIns="41061" rIns="82124" bIns="41061" anchor="ctr"/>
          <a:lstStyle/>
          <a:p>
            <a:pPr algn="ctr" defTabSz="814388"/>
            <a:r>
              <a:rPr lang="en-AU" sz="1200">
                <a:solidFill>
                  <a:schemeClr val="bg1"/>
                </a:solidFill>
              </a:rPr>
              <a:t>IPv6 </a:t>
            </a:r>
          </a:p>
          <a:p>
            <a:pPr algn="ctr" defTabSz="814388"/>
            <a:r>
              <a:rPr lang="en-AU" sz="1200">
                <a:solidFill>
                  <a:schemeClr val="bg1"/>
                </a:solidFill>
              </a:rPr>
              <a:t>and </a:t>
            </a:r>
          </a:p>
          <a:p>
            <a:pPr algn="ctr" defTabSz="814388"/>
            <a:r>
              <a:rPr lang="en-AU" sz="1200">
                <a:solidFill>
                  <a:schemeClr val="bg1"/>
                </a:solidFill>
              </a:rPr>
              <a:t>Upper Layers</a:t>
            </a:r>
            <a:endParaRPr lang="en-US" sz="1200">
              <a:solidFill>
                <a:schemeClr val="bg1"/>
              </a:solidFill>
            </a:endParaRPr>
          </a:p>
        </p:txBody>
      </p:sp>
      <p:sp>
        <p:nvSpPr>
          <p:cNvPr id="1239054" name="Rectangle 14"/>
          <p:cNvSpPr>
            <a:spLocks noChangeArrowheads="1"/>
          </p:cNvSpPr>
          <p:nvPr/>
        </p:nvSpPr>
        <p:spPr bwMode="auto">
          <a:xfrm>
            <a:off x="10415588" y="1377950"/>
            <a:ext cx="1439862" cy="169863"/>
          </a:xfrm>
          <a:prstGeom prst="rect">
            <a:avLst/>
          </a:prstGeom>
          <a:solidFill>
            <a:schemeClr val="folHlink"/>
          </a:solidFill>
          <a:ln w="28575" algn="ctr">
            <a:solidFill>
              <a:schemeClr val="bg1"/>
            </a:solidFill>
            <a:miter lim="800000"/>
            <a:headEnd/>
            <a:tailEnd/>
          </a:ln>
          <a:effectLst/>
        </p:spPr>
        <p:txBody>
          <a:bodyPr wrap="none" lIns="82124" tIns="41061" rIns="82124" bIns="41061" anchor="ctr"/>
          <a:lstStyle/>
          <a:p>
            <a:pPr algn="ctr" defTabSz="814388"/>
            <a:r>
              <a:rPr lang="en-AU" sz="1000">
                <a:solidFill>
                  <a:schemeClr val="bg1"/>
                </a:solidFill>
              </a:rPr>
              <a:t>6LowPAN</a:t>
            </a:r>
            <a:endParaRPr lang="en-US" sz="1000">
              <a:solidFill>
                <a:schemeClr val="bg1"/>
              </a:solidFill>
            </a:endParaRPr>
          </a:p>
        </p:txBody>
      </p:sp>
      <p:sp>
        <p:nvSpPr>
          <p:cNvPr id="1239056" name="Rectangle 16"/>
          <p:cNvSpPr>
            <a:spLocks noChangeArrowheads="1"/>
          </p:cNvSpPr>
          <p:nvPr/>
        </p:nvSpPr>
        <p:spPr bwMode="auto">
          <a:xfrm>
            <a:off x="10415588" y="1143000"/>
            <a:ext cx="1439862" cy="219075"/>
          </a:xfrm>
          <a:prstGeom prst="rect">
            <a:avLst/>
          </a:prstGeom>
          <a:gradFill rotWithShape="1">
            <a:gsLst>
              <a:gs pos="0">
                <a:srgbClr val="A8286B">
                  <a:alpha val="0"/>
                </a:srgbClr>
              </a:gs>
              <a:gs pos="100000">
                <a:schemeClr val="bg1">
                  <a:alpha val="20000"/>
                </a:schemeClr>
              </a:gs>
            </a:gsLst>
            <a:lin ang="5400000" scaled="1"/>
          </a:gradFill>
          <a:ln w="9525" algn="ctr">
            <a:noFill/>
            <a:miter lim="800000"/>
            <a:headEnd/>
            <a:tailEnd/>
          </a:ln>
          <a:effectLst/>
        </p:spPr>
        <p:txBody>
          <a:bodyPr lIns="82124" tIns="41061" rIns="82124" bIns="41061" anchor="ctr">
            <a:spAutoFit/>
          </a:bodyPr>
          <a:lstStyle/>
          <a:p>
            <a:endParaRPr lang="en-US"/>
          </a:p>
        </p:txBody>
      </p:sp>
      <p:sp>
        <p:nvSpPr>
          <p:cNvPr id="1239057" name="Rectangle 17"/>
          <p:cNvSpPr>
            <a:spLocks noChangeArrowheads="1"/>
          </p:cNvSpPr>
          <p:nvPr/>
        </p:nvSpPr>
        <p:spPr bwMode="auto">
          <a:xfrm rot="-10800000">
            <a:off x="10415588" y="458788"/>
            <a:ext cx="1439862" cy="219075"/>
          </a:xfrm>
          <a:prstGeom prst="rect">
            <a:avLst/>
          </a:prstGeom>
          <a:gradFill rotWithShape="1">
            <a:gsLst>
              <a:gs pos="0">
                <a:srgbClr val="A8286B">
                  <a:alpha val="0"/>
                </a:srgbClr>
              </a:gs>
              <a:gs pos="100000">
                <a:schemeClr val="bg1">
                  <a:alpha val="20000"/>
                </a:schemeClr>
              </a:gs>
            </a:gsLst>
            <a:lin ang="5400000" scaled="1"/>
          </a:gradFill>
          <a:ln w="9525" algn="ctr">
            <a:noFill/>
            <a:miter lim="800000"/>
            <a:headEnd/>
            <a:tailEnd/>
          </a:ln>
          <a:effectLst/>
        </p:spPr>
        <p:txBody>
          <a:bodyPr lIns="82124" tIns="41061" rIns="82124" bIns="41061" anchor="ctr">
            <a:spAutoFit/>
          </a:bodyPr>
          <a:lstStyle/>
          <a:p>
            <a:endParaRPr lang="en-US"/>
          </a:p>
        </p:txBody>
      </p:sp>
      <p:sp>
        <p:nvSpPr>
          <p:cNvPr id="1239058" name="Rectangle 18"/>
          <p:cNvSpPr>
            <a:spLocks noChangeArrowheads="1"/>
          </p:cNvSpPr>
          <p:nvPr/>
        </p:nvSpPr>
        <p:spPr bwMode="auto">
          <a:xfrm rot="-10800000">
            <a:off x="10415588" y="1547813"/>
            <a:ext cx="1439862" cy="119062"/>
          </a:xfrm>
          <a:prstGeom prst="rect">
            <a:avLst/>
          </a:prstGeom>
          <a:gradFill rotWithShape="1">
            <a:gsLst>
              <a:gs pos="0">
                <a:srgbClr val="A8286B">
                  <a:alpha val="0"/>
                </a:srgbClr>
              </a:gs>
              <a:gs pos="100000">
                <a:schemeClr val="bg1">
                  <a:alpha val="20000"/>
                </a:schemeClr>
              </a:gs>
            </a:gsLst>
            <a:lin ang="5400000" scaled="1"/>
          </a:gradFill>
          <a:ln w="9525" algn="ctr">
            <a:noFill/>
            <a:miter lim="800000"/>
            <a:headEnd/>
            <a:tailEnd/>
          </a:ln>
          <a:effectLst/>
        </p:spPr>
        <p:txBody>
          <a:bodyPr lIns="82124" tIns="41061" rIns="82124" bIns="41061" anchor="ctr">
            <a:spAutoFit/>
          </a:bodyPr>
          <a:lstStyle/>
          <a:p>
            <a:endParaRPr lang="en-US"/>
          </a:p>
        </p:txBody>
      </p:sp>
      <p:sp>
        <p:nvSpPr>
          <p:cNvPr id="1239059" name="Rectangle 19"/>
          <p:cNvSpPr>
            <a:spLocks noChangeArrowheads="1"/>
          </p:cNvSpPr>
          <p:nvPr/>
        </p:nvSpPr>
        <p:spPr bwMode="auto">
          <a:xfrm rot="-10800000">
            <a:off x="10415588" y="1887538"/>
            <a:ext cx="1439862" cy="101600"/>
          </a:xfrm>
          <a:prstGeom prst="rect">
            <a:avLst/>
          </a:prstGeom>
          <a:gradFill rotWithShape="1">
            <a:gsLst>
              <a:gs pos="0">
                <a:srgbClr val="A8286B">
                  <a:alpha val="0"/>
                </a:srgbClr>
              </a:gs>
              <a:gs pos="100000">
                <a:schemeClr val="bg1">
                  <a:alpha val="20000"/>
                </a:schemeClr>
              </a:gs>
            </a:gsLst>
            <a:lin ang="5400000" scaled="1"/>
          </a:gradFill>
          <a:ln w="9525" algn="ctr">
            <a:noFill/>
            <a:miter lim="800000"/>
            <a:headEnd/>
            <a:tailEnd/>
          </a:ln>
          <a:effectLst/>
        </p:spPr>
        <p:txBody>
          <a:bodyPr lIns="82124" tIns="41061" rIns="82124" bIns="41061" anchor="ctr">
            <a:spAutoFit/>
          </a:bodyPr>
          <a:lstStyle/>
          <a:p>
            <a:endParaRPr lang="en-US"/>
          </a:p>
        </p:txBody>
      </p:sp>
      <p:sp>
        <p:nvSpPr>
          <p:cNvPr id="1239060" name="Rectangle 20"/>
          <p:cNvSpPr>
            <a:spLocks noChangeArrowheads="1"/>
          </p:cNvSpPr>
          <p:nvPr/>
        </p:nvSpPr>
        <p:spPr bwMode="auto">
          <a:xfrm>
            <a:off x="10415588" y="1768475"/>
            <a:ext cx="1439862" cy="119063"/>
          </a:xfrm>
          <a:prstGeom prst="rect">
            <a:avLst/>
          </a:prstGeom>
          <a:gradFill rotWithShape="1">
            <a:gsLst>
              <a:gs pos="0">
                <a:srgbClr val="A8286B">
                  <a:alpha val="0"/>
                </a:srgbClr>
              </a:gs>
              <a:gs pos="100000">
                <a:schemeClr val="bg1">
                  <a:alpha val="20000"/>
                </a:schemeClr>
              </a:gs>
            </a:gsLst>
            <a:lin ang="5400000" scaled="1"/>
          </a:gradFill>
          <a:ln w="9525" algn="ctr">
            <a:noFill/>
            <a:miter lim="800000"/>
            <a:headEnd/>
            <a:tailEnd/>
          </a:ln>
          <a:effectLst/>
        </p:spPr>
        <p:txBody>
          <a:bodyPr lIns="82124" tIns="41061" rIns="82124" bIns="41061" anchor="ctr">
            <a:spAutoFit/>
          </a:bodyPr>
          <a:lstStyle/>
          <a:p>
            <a:endParaRPr lang="en-US"/>
          </a:p>
        </p:txBody>
      </p:sp>
      <p:sp>
        <p:nvSpPr>
          <p:cNvPr id="1239061" name="Rectangle 21"/>
          <p:cNvSpPr>
            <a:spLocks noChangeArrowheads="1"/>
          </p:cNvSpPr>
          <p:nvPr/>
        </p:nvSpPr>
        <p:spPr bwMode="auto">
          <a:xfrm>
            <a:off x="10415588" y="2108200"/>
            <a:ext cx="1439862" cy="119063"/>
          </a:xfrm>
          <a:prstGeom prst="rect">
            <a:avLst/>
          </a:prstGeom>
          <a:gradFill rotWithShape="1">
            <a:gsLst>
              <a:gs pos="0">
                <a:srgbClr val="A8286B">
                  <a:alpha val="0"/>
                </a:srgbClr>
              </a:gs>
              <a:gs pos="100000">
                <a:schemeClr val="bg1">
                  <a:alpha val="20000"/>
                </a:schemeClr>
              </a:gs>
            </a:gsLst>
            <a:lin ang="5400000" scaled="1"/>
          </a:gradFill>
          <a:ln w="9525" algn="ctr">
            <a:noFill/>
            <a:miter lim="800000"/>
            <a:headEnd/>
            <a:tailEnd/>
          </a:ln>
          <a:effectLst/>
        </p:spPr>
        <p:txBody>
          <a:bodyPr lIns="82124" tIns="41061" rIns="82124" bIns="41061" anchor="ctr">
            <a:spAutoFit/>
          </a:bodyPr>
          <a:lstStyle/>
          <a:p>
            <a:endParaRPr lang="en-US"/>
          </a:p>
        </p:txBody>
      </p:sp>
      <p:sp>
        <p:nvSpPr>
          <p:cNvPr id="1285122" name="AutoShape 2"/>
          <p:cNvSpPr>
            <a:spLocks noChangeAspect="1" noChangeArrowheads="1" noTextEdit="1"/>
          </p:cNvSpPr>
          <p:nvPr/>
        </p:nvSpPr>
        <p:spPr bwMode="auto">
          <a:xfrm>
            <a:off x="8255000" y="3852863"/>
            <a:ext cx="3600450" cy="1376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85124" name="Rectangle 4"/>
          <p:cNvSpPr>
            <a:spLocks noChangeArrowheads="1"/>
          </p:cNvSpPr>
          <p:nvPr/>
        </p:nvSpPr>
        <p:spPr bwMode="auto">
          <a:xfrm>
            <a:off x="8288338" y="4797425"/>
            <a:ext cx="3593933" cy="41549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dirty="0" smtClean="0">
                <a:ln>
                  <a:noFill/>
                </a:ln>
                <a:solidFill>
                  <a:srgbClr val="000000"/>
                </a:solidFill>
                <a:effectLst/>
                <a:latin typeface="Lucida Bright" pitchFamily="18" charset="0"/>
                <a:cs typeface="Arial" pitchFamily="34" charset="0"/>
              </a:rPr>
              <a:t>IPv6 &amp; IEEE 802.15.4</a:t>
            </a:r>
            <a:endParaRPr kumimoji="0" lang="en-US" sz="1800" b="0" i="0" u="none" strike="noStrike" cap="none" normalizeH="0" baseline="0" dirty="0" smtClean="0">
              <a:ln>
                <a:noFill/>
              </a:ln>
              <a:solidFill>
                <a:schemeClr val="tx1"/>
              </a:solidFill>
              <a:effectLst/>
              <a:latin typeface="Lucida Bright" pitchFamily="18" charset="0"/>
              <a:cs typeface="Arial" pitchFamily="34" charset="0"/>
            </a:endParaRPr>
          </a:p>
        </p:txBody>
      </p:sp>
      <p:sp>
        <p:nvSpPr>
          <p:cNvPr id="1285125" name="Rectangle 5"/>
          <p:cNvSpPr>
            <a:spLocks noChangeArrowheads="1"/>
          </p:cNvSpPr>
          <p:nvPr/>
        </p:nvSpPr>
        <p:spPr bwMode="auto">
          <a:xfrm>
            <a:off x="8470900" y="3949700"/>
            <a:ext cx="1955800" cy="2555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0000"/>
                </a:solidFill>
                <a:effectLst/>
                <a:latin typeface="Times New Roman" pitchFamily="18" charset="0"/>
                <a:cs typeface="Arial" pitchFamily="34" charset="0"/>
              </a:rPr>
              <a:t>smart object networks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85126" name="Rectangle 6"/>
          <p:cNvSpPr>
            <a:spLocks noChangeArrowheads="1"/>
          </p:cNvSpPr>
          <p:nvPr/>
        </p:nvSpPr>
        <p:spPr bwMode="auto">
          <a:xfrm>
            <a:off x="10231438" y="3862388"/>
            <a:ext cx="398463" cy="3794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rgbClr val="FF0000"/>
                </a:solidFill>
                <a:effectLst/>
                <a:latin typeface="Times New Roman" pitchFamily="18" charset="0"/>
                <a:cs typeface="Arial" pitchFamily="34" charset="0"/>
              </a:rPr>
              <a:t>go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85127" name="Rectangle 7"/>
          <p:cNvSpPr>
            <a:spLocks noChangeArrowheads="1"/>
          </p:cNvSpPr>
          <p:nvPr/>
        </p:nvSpPr>
        <p:spPr bwMode="auto">
          <a:xfrm>
            <a:off x="8448675" y="4081463"/>
            <a:ext cx="949325" cy="4254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smtClean="0">
                <a:ln>
                  <a:noFill/>
                </a:ln>
                <a:solidFill>
                  <a:srgbClr val="FF0000"/>
                </a:solidFill>
                <a:effectLst/>
                <a:latin typeface="Times New Roman" pitchFamily="18" charset="0"/>
                <a:cs typeface="Arial" pitchFamily="34" charset="0"/>
              </a:rPr>
              <a:t>better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85128" name="Rectangle 8"/>
          <p:cNvSpPr>
            <a:spLocks noChangeArrowheads="1"/>
          </p:cNvSpPr>
          <p:nvPr/>
        </p:nvSpPr>
        <p:spPr bwMode="auto">
          <a:xfrm>
            <a:off x="8605838" y="4291013"/>
            <a:ext cx="1058863" cy="6032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smtClean="0">
                <a:ln>
                  <a:noFill/>
                </a:ln>
                <a:solidFill>
                  <a:srgbClr val="FF0000"/>
                </a:solidFill>
                <a:effectLst/>
                <a:latin typeface="Times New Roman" pitchFamily="18" charset="0"/>
                <a:cs typeface="Arial" pitchFamily="34" charset="0"/>
              </a:rPr>
              <a:t>with</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85130" name="Rectangle 10"/>
          <p:cNvSpPr>
            <a:spLocks noChangeArrowheads="1"/>
          </p:cNvSpPr>
          <p:nvPr/>
        </p:nvSpPr>
        <p:spPr bwMode="auto">
          <a:xfrm>
            <a:off x="8470900" y="3949700"/>
            <a:ext cx="1955800" cy="25558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0000"/>
                </a:solidFill>
                <a:effectLst/>
                <a:latin typeface="Times New Roman" pitchFamily="18" charset="0"/>
                <a:cs typeface="Arial" pitchFamily="34" charset="0"/>
              </a:rPr>
              <a:t>smart object networks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85131" name="Rectangle 11"/>
          <p:cNvSpPr>
            <a:spLocks noChangeArrowheads="1"/>
          </p:cNvSpPr>
          <p:nvPr/>
        </p:nvSpPr>
        <p:spPr bwMode="auto">
          <a:xfrm>
            <a:off x="10231438" y="3862388"/>
            <a:ext cx="398463" cy="3794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rgbClr val="FF0000"/>
                </a:solidFill>
                <a:effectLst/>
                <a:latin typeface="Times New Roman" pitchFamily="18" charset="0"/>
                <a:cs typeface="Arial" pitchFamily="34" charset="0"/>
              </a:rPr>
              <a:t>go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85132" name="Rectangle 12"/>
          <p:cNvSpPr>
            <a:spLocks noChangeArrowheads="1"/>
          </p:cNvSpPr>
          <p:nvPr/>
        </p:nvSpPr>
        <p:spPr bwMode="auto">
          <a:xfrm>
            <a:off x="8448675" y="4081463"/>
            <a:ext cx="949325" cy="4254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smtClean="0">
                <a:ln>
                  <a:noFill/>
                </a:ln>
                <a:solidFill>
                  <a:srgbClr val="FF0000"/>
                </a:solidFill>
                <a:effectLst/>
                <a:latin typeface="Times New Roman" pitchFamily="18" charset="0"/>
                <a:cs typeface="Arial" pitchFamily="34" charset="0"/>
              </a:rPr>
              <a:t>better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85133" name="Rectangle 13"/>
          <p:cNvSpPr>
            <a:spLocks noChangeArrowheads="1"/>
          </p:cNvSpPr>
          <p:nvPr/>
        </p:nvSpPr>
        <p:spPr bwMode="auto">
          <a:xfrm>
            <a:off x="8605838" y="4291013"/>
            <a:ext cx="1058863" cy="6032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smtClean="0">
                <a:ln>
                  <a:noFill/>
                </a:ln>
                <a:solidFill>
                  <a:srgbClr val="FF0000"/>
                </a:solidFill>
                <a:effectLst/>
                <a:latin typeface="Times New Roman" pitchFamily="18" charset="0"/>
                <a:cs typeface="Arial" pitchFamily="34" charset="0"/>
              </a:rPr>
              <a:t>with</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6114" name="Rectangle 2"/>
          <p:cNvSpPr>
            <a:spLocks noGrp="1" noChangeArrowheads="1"/>
          </p:cNvSpPr>
          <p:nvPr>
            <p:ph type="title"/>
          </p:nvPr>
        </p:nvSpPr>
        <p:spPr/>
        <p:txBody>
          <a:bodyPr/>
          <a:lstStyle/>
          <a:p>
            <a:r>
              <a:rPr lang="en-GB" dirty="0" smtClean="0"/>
              <a:t>Basic </a:t>
            </a:r>
            <a:r>
              <a:rPr lang="en-GB" dirty="0" err="1" smtClean="0"/>
              <a:t>IPv6</a:t>
            </a:r>
            <a:r>
              <a:rPr lang="en-GB" dirty="0" smtClean="0"/>
              <a:t> Header</a:t>
            </a:r>
            <a:endParaRPr lang="en-US" dirty="0"/>
          </a:p>
        </p:txBody>
      </p:sp>
      <p:sp>
        <p:nvSpPr>
          <p:cNvPr id="1626147" name="Rectangle 35"/>
          <p:cNvSpPr>
            <a:spLocks noChangeArrowheads="1"/>
          </p:cNvSpPr>
          <p:nvPr/>
        </p:nvSpPr>
        <p:spPr bwMode="auto">
          <a:xfrm>
            <a:off x="1174698" y="3068638"/>
            <a:ext cx="10084662" cy="722635"/>
          </a:xfrm>
          <a:prstGeom prst="rect">
            <a:avLst/>
          </a:prstGeom>
          <a:solidFill>
            <a:srgbClr val="89A424"/>
          </a:solidFill>
          <a:ln w="9525" algn="ctr">
            <a:noFill/>
            <a:miter lim="800000"/>
            <a:headEnd/>
            <a:tailEnd/>
          </a:ln>
          <a:effectLst/>
        </p:spPr>
        <p:txBody>
          <a:bodyPr wrap="none" lIns="73025" tIns="36511" rIns="73025" bIns="36511" anchor="ctr"/>
          <a:lstStyle/>
          <a:p>
            <a:pPr defTabSz="814388">
              <a:lnSpc>
                <a:spcPct val="95000"/>
              </a:lnSpc>
              <a:spcBef>
                <a:spcPct val="50000"/>
              </a:spcBef>
              <a:buClr>
                <a:schemeClr val="tx2"/>
              </a:buClr>
              <a:buSzPct val="100000"/>
              <a:buFont typeface="Wingdings" pitchFamily="2" charset="2"/>
              <a:buNone/>
            </a:pPr>
            <a:r>
              <a:rPr lang="en-US" sz="1200" b="1" dirty="0">
                <a:solidFill>
                  <a:srgbClr val="000000"/>
                </a:solidFill>
              </a:rPr>
              <a:t>Destination Address</a:t>
            </a:r>
          </a:p>
        </p:txBody>
      </p:sp>
      <p:sp>
        <p:nvSpPr>
          <p:cNvPr id="1626148" name="Rectangle 36"/>
          <p:cNvSpPr>
            <a:spLocks noChangeArrowheads="1"/>
          </p:cNvSpPr>
          <p:nvPr/>
        </p:nvSpPr>
        <p:spPr bwMode="auto">
          <a:xfrm>
            <a:off x="1166468" y="2336006"/>
            <a:ext cx="10082210" cy="732632"/>
          </a:xfrm>
          <a:prstGeom prst="rect">
            <a:avLst/>
          </a:prstGeom>
          <a:solidFill>
            <a:schemeClr val="folHlink"/>
          </a:solidFill>
          <a:ln w="9525" algn="ctr">
            <a:noFill/>
            <a:miter lim="800000"/>
            <a:headEnd/>
            <a:tailEnd/>
          </a:ln>
          <a:effectLst/>
        </p:spPr>
        <p:txBody>
          <a:bodyPr wrap="none" lIns="73025" tIns="36511" rIns="73025" bIns="36511" anchor="ctr"/>
          <a:lstStyle/>
          <a:p>
            <a:pPr defTabSz="814388">
              <a:lnSpc>
                <a:spcPct val="95000"/>
              </a:lnSpc>
              <a:spcBef>
                <a:spcPct val="50000"/>
              </a:spcBef>
              <a:buClr>
                <a:schemeClr val="tx2"/>
              </a:buClr>
              <a:buSzPct val="100000"/>
              <a:buFont typeface="Wingdings" pitchFamily="2" charset="2"/>
              <a:buNone/>
            </a:pPr>
            <a:r>
              <a:rPr lang="en-US" sz="1200" b="1" dirty="0">
                <a:solidFill>
                  <a:srgbClr val="000000"/>
                </a:solidFill>
              </a:rPr>
              <a:t>Source</a:t>
            </a:r>
            <a:r>
              <a:rPr lang="en-US" sz="1800" b="1" dirty="0">
                <a:solidFill>
                  <a:srgbClr val="000000"/>
                </a:solidFill>
              </a:rPr>
              <a:t> </a:t>
            </a:r>
            <a:r>
              <a:rPr lang="en-US" sz="1200" b="1" dirty="0">
                <a:solidFill>
                  <a:srgbClr val="000000"/>
                </a:solidFill>
              </a:rPr>
              <a:t>Address</a:t>
            </a:r>
          </a:p>
        </p:txBody>
      </p:sp>
      <p:sp>
        <p:nvSpPr>
          <p:cNvPr id="55" name="Rectangle 16"/>
          <p:cNvSpPr>
            <a:spLocks noChangeArrowheads="1"/>
          </p:cNvSpPr>
          <p:nvPr/>
        </p:nvSpPr>
        <p:spPr bwMode="auto">
          <a:xfrm>
            <a:off x="1164018" y="3457140"/>
            <a:ext cx="10084659" cy="332223"/>
          </a:xfrm>
          <a:prstGeom prst="rect">
            <a:avLst/>
          </a:prstGeom>
          <a:gradFill rotWithShape="1">
            <a:gsLst>
              <a:gs pos="0">
                <a:srgbClr val="A8286B">
                  <a:alpha val="0"/>
                </a:srgbClr>
              </a:gs>
              <a:gs pos="100000">
                <a:schemeClr val="bg1">
                  <a:alpha val="20000"/>
                </a:schemeClr>
              </a:gs>
            </a:gsLst>
            <a:lin ang="5400000" scaled="1"/>
          </a:gradFill>
          <a:ln w="9525" algn="ctr">
            <a:noFill/>
            <a:miter lim="800000"/>
            <a:headEnd/>
            <a:tailEnd/>
          </a:ln>
          <a:effectLst/>
        </p:spPr>
        <p:txBody>
          <a:bodyPr wrap="square" lIns="82124" tIns="41061" rIns="82124" bIns="41061" anchor="ctr">
            <a:spAutoFit/>
          </a:bodyPr>
          <a:lstStyle/>
          <a:p>
            <a:endParaRPr lang="en-US" b="1"/>
          </a:p>
        </p:txBody>
      </p:sp>
      <p:sp>
        <p:nvSpPr>
          <p:cNvPr id="57" name="Rectangle 16"/>
          <p:cNvSpPr>
            <a:spLocks noChangeArrowheads="1"/>
          </p:cNvSpPr>
          <p:nvPr/>
        </p:nvSpPr>
        <p:spPr bwMode="auto">
          <a:xfrm>
            <a:off x="1057275" y="2736415"/>
            <a:ext cx="10191402" cy="332223"/>
          </a:xfrm>
          <a:prstGeom prst="rect">
            <a:avLst/>
          </a:prstGeom>
          <a:gradFill rotWithShape="1">
            <a:gsLst>
              <a:gs pos="0">
                <a:srgbClr val="A8286B">
                  <a:alpha val="0"/>
                </a:srgbClr>
              </a:gs>
              <a:gs pos="100000">
                <a:schemeClr val="bg1">
                  <a:alpha val="20000"/>
                </a:schemeClr>
              </a:gs>
            </a:gsLst>
            <a:lin ang="5400000" scaled="1"/>
          </a:gradFill>
          <a:ln w="9525" algn="ctr">
            <a:noFill/>
            <a:miter lim="800000"/>
            <a:headEnd/>
            <a:tailEnd/>
          </a:ln>
          <a:effectLst/>
        </p:spPr>
        <p:txBody>
          <a:bodyPr wrap="square" lIns="82124" tIns="41061" rIns="82124" bIns="41061" anchor="ctr">
            <a:spAutoFit/>
          </a:bodyPr>
          <a:lstStyle/>
          <a:p>
            <a:endParaRPr lang="en-US" b="1"/>
          </a:p>
        </p:txBody>
      </p:sp>
      <p:sp>
        <p:nvSpPr>
          <p:cNvPr id="58" name="Rectangle 16"/>
          <p:cNvSpPr>
            <a:spLocks noChangeArrowheads="1"/>
          </p:cNvSpPr>
          <p:nvPr/>
        </p:nvSpPr>
        <p:spPr bwMode="auto">
          <a:xfrm flipV="1">
            <a:off x="1166465" y="2284266"/>
            <a:ext cx="10084659" cy="332223"/>
          </a:xfrm>
          <a:prstGeom prst="rect">
            <a:avLst/>
          </a:prstGeom>
          <a:gradFill rotWithShape="1">
            <a:gsLst>
              <a:gs pos="0">
                <a:srgbClr val="A8286B">
                  <a:alpha val="0"/>
                </a:srgbClr>
              </a:gs>
              <a:gs pos="100000">
                <a:schemeClr val="bg1">
                  <a:alpha val="20000"/>
                </a:schemeClr>
              </a:gs>
            </a:gsLst>
            <a:lin ang="5400000" scaled="1"/>
          </a:gradFill>
          <a:ln w="9525" algn="ctr">
            <a:noFill/>
            <a:miter lim="800000"/>
            <a:headEnd/>
            <a:tailEnd/>
          </a:ln>
          <a:effectLst/>
        </p:spPr>
        <p:txBody>
          <a:bodyPr wrap="square" lIns="82124" tIns="41061" rIns="82124" bIns="41061" anchor="ctr">
            <a:spAutoFit/>
          </a:bodyPr>
          <a:lstStyle/>
          <a:p>
            <a:endParaRPr lang="en-US" b="1"/>
          </a:p>
        </p:txBody>
      </p:sp>
      <p:sp>
        <p:nvSpPr>
          <p:cNvPr id="59" name="Rectangle 16"/>
          <p:cNvSpPr>
            <a:spLocks noChangeArrowheads="1"/>
          </p:cNvSpPr>
          <p:nvPr/>
        </p:nvSpPr>
        <p:spPr bwMode="auto">
          <a:xfrm flipV="1">
            <a:off x="1174698" y="3068638"/>
            <a:ext cx="10084662" cy="332223"/>
          </a:xfrm>
          <a:prstGeom prst="rect">
            <a:avLst/>
          </a:prstGeom>
          <a:gradFill rotWithShape="1">
            <a:gsLst>
              <a:gs pos="0">
                <a:srgbClr val="A8286B">
                  <a:alpha val="0"/>
                </a:srgbClr>
              </a:gs>
              <a:gs pos="100000">
                <a:schemeClr val="bg1">
                  <a:alpha val="20000"/>
                </a:schemeClr>
              </a:gs>
            </a:gsLst>
            <a:lin ang="5400000" scaled="1"/>
          </a:gradFill>
          <a:ln w="9525" algn="ctr">
            <a:noFill/>
            <a:miter lim="800000"/>
            <a:headEnd/>
            <a:tailEnd/>
          </a:ln>
          <a:effectLst/>
        </p:spPr>
        <p:txBody>
          <a:bodyPr wrap="square" lIns="82124" tIns="41061" rIns="82124" bIns="41061" anchor="ctr">
            <a:spAutoFit/>
          </a:bodyPr>
          <a:lstStyle/>
          <a:p>
            <a:endParaRPr lang="en-US" b="1"/>
          </a:p>
        </p:txBody>
      </p:sp>
      <p:sp>
        <p:nvSpPr>
          <p:cNvPr id="65" name="Rectangle 38"/>
          <p:cNvSpPr>
            <a:spLocks noChangeArrowheads="1"/>
          </p:cNvSpPr>
          <p:nvPr/>
        </p:nvSpPr>
        <p:spPr bwMode="auto">
          <a:xfrm>
            <a:off x="3059604" y="1989138"/>
            <a:ext cx="3150420" cy="350043"/>
          </a:xfrm>
          <a:prstGeom prst="rect">
            <a:avLst/>
          </a:prstGeom>
          <a:solidFill>
            <a:srgbClr val="7030A0"/>
          </a:solidFill>
          <a:ln w="9525" algn="ctr">
            <a:noFill/>
            <a:miter lim="800000"/>
            <a:headEnd/>
            <a:tailEnd/>
          </a:ln>
          <a:effectLst/>
        </p:spPr>
        <p:txBody>
          <a:bodyPr wrap="none" lIns="73025" tIns="36511" rIns="73025" bIns="36511" anchor="ctr"/>
          <a:lstStyle/>
          <a:p>
            <a:pPr algn="ctr" defTabSz="814388">
              <a:lnSpc>
                <a:spcPct val="95000"/>
              </a:lnSpc>
              <a:spcBef>
                <a:spcPct val="50000"/>
              </a:spcBef>
              <a:buClr>
                <a:schemeClr val="tx2"/>
              </a:buClr>
              <a:buSzPct val="100000"/>
              <a:buFont typeface="Wingdings" pitchFamily="2" charset="2"/>
              <a:buNone/>
            </a:pPr>
            <a:r>
              <a:rPr lang="en-US" sz="1200" b="1" dirty="0" smtClean="0">
                <a:solidFill>
                  <a:srgbClr val="000000"/>
                </a:solidFill>
              </a:rPr>
              <a:t>Flow Label</a:t>
            </a:r>
            <a:endParaRPr lang="en-US" sz="1200" b="1" dirty="0">
              <a:solidFill>
                <a:srgbClr val="000000"/>
              </a:solidFill>
            </a:endParaRPr>
          </a:p>
        </p:txBody>
      </p:sp>
      <p:sp>
        <p:nvSpPr>
          <p:cNvPr id="69" name="Rectangle 38"/>
          <p:cNvSpPr>
            <a:spLocks noChangeArrowheads="1"/>
          </p:cNvSpPr>
          <p:nvPr/>
        </p:nvSpPr>
        <p:spPr bwMode="auto">
          <a:xfrm>
            <a:off x="1169352" y="1987550"/>
            <a:ext cx="630084" cy="350043"/>
          </a:xfrm>
          <a:prstGeom prst="rect">
            <a:avLst/>
          </a:prstGeom>
          <a:solidFill>
            <a:schemeClr val="folHlink"/>
          </a:solidFill>
          <a:ln w="9525" algn="ctr">
            <a:noFill/>
            <a:miter lim="800000"/>
            <a:headEnd/>
            <a:tailEnd/>
          </a:ln>
          <a:effectLst/>
        </p:spPr>
        <p:txBody>
          <a:bodyPr wrap="none" lIns="73025" tIns="36511" rIns="73025" bIns="36511" anchor="ctr"/>
          <a:lstStyle/>
          <a:p>
            <a:pPr algn="ctr" defTabSz="814388">
              <a:lnSpc>
                <a:spcPct val="95000"/>
              </a:lnSpc>
              <a:spcBef>
                <a:spcPct val="50000"/>
              </a:spcBef>
              <a:buClr>
                <a:schemeClr val="tx2"/>
              </a:buClr>
              <a:buSzPct val="100000"/>
              <a:buFont typeface="Wingdings" pitchFamily="2" charset="2"/>
              <a:buNone/>
            </a:pPr>
            <a:r>
              <a:rPr lang="en-US" sz="1200" b="1" dirty="0">
                <a:solidFill>
                  <a:srgbClr val="000000"/>
                </a:solidFill>
              </a:rPr>
              <a:t>Version</a:t>
            </a:r>
          </a:p>
        </p:txBody>
      </p:sp>
      <p:sp>
        <p:nvSpPr>
          <p:cNvPr id="70" name="Rectangle 38"/>
          <p:cNvSpPr>
            <a:spLocks noChangeArrowheads="1"/>
          </p:cNvSpPr>
          <p:nvPr/>
        </p:nvSpPr>
        <p:spPr bwMode="auto">
          <a:xfrm>
            <a:off x="1799436" y="1989138"/>
            <a:ext cx="1260168" cy="350043"/>
          </a:xfrm>
          <a:prstGeom prst="rect">
            <a:avLst/>
          </a:prstGeom>
          <a:solidFill>
            <a:srgbClr val="89A424"/>
          </a:solidFill>
          <a:ln w="9525" algn="ctr">
            <a:noFill/>
            <a:miter lim="800000"/>
            <a:headEnd/>
            <a:tailEnd/>
          </a:ln>
          <a:effectLst/>
        </p:spPr>
        <p:txBody>
          <a:bodyPr wrap="none" lIns="73025" tIns="36511" rIns="73025" bIns="36511" anchor="ctr"/>
          <a:lstStyle/>
          <a:p>
            <a:pPr algn="ctr" defTabSz="814388">
              <a:lnSpc>
                <a:spcPct val="95000"/>
              </a:lnSpc>
              <a:spcBef>
                <a:spcPct val="50000"/>
              </a:spcBef>
              <a:buClr>
                <a:schemeClr val="tx2"/>
              </a:buClr>
              <a:buSzPct val="100000"/>
              <a:buFont typeface="Wingdings" pitchFamily="2" charset="2"/>
              <a:buNone/>
            </a:pPr>
            <a:r>
              <a:rPr lang="en-US" sz="1200" b="1" dirty="0" smtClean="0">
                <a:solidFill>
                  <a:srgbClr val="000000"/>
                </a:solidFill>
              </a:rPr>
              <a:t>Traffic Class</a:t>
            </a:r>
            <a:endParaRPr lang="en-US" sz="1200" b="1" dirty="0">
              <a:solidFill>
                <a:srgbClr val="000000"/>
              </a:solidFill>
            </a:endParaRPr>
          </a:p>
        </p:txBody>
      </p:sp>
      <p:sp>
        <p:nvSpPr>
          <p:cNvPr id="72" name="Rectangle 38"/>
          <p:cNvSpPr>
            <a:spLocks noChangeArrowheads="1"/>
          </p:cNvSpPr>
          <p:nvPr/>
        </p:nvSpPr>
        <p:spPr bwMode="auto">
          <a:xfrm>
            <a:off x="6210024" y="1989138"/>
            <a:ext cx="2520336" cy="350043"/>
          </a:xfrm>
          <a:prstGeom prst="rect">
            <a:avLst/>
          </a:prstGeom>
          <a:solidFill>
            <a:srgbClr val="89A424"/>
          </a:solidFill>
          <a:ln w="9525" algn="ctr">
            <a:noFill/>
            <a:miter lim="800000"/>
            <a:headEnd/>
            <a:tailEnd/>
          </a:ln>
          <a:effectLst/>
        </p:spPr>
        <p:txBody>
          <a:bodyPr wrap="none" lIns="73025" tIns="36511" rIns="73025" bIns="36511" anchor="ctr"/>
          <a:lstStyle/>
          <a:p>
            <a:pPr algn="ctr" defTabSz="814388">
              <a:lnSpc>
                <a:spcPct val="95000"/>
              </a:lnSpc>
              <a:spcBef>
                <a:spcPct val="50000"/>
              </a:spcBef>
              <a:buClr>
                <a:schemeClr val="tx2"/>
              </a:buClr>
              <a:buSzPct val="100000"/>
              <a:buFont typeface="Wingdings" pitchFamily="2" charset="2"/>
              <a:buNone/>
            </a:pPr>
            <a:r>
              <a:rPr lang="en-US" sz="1200" b="1" dirty="0" smtClean="0">
                <a:solidFill>
                  <a:srgbClr val="000000"/>
                </a:solidFill>
              </a:rPr>
              <a:t>Payload Length</a:t>
            </a:r>
            <a:endParaRPr lang="en-US" sz="1200" b="1" dirty="0">
              <a:solidFill>
                <a:srgbClr val="000000"/>
              </a:solidFill>
            </a:endParaRPr>
          </a:p>
        </p:txBody>
      </p:sp>
      <p:sp>
        <p:nvSpPr>
          <p:cNvPr id="79" name="Rectangle 38"/>
          <p:cNvSpPr>
            <a:spLocks noChangeArrowheads="1"/>
          </p:cNvSpPr>
          <p:nvPr/>
        </p:nvSpPr>
        <p:spPr bwMode="auto">
          <a:xfrm>
            <a:off x="9990527" y="1987550"/>
            <a:ext cx="1260599" cy="350043"/>
          </a:xfrm>
          <a:prstGeom prst="rect">
            <a:avLst/>
          </a:prstGeom>
          <a:solidFill>
            <a:schemeClr val="tx2"/>
          </a:solidFill>
          <a:ln w="9525">
            <a:noFill/>
            <a:miter lim="800000"/>
            <a:headEnd/>
            <a:tailEnd/>
          </a:ln>
          <a:effectLst/>
        </p:spPr>
        <p:txBody>
          <a:bodyPr wrap="none" lIns="82124" tIns="41061" rIns="82124" bIns="41061" anchor="ctr"/>
          <a:lstStyle/>
          <a:p>
            <a:pPr algn="ctr" defTabSz="814388">
              <a:buClr>
                <a:schemeClr val="tx2"/>
              </a:buClr>
              <a:buSzPct val="100000"/>
              <a:buFont typeface="Wingdings" pitchFamily="2" charset="2"/>
              <a:buNone/>
            </a:pPr>
            <a:r>
              <a:rPr lang="en-US" sz="1200" b="1" dirty="0" smtClean="0">
                <a:solidFill>
                  <a:schemeClr val="bg1"/>
                </a:solidFill>
              </a:rPr>
              <a:t>Hop Limit</a:t>
            </a:r>
            <a:endParaRPr lang="en-US" sz="1200" b="1" dirty="0">
              <a:solidFill>
                <a:schemeClr val="bg1"/>
              </a:solidFill>
            </a:endParaRPr>
          </a:p>
        </p:txBody>
      </p:sp>
      <p:sp>
        <p:nvSpPr>
          <p:cNvPr id="82" name="Rectangle 38"/>
          <p:cNvSpPr>
            <a:spLocks noChangeArrowheads="1"/>
          </p:cNvSpPr>
          <p:nvPr/>
        </p:nvSpPr>
        <p:spPr bwMode="auto">
          <a:xfrm>
            <a:off x="8730360" y="1987550"/>
            <a:ext cx="1260168" cy="350043"/>
          </a:xfrm>
          <a:prstGeom prst="rect">
            <a:avLst/>
          </a:prstGeom>
          <a:solidFill>
            <a:srgbClr val="292929"/>
          </a:solidFill>
          <a:ln w="9525">
            <a:noFill/>
            <a:miter lim="800000"/>
            <a:headEnd/>
            <a:tailEnd/>
          </a:ln>
          <a:effectLst/>
        </p:spPr>
        <p:txBody>
          <a:bodyPr wrap="none" lIns="82124" tIns="41061" rIns="82124" bIns="41061" anchor="ctr"/>
          <a:lstStyle/>
          <a:p>
            <a:pPr algn="ctr" defTabSz="814388">
              <a:buClr>
                <a:schemeClr val="tx2"/>
              </a:buClr>
              <a:buSzPct val="100000"/>
              <a:buFont typeface="Wingdings" pitchFamily="2" charset="2"/>
              <a:buNone/>
            </a:pPr>
            <a:r>
              <a:rPr lang="en-US" sz="1200" b="1" dirty="0" smtClean="0">
                <a:solidFill>
                  <a:schemeClr val="bg1"/>
                </a:solidFill>
              </a:rPr>
              <a:t>Next Header</a:t>
            </a:r>
            <a:endParaRPr lang="en-US" sz="1200" b="1" dirty="0">
              <a:solidFill>
                <a:schemeClr val="bg1"/>
              </a:solidFill>
            </a:endParaRPr>
          </a:p>
        </p:txBody>
      </p:sp>
      <p:sp>
        <p:nvSpPr>
          <p:cNvPr id="54" name="Rectangle 16"/>
          <p:cNvSpPr>
            <a:spLocks noChangeArrowheads="1"/>
          </p:cNvSpPr>
          <p:nvPr/>
        </p:nvSpPr>
        <p:spPr bwMode="auto">
          <a:xfrm flipV="1">
            <a:off x="1166465" y="1989138"/>
            <a:ext cx="10082212" cy="350838"/>
          </a:xfrm>
          <a:prstGeom prst="rect">
            <a:avLst/>
          </a:prstGeom>
          <a:gradFill rotWithShape="1">
            <a:gsLst>
              <a:gs pos="0">
                <a:srgbClr val="A8286B">
                  <a:alpha val="0"/>
                </a:srgbClr>
              </a:gs>
              <a:gs pos="100000">
                <a:schemeClr val="bg1">
                  <a:alpha val="20000"/>
                </a:schemeClr>
              </a:gs>
            </a:gsLst>
            <a:lin ang="5400000" scaled="1"/>
          </a:gradFill>
          <a:ln w="9525" algn="ctr">
            <a:noFill/>
            <a:miter lim="800000"/>
            <a:headEnd/>
            <a:tailEnd/>
          </a:ln>
          <a:effectLst/>
        </p:spPr>
        <p:txBody>
          <a:bodyPr wrap="square" lIns="82124" tIns="41061" rIns="82124" bIns="41061" anchor="ctr">
            <a:spAutoFit/>
          </a:bodyPr>
          <a:lstStyle/>
          <a:p>
            <a:endParaRPr lang="en-US"/>
          </a:p>
        </p:txBody>
      </p:sp>
      <p:sp>
        <p:nvSpPr>
          <p:cNvPr id="84" name="Right Brace 83"/>
          <p:cNvSpPr/>
          <p:nvPr/>
        </p:nvSpPr>
        <p:spPr bwMode="auto">
          <a:xfrm rot="16200000">
            <a:off x="2268472" y="1198005"/>
            <a:ext cx="305518" cy="1276751"/>
          </a:xfrm>
          <a:prstGeom prst="rightBrace">
            <a:avLst/>
          </a:prstGeom>
          <a:no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endParaRPr kumimoji="0" lang="en-US" sz="1800" b="0" i="0" u="none" strike="noStrike" cap="none" normalizeH="0" baseline="0" smtClean="0">
              <a:ln>
                <a:noFill/>
              </a:ln>
              <a:solidFill>
                <a:srgbClr val="0183B7"/>
              </a:solidFill>
              <a:effectLst/>
              <a:latin typeface="Arial" charset="0"/>
            </a:endParaRPr>
          </a:p>
        </p:txBody>
      </p:sp>
      <p:sp>
        <p:nvSpPr>
          <p:cNvPr id="85" name="Right Brace 84"/>
          <p:cNvSpPr/>
          <p:nvPr/>
        </p:nvSpPr>
        <p:spPr bwMode="auto">
          <a:xfrm rot="16200000">
            <a:off x="1319228" y="1530859"/>
            <a:ext cx="305518" cy="611043"/>
          </a:xfrm>
          <a:prstGeom prst="rightBrace">
            <a:avLst/>
          </a:prstGeom>
          <a:no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endParaRPr kumimoji="0" lang="en-US" sz="1800" b="0" i="0" u="none" strike="noStrike" cap="none" normalizeH="0" baseline="0" smtClean="0">
              <a:ln>
                <a:noFill/>
              </a:ln>
              <a:solidFill>
                <a:srgbClr val="0183B7"/>
              </a:solidFill>
              <a:effectLst/>
              <a:latin typeface="Arial" charset="0"/>
            </a:endParaRPr>
          </a:p>
        </p:txBody>
      </p:sp>
      <p:sp>
        <p:nvSpPr>
          <p:cNvPr id="86" name="Right Brace 85"/>
          <p:cNvSpPr/>
          <p:nvPr/>
        </p:nvSpPr>
        <p:spPr bwMode="auto">
          <a:xfrm rot="16200000">
            <a:off x="4482058" y="250774"/>
            <a:ext cx="305518" cy="3150418"/>
          </a:xfrm>
          <a:prstGeom prst="rightBrace">
            <a:avLst/>
          </a:prstGeom>
          <a:no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endParaRPr kumimoji="0" lang="en-US" sz="1800" b="0" i="0" u="none" strike="noStrike" cap="none" normalizeH="0" baseline="0" smtClean="0">
              <a:ln>
                <a:noFill/>
              </a:ln>
              <a:solidFill>
                <a:srgbClr val="0183B7"/>
              </a:solidFill>
              <a:effectLst/>
              <a:latin typeface="Arial" charset="0"/>
            </a:endParaRPr>
          </a:p>
        </p:txBody>
      </p:sp>
      <p:sp>
        <p:nvSpPr>
          <p:cNvPr id="87" name="Right Brace 86"/>
          <p:cNvSpPr/>
          <p:nvPr/>
        </p:nvSpPr>
        <p:spPr bwMode="auto">
          <a:xfrm rot="16200000">
            <a:off x="7317434" y="565815"/>
            <a:ext cx="305518" cy="2520334"/>
          </a:xfrm>
          <a:prstGeom prst="rightBrace">
            <a:avLst/>
          </a:prstGeom>
          <a:no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endParaRPr kumimoji="0" lang="en-US" sz="1800" b="0" i="0" u="none" strike="noStrike" cap="none" normalizeH="0" baseline="0" smtClean="0">
              <a:ln>
                <a:noFill/>
              </a:ln>
              <a:solidFill>
                <a:srgbClr val="0183B7"/>
              </a:solidFill>
              <a:effectLst/>
              <a:latin typeface="Arial" charset="0"/>
            </a:endParaRPr>
          </a:p>
        </p:txBody>
      </p:sp>
      <p:sp>
        <p:nvSpPr>
          <p:cNvPr id="88" name="Right Brace 87"/>
          <p:cNvSpPr/>
          <p:nvPr/>
        </p:nvSpPr>
        <p:spPr bwMode="auto">
          <a:xfrm rot="16200000">
            <a:off x="9209348" y="1197560"/>
            <a:ext cx="305518" cy="1256842"/>
          </a:xfrm>
          <a:prstGeom prst="rightBrace">
            <a:avLst/>
          </a:prstGeom>
          <a:no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endParaRPr kumimoji="0" lang="en-US" sz="1800" b="0" i="0" u="none" strike="noStrike" cap="none" normalizeH="0" baseline="0" smtClean="0">
              <a:ln>
                <a:noFill/>
              </a:ln>
              <a:solidFill>
                <a:srgbClr val="0183B7"/>
              </a:solidFill>
              <a:effectLst/>
              <a:latin typeface="Arial" charset="0"/>
            </a:endParaRPr>
          </a:p>
        </p:txBody>
      </p:sp>
      <p:sp>
        <p:nvSpPr>
          <p:cNvPr id="89" name="Right Brace 88"/>
          <p:cNvSpPr/>
          <p:nvPr/>
        </p:nvSpPr>
        <p:spPr bwMode="auto">
          <a:xfrm rot="16200000">
            <a:off x="10475510" y="1194889"/>
            <a:ext cx="305518" cy="1262182"/>
          </a:xfrm>
          <a:prstGeom prst="rightBrace">
            <a:avLst/>
          </a:prstGeom>
          <a:no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endParaRPr kumimoji="0" lang="en-US" sz="1800" b="0" i="0" u="none" strike="noStrike" cap="none" normalizeH="0" baseline="0" smtClean="0">
              <a:ln>
                <a:noFill/>
              </a:ln>
              <a:solidFill>
                <a:srgbClr val="0183B7"/>
              </a:solidFill>
              <a:effectLst/>
              <a:latin typeface="Arial" charset="0"/>
            </a:endParaRPr>
          </a:p>
        </p:txBody>
      </p:sp>
      <p:sp>
        <p:nvSpPr>
          <p:cNvPr id="90" name="TextBox 89"/>
          <p:cNvSpPr txBox="1"/>
          <p:nvPr/>
        </p:nvSpPr>
        <p:spPr>
          <a:xfrm>
            <a:off x="1166465" y="1442388"/>
            <a:ext cx="745717" cy="258532"/>
          </a:xfrm>
          <a:prstGeom prst="rect">
            <a:avLst/>
          </a:prstGeom>
          <a:noFill/>
        </p:spPr>
        <p:txBody>
          <a:bodyPr wrap="none" rtlCol="0">
            <a:spAutoFit/>
          </a:bodyPr>
          <a:lstStyle/>
          <a:p>
            <a:r>
              <a:rPr lang="en-AU" sz="1200" dirty="0" smtClean="0"/>
              <a:t>1 Nibble</a:t>
            </a:r>
            <a:endParaRPr lang="en-US" sz="1200" dirty="0"/>
          </a:p>
        </p:txBody>
      </p:sp>
      <p:sp>
        <p:nvSpPr>
          <p:cNvPr id="91" name="TextBox 90"/>
          <p:cNvSpPr txBox="1"/>
          <p:nvPr/>
        </p:nvSpPr>
        <p:spPr>
          <a:xfrm>
            <a:off x="2162377" y="1442388"/>
            <a:ext cx="620683" cy="258532"/>
          </a:xfrm>
          <a:prstGeom prst="rect">
            <a:avLst/>
          </a:prstGeom>
          <a:noFill/>
        </p:spPr>
        <p:txBody>
          <a:bodyPr wrap="none" rtlCol="0">
            <a:spAutoFit/>
          </a:bodyPr>
          <a:lstStyle/>
          <a:p>
            <a:r>
              <a:rPr lang="en-AU" sz="1200" dirty="0" smtClean="0"/>
              <a:t>1 Byte</a:t>
            </a:r>
            <a:endParaRPr lang="en-US" sz="1200" dirty="0"/>
          </a:p>
        </p:txBody>
      </p:sp>
      <p:sp>
        <p:nvSpPr>
          <p:cNvPr id="92" name="TextBox 91"/>
          <p:cNvSpPr txBox="1"/>
          <p:nvPr/>
        </p:nvSpPr>
        <p:spPr>
          <a:xfrm>
            <a:off x="4322665" y="1442388"/>
            <a:ext cx="697627" cy="258532"/>
          </a:xfrm>
          <a:prstGeom prst="rect">
            <a:avLst/>
          </a:prstGeom>
          <a:noFill/>
        </p:spPr>
        <p:txBody>
          <a:bodyPr wrap="none" rtlCol="0">
            <a:spAutoFit/>
          </a:bodyPr>
          <a:lstStyle/>
          <a:p>
            <a:r>
              <a:rPr lang="en-AU" sz="1200" dirty="0" smtClean="0"/>
              <a:t>5 Bytes</a:t>
            </a:r>
            <a:endParaRPr lang="en-US" sz="1200" dirty="0"/>
          </a:p>
        </p:txBody>
      </p:sp>
      <p:sp>
        <p:nvSpPr>
          <p:cNvPr id="93" name="TextBox 92"/>
          <p:cNvSpPr txBox="1"/>
          <p:nvPr/>
        </p:nvSpPr>
        <p:spPr>
          <a:xfrm>
            <a:off x="7203049" y="1442388"/>
            <a:ext cx="697627" cy="258532"/>
          </a:xfrm>
          <a:prstGeom prst="rect">
            <a:avLst/>
          </a:prstGeom>
          <a:noFill/>
        </p:spPr>
        <p:txBody>
          <a:bodyPr wrap="none" rtlCol="0">
            <a:spAutoFit/>
          </a:bodyPr>
          <a:lstStyle/>
          <a:p>
            <a:r>
              <a:rPr lang="en-AU" sz="1200" dirty="0" smtClean="0"/>
              <a:t>4 Bytes</a:t>
            </a:r>
            <a:endParaRPr lang="en-US" sz="1200" dirty="0"/>
          </a:p>
        </p:txBody>
      </p:sp>
      <p:sp>
        <p:nvSpPr>
          <p:cNvPr id="94" name="TextBox 93"/>
          <p:cNvSpPr txBox="1"/>
          <p:nvPr/>
        </p:nvSpPr>
        <p:spPr>
          <a:xfrm>
            <a:off x="9093301" y="1442388"/>
            <a:ext cx="697627" cy="258532"/>
          </a:xfrm>
          <a:prstGeom prst="rect">
            <a:avLst/>
          </a:prstGeom>
          <a:noFill/>
        </p:spPr>
        <p:txBody>
          <a:bodyPr wrap="none" rtlCol="0">
            <a:spAutoFit/>
          </a:bodyPr>
          <a:lstStyle/>
          <a:p>
            <a:r>
              <a:rPr lang="en-AU" sz="1200" dirty="0" smtClean="0"/>
              <a:t>2 Bytes</a:t>
            </a:r>
            <a:endParaRPr lang="en-US" sz="1200" dirty="0"/>
          </a:p>
        </p:txBody>
      </p:sp>
      <p:sp>
        <p:nvSpPr>
          <p:cNvPr id="95" name="TextBox 94"/>
          <p:cNvSpPr txBox="1"/>
          <p:nvPr/>
        </p:nvSpPr>
        <p:spPr>
          <a:xfrm>
            <a:off x="10353469" y="1442388"/>
            <a:ext cx="697627" cy="258532"/>
          </a:xfrm>
          <a:prstGeom prst="rect">
            <a:avLst/>
          </a:prstGeom>
          <a:noFill/>
        </p:spPr>
        <p:txBody>
          <a:bodyPr wrap="none" rtlCol="0">
            <a:spAutoFit/>
          </a:bodyPr>
          <a:lstStyle/>
          <a:p>
            <a:r>
              <a:rPr lang="en-AU" sz="1200" dirty="0" smtClean="0"/>
              <a:t>2 Bytes</a:t>
            </a:r>
            <a:endParaRPr lang="en-US" sz="1200" dirty="0"/>
          </a:p>
        </p:txBody>
      </p:sp>
      <p:sp>
        <p:nvSpPr>
          <p:cNvPr id="96" name="Right Brace 95"/>
          <p:cNvSpPr/>
          <p:nvPr/>
        </p:nvSpPr>
        <p:spPr bwMode="auto">
          <a:xfrm rot="10800000">
            <a:off x="860947" y="2349499"/>
            <a:ext cx="305518" cy="719137"/>
          </a:xfrm>
          <a:prstGeom prst="rightBrace">
            <a:avLst/>
          </a:prstGeom>
          <a:no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endParaRPr kumimoji="0" lang="en-US" sz="1800" b="0" i="0" u="none" strike="noStrike" cap="none" normalizeH="0" baseline="0" smtClean="0">
              <a:ln>
                <a:noFill/>
              </a:ln>
              <a:solidFill>
                <a:srgbClr val="0183B7"/>
              </a:solidFill>
              <a:effectLst/>
              <a:latin typeface="Arial" charset="0"/>
            </a:endParaRPr>
          </a:p>
        </p:txBody>
      </p:sp>
      <p:sp>
        <p:nvSpPr>
          <p:cNvPr id="97" name="Right Brace 96"/>
          <p:cNvSpPr/>
          <p:nvPr/>
        </p:nvSpPr>
        <p:spPr bwMode="auto">
          <a:xfrm rot="10800000">
            <a:off x="860947" y="3068637"/>
            <a:ext cx="305518" cy="722634"/>
          </a:xfrm>
          <a:prstGeom prst="rightBrace">
            <a:avLst/>
          </a:prstGeom>
          <a:no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endParaRPr kumimoji="0" lang="en-US" sz="1800" b="0" i="0" u="none" strike="noStrike" cap="none" normalizeH="0" baseline="0" smtClean="0">
              <a:ln>
                <a:noFill/>
              </a:ln>
              <a:solidFill>
                <a:srgbClr val="0183B7"/>
              </a:solidFill>
              <a:effectLst/>
              <a:latin typeface="Arial" charset="0"/>
            </a:endParaRPr>
          </a:p>
        </p:txBody>
      </p:sp>
      <p:sp>
        <p:nvSpPr>
          <p:cNvPr id="98" name="TextBox 97"/>
          <p:cNvSpPr txBox="1"/>
          <p:nvPr/>
        </p:nvSpPr>
        <p:spPr>
          <a:xfrm>
            <a:off x="72206" y="2581320"/>
            <a:ext cx="782587" cy="258532"/>
          </a:xfrm>
          <a:prstGeom prst="rect">
            <a:avLst/>
          </a:prstGeom>
          <a:noFill/>
        </p:spPr>
        <p:txBody>
          <a:bodyPr wrap="none" rtlCol="0">
            <a:spAutoFit/>
          </a:bodyPr>
          <a:lstStyle/>
          <a:p>
            <a:r>
              <a:rPr lang="en-AU" sz="1200" dirty="0" smtClean="0"/>
              <a:t>16 Bytes</a:t>
            </a:r>
            <a:endParaRPr lang="en-US" sz="1200" dirty="0"/>
          </a:p>
        </p:txBody>
      </p:sp>
      <p:sp>
        <p:nvSpPr>
          <p:cNvPr id="99" name="TextBox 98"/>
          <p:cNvSpPr txBox="1"/>
          <p:nvPr/>
        </p:nvSpPr>
        <p:spPr>
          <a:xfrm>
            <a:off x="71137" y="3300884"/>
            <a:ext cx="782587" cy="258532"/>
          </a:xfrm>
          <a:prstGeom prst="rect">
            <a:avLst/>
          </a:prstGeom>
          <a:noFill/>
        </p:spPr>
        <p:txBody>
          <a:bodyPr wrap="none" rtlCol="0">
            <a:spAutoFit/>
          </a:bodyPr>
          <a:lstStyle/>
          <a:p>
            <a:r>
              <a:rPr lang="en-AU" sz="1200" dirty="0" smtClean="0"/>
              <a:t>16 Bytes</a:t>
            </a:r>
            <a:endParaRPr lang="en-US" sz="1200" dirty="0"/>
          </a:p>
        </p:txBody>
      </p:sp>
      <p:sp>
        <p:nvSpPr>
          <p:cNvPr id="100" name="Right Brace 99"/>
          <p:cNvSpPr/>
          <p:nvPr/>
        </p:nvSpPr>
        <p:spPr bwMode="auto">
          <a:xfrm>
            <a:off x="11259360" y="2339976"/>
            <a:ext cx="305518" cy="1449387"/>
          </a:xfrm>
          <a:prstGeom prst="rightBrace">
            <a:avLst/>
          </a:prstGeom>
          <a:no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endParaRPr kumimoji="0" lang="en-US" sz="1800" b="0" i="0" u="none" strike="noStrike" cap="none" normalizeH="0" baseline="0" smtClean="0">
              <a:ln>
                <a:noFill/>
              </a:ln>
              <a:solidFill>
                <a:srgbClr val="0183B7"/>
              </a:solidFill>
              <a:effectLst/>
              <a:latin typeface="Arial" charset="0"/>
            </a:endParaRPr>
          </a:p>
        </p:txBody>
      </p:sp>
      <p:sp>
        <p:nvSpPr>
          <p:cNvPr id="101" name="TextBox 100"/>
          <p:cNvSpPr txBox="1"/>
          <p:nvPr/>
        </p:nvSpPr>
        <p:spPr>
          <a:xfrm>
            <a:off x="11495132" y="2914256"/>
            <a:ext cx="569387" cy="424732"/>
          </a:xfrm>
          <a:prstGeom prst="rect">
            <a:avLst/>
          </a:prstGeom>
          <a:noFill/>
        </p:spPr>
        <p:txBody>
          <a:bodyPr wrap="none" rtlCol="0">
            <a:spAutoFit/>
          </a:bodyPr>
          <a:lstStyle/>
          <a:p>
            <a:r>
              <a:rPr lang="en-AU" sz="1200" dirty="0" smtClean="0"/>
              <a:t>40</a:t>
            </a:r>
            <a:br>
              <a:rPr lang="en-AU" sz="1200" dirty="0" smtClean="0"/>
            </a:br>
            <a:r>
              <a:rPr lang="en-AU" sz="1200" dirty="0" smtClean="0"/>
              <a:t>Bytes</a:t>
            </a:r>
            <a:endParaRPr lang="en-US" sz="1200" dirty="0"/>
          </a:p>
        </p:txBody>
      </p:sp>
      <p:sp>
        <p:nvSpPr>
          <p:cNvPr id="102" name="Rectangle 27"/>
          <p:cNvSpPr txBox="1">
            <a:spLocks noChangeArrowheads="1"/>
          </p:cNvSpPr>
          <p:nvPr/>
        </p:nvSpPr>
        <p:spPr>
          <a:xfrm>
            <a:off x="752475" y="4311987"/>
            <a:ext cx="10237788" cy="1457325"/>
          </a:xfrm>
          <a:prstGeom prst="rect">
            <a:avLst/>
          </a:prstGeom>
        </p:spPr>
        <p:txBody>
          <a:bodyPr/>
          <a:lstStyle/>
          <a:p>
            <a:pPr marL="236538" marR="0" lvl="0" indent="-236538" algn="l" defTabSz="814388" rtl="0" eaLnBrk="1" fontAlgn="base" latinLnBrk="0" hangingPunct="1">
              <a:lnSpc>
                <a:spcPct val="95000"/>
              </a:lnSpc>
              <a:spcBef>
                <a:spcPct val="50000"/>
              </a:spcBef>
              <a:spcAft>
                <a:spcPct val="0"/>
              </a:spcAft>
              <a:buClr>
                <a:schemeClr val="tx2"/>
              </a:buClr>
              <a:buSzPct val="100000"/>
              <a:buFont typeface="Wingdings" pitchFamily="2" charset="2"/>
              <a:buChar char="§"/>
              <a:tabLst/>
              <a:defRPr/>
            </a:pPr>
            <a:r>
              <a:rPr kumimoji="0" lang="en-AU" sz="2000" b="0" i="0" u="none" strike="noStrike" kern="0" cap="none" spc="0" normalizeH="0" baseline="0" noProof="0" dirty="0" smtClean="0">
                <a:ln>
                  <a:noFill/>
                </a:ln>
                <a:solidFill>
                  <a:schemeClr val="tx1"/>
                </a:solidFill>
                <a:effectLst/>
                <a:uLnTx/>
                <a:uFillTx/>
                <a:latin typeface="+mn-lt"/>
                <a:ea typeface="+mn-ea"/>
                <a:cs typeface="+mn-cs"/>
              </a:rPr>
              <a:t>Minimum size is 40 bytes (double that of </a:t>
            </a:r>
            <a:r>
              <a:rPr kumimoji="0" lang="en-AU" sz="2000" b="0" i="0" u="none" strike="noStrike" kern="0" cap="none" spc="0" normalizeH="0" baseline="0" noProof="0" dirty="0" err="1" smtClean="0">
                <a:ln>
                  <a:noFill/>
                </a:ln>
                <a:solidFill>
                  <a:schemeClr val="tx1"/>
                </a:solidFill>
                <a:effectLst/>
                <a:uLnTx/>
                <a:uFillTx/>
                <a:latin typeface="+mn-lt"/>
                <a:ea typeface="+mn-ea"/>
                <a:cs typeface="+mn-cs"/>
              </a:rPr>
              <a:t>IPv4</a:t>
            </a:r>
            <a:r>
              <a:rPr kumimoji="0" lang="en-AU" sz="2000" b="0" i="0" u="none" strike="noStrike" kern="0" cap="none" spc="0" normalizeH="0" baseline="0" noProof="0" dirty="0" smtClean="0">
                <a:ln>
                  <a:noFill/>
                </a:ln>
                <a:solidFill>
                  <a:schemeClr val="tx1"/>
                </a:solidFill>
                <a:effectLst/>
                <a:uLnTx/>
                <a:uFillTx/>
                <a:latin typeface="+mn-lt"/>
                <a:ea typeface="+mn-ea"/>
                <a:cs typeface="+mn-cs"/>
              </a:rPr>
              <a:t>)</a:t>
            </a:r>
          </a:p>
          <a:p>
            <a:pPr marL="236538" marR="0" lvl="0" indent="-236538" algn="l" defTabSz="814388" rtl="0" eaLnBrk="1" fontAlgn="base" latinLnBrk="0" hangingPunct="1">
              <a:lnSpc>
                <a:spcPct val="95000"/>
              </a:lnSpc>
              <a:spcBef>
                <a:spcPct val="50000"/>
              </a:spcBef>
              <a:spcAft>
                <a:spcPct val="0"/>
              </a:spcAft>
              <a:buClr>
                <a:schemeClr val="tx2"/>
              </a:buClr>
              <a:buSzPct val="100000"/>
              <a:buFont typeface="Wingdings" pitchFamily="2" charset="2"/>
              <a:buChar char="§"/>
              <a:tabLst/>
              <a:defRPr/>
            </a:pPr>
            <a:r>
              <a:rPr lang="en-AU" sz="2000" kern="0" dirty="0" smtClean="0">
                <a:solidFill>
                  <a:schemeClr val="tx1"/>
                </a:solidFill>
                <a:latin typeface="+mn-lt"/>
              </a:rPr>
              <a:t>Can be extended by additional headers</a:t>
            </a:r>
          </a:p>
          <a:p>
            <a:pPr marL="236538" marR="0" lvl="0" indent="-236538" algn="l" defTabSz="814388" rtl="0" eaLnBrk="1" fontAlgn="base" latinLnBrk="0" hangingPunct="1">
              <a:lnSpc>
                <a:spcPct val="95000"/>
              </a:lnSpc>
              <a:spcBef>
                <a:spcPct val="50000"/>
              </a:spcBef>
              <a:spcAft>
                <a:spcPct val="0"/>
              </a:spcAft>
              <a:buClr>
                <a:schemeClr val="tx2"/>
              </a:buClr>
              <a:buSzPct val="100000"/>
              <a:buFont typeface="Wingdings" pitchFamily="2" charset="2"/>
              <a:buChar char="§"/>
              <a:tabLst/>
              <a:defRPr/>
            </a:pPr>
            <a:r>
              <a:rPr kumimoji="0" lang="en-AU" sz="2000" b="0" i="0" u="none" strike="noStrike" kern="0" cap="none" spc="0" normalizeH="0" baseline="0" noProof="0" dirty="0" smtClean="0">
                <a:ln>
                  <a:noFill/>
                </a:ln>
                <a:solidFill>
                  <a:schemeClr val="tx1"/>
                </a:solidFill>
                <a:effectLst/>
                <a:uLnTx/>
                <a:uFillTx/>
                <a:latin typeface="+mn-lt"/>
              </a:rPr>
              <a:t>Fragmentation must be performed by end</a:t>
            </a:r>
            <a:r>
              <a:rPr kumimoji="0" lang="en-AU" sz="2000" b="0" i="0" u="none" strike="noStrike" kern="0" cap="none" spc="0" normalizeH="0" noProof="0" dirty="0" smtClean="0">
                <a:ln>
                  <a:noFill/>
                </a:ln>
                <a:solidFill>
                  <a:schemeClr val="tx1"/>
                </a:solidFill>
                <a:effectLst/>
                <a:uLnTx/>
                <a:uFillTx/>
                <a:latin typeface="+mn-lt"/>
              </a:rPr>
              <a:t> nodes</a:t>
            </a:r>
            <a:endParaRPr kumimoji="0" lang="en-US" sz="1800" b="0" i="0" u="none" strike="noStrike" kern="0" cap="none" spc="0" normalizeH="0" baseline="0" noProof="0" dirty="0">
              <a:ln>
                <a:noFill/>
              </a:ln>
              <a:solidFill>
                <a:schemeClr val="tx1"/>
              </a:solidFill>
              <a:effectLst/>
              <a:uLnTx/>
              <a:uFillTx/>
              <a:latin typeface="+mn-lt"/>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3580" name="Picture 172"/>
          <p:cNvPicPr>
            <a:picLocks noChangeAspect="1" noChangeArrowheads="1"/>
          </p:cNvPicPr>
          <p:nvPr/>
        </p:nvPicPr>
        <p:blipFill>
          <a:blip r:embed="rId3" cstate="print"/>
          <a:srcRect/>
          <a:stretch>
            <a:fillRect/>
          </a:stretch>
        </p:blipFill>
        <p:spPr bwMode="auto">
          <a:xfrm>
            <a:off x="6094413" y="2076450"/>
            <a:ext cx="1016000" cy="933450"/>
          </a:xfrm>
          <a:prstGeom prst="rect">
            <a:avLst/>
          </a:prstGeom>
          <a:noFill/>
          <a:ln w="9525" algn="ctr">
            <a:noFill/>
            <a:miter lim="800000"/>
            <a:headEnd/>
            <a:tailEnd/>
          </a:ln>
          <a:effectLst/>
        </p:spPr>
      </p:pic>
      <p:sp>
        <p:nvSpPr>
          <p:cNvPr id="913491" name="Rectangle 83"/>
          <p:cNvSpPr>
            <a:spLocks noGrp="1" noChangeArrowheads="1"/>
          </p:cNvSpPr>
          <p:nvPr>
            <p:ph type="title"/>
          </p:nvPr>
        </p:nvSpPr>
        <p:spPr/>
        <p:txBody>
          <a:bodyPr/>
          <a:lstStyle/>
          <a:p>
            <a:r>
              <a:rPr lang="en-US"/>
              <a:t>A World of Sensors</a:t>
            </a:r>
          </a:p>
        </p:txBody>
      </p:sp>
      <p:pic>
        <p:nvPicPr>
          <p:cNvPr id="913494" name="Picture 86" descr="neon_nytimes"/>
          <p:cNvPicPr preferRelativeResize="0">
            <a:picLocks noChangeAspect="1" noChangeArrowheads="1"/>
          </p:cNvPicPr>
          <p:nvPr/>
        </p:nvPicPr>
        <p:blipFill>
          <a:blip r:embed="rId4" cstate="print"/>
          <a:srcRect/>
          <a:stretch>
            <a:fillRect/>
          </a:stretch>
        </p:blipFill>
        <p:spPr bwMode="auto">
          <a:xfrm>
            <a:off x="0" y="3887788"/>
            <a:ext cx="1187450" cy="958850"/>
          </a:xfrm>
          <a:prstGeom prst="rect">
            <a:avLst/>
          </a:prstGeom>
          <a:noFill/>
          <a:ln w="9525" algn="ctr">
            <a:noFill/>
            <a:miter lim="800000"/>
            <a:headEnd/>
            <a:tailEnd/>
          </a:ln>
          <a:effectLst/>
        </p:spPr>
      </p:pic>
      <p:pic>
        <p:nvPicPr>
          <p:cNvPr id="913495" name="Picture 87" descr="3D_layerVIEW"/>
          <p:cNvPicPr preferRelativeResize="0">
            <a:picLocks noChangeAspect="1" noChangeArrowheads="1"/>
          </p:cNvPicPr>
          <p:nvPr/>
        </p:nvPicPr>
        <p:blipFill>
          <a:blip r:embed="rId5" cstate="print"/>
          <a:srcRect/>
          <a:stretch>
            <a:fillRect/>
          </a:stretch>
        </p:blipFill>
        <p:spPr bwMode="auto">
          <a:xfrm>
            <a:off x="1187450" y="3879850"/>
            <a:ext cx="844550" cy="955675"/>
          </a:xfrm>
          <a:prstGeom prst="rect">
            <a:avLst/>
          </a:prstGeom>
          <a:solidFill>
            <a:schemeClr val="bg1"/>
          </a:solidFill>
          <a:ln w="9525" algn="ctr">
            <a:noFill/>
            <a:miter lim="800000"/>
            <a:headEnd/>
            <a:tailEnd/>
          </a:ln>
          <a:effectLst/>
        </p:spPr>
      </p:pic>
      <p:sp>
        <p:nvSpPr>
          <p:cNvPr id="913496" name="Text Box 88"/>
          <p:cNvSpPr txBox="1">
            <a:spLocks noChangeArrowheads="1"/>
          </p:cNvSpPr>
          <p:nvPr/>
        </p:nvSpPr>
        <p:spPr bwMode="auto">
          <a:xfrm>
            <a:off x="2051050" y="3921125"/>
            <a:ext cx="1466850" cy="641350"/>
          </a:xfrm>
          <a:prstGeom prst="rect">
            <a:avLst/>
          </a:prstGeom>
          <a:noFill/>
          <a:ln w="12700">
            <a:noFill/>
            <a:miter lim="800000"/>
            <a:headEnd/>
            <a:tailEnd/>
          </a:ln>
          <a:effectLst/>
        </p:spPr>
        <p:txBody>
          <a:bodyPr wrap="none">
            <a:spAutoFit/>
          </a:bodyPr>
          <a:lstStyle/>
          <a:p>
            <a:pPr>
              <a:lnSpc>
                <a:spcPct val="100000"/>
              </a:lnSpc>
              <a:spcBef>
                <a:spcPct val="50000"/>
              </a:spcBef>
            </a:pPr>
            <a:r>
              <a:rPr lang="en-US" b="1">
                <a:solidFill>
                  <a:schemeClr val="tx1"/>
                </a:solidFill>
                <a:cs typeface="Arial" charset="0"/>
              </a:rPr>
              <a:t>Enable New</a:t>
            </a:r>
            <a:br>
              <a:rPr lang="en-US" b="1">
                <a:solidFill>
                  <a:schemeClr val="tx1"/>
                </a:solidFill>
                <a:cs typeface="Arial" charset="0"/>
              </a:rPr>
            </a:br>
            <a:r>
              <a:rPr lang="en-US" b="1">
                <a:solidFill>
                  <a:schemeClr val="tx1"/>
                </a:solidFill>
                <a:cs typeface="Arial" charset="0"/>
              </a:rPr>
              <a:t>Knowledge</a:t>
            </a:r>
          </a:p>
        </p:txBody>
      </p:sp>
      <p:sp>
        <p:nvSpPr>
          <p:cNvPr id="913497" name="Text Box 89"/>
          <p:cNvSpPr txBox="1">
            <a:spLocks noChangeArrowheads="1"/>
          </p:cNvSpPr>
          <p:nvPr/>
        </p:nvSpPr>
        <p:spPr bwMode="auto">
          <a:xfrm>
            <a:off x="10163175" y="3048000"/>
            <a:ext cx="1504950" cy="641350"/>
          </a:xfrm>
          <a:prstGeom prst="rect">
            <a:avLst/>
          </a:prstGeom>
          <a:noFill/>
          <a:ln w="12700">
            <a:noFill/>
            <a:miter lim="800000"/>
            <a:headEnd/>
            <a:tailEnd/>
          </a:ln>
          <a:effectLst/>
        </p:spPr>
        <p:txBody>
          <a:bodyPr wrap="none">
            <a:spAutoFit/>
          </a:bodyPr>
          <a:lstStyle/>
          <a:p>
            <a:pPr>
              <a:lnSpc>
                <a:spcPct val="100000"/>
              </a:lnSpc>
              <a:spcBef>
                <a:spcPct val="50000"/>
              </a:spcBef>
            </a:pPr>
            <a:r>
              <a:rPr lang="en-US" b="1">
                <a:solidFill>
                  <a:schemeClr val="tx1"/>
                </a:solidFill>
                <a:cs typeface="Arial" charset="0"/>
              </a:rPr>
              <a:t>Improve</a:t>
            </a:r>
            <a:br>
              <a:rPr lang="en-US" b="1">
                <a:solidFill>
                  <a:schemeClr val="tx1"/>
                </a:solidFill>
                <a:cs typeface="Arial" charset="0"/>
              </a:rPr>
            </a:br>
            <a:r>
              <a:rPr lang="en-US" b="1">
                <a:solidFill>
                  <a:schemeClr val="tx1"/>
                </a:solidFill>
                <a:cs typeface="Arial" charset="0"/>
              </a:rPr>
              <a:t>Productivity</a:t>
            </a:r>
          </a:p>
        </p:txBody>
      </p:sp>
      <p:pic>
        <p:nvPicPr>
          <p:cNvPr id="913498" name="Picture 90" descr="container_tracking"/>
          <p:cNvPicPr preferRelativeResize="0">
            <a:picLocks noChangeAspect="1" noChangeArrowheads="1"/>
          </p:cNvPicPr>
          <p:nvPr/>
        </p:nvPicPr>
        <p:blipFill>
          <a:blip r:embed="rId6" cstate="print"/>
          <a:srcRect r="8763" b="4967"/>
          <a:stretch>
            <a:fillRect/>
          </a:stretch>
        </p:blipFill>
        <p:spPr bwMode="auto">
          <a:xfrm>
            <a:off x="9113838" y="3006725"/>
            <a:ext cx="1042987" cy="968375"/>
          </a:xfrm>
          <a:prstGeom prst="rect">
            <a:avLst/>
          </a:prstGeom>
          <a:noFill/>
        </p:spPr>
      </p:pic>
      <p:pic>
        <p:nvPicPr>
          <p:cNvPr id="913499" name="Picture 91" descr="manufacturing"/>
          <p:cNvPicPr preferRelativeResize="0">
            <a:picLocks noChangeAspect="1" noChangeArrowheads="1"/>
          </p:cNvPicPr>
          <p:nvPr/>
        </p:nvPicPr>
        <p:blipFill>
          <a:blip r:embed="rId7" cstate="print"/>
          <a:srcRect r="11111" b="5931"/>
          <a:stretch>
            <a:fillRect/>
          </a:stretch>
        </p:blipFill>
        <p:spPr bwMode="auto">
          <a:xfrm>
            <a:off x="8126413" y="3022600"/>
            <a:ext cx="1016000" cy="952500"/>
          </a:xfrm>
          <a:prstGeom prst="rect">
            <a:avLst/>
          </a:prstGeom>
          <a:noFill/>
        </p:spPr>
      </p:pic>
      <p:sp>
        <p:nvSpPr>
          <p:cNvPr id="913500" name="Text Box 92"/>
          <p:cNvSpPr txBox="1">
            <a:spLocks noChangeArrowheads="1"/>
          </p:cNvSpPr>
          <p:nvPr/>
        </p:nvSpPr>
        <p:spPr bwMode="auto">
          <a:xfrm>
            <a:off x="10163175" y="5351463"/>
            <a:ext cx="1687513" cy="366712"/>
          </a:xfrm>
          <a:prstGeom prst="rect">
            <a:avLst/>
          </a:prstGeom>
          <a:noFill/>
          <a:ln w="12700">
            <a:noFill/>
            <a:miter lim="800000"/>
            <a:headEnd/>
            <a:tailEnd/>
          </a:ln>
          <a:effectLst/>
        </p:spPr>
        <p:txBody>
          <a:bodyPr>
            <a:spAutoFit/>
          </a:bodyPr>
          <a:lstStyle/>
          <a:p>
            <a:pPr>
              <a:lnSpc>
                <a:spcPct val="100000"/>
              </a:lnSpc>
              <a:spcBef>
                <a:spcPct val="50000"/>
              </a:spcBef>
            </a:pPr>
            <a:r>
              <a:rPr lang="en-US" b="1">
                <a:solidFill>
                  <a:schemeClr val="tx1"/>
                </a:solidFill>
                <a:cs typeface="Arial" charset="0"/>
              </a:rPr>
              <a:t>Healthcare </a:t>
            </a:r>
          </a:p>
        </p:txBody>
      </p:sp>
      <p:sp>
        <p:nvSpPr>
          <p:cNvPr id="913501" name="Text Box 93"/>
          <p:cNvSpPr txBox="1">
            <a:spLocks noChangeArrowheads="1"/>
          </p:cNvSpPr>
          <p:nvPr/>
        </p:nvSpPr>
        <p:spPr bwMode="auto">
          <a:xfrm>
            <a:off x="4062413" y="4841875"/>
            <a:ext cx="1758950" cy="641350"/>
          </a:xfrm>
          <a:prstGeom prst="rect">
            <a:avLst/>
          </a:prstGeom>
          <a:noFill/>
          <a:ln w="12700">
            <a:noFill/>
            <a:miter lim="800000"/>
            <a:headEnd/>
            <a:tailEnd/>
          </a:ln>
          <a:effectLst/>
        </p:spPr>
        <p:txBody>
          <a:bodyPr wrap="none">
            <a:spAutoFit/>
          </a:bodyPr>
          <a:lstStyle/>
          <a:p>
            <a:pPr>
              <a:lnSpc>
                <a:spcPct val="100000"/>
              </a:lnSpc>
              <a:spcBef>
                <a:spcPct val="50000"/>
              </a:spcBef>
            </a:pPr>
            <a:r>
              <a:rPr lang="en-US" b="1">
                <a:solidFill>
                  <a:schemeClr val="tx1"/>
                </a:solidFill>
                <a:cs typeface="Arial" charset="0"/>
              </a:rPr>
              <a:t>Improve Food </a:t>
            </a:r>
            <a:br>
              <a:rPr lang="en-US" b="1">
                <a:solidFill>
                  <a:schemeClr val="tx1"/>
                </a:solidFill>
                <a:cs typeface="Arial" charset="0"/>
              </a:rPr>
            </a:br>
            <a:r>
              <a:rPr lang="en-US" b="1">
                <a:solidFill>
                  <a:schemeClr val="tx1"/>
                </a:solidFill>
                <a:cs typeface="Arial" charset="0"/>
              </a:rPr>
              <a:t>and H</a:t>
            </a:r>
            <a:r>
              <a:rPr lang="en-US" b="1" baseline="50000">
                <a:solidFill>
                  <a:schemeClr val="tx1"/>
                </a:solidFill>
                <a:cs typeface="Arial" charset="0"/>
              </a:rPr>
              <a:t>2</a:t>
            </a:r>
            <a:r>
              <a:rPr lang="en-US" b="1">
                <a:solidFill>
                  <a:schemeClr val="tx1"/>
                </a:solidFill>
                <a:cs typeface="Arial" charset="0"/>
              </a:rPr>
              <a:t>O</a:t>
            </a:r>
          </a:p>
        </p:txBody>
      </p:sp>
      <p:pic>
        <p:nvPicPr>
          <p:cNvPr id="913502" name="Picture 94"/>
          <p:cNvPicPr preferRelativeResize="0">
            <a:picLocks noChangeAspect="1" noChangeArrowheads="1"/>
          </p:cNvPicPr>
          <p:nvPr/>
        </p:nvPicPr>
        <p:blipFill>
          <a:blip r:embed="rId8" cstate="print"/>
          <a:srcRect/>
          <a:stretch>
            <a:fillRect/>
          </a:stretch>
        </p:blipFill>
        <p:spPr bwMode="auto">
          <a:xfrm>
            <a:off x="2025650" y="4846638"/>
            <a:ext cx="1022350" cy="941387"/>
          </a:xfrm>
          <a:prstGeom prst="rect">
            <a:avLst/>
          </a:prstGeom>
          <a:noFill/>
          <a:ln w="9525">
            <a:noFill/>
            <a:miter lim="800000"/>
            <a:headEnd/>
            <a:tailEnd/>
          </a:ln>
          <a:effectLst/>
        </p:spPr>
      </p:pic>
      <p:pic>
        <p:nvPicPr>
          <p:cNvPr id="913503" name="Picture 95" descr="Figure 1. A boy pumps water from a tube well . . ."/>
          <p:cNvPicPr preferRelativeResize="0">
            <a:picLocks noChangeAspect="1" noChangeArrowheads="1"/>
          </p:cNvPicPr>
          <p:nvPr/>
        </p:nvPicPr>
        <p:blipFill>
          <a:blip r:embed="rId9" cstate="print"/>
          <a:srcRect/>
          <a:stretch>
            <a:fillRect/>
          </a:stretch>
        </p:blipFill>
        <p:spPr bwMode="auto">
          <a:xfrm>
            <a:off x="3048000" y="4835525"/>
            <a:ext cx="1014413" cy="952500"/>
          </a:xfrm>
          <a:prstGeom prst="rect">
            <a:avLst/>
          </a:prstGeom>
          <a:noFill/>
          <a:ln w="9525">
            <a:noFill/>
            <a:miter lim="800000"/>
            <a:headEnd/>
            <a:tailEnd/>
          </a:ln>
          <a:effectLst/>
        </p:spPr>
      </p:pic>
      <p:sp>
        <p:nvSpPr>
          <p:cNvPr id="913504" name="Text Box 96"/>
          <p:cNvSpPr txBox="1">
            <a:spLocks noChangeArrowheads="1"/>
          </p:cNvSpPr>
          <p:nvPr/>
        </p:nvSpPr>
        <p:spPr bwMode="auto">
          <a:xfrm>
            <a:off x="4062413" y="2439988"/>
            <a:ext cx="1771650" cy="641350"/>
          </a:xfrm>
          <a:prstGeom prst="rect">
            <a:avLst/>
          </a:prstGeom>
          <a:noFill/>
          <a:ln w="12700">
            <a:noFill/>
            <a:miter lim="800000"/>
            <a:headEnd/>
            <a:tailEnd/>
          </a:ln>
          <a:effectLst/>
        </p:spPr>
        <p:txBody>
          <a:bodyPr wrap="none">
            <a:spAutoFit/>
          </a:bodyPr>
          <a:lstStyle/>
          <a:p>
            <a:pPr>
              <a:lnSpc>
                <a:spcPct val="100000"/>
              </a:lnSpc>
              <a:spcBef>
                <a:spcPct val="50000"/>
              </a:spcBef>
            </a:pPr>
            <a:r>
              <a:rPr lang="en-US" b="1">
                <a:solidFill>
                  <a:schemeClr val="tx1"/>
                </a:solidFill>
                <a:cs typeface="Arial" charset="0"/>
              </a:rPr>
              <a:t>Energy Saving</a:t>
            </a:r>
            <a:br>
              <a:rPr lang="en-US" b="1">
                <a:solidFill>
                  <a:schemeClr val="tx1"/>
                </a:solidFill>
                <a:cs typeface="Arial" charset="0"/>
              </a:rPr>
            </a:br>
            <a:r>
              <a:rPr lang="en-US" b="1">
                <a:solidFill>
                  <a:schemeClr val="tx1"/>
                </a:solidFill>
                <a:cs typeface="Arial" charset="0"/>
              </a:rPr>
              <a:t>Smart Grid</a:t>
            </a:r>
          </a:p>
        </p:txBody>
      </p:sp>
      <p:pic>
        <p:nvPicPr>
          <p:cNvPr id="913505" name="Picture 97" descr="robo10"/>
          <p:cNvPicPr preferRelativeResize="0">
            <a:picLocks noChangeAspect="1" noChangeArrowheads="1"/>
          </p:cNvPicPr>
          <p:nvPr/>
        </p:nvPicPr>
        <p:blipFill>
          <a:blip r:embed="rId10" cstate="print"/>
          <a:srcRect/>
          <a:stretch>
            <a:fillRect/>
          </a:stretch>
        </p:blipFill>
        <p:spPr bwMode="black">
          <a:xfrm>
            <a:off x="2614613" y="2439988"/>
            <a:ext cx="1447800" cy="952500"/>
          </a:xfrm>
          <a:prstGeom prst="rect">
            <a:avLst/>
          </a:prstGeom>
          <a:noFill/>
          <a:ln w="9525">
            <a:noFill/>
            <a:miter lim="800000"/>
            <a:headEnd/>
            <a:tailEnd/>
          </a:ln>
          <a:effectLst/>
        </p:spPr>
      </p:pic>
      <p:pic>
        <p:nvPicPr>
          <p:cNvPr id="913506" name="Picture 98" descr="open%20office%20east"/>
          <p:cNvPicPr preferRelativeResize="0">
            <a:picLocks noChangeAspect="1" noChangeArrowheads="1"/>
          </p:cNvPicPr>
          <p:nvPr/>
        </p:nvPicPr>
        <p:blipFill>
          <a:blip r:embed="rId11" cstate="print"/>
          <a:srcRect/>
          <a:stretch>
            <a:fillRect/>
          </a:stretch>
        </p:blipFill>
        <p:spPr bwMode="auto">
          <a:xfrm>
            <a:off x="2032000" y="2439988"/>
            <a:ext cx="1016000" cy="952500"/>
          </a:xfrm>
          <a:prstGeom prst="rect">
            <a:avLst/>
          </a:prstGeom>
          <a:noFill/>
          <a:ln w="9525">
            <a:noFill/>
            <a:miter lim="800000"/>
            <a:headEnd/>
            <a:tailEnd/>
          </a:ln>
          <a:effectLst/>
        </p:spPr>
      </p:pic>
      <p:pic>
        <p:nvPicPr>
          <p:cNvPr id="913508" name="Picture 100" descr="loch rannoch hiries">
            <a:hlinkClick r:id="" action="ppaction://hlinkshowjump?jump=nextslide"/>
          </p:cNvPr>
          <p:cNvPicPr preferRelativeResize="0">
            <a:picLocks noChangeAspect="1" noChangeArrowheads="1"/>
          </p:cNvPicPr>
          <p:nvPr/>
        </p:nvPicPr>
        <p:blipFill>
          <a:blip r:embed="rId12" cstate="print"/>
          <a:srcRect r="2434"/>
          <a:stretch>
            <a:fillRect/>
          </a:stretch>
        </p:blipFill>
        <p:spPr bwMode="auto">
          <a:xfrm>
            <a:off x="12700" y="1493838"/>
            <a:ext cx="1020763" cy="946150"/>
          </a:xfrm>
          <a:prstGeom prst="rect">
            <a:avLst/>
          </a:prstGeom>
          <a:noFill/>
        </p:spPr>
      </p:pic>
      <p:pic>
        <p:nvPicPr>
          <p:cNvPr id="913509" name="Picture 101" descr="fabmotetwo45gf1"/>
          <p:cNvPicPr preferRelativeResize="0">
            <a:picLocks noChangeAspect="1" noChangeArrowheads="1"/>
          </p:cNvPicPr>
          <p:nvPr/>
        </p:nvPicPr>
        <p:blipFill>
          <a:blip r:embed="rId13" cstate="print"/>
          <a:srcRect l="3979" t="3847" r="9343" b="9134"/>
          <a:stretch>
            <a:fillRect/>
          </a:stretch>
        </p:blipFill>
        <p:spPr bwMode="auto">
          <a:xfrm>
            <a:off x="996950" y="1493838"/>
            <a:ext cx="1035050" cy="946150"/>
          </a:xfrm>
          <a:prstGeom prst="rect">
            <a:avLst/>
          </a:prstGeom>
          <a:noFill/>
          <a:effectLst/>
        </p:spPr>
      </p:pic>
      <p:sp>
        <p:nvSpPr>
          <p:cNvPr id="913510" name="Text Box 102"/>
          <p:cNvSpPr txBox="1">
            <a:spLocks noChangeArrowheads="1"/>
          </p:cNvSpPr>
          <p:nvPr/>
        </p:nvSpPr>
        <p:spPr bwMode="auto">
          <a:xfrm>
            <a:off x="8126413" y="4383088"/>
            <a:ext cx="3205162" cy="641350"/>
          </a:xfrm>
          <a:prstGeom prst="rect">
            <a:avLst/>
          </a:prstGeom>
          <a:noFill/>
          <a:ln w="12700">
            <a:noFill/>
            <a:miter lim="800000"/>
            <a:headEnd/>
            <a:tailEnd/>
          </a:ln>
          <a:effectLst/>
        </p:spPr>
        <p:txBody>
          <a:bodyPr>
            <a:spAutoFit/>
          </a:bodyPr>
          <a:lstStyle/>
          <a:p>
            <a:pPr>
              <a:lnSpc>
                <a:spcPct val="100000"/>
              </a:lnSpc>
              <a:spcBef>
                <a:spcPct val="50000"/>
              </a:spcBef>
            </a:pPr>
            <a:r>
              <a:rPr lang="en-US" b="1">
                <a:solidFill>
                  <a:schemeClr val="tx1"/>
                </a:solidFill>
                <a:cs typeface="Arial" charset="0"/>
              </a:rPr>
              <a:t>Enhanced Safety &amp; Security</a:t>
            </a:r>
          </a:p>
        </p:txBody>
      </p:sp>
      <p:pic>
        <p:nvPicPr>
          <p:cNvPr id="913515" name="Picture 107"/>
          <p:cNvPicPr preferRelativeResize="0">
            <a:picLocks noChangeAspect="1" noChangeArrowheads="1"/>
          </p:cNvPicPr>
          <p:nvPr/>
        </p:nvPicPr>
        <p:blipFill>
          <a:blip r:embed="rId14" cstate="print"/>
          <a:srcRect/>
          <a:stretch>
            <a:fillRect/>
          </a:stretch>
        </p:blipFill>
        <p:spPr bwMode="auto">
          <a:xfrm>
            <a:off x="7110413" y="2079625"/>
            <a:ext cx="1016000" cy="942975"/>
          </a:xfrm>
          <a:prstGeom prst="rect">
            <a:avLst/>
          </a:prstGeom>
          <a:noFill/>
          <a:ln w="9525">
            <a:noFill/>
            <a:miter lim="800000"/>
            <a:headEnd/>
            <a:tailEnd/>
          </a:ln>
          <a:effectLst/>
        </p:spPr>
      </p:pic>
      <p:grpSp>
        <p:nvGrpSpPr>
          <p:cNvPr id="913583" name="Group 175"/>
          <p:cNvGrpSpPr>
            <a:grpSpLocks/>
          </p:cNvGrpSpPr>
          <p:nvPr/>
        </p:nvGrpSpPr>
        <p:grpSpPr bwMode="auto">
          <a:xfrm>
            <a:off x="4062413" y="5788025"/>
            <a:ext cx="2032000" cy="952500"/>
            <a:chOff x="7293" y="685"/>
            <a:chExt cx="1719" cy="1147"/>
          </a:xfrm>
        </p:grpSpPr>
        <p:pic>
          <p:nvPicPr>
            <p:cNvPr id="913517" name="Picture 109" descr="house"/>
            <p:cNvPicPr preferRelativeResize="0">
              <a:picLocks noChangeAspect="1" noChangeArrowheads="1"/>
            </p:cNvPicPr>
            <p:nvPr/>
          </p:nvPicPr>
          <p:blipFill>
            <a:blip r:embed="rId15" cstate="print"/>
            <a:srcRect/>
            <a:stretch>
              <a:fillRect/>
            </a:stretch>
          </p:blipFill>
          <p:spPr bwMode="auto">
            <a:xfrm>
              <a:off x="7293" y="685"/>
              <a:ext cx="1719" cy="1147"/>
            </a:xfrm>
            <a:prstGeom prst="rect">
              <a:avLst/>
            </a:prstGeom>
            <a:noFill/>
          </p:spPr>
        </p:pic>
        <p:pic>
          <p:nvPicPr>
            <p:cNvPr id="913518" name="Picture 110" descr="The image “http://img.alibaba.com/photo/51128542/Basin_Faucet.summ.jpg” cannot be displayed, because it contains errors."/>
            <p:cNvPicPr preferRelativeResize="0">
              <a:picLocks noChangeAspect="1" noChangeArrowheads="1"/>
            </p:cNvPicPr>
            <p:nvPr/>
          </p:nvPicPr>
          <p:blipFill>
            <a:blip r:embed="rId16" cstate="print"/>
            <a:srcRect/>
            <a:stretch>
              <a:fillRect/>
            </a:stretch>
          </p:blipFill>
          <p:spPr bwMode="auto">
            <a:xfrm>
              <a:off x="8485" y="1251"/>
              <a:ext cx="91" cy="85"/>
            </a:xfrm>
            <a:prstGeom prst="rect">
              <a:avLst/>
            </a:prstGeom>
            <a:noFill/>
          </p:spPr>
        </p:pic>
        <p:sp>
          <p:nvSpPr>
            <p:cNvPr id="913519" name="Freeform 111"/>
            <p:cNvSpPr>
              <a:spLocks/>
            </p:cNvSpPr>
            <p:nvPr/>
          </p:nvSpPr>
          <p:spPr bwMode="auto">
            <a:xfrm>
              <a:off x="8530" y="1022"/>
              <a:ext cx="276" cy="229"/>
            </a:xfrm>
            <a:custGeom>
              <a:avLst/>
              <a:gdLst/>
              <a:ahLst/>
              <a:cxnLst>
                <a:cxn ang="0">
                  <a:pos x="768" y="0"/>
                </a:cxn>
                <a:cxn ang="0">
                  <a:pos x="240" y="144"/>
                </a:cxn>
                <a:cxn ang="0">
                  <a:pos x="0" y="576"/>
                </a:cxn>
              </a:cxnLst>
              <a:rect l="0" t="0" r="r" b="b"/>
              <a:pathLst>
                <a:path w="768" h="576">
                  <a:moveTo>
                    <a:pt x="768" y="0"/>
                  </a:moveTo>
                  <a:cubicBezTo>
                    <a:pt x="568" y="24"/>
                    <a:pt x="368" y="48"/>
                    <a:pt x="240" y="144"/>
                  </a:cubicBezTo>
                  <a:cubicBezTo>
                    <a:pt x="112" y="240"/>
                    <a:pt x="56" y="408"/>
                    <a:pt x="0" y="576"/>
                  </a:cubicBezTo>
                </a:path>
              </a:pathLst>
            </a:custGeom>
            <a:noFill/>
            <a:ln w="9525">
              <a:solidFill>
                <a:schemeClr val="accent1"/>
              </a:solidFill>
              <a:round/>
              <a:headEnd/>
              <a:tailEnd type="triangle" w="sm" len="sm"/>
            </a:ln>
            <a:effectLst/>
          </p:spPr>
          <p:txBody>
            <a:bodyPr wrap="none" anchor="ctr"/>
            <a:lstStyle/>
            <a:p>
              <a:endParaRPr lang="en-US"/>
            </a:p>
          </p:txBody>
        </p:sp>
        <p:pic>
          <p:nvPicPr>
            <p:cNvPr id="913520" name="Picture 112" descr="The image “http://static.howstuffworks.com/gif/smoke-ch.jpg” cannot be displayed, because it contains errors."/>
            <p:cNvPicPr preferRelativeResize="0">
              <a:picLocks noChangeAspect="1" noChangeArrowheads="1"/>
            </p:cNvPicPr>
            <p:nvPr/>
          </p:nvPicPr>
          <p:blipFill>
            <a:blip r:embed="rId17" cstate="print"/>
            <a:srcRect/>
            <a:stretch>
              <a:fillRect/>
            </a:stretch>
          </p:blipFill>
          <p:spPr bwMode="auto">
            <a:xfrm>
              <a:off x="7843" y="853"/>
              <a:ext cx="45" cy="42"/>
            </a:xfrm>
            <a:prstGeom prst="rect">
              <a:avLst/>
            </a:prstGeom>
            <a:noFill/>
          </p:spPr>
        </p:pic>
        <p:pic>
          <p:nvPicPr>
            <p:cNvPr id="913523" name="Picture 115" descr="The image “http://static.howstuffworks.com/gif/smoke-ch.jpg” cannot be displayed, because it contains errors."/>
            <p:cNvPicPr preferRelativeResize="0">
              <a:picLocks noChangeAspect="1" noChangeArrowheads="1"/>
            </p:cNvPicPr>
            <p:nvPr/>
          </p:nvPicPr>
          <p:blipFill>
            <a:blip r:embed="rId17" cstate="print"/>
            <a:srcRect/>
            <a:stretch>
              <a:fillRect/>
            </a:stretch>
          </p:blipFill>
          <p:spPr bwMode="auto">
            <a:xfrm>
              <a:off x="7682" y="895"/>
              <a:ext cx="46" cy="42"/>
            </a:xfrm>
            <a:prstGeom prst="rect">
              <a:avLst/>
            </a:prstGeom>
            <a:noFill/>
          </p:spPr>
        </p:pic>
        <p:grpSp>
          <p:nvGrpSpPr>
            <p:cNvPr id="913582" name="Group 174"/>
            <p:cNvGrpSpPr>
              <a:grpSpLocks/>
            </p:cNvGrpSpPr>
            <p:nvPr/>
          </p:nvGrpSpPr>
          <p:grpSpPr bwMode="auto">
            <a:xfrm>
              <a:off x="8255" y="1231"/>
              <a:ext cx="207" cy="120"/>
              <a:chOff x="8255" y="1231"/>
              <a:chExt cx="207" cy="120"/>
            </a:xfrm>
          </p:grpSpPr>
          <p:pic>
            <p:nvPicPr>
              <p:cNvPr id="913525" name="Picture 117"/>
              <p:cNvPicPr preferRelativeResize="0">
                <a:picLocks noChangeAspect="1" noChangeArrowheads="1"/>
              </p:cNvPicPr>
              <p:nvPr/>
            </p:nvPicPr>
            <p:blipFill>
              <a:blip r:embed="rId18" cstate="print"/>
              <a:srcRect/>
              <a:stretch>
                <a:fillRect/>
              </a:stretch>
            </p:blipFill>
            <p:spPr bwMode="auto">
              <a:xfrm>
                <a:off x="8255" y="1231"/>
                <a:ext cx="87" cy="120"/>
              </a:xfrm>
              <a:prstGeom prst="rect">
                <a:avLst/>
              </a:prstGeom>
              <a:noFill/>
              <a:ln w="9525">
                <a:noFill/>
                <a:miter lim="800000"/>
                <a:headEnd/>
                <a:tailEnd/>
              </a:ln>
              <a:effectLst/>
            </p:spPr>
          </p:pic>
          <p:pic>
            <p:nvPicPr>
              <p:cNvPr id="913526" name="Picture 118"/>
              <p:cNvPicPr preferRelativeResize="0">
                <a:picLocks noChangeAspect="1" noChangeArrowheads="1"/>
              </p:cNvPicPr>
              <p:nvPr/>
            </p:nvPicPr>
            <p:blipFill>
              <a:blip r:embed="rId19" cstate="print"/>
              <a:srcRect/>
              <a:stretch>
                <a:fillRect/>
              </a:stretch>
            </p:blipFill>
            <p:spPr bwMode="auto">
              <a:xfrm>
                <a:off x="8324" y="1252"/>
                <a:ext cx="138" cy="82"/>
              </a:xfrm>
              <a:prstGeom prst="rect">
                <a:avLst/>
              </a:prstGeom>
              <a:noFill/>
              <a:ln w="9525">
                <a:noFill/>
                <a:miter lim="800000"/>
                <a:headEnd/>
                <a:tailEnd/>
              </a:ln>
              <a:effectLst/>
            </p:spPr>
          </p:pic>
        </p:grpSp>
        <p:pic>
          <p:nvPicPr>
            <p:cNvPr id="913527" name="Picture 119" descr="The image “http://www.energystar.gov/ia/products/images/thermostat.jpg” cannot be displayed, because it contains errors."/>
            <p:cNvPicPr preferRelativeResize="0">
              <a:picLocks noChangeAspect="1" noChangeArrowheads="1"/>
            </p:cNvPicPr>
            <p:nvPr/>
          </p:nvPicPr>
          <p:blipFill>
            <a:blip r:embed="rId20" cstate="print"/>
            <a:srcRect/>
            <a:stretch>
              <a:fillRect/>
            </a:stretch>
          </p:blipFill>
          <p:spPr bwMode="auto">
            <a:xfrm>
              <a:off x="7567" y="1001"/>
              <a:ext cx="115" cy="99"/>
            </a:xfrm>
            <a:prstGeom prst="rect">
              <a:avLst/>
            </a:prstGeom>
            <a:noFill/>
          </p:spPr>
        </p:pic>
        <p:pic>
          <p:nvPicPr>
            <p:cNvPr id="913528" name="Picture 120" descr="The image “http://www.glucometer.com/elitexl.jpg” cannot be displayed, because it contains errors."/>
            <p:cNvPicPr preferRelativeResize="0">
              <a:picLocks noChangeAspect="1" noChangeArrowheads="1"/>
            </p:cNvPicPr>
            <p:nvPr/>
          </p:nvPicPr>
          <p:blipFill>
            <a:blip r:embed="rId21" cstate="print"/>
            <a:srcRect/>
            <a:stretch>
              <a:fillRect/>
            </a:stretch>
          </p:blipFill>
          <p:spPr bwMode="auto">
            <a:xfrm>
              <a:off x="7705" y="1126"/>
              <a:ext cx="57" cy="84"/>
            </a:xfrm>
            <a:prstGeom prst="rect">
              <a:avLst/>
            </a:prstGeom>
            <a:noFill/>
          </p:spPr>
        </p:pic>
        <p:pic>
          <p:nvPicPr>
            <p:cNvPr id="913529" name="Picture 121" descr="The image “http://us.commercial.lifefitness.com/resources/category/1/1/6/6/images/plp.full.95Ce.jpg” cannot be displayed, because it contains errors."/>
            <p:cNvPicPr preferRelativeResize="0">
              <a:picLocks noChangeAspect="1" noChangeArrowheads="1"/>
            </p:cNvPicPr>
            <p:nvPr/>
          </p:nvPicPr>
          <p:blipFill>
            <a:blip r:embed="rId22" cstate="print"/>
            <a:srcRect/>
            <a:stretch>
              <a:fillRect/>
            </a:stretch>
          </p:blipFill>
          <p:spPr bwMode="auto">
            <a:xfrm>
              <a:off x="7820" y="1063"/>
              <a:ext cx="128" cy="131"/>
            </a:xfrm>
            <a:prstGeom prst="rect">
              <a:avLst/>
            </a:prstGeom>
            <a:noFill/>
          </p:spPr>
        </p:pic>
        <p:pic>
          <p:nvPicPr>
            <p:cNvPr id="913530" name="Picture 122"/>
            <p:cNvPicPr preferRelativeResize="0">
              <a:picLocks noChangeAspect="1" noChangeArrowheads="1"/>
            </p:cNvPicPr>
            <p:nvPr/>
          </p:nvPicPr>
          <p:blipFill>
            <a:blip r:embed="rId23" cstate="print"/>
            <a:srcRect/>
            <a:stretch>
              <a:fillRect/>
            </a:stretch>
          </p:blipFill>
          <p:spPr bwMode="auto">
            <a:xfrm>
              <a:off x="8645" y="958"/>
              <a:ext cx="91" cy="84"/>
            </a:xfrm>
            <a:prstGeom prst="rect">
              <a:avLst/>
            </a:prstGeom>
            <a:noFill/>
            <a:ln w="9525">
              <a:noFill/>
              <a:miter lim="800000"/>
              <a:headEnd/>
              <a:tailEnd/>
            </a:ln>
            <a:effectLst/>
          </p:spPr>
        </p:pic>
        <p:pic>
          <p:nvPicPr>
            <p:cNvPr id="913531" name="Picture 123"/>
            <p:cNvPicPr preferRelativeResize="0">
              <a:picLocks noChangeAspect="1" noChangeArrowheads="1"/>
            </p:cNvPicPr>
            <p:nvPr/>
          </p:nvPicPr>
          <p:blipFill>
            <a:blip r:embed="rId23" cstate="print"/>
            <a:srcRect/>
            <a:stretch>
              <a:fillRect/>
            </a:stretch>
          </p:blipFill>
          <p:spPr bwMode="auto">
            <a:xfrm>
              <a:off x="7614" y="1210"/>
              <a:ext cx="91" cy="84"/>
            </a:xfrm>
            <a:prstGeom prst="rect">
              <a:avLst/>
            </a:prstGeom>
            <a:noFill/>
            <a:ln w="9525">
              <a:noFill/>
              <a:miter lim="800000"/>
              <a:headEnd/>
              <a:tailEnd/>
            </a:ln>
            <a:effectLst/>
          </p:spPr>
        </p:pic>
        <p:pic>
          <p:nvPicPr>
            <p:cNvPr id="913536" name="Picture 128"/>
            <p:cNvPicPr preferRelativeResize="0">
              <a:picLocks noChangeAspect="1" noChangeArrowheads="1"/>
            </p:cNvPicPr>
            <p:nvPr/>
          </p:nvPicPr>
          <p:blipFill>
            <a:blip r:embed="rId24" cstate="print"/>
            <a:srcRect/>
            <a:stretch>
              <a:fillRect/>
            </a:stretch>
          </p:blipFill>
          <p:spPr bwMode="auto">
            <a:xfrm>
              <a:off x="8094" y="1443"/>
              <a:ext cx="231" cy="161"/>
            </a:xfrm>
            <a:prstGeom prst="rect">
              <a:avLst/>
            </a:prstGeom>
            <a:noFill/>
            <a:ln w="9525">
              <a:noFill/>
              <a:miter lim="800000"/>
              <a:headEnd/>
              <a:tailEnd/>
            </a:ln>
          </p:spPr>
        </p:pic>
        <p:pic>
          <p:nvPicPr>
            <p:cNvPr id="913537" name="Picture 129"/>
            <p:cNvPicPr preferRelativeResize="0">
              <a:picLocks noChangeAspect="1" noChangeArrowheads="1"/>
            </p:cNvPicPr>
            <p:nvPr/>
          </p:nvPicPr>
          <p:blipFill>
            <a:blip r:embed="rId25" cstate="print"/>
            <a:srcRect/>
            <a:stretch>
              <a:fillRect/>
            </a:stretch>
          </p:blipFill>
          <p:spPr bwMode="auto">
            <a:xfrm>
              <a:off x="8530" y="1357"/>
              <a:ext cx="129" cy="141"/>
            </a:xfrm>
            <a:prstGeom prst="rect">
              <a:avLst/>
            </a:prstGeom>
            <a:noFill/>
          </p:spPr>
        </p:pic>
        <p:pic>
          <p:nvPicPr>
            <p:cNvPr id="913545" name="Picture 137"/>
            <p:cNvPicPr preferRelativeResize="0">
              <a:picLocks noChangeAspect="1" noChangeArrowheads="1"/>
            </p:cNvPicPr>
            <p:nvPr/>
          </p:nvPicPr>
          <p:blipFill>
            <a:blip r:embed="rId26" cstate="print"/>
            <a:srcRect/>
            <a:stretch>
              <a:fillRect/>
            </a:stretch>
          </p:blipFill>
          <p:spPr bwMode="auto">
            <a:xfrm>
              <a:off x="7476" y="1336"/>
              <a:ext cx="118" cy="97"/>
            </a:xfrm>
            <a:prstGeom prst="rect">
              <a:avLst/>
            </a:prstGeom>
            <a:noFill/>
            <a:ln w="9525">
              <a:noFill/>
              <a:miter lim="800000"/>
              <a:headEnd/>
              <a:tailEnd/>
            </a:ln>
            <a:effectLst/>
          </p:spPr>
        </p:pic>
        <p:pic>
          <p:nvPicPr>
            <p:cNvPr id="913547" name="Picture 139"/>
            <p:cNvPicPr preferRelativeResize="0">
              <a:picLocks noChangeAspect="1" noChangeArrowheads="1"/>
            </p:cNvPicPr>
            <p:nvPr/>
          </p:nvPicPr>
          <p:blipFill>
            <a:blip r:embed="rId27" cstate="print"/>
            <a:srcRect/>
            <a:stretch>
              <a:fillRect/>
            </a:stretch>
          </p:blipFill>
          <p:spPr bwMode="auto">
            <a:xfrm>
              <a:off x="8026" y="1294"/>
              <a:ext cx="46" cy="98"/>
            </a:xfrm>
            <a:prstGeom prst="rect">
              <a:avLst/>
            </a:prstGeom>
            <a:noFill/>
            <a:ln w="9525">
              <a:noFill/>
              <a:miter lim="800000"/>
              <a:headEnd/>
              <a:tailEnd/>
            </a:ln>
            <a:effectLst/>
          </p:spPr>
        </p:pic>
        <p:pic>
          <p:nvPicPr>
            <p:cNvPr id="913548" name="Picture 140"/>
            <p:cNvPicPr preferRelativeResize="0">
              <a:picLocks noChangeAspect="1" noChangeArrowheads="1"/>
            </p:cNvPicPr>
            <p:nvPr/>
          </p:nvPicPr>
          <p:blipFill>
            <a:blip r:embed="rId28" cstate="print"/>
            <a:srcRect/>
            <a:stretch>
              <a:fillRect/>
            </a:stretch>
          </p:blipFill>
          <p:spPr bwMode="auto">
            <a:xfrm>
              <a:off x="8141" y="1567"/>
              <a:ext cx="114" cy="69"/>
            </a:xfrm>
            <a:prstGeom prst="rect">
              <a:avLst/>
            </a:prstGeom>
            <a:noFill/>
          </p:spPr>
        </p:pic>
        <p:pic>
          <p:nvPicPr>
            <p:cNvPr id="913551" name="Picture 143"/>
            <p:cNvPicPr preferRelativeResize="0">
              <a:picLocks noChangeAspect="1" noChangeArrowheads="1"/>
            </p:cNvPicPr>
            <p:nvPr/>
          </p:nvPicPr>
          <p:blipFill>
            <a:blip r:embed="rId29" cstate="print"/>
            <a:srcRect/>
            <a:stretch>
              <a:fillRect/>
            </a:stretch>
          </p:blipFill>
          <p:spPr bwMode="auto">
            <a:xfrm>
              <a:off x="7752" y="1251"/>
              <a:ext cx="80" cy="59"/>
            </a:xfrm>
            <a:prstGeom prst="rect">
              <a:avLst/>
            </a:prstGeom>
            <a:noFill/>
            <a:ln w="9525">
              <a:noFill/>
              <a:miter lim="800000"/>
              <a:headEnd/>
              <a:tailEnd/>
            </a:ln>
            <a:effectLst/>
          </p:spPr>
        </p:pic>
        <p:pic>
          <p:nvPicPr>
            <p:cNvPr id="913552" name="Picture 144"/>
            <p:cNvPicPr preferRelativeResize="0">
              <a:picLocks noChangeAspect="1" noChangeArrowheads="1"/>
            </p:cNvPicPr>
            <p:nvPr/>
          </p:nvPicPr>
          <p:blipFill>
            <a:blip r:embed="rId29" cstate="print"/>
            <a:srcRect/>
            <a:stretch>
              <a:fillRect/>
            </a:stretch>
          </p:blipFill>
          <p:spPr bwMode="auto">
            <a:xfrm>
              <a:off x="8118" y="1189"/>
              <a:ext cx="79" cy="57"/>
            </a:xfrm>
            <a:prstGeom prst="rect">
              <a:avLst/>
            </a:prstGeom>
            <a:noFill/>
            <a:ln w="9525">
              <a:noFill/>
              <a:miter lim="800000"/>
              <a:headEnd/>
              <a:tailEnd/>
            </a:ln>
            <a:effectLst/>
          </p:spPr>
        </p:pic>
      </p:grpSp>
      <p:sp>
        <p:nvSpPr>
          <p:cNvPr id="913557" name="Text Box 149"/>
          <p:cNvSpPr txBox="1">
            <a:spLocks noChangeArrowheads="1"/>
          </p:cNvSpPr>
          <p:nvPr/>
        </p:nvSpPr>
        <p:spPr bwMode="auto">
          <a:xfrm>
            <a:off x="6094413" y="5843588"/>
            <a:ext cx="1530350" cy="641350"/>
          </a:xfrm>
          <a:prstGeom prst="rect">
            <a:avLst/>
          </a:prstGeom>
          <a:noFill/>
          <a:ln w="9525">
            <a:noFill/>
            <a:miter lim="800000"/>
            <a:headEnd/>
            <a:tailEnd/>
          </a:ln>
        </p:spPr>
        <p:txBody>
          <a:bodyPr wrap="none">
            <a:spAutoFit/>
          </a:bodyPr>
          <a:lstStyle/>
          <a:p>
            <a:pPr>
              <a:lnSpc>
                <a:spcPct val="100000"/>
              </a:lnSpc>
            </a:pPr>
            <a:r>
              <a:rPr lang="en-US" b="1">
                <a:solidFill>
                  <a:schemeClr val="tx1"/>
                </a:solidFill>
                <a:ea typeface="ＭＳ Ｐゴシック" charset="-128"/>
              </a:rPr>
              <a:t>Smart Home</a:t>
            </a:r>
            <a:br>
              <a:rPr lang="en-US" b="1">
                <a:solidFill>
                  <a:schemeClr val="tx1"/>
                </a:solidFill>
                <a:ea typeface="ＭＳ Ｐゴシック" charset="-128"/>
              </a:rPr>
            </a:br>
            <a:r>
              <a:rPr lang="en-US" b="1">
                <a:solidFill>
                  <a:schemeClr val="tx1"/>
                </a:solidFill>
                <a:ea typeface="ＭＳ Ｐゴシック" charset="-128"/>
              </a:rPr>
              <a:t>S+CC</a:t>
            </a:r>
          </a:p>
        </p:txBody>
      </p:sp>
      <p:pic>
        <p:nvPicPr>
          <p:cNvPr id="913558" name="Picture 150"/>
          <p:cNvPicPr>
            <a:picLocks noChangeAspect="1" noChangeArrowheads="1"/>
          </p:cNvPicPr>
          <p:nvPr/>
        </p:nvPicPr>
        <p:blipFill>
          <a:blip r:embed="rId30" cstate="print"/>
          <a:srcRect/>
          <a:stretch>
            <a:fillRect/>
          </a:stretch>
        </p:blipFill>
        <p:spPr bwMode="auto">
          <a:xfrm>
            <a:off x="8126413" y="5308600"/>
            <a:ext cx="1016000" cy="941388"/>
          </a:xfrm>
          <a:prstGeom prst="rect">
            <a:avLst/>
          </a:prstGeom>
          <a:noFill/>
        </p:spPr>
      </p:pic>
      <p:sp>
        <p:nvSpPr>
          <p:cNvPr id="913559" name="Text Box 151"/>
          <p:cNvSpPr txBox="1">
            <a:spLocks noChangeArrowheads="1"/>
          </p:cNvSpPr>
          <p:nvPr/>
        </p:nvSpPr>
        <p:spPr bwMode="auto">
          <a:xfrm>
            <a:off x="8126413" y="2124075"/>
            <a:ext cx="2814637" cy="825500"/>
          </a:xfrm>
          <a:prstGeom prst="rect">
            <a:avLst/>
          </a:prstGeom>
          <a:noFill/>
          <a:ln w="12700">
            <a:noFill/>
            <a:miter lim="800000"/>
            <a:headEnd/>
            <a:tailEnd/>
          </a:ln>
          <a:effectLst/>
        </p:spPr>
        <p:txBody>
          <a:bodyPr>
            <a:spAutoFit/>
          </a:bodyPr>
          <a:lstStyle/>
          <a:p>
            <a:pPr>
              <a:lnSpc>
                <a:spcPct val="100000"/>
              </a:lnSpc>
              <a:spcBef>
                <a:spcPct val="50000"/>
              </a:spcBef>
            </a:pPr>
            <a:r>
              <a:rPr lang="en-US" sz="1600" b="1">
                <a:solidFill>
                  <a:schemeClr val="tx1"/>
                </a:solidFill>
                <a:cs typeface="Arial" charset="0"/>
              </a:rPr>
              <a:t>High-Confidence</a:t>
            </a:r>
            <a:br>
              <a:rPr lang="en-US" sz="1600" b="1">
                <a:solidFill>
                  <a:schemeClr val="tx1"/>
                </a:solidFill>
                <a:cs typeface="Arial" charset="0"/>
              </a:rPr>
            </a:br>
            <a:r>
              <a:rPr lang="en-US" sz="1600" b="1">
                <a:solidFill>
                  <a:schemeClr val="tx1"/>
                </a:solidFill>
                <a:cs typeface="Arial" charset="0"/>
              </a:rPr>
              <a:t>Transport and</a:t>
            </a:r>
            <a:br>
              <a:rPr lang="en-US" sz="1600" b="1">
                <a:solidFill>
                  <a:schemeClr val="tx1"/>
                </a:solidFill>
                <a:cs typeface="Arial" charset="0"/>
              </a:rPr>
            </a:br>
            <a:r>
              <a:rPr lang="en-US" sz="1600" b="1">
                <a:solidFill>
                  <a:schemeClr val="tx1"/>
                </a:solidFill>
                <a:cs typeface="Arial" charset="0"/>
              </a:rPr>
              <a:t>Asset Tracking</a:t>
            </a:r>
          </a:p>
        </p:txBody>
      </p:sp>
      <p:sp>
        <p:nvSpPr>
          <p:cNvPr id="913560" name="Text Box 152"/>
          <p:cNvSpPr txBox="1">
            <a:spLocks noChangeArrowheads="1"/>
          </p:cNvSpPr>
          <p:nvPr/>
        </p:nvSpPr>
        <p:spPr bwMode="auto">
          <a:xfrm>
            <a:off x="6094413" y="3422650"/>
            <a:ext cx="1263650" cy="641350"/>
          </a:xfrm>
          <a:prstGeom prst="rect">
            <a:avLst/>
          </a:prstGeom>
          <a:noFill/>
          <a:ln w="12700">
            <a:noFill/>
            <a:miter lim="800000"/>
            <a:headEnd/>
            <a:tailEnd/>
          </a:ln>
          <a:effectLst/>
        </p:spPr>
        <p:txBody>
          <a:bodyPr wrap="none">
            <a:spAutoFit/>
          </a:bodyPr>
          <a:lstStyle/>
          <a:p>
            <a:pPr>
              <a:lnSpc>
                <a:spcPct val="100000"/>
              </a:lnSpc>
              <a:spcBef>
                <a:spcPct val="50000"/>
              </a:spcBef>
            </a:pPr>
            <a:r>
              <a:rPr lang="en-US" b="1">
                <a:solidFill>
                  <a:schemeClr val="tx1"/>
                </a:solidFill>
                <a:cs typeface="Arial" charset="0"/>
              </a:rPr>
              <a:t>Intelligent</a:t>
            </a:r>
            <a:br>
              <a:rPr lang="en-US" b="1">
                <a:solidFill>
                  <a:schemeClr val="tx1"/>
                </a:solidFill>
                <a:cs typeface="Arial" charset="0"/>
              </a:rPr>
            </a:br>
            <a:r>
              <a:rPr lang="en-US" b="1">
                <a:solidFill>
                  <a:schemeClr val="tx1"/>
                </a:solidFill>
                <a:cs typeface="Arial" charset="0"/>
              </a:rPr>
              <a:t>Buildings</a:t>
            </a:r>
          </a:p>
        </p:txBody>
      </p:sp>
      <p:pic>
        <p:nvPicPr>
          <p:cNvPr id="913561" name="Picture 153"/>
          <p:cNvPicPr>
            <a:picLocks noChangeAspect="1" noChangeArrowheads="1"/>
          </p:cNvPicPr>
          <p:nvPr/>
        </p:nvPicPr>
        <p:blipFill>
          <a:blip r:embed="rId31" cstate="print"/>
          <a:srcRect/>
          <a:stretch>
            <a:fillRect/>
          </a:stretch>
        </p:blipFill>
        <p:spPr bwMode="auto">
          <a:xfrm>
            <a:off x="4062413" y="3392488"/>
            <a:ext cx="974725" cy="952500"/>
          </a:xfrm>
          <a:prstGeom prst="rect">
            <a:avLst/>
          </a:prstGeom>
          <a:noFill/>
          <a:ln w="9525">
            <a:noFill/>
            <a:miter lim="800000"/>
            <a:headEnd/>
            <a:tailEnd/>
          </a:ln>
          <a:effectLst/>
        </p:spPr>
      </p:pic>
      <p:sp>
        <p:nvSpPr>
          <p:cNvPr id="913564" name="Text Box 156"/>
          <p:cNvSpPr txBox="1">
            <a:spLocks noChangeArrowheads="1"/>
          </p:cNvSpPr>
          <p:nvPr/>
        </p:nvSpPr>
        <p:spPr bwMode="auto">
          <a:xfrm>
            <a:off x="2032000" y="1493838"/>
            <a:ext cx="1568450" cy="641350"/>
          </a:xfrm>
          <a:prstGeom prst="rect">
            <a:avLst/>
          </a:prstGeom>
          <a:noFill/>
          <a:ln w="12700">
            <a:noFill/>
            <a:miter lim="800000"/>
            <a:headEnd/>
            <a:tailEnd/>
          </a:ln>
          <a:effectLst/>
        </p:spPr>
        <p:txBody>
          <a:bodyPr wrap="none">
            <a:spAutoFit/>
          </a:bodyPr>
          <a:lstStyle/>
          <a:p>
            <a:pPr>
              <a:lnSpc>
                <a:spcPct val="100000"/>
              </a:lnSpc>
              <a:spcBef>
                <a:spcPct val="50000"/>
              </a:spcBef>
            </a:pPr>
            <a:r>
              <a:rPr lang="en-US" b="1" dirty="0">
                <a:solidFill>
                  <a:schemeClr val="tx1"/>
                </a:solidFill>
                <a:cs typeface="Arial" charset="0"/>
              </a:rPr>
              <a:t>Predictive</a:t>
            </a:r>
            <a:br>
              <a:rPr lang="en-US" b="1" dirty="0">
                <a:solidFill>
                  <a:schemeClr val="tx1"/>
                </a:solidFill>
                <a:cs typeface="Arial" charset="0"/>
              </a:rPr>
            </a:br>
            <a:r>
              <a:rPr lang="en-US" b="1" dirty="0">
                <a:solidFill>
                  <a:schemeClr val="tx1"/>
                </a:solidFill>
                <a:cs typeface="Arial" charset="0"/>
              </a:rPr>
              <a:t>Maintenance</a:t>
            </a:r>
          </a:p>
        </p:txBody>
      </p:sp>
      <p:sp>
        <p:nvSpPr>
          <p:cNvPr id="913565" name="Line 157"/>
          <p:cNvSpPr>
            <a:spLocks noChangeShapeType="1"/>
          </p:cNvSpPr>
          <p:nvPr/>
        </p:nvSpPr>
        <p:spPr bwMode="auto">
          <a:xfrm flipH="1">
            <a:off x="12700" y="1493838"/>
            <a:ext cx="3035300" cy="0"/>
          </a:xfrm>
          <a:prstGeom prst="line">
            <a:avLst/>
          </a:prstGeom>
          <a:noFill/>
          <a:ln w="76200">
            <a:solidFill>
              <a:srgbClr val="5F5F65"/>
            </a:solidFill>
            <a:round/>
            <a:headEnd/>
            <a:tailEnd/>
          </a:ln>
          <a:effectLst/>
        </p:spPr>
        <p:txBody>
          <a:bodyPr lIns="82124" tIns="41061" rIns="82124" bIns="41061" anchor="ctr">
            <a:spAutoFit/>
          </a:bodyPr>
          <a:lstStyle/>
          <a:p>
            <a:endParaRPr lang="en-US"/>
          </a:p>
        </p:txBody>
      </p:sp>
      <p:pic>
        <p:nvPicPr>
          <p:cNvPr id="913567" name="Picture 159"/>
          <p:cNvPicPr>
            <a:picLocks noChangeAspect="1" noChangeArrowheads="1"/>
          </p:cNvPicPr>
          <p:nvPr/>
        </p:nvPicPr>
        <p:blipFill>
          <a:blip r:embed="rId32" cstate="print"/>
          <a:srcRect/>
          <a:stretch>
            <a:fillRect/>
          </a:stretch>
        </p:blipFill>
        <p:spPr bwMode="auto">
          <a:xfrm>
            <a:off x="5037138" y="3389313"/>
            <a:ext cx="1057275" cy="958850"/>
          </a:xfrm>
          <a:prstGeom prst="rect">
            <a:avLst/>
          </a:prstGeom>
          <a:noFill/>
          <a:ln w="9525" algn="ctr">
            <a:noFill/>
            <a:miter lim="800000"/>
            <a:headEnd/>
            <a:tailEnd/>
          </a:ln>
          <a:effectLst/>
        </p:spPr>
      </p:pic>
      <p:pic>
        <p:nvPicPr>
          <p:cNvPr id="913569" name="Picture 161"/>
          <p:cNvPicPr>
            <a:picLocks noChangeAspect="1" noChangeArrowheads="1"/>
          </p:cNvPicPr>
          <p:nvPr/>
        </p:nvPicPr>
        <p:blipFill>
          <a:blip r:embed="rId33" cstate="print"/>
          <a:srcRect/>
          <a:stretch>
            <a:fillRect/>
          </a:stretch>
        </p:blipFill>
        <p:spPr bwMode="auto">
          <a:xfrm>
            <a:off x="6094413" y="4341813"/>
            <a:ext cx="1016000" cy="955675"/>
          </a:xfrm>
          <a:prstGeom prst="rect">
            <a:avLst/>
          </a:prstGeom>
          <a:noFill/>
          <a:ln w="9525" algn="ctr">
            <a:noFill/>
            <a:miter lim="800000"/>
            <a:headEnd/>
            <a:tailEnd/>
          </a:ln>
          <a:effectLst/>
        </p:spPr>
      </p:pic>
      <p:pic>
        <p:nvPicPr>
          <p:cNvPr id="913511" name="Picture 103" descr="first_responersOK1"/>
          <p:cNvPicPr preferRelativeResize="0">
            <a:picLocks noChangeAspect="1" noChangeArrowheads="1"/>
          </p:cNvPicPr>
          <p:nvPr/>
        </p:nvPicPr>
        <p:blipFill>
          <a:blip r:embed="rId34" cstate="print"/>
          <a:srcRect/>
          <a:stretch>
            <a:fillRect/>
          </a:stretch>
        </p:blipFill>
        <p:spPr bwMode="auto">
          <a:xfrm>
            <a:off x="7077075" y="4348163"/>
            <a:ext cx="1049338" cy="949325"/>
          </a:xfrm>
          <a:prstGeom prst="rect">
            <a:avLst/>
          </a:prstGeom>
          <a:noFill/>
          <a:ln w="9525" algn="ctr">
            <a:noFill/>
            <a:miter lim="800000"/>
            <a:headEnd/>
            <a:tailEnd/>
          </a:ln>
          <a:effectLst/>
        </p:spPr>
      </p:pic>
      <p:sp>
        <p:nvSpPr>
          <p:cNvPr id="913572" name="Line 164"/>
          <p:cNvSpPr>
            <a:spLocks noChangeShapeType="1"/>
          </p:cNvSpPr>
          <p:nvPr/>
        </p:nvSpPr>
        <p:spPr bwMode="auto">
          <a:xfrm flipH="1">
            <a:off x="2032000" y="2439988"/>
            <a:ext cx="2703513" cy="6350"/>
          </a:xfrm>
          <a:prstGeom prst="line">
            <a:avLst/>
          </a:prstGeom>
          <a:noFill/>
          <a:ln w="76200">
            <a:solidFill>
              <a:srgbClr val="5F5F65"/>
            </a:solidFill>
            <a:round/>
            <a:headEnd/>
            <a:tailEnd/>
          </a:ln>
          <a:effectLst/>
        </p:spPr>
        <p:txBody>
          <a:bodyPr lIns="82124" tIns="41061" rIns="82124" bIns="41061" anchor="ctr">
            <a:spAutoFit/>
          </a:bodyPr>
          <a:lstStyle/>
          <a:p>
            <a:endParaRPr lang="en-US"/>
          </a:p>
        </p:txBody>
      </p:sp>
      <p:sp>
        <p:nvSpPr>
          <p:cNvPr id="913573" name="Line 165"/>
          <p:cNvSpPr>
            <a:spLocks noChangeShapeType="1"/>
          </p:cNvSpPr>
          <p:nvPr/>
        </p:nvSpPr>
        <p:spPr bwMode="auto">
          <a:xfrm flipH="1" flipV="1">
            <a:off x="12700" y="3863975"/>
            <a:ext cx="3035300" cy="0"/>
          </a:xfrm>
          <a:prstGeom prst="line">
            <a:avLst/>
          </a:prstGeom>
          <a:noFill/>
          <a:ln w="76200">
            <a:solidFill>
              <a:srgbClr val="5F5F65"/>
            </a:solidFill>
            <a:round/>
            <a:headEnd/>
            <a:tailEnd/>
          </a:ln>
          <a:effectLst/>
        </p:spPr>
        <p:txBody>
          <a:bodyPr lIns="82124" tIns="41061" rIns="82124" bIns="41061" anchor="ctr">
            <a:spAutoFit/>
          </a:bodyPr>
          <a:lstStyle/>
          <a:p>
            <a:endParaRPr lang="en-US"/>
          </a:p>
        </p:txBody>
      </p:sp>
      <p:sp>
        <p:nvSpPr>
          <p:cNvPr id="913574" name="Line 166"/>
          <p:cNvSpPr>
            <a:spLocks noChangeShapeType="1"/>
          </p:cNvSpPr>
          <p:nvPr/>
        </p:nvSpPr>
        <p:spPr bwMode="auto">
          <a:xfrm flipH="1">
            <a:off x="4062413" y="3382963"/>
            <a:ext cx="2703512" cy="6350"/>
          </a:xfrm>
          <a:prstGeom prst="line">
            <a:avLst/>
          </a:prstGeom>
          <a:noFill/>
          <a:ln w="76200">
            <a:solidFill>
              <a:srgbClr val="5F5F65"/>
            </a:solidFill>
            <a:round/>
            <a:headEnd/>
            <a:tailEnd/>
          </a:ln>
          <a:effectLst/>
        </p:spPr>
        <p:txBody>
          <a:bodyPr lIns="82124" tIns="41061" rIns="82124" bIns="41061" anchor="ctr">
            <a:spAutoFit/>
          </a:bodyPr>
          <a:lstStyle/>
          <a:p>
            <a:endParaRPr lang="en-US"/>
          </a:p>
        </p:txBody>
      </p:sp>
      <p:sp>
        <p:nvSpPr>
          <p:cNvPr id="913575" name="Line 167"/>
          <p:cNvSpPr>
            <a:spLocks noChangeShapeType="1"/>
          </p:cNvSpPr>
          <p:nvPr/>
        </p:nvSpPr>
        <p:spPr bwMode="auto">
          <a:xfrm flipH="1">
            <a:off x="6094413" y="4325938"/>
            <a:ext cx="2703512" cy="6350"/>
          </a:xfrm>
          <a:prstGeom prst="line">
            <a:avLst/>
          </a:prstGeom>
          <a:noFill/>
          <a:ln w="76200">
            <a:solidFill>
              <a:srgbClr val="5F5F65"/>
            </a:solidFill>
            <a:round/>
            <a:headEnd/>
            <a:tailEnd/>
          </a:ln>
          <a:effectLst/>
        </p:spPr>
        <p:txBody>
          <a:bodyPr lIns="82124" tIns="41061" rIns="82124" bIns="41061" anchor="ctr">
            <a:spAutoFit/>
          </a:bodyPr>
          <a:lstStyle/>
          <a:p>
            <a:endParaRPr lang="en-US"/>
          </a:p>
        </p:txBody>
      </p:sp>
      <p:pic>
        <p:nvPicPr>
          <p:cNvPr id="913576" name="Picture 168"/>
          <p:cNvPicPr>
            <a:picLocks noChangeAspect="1" noChangeArrowheads="1"/>
          </p:cNvPicPr>
          <p:nvPr/>
        </p:nvPicPr>
        <p:blipFill>
          <a:blip r:embed="rId35" cstate="print"/>
          <a:srcRect r="12456"/>
          <a:stretch>
            <a:fillRect/>
          </a:stretch>
        </p:blipFill>
        <p:spPr bwMode="auto">
          <a:xfrm>
            <a:off x="9142413" y="5308600"/>
            <a:ext cx="1014412" cy="941388"/>
          </a:xfrm>
          <a:prstGeom prst="rect">
            <a:avLst/>
          </a:prstGeom>
          <a:noFill/>
        </p:spPr>
      </p:pic>
      <p:sp>
        <p:nvSpPr>
          <p:cNvPr id="913577" name="Line 169"/>
          <p:cNvSpPr>
            <a:spLocks noChangeShapeType="1"/>
          </p:cNvSpPr>
          <p:nvPr/>
        </p:nvSpPr>
        <p:spPr bwMode="auto">
          <a:xfrm flipH="1">
            <a:off x="8126413" y="5297488"/>
            <a:ext cx="2703512" cy="6350"/>
          </a:xfrm>
          <a:prstGeom prst="line">
            <a:avLst/>
          </a:prstGeom>
          <a:noFill/>
          <a:ln w="76200">
            <a:solidFill>
              <a:srgbClr val="5F5F65"/>
            </a:solidFill>
            <a:round/>
            <a:headEnd/>
            <a:tailEnd/>
          </a:ln>
          <a:effectLst/>
        </p:spPr>
        <p:txBody>
          <a:bodyPr lIns="82124" tIns="41061" rIns="82124" bIns="41061" anchor="ctr">
            <a:spAutoFit/>
          </a:bodyPr>
          <a:lstStyle/>
          <a:p>
            <a:endParaRPr lang="en-US"/>
          </a:p>
        </p:txBody>
      </p:sp>
      <p:sp>
        <p:nvSpPr>
          <p:cNvPr id="913578" name="Line 170"/>
          <p:cNvSpPr>
            <a:spLocks noChangeShapeType="1"/>
          </p:cNvSpPr>
          <p:nvPr/>
        </p:nvSpPr>
        <p:spPr bwMode="auto">
          <a:xfrm flipH="1" flipV="1">
            <a:off x="2025650" y="4846638"/>
            <a:ext cx="3035300" cy="0"/>
          </a:xfrm>
          <a:prstGeom prst="line">
            <a:avLst/>
          </a:prstGeom>
          <a:noFill/>
          <a:ln w="76200">
            <a:solidFill>
              <a:srgbClr val="5F5F65"/>
            </a:solidFill>
            <a:round/>
            <a:headEnd/>
            <a:tailEnd/>
          </a:ln>
          <a:effectLst/>
        </p:spPr>
        <p:txBody>
          <a:bodyPr lIns="82124" tIns="41061" rIns="82124" bIns="41061" anchor="ctr">
            <a:spAutoFit/>
          </a:bodyPr>
          <a:lstStyle/>
          <a:p>
            <a:endParaRPr lang="en-US"/>
          </a:p>
        </p:txBody>
      </p:sp>
      <p:sp>
        <p:nvSpPr>
          <p:cNvPr id="913579" name="Line 171"/>
          <p:cNvSpPr>
            <a:spLocks noChangeShapeType="1"/>
          </p:cNvSpPr>
          <p:nvPr/>
        </p:nvSpPr>
        <p:spPr bwMode="auto">
          <a:xfrm flipH="1">
            <a:off x="8126413" y="3009900"/>
            <a:ext cx="2703512" cy="0"/>
          </a:xfrm>
          <a:prstGeom prst="line">
            <a:avLst/>
          </a:prstGeom>
          <a:noFill/>
          <a:ln w="76200">
            <a:solidFill>
              <a:srgbClr val="5F5F65"/>
            </a:solidFill>
            <a:round/>
            <a:headEnd/>
            <a:tailEnd/>
          </a:ln>
          <a:effectLst/>
        </p:spPr>
        <p:txBody>
          <a:bodyPr lIns="82124" tIns="41061" rIns="82124" bIns="41061" anchor="ctr">
            <a:spAutoFit/>
          </a:bodyPr>
          <a:lstStyle/>
          <a:p>
            <a:endParaRPr lang="en-US"/>
          </a:p>
        </p:txBody>
      </p:sp>
      <p:sp>
        <p:nvSpPr>
          <p:cNvPr id="913581" name="Line 173"/>
          <p:cNvSpPr>
            <a:spLocks noChangeShapeType="1"/>
          </p:cNvSpPr>
          <p:nvPr/>
        </p:nvSpPr>
        <p:spPr bwMode="auto">
          <a:xfrm flipH="1">
            <a:off x="6094413" y="2063750"/>
            <a:ext cx="2703512" cy="6350"/>
          </a:xfrm>
          <a:prstGeom prst="line">
            <a:avLst/>
          </a:prstGeom>
          <a:noFill/>
          <a:ln w="76200">
            <a:solidFill>
              <a:srgbClr val="5F5F65"/>
            </a:solidFill>
            <a:round/>
            <a:headEnd/>
            <a:tailEnd/>
          </a:ln>
          <a:effectLst/>
        </p:spPr>
        <p:txBody>
          <a:bodyPr lIns="82124" tIns="41061" rIns="82124" bIns="41061" anchor="ctr">
            <a:spAutoFit/>
          </a:bodyPr>
          <a:lstStyle/>
          <a:p>
            <a:endParaRPr lang="en-US"/>
          </a:p>
        </p:txBody>
      </p:sp>
      <p:sp>
        <p:nvSpPr>
          <p:cNvPr id="913584" name="Line 176"/>
          <p:cNvSpPr>
            <a:spLocks noChangeShapeType="1"/>
          </p:cNvSpPr>
          <p:nvPr/>
        </p:nvSpPr>
        <p:spPr bwMode="auto">
          <a:xfrm flipH="1" flipV="1">
            <a:off x="4041775" y="5788025"/>
            <a:ext cx="3035300" cy="0"/>
          </a:xfrm>
          <a:prstGeom prst="line">
            <a:avLst/>
          </a:prstGeom>
          <a:noFill/>
          <a:ln w="76200">
            <a:solidFill>
              <a:srgbClr val="5F5F65"/>
            </a:solidFill>
            <a:round/>
            <a:headEnd/>
            <a:tailEnd/>
          </a:ln>
          <a:effectLst/>
        </p:spPr>
        <p:txBody>
          <a:bodyPr lIns="82124" tIns="41061" rIns="82124" bIns="41061" anchor="ctr">
            <a:spAutoFit/>
          </a:bodyPr>
          <a:lstStyle/>
          <a:p>
            <a:endParaRPr lang="en-US"/>
          </a:p>
        </p:txBody>
      </p:sp>
      <p:sp>
        <p:nvSpPr>
          <p:cNvPr id="913587" name="Rectangle 179"/>
          <p:cNvSpPr>
            <a:spLocks noGrp="1" noChangeArrowheads="1"/>
          </p:cNvSpPr>
          <p:nvPr>
            <p:ph type="body" idx="1"/>
          </p:nvPr>
        </p:nvSpPr>
        <p:spPr>
          <a:xfrm>
            <a:off x="3573463" y="1143000"/>
            <a:ext cx="10237787" cy="1303338"/>
          </a:xfrm>
          <a:noFill/>
          <a:ln/>
        </p:spPr>
        <p:txBody>
          <a:bodyPr/>
          <a:lstStyle/>
          <a:p>
            <a:r>
              <a:rPr lang="en-AU" sz="1800"/>
              <a:t>Mostly RS485 wired actuators/sensors</a:t>
            </a:r>
          </a:p>
          <a:p>
            <a:r>
              <a:rPr lang="en-AU" sz="1800"/>
              <a:t>Generally proprietary architectures for specific applications</a:t>
            </a:r>
            <a:endParaRPr lang="en-US" sz="1800"/>
          </a:p>
        </p:txBody>
      </p:sp>
    </p:spTree>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7246" name="AutoShape 14">
            <a:hlinkClick r:id="" action="ppaction://noaction" highlightClick="1"/>
          </p:cNvPr>
          <p:cNvSpPr>
            <a:spLocks noChangeArrowheads="1"/>
          </p:cNvSpPr>
          <p:nvPr/>
        </p:nvSpPr>
        <p:spPr bwMode="auto">
          <a:xfrm>
            <a:off x="3394075" y="4546600"/>
            <a:ext cx="4679950" cy="503238"/>
          </a:xfrm>
          <a:prstGeom prst="actionButtonBlank">
            <a:avLst/>
          </a:prstGeom>
          <a:solidFill>
            <a:schemeClr val="folHlink"/>
          </a:solidFill>
          <a:ln w="9525">
            <a:noFill/>
            <a:miter lim="800000"/>
            <a:headEnd/>
            <a:tailEnd/>
          </a:ln>
          <a:effectLst/>
        </p:spPr>
        <p:txBody>
          <a:bodyPr wrap="none" lIns="82124" tIns="41061" rIns="82124" bIns="41061" anchor="ctr"/>
          <a:lstStyle/>
          <a:p>
            <a:pPr algn="ctr" defTabSz="814388"/>
            <a:r>
              <a:rPr lang="en-AU" sz="1200" b="1">
                <a:solidFill>
                  <a:schemeClr val="tx1"/>
                </a:solidFill>
              </a:rPr>
              <a:t>IPv6 Payload</a:t>
            </a:r>
          </a:p>
        </p:txBody>
      </p:sp>
      <p:sp>
        <p:nvSpPr>
          <p:cNvPr id="1247352" name="AutoShape 120"/>
          <p:cNvSpPr>
            <a:spLocks noChangeArrowheads="1"/>
          </p:cNvSpPr>
          <p:nvPr/>
        </p:nvSpPr>
        <p:spPr bwMode="auto">
          <a:xfrm flipH="1">
            <a:off x="8074025" y="4633913"/>
            <a:ext cx="392113" cy="330200"/>
          </a:xfrm>
          <a:prstGeom prst="rightArrow">
            <a:avLst>
              <a:gd name="adj1" fmla="val 50000"/>
              <a:gd name="adj2" fmla="val 29688"/>
            </a:avLst>
          </a:prstGeom>
          <a:solidFill>
            <a:schemeClr val="accent1"/>
          </a:solidFill>
          <a:ln w="9525" algn="ctr">
            <a:solidFill>
              <a:schemeClr val="tx2"/>
            </a:solidFill>
            <a:miter lim="800000"/>
            <a:headEnd/>
            <a:tailEnd/>
          </a:ln>
          <a:effectLst/>
        </p:spPr>
        <p:txBody>
          <a:bodyPr wrap="none" lIns="82124" tIns="41061" rIns="82124" bIns="41061" anchor="ctr">
            <a:spAutoFit/>
          </a:bodyPr>
          <a:lstStyle/>
          <a:p>
            <a:endParaRPr lang="en-US"/>
          </a:p>
        </p:txBody>
      </p:sp>
      <p:sp>
        <p:nvSpPr>
          <p:cNvPr id="1247234" name="Rectangle 2"/>
          <p:cNvSpPr>
            <a:spLocks noGrp="1" noChangeArrowheads="1"/>
          </p:cNvSpPr>
          <p:nvPr>
            <p:ph type="title"/>
          </p:nvPr>
        </p:nvSpPr>
        <p:spPr/>
        <p:txBody>
          <a:bodyPr/>
          <a:lstStyle/>
          <a:p>
            <a:r>
              <a:rPr lang="en-AU" dirty="0"/>
              <a:t>Typical </a:t>
            </a:r>
            <a:r>
              <a:rPr lang="en-AU" dirty="0" err="1"/>
              <a:t>6LoWPAN</a:t>
            </a:r>
            <a:r>
              <a:rPr lang="en-AU" dirty="0"/>
              <a:t> Header Stacks</a:t>
            </a:r>
            <a:endParaRPr lang="en-US" dirty="0"/>
          </a:p>
        </p:txBody>
      </p:sp>
      <p:sp>
        <p:nvSpPr>
          <p:cNvPr id="1247236" name="AutoShape 4">
            <a:hlinkClick r:id="" action="ppaction://noaction" highlightClick="1"/>
          </p:cNvPr>
          <p:cNvSpPr>
            <a:spLocks noChangeArrowheads="1"/>
          </p:cNvSpPr>
          <p:nvPr/>
        </p:nvSpPr>
        <p:spPr bwMode="auto">
          <a:xfrm>
            <a:off x="3902075" y="2647950"/>
            <a:ext cx="2732088" cy="381000"/>
          </a:xfrm>
          <a:prstGeom prst="actionButtonBlank">
            <a:avLst/>
          </a:prstGeom>
          <a:solidFill>
            <a:srgbClr val="721E51"/>
          </a:solidFill>
          <a:ln w="9525">
            <a:noFill/>
            <a:miter lim="800000"/>
            <a:headEnd/>
            <a:tailEnd/>
          </a:ln>
          <a:effectLst/>
        </p:spPr>
        <p:txBody>
          <a:bodyPr wrap="none" lIns="82124" tIns="41061" rIns="82124" bIns="41061" anchor="ctr"/>
          <a:lstStyle/>
          <a:p>
            <a:pPr defTabSz="814388"/>
            <a:r>
              <a:rPr lang="en-AU" sz="1400" b="1">
                <a:solidFill>
                  <a:schemeClr val="bg1"/>
                </a:solidFill>
              </a:rPr>
              <a:t>127 bytes</a:t>
            </a:r>
          </a:p>
        </p:txBody>
      </p:sp>
      <p:sp>
        <p:nvSpPr>
          <p:cNvPr id="1247237" name="AutoShape 5">
            <a:hlinkClick r:id="" action="ppaction://noaction" highlightClick="1"/>
          </p:cNvPr>
          <p:cNvSpPr>
            <a:spLocks noChangeArrowheads="1"/>
          </p:cNvSpPr>
          <p:nvPr/>
        </p:nvSpPr>
        <p:spPr bwMode="auto">
          <a:xfrm>
            <a:off x="4441825" y="3028950"/>
            <a:ext cx="2192338" cy="415925"/>
          </a:xfrm>
          <a:prstGeom prst="actionButtonBlank">
            <a:avLst/>
          </a:prstGeom>
          <a:solidFill>
            <a:srgbClr val="721E51"/>
          </a:solidFill>
          <a:ln w="9525">
            <a:noFill/>
            <a:miter lim="800000"/>
            <a:headEnd/>
            <a:tailEnd/>
          </a:ln>
          <a:effectLst/>
        </p:spPr>
        <p:txBody>
          <a:bodyPr wrap="none" lIns="82124" tIns="41061" rIns="82124" bIns="41061" anchor="ctr"/>
          <a:lstStyle/>
          <a:p>
            <a:pPr defTabSz="814388"/>
            <a:r>
              <a:rPr lang="en-AU" sz="1400" b="1">
                <a:solidFill>
                  <a:schemeClr val="bg1"/>
                </a:solidFill>
              </a:rPr>
              <a:t>102 bytes</a:t>
            </a:r>
          </a:p>
        </p:txBody>
      </p:sp>
      <p:sp>
        <p:nvSpPr>
          <p:cNvPr id="1247238" name="AutoShape 6">
            <a:hlinkClick r:id="" action="ppaction://noaction" highlightClick="1"/>
          </p:cNvPr>
          <p:cNvSpPr>
            <a:spLocks noChangeArrowheads="1"/>
          </p:cNvSpPr>
          <p:nvPr/>
        </p:nvSpPr>
        <p:spPr bwMode="auto">
          <a:xfrm>
            <a:off x="4833938" y="3444875"/>
            <a:ext cx="1800225" cy="415925"/>
          </a:xfrm>
          <a:prstGeom prst="actionButtonBlank">
            <a:avLst/>
          </a:prstGeom>
          <a:solidFill>
            <a:srgbClr val="721E51"/>
          </a:solidFill>
          <a:ln w="9525">
            <a:noFill/>
            <a:miter lim="800000"/>
            <a:headEnd/>
            <a:tailEnd/>
          </a:ln>
          <a:effectLst/>
        </p:spPr>
        <p:txBody>
          <a:bodyPr wrap="none" lIns="82124" tIns="41061" rIns="82124" bIns="41061" anchor="ctr"/>
          <a:lstStyle/>
          <a:p>
            <a:pPr defTabSz="814388"/>
            <a:r>
              <a:rPr lang="en-AU" sz="1400" b="1">
                <a:solidFill>
                  <a:schemeClr val="bg1"/>
                </a:solidFill>
              </a:rPr>
              <a:t>81 bytes</a:t>
            </a:r>
          </a:p>
        </p:txBody>
      </p:sp>
      <p:sp>
        <p:nvSpPr>
          <p:cNvPr id="1247239" name="Text Box 7"/>
          <p:cNvSpPr txBox="1">
            <a:spLocks noChangeArrowheads="1"/>
          </p:cNvSpPr>
          <p:nvPr/>
        </p:nvSpPr>
        <p:spPr bwMode="auto">
          <a:xfrm>
            <a:off x="6710363" y="3071813"/>
            <a:ext cx="4064000" cy="330200"/>
          </a:xfrm>
          <a:prstGeom prst="rect">
            <a:avLst/>
          </a:prstGeom>
          <a:noFill/>
          <a:ln w="9525" algn="ctr">
            <a:noFill/>
            <a:miter lim="800000"/>
            <a:headEnd/>
            <a:tailEnd/>
          </a:ln>
          <a:effectLst/>
        </p:spPr>
        <p:txBody>
          <a:bodyPr wrap="none" lIns="82124" tIns="41061" rIns="82124" bIns="41061">
            <a:spAutoFit/>
          </a:bodyPr>
          <a:lstStyle/>
          <a:p>
            <a:pPr defTabSz="814388"/>
            <a:r>
              <a:rPr lang="en-AU">
                <a:solidFill>
                  <a:schemeClr val="tx2"/>
                </a:solidFill>
              </a:rPr>
              <a:t>Less max 25 bytes for frame overhead</a:t>
            </a:r>
            <a:endParaRPr lang="en-US">
              <a:solidFill>
                <a:schemeClr val="tx2"/>
              </a:solidFill>
            </a:endParaRPr>
          </a:p>
        </p:txBody>
      </p:sp>
      <p:sp>
        <p:nvSpPr>
          <p:cNvPr id="1247240" name="Text Box 8"/>
          <p:cNvSpPr txBox="1">
            <a:spLocks noChangeArrowheads="1"/>
          </p:cNvSpPr>
          <p:nvPr/>
        </p:nvSpPr>
        <p:spPr bwMode="auto">
          <a:xfrm>
            <a:off x="6710363" y="2673350"/>
            <a:ext cx="2501900" cy="330200"/>
          </a:xfrm>
          <a:prstGeom prst="rect">
            <a:avLst/>
          </a:prstGeom>
          <a:noFill/>
          <a:ln w="9525" algn="ctr">
            <a:noFill/>
            <a:miter lim="800000"/>
            <a:headEnd/>
            <a:tailEnd/>
          </a:ln>
          <a:effectLst/>
        </p:spPr>
        <p:txBody>
          <a:bodyPr wrap="none" lIns="82124" tIns="41061" rIns="82124" bIns="41061">
            <a:spAutoFit/>
          </a:bodyPr>
          <a:lstStyle/>
          <a:p>
            <a:pPr defTabSz="814388"/>
            <a:r>
              <a:rPr lang="en-AU">
                <a:solidFill>
                  <a:schemeClr val="tx2"/>
                </a:solidFill>
              </a:rPr>
              <a:t>Max MTU for 802.15.4 </a:t>
            </a:r>
            <a:endParaRPr lang="en-US">
              <a:solidFill>
                <a:schemeClr val="tx2"/>
              </a:solidFill>
            </a:endParaRPr>
          </a:p>
        </p:txBody>
      </p:sp>
      <p:sp>
        <p:nvSpPr>
          <p:cNvPr id="1247241" name="Text Box 9"/>
          <p:cNvSpPr txBox="1">
            <a:spLocks noChangeArrowheads="1"/>
          </p:cNvSpPr>
          <p:nvPr/>
        </p:nvSpPr>
        <p:spPr bwMode="auto">
          <a:xfrm>
            <a:off x="6710363" y="3487738"/>
            <a:ext cx="3886200" cy="330200"/>
          </a:xfrm>
          <a:prstGeom prst="rect">
            <a:avLst/>
          </a:prstGeom>
          <a:noFill/>
          <a:ln w="9525" algn="ctr">
            <a:noFill/>
            <a:miter lim="800000"/>
            <a:headEnd/>
            <a:tailEnd/>
          </a:ln>
          <a:effectLst/>
        </p:spPr>
        <p:txBody>
          <a:bodyPr wrap="none" lIns="82124" tIns="41061" rIns="82124" bIns="41061">
            <a:spAutoFit/>
          </a:bodyPr>
          <a:lstStyle/>
          <a:p>
            <a:pPr defTabSz="814388"/>
            <a:r>
              <a:rPr lang="en-AU">
                <a:solidFill>
                  <a:schemeClr val="tx2"/>
                </a:solidFill>
              </a:rPr>
              <a:t>Less max 21 bytes link layer security</a:t>
            </a:r>
            <a:endParaRPr lang="en-US">
              <a:solidFill>
                <a:schemeClr val="tx2"/>
              </a:solidFill>
            </a:endParaRPr>
          </a:p>
        </p:txBody>
      </p:sp>
      <p:sp>
        <p:nvSpPr>
          <p:cNvPr id="1247243" name="Text Box 11"/>
          <p:cNvSpPr txBox="1">
            <a:spLocks noChangeArrowheads="1"/>
          </p:cNvSpPr>
          <p:nvPr/>
        </p:nvSpPr>
        <p:spPr bwMode="auto">
          <a:xfrm>
            <a:off x="752475" y="3444875"/>
            <a:ext cx="3505200" cy="577850"/>
          </a:xfrm>
          <a:prstGeom prst="rect">
            <a:avLst/>
          </a:prstGeom>
          <a:noFill/>
          <a:ln w="9525" algn="ctr">
            <a:noFill/>
            <a:miter lim="800000"/>
            <a:headEnd/>
            <a:tailEnd/>
          </a:ln>
          <a:effectLst/>
        </p:spPr>
        <p:txBody>
          <a:bodyPr wrap="none" lIns="82124" tIns="41061" rIns="82124" bIns="41061">
            <a:spAutoFit/>
          </a:bodyPr>
          <a:lstStyle/>
          <a:p>
            <a:pPr algn="r" defTabSz="814388"/>
            <a:r>
              <a:rPr lang="en-AU" dirty="0"/>
              <a:t>Worst case leaves only 81 bytes </a:t>
            </a:r>
            <a:br>
              <a:rPr lang="en-AU" dirty="0"/>
            </a:br>
            <a:r>
              <a:rPr lang="en-AU" dirty="0"/>
              <a:t>for headers and payload </a:t>
            </a:r>
            <a:endParaRPr lang="en-US" dirty="0"/>
          </a:p>
        </p:txBody>
      </p:sp>
      <p:sp>
        <p:nvSpPr>
          <p:cNvPr id="1247244" name="AutoShape 12">
            <a:hlinkClick r:id="" action="ppaction://noaction" highlightClick="1"/>
          </p:cNvPr>
          <p:cNvSpPr>
            <a:spLocks noChangeArrowheads="1"/>
          </p:cNvSpPr>
          <p:nvPr/>
        </p:nvSpPr>
        <p:spPr bwMode="auto">
          <a:xfrm>
            <a:off x="333375" y="4546600"/>
            <a:ext cx="1530350" cy="503238"/>
          </a:xfrm>
          <a:prstGeom prst="actionButtonBlank">
            <a:avLst/>
          </a:prstGeom>
          <a:solidFill>
            <a:srgbClr val="721E51"/>
          </a:solidFill>
          <a:ln w="9525">
            <a:noFill/>
            <a:miter lim="800000"/>
            <a:headEnd/>
            <a:tailEnd/>
          </a:ln>
          <a:effectLst/>
        </p:spPr>
        <p:txBody>
          <a:bodyPr wrap="none" lIns="82124" tIns="41061" rIns="82124" bIns="41061" anchor="ctr"/>
          <a:lstStyle/>
          <a:p>
            <a:pPr algn="ctr" defTabSz="814388"/>
            <a:r>
              <a:rPr lang="en-AU" sz="1200" b="1" dirty="0">
                <a:solidFill>
                  <a:schemeClr val="bg1"/>
                </a:solidFill>
              </a:rPr>
              <a:t>802.15.4 Header</a:t>
            </a:r>
          </a:p>
        </p:txBody>
      </p:sp>
      <p:sp>
        <p:nvSpPr>
          <p:cNvPr id="1247245" name="AutoShape 13">
            <a:hlinkClick r:id="" action="ppaction://noaction" highlightClick="1"/>
          </p:cNvPr>
          <p:cNvSpPr>
            <a:spLocks noChangeArrowheads="1"/>
          </p:cNvSpPr>
          <p:nvPr/>
        </p:nvSpPr>
        <p:spPr bwMode="auto">
          <a:xfrm>
            <a:off x="1863725" y="4546600"/>
            <a:ext cx="1530350" cy="503238"/>
          </a:xfrm>
          <a:prstGeom prst="actionButtonBlank">
            <a:avLst/>
          </a:prstGeom>
          <a:solidFill>
            <a:srgbClr val="292929"/>
          </a:solidFill>
          <a:ln w="9525">
            <a:noFill/>
            <a:miter lim="800000"/>
            <a:headEnd/>
            <a:tailEnd/>
          </a:ln>
          <a:effectLst/>
        </p:spPr>
        <p:txBody>
          <a:bodyPr wrap="none" lIns="82124" tIns="41061" rIns="82124" bIns="41061" anchor="ctr"/>
          <a:lstStyle/>
          <a:p>
            <a:pPr algn="ctr" defTabSz="814388"/>
            <a:r>
              <a:rPr lang="en-AU" sz="1200" b="1" dirty="0" err="1">
                <a:solidFill>
                  <a:schemeClr val="bg1"/>
                </a:solidFill>
              </a:rPr>
              <a:t>IPv6</a:t>
            </a:r>
            <a:r>
              <a:rPr lang="en-AU" sz="1200" b="1" dirty="0">
                <a:solidFill>
                  <a:schemeClr val="bg1"/>
                </a:solidFill>
              </a:rPr>
              <a:t> Header</a:t>
            </a:r>
          </a:p>
          <a:p>
            <a:pPr algn="ctr" defTabSz="814388"/>
            <a:r>
              <a:rPr lang="en-AU" sz="1200" b="1" dirty="0">
                <a:solidFill>
                  <a:schemeClr val="bg1"/>
                </a:solidFill>
              </a:rPr>
              <a:t>Compression</a:t>
            </a:r>
          </a:p>
        </p:txBody>
      </p:sp>
      <p:sp>
        <p:nvSpPr>
          <p:cNvPr id="1247247" name="AutoShape 15">
            <a:hlinkClick r:id="" action="ppaction://noaction" highlightClick="1"/>
          </p:cNvPr>
          <p:cNvSpPr>
            <a:spLocks noChangeArrowheads="1"/>
          </p:cNvSpPr>
          <p:nvPr/>
        </p:nvSpPr>
        <p:spPr bwMode="auto">
          <a:xfrm>
            <a:off x="333375" y="5110163"/>
            <a:ext cx="1530350" cy="503237"/>
          </a:xfrm>
          <a:prstGeom prst="actionButtonBlank">
            <a:avLst/>
          </a:prstGeom>
          <a:solidFill>
            <a:srgbClr val="721E51"/>
          </a:solidFill>
          <a:ln w="9525">
            <a:noFill/>
            <a:miter lim="800000"/>
            <a:headEnd/>
            <a:tailEnd/>
          </a:ln>
          <a:effectLst/>
        </p:spPr>
        <p:txBody>
          <a:bodyPr wrap="none" lIns="82124" tIns="41061" rIns="82124" bIns="41061" anchor="ctr"/>
          <a:lstStyle/>
          <a:p>
            <a:pPr algn="ctr" defTabSz="814388"/>
            <a:r>
              <a:rPr lang="en-AU" sz="1200" b="1" dirty="0">
                <a:solidFill>
                  <a:schemeClr val="bg1"/>
                </a:solidFill>
              </a:rPr>
              <a:t>802.15.4 Header</a:t>
            </a:r>
          </a:p>
        </p:txBody>
      </p:sp>
      <p:sp>
        <p:nvSpPr>
          <p:cNvPr id="1247248" name="AutoShape 16">
            <a:hlinkClick r:id="" action="ppaction://noaction" highlightClick="1"/>
          </p:cNvPr>
          <p:cNvSpPr>
            <a:spLocks noChangeArrowheads="1"/>
          </p:cNvSpPr>
          <p:nvPr/>
        </p:nvSpPr>
        <p:spPr bwMode="auto">
          <a:xfrm>
            <a:off x="3394075" y="5110163"/>
            <a:ext cx="1530350" cy="503237"/>
          </a:xfrm>
          <a:prstGeom prst="actionButtonBlank">
            <a:avLst/>
          </a:prstGeom>
          <a:solidFill>
            <a:srgbClr val="292929"/>
          </a:solidFill>
          <a:ln w="9525">
            <a:noFill/>
            <a:miter lim="800000"/>
            <a:headEnd/>
            <a:tailEnd/>
          </a:ln>
          <a:effectLst/>
        </p:spPr>
        <p:txBody>
          <a:bodyPr wrap="none" lIns="82124" tIns="41061" rIns="82124" bIns="41061" anchor="ctr"/>
          <a:lstStyle/>
          <a:p>
            <a:pPr algn="ctr" defTabSz="814388"/>
            <a:r>
              <a:rPr lang="en-AU" sz="1200" b="1">
                <a:solidFill>
                  <a:schemeClr val="bg1"/>
                </a:solidFill>
              </a:rPr>
              <a:t>IPv6 Header</a:t>
            </a:r>
          </a:p>
          <a:p>
            <a:pPr algn="ctr" defTabSz="814388"/>
            <a:r>
              <a:rPr lang="en-AU" sz="1200" b="1">
                <a:solidFill>
                  <a:schemeClr val="bg1"/>
                </a:solidFill>
              </a:rPr>
              <a:t>Compression</a:t>
            </a:r>
          </a:p>
        </p:txBody>
      </p:sp>
      <p:sp>
        <p:nvSpPr>
          <p:cNvPr id="1247249" name="AutoShape 17">
            <a:hlinkClick r:id="" action="ppaction://noaction" highlightClick="1"/>
          </p:cNvPr>
          <p:cNvSpPr>
            <a:spLocks noChangeArrowheads="1"/>
          </p:cNvSpPr>
          <p:nvPr/>
        </p:nvSpPr>
        <p:spPr bwMode="auto">
          <a:xfrm>
            <a:off x="4924425" y="5110163"/>
            <a:ext cx="3149600" cy="503237"/>
          </a:xfrm>
          <a:prstGeom prst="actionButtonBlank">
            <a:avLst/>
          </a:prstGeom>
          <a:solidFill>
            <a:schemeClr val="folHlink"/>
          </a:solidFill>
          <a:ln w="9525">
            <a:noFill/>
            <a:miter lim="800000"/>
            <a:headEnd/>
            <a:tailEnd/>
          </a:ln>
          <a:effectLst/>
        </p:spPr>
        <p:txBody>
          <a:bodyPr wrap="none" lIns="82124" tIns="41061" rIns="82124" bIns="41061" anchor="ctr"/>
          <a:lstStyle/>
          <a:p>
            <a:pPr algn="ctr" defTabSz="814388"/>
            <a:r>
              <a:rPr lang="en-AU" sz="1200" b="1">
                <a:solidFill>
                  <a:schemeClr val="tx1"/>
                </a:solidFill>
              </a:rPr>
              <a:t>IPv6 Payload</a:t>
            </a:r>
          </a:p>
        </p:txBody>
      </p:sp>
      <p:sp>
        <p:nvSpPr>
          <p:cNvPr id="1247252" name="AutoShape 20">
            <a:hlinkClick r:id="" action="ppaction://noaction" highlightClick="1"/>
          </p:cNvPr>
          <p:cNvSpPr>
            <a:spLocks noChangeArrowheads="1"/>
          </p:cNvSpPr>
          <p:nvPr/>
        </p:nvSpPr>
        <p:spPr bwMode="auto">
          <a:xfrm>
            <a:off x="1863725" y="5110163"/>
            <a:ext cx="1530350" cy="503237"/>
          </a:xfrm>
          <a:prstGeom prst="actionButtonBlank">
            <a:avLst/>
          </a:prstGeom>
          <a:solidFill>
            <a:srgbClr val="497E2E"/>
          </a:solidFill>
          <a:ln w="9525">
            <a:noFill/>
            <a:miter lim="800000"/>
            <a:headEnd/>
            <a:tailEnd/>
          </a:ln>
          <a:effectLst/>
        </p:spPr>
        <p:txBody>
          <a:bodyPr wrap="none" lIns="82124" tIns="41061" rIns="82124" bIns="41061" anchor="ctr"/>
          <a:lstStyle/>
          <a:p>
            <a:pPr algn="ctr" defTabSz="814388"/>
            <a:r>
              <a:rPr lang="en-AU" sz="1200" b="1" dirty="0">
                <a:solidFill>
                  <a:schemeClr val="bg1"/>
                </a:solidFill>
              </a:rPr>
              <a:t>Fragment Header</a:t>
            </a:r>
          </a:p>
        </p:txBody>
      </p:sp>
      <p:sp>
        <p:nvSpPr>
          <p:cNvPr id="1247253" name="AutoShape 21">
            <a:hlinkClick r:id="" action="ppaction://noaction" highlightClick="1"/>
          </p:cNvPr>
          <p:cNvSpPr>
            <a:spLocks noChangeArrowheads="1"/>
          </p:cNvSpPr>
          <p:nvPr/>
        </p:nvSpPr>
        <p:spPr bwMode="auto">
          <a:xfrm>
            <a:off x="334963" y="6227763"/>
            <a:ext cx="1530350" cy="503237"/>
          </a:xfrm>
          <a:prstGeom prst="actionButtonBlank">
            <a:avLst/>
          </a:prstGeom>
          <a:solidFill>
            <a:srgbClr val="721E51"/>
          </a:solidFill>
          <a:ln w="9525">
            <a:noFill/>
            <a:miter lim="800000"/>
            <a:headEnd/>
            <a:tailEnd/>
          </a:ln>
          <a:effectLst/>
        </p:spPr>
        <p:txBody>
          <a:bodyPr wrap="none" lIns="82124" tIns="41061" rIns="82124" bIns="41061" anchor="ctr"/>
          <a:lstStyle/>
          <a:p>
            <a:pPr algn="ctr" defTabSz="814388"/>
            <a:r>
              <a:rPr lang="en-AU" sz="1200" b="1">
                <a:solidFill>
                  <a:schemeClr val="bg1"/>
                </a:solidFill>
              </a:rPr>
              <a:t>802.15.4 Header</a:t>
            </a:r>
          </a:p>
        </p:txBody>
      </p:sp>
      <p:sp>
        <p:nvSpPr>
          <p:cNvPr id="1247255" name="AutoShape 23">
            <a:hlinkClick r:id="" action="ppaction://noaction" highlightClick="1"/>
          </p:cNvPr>
          <p:cNvSpPr>
            <a:spLocks noChangeArrowheads="1"/>
          </p:cNvSpPr>
          <p:nvPr/>
        </p:nvSpPr>
        <p:spPr bwMode="auto">
          <a:xfrm>
            <a:off x="4924425" y="6227763"/>
            <a:ext cx="3149600" cy="503237"/>
          </a:xfrm>
          <a:prstGeom prst="actionButtonBlank">
            <a:avLst/>
          </a:prstGeom>
          <a:solidFill>
            <a:schemeClr val="folHlink"/>
          </a:solidFill>
          <a:ln w="9525">
            <a:noFill/>
            <a:miter lim="800000"/>
            <a:headEnd/>
            <a:tailEnd/>
          </a:ln>
          <a:effectLst/>
        </p:spPr>
        <p:txBody>
          <a:bodyPr wrap="none" lIns="82124" tIns="41061" rIns="82124" bIns="41061" anchor="ctr"/>
          <a:lstStyle/>
          <a:p>
            <a:pPr algn="ctr" defTabSz="814388"/>
            <a:r>
              <a:rPr lang="en-AU" sz="1200" b="1">
                <a:solidFill>
                  <a:schemeClr val="tx1"/>
                </a:solidFill>
              </a:rPr>
              <a:t>IPv6 Payload</a:t>
            </a:r>
          </a:p>
        </p:txBody>
      </p:sp>
      <p:sp>
        <p:nvSpPr>
          <p:cNvPr id="1247257" name="AutoShape 25">
            <a:hlinkClick r:id="" action="ppaction://noaction" highlightClick="1"/>
          </p:cNvPr>
          <p:cNvSpPr>
            <a:spLocks noChangeArrowheads="1"/>
          </p:cNvSpPr>
          <p:nvPr/>
        </p:nvSpPr>
        <p:spPr bwMode="auto">
          <a:xfrm>
            <a:off x="1865313" y="6227763"/>
            <a:ext cx="1530350" cy="503237"/>
          </a:xfrm>
          <a:prstGeom prst="actionButtonBlank">
            <a:avLst/>
          </a:prstGeom>
          <a:solidFill>
            <a:schemeClr val="tx2"/>
          </a:solidFill>
          <a:ln w="9525">
            <a:noFill/>
            <a:miter lim="800000"/>
            <a:headEnd/>
            <a:tailEnd/>
          </a:ln>
          <a:effectLst/>
        </p:spPr>
        <p:txBody>
          <a:bodyPr wrap="none" lIns="82124" tIns="41061" rIns="82124" bIns="41061" anchor="ctr"/>
          <a:lstStyle/>
          <a:p>
            <a:pPr algn="ctr" defTabSz="814388"/>
            <a:r>
              <a:rPr lang="en-AU" sz="1200" b="1">
                <a:solidFill>
                  <a:schemeClr val="bg1"/>
                </a:solidFill>
              </a:rPr>
              <a:t>Mesh Header</a:t>
            </a:r>
          </a:p>
        </p:txBody>
      </p:sp>
      <p:sp>
        <p:nvSpPr>
          <p:cNvPr id="1247258" name="AutoShape 26"/>
          <p:cNvSpPr>
            <a:spLocks noChangeArrowheads="1"/>
          </p:cNvSpPr>
          <p:nvPr/>
        </p:nvSpPr>
        <p:spPr bwMode="auto">
          <a:xfrm>
            <a:off x="4276725" y="3551238"/>
            <a:ext cx="392113" cy="330200"/>
          </a:xfrm>
          <a:prstGeom prst="rightArrow">
            <a:avLst>
              <a:gd name="adj1" fmla="val 50000"/>
              <a:gd name="adj2" fmla="val 29688"/>
            </a:avLst>
          </a:prstGeom>
          <a:solidFill>
            <a:schemeClr val="accent1"/>
          </a:solidFill>
          <a:ln w="9525" algn="ctr">
            <a:solidFill>
              <a:schemeClr val="tx2"/>
            </a:solidFill>
            <a:miter lim="800000"/>
            <a:headEnd/>
            <a:tailEnd/>
          </a:ln>
          <a:effectLst/>
        </p:spPr>
        <p:txBody>
          <a:bodyPr wrap="none" lIns="82124" tIns="41061" rIns="82124" bIns="41061" anchor="ctr">
            <a:spAutoFit/>
          </a:bodyPr>
          <a:lstStyle/>
          <a:p>
            <a:endParaRPr lang="en-US"/>
          </a:p>
        </p:txBody>
      </p:sp>
      <p:sp>
        <p:nvSpPr>
          <p:cNvPr id="1247259" name="Rectangle 27"/>
          <p:cNvSpPr>
            <a:spLocks noGrp="1" noChangeArrowheads="1"/>
          </p:cNvSpPr>
          <p:nvPr>
            <p:ph type="body" idx="1"/>
          </p:nvPr>
        </p:nvSpPr>
        <p:spPr>
          <a:xfrm>
            <a:off x="752475" y="1162050"/>
            <a:ext cx="10237788" cy="1457325"/>
          </a:xfrm>
        </p:spPr>
        <p:txBody>
          <a:bodyPr/>
          <a:lstStyle/>
          <a:p>
            <a:r>
              <a:rPr lang="en-AU" sz="2000" dirty="0" err="1"/>
              <a:t>6LoWPAN</a:t>
            </a:r>
            <a:r>
              <a:rPr lang="en-AU" sz="2000" dirty="0"/>
              <a:t> headers included only when needed</a:t>
            </a:r>
          </a:p>
          <a:p>
            <a:pPr lvl="1"/>
            <a:r>
              <a:rPr lang="en-AU" sz="1800" dirty="0" err="1"/>
              <a:t>IPv6</a:t>
            </a:r>
            <a:r>
              <a:rPr lang="en-AU" sz="1800" dirty="0"/>
              <a:t> compression header</a:t>
            </a:r>
          </a:p>
          <a:p>
            <a:pPr lvl="1"/>
            <a:r>
              <a:rPr lang="en-AU" sz="1800" dirty="0"/>
              <a:t>Fragmentation header (eliminated if single datagram can fit entire </a:t>
            </a:r>
            <a:r>
              <a:rPr lang="en-AU" sz="1800" dirty="0" err="1"/>
              <a:t>IPv6</a:t>
            </a:r>
            <a:r>
              <a:rPr lang="en-AU" sz="1800" dirty="0"/>
              <a:t> payload)</a:t>
            </a:r>
          </a:p>
          <a:p>
            <a:pPr lvl="1"/>
            <a:r>
              <a:rPr lang="en-AU" sz="1800" dirty="0"/>
              <a:t>Mesh or Layer 2 forwarding header </a:t>
            </a:r>
            <a:r>
              <a:rPr lang="en-AU" sz="1800" dirty="0" smtClean="0"/>
              <a:t>(currently not used/implemented)</a:t>
            </a:r>
            <a:endParaRPr lang="en-US" sz="1800" dirty="0"/>
          </a:p>
        </p:txBody>
      </p:sp>
      <p:sp>
        <p:nvSpPr>
          <p:cNvPr id="1247260" name="AutoShape 28"/>
          <p:cNvSpPr>
            <a:spLocks noChangeArrowheads="1"/>
          </p:cNvSpPr>
          <p:nvPr/>
        </p:nvSpPr>
        <p:spPr bwMode="auto">
          <a:xfrm flipH="1">
            <a:off x="8074025" y="5197475"/>
            <a:ext cx="392113" cy="330200"/>
          </a:xfrm>
          <a:prstGeom prst="rightArrow">
            <a:avLst>
              <a:gd name="adj1" fmla="val 50000"/>
              <a:gd name="adj2" fmla="val 29688"/>
            </a:avLst>
          </a:prstGeom>
          <a:solidFill>
            <a:schemeClr val="accent1"/>
          </a:solidFill>
          <a:ln w="9525" algn="ctr">
            <a:solidFill>
              <a:schemeClr val="tx2"/>
            </a:solidFill>
            <a:miter lim="800000"/>
            <a:headEnd/>
            <a:tailEnd/>
          </a:ln>
          <a:effectLst/>
        </p:spPr>
        <p:txBody>
          <a:bodyPr wrap="none" lIns="82124" tIns="41061" rIns="82124" bIns="41061" anchor="ctr">
            <a:spAutoFit/>
          </a:bodyPr>
          <a:lstStyle/>
          <a:p>
            <a:endParaRPr lang="en-US"/>
          </a:p>
        </p:txBody>
      </p:sp>
      <p:sp>
        <p:nvSpPr>
          <p:cNvPr id="1247262" name="AutoShape 30"/>
          <p:cNvSpPr>
            <a:spLocks noChangeArrowheads="1"/>
          </p:cNvSpPr>
          <p:nvPr/>
        </p:nvSpPr>
        <p:spPr bwMode="auto">
          <a:xfrm flipH="1">
            <a:off x="8074025" y="5767388"/>
            <a:ext cx="392113" cy="330200"/>
          </a:xfrm>
          <a:prstGeom prst="rightArrow">
            <a:avLst>
              <a:gd name="adj1" fmla="val 50000"/>
              <a:gd name="adj2" fmla="val 29688"/>
            </a:avLst>
          </a:prstGeom>
          <a:solidFill>
            <a:schemeClr val="accent1"/>
          </a:solidFill>
          <a:ln w="9525" algn="ctr">
            <a:solidFill>
              <a:schemeClr val="tx2"/>
            </a:solidFill>
            <a:miter lim="800000"/>
            <a:headEnd/>
            <a:tailEnd/>
          </a:ln>
          <a:effectLst/>
        </p:spPr>
        <p:txBody>
          <a:bodyPr wrap="none" lIns="82124" tIns="41061" rIns="82124" bIns="41061" anchor="ctr">
            <a:spAutoFit/>
          </a:bodyPr>
          <a:lstStyle/>
          <a:p>
            <a:endParaRPr lang="en-US"/>
          </a:p>
        </p:txBody>
      </p:sp>
      <p:sp>
        <p:nvSpPr>
          <p:cNvPr id="1247264" name="AutoShape 32"/>
          <p:cNvSpPr>
            <a:spLocks noChangeArrowheads="1"/>
          </p:cNvSpPr>
          <p:nvPr/>
        </p:nvSpPr>
        <p:spPr bwMode="auto">
          <a:xfrm flipH="1">
            <a:off x="8074025" y="6313488"/>
            <a:ext cx="392113" cy="330200"/>
          </a:xfrm>
          <a:prstGeom prst="rightArrow">
            <a:avLst>
              <a:gd name="adj1" fmla="val 50000"/>
              <a:gd name="adj2" fmla="val 29688"/>
            </a:avLst>
          </a:prstGeom>
          <a:solidFill>
            <a:schemeClr val="accent1"/>
          </a:solidFill>
          <a:ln w="9525" algn="ctr">
            <a:solidFill>
              <a:schemeClr val="tx2"/>
            </a:solidFill>
            <a:miter lim="800000"/>
            <a:headEnd/>
            <a:tailEnd/>
          </a:ln>
          <a:effectLst/>
        </p:spPr>
        <p:txBody>
          <a:bodyPr wrap="none" lIns="82124" tIns="41061" rIns="82124" bIns="41061" anchor="ctr">
            <a:spAutoFit/>
          </a:bodyPr>
          <a:lstStyle/>
          <a:p>
            <a:endParaRPr lang="en-US"/>
          </a:p>
        </p:txBody>
      </p:sp>
      <p:sp>
        <p:nvSpPr>
          <p:cNvPr id="1247266" name="AutoShape 34">
            <a:hlinkClick r:id="" action="ppaction://noaction" highlightClick="1"/>
          </p:cNvPr>
          <p:cNvSpPr>
            <a:spLocks noChangeArrowheads="1"/>
          </p:cNvSpPr>
          <p:nvPr/>
        </p:nvSpPr>
        <p:spPr bwMode="auto">
          <a:xfrm>
            <a:off x="334963" y="5680075"/>
            <a:ext cx="1530350" cy="503238"/>
          </a:xfrm>
          <a:prstGeom prst="actionButtonBlank">
            <a:avLst/>
          </a:prstGeom>
          <a:solidFill>
            <a:srgbClr val="721E51"/>
          </a:solidFill>
          <a:ln w="9525">
            <a:noFill/>
            <a:miter lim="800000"/>
            <a:headEnd/>
            <a:tailEnd/>
          </a:ln>
          <a:effectLst/>
        </p:spPr>
        <p:txBody>
          <a:bodyPr wrap="none" lIns="82124" tIns="41061" rIns="82124" bIns="41061" anchor="ctr"/>
          <a:lstStyle/>
          <a:p>
            <a:pPr algn="ctr" defTabSz="814388"/>
            <a:r>
              <a:rPr lang="en-AU" sz="1200" b="1">
                <a:solidFill>
                  <a:schemeClr val="bg1"/>
                </a:solidFill>
              </a:rPr>
              <a:t>802.15.4 Header</a:t>
            </a:r>
          </a:p>
        </p:txBody>
      </p:sp>
      <p:sp>
        <p:nvSpPr>
          <p:cNvPr id="1247267" name="AutoShape 35">
            <a:hlinkClick r:id="" action="ppaction://noaction" highlightClick="1"/>
          </p:cNvPr>
          <p:cNvSpPr>
            <a:spLocks noChangeArrowheads="1"/>
          </p:cNvSpPr>
          <p:nvPr/>
        </p:nvSpPr>
        <p:spPr bwMode="auto">
          <a:xfrm>
            <a:off x="4924425" y="5680075"/>
            <a:ext cx="1530350" cy="503238"/>
          </a:xfrm>
          <a:prstGeom prst="actionButtonBlank">
            <a:avLst/>
          </a:prstGeom>
          <a:solidFill>
            <a:srgbClr val="292929"/>
          </a:solidFill>
          <a:ln w="9525">
            <a:noFill/>
            <a:miter lim="800000"/>
            <a:headEnd/>
            <a:tailEnd/>
          </a:ln>
          <a:effectLst/>
        </p:spPr>
        <p:txBody>
          <a:bodyPr wrap="none" lIns="82124" tIns="41061" rIns="82124" bIns="41061" anchor="ctr"/>
          <a:lstStyle/>
          <a:p>
            <a:pPr algn="ctr" defTabSz="814388"/>
            <a:r>
              <a:rPr lang="en-AU" sz="1200" b="1">
                <a:solidFill>
                  <a:schemeClr val="bg1"/>
                </a:solidFill>
              </a:rPr>
              <a:t>IPv6 Header</a:t>
            </a:r>
          </a:p>
          <a:p>
            <a:pPr algn="ctr" defTabSz="814388"/>
            <a:r>
              <a:rPr lang="en-AU" sz="1200" b="1">
                <a:solidFill>
                  <a:schemeClr val="bg1"/>
                </a:solidFill>
              </a:rPr>
              <a:t>Compression</a:t>
            </a:r>
          </a:p>
        </p:txBody>
      </p:sp>
      <p:sp>
        <p:nvSpPr>
          <p:cNvPr id="1247268" name="AutoShape 36">
            <a:hlinkClick r:id="" action="ppaction://noaction" highlightClick="1"/>
          </p:cNvPr>
          <p:cNvSpPr>
            <a:spLocks noChangeArrowheads="1"/>
          </p:cNvSpPr>
          <p:nvPr/>
        </p:nvSpPr>
        <p:spPr bwMode="auto">
          <a:xfrm>
            <a:off x="6454775" y="5680075"/>
            <a:ext cx="1620838" cy="503238"/>
          </a:xfrm>
          <a:prstGeom prst="actionButtonBlank">
            <a:avLst/>
          </a:prstGeom>
          <a:solidFill>
            <a:schemeClr val="folHlink"/>
          </a:solidFill>
          <a:ln w="9525">
            <a:noFill/>
            <a:miter lim="800000"/>
            <a:headEnd/>
            <a:tailEnd/>
          </a:ln>
          <a:effectLst/>
        </p:spPr>
        <p:txBody>
          <a:bodyPr wrap="none" lIns="82124" tIns="41061" rIns="82124" bIns="41061" anchor="ctr"/>
          <a:lstStyle/>
          <a:p>
            <a:pPr algn="ctr" defTabSz="814388"/>
            <a:r>
              <a:rPr lang="en-AU" sz="1200" b="1">
                <a:solidFill>
                  <a:schemeClr val="tx1"/>
                </a:solidFill>
              </a:rPr>
              <a:t>IPv6 Payload</a:t>
            </a:r>
          </a:p>
        </p:txBody>
      </p:sp>
      <p:sp>
        <p:nvSpPr>
          <p:cNvPr id="1247269" name="AutoShape 37">
            <a:hlinkClick r:id="" action="ppaction://noaction" highlightClick="1"/>
          </p:cNvPr>
          <p:cNvSpPr>
            <a:spLocks noChangeArrowheads="1"/>
          </p:cNvSpPr>
          <p:nvPr/>
        </p:nvSpPr>
        <p:spPr bwMode="auto">
          <a:xfrm>
            <a:off x="3394075" y="5680075"/>
            <a:ext cx="1530350" cy="503238"/>
          </a:xfrm>
          <a:prstGeom prst="actionButtonBlank">
            <a:avLst/>
          </a:prstGeom>
          <a:solidFill>
            <a:srgbClr val="497E2E"/>
          </a:solidFill>
          <a:ln w="9525">
            <a:noFill/>
            <a:miter lim="800000"/>
            <a:headEnd/>
            <a:tailEnd/>
          </a:ln>
          <a:effectLst/>
        </p:spPr>
        <p:txBody>
          <a:bodyPr wrap="none" lIns="82124" tIns="41061" rIns="82124" bIns="41061" anchor="ctr"/>
          <a:lstStyle/>
          <a:p>
            <a:pPr algn="ctr" defTabSz="814388"/>
            <a:r>
              <a:rPr lang="en-AU" sz="1200" b="1">
                <a:solidFill>
                  <a:schemeClr val="bg1"/>
                </a:solidFill>
              </a:rPr>
              <a:t>Fragment Header</a:t>
            </a:r>
          </a:p>
        </p:txBody>
      </p:sp>
      <p:sp>
        <p:nvSpPr>
          <p:cNvPr id="1247270" name="AutoShape 38">
            <a:hlinkClick r:id="" action="ppaction://noaction" highlightClick="1"/>
          </p:cNvPr>
          <p:cNvSpPr>
            <a:spLocks noChangeArrowheads="1"/>
          </p:cNvSpPr>
          <p:nvPr/>
        </p:nvSpPr>
        <p:spPr bwMode="auto">
          <a:xfrm>
            <a:off x="1865313" y="5680075"/>
            <a:ext cx="1530350" cy="503238"/>
          </a:xfrm>
          <a:prstGeom prst="actionButtonBlank">
            <a:avLst/>
          </a:prstGeom>
          <a:solidFill>
            <a:schemeClr val="tx2"/>
          </a:solidFill>
          <a:ln w="9525">
            <a:noFill/>
            <a:miter lim="800000"/>
            <a:headEnd/>
            <a:tailEnd/>
          </a:ln>
          <a:effectLst/>
        </p:spPr>
        <p:txBody>
          <a:bodyPr wrap="none" lIns="82124" tIns="41061" rIns="82124" bIns="41061" anchor="ctr"/>
          <a:lstStyle/>
          <a:p>
            <a:pPr algn="ctr" defTabSz="814388"/>
            <a:r>
              <a:rPr lang="en-AU" sz="1200" b="1">
                <a:solidFill>
                  <a:schemeClr val="bg1"/>
                </a:solidFill>
              </a:rPr>
              <a:t>Mesh Header</a:t>
            </a:r>
          </a:p>
        </p:txBody>
      </p:sp>
      <p:sp>
        <p:nvSpPr>
          <p:cNvPr id="1247271" name="AutoShape 39">
            <a:hlinkClick r:id="" action="ppaction://noaction" highlightClick="1"/>
          </p:cNvPr>
          <p:cNvSpPr>
            <a:spLocks noChangeArrowheads="1"/>
          </p:cNvSpPr>
          <p:nvPr/>
        </p:nvSpPr>
        <p:spPr bwMode="auto">
          <a:xfrm>
            <a:off x="3394075" y="6227763"/>
            <a:ext cx="1530350" cy="503237"/>
          </a:xfrm>
          <a:prstGeom prst="actionButtonBlank">
            <a:avLst/>
          </a:prstGeom>
          <a:solidFill>
            <a:srgbClr val="292929"/>
          </a:solidFill>
          <a:ln w="9525">
            <a:noFill/>
            <a:miter lim="800000"/>
            <a:headEnd/>
            <a:tailEnd/>
          </a:ln>
          <a:effectLst/>
        </p:spPr>
        <p:txBody>
          <a:bodyPr wrap="none" lIns="82124" tIns="41061" rIns="82124" bIns="41061" anchor="ctr"/>
          <a:lstStyle/>
          <a:p>
            <a:pPr algn="ctr" defTabSz="814388"/>
            <a:r>
              <a:rPr lang="en-AU" sz="1200" b="1">
                <a:solidFill>
                  <a:schemeClr val="bg1"/>
                </a:solidFill>
              </a:rPr>
              <a:t>IPv6 Header</a:t>
            </a:r>
          </a:p>
          <a:p>
            <a:pPr algn="ctr" defTabSz="814388"/>
            <a:r>
              <a:rPr lang="en-AU" sz="1200" b="1">
                <a:solidFill>
                  <a:schemeClr val="bg1"/>
                </a:solidFill>
              </a:rPr>
              <a:t>Compression</a:t>
            </a:r>
          </a:p>
        </p:txBody>
      </p:sp>
      <p:sp>
        <p:nvSpPr>
          <p:cNvPr id="1247276" name="Freeform 44"/>
          <p:cNvSpPr>
            <a:spLocks/>
          </p:cNvSpPr>
          <p:nvPr/>
        </p:nvSpPr>
        <p:spPr bwMode="auto">
          <a:xfrm>
            <a:off x="1863725" y="3857625"/>
            <a:ext cx="6210300" cy="685800"/>
          </a:xfrm>
          <a:custGeom>
            <a:avLst/>
            <a:gdLst/>
            <a:ahLst/>
            <a:cxnLst>
              <a:cxn ang="0">
                <a:pos x="0" y="396"/>
              </a:cxn>
              <a:cxn ang="0">
                <a:pos x="3912" y="396"/>
              </a:cxn>
              <a:cxn ang="0">
                <a:pos x="3005" y="0"/>
              </a:cxn>
              <a:cxn ang="0">
                <a:pos x="1871" y="0"/>
              </a:cxn>
              <a:cxn ang="0">
                <a:pos x="0" y="396"/>
              </a:cxn>
            </a:cxnLst>
            <a:rect l="0" t="0" r="r" b="b"/>
            <a:pathLst>
              <a:path w="3912" h="396">
                <a:moveTo>
                  <a:pt x="0" y="396"/>
                </a:moveTo>
                <a:lnTo>
                  <a:pt x="3912" y="396"/>
                </a:lnTo>
                <a:lnTo>
                  <a:pt x="3005" y="0"/>
                </a:lnTo>
                <a:lnTo>
                  <a:pt x="1871" y="0"/>
                </a:lnTo>
                <a:lnTo>
                  <a:pt x="0" y="396"/>
                </a:lnTo>
                <a:close/>
              </a:path>
            </a:pathLst>
          </a:custGeom>
          <a:solidFill>
            <a:srgbClr val="721E51">
              <a:alpha val="55000"/>
            </a:srgbClr>
          </a:solidFill>
          <a:ln w="9525" cap="flat" cmpd="sng">
            <a:noFill/>
            <a:prstDash val="solid"/>
            <a:round/>
            <a:headEnd/>
            <a:tailEnd/>
          </a:ln>
          <a:effectLst/>
        </p:spPr>
        <p:txBody>
          <a:bodyPr lIns="82124" tIns="41061" rIns="82124" bIns="41061" anchor="ctr">
            <a:spAutoFit/>
          </a:bodyPr>
          <a:lstStyle/>
          <a:p>
            <a:endParaRPr lang="en-US"/>
          </a:p>
        </p:txBody>
      </p:sp>
      <p:graphicFrame>
        <p:nvGraphicFramePr>
          <p:cNvPr id="1247353" name="Group 121"/>
          <p:cNvGraphicFramePr>
            <a:graphicFrameLocks noGrp="1"/>
          </p:cNvGraphicFramePr>
          <p:nvPr/>
        </p:nvGraphicFramePr>
        <p:xfrm>
          <a:off x="8434388" y="4149725"/>
          <a:ext cx="3511550" cy="2603500"/>
        </p:xfrm>
        <a:graphic>
          <a:graphicData uri="http://schemas.openxmlformats.org/drawingml/2006/table">
            <a:tbl>
              <a:tblPr/>
              <a:tblGrid>
                <a:gridCol w="1758950"/>
                <a:gridCol w="1752600"/>
              </a:tblGrid>
              <a:tr h="403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400" b="0" i="0" u="none" strike="noStrike" cap="none" normalizeH="0" baseline="0" dirty="0" err="1" smtClean="0">
                          <a:ln>
                            <a:noFill/>
                          </a:ln>
                          <a:solidFill>
                            <a:srgbClr val="FFFFFF"/>
                          </a:solidFill>
                          <a:effectLst/>
                          <a:latin typeface="Arial" charset="0"/>
                        </a:rPr>
                        <a:t>IPv6</a:t>
                      </a:r>
                      <a:r>
                        <a:rPr kumimoji="0" lang="en-AU" sz="1400" b="0" i="0" u="none" strike="noStrike" cap="none" normalizeH="0" baseline="0" dirty="0" smtClean="0">
                          <a:ln>
                            <a:noFill/>
                          </a:ln>
                          <a:solidFill>
                            <a:srgbClr val="FFFFFF"/>
                          </a:solidFill>
                          <a:effectLst/>
                          <a:latin typeface="Arial" charset="0"/>
                        </a:rPr>
                        <a:t> Fragmentation</a:t>
                      </a:r>
                      <a:endParaRPr kumimoji="0" lang="en-US" sz="1400" b="0" i="0" u="none" strike="noStrike" cap="none" normalizeH="0" baseline="0" dirty="0" smtClean="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183B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400" b="0" i="0" u="none" strike="noStrike" cap="none" normalizeH="0" baseline="0" smtClean="0">
                          <a:ln>
                            <a:noFill/>
                          </a:ln>
                          <a:solidFill>
                            <a:srgbClr val="FFFFFF"/>
                          </a:solidFill>
                          <a:effectLst/>
                          <a:latin typeface="Arial" charset="0"/>
                        </a:rPr>
                        <a:t>Multiple L2 Hops</a:t>
                      </a:r>
                      <a:endParaRPr kumimoji="0" lang="en-US" sz="1400" b="0" i="0" u="none" strike="noStrike" cap="none" normalizeH="0" baseline="0" smtClean="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183B7"/>
                    </a:solidFill>
                  </a:tcPr>
                </a:tc>
              </a:tr>
              <a:tr h="527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400" b="0" i="0" u="none" strike="noStrike" cap="none" normalizeH="0" baseline="0" smtClean="0">
                          <a:ln>
                            <a:noFill/>
                          </a:ln>
                          <a:solidFill>
                            <a:srgbClr val="000000"/>
                          </a:solidFill>
                          <a:effectLst/>
                          <a:latin typeface="Arial" charset="0"/>
                        </a:rPr>
                        <a:t>No</a:t>
                      </a:r>
                      <a:endParaRPr kumimoji="0" lang="en-US" sz="1400" b="0" i="0" u="none" strike="noStrike" cap="none" normalizeH="0" baseline="0" smtClean="0">
                        <a:ln>
                          <a:noFill/>
                        </a:ln>
                        <a:solidFill>
                          <a:srgbClr val="000000"/>
                        </a:solidFill>
                        <a:effectLst/>
                        <a:latin typeface="Arial" charset="0"/>
                      </a:endParaRP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D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400" b="0" i="0" u="none" strike="noStrike" cap="none" normalizeH="0" baseline="0" smtClean="0">
                          <a:ln>
                            <a:noFill/>
                          </a:ln>
                          <a:solidFill>
                            <a:srgbClr val="000000"/>
                          </a:solidFill>
                          <a:effectLst/>
                          <a:latin typeface="Arial" charset="0"/>
                        </a:rPr>
                        <a:t>No</a:t>
                      </a:r>
                      <a:endParaRPr kumimoji="0" lang="en-US" sz="1400" b="0" i="0" u="none" strike="noStrike" cap="none" normalizeH="0" baseline="0" smtClean="0">
                        <a:ln>
                          <a:noFill/>
                        </a:ln>
                        <a:solidFill>
                          <a:srgbClr val="000000"/>
                        </a:solidFill>
                        <a:effectLst/>
                        <a:latin typeface="Arial" charset="0"/>
                      </a:endParaRP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DCDE"/>
                    </a:solidFill>
                  </a:tcPr>
                </a:tc>
              </a:tr>
              <a:tr h="5683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400" b="0" i="0" u="none" strike="noStrike" cap="none" normalizeH="0" baseline="0" smtClean="0">
                          <a:ln>
                            <a:noFill/>
                          </a:ln>
                          <a:solidFill>
                            <a:srgbClr val="000000"/>
                          </a:solidFill>
                          <a:effectLst/>
                          <a:latin typeface="Arial" charset="0"/>
                        </a:rPr>
                        <a:t>Yes</a:t>
                      </a:r>
                      <a:endParaRPr kumimoji="0" lang="en-US" sz="1400" b="0" i="0" u="none" strike="noStrike" cap="none" normalizeH="0" baseline="0" smtClean="0">
                        <a:ln>
                          <a:noFill/>
                        </a:ln>
                        <a:solidFill>
                          <a:srgbClr val="000000"/>
                        </a:solidFill>
                        <a:effectLst/>
                        <a:latin typeface="Arial" charset="0"/>
                      </a:endParaRP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400" b="0" i="0" u="none" strike="noStrike" cap="none" normalizeH="0" baseline="0" smtClean="0">
                          <a:ln>
                            <a:noFill/>
                          </a:ln>
                          <a:solidFill>
                            <a:srgbClr val="000000"/>
                          </a:solidFill>
                          <a:effectLst/>
                          <a:latin typeface="Arial" charset="0"/>
                        </a:rPr>
                        <a:t>No</a:t>
                      </a:r>
                      <a:endParaRPr kumimoji="0" lang="en-US" sz="1400" b="0" i="0" u="none" strike="noStrike" cap="none" normalizeH="0" baseline="0" smtClean="0">
                        <a:ln>
                          <a:noFill/>
                        </a:ln>
                        <a:solidFill>
                          <a:srgbClr val="000000"/>
                        </a:solidFill>
                        <a:effectLst/>
                        <a:latin typeface="Arial" charset="0"/>
                      </a:endParaRP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8"/>
                    </a:solidFill>
                  </a:tcPr>
                </a:tc>
              </a:tr>
              <a:tr h="5556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400" b="0" i="0" u="none" strike="noStrike" cap="none" normalizeH="0" baseline="0" smtClean="0">
                          <a:ln>
                            <a:noFill/>
                          </a:ln>
                          <a:solidFill>
                            <a:srgbClr val="000000"/>
                          </a:solidFill>
                          <a:effectLst/>
                          <a:latin typeface="Arial" charset="0"/>
                        </a:rPr>
                        <a:t>Yes</a:t>
                      </a:r>
                      <a:endParaRPr kumimoji="0" lang="en-US" sz="1400" b="0" i="0" u="none" strike="noStrike" cap="none" normalizeH="0" baseline="0" smtClean="0">
                        <a:ln>
                          <a:noFill/>
                        </a:ln>
                        <a:solidFill>
                          <a:srgbClr val="000000"/>
                        </a:solidFill>
                        <a:effectLst/>
                        <a:latin typeface="Arial" charset="0"/>
                      </a:endParaRP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D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400" b="0" i="0" u="none" strike="noStrike" cap="none" normalizeH="0" baseline="0" dirty="0" smtClean="0">
                          <a:ln>
                            <a:noFill/>
                          </a:ln>
                          <a:solidFill>
                            <a:srgbClr val="000000"/>
                          </a:solidFill>
                          <a:effectLst/>
                          <a:latin typeface="Arial" charset="0"/>
                        </a:rPr>
                        <a:t>Yes (Future)</a:t>
                      </a:r>
                      <a:endParaRPr kumimoji="0" lang="en-US" sz="1400" b="0" i="0" u="none" strike="noStrike" cap="none" normalizeH="0" baseline="0" dirty="0" smtClean="0">
                        <a:ln>
                          <a:noFill/>
                        </a:ln>
                        <a:solidFill>
                          <a:srgbClr val="000000"/>
                        </a:solidFill>
                        <a:effectLst/>
                        <a:latin typeface="Arial" charset="0"/>
                      </a:endParaRP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DCDE"/>
                    </a:solidFill>
                  </a:tcPr>
                </a:tc>
              </a:tr>
              <a:tr h="5492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400" b="0" i="0" u="none" strike="noStrike" cap="none" normalizeH="0" baseline="0" smtClean="0">
                          <a:ln>
                            <a:noFill/>
                          </a:ln>
                          <a:solidFill>
                            <a:srgbClr val="000000"/>
                          </a:solidFill>
                          <a:effectLst/>
                          <a:latin typeface="Arial" charset="0"/>
                        </a:rPr>
                        <a:t>No</a:t>
                      </a:r>
                      <a:endParaRPr kumimoji="0" lang="en-US" sz="1400" b="0" i="0" u="none" strike="noStrike" cap="none" normalizeH="0" baseline="0" smtClean="0">
                        <a:ln>
                          <a:noFill/>
                        </a:ln>
                        <a:solidFill>
                          <a:srgbClr val="000000"/>
                        </a:solidFill>
                        <a:effectLst/>
                        <a:latin typeface="Arial" charset="0"/>
                      </a:endParaRP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1400" b="0" i="0" u="none" strike="noStrike" cap="none" normalizeH="0" baseline="0" dirty="0" smtClean="0">
                          <a:ln>
                            <a:noFill/>
                          </a:ln>
                          <a:solidFill>
                            <a:srgbClr val="000000"/>
                          </a:solidFill>
                          <a:effectLst/>
                          <a:latin typeface="Arial" charset="0"/>
                        </a:rPr>
                        <a:t>Yes (Future)</a:t>
                      </a:r>
                      <a:endParaRPr kumimoji="0" lang="en-US" sz="1400" b="0" i="0" u="none" strike="noStrike" cap="none" normalizeH="0" baseline="0" dirty="0" smtClean="0">
                        <a:ln>
                          <a:noFill/>
                        </a:ln>
                        <a:solidFill>
                          <a:srgbClr val="000000"/>
                        </a:solidFill>
                        <a:effectLst/>
                        <a:latin typeface="Arial" charset="0"/>
                      </a:endParaRP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8"/>
                    </a:solidFill>
                  </a:tcPr>
                </a:tc>
              </a:tr>
            </a:tbl>
          </a:graphicData>
        </a:graphic>
      </p:graphicFrame>
      <p:sp>
        <p:nvSpPr>
          <p:cNvPr id="34" name="Rectangle 16"/>
          <p:cNvSpPr>
            <a:spLocks noChangeArrowheads="1"/>
          </p:cNvSpPr>
          <p:nvPr/>
        </p:nvSpPr>
        <p:spPr bwMode="auto">
          <a:xfrm>
            <a:off x="4024313" y="3225800"/>
            <a:ext cx="2732088" cy="219075"/>
          </a:xfrm>
          <a:prstGeom prst="rect">
            <a:avLst/>
          </a:prstGeom>
          <a:gradFill rotWithShape="1">
            <a:gsLst>
              <a:gs pos="0">
                <a:srgbClr val="A8286B">
                  <a:alpha val="0"/>
                </a:srgbClr>
              </a:gs>
              <a:gs pos="100000">
                <a:schemeClr val="bg1">
                  <a:alpha val="20000"/>
                </a:schemeClr>
              </a:gs>
            </a:gsLst>
            <a:lin ang="5400000" scaled="1"/>
          </a:gradFill>
          <a:ln w="9525" algn="ctr">
            <a:noFill/>
            <a:miter lim="800000"/>
            <a:headEnd/>
            <a:tailEnd/>
          </a:ln>
          <a:effectLst/>
        </p:spPr>
        <p:txBody>
          <a:bodyPr wrap="square" lIns="82124" tIns="41061" rIns="82124" bIns="41061" anchor="ctr">
            <a:spAutoFit/>
          </a:bodyPr>
          <a:lstStyle/>
          <a:p>
            <a:endParaRPr lang="en-US"/>
          </a:p>
        </p:txBody>
      </p:sp>
      <p:sp>
        <p:nvSpPr>
          <p:cNvPr id="35" name="Rectangle 16"/>
          <p:cNvSpPr>
            <a:spLocks noChangeArrowheads="1"/>
          </p:cNvSpPr>
          <p:nvPr/>
        </p:nvSpPr>
        <p:spPr bwMode="auto">
          <a:xfrm>
            <a:off x="3902075" y="2809875"/>
            <a:ext cx="2732088" cy="219075"/>
          </a:xfrm>
          <a:prstGeom prst="rect">
            <a:avLst/>
          </a:prstGeom>
          <a:gradFill rotWithShape="1">
            <a:gsLst>
              <a:gs pos="0">
                <a:srgbClr val="A8286B">
                  <a:alpha val="0"/>
                </a:srgbClr>
              </a:gs>
              <a:gs pos="100000">
                <a:schemeClr val="bg1">
                  <a:alpha val="20000"/>
                </a:schemeClr>
              </a:gs>
            </a:gsLst>
            <a:lin ang="5400000" scaled="1"/>
          </a:gradFill>
          <a:ln w="9525" algn="ctr">
            <a:noFill/>
            <a:miter lim="800000"/>
            <a:headEnd/>
            <a:tailEnd/>
          </a:ln>
          <a:effectLst/>
        </p:spPr>
        <p:txBody>
          <a:bodyPr wrap="square" lIns="82124" tIns="41061" rIns="82124" bIns="41061" anchor="ctr">
            <a:spAutoFit/>
          </a:bodyPr>
          <a:lstStyle/>
          <a:p>
            <a:endParaRPr lang="en-US"/>
          </a:p>
        </p:txBody>
      </p:sp>
      <p:sp>
        <p:nvSpPr>
          <p:cNvPr id="36" name="Rectangle 16"/>
          <p:cNvSpPr>
            <a:spLocks noChangeArrowheads="1"/>
          </p:cNvSpPr>
          <p:nvPr/>
        </p:nvSpPr>
        <p:spPr bwMode="auto">
          <a:xfrm>
            <a:off x="3978275" y="3638550"/>
            <a:ext cx="2732088" cy="219075"/>
          </a:xfrm>
          <a:prstGeom prst="rect">
            <a:avLst/>
          </a:prstGeom>
          <a:gradFill rotWithShape="1">
            <a:gsLst>
              <a:gs pos="0">
                <a:srgbClr val="A8286B">
                  <a:alpha val="0"/>
                </a:srgbClr>
              </a:gs>
              <a:gs pos="100000">
                <a:schemeClr val="bg1">
                  <a:alpha val="20000"/>
                </a:schemeClr>
              </a:gs>
            </a:gsLst>
            <a:lin ang="5400000" scaled="1"/>
          </a:gradFill>
          <a:ln w="9525" algn="ctr">
            <a:noFill/>
            <a:miter lim="800000"/>
            <a:headEnd/>
            <a:tailEnd/>
          </a:ln>
          <a:effectLst/>
        </p:spPr>
        <p:txBody>
          <a:bodyPr wrap="square" lIns="82124" tIns="41061" rIns="82124" bIns="41061" anchor="ctr">
            <a:spAutoFit/>
          </a:bodyPr>
          <a:lstStyle/>
          <a:p>
            <a:endParaRPr lang="en-US"/>
          </a:p>
        </p:txBody>
      </p:sp>
      <p:sp>
        <p:nvSpPr>
          <p:cNvPr id="41" name="Rectangle 16"/>
          <p:cNvSpPr>
            <a:spLocks noChangeArrowheads="1"/>
          </p:cNvSpPr>
          <p:nvPr/>
        </p:nvSpPr>
        <p:spPr bwMode="auto">
          <a:xfrm>
            <a:off x="333375" y="5334000"/>
            <a:ext cx="7740650" cy="279400"/>
          </a:xfrm>
          <a:prstGeom prst="rect">
            <a:avLst/>
          </a:prstGeom>
          <a:gradFill rotWithShape="1">
            <a:gsLst>
              <a:gs pos="0">
                <a:srgbClr val="A8286B">
                  <a:alpha val="0"/>
                </a:srgbClr>
              </a:gs>
              <a:gs pos="100000">
                <a:schemeClr val="bg1">
                  <a:alpha val="20000"/>
                </a:schemeClr>
              </a:gs>
            </a:gsLst>
            <a:lin ang="5400000" scaled="1"/>
          </a:gradFill>
          <a:ln w="9525" algn="ctr">
            <a:noFill/>
            <a:miter lim="800000"/>
            <a:headEnd/>
            <a:tailEnd/>
          </a:ln>
          <a:effectLst/>
        </p:spPr>
        <p:txBody>
          <a:bodyPr wrap="square" lIns="82124" tIns="41061" rIns="82124" bIns="41061" anchor="ctr">
            <a:spAutoFit/>
          </a:bodyPr>
          <a:lstStyle/>
          <a:p>
            <a:endParaRPr lang="en-US"/>
          </a:p>
        </p:txBody>
      </p:sp>
      <p:sp>
        <p:nvSpPr>
          <p:cNvPr id="42" name="Rectangle 16"/>
          <p:cNvSpPr>
            <a:spLocks noChangeArrowheads="1"/>
          </p:cNvSpPr>
          <p:nvPr/>
        </p:nvSpPr>
        <p:spPr bwMode="auto">
          <a:xfrm>
            <a:off x="333375" y="5903913"/>
            <a:ext cx="7740650" cy="279400"/>
          </a:xfrm>
          <a:prstGeom prst="rect">
            <a:avLst/>
          </a:prstGeom>
          <a:gradFill rotWithShape="1">
            <a:gsLst>
              <a:gs pos="0">
                <a:srgbClr val="A8286B">
                  <a:alpha val="0"/>
                </a:srgbClr>
              </a:gs>
              <a:gs pos="100000">
                <a:schemeClr val="bg1">
                  <a:alpha val="20000"/>
                </a:schemeClr>
              </a:gs>
            </a:gsLst>
            <a:lin ang="5400000" scaled="1"/>
          </a:gradFill>
          <a:ln w="9525" algn="ctr">
            <a:noFill/>
            <a:miter lim="800000"/>
            <a:headEnd/>
            <a:tailEnd/>
          </a:ln>
          <a:effectLst/>
        </p:spPr>
        <p:txBody>
          <a:bodyPr wrap="square" lIns="82124" tIns="41061" rIns="82124" bIns="41061" anchor="ctr">
            <a:spAutoFit/>
          </a:bodyPr>
          <a:lstStyle/>
          <a:p>
            <a:endParaRPr lang="en-US"/>
          </a:p>
        </p:txBody>
      </p:sp>
      <p:sp>
        <p:nvSpPr>
          <p:cNvPr id="43" name="Rectangle 16"/>
          <p:cNvSpPr>
            <a:spLocks noChangeArrowheads="1"/>
          </p:cNvSpPr>
          <p:nvPr/>
        </p:nvSpPr>
        <p:spPr bwMode="auto">
          <a:xfrm>
            <a:off x="333375" y="6473825"/>
            <a:ext cx="7740650" cy="279400"/>
          </a:xfrm>
          <a:prstGeom prst="rect">
            <a:avLst/>
          </a:prstGeom>
          <a:gradFill rotWithShape="1">
            <a:gsLst>
              <a:gs pos="0">
                <a:srgbClr val="A8286B">
                  <a:alpha val="0"/>
                </a:srgbClr>
              </a:gs>
              <a:gs pos="100000">
                <a:schemeClr val="bg1">
                  <a:alpha val="20000"/>
                </a:schemeClr>
              </a:gs>
            </a:gsLst>
            <a:lin ang="5400000" scaled="1"/>
          </a:gradFill>
          <a:ln w="9525" algn="ctr">
            <a:noFill/>
            <a:miter lim="800000"/>
            <a:headEnd/>
            <a:tailEnd/>
          </a:ln>
          <a:effectLst/>
        </p:spPr>
        <p:txBody>
          <a:bodyPr wrap="square" lIns="82124" tIns="41061" rIns="82124" bIns="41061" anchor="ctr">
            <a:spAutoFit/>
          </a:bodyPr>
          <a:lstStyle/>
          <a:p>
            <a:endParaRPr lang="en-US"/>
          </a:p>
        </p:txBody>
      </p:sp>
      <p:sp>
        <p:nvSpPr>
          <p:cNvPr id="40" name="Rectangle 16"/>
          <p:cNvSpPr>
            <a:spLocks noChangeArrowheads="1"/>
          </p:cNvSpPr>
          <p:nvPr/>
        </p:nvSpPr>
        <p:spPr bwMode="auto">
          <a:xfrm>
            <a:off x="333375" y="4830763"/>
            <a:ext cx="7740650" cy="279400"/>
          </a:xfrm>
          <a:prstGeom prst="rect">
            <a:avLst/>
          </a:prstGeom>
          <a:gradFill rotWithShape="1">
            <a:gsLst>
              <a:gs pos="0">
                <a:srgbClr val="A8286B">
                  <a:alpha val="0"/>
                </a:srgbClr>
              </a:gs>
              <a:gs pos="100000">
                <a:schemeClr val="bg1">
                  <a:alpha val="20000"/>
                </a:schemeClr>
              </a:gs>
            </a:gsLst>
            <a:lin ang="5400000" scaled="1"/>
          </a:gradFill>
          <a:ln w="9525" algn="ctr">
            <a:noFill/>
            <a:miter lim="800000"/>
            <a:headEnd/>
            <a:tailEnd/>
          </a:ln>
          <a:effectLst/>
        </p:spPr>
        <p:txBody>
          <a:bodyPr wrap="square" lIns="82124" tIns="41061" rIns="82124" bIns="41061" anchor="ctr">
            <a:spAutoFit/>
          </a:bodyP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3922" name="Rectangle 3"/>
          <p:cNvSpPr>
            <a:spLocks noChangeArrowheads="1"/>
          </p:cNvSpPr>
          <p:nvPr/>
        </p:nvSpPr>
        <p:spPr bwMode="auto">
          <a:xfrm>
            <a:off x="0" y="2095500"/>
            <a:ext cx="7175500" cy="2381250"/>
          </a:xfrm>
          <a:prstGeom prst="rect">
            <a:avLst/>
          </a:prstGeom>
          <a:gradFill rotWithShape="1">
            <a:gsLst>
              <a:gs pos="0">
                <a:srgbClr val="0183B7"/>
              </a:gs>
              <a:gs pos="100000">
                <a:srgbClr val="003D55"/>
              </a:gs>
            </a:gsLst>
            <a:lin ang="0" scaled="1"/>
          </a:gradFill>
          <a:ln w="9525" algn="ctr">
            <a:noFill/>
            <a:miter lim="800000"/>
            <a:headEnd/>
            <a:tailEnd/>
          </a:ln>
        </p:spPr>
        <p:txBody>
          <a:bodyPr wrap="none" lIns="73025" tIns="36512" rIns="73025" bIns="36512" anchor="ctr"/>
          <a:lstStyle/>
          <a:p>
            <a:pPr algn="ctr"/>
            <a:endParaRPr lang="en-US" sz="2400">
              <a:solidFill>
                <a:schemeClr val="bg1"/>
              </a:solidFill>
            </a:endParaRPr>
          </a:p>
        </p:txBody>
      </p:sp>
      <p:pic>
        <p:nvPicPr>
          <p:cNvPr id="1233933" name="Picture 13" descr="blue-ripples-thumb"/>
          <p:cNvPicPr>
            <a:picLocks noChangeAspect="1" noChangeArrowheads="1"/>
          </p:cNvPicPr>
          <p:nvPr/>
        </p:nvPicPr>
        <p:blipFill>
          <a:blip r:embed="rId3" cstate="print"/>
          <a:srcRect/>
          <a:stretch>
            <a:fillRect/>
          </a:stretch>
        </p:blipFill>
        <p:spPr bwMode="auto">
          <a:xfrm>
            <a:off x="7085013" y="0"/>
            <a:ext cx="5103812" cy="6856413"/>
          </a:xfrm>
          <a:prstGeom prst="rect">
            <a:avLst/>
          </a:prstGeom>
          <a:noFill/>
        </p:spPr>
      </p:pic>
      <p:sp>
        <p:nvSpPr>
          <p:cNvPr id="1233924" name="Rectangle 4"/>
          <p:cNvSpPr>
            <a:spLocks noGrp="1" noChangeArrowheads="1"/>
          </p:cNvSpPr>
          <p:nvPr>
            <p:ph type="ctrTitle" idx="4294967295"/>
          </p:nvPr>
        </p:nvSpPr>
        <p:spPr bwMode="white">
          <a:xfrm>
            <a:off x="1057275" y="2871788"/>
            <a:ext cx="4922838" cy="830262"/>
          </a:xfrm>
          <a:noFill/>
          <a:ln/>
        </p:spPr>
        <p:txBody>
          <a:bodyPr anchor="ctr"/>
          <a:lstStyle/>
          <a:p>
            <a:r>
              <a:rPr lang="en-AU" b="0">
                <a:solidFill>
                  <a:schemeClr val="bg1"/>
                </a:solidFill>
              </a:rPr>
              <a:t>ROLL Working Group</a:t>
            </a:r>
            <a:endParaRPr lang="en-US" b="0">
              <a:solidFill>
                <a:schemeClr val="bg1"/>
              </a:solidFill>
            </a:endParaRPr>
          </a:p>
        </p:txBody>
      </p:sp>
      <p:sp>
        <p:nvSpPr>
          <p:cNvPr id="1233925" name="Rectangle 5"/>
          <p:cNvSpPr>
            <a:spLocks noChangeArrowheads="1"/>
          </p:cNvSpPr>
          <p:nvPr/>
        </p:nvSpPr>
        <p:spPr bwMode="auto">
          <a:xfrm>
            <a:off x="1766888" y="6672263"/>
            <a:ext cx="2228850" cy="188912"/>
          </a:xfrm>
          <a:prstGeom prst="rect">
            <a:avLst/>
          </a:prstGeom>
          <a:noFill/>
          <a:ln w="9525">
            <a:noFill/>
            <a:miter lim="800000"/>
            <a:headEnd/>
            <a:tailEnd/>
          </a:ln>
          <a:effectLst/>
        </p:spPr>
        <p:txBody>
          <a:bodyPr wrap="none" lIns="82124" tIns="41061" rIns="82124" bIns="41061" anchor="b" anchorCtr="1">
            <a:spAutoFit/>
          </a:bodyPr>
          <a:lstStyle/>
          <a:p>
            <a:pPr defTabSz="814388">
              <a:lnSpc>
                <a:spcPct val="100000"/>
              </a:lnSpc>
            </a:pPr>
            <a:r>
              <a:rPr lang="en-US" sz="700">
                <a:solidFill>
                  <a:srgbClr val="8E8E95"/>
                </a:solidFill>
              </a:rPr>
              <a:t>© 2010 Cisco and/or its affiliates. All rights reserved.</a:t>
            </a:r>
          </a:p>
        </p:txBody>
      </p:sp>
      <p:sp>
        <p:nvSpPr>
          <p:cNvPr id="1233926" name="Rectangle 6"/>
          <p:cNvSpPr>
            <a:spLocks noChangeArrowheads="1"/>
          </p:cNvSpPr>
          <p:nvPr/>
        </p:nvSpPr>
        <p:spPr bwMode="auto">
          <a:xfrm>
            <a:off x="4522788" y="6672263"/>
            <a:ext cx="877887" cy="188912"/>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700">
                <a:solidFill>
                  <a:srgbClr val="8E8E95"/>
                </a:solidFill>
              </a:rPr>
              <a:t>Cisco Confidential</a:t>
            </a:r>
          </a:p>
        </p:txBody>
      </p:sp>
      <p:sp>
        <p:nvSpPr>
          <p:cNvPr id="1233927" name="Rectangle 7"/>
          <p:cNvSpPr>
            <a:spLocks noChangeArrowheads="1"/>
          </p:cNvSpPr>
          <p:nvPr/>
        </p:nvSpPr>
        <p:spPr bwMode="auto">
          <a:xfrm>
            <a:off x="258763" y="6672263"/>
            <a:ext cx="1281112" cy="188912"/>
          </a:xfrm>
          <a:prstGeom prst="rect">
            <a:avLst/>
          </a:prstGeom>
          <a:noFill/>
          <a:ln w="9525">
            <a:noFill/>
            <a:miter lim="800000"/>
            <a:headEnd/>
            <a:tailEnd/>
          </a:ln>
          <a:effectLst/>
        </p:spPr>
        <p:txBody>
          <a:bodyPr lIns="82124" tIns="41061" rIns="82124" bIns="41061" anchor="b">
            <a:spAutoFit/>
          </a:bodyPr>
          <a:lstStyle/>
          <a:p>
            <a:pPr defTabSz="814388">
              <a:lnSpc>
                <a:spcPct val="100000"/>
              </a:lnSpc>
            </a:pPr>
            <a:r>
              <a:rPr lang="en-US" sz="700">
                <a:solidFill>
                  <a:srgbClr val="8E8E95"/>
                </a:solidFill>
              </a:rPr>
              <a:t>Presentation_ID</a:t>
            </a:r>
          </a:p>
        </p:txBody>
      </p:sp>
      <p:sp>
        <p:nvSpPr>
          <p:cNvPr id="1233928" name="Rectangle 8"/>
          <p:cNvSpPr>
            <a:spLocks noChangeArrowheads="1"/>
          </p:cNvSpPr>
          <p:nvPr/>
        </p:nvSpPr>
        <p:spPr bwMode="auto">
          <a:xfrm>
            <a:off x="11580813" y="6626225"/>
            <a:ext cx="304800"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41B14564-6C3F-447C-A15A-6B407A51C163}" type="slidenum">
              <a:rPr lang="en-US" sz="1000">
                <a:solidFill>
                  <a:srgbClr val="8E8E95"/>
                </a:solidFill>
              </a:rPr>
              <a:pPr algn="r" defTabSz="814388">
                <a:lnSpc>
                  <a:spcPct val="100000"/>
                </a:lnSpc>
              </a:pPr>
              <a:t>31</a:t>
            </a:fld>
            <a:endParaRPr lang="en-US" sz="1000">
              <a:solidFill>
                <a:srgbClr val="8E8E95"/>
              </a:solidFill>
            </a:endParaRPr>
          </a:p>
        </p:txBody>
      </p:sp>
      <p:sp>
        <p:nvSpPr>
          <p:cNvPr id="1233930" name="Rectangle 10"/>
          <p:cNvSpPr>
            <a:spLocks noChangeArrowheads="1"/>
          </p:cNvSpPr>
          <p:nvPr/>
        </p:nvSpPr>
        <p:spPr bwMode="auto">
          <a:xfrm>
            <a:off x="7092950" y="4476750"/>
            <a:ext cx="5138738" cy="2390775"/>
          </a:xfrm>
          <a:prstGeom prst="rect">
            <a:avLst/>
          </a:prstGeom>
          <a:solidFill>
            <a:schemeClr val="bg1">
              <a:alpha val="30000"/>
            </a:schemeClr>
          </a:solidFill>
          <a:ln w="9525" algn="ctr">
            <a:noFill/>
            <a:miter lim="800000"/>
            <a:headEnd/>
            <a:tailEnd/>
          </a:ln>
        </p:spPr>
        <p:txBody>
          <a:bodyPr wrap="none" lIns="73025" tIns="36512" rIns="73025" bIns="36512" anchor="ctr"/>
          <a:lstStyle/>
          <a:p>
            <a:pPr algn="ctr"/>
            <a:endParaRPr lang="en-US" sz="2400">
              <a:solidFill>
                <a:srgbClr val="FFFFFF"/>
              </a:solidFill>
            </a:endParaRPr>
          </a:p>
        </p:txBody>
      </p:sp>
      <p:sp>
        <p:nvSpPr>
          <p:cNvPr id="1233931" name="Rectangle 10"/>
          <p:cNvSpPr>
            <a:spLocks noChangeArrowheads="1"/>
          </p:cNvSpPr>
          <p:nvPr/>
        </p:nvSpPr>
        <p:spPr bwMode="auto">
          <a:xfrm>
            <a:off x="7092950" y="0"/>
            <a:ext cx="5054600" cy="2095500"/>
          </a:xfrm>
          <a:prstGeom prst="rect">
            <a:avLst/>
          </a:prstGeom>
          <a:solidFill>
            <a:schemeClr val="bg1">
              <a:alpha val="30000"/>
            </a:schemeClr>
          </a:solidFill>
          <a:ln w="9525" algn="ctr">
            <a:noFill/>
            <a:miter lim="800000"/>
            <a:headEnd/>
            <a:tailEnd/>
          </a:ln>
        </p:spPr>
        <p:txBody>
          <a:bodyPr wrap="none" lIns="73025" tIns="36512" rIns="73025" bIns="36512" anchor="ctr"/>
          <a:lstStyle/>
          <a:p>
            <a:pPr algn="ctr"/>
            <a:endParaRPr lang="en-US" sz="2400">
              <a:solidFill>
                <a:srgbClr val="FFFFFF"/>
              </a:solidFill>
            </a:endParaRPr>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4887" name="Rectangle 7"/>
          <p:cNvSpPr>
            <a:spLocks noGrp="1" noChangeArrowheads="1"/>
          </p:cNvSpPr>
          <p:nvPr>
            <p:ph type="title"/>
          </p:nvPr>
        </p:nvSpPr>
        <p:spPr/>
        <p:txBody>
          <a:bodyPr/>
          <a:lstStyle/>
          <a:p>
            <a:r>
              <a:rPr lang="en-AU"/>
              <a:t>What is ROLL?</a:t>
            </a:r>
            <a:endParaRPr lang="en-US"/>
          </a:p>
        </p:txBody>
      </p:sp>
      <p:sp>
        <p:nvSpPr>
          <p:cNvPr id="1274888" name="Rectangle 8"/>
          <p:cNvSpPr>
            <a:spLocks noGrp="1" noChangeArrowheads="1"/>
          </p:cNvSpPr>
          <p:nvPr>
            <p:ph type="body" idx="1"/>
          </p:nvPr>
        </p:nvSpPr>
        <p:spPr>
          <a:xfrm>
            <a:off x="1057275" y="1520825"/>
            <a:ext cx="10237788" cy="5059363"/>
          </a:xfrm>
        </p:spPr>
        <p:txBody>
          <a:bodyPr/>
          <a:lstStyle/>
          <a:p>
            <a:r>
              <a:rPr lang="en-AU" dirty="0"/>
              <a:t>Routing Over Low power and Lossy networks (2008)</a:t>
            </a:r>
            <a:endParaRPr lang="en-US" dirty="0"/>
          </a:p>
          <a:p>
            <a:pPr lvl="1"/>
            <a:r>
              <a:rPr lang="en-US" dirty="0">
                <a:hlinkClick r:id="rId3"/>
              </a:rPr>
              <a:t>http://www.ietf.org/html.charters/roll-charter.html</a:t>
            </a:r>
            <a:r>
              <a:rPr lang="en-US" dirty="0"/>
              <a:t> </a:t>
            </a:r>
          </a:p>
          <a:p>
            <a:pPr lvl="1"/>
            <a:r>
              <a:rPr lang="en-US" dirty="0"/>
              <a:t>Co-chairs: JP </a:t>
            </a:r>
            <a:r>
              <a:rPr lang="en-US" dirty="0" err="1"/>
              <a:t>Vasseur</a:t>
            </a:r>
            <a:r>
              <a:rPr lang="en-US" dirty="0"/>
              <a:t> (Cisco), David Culler (Arch Rock)</a:t>
            </a:r>
          </a:p>
          <a:p>
            <a:r>
              <a:rPr lang="en-US" dirty="0"/>
              <a:t>Mission: To define routing solutions for </a:t>
            </a:r>
            <a:r>
              <a:rPr lang="en-US" dirty="0" err="1" smtClean="0"/>
              <a:t>LLNs</a:t>
            </a:r>
            <a:endParaRPr lang="en-US" dirty="0"/>
          </a:p>
          <a:p>
            <a:r>
              <a:rPr lang="en-AU" dirty="0" smtClean="0"/>
              <a:t>Application specific </a:t>
            </a:r>
            <a:r>
              <a:rPr lang="en-AU" dirty="0" err="1" smtClean="0"/>
              <a:t>LLN</a:t>
            </a:r>
            <a:r>
              <a:rPr lang="en-AU" dirty="0" smtClean="0"/>
              <a:t> </a:t>
            </a:r>
            <a:r>
              <a:rPr lang="en-AU" dirty="0"/>
              <a:t>routing </a:t>
            </a:r>
            <a:r>
              <a:rPr lang="en-AU" dirty="0" smtClean="0"/>
              <a:t>requirements developed</a:t>
            </a:r>
            <a:endParaRPr lang="en-AU" dirty="0"/>
          </a:p>
          <a:p>
            <a:pPr lvl="1"/>
            <a:r>
              <a:rPr lang="en-AU" dirty="0" smtClean="0"/>
              <a:t>Industrial (</a:t>
            </a:r>
            <a:r>
              <a:rPr lang="en-AU" dirty="0" err="1" smtClean="0"/>
              <a:t>RFC5673</a:t>
            </a:r>
            <a:r>
              <a:rPr lang="en-AU" dirty="0" smtClean="0"/>
              <a:t>)</a:t>
            </a:r>
          </a:p>
          <a:p>
            <a:pPr lvl="1"/>
            <a:r>
              <a:rPr lang="en-AU" dirty="0" smtClean="0"/>
              <a:t>Urban (</a:t>
            </a:r>
            <a:r>
              <a:rPr lang="en-AU" dirty="0" err="1" smtClean="0"/>
              <a:t>RFC5548</a:t>
            </a:r>
            <a:r>
              <a:rPr lang="en-AU" dirty="0" smtClean="0"/>
              <a:t>), </a:t>
            </a:r>
          </a:p>
          <a:p>
            <a:pPr lvl="1"/>
            <a:r>
              <a:rPr lang="en-AU" dirty="0" smtClean="0"/>
              <a:t>Home Automation (</a:t>
            </a:r>
            <a:r>
              <a:rPr lang="en-AU" dirty="0" err="1" smtClean="0"/>
              <a:t>RFC5826</a:t>
            </a:r>
            <a:r>
              <a:rPr lang="en-AU" dirty="0" smtClean="0"/>
              <a:t>)</a:t>
            </a:r>
          </a:p>
          <a:p>
            <a:pPr lvl="1"/>
            <a:r>
              <a:rPr lang="en-AU" dirty="0" smtClean="0"/>
              <a:t>Building Automation (</a:t>
            </a:r>
            <a:r>
              <a:rPr lang="en-AU" dirty="0" err="1" smtClean="0"/>
              <a:t>RFC5867</a:t>
            </a:r>
            <a:r>
              <a:rPr lang="en-AU" dirty="0" smtClean="0"/>
              <a:t>)</a:t>
            </a:r>
            <a:endParaRPr lang="en-US" dirty="0"/>
          </a:p>
          <a:p>
            <a:r>
              <a:rPr lang="en-US" dirty="0"/>
              <a:t>Specifying the routing protocol for smart object networks </a:t>
            </a:r>
          </a:p>
          <a:p>
            <a:pPr lvl="1"/>
            <a:r>
              <a:rPr lang="en-US" dirty="0"/>
              <a:t>Routing Protocol for </a:t>
            </a:r>
            <a:r>
              <a:rPr lang="en-US" dirty="0" err="1"/>
              <a:t>LLNs</a:t>
            </a:r>
            <a:r>
              <a:rPr lang="en-US" dirty="0"/>
              <a:t> (</a:t>
            </a:r>
            <a:r>
              <a:rPr lang="en-US" dirty="0" err="1"/>
              <a:t>RPL</a:t>
            </a:r>
            <a:r>
              <a:rPr lang="en-US" dirty="0"/>
              <a:t>) adopted as </a:t>
            </a:r>
            <a:r>
              <a:rPr lang="en-US" dirty="0" err="1"/>
              <a:t>WG</a:t>
            </a:r>
            <a:r>
              <a:rPr lang="en-US" dirty="0"/>
              <a:t> document</a:t>
            </a:r>
          </a:p>
          <a:p>
            <a:endParaRPr lang="en-US" dirty="0"/>
          </a:p>
        </p:txBody>
      </p:sp>
      <p:sp>
        <p:nvSpPr>
          <p:cNvPr id="1274883" name="Rectangle 3"/>
          <p:cNvSpPr>
            <a:spLocks noChangeArrowheads="1"/>
          </p:cNvSpPr>
          <p:nvPr/>
        </p:nvSpPr>
        <p:spPr bwMode="auto">
          <a:xfrm>
            <a:off x="203200" y="912813"/>
            <a:ext cx="11985625" cy="2590800"/>
          </a:xfrm>
          <a:prstGeom prst="rect">
            <a:avLst/>
          </a:prstGeom>
          <a:noFill/>
          <a:ln w="9525">
            <a:noFill/>
            <a:miter lim="800000"/>
            <a:headEnd/>
            <a:tailEnd/>
          </a:ln>
        </p:spPr>
        <p:txBody>
          <a:bodyPr lIns="82124" tIns="41061" rIns="82124" bIns="41061"/>
          <a:lstStyle/>
          <a:p>
            <a:pPr marL="236538" indent="-236538" defTabSz="814388">
              <a:lnSpc>
                <a:spcPct val="95000"/>
              </a:lnSpc>
              <a:spcBef>
                <a:spcPct val="50000"/>
              </a:spcBef>
              <a:buClr>
                <a:schemeClr val="tx2"/>
              </a:buClr>
              <a:buSzPct val="100000"/>
              <a:buFont typeface="Wingdings" pitchFamily="2" charset="2"/>
              <a:buNone/>
            </a:pPr>
            <a:endParaRPr lang="en-US" sz="3200" i="1">
              <a:solidFill>
                <a:schemeClr val="tx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1572" name="Rectangle 4"/>
          <p:cNvSpPr>
            <a:spLocks noGrp="1" noChangeArrowheads="1"/>
          </p:cNvSpPr>
          <p:nvPr>
            <p:ph type="title"/>
          </p:nvPr>
        </p:nvSpPr>
        <p:spPr/>
        <p:txBody>
          <a:bodyPr/>
          <a:lstStyle/>
          <a:p>
            <a:r>
              <a:rPr lang="en-US" dirty="0"/>
              <a:t>Where </a:t>
            </a:r>
            <a:r>
              <a:rPr lang="en-US" dirty="0" smtClean="0"/>
              <a:t>Should </a:t>
            </a:r>
            <a:r>
              <a:rPr lang="en-US" dirty="0"/>
              <a:t>Routing Take Place ?</a:t>
            </a:r>
          </a:p>
        </p:txBody>
      </p:sp>
      <p:sp>
        <p:nvSpPr>
          <p:cNvPr id="1261573" name="Rectangle 5"/>
          <p:cNvSpPr>
            <a:spLocks noGrp="1" noChangeArrowheads="1"/>
          </p:cNvSpPr>
          <p:nvPr>
            <p:ph type="body" idx="1"/>
          </p:nvPr>
        </p:nvSpPr>
        <p:spPr>
          <a:xfrm>
            <a:off x="1057275" y="1520825"/>
            <a:ext cx="10237788" cy="5059363"/>
          </a:xfrm>
        </p:spPr>
        <p:txBody>
          <a:bodyPr/>
          <a:lstStyle/>
          <a:p>
            <a:r>
              <a:rPr lang="en-US" dirty="0"/>
              <a:t>Historically, a number of interesting research </a:t>
            </a:r>
            <a:r>
              <a:rPr lang="en-US" dirty="0" smtClean="0"/>
              <a:t>initiatives on </a:t>
            </a:r>
            <a:r>
              <a:rPr lang="en-US" dirty="0" err="1" smtClean="0"/>
              <a:t>WSN</a:t>
            </a:r>
            <a:r>
              <a:rPr lang="en-US" dirty="0" smtClean="0"/>
              <a:t> </a:t>
            </a:r>
            <a:endParaRPr lang="en-US" dirty="0"/>
          </a:p>
          <a:p>
            <a:pPr lvl="1"/>
            <a:r>
              <a:rPr lang="en-AU" dirty="0"/>
              <a:t>Work on Wireless Sensors Network focussed on </a:t>
            </a:r>
            <a:r>
              <a:rPr lang="en-US" dirty="0"/>
              <a:t>algorithms … not architecture</a:t>
            </a:r>
          </a:p>
          <a:p>
            <a:r>
              <a:rPr lang="en-US" dirty="0"/>
              <a:t>Most work assumed the use of MAC addresses</a:t>
            </a:r>
          </a:p>
          <a:p>
            <a:pPr lvl="1"/>
            <a:r>
              <a:rPr lang="en-US" dirty="0"/>
              <a:t>Layer 2 “routing” (mesh-under)</a:t>
            </a:r>
          </a:p>
          <a:p>
            <a:r>
              <a:rPr lang="en-US" dirty="0"/>
              <a:t>Support of multiple </a:t>
            </a:r>
            <a:r>
              <a:rPr lang="en-US" dirty="0" err="1"/>
              <a:t>PHY</a:t>
            </a:r>
            <a:r>
              <a:rPr lang="en-US" dirty="0"/>
              <a:t>/MAC is a </a:t>
            </a:r>
            <a:r>
              <a:rPr lang="en-US" dirty="0">
                <a:solidFill>
                  <a:schemeClr val="accent2"/>
                </a:solidFill>
              </a:rPr>
              <a:t>MUST</a:t>
            </a:r>
          </a:p>
          <a:p>
            <a:pPr lvl="1"/>
            <a:r>
              <a:rPr lang="en-US" dirty="0"/>
              <a:t>IEEE 802.15.4, Low Power </a:t>
            </a:r>
            <a:r>
              <a:rPr lang="en-US" dirty="0" err="1"/>
              <a:t>Wifi</a:t>
            </a:r>
            <a:r>
              <a:rPr lang="en-US" dirty="0"/>
              <a:t>, Power Line Communications (PLC)</a:t>
            </a:r>
          </a:p>
          <a:p>
            <a:r>
              <a:rPr lang="en-AU" dirty="0"/>
              <a:t>Use IP to route</a:t>
            </a:r>
          </a:p>
          <a:p>
            <a:pPr lvl="1"/>
            <a:r>
              <a:rPr lang="en-AU" dirty="0"/>
              <a:t>Supports multiple </a:t>
            </a:r>
            <a:r>
              <a:rPr lang="en-AU" dirty="0" err="1"/>
              <a:t>PHY</a:t>
            </a:r>
            <a:r>
              <a:rPr lang="en-AU" dirty="0"/>
              <a:t>/MAC</a:t>
            </a:r>
          </a:p>
          <a:p>
            <a:pPr lvl="1"/>
            <a:r>
              <a:rPr lang="en-AU" dirty="0"/>
              <a:t>Moves from mesh-under (</a:t>
            </a:r>
            <a:r>
              <a:rPr lang="en-AU" dirty="0" err="1"/>
              <a:t>L2</a:t>
            </a:r>
            <a:r>
              <a:rPr lang="en-AU" dirty="0"/>
              <a:t>) to router-over(</a:t>
            </a:r>
            <a:r>
              <a:rPr lang="en-AU" dirty="0" err="1"/>
              <a:t>L3</a:t>
            </a:r>
            <a:r>
              <a:rPr lang="en-AU" dirty="0"/>
              <a:t>) </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9218" name="Rectangle 2"/>
          <p:cNvSpPr>
            <a:spLocks noGrp="1" noChangeArrowheads="1"/>
          </p:cNvSpPr>
          <p:nvPr>
            <p:ph type="title"/>
          </p:nvPr>
        </p:nvSpPr>
        <p:spPr/>
        <p:txBody>
          <a:bodyPr/>
          <a:lstStyle/>
          <a:p>
            <a:r>
              <a:rPr lang="en-US" dirty="0" smtClean="0"/>
              <a:t>Characteristics for Smart </a:t>
            </a:r>
            <a:r>
              <a:rPr lang="en-US" dirty="0"/>
              <a:t>Object </a:t>
            </a:r>
            <a:r>
              <a:rPr lang="en-US" dirty="0" smtClean="0"/>
              <a:t>Routing</a:t>
            </a:r>
            <a:endParaRPr lang="en-US" dirty="0"/>
          </a:p>
        </p:txBody>
      </p:sp>
      <p:graphicFrame>
        <p:nvGraphicFramePr>
          <p:cNvPr id="1289278" name="Group 62"/>
          <p:cNvGraphicFramePr>
            <a:graphicFrameLocks noGrp="1"/>
          </p:cNvGraphicFramePr>
          <p:nvPr/>
        </p:nvGraphicFramePr>
        <p:xfrm>
          <a:off x="1187450" y="1612900"/>
          <a:ext cx="9542477" cy="3769809"/>
        </p:xfrm>
        <a:graphic>
          <a:graphicData uri="http://schemas.openxmlformats.org/drawingml/2006/table">
            <a:tbl>
              <a:tblPr/>
              <a:tblGrid>
                <a:gridCol w="4816952"/>
                <a:gridCol w="4725525"/>
              </a:tblGrid>
              <a:tr h="614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800" b="1" i="0" u="none" strike="noStrike" cap="none" normalizeH="0" baseline="0" smtClean="0">
                          <a:ln>
                            <a:noFill/>
                          </a:ln>
                          <a:solidFill>
                            <a:srgbClr val="FFFFFF"/>
                          </a:solidFill>
                          <a:effectLst/>
                          <a:latin typeface="Arial" charset="0"/>
                        </a:rPr>
                        <a:t>Current Internet</a:t>
                      </a:r>
                      <a:endParaRPr kumimoji="0" lang="en-US" sz="1800" b="1" i="0" u="none" strike="noStrike" cap="none" normalizeH="0" baseline="0" smtClean="0">
                        <a:ln>
                          <a:noFill/>
                        </a:ln>
                        <a:solidFill>
                          <a:srgbClr val="FFFFFF"/>
                        </a:solidFill>
                        <a:effectLst/>
                        <a:latin typeface="Arial" charset="0"/>
                      </a:endParaRP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183B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800" b="1" i="0" u="none" strike="noStrike" cap="none" normalizeH="0" baseline="0" smtClean="0">
                          <a:ln>
                            <a:noFill/>
                          </a:ln>
                          <a:solidFill>
                            <a:srgbClr val="FFFFFF"/>
                          </a:solidFill>
                          <a:effectLst/>
                          <a:latin typeface="Arial" charset="0"/>
                        </a:rPr>
                        <a:t>Smart Object Networks</a:t>
                      </a:r>
                      <a:endParaRPr kumimoji="0" lang="en-US" sz="1800" b="1" i="0" u="none" strike="noStrike" cap="none" normalizeH="0" baseline="0" smtClean="0">
                        <a:ln>
                          <a:noFill/>
                        </a:ln>
                        <a:solidFill>
                          <a:srgbClr val="FFFFFF"/>
                        </a:solidFill>
                        <a:effectLst/>
                        <a:latin typeface="Arial" charset="0"/>
                      </a:endParaRP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183B7"/>
                    </a:solidFill>
                  </a:tcPr>
                </a:tc>
              </a:tr>
              <a:tr h="614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800" b="0" i="0" u="none" strike="noStrike" cap="none" normalizeH="0" baseline="0" smtClean="0">
                          <a:ln>
                            <a:noFill/>
                          </a:ln>
                          <a:solidFill>
                            <a:srgbClr val="000000"/>
                          </a:solidFill>
                          <a:effectLst/>
                          <a:latin typeface="Arial" charset="0"/>
                        </a:rPr>
                        <a:t>Nodes are routers</a:t>
                      </a:r>
                      <a:endParaRPr kumimoji="0" lang="en-US" sz="1800" b="0" i="0" u="none" strike="noStrike" cap="none" normalizeH="0" baseline="0" smtClean="0">
                        <a:ln>
                          <a:noFill/>
                        </a:ln>
                        <a:solidFill>
                          <a:srgbClr val="000000"/>
                        </a:solidFill>
                        <a:effectLst/>
                        <a:latin typeface="Arial" charset="0"/>
                      </a:endParaRP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D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800" b="0" i="0" u="none" strike="noStrike" cap="none" normalizeH="0" baseline="0" smtClean="0">
                          <a:ln>
                            <a:noFill/>
                          </a:ln>
                          <a:solidFill>
                            <a:srgbClr val="000000"/>
                          </a:solidFill>
                          <a:effectLst/>
                          <a:latin typeface="Arial" charset="0"/>
                        </a:rPr>
                        <a:t>Nodes are sensor/actuators and routers</a:t>
                      </a:r>
                      <a:endParaRPr kumimoji="0" lang="en-US" sz="1800" b="0" i="0" u="none" strike="noStrike" cap="none" normalizeH="0" baseline="0" smtClean="0">
                        <a:ln>
                          <a:noFill/>
                        </a:ln>
                        <a:solidFill>
                          <a:srgbClr val="000000"/>
                        </a:solidFill>
                        <a:effectLst/>
                        <a:latin typeface="Arial" charset="0"/>
                      </a:endParaRP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DCDE"/>
                    </a:solidFill>
                  </a:tcPr>
                </a:tc>
              </a:tr>
              <a:tr h="614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800" b="0" i="0" u="none" strike="noStrike" cap="none" normalizeH="0" baseline="0" smtClean="0">
                          <a:ln>
                            <a:noFill/>
                          </a:ln>
                          <a:solidFill>
                            <a:srgbClr val="000000"/>
                          </a:solidFill>
                          <a:effectLst/>
                          <a:latin typeface="Arial" charset="0"/>
                        </a:rPr>
                        <a:t>IGP with typically few hundreds of 100 nodes</a:t>
                      </a:r>
                      <a:endParaRPr kumimoji="0" lang="en-US" sz="1800" b="0" i="0" u="none" strike="noStrike" cap="none" normalizeH="0" baseline="0" smtClean="0">
                        <a:ln>
                          <a:noFill/>
                        </a:ln>
                        <a:solidFill>
                          <a:srgbClr val="000000"/>
                        </a:solidFill>
                        <a:effectLst/>
                        <a:latin typeface="Arial" charset="0"/>
                      </a:endParaRP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800" b="0" i="0" u="none" strike="noStrike" cap="none" normalizeH="0" baseline="0" smtClean="0">
                          <a:ln>
                            <a:noFill/>
                          </a:ln>
                          <a:solidFill>
                            <a:srgbClr val="000000"/>
                          </a:solidFill>
                          <a:effectLst/>
                          <a:latin typeface="Arial" charset="0"/>
                        </a:rPr>
                        <a:t>An order of magnitude larger in nodes</a:t>
                      </a:r>
                      <a:endParaRPr kumimoji="0" lang="en-US" sz="1800" b="0" i="0" u="none" strike="noStrike" cap="none" normalizeH="0" baseline="0" smtClean="0">
                        <a:ln>
                          <a:noFill/>
                        </a:ln>
                        <a:solidFill>
                          <a:srgbClr val="000000"/>
                        </a:solidFill>
                        <a:effectLst/>
                        <a:latin typeface="Arial" charset="0"/>
                      </a:endParaRP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8"/>
                    </a:solidFill>
                  </a:tcPr>
                </a:tc>
              </a:tr>
              <a:tr h="614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800" b="0" i="0" u="none" strike="noStrike" cap="none" normalizeH="0" baseline="0" smtClean="0">
                          <a:ln>
                            <a:noFill/>
                          </a:ln>
                          <a:solidFill>
                            <a:srgbClr val="000000"/>
                          </a:solidFill>
                          <a:effectLst/>
                          <a:latin typeface="Arial" charset="0"/>
                        </a:rPr>
                        <a:t>Links and Nodes are stable</a:t>
                      </a:r>
                      <a:endParaRPr kumimoji="0" lang="en-US" sz="1800" b="0" i="0" u="none" strike="noStrike" cap="none" normalizeH="0" baseline="0" smtClean="0">
                        <a:ln>
                          <a:noFill/>
                        </a:ln>
                        <a:solidFill>
                          <a:srgbClr val="000000"/>
                        </a:solidFill>
                        <a:effectLst/>
                        <a:latin typeface="Arial" charset="0"/>
                      </a:endParaRP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D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800" b="0" i="0" u="none" strike="noStrike" cap="none" normalizeH="0" baseline="0" smtClean="0">
                          <a:ln>
                            <a:noFill/>
                          </a:ln>
                          <a:solidFill>
                            <a:srgbClr val="000000"/>
                          </a:solidFill>
                          <a:effectLst/>
                          <a:latin typeface="Arial" charset="0"/>
                        </a:rPr>
                        <a:t>Links are highly unstable</a:t>
                      </a:r>
                    </a:p>
                    <a:p>
                      <a:pPr marL="0" marR="0" lvl="0" indent="0" algn="l" defTabSz="914400" rtl="0" eaLnBrk="1" fontAlgn="base" latinLnBrk="0" hangingPunct="1">
                        <a:lnSpc>
                          <a:spcPct val="100000"/>
                        </a:lnSpc>
                        <a:spcBef>
                          <a:spcPct val="0"/>
                        </a:spcBef>
                        <a:spcAft>
                          <a:spcPct val="0"/>
                        </a:spcAft>
                        <a:buClrTx/>
                        <a:buSzTx/>
                        <a:buFontTx/>
                        <a:buNone/>
                        <a:tabLst/>
                      </a:pPr>
                      <a:r>
                        <a:rPr kumimoji="0" lang="en-AU" sz="1800" b="0" i="0" u="none" strike="noStrike" cap="none" normalizeH="0" baseline="0" smtClean="0">
                          <a:ln>
                            <a:noFill/>
                          </a:ln>
                          <a:solidFill>
                            <a:srgbClr val="000000"/>
                          </a:solidFill>
                          <a:effectLst/>
                          <a:latin typeface="Arial" charset="0"/>
                        </a:rPr>
                        <a:t>Nodes fail more frequently</a:t>
                      </a:r>
                      <a:endParaRPr kumimoji="0" lang="en-US" sz="1800" b="0" i="0" u="none" strike="noStrike" cap="none" normalizeH="0" baseline="0" smtClean="0">
                        <a:ln>
                          <a:noFill/>
                        </a:ln>
                        <a:solidFill>
                          <a:srgbClr val="000000"/>
                        </a:solidFill>
                        <a:effectLst/>
                        <a:latin typeface="Arial" charset="0"/>
                      </a:endParaRP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DCDE"/>
                    </a:solidFill>
                  </a:tcPr>
                </a:tc>
              </a:tr>
              <a:tr h="614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800" b="0" i="0" u="none" strike="noStrike" cap="none" normalizeH="0" baseline="0" smtClean="0">
                          <a:ln>
                            <a:noFill/>
                          </a:ln>
                          <a:solidFill>
                            <a:srgbClr val="000000"/>
                          </a:solidFill>
                          <a:effectLst/>
                          <a:latin typeface="Arial" charset="0"/>
                        </a:rPr>
                        <a:t>Node and link bandwidth constraints are generally non-issues</a:t>
                      </a:r>
                      <a:endParaRPr kumimoji="0" lang="en-US" sz="1800" b="0" i="0" u="none" strike="noStrike" cap="none" normalizeH="0" baseline="0" smtClean="0">
                        <a:ln>
                          <a:noFill/>
                        </a:ln>
                        <a:solidFill>
                          <a:srgbClr val="000000"/>
                        </a:solidFill>
                        <a:effectLst/>
                        <a:latin typeface="Arial" charset="0"/>
                      </a:endParaRP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800" b="0" i="0" u="none" strike="noStrike" cap="none" normalizeH="0" baseline="0" smtClean="0">
                          <a:ln>
                            <a:noFill/>
                          </a:ln>
                          <a:solidFill>
                            <a:srgbClr val="000000"/>
                          </a:solidFill>
                          <a:effectLst/>
                          <a:latin typeface="Arial" charset="0"/>
                        </a:rPr>
                        <a:t>Nodes &amp; links are high constrained</a:t>
                      </a:r>
                      <a:endParaRPr kumimoji="0" lang="en-US" sz="1800" b="0" i="0" u="none" strike="noStrike" cap="none" normalizeH="0" baseline="0" smtClean="0">
                        <a:ln>
                          <a:noFill/>
                        </a:ln>
                        <a:solidFill>
                          <a:srgbClr val="000000"/>
                        </a:solidFill>
                        <a:effectLst/>
                        <a:latin typeface="Arial" charset="0"/>
                      </a:endParaRP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8"/>
                    </a:solidFill>
                  </a:tcPr>
                </a:tc>
              </a:tr>
              <a:tr h="614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800" b="0" i="0" u="none" strike="noStrike" cap="none" normalizeH="0" baseline="0" smtClean="0">
                          <a:ln>
                            <a:noFill/>
                          </a:ln>
                          <a:solidFill>
                            <a:srgbClr val="000000"/>
                          </a:solidFill>
                          <a:effectLst/>
                          <a:latin typeface="Arial" charset="0"/>
                        </a:rPr>
                        <a:t>Routing is not application aware</a:t>
                      </a:r>
                      <a:endParaRPr kumimoji="0" lang="en-US" sz="1800" b="0" i="0" u="none" strike="noStrike" cap="none" normalizeH="0" baseline="0" smtClean="0">
                        <a:ln>
                          <a:noFill/>
                        </a:ln>
                        <a:solidFill>
                          <a:srgbClr val="000000"/>
                        </a:solidFill>
                        <a:effectLst/>
                        <a:latin typeface="Arial" charset="0"/>
                      </a:endParaRP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D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rPr>
                        <a:t>Application-aware routing, in-Band processing is a MUST</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DCDE"/>
                    </a:solidFill>
                  </a:tcPr>
                </a:tc>
              </a:tr>
            </a:tbl>
          </a:graphicData>
        </a:graphic>
      </p:graphicFrame>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3864" name="Rectangle 8"/>
          <p:cNvSpPr>
            <a:spLocks noGrp="1" noChangeArrowheads="1"/>
          </p:cNvSpPr>
          <p:nvPr>
            <p:ph type="title"/>
          </p:nvPr>
        </p:nvSpPr>
        <p:spPr/>
        <p:txBody>
          <a:bodyPr/>
          <a:lstStyle/>
          <a:p>
            <a:r>
              <a:rPr lang="en-US"/>
              <a:t>Technical Challenges </a:t>
            </a:r>
          </a:p>
        </p:txBody>
      </p:sp>
      <p:sp>
        <p:nvSpPr>
          <p:cNvPr id="1273865" name="Rectangle 9"/>
          <p:cNvSpPr>
            <a:spLocks noGrp="1" noChangeArrowheads="1"/>
          </p:cNvSpPr>
          <p:nvPr>
            <p:ph type="body" idx="1"/>
          </p:nvPr>
        </p:nvSpPr>
        <p:spPr>
          <a:xfrm>
            <a:off x="1057275" y="1520825"/>
            <a:ext cx="10798175" cy="5059363"/>
          </a:xfrm>
        </p:spPr>
        <p:txBody>
          <a:bodyPr/>
          <a:lstStyle/>
          <a:p>
            <a:r>
              <a:rPr lang="en-US" dirty="0"/>
              <a:t> Energy consumption is a major issue (battery powered sensors/actuators)</a:t>
            </a:r>
          </a:p>
          <a:p>
            <a:r>
              <a:rPr lang="en-US" dirty="0"/>
              <a:t> Limited processing power</a:t>
            </a:r>
          </a:p>
          <a:p>
            <a:r>
              <a:rPr lang="en-US" dirty="0"/>
              <a:t> Very dynamic </a:t>
            </a:r>
            <a:r>
              <a:rPr lang="en-US" dirty="0" smtClean="0"/>
              <a:t>topologies</a:t>
            </a:r>
            <a:endParaRPr lang="en-US" dirty="0"/>
          </a:p>
          <a:p>
            <a:pPr lvl="1"/>
            <a:r>
              <a:rPr lang="en-US" dirty="0"/>
              <a:t> Link failure (LP </a:t>
            </a:r>
            <a:r>
              <a:rPr lang="en-US" dirty="0" err="1"/>
              <a:t>RF</a:t>
            </a:r>
            <a:r>
              <a:rPr lang="en-US" dirty="0"/>
              <a:t>)</a:t>
            </a:r>
          </a:p>
          <a:p>
            <a:pPr lvl="1"/>
            <a:r>
              <a:rPr lang="en-US" dirty="0"/>
              <a:t> Node failures (triggered or non triggered)</a:t>
            </a:r>
          </a:p>
          <a:p>
            <a:pPr lvl="1"/>
            <a:r>
              <a:rPr lang="en-US" dirty="0"/>
              <a:t> Node mobility (in some environments),</a:t>
            </a:r>
          </a:p>
          <a:p>
            <a:r>
              <a:rPr lang="en-US" dirty="0"/>
              <a:t> Data processing usually required on the node itself</a:t>
            </a:r>
          </a:p>
          <a:p>
            <a:r>
              <a:rPr lang="en-US" dirty="0"/>
              <a:t> Sometimes deployed in harsh environments (e.g. Industrial</a:t>
            </a:r>
            <a:r>
              <a:rPr lang="en-US" dirty="0" smtClean="0"/>
              <a:t>)</a:t>
            </a:r>
            <a:endParaRPr lang="en-US" dirty="0"/>
          </a:p>
          <a:p>
            <a:r>
              <a:rPr lang="en-US" dirty="0"/>
              <a:t> Potentially deployed at very large </a:t>
            </a:r>
            <a:r>
              <a:rPr lang="en-US" dirty="0" smtClean="0"/>
              <a:t>scale</a:t>
            </a:r>
            <a:endParaRPr lang="en-US" dirty="0"/>
          </a:p>
          <a:p>
            <a:r>
              <a:rPr lang="en-US" dirty="0"/>
              <a:t> Must be self-managed (auto-discovery, self-organizing networks) </a:t>
            </a:r>
          </a:p>
          <a:p>
            <a:endParaRPr lang="en-US" dirty="0"/>
          </a:p>
        </p:txBody>
      </p:sp>
      <p:graphicFrame>
        <p:nvGraphicFramePr>
          <p:cNvPr id="1273860" name="AutoShape 4"/>
          <p:cNvGraphicFramePr>
            <a:graphicFrameLocks noChangeAspect="1"/>
          </p:cNvGraphicFramePr>
          <p:nvPr/>
        </p:nvGraphicFramePr>
        <p:xfrm>
          <a:off x="8928100" y="5486400"/>
          <a:ext cx="1616075" cy="909638"/>
        </p:xfrm>
        <a:graphic>
          <a:graphicData uri="http://schemas.openxmlformats.org/presentationml/2006/ole">
            <p:oleObj spid="_x0000_s1273860" name="Presentation" r:id="rId4" imgW="0" imgH="0" progId="PowerPoint.Show.8">
              <p:embed/>
            </p:oleObj>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2290" name="Rectangle 2"/>
          <p:cNvSpPr>
            <a:spLocks noGrp="1" noChangeArrowheads="1"/>
          </p:cNvSpPr>
          <p:nvPr>
            <p:ph type="title"/>
          </p:nvPr>
        </p:nvSpPr>
        <p:spPr/>
        <p:txBody>
          <a:bodyPr/>
          <a:lstStyle/>
          <a:p>
            <a:r>
              <a:rPr lang="en-AU"/>
              <a:t>Current Routing Protocols </a:t>
            </a:r>
            <a:endParaRPr lang="en-US"/>
          </a:p>
        </p:txBody>
      </p:sp>
      <p:sp>
        <p:nvSpPr>
          <p:cNvPr id="1292291" name="Rectangle 3"/>
          <p:cNvSpPr>
            <a:spLocks noGrp="1" noChangeArrowheads="1"/>
          </p:cNvSpPr>
          <p:nvPr>
            <p:ph type="body" idx="1"/>
          </p:nvPr>
        </p:nvSpPr>
        <p:spPr>
          <a:xfrm>
            <a:off x="1057275" y="1520825"/>
            <a:ext cx="10237788" cy="5059363"/>
          </a:xfrm>
        </p:spPr>
        <p:txBody>
          <a:bodyPr/>
          <a:lstStyle/>
          <a:p>
            <a:r>
              <a:rPr lang="en-AU"/>
              <a:t>The current IGPs (OSPF, ISIS) rely upon static link metrics</a:t>
            </a:r>
          </a:p>
          <a:p>
            <a:pPr lvl="1"/>
            <a:r>
              <a:rPr lang="en-AU"/>
              <a:t>Used to create best/shortest path to destination</a:t>
            </a:r>
          </a:p>
          <a:p>
            <a:pPr lvl="1"/>
            <a:r>
              <a:rPr lang="en-AU"/>
              <a:t>No account taken of node/router status (high CPU, hardware failures)</a:t>
            </a:r>
          </a:p>
          <a:p>
            <a:r>
              <a:rPr lang="en-AU"/>
              <a:t>Not suitable for the dynamic nature of an LLN with many variables</a:t>
            </a:r>
          </a:p>
          <a:p>
            <a:pPr lvl="1"/>
            <a:r>
              <a:rPr lang="en-AU"/>
              <a:t>Wireless Signal Strength and Quality</a:t>
            </a:r>
          </a:p>
          <a:p>
            <a:pPr lvl="1"/>
            <a:r>
              <a:rPr lang="en-AU"/>
              <a:t>Node resources such as residual energy</a:t>
            </a:r>
          </a:p>
          <a:p>
            <a:pPr lvl="1"/>
            <a:r>
              <a:rPr lang="en-AU"/>
              <a:t>Link throughput and reliability</a:t>
            </a:r>
          </a:p>
          <a:p>
            <a:r>
              <a:rPr lang="en-AU"/>
              <a:t>IGP needs the ability to consider different metric/constraint categories</a:t>
            </a:r>
          </a:p>
          <a:p>
            <a:pPr lvl="1"/>
            <a:r>
              <a:rPr lang="en-AU"/>
              <a:t>Node vs Links</a:t>
            </a:r>
          </a:p>
          <a:p>
            <a:pPr lvl="1"/>
            <a:r>
              <a:rPr lang="en-AU"/>
              <a:t>Qualitative vs Quantitative</a:t>
            </a:r>
          </a:p>
          <a:p>
            <a:pPr lvl="1"/>
            <a:r>
              <a:rPr lang="en-AU"/>
              <a:t>Dynamic vs Static</a:t>
            </a:r>
          </a:p>
          <a:p>
            <a:pPr lvl="1"/>
            <a:endParaRPr lang="en-AU"/>
          </a:p>
          <a:p>
            <a:pPr lvl="1"/>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01522" name="Picture 18" descr="ripple"/>
          <p:cNvPicPr>
            <a:picLocks noChangeAspect="1" noChangeArrowheads="1"/>
          </p:cNvPicPr>
          <p:nvPr/>
        </p:nvPicPr>
        <p:blipFill>
          <a:blip r:embed="rId3" cstate="print"/>
          <a:srcRect/>
          <a:stretch>
            <a:fillRect/>
          </a:stretch>
        </p:blipFill>
        <p:spPr bwMode="auto">
          <a:xfrm>
            <a:off x="7175500" y="4476750"/>
            <a:ext cx="5011738" cy="2381250"/>
          </a:xfrm>
          <a:prstGeom prst="rect">
            <a:avLst/>
          </a:prstGeom>
          <a:noFill/>
        </p:spPr>
      </p:pic>
      <p:pic>
        <p:nvPicPr>
          <p:cNvPr id="1301517" name="Picture 13" descr="ripples"/>
          <p:cNvPicPr>
            <a:picLocks noChangeAspect="1" noChangeArrowheads="1"/>
          </p:cNvPicPr>
          <p:nvPr/>
        </p:nvPicPr>
        <p:blipFill>
          <a:blip r:embed="rId4" cstate="print"/>
          <a:srcRect t="11363"/>
          <a:stretch>
            <a:fillRect/>
          </a:stretch>
        </p:blipFill>
        <p:spPr bwMode="auto">
          <a:xfrm>
            <a:off x="7175500" y="0"/>
            <a:ext cx="5013325" cy="2095500"/>
          </a:xfrm>
          <a:prstGeom prst="rect">
            <a:avLst/>
          </a:prstGeom>
          <a:noFill/>
        </p:spPr>
      </p:pic>
      <p:sp>
        <p:nvSpPr>
          <p:cNvPr id="1301515" name="Rectangle 10"/>
          <p:cNvSpPr>
            <a:spLocks noChangeArrowheads="1"/>
          </p:cNvSpPr>
          <p:nvPr/>
        </p:nvSpPr>
        <p:spPr bwMode="auto">
          <a:xfrm>
            <a:off x="7092950" y="0"/>
            <a:ext cx="5054600" cy="2095500"/>
          </a:xfrm>
          <a:prstGeom prst="rect">
            <a:avLst/>
          </a:prstGeom>
          <a:solidFill>
            <a:schemeClr val="bg1">
              <a:alpha val="30000"/>
            </a:schemeClr>
          </a:solidFill>
          <a:ln w="9525" algn="ctr">
            <a:noFill/>
            <a:miter lim="800000"/>
            <a:headEnd/>
            <a:tailEnd/>
          </a:ln>
        </p:spPr>
        <p:txBody>
          <a:bodyPr wrap="none" lIns="73025" tIns="36512" rIns="73025" bIns="36512" anchor="ctr"/>
          <a:lstStyle/>
          <a:p>
            <a:pPr algn="ctr"/>
            <a:endParaRPr lang="en-US" sz="2400">
              <a:solidFill>
                <a:srgbClr val="FFFFFF"/>
              </a:solidFill>
            </a:endParaRPr>
          </a:p>
        </p:txBody>
      </p:sp>
      <p:pic>
        <p:nvPicPr>
          <p:cNvPr id="1301519" name="Picture 15" descr="Vista Wallpaper Grass Ripples 2"/>
          <p:cNvPicPr>
            <a:picLocks noChangeAspect="1" noChangeArrowheads="1"/>
          </p:cNvPicPr>
          <p:nvPr/>
        </p:nvPicPr>
        <p:blipFill>
          <a:blip r:embed="rId5" cstate="print"/>
          <a:srcRect/>
          <a:stretch>
            <a:fillRect/>
          </a:stretch>
        </p:blipFill>
        <p:spPr bwMode="auto">
          <a:xfrm>
            <a:off x="7175500" y="2095500"/>
            <a:ext cx="5056188" cy="2381250"/>
          </a:xfrm>
          <a:prstGeom prst="rect">
            <a:avLst/>
          </a:prstGeom>
          <a:noFill/>
        </p:spPr>
      </p:pic>
      <p:sp>
        <p:nvSpPr>
          <p:cNvPr id="1301506" name="Rectangle 3"/>
          <p:cNvSpPr>
            <a:spLocks noChangeArrowheads="1"/>
          </p:cNvSpPr>
          <p:nvPr/>
        </p:nvSpPr>
        <p:spPr bwMode="auto">
          <a:xfrm>
            <a:off x="0" y="2095500"/>
            <a:ext cx="7175500" cy="2381250"/>
          </a:xfrm>
          <a:prstGeom prst="rect">
            <a:avLst/>
          </a:prstGeom>
          <a:gradFill rotWithShape="1">
            <a:gsLst>
              <a:gs pos="0">
                <a:srgbClr val="0183B7"/>
              </a:gs>
              <a:gs pos="100000">
                <a:srgbClr val="003D55"/>
              </a:gs>
            </a:gsLst>
            <a:lin ang="0" scaled="1"/>
          </a:gradFill>
          <a:ln w="9525" algn="ctr">
            <a:noFill/>
            <a:miter lim="800000"/>
            <a:headEnd/>
            <a:tailEnd/>
          </a:ln>
        </p:spPr>
        <p:txBody>
          <a:bodyPr wrap="none" lIns="73025" tIns="36512" rIns="73025" bIns="36512" anchor="ctr"/>
          <a:lstStyle/>
          <a:p>
            <a:pPr algn="ctr"/>
            <a:endParaRPr lang="en-US" sz="2400">
              <a:solidFill>
                <a:schemeClr val="bg1"/>
              </a:solidFill>
            </a:endParaRPr>
          </a:p>
        </p:txBody>
      </p:sp>
      <p:sp>
        <p:nvSpPr>
          <p:cNvPr id="1301508" name="Rectangle 4"/>
          <p:cNvSpPr>
            <a:spLocks noGrp="1" noChangeArrowheads="1"/>
          </p:cNvSpPr>
          <p:nvPr>
            <p:ph type="ctrTitle" idx="4294967295"/>
          </p:nvPr>
        </p:nvSpPr>
        <p:spPr bwMode="white">
          <a:xfrm>
            <a:off x="0" y="2871788"/>
            <a:ext cx="7092950" cy="830262"/>
          </a:xfrm>
          <a:ln/>
        </p:spPr>
        <p:txBody>
          <a:bodyPr anchor="ctr"/>
          <a:lstStyle/>
          <a:p>
            <a:pPr algn="ctr"/>
            <a:r>
              <a:rPr lang="en-US" sz="2400" b="0">
                <a:solidFill>
                  <a:srgbClr val="A8286B"/>
                </a:solidFill>
              </a:rPr>
              <a:t>R</a:t>
            </a:r>
            <a:r>
              <a:rPr lang="en-US" sz="2400" b="0">
                <a:solidFill>
                  <a:schemeClr val="bg1"/>
                </a:solidFill>
              </a:rPr>
              <a:t>outing over low </a:t>
            </a:r>
            <a:r>
              <a:rPr lang="en-US" sz="2400" b="0">
                <a:solidFill>
                  <a:srgbClr val="A8286B"/>
                </a:solidFill>
              </a:rPr>
              <a:t>P</a:t>
            </a:r>
            <a:r>
              <a:rPr lang="en-US" sz="2400" b="0">
                <a:solidFill>
                  <a:schemeClr val="bg1"/>
                </a:solidFill>
              </a:rPr>
              <a:t>ower </a:t>
            </a:r>
            <a:r>
              <a:rPr lang="en-US" sz="2400" b="0">
                <a:solidFill>
                  <a:srgbClr val="A8286B"/>
                </a:solidFill>
              </a:rPr>
              <a:t>L</a:t>
            </a:r>
            <a:r>
              <a:rPr lang="en-US" sz="2400" b="0">
                <a:solidFill>
                  <a:schemeClr val="bg1"/>
                </a:solidFill>
              </a:rPr>
              <a:t>ossy networks (RPL) </a:t>
            </a:r>
          </a:p>
        </p:txBody>
      </p:sp>
      <p:sp>
        <p:nvSpPr>
          <p:cNvPr id="1301509" name="Rectangle 5"/>
          <p:cNvSpPr>
            <a:spLocks noChangeArrowheads="1"/>
          </p:cNvSpPr>
          <p:nvPr/>
        </p:nvSpPr>
        <p:spPr bwMode="auto">
          <a:xfrm>
            <a:off x="1766888" y="6672263"/>
            <a:ext cx="2228850" cy="188912"/>
          </a:xfrm>
          <a:prstGeom prst="rect">
            <a:avLst/>
          </a:prstGeom>
          <a:noFill/>
          <a:ln w="9525">
            <a:noFill/>
            <a:miter lim="800000"/>
            <a:headEnd/>
            <a:tailEnd/>
          </a:ln>
          <a:effectLst/>
        </p:spPr>
        <p:txBody>
          <a:bodyPr wrap="none" lIns="82124" tIns="41061" rIns="82124" bIns="41061" anchor="b" anchorCtr="1">
            <a:spAutoFit/>
          </a:bodyPr>
          <a:lstStyle/>
          <a:p>
            <a:pPr defTabSz="814388">
              <a:lnSpc>
                <a:spcPct val="100000"/>
              </a:lnSpc>
            </a:pPr>
            <a:r>
              <a:rPr lang="en-US" sz="700">
                <a:solidFill>
                  <a:srgbClr val="8E8E95"/>
                </a:solidFill>
              </a:rPr>
              <a:t>© 2010 Cisco and/or its affiliates. All rights reserved.</a:t>
            </a:r>
          </a:p>
        </p:txBody>
      </p:sp>
      <p:sp>
        <p:nvSpPr>
          <p:cNvPr id="1301510" name="Rectangle 6"/>
          <p:cNvSpPr>
            <a:spLocks noChangeArrowheads="1"/>
          </p:cNvSpPr>
          <p:nvPr/>
        </p:nvSpPr>
        <p:spPr bwMode="auto">
          <a:xfrm>
            <a:off x="4522788" y="6672263"/>
            <a:ext cx="877887" cy="188912"/>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700">
                <a:solidFill>
                  <a:srgbClr val="8E8E95"/>
                </a:solidFill>
              </a:rPr>
              <a:t>Cisco Confidential</a:t>
            </a:r>
          </a:p>
        </p:txBody>
      </p:sp>
      <p:sp>
        <p:nvSpPr>
          <p:cNvPr id="1301511" name="Rectangle 7"/>
          <p:cNvSpPr>
            <a:spLocks noChangeArrowheads="1"/>
          </p:cNvSpPr>
          <p:nvPr/>
        </p:nvSpPr>
        <p:spPr bwMode="auto">
          <a:xfrm>
            <a:off x="258763" y="6672263"/>
            <a:ext cx="1281112" cy="188912"/>
          </a:xfrm>
          <a:prstGeom prst="rect">
            <a:avLst/>
          </a:prstGeom>
          <a:noFill/>
          <a:ln w="9525">
            <a:noFill/>
            <a:miter lim="800000"/>
            <a:headEnd/>
            <a:tailEnd/>
          </a:ln>
          <a:effectLst/>
        </p:spPr>
        <p:txBody>
          <a:bodyPr lIns="82124" tIns="41061" rIns="82124" bIns="41061" anchor="b">
            <a:spAutoFit/>
          </a:bodyPr>
          <a:lstStyle/>
          <a:p>
            <a:pPr defTabSz="814388">
              <a:lnSpc>
                <a:spcPct val="100000"/>
              </a:lnSpc>
            </a:pPr>
            <a:r>
              <a:rPr lang="en-US" sz="700">
                <a:solidFill>
                  <a:srgbClr val="8E8E95"/>
                </a:solidFill>
              </a:rPr>
              <a:t>Presentation_ID</a:t>
            </a:r>
          </a:p>
        </p:txBody>
      </p:sp>
      <p:sp>
        <p:nvSpPr>
          <p:cNvPr id="1301512" name="Rectangle 8"/>
          <p:cNvSpPr>
            <a:spLocks noChangeArrowheads="1"/>
          </p:cNvSpPr>
          <p:nvPr/>
        </p:nvSpPr>
        <p:spPr bwMode="auto">
          <a:xfrm>
            <a:off x="11580813" y="6626225"/>
            <a:ext cx="304800"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5F15448B-5AE9-432A-A02B-4915DCFF11AE}" type="slidenum">
              <a:rPr lang="en-US" sz="1000">
                <a:solidFill>
                  <a:srgbClr val="8E8E95"/>
                </a:solidFill>
              </a:rPr>
              <a:pPr algn="r" defTabSz="814388">
                <a:lnSpc>
                  <a:spcPct val="100000"/>
                </a:lnSpc>
              </a:pPr>
              <a:t>37</a:t>
            </a:fld>
            <a:endParaRPr lang="en-US" sz="1000">
              <a:solidFill>
                <a:srgbClr val="8E8E95"/>
              </a:solidFill>
            </a:endParaRPr>
          </a:p>
        </p:txBody>
      </p:sp>
      <p:sp>
        <p:nvSpPr>
          <p:cNvPr id="1301514" name="Rectangle 10"/>
          <p:cNvSpPr>
            <a:spLocks noChangeArrowheads="1"/>
          </p:cNvSpPr>
          <p:nvPr/>
        </p:nvSpPr>
        <p:spPr bwMode="auto">
          <a:xfrm>
            <a:off x="7092950" y="4476750"/>
            <a:ext cx="5138738" cy="2390775"/>
          </a:xfrm>
          <a:prstGeom prst="rect">
            <a:avLst/>
          </a:prstGeom>
          <a:solidFill>
            <a:schemeClr val="bg1">
              <a:alpha val="30000"/>
            </a:schemeClr>
          </a:solidFill>
          <a:ln w="9525" algn="ctr">
            <a:noFill/>
            <a:miter lim="800000"/>
            <a:headEnd/>
            <a:tailEnd/>
          </a:ln>
        </p:spPr>
        <p:txBody>
          <a:bodyPr wrap="none" lIns="73025" tIns="36512" rIns="73025" bIns="36512" anchor="ctr"/>
          <a:lstStyle/>
          <a:p>
            <a:pPr algn="ctr"/>
            <a:endParaRPr lang="en-US" sz="2400">
              <a:solidFill>
                <a:srgbClr val="FFFFFF"/>
              </a:solidFill>
            </a:endParaRPr>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1266" name="Rectangle 2"/>
          <p:cNvSpPr>
            <a:spLocks noGrp="1" noChangeArrowheads="1"/>
          </p:cNvSpPr>
          <p:nvPr>
            <p:ph type="title"/>
          </p:nvPr>
        </p:nvSpPr>
        <p:spPr/>
        <p:txBody>
          <a:bodyPr/>
          <a:lstStyle/>
          <a:p>
            <a:r>
              <a:rPr lang="en-AU"/>
              <a:t>RPL - Routing Protocol for LLNs</a:t>
            </a:r>
            <a:endParaRPr lang="en-US"/>
          </a:p>
        </p:txBody>
      </p:sp>
      <p:sp>
        <p:nvSpPr>
          <p:cNvPr id="1291267" name="Rectangle 3"/>
          <p:cNvSpPr>
            <a:spLocks noGrp="1" noChangeArrowheads="1"/>
          </p:cNvSpPr>
          <p:nvPr>
            <p:ph type="body" idx="1"/>
          </p:nvPr>
        </p:nvSpPr>
        <p:spPr>
          <a:xfrm>
            <a:off x="1057275" y="1520825"/>
            <a:ext cx="11131550" cy="5059363"/>
          </a:xfrm>
        </p:spPr>
        <p:txBody>
          <a:bodyPr/>
          <a:lstStyle/>
          <a:p>
            <a:r>
              <a:rPr lang="en-US" dirty="0" smtClean="0"/>
              <a:t>RPL </a:t>
            </a:r>
            <a:r>
              <a:rPr lang="en-US" dirty="0"/>
              <a:t>is an </a:t>
            </a:r>
            <a:r>
              <a:rPr lang="en-US" dirty="0" smtClean="0"/>
              <a:t>extensible proactive IPv6 </a:t>
            </a:r>
            <a:r>
              <a:rPr lang="en-US" dirty="0"/>
              <a:t>distance vector </a:t>
            </a:r>
            <a:r>
              <a:rPr lang="en-US" dirty="0" smtClean="0"/>
              <a:t>protocol </a:t>
            </a:r>
            <a:endParaRPr lang="en-US" dirty="0"/>
          </a:p>
          <a:p>
            <a:pPr lvl="1"/>
            <a:r>
              <a:rPr lang="en-US" dirty="0"/>
              <a:t>Builds a Destination Oriented Directed Acyclic Graph (</a:t>
            </a:r>
            <a:r>
              <a:rPr lang="en-US" dirty="0" err="1"/>
              <a:t>DODAG</a:t>
            </a:r>
            <a:r>
              <a:rPr lang="en-US" dirty="0"/>
              <a:t>)</a:t>
            </a:r>
          </a:p>
          <a:p>
            <a:pPr lvl="1"/>
            <a:r>
              <a:rPr lang="en-US" dirty="0" err="1" smtClean="0"/>
              <a:t>RPL</a:t>
            </a:r>
            <a:r>
              <a:rPr lang="en-US" dirty="0" smtClean="0"/>
              <a:t> supports shortest-path </a:t>
            </a:r>
            <a:r>
              <a:rPr lang="en-US" dirty="0" smtClean="0">
                <a:solidFill>
                  <a:srgbClr val="C00000"/>
                </a:solidFill>
              </a:rPr>
              <a:t>constraint based routing </a:t>
            </a:r>
            <a:r>
              <a:rPr lang="en-US" dirty="0" smtClean="0"/>
              <a:t>applied to both links and nodes</a:t>
            </a:r>
          </a:p>
          <a:p>
            <a:pPr lvl="1"/>
            <a:r>
              <a:rPr lang="en-AU" dirty="0" smtClean="0"/>
              <a:t>Supports </a:t>
            </a:r>
            <a:r>
              <a:rPr lang="en-AU" dirty="0" err="1"/>
              <a:t>MP2P</a:t>
            </a:r>
            <a:r>
              <a:rPr lang="en-AU" dirty="0"/>
              <a:t>, </a:t>
            </a:r>
            <a:r>
              <a:rPr lang="en-AU" dirty="0" err="1"/>
              <a:t>P2MP</a:t>
            </a:r>
            <a:r>
              <a:rPr lang="en-AU" dirty="0"/>
              <a:t> and </a:t>
            </a:r>
            <a:r>
              <a:rPr lang="en-AU" dirty="0" err="1"/>
              <a:t>P2P</a:t>
            </a:r>
            <a:r>
              <a:rPr lang="en-AU" dirty="0"/>
              <a:t> between devices (leaves) and a root (border router</a:t>
            </a:r>
            <a:r>
              <a:rPr lang="en-AU" dirty="0" smtClean="0"/>
              <a:t>)</a:t>
            </a:r>
          </a:p>
          <a:p>
            <a:r>
              <a:rPr lang="en-AU" dirty="0" err="1" smtClean="0"/>
              <a:t>RPL</a:t>
            </a:r>
            <a:r>
              <a:rPr lang="en-AU" dirty="0" smtClean="0"/>
              <a:t> specifically designed for “Lossy” networks</a:t>
            </a:r>
          </a:p>
          <a:p>
            <a:pPr lvl="1"/>
            <a:r>
              <a:rPr lang="en-AU" dirty="0" smtClean="0"/>
              <a:t>Should not be categorised as a </a:t>
            </a:r>
            <a:r>
              <a:rPr lang="en-AU" dirty="0" err="1" smtClean="0"/>
              <a:t>WSN</a:t>
            </a:r>
            <a:r>
              <a:rPr lang="en-AU" dirty="0" smtClean="0"/>
              <a:t> routing protocol</a:t>
            </a:r>
          </a:p>
          <a:p>
            <a:pPr lvl="1"/>
            <a:r>
              <a:rPr lang="en-AU" dirty="0" smtClean="0"/>
              <a:t>Agnostic to underlying link layer technologies (802.15.4, PLC, Low Power Wireless)</a:t>
            </a:r>
            <a:endParaRPr lang="en-AU" dirty="0"/>
          </a:p>
          <a:p>
            <a:r>
              <a:rPr lang="en-AU" dirty="0" err="1" smtClean="0"/>
              <a:t>RPL</a:t>
            </a:r>
            <a:r>
              <a:rPr lang="en-AU" dirty="0" smtClean="0"/>
              <a:t> supports </a:t>
            </a:r>
            <a:r>
              <a:rPr lang="en-AU" dirty="0"/>
              <a:t>different </a:t>
            </a:r>
            <a:r>
              <a:rPr lang="en-AU" dirty="0" err="1"/>
              <a:t>LLN</a:t>
            </a:r>
            <a:r>
              <a:rPr lang="en-AU" dirty="0"/>
              <a:t> application requirements</a:t>
            </a:r>
          </a:p>
          <a:p>
            <a:pPr lvl="1"/>
            <a:r>
              <a:rPr lang="en-AU" dirty="0"/>
              <a:t>RFC 5548 </a:t>
            </a:r>
            <a:r>
              <a:rPr lang="en-AU" dirty="0" smtClean="0"/>
              <a:t>(Urban) RFC </a:t>
            </a:r>
            <a:r>
              <a:rPr lang="en-AU" dirty="0"/>
              <a:t>5673 </a:t>
            </a:r>
            <a:r>
              <a:rPr lang="en-AU" dirty="0" smtClean="0"/>
              <a:t>(Industrial) RFC 5826 (Home)  RFC 5867 (Building)</a:t>
            </a:r>
          </a:p>
          <a:p>
            <a:r>
              <a:rPr lang="en-US" dirty="0" smtClean="0">
                <a:hlinkClick r:id="rId3"/>
              </a:rPr>
              <a:t>http://datatracker.ietf.org/doc/draft-ietf-roll-rpl/</a:t>
            </a:r>
            <a:endParaRPr lang="en-US" dirty="0" smtClean="0"/>
          </a:p>
          <a:p>
            <a:pPr lvl="1"/>
            <a:r>
              <a:rPr lang="en-AU" dirty="0" smtClean="0"/>
              <a:t>Currently on last call implementation 18 (Feb 2011)</a:t>
            </a:r>
          </a:p>
          <a:p>
            <a:pPr lvl="1"/>
            <a:endParaRPr lang="en-AU" dirty="0" smtClean="0"/>
          </a:p>
        </p:txBody>
      </p:sp>
      <p:pic>
        <p:nvPicPr>
          <p:cNvPr id="1291273" name="Picture 9" descr="ripples"/>
          <p:cNvPicPr>
            <a:picLocks noChangeAspect="1" noChangeArrowheads="1"/>
          </p:cNvPicPr>
          <p:nvPr/>
        </p:nvPicPr>
        <p:blipFill>
          <a:blip r:embed="rId4" cstate="print"/>
          <a:srcRect/>
          <a:stretch>
            <a:fillRect/>
          </a:stretch>
        </p:blipFill>
        <p:spPr bwMode="auto">
          <a:xfrm>
            <a:off x="9874250" y="757238"/>
            <a:ext cx="1890713" cy="1501775"/>
          </a:xfrm>
          <a:prstGeom prst="rect">
            <a:avLst/>
          </a:prstGeom>
          <a:noFill/>
        </p:spPr>
      </p:pic>
      <p:sp>
        <p:nvSpPr>
          <p:cNvPr id="1291274" name="Text Box 10"/>
          <p:cNvSpPr txBox="1">
            <a:spLocks noChangeArrowheads="1"/>
          </p:cNvSpPr>
          <p:nvPr/>
        </p:nvSpPr>
        <p:spPr bwMode="auto">
          <a:xfrm>
            <a:off x="9747250" y="188913"/>
            <a:ext cx="2108200" cy="577850"/>
          </a:xfrm>
          <a:prstGeom prst="rect">
            <a:avLst/>
          </a:prstGeom>
          <a:noFill/>
          <a:ln w="9525" algn="ctr">
            <a:noFill/>
            <a:miter lim="800000"/>
            <a:headEnd/>
            <a:tailEnd/>
          </a:ln>
          <a:effectLst/>
        </p:spPr>
        <p:txBody>
          <a:bodyPr wrap="none" lIns="82124" tIns="41061" rIns="82124" bIns="41061">
            <a:spAutoFit/>
          </a:bodyPr>
          <a:lstStyle/>
          <a:p>
            <a:pPr algn="ctr" defTabSz="814388"/>
            <a:r>
              <a:rPr lang="en-AU"/>
              <a:t>RPL is pronounced</a:t>
            </a:r>
            <a:br>
              <a:rPr lang="en-AU"/>
            </a:br>
            <a:r>
              <a:rPr lang="en-AU"/>
              <a:t>“Ripple”</a:t>
            </a: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7493" name="Oval 85"/>
          <p:cNvSpPr>
            <a:spLocks noChangeArrowheads="1"/>
          </p:cNvSpPr>
          <p:nvPr/>
        </p:nvSpPr>
        <p:spPr bwMode="auto">
          <a:xfrm>
            <a:off x="5194300" y="4432300"/>
            <a:ext cx="1290638" cy="768350"/>
          </a:xfrm>
          <a:prstGeom prst="ellipse">
            <a:avLst/>
          </a:prstGeom>
          <a:solidFill>
            <a:srgbClr val="5F5F65">
              <a:alpha val="39999"/>
            </a:srgbClr>
          </a:solidFill>
          <a:ln w="9525" algn="ctr">
            <a:noFill/>
            <a:round/>
            <a:headEnd/>
            <a:tailEnd/>
          </a:ln>
          <a:effectLst/>
        </p:spPr>
        <p:txBody>
          <a:bodyPr wrap="none" lIns="82124" tIns="41061" rIns="82124" bIns="41061" anchor="ctr">
            <a:spAutoFit/>
          </a:bodyPr>
          <a:lstStyle/>
          <a:p>
            <a:endParaRPr lang="en-US"/>
          </a:p>
        </p:txBody>
      </p:sp>
      <p:sp>
        <p:nvSpPr>
          <p:cNvPr id="1297412" name="Rectangle 4"/>
          <p:cNvSpPr>
            <a:spLocks noChangeArrowheads="1"/>
          </p:cNvSpPr>
          <p:nvPr/>
        </p:nvSpPr>
        <p:spPr bwMode="auto">
          <a:xfrm flipV="1">
            <a:off x="0" y="5910263"/>
            <a:ext cx="12188825" cy="581025"/>
          </a:xfrm>
          <a:prstGeom prst="rect">
            <a:avLst/>
          </a:prstGeom>
          <a:gradFill rotWithShape="1">
            <a:gsLst>
              <a:gs pos="0">
                <a:srgbClr val="0183B7">
                  <a:gamma/>
                  <a:tint val="0"/>
                  <a:invGamma/>
                  <a:alpha val="0"/>
                </a:srgbClr>
              </a:gs>
              <a:gs pos="100000">
                <a:srgbClr val="0183B7">
                  <a:alpha val="50000"/>
                </a:srgbClr>
              </a:gs>
            </a:gsLst>
            <a:lin ang="5400000" scaled="1"/>
          </a:gradFill>
          <a:ln w="9525" algn="ctr">
            <a:noFill/>
            <a:miter lim="800000"/>
            <a:headEnd/>
            <a:tailEnd/>
          </a:ln>
          <a:effectLst/>
        </p:spPr>
        <p:txBody>
          <a:bodyPr lIns="82124" tIns="41061" rIns="82124" bIns="41061" anchor="ctr"/>
          <a:lstStyle/>
          <a:p>
            <a:endParaRPr lang="en-US"/>
          </a:p>
        </p:txBody>
      </p:sp>
      <p:sp>
        <p:nvSpPr>
          <p:cNvPr id="1297413" name="Rectangle 3"/>
          <p:cNvSpPr>
            <a:spLocks noChangeArrowheads="1"/>
          </p:cNvSpPr>
          <p:nvPr/>
        </p:nvSpPr>
        <p:spPr bwMode="auto">
          <a:xfrm>
            <a:off x="0" y="0"/>
            <a:ext cx="12188825" cy="914400"/>
          </a:xfrm>
          <a:prstGeom prst="rect">
            <a:avLst/>
          </a:prstGeom>
          <a:solidFill>
            <a:schemeClr val="bg1"/>
          </a:solidFill>
          <a:ln w="9525" algn="ctr">
            <a:noFill/>
            <a:miter lim="800000"/>
            <a:headEnd/>
            <a:tailEnd/>
          </a:ln>
        </p:spPr>
        <p:txBody>
          <a:bodyPr wrap="none" lIns="73025" tIns="36512" rIns="73025" bIns="36512" anchor="ctr"/>
          <a:lstStyle/>
          <a:p>
            <a:pPr algn="ctr"/>
            <a:endParaRPr lang="en-US" sz="2400">
              <a:solidFill>
                <a:srgbClr val="FFFFFF"/>
              </a:solidFill>
            </a:endParaRPr>
          </a:p>
        </p:txBody>
      </p:sp>
      <p:sp>
        <p:nvSpPr>
          <p:cNvPr id="1297414" name="Rectangle 14"/>
          <p:cNvSpPr>
            <a:spLocks noChangeArrowheads="1"/>
          </p:cNvSpPr>
          <p:nvPr/>
        </p:nvSpPr>
        <p:spPr bwMode="auto">
          <a:xfrm>
            <a:off x="915988" y="368300"/>
            <a:ext cx="10579100" cy="3421063"/>
          </a:xfrm>
          <a:prstGeom prst="rect">
            <a:avLst/>
          </a:prstGeom>
          <a:noFill/>
          <a:ln w="9525" algn="ctr">
            <a:noFill/>
            <a:miter lim="800000"/>
            <a:headEnd/>
            <a:tailEnd/>
          </a:ln>
        </p:spPr>
        <p:txBody>
          <a:bodyPr lIns="82124" tIns="41061" rIns="82124" bIns="41061"/>
          <a:lstStyle/>
          <a:p>
            <a:pPr marL="85725" defTabSz="814388" eaLnBrk="1" hangingPunct="1">
              <a:lnSpc>
                <a:spcPct val="95000"/>
              </a:lnSpc>
            </a:pPr>
            <a:r>
              <a:rPr lang="en-AU" sz="2400" dirty="0">
                <a:solidFill>
                  <a:schemeClr val="accent1"/>
                </a:solidFill>
              </a:rPr>
              <a:t>What is a Directed Acyclic Graph?</a:t>
            </a:r>
          </a:p>
          <a:p>
            <a:pPr marL="85725" defTabSz="814388" eaLnBrk="1" hangingPunct="1">
              <a:lnSpc>
                <a:spcPct val="95000"/>
              </a:lnSpc>
            </a:pPr>
            <a:endParaRPr lang="en-US" sz="2400" dirty="0">
              <a:solidFill>
                <a:schemeClr val="accent1"/>
              </a:solidFill>
            </a:endParaRPr>
          </a:p>
          <a:p>
            <a:pPr marL="85725" defTabSz="814388" eaLnBrk="1" hangingPunct="1">
              <a:lnSpc>
                <a:spcPct val="95000"/>
              </a:lnSpc>
            </a:pPr>
            <a:r>
              <a:rPr lang="en-US" sz="2400" dirty="0">
                <a:solidFill>
                  <a:schemeClr val="accent1"/>
                </a:solidFill>
              </a:rPr>
              <a:t>In the context of routing, a DAG</a:t>
            </a:r>
            <a:r>
              <a:rPr lang="en-US" sz="2400" dirty="0"/>
              <a:t> is formed by a collection of vertices (nodes) and edges (links), each edge connecting one node to another (directed) in such a way that it is not possible to start at </a:t>
            </a:r>
            <a:r>
              <a:rPr lang="en-US" sz="2400" i="1" dirty="0"/>
              <a:t>Node X</a:t>
            </a:r>
            <a:r>
              <a:rPr lang="en-US" sz="2400" dirty="0"/>
              <a:t> and follow a directed path that cycles back to </a:t>
            </a:r>
            <a:r>
              <a:rPr lang="en-US" sz="2400" i="1" dirty="0"/>
              <a:t>Node X (acyclic)</a:t>
            </a:r>
            <a:r>
              <a:rPr lang="en-US" sz="2400" dirty="0"/>
              <a:t>.</a:t>
            </a:r>
          </a:p>
          <a:p>
            <a:pPr marL="85725" defTabSz="814388" eaLnBrk="1" hangingPunct="1">
              <a:lnSpc>
                <a:spcPct val="95000"/>
              </a:lnSpc>
            </a:pPr>
            <a:endParaRPr lang="en-US" sz="2400" dirty="0"/>
          </a:p>
          <a:p>
            <a:pPr marL="85725" defTabSz="814388" eaLnBrk="1" hangingPunct="1">
              <a:lnSpc>
                <a:spcPct val="95000"/>
              </a:lnSpc>
            </a:pPr>
            <a:r>
              <a:rPr lang="en-US" sz="2400" dirty="0"/>
              <a:t>A Destination Oriented DAG is a DAG that comprises a single root node.</a:t>
            </a:r>
          </a:p>
        </p:txBody>
      </p:sp>
      <p:sp>
        <p:nvSpPr>
          <p:cNvPr id="1297416" name="Line 25"/>
          <p:cNvSpPr>
            <a:spLocks noChangeShapeType="1"/>
          </p:cNvSpPr>
          <p:nvPr/>
        </p:nvSpPr>
        <p:spPr bwMode="auto">
          <a:xfrm>
            <a:off x="4065588" y="4000500"/>
            <a:ext cx="0" cy="1917700"/>
          </a:xfrm>
          <a:prstGeom prst="line">
            <a:avLst/>
          </a:prstGeom>
          <a:noFill/>
          <a:ln w="19050">
            <a:solidFill>
              <a:schemeClr val="bg1"/>
            </a:solidFill>
            <a:round/>
            <a:headEnd/>
            <a:tailEnd/>
          </a:ln>
          <a:effectLst/>
        </p:spPr>
        <p:txBody>
          <a:bodyPr wrap="none" lIns="82124" tIns="41061" rIns="82124" bIns="41061" anchor="ctr"/>
          <a:lstStyle/>
          <a:p>
            <a:endParaRPr lang="en-US"/>
          </a:p>
        </p:txBody>
      </p:sp>
      <p:sp>
        <p:nvSpPr>
          <p:cNvPr id="1297417" name="Line 11"/>
          <p:cNvSpPr>
            <a:spLocks noChangeShapeType="1"/>
          </p:cNvSpPr>
          <p:nvPr/>
        </p:nvSpPr>
        <p:spPr bwMode="auto">
          <a:xfrm>
            <a:off x="0" y="5915025"/>
            <a:ext cx="12188825" cy="0"/>
          </a:xfrm>
          <a:prstGeom prst="line">
            <a:avLst/>
          </a:prstGeom>
          <a:noFill/>
          <a:ln w="19050">
            <a:solidFill>
              <a:schemeClr val="bg1"/>
            </a:solidFill>
            <a:round/>
            <a:headEnd/>
            <a:tailEnd/>
          </a:ln>
          <a:effectLst/>
        </p:spPr>
        <p:txBody>
          <a:bodyPr wrap="none" lIns="82124" tIns="41061" rIns="82124" bIns="41061" anchor="ctr"/>
          <a:lstStyle/>
          <a:p>
            <a:endParaRPr lang="en-US"/>
          </a:p>
        </p:txBody>
      </p:sp>
      <p:sp>
        <p:nvSpPr>
          <p:cNvPr id="1297418" name="Rectangle 10"/>
          <p:cNvSpPr>
            <a:spLocks noChangeArrowheads="1"/>
          </p:cNvSpPr>
          <p:nvPr/>
        </p:nvSpPr>
        <p:spPr bwMode="auto">
          <a:xfrm>
            <a:off x="0" y="3429000"/>
            <a:ext cx="12188825" cy="581025"/>
          </a:xfrm>
          <a:prstGeom prst="rect">
            <a:avLst/>
          </a:prstGeom>
          <a:gradFill rotWithShape="1">
            <a:gsLst>
              <a:gs pos="0">
                <a:srgbClr val="0183B7">
                  <a:gamma/>
                  <a:tint val="0"/>
                  <a:invGamma/>
                  <a:alpha val="0"/>
                </a:srgbClr>
              </a:gs>
              <a:gs pos="100000">
                <a:srgbClr val="0183B7">
                  <a:alpha val="50000"/>
                </a:srgbClr>
              </a:gs>
            </a:gsLst>
            <a:lin ang="5400000" scaled="1"/>
          </a:gradFill>
          <a:ln w="9525" algn="ctr">
            <a:noFill/>
            <a:miter lim="800000"/>
            <a:headEnd/>
            <a:tailEnd/>
          </a:ln>
          <a:effectLst/>
        </p:spPr>
        <p:txBody>
          <a:bodyPr lIns="82124" tIns="41061" rIns="82124" bIns="41061" anchor="ctr"/>
          <a:lstStyle/>
          <a:p>
            <a:endParaRPr lang="en-US"/>
          </a:p>
        </p:txBody>
      </p:sp>
      <p:sp>
        <p:nvSpPr>
          <p:cNvPr id="1297419" name="Line 12"/>
          <p:cNvSpPr>
            <a:spLocks noChangeShapeType="1"/>
          </p:cNvSpPr>
          <p:nvPr/>
        </p:nvSpPr>
        <p:spPr bwMode="auto">
          <a:xfrm>
            <a:off x="0" y="4000500"/>
            <a:ext cx="12188825" cy="0"/>
          </a:xfrm>
          <a:prstGeom prst="line">
            <a:avLst/>
          </a:prstGeom>
          <a:noFill/>
          <a:ln w="19050">
            <a:solidFill>
              <a:schemeClr val="bg1"/>
            </a:solidFill>
            <a:round/>
            <a:headEnd/>
            <a:tailEnd/>
          </a:ln>
        </p:spPr>
        <p:txBody>
          <a:bodyPr wrap="none" lIns="82124" tIns="41061" rIns="82124" bIns="41061" anchor="ctr"/>
          <a:lstStyle/>
          <a:p>
            <a:endParaRPr lang="en-US"/>
          </a:p>
        </p:txBody>
      </p:sp>
      <p:sp>
        <p:nvSpPr>
          <p:cNvPr id="1297421" name="Rectangle 13"/>
          <p:cNvSpPr>
            <a:spLocks noChangeArrowheads="1"/>
          </p:cNvSpPr>
          <p:nvPr/>
        </p:nvSpPr>
        <p:spPr bwMode="auto">
          <a:xfrm>
            <a:off x="4062413" y="4010025"/>
            <a:ext cx="8126412" cy="1895475"/>
          </a:xfrm>
          <a:prstGeom prst="rect">
            <a:avLst/>
          </a:prstGeom>
          <a:solidFill>
            <a:srgbClr val="C0C0C4"/>
          </a:solidFill>
          <a:ln w="9525" algn="ctr">
            <a:noFill/>
            <a:miter lim="800000"/>
            <a:headEnd/>
            <a:tailEnd/>
          </a:ln>
          <a:effectLst/>
        </p:spPr>
        <p:txBody>
          <a:bodyPr wrap="none" lIns="82124" tIns="41061" rIns="82124" bIns="41061" anchor="ctr">
            <a:spAutoFit/>
          </a:bodyPr>
          <a:lstStyle/>
          <a:p>
            <a:endParaRPr lang="en-US"/>
          </a:p>
        </p:txBody>
      </p:sp>
      <p:pic>
        <p:nvPicPr>
          <p:cNvPr id="1297422" name="Picture 5" descr="Wireless Router, Added 04/20/2004"/>
          <p:cNvPicPr>
            <a:picLocks noChangeAspect="1" noChangeArrowheads="1"/>
          </p:cNvPicPr>
          <p:nvPr/>
        </p:nvPicPr>
        <p:blipFill>
          <a:blip r:embed="rId3" cstate="print"/>
          <a:srcRect/>
          <a:stretch>
            <a:fillRect/>
          </a:stretch>
        </p:blipFill>
        <p:spPr bwMode="auto">
          <a:xfrm>
            <a:off x="4564063" y="5126038"/>
            <a:ext cx="479425" cy="282575"/>
          </a:xfrm>
          <a:prstGeom prst="rect">
            <a:avLst/>
          </a:prstGeom>
          <a:noFill/>
          <a:ln w="9525">
            <a:noFill/>
            <a:miter lim="800000"/>
            <a:headEnd/>
            <a:tailEnd/>
          </a:ln>
        </p:spPr>
      </p:pic>
      <p:pic>
        <p:nvPicPr>
          <p:cNvPr id="1297424" name="Picture 5" descr="Wireless Router, Added 04/20/2004"/>
          <p:cNvPicPr>
            <a:picLocks noChangeAspect="1" noChangeArrowheads="1"/>
          </p:cNvPicPr>
          <p:nvPr/>
        </p:nvPicPr>
        <p:blipFill>
          <a:blip r:embed="rId3" cstate="print"/>
          <a:srcRect/>
          <a:stretch>
            <a:fillRect/>
          </a:stretch>
        </p:blipFill>
        <p:spPr bwMode="auto">
          <a:xfrm>
            <a:off x="5554663" y="4638675"/>
            <a:ext cx="479425" cy="282575"/>
          </a:xfrm>
          <a:prstGeom prst="rect">
            <a:avLst/>
          </a:prstGeom>
          <a:noFill/>
          <a:ln w="9525">
            <a:noFill/>
            <a:miter lim="800000"/>
            <a:headEnd/>
            <a:tailEnd/>
          </a:ln>
        </p:spPr>
      </p:pic>
      <p:pic>
        <p:nvPicPr>
          <p:cNvPr id="1297426" name="Picture 9"/>
          <p:cNvPicPr>
            <a:picLocks noChangeAspect="1" noChangeArrowheads="1"/>
          </p:cNvPicPr>
          <p:nvPr/>
        </p:nvPicPr>
        <p:blipFill>
          <a:blip r:embed="rId4" cstate="print"/>
          <a:srcRect/>
          <a:stretch>
            <a:fillRect/>
          </a:stretch>
        </p:blipFill>
        <p:spPr bwMode="auto">
          <a:xfrm rot="18894968">
            <a:off x="5084763" y="4168775"/>
            <a:ext cx="309562" cy="630238"/>
          </a:xfrm>
          <a:prstGeom prst="rect">
            <a:avLst/>
          </a:prstGeom>
          <a:noFill/>
          <a:ln w="9525">
            <a:noFill/>
            <a:miter lim="800000"/>
            <a:headEnd/>
            <a:tailEnd/>
          </a:ln>
        </p:spPr>
      </p:pic>
      <p:pic>
        <p:nvPicPr>
          <p:cNvPr id="1297427" name="Picture 9"/>
          <p:cNvPicPr>
            <a:picLocks noChangeAspect="1" noChangeArrowheads="1"/>
          </p:cNvPicPr>
          <p:nvPr/>
        </p:nvPicPr>
        <p:blipFill>
          <a:blip r:embed="rId4" cstate="print"/>
          <a:srcRect/>
          <a:stretch>
            <a:fillRect/>
          </a:stretch>
        </p:blipFill>
        <p:spPr bwMode="auto">
          <a:xfrm rot="37411754">
            <a:off x="5084762" y="4579938"/>
            <a:ext cx="309563" cy="630238"/>
          </a:xfrm>
          <a:prstGeom prst="rect">
            <a:avLst/>
          </a:prstGeom>
          <a:noFill/>
          <a:ln w="9525">
            <a:noFill/>
            <a:miter lim="800000"/>
            <a:headEnd/>
            <a:tailEnd/>
          </a:ln>
        </p:spPr>
      </p:pic>
      <p:pic>
        <p:nvPicPr>
          <p:cNvPr id="1297429" name="Picture 5" descr="Wireless Router, Added 04/20/2004"/>
          <p:cNvPicPr>
            <a:picLocks noChangeAspect="1" noChangeArrowheads="1"/>
          </p:cNvPicPr>
          <p:nvPr/>
        </p:nvPicPr>
        <p:blipFill>
          <a:blip r:embed="rId3" cstate="print"/>
          <a:srcRect/>
          <a:stretch>
            <a:fillRect/>
          </a:stretch>
        </p:blipFill>
        <p:spPr bwMode="auto">
          <a:xfrm>
            <a:off x="6605588" y="4265613"/>
            <a:ext cx="479425" cy="282575"/>
          </a:xfrm>
          <a:prstGeom prst="rect">
            <a:avLst/>
          </a:prstGeom>
          <a:noFill/>
          <a:ln w="9525">
            <a:noFill/>
            <a:miter lim="800000"/>
            <a:headEnd/>
            <a:tailEnd/>
          </a:ln>
        </p:spPr>
      </p:pic>
      <p:pic>
        <p:nvPicPr>
          <p:cNvPr id="1297431" name="Picture 5" descr="Wireless Router, Added 04/20/2004"/>
          <p:cNvPicPr>
            <a:picLocks noChangeAspect="1" noChangeArrowheads="1"/>
          </p:cNvPicPr>
          <p:nvPr/>
        </p:nvPicPr>
        <p:blipFill>
          <a:blip r:embed="rId3" cstate="print"/>
          <a:srcRect/>
          <a:stretch>
            <a:fillRect/>
          </a:stretch>
        </p:blipFill>
        <p:spPr bwMode="auto">
          <a:xfrm>
            <a:off x="7804150" y="4149725"/>
            <a:ext cx="479425" cy="282575"/>
          </a:xfrm>
          <a:prstGeom prst="rect">
            <a:avLst/>
          </a:prstGeom>
          <a:noFill/>
          <a:ln w="9525">
            <a:noFill/>
            <a:miter lim="800000"/>
            <a:headEnd/>
            <a:tailEnd/>
          </a:ln>
        </p:spPr>
      </p:pic>
      <p:pic>
        <p:nvPicPr>
          <p:cNvPr id="1297433" name="Picture 5" descr="Wireless Router, Added 04/20/2004"/>
          <p:cNvPicPr>
            <a:picLocks noChangeAspect="1" noChangeArrowheads="1"/>
          </p:cNvPicPr>
          <p:nvPr/>
        </p:nvPicPr>
        <p:blipFill>
          <a:blip r:embed="rId3" cstate="print"/>
          <a:srcRect/>
          <a:stretch>
            <a:fillRect/>
          </a:stretch>
        </p:blipFill>
        <p:spPr bwMode="auto">
          <a:xfrm>
            <a:off x="8766175" y="4779963"/>
            <a:ext cx="479425" cy="282575"/>
          </a:xfrm>
          <a:prstGeom prst="rect">
            <a:avLst/>
          </a:prstGeom>
          <a:noFill/>
          <a:ln w="9525">
            <a:noFill/>
            <a:miter lim="800000"/>
            <a:headEnd/>
            <a:tailEnd/>
          </a:ln>
        </p:spPr>
      </p:pic>
      <p:pic>
        <p:nvPicPr>
          <p:cNvPr id="1297434" name="Picture 5" descr="Wireless Router, Added 04/20/2004"/>
          <p:cNvPicPr>
            <a:picLocks noChangeAspect="1" noChangeArrowheads="1"/>
          </p:cNvPicPr>
          <p:nvPr/>
        </p:nvPicPr>
        <p:blipFill>
          <a:blip r:embed="rId3" cstate="print"/>
          <a:srcRect/>
          <a:stretch>
            <a:fillRect/>
          </a:stretch>
        </p:blipFill>
        <p:spPr bwMode="auto">
          <a:xfrm>
            <a:off x="8045450" y="5408613"/>
            <a:ext cx="479425" cy="282575"/>
          </a:xfrm>
          <a:prstGeom prst="rect">
            <a:avLst/>
          </a:prstGeom>
          <a:noFill/>
          <a:ln w="9525">
            <a:noFill/>
            <a:miter lim="800000"/>
            <a:headEnd/>
            <a:tailEnd/>
          </a:ln>
        </p:spPr>
      </p:pic>
      <p:pic>
        <p:nvPicPr>
          <p:cNvPr id="1297435" name="Picture 5" descr="Wireless Router, Added 04/20/2004"/>
          <p:cNvPicPr>
            <a:picLocks noChangeAspect="1" noChangeArrowheads="1"/>
          </p:cNvPicPr>
          <p:nvPr/>
        </p:nvPicPr>
        <p:blipFill>
          <a:blip r:embed="rId3" cstate="print"/>
          <a:srcRect/>
          <a:stretch>
            <a:fillRect/>
          </a:stretch>
        </p:blipFill>
        <p:spPr bwMode="auto">
          <a:xfrm>
            <a:off x="9694863" y="4548188"/>
            <a:ext cx="479425" cy="282575"/>
          </a:xfrm>
          <a:prstGeom prst="rect">
            <a:avLst/>
          </a:prstGeom>
          <a:noFill/>
          <a:ln w="9525">
            <a:noFill/>
            <a:miter lim="800000"/>
            <a:headEnd/>
            <a:tailEnd/>
          </a:ln>
        </p:spPr>
      </p:pic>
      <p:pic>
        <p:nvPicPr>
          <p:cNvPr id="1297438" name="Picture 5" descr="Wireless Router, Added 04/20/2004"/>
          <p:cNvPicPr>
            <a:picLocks noChangeAspect="1" noChangeArrowheads="1"/>
          </p:cNvPicPr>
          <p:nvPr/>
        </p:nvPicPr>
        <p:blipFill>
          <a:blip r:embed="rId3" cstate="print"/>
          <a:srcRect/>
          <a:stretch>
            <a:fillRect/>
          </a:stretch>
        </p:blipFill>
        <p:spPr bwMode="auto">
          <a:xfrm>
            <a:off x="10655300" y="5126038"/>
            <a:ext cx="479425" cy="282575"/>
          </a:xfrm>
          <a:prstGeom prst="rect">
            <a:avLst/>
          </a:prstGeom>
          <a:noFill/>
          <a:ln w="9525">
            <a:noFill/>
            <a:miter lim="800000"/>
            <a:headEnd/>
            <a:tailEnd/>
          </a:ln>
        </p:spPr>
      </p:pic>
      <p:pic>
        <p:nvPicPr>
          <p:cNvPr id="1297439" name="Picture 9"/>
          <p:cNvPicPr>
            <a:picLocks noChangeAspect="1" noChangeArrowheads="1"/>
          </p:cNvPicPr>
          <p:nvPr/>
        </p:nvPicPr>
        <p:blipFill>
          <a:blip r:embed="rId4" cstate="print"/>
          <a:srcRect/>
          <a:stretch>
            <a:fillRect/>
          </a:stretch>
        </p:blipFill>
        <p:spPr bwMode="auto">
          <a:xfrm rot="41666891">
            <a:off x="7945438" y="4868863"/>
            <a:ext cx="309562" cy="630237"/>
          </a:xfrm>
          <a:prstGeom prst="rect">
            <a:avLst/>
          </a:prstGeom>
          <a:noFill/>
          <a:ln w="9525">
            <a:noFill/>
            <a:miter lim="800000"/>
            <a:headEnd/>
            <a:tailEnd/>
          </a:ln>
        </p:spPr>
      </p:pic>
      <p:pic>
        <p:nvPicPr>
          <p:cNvPr id="1297440" name="Picture 9"/>
          <p:cNvPicPr>
            <a:picLocks noChangeAspect="1" noChangeArrowheads="1"/>
          </p:cNvPicPr>
          <p:nvPr/>
        </p:nvPicPr>
        <p:blipFill>
          <a:blip r:embed="rId4" cstate="print"/>
          <a:srcRect/>
          <a:stretch>
            <a:fillRect/>
          </a:stretch>
        </p:blipFill>
        <p:spPr bwMode="auto">
          <a:xfrm rot="16200000">
            <a:off x="6120606" y="4083844"/>
            <a:ext cx="309563" cy="720725"/>
          </a:xfrm>
          <a:prstGeom prst="rect">
            <a:avLst/>
          </a:prstGeom>
          <a:noFill/>
          <a:ln w="9525">
            <a:noFill/>
            <a:miter lim="800000"/>
            <a:headEnd/>
            <a:tailEnd/>
          </a:ln>
        </p:spPr>
      </p:pic>
      <p:pic>
        <p:nvPicPr>
          <p:cNvPr id="1297441" name="Picture 9"/>
          <p:cNvPicPr>
            <a:picLocks noChangeAspect="1" noChangeArrowheads="1"/>
          </p:cNvPicPr>
          <p:nvPr/>
        </p:nvPicPr>
        <p:blipFill>
          <a:blip r:embed="rId4" cstate="print"/>
          <a:srcRect/>
          <a:stretch>
            <a:fillRect/>
          </a:stretch>
        </p:blipFill>
        <p:spPr bwMode="auto">
          <a:xfrm rot="16200000">
            <a:off x="6930232" y="4663281"/>
            <a:ext cx="309562" cy="720725"/>
          </a:xfrm>
          <a:prstGeom prst="rect">
            <a:avLst/>
          </a:prstGeom>
          <a:noFill/>
          <a:ln w="9525">
            <a:noFill/>
            <a:miter lim="800000"/>
            <a:headEnd/>
            <a:tailEnd/>
          </a:ln>
        </p:spPr>
      </p:pic>
      <p:pic>
        <p:nvPicPr>
          <p:cNvPr id="1297442" name="Picture 9"/>
          <p:cNvPicPr>
            <a:picLocks noChangeAspect="1" noChangeArrowheads="1"/>
          </p:cNvPicPr>
          <p:nvPr/>
        </p:nvPicPr>
        <p:blipFill>
          <a:blip r:embed="rId4" cstate="print"/>
          <a:srcRect/>
          <a:stretch>
            <a:fillRect/>
          </a:stretch>
        </p:blipFill>
        <p:spPr bwMode="auto">
          <a:xfrm rot="20874683">
            <a:off x="7165975" y="4187825"/>
            <a:ext cx="309563" cy="720725"/>
          </a:xfrm>
          <a:prstGeom prst="rect">
            <a:avLst/>
          </a:prstGeom>
          <a:noFill/>
          <a:ln w="9525">
            <a:noFill/>
            <a:miter lim="800000"/>
            <a:headEnd/>
            <a:tailEnd/>
          </a:ln>
        </p:spPr>
      </p:pic>
      <p:pic>
        <p:nvPicPr>
          <p:cNvPr id="1297443" name="Picture 9"/>
          <p:cNvPicPr>
            <a:picLocks noChangeAspect="1" noChangeArrowheads="1"/>
          </p:cNvPicPr>
          <p:nvPr/>
        </p:nvPicPr>
        <p:blipFill>
          <a:blip r:embed="rId4" cstate="print"/>
          <a:srcRect/>
          <a:stretch>
            <a:fillRect/>
          </a:stretch>
        </p:blipFill>
        <p:spPr bwMode="auto">
          <a:xfrm rot="41666891">
            <a:off x="5154613" y="5049838"/>
            <a:ext cx="309562" cy="630237"/>
          </a:xfrm>
          <a:prstGeom prst="rect">
            <a:avLst/>
          </a:prstGeom>
          <a:noFill/>
          <a:ln w="9525">
            <a:noFill/>
            <a:miter lim="800000"/>
            <a:headEnd/>
            <a:tailEnd/>
          </a:ln>
        </p:spPr>
      </p:pic>
      <p:sp>
        <p:nvSpPr>
          <p:cNvPr id="1297444" name="Line 36"/>
          <p:cNvSpPr>
            <a:spLocks noChangeShapeType="1"/>
          </p:cNvSpPr>
          <p:nvPr/>
        </p:nvSpPr>
        <p:spPr bwMode="auto">
          <a:xfrm flipH="1" flipV="1">
            <a:off x="5210175" y="5141913"/>
            <a:ext cx="280988" cy="239712"/>
          </a:xfrm>
          <a:prstGeom prst="line">
            <a:avLst/>
          </a:prstGeom>
          <a:noFill/>
          <a:ln w="9525">
            <a:solidFill>
              <a:schemeClr val="tx2"/>
            </a:solidFill>
            <a:round/>
            <a:headEnd/>
            <a:tailEnd type="triangle" w="med" len="med"/>
          </a:ln>
          <a:effectLst/>
        </p:spPr>
        <p:txBody>
          <a:bodyPr lIns="82124" tIns="41061" rIns="82124" bIns="41061" anchor="ctr">
            <a:spAutoFit/>
          </a:bodyPr>
          <a:lstStyle/>
          <a:p>
            <a:endParaRPr lang="en-US"/>
          </a:p>
        </p:txBody>
      </p:sp>
      <p:sp>
        <p:nvSpPr>
          <p:cNvPr id="1297445" name="Line 37"/>
          <p:cNvSpPr>
            <a:spLocks noChangeShapeType="1"/>
          </p:cNvSpPr>
          <p:nvPr/>
        </p:nvSpPr>
        <p:spPr bwMode="auto">
          <a:xfrm flipV="1">
            <a:off x="5005388" y="4713288"/>
            <a:ext cx="317500" cy="207962"/>
          </a:xfrm>
          <a:prstGeom prst="line">
            <a:avLst/>
          </a:prstGeom>
          <a:noFill/>
          <a:ln w="9525">
            <a:solidFill>
              <a:schemeClr val="tx2"/>
            </a:solidFill>
            <a:round/>
            <a:headEnd/>
            <a:tailEnd type="triangle" w="med" len="med"/>
          </a:ln>
          <a:effectLst/>
        </p:spPr>
        <p:txBody>
          <a:bodyPr lIns="82124" tIns="41061" rIns="82124" bIns="41061" anchor="ctr">
            <a:spAutoFit/>
          </a:bodyPr>
          <a:lstStyle/>
          <a:p>
            <a:endParaRPr lang="en-US"/>
          </a:p>
        </p:txBody>
      </p:sp>
      <p:sp>
        <p:nvSpPr>
          <p:cNvPr id="1297446" name="Line 38"/>
          <p:cNvSpPr>
            <a:spLocks noChangeShapeType="1"/>
          </p:cNvSpPr>
          <p:nvPr/>
        </p:nvSpPr>
        <p:spPr bwMode="auto">
          <a:xfrm flipV="1">
            <a:off x="6843713" y="4868863"/>
            <a:ext cx="322262" cy="142875"/>
          </a:xfrm>
          <a:prstGeom prst="line">
            <a:avLst/>
          </a:prstGeom>
          <a:noFill/>
          <a:ln w="9525">
            <a:solidFill>
              <a:schemeClr val="tx2"/>
            </a:solidFill>
            <a:round/>
            <a:headEnd/>
            <a:tailEnd type="triangle" w="med" len="med"/>
          </a:ln>
          <a:effectLst/>
        </p:spPr>
        <p:txBody>
          <a:bodyPr lIns="82124" tIns="41061" rIns="82124" bIns="41061" anchor="ctr">
            <a:spAutoFit/>
          </a:bodyPr>
          <a:lstStyle/>
          <a:p>
            <a:endParaRPr lang="en-US"/>
          </a:p>
        </p:txBody>
      </p:sp>
      <p:sp>
        <p:nvSpPr>
          <p:cNvPr id="1297447" name="Line 39"/>
          <p:cNvSpPr>
            <a:spLocks noChangeShapeType="1"/>
          </p:cNvSpPr>
          <p:nvPr/>
        </p:nvSpPr>
        <p:spPr bwMode="auto">
          <a:xfrm flipV="1">
            <a:off x="6048375" y="4294188"/>
            <a:ext cx="336550" cy="160337"/>
          </a:xfrm>
          <a:prstGeom prst="line">
            <a:avLst/>
          </a:prstGeom>
          <a:noFill/>
          <a:ln w="9525">
            <a:solidFill>
              <a:schemeClr val="tx2"/>
            </a:solidFill>
            <a:round/>
            <a:headEnd/>
            <a:tailEnd type="triangle" w="med" len="med"/>
          </a:ln>
          <a:effectLst/>
        </p:spPr>
        <p:txBody>
          <a:bodyPr lIns="82124" tIns="41061" rIns="82124" bIns="41061" anchor="ctr">
            <a:spAutoFit/>
          </a:bodyPr>
          <a:lstStyle/>
          <a:p>
            <a:endParaRPr lang="en-US"/>
          </a:p>
        </p:txBody>
      </p:sp>
      <p:sp>
        <p:nvSpPr>
          <p:cNvPr id="1297448" name="Line 40"/>
          <p:cNvSpPr>
            <a:spLocks noChangeShapeType="1"/>
          </p:cNvSpPr>
          <p:nvPr/>
        </p:nvSpPr>
        <p:spPr bwMode="auto">
          <a:xfrm>
            <a:off x="7300913" y="4316413"/>
            <a:ext cx="233362" cy="307975"/>
          </a:xfrm>
          <a:prstGeom prst="line">
            <a:avLst/>
          </a:prstGeom>
          <a:noFill/>
          <a:ln w="9525">
            <a:solidFill>
              <a:schemeClr val="tx2"/>
            </a:solidFill>
            <a:round/>
            <a:headEnd/>
            <a:tailEnd type="triangle" w="med" len="med"/>
          </a:ln>
          <a:effectLst/>
        </p:spPr>
        <p:txBody>
          <a:bodyPr lIns="82124" tIns="41061" rIns="82124" bIns="41061" anchor="ctr">
            <a:spAutoFit/>
          </a:bodyPr>
          <a:lstStyle/>
          <a:p>
            <a:endParaRPr lang="en-US"/>
          </a:p>
        </p:txBody>
      </p:sp>
      <p:pic>
        <p:nvPicPr>
          <p:cNvPr id="1297449" name="Picture 9"/>
          <p:cNvPicPr>
            <a:picLocks noChangeAspect="1" noChangeArrowheads="1"/>
          </p:cNvPicPr>
          <p:nvPr/>
        </p:nvPicPr>
        <p:blipFill>
          <a:blip r:embed="rId4" cstate="print"/>
          <a:srcRect/>
          <a:stretch>
            <a:fillRect/>
          </a:stretch>
        </p:blipFill>
        <p:spPr bwMode="auto">
          <a:xfrm rot="38847155">
            <a:off x="8158956" y="4363244"/>
            <a:ext cx="309563" cy="962025"/>
          </a:xfrm>
          <a:prstGeom prst="rect">
            <a:avLst/>
          </a:prstGeom>
          <a:noFill/>
          <a:ln w="9525">
            <a:noFill/>
            <a:miter lim="800000"/>
            <a:headEnd/>
            <a:tailEnd/>
          </a:ln>
        </p:spPr>
      </p:pic>
      <p:pic>
        <p:nvPicPr>
          <p:cNvPr id="1297450" name="Picture 9"/>
          <p:cNvPicPr>
            <a:picLocks noChangeAspect="1" noChangeArrowheads="1"/>
          </p:cNvPicPr>
          <p:nvPr/>
        </p:nvPicPr>
        <p:blipFill>
          <a:blip r:embed="rId4" cstate="print"/>
          <a:srcRect/>
          <a:stretch>
            <a:fillRect/>
          </a:stretch>
        </p:blipFill>
        <p:spPr bwMode="auto">
          <a:xfrm rot="41666891">
            <a:off x="10285413" y="4508500"/>
            <a:ext cx="309562" cy="630238"/>
          </a:xfrm>
          <a:prstGeom prst="rect">
            <a:avLst/>
          </a:prstGeom>
          <a:noFill/>
          <a:ln w="9525">
            <a:noFill/>
            <a:miter lim="800000"/>
            <a:headEnd/>
            <a:tailEnd/>
          </a:ln>
        </p:spPr>
      </p:pic>
      <p:pic>
        <p:nvPicPr>
          <p:cNvPr id="1297451" name="Picture 9"/>
          <p:cNvPicPr>
            <a:picLocks noChangeAspect="1" noChangeArrowheads="1"/>
          </p:cNvPicPr>
          <p:nvPr/>
        </p:nvPicPr>
        <p:blipFill>
          <a:blip r:embed="rId4" cstate="print"/>
          <a:srcRect/>
          <a:stretch>
            <a:fillRect/>
          </a:stretch>
        </p:blipFill>
        <p:spPr bwMode="auto">
          <a:xfrm rot="17215377">
            <a:off x="10082213" y="4838700"/>
            <a:ext cx="338138" cy="687387"/>
          </a:xfrm>
          <a:prstGeom prst="rect">
            <a:avLst/>
          </a:prstGeom>
          <a:noFill/>
          <a:ln w="9525">
            <a:noFill/>
            <a:miter lim="800000"/>
            <a:headEnd/>
            <a:tailEnd/>
          </a:ln>
        </p:spPr>
      </p:pic>
      <p:pic>
        <p:nvPicPr>
          <p:cNvPr id="1297452" name="Picture 9"/>
          <p:cNvPicPr>
            <a:picLocks noChangeAspect="1" noChangeArrowheads="1"/>
          </p:cNvPicPr>
          <p:nvPr/>
        </p:nvPicPr>
        <p:blipFill>
          <a:blip r:embed="rId4" cstate="print"/>
          <a:srcRect/>
          <a:stretch>
            <a:fillRect/>
          </a:stretch>
        </p:blipFill>
        <p:spPr bwMode="auto">
          <a:xfrm rot="38452994">
            <a:off x="9294812" y="4351338"/>
            <a:ext cx="309563" cy="490538"/>
          </a:xfrm>
          <a:prstGeom prst="rect">
            <a:avLst/>
          </a:prstGeom>
          <a:noFill/>
          <a:ln w="9525">
            <a:noFill/>
            <a:miter lim="800000"/>
            <a:headEnd/>
            <a:tailEnd/>
          </a:ln>
        </p:spPr>
      </p:pic>
      <p:pic>
        <p:nvPicPr>
          <p:cNvPr id="1297453" name="Picture 9"/>
          <p:cNvPicPr>
            <a:picLocks noChangeAspect="1" noChangeArrowheads="1"/>
          </p:cNvPicPr>
          <p:nvPr/>
        </p:nvPicPr>
        <p:blipFill>
          <a:blip r:embed="rId4" cstate="print"/>
          <a:srcRect/>
          <a:stretch>
            <a:fillRect/>
          </a:stretch>
        </p:blipFill>
        <p:spPr bwMode="auto">
          <a:xfrm rot="17215377">
            <a:off x="10320338" y="4064000"/>
            <a:ext cx="338138" cy="687387"/>
          </a:xfrm>
          <a:prstGeom prst="rect">
            <a:avLst/>
          </a:prstGeom>
          <a:noFill/>
          <a:ln w="9525">
            <a:noFill/>
            <a:miter lim="800000"/>
            <a:headEnd/>
            <a:tailEnd/>
          </a:ln>
        </p:spPr>
      </p:pic>
      <p:pic>
        <p:nvPicPr>
          <p:cNvPr id="1297454" name="Picture 9"/>
          <p:cNvPicPr>
            <a:picLocks noChangeAspect="1" noChangeArrowheads="1"/>
          </p:cNvPicPr>
          <p:nvPr/>
        </p:nvPicPr>
        <p:blipFill>
          <a:blip r:embed="rId4" cstate="print"/>
          <a:srcRect/>
          <a:stretch>
            <a:fillRect/>
          </a:stretch>
        </p:blipFill>
        <p:spPr bwMode="auto">
          <a:xfrm rot="52473717">
            <a:off x="8394700" y="4095750"/>
            <a:ext cx="309563" cy="684213"/>
          </a:xfrm>
          <a:prstGeom prst="rect">
            <a:avLst/>
          </a:prstGeom>
          <a:noFill/>
          <a:ln w="9525">
            <a:noFill/>
            <a:miter lim="800000"/>
            <a:headEnd/>
            <a:tailEnd/>
          </a:ln>
        </p:spPr>
      </p:pic>
      <p:pic>
        <p:nvPicPr>
          <p:cNvPr id="1297455" name="Picture 65" descr="Wi-Fi Tag"/>
          <p:cNvPicPr>
            <a:picLocks noChangeAspect="1" noChangeArrowheads="1"/>
          </p:cNvPicPr>
          <p:nvPr/>
        </p:nvPicPr>
        <p:blipFill>
          <a:blip r:embed="rId5" cstate="print"/>
          <a:srcRect/>
          <a:stretch>
            <a:fillRect/>
          </a:stretch>
        </p:blipFill>
        <p:spPr bwMode="auto">
          <a:xfrm flipH="1">
            <a:off x="4608513" y="4238625"/>
            <a:ext cx="269875" cy="233363"/>
          </a:xfrm>
          <a:prstGeom prst="rect">
            <a:avLst/>
          </a:prstGeom>
          <a:noFill/>
          <a:ln w="9525">
            <a:noFill/>
            <a:miter lim="800000"/>
            <a:headEnd/>
            <a:tailEnd/>
          </a:ln>
        </p:spPr>
      </p:pic>
      <p:grpSp>
        <p:nvGrpSpPr>
          <p:cNvPr id="1297458" name="Group 50"/>
          <p:cNvGrpSpPr>
            <a:grpSpLocks noChangeAspect="1"/>
          </p:cNvGrpSpPr>
          <p:nvPr/>
        </p:nvGrpSpPr>
        <p:grpSpPr bwMode="auto">
          <a:xfrm>
            <a:off x="7415213" y="4946650"/>
            <a:ext cx="479425" cy="282575"/>
            <a:chOff x="4633" y="3100"/>
            <a:chExt cx="302" cy="178"/>
          </a:xfrm>
        </p:grpSpPr>
        <p:sp>
          <p:nvSpPr>
            <p:cNvPr id="1297457" name="AutoShape 49"/>
            <p:cNvSpPr>
              <a:spLocks noChangeAspect="1" noChangeArrowheads="1" noTextEdit="1"/>
            </p:cNvSpPr>
            <p:nvPr/>
          </p:nvSpPr>
          <p:spPr bwMode="auto">
            <a:xfrm>
              <a:off x="4633" y="3100"/>
              <a:ext cx="302" cy="178"/>
            </a:xfrm>
            <a:prstGeom prst="rect">
              <a:avLst/>
            </a:prstGeom>
            <a:noFill/>
            <a:ln w="9525">
              <a:noFill/>
              <a:miter lim="800000"/>
              <a:headEnd/>
              <a:tailEnd/>
            </a:ln>
          </p:spPr>
          <p:txBody>
            <a:bodyPr/>
            <a:lstStyle/>
            <a:p>
              <a:endParaRPr lang="en-US"/>
            </a:p>
          </p:txBody>
        </p:sp>
        <p:sp>
          <p:nvSpPr>
            <p:cNvPr id="1297459" name="Line 51"/>
            <p:cNvSpPr>
              <a:spLocks noChangeShapeType="1"/>
            </p:cNvSpPr>
            <p:nvPr/>
          </p:nvSpPr>
          <p:spPr bwMode="auto">
            <a:xfrm flipV="1">
              <a:off x="4883" y="3104"/>
              <a:ext cx="0" cy="87"/>
            </a:xfrm>
            <a:prstGeom prst="line">
              <a:avLst/>
            </a:prstGeom>
            <a:noFill/>
            <a:ln w="7938">
              <a:solidFill>
                <a:srgbClr val="0096D5"/>
              </a:solidFill>
              <a:miter lim="800000"/>
              <a:headEnd/>
              <a:tailEnd/>
            </a:ln>
          </p:spPr>
          <p:txBody>
            <a:bodyPr/>
            <a:lstStyle/>
            <a:p>
              <a:endParaRPr lang="en-US"/>
            </a:p>
          </p:txBody>
        </p:sp>
        <p:sp>
          <p:nvSpPr>
            <p:cNvPr id="1297460" name="Line 52"/>
            <p:cNvSpPr>
              <a:spLocks noChangeShapeType="1"/>
            </p:cNvSpPr>
            <p:nvPr/>
          </p:nvSpPr>
          <p:spPr bwMode="auto">
            <a:xfrm flipV="1">
              <a:off x="4883" y="3130"/>
              <a:ext cx="0" cy="60"/>
            </a:xfrm>
            <a:prstGeom prst="line">
              <a:avLst/>
            </a:prstGeom>
            <a:noFill/>
            <a:ln w="19050">
              <a:solidFill>
                <a:srgbClr val="0096D5"/>
              </a:solidFill>
              <a:miter lim="800000"/>
              <a:headEnd/>
              <a:tailEnd/>
            </a:ln>
          </p:spPr>
          <p:txBody>
            <a:bodyPr/>
            <a:lstStyle/>
            <a:p>
              <a:endParaRPr lang="en-US"/>
            </a:p>
          </p:txBody>
        </p:sp>
        <p:sp>
          <p:nvSpPr>
            <p:cNvPr id="1297461" name="Rectangle 53"/>
            <p:cNvSpPr>
              <a:spLocks noChangeArrowheads="1"/>
            </p:cNvSpPr>
            <p:nvPr/>
          </p:nvSpPr>
          <p:spPr bwMode="auto">
            <a:xfrm>
              <a:off x="4878" y="3102"/>
              <a:ext cx="8" cy="10"/>
            </a:xfrm>
            <a:prstGeom prst="rect">
              <a:avLst/>
            </a:prstGeom>
            <a:solidFill>
              <a:srgbClr val="000000"/>
            </a:solidFill>
            <a:ln w="4763">
              <a:solidFill>
                <a:srgbClr val="0096D5"/>
              </a:solidFill>
              <a:miter lim="800000"/>
              <a:headEnd/>
              <a:tailEnd/>
            </a:ln>
          </p:spPr>
          <p:txBody>
            <a:bodyPr/>
            <a:lstStyle/>
            <a:p>
              <a:endParaRPr lang="en-US"/>
            </a:p>
          </p:txBody>
        </p:sp>
        <p:sp>
          <p:nvSpPr>
            <p:cNvPr id="1297462" name="Line 54"/>
            <p:cNvSpPr>
              <a:spLocks noChangeShapeType="1"/>
            </p:cNvSpPr>
            <p:nvPr/>
          </p:nvSpPr>
          <p:spPr bwMode="auto">
            <a:xfrm flipV="1">
              <a:off x="4687" y="3104"/>
              <a:ext cx="0" cy="87"/>
            </a:xfrm>
            <a:prstGeom prst="line">
              <a:avLst/>
            </a:prstGeom>
            <a:noFill/>
            <a:ln w="7938">
              <a:solidFill>
                <a:srgbClr val="0096D5"/>
              </a:solidFill>
              <a:miter lim="800000"/>
              <a:headEnd/>
              <a:tailEnd/>
            </a:ln>
          </p:spPr>
          <p:txBody>
            <a:bodyPr/>
            <a:lstStyle/>
            <a:p>
              <a:endParaRPr lang="en-US"/>
            </a:p>
          </p:txBody>
        </p:sp>
        <p:sp>
          <p:nvSpPr>
            <p:cNvPr id="1297463" name="Line 55"/>
            <p:cNvSpPr>
              <a:spLocks noChangeShapeType="1"/>
            </p:cNvSpPr>
            <p:nvPr/>
          </p:nvSpPr>
          <p:spPr bwMode="auto">
            <a:xfrm flipV="1">
              <a:off x="4687" y="3130"/>
              <a:ext cx="0" cy="60"/>
            </a:xfrm>
            <a:prstGeom prst="line">
              <a:avLst/>
            </a:prstGeom>
            <a:noFill/>
            <a:ln w="19050">
              <a:solidFill>
                <a:srgbClr val="0096D5"/>
              </a:solidFill>
              <a:miter lim="800000"/>
              <a:headEnd/>
              <a:tailEnd/>
            </a:ln>
          </p:spPr>
          <p:txBody>
            <a:bodyPr/>
            <a:lstStyle/>
            <a:p>
              <a:endParaRPr lang="en-US"/>
            </a:p>
          </p:txBody>
        </p:sp>
        <p:sp>
          <p:nvSpPr>
            <p:cNvPr id="1297464" name="Rectangle 56"/>
            <p:cNvSpPr>
              <a:spLocks noChangeArrowheads="1"/>
            </p:cNvSpPr>
            <p:nvPr/>
          </p:nvSpPr>
          <p:spPr bwMode="auto">
            <a:xfrm>
              <a:off x="4683" y="3102"/>
              <a:ext cx="7" cy="10"/>
            </a:xfrm>
            <a:prstGeom prst="rect">
              <a:avLst/>
            </a:prstGeom>
            <a:solidFill>
              <a:srgbClr val="000000"/>
            </a:solidFill>
            <a:ln w="4763">
              <a:solidFill>
                <a:srgbClr val="0096D5"/>
              </a:solidFill>
              <a:miter lim="800000"/>
              <a:headEnd/>
              <a:tailEnd/>
            </a:ln>
          </p:spPr>
          <p:txBody>
            <a:bodyPr/>
            <a:lstStyle/>
            <a:p>
              <a:endParaRPr lang="en-US"/>
            </a:p>
          </p:txBody>
        </p:sp>
        <p:sp>
          <p:nvSpPr>
            <p:cNvPr id="1297465" name="Freeform 57"/>
            <p:cNvSpPr>
              <a:spLocks/>
            </p:cNvSpPr>
            <p:nvPr/>
          </p:nvSpPr>
          <p:spPr bwMode="auto">
            <a:xfrm>
              <a:off x="4635" y="3209"/>
              <a:ext cx="299" cy="68"/>
            </a:xfrm>
            <a:custGeom>
              <a:avLst/>
              <a:gdLst/>
              <a:ahLst/>
              <a:cxnLst>
                <a:cxn ang="0">
                  <a:pos x="655" y="112"/>
                </a:cxn>
                <a:cxn ang="0">
                  <a:pos x="655" y="112"/>
                </a:cxn>
                <a:cxn ang="0">
                  <a:pos x="328" y="224"/>
                </a:cxn>
                <a:cxn ang="0">
                  <a:pos x="0" y="112"/>
                </a:cxn>
                <a:cxn ang="0">
                  <a:pos x="328" y="0"/>
                </a:cxn>
                <a:cxn ang="0">
                  <a:pos x="655" y="112"/>
                </a:cxn>
              </a:cxnLst>
              <a:rect l="0" t="0" r="r" b="b"/>
              <a:pathLst>
                <a:path w="655" h="224">
                  <a:moveTo>
                    <a:pt x="655" y="112"/>
                  </a:moveTo>
                  <a:cubicBezTo>
                    <a:pt x="655" y="112"/>
                    <a:pt x="655" y="112"/>
                    <a:pt x="655" y="112"/>
                  </a:cubicBezTo>
                  <a:cubicBezTo>
                    <a:pt x="655" y="174"/>
                    <a:pt x="509" y="224"/>
                    <a:pt x="328" y="224"/>
                  </a:cubicBezTo>
                  <a:cubicBezTo>
                    <a:pt x="147" y="224"/>
                    <a:pt x="0" y="174"/>
                    <a:pt x="0" y="112"/>
                  </a:cubicBezTo>
                  <a:cubicBezTo>
                    <a:pt x="0" y="50"/>
                    <a:pt x="147" y="0"/>
                    <a:pt x="328" y="0"/>
                  </a:cubicBezTo>
                  <a:cubicBezTo>
                    <a:pt x="509" y="0"/>
                    <a:pt x="655" y="50"/>
                    <a:pt x="655" y="112"/>
                  </a:cubicBezTo>
                  <a:close/>
                </a:path>
              </a:pathLst>
            </a:custGeom>
            <a:solidFill>
              <a:srgbClr val="801E51"/>
            </a:solidFill>
            <a:ln w="9525">
              <a:noFill/>
              <a:round/>
              <a:headEnd/>
              <a:tailEnd/>
            </a:ln>
          </p:spPr>
          <p:txBody>
            <a:bodyPr/>
            <a:lstStyle/>
            <a:p>
              <a:endParaRPr lang="en-US"/>
            </a:p>
          </p:txBody>
        </p:sp>
        <p:sp>
          <p:nvSpPr>
            <p:cNvPr id="1297466" name="Freeform 58"/>
            <p:cNvSpPr>
              <a:spLocks/>
            </p:cNvSpPr>
            <p:nvPr/>
          </p:nvSpPr>
          <p:spPr bwMode="auto">
            <a:xfrm>
              <a:off x="4635" y="3209"/>
              <a:ext cx="299" cy="68"/>
            </a:xfrm>
            <a:custGeom>
              <a:avLst/>
              <a:gdLst/>
              <a:ahLst/>
              <a:cxnLst>
                <a:cxn ang="0">
                  <a:pos x="655" y="112"/>
                </a:cxn>
                <a:cxn ang="0">
                  <a:pos x="655" y="112"/>
                </a:cxn>
                <a:cxn ang="0">
                  <a:pos x="328" y="224"/>
                </a:cxn>
                <a:cxn ang="0">
                  <a:pos x="0" y="112"/>
                </a:cxn>
                <a:cxn ang="0">
                  <a:pos x="328" y="0"/>
                </a:cxn>
                <a:cxn ang="0">
                  <a:pos x="655" y="112"/>
                </a:cxn>
              </a:cxnLst>
              <a:rect l="0" t="0" r="r" b="b"/>
              <a:pathLst>
                <a:path w="655" h="224">
                  <a:moveTo>
                    <a:pt x="655" y="112"/>
                  </a:moveTo>
                  <a:cubicBezTo>
                    <a:pt x="655" y="112"/>
                    <a:pt x="655" y="112"/>
                    <a:pt x="655" y="112"/>
                  </a:cubicBezTo>
                  <a:cubicBezTo>
                    <a:pt x="655" y="174"/>
                    <a:pt x="509" y="224"/>
                    <a:pt x="328" y="224"/>
                  </a:cubicBezTo>
                  <a:cubicBezTo>
                    <a:pt x="147" y="224"/>
                    <a:pt x="0" y="174"/>
                    <a:pt x="0" y="112"/>
                  </a:cubicBezTo>
                  <a:cubicBezTo>
                    <a:pt x="0" y="50"/>
                    <a:pt x="147" y="0"/>
                    <a:pt x="328" y="0"/>
                  </a:cubicBezTo>
                  <a:cubicBezTo>
                    <a:pt x="509" y="0"/>
                    <a:pt x="655" y="50"/>
                    <a:pt x="655" y="112"/>
                  </a:cubicBezTo>
                  <a:close/>
                </a:path>
              </a:pathLst>
            </a:custGeom>
            <a:noFill/>
            <a:ln w="3175" cap="flat">
              <a:solidFill>
                <a:srgbClr val="AAE6FF"/>
              </a:solidFill>
              <a:prstDash val="solid"/>
              <a:round/>
              <a:headEnd/>
              <a:tailEnd/>
            </a:ln>
          </p:spPr>
          <p:txBody>
            <a:bodyPr/>
            <a:lstStyle/>
            <a:p>
              <a:endParaRPr lang="en-US"/>
            </a:p>
          </p:txBody>
        </p:sp>
        <p:sp>
          <p:nvSpPr>
            <p:cNvPr id="1297467" name="Freeform 59"/>
            <p:cNvSpPr>
              <a:spLocks/>
            </p:cNvSpPr>
            <p:nvPr/>
          </p:nvSpPr>
          <p:spPr bwMode="auto">
            <a:xfrm>
              <a:off x="4635" y="3196"/>
              <a:ext cx="299" cy="48"/>
            </a:xfrm>
            <a:custGeom>
              <a:avLst/>
              <a:gdLst/>
              <a:ahLst/>
              <a:cxnLst>
                <a:cxn ang="0">
                  <a:pos x="0" y="0"/>
                </a:cxn>
                <a:cxn ang="0">
                  <a:pos x="0" y="48"/>
                </a:cxn>
                <a:cxn ang="0">
                  <a:pos x="299" y="48"/>
                </a:cxn>
                <a:cxn ang="0">
                  <a:pos x="299" y="0"/>
                </a:cxn>
                <a:cxn ang="0">
                  <a:pos x="0" y="0"/>
                </a:cxn>
                <a:cxn ang="0">
                  <a:pos x="0" y="0"/>
                </a:cxn>
              </a:cxnLst>
              <a:rect l="0" t="0" r="r" b="b"/>
              <a:pathLst>
                <a:path w="299" h="48">
                  <a:moveTo>
                    <a:pt x="0" y="0"/>
                  </a:moveTo>
                  <a:lnTo>
                    <a:pt x="0" y="48"/>
                  </a:lnTo>
                  <a:lnTo>
                    <a:pt x="299" y="48"/>
                  </a:lnTo>
                  <a:lnTo>
                    <a:pt x="299" y="0"/>
                  </a:lnTo>
                  <a:lnTo>
                    <a:pt x="0" y="0"/>
                  </a:lnTo>
                  <a:lnTo>
                    <a:pt x="0" y="0"/>
                  </a:lnTo>
                  <a:close/>
                </a:path>
              </a:pathLst>
            </a:custGeom>
            <a:solidFill>
              <a:srgbClr val="801E51"/>
            </a:solidFill>
            <a:ln w="9525">
              <a:noFill/>
              <a:round/>
              <a:headEnd/>
              <a:tailEnd/>
            </a:ln>
          </p:spPr>
          <p:txBody>
            <a:bodyPr/>
            <a:lstStyle/>
            <a:p>
              <a:endParaRPr lang="en-US"/>
            </a:p>
          </p:txBody>
        </p:sp>
        <p:sp>
          <p:nvSpPr>
            <p:cNvPr id="1297468" name="Freeform 60"/>
            <p:cNvSpPr>
              <a:spLocks/>
            </p:cNvSpPr>
            <p:nvPr/>
          </p:nvSpPr>
          <p:spPr bwMode="auto">
            <a:xfrm>
              <a:off x="4635" y="3161"/>
              <a:ext cx="299" cy="68"/>
            </a:xfrm>
            <a:custGeom>
              <a:avLst/>
              <a:gdLst/>
              <a:ahLst/>
              <a:cxnLst>
                <a:cxn ang="0">
                  <a:pos x="655" y="112"/>
                </a:cxn>
                <a:cxn ang="0">
                  <a:pos x="655" y="112"/>
                </a:cxn>
                <a:cxn ang="0">
                  <a:pos x="328" y="224"/>
                </a:cxn>
                <a:cxn ang="0">
                  <a:pos x="0" y="112"/>
                </a:cxn>
                <a:cxn ang="0">
                  <a:pos x="328" y="0"/>
                </a:cxn>
                <a:cxn ang="0">
                  <a:pos x="655" y="112"/>
                </a:cxn>
              </a:cxnLst>
              <a:rect l="0" t="0" r="r" b="b"/>
              <a:pathLst>
                <a:path w="655" h="224">
                  <a:moveTo>
                    <a:pt x="655" y="112"/>
                  </a:moveTo>
                  <a:cubicBezTo>
                    <a:pt x="655" y="112"/>
                    <a:pt x="655" y="112"/>
                    <a:pt x="655" y="112"/>
                  </a:cubicBezTo>
                  <a:cubicBezTo>
                    <a:pt x="655" y="174"/>
                    <a:pt x="509" y="224"/>
                    <a:pt x="328" y="224"/>
                  </a:cubicBezTo>
                  <a:cubicBezTo>
                    <a:pt x="147" y="224"/>
                    <a:pt x="0" y="174"/>
                    <a:pt x="0" y="112"/>
                  </a:cubicBezTo>
                  <a:cubicBezTo>
                    <a:pt x="0" y="50"/>
                    <a:pt x="147" y="0"/>
                    <a:pt x="328" y="0"/>
                  </a:cubicBezTo>
                  <a:cubicBezTo>
                    <a:pt x="509" y="0"/>
                    <a:pt x="655" y="50"/>
                    <a:pt x="655" y="112"/>
                  </a:cubicBezTo>
                  <a:close/>
                </a:path>
              </a:pathLst>
            </a:custGeom>
            <a:solidFill>
              <a:srgbClr val="00B4FF"/>
            </a:solidFill>
            <a:ln w="9525">
              <a:noFill/>
              <a:round/>
              <a:headEnd/>
              <a:tailEnd/>
            </a:ln>
          </p:spPr>
          <p:txBody>
            <a:bodyPr/>
            <a:lstStyle/>
            <a:p>
              <a:endParaRPr lang="en-US"/>
            </a:p>
          </p:txBody>
        </p:sp>
        <p:sp>
          <p:nvSpPr>
            <p:cNvPr id="1297469" name="Freeform 61"/>
            <p:cNvSpPr>
              <a:spLocks/>
            </p:cNvSpPr>
            <p:nvPr/>
          </p:nvSpPr>
          <p:spPr bwMode="auto">
            <a:xfrm>
              <a:off x="4635" y="3161"/>
              <a:ext cx="299" cy="68"/>
            </a:xfrm>
            <a:custGeom>
              <a:avLst/>
              <a:gdLst/>
              <a:ahLst/>
              <a:cxnLst>
                <a:cxn ang="0">
                  <a:pos x="655" y="112"/>
                </a:cxn>
                <a:cxn ang="0">
                  <a:pos x="655" y="112"/>
                </a:cxn>
                <a:cxn ang="0">
                  <a:pos x="328" y="224"/>
                </a:cxn>
                <a:cxn ang="0">
                  <a:pos x="0" y="112"/>
                </a:cxn>
                <a:cxn ang="0">
                  <a:pos x="328" y="0"/>
                </a:cxn>
                <a:cxn ang="0">
                  <a:pos x="655" y="112"/>
                </a:cxn>
              </a:cxnLst>
              <a:rect l="0" t="0" r="r" b="b"/>
              <a:pathLst>
                <a:path w="655" h="224">
                  <a:moveTo>
                    <a:pt x="655" y="112"/>
                  </a:moveTo>
                  <a:cubicBezTo>
                    <a:pt x="655" y="112"/>
                    <a:pt x="655" y="112"/>
                    <a:pt x="655" y="112"/>
                  </a:cubicBezTo>
                  <a:cubicBezTo>
                    <a:pt x="655" y="174"/>
                    <a:pt x="509" y="224"/>
                    <a:pt x="328" y="224"/>
                  </a:cubicBezTo>
                  <a:cubicBezTo>
                    <a:pt x="147" y="224"/>
                    <a:pt x="0" y="174"/>
                    <a:pt x="0" y="112"/>
                  </a:cubicBezTo>
                  <a:cubicBezTo>
                    <a:pt x="0" y="50"/>
                    <a:pt x="147" y="0"/>
                    <a:pt x="328" y="0"/>
                  </a:cubicBezTo>
                  <a:cubicBezTo>
                    <a:pt x="509" y="0"/>
                    <a:pt x="655" y="50"/>
                    <a:pt x="655" y="112"/>
                  </a:cubicBezTo>
                  <a:close/>
                </a:path>
              </a:pathLst>
            </a:custGeom>
            <a:solidFill>
              <a:srgbClr val="A8286B"/>
            </a:solidFill>
            <a:ln w="3175" cap="flat">
              <a:solidFill>
                <a:srgbClr val="AAE6FF"/>
              </a:solidFill>
              <a:prstDash val="solid"/>
              <a:round/>
              <a:headEnd/>
              <a:tailEnd/>
            </a:ln>
          </p:spPr>
          <p:txBody>
            <a:bodyPr/>
            <a:lstStyle/>
            <a:p>
              <a:endParaRPr lang="en-US"/>
            </a:p>
          </p:txBody>
        </p:sp>
        <p:sp>
          <p:nvSpPr>
            <p:cNvPr id="1297470" name="Freeform 62"/>
            <p:cNvSpPr>
              <a:spLocks/>
            </p:cNvSpPr>
            <p:nvPr/>
          </p:nvSpPr>
          <p:spPr bwMode="auto">
            <a:xfrm>
              <a:off x="4788" y="3170"/>
              <a:ext cx="99" cy="22"/>
            </a:xfrm>
            <a:custGeom>
              <a:avLst/>
              <a:gdLst/>
              <a:ahLst/>
              <a:cxnLst>
                <a:cxn ang="0">
                  <a:pos x="0" y="17"/>
                </a:cxn>
                <a:cxn ang="0">
                  <a:pos x="22" y="22"/>
                </a:cxn>
                <a:cxn ang="0">
                  <a:pos x="74" y="9"/>
                </a:cxn>
                <a:cxn ang="0">
                  <a:pos x="99" y="13"/>
                </a:cxn>
                <a:cxn ang="0">
                  <a:pos x="86" y="0"/>
                </a:cxn>
                <a:cxn ang="0">
                  <a:pos x="23" y="0"/>
                </a:cxn>
                <a:cxn ang="0">
                  <a:pos x="50" y="4"/>
                </a:cxn>
                <a:cxn ang="0">
                  <a:pos x="0" y="17"/>
                </a:cxn>
                <a:cxn ang="0">
                  <a:pos x="0" y="17"/>
                </a:cxn>
              </a:cxnLst>
              <a:rect l="0" t="0" r="r" b="b"/>
              <a:pathLst>
                <a:path w="99" h="22">
                  <a:moveTo>
                    <a:pt x="0" y="17"/>
                  </a:moveTo>
                  <a:lnTo>
                    <a:pt x="22" y="22"/>
                  </a:lnTo>
                  <a:lnTo>
                    <a:pt x="74" y="9"/>
                  </a:lnTo>
                  <a:lnTo>
                    <a:pt x="99" y="13"/>
                  </a:lnTo>
                  <a:lnTo>
                    <a:pt x="86" y="0"/>
                  </a:lnTo>
                  <a:lnTo>
                    <a:pt x="23" y="0"/>
                  </a:lnTo>
                  <a:lnTo>
                    <a:pt x="50" y="4"/>
                  </a:lnTo>
                  <a:lnTo>
                    <a:pt x="0" y="17"/>
                  </a:lnTo>
                  <a:lnTo>
                    <a:pt x="0" y="17"/>
                  </a:lnTo>
                  <a:close/>
                </a:path>
              </a:pathLst>
            </a:custGeom>
            <a:solidFill>
              <a:srgbClr val="000000"/>
            </a:solidFill>
            <a:ln w="9525">
              <a:noFill/>
              <a:round/>
              <a:headEnd/>
              <a:tailEnd/>
            </a:ln>
          </p:spPr>
          <p:txBody>
            <a:bodyPr/>
            <a:lstStyle/>
            <a:p>
              <a:endParaRPr lang="en-US"/>
            </a:p>
          </p:txBody>
        </p:sp>
        <p:sp>
          <p:nvSpPr>
            <p:cNvPr id="1297471" name="Freeform 63"/>
            <p:cNvSpPr>
              <a:spLocks/>
            </p:cNvSpPr>
            <p:nvPr/>
          </p:nvSpPr>
          <p:spPr bwMode="auto">
            <a:xfrm>
              <a:off x="4681" y="3196"/>
              <a:ext cx="98" cy="22"/>
            </a:xfrm>
            <a:custGeom>
              <a:avLst/>
              <a:gdLst/>
              <a:ahLst/>
              <a:cxnLst>
                <a:cxn ang="0">
                  <a:pos x="98" y="5"/>
                </a:cxn>
                <a:cxn ang="0">
                  <a:pos x="76" y="0"/>
                </a:cxn>
                <a:cxn ang="0">
                  <a:pos x="24" y="14"/>
                </a:cxn>
                <a:cxn ang="0">
                  <a:pos x="0" y="10"/>
                </a:cxn>
                <a:cxn ang="0">
                  <a:pos x="13" y="22"/>
                </a:cxn>
                <a:cxn ang="0">
                  <a:pos x="75" y="22"/>
                </a:cxn>
                <a:cxn ang="0">
                  <a:pos x="49" y="18"/>
                </a:cxn>
                <a:cxn ang="0">
                  <a:pos x="98" y="5"/>
                </a:cxn>
                <a:cxn ang="0">
                  <a:pos x="98" y="5"/>
                </a:cxn>
              </a:cxnLst>
              <a:rect l="0" t="0" r="r" b="b"/>
              <a:pathLst>
                <a:path w="98" h="22">
                  <a:moveTo>
                    <a:pt x="98" y="5"/>
                  </a:moveTo>
                  <a:lnTo>
                    <a:pt x="76" y="0"/>
                  </a:lnTo>
                  <a:lnTo>
                    <a:pt x="24" y="14"/>
                  </a:lnTo>
                  <a:lnTo>
                    <a:pt x="0" y="10"/>
                  </a:lnTo>
                  <a:lnTo>
                    <a:pt x="13" y="22"/>
                  </a:lnTo>
                  <a:lnTo>
                    <a:pt x="75" y="22"/>
                  </a:lnTo>
                  <a:lnTo>
                    <a:pt x="49" y="18"/>
                  </a:lnTo>
                  <a:lnTo>
                    <a:pt x="98" y="5"/>
                  </a:lnTo>
                  <a:lnTo>
                    <a:pt x="98" y="5"/>
                  </a:lnTo>
                  <a:close/>
                </a:path>
              </a:pathLst>
            </a:custGeom>
            <a:solidFill>
              <a:srgbClr val="000000"/>
            </a:solidFill>
            <a:ln w="9525">
              <a:noFill/>
              <a:round/>
              <a:headEnd/>
              <a:tailEnd/>
            </a:ln>
          </p:spPr>
          <p:txBody>
            <a:bodyPr/>
            <a:lstStyle/>
            <a:p>
              <a:endParaRPr lang="en-US"/>
            </a:p>
          </p:txBody>
        </p:sp>
        <p:sp>
          <p:nvSpPr>
            <p:cNvPr id="1297472" name="Freeform 64"/>
            <p:cNvSpPr>
              <a:spLocks/>
            </p:cNvSpPr>
            <p:nvPr/>
          </p:nvSpPr>
          <p:spPr bwMode="auto">
            <a:xfrm>
              <a:off x="4686" y="3170"/>
              <a:ext cx="99" cy="22"/>
            </a:xfrm>
            <a:custGeom>
              <a:avLst/>
              <a:gdLst/>
              <a:ahLst/>
              <a:cxnLst>
                <a:cxn ang="0">
                  <a:pos x="0" y="4"/>
                </a:cxn>
                <a:cxn ang="0">
                  <a:pos x="23" y="0"/>
                </a:cxn>
                <a:cxn ang="0">
                  <a:pos x="75" y="13"/>
                </a:cxn>
                <a:cxn ang="0">
                  <a:pos x="99" y="10"/>
                </a:cxn>
                <a:cxn ang="0">
                  <a:pos x="86" y="22"/>
                </a:cxn>
                <a:cxn ang="0">
                  <a:pos x="24" y="22"/>
                </a:cxn>
                <a:cxn ang="0">
                  <a:pos x="49" y="17"/>
                </a:cxn>
                <a:cxn ang="0">
                  <a:pos x="0" y="4"/>
                </a:cxn>
                <a:cxn ang="0">
                  <a:pos x="0" y="4"/>
                </a:cxn>
              </a:cxnLst>
              <a:rect l="0" t="0" r="r" b="b"/>
              <a:pathLst>
                <a:path w="99" h="22">
                  <a:moveTo>
                    <a:pt x="0" y="4"/>
                  </a:moveTo>
                  <a:lnTo>
                    <a:pt x="23" y="0"/>
                  </a:lnTo>
                  <a:lnTo>
                    <a:pt x="75" y="13"/>
                  </a:lnTo>
                  <a:lnTo>
                    <a:pt x="99" y="10"/>
                  </a:lnTo>
                  <a:lnTo>
                    <a:pt x="86" y="22"/>
                  </a:lnTo>
                  <a:lnTo>
                    <a:pt x="24" y="22"/>
                  </a:lnTo>
                  <a:lnTo>
                    <a:pt x="49" y="17"/>
                  </a:lnTo>
                  <a:lnTo>
                    <a:pt x="0" y="4"/>
                  </a:lnTo>
                  <a:lnTo>
                    <a:pt x="0" y="4"/>
                  </a:lnTo>
                  <a:close/>
                </a:path>
              </a:pathLst>
            </a:custGeom>
            <a:solidFill>
              <a:srgbClr val="000000"/>
            </a:solidFill>
            <a:ln w="9525">
              <a:noFill/>
              <a:round/>
              <a:headEnd/>
              <a:tailEnd/>
            </a:ln>
          </p:spPr>
          <p:txBody>
            <a:bodyPr/>
            <a:lstStyle/>
            <a:p>
              <a:endParaRPr lang="en-US"/>
            </a:p>
          </p:txBody>
        </p:sp>
        <p:sp>
          <p:nvSpPr>
            <p:cNvPr id="1297473" name="Freeform 65"/>
            <p:cNvSpPr>
              <a:spLocks/>
            </p:cNvSpPr>
            <p:nvPr/>
          </p:nvSpPr>
          <p:spPr bwMode="auto">
            <a:xfrm>
              <a:off x="4785" y="3198"/>
              <a:ext cx="99" cy="22"/>
            </a:xfrm>
            <a:custGeom>
              <a:avLst/>
              <a:gdLst/>
              <a:ahLst/>
              <a:cxnLst>
                <a:cxn ang="0">
                  <a:pos x="99" y="17"/>
                </a:cxn>
                <a:cxn ang="0">
                  <a:pos x="76" y="22"/>
                </a:cxn>
                <a:cxn ang="0">
                  <a:pos x="24" y="8"/>
                </a:cxn>
                <a:cxn ang="0">
                  <a:pos x="0" y="12"/>
                </a:cxn>
                <a:cxn ang="0">
                  <a:pos x="13" y="0"/>
                </a:cxn>
                <a:cxn ang="0">
                  <a:pos x="76" y="0"/>
                </a:cxn>
                <a:cxn ang="0">
                  <a:pos x="49" y="4"/>
                </a:cxn>
                <a:cxn ang="0">
                  <a:pos x="99" y="17"/>
                </a:cxn>
                <a:cxn ang="0">
                  <a:pos x="99" y="17"/>
                </a:cxn>
              </a:cxnLst>
              <a:rect l="0" t="0" r="r" b="b"/>
              <a:pathLst>
                <a:path w="99" h="22">
                  <a:moveTo>
                    <a:pt x="99" y="17"/>
                  </a:moveTo>
                  <a:lnTo>
                    <a:pt x="76" y="22"/>
                  </a:lnTo>
                  <a:lnTo>
                    <a:pt x="24" y="8"/>
                  </a:lnTo>
                  <a:lnTo>
                    <a:pt x="0" y="12"/>
                  </a:lnTo>
                  <a:lnTo>
                    <a:pt x="13" y="0"/>
                  </a:lnTo>
                  <a:lnTo>
                    <a:pt x="76" y="0"/>
                  </a:lnTo>
                  <a:lnTo>
                    <a:pt x="49" y="4"/>
                  </a:lnTo>
                  <a:lnTo>
                    <a:pt x="99" y="17"/>
                  </a:lnTo>
                  <a:lnTo>
                    <a:pt x="99" y="17"/>
                  </a:lnTo>
                  <a:close/>
                </a:path>
              </a:pathLst>
            </a:custGeom>
            <a:solidFill>
              <a:srgbClr val="000000"/>
            </a:solidFill>
            <a:ln w="9525">
              <a:noFill/>
              <a:round/>
              <a:headEnd/>
              <a:tailEnd/>
            </a:ln>
          </p:spPr>
          <p:txBody>
            <a:bodyPr/>
            <a:lstStyle/>
            <a:p>
              <a:endParaRPr lang="en-US"/>
            </a:p>
          </p:txBody>
        </p:sp>
        <p:sp>
          <p:nvSpPr>
            <p:cNvPr id="1297474" name="Freeform 66"/>
            <p:cNvSpPr>
              <a:spLocks/>
            </p:cNvSpPr>
            <p:nvPr/>
          </p:nvSpPr>
          <p:spPr bwMode="auto">
            <a:xfrm>
              <a:off x="4790" y="3171"/>
              <a:ext cx="99" cy="22"/>
            </a:xfrm>
            <a:custGeom>
              <a:avLst/>
              <a:gdLst/>
              <a:ahLst/>
              <a:cxnLst>
                <a:cxn ang="0">
                  <a:pos x="0" y="18"/>
                </a:cxn>
                <a:cxn ang="0">
                  <a:pos x="22" y="22"/>
                </a:cxn>
                <a:cxn ang="0">
                  <a:pos x="74" y="9"/>
                </a:cxn>
                <a:cxn ang="0">
                  <a:pos x="99" y="13"/>
                </a:cxn>
                <a:cxn ang="0">
                  <a:pos x="86" y="0"/>
                </a:cxn>
                <a:cxn ang="0">
                  <a:pos x="23" y="0"/>
                </a:cxn>
                <a:cxn ang="0">
                  <a:pos x="49" y="5"/>
                </a:cxn>
                <a:cxn ang="0">
                  <a:pos x="0" y="18"/>
                </a:cxn>
                <a:cxn ang="0">
                  <a:pos x="0" y="18"/>
                </a:cxn>
              </a:cxnLst>
              <a:rect l="0" t="0" r="r" b="b"/>
              <a:pathLst>
                <a:path w="99" h="22">
                  <a:moveTo>
                    <a:pt x="0" y="18"/>
                  </a:moveTo>
                  <a:lnTo>
                    <a:pt x="22" y="22"/>
                  </a:lnTo>
                  <a:lnTo>
                    <a:pt x="74" y="9"/>
                  </a:lnTo>
                  <a:lnTo>
                    <a:pt x="99" y="13"/>
                  </a:lnTo>
                  <a:lnTo>
                    <a:pt x="86" y="0"/>
                  </a:lnTo>
                  <a:lnTo>
                    <a:pt x="23" y="0"/>
                  </a:lnTo>
                  <a:lnTo>
                    <a:pt x="49" y="5"/>
                  </a:lnTo>
                  <a:lnTo>
                    <a:pt x="0" y="18"/>
                  </a:lnTo>
                  <a:lnTo>
                    <a:pt x="0" y="18"/>
                  </a:lnTo>
                  <a:close/>
                </a:path>
              </a:pathLst>
            </a:custGeom>
            <a:solidFill>
              <a:srgbClr val="FFFFFF"/>
            </a:solidFill>
            <a:ln w="9525">
              <a:noFill/>
              <a:round/>
              <a:headEnd/>
              <a:tailEnd/>
            </a:ln>
          </p:spPr>
          <p:txBody>
            <a:bodyPr/>
            <a:lstStyle/>
            <a:p>
              <a:endParaRPr lang="en-US"/>
            </a:p>
          </p:txBody>
        </p:sp>
        <p:sp>
          <p:nvSpPr>
            <p:cNvPr id="1297475" name="Freeform 67"/>
            <p:cNvSpPr>
              <a:spLocks/>
            </p:cNvSpPr>
            <p:nvPr/>
          </p:nvSpPr>
          <p:spPr bwMode="auto">
            <a:xfrm>
              <a:off x="4683" y="3198"/>
              <a:ext cx="98" cy="22"/>
            </a:xfrm>
            <a:custGeom>
              <a:avLst/>
              <a:gdLst/>
              <a:ahLst/>
              <a:cxnLst>
                <a:cxn ang="0">
                  <a:pos x="98" y="4"/>
                </a:cxn>
                <a:cxn ang="0">
                  <a:pos x="76" y="0"/>
                </a:cxn>
                <a:cxn ang="0">
                  <a:pos x="24" y="13"/>
                </a:cxn>
                <a:cxn ang="0">
                  <a:pos x="0" y="10"/>
                </a:cxn>
                <a:cxn ang="0">
                  <a:pos x="13" y="22"/>
                </a:cxn>
                <a:cxn ang="0">
                  <a:pos x="75" y="22"/>
                </a:cxn>
                <a:cxn ang="0">
                  <a:pos x="49" y="17"/>
                </a:cxn>
                <a:cxn ang="0">
                  <a:pos x="98" y="4"/>
                </a:cxn>
                <a:cxn ang="0">
                  <a:pos x="98" y="4"/>
                </a:cxn>
              </a:cxnLst>
              <a:rect l="0" t="0" r="r" b="b"/>
              <a:pathLst>
                <a:path w="98" h="22">
                  <a:moveTo>
                    <a:pt x="98" y="4"/>
                  </a:moveTo>
                  <a:lnTo>
                    <a:pt x="76" y="0"/>
                  </a:lnTo>
                  <a:lnTo>
                    <a:pt x="24" y="13"/>
                  </a:lnTo>
                  <a:lnTo>
                    <a:pt x="0" y="10"/>
                  </a:lnTo>
                  <a:lnTo>
                    <a:pt x="13" y="22"/>
                  </a:lnTo>
                  <a:lnTo>
                    <a:pt x="75" y="22"/>
                  </a:lnTo>
                  <a:lnTo>
                    <a:pt x="49" y="17"/>
                  </a:lnTo>
                  <a:lnTo>
                    <a:pt x="98" y="4"/>
                  </a:lnTo>
                  <a:lnTo>
                    <a:pt x="98" y="4"/>
                  </a:lnTo>
                  <a:close/>
                </a:path>
              </a:pathLst>
            </a:custGeom>
            <a:solidFill>
              <a:srgbClr val="FFFFFF"/>
            </a:solidFill>
            <a:ln w="9525">
              <a:noFill/>
              <a:round/>
              <a:headEnd/>
              <a:tailEnd/>
            </a:ln>
          </p:spPr>
          <p:txBody>
            <a:bodyPr/>
            <a:lstStyle/>
            <a:p>
              <a:endParaRPr lang="en-US"/>
            </a:p>
          </p:txBody>
        </p:sp>
        <p:sp>
          <p:nvSpPr>
            <p:cNvPr id="1297476" name="Freeform 68"/>
            <p:cNvSpPr>
              <a:spLocks/>
            </p:cNvSpPr>
            <p:nvPr/>
          </p:nvSpPr>
          <p:spPr bwMode="auto">
            <a:xfrm>
              <a:off x="4688" y="3171"/>
              <a:ext cx="99" cy="22"/>
            </a:xfrm>
            <a:custGeom>
              <a:avLst/>
              <a:gdLst/>
              <a:ahLst/>
              <a:cxnLst>
                <a:cxn ang="0">
                  <a:pos x="0" y="5"/>
                </a:cxn>
                <a:cxn ang="0">
                  <a:pos x="22" y="0"/>
                </a:cxn>
                <a:cxn ang="0">
                  <a:pos x="74" y="14"/>
                </a:cxn>
                <a:cxn ang="0">
                  <a:pos x="99" y="10"/>
                </a:cxn>
                <a:cxn ang="0">
                  <a:pos x="86" y="22"/>
                </a:cxn>
                <a:cxn ang="0">
                  <a:pos x="23" y="22"/>
                </a:cxn>
                <a:cxn ang="0">
                  <a:pos x="49" y="18"/>
                </a:cxn>
                <a:cxn ang="0">
                  <a:pos x="0" y="5"/>
                </a:cxn>
                <a:cxn ang="0">
                  <a:pos x="0" y="5"/>
                </a:cxn>
              </a:cxnLst>
              <a:rect l="0" t="0" r="r" b="b"/>
              <a:pathLst>
                <a:path w="99" h="22">
                  <a:moveTo>
                    <a:pt x="0" y="5"/>
                  </a:moveTo>
                  <a:lnTo>
                    <a:pt x="22" y="0"/>
                  </a:lnTo>
                  <a:lnTo>
                    <a:pt x="74" y="14"/>
                  </a:lnTo>
                  <a:lnTo>
                    <a:pt x="99" y="10"/>
                  </a:lnTo>
                  <a:lnTo>
                    <a:pt x="86" y="22"/>
                  </a:lnTo>
                  <a:lnTo>
                    <a:pt x="23" y="22"/>
                  </a:lnTo>
                  <a:lnTo>
                    <a:pt x="49" y="18"/>
                  </a:lnTo>
                  <a:lnTo>
                    <a:pt x="0" y="5"/>
                  </a:lnTo>
                  <a:lnTo>
                    <a:pt x="0" y="5"/>
                  </a:lnTo>
                  <a:close/>
                </a:path>
              </a:pathLst>
            </a:custGeom>
            <a:solidFill>
              <a:srgbClr val="FFFFFF"/>
            </a:solidFill>
            <a:ln w="9525">
              <a:noFill/>
              <a:round/>
              <a:headEnd/>
              <a:tailEnd/>
            </a:ln>
          </p:spPr>
          <p:txBody>
            <a:bodyPr/>
            <a:lstStyle/>
            <a:p>
              <a:endParaRPr lang="en-US"/>
            </a:p>
          </p:txBody>
        </p:sp>
        <p:sp>
          <p:nvSpPr>
            <p:cNvPr id="1297477" name="Freeform 69"/>
            <p:cNvSpPr>
              <a:spLocks/>
            </p:cNvSpPr>
            <p:nvPr/>
          </p:nvSpPr>
          <p:spPr bwMode="auto">
            <a:xfrm>
              <a:off x="4787" y="3199"/>
              <a:ext cx="98" cy="22"/>
            </a:xfrm>
            <a:custGeom>
              <a:avLst/>
              <a:gdLst/>
              <a:ahLst/>
              <a:cxnLst>
                <a:cxn ang="0">
                  <a:pos x="98" y="17"/>
                </a:cxn>
                <a:cxn ang="0">
                  <a:pos x="76" y="22"/>
                </a:cxn>
                <a:cxn ang="0">
                  <a:pos x="24" y="9"/>
                </a:cxn>
                <a:cxn ang="0">
                  <a:pos x="0" y="12"/>
                </a:cxn>
                <a:cxn ang="0">
                  <a:pos x="13" y="0"/>
                </a:cxn>
                <a:cxn ang="0">
                  <a:pos x="76" y="0"/>
                </a:cxn>
                <a:cxn ang="0">
                  <a:pos x="49" y="4"/>
                </a:cxn>
                <a:cxn ang="0">
                  <a:pos x="98" y="17"/>
                </a:cxn>
                <a:cxn ang="0">
                  <a:pos x="98" y="17"/>
                </a:cxn>
              </a:cxnLst>
              <a:rect l="0" t="0" r="r" b="b"/>
              <a:pathLst>
                <a:path w="98" h="22">
                  <a:moveTo>
                    <a:pt x="98" y="17"/>
                  </a:moveTo>
                  <a:lnTo>
                    <a:pt x="76" y="22"/>
                  </a:lnTo>
                  <a:lnTo>
                    <a:pt x="24" y="9"/>
                  </a:lnTo>
                  <a:lnTo>
                    <a:pt x="0" y="12"/>
                  </a:lnTo>
                  <a:lnTo>
                    <a:pt x="13" y="0"/>
                  </a:lnTo>
                  <a:lnTo>
                    <a:pt x="76" y="0"/>
                  </a:lnTo>
                  <a:lnTo>
                    <a:pt x="49" y="4"/>
                  </a:lnTo>
                  <a:lnTo>
                    <a:pt x="98" y="17"/>
                  </a:lnTo>
                  <a:lnTo>
                    <a:pt x="98" y="17"/>
                  </a:lnTo>
                  <a:close/>
                </a:path>
              </a:pathLst>
            </a:custGeom>
            <a:solidFill>
              <a:srgbClr val="FFFFFF"/>
            </a:solidFill>
            <a:ln w="9525">
              <a:noFill/>
              <a:round/>
              <a:headEnd/>
              <a:tailEnd/>
            </a:ln>
          </p:spPr>
          <p:txBody>
            <a:bodyPr/>
            <a:lstStyle/>
            <a:p>
              <a:endParaRPr lang="en-US"/>
            </a:p>
          </p:txBody>
        </p:sp>
        <p:sp>
          <p:nvSpPr>
            <p:cNvPr id="1297478" name="Line 70"/>
            <p:cNvSpPr>
              <a:spLocks noChangeShapeType="1"/>
            </p:cNvSpPr>
            <p:nvPr/>
          </p:nvSpPr>
          <p:spPr bwMode="auto">
            <a:xfrm>
              <a:off x="4635" y="3195"/>
              <a:ext cx="0" cy="49"/>
            </a:xfrm>
            <a:prstGeom prst="line">
              <a:avLst/>
            </a:prstGeom>
            <a:noFill/>
            <a:ln w="3175" cap="sq">
              <a:solidFill>
                <a:srgbClr val="AAE6FF"/>
              </a:solidFill>
              <a:bevel/>
              <a:headEnd/>
              <a:tailEnd/>
            </a:ln>
          </p:spPr>
          <p:txBody>
            <a:bodyPr/>
            <a:lstStyle/>
            <a:p>
              <a:endParaRPr lang="en-US"/>
            </a:p>
          </p:txBody>
        </p:sp>
        <p:sp>
          <p:nvSpPr>
            <p:cNvPr id="1297479" name="Line 71"/>
            <p:cNvSpPr>
              <a:spLocks noChangeShapeType="1"/>
            </p:cNvSpPr>
            <p:nvPr/>
          </p:nvSpPr>
          <p:spPr bwMode="auto">
            <a:xfrm>
              <a:off x="4934" y="3195"/>
              <a:ext cx="0" cy="49"/>
            </a:xfrm>
            <a:prstGeom prst="line">
              <a:avLst/>
            </a:prstGeom>
            <a:noFill/>
            <a:ln w="3175" cap="sq">
              <a:solidFill>
                <a:srgbClr val="AAE6FF"/>
              </a:solidFill>
              <a:bevel/>
              <a:headEnd/>
              <a:tailEnd/>
            </a:ln>
          </p:spPr>
          <p:txBody>
            <a:bodyPr/>
            <a:lstStyle/>
            <a:p>
              <a:endParaRPr lang="en-US"/>
            </a:p>
          </p:txBody>
        </p:sp>
      </p:grpSp>
      <p:pic>
        <p:nvPicPr>
          <p:cNvPr id="1297480" name="Picture 65" descr="Wi-Fi Tag"/>
          <p:cNvPicPr>
            <a:picLocks noChangeAspect="1" noChangeArrowheads="1"/>
          </p:cNvPicPr>
          <p:nvPr/>
        </p:nvPicPr>
        <p:blipFill>
          <a:blip r:embed="rId5" cstate="print"/>
          <a:srcRect/>
          <a:stretch>
            <a:fillRect/>
          </a:stretch>
        </p:blipFill>
        <p:spPr bwMode="auto">
          <a:xfrm flipH="1">
            <a:off x="5503863" y="5627688"/>
            <a:ext cx="269875" cy="233362"/>
          </a:xfrm>
          <a:prstGeom prst="rect">
            <a:avLst/>
          </a:prstGeom>
          <a:noFill/>
          <a:ln w="9525">
            <a:noFill/>
            <a:miter lim="800000"/>
            <a:headEnd/>
            <a:tailEnd/>
          </a:ln>
        </p:spPr>
      </p:pic>
      <p:pic>
        <p:nvPicPr>
          <p:cNvPr id="1297481" name="Picture 65" descr="Wi-Fi Tag"/>
          <p:cNvPicPr>
            <a:picLocks noChangeAspect="1" noChangeArrowheads="1"/>
          </p:cNvPicPr>
          <p:nvPr/>
        </p:nvPicPr>
        <p:blipFill>
          <a:blip r:embed="rId5" cstate="print"/>
          <a:srcRect/>
          <a:stretch>
            <a:fillRect/>
          </a:stretch>
        </p:blipFill>
        <p:spPr bwMode="auto">
          <a:xfrm flipH="1">
            <a:off x="6500813" y="5181600"/>
            <a:ext cx="269875" cy="233363"/>
          </a:xfrm>
          <a:prstGeom prst="rect">
            <a:avLst/>
          </a:prstGeom>
          <a:noFill/>
          <a:ln w="9525">
            <a:noFill/>
            <a:miter lim="800000"/>
            <a:headEnd/>
            <a:tailEnd/>
          </a:ln>
        </p:spPr>
      </p:pic>
      <p:pic>
        <p:nvPicPr>
          <p:cNvPr id="1297482" name="Picture 65" descr="Wi-Fi Tag"/>
          <p:cNvPicPr>
            <a:picLocks noChangeAspect="1" noChangeArrowheads="1"/>
          </p:cNvPicPr>
          <p:nvPr/>
        </p:nvPicPr>
        <p:blipFill>
          <a:blip r:embed="rId5" cstate="print"/>
          <a:srcRect/>
          <a:stretch>
            <a:fillRect/>
          </a:stretch>
        </p:blipFill>
        <p:spPr bwMode="auto">
          <a:xfrm flipH="1">
            <a:off x="9559925" y="5151438"/>
            <a:ext cx="269875" cy="233362"/>
          </a:xfrm>
          <a:prstGeom prst="rect">
            <a:avLst/>
          </a:prstGeom>
          <a:noFill/>
          <a:ln w="9525">
            <a:noFill/>
            <a:miter lim="800000"/>
            <a:headEnd/>
            <a:tailEnd/>
          </a:ln>
        </p:spPr>
      </p:pic>
      <p:pic>
        <p:nvPicPr>
          <p:cNvPr id="1297483" name="Picture 65" descr="Wi-Fi Tag"/>
          <p:cNvPicPr>
            <a:picLocks noChangeAspect="1" noChangeArrowheads="1"/>
          </p:cNvPicPr>
          <p:nvPr/>
        </p:nvPicPr>
        <p:blipFill>
          <a:blip r:embed="rId5" cstate="print"/>
          <a:srcRect/>
          <a:stretch>
            <a:fillRect/>
          </a:stretch>
        </p:blipFill>
        <p:spPr bwMode="auto">
          <a:xfrm flipH="1">
            <a:off x="10955338" y="4221163"/>
            <a:ext cx="269875" cy="233362"/>
          </a:xfrm>
          <a:prstGeom prst="rect">
            <a:avLst/>
          </a:prstGeom>
          <a:noFill/>
          <a:ln w="9525">
            <a:noFill/>
            <a:miter lim="800000"/>
            <a:headEnd/>
            <a:tailEnd/>
          </a:ln>
        </p:spPr>
      </p:pic>
      <p:sp>
        <p:nvSpPr>
          <p:cNvPr id="1297484" name="Line 76"/>
          <p:cNvSpPr>
            <a:spLocks noChangeShapeType="1"/>
          </p:cNvSpPr>
          <p:nvPr/>
        </p:nvSpPr>
        <p:spPr bwMode="auto">
          <a:xfrm flipH="1">
            <a:off x="9224963" y="4462463"/>
            <a:ext cx="349250" cy="133350"/>
          </a:xfrm>
          <a:prstGeom prst="line">
            <a:avLst/>
          </a:prstGeom>
          <a:noFill/>
          <a:ln w="9525">
            <a:solidFill>
              <a:schemeClr val="tx2"/>
            </a:solidFill>
            <a:round/>
            <a:headEnd/>
            <a:tailEnd type="triangle" w="med" len="med"/>
          </a:ln>
          <a:effectLst/>
        </p:spPr>
        <p:txBody>
          <a:bodyPr lIns="82124" tIns="41061" rIns="82124" bIns="41061" anchor="ctr">
            <a:spAutoFit/>
          </a:bodyPr>
          <a:lstStyle/>
          <a:p>
            <a:endParaRPr lang="en-US"/>
          </a:p>
        </p:txBody>
      </p:sp>
      <p:sp>
        <p:nvSpPr>
          <p:cNvPr id="1297485" name="Line 77"/>
          <p:cNvSpPr>
            <a:spLocks noChangeShapeType="1"/>
          </p:cNvSpPr>
          <p:nvPr/>
        </p:nvSpPr>
        <p:spPr bwMode="auto">
          <a:xfrm flipH="1" flipV="1">
            <a:off x="8005763" y="4981575"/>
            <a:ext cx="300037" cy="219075"/>
          </a:xfrm>
          <a:prstGeom prst="line">
            <a:avLst/>
          </a:prstGeom>
          <a:noFill/>
          <a:ln w="9525">
            <a:solidFill>
              <a:schemeClr val="tx2"/>
            </a:solidFill>
            <a:round/>
            <a:headEnd/>
            <a:tailEnd type="triangle" w="med" len="med"/>
          </a:ln>
          <a:effectLst/>
        </p:spPr>
        <p:txBody>
          <a:bodyPr lIns="82124" tIns="41061" rIns="82124" bIns="41061" anchor="ctr">
            <a:spAutoFit/>
          </a:bodyPr>
          <a:lstStyle/>
          <a:p>
            <a:endParaRPr lang="en-US"/>
          </a:p>
        </p:txBody>
      </p:sp>
      <p:sp>
        <p:nvSpPr>
          <p:cNvPr id="1297486" name="Line 78"/>
          <p:cNvSpPr>
            <a:spLocks noChangeShapeType="1"/>
          </p:cNvSpPr>
          <p:nvPr/>
        </p:nvSpPr>
        <p:spPr bwMode="auto">
          <a:xfrm flipH="1">
            <a:off x="10285413" y="4294188"/>
            <a:ext cx="358775" cy="55562"/>
          </a:xfrm>
          <a:prstGeom prst="line">
            <a:avLst/>
          </a:prstGeom>
          <a:noFill/>
          <a:ln w="9525">
            <a:solidFill>
              <a:schemeClr val="tx2"/>
            </a:solidFill>
            <a:round/>
            <a:headEnd/>
            <a:tailEnd type="triangle" w="med" len="med"/>
          </a:ln>
          <a:effectLst/>
        </p:spPr>
        <p:txBody>
          <a:bodyPr lIns="82124" tIns="41061" rIns="82124" bIns="41061" anchor="ctr">
            <a:spAutoFit/>
          </a:bodyPr>
          <a:lstStyle/>
          <a:p>
            <a:endParaRPr lang="en-US"/>
          </a:p>
        </p:txBody>
      </p:sp>
      <p:sp>
        <p:nvSpPr>
          <p:cNvPr id="1297487" name="Line 79"/>
          <p:cNvSpPr>
            <a:spLocks noChangeShapeType="1"/>
          </p:cNvSpPr>
          <p:nvPr/>
        </p:nvSpPr>
        <p:spPr bwMode="auto">
          <a:xfrm flipV="1">
            <a:off x="10020300" y="5080000"/>
            <a:ext cx="325438" cy="49213"/>
          </a:xfrm>
          <a:prstGeom prst="line">
            <a:avLst/>
          </a:prstGeom>
          <a:noFill/>
          <a:ln w="9525">
            <a:solidFill>
              <a:schemeClr val="tx2"/>
            </a:solidFill>
            <a:round/>
            <a:headEnd/>
            <a:tailEnd type="triangle" w="med" len="med"/>
          </a:ln>
          <a:effectLst/>
        </p:spPr>
        <p:txBody>
          <a:bodyPr lIns="82124" tIns="41061" rIns="82124" bIns="41061" anchor="ctr">
            <a:spAutoFit/>
          </a:bodyPr>
          <a:lstStyle/>
          <a:p>
            <a:endParaRPr lang="en-US"/>
          </a:p>
        </p:txBody>
      </p:sp>
      <p:sp>
        <p:nvSpPr>
          <p:cNvPr id="1297488" name="Line 80"/>
          <p:cNvSpPr>
            <a:spLocks noChangeShapeType="1"/>
          </p:cNvSpPr>
          <p:nvPr/>
        </p:nvSpPr>
        <p:spPr bwMode="auto">
          <a:xfrm>
            <a:off x="8477250" y="4276725"/>
            <a:ext cx="228600" cy="166688"/>
          </a:xfrm>
          <a:prstGeom prst="line">
            <a:avLst/>
          </a:prstGeom>
          <a:noFill/>
          <a:ln w="9525">
            <a:solidFill>
              <a:schemeClr val="tx2"/>
            </a:solidFill>
            <a:round/>
            <a:headEnd/>
            <a:tailEnd type="triangle" w="med" len="med"/>
          </a:ln>
          <a:effectLst/>
        </p:spPr>
        <p:txBody>
          <a:bodyPr lIns="82124" tIns="41061" rIns="82124" bIns="41061" anchor="ctr">
            <a:spAutoFit/>
          </a:bodyPr>
          <a:lstStyle/>
          <a:p>
            <a:endParaRPr lang="en-US"/>
          </a:p>
        </p:txBody>
      </p:sp>
      <p:sp>
        <p:nvSpPr>
          <p:cNvPr id="1297489" name="Line 81"/>
          <p:cNvSpPr>
            <a:spLocks noChangeShapeType="1"/>
          </p:cNvSpPr>
          <p:nvPr/>
        </p:nvSpPr>
        <p:spPr bwMode="auto">
          <a:xfrm flipH="1">
            <a:off x="8085138" y="4751388"/>
            <a:ext cx="309562" cy="14287"/>
          </a:xfrm>
          <a:prstGeom prst="line">
            <a:avLst/>
          </a:prstGeom>
          <a:noFill/>
          <a:ln w="9525">
            <a:solidFill>
              <a:schemeClr val="tx2"/>
            </a:solidFill>
            <a:round/>
            <a:headEnd/>
            <a:tailEnd type="triangle" w="med" len="med"/>
          </a:ln>
          <a:effectLst/>
        </p:spPr>
        <p:txBody>
          <a:bodyPr lIns="82124" tIns="41061" rIns="82124" bIns="41061" anchor="ctr">
            <a:spAutoFit/>
          </a:bodyPr>
          <a:lstStyle/>
          <a:p>
            <a:endParaRPr lang="en-US"/>
          </a:p>
        </p:txBody>
      </p:sp>
      <p:sp>
        <p:nvSpPr>
          <p:cNvPr id="1297490" name="Line 82"/>
          <p:cNvSpPr>
            <a:spLocks noChangeShapeType="1"/>
          </p:cNvSpPr>
          <p:nvPr/>
        </p:nvSpPr>
        <p:spPr bwMode="auto">
          <a:xfrm>
            <a:off x="5075238" y="4322763"/>
            <a:ext cx="374650" cy="144462"/>
          </a:xfrm>
          <a:prstGeom prst="line">
            <a:avLst/>
          </a:prstGeom>
          <a:noFill/>
          <a:ln w="9525">
            <a:solidFill>
              <a:schemeClr val="tx2"/>
            </a:solidFill>
            <a:round/>
            <a:headEnd/>
            <a:tailEnd type="triangle" w="med" len="med"/>
          </a:ln>
          <a:effectLst/>
        </p:spPr>
        <p:txBody>
          <a:bodyPr lIns="82124" tIns="41061" rIns="82124" bIns="41061" anchor="ctr">
            <a:spAutoFit/>
          </a:bodyPr>
          <a:lstStyle/>
          <a:p>
            <a:endParaRPr lang="en-US"/>
          </a:p>
        </p:txBody>
      </p:sp>
      <p:sp>
        <p:nvSpPr>
          <p:cNvPr id="1297492" name="Line 84"/>
          <p:cNvSpPr>
            <a:spLocks noChangeShapeType="1"/>
          </p:cNvSpPr>
          <p:nvPr/>
        </p:nvSpPr>
        <p:spPr bwMode="auto">
          <a:xfrm flipH="1" flipV="1">
            <a:off x="10367963" y="4633913"/>
            <a:ext cx="300037" cy="219075"/>
          </a:xfrm>
          <a:prstGeom prst="line">
            <a:avLst/>
          </a:prstGeom>
          <a:noFill/>
          <a:ln w="9525">
            <a:solidFill>
              <a:schemeClr val="tx2"/>
            </a:solidFill>
            <a:round/>
            <a:headEnd/>
            <a:tailEnd type="triangle" w="med" len="med"/>
          </a:ln>
          <a:effectLst/>
        </p:spPr>
        <p:txBody>
          <a:bodyPr lIns="82124" tIns="41061" rIns="82124" bIns="41061" anchor="ctr">
            <a:spAutoFit/>
          </a:bodyPr>
          <a:lstStyle/>
          <a:p>
            <a:endParaRPr lang="en-US"/>
          </a:p>
        </p:txBody>
      </p:sp>
      <p:sp>
        <p:nvSpPr>
          <p:cNvPr id="1297496" name="Rectangle 88"/>
          <p:cNvSpPr>
            <a:spLocks noChangeArrowheads="1"/>
          </p:cNvSpPr>
          <p:nvPr/>
        </p:nvSpPr>
        <p:spPr bwMode="auto">
          <a:xfrm>
            <a:off x="-1588" y="4010025"/>
            <a:ext cx="4049713" cy="1895475"/>
          </a:xfrm>
          <a:prstGeom prst="rect">
            <a:avLst/>
          </a:prstGeom>
          <a:solidFill>
            <a:srgbClr val="C0C0C4"/>
          </a:solidFill>
          <a:ln w="9525" algn="ctr">
            <a:noFill/>
            <a:miter lim="800000"/>
            <a:headEnd/>
            <a:tailEnd/>
          </a:ln>
          <a:effectLst/>
        </p:spPr>
        <p:txBody>
          <a:bodyPr lIns="82124" tIns="41061" rIns="82124" bIns="41061" anchor="ctr">
            <a:spAutoFit/>
          </a:bodyPr>
          <a:lstStyle/>
          <a:p>
            <a:endParaRPr lang="en-US"/>
          </a:p>
        </p:txBody>
      </p:sp>
      <p:pic>
        <p:nvPicPr>
          <p:cNvPr id="1297497" name="Picture 5" descr="Wireless Router, Added 04/20/2004"/>
          <p:cNvPicPr>
            <a:picLocks noChangeAspect="1" noChangeArrowheads="1"/>
          </p:cNvPicPr>
          <p:nvPr/>
        </p:nvPicPr>
        <p:blipFill>
          <a:blip r:embed="rId3" cstate="print"/>
          <a:srcRect/>
          <a:stretch>
            <a:fillRect/>
          </a:stretch>
        </p:blipFill>
        <p:spPr bwMode="auto">
          <a:xfrm>
            <a:off x="755650" y="4727575"/>
            <a:ext cx="479425" cy="282575"/>
          </a:xfrm>
          <a:prstGeom prst="rect">
            <a:avLst/>
          </a:prstGeom>
          <a:noFill/>
          <a:ln w="9525">
            <a:noFill/>
            <a:miter lim="800000"/>
            <a:headEnd/>
            <a:tailEnd/>
          </a:ln>
        </p:spPr>
      </p:pic>
      <p:pic>
        <p:nvPicPr>
          <p:cNvPr id="1297498" name="Picture 65" descr="Wi-Fi Tag"/>
          <p:cNvPicPr>
            <a:picLocks noChangeAspect="1" noChangeArrowheads="1"/>
          </p:cNvPicPr>
          <p:nvPr/>
        </p:nvPicPr>
        <p:blipFill>
          <a:blip r:embed="rId5" cstate="print"/>
          <a:srcRect/>
          <a:stretch>
            <a:fillRect/>
          </a:stretch>
        </p:blipFill>
        <p:spPr bwMode="auto">
          <a:xfrm flipH="1">
            <a:off x="646113" y="4314825"/>
            <a:ext cx="269875" cy="233363"/>
          </a:xfrm>
          <a:prstGeom prst="rect">
            <a:avLst/>
          </a:prstGeom>
          <a:noFill/>
          <a:ln w="9525">
            <a:noFill/>
            <a:miter lim="800000"/>
            <a:headEnd/>
            <a:tailEnd/>
          </a:ln>
        </p:spPr>
      </p:pic>
      <p:pic>
        <p:nvPicPr>
          <p:cNvPr id="1297499" name="Picture 5" descr="Wireless Router, Added 04/20/2004"/>
          <p:cNvPicPr>
            <a:picLocks noChangeAspect="1" noChangeArrowheads="1"/>
          </p:cNvPicPr>
          <p:nvPr/>
        </p:nvPicPr>
        <p:blipFill>
          <a:blip r:embed="rId3" cstate="print"/>
          <a:srcRect/>
          <a:stretch>
            <a:fillRect/>
          </a:stretch>
        </p:blipFill>
        <p:spPr bwMode="auto">
          <a:xfrm>
            <a:off x="184150" y="4562475"/>
            <a:ext cx="479425" cy="282575"/>
          </a:xfrm>
          <a:prstGeom prst="rect">
            <a:avLst/>
          </a:prstGeom>
          <a:noFill/>
          <a:ln w="9525">
            <a:noFill/>
            <a:miter lim="800000"/>
            <a:headEnd/>
            <a:tailEnd/>
          </a:ln>
        </p:spPr>
      </p:pic>
      <p:pic>
        <p:nvPicPr>
          <p:cNvPr id="1297500" name="Picture 5" descr="Wireless Router, Added 04/20/2004"/>
          <p:cNvPicPr>
            <a:picLocks noChangeAspect="1" noChangeArrowheads="1"/>
          </p:cNvPicPr>
          <p:nvPr/>
        </p:nvPicPr>
        <p:blipFill>
          <a:blip r:embed="rId3" cstate="print"/>
          <a:srcRect/>
          <a:stretch>
            <a:fillRect/>
          </a:stretch>
        </p:blipFill>
        <p:spPr bwMode="auto">
          <a:xfrm>
            <a:off x="1235075" y="4189413"/>
            <a:ext cx="479425" cy="282575"/>
          </a:xfrm>
          <a:prstGeom prst="rect">
            <a:avLst/>
          </a:prstGeom>
          <a:noFill/>
          <a:ln w="9525">
            <a:noFill/>
            <a:miter lim="800000"/>
            <a:headEnd/>
            <a:tailEnd/>
          </a:ln>
        </p:spPr>
      </p:pic>
      <p:grpSp>
        <p:nvGrpSpPr>
          <p:cNvPr id="1297501" name="Group 93"/>
          <p:cNvGrpSpPr>
            <a:grpSpLocks noChangeAspect="1"/>
          </p:cNvGrpSpPr>
          <p:nvPr/>
        </p:nvGrpSpPr>
        <p:grpSpPr bwMode="auto">
          <a:xfrm>
            <a:off x="1217613" y="5119688"/>
            <a:ext cx="479425" cy="282575"/>
            <a:chOff x="4633" y="3100"/>
            <a:chExt cx="302" cy="178"/>
          </a:xfrm>
        </p:grpSpPr>
        <p:sp>
          <p:nvSpPr>
            <p:cNvPr id="1297502" name="AutoShape 94"/>
            <p:cNvSpPr>
              <a:spLocks noChangeAspect="1" noChangeArrowheads="1" noTextEdit="1"/>
            </p:cNvSpPr>
            <p:nvPr/>
          </p:nvSpPr>
          <p:spPr bwMode="auto">
            <a:xfrm>
              <a:off x="4633" y="3100"/>
              <a:ext cx="302" cy="178"/>
            </a:xfrm>
            <a:prstGeom prst="rect">
              <a:avLst/>
            </a:prstGeom>
            <a:noFill/>
            <a:ln w="9525">
              <a:noFill/>
              <a:miter lim="800000"/>
              <a:headEnd/>
              <a:tailEnd/>
            </a:ln>
          </p:spPr>
          <p:txBody>
            <a:bodyPr/>
            <a:lstStyle/>
            <a:p>
              <a:endParaRPr lang="en-US"/>
            </a:p>
          </p:txBody>
        </p:sp>
        <p:sp>
          <p:nvSpPr>
            <p:cNvPr id="1297503" name="Line 95"/>
            <p:cNvSpPr>
              <a:spLocks noChangeShapeType="1"/>
            </p:cNvSpPr>
            <p:nvPr/>
          </p:nvSpPr>
          <p:spPr bwMode="auto">
            <a:xfrm flipV="1">
              <a:off x="4883" y="3104"/>
              <a:ext cx="0" cy="87"/>
            </a:xfrm>
            <a:prstGeom prst="line">
              <a:avLst/>
            </a:prstGeom>
            <a:noFill/>
            <a:ln w="7938">
              <a:solidFill>
                <a:srgbClr val="0096D5"/>
              </a:solidFill>
              <a:miter lim="800000"/>
              <a:headEnd/>
              <a:tailEnd/>
            </a:ln>
          </p:spPr>
          <p:txBody>
            <a:bodyPr/>
            <a:lstStyle/>
            <a:p>
              <a:endParaRPr lang="en-US"/>
            </a:p>
          </p:txBody>
        </p:sp>
        <p:sp>
          <p:nvSpPr>
            <p:cNvPr id="1297504" name="Line 96"/>
            <p:cNvSpPr>
              <a:spLocks noChangeShapeType="1"/>
            </p:cNvSpPr>
            <p:nvPr/>
          </p:nvSpPr>
          <p:spPr bwMode="auto">
            <a:xfrm flipV="1">
              <a:off x="4883" y="3130"/>
              <a:ext cx="0" cy="60"/>
            </a:xfrm>
            <a:prstGeom prst="line">
              <a:avLst/>
            </a:prstGeom>
            <a:noFill/>
            <a:ln w="19050">
              <a:solidFill>
                <a:srgbClr val="0096D5"/>
              </a:solidFill>
              <a:miter lim="800000"/>
              <a:headEnd/>
              <a:tailEnd/>
            </a:ln>
          </p:spPr>
          <p:txBody>
            <a:bodyPr/>
            <a:lstStyle/>
            <a:p>
              <a:endParaRPr lang="en-US"/>
            </a:p>
          </p:txBody>
        </p:sp>
        <p:sp>
          <p:nvSpPr>
            <p:cNvPr id="1297505" name="Rectangle 97"/>
            <p:cNvSpPr>
              <a:spLocks noChangeArrowheads="1"/>
            </p:cNvSpPr>
            <p:nvPr/>
          </p:nvSpPr>
          <p:spPr bwMode="auto">
            <a:xfrm>
              <a:off x="4878" y="3102"/>
              <a:ext cx="8" cy="10"/>
            </a:xfrm>
            <a:prstGeom prst="rect">
              <a:avLst/>
            </a:prstGeom>
            <a:solidFill>
              <a:srgbClr val="000000"/>
            </a:solidFill>
            <a:ln w="4763">
              <a:solidFill>
                <a:srgbClr val="0096D5"/>
              </a:solidFill>
              <a:miter lim="800000"/>
              <a:headEnd/>
              <a:tailEnd/>
            </a:ln>
          </p:spPr>
          <p:txBody>
            <a:bodyPr/>
            <a:lstStyle/>
            <a:p>
              <a:endParaRPr lang="en-US"/>
            </a:p>
          </p:txBody>
        </p:sp>
        <p:sp>
          <p:nvSpPr>
            <p:cNvPr id="1297506" name="Line 98"/>
            <p:cNvSpPr>
              <a:spLocks noChangeShapeType="1"/>
            </p:cNvSpPr>
            <p:nvPr/>
          </p:nvSpPr>
          <p:spPr bwMode="auto">
            <a:xfrm flipV="1">
              <a:off x="4687" y="3104"/>
              <a:ext cx="0" cy="87"/>
            </a:xfrm>
            <a:prstGeom prst="line">
              <a:avLst/>
            </a:prstGeom>
            <a:noFill/>
            <a:ln w="7938">
              <a:solidFill>
                <a:srgbClr val="0096D5"/>
              </a:solidFill>
              <a:miter lim="800000"/>
              <a:headEnd/>
              <a:tailEnd/>
            </a:ln>
          </p:spPr>
          <p:txBody>
            <a:bodyPr/>
            <a:lstStyle/>
            <a:p>
              <a:endParaRPr lang="en-US"/>
            </a:p>
          </p:txBody>
        </p:sp>
        <p:sp>
          <p:nvSpPr>
            <p:cNvPr id="1297507" name="Line 99"/>
            <p:cNvSpPr>
              <a:spLocks noChangeShapeType="1"/>
            </p:cNvSpPr>
            <p:nvPr/>
          </p:nvSpPr>
          <p:spPr bwMode="auto">
            <a:xfrm flipV="1">
              <a:off x="4687" y="3130"/>
              <a:ext cx="0" cy="60"/>
            </a:xfrm>
            <a:prstGeom prst="line">
              <a:avLst/>
            </a:prstGeom>
            <a:noFill/>
            <a:ln w="19050">
              <a:solidFill>
                <a:srgbClr val="0096D5"/>
              </a:solidFill>
              <a:miter lim="800000"/>
              <a:headEnd/>
              <a:tailEnd/>
            </a:ln>
          </p:spPr>
          <p:txBody>
            <a:bodyPr/>
            <a:lstStyle/>
            <a:p>
              <a:endParaRPr lang="en-US"/>
            </a:p>
          </p:txBody>
        </p:sp>
        <p:sp>
          <p:nvSpPr>
            <p:cNvPr id="1297508" name="Rectangle 100"/>
            <p:cNvSpPr>
              <a:spLocks noChangeArrowheads="1"/>
            </p:cNvSpPr>
            <p:nvPr/>
          </p:nvSpPr>
          <p:spPr bwMode="auto">
            <a:xfrm>
              <a:off x="4683" y="3102"/>
              <a:ext cx="7" cy="10"/>
            </a:xfrm>
            <a:prstGeom prst="rect">
              <a:avLst/>
            </a:prstGeom>
            <a:solidFill>
              <a:srgbClr val="000000"/>
            </a:solidFill>
            <a:ln w="4763">
              <a:solidFill>
                <a:srgbClr val="0096D5"/>
              </a:solidFill>
              <a:miter lim="800000"/>
              <a:headEnd/>
              <a:tailEnd/>
            </a:ln>
          </p:spPr>
          <p:txBody>
            <a:bodyPr/>
            <a:lstStyle/>
            <a:p>
              <a:endParaRPr lang="en-US"/>
            </a:p>
          </p:txBody>
        </p:sp>
        <p:sp>
          <p:nvSpPr>
            <p:cNvPr id="1297509" name="Freeform 101"/>
            <p:cNvSpPr>
              <a:spLocks/>
            </p:cNvSpPr>
            <p:nvPr/>
          </p:nvSpPr>
          <p:spPr bwMode="auto">
            <a:xfrm>
              <a:off x="4635" y="3209"/>
              <a:ext cx="299" cy="68"/>
            </a:xfrm>
            <a:custGeom>
              <a:avLst/>
              <a:gdLst/>
              <a:ahLst/>
              <a:cxnLst>
                <a:cxn ang="0">
                  <a:pos x="655" y="112"/>
                </a:cxn>
                <a:cxn ang="0">
                  <a:pos x="655" y="112"/>
                </a:cxn>
                <a:cxn ang="0">
                  <a:pos x="328" y="224"/>
                </a:cxn>
                <a:cxn ang="0">
                  <a:pos x="0" y="112"/>
                </a:cxn>
                <a:cxn ang="0">
                  <a:pos x="328" y="0"/>
                </a:cxn>
                <a:cxn ang="0">
                  <a:pos x="655" y="112"/>
                </a:cxn>
              </a:cxnLst>
              <a:rect l="0" t="0" r="r" b="b"/>
              <a:pathLst>
                <a:path w="655" h="224">
                  <a:moveTo>
                    <a:pt x="655" y="112"/>
                  </a:moveTo>
                  <a:cubicBezTo>
                    <a:pt x="655" y="112"/>
                    <a:pt x="655" y="112"/>
                    <a:pt x="655" y="112"/>
                  </a:cubicBezTo>
                  <a:cubicBezTo>
                    <a:pt x="655" y="174"/>
                    <a:pt x="509" y="224"/>
                    <a:pt x="328" y="224"/>
                  </a:cubicBezTo>
                  <a:cubicBezTo>
                    <a:pt x="147" y="224"/>
                    <a:pt x="0" y="174"/>
                    <a:pt x="0" y="112"/>
                  </a:cubicBezTo>
                  <a:cubicBezTo>
                    <a:pt x="0" y="50"/>
                    <a:pt x="147" y="0"/>
                    <a:pt x="328" y="0"/>
                  </a:cubicBezTo>
                  <a:cubicBezTo>
                    <a:pt x="509" y="0"/>
                    <a:pt x="655" y="50"/>
                    <a:pt x="655" y="112"/>
                  </a:cubicBezTo>
                  <a:close/>
                </a:path>
              </a:pathLst>
            </a:custGeom>
            <a:solidFill>
              <a:srgbClr val="801E51"/>
            </a:solidFill>
            <a:ln w="9525">
              <a:noFill/>
              <a:round/>
              <a:headEnd/>
              <a:tailEnd/>
            </a:ln>
          </p:spPr>
          <p:txBody>
            <a:bodyPr/>
            <a:lstStyle/>
            <a:p>
              <a:endParaRPr lang="en-US"/>
            </a:p>
          </p:txBody>
        </p:sp>
        <p:sp>
          <p:nvSpPr>
            <p:cNvPr id="1297510" name="Freeform 102"/>
            <p:cNvSpPr>
              <a:spLocks/>
            </p:cNvSpPr>
            <p:nvPr/>
          </p:nvSpPr>
          <p:spPr bwMode="auto">
            <a:xfrm>
              <a:off x="4635" y="3209"/>
              <a:ext cx="299" cy="68"/>
            </a:xfrm>
            <a:custGeom>
              <a:avLst/>
              <a:gdLst/>
              <a:ahLst/>
              <a:cxnLst>
                <a:cxn ang="0">
                  <a:pos x="655" y="112"/>
                </a:cxn>
                <a:cxn ang="0">
                  <a:pos x="655" y="112"/>
                </a:cxn>
                <a:cxn ang="0">
                  <a:pos x="328" y="224"/>
                </a:cxn>
                <a:cxn ang="0">
                  <a:pos x="0" y="112"/>
                </a:cxn>
                <a:cxn ang="0">
                  <a:pos x="328" y="0"/>
                </a:cxn>
                <a:cxn ang="0">
                  <a:pos x="655" y="112"/>
                </a:cxn>
              </a:cxnLst>
              <a:rect l="0" t="0" r="r" b="b"/>
              <a:pathLst>
                <a:path w="655" h="224">
                  <a:moveTo>
                    <a:pt x="655" y="112"/>
                  </a:moveTo>
                  <a:cubicBezTo>
                    <a:pt x="655" y="112"/>
                    <a:pt x="655" y="112"/>
                    <a:pt x="655" y="112"/>
                  </a:cubicBezTo>
                  <a:cubicBezTo>
                    <a:pt x="655" y="174"/>
                    <a:pt x="509" y="224"/>
                    <a:pt x="328" y="224"/>
                  </a:cubicBezTo>
                  <a:cubicBezTo>
                    <a:pt x="147" y="224"/>
                    <a:pt x="0" y="174"/>
                    <a:pt x="0" y="112"/>
                  </a:cubicBezTo>
                  <a:cubicBezTo>
                    <a:pt x="0" y="50"/>
                    <a:pt x="147" y="0"/>
                    <a:pt x="328" y="0"/>
                  </a:cubicBezTo>
                  <a:cubicBezTo>
                    <a:pt x="509" y="0"/>
                    <a:pt x="655" y="50"/>
                    <a:pt x="655" y="112"/>
                  </a:cubicBezTo>
                  <a:close/>
                </a:path>
              </a:pathLst>
            </a:custGeom>
            <a:noFill/>
            <a:ln w="3175" cap="flat">
              <a:solidFill>
                <a:srgbClr val="AAE6FF"/>
              </a:solidFill>
              <a:prstDash val="solid"/>
              <a:round/>
              <a:headEnd/>
              <a:tailEnd/>
            </a:ln>
          </p:spPr>
          <p:txBody>
            <a:bodyPr/>
            <a:lstStyle/>
            <a:p>
              <a:endParaRPr lang="en-US"/>
            </a:p>
          </p:txBody>
        </p:sp>
        <p:sp>
          <p:nvSpPr>
            <p:cNvPr id="1297511" name="Freeform 103"/>
            <p:cNvSpPr>
              <a:spLocks/>
            </p:cNvSpPr>
            <p:nvPr/>
          </p:nvSpPr>
          <p:spPr bwMode="auto">
            <a:xfrm>
              <a:off x="4635" y="3196"/>
              <a:ext cx="299" cy="48"/>
            </a:xfrm>
            <a:custGeom>
              <a:avLst/>
              <a:gdLst/>
              <a:ahLst/>
              <a:cxnLst>
                <a:cxn ang="0">
                  <a:pos x="0" y="0"/>
                </a:cxn>
                <a:cxn ang="0">
                  <a:pos x="0" y="48"/>
                </a:cxn>
                <a:cxn ang="0">
                  <a:pos x="299" y="48"/>
                </a:cxn>
                <a:cxn ang="0">
                  <a:pos x="299" y="0"/>
                </a:cxn>
                <a:cxn ang="0">
                  <a:pos x="0" y="0"/>
                </a:cxn>
                <a:cxn ang="0">
                  <a:pos x="0" y="0"/>
                </a:cxn>
              </a:cxnLst>
              <a:rect l="0" t="0" r="r" b="b"/>
              <a:pathLst>
                <a:path w="299" h="48">
                  <a:moveTo>
                    <a:pt x="0" y="0"/>
                  </a:moveTo>
                  <a:lnTo>
                    <a:pt x="0" y="48"/>
                  </a:lnTo>
                  <a:lnTo>
                    <a:pt x="299" y="48"/>
                  </a:lnTo>
                  <a:lnTo>
                    <a:pt x="299" y="0"/>
                  </a:lnTo>
                  <a:lnTo>
                    <a:pt x="0" y="0"/>
                  </a:lnTo>
                  <a:lnTo>
                    <a:pt x="0" y="0"/>
                  </a:lnTo>
                  <a:close/>
                </a:path>
              </a:pathLst>
            </a:custGeom>
            <a:solidFill>
              <a:srgbClr val="801E51"/>
            </a:solidFill>
            <a:ln w="9525">
              <a:noFill/>
              <a:round/>
              <a:headEnd/>
              <a:tailEnd/>
            </a:ln>
          </p:spPr>
          <p:txBody>
            <a:bodyPr/>
            <a:lstStyle/>
            <a:p>
              <a:endParaRPr lang="en-US"/>
            </a:p>
          </p:txBody>
        </p:sp>
        <p:sp>
          <p:nvSpPr>
            <p:cNvPr id="1297512" name="Freeform 104"/>
            <p:cNvSpPr>
              <a:spLocks/>
            </p:cNvSpPr>
            <p:nvPr/>
          </p:nvSpPr>
          <p:spPr bwMode="auto">
            <a:xfrm>
              <a:off x="4635" y="3161"/>
              <a:ext cx="299" cy="68"/>
            </a:xfrm>
            <a:custGeom>
              <a:avLst/>
              <a:gdLst/>
              <a:ahLst/>
              <a:cxnLst>
                <a:cxn ang="0">
                  <a:pos x="655" y="112"/>
                </a:cxn>
                <a:cxn ang="0">
                  <a:pos x="655" y="112"/>
                </a:cxn>
                <a:cxn ang="0">
                  <a:pos x="328" y="224"/>
                </a:cxn>
                <a:cxn ang="0">
                  <a:pos x="0" y="112"/>
                </a:cxn>
                <a:cxn ang="0">
                  <a:pos x="328" y="0"/>
                </a:cxn>
                <a:cxn ang="0">
                  <a:pos x="655" y="112"/>
                </a:cxn>
              </a:cxnLst>
              <a:rect l="0" t="0" r="r" b="b"/>
              <a:pathLst>
                <a:path w="655" h="224">
                  <a:moveTo>
                    <a:pt x="655" y="112"/>
                  </a:moveTo>
                  <a:cubicBezTo>
                    <a:pt x="655" y="112"/>
                    <a:pt x="655" y="112"/>
                    <a:pt x="655" y="112"/>
                  </a:cubicBezTo>
                  <a:cubicBezTo>
                    <a:pt x="655" y="174"/>
                    <a:pt x="509" y="224"/>
                    <a:pt x="328" y="224"/>
                  </a:cubicBezTo>
                  <a:cubicBezTo>
                    <a:pt x="147" y="224"/>
                    <a:pt x="0" y="174"/>
                    <a:pt x="0" y="112"/>
                  </a:cubicBezTo>
                  <a:cubicBezTo>
                    <a:pt x="0" y="50"/>
                    <a:pt x="147" y="0"/>
                    <a:pt x="328" y="0"/>
                  </a:cubicBezTo>
                  <a:cubicBezTo>
                    <a:pt x="509" y="0"/>
                    <a:pt x="655" y="50"/>
                    <a:pt x="655" y="112"/>
                  </a:cubicBezTo>
                  <a:close/>
                </a:path>
              </a:pathLst>
            </a:custGeom>
            <a:solidFill>
              <a:srgbClr val="00B4FF"/>
            </a:solidFill>
            <a:ln w="9525">
              <a:noFill/>
              <a:round/>
              <a:headEnd/>
              <a:tailEnd/>
            </a:ln>
          </p:spPr>
          <p:txBody>
            <a:bodyPr/>
            <a:lstStyle/>
            <a:p>
              <a:endParaRPr lang="en-US"/>
            </a:p>
          </p:txBody>
        </p:sp>
        <p:sp>
          <p:nvSpPr>
            <p:cNvPr id="1297513" name="Freeform 105"/>
            <p:cNvSpPr>
              <a:spLocks/>
            </p:cNvSpPr>
            <p:nvPr/>
          </p:nvSpPr>
          <p:spPr bwMode="auto">
            <a:xfrm>
              <a:off x="4635" y="3161"/>
              <a:ext cx="299" cy="68"/>
            </a:xfrm>
            <a:custGeom>
              <a:avLst/>
              <a:gdLst/>
              <a:ahLst/>
              <a:cxnLst>
                <a:cxn ang="0">
                  <a:pos x="655" y="112"/>
                </a:cxn>
                <a:cxn ang="0">
                  <a:pos x="655" y="112"/>
                </a:cxn>
                <a:cxn ang="0">
                  <a:pos x="328" y="224"/>
                </a:cxn>
                <a:cxn ang="0">
                  <a:pos x="0" y="112"/>
                </a:cxn>
                <a:cxn ang="0">
                  <a:pos x="328" y="0"/>
                </a:cxn>
                <a:cxn ang="0">
                  <a:pos x="655" y="112"/>
                </a:cxn>
              </a:cxnLst>
              <a:rect l="0" t="0" r="r" b="b"/>
              <a:pathLst>
                <a:path w="655" h="224">
                  <a:moveTo>
                    <a:pt x="655" y="112"/>
                  </a:moveTo>
                  <a:cubicBezTo>
                    <a:pt x="655" y="112"/>
                    <a:pt x="655" y="112"/>
                    <a:pt x="655" y="112"/>
                  </a:cubicBezTo>
                  <a:cubicBezTo>
                    <a:pt x="655" y="174"/>
                    <a:pt x="509" y="224"/>
                    <a:pt x="328" y="224"/>
                  </a:cubicBezTo>
                  <a:cubicBezTo>
                    <a:pt x="147" y="224"/>
                    <a:pt x="0" y="174"/>
                    <a:pt x="0" y="112"/>
                  </a:cubicBezTo>
                  <a:cubicBezTo>
                    <a:pt x="0" y="50"/>
                    <a:pt x="147" y="0"/>
                    <a:pt x="328" y="0"/>
                  </a:cubicBezTo>
                  <a:cubicBezTo>
                    <a:pt x="509" y="0"/>
                    <a:pt x="655" y="50"/>
                    <a:pt x="655" y="112"/>
                  </a:cubicBezTo>
                  <a:close/>
                </a:path>
              </a:pathLst>
            </a:custGeom>
            <a:solidFill>
              <a:srgbClr val="A8286B"/>
            </a:solidFill>
            <a:ln w="3175" cap="flat">
              <a:solidFill>
                <a:srgbClr val="AAE6FF"/>
              </a:solidFill>
              <a:prstDash val="solid"/>
              <a:round/>
              <a:headEnd/>
              <a:tailEnd/>
            </a:ln>
          </p:spPr>
          <p:txBody>
            <a:bodyPr/>
            <a:lstStyle/>
            <a:p>
              <a:endParaRPr lang="en-US"/>
            </a:p>
          </p:txBody>
        </p:sp>
        <p:sp>
          <p:nvSpPr>
            <p:cNvPr id="1297514" name="Freeform 106"/>
            <p:cNvSpPr>
              <a:spLocks/>
            </p:cNvSpPr>
            <p:nvPr/>
          </p:nvSpPr>
          <p:spPr bwMode="auto">
            <a:xfrm>
              <a:off x="4788" y="3170"/>
              <a:ext cx="99" cy="22"/>
            </a:xfrm>
            <a:custGeom>
              <a:avLst/>
              <a:gdLst/>
              <a:ahLst/>
              <a:cxnLst>
                <a:cxn ang="0">
                  <a:pos x="0" y="17"/>
                </a:cxn>
                <a:cxn ang="0">
                  <a:pos x="22" y="22"/>
                </a:cxn>
                <a:cxn ang="0">
                  <a:pos x="74" y="9"/>
                </a:cxn>
                <a:cxn ang="0">
                  <a:pos x="99" y="13"/>
                </a:cxn>
                <a:cxn ang="0">
                  <a:pos x="86" y="0"/>
                </a:cxn>
                <a:cxn ang="0">
                  <a:pos x="23" y="0"/>
                </a:cxn>
                <a:cxn ang="0">
                  <a:pos x="50" y="4"/>
                </a:cxn>
                <a:cxn ang="0">
                  <a:pos x="0" y="17"/>
                </a:cxn>
                <a:cxn ang="0">
                  <a:pos x="0" y="17"/>
                </a:cxn>
              </a:cxnLst>
              <a:rect l="0" t="0" r="r" b="b"/>
              <a:pathLst>
                <a:path w="99" h="22">
                  <a:moveTo>
                    <a:pt x="0" y="17"/>
                  </a:moveTo>
                  <a:lnTo>
                    <a:pt x="22" y="22"/>
                  </a:lnTo>
                  <a:lnTo>
                    <a:pt x="74" y="9"/>
                  </a:lnTo>
                  <a:lnTo>
                    <a:pt x="99" y="13"/>
                  </a:lnTo>
                  <a:lnTo>
                    <a:pt x="86" y="0"/>
                  </a:lnTo>
                  <a:lnTo>
                    <a:pt x="23" y="0"/>
                  </a:lnTo>
                  <a:lnTo>
                    <a:pt x="50" y="4"/>
                  </a:lnTo>
                  <a:lnTo>
                    <a:pt x="0" y="17"/>
                  </a:lnTo>
                  <a:lnTo>
                    <a:pt x="0" y="17"/>
                  </a:lnTo>
                  <a:close/>
                </a:path>
              </a:pathLst>
            </a:custGeom>
            <a:solidFill>
              <a:srgbClr val="000000"/>
            </a:solidFill>
            <a:ln w="9525">
              <a:noFill/>
              <a:round/>
              <a:headEnd/>
              <a:tailEnd/>
            </a:ln>
          </p:spPr>
          <p:txBody>
            <a:bodyPr/>
            <a:lstStyle/>
            <a:p>
              <a:endParaRPr lang="en-US"/>
            </a:p>
          </p:txBody>
        </p:sp>
        <p:sp>
          <p:nvSpPr>
            <p:cNvPr id="1297515" name="Freeform 107"/>
            <p:cNvSpPr>
              <a:spLocks/>
            </p:cNvSpPr>
            <p:nvPr/>
          </p:nvSpPr>
          <p:spPr bwMode="auto">
            <a:xfrm>
              <a:off x="4681" y="3196"/>
              <a:ext cx="98" cy="22"/>
            </a:xfrm>
            <a:custGeom>
              <a:avLst/>
              <a:gdLst/>
              <a:ahLst/>
              <a:cxnLst>
                <a:cxn ang="0">
                  <a:pos x="98" y="5"/>
                </a:cxn>
                <a:cxn ang="0">
                  <a:pos x="76" y="0"/>
                </a:cxn>
                <a:cxn ang="0">
                  <a:pos x="24" y="14"/>
                </a:cxn>
                <a:cxn ang="0">
                  <a:pos x="0" y="10"/>
                </a:cxn>
                <a:cxn ang="0">
                  <a:pos x="13" y="22"/>
                </a:cxn>
                <a:cxn ang="0">
                  <a:pos x="75" y="22"/>
                </a:cxn>
                <a:cxn ang="0">
                  <a:pos x="49" y="18"/>
                </a:cxn>
                <a:cxn ang="0">
                  <a:pos x="98" y="5"/>
                </a:cxn>
                <a:cxn ang="0">
                  <a:pos x="98" y="5"/>
                </a:cxn>
              </a:cxnLst>
              <a:rect l="0" t="0" r="r" b="b"/>
              <a:pathLst>
                <a:path w="98" h="22">
                  <a:moveTo>
                    <a:pt x="98" y="5"/>
                  </a:moveTo>
                  <a:lnTo>
                    <a:pt x="76" y="0"/>
                  </a:lnTo>
                  <a:lnTo>
                    <a:pt x="24" y="14"/>
                  </a:lnTo>
                  <a:lnTo>
                    <a:pt x="0" y="10"/>
                  </a:lnTo>
                  <a:lnTo>
                    <a:pt x="13" y="22"/>
                  </a:lnTo>
                  <a:lnTo>
                    <a:pt x="75" y="22"/>
                  </a:lnTo>
                  <a:lnTo>
                    <a:pt x="49" y="18"/>
                  </a:lnTo>
                  <a:lnTo>
                    <a:pt x="98" y="5"/>
                  </a:lnTo>
                  <a:lnTo>
                    <a:pt x="98" y="5"/>
                  </a:lnTo>
                  <a:close/>
                </a:path>
              </a:pathLst>
            </a:custGeom>
            <a:solidFill>
              <a:srgbClr val="000000"/>
            </a:solidFill>
            <a:ln w="9525">
              <a:noFill/>
              <a:round/>
              <a:headEnd/>
              <a:tailEnd/>
            </a:ln>
          </p:spPr>
          <p:txBody>
            <a:bodyPr/>
            <a:lstStyle/>
            <a:p>
              <a:endParaRPr lang="en-US"/>
            </a:p>
          </p:txBody>
        </p:sp>
        <p:sp>
          <p:nvSpPr>
            <p:cNvPr id="1297516" name="Freeform 108"/>
            <p:cNvSpPr>
              <a:spLocks/>
            </p:cNvSpPr>
            <p:nvPr/>
          </p:nvSpPr>
          <p:spPr bwMode="auto">
            <a:xfrm>
              <a:off x="4686" y="3170"/>
              <a:ext cx="99" cy="22"/>
            </a:xfrm>
            <a:custGeom>
              <a:avLst/>
              <a:gdLst/>
              <a:ahLst/>
              <a:cxnLst>
                <a:cxn ang="0">
                  <a:pos x="0" y="4"/>
                </a:cxn>
                <a:cxn ang="0">
                  <a:pos x="23" y="0"/>
                </a:cxn>
                <a:cxn ang="0">
                  <a:pos x="75" y="13"/>
                </a:cxn>
                <a:cxn ang="0">
                  <a:pos x="99" y="10"/>
                </a:cxn>
                <a:cxn ang="0">
                  <a:pos x="86" y="22"/>
                </a:cxn>
                <a:cxn ang="0">
                  <a:pos x="24" y="22"/>
                </a:cxn>
                <a:cxn ang="0">
                  <a:pos x="49" y="17"/>
                </a:cxn>
                <a:cxn ang="0">
                  <a:pos x="0" y="4"/>
                </a:cxn>
                <a:cxn ang="0">
                  <a:pos x="0" y="4"/>
                </a:cxn>
              </a:cxnLst>
              <a:rect l="0" t="0" r="r" b="b"/>
              <a:pathLst>
                <a:path w="99" h="22">
                  <a:moveTo>
                    <a:pt x="0" y="4"/>
                  </a:moveTo>
                  <a:lnTo>
                    <a:pt x="23" y="0"/>
                  </a:lnTo>
                  <a:lnTo>
                    <a:pt x="75" y="13"/>
                  </a:lnTo>
                  <a:lnTo>
                    <a:pt x="99" y="10"/>
                  </a:lnTo>
                  <a:lnTo>
                    <a:pt x="86" y="22"/>
                  </a:lnTo>
                  <a:lnTo>
                    <a:pt x="24" y="22"/>
                  </a:lnTo>
                  <a:lnTo>
                    <a:pt x="49" y="17"/>
                  </a:lnTo>
                  <a:lnTo>
                    <a:pt x="0" y="4"/>
                  </a:lnTo>
                  <a:lnTo>
                    <a:pt x="0" y="4"/>
                  </a:lnTo>
                  <a:close/>
                </a:path>
              </a:pathLst>
            </a:custGeom>
            <a:solidFill>
              <a:srgbClr val="000000"/>
            </a:solidFill>
            <a:ln w="9525">
              <a:noFill/>
              <a:round/>
              <a:headEnd/>
              <a:tailEnd/>
            </a:ln>
          </p:spPr>
          <p:txBody>
            <a:bodyPr/>
            <a:lstStyle/>
            <a:p>
              <a:endParaRPr lang="en-US"/>
            </a:p>
          </p:txBody>
        </p:sp>
        <p:sp>
          <p:nvSpPr>
            <p:cNvPr id="1297517" name="Freeform 109"/>
            <p:cNvSpPr>
              <a:spLocks/>
            </p:cNvSpPr>
            <p:nvPr/>
          </p:nvSpPr>
          <p:spPr bwMode="auto">
            <a:xfrm>
              <a:off x="4785" y="3198"/>
              <a:ext cx="99" cy="22"/>
            </a:xfrm>
            <a:custGeom>
              <a:avLst/>
              <a:gdLst/>
              <a:ahLst/>
              <a:cxnLst>
                <a:cxn ang="0">
                  <a:pos x="99" y="17"/>
                </a:cxn>
                <a:cxn ang="0">
                  <a:pos x="76" y="22"/>
                </a:cxn>
                <a:cxn ang="0">
                  <a:pos x="24" y="8"/>
                </a:cxn>
                <a:cxn ang="0">
                  <a:pos x="0" y="12"/>
                </a:cxn>
                <a:cxn ang="0">
                  <a:pos x="13" y="0"/>
                </a:cxn>
                <a:cxn ang="0">
                  <a:pos x="76" y="0"/>
                </a:cxn>
                <a:cxn ang="0">
                  <a:pos x="49" y="4"/>
                </a:cxn>
                <a:cxn ang="0">
                  <a:pos x="99" y="17"/>
                </a:cxn>
                <a:cxn ang="0">
                  <a:pos x="99" y="17"/>
                </a:cxn>
              </a:cxnLst>
              <a:rect l="0" t="0" r="r" b="b"/>
              <a:pathLst>
                <a:path w="99" h="22">
                  <a:moveTo>
                    <a:pt x="99" y="17"/>
                  </a:moveTo>
                  <a:lnTo>
                    <a:pt x="76" y="22"/>
                  </a:lnTo>
                  <a:lnTo>
                    <a:pt x="24" y="8"/>
                  </a:lnTo>
                  <a:lnTo>
                    <a:pt x="0" y="12"/>
                  </a:lnTo>
                  <a:lnTo>
                    <a:pt x="13" y="0"/>
                  </a:lnTo>
                  <a:lnTo>
                    <a:pt x="76" y="0"/>
                  </a:lnTo>
                  <a:lnTo>
                    <a:pt x="49" y="4"/>
                  </a:lnTo>
                  <a:lnTo>
                    <a:pt x="99" y="17"/>
                  </a:lnTo>
                  <a:lnTo>
                    <a:pt x="99" y="17"/>
                  </a:lnTo>
                  <a:close/>
                </a:path>
              </a:pathLst>
            </a:custGeom>
            <a:solidFill>
              <a:srgbClr val="000000"/>
            </a:solidFill>
            <a:ln w="9525">
              <a:noFill/>
              <a:round/>
              <a:headEnd/>
              <a:tailEnd/>
            </a:ln>
          </p:spPr>
          <p:txBody>
            <a:bodyPr/>
            <a:lstStyle/>
            <a:p>
              <a:endParaRPr lang="en-US"/>
            </a:p>
          </p:txBody>
        </p:sp>
        <p:sp>
          <p:nvSpPr>
            <p:cNvPr id="1297518" name="Freeform 110"/>
            <p:cNvSpPr>
              <a:spLocks/>
            </p:cNvSpPr>
            <p:nvPr/>
          </p:nvSpPr>
          <p:spPr bwMode="auto">
            <a:xfrm>
              <a:off x="4790" y="3171"/>
              <a:ext cx="99" cy="22"/>
            </a:xfrm>
            <a:custGeom>
              <a:avLst/>
              <a:gdLst/>
              <a:ahLst/>
              <a:cxnLst>
                <a:cxn ang="0">
                  <a:pos x="0" y="18"/>
                </a:cxn>
                <a:cxn ang="0">
                  <a:pos x="22" y="22"/>
                </a:cxn>
                <a:cxn ang="0">
                  <a:pos x="74" y="9"/>
                </a:cxn>
                <a:cxn ang="0">
                  <a:pos x="99" y="13"/>
                </a:cxn>
                <a:cxn ang="0">
                  <a:pos x="86" y="0"/>
                </a:cxn>
                <a:cxn ang="0">
                  <a:pos x="23" y="0"/>
                </a:cxn>
                <a:cxn ang="0">
                  <a:pos x="49" y="5"/>
                </a:cxn>
                <a:cxn ang="0">
                  <a:pos x="0" y="18"/>
                </a:cxn>
                <a:cxn ang="0">
                  <a:pos x="0" y="18"/>
                </a:cxn>
              </a:cxnLst>
              <a:rect l="0" t="0" r="r" b="b"/>
              <a:pathLst>
                <a:path w="99" h="22">
                  <a:moveTo>
                    <a:pt x="0" y="18"/>
                  </a:moveTo>
                  <a:lnTo>
                    <a:pt x="22" y="22"/>
                  </a:lnTo>
                  <a:lnTo>
                    <a:pt x="74" y="9"/>
                  </a:lnTo>
                  <a:lnTo>
                    <a:pt x="99" y="13"/>
                  </a:lnTo>
                  <a:lnTo>
                    <a:pt x="86" y="0"/>
                  </a:lnTo>
                  <a:lnTo>
                    <a:pt x="23" y="0"/>
                  </a:lnTo>
                  <a:lnTo>
                    <a:pt x="49" y="5"/>
                  </a:lnTo>
                  <a:lnTo>
                    <a:pt x="0" y="18"/>
                  </a:lnTo>
                  <a:lnTo>
                    <a:pt x="0" y="18"/>
                  </a:lnTo>
                  <a:close/>
                </a:path>
              </a:pathLst>
            </a:custGeom>
            <a:solidFill>
              <a:srgbClr val="FFFFFF"/>
            </a:solidFill>
            <a:ln w="9525">
              <a:noFill/>
              <a:round/>
              <a:headEnd/>
              <a:tailEnd/>
            </a:ln>
          </p:spPr>
          <p:txBody>
            <a:bodyPr/>
            <a:lstStyle/>
            <a:p>
              <a:endParaRPr lang="en-US"/>
            </a:p>
          </p:txBody>
        </p:sp>
        <p:sp>
          <p:nvSpPr>
            <p:cNvPr id="1297519" name="Freeform 111"/>
            <p:cNvSpPr>
              <a:spLocks/>
            </p:cNvSpPr>
            <p:nvPr/>
          </p:nvSpPr>
          <p:spPr bwMode="auto">
            <a:xfrm>
              <a:off x="4683" y="3198"/>
              <a:ext cx="98" cy="22"/>
            </a:xfrm>
            <a:custGeom>
              <a:avLst/>
              <a:gdLst/>
              <a:ahLst/>
              <a:cxnLst>
                <a:cxn ang="0">
                  <a:pos x="98" y="4"/>
                </a:cxn>
                <a:cxn ang="0">
                  <a:pos x="76" y="0"/>
                </a:cxn>
                <a:cxn ang="0">
                  <a:pos x="24" y="13"/>
                </a:cxn>
                <a:cxn ang="0">
                  <a:pos x="0" y="10"/>
                </a:cxn>
                <a:cxn ang="0">
                  <a:pos x="13" y="22"/>
                </a:cxn>
                <a:cxn ang="0">
                  <a:pos x="75" y="22"/>
                </a:cxn>
                <a:cxn ang="0">
                  <a:pos x="49" y="17"/>
                </a:cxn>
                <a:cxn ang="0">
                  <a:pos x="98" y="4"/>
                </a:cxn>
                <a:cxn ang="0">
                  <a:pos x="98" y="4"/>
                </a:cxn>
              </a:cxnLst>
              <a:rect l="0" t="0" r="r" b="b"/>
              <a:pathLst>
                <a:path w="98" h="22">
                  <a:moveTo>
                    <a:pt x="98" y="4"/>
                  </a:moveTo>
                  <a:lnTo>
                    <a:pt x="76" y="0"/>
                  </a:lnTo>
                  <a:lnTo>
                    <a:pt x="24" y="13"/>
                  </a:lnTo>
                  <a:lnTo>
                    <a:pt x="0" y="10"/>
                  </a:lnTo>
                  <a:lnTo>
                    <a:pt x="13" y="22"/>
                  </a:lnTo>
                  <a:lnTo>
                    <a:pt x="75" y="22"/>
                  </a:lnTo>
                  <a:lnTo>
                    <a:pt x="49" y="17"/>
                  </a:lnTo>
                  <a:lnTo>
                    <a:pt x="98" y="4"/>
                  </a:lnTo>
                  <a:lnTo>
                    <a:pt x="98" y="4"/>
                  </a:lnTo>
                  <a:close/>
                </a:path>
              </a:pathLst>
            </a:custGeom>
            <a:solidFill>
              <a:srgbClr val="FFFFFF"/>
            </a:solidFill>
            <a:ln w="9525">
              <a:noFill/>
              <a:round/>
              <a:headEnd/>
              <a:tailEnd/>
            </a:ln>
          </p:spPr>
          <p:txBody>
            <a:bodyPr/>
            <a:lstStyle/>
            <a:p>
              <a:endParaRPr lang="en-US"/>
            </a:p>
          </p:txBody>
        </p:sp>
        <p:sp>
          <p:nvSpPr>
            <p:cNvPr id="1297520" name="Freeform 112"/>
            <p:cNvSpPr>
              <a:spLocks/>
            </p:cNvSpPr>
            <p:nvPr/>
          </p:nvSpPr>
          <p:spPr bwMode="auto">
            <a:xfrm>
              <a:off x="4688" y="3171"/>
              <a:ext cx="99" cy="22"/>
            </a:xfrm>
            <a:custGeom>
              <a:avLst/>
              <a:gdLst/>
              <a:ahLst/>
              <a:cxnLst>
                <a:cxn ang="0">
                  <a:pos x="0" y="5"/>
                </a:cxn>
                <a:cxn ang="0">
                  <a:pos x="22" y="0"/>
                </a:cxn>
                <a:cxn ang="0">
                  <a:pos x="74" y="14"/>
                </a:cxn>
                <a:cxn ang="0">
                  <a:pos x="99" y="10"/>
                </a:cxn>
                <a:cxn ang="0">
                  <a:pos x="86" y="22"/>
                </a:cxn>
                <a:cxn ang="0">
                  <a:pos x="23" y="22"/>
                </a:cxn>
                <a:cxn ang="0">
                  <a:pos x="49" y="18"/>
                </a:cxn>
                <a:cxn ang="0">
                  <a:pos x="0" y="5"/>
                </a:cxn>
                <a:cxn ang="0">
                  <a:pos x="0" y="5"/>
                </a:cxn>
              </a:cxnLst>
              <a:rect l="0" t="0" r="r" b="b"/>
              <a:pathLst>
                <a:path w="99" h="22">
                  <a:moveTo>
                    <a:pt x="0" y="5"/>
                  </a:moveTo>
                  <a:lnTo>
                    <a:pt x="22" y="0"/>
                  </a:lnTo>
                  <a:lnTo>
                    <a:pt x="74" y="14"/>
                  </a:lnTo>
                  <a:lnTo>
                    <a:pt x="99" y="10"/>
                  </a:lnTo>
                  <a:lnTo>
                    <a:pt x="86" y="22"/>
                  </a:lnTo>
                  <a:lnTo>
                    <a:pt x="23" y="22"/>
                  </a:lnTo>
                  <a:lnTo>
                    <a:pt x="49" y="18"/>
                  </a:lnTo>
                  <a:lnTo>
                    <a:pt x="0" y="5"/>
                  </a:lnTo>
                  <a:lnTo>
                    <a:pt x="0" y="5"/>
                  </a:lnTo>
                  <a:close/>
                </a:path>
              </a:pathLst>
            </a:custGeom>
            <a:solidFill>
              <a:srgbClr val="FFFFFF"/>
            </a:solidFill>
            <a:ln w="9525">
              <a:noFill/>
              <a:round/>
              <a:headEnd/>
              <a:tailEnd/>
            </a:ln>
          </p:spPr>
          <p:txBody>
            <a:bodyPr/>
            <a:lstStyle/>
            <a:p>
              <a:endParaRPr lang="en-US"/>
            </a:p>
          </p:txBody>
        </p:sp>
        <p:sp>
          <p:nvSpPr>
            <p:cNvPr id="1297521" name="Freeform 113"/>
            <p:cNvSpPr>
              <a:spLocks/>
            </p:cNvSpPr>
            <p:nvPr/>
          </p:nvSpPr>
          <p:spPr bwMode="auto">
            <a:xfrm>
              <a:off x="4787" y="3199"/>
              <a:ext cx="98" cy="22"/>
            </a:xfrm>
            <a:custGeom>
              <a:avLst/>
              <a:gdLst/>
              <a:ahLst/>
              <a:cxnLst>
                <a:cxn ang="0">
                  <a:pos x="98" y="17"/>
                </a:cxn>
                <a:cxn ang="0">
                  <a:pos x="76" y="22"/>
                </a:cxn>
                <a:cxn ang="0">
                  <a:pos x="24" y="9"/>
                </a:cxn>
                <a:cxn ang="0">
                  <a:pos x="0" y="12"/>
                </a:cxn>
                <a:cxn ang="0">
                  <a:pos x="13" y="0"/>
                </a:cxn>
                <a:cxn ang="0">
                  <a:pos x="76" y="0"/>
                </a:cxn>
                <a:cxn ang="0">
                  <a:pos x="49" y="4"/>
                </a:cxn>
                <a:cxn ang="0">
                  <a:pos x="98" y="17"/>
                </a:cxn>
                <a:cxn ang="0">
                  <a:pos x="98" y="17"/>
                </a:cxn>
              </a:cxnLst>
              <a:rect l="0" t="0" r="r" b="b"/>
              <a:pathLst>
                <a:path w="98" h="22">
                  <a:moveTo>
                    <a:pt x="98" y="17"/>
                  </a:moveTo>
                  <a:lnTo>
                    <a:pt x="76" y="22"/>
                  </a:lnTo>
                  <a:lnTo>
                    <a:pt x="24" y="9"/>
                  </a:lnTo>
                  <a:lnTo>
                    <a:pt x="0" y="12"/>
                  </a:lnTo>
                  <a:lnTo>
                    <a:pt x="13" y="0"/>
                  </a:lnTo>
                  <a:lnTo>
                    <a:pt x="76" y="0"/>
                  </a:lnTo>
                  <a:lnTo>
                    <a:pt x="49" y="4"/>
                  </a:lnTo>
                  <a:lnTo>
                    <a:pt x="98" y="17"/>
                  </a:lnTo>
                  <a:lnTo>
                    <a:pt x="98" y="17"/>
                  </a:lnTo>
                  <a:close/>
                </a:path>
              </a:pathLst>
            </a:custGeom>
            <a:solidFill>
              <a:srgbClr val="FFFFFF"/>
            </a:solidFill>
            <a:ln w="9525">
              <a:noFill/>
              <a:round/>
              <a:headEnd/>
              <a:tailEnd/>
            </a:ln>
          </p:spPr>
          <p:txBody>
            <a:bodyPr/>
            <a:lstStyle/>
            <a:p>
              <a:endParaRPr lang="en-US"/>
            </a:p>
          </p:txBody>
        </p:sp>
        <p:sp>
          <p:nvSpPr>
            <p:cNvPr id="1297522" name="Line 114"/>
            <p:cNvSpPr>
              <a:spLocks noChangeShapeType="1"/>
            </p:cNvSpPr>
            <p:nvPr/>
          </p:nvSpPr>
          <p:spPr bwMode="auto">
            <a:xfrm>
              <a:off x="4635" y="3195"/>
              <a:ext cx="0" cy="49"/>
            </a:xfrm>
            <a:prstGeom prst="line">
              <a:avLst/>
            </a:prstGeom>
            <a:noFill/>
            <a:ln w="3175" cap="sq">
              <a:solidFill>
                <a:srgbClr val="AAE6FF"/>
              </a:solidFill>
              <a:bevel/>
              <a:headEnd/>
              <a:tailEnd/>
            </a:ln>
          </p:spPr>
          <p:txBody>
            <a:bodyPr/>
            <a:lstStyle/>
            <a:p>
              <a:endParaRPr lang="en-US"/>
            </a:p>
          </p:txBody>
        </p:sp>
        <p:sp>
          <p:nvSpPr>
            <p:cNvPr id="1297523" name="Line 115"/>
            <p:cNvSpPr>
              <a:spLocks noChangeShapeType="1"/>
            </p:cNvSpPr>
            <p:nvPr/>
          </p:nvSpPr>
          <p:spPr bwMode="auto">
            <a:xfrm>
              <a:off x="4934" y="3195"/>
              <a:ext cx="0" cy="49"/>
            </a:xfrm>
            <a:prstGeom prst="line">
              <a:avLst/>
            </a:prstGeom>
            <a:noFill/>
            <a:ln w="3175" cap="sq">
              <a:solidFill>
                <a:srgbClr val="AAE6FF"/>
              </a:solidFill>
              <a:bevel/>
              <a:headEnd/>
              <a:tailEnd/>
            </a:ln>
          </p:spPr>
          <p:txBody>
            <a:bodyPr/>
            <a:lstStyle/>
            <a:p>
              <a:endParaRPr lang="en-US"/>
            </a:p>
          </p:txBody>
        </p:sp>
      </p:grpSp>
      <p:pic>
        <p:nvPicPr>
          <p:cNvPr id="1297524" name="Picture 65" descr="Wi-Fi Tag"/>
          <p:cNvPicPr>
            <a:picLocks noChangeAspect="1" noChangeArrowheads="1"/>
          </p:cNvPicPr>
          <p:nvPr/>
        </p:nvPicPr>
        <p:blipFill>
          <a:blip r:embed="rId5" cstate="print"/>
          <a:srcRect/>
          <a:stretch>
            <a:fillRect/>
          </a:stretch>
        </p:blipFill>
        <p:spPr bwMode="auto">
          <a:xfrm flipH="1">
            <a:off x="133350" y="5551488"/>
            <a:ext cx="269875" cy="233362"/>
          </a:xfrm>
          <a:prstGeom prst="rect">
            <a:avLst/>
          </a:prstGeom>
          <a:noFill/>
          <a:ln w="9525">
            <a:noFill/>
            <a:miter lim="800000"/>
            <a:headEnd/>
            <a:tailEnd/>
          </a:ln>
        </p:spPr>
      </p:pic>
      <p:pic>
        <p:nvPicPr>
          <p:cNvPr id="1297525" name="Picture 65" descr="Wi-Fi Tag"/>
          <p:cNvPicPr>
            <a:picLocks noChangeAspect="1" noChangeArrowheads="1"/>
          </p:cNvPicPr>
          <p:nvPr/>
        </p:nvPicPr>
        <p:blipFill>
          <a:blip r:embed="rId5" cstate="print"/>
          <a:srcRect/>
          <a:stretch>
            <a:fillRect/>
          </a:stretch>
        </p:blipFill>
        <p:spPr bwMode="auto">
          <a:xfrm flipH="1">
            <a:off x="1863725" y="5057775"/>
            <a:ext cx="269875" cy="233363"/>
          </a:xfrm>
          <a:prstGeom prst="rect">
            <a:avLst/>
          </a:prstGeom>
          <a:noFill/>
          <a:ln w="9525">
            <a:noFill/>
            <a:miter lim="800000"/>
            <a:headEnd/>
            <a:tailEnd/>
          </a:ln>
        </p:spPr>
      </p:pic>
      <p:pic>
        <p:nvPicPr>
          <p:cNvPr id="1297526" name="Picture 5" descr="Wireless Router, Added 04/20/2004"/>
          <p:cNvPicPr>
            <a:picLocks noChangeAspect="1" noChangeArrowheads="1"/>
          </p:cNvPicPr>
          <p:nvPr/>
        </p:nvPicPr>
        <p:blipFill>
          <a:blip r:embed="rId3" cstate="print"/>
          <a:srcRect/>
          <a:stretch>
            <a:fillRect/>
          </a:stretch>
        </p:blipFill>
        <p:spPr bwMode="auto">
          <a:xfrm>
            <a:off x="1998663" y="4238625"/>
            <a:ext cx="479425" cy="282575"/>
          </a:xfrm>
          <a:prstGeom prst="rect">
            <a:avLst/>
          </a:prstGeom>
          <a:noFill/>
          <a:ln w="9525">
            <a:noFill/>
            <a:miter lim="800000"/>
            <a:headEnd/>
            <a:tailEnd/>
          </a:ln>
        </p:spPr>
      </p:pic>
      <p:pic>
        <p:nvPicPr>
          <p:cNvPr id="1297527" name="Picture 5" descr="Wireless Router, Added 04/20/2004"/>
          <p:cNvPicPr>
            <a:picLocks noChangeAspect="1" noChangeArrowheads="1"/>
          </p:cNvPicPr>
          <p:nvPr/>
        </p:nvPicPr>
        <p:blipFill>
          <a:blip r:embed="rId3" cstate="print"/>
          <a:srcRect/>
          <a:stretch>
            <a:fillRect/>
          </a:stretch>
        </p:blipFill>
        <p:spPr bwMode="auto">
          <a:xfrm>
            <a:off x="1474788" y="4703763"/>
            <a:ext cx="479425" cy="282575"/>
          </a:xfrm>
          <a:prstGeom prst="rect">
            <a:avLst/>
          </a:prstGeom>
          <a:noFill/>
          <a:ln w="9525">
            <a:noFill/>
            <a:miter lim="800000"/>
            <a:headEnd/>
            <a:tailEnd/>
          </a:ln>
        </p:spPr>
      </p:pic>
      <p:pic>
        <p:nvPicPr>
          <p:cNvPr id="1297528" name="Picture 5" descr="Wireless Router, Added 04/20/2004"/>
          <p:cNvPicPr>
            <a:picLocks noChangeAspect="1" noChangeArrowheads="1"/>
          </p:cNvPicPr>
          <p:nvPr/>
        </p:nvPicPr>
        <p:blipFill>
          <a:blip r:embed="rId3" cstate="print"/>
          <a:srcRect/>
          <a:stretch>
            <a:fillRect/>
          </a:stretch>
        </p:blipFill>
        <p:spPr bwMode="auto">
          <a:xfrm>
            <a:off x="693738" y="5448300"/>
            <a:ext cx="479425" cy="282575"/>
          </a:xfrm>
          <a:prstGeom prst="rect">
            <a:avLst/>
          </a:prstGeom>
          <a:noFill/>
          <a:ln w="9525">
            <a:noFill/>
            <a:miter lim="800000"/>
            <a:headEnd/>
            <a:tailEnd/>
          </a:ln>
        </p:spPr>
      </p:pic>
      <p:pic>
        <p:nvPicPr>
          <p:cNvPr id="1297529" name="Picture 5" descr="Wireless Router, Added 04/20/2004"/>
          <p:cNvPicPr>
            <a:picLocks noChangeAspect="1" noChangeArrowheads="1"/>
          </p:cNvPicPr>
          <p:nvPr/>
        </p:nvPicPr>
        <p:blipFill>
          <a:blip r:embed="rId3" cstate="print"/>
          <a:srcRect/>
          <a:stretch>
            <a:fillRect/>
          </a:stretch>
        </p:blipFill>
        <p:spPr bwMode="auto">
          <a:xfrm>
            <a:off x="2582863" y="4689475"/>
            <a:ext cx="479425" cy="282575"/>
          </a:xfrm>
          <a:prstGeom prst="rect">
            <a:avLst/>
          </a:prstGeom>
          <a:noFill/>
          <a:ln w="9525">
            <a:noFill/>
            <a:miter lim="800000"/>
            <a:headEnd/>
            <a:tailEnd/>
          </a:ln>
        </p:spPr>
      </p:pic>
      <p:pic>
        <p:nvPicPr>
          <p:cNvPr id="1297530" name="Picture 5" descr="Wireless Router, Added 04/20/2004"/>
          <p:cNvPicPr>
            <a:picLocks noChangeAspect="1" noChangeArrowheads="1"/>
          </p:cNvPicPr>
          <p:nvPr/>
        </p:nvPicPr>
        <p:blipFill>
          <a:blip r:embed="rId3" cstate="print"/>
          <a:srcRect/>
          <a:stretch>
            <a:fillRect/>
          </a:stretch>
        </p:blipFill>
        <p:spPr bwMode="auto">
          <a:xfrm>
            <a:off x="3303588" y="5165725"/>
            <a:ext cx="479425" cy="282575"/>
          </a:xfrm>
          <a:prstGeom prst="rect">
            <a:avLst/>
          </a:prstGeom>
          <a:noFill/>
          <a:ln w="9525">
            <a:noFill/>
            <a:miter lim="800000"/>
            <a:headEnd/>
            <a:tailEnd/>
          </a:ln>
        </p:spPr>
      </p:pic>
      <p:pic>
        <p:nvPicPr>
          <p:cNvPr id="1297531" name="Picture 65" descr="Wi-Fi Tag"/>
          <p:cNvPicPr>
            <a:picLocks noChangeAspect="1" noChangeArrowheads="1"/>
          </p:cNvPicPr>
          <p:nvPr/>
        </p:nvPicPr>
        <p:blipFill>
          <a:blip r:embed="rId5" cstate="print"/>
          <a:srcRect/>
          <a:stretch>
            <a:fillRect/>
          </a:stretch>
        </p:blipFill>
        <p:spPr bwMode="auto">
          <a:xfrm flipH="1">
            <a:off x="2478088" y="5141913"/>
            <a:ext cx="269875" cy="233362"/>
          </a:xfrm>
          <a:prstGeom prst="rect">
            <a:avLst/>
          </a:prstGeom>
          <a:noFill/>
          <a:ln w="9525">
            <a:noFill/>
            <a:miter lim="800000"/>
            <a:headEnd/>
            <a:tailEnd/>
          </a:ln>
        </p:spPr>
      </p:pic>
      <p:pic>
        <p:nvPicPr>
          <p:cNvPr id="1297532" name="Picture 65" descr="Wi-Fi Tag"/>
          <p:cNvPicPr>
            <a:picLocks noChangeAspect="1" noChangeArrowheads="1"/>
          </p:cNvPicPr>
          <p:nvPr/>
        </p:nvPicPr>
        <p:blipFill>
          <a:blip r:embed="rId5" cstate="print"/>
          <a:srcRect/>
          <a:stretch>
            <a:fillRect/>
          </a:stretch>
        </p:blipFill>
        <p:spPr bwMode="auto">
          <a:xfrm flipH="1">
            <a:off x="3033713" y="4289425"/>
            <a:ext cx="269875" cy="233363"/>
          </a:xfrm>
          <a:prstGeom prst="rect">
            <a:avLst/>
          </a:prstGeom>
          <a:noFill/>
          <a:ln w="9525">
            <a:noFill/>
            <a:miter lim="800000"/>
            <a:headEnd/>
            <a:tailEnd/>
          </a:ln>
        </p:spPr>
      </p:pic>
      <p:sp>
        <p:nvSpPr>
          <p:cNvPr id="1297556" name="AutoShape 148"/>
          <p:cNvSpPr>
            <a:spLocks noChangeArrowheads="1"/>
          </p:cNvSpPr>
          <p:nvPr/>
        </p:nvSpPr>
        <p:spPr bwMode="auto">
          <a:xfrm>
            <a:off x="3783013" y="4713288"/>
            <a:ext cx="511175" cy="452437"/>
          </a:xfrm>
          <a:prstGeom prst="rightArrow">
            <a:avLst>
              <a:gd name="adj1" fmla="val 50000"/>
              <a:gd name="adj2" fmla="val 28246"/>
            </a:avLst>
          </a:prstGeom>
          <a:solidFill>
            <a:schemeClr val="accent1"/>
          </a:solidFill>
          <a:ln w="9525" algn="ctr">
            <a:solidFill>
              <a:schemeClr val="tx2"/>
            </a:solidFill>
            <a:miter lim="800000"/>
            <a:headEnd/>
            <a:tailEnd/>
          </a:ln>
          <a:effectLst/>
        </p:spPr>
        <p:txBody>
          <a:bodyPr wrap="none" lIns="82124" tIns="41061" rIns="82124" bIns="41061" anchor="ctr">
            <a:spAutoFit/>
          </a:bodyPr>
          <a:lstStyle/>
          <a:p>
            <a:endParaRPr lang="en-US"/>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9650" name="Rectangle 2"/>
          <p:cNvSpPr>
            <a:spLocks noGrp="1" noChangeArrowheads="1"/>
          </p:cNvSpPr>
          <p:nvPr>
            <p:ph type="title"/>
          </p:nvPr>
        </p:nvSpPr>
        <p:spPr/>
        <p:txBody>
          <a:bodyPr/>
          <a:lstStyle/>
          <a:p>
            <a:r>
              <a:rPr lang="en-AU" dirty="0" smtClean="0"/>
              <a:t>A World of Proprietary Protocols</a:t>
            </a:r>
            <a:endParaRPr lang="en-US" dirty="0"/>
          </a:p>
        </p:txBody>
      </p:sp>
      <p:sp>
        <p:nvSpPr>
          <p:cNvPr id="1179651" name="Rectangle 3"/>
          <p:cNvSpPr>
            <a:spLocks noGrp="1" noChangeArrowheads="1"/>
          </p:cNvSpPr>
          <p:nvPr>
            <p:ph type="body" idx="1"/>
          </p:nvPr>
        </p:nvSpPr>
        <p:spPr>
          <a:xfrm>
            <a:off x="1057275" y="1520825"/>
            <a:ext cx="10237788" cy="5059363"/>
          </a:xfrm>
        </p:spPr>
        <p:txBody>
          <a:bodyPr/>
          <a:lstStyle/>
          <a:p>
            <a:pPr>
              <a:lnSpc>
                <a:spcPct val="85000"/>
              </a:lnSpc>
            </a:pPr>
            <a:r>
              <a:rPr lang="en-AU" dirty="0"/>
              <a:t>Many </a:t>
            </a:r>
            <a:r>
              <a:rPr lang="en-AU" dirty="0" smtClean="0"/>
              <a:t>legacy </a:t>
            </a:r>
            <a:r>
              <a:rPr lang="en-AU" dirty="0"/>
              <a:t>networks use </a:t>
            </a:r>
            <a:r>
              <a:rPr lang="en-AU" dirty="0">
                <a:solidFill>
                  <a:schemeClr val="accent2"/>
                </a:solidFill>
              </a:rPr>
              <a:t>closed and proprietary</a:t>
            </a:r>
            <a:r>
              <a:rPr lang="en-AU" dirty="0"/>
              <a:t> protocols</a:t>
            </a:r>
          </a:p>
          <a:p>
            <a:pPr lvl="1">
              <a:lnSpc>
                <a:spcPct val="85000"/>
              </a:lnSpc>
            </a:pPr>
            <a:r>
              <a:rPr lang="en-AU" dirty="0" smtClean="0"/>
              <a:t>Each </a:t>
            </a:r>
            <a:r>
              <a:rPr lang="en-AU" dirty="0"/>
              <a:t>with different implementations at each layer (Physical, Link, Network)</a:t>
            </a:r>
          </a:p>
          <a:p>
            <a:pPr lvl="1">
              <a:lnSpc>
                <a:spcPct val="85000"/>
              </a:lnSpc>
            </a:pPr>
            <a:r>
              <a:rPr lang="en-US" dirty="0"/>
              <a:t>Many non-interoperable “solutions” addressing specific problems </a:t>
            </a:r>
          </a:p>
          <a:p>
            <a:pPr lvl="1">
              <a:lnSpc>
                <a:spcPct val="85000"/>
              </a:lnSpc>
            </a:pPr>
            <a:r>
              <a:rPr lang="en-US" dirty="0" smtClean="0">
                <a:solidFill>
                  <a:schemeClr val="accent2"/>
                </a:solidFill>
              </a:rPr>
              <a:t>Resulting </a:t>
            </a:r>
            <a:r>
              <a:rPr lang="en-US" dirty="0">
                <a:solidFill>
                  <a:schemeClr val="accent2"/>
                </a:solidFill>
              </a:rPr>
              <a:t>in different architectures and protocols</a:t>
            </a:r>
          </a:p>
          <a:p>
            <a:pPr>
              <a:lnSpc>
                <a:spcPct val="85000"/>
              </a:lnSpc>
            </a:pPr>
            <a:r>
              <a:rPr lang="en-AU" dirty="0"/>
              <a:t>Interoperability partially addressed (poorly) by protocol gateways</a:t>
            </a:r>
          </a:p>
          <a:p>
            <a:pPr lvl="1">
              <a:lnSpc>
                <a:spcPct val="85000"/>
              </a:lnSpc>
            </a:pPr>
            <a:r>
              <a:rPr lang="en-AU" dirty="0"/>
              <a:t>Inherently complex to design, deploy and manage</a:t>
            </a:r>
          </a:p>
          <a:p>
            <a:pPr lvl="1">
              <a:lnSpc>
                <a:spcPct val="85000"/>
              </a:lnSpc>
            </a:pPr>
            <a:r>
              <a:rPr lang="en-AU" dirty="0"/>
              <a:t>Results in inefficient and fragmented </a:t>
            </a:r>
            <a:r>
              <a:rPr lang="en-AU" dirty="0" smtClean="0"/>
              <a:t>networks, </a:t>
            </a:r>
            <a:r>
              <a:rPr lang="en-AU" dirty="0" err="1"/>
              <a:t>QOS</a:t>
            </a:r>
            <a:r>
              <a:rPr lang="en-AU" dirty="0"/>
              <a:t>, convergence</a:t>
            </a:r>
          </a:p>
          <a:p>
            <a:pPr>
              <a:lnSpc>
                <a:spcPct val="85000"/>
              </a:lnSpc>
            </a:pPr>
            <a:r>
              <a:rPr lang="en-AU" dirty="0" smtClean="0"/>
              <a:t>Similar situation to </a:t>
            </a:r>
            <a:r>
              <a:rPr lang="en-AU" dirty="0"/>
              <a:t>computer networks in the </a:t>
            </a:r>
            <a:r>
              <a:rPr lang="en-AU" dirty="0" err="1"/>
              <a:t>1980s</a:t>
            </a:r>
            <a:endParaRPr lang="en-AU" dirty="0"/>
          </a:p>
          <a:p>
            <a:pPr lvl="1">
              <a:lnSpc>
                <a:spcPct val="85000"/>
              </a:lnSpc>
            </a:pPr>
            <a:r>
              <a:rPr lang="en-AU" dirty="0"/>
              <a:t>Islands of systems communicating using </a:t>
            </a:r>
            <a:r>
              <a:rPr lang="en-AU" dirty="0" err="1"/>
              <a:t>SNA</a:t>
            </a:r>
            <a:r>
              <a:rPr lang="en-AU" dirty="0"/>
              <a:t>, </a:t>
            </a:r>
            <a:r>
              <a:rPr lang="en-AU" dirty="0" err="1"/>
              <a:t>IPX</a:t>
            </a:r>
            <a:r>
              <a:rPr lang="en-AU" dirty="0"/>
              <a:t>, </a:t>
            </a:r>
            <a:r>
              <a:rPr lang="en-AU" dirty="0" err="1"/>
              <a:t>Appletalk</a:t>
            </a:r>
            <a:r>
              <a:rPr lang="en-AU" dirty="0"/>
              <a:t>, </a:t>
            </a:r>
            <a:r>
              <a:rPr lang="en-AU" dirty="0" err="1"/>
              <a:t>DECnet</a:t>
            </a:r>
            <a:r>
              <a:rPr lang="en-AU" dirty="0"/>
              <a:t>, VINES</a:t>
            </a:r>
          </a:p>
          <a:p>
            <a:pPr lvl="1">
              <a:lnSpc>
                <a:spcPct val="85000"/>
              </a:lnSpc>
            </a:pPr>
            <a:r>
              <a:rPr lang="en-AU" dirty="0"/>
              <a:t>Interconnected using multiprotocol gateways</a:t>
            </a:r>
            <a:endParaRPr lang="en-US" dirty="0"/>
          </a:p>
          <a:p>
            <a:pPr>
              <a:lnSpc>
                <a:spcPct val="85000"/>
              </a:lnSpc>
            </a:pPr>
            <a:endParaRPr lang="en-US" dirty="0"/>
          </a:p>
        </p:txBody>
      </p:sp>
      <p:pic>
        <p:nvPicPr>
          <p:cNvPr id="1249284" name="Picture 4" descr="Ember"/>
          <p:cNvPicPr>
            <a:picLocks noChangeAspect="1" noChangeArrowheads="1"/>
          </p:cNvPicPr>
          <p:nvPr/>
        </p:nvPicPr>
        <p:blipFill>
          <a:blip r:embed="rId3" cstate="print"/>
          <a:srcRect/>
          <a:stretch>
            <a:fillRect/>
          </a:stretch>
        </p:blipFill>
        <p:spPr bwMode="auto">
          <a:xfrm>
            <a:off x="10491788" y="4003675"/>
            <a:ext cx="1273175" cy="319088"/>
          </a:xfrm>
          <a:prstGeom prst="rect">
            <a:avLst/>
          </a:prstGeom>
          <a:solidFill>
            <a:schemeClr val="accent2"/>
          </a:solidFill>
          <a:ln w="9525">
            <a:noFill/>
            <a:miter lim="800000"/>
            <a:headEnd/>
            <a:tailEnd/>
          </a:ln>
        </p:spPr>
      </p:pic>
      <p:pic>
        <p:nvPicPr>
          <p:cNvPr id="1249285" name="Picture 5" descr="dust">
            <a:hlinkClick r:id="rId4"/>
          </p:cNvPr>
          <p:cNvPicPr>
            <a:picLocks noChangeAspect="1" noChangeArrowheads="1"/>
          </p:cNvPicPr>
          <p:nvPr/>
        </p:nvPicPr>
        <p:blipFill>
          <a:blip r:embed="rId5" cstate="print"/>
          <a:srcRect/>
          <a:stretch>
            <a:fillRect/>
          </a:stretch>
        </p:blipFill>
        <p:spPr bwMode="auto">
          <a:xfrm>
            <a:off x="10521950" y="2660650"/>
            <a:ext cx="1204913" cy="277813"/>
          </a:xfrm>
          <a:prstGeom prst="rect">
            <a:avLst/>
          </a:prstGeom>
          <a:solidFill>
            <a:schemeClr val="accent2"/>
          </a:solidFill>
          <a:ln w="9525">
            <a:noFill/>
            <a:miter lim="800000"/>
            <a:headEnd/>
            <a:tailEnd/>
          </a:ln>
        </p:spPr>
      </p:pic>
      <p:pic>
        <p:nvPicPr>
          <p:cNvPr id="1249286" name="Picture 6" descr="Millennial Net - Wireless Sensor Networking Anywhere">
            <a:hlinkClick r:id="rId6"/>
          </p:cNvPr>
          <p:cNvPicPr>
            <a:picLocks noChangeAspect="1" noChangeArrowheads="1"/>
          </p:cNvPicPr>
          <p:nvPr/>
        </p:nvPicPr>
        <p:blipFill>
          <a:blip r:embed="rId7" cstate="print"/>
          <a:srcRect/>
          <a:stretch>
            <a:fillRect/>
          </a:stretch>
        </p:blipFill>
        <p:spPr bwMode="auto">
          <a:xfrm>
            <a:off x="10521950" y="3286125"/>
            <a:ext cx="1211263" cy="371475"/>
          </a:xfrm>
          <a:prstGeom prst="rect">
            <a:avLst/>
          </a:prstGeom>
          <a:solidFill>
            <a:schemeClr val="accent2"/>
          </a:solidFill>
          <a:ln w="9525">
            <a:noFill/>
            <a:miter lim="800000"/>
            <a:headEnd/>
            <a:tailEnd/>
          </a:ln>
        </p:spPr>
      </p:pic>
      <p:pic>
        <p:nvPicPr>
          <p:cNvPr id="1249287" name="Picture 7" descr="Sensicast Logo">
            <a:hlinkClick r:id="rId8"/>
          </p:cNvPr>
          <p:cNvPicPr>
            <a:picLocks noChangeAspect="1" noChangeArrowheads="1"/>
          </p:cNvPicPr>
          <p:nvPr/>
        </p:nvPicPr>
        <p:blipFill>
          <a:blip r:embed="rId9" cstate="print"/>
          <a:srcRect/>
          <a:stretch>
            <a:fillRect/>
          </a:stretch>
        </p:blipFill>
        <p:spPr bwMode="auto">
          <a:xfrm>
            <a:off x="10521950" y="5475288"/>
            <a:ext cx="1212850" cy="428625"/>
          </a:xfrm>
          <a:prstGeom prst="rect">
            <a:avLst/>
          </a:prstGeom>
          <a:solidFill>
            <a:schemeClr val="accent2"/>
          </a:solidFill>
          <a:ln w="9525">
            <a:noFill/>
            <a:miter lim="800000"/>
            <a:headEnd/>
            <a:tailEnd/>
          </a:ln>
        </p:spPr>
      </p:pic>
      <p:pic>
        <p:nvPicPr>
          <p:cNvPr id="1249289" name="Picture 9"/>
          <p:cNvPicPr>
            <a:picLocks noChangeAspect="1" noChangeArrowheads="1"/>
          </p:cNvPicPr>
          <p:nvPr/>
        </p:nvPicPr>
        <p:blipFill>
          <a:blip r:embed="rId10" cstate="print"/>
          <a:srcRect/>
          <a:stretch>
            <a:fillRect/>
          </a:stretch>
        </p:blipFill>
        <p:spPr bwMode="auto">
          <a:xfrm>
            <a:off x="10774363" y="4670425"/>
            <a:ext cx="685800" cy="457200"/>
          </a:xfrm>
          <a:prstGeom prst="rect">
            <a:avLst/>
          </a:prstGeom>
          <a:noFill/>
          <a:ln w="9525">
            <a:noFill/>
            <a:miter lim="800000"/>
            <a:headEnd/>
            <a:tailEnd/>
          </a:ln>
        </p:spPr>
      </p:pic>
      <p:pic>
        <p:nvPicPr>
          <p:cNvPr id="1249290" name="Picture 10"/>
          <p:cNvPicPr>
            <a:picLocks noChangeAspect="1" noChangeArrowheads="1"/>
          </p:cNvPicPr>
          <p:nvPr/>
        </p:nvPicPr>
        <p:blipFill>
          <a:blip r:embed="rId11" cstate="print"/>
          <a:srcRect/>
          <a:stretch>
            <a:fillRect/>
          </a:stretch>
        </p:blipFill>
        <p:spPr bwMode="auto">
          <a:xfrm>
            <a:off x="10415588" y="2016125"/>
            <a:ext cx="1365250" cy="298450"/>
          </a:xfrm>
          <a:prstGeom prst="rect">
            <a:avLst/>
          </a:prstGeom>
          <a:noFill/>
          <a:ln w="9525">
            <a:noFill/>
            <a:miter lim="800000"/>
            <a:headEnd/>
            <a:tailEnd/>
          </a:ln>
        </p:spPr>
      </p:pic>
      <p:pic>
        <p:nvPicPr>
          <p:cNvPr id="1325057" name="Picture 1" descr="C:\Documents and Settings\japcar\Local Settings\Temporary Internet Files\Content.IE5\SX81YJ0X\MC900282916[1].wmf"/>
          <p:cNvPicPr>
            <a:picLocks noChangeAspect="1" noChangeArrowheads="1"/>
          </p:cNvPicPr>
          <p:nvPr/>
        </p:nvPicPr>
        <p:blipFill>
          <a:blip r:embed="rId12" cstate="print"/>
          <a:srcRect/>
          <a:stretch>
            <a:fillRect/>
          </a:stretch>
        </p:blipFill>
        <p:spPr bwMode="auto">
          <a:xfrm>
            <a:off x="10415588" y="184149"/>
            <a:ext cx="1439862" cy="14001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24929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249285"/>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1249286"/>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1249284"/>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1249287"/>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2492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2" name="Oval 22"/>
          <p:cNvSpPr>
            <a:spLocks noChangeArrowheads="1"/>
          </p:cNvSpPr>
          <p:nvPr/>
        </p:nvSpPr>
        <p:spPr bwMode="auto">
          <a:xfrm>
            <a:off x="1817688" y="1476375"/>
            <a:ext cx="8326437" cy="4356100"/>
          </a:xfrm>
          <a:prstGeom prst="ellipse">
            <a:avLst/>
          </a:prstGeom>
          <a:solidFill>
            <a:srgbClr val="A8286B">
              <a:alpha val="20000"/>
            </a:srgbClr>
          </a:solidFill>
          <a:ln w="9525" algn="ctr">
            <a:solidFill>
              <a:schemeClr val="tx1"/>
            </a:solidFill>
            <a:prstDash val="dash"/>
            <a:round/>
            <a:headEnd/>
            <a:tailEnd/>
          </a:ln>
          <a:effectLst/>
        </p:spPr>
        <p:txBody>
          <a:bodyPr lIns="82124" tIns="41061" rIns="82124" bIns="41061" anchor="ctr"/>
          <a:lstStyle/>
          <a:p>
            <a:pPr algn="ctr" defTabSz="814388"/>
            <a:endParaRPr lang="en-US"/>
          </a:p>
        </p:txBody>
      </p:sp>
      <p:sp>
        <p:nvSpPr>
          <p:cNvPr id="1310813" name="Oval 93"/>
          <p:cNvSpPr>
            <a:spLocks noChangeArrowheads="1"/>
          </p:cNvSpPr>
          <p:nvPr/>
        </p:nvSpPr>
        <p:spPr bwMode="auto">
          <a:xfrm>
            <a:off x="6626225" y="3216275"/>
            <a:ext cx="1547813" cy="1122363"/>
          </a:xfrm>
          <a:prstGeom prst="ellipse">
            <a:avLst/>
          </a:prstGeom>
          <a:solidFill>
            <a:schemeClr val="folHlink">
              <a:alpha val="20000"/>
            </a:schemeClr>
          </a:solidFill>
          <a:ln w="9525" algn="ctr">
            <a:solidFill>
              <a:schemeClr val="tx1"/>
            </a:solidFill>
            <a:prstDash val="dash"/>
            <a:round/>
            <a:headEnd/>
            <a:tailEnd/>
          </a:ln>
          <a:effectLst/>
        </p:spPr>
        <p:txBody>
          <a:bodyPr lIns="82124" tIns="41061" rIns="82124" bIns="41061" anchor="ctr"/>
          <a:lstStyle/>
          <a:p>
            <a:pPr algn="ctr" defTabSz="814388"/>
            <a:endParaRPr lang="en-US"/>
          </a:p>
        </p:txBody>
      </p:sp>
      <p:sp>
        <p:nvSpPr>
          <p:cNvPr id="1310772" name="Oval 52"/>
          <p:cNvSpPr>
            <a:spLocks noChangeArrowheads="1"/>
          </p:cNvSpPr>
          <p:nvPr/>
        </p:nvSpPr>
        <p:spPr bwMode="auto">
          <a:xfrm>
            <a:off x="6394450" y="2970213"/>
            <a:ext cx="3028950" cy="2430462"/>
          </a:xfrm>
          <a:prstGeom prst="ellipse">
            <a:avLst/>
          </a:prstGeom>
          <a:solidFill>
            <a:schemeClr val="accent1">
              <a:alpha val="20000"/>
            </a:schemeClr>
          </a:solidFill>
          <a:ln w="9525" algn="ctr">
            <a:solidFill>
              <a:schemeClr val="tx1"/>
            </a:solidFill>
            <a:prstDash val="dash"/>
            <a:round/>
            <a:headEnd/>
            <a:tailEnd/>
          </a:ln>
          <a:effectLst/>
        </p:spPr>
        <p:txBody>
          <a:bodyPr lIns="82124" tIns="41061" rIns="82124" bIns="41061" anchor="ctr"/>
          <a:lstStyle/>
          <a:p>
            <a:pPr algn="ctr" defTabSz="814388"/>
            <a:endParaRPr lang="en-US"/>
          </a:p>
        </p:txBody>
      </p:sp>
      <p:sp>
        <p:nvSpPr>
          <p:cNvPr id="1310747" name="Oval 27"/>
          <p:cNvSpPr>
            <a:spLocks noChangeArrowheads="1"/>
          </p:cNvSpPr>
          <p:nvPr/>
        </p:nvSpPr>
        <p:spPr bwMode="auto">
          <a:xfrm>
            <a:off x="2492375" y="2609850"/>
            <a:ext cx="3781425" cy="2805113"/>
          </a:xfrm>
          <a:prstGeom prst="ellipse">
            <a:avLst/>
          </a:prstGeom>
          <a:solidFill>
            <a:schemeClr val="accent1">
              <a:alpha val="20000"/>
            </a:schemeClr>
          </a:solidFill>
          <a:ln w="9525" algn="ctr">
            <a:solidFill>
              <a:schemeClr val="tx1"/>
            </a:solidFill>
            <a:prstDash val="dash"/>
            <a:round/>
            <a:headEnd/>
            <a:tailEnd/>
          </a:ln>
          <a:effectLst/>
        </p:spPr>
        <p:txBody>
          <a:bodyPr lIns="82124" tIns="41061" rIns="82124" bIns="41061" anchor="ctr"/>
          <a:lstStyle/>
          <a:p>
            <a:pPr algn="ctr" defTabSz="814388"/>
            <a:endParaRPr lang="en-US"/>
          </a:p>
        </p:txBody>
      </p:sp>
      <p:sp>
        <p:nvSpPr>
          <p:cNvPr id="1310760" name="Line 40"/>
          <p:cNvSpPr>
            <a:spLocks noChangeShapeType="1"/>
          </p:cNvSpPr>
          <p:nvPr/>
        </p:nvSpPr>
        <p:spPr bwMode="auto">
          <a:xfrm rot="10800000" flipH="1" flipV="1">
            <a:off x="4248150" y="4818063"/>
            <a:ext cx="0" cy="312737"/>
          </a:xfrm>
          <a:prstGeom prst="line">
            <a:avLst/>
          </a:prstGeom>
          <a:noFill/>
          <a:ln w="28575">
            <a:solidFill>
              <a:schemeClr val="tx1"/>
            </a:solidFill>
            <a:round/>
            <a:headEnd/>
            <a:tailEnd type="triangle" w="med" len="med"/>
          </a:ln>
          <a:effectLst/>
        </p:spPr>
        <p:txBody>
          <a:bodyPr lIns="82124" tIns="41061" rIns="82124" bIns="41061" anchor="ctr">
            <a:spAutoFit/>
          </a:bodyPr>
          <a:lstStyle/>
          <a:p>
            <a:endParaRPr lang="en-US"/>
          </a:p>
        </p:txBody>
      </p:sp>
      <p:sp>
        <p:nvSpPr>
          <p:cNvPr id="1310731" name="Line 11"/>
          <p:cNvSpPr>
            <a:spLocks noChangeShapeType="1"/>
          </p:cNvSpPr>
          <p:nvPr/>
        </p:nvSpPr>
        <p:spPr bwMode="auto">
          <a:xfrm rot="10800000" flipH="1">
            <a:off x="4365625" y="4308475"/>
            <a:ext cx="314325" cy="365125"/>
          </a:xfrm>
          <a:prstGeom prst="line">
            <a:avLst/>
          </a:prstGeom>
          <a:noFill/>
          <a:ln w="28575">
            <a:solidFill>
              <a:schemeClr val="tx1"/>
            </a:solidFill>
            <a:round/>
            <a:headEnd type="triangle" w="med" len="med"/>
            <a:tailEnd/>
          </a:ln>
          <a:effectLst/>
        </p:spPr>
        <p:txBody>
          <a:bodyPr lIns="82124" tIns="41061" rIns="82124" bIns="41061" anchor="ctr">
            <a:spAutoFit/>
          </a:bodyPr>
          <a:lstStyle/>
          <a:p>
            <a:endParaRPr lang="en-US"/>
          </a:p>
        </p:txBody>
      </p:sp>
      <p:sp>
        <p:nvSpPr>
          <p:cNvPr id="1310722" name="Rectangle 2"/>
          <p:cNvSpPr>
            <a:spLocks noGrp="1" noChangeArrowheads="1"/>
          </p:cNvSpPr>
          <p:nvPr>
            <p:ph type="title"/>
          </p:nvPr>
        </p:nvSpPr>
        <p:spPr/>
        <p:txBody>
          <a:bodyPr/>
          <a:lstStyle/>
          <a:p>
            <a:r>
              <a:rPr lang="en-AU" dirty="0" err="1" smtClean="0"/>
              <a:t>RPL</a:t>
            </a:r>
            <a:r>
              <a:rPr lang="en-AU" dirty="0" smtClean="0"/>
              <a:t> </a:t>
            </a:r>
            <a:r>
              <a:rPr lang="en-AU" dirty="0"/>
              <a:t>Terminology</a:t>
            </a:r>
            <a:endParaRPr lang="en-US" dirty="0"/>
          </a:p>
        </p:txBody>
      </p:sp>
      <p:sp>
        <p:nvSpPr>
          <p:cNvPr id="1310726" name="Line 6"/>
          <p:cNvSpPr>
            <a:spLocks noChangeShapeType="1"/>
          </p:cNvSpPr>
          <p:nvPr/>
        </p:nvSpPr>
        <p:spPr bwMode="auto">
          <a:xfrm>
            <a:off x="2862263" y="3527425"/>
            <a:ext cx="671512" cy="576263"/>
          </a:xfrm>
          <a:prstGeom prst="line">
            <a:avLst/>
          </a:prstGeom>
          <a:noFill/>
          <a:ln w="28575">
            <a:solidFill>
              <a:schemeClr val="tx1"/>
            </a:solidFill>
            <a:round/>
            <a:headEnd/>
            <a:tailEnd type="triangle" w="med" len="med"/>
          </a:ln>
          <a:effectLst/>
        </p:spPr>
        <p:txBody>
          <a:bodyPr lIns="82124" tIns="41061" rIns="82124" bIns="41061" anchor="ctr">
            <a:spAutoFit/>
          </a:bodyPr>
          <a:lstStyle/>
          <a:p>
            <a:endParaRPr lang="en-US"/>
          </a:p>
        </p:txBody>
      </p:sp>
      <p:sp>
        <p:nvSpPr>
          <p:cNvPr id="1310728" name="Line 8"/>
          <p:cNvSpPr>
            <a:spLocks noChangeShapeType="1"/>
          </p:cNvSpPr>
          <p:nvPr/>
        </p:nvSpPr>
        <p:spPr bwMode="auto">
          <a:xfrm rot="10800000" flipV="1">
            <a:off x="4365625" y="2963863"/>
            <a:ext cx="373063" cy="419100"/>
          </a:xfrm>
          <a:prstGeom prst="line">
            <a:avLst/>
          </a:prstGeom>
          <a:noFill/>
          <a:ln w="28575">
            <a:solidFill>
              <a:schemeClr val="tx1"/>
            </a:solidFill>
            <a:round/>
            <a:headEnd/>
            <a:tailEnd type="triangle" w="med" len="med"/>
          </a:ln>
          <a:effectLst/>
        </p:spPr>
        <p:txBody>
          <a:bodyPr lIns="82124" tIns="41061" rIns="82124" bIns="41061" anchor="ctr">
            <a:spAutoFit/>
          </a:bodyPr>
          <a:lstStyle/>
          <a:p>
            <a:endParaRPr lang="en-US"/>
          </a:p>
        </p:txBody>
      </p:sp>
      <p:sp>
        <p:nvSpPr>
          <p:cNvPr id="1310729" name="Line 9"/>
          <p:cNvSpPr>
            <a:spLocks noChangeShapeType="1"/>
          </p:cNvSpPr>
          <p:nvPr/>
        </p:nvSpPr>
        <p:spPr bwMode="auto">
          <a:xfrm flipH="1" flipV="1">
            <a:off x="4492625" y="3527425"/>
            <a:ext cx="769938" cy="0"/>
          </a:xfrm>
          <a:prstGeom prst="line">
            <a:avLst/>
          </a:prstGeom>
          <a:noFill/>
          <a:ln w="28575">
            <a:solidFill>
              <a:schemeClr val="tx1"/>
            </a:solidFill>
            <a:round/>
            <a:headEnd/>
            <a:tailEnd type="triangle" w="med" len="med"/>
          </a:ln>
          <a:effectLst/>
        </p:spPr>
        <p:txBody>
          <a:bodyPr lIns="82124" tIns="41061" rIns="82124" bIns="41061" anchor="ctr">
            <a:spAutoFit/>
          </a:bodyPr>
          <a:lstStyle/>
          <a:p>
            <a:endParaRPr lang="en-US"/>
          </a:p>
        </p:txBody>
      </p:sp>
      <p:sp>
        <p:nvSpPr>
          <p:cNvPr id="1310734" name="AutoShape 14"/>
          <p:cNvSpPr>
            <a:spLocks noChangeArrowheads="1"/>
          </p:cNvSpPr>
          <p:nvPr/>
        </p:nvSpPr>
        <p:spPr bwMode="auto">
          <a:xfrm>
            <a:off x="4973638" y="3382963"/>
            <a:ext cx="481012" cy="287337"/>
          </a:xfrm>
          <a:prstGeom prst="hexagon">
            <a:avLst>
              <a:gd name="adj" fmla="val 41851"/>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4</a:t>
            </a:r>
          </a:p>
        </p:txBody>
      </p:sp>
      <p:sp>
        <p:nvSpPr>
          <p:cNvPr id="1310736" name="AutoShape 16"/>
          <p:cNvSpPr>
            <a:spLocks noChangeArrowheads="1"/>
          </p:cNvSpPr>
          <p:nvPr/>
        </p:nvSpPr>
        <p:spPr bwMode="auto">
          <a:xfrm>
            <a:off x="4397375" y="4213225"/>
            <a:ext cx="481013" cy="287338"/>
          </a:xfrm>
          <a:prstGeom prst="hexagon">
            <a:avLst>
              <a:gd name="adj" fmla="val 41851"/>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2</a:t>
            </a:r>
          </a:p>
        </p:txBody>
      </p:sp>
      <p:sp>
        <p:nvSpPr>
          <p:cNvPr id="1310739" name="AutoShape 19"/>
          <p:cNvSpPr>
            <a:spLocks noChangeArrowheads="1"/>
          </p:cNvSpPr>
          <p:nvPr/>
        </p:nvSpPr>
        <p:spPr bwMode="auto">
          <a:xfrm>
            <a:off x="4492625" y="2825750"/>
            <a:ext cx="479425" cy="287338"/>
          </a:xfrm>
          <a:prstGeom prst="hexagon">
            <a:avLst>
              <a:gd name="adj" fmla="val 41713"/>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4</a:t>
            </a:r>
          </a:p>
        </p:txBody>
      </p:sp>
      <p:sp>
        <p:nvSpPr>
          <p:cNvPr id="1310741" name="AutoShape 21"/>
          <p:cNvSpPr>
            <a:spLocks noChangeArrowheads="1"/>
          </p:cNvSpPr>
          <p:nvPr/>
        </p:nvSpPr>
        <p:spPr bwMode="auto">
          <a:xfrm>
            <a:off x="2670175" y="3382963"/>
            <a:ext cx="481013" cy="287337"/>
          </a:xfrm>
          <a:prstGeom prst="hexagon">
            <a:avLst>
              <a:gd name="adj" fmla="val 41851"/>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dirty="0">
                <a:solidFill>
                  <a:schemeClr val="tx1"/>
                </a:solidFill>
              </a:rPr>
              <a:t>3</a:t>
            </a:r>
          </a:p>
        </p:txBody>
      </p:sp>
      <p:sp>
        <p:nvSpPr>
          <p:cNvPr id="1310743" name="Text Box 23"/>
          <p:cNvSpPr txBox="1">
            <a:spLocks noChangeArrowheads="1"/>
          </p:cNvSpPr>
          <p:nvPr/>
        </p:nvSpPr>
        <p:spPr bwMode="auto">
          <a:xfrm>
            <a:off x="6273800" y="650142"/>
            <a:ext cx="5913438" cy="698477"/>
          </a:xfrm>
          <a:prstGeom prst="rect">
            <a:avLst/>
          </a:prstGeom>
          <a:noFill/>
          <a:ln w="9525" algn="ctr">
            <a:noFill/>
            <a:miter lim="800000"/>
            <a:headEnd/>
            <a:tailEnd/>
          </a:ln>
          <a:effectLst/>
        </p:spPr>
        <p:txBody>
          <a:bodyPr wrap="square" lIns="82124" tIns="41061" rIns="82124" bIns="41061">
            <a:spAutoFit/>
          </a:bodyPr>
          <a:lstStyle/>
          <a:p>
            <a:pPr defTabSz="814388">
              <a:lnSpc>
                <a:spcPct val="100000"/>
              </a:lnSpc>
            </a:pPr>
            <a:r>
              <a:rPr lang="en-AU" sz="1400" dirty="0" err="1">
                <a:solidFill>
                  <a:schemeClr val="tx1"/>
                </a:solidFill>
              </a:rPr>
              <a:t>RPL</a:t>
            </a:r>
            <a:r>
              <a:rPr lang="en-AU" sz="1400" dirty="0">
                <a:solidFill>
                  <a:schemeClr val="tx1"/>
                </a:solidFill>
              </a:rPr>
              <a:t> </a:t>
            </a:r>
            <a:r>
              <a:rPr lang="en-AU" sz="1400" dirty="0" smtClean="0">
                <a:solidFill>
                  <a:schemeClr val="tx1"/>
                </a:solidFill>
              </a:rPr>
              <a:t>Instance  </a:t>
            </a:r>
          </a:p>
          <a:p>
            <a:pPr defTabSz="814388">
              <a:lnSpc>
                <a:spcPct val="100000"/>
              </a:lnSpc>
            </a:pPr>
            <a:r>
              <a:rPr lang="en-AU" sz="1200" dirty="0" smtClean="0">
                <a:solidFill>
                  <a:schemeClr val="tx1"/>
                </a:solidFill>
              </a:rPr>
              <a:t>Consists </a:t>
            </a:r>
            <a:r>
              <a:rPr lang="en-AU" sz="1200" dirty="0">
                <a:solidFill>
                  <a:schemeClr val="tx1"/>
                </a:solidFill>
              </a:rPr>
              <a:t>of one or more </a:t>
            </a:r>
            <a:r>
              <a:rPr lang="en-AU" sz="1200" dirty="0" err="1">
                <a:solidFill>
                  <a:schemeClr val="tx1"/>
                </a:solidFill>
              </a:rPr>
              <a:t>DODAGs</a:t>
            </a:r>
            <a:r>
              <a:rPr lang="en-AU" sz="1200" dirty="0">
                <a:solidFill>
                  <a:schemeClr val="tx1"/>
                </a:solidFill>
              </a:rPr>
              <a:t> sharing </a:t>
            </a:r>
            <a:r>
              <a:rPr lang="en-AU" sz="1200" dirty="0" smtClean="0">
                <a:solidFill>
                  <a:schemeClr val="tx1"/>
                </a:solidFill>
              </a:rPr>
              <a:t>SAME service type (Objective Function)</a:t>
            </a:r>
          </a:p>
          <a:p>
            <a:pPr defTabSz="814388">
              <a:lnSpc>
                <a:spcPct val="100000"/>
              </a:lnSpc>
            </a:pPr>
            <a:r>
              <a:rPr lang="en-AU" sz="1200" dirty="0" smtClean="0">
                <a:solidFill>
                  <a:schemeClr val="tx1"/>
                </a:solidFill>
              </a:rPr>
              <a:t>Identified by </a:t>
            </a:r>
            <a:r>
              <a:rPr lang="en-AU" sz="1400" dirty="0" err="1" smtClean="0"/>
              <a:t>RPL</a:t>
            </a:r>
            <a:r>
              <a:rPr lang="en-AU" sz="1200" dirty="0" smtClean="0">
                <a:solidFill>
                  <a:srgbClr val="0070C0"/>
                </a:solidFill>
              </a:rPr>
              <a:t> </a:t>
            </a:r>
            <a:r>
              <a:rPr lang="en-AU" sz="1400" dirty="0" smtClean="0"/>
              <a:t>INSTANCE ID</a:t>
            </a:r>
            <a:endParaRPr lang="en-US" sz="1400" dirty="0"/>
          </a:p>
        </p:txBody>
      </p:sp>
      <p:sp>
        <p:nvSpPr>
          <p:cNvPr id="1310744" name="AutoShape 24"/>
          <p:cNvSpPr>
            <a:spLocks noChangeArrowheads="1"/>
          </p:cNvSpPr>
          <p:nvPr/>
        </p:nvSpPr>
        <p:spPr bwMode="auto">
          <a:xfrm>
            <a:off x="795338" y="2649538"/>
            <a:ext cx="534987" cy="2284412"/>
          </a:xfrm>
          <a:prstGeom prst="downArrow">
            <a:avLst>
              <a:gd name="adj1" fmla="val 43028"/>
              <a:gd name="adj2" fmla="val 55194"/>
            </a:avLst>
          </a:prstGeom>
          <a:solidFill>
            <a:schemeClr val="accent1"/>
          </a:solidFill>
          <a:ln w="9525" algn="ctr">
            <a:solidFill>
              <a:schemeClr val="tx2"/>
            </a:solidFill>
            <a:miter lim="800000"/>
            <a:headEnd/>
            <a:tailEnd/>
          </a:ln>
          <a:effectLst/>
        </p:spPr>
        <p:txBody>
          <a:bodyPr vert="eaVert" wrap="none" lIns="82124" tIns="41061" rIns="82124" bIns="41061" anchor="ctr" anchorCtr="1"/>
          <a:lstStyle/>
          <a:p>
            <a:pPr algn="ctr" defTabSz="814388"/>
            <a:r>
              <a:rPr lang="en-AU" sz="1400" dirty="0">
                <a:solidFill>
                  <a:schemeClr val="bg1"/>
                </a:solidFill>
              </a:rPr>
              <a:t>UP (DAO Messages)</a:t>
            </a:r>
            <a:endParaRPr lang="en-US" sz="1400" dirty="0">
              <a:solidFill>
                <a:schemeClr val="bg1"/>
              </a:solidFill>
            </a:endParaRPr>
          </a:p>
        </p:txBody>
      </p:sp>
      <p:sp>
        <p:nvSpPr>
          <p:cNvPr id="1310746" name="Text Box 26"/>
          <p:cNvSpPr txBox="1">
            <a:spLocks noChangeArrowheads="1"/>
          </p:cNvSpPr>
          <p:nvPr/>
        </p:nvSpPr>
        <p:spPr bwMode="auto">
          <a:xfrm>
            <a:off x="590550" y="5319713"/>
            <a:ext cx="2794000" cy="466725"/>
          </a:xfrm>
          <a:prstGeom prst="rect">
            <a:avLst/>
          </a:prstGeom>
          <a:noFill/>
          <a:ln w="9525" algn="ctr">
            <a:noFill/>
            <a:miter lim="800000"/>
            <a:headEnd/>
            <a:tailEnd/>
          </a:ln>
          <a:effectLst/>
        </p:spPr>
        <p:txBody>
          <a:bodyPr lIns="82124" tIns="41061" rIns="82124" bIns="41061">
            <a:spAutoFit/>
          </a:bodyPr>
          <a:lstStyle/>
          <a:p>
            <a:pPr algn="r" defTabSz="814388"/>
            <a:r>
              <a:rPr lang="en-AU" sz="1400" dirty="0" err="1">
                <a:solidFill>
                  <a:schemeClr val="tx1"/>
                </a:solidFill>
              </a:rPr>
              <a:t>DODAG</a:t>
            </a:r>
            <a:r>
              <a:rPr lang="en-AU" sz="1400" dirty="0">
                <a:solidFill>
                  <a:schemeClr val="tx1"/>
                </a:solidFill>
              </a:rPr>
              <a:t> </a:t>
            </a:r>
            <a:r>
              <a:rPr lang="en-AU" sz="1400" dirty="0" smtClean="0">
                <a:solidFill>
                  <a:schemeClr val="tx1"/>
                </a:solidFill>
              </a:rPr>
              <a:t>Root</a:t>
            </a:r>
            <a:endParaRPr lang="en-AU" sz="1400" dirty="0">
              <a:solidFill>
                <a:schemeClr val="tx1"/>
              </a:solidFill>
            </a:endParaRPr>
          </a:p>
          <a:p>
            <a:pPr algn="r" defTabSz="814388"/>
            <a:r>
              <a:rPr lang="en-AU" sz="1400" dirty="0" smtClean="0">
                <a:solidFill>
                  <a:schemeClr val="tx1"/>
                </a:solidFill>
              </a:rPr>
              <a:t>Identified by </a:t>
            </a:r>
            <a:r>
              <a:rPr lang="en-AU" sz="1400" dirty="0" err="1" smtClean="0"/>
              <a:t>DODAG</a:t>
            </a:r>
            <a:r>
              <a:rPr lang="en-AU" sz="1400" dirty="0" smtClean="0"/>
              <a:t> ID</a:t>
            </a:r>
            <a:endParaRPr lang="en-US" sz="1400" dirty="0"/>
          </a:p>
        </p:txBody>
      </p:sp>
      <p:sp>
        <p:nvSpPr>
          <p:cNvPr id="1310748" name="Text Box 28"/>
          <p:cNvSpPr txBox="1">
            <a:spLocks noChangeArrowheads="1"/>
          </p:cNvSpPr>
          <p:nvPr/>
        </p:nvSpPr>
        <p:spPr bwMode="auto">
          <a:xfrm>
            <a:off x="4552949" y="1769269"/>
            <a:ext cx="5483225" cy="439738"/>
          </a:xfrm>
          <a:prstGeom prst="rect">
            <a:avLst/>
          </a:prstGeom>
          <a:noFill/>
          <a:ln w="9525" algn="ctr">
            <a:noFill/>
            <a:miter lim="800000"/>
            <a:headEnd/>
            <a:tailEnd/>
          </a:ln>
          <a:effectLst/>
        </p:spPr>
        <p:txBody>
          <a:bodyPr lIns="82124" tIns="41061" rIns="82124" bIns="41061">
            <a:spAutoFit/>
          </a:bodyPr>
          <a:lstStyle/>
          <a:p>
            <a:pPr defTabSz="814388"/>
            <a:r>
              <a:rPr lang="en-AU" sz="1400" dirty="0">
                <a:solidFill>
                  <a:schemeClr val="tx1"/>
                </a:solidFill>
              </a:rPr>
              <a:t>Direction Oriented DAG (</a:t>
            </a:r>
            <a:r>
              <a:rPr lang="en-AU" sz="1400" dirty="0" err="1">
                <a:solidFill>
                  <a:schemeClr val="tx1"/>
                </a:solidFill>
              </a:rPr>
              <a:t>DODAG</a:t>
            </a:r>
            <a:r>
              <a:rPr lang="en-AU" sz="1400" dirty="0">
                <a:solidFill>
                  <a:schemeClr val="tx1"/>
                </a:solidFill>
              </a:rPr>
              <a:t>)</a:t>
            </a:r>
            <a:br>
              <a:rPr lang="en-AU" sz="1400" dirty="0">
                <a:solidFill>
                  <a:schemeClr val="tx1"/>
                </a:solidFill>
              </a:rPr>
            </a:br>
            <a:r>
              <a:rPr lang="en-AU" sz="1200" dirty="0">
                <a:solidFill>
                  <a:schemeClr val="tx1"/>
                </a:solidFill>
              </a:rPr>
              <a:t>Comprises DAG with a single root</a:t>
            </a:r>
            <a:endParaRPr lang="en-US" sz="1200" dirty="0">
              <a:solidFill>
                <a:schemeClr val="tx1"/>
              </a:solidFill>
            </a:endParaRPr>
          </a:p>
        </p:txBody>
      </p:sp>
      <p:sp>
        <p:nvSpPr>
          <p:cNvPr id="1310750" name="Text Box 30"/>
          <p:cNvSpPr txBox="1">
            <a:spLocks noChangeArrowheads="1"/>
          </p:cNvSpPr>
          <p:nvPr/>
        </p:nvSpPr>
        <p:spPr bwMode="auto">
          <a:xfrm>
            <a:off x="1368425" y="3054350"/>
            <a:ext cx="1177925" cy="274638"/>
          </a:xfrm>
          <a:prstGeom prst="rect">
            <a:avLst/>
          </a:prstGeom>
          <a:noFill/>
          <a:ln w="9525" algn="ctr">
            <a:noFill/>
            <a:miter lim="800000"/>
            <a:headEnd/>
            <a:tailEnd/>
          </a:ln>
          <a:effectLst/>
        </p:spPr>
        <p:txBody>
          <a:bodyPr lIns="82124" tIns="41061" rIns="82124" bIns="41061">
            <a:spAutoFit/>
          </a:bodyPr>
          <a:lstStyle/>
          <a:p>
            <a:pPr algn="r" defTabSz="814388"/>
            <a:r>
              <a:rPr lang="en-AU" sz="1400">
                <a:solidFill>
                  <a:schemeClr val="tx1"/>
                </a:solidFill>
              </a:rPr>
              <a:t>Rank</a:t>
            </a:r>
            <a:endParaRPr lang="en-US" sz="1400">
              <a:solidFill>
                <a:schemeClr val="tx1"/>
              </a:solidFill>
            </a:endParaRPr>
          </a:p>
        </p:txBody>
      </p:sp>
      <p:sp>
        <p:nvSpPr>
          <p:cNvPr id="1310752" name="Arc 32"/>
          <p:cNvSpPr>
            <a:spLocks/>
          </p:cNvSpPr>
          <p:nvPr/>
        </p:nvSpPr>
        <p:spPr bwMode="auto">
          <a:xfrm>
            <a:off x="2482850" y="3168650"/>
            <a:ext cx="504825" cy="298450"/>
          </a:xfrm>
          <a:custGeom>
            <a:avLst/>
            <a:gdLst>
              <a:gd name="G0" fmla="+- 0 0 0"/>
              <a:gd name="G1" fmla="+- 21600 0 0"/>
              <a:gd name="G2" fmla="+- 21600 0 0"/>
              <a:gd name="T0" fmla="*/ 0 w 21600"/>
              <a:gd name="T1" fmla="*/ 0 h 29922"/>
              <a:gd name="T2" fmla="*/ 19932 w 21600"/>
              <a:gd name="T3" fmla="*/ 29922 h 29922"/>
              <a:gd name="T4" fmla="*/ 0 w 21600"/>
              <a:gd name="T5" fmla="*/ 21600 h 29922"/>
            </a:gdLst>
            <a:ahLst/>
            <a:cxnLst>
              <a:cxn ang="0">
                <a:pos x="T0" y="T1"/>
              </a:cxn>
              <a:cxn ang="0">
                <a:pos x="T2" y="T3"/>
              </a:cxn>
              <a:cxn ang="0">
                <a:pos x="T4" y="T5"/>
              </a:cxn>
            </a:cxnLst>
            <a:rect l="0" t="0" r="r" b="b"/>
            <a:pathLst>
              <a:path w="21600" h="29922" fill="none" extrusionOk="0">
                <a:moveTo>
                  <a:pt x="-1" y="0"/>
                </a:moveTo>
                <a:cubicBezTo>
                  <a:pt x="11929" y="0"/>
                  <a:pt x="21600" y="9670"/>
                  <a:pt x="21600" y="21600"/>
                </a:cubicBezTo>
                <a:cubicBezTo>
                  <a:pt x="21600" y="24457"/>
                  <a:pt x="21033" y="27285"/>
                  <a:pt x="19932" y="29922"/>
                </a:cubicBezTo>
              </a:path>
              <a:path w="21600" h="29922" stroke="0" extrusionOk="0">
                <a:moveTo>
                  <a:pt x="-1" y="0"/>
                </a:moveTo>
                <a:cubicBezTo>
                  <a:pt x="11929" y="0"/>
                  <a:pt x="21600" y="9670"/>
                  <a:pt x="21600" y="21600"/>
                </a:cubicBezTo>
                <a:cubicBezTo>
                  <a:pt x="21600" y="24457"/>
                  <a:pt x="21033" y="27285"/>
                  <a:pt x="19932" y="29922"/>
                </a:cubicBezTo>
                <a:lnTo>
                  <a:pt x="0" y="21600"/>
                </a:lnTo>
                <a:close/>
              </a:path>
            </a:pathLst>
          </a:custGeom>
          <a:noFill/>
          <a:ln w="28575">
            <a:solidFill>
              <a:schemeClr val="tx2"/>
            </a:solidFill>
            <a:round/>
            <a:headEnd/>
            <a:tailEnd type="triangle" w="med" len="med"/>
          </a:ln>
          <a:effectLst/>
        </p:spPr>
        <p:txBody>
          <a:bodyPr wrap="none" lIns="82124" tIns="41061" rIns="82124" bIns="41061" anchor="ctr">
            <a:spAutoFit/>
          </a:bodyPr>
          <a:lstStyle/>
          <a:p>
            <a:endParaRPr lang="en-US"/>
          </a:p>
        </p:txBody>
      </p:sp>
      <p:sp>
        <p:nvSpPr>
          <p:cNvPr id="1310753" name="Text Box 33"/>
          <p:cNvSpPr txBox="1">
            <a:spLocks noChangeArrowheads="1"/>
          </p:cNvSpPr>
          <p:nvPr/>
        </p:nvSpPr>
        <p:spPr bwMode="auto">
          <a:xfrm rot="5400000">
            <a:off x="-54768" y="3452018"/>
            <a:ext cx="1225550" cy="658813"/>
          </a:xfrm>
          <a:prstGeom prst="rect">
            <a:avLst/>
          </a:prstGeom>
          <a:noFill/>
          <a:ln w="9525" algn="ctr">
            <a:noFill/>
            <a:miter lim="800000"/>
            <a:headEnd/>
            <a:tailEnd/>
          </a:ln>
          <a:effectLst/>
        </p:spPr>
        <p:txBody>
          <a:bodyPr lIns="82124" tIns="41061" rIns="82124" bIns="41061">
            <a:spAutoFit/>
          </a:bodyPr>
          <a:lstStyle/>
          <a:p>
            <a:pPr algn="ctr" defTabSz="814388"/>
            <a:r>
              <a:rPr lang="en-AU" sz="1400">
                <a:solidFill>
                  <a:schemeClr val="tx1"/>
                </a:solidFill>
              </a:rPr>
              <a:t>Towards DODAG Root</a:t>
            </a:r>
            <a:endParaRPr lang="en-US" sz="1400">
              <a:solidFill>
                <a:schemeClr val="tx1"/>
              </a:solidFill>
            </a:endParaRPr>
          </a:p>
        </p:txBody>
      </p:sp>
      <p:sp>
        <p:nvSpPr>
          <p:cNvPr id="1310754" name="Text Box 34"/>
          <p:cNvSpPr txBox="1">
            <a:spLocks noChangeArrowheads="1"/>
          </p:cNvSpPr>
          <p:nvPr/>
        </p:nvSpPr>
        <p:spPr bwMode="auto">
          <a:xfrm>
            <a:off x="517525" y="2365375"/>
            <a:ext cx="879475" cy="274638"/>
          </a:xfrm>
          <a:prstGeom prst="rect">
            <a:avLst/>
          </a:prstGeom>
          <a:noFill/>
          <a:ln w="9525" algn="ctr">
            <a:noFill/>
            <a:miter lim="800000"/>
            <a:headEnd/>
            <a:tailEnd/>
          </a:ln>
          <a:effectLst/>
        </p:spPr>
        <p:txBody>
          <a:bodyPr wrap="none" lIns="82124" tIns="41061" rIns="82124" bIns="41061">
            <a:spAutoFit/>
          </a:bodyPr>
          <a:lstStyle/>
          <a:p>
            <a:pPr defTabSz="814388"/>
            <a:r>
              <a:rPr lang="en-AU" sz="1400"/>
              <a:t>Rank = n</a:t>
            </a:r>
            <a:endParaRPr lang="en-US" sz="1400"/>
          </a:p>
        </p:txBody>
      </p:sp>
      <p:sp>
        <p:nvSpPr>
          <p:cNvPr id="1310755" name="Text Box 35"/>
          <p:cNvSpPr txBox="1">
            <a:spLocks noChangeArrowheads="1"/>
          </p:cNvSpPr>
          <p:nvPr/>
        </p:nvSpPr>
        <p:spPr bwMode="auto">
          <a:xfrm>
            <a:off x="590550" y="4933950"/>
            <a:ext cx="879475" cy="466725"/>
          </a:xfrm>
          <a:prstGeom prst="rect">
            <a:avLst/>
          </a:prstGeom>
          <a:noFill/>
          <a:ln w="9525" algn="ctr">
            <a:noFill/>
            <a:miter lim="800000"/>
            <a:headEnd/>
            <a:tailEnd/>
          </a:ln>
          <a:effectLst/>
        </p:spPr>
        <p:txBody>
          <a:bodyPr wrap="none" lIns="82124" tIns="41061" rIns="82124" bIns="41061">
            <a:spAutoFit/>
          </a:bodyPr>
          <a:lstStyle/>
          <a:p>
            <a:pPr algn="ctr" defTabSz="814388"/>
            <a:r>
              <a:rPr lang="en-AU" sz="1400" dirty="0"/>
              <a:t>Rank &lt; n</a:t>
            </a:r>
            <a:br>
              <a:rPr lang="en-AU" sz="1400" dirty="0"/>
            </a:br>
            <a:endParaRPr lang="en-US" sz="1400" dirty="0"/>
          </a:p>
        </p:txBody>
      </p:sp>
      <p:sp>
        <p:nvSpPr>
          <p:cNvPr id="1310756" name="Text Box 36"/>
          <p:cNvSpPr txBox="1">
            <a:spLocks noChangeArrowheads="1"/>
          </p:cNvSpPr>
          <p:nvPr/>
        </p:nvSpPr>
        <p:spPr bwMode="auto">
          <a:xfrm>
            <a:off x="1817688" y="2214563"/>
            <a:ext cx="1530350" cy="466725"/>
          </a:xfrm>
          <a:prstGeom prst="rect">
            <a:avLst/>
          </a:prstGeom>
          <a:noFill/>
          <a:ln w="9525" algn="ctr">
            <a:noFill/>
            <a:miter lim="800000"/>
            <a:headEnd/>
            <a:tailEnd/>
          </a:ln>
          <a:effectLst/>
        </p:spPr>
        <p:txBody>
          <a:bodyPr lIns="82124" tIns="41061" rIns="82124" bIns="41061">
            <a:spAutoFit/>
          </a:bodyPr>
          <a:lstStyle/>
          <a:p>
            <a:pPr algn="r" defTabSz="814388"/>
            <a:r>
              <a:rPr lang="en-AU" sz="1400">
                <a:solidFill>
                  <a:schemeClr val="tx1"/>
                </a:solidFill>
              </a:rPr>
              <a:t>Node</a:t>
            </a:r>
            <a:br>
              <a:rPr lang="en-AU" sz="1400">
                <a:solidFill>
                  <a:schemeClr val="tx1"/>
                </a:solidFill>
              </a:rPr>
            </a:br>
            <a:r>
              <a:rPr lang="en-AU" sz="1400">
                <a:solidFill>
                  <a:schemeClr val="tx1"/>
                </a:solidFill>
              </a:rPr>
              <a:t>(OF configured) </a:t>
            </a:r>
            <a:endParaRPr lang="en-US" sz="1400">
              <a:solidFill>
                <a:schemeClr val="tx1"/>
              </a:solidFill>
            </a:endParaRPr>
          </a:p>
        </p:txBody>
      </p:sp>
      <p:sp>
        <p:nvSpPr>
          <p:cNvPr id="1310757" name="Arc 37"/>
          <p:cNvSpPr>
            <a:spLocks/>
          </p:cNvSpPr>
          <p:nvPr/>
        </p:nvSpPr>
        <p:spPr bwMode="auto">
          <a:xfrm>
            <a:off x="3294063" y="2471738"/>
            <a:ext cx="498475" cy="474662"/>
          </a:xfrm>
          <a:custGeom>
            <a:avLst/>
            <a:gdLst>
              <a:gd name="G0" fmla="+- 0 0 0"/>
              <a:gd name="G1" fmla="+- 21600 0 0"/>
              <a:gd name="G2" fmla="+- 21600 0 0"/>
              <a:gd name="T0" fmla="*/ 0 w 21288"/>
              <a:gd name="T1" fmla="*/ 0 h 21600"/>
              <a:gd name="T2" fmla="*/ 21288 w 21288"/>
              <a:gd name="T3" fmla="*/ 17944 h 21600"/>
              <a:gd name="T4" fmla="*/ 0 w 21288"/>
              <a:gd name="T5" fmla="*/ 21600 h 21600"/>
            </a:gdLst>
            <a:ahLst/>
            <a:cxnLst>
              <a:cxn ang="0">
                <a:pos x="T0" y="T1"/>
              </a:cxn>
              <a:cxn ang="0">
                <a:pos x="T2" y="T3"/>
              </a:cxn>
              <a:cxn ang="0">
                <a:pos x="T4" y="T5"/>
              </a:cxn>
            </a:cxnLst>
            <a:rect l="0" t="0" r="r" b="b"/>
            <a:pathLst>
              <a:path w="21288" h="21600" fill="none" extrusionOk="0">
                <a:moveTo>
                  <a:pt x="-1" y="0"/>
                </a:moveTo>
                <a:cubicBezTo>
                  <a:pt x="10518" y="0"/>
                  <a:pt x="19507" y="7577"/>
                  <a:pt x="21288" y="17943"/>
                </a:cubicBezTo>
              </a:path>
              <a:path w="21288" h="21600" stroke="0" extrusionOk="0">
                <a:moveTo>
                  <a:pt x="-1" y="0"/>
                </a:moveTo>
                <a:cubicBezTo>
                  <a:pt x="10518" y="0"/>
                  <a:pt x="19507" y="7577"/>
                  <a:pt x="21288" y="17943"/>
                </a:cubicBezTo>
                <a:lnTo>
                  <a:pt x="0" y="21600"/>
                </a:lnTo>
                <a:close/>
              </a:path>
            </a:pathLst>
          </a:custGeom>
          <a:noFill/>
          <a:ln w="28575">
            <a:solidFill>
              <a:schemeClr val="tx2"/>
            </a:solidFill>
            <a:round/>
            <a:headEnd/>
            <a:tailEnd type="triangle" w="med" len="med"/>
          </a:ln>
          <a:effectLst/>
        </p:spPr>
        <p:txBody>
          <a:bodyPr lIns="82124" tIns="41061" rIns="82124" bIns="41061" anchor="ctr">
            <a:spAutoFit/>
          </a:bodyPr>
          <a:lstStyle/>
          <a:p>
            <a:endParaRPr lang="en-US"/>
          </a:p>
        </p:txBody>
      </p:sp>
      <p:sp>
        <p:nvSpPr>
          <p:cNvPr id="1310758" name="Arc 38"/>
          <p:cNvSpPr>
            <a:spLocks/>
          </p:cNvSpPr>
          <p:nvPr/>
        </p:nvSpPr>
        <p:spPr bwMode="auto">
          <a:xfrm>
            <a:off x="3384550" y="5283200"/>
            <a:ext cx="819150" cy="566738"/>
          </a:xfrm>
          <a:custGeom>
            <a:avLst/>
            <a:gdLst>
              <a:gd name="G0" fmla="+- 16632 0 0"/>
              <a:gd name="G1" fmla="+- 21365 0 0"/>
              <a:gd name="G2" fmla="+- 21600 0 0"/>
              <a:gd name="T0" fmla="*/ 0 w 16632"/>
              <a:gd name="T1" fmla="*/ 7584 h 21365"/>
              <a:gd name="T2" fmla="*/ 13456 w 16632"/>
              <a:gd name="T3" fmla="*/ 0 h 21365"/>
              <a:gd name="T4" fmla="*/ 16632 w 16632"/>
              <a:gd name="T5" fmla="*/ 21365 h 21365"/>
            </a:gdLst>
            <a:ahLst/>
            <a:cxnLst>
              <a:cxn ang="0">
                <a:pos x="T0" y="T1"/>
              </a:cxn>
              <a:cxn ang="0">
                <a:pos x="T2" y="T3"/>
              </a:cxn>
              <a:cxn ang="0">
                <a:pos x="T4" y="T5"/>
              </a:cxn>
            </a:cxnLst>
            <a:rect l="0" t="0" r="r" b="b"/>
            <a:pathLst>
              <a:path w="16632" h="21365" fill="none" extrusionOk="0">
                <a:moveTo>
                  <a:pt x="-1" y="7583"/>
                </a:moveTo>
                <a:cubicBezTo>
                  <a:pt x="3396" y="3483"/>
                  <a:pt x="8189" y="782"/>
                  <a:pt x="13455" y="-1"/>
                </a:cubicBezTo>
              </a:path>
              <a:path w="16632" h="21365" stroke="0" extrusionOk="0">
                <a:moveTo>
                  <a:pt x="-1" y="7583"/>
                </a:moveTo>
                <a:cubicBezTo>
                  <a:pt x="3396" y="3483"/>
                  <a:pt x="8189" y="782"/>
                  <a:pt x="13455" y="-1"/>
                </a:cubicBezTo>
                <a:lnTo>
                  <a:pt x="16632" y="21365"/>
                </a:lnTo>
                <a:close/>
              </a:path>
            </a:pathLst>
          </a:custGeom>
          <a:noFill/>
          <a:ln w="28575">
            <a:solidFill>
              <a:schemeClr val="tx2"/>
            </a:solidFill>
            <a:round/>
            <a:headEnd/>
            <a:tailEnd type="triangle" w="med" len="med"/>
          </a:ln>
          <a:effectLst/>
        </p:spPr>
        <p:txBody>
          <a:bodyPr lIns="82124" tIns="41061" rIns="82124" bIns="41061" anchor="ctr">
            <a:spAutoFit/>
          </a:bodyPr>
          <a:lstStyle/>
          <a:p>
            <a:endParaRPr lang="en-US"/>
          </a:p>
        </p:txBody>
      </p:sp>
      <p:sp>
        <p:nvSpPr>
          <p:cNvPr id="1310759" name="Arc 39"/>
          <p:cNvSpPr>
            <a:spLocks/>
          </p:cNvSpPr>
          <p:nvPr/>
        </p:nvSpPr>
        <p:spPr bwMode="auto">
          <a:xfrm flipH="1">
            <a:off x="4054474" y="1989138"/>
            <a:ext cx="498475" cy="719137"/>
          </a:xfrm>
          <a:custGeom>
            <a:avLst/>
            <a:gdLst>
              <a:gd name="G0" fmla="+- 0 0 0"/>
              <a:gd name="G1" fmla="+- 21600 0 0"/>
              <a:gd name="G2" fmla="+- 21600 0 0"/>
              <a:gd name="T0" fmla="*/ 0 w 21288"/>
              <a:gd name="T1" fmla="*/ 0 h 21600"/>
              <a:gd name="T2" fmla="*/ 21288 w 21288"/>
              <a:gd name="T3" fmla="*/ 17944 h 21600"/>
              <a:gd name="T4" fmla="*/ 0 w 21288"/>
              <a:gd name="T5" fmla="*/ 21600 h 21600"/>
            </a:gdLst>
            <a:ahLst/>
            <a:cxnLst>
              <a:cxn ang="0">
                <a:pos x="T0" y="T1"/>
              </a:cxn>
              <a:cxn ang="0">
                <a:pos x="T2" y="T3"/>
              </a:cxn>
              <a:cxn ang="0">
                <a:pos x="T4" y="T5"/>
              </a:cxn>
            </a:cxnLst>
            <a:rect l="0" t="0" r="r" b="b"/>
            <a:pathLst>
              <a:path w="21288" h="21600" fill="none" extrusionOk="0">
                <a:moveTo>
                  <a:pt x="-1" y="0"/>
                </a:moveTo>
                <a:cubicBezTo>
                  <a:pt x="10518" y="0"/>
                  <a:pt x="19507" y="7577"/>
                  <a:pt x="21288" y="17943"/>
                </a:cubicBezTo>
              </a:path>
              <a:path w="21288" h="21600" stroke="0" extrusionOk="0">
                <a:moveTo>
                  <a:pt x="-1" y="0"/>
                </a:moveTo>
                <a:cubicBezTo>
                  <a:pt x="10518" y="0"/>
                  <a:pt x="19507" y="7577"/>
                  <a:pt x="21288" y="17943"/>
                </a:cubicBezTo>
                <a:lnTo>
                  <a:pt x="0" y="21600"/>
                </a:lnTo>
                <a:close/>
              </a:path>
            </a:pathLst>
          </a:custGeom>
          <a:noFill/>
          <a:ln w="28575">
            <a:solidFill>
              <a:schemeClr val="tx2"/>
            </a:solidFill>
            <a:round/>
            <a:headEnd/>
            <a:tailEnd type="triangle" w="med" len="med"/>
          </a:ln>
          <a:effectLst/>
        </p:spPr>
        <p:txBody>
          <a:bodyPr wrap="square" lIns="82124" tIns="41061" rIns="82124" bIns="41061" anchor="ctr">
            <a:spAutoFit/>
          </a:bodyPr>
          <a:lstStyle/>
          <a:p>
            <a:endParaRPr lang="en-US"/>
          </a:p>
        </p:txBody>
      </p:sp>
      <p:sp>
        <p:nvSpPr>
          <p:cNvPr id="1310735" name="AutoShape 15"/>
          <p:cNvSpPr>
            <a:spLocks noChangeArrowheads="1"/>
          </p:cNvSpPr>
          <p:nvPr/>
        </p:nvSpPr>
        <p:spPr bwMode="auto">
          <a:xfrm>
            <a:off x="3992563" y="4673600"/>
            <a:ext cx="481012" cy="287338"/>
          </a:xfrm>
          <a:prstGeom prst="hexagon">
            <a:avLst>
              <a:gd name="adj" fmla="val 41851"/>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1</a:t>
            </a:r>
          </a:p>
        </p:txBody>
      </p:sp>
      <p:sp>
        <p:nvSpPr>
          <p:cNvPr id="1310737" name="AutoShape 17"/>
          <p:cNvSpPr>
            <a:spLocks noChangeArrowheads="1"/>
          </p:cNvSpPr>
          <p:nvPr/>
        </p:nvSpPr>
        <p:spPr bwMode="auto">
          <a:xfrm>
            <a:off x="4013200" y="5130800"/>
            <a:ext cx="479425" cy="287338"/>
          </a:xfrm>
          <a:prstGeom prst="hexagon">
            <a:avLst>
              <a:gd name="adj" fmla="val 41713"/>
              <a:gd name="vf" fmla="val 115470"/>
            </a:avLst>
          </a:prstGeom>
          <a:solidFill>
            <a:srgbClr val="A0C02A"/>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0</a:t>
            </a:r>
          </a:p>
        </p:txBody>
      </p:sp>
      <p:sp>
        <p:nvSpPr>
          <p:cNvPr id="1310762" name="Arc 42"/>
          <p:cNvSpPr>
            <a:spLocks/>
          </p:cNvSpPr>
          <p:nvPr/>
        </p:nvSpPr>
        <p:spPr bwMode="auto">
          <a:xfrm rot="-10800000">
            <a:off x="4362450" y="3602038"/>
            <a:ext cx="911225" cy="442912"/>
          </a:xfrm>
          <a:custGeom>
            <a:avLst/>
            <a:gdLst>
              <a:gd name="G0" fmla="+- 0 0 0"/>
              <a:gd name="G1" fmla="+- 20141 0 0"/>
              <a:gd name="G2" fmla="+- 21600 0 0"/>
              <a:gd name="T0" fmla="*/ 7805 w 21397"/>
              <a:gd name="T1" fmla="*/ 0 h 20141"/>
              <a:gd name="T2" fmla="*/ 21397 w 21397"/>
              <a:gd name="T3" fmla="*/ 17183 h 20141"/>
              <a:gd name="T4" fmla="*/ 0 w 21397"/>
              <a:gd name="T5" fmla="*/ 20141 h 20141"/>
            </a:gdLst>
            <a:ahLst/>
            <a:cxnLst>
              <a:cxn ang="0">
                <a:pos x="T0" y="T1"/>
              </a:cxn>
              <a:cxn ang="0">
                <a:pos x="T2" y="T3"/>
              </a:cxn>
              <a:cxn ang="0">
                <a:pos x="T4" y="T5"/>
              </a:cxn>
            </a:cxnLst>
            <a:rect l="0" t="0" r="r" b="b"/>
            <a:pathLst>
              <a:path w="21397" h="20141" fill="none" extrusionOk="0">
                <a:moveTo>
                  <a:pt x="7804" y="0"/>
                </a:moveTo>
                <a:cubicBezTo>
                  <a:pt x="15119" y="2834"/>
                  <a:pt x="20322" y="9412"/>
                  <a:pt x="21396" y="17183"/>
                </a:cubicBezTo>
              </a:path>
              <a:path w="21397" h="20141" stroke="0" extrusionOk="0">
                <a:moveTo>
                  <a:pt x="7804" y="0"/>
                </a:moveTo>
                <a:cubicBezTo>
                  <a:pt x="15119" y="2834"/>
                  <a:pt x="20322" y="9412"/>
                  <a:pt x="21396" y="17183"/>
                </a:cubicBezTo>
                <a:lnTo>
                  <a:pt x="0" y="20141"/>
                </a:lnTo>
                <a:close/>
              </a:path>
            </a:pathLst>
          </a:custGeom>
          <a:noFill/>
          <a:ln w="28575">
            <a:solidFill>
              <a:schemeClr val="tx2"/>
            </a:solidFill>
            <a:round/>
            <a:headEnd/>
            <a:tailEnd type="triangle" w="med" len="med"/>
          </a:ln>
          <a:effectLst/>
        </p:spPr>
        <p:txBody>
          <a:bodyPr lIns="82124" tIns="41061" rIns="82124" bIns="41061" anchor="ctr">
            <a:spAutoFit/>
          </a:bodyPr>
          <a:lstStyle/>
          <a:p>
            <a:endParaRPr lang="en-US"/>
          </a:p>
        </p:txBody>
      </p:sp>
      <p:sp>
        <p:nvSpPr>
          <p:cNvPr id="1310763" name="Line 43"/>
          <p:cNvSpPr>
            <a:spLocks noChangeShapeType="1"/>
          </p:cNvSpPr>
          <p:nvPr/>
        </p:nvSpPr>
        <p:spPr bwMode="auto">
          <a:xfrm>
            <a:off x="3843338" y="3113088"/>
            <a:ext cx="277812" cy="269875"/>
          </a:xfrm>
          <a:prstGeom prst="line">
            <a:avLst/>
          </a:prstGeom>
          <a:noFill/>
          <a:ln w="28575">
            <a:solidFill>
              <a:schemeClr val="tx1"/>
            </a:solidFill>
            <a:round/>
            <a:headEnd/>
            <a:tailEnd type="triangle" w="med" len="med"/>
          </a:ln>
          <a:effectLst/>
        </p:spPr>
        <p:txBody>
          <a:bodyPr lIns="82124" tIns="41061" rIns="82124" bIns="41061" anchor="ctr">
            <a:spAutoFit/>
          </a:bodyPr>
          <a:lstStyle/>
          <a:p>
            <a:endParaRPr lang="en-US"/>
          </a:p>
        </p:txBody>
      </p:sp>
      <p:sp>
        <p:nvSpPr>
          <p:cNvPr id="1310738" name="AutoShape 18"/>
          <p:cNvSpPr>
            <a:spLocks noChangeArrowheads="1"/>
          </p:cNvSpPr>
          <p:nvPr/>
        </p:nvSpPr>
        <p:spPr bwMode="auto">
          <a:xfrm>
            <a:off x="3533775" y="2879725"/>
            <a:ext cx="479425" cy="287338"/>
          </a:xfrm>
          <a:prstGeom prst="hexagon">
            <a:avLst>
              <a:gd name="adj" fmla="val 41713"/>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4</a:t>
            </a:r>
          </a:p>
        </p:txBody>
      </p:sp>
      <p:sp>
        <p:nvSpPr>
          <p:cNvPr id="1310764" name="Line 44"/>
          <p:cNvSpPr>
            <a:spLocks noChangeShapeType="1"/>
          </p:cNvSpPr>
          <p:nvPr/>
        </p:nvSpPr>
        <p:spPr bwMode="auto">
          <a:xfrm rot="10800000" flipV="1">
            <a:off x="3768725" y="3527425"/>
            <a:ext cx="479425" cy="576263"/>
          </a:xfrm>
          <a:prstGeom prst="line">
            <a:avLst/>
          </a:prstGeom>
          <a:noFill/>
          <a:ln w="28575">
            <a:solidFill>
              <a:schemeClr val="tx1"/>
            </a:solidFill>
            <a:round/>
            <a:headEnd/>
            <a:tailEnd type="triangle" w="med" len="med"/>
          </a:ln>
          <a:effectLst/>
        </p:spPr>
        <p:txBody>
          <a:bodyPr lIns="82124" tIns="41061" rIns="82124" bIns="41061" anchor="ctr">
            <a:spAutoFit/>
          </a:bodyPr>
          <a:lstStyle/>
          <a:p>
            <a:endParaRPr lang="en-US"/>
          </a:p>
        </p:txBody>
      </p:sp>
      <p:sp>
        <p:nvSpPr>
          <p:cNvPr id="1310733" name="AutoShape 13"/>
          <p:cNvSpPr>
            <a:spLocks noChangeArrowheads="1"/>
          </p:cNvSpPr>
          <p:nvPr/>
        </p:nvSpPr>
        <p:spPr bwMode="auto">
          <a:xfrm>
            <a:off x="4013200" y="3382963"/>
            <a:ext cx="481013" cy="287337"/>
          </a:xfrm>
          <a:prstGeom prst="hexagon">
            <a:avLst>
              <a:gd name="adj" fmla="val 41851"/>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3</a:t>
            </a:r>
          </a:p>
        </p:txBody>
      </p:sp>
      <p:sp>
        <p:nvSpPr>
          <p:cNvPr id="1310765" name="Line 45"/>
          <p:cNvSpPr>
            <a:spLocks noChangeShapeType="1"/>
          </p:cNvSpPr>
          <p:nvPr/>
        </p:nvSpPr>
        <p:spPr bwMode="auto">
          <a:xfrm>
            <a:off x="3708400" y="4338638"/>
            <a:ext cx="393700" cy="339725"/>
          </a:xfrm>
          <a:prstGeom prst="line">
            <a:avLst/>
          </a:prstGeom>
          <a:noFill/>
          <a:ln w="28575">
            <a:solidFill>
              <a:schemeClr val="tx1"/>
            </a:solidFill>
            <a:round/>
            <a:headEnd/>
            <a:tailEnd type="triangle" w="med" len="med"/>
          </a:ln>
          <a:effectLst/>
        </p:spPr>
        <p:txBody>
          <a:bodyPr lIns="82124" tIns="41061" rIns="82124" bIns="41061" anchor="ctr">
            <a:spAutoFit/>
          </a:bodyPr>
          <a:lstStyle/>
          <a:p>
            <a:endParaRPr lang="en-US"/>
          </a:p>
        </p:txBody>
      </p:sp>
      <p:sp>
        <p:nvSpPr>
          <p:cNvPr id="1310732" name="AutoShape 12"/>
          <p:cNvSpPr>
            <a:spLocks noChangeArrowheads="1"/>
          </p:cNvSpPr>
          <p:nvPr/>
        </p:nvSpPr>
        <p:spPr bwMode="auto">
          <a:xfrm>
            <a:off x="3408363" y="4103688"/>
            <a:ext cx="479425" cy="287337"/>
          </a:xfrm>
          <a:prstGeom prst="hexagon">
            <a:avLst>
              <a:gd name="adj" fmla="val 41713"/>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dirty="0">
                <a:solidFill>
                  <a:schemeClr val="tx1"/>
                </a:solidFill>
              </a:rPr>
              <a:t>2</a:t>
            </a:r>
          </a:p>
        </p:txBody>
      </p:sp>
      <p:sp>
        <p:nvSpPr>
          <p:cNvPr id="1310766" name="Line 46"/>
          <p:cNvSpPr>
            <a:spLocks noChangeShapeType="1"/>
          </p:cNvSpPr>
          <p:nvPr/>
        </p:nvSpPr>
        <p:spPr bwMode="auto">
          <a:xfrm>
            <a:off x="3348038" y="4818063"/>
            <a:ext cx="652462" cy="1587"/>
          </a:xfrm>
          <a:prstGeom prst="line">
            <a:avLst/>
          </a:prstGeom>
          <a:noFill/>
          <a:ln w="28575">
            <a:solidFill>
              <a:schemeClr val="tx1"/>
            </a:solidFill>
            <a:round/>
            <a:headEnd/>
            <a:tailEnd type="triangle" w="med" len="med"/>
          </a:ln>
          <a:effectLst/>
        </p:spPr>
        <p:txBody>
          <a:bodyPr lIns="82124" tIns="41061" rIns="82124" bIns="41061" anchor="ctr">
            <a:spAutoFit/>
          </a:bodyPr>
          <a:lstStyle/>
          <a:p>
            <a:endParaRPr lang="en-US"/>
          </a:p>
        </p:txBody>
      </p:sp>
      <p:sp>
        <p:nvSpPr>
          <p:cNvPr id="1310740" name="AutoShape 20"/>
          <p:cNvSpPr>
            <a:spLocks noChangeArrowheads="1"/>
          </p:cNvSpPr>
          <p:nvPr/>
        </p:nvSpPr>
        <p:spPr bwMode="auto">
          <a:xfrm>
            <a:off x="2957513" y="4679950"/>
            <a:ext cx="481012" cy="287338"/>
          </a:xfrm>
          <a:prstGeom prst="hexagon">
            <a:avLst>
              <a:gd name="adj" fmla="val 41851"/>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1</a:t>
            </a:r>
          </a:p>
        </p:txBody>
      </p:sp>
      <p:sp>
        <p:nvSpPr>
          <p:cNvPr id="1310768" name="Text Box 48"/>
          <p:cNvSpPr txBox="1">
            <a:spLocks noChangeArrowheads="1"/>
          </p:cNvSpPr>
          <p:nvPr/>
        </p:nvSpPr>
        <p:spPr bwMode="auto">
          <a:xfrm rot="5400000">
            <a:off x="744538" y="3533775"/>
            <a:ext cx="1446212" cy="274638"/>
          </a:xfrm>
          <a:prstGeom prst="rect">
            <a:avLst/>
          </a:prstGeom>
          <a:noFill/>
          <a:ln w="9525" algn="ctr">
            <a:noFill/>
            <a:miter lim="800000"/>
            <a:headEnd/>
            <a:tailEnd/>
          </a:ln>
          <a:effectLst/>
        </p:spPr>
        <p:txBody>
          <a:bodyPr wrap="none" lIns="82124" tIns="41061" rIns="82124" bIns="41061">
            <a:spAutoFit/>
          </a:bodyPr>
          <a:lstStyle/>
          <a:p>
            <a:pPr defTabSz="814388"/>
            <a:r>
              <a:rPr lang="en-AU" sz="1400"/>
              <a:t>Rank decreases</a:t>
            </a:r>
            <a:endParaRPr lang="en-US" sz="1400"/>
          </a:p>
        </p:txBody>
      </p:sp>
      <p:sp>
        <p:nvSpPr>
          <p:cNvPr id="1310769" name="Text Box 49"/>
          <p:cNvSpPr txBox="1">
            <a:spLocks noChangeArrowheads="1"/>
          </p:cNvSpPr>
          <p:nvPr/>
        </p:nvSpPr>
        <p:spPr bwMode="auto">
          <a:xfrm>
            <a:off x="4878388" y="3829050"/>
            <a:ext cx="1392237" cy="466725"/>
          </a:xfrm>
          <a:prstGeom prst="rect">
            <a:avLst/>
          </a:prstGeom>
          <a:noFill/>
          <a:ln w="9525" algn="ctr">
            <a:noFill/>
            <a:miter lim="800000"/>
            <a:headEnd/>
            <a:tailEnd/>
          </a:ln>
          <a:effectLst/>
        </p:spPr>
        <p:txBody>
          <a:bodyPr lIns="82124" tIns="41061" rIns="82124" bIns="41061">
            <a:spAutoFit/>
          </a:bodyPr>
          <a:lstStyle/>
          <a:p>
            <a:pPr defTabSz="814388"/>
            <a:r>
              <a:rPr lang="en-AU" sz="1400">
                <a:solidFill>
                  <a:schemeClr val="tx1"/>
                </a:solidFill>
              </a:rPr>
              <a:t>DODAG parent </a:t>
            </a:r>
          </a:p>
          <a:p>
            <a:pPr defTabSz="814388"/>
            <a:r>
              <a:rPr lang="en-AU" sz="1400">
                <a:solidFill>
                  <a:schemeClr val="tx1"/>
                </a:solidFill>
              </a:rPr>
              <a:t>to adjacent “4”s</a:t>
            </a:r>
            <a:endParaRPr lang="en-US" sz="1400">
              <a:solidFill>
                <a:schemeClr val="tx1"/>
              </a:solidFill>
            </a:endParaRPr>
          </a:p>
        </p:txBody>
      </p:sp>
      <p:sp>
        <p:nvSpPr>
          <p:cNvPr id="1310771" name="Line 51"/>
          <p:cNvSpPr>
            <a:spLocks noChangeShapeType="1"/>
          </p:cNvSpPr>
          <p:nvPr/>
        </p:nvSpPr>
        <p:spPr bwMode="auto">
          <a:xfrm rot="10800000" flipH="1">
            <a:off x="8067675" y="4757738"/>
            <a:ext cx="314325" cy="365125"/>
          </a:xfrm>
          <a:prstGeom prst="line">
            <a:avLst/>
          </a:prstGeom>
          <a:noFill/>
          <a:ln w="28575">
            <a:solidFill>
              <a:schemeClr val="tx1"/>
            </a:solidFill>
            <a:round/>
            <a:headEnd type="triangle" w="med" len="med"/>
            <a:tailEnd/>
          </a:ln>
          <a:effectLst/>
        </p:spPr>
        <p:txBody>
          <a:bodyPr lIns="82124" tIns="41061" rIns="82124" bIns="41061" anchor="ctr">
            <a:spAutoFit/>
          </a:bodyPr>
          <a:lstStyle/>
          <a:p>
            <a:endParaRPr lang="en-US"/>
          </a:p>
        </p:txBody>
      </p:sp>
      <p:sp>
        <p:nvSpPr>
          <p:cNvPr id="1310774" name="Line 54"/>
          <p:cNvSpPr>
            <a:spLocks noChangeShapeType="1"/>
          </p:cNvSpPr>
          <p:nvPr/>
        </p:nvSpPr>
        <p:spPr bwMode="auto">
          <a:xfrm rot="10800000" flipV="1">
            <a:off x="7458075" y="3571875"/>
            <a:ext cx="373063" cy="419100"/>
          </a:xfrm>
          <a:prstGeom prst="line">
            <a:avLst/>
          </a:prstGeom>
          <a:noFill/>
          <a:ln w="28575">
            <a:solidFill>
              <a:schemeClr val="tx1"/>
            </a:solidFill>
            <a:round/>
            <a:headEnd/>
            <a:tailEnd type="triangle" w="med" len="med"/>
          </a:ln>
          <a:effectLst/>
        </p:spPr>
        <p:txBody>
          <a:bodyPr lIns="82124" tIns="41061" rIns="82124" bIns="41061" anchor="ctr">
            <a:spAutoFit/>
          </a:bodyPr>
          <a:lstStyle/>
          <a:p>
            <a:endParaRPr lang="en-US"/>
          </a:p>
        </p:txBody>
      </p:sp>
      <p:sp>
        <p:nvSpPr>
          <p:cNvPr id="1310777" name="AutoShape 57"/>
          <p:cNvSpPr>
            <a:spLocks noChangeArrowheads="1"/>
          </p:cNvSpPr>
          <p:nvPr/>
        </p:nvSpPr>
        <p:spPr bwMode="auto">
          <a:xfrm>
            <a:off x="8099425" y="4662488"/>
            <a:ext cx="481013" cy="287337"/>
          </a:xfrm>
          <a:prstGeom prst="hexagon">
            <a:avLst>
              <a:gd name="adj" fmla="val 41851"/>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1</a:t>
            </a:r>
          </a:p>
        </p:txBody>
      </p:sp>
      <p:sp>
        <p:nvSpPr>
          <p:cNvPr id="1310780" name="Text Box 60"/>
          <p:cNvSpPr txBox="1">
            <a:spLocks noChangeArrowheads="1"/>
          </p:cNvSpPr>
          <p:nvPr/>
        </p:nvSpPr>
        <p:spPr bwMode="auto">
          <a:xfrm>
            <a:off x="8794750" y="5265738"/>
            <a:ext cx="3392488" cy="466725"/>
          </a:xfrm>
          <a:prstGeom prst="rect">
            <a:avLst/>
          </a:prstGeom>
          <a:noFill/>
          <a:ln w="9525" algn="ctr">
            <a:noFill/>
            <a:miter lim="800000"/>
            <a:headEnd/>
            <a:tailEnd/>
          </a:ln>
          <a:effectLst/>
        </p:spPr>
        <p:txBody>
          <a:bodyPr lIns="82124" tIns="41061" rIns="82124" bIns="41061">
            <a:spAutoFit/>
          </a:bodyPr>
          <a:lstStyle/>
          <a:p>
            <a:pPr defTabSz="814388"/>
            <a:r>
              <a:rPr lang="en-AU" sz="1400" dirty="0" err="1">
                <a:solidFill>
                  <a:schemeClr val="tx1"/>
                </a:solidFill>
              </a:rPr>
              <a:t>DODAG</a:t>
            </a:r>
            <a:r>
              <a:rPr lang="en-AU" sz="1400" dirty="0">
                <a:solidFill>
                  <a:schemeClr val="tx1"/>
                </a:solidFill>
              </a:rPr>
              <a:t> </a:t>
            </a:r>
            <a:r>
              <a:rPr lang="en-AU" sz="1400" dirty="0" smtClean="0">
                <a:solidFill>
                  <a:schemeClr val="tx1"/>
                </a:solidFill>
              </a:rPr>
              <a:t>Root</a:t>
            </a:r>
            <a:endParaRPr lang="en-AU" sz="1400" dirty="0">
              <a:solidFill>
                <a:schemeClr val="tx1"/>
              </a:solidFill>
            </a:endParaRPr>
          </a:p>
          <a:p>
            <a:pPr defTabSz="814388"/>
            <a:r>
              <a:rPr lang="en-AU" sz="1400" dirty="0">
                <a:solidFill>
                  <a:schemeClr val="tx1"/>
                </a:solidFill>
              </a:rPr>
              <a:t>(</a:t>
            </a:r>
            <a:r>
              <a:rPr lang="en-AU" sz="1400" dirty="0" smtClean="0">
                <a:solidFill>
                  <a:schemeClr val="tx1"/>
                </a:solidFill>
              </a:rPr>
              <a:t>Typically </a:t>
            </a:r>
            <a:r>
              <a:rPr lang="en-AU" sz="1400" dirty="0">
                <a:solidFill>
                  <a:schemeClr val="tx1"/>
                </a:solidFill>
              </a:rPr>
              <a:t>an </a:t>
            </a:r>
            <a:r>
              <a:rPr lang="en-AU" sz="1400" dirty="0" err="1">
                <a:solidFill>
                  <a:schemeClr val="tx1"/>
                </a:solidFill>
              </a:rPr>
              <a:t>LBR</a:t>
            </a:r>
            <a:r>
              <a:rPr lang="en-AU" sz="1400" dirty="0">
                <a:solidFill>
                  <a:schemeClr val="tx1"/>
                </a:solidFill>
              </a:rPr>
              <a:t> - </a:t>
            </a:r>
            <a:r>
              <a:rPr lang="en-AU" sz="1400" dirty="0" err="1">
                <a:solidFill>
                  <a:schemeClr val="tx1"/>
                </a:solidFill>
              </a:rPr>
              <a:t>LLN</a:t>
            </a:r>
            <a:r>
              <a:rPr lang="en-AU" sz="1400" dirty="0">
                <a:solidFill>
                  <a:schemeClr val="tx1"/>
                </a:solidFill>
              </a:rPr>
              <a:t> Border Router)</a:t>
            </a:r>
            <a:endParaRPr lang="en-US" sz="1400" dirty="0">
              <a:solidFill>
                <a:schemeClr val="tx1"/>
              </a:solidFill>
            </a:endParaRPr>
          </a:p>
        </p:txBody>
      </p:sp>
      <p:sp>
        <p:nvSpPr>
          <p:cNvPr id="1310784" name="Arc 64"/>
          <p:cNvSpPr>
            <a:spLocks/>
          </p:cNvSpPr>
          <p:nvPr/>
        </p:nvSpPr>
        <p:spPr bwMode="auto">
          <a:xfrm flipH="1">
            <a:off x="7975600" y="5265738"/>
            <a:ext cx="819150" cy="566737"/>
          </a:xfrm>
          <a:custGeom>
            <a:avLst/>
            <a:gdLst>
              <a:gd name="G0" fmla="+- 16632 0 0"/>
              <a:gd name="G1" fmla="+- 21365 0 0"/>
              <a:gd name="G2" fmla="+- 21600 0 0"/>
              <a:gd name="T0" fmla="*/ 0 w 16632"/>
              <a:gd name="T1" fmla="*/ 7584 h 21365"/>
              <a:gd name="T2" fmla="*/ 13456 w 16632"/>
              <a:gd name="T3" fmla="*/ 0 h 21365"/>
              <a:gd name="T4" fmla="*/ 16632 w 16632"/>
              <a:gd name="T5" fmla="*/ 21365 h 21365"/>
            </a:gdLst>
            <a:ahLst/>
            <a:cxnLst>
              <a:cxn ang="0">
                <a:pos x="T0" y="T1"/>
              </a:cxn>
              <a:cxn ang="0">
                <a:pos x="T2" y="T3"/>
              </a:cxn>
              <a:cxn ang="0">
                <a:pos x="T4" y="T5"/>
              </a:cxn>
            </a:cxnLst>
            <a:rect l="0" t="0" r="r" b="b"/>
            <a:pathLst>
              <a:path w="16632" h="21365" fill="none" extrusionOk="0">
                <a:moveTo>
                  <a:pt x="-1" y="7583"/>
                </a:moveTo>
                <a:cubicBezTo>
                  <a:pt x="3396" y="3483"/>
                  <a:pt x="8189" y="782"/>
                  <a:pt x="13455" y="-1"/>
                </a:cubicBezTo>
              </a:path>
              <a:path w="16632" h="21365" stroke="0" extrusionOk="0">
                <a:moveTo>
                  <a:pt x="-1" y="7583"/>
                </a:moveTo>
                <a:cubicBezTo>
                  <a:pt x="3396" y="3483"/>
                  <a:pt x="8189" y="782"/>
                  <a:pt x="13455" y="-1"/>
                </a:cubicBezTo>
                <a:lnTo>
                  <a:pt x="16632" y="21365"/>
                </a:lnTo>
                <a:close/>
              </a:path>
            </a:pathLst>
          </a:custGeom>
          <a:noFill/>
          <a:ln w="28575">
            <a:solidFill>
              <a:schemeClr val="tx2"/>
            </a:solidFill>
            <a:round/>
            <a:headEnd/>
            <a:tailEnd type="triangle" w="med" len="med"/>
          </a:ln>
          <a:effectLst/>
        </p:spPr>
        <p:txBody>
          <a:bodyPr lIns="82124" tIns="41061" rIns="82124" bIns="41061" anchor="ctr">
            <a:spAutoFit/>
          </a:bodyPr>
          <a:lstStyle/>
          <a:p>
            <a:endParaRPr lang="en-US"/>
          </a:p>
        </p:txBody>
      </p:sp>
      <p:sp>
        <p:nvSpPr>
          <p:cNvPr id="1310786" name="AutoShape 66"/>
          <p:cNvSpPr>
            <a:spLocks noChangeArrowheads="1"/>
          </p:cNvSpPr>
          <p:nvPr/>
        </p:nvSpPr>
        <p:spPr bwMode="auto">
          <a:xfrm>
            <a:off x="7694613" y="5122863"/>
            <a:ext cx="479425" cy="287337"/>
          </a:xfrm>
          <a:prstGeom prst="hexagon">
            <a:avLst>
              <a:gd name="adj" fmla="val 41713"/>
              <a:gd name="vf" fmla="val 115470"/>
            </a:avLst>
          </a:prstGeom>
          <a:solidFill>
            <a:srgbClr val="A0C02A"/>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0</a:t>
            </a:r>
          </a:p>
        </p:txBody>
      </p:sp>
      <p:sp>
        <p:nvSpPr>
          <p:cNvPr id="1310787" name="Arc 67"/>
          <p:cNvSpPr>
            <a:spLocks/>
          </p:cNvSpPr>
          <p:nvPr/>
        </p:nvSpPr>
        <p:spPr bwMode="auto">
          <a:xfrm rot="10800000" flipV="1">
            <a:off x="8020050" y="3322638"/>
            <a:ext cx="774700" cy="398462"/>
          </a:xfrm>
          <a:custGeom>
            <a:avLst/>
            <a:gdLst>
              <a:gd name="G0" fmla="+- 0 0 0"/>
              <a:gd name="G1" fmla="+- 18148 0 0"/>
              <a:gd name="G2" fmla="+- 21600 0 0"/>
              <a:gd name="T0" fmla="*/ 11714 w 18184"/>
              <a:gd name="T1" fmla="*/ 0 h 18148"/>
              <a:gd name="T2" fmla="*/ 18184 w 18184"/>
              <a:gd name="T3" fmla="*/ 6490 h 18148"/>
              <a:gd name="T4" fmla="*/ 0 w 18184"/>
              <a:gd name="T5" fmla="*/ 18148 h 18148"/>
            </a:gdLst>
            <a:ahLst/>
            <a:cxnLst>
              <a:cxn ang="0">
                <a:pos x="T0" y="T1"/>
              </a:cxn>
              <a:cxn ang="0">
                <a:pos x="T2" y="T3"/>
              </a:cxn>
              <a:cxn ang="0">
                <a:pos x="T4" y="T5"/>
              </a:cxn>
            </a:cxnLst>
            <a:rect l="0" t="0" r="r" b="b"/>
            <a:pathLst>
              <a:path w="18184" h="18148" fill="none" extrusionOk="0">
                <a:moveTo>
                  <a:pt x="11713" y="0"/>
                </a:moveTo>
                <a:cubicBezTo>
                  <a:pt x="14309" y="1675"/>
                  <a:pt x="16516" y="3888"/>
                  <a:pt x="18183" y="6490"/>
                </a:cubicBezTo>
              </a:path>
              <a:path w="18184" h="18148" stroke="0" extrusionOk="0">
                <a:moveTo>
                  <a:pt x="11713" y="0"/>
                </a:moveTo>
                <a:cubicBezTo>
                  <a:pt x="14309" y="1675"/>
                  <a:pt x="16516" y="3888"/>
                  <a:pt x="18183" y="6490"/>
                </a:cubicBezTo>
                <a:lnTo>
                  <a:pt x="0" y="18148"/>
                </a:lnTo>
                <a:close/>
              </a:path>
            </a:pathLst>
          </a:custGeom>
          <a:noFill/>
          <a:ln w="28575">
            <a:solidFill>
              <a:schemeClr val="tx2"/>
            </a:solidFill>
            <a:round/>
            <a:headEnd/>
            <a:tailEnd type="triangle" w="med" len="med"/>
          </a:ln>
          <a:effectLst/>
        </p:spPr>
        <p:txBody>
          <a:bodyPr lIns="82124" tIns="41061" rIns="82124" bIns="41061" anchor="ctr">
            <a:spAutoFit/>
          </a:bodyPr>
          <a:lstStyle/>
          <a:p>
            <a:endParaRPr lang="en-US"/>
          </a:p>
        </p:txBody>
      </p:sp>
      <p:sp>
        <p:nvSpPr>
          <p:cNvPr id="1310788" name="Line 68"/>
          <p:cNvSpPr>
            <a:spLocks noChangeShapeType="1"/>
          </p:cNvSpPr>
          <p:nvPr/>
        </p:nvSpPr>
        <p:spPr bwMode="auto">
          <a:xfrm>
            <a:off x="6935788" y="3721100"/>
            <a:ext cx="277812" cy="269875"/>
          </a:xfrm>
          <a:prstGeom prst="line">
            <a:avLst/>
          </a:prstGeom>
          <a:noFill/>
          <a:ln w="28575">
            <a:solidFill>
              <a:schemeClr val="tx1"/>
            </a:solidFill>
            <a:round/>
            <a:headEnd/>
            <a:tailEnd type="triangle" w="med" len="med"/>
          </a:ln>
          <a:effectLst/>
        </p:spPr>
        <p:txBody>
          <a:bodyPr lIns="82124" tIns="41061" rIns="82124" bIns="41061" anchor="ctr">
            <a:spAutoFit/>
          </a:bodyPr>
          <a:lstStyle/>
          <a:p>
            <a:endParaRPr lang="en-US"/>
          </a:p>
        </p:txBody>
      </p:sp>
      <p:sp>
        <p:nvSpPr>
          <p:cNvPr id="1310790" name="Line 70"/>
          <p:cNvSpPr>
            <a:spLocks noChangeShapeType="1"/>
          </p:cNvSpPr>
          <p:nvPr/>
        </p:nvSpPr>
        <p:spPr bwMode="auto">
          <a:xfrm rot="10800000" flipV="1">
            <a:off x="7340600" y="4278313"/>
            <a:ext cx="0" cy="250825"/>
          </a:xfrm>
          <a:prstGeom prst="line">
            <a:avLst/>
          </a:prstGeom>
          <a:noFill/>
          <a:ln w="28575">
            <a:solidFill>
              <a:schemeClr val="tx1"/>
            </a:solidFill>
            <a:round/>
            <a:headEnd/>
            <a:tailEnd type="triangle" w="med" len="med"/>
          </a:ln>
          <a:effectLst/>
        </p:spPr>
        <p:txBody>
          <a:bodyPr lIns="82124" tIns="41061" rIns="82124" bIns="41061" anchor="ctr">
            <a:spAutoFit/>
          </a:bodyPr>
          <a:lstStyle/>
          <a:p>
            <a:endParaRPr lang="en-US"/>
          </a:p>
        </p:txBody>
      </p:sp>
      <p:sp>
        <p:nvSpPr>
          <p:cNvPr id="1310791" name="AutoShape 71"/>
          <p:cNvSpPr>
            <a:spLocks noChangeArrowheads="1"/>
          </p:cNvSpPr>
          <p:nvPr/>
        </p:nvSpPr>
        <p:spPr bwMode="auto">
          <a:xfrm>
            <a:off x="7105650" y="3990975"/>
            <a:ext cx="481013" cy="287338"/>
          </a:xfrm>
          <a:prstGeom prst="hexagon">
            <a:avLst>
              <a:gd name="adj" fmla="val 41851"/>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2</a:t>
            </a:r>
          </a:p>
        </p:txBody>
      </p:sp>
      <p:sp>
        <p:nvSpPr>
          <p:cNvPr id="1310792" name="Line 72"/>
          <p:cNvSpPr>
            <a:spLocks noChangeShapeType="1"/>
          </p:cNvSpPr>
          <p:nvPr/>
        </p:nvSpPr>
        <p:spPr bwMode="auto">
          <a:xfrm>
            <a:off x="7410450" y="4787900"/>
            <a:ext cx="393700" cy="339725"/>
          </a:xfrm>
          <a:prstGeom prst="line">
            <a:avLst/>
          </a:prstGeom>
          <a:noFill/>
          <a:ln w="28575">
            <a:solidFill>
              <a:schemeClr val="tx1"/>
            </a:solidFill>
            <a:round/>
            <a:headEnd/>
            <a:tailEnd type="triangle" w="med" len="med"/>
          </a:ln>
          <a:effectLst/>
        </p:spPr>
        <p:txBody>
          <a:bodyPr lIns="82124" tIns="41061" rIns="82124" bIns="41061" anchor="ctr">
            <a:spAutoFit/>
          </a:bodyPr>
          <a:lstStyle/>
          <a:p>
            <a:endParaRPr lang="en-US"/>
          </a:p>
        </p:txBody>
      </p:sp>
      <p:sp>
        <p:nvSpPr>
          <p:cNvPr id="1310793" name="AutoShape 73"/>
          <p:cNvSpPr>
            <a:spLocks noChangeArrowheads="1"/>
          </p:cNvSpPr>
          <p:nvPr/>
        </p:nvSpPr>
        <p:spPr bwMode="auto">
          <a:xfrm>
            <a:off x="7110413" y="4552950"/>
            <a:ext cx="479425" cy="287338"/>
          </a:xfrm>
          <a:prstGeom prst="hexagon">
            <a:avLst>
              <a:gd name="adj" fmla="val 41713"/>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1</a:t>
            </a:r>
          </a:p>
        </p:txBody>
      </p:sp>
      <p:sp>
        <p:nvSpPr>
          <p:cNvPr id="1310796" name="Text Box 76"/>
          <p:cNvSpPr txBox="1">
            <a:spLocks noChangeArrowheads="1"/>
          </p:cNvSpPr>
          <p:nvPr/>
        </p:nvSpPr>
        <p:spPr bwMode="auto">
          <a:xfrm>
            <a:off x="8212138" y="3190875"/>
            <a:ext cx="1392237" cy="274638"/>
          </a:xfrm>
          <a:prstGeom prst="rect">
            <a:avLst/>
          </a:prstGeom>
          <a:noFill/>
          <a:ln w="9525" algn="ctr">
            <a:noFill/>
            <a:miter lim="800000"/>
            <a:headEnd/>
            <a:tailEnd/>
          </a:ln>
          <a:effectLst/>
        </p:spPr>
        <p:txBody>
          <a:bodyPr lIns="82124" tIns="41061" rIns="82124" bIns="41061">
            <a:spAutoFit/>
          </a:bodyPr>
          <a:lstStyle/>
          <a:p>
            <a:pPr defTabSz="814388"/>
            <a:r>
              <a:rPr lang="en-AU" sz="1400" dirty="0">
                <a:solidFill>
                  <a:schemeClr val="tx1"/>
                </a:solidFill>
              </a:rPr>
              <a:t>Sub-</a:t>
            </a:r>
            <a:r>
              <a:rPr lang="en-AU" sz="1400" dirty="0" err="1">
                <a:solidFill>
                  <a:schemeClr val="tx1"/>
                </a:solidFill>
              </a:rPr>
              <a:t>DODAG</a:t>
            </a:r>
            <a:endParaRPr lang="en-AU" sz="1400" dirty="0">
              <a:solidFill>
                <a:schemeClr val="tx1"/>
              </a:solidFill>
            </a:endParaRPr>
          </a:p>
        </p:txBody>
      </p:sp>
      <p:sp>
        <p:nvSpPr>
          <p:cNvPr id="1310797" name="Text Box 77"/>
          <p:cNvSpPr txBox="1">
            <a:spLocks noChangeArrowheads="1"/>
          </p:cNvSpPr>
          <p:nvPr/>
        </p:nvSpPr>
        <p:spPr bwMode="auto">
          <a:xfrm>
            <a:off x="8031163" y="2500313"/>
            <a:ext cx="1392237" cy="274637"/>
          </a:xfrm>
          <a:prstGeom prst="rect">
            <a:avLst/>
          </a:prstGeom>
          <a:noFill/>
          <a:ln w="9525" algn="ctr">
            <a:noFill/>
            <a:miter lim="800000"/>
            <a:headEnd/>
            <a:tailEnd/>
          </a:ln>
          <a:effectLst/>
        </p:spPr>
        <p:txBody>
          <a:bodyPr lIns="82124" tIns="41061" rIns="82124" bIns="41061">
            <a:spAutoFit/>
          </a:bodyPr>
          <a:lstStyle/>
          <a:p>
            <a:pPr defTabSz="814388"/>
            <a:r>
              <a:rPr lang="en-AU" sz="1400" dirty="0" err="1" smtClean="0">
                <a:solidFill>
                  <a:schemeClr val="tx1"/>
                </a:solidFill>
              </a:rPr>
              <a:t>DODAG</a:t>
            </a:r>
            <a:r>
              <a:rPr lang="en-AU" sz="1400" dirty="0" smtClean="0">
                <a:solidFill>
                  <a:schemeClr val="tx1"/>
                </a:solidFill>
              </a:rPr>
              <a:t> </a:t>
            </a:r>
            <a:endParaRPr lang="en-AU" sz="1400" dirty="0">
              <a:solidFill>
                <a:schemeClr val="tx1"/>
              </a:solidFill>
            </a:endParaRPr>
          </a:p>
        </p:txBody>
      </p:sp>
      <p:sp>
        <p:nvSpPr>
          <p:cNvPr id="1310798" name="Arc 78"/>
          <p:cNvSpPr>
            <a:spLocks/>
          </p:cNvSpPr>
          <p:nvPr/>
        </p:nvSpPr>
        <p:spPr bwMode="auto">
          <a:xfrm flipH="1">
            <a:off x="7532688" y="2609850"/>
            <a:ext cx="498475" cy="474663"/>
          </a:xfrm>
          <a:custGeom>
            <a:avLst/>
            <a:gdLst>
              <a:gd name="G0" fmla="+- 0 0 0"/>
              <a:gd name="G1" fmla="+- 21600 0 0"/>
              <a:gd name="G2" fmla="+- 21600 0 0"/>
              <a:gd name="T0" fmla="*/ 0 w 21288"/>
              <a:gd name="T1" fmla="*/ 0 h 21600"/>
              <a:gd name="T2" fmla="*/ 21288 w 21288"/>
              <a:gd name="T3" fmla="*/ 17944 h 21600"/>
              <a:gd name="T4" fmla="*/ 0 w 21288"/>
              <a:gd name="T5" fmla="*/ 21600 h 21600"/>
            </a:gdLst>
            <a:ahLst/>
            <a:cxnLst>
              <a:cxn ang="0">
                <a:pos x="T0" y="T1"/>
              </a:cxn>
              <a:cxn ang="0">
                <a:pos x="T2" y="T3"/>
              </a:cxn>
              <a:cxn ang="0">
                <a:pos x="T4" y="T5"/>
              </a:cxn>
            </a:cxnLst>
            <a:rect l="0" t="0" r="r" b="b"/>
            <a:pathLst>
              <a:path w="21288" h="21600" fill="none" extrusionOk="0">
                <a:moveTo>
                  <a:pt x="-1" y="0"/>
                </a:moveTo>
                <a:cubicBezTo>
                  <a:pt x="10518" y="0"/>
                  <a:pt x="19507" y="7577"/>
                  <a:pt x="21288" y="17943"/>
                </a:cubicBezTo>
              </a:path>
              <a:path w="21288" h="21600" stroke="0" extrusionOk="0">
                <a:moveTo>
                  <a:pt x="-1" y="0"/>
                </a:moveTo>
                <a:cubicBezTo>
                  <a:pt x="10518" y="0"/>
                  <a:pt x="19507" y="7577"/>
                  <a:pt x="21288" y="17943"/>
                </a:cubicBezTo>
                <a:lnTo>
                  <a:pt x="0" y="21600"/>
                </a:lnTo>
                <a:close/>
              </a:path>
            </a:pathLst>
          </a:custGeom>
          <a:noFill/>
          <a:ln w="28575">
            <a:solidFill>
              <a:schemeClr val="tx2"/>
            </a:solidFill>
            <a:round/>
            <a:headEnd/>
            <a:tailEnd type="triangle" w="med" len="med"/>
          </a:ln>
          <a:effectLst/>
        </p:spPr>
        <p:txBody>
          <a:bodyPr lIns="82124" tIns="41061" rIns="82124" bIns="41061" anchor="ctr">
            <a:spAutoFit/>
          </a:bodyPr>
          <a:lstStyle/>
          <a:p>
            <a:endParaRPr lang="en-US"/>
          </a:p>
        </p:txBody>
      </p:sp>
      <p:sp>
        <p:nvSpPr>
          <p:cNvPr id="1310802" name="Arc 82"/>
          <p:cNvSpPr>
            <a:spLocks/>
          </p:cNvSpPr>
          <p:nvPr/>
        </p:nvSpPr>
        <p:spPr bwMode="auto">
          <a:xfrm flipH="1">
            <a:off x="5734050" y="1076325"/>
            <a:ext cx="498475" cy="474663"/>
          </a:xfrm>
          <a:custGeom>
            <a:avLst/>
            <a:gdLst>
              <a:gd name="G0" fmla="+- 0 0 0"/>
              <a:gd name="G1" fmla="+- 21600 0 0"/>
              <a:gd name="G2" fmla="+- 21600 0 0"/>
              <a:gd name="T0" fmla="*/ 0 w 21288"/>
              <a:gd name="T1" fmla="*/ 0 h 21600"/>
              <a:gd name="T2" fmla="*/ 21288 w 21288"/>
              <a:gd name="T3" fmla="*/ 17944 h 21600"/>
              <a:gd name="T4" fmla="*/ 0 w 21288"/>
              <a:gd name="T5" fmla="*/ 21600 h 21600"/>
            </a:gdLst>
            <a:ahLst/>
            <a:cxnLst>
              <a:cxn ang="0">
                <a:pos x="T0" y="T1"/>
              </a:cxn>
              <a:cxn ang="0">
                <a:pos x="T2" y="T3"/>
              </a:cxn>
              <a:cxn ang="0">
                <a:pos x="T4" y="T5"/>
              </a:cxn>
            </a:cxnLst>
            <a:rect l="0" t="0" r="r" b="b"/>
            <a:pathLst>
              <a:path w="21288" h="21600" fill="none" extrusionOk="0">
                <a:moveTo>
                  <a:pt x="-1" y="0"/>
                </a:moveTo>
                <a:cubicBezTo>
                  <a:pt x="10518" y="0"/>
                  <a:pt x="19507" y="7577"/>
                  <a:pt x="21288" y="17943"/>
                </a:cubicBezTo>
              </a:path>
              <a:path w="21288" h="21600" stroke="0" extrusionOk="0">
                <a:moveTo>
                  <a:pt x="-1" y="0"/>
                </a:moveTo>
                <a:cubicBezTo>
                  <a:pt x="10518" y="0"/>
                  <a:pt x="19507" y="7577"/>
                  <a:pt x="21288" y="17943"/>
                </a:cubicBezTo>
                <a:lnTo>
                  <a:pt x="0" y="21600"/>
                </a:lnTo>
                <a:close/>
              </a:path>
            </a:pathLst>
          </a:custGeom>
          <a:noFill/>
          <a:ln w="28575">
            <a:solidFill>
              <a:schemeClr val="tx2"/>
            </a:solidFill>
            <a:round/>
            <a:headEnd/>
            <a:tailEnd type="triangle" w="med" len="med"/>
          </a:ln>
          <a:effectLst/>
        </p:spPr>
        <p:txBody>
          <a:bodyPr lIns="82124" tIns="41061" rIns="82124" bIns="41061" anchor="ctr">
            <a:spAutoFit/>
          </a:bodyPr>
          <a:lstStyle/>
          <a:p>
            <a:endParaRPr lang="en-US"/>
          </a:p>
        </p:txBody>
      </p:sp>
      <p:sp>
        <p:nvSpPr>
          <p:cNvPr id="1310808" name="AutoShape 88"/>
          <p:cNvSpPr>
            <a:spLocks noChangeArrowheads="1"/>
          </p:cNvSpPr>
          <p:nvPr/>
        </p:nvSpPr>
        <p:spPr bwMode="auto">
          <a:xfrm rot="10800000">
            <a:off x="10796588" y="2649538"/>
            <a:ext cx="534987" cy="2284412"/>
          </a:xfrm>
          <a:prstGeom prst="downArrow">
            <a:avLst>
              <a:gd name="adj1" fmla="val 43028"/>
              <a:gd name="adj2" fmla="val 55194"/>
            </a:avLst>
          </a:prstGeom>
          <a:solidFill>
            <a:schemeClr val="accent1"/>
          </a:solidFill>
          <a:ln w="9525" algn="ctr">
            <a:solidFill>
              <a:schemeClr val="tx2"/>
            </a:solidFill>
            <a:miter lim="800000"/>
            <a:headEnd/>
            <a:tailEnd/>
          </a:ln>
          <a:effectLst/>
        </p:spPr>
        <p:txBody>
          <a:bodyPr vert="eaVert" wrap="none" lIns="82124" tIns="41061" rIns="82124" bIns="41061" anchor="ctr" anchorCtr="1"/>
          <a:lstStyle/>
          <a:p>
            <a:pPr algn="ctr" defTabSz="814388"/>
            <a:r>
              <a:rPr lang="en-AU" sz="1400">
                <a:solidFill>
                  <a:schemeClr val="bg1"/>
                </a:solidFill>
              </a:rPr>
              <a:t>DOWN (DIO Messages)</a:t>
            </a:r>
            <a:endParaRPr lang="en-US" sz="1400">
              <a:solidFill>
                <a:schemeClr val="bg1"/>
              </a:solidFill>
            </a:endParaRPr>
          </a:p>
        </p:txBody>
      </p:sp>
      <p:sp>
        <p:nvSpPr>
          <p:cNvPr id="1310809" name="Text Box 89"/>
          <p:cNvSpPr txBox="1">
            <a:spLocks noChangeArrowheads="1"/>
          </p:cNvSpPr>
          <p:nvPr/>
        </p:nvSpPr>
        <p:spPr bwMode="auto">
          <a:xfrm rot="16200000">
            <a:off x="10021094" y="3474244"/>
            <a:ext cx="1177925" cy="658813"/>
          </a:xfrm>
          <a:prstGeom prst="rect">
            <a:avLst/>
          </a:prstGeom>
          <a:noFill/>
          <a:ln w="9525" algn="ctr">
            <a:noFill/>
            <a:miter lim="800000"/>
            <a:headEnd/>
            <a:tailEnd/>
          </a:ln>
          <a:effectLst/>
        </p:spPr>
        <p:txBody>
          <a:bodyPr lIns="82124" tIns="41061" rIns="82124" bIns="41061">
            <a:spAutoFit/>
          </a:bodyPr>
          <a:lstStyle/>
          <a:p>
            <a:pPr algn="ctr" defTabSz="814388"/>
            <a:r>
              <a:rPr lang="en-AU" sz="1400">
                <a:solidFill>
                  <a:schemeClr val="tx1"/>
                </a:solidFill>
              </a:rPr>
              <a:t>Towards DODAG leafs</a:t>
            </a:r>
            <a:endParaRPr lang="en-US" sz="1400">
              <a:solidFill>
                <a:schemeClr val="tx1"/>
              </a:solidFill>
            </a:endParaRPr>
          </a:p>
        </p:txBody>
      </p:sp>
      <p:sp>
        <p:nvSpPr>
          <p:cNvPr id="1310810" name="Text Box 90"/>
          <p:cNvSpPr txBox="1">
            <a:spLocks noChangeArrowheads="1"/>
          </p:cNvSpPr>
          <p:nvPr/>
        </p:nvSpPr>
        <p:spPr bwMode="auto">
          <a:xfrm>
            <a:off x="10518775" y="2365375"/>
            <a:ext cx="879475" cy="274638"/>
          </a:xfrm>
          <a:prstGeom prst="rect">
            <a:avLst/>
          </a:prstGeom>
          <a:noFill/>
          <a:ln w="9525" algn="ctr">
            <a:noFill/>
            <a:miter lim="800000"/>
            <a:headEnd/>
            <a:tailEnd/>
          </a:ln>
          <a:effectLst/>
        </p:spPr>
        <p:txBody>
          <a:bodyPr wrap="none" lIns="82124" tIns="41061" rIns="82124" bIns="41061">
            <a:spAutoFit/>
          </a:bodyPr>
          <a:lstStyle/>
          <a:p>
            <a:pPr defTabSz="814388"/>
            <a:r>
              <a:rPr lang="en-AU" sz="1400"/>
              <a:t>Rank &gt; n</a:t>
            </a:r>
            <a:endParaRPr lang="en-US" sz="1400"/>
          </a:p>
        </p:txBody>
      </p:sp>
      <p:sp>
        <p:nvSpPr>
          <p:cNvPr id="1310811" name="Text Box 91"/>
          <p:cNvSpPr txBox="1">
            <a:spLocks noChangeArrowheads="1"/>
          </p:cNvSpPr>
          <p:nvPr/>
        </p:nvSpPr>
        <p:spPr bwMode="auto">
          <a:xfrm>
            <a:off x="10591800" y="4933950"/>
            <a:ext cx="879475" cy="466725"/>
          </a:xfrm>
          <a:prstGeom prst="rect">
            <a:avLst/>
          </a:prstGeom>
          <a:noFill/>
          <a:ln w="9525" algn="ctr">
            <a:noFill/>
            <a:miter lim="800000"/>
            <a:headEnd/>
            <a:tailEnd/>
          </a:ln>
          <a:effectLst/>
        </p:spPr>
        <p:txBody>
          <a:bodyPr wrap="none" lIns="82124" tIns="41061" rIns="82124" bIns="41061">
            <a:spAutoFit/>
          </a:bodyPr>
          <a:lstStyle/>
          <a:p>
            <a:pPr algn="ctr" defTabSz="814388"/>
            <a:r>
              <a:rPr lang="en-AU" sz="1400"/>
              <a:t>Rank = n</a:t>
            </a:r>
            <a:br>
              <a:rPr lang="en-AU" sz="1400"/>
            </a:br>
            <a:endParaRPr lang="en-US" sz="1400"/>
          </a:p>
        </p:txBody>
      </p:sp>
      <p:sp>
        <p:nvSpPr>
          <p:cNvPr id="1310812" name="Text Box 92"/>
          <p:cNvSpPr txBox="1">
            <a:spLocks noChangeArrowheads="1"/>
          </p:cNvSpPr>
          <p:nvPr/>
        </p:nvSpPr>
        <p:spPr bwMode="auto">
          <a:xfrm rot="-5400000">
            <a:off x="10775156" y="3669507"/>
            <a:ext cx="1387475" cy="274638"/>
          </a:xfrm>
          <a:prstGeom prst="rect">
            <a:avLst/>
          </a:prstGeom>
          <a:noFill/>
          <a:ln w="9525" algn="ctr">
            <a:noFill/>
            <a:miter lim="800000"/>
            <a:headEnd/>
            <a:tailEnd/>
          </a:ln>
          <a:effectLst/>
        </p:spPr>
        <p:txBody>
          <a:bodyPr wrap="none" lIns="82124" tIns="41061" rIns="82124" bIns="41061">
            <a:spAutoFit/>
          </a:bodyPr>
          <a:lstStyle/>
          <a:p>
            <a:pPr defTabSz="814388"/>
            <a:r>
              <a:rPr lang="en-AU" sz="1400"/>
              <a:t>Rank increases</a:t>
            </a:r>
            <a:endParaRPr lang="en-US" sz="1400"/>
          </a:p>
        </p:txBody>
      </p:sp>
      <p:sp>
        <p:nvSpPr>
          <p:cNvPr id="1310814" name="Cloud"/>
          <p:cNvSpPr>
            <a:spLocks noChangeAspect="1" noEditPoints="1" noChangeArrowheads="1"/>
          </p:cNvSpPr>
          <p:nvPr/>
        </p:nvSpPr>
        <p:spPr bwMode="auto">
          <a:xfrm>
            <a:off x="3792538" y="5130800"/>
            <a:ext cx="4306887" cy="15208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hlink"/>
          </a:solidFill>
          <a:ln w="9525">
            <a:solidFill>
              <a:srgbClr val="000000"/>
            </a:solidFill>
            <a:miter lim="800000"/>
            <a:headEnd/>
            <a:tailEnd/>
          </a:ln>
          <a:effectLst>
            <a:outerShdw dist="107763" dir="2700000" algn="ctr" rotWithShape="0">
              <a:srgbClr val="808080"/>
            </a:outerShdw>
          </a:effectLst>
        </p:spPr>
        <p:txBody>
          <a:bodyPr anchor="ctr" anchorCtr="1"/>
          <a:lstStyle/>
          <a:p>
            <a:pPr defTabSz="814388"/>
            <a:r>
              <a:rPr lang="en-AU">
                <a:solidFill>
                  <a:schemeClr val="bg1"/>
                </a:solidFill>
              </a:rPr>
              <a:t>Non-LLN Network</a:t>
            </a:r>
          </a:p>
          <a:p>
            <a:pPr defTabSz="814388"/>
            <a:endParaRPr lang="en-AU">
              <a:solidFill>
                <a:schemeClr val="bg1"/>
              </a:solidFill>
            </a:endParaRPr>
          </a:p>
          <a:p>
            <a:pPr defTabSz="814388"/>
            <a:r>
              <a:rPr lang="en-AU">
                <a:solidFill>
                  <a:schemeClr val="bg1"/>
                </a:solidFill>
              </a:rPr>
              <a:t>(IPv6 Backbone)</a:t>
            </a:r>
            <a:endParaRPr lang="en-US">
              <a:solidFill>
                <a:schemeClr val="bg1"/>
              </a:solidFill>
            </a:endParaRPr>
          </a:p>
        </p:txBody>
      </p:sp>
      <p:sp>
        <p:nvSpPr>
          <p:cNvPr id="1310815" name="Arc 95"/>
          <p:cNvSpPr>
            <a:spLocks/>
          </p:cNvSpPr>
          <p:nvPr/>
        </p:nvSpPr>
        <p:spPr bwMode="auto">
          <a:xfrm rot="-21600000">
            <a:off x="6643688" y="2946400"/>
            <a:ext cx="1017587" cy="642938"/>
          </a:xfrm>
          <a:custGeom>
            <a:avLst/>
            <a:gdLst>
              <a:gd name="G0" fmla="+- 0 0 0"/>
              <a:gd name="G1" fmla="+- 21600 0 0"/>
              <a:gd name="G2" fmla="+- 21600 0 0"/>
              <a:gd name="T0" fmla="*/ 0 w 21288"/>
              <a:gd name="T1" fmla="*/ 0 h 21600"/>
              <a:gd name="T2" fmla="*/ 21288 w 21288"/>
              <a:gd name="T3" fmla="*/ 17944 h 21600"/>
              <a:gd name="T4" fmla="*/ 0 w 21288"/>
              <a:gd name="T5" fmla="*/ 21600 h 21600"/>
            </a:gdLst>
            <a:ahLst/>
            <a:cxnLst>
              <a:cxn ang="0">
                <a:pos x="T0" y="T1"/>
              </a:cxn>
              <a:cxn ang="0">
                <a:pos x="T2" y="T3"/>
              </a:cxn>
              <a:cxn ang="0">
                <a:pos x="T4" y="T5"/>
              </a:cxn>
            </a:cxnLst>
            <a:rect l="0" t="0" r="r" b="b"/>
            <a:pathLst>
              <a:path w="21288" h="21600" fill="none" extrusionOk="0">
                <a:moveTo>
                  <a:pt x="-1" y="0"/>
                </a:moveTo>
                <a:cubicBezTo>
                  <a:pt x="10518" y="0"/>
                  <a:pt x="19507" y="7577"/>
                  <a:pt x="21288" y="17943"/>
                </a:cubicBezTo>
              </a:path>
              <a:path w="21288" h="21600" stroke="0" extrusionOk="0">
                <a:moveTo>
                  <a:pt x="-1" y="0"/>
                </a:moveTo>
                <a:cubicBezTo>
                  <a:pt x="10518" y="0"/>
                  <a:pt x="19507" y="7577"/>
                  <a:pt x="21288" y="17943"/>
                </a:cubicBezTo>
                <a:lnTo>
                  <a:pt x="0" y="21600"/>
                </a:lnTo>
                <a:close/>
              </a:path>
            </a:pathLst>
          </a:custGeom>
          <a:noFill/>
          <a:ln w="28575">
            <a:solidFill>
              <a:schemeClr val="tx2"/>
            </a:solidFill>
            <a:round/>
            <a:headEnd/>
            <a:tailEnd type="triangle" w="med" len="med"/>
          </a:ln>
          <a:effectLst/>
        </p:spPr>
        <p:txBody>
          <a:bodyPr lIns="82124" tIns="41061" rIns="82124" bIns="41061" anchor="ctr">
            <a:spAutoFit/>
          </a:bodyPr>
          <a:lstStyle/>
          <a:p>
            <a:endParaRPr lang="en-US"/>
          </a:p>
        </p:txBody>
      </p:sp>
      <p:sp>
        <p:nvSpPr>
          <p:cNvPr id="1310816" name="Arc 96"/>
          <p:cNvSpPr>
            <a:spLocks/>
          </p:cNvSpPr>
          <p:nvPr/>
        </p:nvSpPr>
        <p:spPr bwMode="auto">
          <a:xfrm rot="-21600000">
            <a:off x="6589713" y="2971800"/>
            <a:ext cx="277812" cy="636588"/>
          </a:xfrm>
          <a:custGeom>
            <a:avLst/>
            <a:gdLst>
              <a:gd name="G0" fmla="+- 0 0 0"/>
              <a:gd name="G1" fmla="+- 21394 0 0"/>
              <a:gd name="G2" fmla="+- 21600 0 0"/>
              <a:gd name="T0" fmla="*/ 2973 w 21288"/>
              <a:gd name="T1" fmla="*/ 0 h 21394"/>
              <a:gd name="T2" fmla="*/ 21288 w 21288"/>
              <a:gd name="T3" fmla="*/ 17738 h 21394"/>
              <a:gd name="T4" fmla="*/ 0 w 21288"/>
              <a:gd name="T5" fmla="*/ 21394 h 21394"/>
            </a:gdLst>
            <a:ahLst/>
            <a:cxnLst>
              <a:cxn ang="0">
                <a:pos x="T0" y="T1"/>
              </a:cxn>
              <a:cxn ang="0">
                <a:pos x="T2" y="T3"/>
              </a:cxn>
              <a:cxn ang="0">
                <a:pos x="T4" y="T5"/>
              </a:cxn>
            </a:cxnLst>
            <a:rect l="0" t="0" r="r" b="b"/>
            <a:pathLst>
              <a:path w="21288" h="21394" fill="none" extrusionOk="0">
                <a:moveTo>
                  <a:pt x="2973" y="-1"/>
                </a:moveTo>
                <a:cubicBezTo>
                  <a:pt x="12288" y="1294"/>
                  <a:pt x="19696" y="8468"/>
                  <a:pt x="21288" y="17737"/>
                </a:cubicBezTo>
              </a:path>
              <a:path w="21288" h="21394" stroke="0" extrusionOk="0">
                <a:moveTo>
                  <a:pt x="2973" y="-1"/>
                </a:moveTo>
                <a:cubicBezTo>
                  <a:pt x="12288" y="1294"/>
                  <a:pt x="19696" y="8468"/>
                  <a:pt x="21288" y="17737"/>
                </a:cubicBezTo>
                <a:lnTo>
                  <a:pt x="0" y="21394"/>
                </a:lnTo>
                <a:close/>
              </a:path>
            </a:pathLst>
          </a:custGeom>
          <a:noFill/>
          <a:ln w="28575">
            <a:solidFill>
              <a:schemeClr val="tx2"/>
            </a:solidFill>
            <a:round/>
            <a:headEnd/>
            <a:tailEnd type="triangle" w="med" len="med"/>
          </a:ln>
          <a:effectLst/>
        </p:spPr>
        <p:txBody>
          <a:bodyPr lIns="82124" tIns="41061" rIns="82124" bIns="41061" anchor="ctr">
            <a:spAutoFit/>
          </a:bodyPr>
          <a:lstStyle/>
          <a:p>
            <a:endParaRPr lang="en-US"/>
          </a:p>
        </p:txBody>
      </p:sp>
      <p:sp>
        <p:nvSpPr>
          <p:cNvPr id="1310817" name="Text Box 97"/>
          <p:cNvSpPr txBox="1">
            <a:spLocks noChangeArrowheads="1"/>
          </p:cNvSpPr>
          <p:nvPr/>
        </p:nvSpPr>
        <p:spPr bwMode="auto">
          <a:xfrm>
            <a:off x="5734050" y="2794000"/>
            <a:ext cx="927100" cy="274638"/>
          </a:xfrm>
          <a:prstGeom prst="rect">
            <a:avLst/>
          </a:prstGeom>
          <a:noFill/>
          <a:ln w="9525" algn="ctr">
            <a:noFill/>
            <a:miter lim="800000"/>
            <a:headEnd/>
            <a:tailEnd/>
          </a:ln>
          <a:effectLst/>
        </p:spPr>
        <p:txBody>
          <a:bodyPr lIns="82124" tIns="41061" rIns="82124" bIns="41061">
            <a:spAutoFit/>
          </a:bodyPr>
          <a:lstStyle/>
          <a:p>
            <a:pPr algn="r" defTabSz="814388"/>
            <a:r>
              <a:rPr lang="en-AU" sz="1400">
                <a:solidFill>
                  <a:schemeClr val="tx1"/>
                </a:solidFill>
              </a:rPr>
              <a:t>Siblings</a:t>
            </a:r>
          </a:p>
        </p:txBody>
      </p:sp>
      <p:sp>
        <p:nvSpPr>
          <p:cNvPr id="1310818" name="Line 98"/>
          <p:cNvSpPr>
            <a:spLocks noChangeShapeType="1"/>
          </p:cNvSpPr>
          <p:nvPr/>
        </p:nvSpPr>
        <p:spPr bwMode="auto">
          <a:xfrm>
            <a:off x="7013575" y="3608388"/>
            <a:ext cx="652463" cy="1587"/>
          </a:xfrm>
          <a:prstGeom prst="line">
            <a:avLst/>
          </a:prstGeom>
          <a:noFill/>
          <a:ln w="28575">
            <a:solidFill>
              <a:schemeClr val="tx1"/>
            </a:solidFill>
            <a:round/>
            <a:headEnd/>
            <a:tailEnd/>
          </a:ln>
          <a:effectLst/>
        </p:spPr>
        <p:txBody>
          <a:bodyPr lIns="82124" tIns="41061" rIns="82124" bIns="41061" anchor="ctr">
            <a:spAutoFit/>
          </a:bodyPr>
          <a:lstStyle/>
          <a:p>
            <a:endParaRPr lang="en-US"/>
          </a:p>
        </p:txBody>
      </p:sp>
      <p:sp>
        <p:nvSpPr>
          <p:cNvPr id="1310778" name="AutoShape 58"/>
          <p:cNvSpPr>
            <a:spLocks noChangeArrowheads="1"/>
          </p:cNvSpPr>
          <p:nvPr/>
        </p:nvSpPr>
        <p:spPr bwMode="auto">
          <a:xfrm>
            <a:off x="7585075" y="3460750"/>
            <a:ext cx="479425" cy="287338"/>
          </a:xfrm>
          <a:prstGeom prst="hexagon">
            <a:avLst>
              <a:gd name="adj" fmla="val 41713"/>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3</a:t>
            </a:r>
          </a:p>
        </p:txBody>
      </p:sp>
      <p:sp>
        <p:nvSpPr>
          <p:cNvPr id="1310789" name="AutoShape 69"/>
          <p:cNvSpPr>
            <a:spLocks noChangeArrowheads="1"/>
          </p:cNvSpPr>
          <p:nvPr/>
        </p:nvSpPr>
        <p:spPr bwMode="auto">
          <a:xfrm>
            <a:off x="6626225" y="3460750"/>
            <a:ext cx="479425" cy="287338"/>
          </a:xfrm>
          <a:prstGeom prst="hexagon">
            <a:avLst>
              <a:gd name="adj" fmla="val 41713"/>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3</a:t>
            </a:r>
          </a:p>
        </p:txBody>
      </p:sp>
      <p:sp>
        <p:nvSpPr>
          <p:cNvPr id="70" name="Text Box 77"/>
          <p:cNvSpPr txBox="1">
            <a:spLocks noChangeArrowheads="1"/>
          </p:cNvSpPr>
          <p:nvPr/>
        </p:nvSpPr>
        <p:spPr bwMode="auto">
          <a:xfrm>
            <a:off x="5821363" y="2295525"/>
            <a:ext cx="4594225" cy="276823"/>
          </a:xfrm>
          <a:prstGeom prst="rect">
            <a:avLst/>
          </a:prstGeom>
          <a:noFill/>
          <a:ln w="9525" algn="ctr">
            <a:noFill/>
            <a:miter lim="800000"/>
            <a:headEnd/>
            <a:tailEnd/>
          </a:ln>
          <a:effectLst/>
        </p:spPr>
        <p:txBody>
          <a:bodyPr wrap="square" lIns="82124" tIns="41061" rIns="82124" bIns="41061">
            <a:spAutoFit/>
          </a:bodyPr>
          <a:lstStyle/>
          <a:p>
            <a:pPr defTabSz="814388"/>
            <a:r>
              <a:rPr lang="en-AU" sz="1400" dirty="0" err="1" smtClean="0">
                <a:solidFill>
                  <a:schemeClr val="tx1"/>
                </a:solidFill>
              </a:rPr>
              <a:t>DODAG</a:t>
            </a:r>
            <a:endParaRPr lang="en-AU" sz="1400" dirty="0">
              <a:solidFill>
                <a:schemeClr val="tx1"/>
              </a:solidFill>
            </a:endParaRPr>
          </a:p>
        </p:txBody>
      </p:sp>
      <p:sp>
        <p:nvSpPr>
          <p:cNvPr id="71" name="Arc 78"/>
          <p:cNvSpPr>
            <a:spLocks/>
          </p:cNvSpPr>
          <p:nvPr/>
        </p:nvSpPr>
        <p:spPr bwMode="auto">
          <a:xfrm flipH="1">
            <a:off x="5322888" y="2405062"/>
            <a:ext cx="498475" cy="474663"/>
          </a:xfrm>
          <a:custGeom>
            <a:avLst/>
            <a:gdLst>
              <a:gd name="G0" fmla="+- 0 0 0"/>
              <a:gd name="G1" fmla="+- 21600 0 0"/>
              <a:gd name="G2" fmla="+- 21600 0 0"/>
              <a:gd name="T0" fmla="*/ 0 w 21288"/>
              <a:gd name="T1" fmla="*/ 0 h 21600"/>
              <a:gd name="T2" fmla="*/ 21288 w 21288"/>
              <a:gd name="T3" fmla="*/ 17944 h 21600"/>
              <a:gd name="T4" fmla="*/ 0 w 21288"/>
              <a:gd name="T5" fmla="*/ 21600 h 21600"/>
            </a:gdLst>
            <a:ahLst/>
            <a:cxnLst>
              <a:cxn ang="0">
                <a:pos x="T0" y="T1"/>
              </a:cxn>
              <a:cxn ang="0">
                <a:pos x="T2" y="T3"/>
              </a:cxn>
              <a:cxn ang="0">
                <a:pos x="T4" y="T5"/>
              </a:cxn>
            </a:cxnLst>
            <a:rect l="0" t="0" r="r" b="b"/>
            <a:pathLst>
              <a:path w="21288" h="21600" fill="none" extrusionOk="0">
                <a:moveTo>
                  <a:pt x="-1" y="0"/>
                </a:moveTo>
                <a:cubicBezTo>
                  <a:pt x="10518" y="0"/>
                  <a:pt x="19507" y="7577"/>
                  <a:pt x="21288" y="17943"/>
                </a:cubicBezTo>
              </a:path>
              <a:path w="21288" h="21600" stroke="0" extrusionOk="0">
                <a:moveTo>
                  <a:pt x="-1" y="0"/>
                </a:moveTo>
                <a:cubicBezTo>
                  <a:pt x="10518" y="0"/>
                  <a:pt x="19507" y="7577"/>
                  <a:pt x="21288" y="17943"/>
                </a:cubicBezTo>
                <a:lnTo>
                  <a:pt x="0" y="21600"/>
                </a:lnTo>
                <a:close/>
              </a:path>
            </a:pathLst>
          </a:custGeom>
          <a:noFill/>
          <a:ln w="28575">
            <a:solidFill>
              <a:schemeClr val="tx2"/>
            </a:solidFill>
            <a:round/>
            <a:headEnd/>
            <a:tailEnd type="triangle" w="med" len="med"/>
          </a:ln>
          <a:effectLst/>
        </p:spPr>
        <p:txBody>
          <a:bodyPr lIns="82124" tIns="41061" rIns="82124" bIns="41061" anchor="ctr">
            <a:spAutoFit/>
          </a:bodyP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Oval 63"/>
          <p:cNvSpPr/>
          <p:nvPr/>
        </p:nvSpPr>
        <p:spPr bwMode="auto">
          <a:xfrm>
            <a:off x="10279877" y="188913"/>
            <a:ext cx="1710190" cy="1331912"/>
          </a:xfrm>
          <a:prstGeom prst="ellipse">
            <a:avLst/>
          </a:prstGeom>
          <a:solidFill>
            <a:srgbClr val="7030A0">
              <a:alpha val="50196"/>
            </a:srgbClr>
          </a:solid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endParaRPr kumimoji="0" lang="en-US" sz="1800" b="0" i="0" u="none" strike="noStrike" cap="none" normalizeH="0" baseline="0" smtClean="0">
              <a:ln>
                <a:noFill/>
              </a:ln>
              <a:solidFill>
                <a:srgbClr val="0183B7"/>
              </a:solidFill>
              <a:effectLst/>
              <a:latin typeface="Arial" charset="0"/>
            </a:endParaRPr>
          </a:p>
        </p:txBody>
      </p:sp>
      <p:sp>
        <p:nvSpPr>
          <p:cNvPr id="1293314" name="Rectangle 2"/>
          <p:cNvSpPr>
            <a:spLocks noGrp="1" noChangeArrowheads="1"/>
          </p:cNvSpPr>
          <p:nvPr>
            <p:ph type="title"/>
          </p:nvPr>
        </p:nvSpPr>
        <p:spPr/>
        <p:txBody>
          <a:bodyPr/>
          <a:lstStyle/>
          <a:p>
            <a:r>
              <a:rPr lang="en-AU" dirty="0" err="1"/>
              <a:t>RPL</a:t>
            </a:r>
            <a:r>
              <a:rPr lang="en-AU" dirty="0"/>
              <a:t> </a:t>
            </a:r>
            <a:r>
              <a:rPr lang="en-AU" dirty="0" smtClean="0"/>
              <a:t>Instances</a:t>
            </a:r>
            <a:endParaRPr lang="en-US" dirty="0"/>
          </a:p>
        </p:txBody>
      </p:sp>
      <p:sp>
        <p:nvSpPr>
          <p:cNvPr id="1293315" name="Rectangle 3"/>
          <p:cNvSpPr>
            <a:spLocks noGrp="1" noChangeArrowheads="1"/>
          </p:cNvSpPr>
          <p:nvPr>
            <p:ph type="body" idx="1"/>
          </p:nvPr>
        </p:nvSpPr>
        <p:spPr>
          <a:xfrm>
            <a:off x="1057275" y="1520825"/>
            <a:ext cx="10237788" cy="5059363"/>
          </a:xfrm>
        </p:spPr>
        <p:txBody>
          <a:bodyPr/>
          <a:lstStyle/>
          <a:p>
            <a:r>
              <a:rPr lang="en-AU" dirty="0" err="1" smtClean="0"/>
              <a:t>RPL</a:t>
            </a:r>
            <a:r>
              <a:rPr lang="en-AU" dirty="0" smtClean="0"/>
              <a:t> </a:t>
            </a:r>
            <a:r>
              <a:rPr lang="en-AU" dirty="0"/>
              <a:t>can form multiple </a:t>
            </a:r>
            <a:r>
              <a:rPr lang="en-AU" dirty="0" smtClean="0"/>
              <a:t>instances</a:t>
            </a:r>
          </a:p>
          <a:p>
            <a:pPr lvl="1"/>
            <a:r>
              <a:rPr lang="en-AU" dirty="0" smtClean="0"/>
              <a:t>Each instance honours a particular routing objective/constraint</a:t>
            </a:r>
          </a:p>
          <a:p>
            <a:pPr lvl="1"/>
            <a:r>
              <a:rPr lang="en-US" dirty="0" smtClean="0"/>
              <a:t>Instance </a:t>
            </a:r>
            <a:r>
              <a:rPr lang="en-US" dirty="0"/>
              <a:t>consists one or more </a:t>
            </a:r>
            <a:r>
              <a:rPr lang="en-US" dirty="0" err="1"/>
              <a:t>DODAGs</a:t>
            </a:r>
            <a:r>
              <a:rPr lang="en-US" dirty="0"/>
              <a:t> derived from the </a:t>
            </a:r>
            <a:r>
              <a:rPr lang="en-US" i="1" dirty="0"/>
              <a:t>same</a:t>
            </a:r>
            <a:r>
              <a:rPr lang="en-US" dirty="0"/>
              <a:t> </a:t>
            </a:r>
            <a:r>
              <a:rPr lang="en-US" dirty="0">
                <a:solidFill>
                  <a:schemeClr val="accent2"/>
                </a:solidFill>
              </a:rPr>
              <a:t>objective function</a:t>
            </a:r>
            <a:endParaRPr lang="en-US" dirty="0"/>
          </a:p>
          <a:p>
            <a:pPr lvl="1"/>
            <a:r>
              <a:rPr lang="en-AU" dirty="0"/>
              <a:t>Nodes select </a:t>
            </a:r>
            <a:r>
              <a:rPr lang="en-AU" dirty="0" smtClean="0"/>
              <a:t>a parent </a:t>
            </a:r>
            <a:r>
              <a:rPr lang="en-AU" dirty="0"/>
              <a:t>(towards root) based on metric, OF and loop avoidance</a:t>
            </a:r>
            <a:endParaRPr lang="en-US" dirty="0"/>
          </a:p>
          <a:p>
            <a:r>
              <a:rPr lang="en-AU" dirty="0" smtClean="0"/>
              <a:t>Allows </a:t>
            </a:r>
            <a:r>
              <a:rPr lang="en-AU" dirty="0"/>
              <a:t>upwards and downwards </a:t>
            </a:r>
            <a:r>
              <a:rPr lang="en-AU" dirty="0" smtClean="0"/>
              <a:t>routing (from </a:t>
            </a:r>
            <a:r>
              <a:rPr lang="en-AU" dirty="0" err="1" smtClean="0"/>
              <a:t>DODAG</a:t>
            </a:r>
            <a:r>
              <a:rPr lang="en-AU" dirty="0" smtClean="0"/>
              <a:t> root)</a:t>
            </a:r>
            <a:endParaRPr lang="en-AU" dirty="0"/>
          </a:p>
          <a:p>
            <a:r>
              <a:rPr lang="en-AU" dirty="0" smtClean="0"/>
              <a:t>Trickle </a:t>
            </a:r>
            <a:r>
              <a:rPr lang="en-AU" dirty="0"/>
              <a:t>timers used to suppress redundant messages</a:t>
            </a:r>
          </a:p>
          <a:p>
            <a:pPr lvl="1"/>
            <a:r>
              <a:rPr lang="en-AU" dirty="0"/>
              <a:t>Saves on energy and bandwidth (Like </a:t>
            </a:r>
            <a:r>
              <a:rPr lang="en-AU" dirty="0" err="1"/>
              <a:t>OSPF</a:t>
            </a:r>
            <a:r>
              <a:rPr lang="en-AU" dirty="0"/>
              <a:t> exponential </a:t>
            </a:r>
            <a:r>
              <a:rPr lang="en-AU" dirty="0" err="1"/>
              <a:t>backoff</a:t>
            </a:r>
            <a:r>
              <a:rPr lang="en-AU" dirty="0"/>
              <a:t>)</a:t>
            </a:r>
            <a:endParaRPr lang="en-US" dirty="0"/>
          </a:p>
          <a:p>
            <a:r>
              <a:rPr lang="en-US" dirty="0"/>
              <a:t>Under-react is the rule</a:t>
            </a:r>
          </a:p>
          <a:p>
            <a:pPr lvl="1"/>
            <a:r>
              <a:rPr lang="en-US" dirty="0"/>
              <a:t>Local repair preferred versus global repair to cope with transient failures</a:t>
            </a:r>
          </a:p>
          <a:p>
            <a:endParaRPr lang="en-AU" dirty="0"/>
          </a:p>
          <a:p>
            <a:pPr lvl="1"/>
            <a:endParaRPr lang="en-AU" dirty="0"/>
          </a:p>
          <a:p>
            <a:pPr lvl="1"/>
            <a:endParaRPr lang="en-AU" dirty="0"/>
          </a:p>
          <a:p>
            <a:endParaRPr lang="en-AU" dirty="0"/>
          </a:p>
        </p:txBody>
      </p:sp>
      <p:grpSp>
        <p:nvGrpSpPr>
          <p:cNvPr id="4" name="Group 3"/>
          <p:cNvGrpSpPr>
            <a:grpSpLocks noChangeAspect="1"/>
          </p:cNvGrpSpPr>
          <p:nvPr/>
        </p:nvGrpSpPr>
        <p:grpSpPr>
          <a:xfrm>
            <a:off x="10472891" y="382179"/>
            <a:ext cx="626791" cy="659296"/>
            <a:chOff x="8977029" y="3746915"/>
            <a:chExt cx="2784475" cy="3319942"/>
          </a:xfrm>
        </p:grpSpPr>
        <p:sp>
          <p:nvSpPr>
            <p:cNvPr id="5" name="Line 40"/>
            <p:cNvSpPr>
              <a:spLocks noChangeShapeType="1"/>
            </p:cNvSpPr>
            <p:nvPr/>
          </p:nvSpPr>
          <p:spPr bwMode="auto">
            <a:xfrm rot="10800000" flipV="1">
              <a:off x="10532780" y="5739228"/>
              <a:ext cx="22224" cy="1040291"/>
            </a:xfrm>
            <a:prstGeom prst="line">
              <a:avLst/>
            </a:prstGeom>
            <a:noFill/>
            <a:ln w="9525">
              <a:solidFill>
                <a:schemeClr val="tx1"/>
              </a:solidFill>
              <a:round/>
              <a:headEnd/>
              <a:tailEnd type="triangle" w="med" len="med"/>
            </a:ln>
            <a:effectLst/>
          </p:spPr>
          <p:txBody>
            <a:bodyPr wrap="square" lIns="82124" tIns="41061" rIns="82124" bIns="41061" anchor="ctr">
              <a:spAutoFit/>
            </a:bodyPr>
            <a:lstStyle/>
            <a:p>
              <a:endParaRPr lang="en-US"/>
            </a:p>
          </p:txBody>
        </p:sp>
        <p:sp>
          <p:nvSpPr>
            <p:cNvPr id="6" name="Line 11"/>
            <p:cNvSpPr>
              <a:spLocks noChangeShapeType="1"/>
            </p:cNvSpPr>
            <p:nvPr/>
          </p:nvSpPr>
          <p:spPr bwMode="auto">
            <a:xfrm rot="10800000" flipH="1">
              <a:off x="10672479" y="5229640"/>
              <a:ext cx="314325" cy="365125"/>
            </a:xfrm>
            <a:prstGeom prst="line">
              <a:avLst/>
            </a:prstGeom>
            <a:noFill/>
            <a:ln w="9525">
              <a:solidFill>
                <a:schemeClr val="tx1"/>
              </a:solidFill>
              <a:round/>
              <a:headEnd type="triangle" w="med" len="med"/>
              <a:tailEnd/>
            </a:ln>
            <a:effectLst/>
          </p:spPr>
          <p:txBody>
            <a:bodyPr lIns="82124" tIns="41061" rIns="82124" bIns="41061" anchor="ctr">
              <a:spAutoFit/>
            </a:bodyPr>
            <a:lstStyle/>
            <a:p>
              <a:endParaRPr lang="en-US"/>
            </a:p>
          </p:txBody>
        </p:sp>
        <p:sp>
          <p:nvSpPr>
            <p:cNvPr id="7" name="Line 6"/>
            <p:cNvSpPr>
              <a:spLocks noChangeShapeType="1"/>
            </p:cNvSpPr>
            <p:nvPr/>
          </p:nvSpPr>
          <p:spPr bwMode="auto">
            <a:xfrm>
              <a:off x="9169117" y="4448590"/>
              <a:ext cx="671512" cy="576263"/>
            </a:xfrm>
            <a:prstGeom prst="line">
              <a:avLst/>
            </a:prstGeom>
            <a:noFill/>
            <a:ln w="9525">
              <a:solidFill>
                <a:schemeClr val="tx1"/>
              </a:solidFill>
              <a:round/>
              <a:headEnd/>
              <a:tailEnd type="triangle" w="med" len="med"/>
            </a:ln>
            <a:effectLst/>
          </p:spPr>
          <p:txBody>
            <a:bodyPr lIns="82124" tIns="41061" rIns="82124" bIns="41061" anchor="ctr">
              <a:spAutoFit/>
            </a:bodyPr>
            <a:lstStyle/>
            <a:p>
              <a:endParaRPr lang="en-US"/>
            </a:p>
          </p:txBody>
        </p:sp>
        <p:sp>
          <p:nvSpPr>
            <p:cNvPr id="8" name="Line 8"/>
            <p:cNvSpPr>
              <a:spLocks noChangeShapeType="1"/>
            </p:cNvSpPr>
            <p:nvPr/>
          </p:nvSpPr>
          <p:spPr bwMode="auto">
            <a:xfrm rot="10800000" flipV="1">
              <a:off x="10672479" y="3885028"/>
              <a:ext cx="373063" cy="419100"/>
            </a:xfrm>
            <a:prstGeom prst="line">
              <a:avLst/>
            </a:prstGeom>
            <a:noFill/>
            <a:ln w="9525">
              <a:solidFill>
                <a:schemeClr val="tx1"/>
              </a:solidFill>
              <a:round/>
              <a:headEnd/>
              <a:tailEnd type="triangle" w="med" len="med"/>
            </a:ln>
            <a:effectLst/>
          </p:spPr>
          <p:txBody>
            <a:bodyPr lIns="82124" tIns="41061" rIns="82124" bIns="41061" anchor="ctr">
              <a:spAutoFit/>
            </a:bodyPr>
            <a:lstStyle/>
            <a:p>
              <a:endParaRPr lang="en-US"/>
            </a:p>
          </p:txBody>
        </p:sp>
        <p:sp>
          <p:nvSpPr>
            <p:cNvPr id="9" name="Line 9"/>
            <p:cNvSpPr>
              <a:spLocks noChangeShapeType="1"/>
            </p:cNvSpPr>
            <p:nvPr/>
          </p:nvSpPr>
          <p:spPr bwMode="auto">
            <a:xfrm flipH="1" flipV="1">
              <a:off x="10799479" y="4448590"/>
              <a:ext cx="769938" cy="0"/>
            </a:xfrm>
            <a:prstGeom prst="line">
              <a:avLst/>
            </a:prstGeom>
            <a:noFill/>
            <a:ln w="9525">
              <a:solidFill>
                <a:schemeClr val="tx1"/>
              </a:solidFill>
              <a:round/>
              <a:headEnd/>
              <a:tailEnd type="triangle" w="med" len="med"/>
            </a:ln>
            <a:effectLst/>
          </p:spPr>
          <p:txBody>
            <a:bodyPr lIns="82124" tIns="41061" rIns="82124" bIns="41061" anchor="ctr">
              <a:spAutoFit/>
            </a:bodyPr>
            <a:lstStyle/>
            <a:p>
              <a:endParaRPr lang="en-US"/>
            </a:p>
          </p:txBody>
        </p:sp>
        <p:sp>
          <p:nvSpPr>
            <p:cNvPr id="10" name="AutoShape 14"/>
            <p:cNvSpPr>
              <a:spLocks noChangeArrowheads="1"/>
            </p:cNvSpPr>
            <p:nvPr/>
          </p:nvSpPr>
          <p:spPr bwMode="auto">
            <a:xfrm>
              <a:off x="11280492" y="4304128"/>
              <a:ext cx="481012" cy="287337"/>
            </a:xfrm>
            <a:prstGeom prst="hexagon">
              <a:avLst>
                <a:gd name="adj" fmla="val 41851"/>
                <a:gd name="vf" fmla="val 115470"/>
              </a:avLst>
            </a:prstGeom>
            <a:solidFill>
              <a:srgbClr val="EFB525"/>
            </a:solidFill>
            <a:ln w="9525" algn="ctr">
              <a:solidFill>
                <a:schemeClr val="tx1"/>
              </a:solidFill>
              <a:miter lim="800000"/>
              <a:headEnd/>
              <a:tailEnd/>
            </a:ln>
            <a:effectLst/>
          </p:spPr>
          <p:txBody>
            <a:bodyPr wrap="none" lIns="73025" tIns="36511" rIns="73025" bIns="36511" anchor="ctr"/>
            <a:lstStyle/>
            <a:p>
              <a:pPr algn="ctr" defTabSz="814388"/>
              <a:endParaRPr lang="en-AU" sz="1400" b="1" dirty="0">
                <a:solidFill>
                  <a:schemeClr val="tx1"/>
                </a:solidFill>
              </a:endParaRPr>
            </a:p>
          </p:txBody>
        </p:sp>
        <p:sp>
          <p:nvSpPr>
            <p:cNvPr id="11" name="AutoShape 16"/>
            <p:cNvSpPr>
              <a:spLocks noChangeArrowheads="1"/>
            </p:cNvSpPr>
            <p:nvPr/>
          </p:nvSpPr>
          <p:spPr bwMode="auto">
            <a:xfrm>
              <a:off x="10704229" y="5134390"/>
              <a:ext cx="481013" cy="287338"/>
            </a:xfrm>
            <a:prstGeom prst="hexagon">
              <a:avLst>
                <a:gd name="adj" fmla="val 41851"/>
                <a:gd name="vf" fmla="val 115470"/>
              </a:avLst>
            </a:prstGeom>
            <a:solidFill>
              <a:srgbClr val="EFB525"/>
            </a:solidFill>
            <a:ln w="9525" algn="ctr">
              <a:solidFill>
                <a:schemeClr val="tx1"/>
              </a:solidFill>
              <a:miter lim="800000"/>
              <a:headEnd/>
              <a:tailEnd/>
            </a:ln>
            <a:effectLst/>
          </p:spPr>
          <p:txBody>
            <a:bodyPr wrap="none" lIns="73025" tIns="36511" rIns="73025" bIns="36511" anchor="ctr"/>
            <a:lstStyle/>
            <a:p>
              <a:pPr algn="ctr" defTabSz="814388"/>
              <a:endParaRPr lang="en-AU" sz="1400" b="1" dirty="0">
                <a:solidFill>
                  <a:schemeClr val="tx1"/>
                </a:solidFill>
              </a:endParaRPr>
            </a:p>
          </p:txBody>
        </p:sp>
        <p:sp>
          <p:nvSpPr>
            <p:cNvPr id="12" name="AutoShape 19"/>
            <p:cNvSpPr>
              <a:spLocks noChangeArrowheads="1"/>
            </p:cNvSpPr>
            <p:nvPr/>
          </p:nvSpPr>
          <p:spPr bwMode="auto">
            <a:xfrm>
              <a:off x="10799479" y="3746915"/>
              <a:ext cx="479425" cy="287338"/>
            </a:xfrm>
            <a:prstGeom prst="hexagon">
              <a:avLst>
                <a:gd name="adj" fmla="val 41713"/>
                <a:gd name="vf" fmla="val 115470"/>
              </a:avLst>
            </a:prstGeom>
            <a:solidFill>
              <a:srgbClr val="EFB525"/>
            </a:solidFill>
            <a:ln w="9525" algn="ctr">
              <a:solidFill>
                <a:schemeClr val="tx1"/>
              </a:solidFill>
              <a:miter lim="800000"/>
              <a:headEnd/>
              <a:tailEnd/>
            </a:ln>
            <a:effectLst/>
          </p:spPr>
          <p:txBody>
            <a:bodyPr wrap="none" lIns="73025" tIns="36511" rIns="73025" bIns="36511" anchor="ctr"/>
            <a:lstStyle/>
            <a:p>
              <a:pPr algn="ctr" defTabSz="814388"/>
              <a:endParaRPr lang="en-AU" sz="1400" b="1" dirty="0">
                <a:solidFill>
                  <a:schemeClr val="tx1"/>
                </a:solidFill>
              </a:endParaRPr>
            </a:p>
          </p:txBody>
        </p:sp>
        <p:sp>
          <p:nvSpPr>
            <p:cNvPr id="13" name="AutoShape 21"/>
            <p:cNvSpPr>
              <a:spLocks noChangeArrowheads="1"/>
            </p:cNvSpPr>
            <p:nvPr/>
          </p:nvSpPr>
          <p:spPr bwMode="auto">
            <a:xfrm>
              <a:off x="8977029" y="4304128"/>
              <a:ext cx="481013" cy="287337"/>
            </a:xfrm>
            <a:prstGeom prst="hexagon">
              <a:avLst>
                <a:gd name="adj" fmla="val 41851"/>
                <a:gd name="vf" fmla="val 115470"/>
              </a:avLst>
            </a:prstGeom>
            <a:solidFill>
              <a:srgbClr val="EFB525"/>
            </a:solidFill>
            <a:ln w="9525" algn="ctr">
              <a:solidFill>
                <a:schemeClr val="tx1"/>
              </a:solidFill>
              <a:miter lim="800000"/>
              <a:headEnd/>
              <a:tailEnd/>
            </a:ln>
            <a:effectLst/>
          </p:spPr>
          <p:txBody>
            <a:bodyPr wrap="none" lIns="73025" tIns="36511" rIns="73025" bIns="36511" anchor="ctr"/>
            <a:lstStyle/>
            <a:p>
              <a:pPr algn="ctr" defTabSz="814388"/>
              <a:endParaRPr lang="en-AU" sz="1400" b="1" dirty="0">
                <a:solidFill>
                  <a:schemeClr val="tx1"/>
                </a:solidFill>
              </a:endParaRPr>
            </a:p>
          </p:txBody>
        </p:sp>
        <p:sp>
          <p:nvSpPr>
            <p:cNvPr id="14" name="AutoShape 15"/>
            <p:cNvSpPr>
              <a:spLocks noChangeArrowheads="1"/>
            </p:cNvSpPr>
            <p:nvPr/>
          </p:nvSpPr>
          <p:spPr bwMode="auto">
            <a:xfrm>
              <a:off x="10299417" y="5594765"/>
              <a:ext cx="481012" cy="287338"/>
            </a:xfrm>
            <a:prstGeom prst="hexagon">
              <a:avLst>
                <a:gd name="adj" fmla="val 41851"/>
                <a:gd name="vf" fmla="val 115470"/>
              </a:avLst>
            </a:prstGeom>
            <a:solidFill>
              <a:srgbClr val="EFB525"/>
            </a:solidFill>
            <a:ln w="9525" algn="ctr">
              <a:solidFill>
                <a:schemeClr val="tx1"/>
              </a:solidFill>
              <a:miter lim="800000"/>
              <a:headEnd/>
              <a:tailEnd/>
            </a:ln>
            <a:effectLst/>
          </p:spPr>
          <p:txBody>
            <a:bodyPr wrap="none" lIns="73025" tIns="36511" rIns="73025" bIns="36511" anchor="ctr"/>
            <a:lstStyle/>
            <a:p>
              <a:pPr algn="ctr" defTabSz="814388"/>
              <a:endParaRPr lang="en-AU" sz="1400" b="1" dirty="0">
                <a:solidFill>
                  <a:schemeClr val="tx1"/>
                </a:solidFill>
              </a:endParaRPr>
            </a:p>
          </p:txBody>
        </p:sp>
        <p:sp>
          <p:nvSpPr>
            <p:cNvPr id="15" name="AutoShape 17"/>
            <p:cNvSpPr>
              <a:spLocks noChangeArrowheads="1"/>
            </p:cNvSpPr>
            <p:nvPr/>
          </p:nvSpPr>
          <p:spPr bwMode="auto">
            <a:xfrm>
              <a:off x="10315291" y="6779519"/>
              <a:ext cx="479425" cy="287338"/>
            </a:xfrm>
            <a:prstGeom prst="hexagon">
              <a:avLst>
                <a:gd name="adj" fmla="val 41713"/>
                <a:gd name="vf" fmla="val 115470"/>
              </a:avLst>
            </a:prstGeom>
            <a:solidFill>
              <a:srgbClr val="A0C02A"/>
            </a:solidFill>
            <a:ln w="9525" algn="ctr">
              <a:solidFill>
                <a:schemeClr val="tx1"/>
              </a:solidFill>
              <a:miter lim="800000"/>
              <a:headEnd/>
              <a:tailEnd/>
            </a:ln>
            <a:effectLst/>
          </p:spPr>
          <p:txBody>
            <a:bodyPr wrap="none" lIns="73025" tIns="36511" rIns="73025" bIns="36511" anchor="ctr"/>
            <a:lstStyle/>
            <a:p>
              <a:pPr algn="ctr" defTabSz="814388"/>
              <a:endParaRPr lang="en-AU" sz="1400" b="1" dirty="0">
                <a:solidFill>
                  <a:schemeClr val="tx1"/>
                </a:solidFill>
              </a:endParaRPr>
            </a:p>
          </p:txBody>
        </p:sp>
        <p:sp>
          <p:nvSpPr>
            <p:cNvPr id="16" name="Line 43"/>
            <p:cNvSpPr>
              <a:spLocks noChangeShapeType="1"/>
            </p:cNvSpPr>
            <p:nvPr/>
          </p:nvSpPr>
          <p:spPr bwMode="auto">
            <a:xfrm>
              <a:off x="10150192" y="4034253"/>
              <a:ext cx="277812" cy="269875"/>
            </a:xfrm>
            <a:prstGeom prst="line">
              <a:avLst/>
            </a:prstGeom>
            <a:noFill/>
            <a:ln w="9525">
              <a:solidFill>
                <a:schemeClr val="tx1"/>
              </a:solidFill>
              <a:round/>
              <a:headEnd/>
              <a:tailEnd type="triangle" w="med" len="med"/>
            </a:ln>
            <a:effectLst/>
          </p:spPr>
          <p:txBody>
            <a:bodyPr lIns="82124" tIns="41061" rIns="82124" bIns="41061" anchor="ctr">
              <a:spAutoFit/>
            </a:bodyPr>
            <a:lstStyle/>
            <a:p>
              <a:endParaRPr lang="en-US"/>
            </a:p>
          </p:txBody>
        </p:sp>
        <p:sp>
          <p:nvSpPr>
            <p:cNvPr id="17" name="AutoShape 18"/>
            <p:cNvSpPr>
              <a:spLocks noChangeArrowheads="1"/>
            </p:cNvSpPr>
            <p:nvPr/>
          </p:nvSpPr>
          <p:spPr bwMode="auto">
            <a:xfrm>
              <a:off x="9840629" y="3800890"/>
              <a:ext cx="479425" cy="287338"/>
            </a:xfrm>
            <a:prstGeom prst="hexagon">
              <a:avLst>
                <a:gd name="adj" fmla="val 41713"/>
                <a:gd name="vf" fmla="val 115470"/>
              </a:avLst>
            </a:prstGeom>
            <a:solidFill>
              <a:srgbClr val="EFB525"/>
            </a:solidFill>
            <a:ln w="9525" algn="ctr">
              <a:solidFill>
                <a:schemeClr val="tx1"/>
              </a:solidFill>
              <a:miter lim="800000"/>
              <a:headEnd/>
              <a:tailEnd/>
            </a:ln>
            <a:effectLst/>
          </p:spPr>
          <p:txBody>
            <a:bodyPr wrap="none" lIns="73025" tIns="36511" rIns="73025" bIns="36511" anchor="ctr"/>
            <a:lstStyle/>
            <a:p>
              <a:pPr algn="ctr" defTabSz="814388"/>
              <a:endParaRPr lang="en-AU" sz="1400" b="1" dirty="0">
                <a:solidFill>
                  <a:schemeClr val="tx1"/>
                </a:solidFill>
              </a:endParaRPr>
            </a:p>
          </p:txBody>
        </p:sp>
        <p:sp>
          <p:nvSpPr>
            <p:cNvPr id="18" name="Line 44"/>
            <p:cNvSpPr>
              <a:spLocks noChangeShapeType="1"/>
            </p:cNvSpPr>
            <p:nvPr/>
          </p:nvSpPr>
          <p:spPr bwMode="auto">
            <a:xfrm rot="10800000" flipV="1">
              <a:off x="10075579" y="4448590"/>
              <a:ext cx="479425" cy="576263"/>
            </a:xfrm>
            <a:prstGeom prst="line">
              <a:avLst/>
            </a:prstGeom>
            <a:noFill/>
            <a:ln w="9525">
              <a:solidFill>
                <a:schemeClr val="tx1"/>
              </a:solidFill>
              <a:round/>
              <a:headEnd/>
              <a:tailEnd type="triangle" w="med" len="med"/>
            </a:ln>
            <a:effectLst/>
          </p:spPr>
          <p:txBody>
            <a:bodyPr lIns="82124" tIns="41061" rIns="82124" bIns="41061" anchor="ctr">
              <a:spAutoFit/>
            </a:bodyPr>
            <a:lstStyle/>
            <a:p>
              <a:endParaRPr lang="en-US"/>
            </a:p>
          </p:txBody>
        </p:sp>
        <p:sp>
          <p:nvSpPr>
            <p:cNvPr id="19" name="AutoShape 13"/>
            <p:cNvSpPr>
              <a:spLocks noChangeArrowheads="1"/>
            </p:cNvSpPr>
            <p:nvPr/>
          </p:nvSpPr>
          <p:spPr bwMode="auto">
            <a:xfrm>
              <a:off x="10320054" y="4304128"/>
              <a:ext cx="481013" cy="287337"/>
            </a:xfrm>
            <a:prstGeom prst="hexagon">
              <a:avLst>
                <a:gd name="adj" fmla="val 41851"/>
                <a:gd name="vf" fmla="val 115470"/>
              </a:avLst>
            </a:prstGeom>
            <a:solidFill>
              <a:srgbClr val="EFB525"/>
            </a:solidFill>
            <a:ln w="9525" algn="ctr">
              <a:solidFill>
                <a:schemeClr val="tx1"/>
              </a:solidFill>
              <a:miter lim="800000"/>
              <a:headEnd/>
              <a:tailEnd/>
            </a:ln>
            <a:effectLst/>
          </p:spPr>
          <p:txBody>
            <a:bodyPr wrap="none" lIns="73025" tIns="36511" rIns="73025" bIns="36511" anchor="ctr"/>
            <a:lstStyle/>
            <a:p>
              <a:pPr algn="ctr" defTabSz="814388"/>
              <a:endParaRPr lang="en-AU" sz="1400" b="1" dirty="0">
                <a:solidFill>
                  <a:schemeClr val="tx1"/>
                </a:solidFill>
              </a:endParaRPr>
            </a:p>
          </p:txBody>
        </p:sp>
        <p:sp>
          <p:nvSpPr>
            <p:cNvPr id="20" name="Line 45"/>
            <p:cNvSpPr>
              <a:spLocks noChangeShapeType="1"/>
            </p:cNvSpPr>
            <p:nvPr/>
          </p:nvSpPr>
          <p:spPr bwMode="auto">
            <a:xfrm>
              <a:off x="10015254" y="5259803"/>
              <a:ext cx="393700" cy="339725"/>
            </a:xfrm>
            <a:prstGeom prst="line">
              <a:avLst/>
            </a:prstGeom>
            <a:noFill/>
            <a:ln w="9525">
              <a:solidFill>
                <a:schemeClr val="tx1"/>
              </a:solidFill>
              <a:round/>
              <a:headEnd/>
              <a:tailEnd type="triangle" w="med" len="med"/>
            </a:ln>
            <a:effectLst/>
          </p:spPr>
          <p:txBody>
            <a:bodyPr lIns="82124" tIns="41061" rIns="82124" bIns="41061" anchor="ctr">
              <a:spAutoFit/>
            </a:bodyPr>
            <a:lstStyle/>
            <a:p>
              <a:endParaRPr lang="en-US"/>
            </a:p>
          </p:txBody>
        </p:sp>
        <p:sp>
          <p:nvSpPr>
            <p:cNvPr id="21" name="AutoShape 12"/>
            <p:cNvSpPr>
              <a:spLocks noChangeArrowheads="1"/>
            </p:cNvSpPr>
            <p:nvPr/>
          </p:nvSpPr>
          <p:spPr bwMode="auto">
            <a:xfrm>
              <a:off x="9715217" y="5024853"/>
              <a:ext cx="479425" cy="287337"/>
            </a:xfrm>
            <a:prstGeom prst="hexagon">
              <a:avLst>
                <a:gd name="adj" fmla="val 41713"/>
                <a:gd name="vf" fmla="val 115470"/>
              </a:avLst>
            </a:prstGeom>
            <a:solidFill>
              <a:srgbClr val="EFB525"/>
            </a:solidFill>
            <a:ln w="9525" algn="ctr">
              <a:solidFill>
                <a:schemeClr val="tx1"/>
              </a:solidFill>
              <a:miter lim="800000"/>
              <a:headEnd/>
              <a:tailEnd/>
            </a:ln>
            <a:effectLst/>
          </p:spPr>
          <p:txBody>
            <a:bodyPr wrap="none" lIns="73025" tIns="36511" rIns="73025" bIns="36511" anchor="ctr"/>
            <a:lstStyle/>
            <a:p>
              <a:pPr algn="ctr" defTabSz="814388"/>
              <a:endParaRPr lang="en-AU" sz="1400" b="1" dirty="0">
                <a:solidFill>
                  <a:schemeClr val="tx1"/>
                </a:solidFill>
              </a:endParaRPr>
            </a:p>
          </p:txBody>
        </p:sp>
        <p:sp>
          <p:nvSpPr>
            <p:cNvPr id="22" name="Line 46"/>
            <p:cNvSpPr>
              <a:spLocks noChangeShapeType="1"/>
            </p:cNvSpPr>
            <p:nvPr/>
          </p:nvSpPr>
          <p:spPr bwMode="auto">
            <a:xfrm>
              <a:off x="9654892" y="5739228"/>
              <a:ext cx="652462" cy="1587"/>
            </a:xfrm>
            <a:prstGeom prst="line">
              <a:avLst/>
            </a:prstGeom>
            <a:noFill/>
            <a:ln w="9525">
              <a:solidFill>
                <a:schemeClr val="tx1"/>
              </a:solidFill>
              <a:round/>
              <a:headEnd/>
              <a:tailEnd type="triangle" w="med" len="med"/>
            </a:ln>
            <a:effectLst/>
          </p:spPr>
          <p:txBody>
            <a:bodyPr lIns="82124" tIns="41061" rIns="82124" bIns="41061" anchor="ctr">
              <a:spAutoFit/>
            </a:bodyPr>
            <a:lstStyle/>
            <a:p>
              <a:endParaRPr lang="en-US"/>
            </a:p>
          </p:txBody>
        </p:sp>
        <p:sp>
          <p:nvSpPr>
            <p:cNvPr id="23" name="AutoShape 20"/>
            <p:cNvSpPr>
              <a:spLocks noChangeArrowheads="1"/>
            </p:cNvSpPr>
            <p:nvPr/>
          </p:nvSpPr>
          <p:spPr bwMode="auto">
            <a:xfrm>
              <a:off x="9264367" y="5601115"/>
              <a:ext cx="481012" cy="287338"/>
            </a:xfrm>
            <a:prstGeom prst="hexagon">
              <a:avLst>
                <a:gd name="adj" fmla="val 41851"/>
                <a:gd name="vf" fmla="val 115470"/>
              </a:avLst>
            </a:prstGeom>
            <a:solidFill>
              <a:srgbClr val="EFB525"/>
            </a:solidFill>
            <a:ln w="9525" algn="ctr">
              <a:solidFill>
                <a:schemeClr val="tx1"/>
              </a:solidFill>
              <a:miter lim="800000"/>
              <a:headEnd/>
              <a:tailEnd/>
            </a:ln>
            <a:effectLst/>
          </p:spPr>
          <p:txBody>
            <a:bodyPr wrap="none" lIns="73025" tIns="36511" rIns="73025" bIns="36511" anchor="ctr"/>
            <a:lstStyle/>
            <a:p>
              <a:pPr algn="ctr" defTabSz="814388"/>
              <a:endParaRPr lang="en-AU" sz="1400" b="1" dirty="0">
                <a:solidFill>
                  <a:schemeClr val="tx1"/>
                </a:solidFill>
              </a:endParaRPr>
            </a:p>
          </p:txBody>
        </p:sp>
      </p:grpSp>
      <p:grpSp>
        <p:nvGrpSpPr>
          <p:cNvPr id="24" name="Group 23"/>
          <p:cNvGrpSpPr>
            <a:grpSpLocks noChangeAspect="1"/>
          </p:cNvGrpSpPr>
          <p:nvPr/>
        </p:nvGrpSpPr>
        <p:grpSpPr>
          <a:xfrm>
            <a:off x="11146494" y="379232"/>
            <a:ext cx="626791" cy="659296"/>
            <a:chOff x="8977029" y="3746915"/>
            <a:chExt cx="2784475" cy="3319942"/>
          </a:xfrm>
        </p:grpSpPr>
        <p:sp>
          <p:nvSpPr>
            <p:cNvPr id="25" name="Line 40"/>
            <p:cNvSpPr>
              <a:spLocks noChangeShapeType="1"/>
            </p:cNvSpPr>
            <p:nvPr/>
          </p:nvSpPr>
          <p:spPr bwMode="auto">
            <a:xfrm rot="10800000" flipV="1">
              <a:off x="10532780" y="5739228"/>
              <a:ext cx="22224" cy="1040291"/>
            </a:xfrm>
            <a:prstGeom prst="line">
              <a:avLst/>
            </a:prstGeom>
            <a:noFill/>
            <a:ln w="9525">
              <a:solidFill>
                <a:schemeClr val="tx1"/>
              </a:solidFill>
              <a:round/>
              <a:headEnd/>
              <a:tailEnd type="triangle" w="med" len="med"/>
            </a:ln>
            <a:effectLst/>
          </p:spPr>
          <p:txBody>
            <a:bodyPr wrap="square" lIns="82124" tIns="41061" rIns="82124" bIns="41061" anchor="ctr">
              <a:spAutoFit/>
            </a:bodyPr>
            <a:lstStyle/>
            <a:p>
              <a:endParaRPr lang="en-US"/>
            </a:p>
          </p:txBody>
        </p:sp>
        <p:sp>
          <p:nvSpPr>
            <p:cNvPr id="26" name="Line 11"/>
            <p:cNvSpPr>
              <a:spLocks noChangeShapeType="1"/>
            </p:cNvSpPr>
            <p:nvPr/>
          </p:nvSpPr>
          <p:spPr bwMode="auto">
            <a:xfrm rot="10800000" flipH="1">
              <a:off x="10672479" y="5229640"/>
              <a:ext cx="314325" cy="365125"/>
            </a:xfrm>
            <a:prstGeom prst="line">
              <a:avLst/>
            </a:prstGeom>
            <a:noFill/>
            <a:ln w="9525">
              <a:solidFill>
                <a:schemeClr val="tx1"/>
              </a:solidFill>
              <a:round/>
              <a:headEnd type="triangle" w="med" len="med"/>
              <a:tailEnd/>
            </a:ln>
            <a:effectLst/>
          </p:spPr>
          <p:txBody>
            <a:bodyPr lIns="82124" tIns="41061" rIns="82124" bIns="41061" anchor="ctr">
              <a:spAutoFit/>
            </a:bodyPr>
            <a:lstStyle/>
            <a:p>
              <a:endParaRPr lang="en-US"/>
            </a:p>
          </p:txBody>
        </p:sp>
        <p:sp>
          <p:nvSpPr>
            <p:cNvPr id="27" name="Line 6"/>
            <p:cNvSpPr>
              <a:spLocks noChangeShapeType="1"/>
            </p:cNvSpPr>
            <p:nvPr/>
          </p:nvSpPr>
          <p:spPr bwMode="auto">
            <a:xfrm>
              <a:off x="9169117" y="4448590"/>
              <a:ext cx="671512" cy="576263"/>
            </a:xfrm>
            <a:prstGeom prst="line">
              <a:avLst/>
            </a:prstGeom>
            <a:noFill/>
            <a:ln w="9525">
              <a:solidFill>
                <a:schemeClr val="tx1"/>
              </a:solidFill>
              <a:round/>
              <a:headEnd/>
              <a:tailEnd type="triangle" w="med" len="med"/>
            </a:ln>
            <a:effectLst/>
          </p:spPr>
          <p:txBody>
            <a:bodyPr lIns="82124" tIns="41061" rIns="82124" bIns="41061" anchor="ctr">
              <a:spAutoFit/>
            </a:bodyPr>
            <a:lstStyle/>
            <a:p>
              <a:endParaRPr lang="en-US"/>
            </a:p>
          </p:txBody>
        </p:sp>
        <p:sp>
          <p:nvSpPr>
            <p:cNvPr id="28" name="Line 8"/>
            <p:cNvSpPr>
              <a:spLocks noChangeShapeType="1"/>
            </p:cNvSpPr>
            <p:nvPr/>
          </p:nvSpPr>
          <p:spPr bwMode="auto">
            <a:xfrm rot="10800000" flipV="1">
              <a:off x="10672479" y="3885028"/>
              <a:ext cx="373063" cy="419100"/>
            </a:xfrm>
            <a:prstGeom prst="line">
              <a:avLst/>
            </a:prstGeom>
            <a:noFill/>
            <a:ln w="9525">
              <a:solidFill>
                <a:schemeClr val="tx1"/>
              </a:solidFill>
              <a:round/>
              <a:headEnd/>
              <a:tailEnd type="triangle" w="med" len="med"/>
            </a:ln>
            <a:effectLst/>
          </p:spPr>
          <p:txBody>
            <a:bodyPr lIns="82124" tIns="41061" rIns="82124" bIns="41061" anchor="ctr">
              <a:spAutoFit/>
            </a:bodyPr>
            <a:lstStyle/>
            <a:p>
              <a:endParaRPr lang="en-US"/>
            </a:p>
          </p:txBody>
        </p:sp>
        <p:sp>
          <p:nvSpPr>
            <p:cNvPr id="29" name="Line 9"/>
            <p:cNvSpPr>
              <a:spLocks noChangeShapeType="1"/>
            </p:cNvSpPr>
            <p:nvPr/>
          </p:nvSpPr>
          <p:spPr bwMode="auto">
            <a:xfrm flipH="1" flipV="1">
              <a:off x="10799479" y="4448590"/>
              <a:ext cx="769938" cy="0"/>
            </a:xfrm>
            <a:prstGeom prst="line">
              <a:avLst/>
            </a:prstGeom>
            <a:noFill/>
            <a:ln w="9525">
              <a:solidFill>
                <a:schemeClr val="tx1"/>
              </a:solidFill>
              <a:round/>
              <a:headEnd/>
              <a:tailEnd type="triangle" w="med" len="med"/>
            </a:ln>
            <a:effectLst/>
          </p:spPr>
          <p:txBody>
            <a:bodyPr lIns="82124" tIns="41061" rIns="82124" bIns="41061" anchor="ctr">
              <a:spAutoFit/>
            </a:bodyPr>
            <a:lstStyle/>
            <a:p>
              <a:endParaRPr lang="en-US"/>
            </a:p>
          </p:txBody>
        </p:sp>
        <p:sp>
          <p:nvSpPr>
            <p:cNvPr id="30" name="AutoShape 14"/>
            <p:cNvSpPr>
              <a:spLocks noChangeArrowheads="1"/>
            </p:cNvSpPr>
            <p:nvPr/>
          </p:nvSpPr>
          <p:spPr bwMode="auto">
            <a:xfrm>
              <a:off x="11280492" y="4304128"/>
              <a:ext cx="481012" cy="287337"/>
            </a:xfrm>
            <a:prstGeom prst="hexagon">
              <a:avLst>
                <a:gd name="adj" fmla="val 41851"/>
                <a:gd name="vf" fmla="val 115470"/>
              </a:avLst>
            </a:prstGeom>
            <a:solidFill>
              <a:srgbClr val="EFB525"/>
            </a:solidFill>
            <a:ln w="9525" algn="ctr">
              <a:solidFill>
                <a:schemeClr val="tx1"/>
              </a:solidFill>
              <a:miter lim="800000"/>
              <a:headEnd/>
              <a:tailEnd/>
            </a:ln>
            <a:effectLst/>
          </p:spPr>
          <p:txBody>
            <a:bodyPr wrap="none" lIns="73025" tIns="36511" rIns="73025" bIns="36511" anchor="ctr"/>
            <a:lstStyle/>
            <a:p>
              <a:pPr algn="ctr" defTabSz="814388"/>
              <a:endParaRPr lang="en-AU" sz="1400" b="1" dirty="0">
                <a:solidFill>
                  <a:schemeClr val="tx1"/>
                </a:solidFill>
              </a:endParaRPr>
            </a:p>
          </p:txBody>
        </p:sp>
        <p:sp>
          <p:nvSpPr>
            <p:cNvPr id="31" name="AutoShape 16"/>
            <p:cNvSpPr>
              <a:spLocks noChangeArrowheads="1"/>
            </p:cNvSpPr>
            <p:nvPr/>
          </p:nvSpPr>
          <p:spPr bwMode="auto">
            <a:xfrm>
              <a:off x="10704229" y="5134390"/>
              <a:ext cx="481013" cy="287338"/>
            </a:xfrm>
            <a:prstGeom prst="hexagon">
              <a:avLst>
                <a:gd name="adj" fmla="val 41851"/>
                <a:gd name="vf" fmla="val 115470"/>
              </a:avLst>
            </a:prstGeom>
            <a:solidFill>
              <a:srgbClr val="EFB525"/>
            </a:solidFill>
            <a:ln w="9525" algn="ctr">
              <a:solidFill>
                <a:schemeClr val="tx1"/>
              </a:solidFill>
              <a:miter lim="800000"/>
              <a:headEnd/>
              <a:tailEnd/>
            </a:ln>
            <a:effectLst/>
          </p:spPr>
          <p:txBody>
            <a:bodyPr wrap="none" lIns="73025" tIns="36511" rIns="73025" bIns="36511" anchor="ctr"/>
            <a:lstStyle/>
            <a:p>
              <a:pPr algn="ctr" defTabSz="814388"/>
              <a:endParaRPr lang="en-AU" sz="1400" b="1" dirty="0">
                <a:solidFill>
                  <a:schemeClr val="tx1"/>
                </a:solidFill>
              </a:endParaRPr>
            </a:p>
          </p:txBody>
        </p:sp>
        <p:sp>
          <p:nvSpPr>
            <p:cNvPr id="32" name="AutoShape 19"/>
            <p:cNvSpPr>
              <a:spLocks noChangeArrowheads="1"/>
            </p:cNvSpPr>
            <p:nvPr/>
          </p:nvSpPr>
          <p:spPr bwMode="auto">
            <a:xfrm>
              <a:off x="10799479" y="3746915"/>
              <a:ext cx="479425" cy="287338"/>
            </a:xfrm>
            <a:prstGeom prst="hexagon">
              <a:avLst>
                <a:gd name="adj" fmla="val 41713"/>
                <a:gd name="vf" fmla="val 115470"/>
              </a:avLst>
            </a:prstGeom>
            <a:solidFill>
              <a:srgbClr val="EFB525"/>
            </a:solidFill>
            <a:ln w="9525" algn="ctr">
              <a:solidFill>
                <a:schemeClr val="tx1"/>
              </a:solidFill>
              <a:miter lim="800000"/>
              <a:headEnd/>
              <a:tailEnd/>
            </a:ln>
            <a:effectLst/>
          </p:spPr>
          <p:txBody>
            <a:bodyPr wrap="none" lIns="73025" tIns="36511" rIns="73025" bIns="36511" anchor="ctr"/>
            <a:lstStyle/>
            <a:p>
              <a:pPr algn="ctr" defTabSz="814388"/>
              <a:endParaRPr lang="en-AU" sz="1400" b="1" dirty="0">
                <a:solidFill>
                  <a:schemeClr val="tx1"/>
                </a:solidFill>
              </a:endParaRPr>
            </a:p>
          </p:txBody>
        </p:sp>
        <p:sp>
          <p:nvSpPr>
            <p:cNvPr id="33" name="AutoShape 21"/>
            <p:cNvSpPr>
              <a:spLocks noChangeArrowheads="1"/>
            </p:cNvSpPr>
            <p:nvPr/>
          </p:nvSpPr>
          <p:spPr bwMode="auto">
            <a:xfrm>
              <a:off x="8977029" y="4304128"/>
              <a:ext cx="481013" cy="287337"/>
            </a:xfrm>
            <a:prstGeom prst="hexagon">
              <a:avLst>
                <a:gd name="adj" fmla="val 41851"/>
                <a:gd name="vf" fmla="val 115470"/>
              </a:avLst>
            </a:prstGeom>
            <a:solidFill>
              <a:srgbClr val="EFB525"/>
            </a:solidFill>
            <a:ln w="9525" algn="ctr">
              <a:solidFill>
                <a:schemeClr val="tx1"/>
              </a:solidFill>
              <a:miter lim="800000"/>
              <a:headEnd/>
              <a:tailEnd/>
            </a:ln>
            <a:effectLst/>
          </p:spPr>
          <p:txBody>
            <a:bodyPr wrap="none" lIns="73025" tIns="36511" rIns="73025" bIns="36511" anchor="ctr"/>
            <a:lstStyle/>
            <a:p>
              <a:pPr algn="ctr" defTabSz="814388"/>
              <a:endParaRPr lang="en-AU" sz="1400" b="1" dirty="0">
                <a:solidFill>
                  <a:schemeClr val="tx1"/>
                </a:solidFill>
              </a:endParaRPr>
            </a:p>
          </p:txBody>
        </p:sp>
        <p:sp>
          <p:nvSpPr>
            <p:cNvPr id="34" name="AutoShape 15"/>
            <p:cNvSpPr>
              <a:spLocks noChangeArrowheads="1"/>
            </p:cNvSpPr>
            <p:nvPr/>
          </p:nvSpPr>
          <p:spPr bwMode="auto">
            <a:xfrm>
              <a:off x="10299417" y="5594765"/>
              <a:ext cx="481012" cy="287338"/>
            </a:xfrm>
            <a:prstGeom prst="hexagon">
              <a:avLst>
                <a:gd name="adj" fmla="val 41851"/>
                <a:gd name="vf" fmla="val 115470"/>
              </a:avLst>
            </a:prstGeom>
            <a:solidFill>
              <a:srgbClr val="EFB525"/>
            </a:solidFill>
            <a:ln w="9525" algn="ctr">
              <a:solidFill>
                <a:schemeClr val="tx1"/>
              </a:solidFill>
              <a:miter lim="800000"/>
              <a:headEnd/>
              <a:tailEnd/>
            </a:ln>
            <a:effectLst/>
          </p:spPr>
          <p:txBody>
            <a:bodyPr wrap="none" lIns="73025" tIns="36511" rIns="73025" bIns="36511" anchor="ctr"/>
            <a:lstStyle/>
            <a:p>
              <a:pPr algn="ctr" defTabSz="814388"/>
              <a:endParaRPr lang="en-AU" sz="1400" b="1" dirty="0">
                <a:solidFill>
                  <a:schemeClr val="tx1"/>
                </a:solidFill>
              </a:endParaRPr>
            </a:p>
          </p:txBody>
        </p:sp>
        <p:sp>
          <p:nvSpPr>
            <p:cNvPr id="35" name="AutoShape 17"/>
            <p:cNvSpPr>
              <a:spLocks noChangeArrowheads="1"/>
            </p:cNvSpPr>
            <p:nvPr/>
          </p:nvSpPr>
          <p:spPr bwMode="auto">
            <a:xfrm>
              <a:off x="10315291" y="6779519"/>
              <a:ext cx="479425" cy="287338"/>
            </a:xfrm>
            <a:prstGeom prst="hexagon">
              <a:avLst>
                <a:gd name="adj" fmla="val 41713"/>
                <a:gd name="vf" fmla="val 115470"/>
              </a:avLst>
            </a:prstGeom>
            <a:solidFill>
              <a:srgbClr val="A0C02A"/>
            </a:solidFill>
            <a:ln w="9525" algn="ctr">
              <a:solidFill>
                <a:schemeClr val="tx1"/>
              </a:solidFill>
              <a:miter lim="800000"/>
              <a:headEnd/>
              <a:tailEnd/>
            </a:ln>
            <a:effectLst/>
          </p:spPr>
          <p:txBody>
            <a:bodyPr wrap="none" lIns="73025" tIns="36511" rIns="73025" bIns="36511" anchor="ctr"/>
            <a:lstStyle/>
            <a:p>
              <a:pPr algn="ctr" defTabSz="814388"/>
              <a:endParaRPr lang="en-AU" sz="1400" b="1" dirty="0">
                <a:solidFill>
                  <a:schemeClr val="tx1"/>
                </a:solidFill>
              </a:endParaRPr>
            </a:p>
          </p:txBody>
        </p:sp>
        <p:sp>
          <p:nvSpPr>
            <p:cNvPr id="36" name="Line 43"/>
            <p:cNvSpPr>
              <a:spLocks noChangeShapeType="1"/>
            </p:cNvSpPr>
            <p:nvPr/>
          </p:nvSpPr>
          <p:spPr bwMode="auto">
            <a:xfrm>
              <a:off x="10150192" y="4034253"/>
              <a:ext cx="277812" cy="269875"/>
            </a:xfrm>
            <a:prstGeom prst="line">
              <a:avLst/>
            </a:prstGeom>
            <a:noFill/>
            <a:ln w="9525">
              <a:solidFill>
                <a:schemeClr val="tx1"/>
              </a:solidFill>
              <a:round/>
              <a:headEnd/>
              <a:tailEnd type="triangle" w="med" len="med"/>
            </a:ln>
            <a:effectLst/>
          </p:spPr>
          <p:txBody>
            <a:bodyPr lIns="82124" tIns="41061" rIns="82124" bIns="41061" anchor="ctr">
              <a:spAutoFit/>
            </a:bodyPr>
            <a:lstStyle/>
            <a:p>
              <a:endParaRPr lang="en-US"/>
            </a:p>
          </p:txBody>
        </p:sp>
        <p:sp>
          <p:nvSpPr>
            <p:cNvPr id="37" name="AutoShape 18"/>
            <p:cNvSpPr>
              <a:spLocks noChangeArrowheads="1"/>
            </p:cNvSpPr>
            <p:nvPr/>
          </p:nvSpPr>
          <p:spPr bwMode="auto">
            <a:xfrm>
              <a:off x="9840629" y="3800890"/>
              <a:ext cx="479425" cy="287338"/>
            </a:xfrm>
            <a:prstGeom prst="hexagon">
              <a:avLst>
                <a:gd name="adj" fmla="val 41713"/>
                <a:gd name="vf" fmla="val 115470"/>
              </a:avLst>
            </a:prstGeom>
            <a:solidFill>
              <a:srgbClr val="EFB525"/>
            </a:solidFill>
            <a:ln w="9525" algn="ctr">
              <a:solidFill>
                <a:schemeClr val="tx1"/>
              </a:solidFill>
              <a:miter lim="800000"/>
              <a:headEnd/>
              <a:tailEnd/>
            </a:ln>
            <a:effectLst/>
          </p:spPr>
          <p:txBody>
            <a:bodyPr wrap="none" lIns="73025" tIns="36511" rIns="73025" bIns="36511" anchor="ctr"/>
            <a:lstStyle/>
            <a:p>
              <a:pPr algn="ctr" defTabSz="814388"/>
              <a:endParaRPr lang="en-AU" sz="1400" b="1" dirty="0">
                <a:solidFill>
                  <a:schemeClr val="tx1"/>
                </a:solidFill>
              </a:endParaRPr>
            </a:p>
          </p:txBody>
        </p:sp>
        <p:sp>
          <p:nvSpPr>
            <p:cNvPr id="38" name="Line 44"/>
            <p:cNvSpPr>
              <a:spLocks noChangeShapeType="1"/>
            </p:cNvSpPr>
            <p:nvPr/>
          </p:nvSpPr>
          <p:spPr bwMode="auto">
            <a:xfrm rot="10800000" flipV="1">
              <a:off x="10075579" y="4448590"/>
              <a:ext cx="479425" cy="576263"/>
            </a:xfrm>
            <a:prstGeom prst="line">
              <a:avLst/>
            </a:prstGeom>
            <a:noFill/>
            <a:ln w="9525">
              <a:solidFill>
                <a:schemeClr val="tx1"/>
              </a:solidFill>
              <a:round/>
              <a:headEnd/>
              <a:tailEnd type="triangle" w="med" len="med"/>
            </a:ln>
            <a:effectLst/>
          </p:spPr>
          <p:txBody>
            <a:bodyPr lIns="82124" tIns="41061" rIns="82124" bIns="41061" anchor="ctr">
              <a:spAutoFit/>
            </a:bodyPr>
            <a:lstStyle/>
            <a:p>
              <a:endParaRPr lang="en-US"/>
            </a:p>
          </p:txBody>
        </p:sp>
        <p:sp>
          <p:nvSpPr>
            <p:cNvPr id="39" name="AutoShape 13"/>
            <p:cNvSpPr>
              <a:spLocks noChangeArrowheads="1"/>
            </p:cNvSpPr>
            <p:nvPr/>
          </p:nvSpPr>
          <p:spPr bwMode="auto">
            <a:xfrm>
              <a:off x="10320054" y="4304128"/>
              <a:ext cx="481013" cy="287337"/>
            </a:xfrm>
            <a:prstGeom prst="hexagon">
              <a:avLst>
                <a:gd name="adj" fmla="val 41851"/>
                <a:gd name="vf" fmla="val 115470"/>
              </a:avLst>
            </a:prstGeom>
            <a:solidFill>
              <a:srgbClr val="EFB525"/>
            </a:solidFill>
            <a:ln w="9525" algn="ctr">
              <a:solidFill>
                <a:schemeClr val="tx1"/>
              </a:solidFill>
              <a:miter lim="800000"/>
              <a:headEnd/>
              <a:tailEnd/>
            </a:ln>
            <a:effectLst/>
          </p:spPr>
          <p:txBody>
            <a:bodyPr wrap="none" lIns="73025" tIns="36511" rIns="73025" bIns="36511" anchor="ctr"/>
            <a:lstStyle/>
            <a:p>
              <a:pPr algn="ctr" defTabSz="814388"/>
              <a:endParaRPr lang="en-AU" sz="1400" b="1" dirty="0">
                <a:solidFill>
                  <a:schemeClr val="tx1"/>
                </a:solidFill>
              </a:endParaRPr>
            </a:p>
          </p:txBody>
        </p:sp>
        <p:sp>
          <p:nvSpPr>
            <p:cNvPr id="40" name="Line 45"/>
            <p:cNvSpPr>
              <a:spLocks noChangeShapeType="1"/>
            </p:cNvSpPr>
            <p:nvPr/>
          </p:nvSpPr>
          <p:spPr bwMode="auto">
            <a:xfrm>
              <a:off x="10015254" y="5259803"/>
              <a:ext cx="393700" cy="339725"/>
            </a:xfrm>
            <a:prstGeom prst="line">
              <a:avLst/>
            </a:prstGeom>
            <a:noFill/>
            <a:ln w="9525">
              <a:solidFill>
                <a:schemeClr val="tx1"/>
              </a:solidFill>
              <a:round/>
              <a:headEnd/>
              <a:tailEnd type="triangle" w="med" len="med"/>
            </a:ln>
            <a:effectLst/>
          </p:spPr>
          <p:txBody>
            <a:bodyPr lIns="82124" tIns="41061" rIns="82124" bIns="41061" anchor="ctr">
              <a:spAutoFit/>
            </a:bodyPr>
            <a:lstStyle/>
            <a:p>
              <a:endParaRPr lang="en-US"/>
            </a:p>
          </p:txBody>
        </p:sp>
        <p:sp>
          <p:nvSpPr>
            <p:cNvPr id="41" name="AutoShape 12"/>
            <p:cNvSpPr>
              <a:spLocks noChangeArrowheads="1"/>
            </p:cNvSpPr>
            <p:nvPr/>
          </p:nvSpPr>
          <p:spPr bwMode="auto">
            <a:xfrm>
              <a:off x="9715217" y="5024853"/>
              <a:ext cx="479425" cy="287337"/>
            </a:xfrm>
            <a:prstGeom prst="hexagon">
              <a:avLst>
                <a:gd name="adj" fmla="val 41713"/>
                <a:gd name="vf" fmla="val 115470"/>
              </a:avLst>
            </a:prstGeom>
            <a:solidFill>
              <a:srgbClr val="EFB525"/>
            </a:solidFill>
            <a:ln w="9525" algn="ctr">
              <a:solidFill>
                <a:schemeClr val="tx1"/>
              </a:solidFill>
              <a:miter lim="800000"/>
              <a:headEnd/>
              <a:tailEnd/>
            </a:ln>
            <a:effectLst/>
          </p:spPr>
          <p:txBody>
            <a:bodyPr wrap="none" lIns="73025" tIns="36511" rIns="73025" bIns="36511" anchor="ctr"/>
            <a:lstStyle/>
            <a:p>
              <a:pPr algn="ctr" defTabSz="814388"/>
              <a:endParaRPr lang="en-AU" sz="1400" b="1" dirty="0">
                <a:solidFill>
                  <a:schemeClr val="tx1"/>
                </a:solidFill>
              </a:endParaRPr>
            </a:p>
          </p:txBody>
        </p:sp>
        <p:sp>
          <p:nvSpPr>
            <p:cNvPr id="42" name="Line 46"/>
            <p:cNvSpPr>
              <a:spLocks noChangeShapeType="1"/>
            </p:cNvSpPr>
            <p:nvPr/>
          </p:nvSpPr>
          <p:spPr bwMode="auto">
            <a:xfrm>
              <a:off x="9654892" y="5739228"/>
              <a:ext cx="652462" cy="1587"/>
            </a:xfrm>
            <a:prstGeom prst="line">
              <a:avLst/>
            </a:prstGeom>
            <a:noFill/>
            <a:ln w="9525">
              <a:solidFill>
                <a:schemeClr val="tx1"/>
              </a:solidFill>
              <a:round/>
              <a:headEnd/>
              <a:tailEnd type="triangle" w="med" len="med"/>
            </a:ln>
            <a:effectLst/>
          </p:spPr>
          <p:txBody>
            <a:bodyPr lIns="82124" tIns="41061" rIns="82124" bIns="41061" anchor="ctr">
              <a:spAutoFit/>
            </a:bodyPr>
            <a:lstStyle/>
            <a:p>
              <a:endParaRPr lang="en-US"/>
            </a:p>
          </p:txBody>
        </p:sp>
        <p:sp>
          <p:nvSpPr>
            <p:cNvPr id="43" name="AutoShape 20"/>
            <p:cNvSpPr>
              <a:spLocks noChangeArrowheads="1"/>
            </p:cNvSpPr>
            <p:nvPr/>
          </p:nvSpPr>
          <p:spPr bwMode="auto">
            <a:xfrm>
              <a:off x="9264367" y="5601115"/>
              <a:ext cx="481012" cy="287338"/>
            </a:xfrm>
            <a:prstGeom prst="hexagon">
              <a:avLst>
                <a:gd name="adj" fmla="val 41851"/>
                <a:gd name="vf" fmla="val 115470"/>
              </a:avLst>
            </a:prstGeom>
            <a:solidFill>
              <a:srgbClr val="EFB525"/>
            </a:solidFill>
            <a:ln w="9525" algn="ctr">
              <a:solidFill>
                <a:schemeClr val="tx1"/>
              </a:solidFill>
              <a:miter lim="800000"/>
              <a:headEnd/>
              <a:tailEnd/>
            </a:ln>
            <a:effectLst/>
          </p:spPr>
          <p:txBody>
            <a:bodyPr wrap="none" lIns="73025" tIns="36511" rIns="73025" bIns="36511" anchor="ctr"/>
            <a:lstStyle/>
            <a:p>
              <a:pPr algn="ctr" defTabSz="814388"/>
              <a:endParaRPr lang="en-AU" sz="1400" b="1" dirty="0">
                <a:solidFill>
                  <a:schemeClr val="tx1"/>
                </a:solidFill>
              </a:endParaRPr>
            </a:p>
          </p:txBody>
        </p:sp>
      </p:grpSp>
      <p:grpSp>
        <p:nvGrpSpPr>
          <p:cNvPr id="44" name="Group 43"/>
          <p:cNvGrpSpPr>
            <a:grpSpLocks noChangeAspect="1"/>
          </p:cNvGrpSpPr>
          <p:nvPr/>
        </p:nvGrpSpPr>
        <p:grpSpPr>
          <a:xfrm rot="10800000">
            <a:off x="10814159" y="793794"/>
            <a:ext cx="626791" cy="659296"/>
            <a:chOff x="8977029" y="3746915"/>
            <a:chExt cx="2784475" cy="3319942"/>
          </a:xfrm>
        </p:grpSpPr>
        <p:sp>
          <p:nvSpPr>
            <p:cNvPr id="45" name="Line 40"/>
            <p:cNvSpPr>
              <a:spLocks noChangeShapeType="1"/>
            </p:cNvSpPr>
            <p:nvPr/>
          </p:nvSpPr>
          <p:spPr bwMode="auto">
            <a:xfrm rot="10800000" flipV="1">
              <a:off x="10532780" y="5739228"/>
              <a:ext cx="22224" cy="1040291"/>
            </a:xfrm>
            <a:prstGeom prst="line">
              <a:avLst/>
            </a:prstGeom>
            <a:noFill/>
            <a:ln w="9525">
              <a:solidFill>
                <a:schemeClr val="tx1"/>
              </a:solidFill>
              <a:round/>
              <a:headEnd/>
              <a:tailEnd type="triangle" w="med" len="med"/>
            </a:ln>
            <a:effectLst/>
          </p:spPr>
          <p:txBody>
            <a:bodyPr wrap="square" lIns="82124" tIns="41061" rIns="82124" bIns="41061" anchor="ctr">
              <a:spAutoFit/>
            </a:bodyPr>
            <a:lstStyle/>
            <a:p>
              <a:endParaRPr lang="en-US"/>
            </a:p>
          </p:txBody>
        </p:sp>
        <p:sp>
          <p:nvSpPr>
            <p:cNvPr id="46" name="Line 11"/>
            <p:cNvSpPr>
              <a:spLocks noChangeShapeType="1"/>
            </p:cNvSpPr>
            <p:nvPr/>
          </p:nvSpPr>
          <p:spPr bwMode="auto">
            <a:xfrm rot="10800000" flipH="1">
              <a:off x="10672479" y="5229640"/>
              <a:ext cx="314325" cy="365125"/>
            </a:xfrm>
            <a:prstGeom prst="line">
              <a:avLst/>
            </a:prstGeom>
            <a:noFill/>
            <a:ln w="9525">
              <a:solidFill>
                <a:schemeClr val="tx1"/>
              </a:solidFill>
              <a:round/>
              <a:headEnd type="triangle" w="med" len="med"/>
              <a:tailEnd/>
            </a:ln>
            <a:effectLst/>
          </p:spPr>
          <p:txBody>
            <a:bodyPr lIns="82124" tIns="41061" rIns="82124" bIns="41061" anchor="ctr">
              <a:spAutoFit/>
            </a:bodyPr>
            <a:lstStyle/>
            <a:p>
              <a:endParaRPr lang="en-US"/>
            </a:p>
          </p:txBody>
        </p:sp>
        <p:sp>
          <p:nvSpPr>
            <p:cNvPr id="47" name="Line 6"/>
            <p:cNvSpPr>
              <a:spLocks noChangeShapeType="1"/>
            </p:cNvSpPr>
            <p:nvPr/>
          </p:nvSpPr>
          <p:spPr bwMode="auto">
            <a:xfrm>
              <a:off x="9169117" y="4448590"/>
              <a:ext cx="671512" cy="576263"/>
            </a:xfrm>
            <a:prstGeom prst="line">
              <a:avLst/>
            </a:prstGeom>
            <a:noFill/>
            <a:ln w="9525">
              <a:solidFill>
                <a:schemeClr val="tx1"/>
              </a:solidFill>
              <a:round/>
              <a:headEnd/>
              <a:tailEnd type="triangle" w="med" len="med"/>
            </a:ln>
            <a:effectLst/>
          </p:spPr>
          <p:txBody>
            <a:bodyPr lIns="82124" tIns="41061" rIns="82124" bIns="41061" anchor="ctr">
              <a:spAutoFit/>
            </a:bodyPr>
            <a:lstStyle/>
            <a:p>
              <a:endParaRPr lang="en-US"/>
            </a:p>
          </p:txBody>
        </p:sp>
        <p:sp>
          <p:nvSpPr>
            <p:cNvPr id="48" name="Line 8"/>
            <p:cNvSpPr>
              <a:spLocks noChangeShapeType="1"/>
            </p:cNvSpPr>
            <p:nvPr/>
          </p:nvSpPr>
          <p:spPr bwMode="auto">
            <a:xfrm rot="10800000" flipV="1">
              <a:off x="10672479" y="3885028"/>
              <a:ext cx="373063" cy="419100"/>
            </a:xfrm>
            <a:prstGeom prst="line">
              <a:avLst/>
            </a:prstGeom>
            <a:noFill/>
            <a:ln w="9525">
              <a:solidFill>
                <a:schemeClr val="tx1"/>
              </a:solidFill>
              <a:round/>
              <a:headEnd/>
              <a:tailEnd type="triangle" w="med" len="med"/>
            </a:ln>
            <a:effectLst/>
          </p:spPr>
          <p:txBody>
            <a:bodyPr lIns="82124" tIns="41061" rIns="82124" bIns="41061" anchor="ctr">
              <a:spAutoFit/>
            </a:bodyPr>
            <a:lstStyle/>
            <a:p>
              <a:endParaRPr lang="en-US"/>
            </a:p>
          </p:txBody>
        </p:sp>
        <p:sp>
          <p:nvSpPr>
            <p:cNvPr id="49" name="Line 9"/>
            <p:cNvSpPr>
              <a:spLocks noChangeShapeType="1"/>
            </p:cNvSpPr>
            <p:nvPr/>
          </p:nvSpPr>
          <p:spPr bwMode="auto">
            <a:xfrm flipH="1" flipV="1">
              <a:off x="10799479" y="4448590"/>
              <a:ext cx="769938" cy="0"/>
            </a:xfrm>
            <a:prstGeom prst="line">
              <a:avLst/>
            </a:prstGeom>
            <a:noFill/>
            <a:ln w="9525">
              <a:solidFill>
                <a:schemeClr val="tx1"/>
              </a:solidFill>
              <a:round/>
              <a:headEnd/>
              <a:tailEnd type="triangle" w="med" len="med"/>
            </a:ln>
            <a:effectLst/>
          </p:spPr>
          <p:txBody>
            <a:bodyPr lIns="82124" tIns="41061" rIns="82124" bIns="41061" anchor="ctr">
              <a:spAutoFit/>
            </a:bodyPr>
            <a:lstStyle/>
            <a:p>
              <a:endParaRPr lang="en-US"/>
            </a:p>
          </p:txBody>
        </p:sp>
        <p:sp>
          <p:nvSpPr>
            <p:cNvPr id="50" name="AutoShape 14"/>
            <p:cNvSpPr>
              <a:spLocks noChangeArrowheads="1"/>
            </p:cNvSpPr>
            <p:nvPr/>
          </p:nvSpPr>
          <p:spPr bwMode="auto">
            <a:xfrm>
              <a:off x="11280492" y="4304128"/>
              <a:ext cx="481012" cy="287337"/>
            </a:xfrm>
            <a:prstGeom prst="hexagon">
              <a:avLst>
                <a:gd name="adj" fmla="val 41851"/>
                <a:gd name="vf" fmla="val 115470"/>
              </a:avLst>
            </a:prstGeom>
            <a:solidFill>
              <a:srgbClr val="EFB525"/>
            </a:solidFill>
            <a:ln w="9525" algn="ctr">
              <a:solidFill>
                <a:schemeClr val="tx1"/>
              </a:solidFill>
              <a:miter lim="800000"/>
              <a:headEnd/>
              <a:tailEnd/>
            </a:ln>
            <a:effectLst/>
          </p:spPr>
          <p:txBody>
            <a:bodyPr wrap="none" lIns="73025" tIns="36511" rIns="73025" bIns="36511" anchor="ctr"/>
            <a:lstStyle/>
            <a:p>
              <a:pPr algn="ctr" defTabSz="814388"/>
              <a:endParaRPr lang="en-AU" sz="1400" b="1" dirty="0">
                <a:solidFill>
                  <a:schemeClr val="tx1"/>
                </a:solidFill>
              </a:endParaRPr>
            </a:p>
          </p:txBody>
        </p:sp>
        <p:sp>
          <p:nvSpPr>
            <p:cNvPr id="51" name="AutoShape 16"/>
            <p:cNvSpPr>
              <a:spLocks noChangeArrowheads="1"/>
            </p:cNvSpPr>
            <p:nvPr/>
          </p:nvSpPr>
          <p:spPr bwMode="auto">
            <a:xfrm>
              <a:off x="10704229" y="5134390"/>
              <a:ext cx="481013" cy="287338"/>
            </a:xfrm>
            <a:prstGeom prst="hexagon">
              <a:avLst>
                <a:gd name="adj" fmla="val 41851"/>
                <a:gd name="vf" fmla="val 115470"/>
              </a:avLst>
            </a:prstGeom>
            <a:solidFill>
              <a:srgbClr val="EFB525"/>
            </a:solidFill>
            <a:ln w="9525" algn="ctr">
              <a:solidFill>
                <a:schemeClr val="tx1"/>
              </a:solidFill>
              <a:miter lim="800000"/>
              <a:headEnd/>
              <a:tailEnd/>
            </a:ln>
            <a:effectLst/>
          </p:spPr>
          <p:txBody>
            <a:bodyPr wrap="none" lIns="73025" tIns="36511" rIns="73025" bIns="36511" anchor="ctr"/>
            <a:lstStyle/>
            <a:p>
              <a:pPr algn="ctr" defTabSz="814388"/>
              <a:endParaRPr lang="en-AU" sz="1400" b="1" dirty="0">
                <a:solidFill>
                  <a:schemeClr val="tx1"/>
                </a:solidFill>
              </a:endParaRPr>
            </a:p>
          </p:txBody>
        </p:sp>
        <p:sp>
          <p:nvSpPr>
            <p:cNvPr id="52" name="AutoShape 19"/>
            <p:cNvSpPr>
              <a:spLocks noChangeArrowheads="1"/>
            </p:cNvSpPr>
            <p:nvPr/>
          </p:nvSpPr>
          <p:spPr bwMode="auto">
            <a:xfrm>
              <a:off x="10799479" y="3746915"/>
              <a:ext cx="479425" cy="287338"/>
            </a:xfrm>
            <a:prstGeom prst="hexagon">
              <a:avLst>
                <a:gd name="adj" fmla="val 41713"/>
                <a:gd name="vf" fmla="val 115470"/>
              </a:avLst>
            </a:prstGeom>
            <a:solidFill>
              <a:srgbClr val="EFB525"/>
            </a:solidFill>
            <a:ln w="9525" algn="ctr">
              <a:solidFill>
                <a:schemeClr val="tx1"/>
              </a:solidFill>
              <a:miter lim="800000"/>
              <a:headEnd/>
              <a:tailEnd/>
            </a:ln>
            <a:effectLst/>
          </p:spPr>
          <p:txBody>
            <a:bodyPr wrap="none" lIns="73025" tIns="36511" rIns="73025" bIns="36511" anchor="ctr"/>
            <a:lstStyle/>
            <a:p>
              <a:pPr algn="ctr" defTabSz="814388"/>
              <a:endParaRPr lang="en-AU" sz="1400" b="1" dirty="0">
                <a:solidFill>
                  <a:schemeClr val="tx1"/>
                </a:solidFill>
              </a:endParaRPr>
            </a:p>
          </p:txBody>
        </p:sp>
        <p:sp>
          <p:nvSpPr>
            <p:cNvPr id="53" name="AutoShape 21"/>
            <p:cNvSpPr>
              <a:spLocks noChangeArrowheads="1"/>
            </p:cNvSpPr>
            <p:nvPr/>
          </p:nvSpPr>
          <p:spPr bwMode="auto">
            <a:xfrm>
              <a:off x="8977029" y="4304128"/>
              <a:ext cx="481013" cy="287337"/>
            </a:xfrm>
            <a:prstGeom prst="hexagon">
              <a:avLst>
                <a:gd name="adj" fmla="val 41851"/>
                <a:gd name="vf" fmla="val 115470"/>
              </a:avLst>
            </a:prstGeom>
            <a:solidFill>
              <a:srgbClr val="EFB525"/>
            </a:solidFill>
            <a:ln w="9525" algn="ctr">
              <a:solidFill>
                <a:schemeClr val="tx1"/>
              </a:solidFill>
              <a:miter lim="800000"/>
              <a:headEnd/>
              <a:tailEnd/>
            </a:ln>
            <a:effectLst/>
          </p:spPr>
          <p:txBody>
            <a:bodyPr wrap="none" lIns="73025" tIns="36511" rIns="73025" bIns="36511" anchor="ctr"/>
            <a:lstStyle/>
            <a:p>
              <a:pPr algn="ctr" defTabSz="814388"/>
              <a:endParaRPr lang="en-AU" sz="1400" b="1" dirty="0">
                <a:solidFill>
                  <a:schemeClr val="tx1"/>
                </a:solidFill>
              </a:endParaRPr>
            </a:p>
          </p:txBody>
        </p:sp>
        <p:sp>
          <p:nvSpPr>
            <p:cNvPr id="54" name="AutoShape 15"/>
            <p:cNvSpPr>
              <a:spLocks noChangeArrowheads="1"/>
            </p:cNvSpPr>
            <p:nvPr/>
          </p:nvSpPr>
          <p:spPr bwMode="auto">
            <a:xfrm>
              <a:off x="10299417" y="5594765"/>
              <a:ext cx="481012" cy="287338"/>
            </a:xfrm>
            <a:prstGeom prst="hexagon">
              <a:avLst>
                <a:gd name="adj" fmla="val 41851"/>
                <a:gd name="vf" fmla="val 115470"/>
              </a:avLst>
            </a:prstGeom>
            <a:solidFill>
              <a:srgbClr val="EFB525"/>
            </a:solidFill>
            <a:ln w="9525" algn="ctr">
              <a:solidFill>
                <a:schemeClr val="tx1"/>
              </a:solidFill>
              <a:miter lim="800000"/>
              <a:headEnd/>
              <a:tailEnd/>
            </a:ln>
            <a:effectLst/>
          </p:spPr>
          <p:txBody>
            <a:bodyPr wrap="none" lIns="73025" tIns="36511" rIns="73025" bIns="36511" anchor="ctr"/>
            <a:lstStyle/>
            <a:p>
              <a:pPr algn="ctr" defTabSz="814388"/>
              <a:endParaRPr lang="en-AU" sz="1400" b="1" dirty="0">
                <a:solidFill>
                  <a:schemeClr val="tx1"/>
                </a:solidFill>
              </a:endParaRPr>
            </a:p>
          </p:txBody>
        </p:sp>
        <p:sp>
          <p:nvSpPr>
            <p:cNvPr id="55" name="AutoShape 17"/>
            <p:cNvSpPr>
              <a:spLocks noChangeArrowheads="1"/>
            </p:cNvSpPr>
            <p:nvPr/>
          </p:nvSpPr>
          <p:spPr bwMode="auto">
            <a:xfrm>
              <a:off x="10315291" y="6779519"/>
              <a:ext cx="479425" cy="287338"/>
            </a:xfrm>
            <a:prstGeom prst="hexagon">
              <a:avLst>
                <a:gd name="adj" fmla="val 41713"/>
                <a:gd name="vf" fmla="val 115470"/>
              </a:avLst>
            </a:prstGeom>
            <a:solidFill>
              <a:srgbClr val="A0C02A"/>
            </a:solidFill>
            <a:ln w="9525" algn="ctr">
              <a:solidFill>
                <a:schemeClr val="tx1"/>
              </a:solidFill>
              <a:miter lim="800000"/>
              <a:headEnd/>
              <a:tailEnd/>
            </a:ln>
            <a:effectLst/>
          </p:spPr>
          <p:txBody>
            <a:bodyPr wrap="none" lIns="73025" tIns="36511" rIns="73025" bIns="36511" anchor="ctr"/>
            <a:lstStyle/>
            <a:p>
              <a:pPr algn="ctr" defTabSz="814388"/>
              <a:endParaRPr lang="en-AU" sz="1400" b="1" dirty="0">
                <a:solidFill>
                  <a:schemeClr val="tx1"/>
                </a:solidFill>
              </a:endParaRPr>
            </a:p>
          </p:txBody>
        </p:sp>
        <p:sp>
          <p:nvSpPr>
            <p:cNvPr id="56" name="Line 43"/>
            <p:cNvSpPr>
              <a:spLocks noChangeShapeType="1"/>
            </p:cNvSpPr>
            <p:nvPr/>
          </p:nvSpPr>
          <p:spPr bwMode="auto">
            <a:xfrm>
              <a:off x="10150192" y="4034253"/>
              <a:ext cx="277812" cy="269875"/>
            </a:xfrm>
            <a:prstGeom prst="line">
              <a:avLst/>
            </a:prstGeom>
            <a:noFill/>
            <a:ln w="9525">
              <a:solidFill>
                <a:schemeClr val="tx1"/>
              </a:solidFill>
              <a:round/>
              <a:headEnd/>
              <a:tailEnd type="triangle" w="med" len="med"/>
            </a:ln>
            <a:effectLst/>
          </p:spPr>
          <p:txBody>
            <a:bodyPr lIns="82124" tIns="41061" rIns="82124" bIns="41061" anchor="ctr">
              <a:spAutoFit/>
            </a:bodyPr>
            <a:lstStyle/>
            <a:p>
              <a:endParaRPr lang="en-US"/>
            </a:p>
          </p:txBody>
        </p:sp>
        <p:sp>
          <p:nvSpPr>
            <p:cNvPr id="57" name="AutoShape 18"/>
            <p:cNvSpPr>
              <a:spLocks noChangeArrowheads="1"/>
            </p:cNvSpPr>
            <p:nvPr/>
          </p:nvSpPr>
          <p:spPr bwMode="auto">
            <a:xfrm>
              <a:off x="9840629" y="3800890"/>
              <a:ext cx="479425" cy="287338"/>
            </a:xfrm>
            <a:prstGeom prst="hexagon">
              <a:avLst>
                <a:gd name="adj" fmla="val 41713"/>
                <a:gd name="vf" fmla="val 115470"/>
              </a:avLst>
            </a:prstGeom>
            <a:solidFill>
              <a:srgbClr val="EFB525"/>
            </a:solidFill>
            <a:ln w="9525" algn="ctr">
              <a:solidFill>
                <a:schemeClr val="tx1"/>
              </a:solidFill>
              <a:miter lim="800000"/>
              <a:headEnd/>
              <a:tailEnd/>
            </a:ln>
            <a:effectLst/>
          </p:spPr>
          <p:txBody>
            <a:bodyPr wrap="none" lIns="73025" tIns="36511" rIns="73025" bIns="36511" anchor="ctr"/>
            <a:lstStyle/>
            <a:p>
              <a:pPr algn="ctr" defTabSz="814388"/>
              <a:endParaRPr lang="en-AU" sz="1400" b="1" dirty="0">
                <a:solidFill>
                  <a:schemeClr val="tx1"/>
                </a:solidFill>
              </a:endParaRPr>
            </a:p>
          </p:txBody>
        </p:sp>
        <p:sp>
          <p:nvSpPr>
            <p:cNvPr id="58" name="Line 44"/>
            <p:cNvSpPr>
              <a:spLocks noChangeShapeType="1"/>
            </p:cNvSpPr>
            <p:nvPr/>
          </p:nvSpPr>
          <p:spPr bwMode="auto">
            <a:xfrm rot="10800000" flipV="1">
              <a:off x="10075579" y="4448590"/>
              <a:ext cx="479425" cy="576263"/>
            </a:xfrm>
            <a:prstGeom prst="line">
              <a:avLst/>
            </a:prstGeom>
            <a:noFill/>
            <a:ln w="9525">
              <a:solidFill>
                <a:schemeClr val="tx1"/>
              </a:solidFill>
              <a:round/>
              <a:headEnd/>
              <a:tailEnd type="triangle" w="med" len="med"/>
            </a:ln>
            <a:effectLst/>
          </p:spPr>
          <p:txBody>
            <a:bodyPr lIns="82124" tIns="41061" rIns="82124" bIns="41061" anchor="ctr">
              <a:spAutoFit/>
            </a:bodyPr>
            <a:lstStyle/>
            <a:p>
              <a:endParaRPr lang="en-US"/>
            </a:p>
          </p:txBody>
        </p:sp>
        <p:sp>
          <p:nvSpPr>
            <p:cNvPr id="59" name="AutoShape 13"/>
            <p:cNvSpPr>
              <a:spLocks noChangeArrowheads="1"/>
            </p:cNvSpPr>
            <p:nvPr/>
          </p:nvSpPr>
          <p:spPr bwMode="auto">
            <a:xfrm>
              <a:off x="10320054" y="4304128"/>
              <a:ext cx="481013" cy="287337"/>
            </a:xfrm>
            <a:prstGeom prst="hexagon">
              <a:avLst>
                <a:gd name="adj" fmla="val 41851"/>
                <a:gd name="vf" fmla="val 115470"/>
              </a:avLst>
            </a:prstGeom>
            <a:solidFill>
              <a:srgbClr val="EFB525"/>
            </a:solidFill>
            <a:ln w="9525" algn="ctr">
              <a:solidFill>
                <a:schemeClr val="tx1"/>
              </a:solidFill>
              <a:miter lim="800000"/>
              <a:headEnd/>
              <a:tailEnd/>
            </a:ln>
            <a:effectLst/>
          </p:spPr>
          <p:txBody>
            <a:bodyPr wrap="none" lIns="73025" tIns="36511" rIns="73025" bIns="36511" anchor="ctr"/>
            <a:lstStyle/>
            <a:p>
              <a:pPr algn="ctr" defTabSz="814388"/>
              <a:endParaRPr lang="en-AU" sz="1400" b="1" dirty="0">
                <a:solidFill>
                  <a:schemeClr val="tx1"/>
                </a:solidFill>
              </a:endParaRPr>
            </a:p>
          </p:txBody>
        </p:sp>
        <p:sp>
          <p:nvSpPr>
            <p:cNvPr id="60" name="Line 45"/>
            <p:cNvSpPr>
              <a:spLocks noChangeShapeType="1"/>
            </p:cNvSpPr>
            <p:nvPr/>
          </p:nvSpPr>
          <p:spPr bwMode="auto">
            <a:xfrm>
              <a:off x="10015254" y="5259803"/>
              <a:ext cx="393700" cy="339725"/>
            </a:xfrm>
            <a:prstGeom prst="line">
              <a:avLst/>
            </a:prstGeom>
            <a:noFill/>
            <a:ln w="9525">
              <a:solidFill>
                <a:schemeClr val="tx1"/>
              </a:solidFill>
              <a:round/>
              <a:headEnd/>
              <a:tailEnd type="triangle" w="med" len="med"/>
            </a:ln>
            <a:effectLst/>
          </p:spPr>
          <p:txBody>
            <a:bodyPr lIns="82124" tIns="41061" rIns="82124" bIns="41061" anchor="ctr">
              <a:spAutoFit/>
            </a:bodyPr>
            <a:lstStyle/>
            <a:p>
              <a:endParaRPr lang="en-US"/>
            </a:p>
          </p:txBody>
        </p:sp>
        <p:sp>
          <p:nvSpPr>
            <p:cNvPr id="61" name="AutoShape 12"/>
            <p:cNvSpPr>
              <a:spLocks noChangeArrowheads="1"/>
            </p:cNvSpPr>
            <p:nvPr/>
          </p:nvSpPr>
          <p:spPr bwMode="auto">
            <a:xfrm>
              <a:off x="9715217" y="5024853"/>
              <a:ext cx="479425" cy="287337"/>
            </a:xfrm>
            <a:prstGeom prst="hexagon">
              <a:avLst>
                <a:gd name="adj" fmla="val 41713"/>
                <a:gd name="vf" fmla="val 115470"/>
              </a:avLst>
            </a:prstGeom>
            <a:solidFill>
              <a:srgbClr val="EFB525"/>
            </a:solidFill>
            <a:ln w="9525" algn="ctr">
              <a:solidFill>
                <a:schemeClr val="tx1"/>
              </a:solidFill>
              <a:miter lim="800000"/>
              <a:headEnd/>
              <a:tailEnd/>
            </a:ln>
            <a:effectLst/>
          </p:spPr>
          <p:txBody>
            <a:bodyPr wrap="none" lIns="73025" tIns="36511" rIns="73025" bIns="36511" anchor="ctr"/>
            <a:lstStyle/>
            <a:p>
              <a:pPr algn="ctr" defTabSz="814388"/>
              <a:endParaRPr lang="en-AU" sz="1400" b="1" dirty="0">
                <a:solidFill>
                  <a:schemeClr val="tx1"/>
                </a:solidFill>
              </a:endParaRPr>
            </a:p>
          </p:txBody>
        </p:sp>
        <p:sp>
          <p:nvSpPr>
            <p:cNvPr id="62" name="Line 46"/>
            <p:cNvSpPr>
              <a:spLocks noChangeShapeType="1"/>
            </p:cNvSpPr>
            <p:nvPr/>
          </p:nvSpPr>
          <p:spPr bwMode="auto">
            <a:xfrm>
              <a:off x="9654892" y="5739228"/>
              <a:ext cx="652462" cy="1587"/>
            </a:xfrm>
            <a:prstGeom prst="line">
              <a:avLst/>
            </a:prstGeom>
            <a:noFill/>
            <a:ln w="9525">
              <a:solidFill>
                <a:schemeClr val="tx1"/>
              </a:solidFill>
              <a:round/>
              <a:headEnd/>
              <a:tailEnd type="triangle" w="med" len="med"/>
            </a:ln>
            <a:effectLst/>
          </p:spPr>
          <p:txBody>
            <a:bodyPr lIns="82124" tIns="41061" rIns="82124" bIns="41061" anchor="ctr">
              <a:spAutoFit/>
            </a:bodyPr>
            <a:lstStyle/>
            <a:p>
              <a:endParaRPr lang="en-US"/>
            </a:p>
          </p:txBody>
        </p:sp>
        <p:sp>
          <p:nvSpPr>
            <p:cNvPr id="63" name="AutoShape 20"/>
            <p:cNvSpPr>
              <a:spLocks noChangeArrowheads="1"/>
            </p:cNvSpPr>
            <p:nvPr/>
          </p:nvSpPr>
          <p:spPr bwMode="auto">
            <a:xfrm>
              <a:off x="9264367" y="5601115"/>
              <a:ext cx="481012" cy="287338"/>
            </a:xfrm>
            <a:prstGeom prst="hexagon">
              <a:avLst>
                <a:gd name="adj" fmla="val 41851"/>
                <a:gd name="vf" fmla="val 115470"/>
              </a:avLst>
            </a:prstGeom>
            <a:solidFill>
              <a:srgbClr val="EFB525"/>
            </a:solidFill>
            <a:ln w="9525" algn="ctr">
              <a:solidFill>
                <a:schemeClr val="tx1"/>
              </a:solidFill>
              <a:miter lim="800000"/>
              <a:headEnd/>
              <a:tailEnd/>
            </a:ln>
            <a:effectLst/>
          </p:spPr>
          <p:txBody>
            <a:bodyPr wrap="none" lIns="73025" tIns="36511" rIns="73025" bIns="36511" anchor="ctr"/>
            <a:lstStyle/>
            <a:p>
              <a:pPr algn="ctr" defTabSz="814388"/>
              <a:endParaRPr lang="en-AU" sz="1400" b="1" dirty="0">
                <a:solidFill>
                  <a:schemeClr val="tx1"/>
                </a:solidFill>
              </a:endParaRPr>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6386" name="Rectangle 2"/>
          <p:cNvSpPr>
            <a:spLocks noGrp="1" noChangeArrowheads="1"/>
          </p:cNvSpPr>
          <p:nvPr>
            <p:ph type="title"/>
          </p:nvPr>
        </p:nvSpPr>
        <p:spPr/>
        <p:txBody>
          <a:bodyPr/>
          <a:lstStyle/>
          <a:p>
            <a:r>
              <a:rPr lang="en-AU" dirty="0" err="1"/>
              <a:t>RPL</a:t>
            </a:r>
            <a:r>
              <a:rPr lang="en-AU" dirty="0"/>
              <a:t> </a:t>
            </a:r>
            <a:r>
              <a:rPr lang="en-AU" dirty="0" err="1" smtClean="0"/>
              <a:t>DODAGs</a:t>
            </a:r>
            <a:endParaRPr lang="en-US" dirty="0"/>
          </a:p>
        </p:txBody>
      </p:sp>
      <p:sp>
        <p:nvSpPr>
          <p:cNvPr id="1296387" name="Rectangle 3"/>
          <p:cNvSpPr>
            <a:spLocks noGrp="1" noChangeArrowheads="1"/>
          </p:cNvSpPr>
          <p:nvPr>
            <p:ph type="body" idx="1"/>
          </p:nvPr>
        </p:nvSpPr>
        <p:spPr>
          <a:xfrm>
            <a:off x="1057275" y="1520825"/>
            <a:ext cx="10977563" cy="4743490"/>
          </a:xfrm>
        </p:spPr>
        <p:txBody>
          <a:bodyPr/>
          <a:lstStyle/>
          <a:p>
            <a:r>
              <a:rPr lang="en-AU" sz="2000" dirty="0" err="1"/>
              <a:t>RPL</a:t>
            </a:r>
            <a:r>
              <a:rPr lang="en-AU" sz="2000" dirty="0"/>
              <a:t> enables nodes to discover each other and form </a:t>
            </a:r>
            <a:r>
              <a:rPr lang="en-AU" sz="2000" dirty="0" err="1"/>
              <a:t>DODAGs</a:t>
            </a:r>
            <a:r>
              <a:rPr lang="en-AU" sz="2000" dirty="0"/>
              <a:t> </a:t>
            </a:r>
            <a:endParaRPr lang="en-AU" sz="2000" dirty="0" smtClean="0"/>
          </a:p>
          <a:p>
            <a:pPr lvl="1"/>
            <a:r>
              <a:rPr lang="en-AU" sz="1600" dirty="0" smtClean="0"/>
              <a:t>Uses special </a:t>
            </a:r>
            <a:r>
              <a:rPr lang="en-AU" sz="1600" dirty="0" err="1" smtClean="0"/>
              <a:t>ICMPv6</a:t>
            </a:r>
            <a:r>
              <a:rPr lang="en-AU" sz="1600" dirty="0" smtClean="0"/>
              <a:t> control messages</a:t>
            </a:r>
            <a:endParaRPr lang="en-AU" sz="1600" dirty="0"/>
          </a:p>
          <a:p>
            <a:r>
              <a:rPr lang="en-AU" sz="2000" dirty="0" smtClean="0"/>
              <a:t>Each root uses a unique  {</a:t>
            </a:r>
            <a:r>
              <a:rPr lang="en-AU" sz="2000" dirty="0" err="1" smtClean="0"/>
              <a:t>DODAG</a:t>
            </a:r>
            <a:r>
              <a:rPr lang="en-AU" sz="2000" dirty="0" smtClean="0"/>
              <a:t> ID} to identify itself within an </a:t>
            </a:r>
            <a:r>
              <a:rPr lang="en-AU" sz="2000" dirty="0" err="1" smtClean="0"/>
              <a:t>RPL</a:t>
            </a:r>
            <a:r>
              <a:rPr lang="en-AU" sz="2000" dirty="0" smtClean="0"/>
              <a:t> Instance</a:t>
            </a:r>
            <a:endParaRPr lang="en-AU" sz="2000" dirty="0"/>
          </a:p>
          <a:p>
            <a:r>
              <a:rPr lang="en-AU" sz="2000" dirty="0"/>
              <a:t>Routing performed over the </a:t>
            </a:r>
            <a:r>
              <a:rPr lang="en-AU" sz="2000" dirty="0" err="1"/>
              <a:t>DODAG</a:t>
            </a:r>
            <a:r>
              <a:rPr lang="en-AU" sz="2000" dirty="0"/>
              <a:t> using distance vector techniques</a:t>
            </a:r>
          </a:p>
          <a:p>
            <a:r>
              <a:rPr lang="en-AU" sz="2000" dirty="0" smtClean="0">
                <a:solidFill>
                  <a:schemeClr val="accent2"/>
                </a:solidFill>
              </a:rPr>
              <a:t>Every </a:t>
            </a:r>
            <a:r>
              <a:rPr lang="en-AU" sz="2000" dirty="0">
                <a:solidFill>
                  <a:schemeClr val="accent2"/>
                </a:solidFill>
              </a:rPr>
              <a:t>hop to the root MUST have an alternate path </a:t>
            </a:r>
          </a:p>
          <a:p>
            <a:pPr lvl="1"/>
            <a:r>
              <a:rPr lang="en-AU" sz="1800" dirty="0"/>
              <a:t>(Quite possible with Wireless/Radio Networks)</a:t>
            </a:r>
          </a:p>
          <a:p>
            <a:r>
              <a:rPr lang="en-AU" sz="2000" dirty="0" smtClean="0"/>
              <a:t>A </a:t>
            </a:r>
            <a:r>
              <a:rPr lang="en-AU" sz="2000" dirty="0" err="1" smtClean="0"/>
              <a:t>DODAG</a:t>
            </a:r>
            <a:r>
              <a:rPr lang="en-AU" sz="2000" dirty="0" smtClean="0"/>
              <a:t> </a:t>
            </a:r>
            <a:r>
              <a:rPr lang="en-AU" sz="2000" dirty="0"/>
              <a:t>will ensure nodes always have a </a:t>
            </a:r>
            <a:r>
              <a:rPr lang="en-AU" sz="2000" dirty="0" smtClean="0"/>
              <a:t>path up </a:t>
            </a:r>
            <a:r>
              <a:rPr lang="en-AU" sz="2000" dirty="0"/>
              <a:t>towards the root </a:t>
            </a:r>
            <a:endParaRPr lang="en-AU" sz="2000" dirty="0" smtClean="0"/>
          </a:p>
          <a:p>
            <a:r>
              <a:rPr lang="en-AU" sz="2000" dirty="0" smtClean="0"/>
              <a:t>A </a:t>
            </a:r>
            <a:r>
              <a:rPr lang="en-AU" sz="2000" dirty="0" err="1" smtClean="0"/>
              <a:t>DODAG</a:t>
            </a:r>
            <a:r>
              <a:rPr lang="en-AU" sz="2000" dirty="0" smtClean="0"/>
              <a:t> is identified by {</a:t>
            </a:r>
            <a:r>
              <a:rPr lang="en-AU" sz="2000" dirty="0" err="1" smtClean="0"/>
              <a:t>RPL</a:t>
            </a:r>
            <a:r>
              <a:rPr lang="en-AU" sz="2000" dirty="0" smtClean="0"/>
              <a:t> Instance ID, </a:t>
            </a:r>
            <a:r>
              <a:rPr lang="en-AU" sz="2000" dirty="0" err="1" smtClean="0"/>
              <a:t>DODAG</a:t>
            </a:r>
            <a:r>
              <a:rPr lang="en-AU" sz="2000" dirty="0" smtClean="0"/>
              <a:t> ID}</a:t>
            </a:r>
            <a:endParaRPr lang="en-AU" sz="2000" dirty="0"/>
          </a:p>
        </p:txBody>
      </p:sp>
      <p:grpSp>
        <p:nvGrpSpPr>
          <p:cNvPr id="31" name="Group 30"/>
          <p:cNvGrpSpPr/>
          <p:nvPr/>
        </p:nvGrpSpPr>
        <p:grpSpPr>
          <a:xfrm>
            <a:off x="10508982" y="188913"/>
            <a:ext cx="1253581" cy="1331912"/>
            <a:chOff x="8977029" y="3746915"/>
            <a:chExt cx="2784475" cy="3319942"/>
          </a:xfrm>
        </p:grpSpPr>
        <p:sp>
          <p:nvSpPr>
            <p:cNvPr id="4" name="Line 40"/>
            <p:cNvSpPr>
              <a:spLocks noChangeShapeType="1"/>
            </p:cNvSpPr>
            <p:nvPr/>
          </p:nvSpPr>
          <p:spPr bwMode="auto">
            <a:xfrm rot="10800000" flipV="1">
              <a:off x="10532780" y="5739228"/>
              <a:ext cx="22224" cy="1040291"/>
            </a:xfrm>
            <a:prstGeom prst="line">
              <a:avLst/>
            </a:prstGeom>
            <a:noFill/>
            <a:ln w="9525">
              <a:solidFill>
                <a:schemeClr val="tx1"/>
              </a:solidFill>
              <a:round/>
              <a:headEnd/>
              <a:tailEnd type="triangle" w="med" len="med"/>
            </a:ln>
            <a:effectLst/>
          </p:spPr>
          <p:txBody>
            <a:bodyPr wrap="square" lIns="82124" tIns="41061" rIns="82124" bIns="41061" anchor="ctr">
              <a:spAutoFit/>
            </a:bodyPr>
            <a:lstStyle/>
            <a:p>
              <a:endParaRPr lang="en-US"/>
            </a:p>
          </p:txBody>
        </p:sp>
        <p:sp>
          <p:nvSpPr>
            <p:cNvPr id="5" name="Line 11"/>
            <p:cNvSpPr>
              <a:spLocks noChangeShapeType="1"/>
            </p:cNvSpPr>
            <p:nvPr/>
          </p:nvSpPr>
          <p:spPr bwMode="auto">
            <a:xfrm rot="10800000" flipH="1">
              <a:off x="10672479" y="5229640"/>
              <a:ext cx="314325" cy="365125"/>
            </a:xfrm>
            <a:prstGeom prst="line">
              <a:avLst/>
            </a:prstGeom>
            <a:noFill/>
            <a:ln w="9525">
              <a:solidFill>
                <a:schemeClr val="tx1"/>
              </a:solidFill>
              <a:round/>
              <a:headEnd type="triangle" w="med" len="med"/>
              <a:tailEnd/>
            </a:ln>
            <a:effectLst/>
          </p:spPr>
          <p:txBody>
            <a:bodyPr lIns="82124" tIns="41061" rIns="82124" bIns="41061" anchor="ctr">
              <a:spAutoFit/>
            </a:bodyPr>
            <a:lstStyle/>
            <a:p>
              <a:endParaRPr lang="en-US"/>
            </a:p>
          </p:txBody>
        </p:sp>
        <p:sp>
          <p:nvSpPr>
            <p:cNvPr id="6" name="Line 6"/>
            <p:cNvSpPr>
              <a:spLocks noChangeShapeType="1"/>
            </p:cNvSpPr>
            <p:nvPr/>
          </p:nvSpPr>
          <p:spPr bwMode="auto">
            <a:xfrm>
              <a:off x="9169117" y="4448590"/>
              <a:ext cx="671512" cy="576263"/>
            </a:xfrm>
            <a:prstGeom prst="line">
              <a:avLst/>
            </a:prstGeom>
            <a:noFill/>
            <a:ln w="9525">
              <a:solidFill>
                <a:schemeClr val="tx1"/>
              </a:solidFill>
              <a:round/>
              <a:headEnd/>
              <a:tailEnd type="triangle" w="med" len="med"/>
            </a:ln>
            <a:effectLst/>
          </p:spPr>
          <p:txBody>
            <a:bodyPr lIns="82124" tIns="41061" rIns="82124" bIns="41061" anchor="ctr">
              <a:spAutoFit/>
            </a:bodyPr>
            <a:lstStyle/>
            <a:p>
              <a:endParaRPr lang="en-US"/>
            </a:p>
          </p:txBody>
        </p:sp>
        <p:sp>
          <p:nvSpPr>
            <p:cNvPr id="7" name="Line 8"/>
            <p:cNvSpPr>
              <a:spLocks noChangeShapeType="1"/>
            </p:cNvSpPr>
            <p:nvPr/>
          </p:nvSpPr>
          <p:spPr bwMode="auto">
            <a:xfrm rot="10800000" flipV="1">
              <a:off x="10672479" y="3885028"/>
              <a:ext cx="373063" cy="419100"/>
            </a:xfrm>
            <a:prstGeom prst="line">
              <a:avLst/>
            </a:prstGeom>
            <a:noFill/>
            <a:ln w="9525">
              <a:solidFill>
                <a:schemeClr val="tx1"/>
              </a:solidFill>
              <a:round/>
              <a:headEnd/>
              <a:tailEnd type="triangle" w="med" len="med"/>
            </a:ln>
            <a:effectLst/>
          </p:spPr>
          <p:txBody>
            <a:bodyPr lIns="82124" tIns="41061" rIns="82124" bIns="41061" anchor="ctr">
              <a:spAutoFit/>
            </a:bodyPr>
            <a:lstStyle/>
            <a:p>
              <a:endParaRPr lang="en-US"/>
            </a:p>
          </p:txBody>
        </p:sp>
        <p:sp>
          <p:nvSpPr>
            <p:cNvPr id="8" name="Line 9"/>
            <p:cNvSpPr>
              <a:spLocks noChangeShapeType="1"/>
            </p:cNvSpPr>
            <p:nvPr/>
          </p:nvSpPr>
          <p:spPr bwMode="auto">
            <a:xfrm flipH="1" flipV="1">
              <a:off x="10799479" y="4448590"/>
              <a:ext cx="769938" cy="0"/>
            </a:xfrm>
            <a:prstGeom prst="line">
              <a:avLst/>
            </a:prstGeom>
            <a:noFill/>
            <a:ln w="9525">
              <a:solidFill>
                <a:schemeClr val="tx1"/>
              </a:solidFill>
              <a:round/>
              <a:headEnd/>
              <a:tailEnd type="triangle" w="med" len="med"/>
            </a:ln>
            <a:effectLst/>
          </p:spPr>
          <p:txBody>
            <a:bodyPr lIns="82124" tIns="41061" rIns="82124" bIns="41061" anchor="ctr">
              <a:spAutoFit/>
            </a:bodyPr>
            <a:lstStyle/>
            <a:p>
              <a:endParaRPr lang="en-US"/>
            </a:p>
          </p:txBody>
        </p:sp>
        <p:sp>
          <p:nvSpPr>
            <p:cNvPr id="9" name="AutoShape 14"/>
            <p:cNvSpPr>
              <a:spLocks noChangeArrowheads="1"/>
            </p:cNvSpPr>
            <p:nvPr/>
          </p:nvSpPr>
          <p:spPr bwMode="auto">
            <a:xfrm>
              <a:off x="11280492" y="4304128"/>
              <a:ext cx="481012" cy="287337"/>
            </a:xfrm>
            <a:prstGeom prst="hexagon">
              <a:avLst>
                <a:gd name="adj" fmla="val 41851"/>
                <a:gd name="vf" fmla="val 115470"/>
              </a:avLst>
            </a:prstGeom>
            <a:solidFill>
              <a:srgbClr val="EFB525"/>
            </a:solidFill>
            <a:ln w="9525" algn="ctr">
              <a:solidFill>
                <a:schemeClr val="tx1"/>
              </a:solidFill>
              <a:miter lim="800000"/>
              <a:headEnd/>
              <a:tailEnd/>
            </a:ln>
            <a:effectLst/>
          </p:spPr>
          <p:txBody>
            <a:bodyPr wrap="none" lIns="73025" tIns="36511" rIns="73025" bIns="36511" anchor="ctr"/>
            <a:lstStyle/>
            <a:p>
              <a:pPr algn="ctr" defTabSz="814388"/>
              <a:endParaRPr lang="en-AU" sz="1400" b="1" dirty="0">
                <a:solidFill>
                  <a:schemeClr val="tx1"/>
                </a:solidFill>
              </a:endParaRPr>
            </a:p>
          </p:txBody>
        </p:sp>
        <p:sp>
          <p:nvSpPr>
            <p:cNvPr id="10" name="AutoShape 16"/>
            <p:cNvSpPr>
              <a:spLocks noChangeArrowheads="1"/>
            </p:cNvSpPr>
            <p:nvPr/>
          </p:nvSpPr>
          <p:spPr bwMode="auto">
            <a:xfrm>
              <a:off x="10704229" y="5134390"/>
              <a:ext cx="481013" cy="287338"/>
            </a:xfrm>
            <a:prstGeom prst="hexagon">
              <a:avLst>
                <a:gd name="adj" fmla="val 41851"/>
                <a:gd name="vf" fmla="val 115470"/>
              </a:avLst>
            </a:prstGeom>
            <a:solidFill>
              <a:srgbClr val="EFB525"/>
            </a:solidFill>
            <a:ln w="9525" algn="ctr">
              <a:solidFill>
                <a:schemeClr val="tx1"/>
              </a:solidFill>
              <a:miter lim="800000"/>
              <a:headEnd/>
              <a:tailEnd/>
            </a:ln>
            <a:effectLst/>
          </p:spPr>
          <p:txBody>
            <a:bodyPr wrap="none" lIns="73025" tIns="36511" rIns="73025" bIns="36511" anchor="ctr"/>
            <a:lstStyle/>
            <a:p>
              <a:pPr algn="ctr" defTabSz="814388"/>
              <a:endParaRPr lang="en-AU" sz="1400" b="1" dirty="0">
                <a:solidFill>
                  <a:schemeClr val="tx1"/>
                </a:solidFill>
              </a:endParaRPr>
            </a:p>
          </p:txBody>
        </p:sp>
        <p:sp>
          <p:nvSpPr>
            <p:cNvPr id="11" name="AutoShape 19"/>
            <p:cNvSpPr>
              <a:spLocks noChangeArrowheads="1"/>
            </p:cNvSpPr>
            <p:nvPr/>
          </p:nvSpPr>
          <p:spPr bwMode="auto">
            <a:xfrm>
              <a:off x="10799479" y="3746915"/>
              <a:ext cx="479425" cy="287338"/>
            </a:xfrm>
            <a:prstGeom prst="hexagon">
              <a:avLst>
                <a:gd name="adj" fmla="val 41713"/>
                <a:gd name="vf" fmla="val 115470"/>
              </a:avLst>
            </a:prstGeom>
            <a:solidFill>
              <a:srgbClr val="EFB525"/>
            </a:solidFill>
            <a:ln w="9525" algn="ctr">
              <a:solidFill>
                <a:schemeClr val="tx1"/>
              </a:solidFill>
              <a:miter lim="800000"/>
              <a:headEnd/>
              <a:tailEnd/>
            </a:ln>
            <a:effectLst/>
          </p:spPr>
          <p:txBody>
            <a:bodyPr wrap="none" lIns="73025" tIns="36511" rIns="73025" bIns="36511" anchor="ctr"/>
            <a:lstStyle/>
            <a:p>
              <a:pPr algn="ctr" defTabSz="814388"/>
              <a:endParaRPr lang="en-AU" sz="1400" b="1" dirty="0">
                <a:solidFill>
                  <a:schemeClr val="tx1"/>
                </a:solidFill>
              </a:endParaRPr>
            </a:p>
          </p:txBody>
        </p:sp>
        <p:sp>
          <p:nvSpPr>
            <p:cNvPr id="12" name="AutoShape 21"/>
            <p:cNvSpPr>
              <a:spLocks noChangeArrowheads="1"/>
            </p:cNvSpPr>
            <p:nvPr/>
          </p:nvSpPr>
          <p:spPr bwMode="auto">
            <a:xfrm>
              <a:off x="8977029" y="4304128"/>
              <a:ext cx="481013" cy="287337"/>
            </a:xfrm>
            <a:prstGeom prst="hexagon">
              <a:avLst>
                <a:gd name="adj" fmla="val 41851"/>
                <a:gd name="vf" fmla="val 115470"/>
              </a:avLst>
            </a:prstGeom>
            <a:solidFill>
              <a:srgbClr val="EFB525"/>
            </a:solidFill>
            <a:ln w="9525" algn="ctr">
              <a:solidFill>
                <a:schemeClr val="tx1"/>
              </a:solidFill>
              <a:miter lim="800000"/>
              <a:headEnd/>
              <a:tailEnd/>
            </a:ln>
            <a:effectLst/>
          </p:spPr>
          <p:txBody>
            <a:bodyPr wrap="none" lIns="73025" tIns="36511" rIns="73025" bIns="36511" anchor="ctr"/>
            <a:lstStyle/>
            <a:p>
              <a:pPr algn="ctr" defTabSz="814388"/>
              <a:endParaRPr lang="en-AU" sz="1400" b="1" dirty="0">
                <a:solidFill>
                  <a:schemeClr val="tx1"/>
                </a:solidFill>
              </a:endParaRPr>
            </a:p>
          </p:txBody>
        </p:sp>
        <p:sp>
          <p:nvSpPr>
            <p:cNvPr id="13" name="AutoShape 15"/>
            <p:cNvSpPr>
              <a:spLocks noChangeArrowheads="1"/>
            </p:cNvSpPr>
            <p:nvPr/>
          </p:nvSpPr>
          <p:spPr bwMode="auto">
            <a:xfrm>
              <a:off x="10299417" y="5594765"/>
              <a:ext cx="481012" cy="287338"/>
            </a:xfrm>
            <a:prstGeom prst="hexagon">
              <a:avLst>
                <a:gd name="adj" fmla="val 41851"/>
                <a:gd name="vf" fmla="val 115470"/>
              </a:avLst>
            </a:prstGeom>
            <a:solidFill>
              <a:srgbClr val="EFB525"/>
            </a:solidFill>
            <a:ln w="9525" algn="ctr">
              <a:solidFill>
                <a:schemeClr val="tx1"/>
              </a:solidFill>
              <a:miter lim="800000"/>
              <a:headEnd/>
              <a:tailEnd/>
            </a:ln>
            <a:effectLst/>
          </p:spPr>
          <p:txBody>
            <a:bodyPr wrap="none" lIns="73025" tIns="36511" rIns="73025" bIns="36511" anchor="ctr"/>
            <a:lstStyle/>
            <a:p>
              <a:pPr algn="ctr" defTabSz="814388"/>
              <a:endParaRPr lang="en-AU" sz="1400" b="1" dirty="0">
                <a:solidFill>
                  <a:schemeClr val="tx1"/>
                </a:solidFill>
              </a:endParaRPr>
            </a:p>
          </p:txBody>
        </p:sp>
        <p:sp>
          <p:nvSpPr>
            <p:cNvPr id="14" name="AutoShape 17"/>
            <p:cNvSpPr>
              <a:spLocks noChangeArrowheads="1"/>
            </p:cNvSpPr>
            <p:nvPr/>
          </p:nvSpPr>
          <p:spPr bwMode="auto">
            <a:xfrm>
              <a:off x="10315291" y="6779519"/>
              <a:ext cx="479425" cy="287338"/>
            </a:xfrm>
            <a:prstGeom prst="hexagon">
              <a:avLst>
                <a:gd name="adj" fmla="val 41713"/>
                <a:gd name="vf" fmla="val 115470"/>
              </a:avLst>
            </a:prstGeom>
            <a:solidFill>
              <a:srgbClr val="A0C02A"/>
            </a:solidFill>
            <a:ln w="9525" algn="ctr">
              <a:solidFill>
                <a:schemeClr val="tx1"/>
              </a:solidFill>
              <a:miter lim="800000"/>
              <a:headEnd/>
              <a:tailEnd/>
            </a:ln>
            <a:effectLst/>
          </p:spPr>
          <p:txBody>
            <a:bodyPr wrap="none" lIns="73025" tIns="36511" rIns="73025" bIns="36511" anchor="ctr"/>
            <a:lstStyle/>
            <a:p>
              <a:pPr algn="ctr" defTabSz="814388"/>
              <a:endParaRPr lang="en-AU" sz="1400" b="1" dirty="0">
                <a:solidFill>
                  <a:schemeClr val="tx1"/>
                </a:solidFill>
              </a:endParaRPr>
            </a:p>
          </p:txBody>
        </p:sp>
        <p:sp>
          <p:nvSpPr>
            <p:cNvPr id="15" name="Line 43"/>
            <p:cNvSpPr>
              <a:spLocks noChangeShapeType="1"/>
            </p:cNvSpPr>
            <p:nvPr/>
          </p:nvSpPr>
          <p:spPr bwMode="auto">
            <a:xfrm>
              <a:off x="10150192" y="4034253"/>
              <a:ext cx="277812" cy="269875"/>
            </a:xfrm>
            <a:prstGeom prst="line">
              <a:avLst/>
            </a:prstGeom>
            <a:noFill/>
            <a:ln w="9525">
              <a:solidFill>
                <a:schemeClr val="tx1"/>
              </a:solidFill>
              <a:round/>
              <a:headEnd/>
              <a:tailEnd type="triangle" w="med" len="med"/>
            </a:ln>
            <a:effectLst/>
          </p:spPr>
          <p:txBody>
            <a:bodyPr lIns="82124" tIns="41061" rIns="82124" bIns="41061" anchor="ctr">
              <a:spAutoFit/>
            </a:bodyPr>
            <a:lstStyle/>
            <a:p>
              <a:endParaRPr lang="en-US"/>
            </a:p>
          </p:txBody>
        </p:sp>
        <p:sp>
          <p:nvSpPr>
            <p:cNvPr id="16" name="AutoShape 18"/>
            <p:cNvSpPr>
              <a:spLocks noChangeArrowheads="1"/>
            </p:cNvSpPr>
            <p:nvPr/>
          </p:nvSpPr>
          <p:spPr bwMode="auto">
            <a:xfrm>
              <a:off x="9840629" y="3800890"/>
              <a:ext cx="479425" cy="287338"/>
            </a:xfrm>
            <a:prstGeom prst="hexagon">
              <a:avLst>
                <a:gd name="adj" fmla="val 41713"/>
                <a:gd name="vf" fmla="val 115470"/>
              </a:avLst>
            </a:prstGeom>
            <a:solidFill>
              <a:srgbClr val="EFB525"/>
            </a:solidFill>
            <a:ln w="9525" algn="ctr">
              <a:solidFill>
                <a:schemeClr val="tx1"/>
              </a:solidFill>
              <a:miter lim="800000"/>
              <a:headEnd/>
              <a:tailEnd/>
            </a:ln>
            <a:effectLst/>
          </p:spPr>
          <p:txBody>
            <a:bodyPr wrap="none" lIns="73025" tIns="36511" rIns="73025" bIns="36511" anchor="ctr"/>
            <a:lstStyle/>
            <a:p>
              <a:pPr algn="ctr" defTabSz="814388"/>
              <a:endParaRPr lang="en-AU" sz="1400" b="1" dirty="0">
                <a:solidFill>
                  <a:schemeClr val="tx1"/>
                </a:solidFill>
              </a:endParaRPr>
            </a:p>
          </p:txBody>
        </p:sp>
        <p:sp>
          <p:nvSpPr>
            <p:cNvPr id="17" name="Line 44"/>
            <p:cNvSpPr>
              <a:spLocks noChangeShapeType="1"/>
            </p:cNvSpPr>
            <p:nvPr/>
          </p:nvSpPr>
          <p:spPr bwMode="auto">
            <a:xfrm rot="10800000" flipV="1">
              <a:off x="10075579" y="4448590"/>
              <a:ext cx="479425" cy="576263"/>
            </a:xfrm>
            <a:prstGeom prst="line">
              <a:avLst/>
            </a:prstGeom>
            <a:noFill/>
            <a:ln w="9525">
              <a:solidFill>
                <a:schemeClr val="tx1"/>
              </a:solidFill>
              <a:round/>
              <a:headEnd/>
              <a:tailEnd type="triangle" w="med" len="med"/>
            </a:ln>
            <a:effectLst/>
          </p:spPr>
          <p:txBody>
            <a:bodyPr lIns="82124" tIns="41061" rIns="82124" bIns="41061" anchor="ctr">
              <a:spAutoFit/>
            </a:bodyPr>
            <a:lstStyle/>
            <a:p>
              <a:endParaRPr lang="en-US"/>
            </a:p>
          </p:txBody>
        </p:sp>
        <p:sp>
          <p:nvSpPr>
            <p:cNvPr id="18" name="AutoShape 13"/>
            <p:cNvSpPr>
              <a:spLocks noChangeArrowheads="1"/>
            </p:cNvSpPr>
            <p:nvPr/>
          </p:nvSpPr>
          <p:spPr bwMode="auto">
            <a:xfrm>
              <a:off x="10320054" y="4304128"/>
              <a:ext cx="481013" cy="287337"/>
            </a:xfrm>
            <a:prstGeom prst="hexagon">
              <a:avLst>
                <a:gd name="adj" fmla="val 41851"/>
                <a:gd name="vf" fmla="val 115470"/>
              </a:avLst>
            </a:prstGeom>
            <a:solidFill>
              <a:srgbClr val="EFB525"/>
            </a:solidFill>
            <a:ln w="9525" algn="ctr">
              <a:solidFill>
                <a:schemeClr val="tx1"/>
              </a:solidFill>
              <a:miter lim="800000"/>
              <a:headEnd/>
              <a:tailEnd/>
            </a:ln>
            <a:effectLst/>
          </p:spPr>
          <p:txBody>
            <a:bodyPr wrap="none" lIns="73025" tIns="36511" rIns="73025" bIns="36511" anchor="ctr"/>
            <a:lstStyle/>
            <a:p>
              <a:pPr algn="ctr" defTabSz="814388"/>
              <a:endParaRPr lang="en-AU" sz="1400" b="1" dirty="0">
                <a:solidFill>
                  <a:schemeClr val="tx1"/>
                </a:solidFill>
              </a:endParaRPr>
            </a:p>
          </p:txBody>
        </p:sp>
        <p:sp>
          <p:nvSpPr>
            <p:cNvPr id="19" name="Line 45"/>
            <p:cNvSpPr>
              <a:spLocks noChangeShapeType="1"/>
            </p:cNvSpPr>
            <p:nvPr/>
          </p:nvSpPr>
          <p:spPr bwMode="auto">
            <a:xfrm>
              <a:off x="10015254" y="5259803"/>
              <a:ext cx="393700" cy="339725"/>
            </a:xfrm>
            <a:prstGeom prst="line">
              <a:avLst/>
            </a:prstGeom>
            <a:noFill/>
            <a:ln w="9525">
              <a:solidFill>
                <a:schemeClr val="tx1"/>
              </a:solidFill>
              <a:round/>
              <a:headEnd/>
              <a:tailEnd type="triangle" w="med" len="med"/>
            </a:ln>
            <a:effectLst/>
          </p:spPr>
          <p:txBody>
            <a:bodyPr lIns="82124" tIns="41061" rIns="82124" bIns="41061" anchor="ctr">
              <a:spAutoFit/>
            </a:bodyPr>
            <a:lstStyle/>
            <a:p>
              <a:endParaRPr lang="en-US"/>
            </a:p>
          </p:txBody>
        </p:sp>
        <p:sp>
          <p:nvSpPr>
            <p:cNvPr id="20" name="AutoShape 12"/>
            <p:cNvSpPr>
              <a:spLocks noChangeArrowheads="1"/>
            </p:cNvSpPr>
            <p:nvPr/>
          </p:nvSpPr>
          <p:spPr bwMode="auto">
            <a:xfrm>
              <a:off x="9715217" y="5024853"/>
              <a:ext cx="479425" cy="287337"/>
            </a:xfrm>
            <a:prstGeom prst="hexagon">
              <a:avLst>
                <a:gd name="adj" fmla="val 41713"/>
                <a:gd name="vf" fmla="val 115470"/>
              </a:avLst>
            </a:prstGeom>
            <a:solidFill>
              <a:srgbClr val="EFB525"/>
            </a:solidFill>
            <a:ln w="9525" algn="ctr">
              <a:solidFill>
                <a:schemeClr val="tx1"/>
              </a:solidFill>
              <a:miter lim="800000"/>
              <a:headEnd/>
              <a:tailEnd/>
            </a:ln>
            <a:effectLst/>
          </p:spPr>
          <p:txBody>
            <a:bodyPr wrap="none" lIns="73025" tIns="36511" rIns="73025" bIns="36511" anchor="ctr"/>
            <a:lstStyle/>
            <a:p>
              <a:pPr algn="ctr" defTabSz="814388"/>
              <a:endParaRPr lang="en-AU" sz="1400" b="1" dirty="0">
                <a:solidFill>
                  <a:schemeClr val="tx1"/>
                </a:solidFill>
              </a:endParaRPr>
            </a:p>
          </p:txBody>
        </p:sp>
        <p:sp>
          <p:nvSpPr>
            <p:cNvPr id="21" name="Line 46"/>
            <p:cNvSpPr>
              <a:spLocks noChangeShapeType="1"/>
            </p:cNvSpPr>
            <p:nvPr/>
          </p:nvSpPr>
          <p:spPr bwMode="auto">
            <a:xfrm>
              <a:off x="9654892" y="5739228"/>
              <a:ext cx="652462" cy="1587"/>
            </a:xfrm>
            <a:prstGeom prst="line">
              <a:avLst/>
            </a:prstGeom>
            <a:noFill/>
            <a:ln w="9525">
              <a:solidFill>
                <a:schemeClr val="tx1"/>
              </a:solidFill>
              <a:round/>
              <a:headEnd/>
              <a:tailEnd type="triangle" w="med" len="med"/>
            </a:ln>
            <a:effectLst/>
          </p:spPr>
          <p:txBody>
            <a:bodyPr lIns="82124" tIns="41061" rIns="82124" bIns="41061" anchor="ctr">
              <a:spAutoFit/>
            </a:bodyPr>
            <a:lstStyle/>
            <a:p>
              <a:endParaRPr lang="en-US"/>
            </a:p>
          </p:txBody>
        </p:sp>
        <p:sp>
          <p:nvSpPr>
            <p:cNvPr id="22" name="AutoShape 20"/>
            <p:cNvSpPr>
              <a:spLocks noChangeArrowheads="1"/>
            </p:cNvSpPr>
            <p:nvPr/>
          </p:nvSpPr>
          <p:spPr bwMode="auto">
            <a:xfrm>
              <a:off x="9264367" y="5601115"/>
              <a:ext cx="481012" cy="287338"/>
            </a:xfrm>
            <a:prstGeom prst="hexagon">
              <a:avLst>
                <a:gd name="adj" fmla="val 41851"/>
                <a:gd name="vf" fmla="val 115470"/>
              </a:avLst>
            </a:prstGeom>
            <a:solidFill>
              <a:srgbClr val="EFB525"/>
            </a:solidFill>
            <a:ln w="9525" algn="ctr">
              <a:solidFill>
                <a:schemeClr val="tx1"/>
              </a:solidFill>
              <a:miter lim="800000"/>
              <a:headEnd/>
              <a:tailEnd/>
            </a:ln>
            <a:effectLst/>
          </p:spPr>
          <p:txBody>
            <a:bodyPr wrap="none" lIns="73025" tIns="36511" rIns="73025" bIns="36511" anchor="ctr"/>
            <a:lstStyle/>
            <a:p>
              <a:pPr algn="ctr" defTabSz="814388"/>
              <a:endParaRPr lang="en-AU" sz="1400" b="1" dirty="0">
                <a:solidFill>
                  <a:schemeClr val="tx1"/>
                </a:solidFill>
              </a:endParaRPr>
            </a:p>
          </p:txBody>
        </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Objective Function (OF)</a:t>
            </a:r>
            <a:endParaRPr lang="en-US" dirty="0"/>
          </a:p>
        </p:txBody>
      </p:sp>
      <p:sp>
        <p:nvSpPr>
          <p:cNvPr id="3" name="Content Placeholder 2"/>
          <p:cNvSpPr>
            <a:spLocks noGrp="1"/>
          </p:cNvSpPr>
          <p:nvPr>
            <p:ph idx="1"/>
          </p:nvPr>
        </p:nvSpPr>
        <p:spPr>
          <a:xfrm>
            <a:off x="1057274" y="1520825"/>
            <a:ext cx="10798175" cy="3571875"/>
          </a:xfrm>
        </p:spPr>
        <p:txBody>
          <a:bodyPr/>
          <a:lstStyle/>
          <a:p>
            <a:r>
              <a:rPr lang="en-AU" dirty="0" smtClean="0"/>
              <a:t>An OF defines how nodes select paths towards </a:t>
            </a:r>
            <a:r>
              <a:rPr lang="en-AU" dirty="0" err="1" smtClean="0"/>
              <a:t>DODAG</a:t>
            </a:r>
            <a:r>
              <a:rPr lang="en-AU" dirty="0" smtClean="0"/>
              <a:t> root</a:t>
            </a:r>
          </a:p>
          <a:p>
            <a:pPr lvl="1"/>
            <a:r>
              <a:rPr lang="en-AU" dirty="0" smtClean="0"/>
              <a:t>Dictates rules on how nodes satisfy a optimisation objective (e.g., minimise latency)</a:t>
            </a:r>
          </a:p>
          <a:p>
            <a:pPr lvl="1"/>
            <a:r>
              <a:rPr lang="en-AU" dirty="0" smtClean="0"/>
              <a:t>Actual routing metrics and constraints carried </a:t>
            </a:r>
            <a:r>
              <a:rPr lang="en-AU" dirty="0" err="1" smtClean="0"/>
              <a:t>ICMPv6</a:t>
            </a:r>
            <a:r>
              <a:rPr lang="en-AU" dirty="0" smtClean="0"/>
              <a:t> control messages </a:t>
            </a:r>
          </a:p>
          <a:p>
            <a:r>
              <a:rPr lang="en-AU" dirty="0" smtClean="0"/>
              <a:t>A rank in the </a:t>
            </a:r>
            <a:r>
              <a:rPr lang="en-AU" dirty="0" err="1" smtClean="0"/>
              <a:t>DODAG</a:t>
            </a:r>
            <a:r>
              <a:rPr lang="en-AU" dirty="0" smtClean="0"/>
              <a:t> reflects its distance from the root</a:t>
            </a:r>
          </a:p>
          <a:p>
            <a:pPr>
              <a:buNone/>
            </a:pPr>
            <a:endParaRPr lang="en-US" dirty="0" smtClean="0"/>
          </a:p>
          <a:p>
            <a:endParaRPr lang="en-AU" dirty="0" smtClean="0"/>
          </a:p>
          <a:p>
            <a:endParaRPr lang="en-AU" dirty="0" smtClean="0"/>
          </a:p>
          <a:p>
            <a:r>
              <a:rPr lang="en-AU" dirty="0" smtClean="0"/>
              <a:t>There is a single Objective Function per </a:t>
            </a:r>
            <a:r>
              <a:rPr lang="en-AU" dirty="0" err="1" smtClean="0"/>
              <a:t>RPL</a:t>
            </a:r>
            <a:r>
              <a:rPr lang="en-AU" dirty="0" smtClean="0"/>
              <a:t> Instance</a:t>
            </a:r>
          </a:p>
          <a:p>
            <a:pPr lvl="1"/>
            <a:r>
              <a:rPr lang="en-AU" dirty="0" smtClean="0"/>
              <a:t>An instance can comprise one or more </a:t>
            </a:r>
            <a:r>
              <a:rPr lang="en-AU" dirty="0" err="1" smtClean="0"/>
              <a:t>DODAGs</a:t>
            </a:r>
            <a:r>
              <a:rPr lang="en-AU" dirty="0" smtClean="0"/>
              <a:t> (share same OF)</a:t>
            </a:r>
          </a:p>
          <a:p>
            <a:r>
              <a:rPr lang="en-US" dirty="0" smtClean="0">
                <a:hlinkClick r:id="rId3"/>
              </a:rPr>
              <a:t>http://datatracker.ietf.org/doc/draft-ietf-roll-of0/</a:t>
            </a:r>
            <a:r>
              <a:rPr lang="en-US" dirty="0" smtClean="0"/>
              <a:t> (Basic OF specification)</a:t>
            </a:r>
            <a:endParaRPr lang="en-AU" dirty="0" smtClean="0"/>
          </a:p>
        </p:txBody>
      </p:sp>
      <p:pic>
        <p:nvPicPr>
          <p:cNvPr id="1344514" name="Picture 2" descr="C:\Documents and Settings\japcar\Local Settings\Temporary Internet Files\Content.IE5\Y203EOYY\MC900336175[1].wmf"/>
          <p:cNvPicPr>
            <a:picLocks noChangeAspect="1" noChangeArrowheads="1"/>
          </p:cNvPicPr>
          <p:nvPr/>
        </p:nvPicPr>
        <p:blipFill>
          <a:blip r:embed="rId4" cstate="print"/>
          <a:srcRect/>
          <a:stretch>
            <a:fillRect/>
          </a:stretch>
        </p:blipFill>
        <p:spPr bwMode="auto">
          <a:xfrm>
            <a:off x="10415588" y="188913"/>
            <a:ext cx="1439862" cy="1395412"/>
          </a:xfrm>
          <a:prstGeom prst="rect">
            <a:avLst/>
          </a:prstGeom>
          <a:noFill/>
        </p:spPr>
      </p:pic>
      <p:sp>
        <p:nvSpPr>
          <p:cNvPr id="5" name="Rectangle 4"/>
          <p:cNvSpPr>
            <a:spLocks noChangeArrowheads="1"/>
          </p:cNvSpPr>
          <p:nvPr/>
        </p:nvSpPr>
        <p:spPr bwMode="auto">
          <a:xfrm>
            <a:off x="4024313" y="3612038"/>
            <a:ext cx="1949450" cy="406400"/>
          </a:xfrm>
          <a:prstGeom prst="rect">
            <a:avLst/>
          </a:prstGeom>
          <a:solidFill>
            <a:schemeClr val="accent1"/>
          </a:solidFill>
          <a:ln w="9525" algn="ctr">
            <a:noFill/>
            <a:miter lim="800000"/>
            <a:headEnd/>
            <a:tailEnd/>
          </a:ln>
          <a:effectLst/>
        </p:spPr>
        <p:txBody>
          <a:bodyPr lIns="82124" tIns="41061" rIns="82124" bIns="41061" anchor="ctr"/>
          <a:lstStyle/>
          <a:p>
            <a:pPr algn="ctr" defTabSz="814388"/>
            <a:r>
              <a:rPr lang="en-AU" sz="1400">
                <a:solidFill>
                  <a:schemeClr val="bg1"/>
                </a:solidFill>
              </a:rPr>
              <a:t>Optimization Objective</a:t>
            </a:r>
            <a:endParaRPr lang="en-US" sz="1400">
              <a:solidFill>
                <a:schemeClr val="bg1"/>
              </a:solidFill>
            </a:endParaRPr>
          </a:p>
        </p:txBody>
      </p:sp>
      <p:sp>
        <p:nvSpPr>
          <p:cNvPr id="6" name="Rectangle 5"/>
          <p:cNvSpPr>
            <a:spLocks noChangeArrowheads="1"/>
          </p:cNvSpPr>
          <p:nvPr/>
        </p:nvSpPr>
        <p:spPr bwMode="auto">
          <a:xfrm>
            <a:off x="5973763" y="3612038"/>
            <a:ext cx="1949450" cy="406400"/>
          </a:xfrm>
          <a:prstGeom prst="rect">
            <a:avLst/>
          </a:prstGeom>
          <a:solidFill>
            <a:schemeClr val="hlink"/>
          </a:solidFill>
          <a:ln w="9525" algn="ctr">
            <a:noFill/>
            <a:miter lim="800000"/>
            <a:headEnd/>
            <a:tailEnd/>
          </a:ln>
          <a:effectLst/>
        </p:spPr>
        <p:txBody>
          <a:bodyPr lIns="82124" tIns="41061" rIns="82124" bIns="41061" anchor="ctr"/>
          <a:lstStyle/>
          <a:p>
            <a:pPr algn="ctr" defTabSz="814388"/>
            <a:r>
              <a:rPr lang="en-AU" sz="1400">
                <a:solidFill>
                  <a:schemeClr val="bg1"/>
                </a:solidFill>
              </a:rPr>
              <a:t>Routing Metrics</a:t>
            </a:r>
            <a:endParaRPr lang="en-US" sz="1400">
              <a:solidFill>
                <a:schemeClr val="bg1"/>
              </a:solidFill>
            </a:endParaRPr>
          </a:p>
        </p:txBody>
      </p:sp>
      <p:sp>
        <p:nvSpPr>
          <p:cNvPr id="7" name="Rectangle 6"/>
          <p:cNvSpPr>
            <a:spLocks noChangeArrowheads="1"/>
          </p:cNvSpPr>
          <p:nvPr/>
        </p:nvSpPr>
        <p:spPr bwMode="auto">
          <a:xfrm>
            <a:off x="4024313" y="4018438"/>
            <a:ext cx="1949450" cy="720725"/>
          </a:xfrm>
          <a:prstGeom prst="rect">
            <a:avLst/>
          </a:prstGeom>
          <a:solidFill>
            <a:schemeClr val="accent1"/>
          </a:solidFill>
          <a:ln w="9525" algn="ctr">
            <a:noFill/>
            <a:miter lim="800000"/>
            <a:headEnd/>
            <a:tailEnd/>
          </a:ln>
          <a:effectLst/>
        </p:spPr>
        <p:txBody>
          <a:bodyPr lIns="82124" tIns="41061" rIns="82124" bIns="41061"/>
          <a:lstStyle/>
          <a:p>
            <a:pPr defTabSz="814388">
              <a:buFontTx/>
              <a:buChar char="•"/>
            </a:pPr>
            <a:r>
              <a:rPr lang="en-AU" sz="1200" dirty="0">
                <a:solidFill>
                  <a:schemeClr val="bg1"/>
                </a:solidFill>
              </a:rPr>
              <a:t>Energy Minimisation</a:t>
            </a:r>
          </a:p>
          <a:p>
            <a:pPr defTabSz="814388">
              <a:buFontTx/>
              <a:buChar char="•"/>
            </a:pPr>
            <a:r>
              <a:rPr lang="en-AU" sz="1200" dirty="0">
                <a:solidFill>
                  <a:schemeClr val="bg1"/>
                </a:solidFill>
              </a:rPr>
              <a:t>Latency</a:t>
            </a:r>
          </a:p>
          <a:p>
            <a:pPr defTabSz="814388">
              <a:buFontTx/>
              <a:buChar char="•"/>
            </a:pPr>
            <a:r>
              <a:rPr lang="en-AU" sz="1200" dirty="0">
                <a:solidFill>
                  <a:schemeClr val="bg1"/>
                </a:solidFill>
              </a:rPr>
              <a:t>Other Constraints</a:t>
            </a:r>
          </a:p>
          <a:p>
            <a:pPr defTabSz="814388">
              <a:buFontTx/>
              <a:buChar char="•"/>
            </a:pPr>
            <a:endParaRPr lang="en-US" sz="1400" dirty="0">
              <a:solidFill>
                <a:schemeClr val="bg1"/>
              </a:solidFill>
            </a:endParaRPr>
          </a:p>
        </p:txBody>
      </p:sp>
      <p:sp>
        <p:nvSpPr>
          <p:cNvPr id="8" name="Rectangle 7"/>
          <p:cNvSpPr>
            <a:spLocks noChangeArrowheads="1"/>
          </p:cNvSpPr>
          <p:nvPr/>
        </p:nvSpPr>
        <p:spPr bwMode="auto">
          <a:xfrm>
            <a:off x="5973763" y="4018438"/>
            <a:ext cx="1949450" cy="720725"/>
          </a:xfrm>
          <a:prstGeom prst="rect">
            <a:avLst/>
          </a:prstGeom>
          <a:solidFill>
            <a:schemeClr val="hlink"/>
          </a:solidFill>
          <a:ln w="9525" algn="ctr">
            <a:noFill/>
            <a:miter lim="800000"/>
            <a:headEnd/>
            <a:tailEnd/>
          </a:ln>
          <a:effectLst/>
        </p:spPr>
        <p:txBody>
          <a:bodyPr lIns="82124" tIns="41061" rIns="82124" bIns="41061"/>
          <a:lstStyle/>
          <a:p>
            <a:pPr defTabSz="814388">
              <a:buFontTx/>
              <a:buChar char="•"/>
            </a:pPr>
            <a:r>
              <a:rPr lang="en-AU" sz="1200">
                <a:solidFill>
                  <a:schemeClr val="bg1"/>
                </a:solidFill>
              </a:rPr>
              <a:t>Link Metrics</a:t>
            </a:r>
          </a:p>
          <a:p>
            <a:pPr defTabSz="814388">
              <a:buFontTx/>
              <a:buChar char="•"/>
            </a:pPr>
            <a:r>
              <a:rPr lang="en-AU" sz="1200">
                <a:solidFill>
                  <a:schemeClr val="bg1"/>
                </a:solidFill>
              </a:rPr>
              <a:t>Node Metrics</a:t>
            </a:r>
          </a:p>
          <a:p>
            <a:pPr algn="ctr" defTabSz="814388">
              <a:buFontTx/>
              <a:buChar char="•"/>
            </a:pPr>
            <a:endParaRPr lang="en-US" sz="1400">
              <a:solidFill>
                <a:schemeClr val="bg1"/>
              </a:solidFill>
            </a:endParaRPr>
          </a:p>
        </p:txBody>
      </p:sp>
      <p:sp>
        <p:nvSpPr>
          <p:cNvPr id="9" name="Rectangle 8"/>
          <p:cNvSpPr>
            <a:spLocks noChangeArrowheads="1"/>
          </p:cNvSpPr>
          <p:nvPr/>
        </p:nvSpPr>
        <p:spPr bwMode="auto">
          <a:xfrm>
            <a:off x="4024313" y="3338988"/>
            <a:ext cx="3898900" cy="274637"/>
          </a:xfrm>
          <a:prstGeom prst="rect">
            <a:avLst/>
          </a:prstGeom>
          <a:solidFill>
            <a:srgbClr val="B2B2B2"/>
          </a:solidFill>
          <a:ln w="9525" algn="ctr">
            <a:noFill/>
            <a:miter lim="800000"/>
            <a:headEnd/>
            <a:tailEnd/>
          </a:ln>
          <a:effectLst/>
        </p:spPr>
        <p:txBody>
          <a:bodyPr lIns="82124" tIns="41061" rIns="82124" bIns="41061" anchor="ctr">
            <a:spAutoFit/>
          </a:bodyPr>
          <a:lstStyle/>
          <a:p>
            <a:pPr algn="ctr" defTabSz="814388"/>
            <a:r>
              <a:rPr lang="en-AU" sz="1400">
                <a:solidFill>
                  <a:schemeClr val="tx1"/>
                </a:solidFill>
              </a:rPr>
              <a:t>Objective Function</a:t>
            </a:r>
            <a:endParaRPr lang="en-US" sz="1400">
              <a:solidFill>
                <a:schemeClr val="tx1"/>
              </a:solidFill>
            </a:endParaRPr>
          </a:p>
        </p:txBody>
      </p:sp>
      <p:sp>
        <p:nvSpPr>
          <p:cNvPr id="10" name="Text Box 9"/>
          <p:cNvSpPr txBox="1">
            <a:spLocks noChangeArrowheads="1"/>
          </p:cNvSpPr>
          <p:nvPr/>
        </p:nvSpPr>
        <p:spPr bwMode="auto">
          <a:xfrm>
            <a:off x="2703513" y="3853338"/>
            <a:ext cx="958850" cy="330200"/>
          </a:xfrm>
          <a:prstGeom prst="rect">
            <a:avLst/>
          </a:prstGeom>
          <a:noFill/>
          <a:ln w="9525" algn="ctr">
            <a:noFill/>
            <a:miter lim="800000"/>
            <a:headEnd/>
            <a:tailEnd/>
          </a:ln>
          <a:effectLst/>
        </p:spPr>
        <p:txBody>
          <a:bodyPr wrap="none" lIns="82124" tIns="41061" rIns="82124" bIns="41061">
            <a:spAutoFit/>
          </a:bodyPr>
          <a:lstStyle/>
          <a:p>
            <a:pPr defTabSz="814388"/>
            <a:r>
              <a:rPr lang="en-AU"/>
              <a:t>Rank = </a:t>
            </a:r>
            <a:endParaRPr lang="en-US"/>
          </a:p>
        </p:txBody>
      </p:sp>
      <p:sp>
        <p:nvSpPr>
          <p:cNvPr id="11" name="Rectangle 11"/>
          <p:cNvSpPr>
            <a:spLocks noChangeArrowheads="1"/>
          </p:cNvSpPr>
          <p:nvPr/>
        </p:nvSpPr>
        <p:spPr bwMode="auto">
          <a:xfrm rot="10800000">
            <a:off x="5973763" y="3613625"/>
            <a:ext cx="1949450" cy="406400"/>
          </a:xfrm>
          <a:prstGeom prst="rect">
            <a:avLst/>
          </a:prstGeom>
          <a:gradFill rotWithShape="1">
            <a:gsLst>
              <a:gs pos="0">
                <a:schemeClr val="hlink">
                  <a:alpha val="0"/>
                </a:schemeClr>
              </a:gs>
              <a:gs pos="100000">
                <a:schemeClr val="bg1">
                  <a:alpha val="20000"/>
                </a:schemeClr>
              </a:gs>
            </a:gsLst>
            <a:lin ang="5400000" scaled="1"/>
          </a:gradFill>
          <a:ln w="9525" algn="ctr">
            <a:noFill/>
            <a:miter lim="800000"/>
            <a:headEnd/>
            <a:tailEnd/>
          </a:ln>
          <a:effectLst/>
        </p:spPr>
        <p:txBody>
          <a:bodyPr lIns="82124" tIns="41061" rIns="82124" bIns="41061" anchor="ctr">
            <a:spAutoFit/>
          </a:bodyPr>
          <a:lstStyle/>
          <a:p>
            <a:endParaRPr lang="en-US"/>
          </a:p>
        </p:txBody>
      </p:sp>
      <p:sp>
        <p:nvSpPr>
          <p:cNvPr id="12" name="Rectangle 14"/>
          <p:cNvSpPr>
            <a:spLocks noChangeArrowheads="1"/>
          </p:cNvSpPr>
          <p:nvPr/>
        </p:nvSpPr>
        <p:spPr bwMode="auto">
          <a:xfrm rot="21600000">
            <a:off x="5973763" y="4332763"/>
            <a:ext cx="1949450" cy="406400"/>
          </a:xfrm>
          <a:prstGeom prst="rect">
            <a:avLst/>
          </a:prstGeom>
          <a:gradFill rotWithShape="1">
            <a:gsLst>
              <a:gs pos="0">
                <a:schemeClr val="hlink">
                  <a:alpha val="0"/>
                </a:schemeClr>
              </a:gs>
              <a:gs pos="100000">
                <a:schemeClr val="bg1">
                  <a:alpha val="20000"/>
                </a:schemeClr>
              </a:gs>
            </a:gsLst>
            <a:lin ang="5400000" scaled="1"/>
          </a:gradFill>
          <a:ln w="9525" algn="ctr">
            <a:noFill/>
            <a:miter lim="800000"/>
            <a:headEnd/>
            <a:tailEnd/>
          </a:ln>
          <a:effectLst/>
        </p:spPr>
        <p:txBody>
          <a:bodyPr lIns="82124" tIns="41061" rIns="82124" bIns="41061" anchor="ctr">
            <a:spAutoFit/>
          </a:bodyPr>
          <a:lstStyle/>
          <a:p>
            <a:endParaRPr lang="en-US"/>
          </a:p>
        </p:txBody>
      </p:sp>
      <p:sp>
        <p:nvSpPr>
          <p:cNvPr id="13" name="Rectangle 15"/>
          <p:cNvSpPr>
            <a:spLocks noChangeArrowheads="1"/>
          </p:cNvSpPr>
          <p:nvPr/>
        </p:nvSpPr>
        <p:spPr bwMode="auto">
          <a:xfrm rot="-10800000">
            <a:off x="4024313" y="3613625"/>
            <a:ext cx="1949450" cy="406400"/>
          </a:xfrm>
          <a:prstGeom prst="rect">
            <a:avLst/>
          </a:prstGeom>
          <a:gradFill rotWithShape="1">
            <a:gsLst>
              <a:gs pos="0">
                <a:schemeClr val="hlink">
                  <a:alpha val="0"/>
                </a:schemeClr>
              </a:gs>
              <a:gs pos="100000">
                <a:schemeClr val="bg1">
                  <a:alpha val="20000"/>
                </a:schemeClr>
              </a:gs>
            </a:gsLst>
            <a:lin ang="5400000" scaled="1"/>
          </a:gradFill>
          <a:ln w="9525" algn="ctr">
            <a:noFill/>
            <a:miter lim="800000"/>
            <a:headEnd/>
            <a:tailEnd/>
          </a:ln>
          <a:effectLst/>
        </p:spPr>
        <p:txBody>
          <a:bodyPr lIns="82124" tIns="41061" rIns="82124" bIns="41061" anchor="ctr">
            <a:spAutoFit/>
          </a:bodyPr>
          <a:lstStyle/>
          <a:p>
            <a:endParaRPr lang="en-US"/>
          </a:p>
        </p:txBody>
      </p:sp>
      <p:sp>
        <p:nvSpPr>
          <p:cNvPr id="14" name="Rectangle 16"/>
          <p:cNvSpPr>
            <a:spLocks noChangeArrowheads="1"/>
          </p:cNvSpPr>
          <p:nvPr/>
        </p:nvSpPr>
        <p:spPr bwMode="auto">
          <a:xfrm rot="-21600000">
            <a:off x="4024313" y="4332763"/>
            <a:ext cx="1949450" cy="406400"/>
          </a:xfrm>
          <a:prstGeom prst="rect">
            <a:avLst/>
          </a:prstGeom>
          <a:gradFill rotWithShape="1">
            <a:gsLst>
              <a:gs pos="0">
                <a:schemeClr val="hlink">
                  <a:alpha val="0"/>
                </a:schemeClr>
              </a:gs>
              <a:gs pos="100000">
                <a:schemeClr val="bg1">
                  <a:alpha val="20000"/>
                </a:schemeClr>
              </a:gs>
            </a:gsLst>
            <a:lin ang="5400000" scaled="1"/>
          </a:gradFill>
          <a:ln w="9525" algn="ctr">
            <a:noFill/>
            <a:miter lim="800000"/>
            <a:headEnd/>
            <a:tailEnd/>
          </a:ln>
          <a:effectLst/>
        </p:spPr>
        <p:txBody>
          <a:bodyPr lIns="82124" tIns="41061" rIns="82124" bIns="41061" anchor="ctr">
            <a:spAutoFit/>
          </a:bodyPr>
          <a:lstStyle/>
          <a:p>
            <a:endParaRPr lang="en-US"/>
          </a:p>
        </p:txBody>
      </p:sp>
      <p:sp>
        <p:nvSpPr>
          <p:cNvPr id="16" name="Right Brace 15"/>
          <p:cNvSpPr/>
          <p:nvPr/>
        </p:nvSpPr>
        <p:spPr bwMode="auto">
          <a:xfrm>
            <a:off x="7923213" y="3338988"/>
            <a:ext cx="376237" cy="1400175"/>
          </a:xfrm>
          <a:prstGeom prst="rightBrace">
            <a:avLst/>
          </a:prstGeom>
          <a:noFill/>
          <a:ln w="9525" cap="flat" cmpd="sng" algn="ctr">
            <a:solidFill>
              <a:schemeClr val="tx2"/>
            </a:solidFill>
            <a:prstDash val="solid"/>
            <a:round/>
            <a:headEnd type="none" w="med" len="med"/>
            <a:tailEnd type="none" w="med" len="med"/>
          </a:ln>
          <a:effectLst/>
        </p:spPr>
        <p:txBody>
          <a:bodyPr vert="horz" wrap="non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endParaRPr kumimoji="0" lang="en-US" sz="1800" b="0" i="0" u="none" strike="noStrike" cap="none" normalizeH="0" baseline="0" smtClean="0">
              <a:ln>
                <a:noFill/>
              </a:ln>
              <a:solidFill>
                <a:srgbClr val="0183B7"/>
              </a:solidFill>
              <a:effectLst/>
              <a:latin typeface="Arial" charset="0"/>
            </a:endParaRPr>
          </a:p>
        </p:txBody>
      </p:sp>
      <p:sp>
        <p:nvSpPr>
          <p:cNvPr id="17" name="TextBox 16"/>
          <p:cNvSpPr txBox="1"/>
          <p:nvPr/>
        </p:nvSpPr>
        <p:spPr>
          <a:xfrm>
            <a:off x="8299450" y="3848989"/>
            <a:ext cx="2565598" cy="480131"/>
          </a:xfrm>
          <a:prstGeom prst="rect">
            <a:avLst/>
          </a:prstGeom>
          <a:noFill/>
        </p:spPr>
        <p:txBody>
          <a:bodyPr wrap="square" rtlCol="0">
            <a:spAutoFit/>
          </a:bodyPr>
          <a:lstStyle/>
          <a:p>
            <a:r>
              <a:rPr lang="en-AU" sz="1400" dirty="0" smtClean="0"/>
              <a:t>Rank is higher as distance increases from </a:t>
            </a:r>
            <a:r>
              <a:rPr lang="en-AU" sz="1400" dirty="0" err="1" smtClean="0"/>
              <a:t>DODAG</a:t>
            </a:r>
            <a:r>
              <a:rPr lang="en-AU" sz="1400" dirty="0" smtClean="0"/>
              <a:t> root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4274" name="Rectangle 2"/>
          <p:cNvSpPr>
            <a:spLocks noGrp="1" noChangeArrowheads="1"/>
          </p:cNvSpPr>
          <p:nvPr>
            <p:ph type="title"/>
          </p:nvPr>
        </p:nvSpPr>
        <p:spPr/>
        <p:txBody>
          <a:bodyPr/>
          <a:lstStyle/>
          <a:p>
            <a:r>
              <a:rPr lang="en-AU" dirty="0" err="1" smtClean="0"/>
              <a:t>ICMPv6</a:t>
            </a:r>
            <a:r>
              <a:rPr lang="en-AU" dirty="0" smtClean="0"/>
              <a:t> </a:t>
            </a:r>
            <a:r>
              <a:rPr lang="en-AU" dirty="0" err="1" smtClean="0"/>
              <a:t>RPL</a:t>
            </a:r>
            <a:r>
              <a:rPr lang="en-AU" dirty="0" smtClean="0"/>
              <a:t> Control Messages</a:t>
            </a:r>
            <a:endParaRPr lang="en-US" dirty="0"/>
          </a:p>
        </p:txBody>
      </p:sp>
      <p:sp>
        <p:nvSpPr>
          <p:cNvPr id="1334275" name="Rectangle 3"/>
          <p:cNvSpPr>
            <a:spLocks noGrp="1" noChangeArrowheads="1"/>
          </p:cNvSpPr>
          <p:nvPr>
            <p:ph idx="1"/>
          </p:nvPr>
        </p:nvSpPr>
        <p:spPr>
          <a:xfrm>
            <a:off x="1057275" y="1520826"/>
            <a:ext cx="10237788" cy="3303330"/>
          </a:xfrm>
        </p:spPr>
        <p:txBody>
          <a:bodyPr/>
          <a:lstStyle/>
          <a:p>
            <a:pPr>
              <a:lnSpc>
                <a:spcPct val="85000"/>
              </a:lnSpc>
            </a:pPr>
            <a:r>
              <a:rPr lang="en-AU" sz="2000" dirty="0" err="1" smtClean="0">
                <a:solidFill>
                  <a:srgbClr val="C00000"/>
                </a:solidFill>
              </a:rPr>
              <a:t>DIO</a:t>
            </a:r>
            <a:r>
              <a:rPr lang="en-AU" sz="2000" dirty="0" smtClean="0"/>
              <a:t> - </a:t>
            </a:r>
            <a:r>
              <a:rPr lang="en-AU" sz="2000" dirty="0" err="1" smtClean="0"/>
              <a:t>DODAG</a:t>
            </a:r>
            <a:r>
              <a:rPr lang="en-AU" sz="2000" dirty="0" smtClean="0"/>
              <a:t> Information Object</a:t>
            </a:r>
            <a:endParaRPr lang="en-AU" sz="2000" dirty="0"/>
          </a:p>
          <a:p>
            <a:pPr lvl="1">
              <a:lnSpc>
                <a:spcPct val="85000"/>
              </a:lnSpc>
            </a:pPr>
            <a:r>
              <a:rPr lang="en-AU" sz="1800" dirty="0"/>
              <a:t>Used for </a:t>
            </a:r>
            <a:r>
              <a:rPr lang="en-AU" sz="1800" dirty="0" err="1"/>
              <a:t>DODAG</a:t>
            </a:r>
            <a:r>
              <a:rPr lang="en-AU" sz="1800" dirty="0"/>
              <a:t> discovery, formation and maintenance</a:t>
            </a:r>
          </a:p>
          <a:p>
            <a:pPr>
              <a:lnSpc>
                <a:spcPct val="85000"/>
              </a:lnSpc>
            </a:pPr>
            <a:r>
              <a:rPr lang="en-AU" sz="2000" dirty="0" err="1" smtClean="0">
                <a:solidFill>
                  <a:srgbClr val="C00000"/>
                </a:solidFill>
              </a:rPr>
              <a:t>DIS</a:t>
            </a:r>
            <a:r>
              <a:rPr lang="en-AU" sz="2000" dirty="0" smtClean="0"/>
              <a:t> - </a:t>
            </a:r>
            <a:r>
              <a:rPr lang="en-AU" sz="2000" dirty="0" err="1" smtClean="0"/>
              <a:t>DODAG</a:t>
            </a:r>
            <a:r>
              <a:rPr lang="en-AU" sz="2000" dirty="0" smtClean="0"/>
              <a:t> Information Solicitation Message</a:t>
            </a:r>
          </a:p>
          <a:p>
            <a:pPr lvl="1">
              <a:lnSpc>
                <a:spcPct val="85000"/>
              </a:lnSpc>
            </a:pPr>
            <a:r>
              <a:rPr lang="en-AU" sz="1800" dirty="0" smtClean="0"/>
              <a:t>Used to probe for </a:t>
            </a:r>
            <a:r>
              <a:rPr lang="en-AU" sz="1800" dirty="0" err="1" smtClean="0"/>
              <a:t>DIO</a:t>
            </a:r>
            <a:r>
              <a:rPr lang="en-AU" sz="1800" dirty="0" smtClean="0"/>
              <a:t> messages from </a:t>
            </a:r>
            <a:r>
              <a:rPr lang="en-AU" sz="1800" dirty="0" err="1" smtClean="0"/>
              <a:t>RPL</a:t>
            </a:r>
            <a:r>
              <a:rPr lang="en-AU" sz="1800" dirty="0" smtClean="0"/>
              <a:t> nodes</a:t>
            </a:r>
          </a:p>
          <a:p>
            <a:pPr>
              <a:lnSpc>
                <a:spcPct val="85000"/>
              </a:lnSpc>
            </a:pPr>
            <a:r>
              <a:rPr lang="en-AU" sz="2000" dirty="0" smtClean="0">
                <a:solidFill>
                  <a:srgbClr val="C00000"/>
                </a:solidFill>
              </a:rPr>
              <a:t>DAO</a:t>
            </a:r>
            <a:r>
              <a:rPr lang="en-AU" sz="2000" dirty="0" smtClean="0"/>
              <a:t> </a:t>
            </a:r>
            <a:r>
              <a:rPr lang="en-AU" sz="2000" dirty="0"/>
              <a:t>- </a:t>
            </a:r>
            <a:r>
              <a:rPr lang="en-AU" sz="2000" dirty="0" err="1" smtClean="0"/>
              <a:t>DODAG</a:t>
            </a:r>
            <a:r>
              <a:rPr lang="en-AU" sz="2000" dirty="0" smtClean="0"/>
              <a:t> Destination Advertisement Object</a:t>
            </a:r>
            <a:endParaRPr lang="en-AU" sz="2000" dirty="0"/>
          </a:p>
          <a:p>
            <a:pPr lvl="1">
              <a:lnSpc>
                <a:spcPct val="85000"/>
              </a:lnSpc>
            </a:pPr>
            <a:r>
              <a:rPr lang="en-AU" sz="1800" dirty="0" smtClean="0"/>
              <a:t>Propagates prefix availability </a:t>
            </a:r>
            <a:r>
              <a:rPr lang="en-AU" sz="1800" dirty="0"/>
              <a:t>from leaves up the </a:t>
            </a:r>
            <a:r>
              <a:rPr lang="en-AU" sz="1800" dirty="0" err="1" smtClean="0"/>
              <a:t>DODAG</a:t>
            </a:r>
            <a:endParaRPr lang="en-AU" sz="1800" dirty="0"/>
          </a:p>
          <a:p>
            <a:pPr lvl="1">
              <a:lnSpc>
                <a:spcPct val="85000"/>
              </a:lnSpc>
            </a:pPr>
            <a:r>
              <a:rPr lang="en-AU" sz="1800" dirty="0" smtClean="0"/>
              <a:t>Supports </a:t>
            </a:r>
            <a:r>
              <a:rPr lang="en-AU" sz="1800" dirty="0" err="1" smtClean="0"/>
              <a:t>P2MP</a:t>
            </a:r>
            <a:r>
              <a:rPr lang="en-AU" sz="1800" dirty="0" smtClean="0"/>
              <a:t> and </a:t>
            </a:r>
            <a:r>
              <a:rPr lang="en-AU" sz="1800" dirty="0" err="1" smtClean="0"/>
              <a:t>P2P</a:t>
            </a:r>
            <a:r>
              <a:rPr lang="en-AU" sz="1800" dirty="0" smtClean="0"/>
              <a:t> traffic</a:t>
            </a:r>
          </a:p>
          <a:p>
            <a:r>
              <a:rPr lang="en-AU" sz="2000" dirty="0" smtClean="0">
                <a:solidFill>
                  <a:srgbClr val="C00000"/>
                </a:solidFill>
              </a:rPr>
              <a:t>DAO-</a:t>
            </a:r>
            <a:r>
              <a:rPr lang="en-AU" sz="2000" dirty="0" err="1" smtClean="0">
                <a:solidFill>
                  <a:srgbClr val="C00000"/>
                </a:solidFill>
              </a:rPr>
              <a:t>ACK</a:t>
            </a:r>
            <a:r>
              <a:rPr lang="en-AU" sz="2000" dirty="0" smtClean="0"/>
              <a:t> - </a:t>
            </a:r>
            <a:r>
              <a:rPr lang="en-AU" sz="2000" dirty="0" err="1" smtClean="0"/>
              <a:t>DODAG</a:t>
            </a:r>
            <a:r>
              <a:rPr lang="en-AU" sz="2000" dirty="0" smtClean="0"/>
              <a:t> Destination Advertisement Object</a:t>
            </a:r>
            <a:endParaRPr lang="en-US" sz="2000" dirty="0" smtClean="0"/>
          </a:p>
          <a:p>
            <a:pPr lvl="1"/>
            <a:r>
              <a:rPr lang="en-US" sz="1800" dirty="0" err="1" smtClean="0"/>
              <a:t>Unicasted</a:t>
            </a:r>
            <a:r>
              <a:rPr lang="en-US" sz="1800" dirty="0" smtClean="0"/>
              <a:t> by a DAO recipient </a:t>
            </a:r>
            <a:r>
              <a:rPr lang="en-US" sz="2000" dirty="0" smtClean="0"/>
              <a:t>in response to a </a:t>
            </a:r>
            <a:r>
              <a:rPr lang="en-US" sz="2000" dirty="0" err="1" smtClean="0"/>
              <a:t>unicast</a:t>
            </a:r>
            <a:r>
              <a:rPr lang="en-US" sz="2000" dirty="0" smtClean="0"/>
              <a:t> DAO message</a:t>
            </a:r>
          </a:p>
          <a:p>
            <a:pPr lvl="1">
              <a:lnSpc>
                <a:spcPct val="85000"/>
              </a:lnSpc>
            </a:pPr>
            <a:endParaRPr lang="en-AU" sz="1800" dirty="0"/>
          </a:p>
          <a:p>
            <a:pPr lvl="1">
              <a:lnSpc>
                <a:spcPct val="85000"/>
              </a:lnSpc>
            </a:pPr>
            <a:endParaRPr lang="en-US" sz="1800" dirty="0"/>
          </a:p>
        </p:txBody>
      </p:sp>
      <p:sp>
        <p:nvSpPr>
          <p:cNvPr id="5" name="Line 40"/>
          <p:cNvSpPr>
            <a:spLocks noChangeShapeType="1"/>
          </p:cNvSpPr>
          <p:nvPr/>
        </p:nvSpPr>
        <p:spPr bwMode="auto">
          <a:xfrm rot="10800000" flipV="1">
            <a:off x="10778389" y="2415854"/>
            <a:ext cx="22224" cy="1040291"/>
          </a:xfrm>
          <a:prstGeom prst="line">
            <a:avLst/>
          </a:prstGeom>
          <a:noFill/>
          <a:ln w="28575">
            <a:solidFill>
              <a:schemeClr val="tx1"/>
            </a:solidFill>
            <a:round/>
            <a:headEnd/>
            <a:tailEnd type="triangle" w="med" len="med"/>
          </a:ln>
          <a:effectLst/>
        </p:spPr>
        <p:txBody>
          <a:bodyPr wrap="square" lIns="82124" tIns="41061" rIns="82124" bIns="41061" anchor="ctr">
            <a:spAutoFit/>
          </a:bodyPr>
          <a:lstStyle/>
          <a:p>
            <a:endParaRPr lang="en-US"/>
          </a:p>
        </p:txBody>
      </p:sp>
      <p:sp>
        <p:nvSpPr>
          <p:cNvPr id="6" name="Line 11"/>
          <p:cNvSpPr>
            <a:spLocks noChangeShapeType="1"/>
          </p:cNvSpPr>
          <p:nvPr/>
        </p:nvSpPr>
        <p:spPr bwMode="auto">
          <a:xfrm rot="10800000" flipH="1">
            <a:off x="10918088" y="1906266"/>
            <a:ext cx="314325" cy="365125"/>
          </a:xfrm>
          <a:prstGeom prst="line">
            <a:avLst/>
          </a:prstGeom>
          <a:noFill/>
          <a:ln w="28575">
            <a:solidFill>
              <a:schemeClr val="tx1"/>
            </a:solidFill>
            <a:round/>
            <a:headEnd type="triangle" w="med" len="med"/>
            <a:tailEnd/>
          </a:ln>
          <a:effectLst/>
        </p:spPr>
        <p:txBody>
          <a:bodyPr lIns="82124" tIns="41061" rIns="82124" bIns="41061" anchor="ctr">
            <a:spAutoFit/>
          </a:bodyPr>
          <a:lstStyle/>
          <a:p>
            <a:endParaRPr lang="en-US"/>
          </a:p>
        </p:txBody>
      </p:sp>
      <p:sp>
        <p:nvSpPr>
          <p:cNvPr id="7" name="Line 6"/>
          <p:cNvSpPr>
            <a:spLocks noChangeShapeType="1"/>
          </p:cNvSpPr>
          <p:nvPr/>
        </p:nvSpPr>
        <p:spPr bwMode="auto">
          <a:xfrm>
            <a:off x="9414726" y="1125216"/>
            <a:ext cx="671512" cy="576263"/>
          </a:xfrm>
          <a:prstGeom prst="line">
            <a:avLst/>
          </a:prstGeom>
          <a:noFill/>
          <a:ln w="28575">
            <a:solidFill>
              <a:schemeClr val="tx1"/>
            </a:solidFill>
            <a:round/>
            <a:headEnd/>
            <a:tailEnd type="triangle" w="med" len="med"/>
          </a:ln>
          <a:effectLst/>
        </p:spPr>
        <p:txBody>
          <a:bodyPr lIns="82124" tIns="41061" rIns="82124" bIns="41061" anchor="ctr">
            <a:spAutoFit/>
          </a:bodyPr>
          <a:lstStyle/>
          <a:p>
            <a:endParaRPr lang="en-US"/>
          </a:p>
        </p:txBody>
      </p:sp>
      <p:sp>
        <p:nvSpPr>
          <p:cNvPr id="8" name="Line 8"/>
          <p:cNvSpPr>
            <a:spLocks noChangeShapeType="1"/>
          </p:cNvSpPr>
          <p:nvPr/>
        </p:nvSpPr>
        <p:spPr bwMode="auto">
          <a:xfrm rot="10800000" flipV="1">
            <a:off x="10918088" y="561654"/>
            <a:ext cx="373063" cy="419100"/>
          </a:xfrm>
          <a:prstGeom prst="line">
            <a:avLst/>
          </a:prstGeom>
          <a:noFill/>
          <a:ln w="28575">
            <a:solidFill>
              <a:schemeClr val="tx1"/>
            </a:solidFill>
            <a:round/>
            <a:headEnd/>
            <a:tailEnd type="triangle" w="med" len="med"/>
          </a:ln>
          <a:effectLst/>
        </p:spPr>
        <p:txBody>
          <a:bodyPr lIns="82124" tIns="41061" rIns="82124" bIns="41061" anchor="ctr">
            <a:spAutoFit/>
          </a:bodyPr>
          <a:lstStyle/>
          <a:p>
            <a:endParaRPr lang="en-US"/>
          </a:p>
        </p:txBody>
      </p:sp>
      <p:sp>
        <p:nvSpPr>
          <p:cNvPr id="9" name="Line 9"/>
          <p:cNvSpPr>
            <a:spLocks noChangeShapeType="1"/>
          </p:cNvSpPr>
          <p:nvPr/>
        </p:nvSpPr>
        <p:spPr bwMode="auto">
          <a:xfrm flipH="1" flipV="1">
            <a:off x="11045088" y="1125216"/>
            <a:ext cx="769938" cy="0"/>
          </a:xfrm>
          <a:prstGeom prst="line">
            <a:avLst/>
          </a:prstGeom>
          <a:noFill/>
          <a:ln w="28575">
            <a:solidFill>
              <a:schemeClr val="tx1"/>
            </a:solidFill>
            <a:round/>
            <a:headEnd/>
            <a:tailEnd type="triangle" w="med" len="med"/>
          </a:ln>
          <a:effectLst/>
        </p:spPr>
        <p:txBody>
          <a:bodyPr lIns="82124" tIns="41061" rIns="82124" bIns="41061" anchor="ctr">
            <a:spAutoFit/>
          </a:bodyPr>
          <a:lstStyle/>
          <a:p>
            <a:endParaRPr lang="en-US"/>
          </a:p>
        </p:txBody>
      </p:sp>
      <p:sp>
        <p:nvSpPr>
          <p:cNvPr id="10" name="AutoShape 14"/>
          <p:cNvSpPr>
            <a:spLocks noChangeArrowheads="1"/>
          </p:cNvSpPr>
          <p:nvPr/>
        </p:nvSpPr>
        <p:spPr bwMode="auto">
          <a:xfrm>
            <a:off x="11526101" y="980754"/>
            <a:ext cx="481012" cy="287337"/>
          </a:xfrm>
          <a:prstGeom prst="hexagon">
            <a:avLst>
              <a:gd name="adj" fmla="val 41851"/>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4</a:t>
            </a:r>
          </a:p>
        </p:txBody>
      </p:sp>
      <p:sp>
        <p:nvSpPr>
          <p:cNvPr id="11" name="AutoShape 16"/>
          <p:cNvSpPr>
            <a:spLocks noChangeArrowheads="1"/>
          </p:cNvSpPr>
          <p:nvPr/>
        </p:nvSpPr>
        <p:spPr bwMode="auto">
          <a:xfrm>
            <a:off x="10949838" y="1811016"/>
            <a:ext cx="481013" cy="287338"/>
          </a:xfrm>
          <a:prstGeom prst="hexagon">
            <a:avLst>
              <a:gd name="adj" fmla="val 41851"/>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2</a:t>
            </a:r>
          </a:p>
        </p:txBody>
      </p:sp>
      <p:sp>
        <p:nvSpPr>
          <p:cNvPr id="12" name="AutoShape 19"/>
          <p:cNvSpPr>
            <a:spLocks noChangeArrowheads="1"/>
          </p:cNvSpPr>
          <p:nvPr/>
        </p:nvSpPr>
        <p:spPr bwMode="auto">
          <a:xfrm>
            <a:off x="11045088" y="423541"/>
            <a:ext cx="479425" cy="287338"/>
          </a:xfrm>
          <a:prstGeom prst="hexagon">
            <a:avLst>
              <a:gd name="adj" fmla="val 41713"/>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4</a:t>
            </a:r>
          </a:p>
        </p:txBody>
      </p:sp>
      <p:sp>
        <p:nvSpPr>
          <p:cNvPr id="13" name="AutoShape 21"/>
          <p:cNvSpPr>
            <a:spLocks noChangeArrowheads="1"/>
          </p:cNvSpPr>
          <p:nvPr/>
        </p:nvSpPr>
        <p:spPr bwMode="auto">
          <a:xfrm>
            <a:off x="9222638" y="980754"/>
            <a:ext cx="481013" cy="287337"/>
          </a:xfrm>
          <a:prstGeom prst="hexagon">
            <a:avLst>
              <a:gd name="adj" fmla="val 41851"/>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dirty="0">
                <a:solidFill>
                  <a:schemeClr val="tx1"/>
                </a:solidFill>
              </a:rPr>
              <a:t>3</a:t>
            </a:r>
          </a:p>
        </p:txBody>
      </p:sp>
      <p:sp>
        <p:nvSpPr>
          <p:cNvPr id="17" name="AutoShape 15"/>
          <p:cNvSpPr>
            <a:spLocks noChangeArrowheads="1"/>
          </p:cNvSpPr>
          <p:nvPr/>
        </p:nvSpPr>
        <p:spPr bwMode="auto">
          <a:xfrm>
            <a:off x="10545026" y="2271391"/>
            <a:ext cx="481012" cy="287338"/>
          </a:xfrm>
          <a:prstGeom prst="hexagon">
            <a:avLst>
              <a:gd name="adj" fmla="val 41851"/>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1</a:t>
            </a:r>
          </a:p>
        </p:txBody>
      </p:sp>
      <p:sp>
        <p:nvSpPr>
          <p:cNvPr id="18" name="AutoShape 17"/>
          <p:cNvSpPr>
            <a:spLocks noChangeArrowheads="1"/>
          </p:cNvSpPr>
          <p:nvPr/>
        </p:nvSpPr>
        <p:spPr bwMode="auto">
          <a:xfrm>
            <a:off x="10560900" y="3456145"/>
            <a:ext cx="479425" cy="287338"/>
          </a:xfrm>
          <a:prstGeom prst="hexagon">
            <a:avLst>
              <a:gd name="adj" fmla="val 41713"/>
              <a:gd name="vf" fmla="val 115470"/>
            </a:avLst>
          </a:prstGeom>
          <a:solidFill>
            <a:srgbClr val="A0C02A"/>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0</a:t>
            </a:r>
          </a:p>
        </p:txBody>
      </p:sp>
      <p:sp>
        <p:nvSpPr>
          <p:cNvPr id="20" name="Line 43"/>
          <p:cNvSpPr>
            <a:spLocks noChangeShapeType="1"/>
          </p:cNvSpPr>
          <p:nvPr/>
        </p:nvSpPr>
        <p:spPr bwMode="auto">
          <a:xfrm>
            <a:off x="10395801" y="710879"/>
            <a:ext cx="277812" cy="269875"/>
          </a:xfrm>
          <a:prstGeom prst="line">
            <a:avLst/>
          </a:prstGeom>
          <a:noFill/>
          <a:ln w="28575">
            <a:solidFill>
              <a:schemeClr val="tx1"/>
            </a:solidFill>
            <a:round/>
            <a:headEnd/>
            <a:tailEnd type="triangle" w="med" len="med"/>
          </a:ln>
          <a:effectLst/>
        </p:spPr>
        <p:txBody>
          <a:bodyPr lIns="82124" tIns="41061" rIns="82124" bIns="41061" anchor="ctr">
            <a:spAutoFit/>
          </a:bodyPr>
          <a:lstStyle/>
          <a:p>
            <a:endParaRPr lang="en-US"/>
          </a:p>
        </p:txBody>
      </p:sp>
      <p:sp>
        <p:nvSpPr>
          <p:cNvPr id="21" name="AutoShape 18"/>
          <p:cNvSpPr>
            <a:spLocks noChangeArrowheads="1"/>
          </p:cNvSpPr>
          <p:nvPr/>
        </p:nvSpPr>
        <p:spPr bwMode="auto">
          <a:xfrm>
            <a:off x="10086238" y="477516"/>
            <a:ext cx="479425" cy="287338"/>
          </a:xfrm>
          <a:prstGeom prst="hexagon">
            <a:avLst>
              <a:gd name="adj" fmla="val 41713"/>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4</a:t>
            </a:r>
          </a:p>
        </p:txBody>
      </p:sp>
      <p:sp>
        <p:nvSpPr>
          <p:cNvPr id="22" name="Line 44"/>
          <p:cNvSpPr>
            <a:spLocks noChangeShapeType="1"/>
          </p:cNvSpPr>
          <p:nvPr/>
        </p:nvSpPr>
        <p:spPr bwMode="auto">
          <a:xfrm rot="10800000" flipV="1">
            <a:off x="10321188" y="1125216"/>
            <a:ext cx="479425" cy="576263"/>
          </a:xfrm>
          <a:prstGeom prst="line">
            <a:avLst/>
          </a:prstGeom>
          <a:noFill/>
          <a:ln w="28575">
            <a:solidFill>
              <a:schemeClr val="tx1"/>
            </a:solidFill>
            <a:round/>
            <a:headEnd/>
            <a:tailEnd type="triangle" w="med" len="med"/>
          </a:ln>
          <a:effectLst/>
        </p:spPr>
        <p:txBody>
          <a:bodyPr lIns="82124" tIns="41061" rIns="82124" bIns="41061" anchor="ctr">
            <a:spAutoFit/>
          </a:bodyPr>
          <a:lstStyle/>
          <a:p>
            <a:endParaRPr lang="en-US"/>
          </a:p>
        </p:txBody>
      </p:sp>
      <p:sp>
        <p:nvSpPr>
          <p:cNvPr id="23" name="AutoShape 13"/>
          <p:cNvSpPr>
            <a:spLocks noChangeArrowheads="1"/>
          </p:cNvSpPr>
          <p:nvPr/>
        </p:nvSpPr>
        <p:spPr bwMode="auto">
          <a:xfrm>
            <a:off x="10565663" y="980754"/>
            <a:ext cx="481013" cy="287337"/>
          </a:xfrm>
          <a:prstGeom prst="hexagon">
            <a:avLst>
              <a:gd name="adj" fmla="val 41851"/>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3</a:t>
            </a:r>
          </a:p>
        </p:txBody>
      </p:sp>
      <p:sp>
        <p:nvSpPr>
          <p:cNvPr id="24" name="Line 45"/>
          <p:cNvSpPr>
            <a:spLocks noChangeShapeType="1"/>
          </p:cNvSpPr>
          <p:nvPr/>
        </p:nvSpPr>
        <p:spPr bwMode="auto">
          <a:xfrm>
            <a:off x="10260863" y="1936429"/>
            <a:ext cx="393700" cy="339725"/>
          </a:xfrm>
          <a:prstGeom prst="line">
            <a:avLst/>
          </a:prstGeom>
          <a:noFill/>
          <a:ln w="28575">
            <a:solidFill>
              <a:schemeClr val="tx1"/>
            </a:solidFill>
            <a:round/>
            <a:headEnd/>
            <a:tailEnd type="triangle" w="med" len="med"/>
          </a:ln>
          <a:effectLst/>
        </p:spPr>
        <p:txBody>
          <a:bodyPr lIns="82124" tIns="41061" rIns="82124" bIns="41061" anchor="ctr">
            <a:spAutoFit/>
          </a:bodyPr>
          <a:lstStyle/>
          <a:p>
            <a:endParaRPr lang="en-US"/>
          </a:p>
        </p:txBody>
      </p:sp>
      <p:sp>
        <p:nvSpPr>
          <p:cNvPr id="25" name="AutoShape 12"/>
          <p:cNvSpPr>
            <a:spLocks noChangeArrowheads="1"/>
          </p:cNvSpPr>
          <p:nvPr/>
        </p:nvSpPr>
        <p:spPr bwMode="auto">
          <a:xfrm>
            <a:off x="9960826" y="1701479"/>
            <a:ext cx="479425" cy="287337"/>
          </a:xfrm>
          <a:prstGeom prst="hexagon">
            <a:avLst>
              <a:gd name="adj" fmla="val 41713"/>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dirty="0">
                <a:solidFill>
                  <a:schemeClr val="tx1"/>
                </a:solidFill>
              </a:rPr>
              <a:t>2</a:t>
            </a:r>
          </a:p>
        </p:txBody>
      </p:sp>
      <p:sp>
        <p:nvSpPr>
          <p:cNvPr id="26" name="Line 46"/>
          <p:cNvSpPr>
            <a:spLocks noChangeShapeType="1"/>
          </p:cNvSpPr>
          <p:nvPr/>
        </p:nvSpPr>
        <p:spPr bwMode="auto">
          <a:xfrm>
            <a:off x="9900501" y="2415854"/>
            <a:ext cx="652462" cy="1587"/>
          </a:xfrm>
          <a:prstGeom prst="line">
            <a:avLst/>
          </a:prstGeom>
          <a:noFill/>
          <a:ln w="28575">
            <a:solidFill>
              <a:schemeClr val="tx1"/>
            </a:solidFill>
            <a:round/>
            <a:headEnd/>
            <a:tailEnd type="triangle" w="med" len="med"/>
          </a:ln>
          <a:effectLst/>
        </p:spPr>
        <p:txBody>
          <a:bodyPr lIns="82124" tIns="41061" rIns="82124" bIns="41061" anchor="ctr">
            <a:spAutoFit/>
          </a:bodyPr>
          <a:lstStyle/>
          <a:p>
            <a:endParaRPr lang="en-US"/>
          </a:p>
        </p:txBody>
      </p:sp>
      <p:sp>
        <p:nvSpPr>
          <p:cNvPr id="27" name="AutoShape 20"/>
          <p:cNvSpPr>
            <a:spLocks noChangeArrowheads="1"/>
          </p:cNvSpPr>
          <p:nvPr/>
        </p:nvSpPr>
        <p:spPr bwMode="auto">
          <a:xfrm>
            <a:off x="9509976" y="2277741"/>
            <a:ext cx="481012" cy="287338"/>
          </a:xfrm>
          <a:prstGeom prst="hexagon">
            <a:avLst>
              <a:gd name="adj" fmla="val 41851"/>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1</a:t>
            </a:r>
          </a:p>
        </p:txBody>
      </p:sp>
      <p:sp>
        <p:nvSpPr>
          <p:cNvPr id="28" name="Text Box 49"/>
          <p:cNvSpPr txBox="1">
            <a:spLocks noChangeArrowheads="1"/>
          </p:cNvSpPr>
          <p:nvPr/>
        </p:nvSpPr>
        <p:spPr bwMode="auto">
          <a:xfrm>
            <a:off x="10133864" y="3743483"/>
            <a:ext cx="1392237" cy="276823"/>
          </a:xfrm>
          <a:prstGeom prst="rect">
            <a:avLst/>
          </a:prstGeom>
          <a:noFill/>
          <a:ln w="9525" algn="ctr">
            <a:noFill/>
            <a:miter lim="800000"/>
            <a:headEnd/>
            <a:tailEnd/>
          </a:ln>
          <a:effectLst/>
        </p:spPr>
        <p:txBody>
          <a:bodyPr lIns="82124" tIns="41061" rIns="82124" bIns="41061">
            <a:spAutoFit/>
          </a:bodyPr>
          <a:lstStyle/>
          <a:p>
            <a:pPr algn="ctr" defTabSz="814388"/>
            <a:r>
              <a:rPr lang="en-AU" sz="1400" dirty="0" smtClean="0">
                <a:solidFill>
                  <a:schemeClr val="tx1"/>
                </a:solidFill>
              </a:rPr>
              <a:t>Root</a:t>
            </a:r>
            <a:endParaRPr lang="en-US" sz="1400" dirty="0">
              <a:solidFill>
                <a:schemeClr val="tx1"/>
              </a:solidFill>
            </a:endParaRPr>
          </a:p>
        </p:txBody>
      </p:sp>
      <p:sp>
        <p:nvSpPr>
          <p:cNvPr id="29" name="AutoShape 505"/>
          <p:cNvSpPr>
            <a:spLocks noChangeArrowheads="1"/>
          </p:cNvSpPr>
          <p:nvPr/>
        </p:nvSpPr>
        <p:spPr bwMode="auto">
          <a:xfrm rot="5400000" flipH="1">
            <a:off x="10328331" y="2915916"/>
            <a:ext cx="474663" cy="247650"/>
          </a:xfrm>
          <a:prstGeom prst="homePlate">
            <a:avLst>
              <a:gd name="adj" fmla="val 47917"/>
            </a:avLst>
          </a:prstGeom>
          <a:solidFill>
            <a:srgbClr val="5F5F65"/>
          </a:solidFill>
          <a:ln w="9525" algn="ctr">
            <a:noFill/>
            <a:miter lim="800000"/>
            <a:headEnd/>
            <a:tailEnd/>
          </a:ln>
          <a:effectLst/>
        </p:spPr>
        <p:txBody>
          <a:bodyPr wrap="none" lIns="82124" tIns="41061" rIns="82124" bIns="41061" anchor="ctr">
            <a:spAutoFit/>
          </a:bodyPr>
          <a:lstStyle/>
          <a:p>
            <a:pPr algn="ctr" defTabSz="814388"/>
            <a:r>
              <a:rPr lang="en-AU" sz="1200">
                <a:solidFill>
                  <a:schemeClr val="bg1"/>
                </a:solidFill>
              </a:rPr>
              <a:t>DIO</a:t>
            </a:r>
            <a:endParaRPr lang="en-US" sz="1200">
              <a:solidFill>
                <a:schemeClr val="bg1"/>
              </a:solidFill>
            </a:endParaRPr>
          </a:p>
        </p:txBody>
      </p:sp>
      <p:sp>
        <p:nvSpPr>
          <p:cNvPr id="30" name="AutoShape 505"/>
          <p:cNvSpPr>
            <a:spLocks noChangeArrowheads="1"/>
          </p:cNvSpPr>
          <p:nvPr/>
        </p:nvSpPr>
        <p:spPr bwMode="auto">
          <a:xfrm rot="2628910">
            <a:off x="9406654" y="1518898"/>
            <a:ext cx="557220" cy="249123"/>
          </a:xfrm>
          <a:prstGeom prst="homePlate">
            <a:avLst>
              <a:gd name="adj" fmla="val 47917"/>
            </a:avLst>
          </a:prstGeom>
          <a:solidFill>
            <a:srgbClr val="5F5F65"/>
          </a:solidFill>
          <a:ln w="9525" algn="ctr">
            <a:noFill/>
            <a:miter lim="800000"/>
            <a:headEnd/>
            <a:tailEnd/>
          </a:ln>
          <a:effectLst/>
        </p:spPr>
        <p:txBody>
          <a:bodyPr wrap="none" lIns="82124" tIns="41061" rIns="82124" bIns="41061" anchor="ctr">
            <a:spAutoFit/>
          </a:bodyPr>
          <a:lstStyle/>
          <a:p>
            <a:pPr algn="ctr" defTabSz="814388"/>
            <a:r>
              <a:rPr lang="en-AU" sz="1200" dirty="0" smtClean="0">
                <a:solidFill>
                  <a:schemeClr val="bg1"/>
                </a:solidFill>
              </a:rPr>
              <a:t>DAO</a:t>
            </a:r>
            <a:endParaRPr lang="en-US" sz="1200" dirty="0">
              <a:solidFill>
                <a:schemeClr val="bg1"/>
              </a:solidFill>
            </a:endParaRPr>
          </a:p>
        </p:txBody>
      </p:sp>
      <p:sp>
        <p:nvSpPr>
          <p:cNvPr id="31" name="AutoShape 505"/>
          <p:cNvSpPr>
            <a:spLocks noChangeArrowheads="1"/>
          </p:cNvSpPr>
          <p:nvPr/>
        </p:nvSpPr>
        <p:spPr bwMode="auto">
          <a:xfrm rot="5400000">
            <a:off x="10802833" y="2921690"/>
            <a:ext cx="487685" cy="249123"/>
          </a:xfrm>
          <a:prstGeom prst="homePlate">
            <a:avLst>
              <a:gd name="adj" fmla="val 47917"/>
            </a:avLst>
          </a:prstGeom>
          <a:solidFill>
            <a:srgbClr val="5F5F65"/>
          </a:solidFill>
          <a:ln w="9525" algn="ctr">
            <a:noFill/>
            <a:miter lim="800000"/>
            <a:headEnd/>
            <a:tailEnd/>
          </a:ln>
          <a:effectLst/>
        </p:spPr>
        <p:txBody>
          <a:bodyPr wrap="none" lIns="82124" tIns="41061" rIns="82124" bIns="41061" anchor="ctr">
            <a:spAutoFit/>
          </a:bodyPr>
          <a:lstStyle/>
          <a:p>
            <a:pPr algn="ctr" defTabSz="814388"/>
            <a:r>
              <a:rPr lang="en-AU" sz="1200" dirty="0" err="1" smtClean="0">
                <a:solidFill>
                  <a:schemeClr val="bg1"/>
                </a:solidFill>
              </a:rPr>
              <a:t>DIS</a:t>
            </a:r>
            <a:endParaRPr lang="en-US" sz="1200" dirty="0">
              <a:solidFill>
                <a:schemeClr val="bg1"/>
              </a:solidFill>
            </a:endParaRPr>
          </a:p>
        </p:txBody>
      </p:sp>
      <p:sp>
        <p:nvSpPr>
          <p:cNvPr id="32" name="AutoShape 505"/>
          <p:cNvSpPr>
            <a:spLocks noChangeArrowheads="1"/>
          </p:cNvSpPr>
          <p:nvPr/>
        </p:nvSpPr>
        <p:spPr bwMode="auto">
          <a:xfrm rot="18735879">
            <a:off x="10452589" y="1422225"/>
            <a:ext cx="487685" cy="249123"/>
          </a:xfrm>
          <a:prstGeom prst="homePlate">
            <a:avLst>
              <a:gd name="adj" fmla="val 47917"/>
            </a:avLst>
          </a:prstGeom>
          <a:solidFill>
            <a:srgbClr val="5F5F65"/>
          </a:solidFill>
          <a:ln w="9525" algn="ctr">
            <a:noFill/>
            <a:miter lim="800000"/>
            <a:headEnd/>
            <a:tailEnd/>
          </a:ln>
          <a:effectLst/>
        </p:spPr>
        <p:txBody>
          <a:bodyPr wrap="none" lIns="82124" tIns="41061" rIns="82124" bIns="41061" anchor="ctr">
            <a:spAutoFit/>
          </a:bodyPr>
          <a:lstStyle/>
          <a:p>
            <a:pPr algn="ctr" defTabSz="814388"/>
            <a:r>
              <a:rPr lang="en-AU" sz="1200" dirty="0" err="1" smtClean="0">
                <a:solidFill>
                  <a:schemeClr val="bg1"/>
                </a:solidFill>
              </a:rPr>
              <a:t>DIS</a:t>
            </a:r>
            <a:endParaRPr lang="en-US" sz="1200" dirty="0">
              <a:solidFill>
                <a:schemeClr val="bg1"/>
              </a:solidFill>
            </a:endParaRPr>
          </a:p>
        </p:txBody>
      </p:sp>
      <p:sp>
        <p:nvSpPr>
          <p:cNvPr id="33" name="AutoShape 24"/>
          <p:cNvSpPr>
            <a:spLocks noChangeArrowheads="1"/>
          </p:cNvSpPr>
          <p:nvPr/>
        </p:nvSpPr>
        <p:spPr bwMode="auto">
          <a:xfrm>
            <a:off x="9580618" y="2833272"/>
            <a:ext cx="410370" cy="913643"/>
          </a:xfrm>
          <a:prstGeom prst="downArrow">
            <a:avLst>
              <a:gd name="adj1" fmla="val 43028"/>
              <a:gd name="adj2" fmla="val 55194"/>
            </a:avLst>
          </a:prstGeom>
          <a:solidFill>
            <a:schemeClr val="accent1"/>
          </a:solidFill>
          <a:ln w="9525" algn="ctr">
            <a:solidFill>
              <a:schemeClr val="tx2"/>
            </a:solidFill>
            <a:miter lim="800000"/>
            <a:headEnd/>
            <a:tailEnd/>
          </a:ln>
          <a:effectLst/>
        </p:spPr>
        <p:txBody>
          <a:bodyPr vert="eaVert" wrap="none" lIns="82124" tIns="41061" rIns="82124" bIns="41061" anchor="ctr" anchorCtr="1"/>
          <a:lstStyle/>
          <a:p>
            <a:pPr algn="ctr" defTabSz="814388"/>
            <a:r>
              <a:rPr lang="en-AU" sz="1200" b="1" dirty="0" smtClean="0">
                <a:solidFill>
                  <a:schemeClr val="bg1"/>
                </a:solidFill>
              </a:rPr>
              <a:t>UP</a:t>
            </a:r>
            <a:endParaRPr lang="en-US" sz="1200" b="1" dirty="0">
              <a:solidFill>
                <a:schemeClr val="bg1"/>
              </a:solidFill>
            </a:endParaRPr>
          </a:p>
        </p:txBody>
      </p:sp>
      <p:sp>
        <p:nvSpPr>
          <p:cNvPr id="34" name="AutoShape 24"/>
          <p:cNvSpPr>
            <a:spLocks noChangeArrowheads="1"/>
          </p:cNvSpPr>
          <p:nvPr/>
        </p:nvSpPr>
        <p:spPr bwMode="auto">
          <a:xfrm rot="10800000">
            <a:off x="11650265" y="2833272"/>
            <a:ext cx="410370" cy="913643"/>
          </a:xfrm>
          <a:prstGeom prst="downArrow">
            <a:avLst>
              <a:gd name="adj1" fmla="val 43028"/>
              <a:gd name="adj2" fmla="val 55194"/>
            </a:avLst>
          </a:prstGeom>
          <a:solidFill>
            <a:schemeClr val="accent1"/>
          </a:solidFill>
          <a:ln w="9525" algn="ctr">
            <a:solidFill>
              <a:schemeClr val="tx2"/>
            </a:solidFill>
            <a:miter lim="800000"/>
            <a:headEnd/>
            <a:tailEnd/>
          </a:ln>
          <a:effectLst/>
        </p:spPr>
        <p:txBody>
          <a:bodyPr vert="eaVert" wrap="none" lIns="82124" tIns="41061" rIns="82124" bIns="41061" anchor="ctr" anchorCtr="1"/>
          <a:lstStyle/>
          <a:p>
            <a:pPr algn="ctr" defTabSz="814388"/>
            <a:r>
              <a:rPr lang="en-AU" sz="1200" b="1" dirty="0" smtClean="0">
                <a:solidFill>
                  <a:schemeClr val="bg1"/>
                </a:solidFill>
              </a:rPr>
              <a:t>DOWN</a:t>
            </a:r>
            <a:endParaRPr lang="en-US" sz="1200" b="1" dirty="0">
              <a:solidFill>
                <a:schemeClr val="bg1"/>
              </a:solidFill>
            </a:endParaRPr>
          </a:p>
        </p:txBody>
      </p:sp>
      <p:sp>
        <p:nvSpPr>
          <p:cNvPr id="35" name="AutoShape 505"/>
          <p:cNvSpPr>
            <a:spLocks noChangeArrowheads="1"/>
          </p:cNvSpPr>
          <p:nvPr/>
        </p:nvSpPr>
        <p:spPr bwMode="auto">
          <a:xfrm rot="2706797" flipH="1">
            <a:off x="9722217" y="1176991"/>
            <a:ext cx="537541" cy="249123"/>
          </a:xfrm>
          <a:prstGeom prst="homePlate">
            <a:avLst>
              <a:gd name="adj" fmla="val 47917"/>
            </a:avLst>
          </a:prstGeom>
          <a:solidFill>
            <a:srgbClr val="5F5F65"/>
          </a:solidFill>
          <a:ln w="9525" algn="ctr">
            <a:noFill/>
            <a:miter lim="800000"/>
            <a:headEnd/>
            <a:tailEnd/>
          </a:ln>
          <a:effectLst/>
        </p:spPr>
        <p:txBody>
          <a:bodyPr wrap="none" lIns="82124" tIns="41061" rIns="82124" bIns="41061" anchor="ctr">
            <a:spAutoFit/>
          </a:bodyPr>
          <a:lstStyle/>
          <a:p>
            <a:pPr algn="ctr" defTabSz="814388"/>
            <a:r>
              <a:rPr lang="en-AU" sz="1200" dirty="0" err="1" smtClean="0">
                <a:solidFill>
                  <a:schemeClr val="bg1"/>
                </a:solidFill>
              </a:rPr>
              <a:t>ACK</a:t>
            </a:r>
            <a:endParaRPr lang="en-US" sz="1200" dirty="0">
              <a:solidFill>
                <a:schemeClr val="bg1"/>
              </a:solidFill>
            </a:endParaRPr>
          </a:p>
        </p:txBody>
      </p:sp>
      <p:sp>
        <p:nvSpPr>
          <p:cNvPr id="36" name="AutoShape 14">
            <a:hlinkClick r:id="" action="ppaction://noaction" highlightClick="1"/>
          </p:cNvPr>
          <p:cNvSpPr>
            <a:spLocks noChangeArrowheads="1"/>
          </p:cNvSpPr>
          <p:nvPr/>
        </p:nvSpPr>
        <p:spPr bwMode="auto">
          <a:xfrm>
            <a:off x="4117975" y="4974884"/>
            <a:ext cx="2809793" cy="503238"/>
          </a:xfrm>
          <a:prstGeom prst="actionButtonBlank">
            <a:avLst/>
          </a:prstGeom>
          <a:solidFill>
            <a:schemeClr val="folHlink"/>
          </a:solidFill>
          <a:ln w="9525">
            <a:noFill/>
            <a:miter lim="800000"/>
            <a:headEnd/>
            <a:tailEnd/>
          </a:ln>
          <a:effectLst/>
        </p:spPr>
        <p:txBody>
          <a:bodyPr wrap="none" lIns="82124" tIns="41061" rIns="82124" bIns="41061" anchor="ctr"/>
          <a:lstStyle/>
          <a:p>
            <a:pPr algn="ctr" defTabSz="814388"/>
            <a:r>
              <a:rPr lang="en-AU" sz="1200" b="1" dirty="0" err="1" smtClean="0">
                <a:solidFill>
                  <a:schemeClr val="tx1"/>
                </a:solidFill>
              </a:rPr>
              <a:t>RPL</a:t>
            </a:r>
            <a:r>
              <a:rPr lang="en-AU" sz="1200" b="1" dirty="0" smtClean="0">
                <a:solidFill>
                  <a:schemeClr val="tx1"/>
                </a:solidFill>
              </a:rPr>
              <a:t> Control Payload</a:t>
            </a:r>
            <a:endParaRPr lang="en-AU" sz="1200" b="1" dirty="0">
              <a:solidFill>
                <a:schemeClr val="tx1"/>
              </a:solidFill>
            </a:endParaRPr>
          </a:p>
        </p:txBody>
      </p:sp>
      <p:sp>
        <p:nvSpPr>
          <p:cNvPr id="38" name="AutoShape 12">
            <a:hlinkClick r:id="" action="ppaction://noaction" highlightClick="1"/>
          </p:cNvPr>
          <p:cNvSpPr>
            <a:spLocks noChangeArrowheads="1"/>
          </p:cNvSpPr>
          <p:nvPr/>
        </p:nvSpPr>
        <p:spPr bwMode="auto">
          <a:xfrm>
            <a:off x="1057275" y="4974884"/>
            <a:ext cx="1530350" cy="503238"/>
          </a:xfrm>
          <a:prstGeom prst="actionButtonBlank">
            <a:avLst/>
          </a:prstGeom>
          <a:solidFill>
            <a:srgbClr val="721E51"/>
          </a:solidFill>
          <a:ln w="9525">
            <a:noFill/>
            <a:miter lim="800000"/>
            <a:headEnd/>
            <a:tailEnd/>
          </a:ln>
          <a:effectLst/>
        </p:spPr>
        <p:txBody>
          <a:bodyPr wrap="none" lIns="82124" tIns="41061" rIns="82124" bIns="41061" anchor="ctr"/>
          <a:lstStyle/>
          <a:p>
            <a:pPr algn="ctr" defTabSz="814388"/>
            <a:r>
              <a:rPr lang="en-AU" sz="1200" b="1" dirty="0" smtClean="0">
                <a:solidFill>
                  <a:schemeClr val="bg1"/>
                </a:solidFill>
              </a:rPr>
              <a:t>Link-local</a:t>
            </a:r>
          </a:p>
          <a:p>
            <a:pPr algn="ctr" defTabSz="814388"/>
            <a:r>
              <a:rPr lang="en-AU" sz="1200" b="1" dirty="0" smtClean="0">
                <a:solidFill>
                  <a:schemeClr val="bg1"/>
                </a:solidFill>
              </a:rPr>
              <a:t>Destination</a:t>
            </a:r>
            <a:endParaRPr lang="en-AU" sz="1200" b="1" dirty="0">
              <a:solidFill>
                <a:schemeClr val="bg1"/>
              </a:solidFill>
            </a:endParaRPr>
          </a:p>
        </p:txBody>
      </p:sp>
      <p:sp>
        <p:nvSpPr>
          <p:cNvPr id="39" name="AutoShape 13">
            <a:hlinkClick r:id="" action="ppaction://noaction" highlightClick="1"/>
          </p:cNvPr>
          <p:cNvSpPr>
            <a:spLocks noChangeArrowheads="1"/>
          </p:cNvSpPr>
          <p:nvPr/>
        </p:nvSpPr>
        <p:spPr bwMode="auto">
          <a:xfrm>
            <a:off x="2587625" y="4974884"/>
            <a:ext cx="1530350" cy="503238"/>
          </a:xfrm>
          <a:prstGeom prst="actionButtonBlank">
            <a:avLst/>
          </a:prstGeom>
          <a:solidFill>
            <a:srgbClr val="292929"/>
          </a:solidFill>
          <a:ln w="9525">
            <a:noFill/>
            <a:miter lim="800000"/>
            <a:headEnd/>
            <a:tailEnd/>
          </a:ln>
          <a:effectLst/>
        </p:spPr>
        <p:txBody>
          <a:bodyPr wrap="none" lIns="82124" tIns="41061" rIns="82124" bIns="41061" anchor="ctr"/>
          <a:lstStyle/>
          <a:p>
            <a:pPr algn="ctr" defTabSz="814388"/>
            <a:r>
              <a:rPr lang="en-AU" sz="1200" b="1" dirty="0" smtClean="0">
                <a:solidFill>
                  <a:schemeClr val="bg1"/>
                </a:solidFill>
              </a:rPr>
              <a:t>Link-local</a:t>
            </a:r>
          </a:p>
          <a:p>
            <a:pPr algn="ctr" defTabSz="814388"/>
            <a:r>
              <a:rPr lang="en-AU" sz="1200" b="1" dirty="0" smtClean="0">
                <a:solidFill>
                  <a:schemeClr val="bg1"/>
                </a:solidFill>
              </a:rPr>
              <a:t>Source</a:t>
            </a:r>
            <a:endParaRPr lang="en-AU" sz="1200" b="1" dirty="0">
              <a:solidFill>
                <a:schemeClr val="bg1"/>
              </a:solidFill>
            </a:endParaRPr>
          </a:p>
        </p:txBody>
      </p:sp>
      <p:sp>
        <p:nvSpPr>
          <p:cNvPr id="40" name="AutoShape 14">
            <a:hlinkClick r:id="" action="ppaction://noaction" highlightClick="1"/>
          </p:cNvPr>
          <p:cNvSpPr>
            <a:spLocks noChangeArrowheads="1"/>
          </p:cNvSpPr>
          <p:nvPr/>
        </p:nvSpPr>
        <p:spPr bwMode="auto">
          <a:xfrm>
            <a:off x="4117975" y="5487988"/>
            <a:ext cx="2809793" cy="503238"/>
          </a:xfrm>
          <a:prstGeom prst="actionButtonBlank">
            <a:avLst/>
          </a:prstGeom>
          <a:solidFill>
            <a:schemeClr val="folHlink"/>
          </a:solidFill>
          <a:ln w="9525">
            <a:noFill/>
            <a:miter lim="800000"/>
            <a:headEnd/>
            <a:tailEnd/>
          </a:ln>
          <a:effectLst/>
        </p:spPr>
        <p:txBody>
          <a:bodyPr wrap="none" lIns="82124" tIns="41061" rIns="82124" bIns="41061" anchor="ctr"/>
          <a:lstStyle/>
          <a:p>
            <a:pPr algn="ctr" defTabSz="814388"/>
            <a:r>
              <a:rPr lang="en-AU" sz="1200" b="1" dirty="0" err="1" smtClean="0">
                <a:solidFill>
                  <a:schemeClr val="tx1"/>
                </a:solidFill>
              </a:rPr>
              <a:t>RPL</a:t>
            </a:r>
            <a:r>
              <a:rPr lang="en-AU" sz="1200" b="1" dirty="0" smtClean="0">
                <a:solidFill>
                  <a:schemeClr val="tx1"/>
                </a:solidFill>
              </a:rPr>
              <a:t> Control Payload</a:t>
            </a:r>
            <a:endParaRPr lang="en-AU" sz="1200" b="1" dirty="0">
              <a:solidFill>
                <a:schemeClr val="tx1"/>
              </a:solidFill>
            </a:endParaRPr>
          </a:p>
        </p:txBody>
      </p:sp>
      <p:sp>
        <p:nvSpPr>
          <p:cNvPr id="41" name="AutoShape 12">
            <a:hlinkClick r:id="" action="ppaction://noaction" highlightClick="1"/>
          </p:cNvPr>
          <p:cNvSpPr>
            <a:spLocks noChangeArrowheads="1"/>
          </p:cNvSpPr>
          <p:nvPr/>
        </p:nvSpPr>
        <p:spPr bwMode="auto">
          <a:xfrm>
            <a:off x="1057275" y="5487988"/>
            <a:ext cx="1530350" cy="503238"/>
          </a:xfrm>
          <a:prstGeom prst="actionButtonBlank">
            <a:avLst/>
          </a:prstGeom>
          <a:solidFill>
            <a:srgbClr val="721E51"/>
          </a:solidFill>
          <a:ln w="9525">
            <a:noFill/>
            <a:miter lim="800000"/>
            <a:headEnd/>
            <a:tailEnd/>
          </a:ln>
          <a:effectLst/>
        </p:spPr>
        <p:txBody>
          <a:bodyPr wrap="none" lIns="82124" tIns="41061" rIns="82124" bIns="41061" anchor="ctr"/>
          <a:lstStyle/>
          <a:p>
            <a:pPr algn="ctr" defTabSz="814388"/>
            <a:r>
              <a:rPr lang="en-AU" sz="1200" b="1" dirty="0" smtClean="0">
                <a:solidFill>
                  <a:schemeClr val="bg1"/>
                </a:solidFill>
              </a:rPr>
              <a:t>All-</a:t>
            </a:r>
            <a:r>
              <a:rPr lang="en-AU" sz="1200" b="1" dirty="0" err="1" smtClean="0">
                <a:solidFill>
                  <a:schemeClr val="bg1"/>
                </a:solidFill>
              </a:rPr>
              <a:t>RPL</a:t>
            </a:r>
            <a:r>
              <a:rPr lang="en-AU" sz="1200" b="1" dirty="0" smtClean="0">
                <a:solidFill>
                  <a:schemeClr val="bg1"/>
                </a:solidFill>
              </a:rPr>
              <a:t>-Nodes</a:t>
            </a:r>
          </a:p>
          <a:p>
            <a:pPr algn="ctr" defTabSz="814388"/>
            <a:r>
              <a:rPr lang="en-AU" sz="1200" b="1" dirty="0" err="1" smtClean="0">
                <a:solidFill>
                  <a:schemeClr val="bg1"/>
                </a:solidFill>
              </a:rPr>
              <a:t>FF02</a:t>
            </a:r>
            <a:r>
              <a:rPr lang="en-AU" sz="1200" b="1" dirty="0" smtClean="0">
                <a:solidFill>
                  <a:schemeClr val="bg1"/>
                </a:solidFill>
              </a:rPr>
              <a:t>::</a:t>
            </a:r>
            <a:r>
              <a:rPr lang="en-AU" sz="1200" b="1" dirty="0" err="1" smtClean="0">
                <a:solidFill>
                  <a:schemeClr val="bg1"/>
                </a:solidFill>
              </a:rPr>
              <a:t>1A</a:t>
            </a:r>
            <a:endParaRPr lang="en-AU" sz="1200" b="1" dirty="0">
              <a:solidFill>
                <a:schemeClr val="bg1"/>
              </a:solidFill>
            </a:endParaRPr>
          </a:p>
        </p:txBody>
      </p:sp>
      <p:sp>
        <p:nvSpPr>
          <p:cNvPr id="42" name="AutoShape 13">
            <a:hlinkClick r:id="" action="ppaction://noaction" highlightClick="1"/>
          </p:cNvPr>
          <p:cNvSpPr>
            <a:spLocks noChangeArrowheads="1"/>
          </p:cNvSpPr>
          <p:nvPr/>
        </p:nvSpPr>
        <p:spPr bwMode="auto">
          <a:xfrm>
            <a:off x="2587625" y="5487988"/>
            <a:ext cx="1530350" cy="503238"/>
          </a:xfrm>
          <a:prstGeom prst="actionButtonBlank">
            <a:avLst/>
          </a:prstGeom>
          <a:solidFill>
            <a:srgbClr val="292929"/>
          </a:solidFill>
          <a:ln w="9525">
            <a:noFill/>
            <a:miter lim="800000"/>
            <a:headEnd/>
            <a:tailEnd/>
          </a:ln>
          <a:effectLst/>
        </p:spPr>
        <p:txBody>
          <a:bodyPr wrap="none" lIns="82124" tIns="41061" rIns="82124" bIns="41061" anchor="ctr"/>
          <a:lstStyle/>
          <a:p>
            <a:pPr algn="ctr" defTabSz="814388"/>
            <a:r>
              <a:rPr lang="en-AU" sz="1200" b="1" dirty="0" smtClean="0">
                <a:solidFill>
                  <a:schemeClr val="bg1"/>
                </a:solidFill>
              </a:rPr>
              <a:t>Link-local</a:t>
            </a:r>
          </a:p>
          <a:p>
            <a:pPr algn="ctr" defTabSz="814388"/>
            <a:r>
              <a:rPr lang="en-AU" sz="1200" b="1" dirty="0" smtClean="0">
                <a:solidFill>
                  <a:schemeClr val="bg1"/>
                </a:solidFill>
              </a:rPr>
              <a:t>Source</a:t>
            </a:r>
            <a:endParaRPr lang="en-AU" sz="1200" b="1" dirty="0">
              <a:solidFill>
                <a:schemeClr val="bg1"/>
              </a:solidFill>
            </a:endParaRPr>
          </a:p>
        </p:txBody>
      </p:sp>
      <p:sp>
        <p:nvSpPr>
          <p:cNvPr id="43" name="AutoShape 14">
            <a:hlinkClick r:id="" action="ppaction://noaction" highlightClick="1"/>
          </p:cNvPr>
          <p:cNvSpPr>
            <a:spLocks noChangeArrowheads="1"/>
          </p:cNvSpPr>
          <p:nvPr/>
        </p:nvSpPr>
        <p:spPr bwMode="auto">
          <a:xfrm>
            <a:off x="4117975" y="6171608"/>
            <a:ext cx="2809793" cy="503238"/>
          </a:xfrm>
          <a:prstGeom prst="actionButtonBlank">
            <a:avLst/>
          </a:prstGeom>
          <a:solidFill>
            <a:schemeClr val="folHlink"/>
          </a:solidFill>
          <a:ln w="9525">
            <a:noFill/>
            <a:miter lim="800000"/>
            <a:headEnd/>
            <a:tailEnd/>
          </a:ln>
          <a:effectLst/>
        </p:spPr>
        <p:txBody>
          <a:bodyPr wrap="none" lIns="82124" tIns="41061" rIns="82124" bIns="41061" anchor="ctr"/>
          <a:lstStyle/>
          <a:p>
            <a:pPr algn="ctr" defTabSz="814388"/>
            <a:r>
              <a:rPr lang="en-AU" sz="1200" b="1" dirty="0" err="1" smtClean="0">
                <a:solidFill>
                  <a:schemeClr val="tx1"/>
                </a:solidFill>
              </a:rPr>
              <a:t>RPL</a:t>
            </a:r>
            <a:r>
              <a:rPr lang="en-AU" sz="1200" b="1" dirty="0" smtClean="0">
                <a:solidFill>
                  <a:schemeClr val="tx1"/>
                </a:solidFill>
              </a:rPr>
              <a:t> Control Payload</a:t>
            </a:r>
            <a:endParaRPr lang="en-AU" sz="1200" b="1" dirty="0">
              <a:solidFill>
                <a:schemeClr val="tx1"/>
              </a:solidFill>
            </a:endParaRPr>
          </a:p>
        </p:txBody>
      </p:sp>
      <p:sp>
        <p:nvSpPr>
          <p:cNvPr id="44" name="AutoShape 12">
            <a:hlinkClick r:id="" action="ppaction://noaction" highlightClick="1"/>
          </p:cNvPr>
          <p:cNvSpPr>
            <a:spLocks noChangeArrowheads="1"/>
          </p:cNvSpPr>
          <p:nvPr/>
        </p:nvSpPr>
        <p:spPr bwMode="auto">
          <a:xfrm>
            <a:off x="1057275" y="6171608"/>
            <a:ext cx="1530350" cy="503238"/>
          </a:xfrm>
          <a:prstGeom prst="actionButtonBlank">
            <a:avLst/>
          </a:prstGeom>
          <a:solidFill>
            <a:srgbClr val="721E51"/>
          </a:solidFill>
          <a:ln w="9525">
            <a:noFill/>
            <a:miter lim="800000"/>
            <a:headEnd/>
            <a:tailEnd/>
          </a:ln>
          <a:effectLst/>
        </p:spPr>
        <p:txBody>
          <a:bodyPr wrap="none" lIns="82124" tIns="41061" rIns="82124" bIns="41061" anchor="ctr"/>
          <a:lstStyle/>
          <a:p>
            <a:pPr algn="ctr" defTabSz="814388"/>
            <a:r>
              <a:rPr lang="en-AU" sz="1200" b="1" dirty="0" smtClean="0">
                <a:solidFill>
                  <a:schemeClr val="bg1"/>
                </a:solidFill>
              </a:rPr>
              <a:t>Global or </a:t>
            </a:r>
            <a:br>
              <a:rPr lang="en-AU" sz="1200" b="1" dirty="0" smtClean="0">
                <a:solidFill>
                  <a:schemeClr val="bg1"/>
                </a:solidFill>
              </a:rPr>
            </a:br>
            <a:r>
              <a:rPr lang="en-AU" sz="1200" b="1" dirty="0" smtClean="0">
                <a:solidFill>
                  <a:schemeClr val="bg1"/>
                </a:solidFill>
              </a:rPr>
              <a:t>Unique-Local</a:t>
            </a:r>
          </a:p>
        </p:txBody>
      </p:sp>
      <p:sp>
        <p:nvSpPr>
          <p:cNvPr id="45" name="AutoShape 13">
            <a:hlinkClick r:id="" action="ppaction://noaction" highlightClick="1"/>
          </p:cNvPr>
          <p:cNvSpPr>
            <a:spLocks noChangeArrowheads="1"/>
          </p:cNvSpPr>
          <p:nvPr/>
        </p:nvSpPr>
        <p:spPr bwMode="auto">
          <a:xfrm>
            <a:off x="2587625" y="6171608"/>
            <a:ext cx="1530350" cy="503238"/>
          </a:xfrm>
          <a:prstGeom prst="actionButtonBlank">
            <a:avLst/>
          </a:prstGeom>
          <a:solidFill>
            <a:srgbClr val="292929"/>
          </a:solidFill>
          <a:ln w="9525">
            <a:noFill/>
            <a:miter lim="800000"/>
            <a:headEnd/>
            <a:tailEnd/>
          </a:ln>
          <a:effectLst/>
        </p:spPr>
        <p:txBody>
          <a:bodyPr wrap="none" lIns="82124" tIns="41061" rIns="82124" bIns="41061" anchor="ctr"/>
          <a:lstStyle/>
          <a:p>
            <a:pPr algn="ctr" defTabSz="814388"/>
            <a:r>
              <a:rPr lang="en-AU" sz="1200" b="1" dirty="0" smtClean="0">
                <a:solidFill>
                  <a:schemeClr val="bg1"/>
                </a:solidFill>
              </a:rPr>
              <a:t>Global or </a:t>
            </a:r>
            <a:br>
              <a:rPr lang="en-AU" sz="1200" b="1" dirty="0" smtClean="0">
                <a:solidFill>
                  <a:schemeClr val="bg1"/>
                </a:solidFill>
              </a:rPr>
            </a:br>
            <a:r>
              <a:rPr lang="en-AU" sz="1200" b="1" dirty="0" smtClean="0">
                <a:solidFill>
                  <a:schemeClr val="bg1"/>
                </a:solidFill>
              </a:rPr>
              <a:t>Unique-Local</a:t>
            </a:r>
          </a:p>
        </p:txBody>
      </p:sp>
      <p:sp>
        <p:nvSpPr>
          <p:cNvPr id="46" name="Right Brace 45"/>
          <p:cNvSpPr/>
          <p:nvPr/>
        </p:nvSpPr>
        <p:spPr bwMode="auto">
          <a:xfrm>
            <a:off x="6927768" y="4979817"/>
            <a:ext cx="471789" cy="1011409"/>
          </a:xfrm>
          <a:prstGeom prst="rightBrace">
            <a:avLst>
              <a:gd name="adj1" fmla="val 8333"/>
              <a:gd name="adj2" fmla="val 50937"/>
            </a:avLst>
          </a:prstGeom>
          <a:solidFill>
            <a:srgbClr val="0183B7">
              <a:alpha val="43137"/>
            </a:srgbClr>
          </a:solid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endParaRPr kumimoji="0" lang="en-US" sz="1800" b="0" i="0" u="none" strike="noStrike" cap="none" normalizeH="0" baseline="0" smtClean="0">
              <a:ln>
                <a:noFill/>
              </a:ln>
              <a:solidFill>
                <a:srgbClr val="0183B7"/>
              </a:solidFill>
              <a:effectLst/>
              <a:latin typeface="Arial" charset="0"/>
            </a:endParaRPr>
          </a:p>
        </p:txBody>
      </p:sp>
      <p:sp>
        <p:nvSpPr>
          <p:cNvPr id="47" name="TextBox 46"/>
          <p:cNvSpPr txBox="1"/>
          <p:nvPr/>
        </p:nvSpPr>
        <p:spPr>
          <a:xfrm>
            <a:off x="7354552" y="5229240"/>
            <a:ext cx="3061479" cy="590931"/>
          </a:xfrm>
          <a:prstGeom prst="rect">
            <a:avLst/>
          </a:prstGeom>
          <a:noFill/>
        </p:spPr>
        <p:txBody>
          <a:bodyPr wrap="none" rtlCol="0">
            <a:spAutoFit/>
          </a:bodyPr>
          <a:lstStyle/>
          <a:p>
            <a:r>
              <a:rPr lang="en-AU" dirty="0" smtClean="0"/>
              <a:t>Most </a:t>
            </a:r>
            <a:r>
              <a:rPr lang="en-AU" dirty="0" err="1" smtClean="0"/>
              <a:t>RPL</a:t>
            </a:r>
            <a:r>
              <a:rPr lang="en-AU" dirty="0" smtClean="0"/>
              <a:t> control messages</a:t>
            </a:r>
            <a:br>
              <a:rPr lang="en-AU" dirty="0" smtClean="0"/>
            </a:br>
            <a:r>
              <a:rPr lang="en-AU" dirty="0" smtClean="0"/>
              <a:t>have scope of a link</a:t>
            </a:r>
            <a:endParaRPr lang="en-US" dirty="0"/>
          </a:p>
        </p:txBody>
      </p:sp>
      <p:sp>
        <p:nvSpPr>
          <p:cNvPr id="48" name="Right Brace 47"/>
          <p:cNvSpPr/>
          <p:nvPr/>
        </p:nvSpPr>
        <p:spPr bwMode="auto">
          <a:xfrm>
            <a:off x="6927768" y="6171608"/>
            <a:ext cx="471789" cy="488739"/>
          </a:xfrm>
          <a:prstGeom prst="rightBrace">
            <a:avLst>
              <a:gd name="adj1" fmla="val 8333"/>
              <a:gd name="adj2" fmla="val 50937"/>
            </a:avLst>
          </a:prstGeom>
          <a:solidFill>
            <a:srgbClr val="0183B7">
              <a:alpha val="43137"/>
            </a:srgbClr>
          </a:solid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endParaRPr kumimoji="0" lang="en-US" sz="1800" b="0" i="0" u="none" strike="noStrike" cap="none" normalizeH="0" baseline="0" smtClean="0">
              <a:ln>
                <a:noFill/>
              </a:ln>
              <a:solidFill>
                <a:srgbClr val="0183B7"/>
              </a:solidFill>
              <a:effectLst/>
              <a:latin typeface="Arial" charset="0"/>
            </a:endParaRPr>
          </a:p>
        </p:txBody>
      </p:sp>
      <p:sp>
        <p:nvSpPr>
          <p:cNvPr id="49" name="TextBox 48"/>
          <p:cNvSpPr txBox="1"/>
          <p:nvPr/>
        </p:nvSpPr>
        <p:spPr>
          <a:xfrm>
            <a:off x="7354552" y="6129360"/>
            <a:ext cx="3903633" cy="590931"/>
          </a:xfrm>
          <a:prstGeom prst="rect">
            <a:avLst/>
          </a:prstGeom>
          <a:noFill/>
        </p:spPr>
        <p:txBody>
          <a:bodyPr wrap="none" rtlCol="0">
            <a:spAutoFit/>
          </a:bodyPr>
          <a:lstStyle/>
          <a:p>
            <a:r>
              <a:rPr lang="en-AU" dirty="0" smtClean="0"/>
              <a:t>DAO/DAO-</a:t>
            </a:r>
            <a:r>
              <a:rPr lang="en-AU" dirty="0" err="1" smtClean="0"/>
              <a:t>ACK</a:t>
            </a:r>
            <a:r>
              <a:rPr lang="en-AU" dirty="0" smtClean="0"/>
              <a:t> in non-storing mode</a:t>
            </a:r>
            <a:br>
              <a:rPr lang="en-AU" dirty="0" smtClean="0"/>
            </a:br>
            <a:r>
              <a:rPr lang="en-AU" dirty="0" smtClean="0"/>
              <a:t>passes over multiple hops</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p:cNvSpPr/>
          <p:nvPr/>
        </p:nvSpPr>
        <p:spPr bwMode="auto">
          <a:xfrm>
            <a:off x="63608" y="1538288"/>
            <a:ext cx="4321174" cy="3690938"/>
          </a:xfrm>
          <a:prstGeom prst="ellipse">
            <a:avLst/>
          </a:prstGeom>
          <a:solidFill>
            <a:srgbClr val="A8286B">
              <a:alpha val="40000"/>
            </a:srgbClr>
          </a:solidFill>
          <a:ln w="3175" cap="flat" cmpd="sng" algn="ctr">
            <a:solidFill>
              <a:srgbClr val="7030A0"/>
            </a:solidFill>
            <a:prstDash val="dash"/>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endParaRPr kumimoji="0" lang="en-US" sz="1800" b="0" i="0" u="none" strike="noStrike" cap="none" normalizeH="0" baseline="0" smtClean="0">
              <a:ln>
                <a:noFill/>
              </a:ln>
              <a:solidFill>
                <a:srgbClr val="0183B7"/>
              </a:solidFill>
              <a:effectLst/>
              <a:latin typeface="Arial" charset="0"/>
            </a:endParaRPr>
          </a:p>
        </p:txBody>
      </p:sp>
      <p:sp>
        <p:nvSpPr>
          <p:cNvPr id="37" name="Oval 36"/>
          <p:cNvSpPr/>
          <p:nvPr/>
        </p:nvSpPr>
        <p:spPr bwMode="auto">
          <a:xfrm>
            <a:off x="604944" y="2259012"/>
            <a:ext cx="3240087" cy="2790825"/>
          </a:xfrm>
          <a:prstGeom prst="ellipse">
            <a:avLst/>
          </a:prstGeom>
          <a:solidFill>
            <a:srgbClr val="A8286B">
              <a:alpha val="40000"/>
            </a:srgbClr>
          </a:solidFill>
          <a:ln w="3175" cap="flat" cmpd="sng" algn="ctr">
            <a:solidFill>
              <a:srgbClr val="7030A0"/>
            </a:solidFill>
            <a:prstDash val="dash"/>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endParaRPr kumimoji="0" lang="en-US" sz="1800" b="0" i="0" u="none" strike="noStrike" cap="none" normalizeH="0" baseline="0" smtClean="0">
              <a:ln>
                <a:noFill/>
              </a:ln>
              <a:solidFill>
                <a:srgbClr val="0183B7"/>
              </a:solidFill>
              <a:effectLst/>
              <a:latin typeface="Arial" charset="0"/>
            </a:endParaRPr>
          </a:p>
        </p:txBody>
      </p:sp>
      <p:sp>
        <p:nvSpPr>
          <p:cNvPr id="36" name="Oval 35"/>
          <p:cNvSpPr/>
          <p:nvPr/>
        </p:nvSpPr>
        <p:spPr bwMode="auto">
          <a:xfrm>
            <a:off x="1144695" y="2978947"/>
            <a:ext cx="2160587" cy="1881344"/>
          </a:xfrm>
          <a:prstGeom prst="ellipse">
            <a:avLst/>
          </a:prstGeom>
          <a:solidFill>
            <a:srgbClr val="A8286B">
              <a:alpha val="40000"/>
            </a:srgbClr>
          </a:solidFill>
          <a:ln w="3175" cap="flat" cmpd="sng" algn="ctr">
            <a:solidFill>
              <a:srgbClr val="7030A0"/>
            </a:solidFill>
            <a:prstDash val="dash"/>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endParaRPr kumimoji="0" lang="en-US" sz="1800" b="0" i="0" u="none" strike="noStrike" cap="none" normalizeH="0" baseline="0" smtClean="0">
              <a:ln>
                <a:noFill/>
              </a:ln>
              <a:solidFill>
                <a:srgbClr val="0183B7"/>
              </a:solidFill>
              <a:effectLst/>
              <a:latin typeface="Arial" charset="0"/>
            </a:endParaRPr>
          </a:p>
        </p:txBody>
      </p:sp>
      <p:sp>
        <p:nvSpPr>
          <p:cNvPr id="35" name="Oval 34"/>
          <p:cNvSpPr/>
          <p:nvPr/>
        </p:nvSpPr>
        <p:spPr bwMode="auto">
          <a:xfrm>
            <a:off x="1684575" y="3699043"/>
            <a:ext cx="1080144" cy="990432"/>
          </a:xfrm>
          <a:prstGeom prst="ellipse">
            <a:avLst/>
          </a:prstGeom>
          <a:solidFill>
            <a:srgbClr val="A8286B">
              <a:alpha val="40000"/>
            </a:srgbClr>
          </a:solidFill>
          <a:ln w="3175" cap="flat" cmpd="sng" algn="ctr">
            <a:solidFill>
              <a:srgbClr val="7030A0"/>
            </a:solidFill>
            <a:prstDash val="dash"/>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endParaRPr kumimoji="0" lang="en-US" sz="1800" b="0" i="0" u="none" strike="noStrike" cap="none" normalizeH="0" baseline="0" smtClean="0">
              <a:ln>
                <a:noFill/>
              </a:ln>
              <a:solidFill>
                <a:srgbClr val="0183B7"/>
              </a:solidFill>
              <a:effectLst/>
              <a:latin typeface="Arial" charset="0"/>
            </a:endParaRPr>
          </a:p>
        </p:txBody>
      </p:sp>
      <p:sp>
        <p:nvSpPr>
          <p:cNvPr id="39" name="Content Placeholder 38"/>
          <p:cNvSpPr>
            <a:spLocks noGrp="1"/>
          </p:cNvSpPr>
          <p:nvPr>
            <p:ph idx="1"/>
          </p:nvPr>
        </p:nvSpPr>
        <p:spPr>
          <a:xfrm>
            <a:off x="3934124" y="1358724"/>
            <a:ext cx="7561278" cy="781035"/>
          </a:xfrm>
        </p:spPr>
        <p:txBody>
          <a:bodyPr/>
          <a:lstStyle/>
          <a:p>
            <a:r>
              <a:rPr lang="en-AU" sz="2000" dirty="0" smtClean="0"/>
              <a:t>Four values used to identify and maintain </a:t>
            </a:r>
            <a:r>
              <a:rPr lang="en-AU" sz="2000" dirty="0" err="1" smtClean="0"/>
              <a:t>DODAG</a:t>
            </a:r>
            <a:r>
              <a:rPr lang="en-AU" sz="2000" dirty="0" smtClean="0"/>
              <a:t> topology</a:t>
            </a:r>
          </a:p>
          <a:p>
            <a:pPr lvl="1"/>
            <a:r>
              <a:rPr lang="en-AU" sz="1600" dirty="0" smtClean="0"/>
              <a:t>Nodes in a particular topology will belong to the same </a:t>
            </a:r>
            <a:r>
              <a:rPr lang="en-AU" sz="1600" dirty="0" err="1" smtClean="0"/>
              <a:t>DODAG</a:t>
            </a:r>
            <a:r>
              <a:rPr lang="en-AU" sz="1600" dirty="0" smtClean="0"/>
              <a:t> version</a:t>
            </a:r>
          </a:p>
          <a:p>
            <a:pPr lvl="1"/>
            <a:r>
              <a:rPr lang="en-AU" sz="1600" dirty="0" smtClean="0"/>
              <a:t>Rank within </a:t>
            </a:r>
            <a:r>
              <a:rPr lang="en-AU" sz="1600" dirty="0" smtClean="0">
                <a:solidFill>
                  <a:schemeClr val="tx2"/>
                </a:solidFill>
              </a:rPr>
              <a:t>{</a:t>
            </a:r>
            <a:r>
              <a:rPr lang="en-AU" sz="1600" dirty="0" err="1" smtClean="0">
                <a:solidFill>
                  <a:schemeClr val="tx2"/>
                </a:solidFill>
              </a:rPr>
              <a:t>RPL</a:t>
            </a:r>
            <a:r>
              <a:rPr lang="en-AU" sz="1600" dirty="0" smtClean="0">
                <a:solidFill>
                  <a:schemeClr val="tx2"/>
                </a:solidFill>
              </a:rPr>
              <a:t> Instance ID, </a:t>
            </a:r>
            <a:r>
              <a:rPr lang="en-AU" sz="1600" dirty="0" err="1" smtClean="0">
                <a:solidFill>
                  <a:schemeClr val="tx2"/>
                </a:solidFill>
              </a:rPr>
              <a:t>DODAG</a:t>
            </a:r>
            <a:r>
              <a:rPr lang="en-AU" sz="1600" dirty="0" smtClean="0">
                <a:solidFill>
                  <a:schemeClr val="tx2"/>
                </a:solidFill>
              </a:rPr>
              <a:t> ID, </a:t>
            </a:r>
            <a:r>
              <a:rPr lang="en-AU" sz="1600" dirty="0" err="1" smtClean="0">
                <a:solidFill>
                  <a:schemeClr val="tx2"/>
                </a:solidFill>
              </a:rPr>
              <a:t>DODAG</a:t>
            </a:r>
            <a:r>
              <a:rPr lang="en-AU" sz="1600" dirty="0" smtClean="0">
                <a:solidFill>
                  <a:schemeClr val="tx2"/>
                </a:solidFill>
              </a:rPr>
              <a:t> Version} </a:t>
            </a:r>
            <a:r>
              <a:rPr lang="en-AU" sz="1600" dirty="0" smtClean="0"/>
              <a:t>scope</a:t>
            </a:r>
          </a:p>
        </p:txBody>
      </p:sp>
      <p:grpSp>
        <p:nvGrpSpPr>
          <p:cNvPr id="4" name="Group 3"/>
          <p:cNvGrpSpPr/>
          <p:nvPr/>
        </p:nvGrpSpPr>
        <p:grpSpPr>
          <a:xfrm>
            <a:off x="10508982" y="188913"/>
            <a:ext cx="1253581" cy="1331912"/>
            <a:chOff x="8977029" y="3746915"/>
            <a:chExt cx="2784475" cy="3319942"/>
          </a:xfrm>
        </p:grpSpPr>
        <p:sp>
          <p:nvSpPr>
            <p:cNvPr id="5" name="Line 40"/>
            <p:cNvSpPr>
              <a:spLocks noChangeShapeType="1"/>
            </p:cNvSpPr>
            <p:nvPr/>
          </p:nvSpPr>
          <p:spPr bwMode="auto">
            <a:xfrm rot="10800000" flipV="1">
              <a:off x="10532780" y="5739228"/>
              <a:ext cx="22224" cy="1040291"/>
            </a:xfrm>
            <a:prstGeom prst="line">
              <a:avLst/>
            </a:prstGeom>
            <a:noFill/>
            <a:ln w="9525">
              <a:solidFill>
                <a:schemeClr val="tx1"/>
              </a:solidFill>
              <a:round/>
              <a:headEnd/>
              <a:tailEnd type="triangle" w="med" len="med"/>
            </a:ln>
            <a:effectLst/>
          </p:spPr>
          <p:txBody>
            <a:bodyPr wrap="square" lIns="82124" tIns="41061" rIns="82124" bIns="41061" anchor="ctr">
              <a:spAutoFit/>
            </a:bodyPr>
            <a:lstStyle/>
            <a:p>
              <a:endParaRPr lang="en-US"/>
            </a:p>
          </p:txBody>
        </p:sp>
        <p:sp>
          <p:nvSpPr>
            <p:cNvPr id="6" name="Line 11"/>
            <p:cNvSpPr>
              <a:spLocks noChangeShapeType="1"/>
            </p:cNvSpPr>
            <p:nvPr/>
          </p:nvSpPr>
          <p:spPr bwMode="auto">
            <a:xfrm rot="10800000" flipH="1">
              <a:off x="10672479" y="5229640"/>
              <a:ext cx="314325" cy="365125"/>
            </a:xfrm>
            <a:prstGeom prst="line">
              <a:avLst/>
            </a:prstGeom>
            <a:noFill/>
            <a:ln w="9525">
              <a:solidFill>
                <a:schemeClr val="tx1"/>
              </a:solidFill>
              <a:round/>
              <a:headEnd type="triangle" w="med" len="med"/>
              <a:tailEnd/>
            </a:ln>
            <a:effectLst/>
          </p:spPr>
          <p:txBody>
            <a:bodyPr lIns="82124" tIns="41061" rIns="82124" bIns="41061" anchor="ctr">
              <a:spAutoFit/>
            </a:bodyPr>
            <a:lstStyle/>
            <a:p>
              <a:endParaRPr lang="en-US"/>
            </a:p>
          </p:txBody>
        </p:sp>
        <p:sp>
          <p:nvSpPr>
            <p:cNvPr id="7" name="Line 6"/>
            <p:cNvSpPr>
              <a:spLocks noChangeShapeType="1"/>
            </p:cNvSpPr>
            <p:nvPr/>
          </p:nvSpPr>
          <p:spPr bwMode="auto">
            <a:xfrm>
              <a:off x="9169117" y="4448590"/>
              <a:ext cx="671512" cy="576263"/>
            </a:xfrm>
            <a:prstGeom prst="line">
              <a:avLst/>
            </a:prstGeom>
            <a:noFill/>
            <a:ln w="9525">
              <a:solidFill>
                <a:schemeClr val="tx1"/>
              </a:solidFill>
              <a:round/>
              <a:headEnd/>
              <a:tailEnd type="triangle" w="med" len="med"/>
            </a:ln>
            <a:effectLst/>
          </p:spPr>
          <p:txBody>
            <a:bodyPr lIns="82124" tIns="41061" rIns="82124" bIns="41061" anchor="ctr">
              <a:spAutoFit/>
            </a:bodyPr>
            <a:lstStyle/>
            <a:p>
              <a:endParaRPr lang="en-US"/>
            </a:p>
          </p:txBody>
        </p:sp>
        <p:sp>
          <p:nvSpPr>
            <p:cNvPr id="8" name="Line 8"/>
            <p:cNvSpPr>
              <a:spLocks noChangeShapeType="1"/>
            </p:cNvSpPr>
            <p:nvPr/>
          </p:nvSpPr>
          <p:spPr bwMode="auto">
            <a:xfrm rot="10800000" flipV="1">
              <a:off x="10672479" y="3885028"/>
              <a:ext cx="373063" cy="419100"/>
            </a:xfrm>
            <a:prstGeom prst="line">
              <a:avLst/>
            </a:prstGeom>
            <a:noFill/>
            <a:ln w="9525">
              <a:solidFill>
                <a:schemeClr val="tx1"/>
              </a:solidFill>
              <a:round/>
              <a:headEnd/>
              <a:tailEnd type="triangle" w="med" len="med"/>
            </a:ln>
            <a:effectLst/>
          </p:spPr>
          <p:txBody>
            <a:bodyPr lIns="82124" tIns="41061" rIns="82124" bIns="41061" anchor="ctr">
              <a:spAutoFit/>
            </a:bodyPr>
            <a:lstStyle/>
            <a:p>
              <a:endParaRPr lang="en-US"/>
            </a:p>
          </p:txBody>
        </p:sp>
        <p:sp>
          <p:nvSpPr>
            <p:cNvPr id="9" name="Line 9"/>
            <p:cNvSpPr>
              <a:spLocks noChangeShapeType="1"/>
            </p:cNvSpPr>
            <p:nvPr/>
          </p:nvSpPr>
          <p:spPr bwMode="auto">
            <a:xfrm flipH="1" flipV="1">
              <a:off x="10799479" y="4448590"/>
              <a:ext cx="769938" cy="0"/>
            </a:xfrm>
            <a:prstGeom prst="line">
              <a:avLst/>
            </a:prstGeom>
            <a:noFill/>
            <a:ln w="9525">
              <a:solidFill>
                <a:schemeClr val="tx1"/>
              </a:solidFill>
              <a:round/>
              <a:headEnd/>
              <a:tailEnd type="triangle" w="med" len="med"/>
            </a:ln>
            <a:effectLst/>
          </p:spPr>
          <p:txBody>
            <a:bodyPr lIns="82124" tIns="41061" rIns="82124" bIns="41061" anchor="ctr">
              <a:spAutoFit/>
            </a:bodyPr>
            <a:lstStyle/>
            <a:p>
              <a:endParaRPr lang="en-US"/>
            </a:p>
          </p:txBody>
        </p:sp>
        <p:sp>
          <p:nvSpPr>
            <p:cNvPr id="10" name="AutoShape 14"/>
            <p:cNvSpPr>
              <a:spLocks noChangeArrowheads="1"/>
            </p:cNvSpPr>
            <p:nvPr/>
          </p:nvSpPr>
          <p:spPr bwMode="auto">
            <a:xfrm>
              <a:off x="11280492" y="4304128"/>
              <a:ext cx="481012" cy="287337"/>
            </a:xfrm>
            <a:prstGeom prst="hexagon">
              <a:avLst>
                <a:gd name="adj" fmla="val 41851"/>
                <a:gd name="vf" fmla="val 115470"/>
              </a:avLst>
            </a:prstGeom>
            <a:solidFill>
              <a:srgbClr val="EFB525"/>
            </a:solidFill>
            <a:ln w="9525" algn="ctr">
              <a:solidFill>
                <a:schemeClr val="tx1"/>
              </a:solidFill>
              <a:miter lim="800000"/>
              <a:headEnd/>
              <a:tailEnd/>
            </a:ln>
            <a:effectLst/>
          </p:spPr>
          <p:txBody>
            <a:bodyPr wrap="none" lIns="73025" tIns="36511" rIns="73025" bIns="36511" anchor="ctr"/>
            <a:lstStyle/>
            <a:p>
              <a:pPr algn="ctr" defTabSz="814388"/>
              <a:endParaRPr lang="en-AU" sz="1400" b="1" dirty="0">
                <a:solidFill>
                  <a:schemeClr val="tx1"/>
                </a:solidFill>
              </a:endParaRPr>
            </a:p>
          </p:txBody>
        </p:sp>
        <p:sp>
          <p:nvSpPr>
            <p:cNvPr id="11" name="AutoShape 16"/>
            <p:cNvSpPr>
              <a:spLocks noChangeArrowheads="1"/>
            </p:cNvSpPr>
            <p:nvPr/>
          </p:nvSpPr>
          <p:spPr bwMode="auto">
            <a:xfrm>
              <a:off x="10704229" y="5134390"/>
              <a:ext cx="481013" cy="287338"/>
            </a:xfrm>
            <a:prstGeom prst="hexagon">
              <a:avLst>
                <a:gd name="adj" fmla="val 41851"/>
                <a:gd name="vf" fmla="val 115470"/>
              </a:avLst>
            </a:prstGeom>
            <a:solidFill>
              <a:srgbClr val="EFB525"/>
            </a:solidFill>
            <a:ln w="9525" algn="ctr">
              <a:solidFill>
                <a:schemeClr val="tx1"/>
              </a:solidFill>
              <a:miter lim="800000"/>
              <a:headEnd/>
              <a:tailEnd/>
            </a:ln>
            <a:effectLst/>
          </p:spPr>
          <p:txBody>
            <a:bodyPr wrap="none" lIns="73025" tIns="36511" rIns="73025" bIns="36511" anchor="ctr"/>
            <a:lstStyle/>
            <a:p>
              <a:pPr algn="ctr" defTabSz="814388"/>
              <a:endParaRPr lang="en-AU" sz="1400" b="1" dirty="0">
                <a:solidFill>
                  <a:schemeClr val="tx1"/>
                </a:solidFill>
              </a:endParaRPr>
            </a:p>
          </p:txBody>
        </p:sp>
        <p:sp>
          <p:nvSpPr>
            <p:cNvPr id="12" name="AutoShape 19"/>
            <p:cNvSpPr>
              <a:spLocks noChangeArrowheads="1"/>
            </p:cNvSpPr>
            <p:nvPr/>
          </p:nvSpPr>
          <p:spPr bwMode="auto">
            <a:xfrm>
              <a:off x="10799479" y="3746915"/>
              <a:ext cx="479425" cy="287338"/>
            </a:xfrm>
            <a:prstGeom prst="hexagon">
              <a:avLst>
                <a:gd name="adj" fmla="val 41713"/>
                <a:gd name="vf" fmla="val 115470"/>
              </a:avLst>
            </a:prstGeom>
            <a:solidFill>
              <a:srgbClr val="EFB525"/>
            </a:solidFill>
            <a:ln w="9525" algn="ctr">
              <a:solidFill>
                <a:schemeClr val="tx1"/>
              </a:solidFill>
              <a:miter lim="800000"/>
              <a:headEnd/>
              <a:tailEnd/>
            </a:ln>
            <a:effectLst/>
          </p:spPr>
          <p:txBody>
            <a:bodyPr wrap="none" lIns="73025" tIns="36511" rIns="73025" bIns="36511" anchor="ctr"/>
            <a:lstStyle/>
            <a:p>
              <a:pPr algn="ctr" defTabSz="814388"/>
              <a:endParaRPr lang="en-AU" sz="1400" b="1" dirty="0">
                <a:solidFill>
                  <a:schemeClr val="tx1"/>
                </a:solidFill>
              </a:endParaRPr>
            </a:p>
          </p:txBody>
        </p:sp>
        <p:sp>
          <p:nvSpPr>
            <p:cNvPr id="13" name="AutoShape 21"/>
            <p:cNvSpPr>
              <a:spLocks noChangeArrowheads="1"/>
            </p:cNvSpPr>
            <p:nvPr/>
          </p:nvSpPr>
          <p:spPr bwMode="auto">
            <a:xfrm>
              <a:off x="8977029" y="4304128"/>
              <a:ext cx="481013" cy="287337"/>
            </a:xfrm>
            <a:prstGeom prst="hexagon">
              <a:avLst>
                <a:gd name="adj" fmla="val 41851"/>
                <a:gd name="vf" fmla="val 115470"/>
              </a:avLst>
            </a:prstGeom>
            <a:solidFill>
              <a:srgbClr val="EFB525"/>
            </a:solidFill>
            <a:ln w="9525" algn="ctr">
              <a:solidFill>
                <a:schemeClr val="tx1"/>
              </a:solidFill>
              <a:miter lim="800000"/>
              <a:headEnd/>
              <a:tailEnd/>
            </a:ln>
            <a:effectLst/>
          </p:spPr>
          <p:txBody>
            <a:bodyPr wrap="none" lIns="73025" tIns="36511" rIns="73025" bIns="36511" anchor="ctr"/>
            <a:lstStyle/>
            <a:p>
              <a:pPr algn="ctr" defTabSz="814388"/>
              <a:endParaRPr lang="en-AU" sz="1400" b="1" dirty="0">
                <a:solidFill>
                  <a:schemeClr val="tx1"/>
                </a:solidFill>
              </a:endParaRPr>
            </a:p>
          </p:txBody>
        </p:sp>
        <p:sp>
          <p:nvSpPr>
            <p:cNvPr id="14" name="AutoShape 15"/>
            <p:cNvSpPr>
              <a:spLocks noChangeArrowheads="1"/>
            </p:cNvSpPr>
            <p:nvPr/>
          </p:nvSpPr>
          <p:spPr bwMode="auto">
            <a:xfrm>
              <a:off x="10299417" y="5594765"/>
              <a:ext cx="481012" cy="287338"/>
            </a:xfrm>
            <a:prstGeom prst="hexagon">
              <a:avLst>
                <a:gd name="adj" fmla="val 41851"/>
                <a:gd name="vf" fmla="val 115470"/>
              </a:avLst>
            </a:prstGeom>
            <a:solidFill>
              <a:srgbClr val="EFB525"/>
            </a:solidFill>
            <a:ln w="9525" algn="ctr">
              <a:solidFill>
                <a:schemeClr val="tx1"/>
              </a:solidFill>
              <a:miter lim="800000"/>
              <a:headEnd/>
              <a:tailEnd/>
            </a:ln>
            <a:effectLst/>
          </p:spPr>
          <p:txBody>
            <a:bodyPr wrap="none" lIns="73025" tIns="36511" rIns="73025" bIns="36511" anchor="ctr"/>
            <a:lstStyle/>
            <a:p>
              <a:pPr algn="ctr" defTabSz="814388"/>
              <a:endParaRPr lang="en-AU" sz="1400" b="1" dirty="0">
                <a:solidFill>
                  <a:schemeClr val="tx1"/>
                </a:solidFill>
              </a:endParaRPr>
            </a:p>
          </p:txBody>
        </p:sp>
        <p:sp>
          <p:nvSpPr>
            <p:cNvPr id="15" name="AutoShape 17"/>
            <p:cNvSpPr>
              <a:spLocks noChangeArrowheads="1"/>
            </p:cNvSpPr>
            <p:nvPr/>
          </p:nvSpPr>
          <p:spPr bwMode="auto">
            <a:xfrm>
              <a:off x="10315291" y="6779519"/>
              <a:ext cx="479425" cy="287338"/>
            </a:xfrm>
            <a:prstGeom prst="hexagon">
              <a:avLst>
                <a:gd name="adj" fmla="val 41713"/>
                <a:gd name="vf" fmla="val 115470"/>
              </a:avLst>
            </a:prstGeom>
            <a:solidFill>
              <a:srgbClr val="A0C02A"/>
            </a:solidFill>
            <a:ln w="9525" algn="ctr">
              <a:solidFill>
                <a:schemeClr val="tx1"/>
              </a:solidFill>
              <a:miter lim="800000"/>
              <a:headEnd/>
              <a:tailEnd/>
            </a:ln>
            <a:effectLst/>
          </p:spPr>
          <p:txBody>
            <a:bodyPr wrap="none" lIns="73025" tIns="36511" rIns="73025" bIns="36511" anchor="ctr"/>
            <a:lstStyle/>
            <a:p>
              <a:pPr algn="ctr" defTabSz="814388"/>
              <a:endParaRPr lang="en-AU" sz="1400" b="1" dirty="0">
                <a:solidFill>
                  <a:schemeClr val="tx1"/>
                </a:solidFill>
              </a:endParaRPr>
            </a:p>
          </p:txBody>
        </p:sp>
        <p:sp>
          <p:nvSpPr>
            <p:cNvPr id="16" name="Line 43"/>
            <p:cNvSpPr>
              <a:spLocks noChangeShapeType="1"/>
            </p:cNvSpPr>
            <p:nvPr/>
          </p:nvSpPr>
          <p:spPr bwMode="auto">
            <a:xfrm>
              <a:off x="10150192" y="4034253"/>
              <a:ext cx="277812" cy="269875"/>
            </a:xfrm>
            <a:prstGeom prst="line">
              <a:avLst/>
            </a:prstGeom>
            <a:noFill/>
            <a:ln w="9525">
              <a:solidFill>
                <a:schemeClr val="tx1"/>
              </a:solidFill>
              <a:round/>
              <a:headEnd/>
              <a:tailEnd type="triangle" w="med" len="med"/>
            </a:ln>
            <a:effectLst/>
          </p:spPr>
          <p:txBody>
            <a:bodyPr lIns="82124" tIns="41061" rIns="82124" bIns="41061" anchor="ctr">
              <a:spAutoFit/>
            </a:bodyPr>
            <a:lstStyle/>
            <a:p>
              <a:endParaRPr lang="en-US"/>
            </a:p>
          </p:txBody>
        </p:sp>
        <p:sp>
          <p:nvSpPr>
            <p:cNvPr id="17" name="AutoShape 18"/>
            <p:cNvSpPr>
              <a:spLocks noChangeArrowheads="1"/>
            </p:cNvSpPr>
            <p:nvPr/>
          </p:nvSpPr>
          <p:spPr bwMode="auto">
            <a:xfrm>
              <a:off x="9840629" y="3800890"/>
              <a:ext cx="479425" cy="287338"/>
            </a:xfrm>
            <a:prstGeom prst="hexagon">
              <a:avLst>
                <a:gd name="adj" fmla="val 41713"/>
                <a:gd name="vf" fmla="val 115470"/>
              </a:avLst>
            </a:prstGeom>
            <a:solidFill>
              <a:srgbClr val="EFB525"/>
            </a:solidFill>
            <a:ln w="9525" algn="ctr">
              <a:solidFill>
                <a:schemeClr val="tx1"/>
              </a:solidFill>
              <a:miter lim="800000"/>
              <a:headEnd/>
              <a:tailEnd/>
            </a:ln>
            <a:effectLst/>
          </p:spPr>
          <p:txBody>
            <a:bodyPr wrap="none" lIns="73025" tIns="36511" rIns="73025" bIns="36511" anchor="ctr"/>
            <a:lstStyle/>
            <a:p>
              <a:pPr algn="ctr" defTabSz="814388"/>
              <a:endParaRPr lang="en-AU" sz="1400" b="1" dirty="0">
                <a:solidFill>
                  <a:schemeClr val="tx1"/>
                </a:solidFill>
              </a:endParaRPr>
            </a:p>
          </p:txBody>
        </p:sp>
        <p:sp>
          <p:nvSpPr>
            <p:cNvPr id="18" name="Line 44"/>
            <p:cNvSpPr>
              <a:spLocks noChangeShapeType="1"/>
            </p:cNvSpPr>
            <p:nvPr/>
          </p:nvSpPr>
          <p:spPr bwMode="auto">
            <a:xfrm rot="10800000" flipV="1">
              <a:off x="10075579" y="4448590"/>
              <a:ext cx="479425" cy="576263"/>
            </a:xfrm>
            <a:prstGeom prst="line">
              <a:avLst/>
            </a:prstGeom>
            <a:noFill/>
            <a:ln w="9525">
              <a:solidFill>
                <a:schemeClr val="tx1"/>
              </a:solidFill>
              <a:round/>
              <a:headEnd/>
              <a:tailEnd type="triangle" w="med" len="med"/>
            </a:ln>
            <a:effectLst/>
          </p:spPr>
          <p:txBody>
            <a:bodyPr lIns="82124" tIns="41061" rIns="82124" bIns="41061" anchor="ctr">
              <a:spAutoFit/>
            </a:bodyPr>
            <a:lstStyle/>
            <a:p>
              <a:endParaRPr lang="en-US"/>
            </a:p>
          </p:txBody>
        </p:sp>
        <p:sp>
          <p:nvSpPr>
            <p:cNvPr id="19" name="AutoShape 13"/>
            <p:cNvSpPr>
              <a:spLocks noChangeArrowheads="1"/>
            </p:cNvSpPr>
            <p:nvPr/>
          </p:nvSpPr>
          <p:spPr bwMode="auto">
            <a:xfrm>
              <a:off x="10320054" y="4304128"/>
              <a:ext cx="481013" cy="287337"/>
            </a:xfrm>
            <a:prstGeom prst="hexagon">
              <a:avLst>
                <a:gd name="adj" fmla="val 41851"/>
                <a:gd name="vf" fmla="val 115470"/>
              </a:avLst>
            </a:prstGeom>
            <a:solidFill>
              <a:srgbClr val="EFB525"/>
            </a:solidFill>
            <a:ln w="9525" algn="ctr">
              <a:solidFill>
                <a:schemeClr val="tx1"/>
              </a:solidFill>
              <a:miter lim="800000"/>
              <a:headEnd/>
              <a:tailEnd/>
            </a:ln>
            <a:effectLst/>
          </p:spPr>
          <p:txBody>
            <a:bodyPr wrap="none" lIns="73025" tIns="36511" rIns="73025" bIns="36511" anchor="ctr"/>
            <a:lstStyle/>
            <a:p>
              <a:pPr algn="ctr" defTabSz="814388"/>
              <a:endParaRPr lang="en-AU" sz="1400" b="1" dirty="0">
                <a:solidFill>
                  <a:schemeClr val="tx1"/>
                </a:solidFill>
              </a:endParaRPr>
            </a:p>
          </p:txBody>
        </p:sp>
        <p:sp>
          <p:nvSpPr>
            <p:cNvPr id="20" name="Line 45"/>
            <p:cNvSpPr>
              <a:spLocks noChangeShapeType="1"/>
            </p:cNvSpPr>
            <p:nvPr/>
          </p:nvSpPr>
          <p:spPr bwMode="auto">
            <a:xfrm>
              <a:off x="10015254" y="5259803"/>
              <a:ext cx="393700" cy="339725"/>
            </a:xfrm>
            <a:prstGeom prst="line">
              <a:avLst/>
            </a:prstGeom>
            <a:noFill/>
            <a:ln w="9525">
              <a:solidFill>
                <a:schemeClr val="tx1"/>
              </a:solidFill>
              <a:round/>
              <a:headEnd/>
              <a:tailEnd type="triangle" w="med" len="med"/>
            </a:ln>
            <a:effectLst/>
          </p:spPr>
          <p:txBody>
            <a:bodyPr lIns="82124" tIns="41061" rIns="82124" bIns="41061" anchor="ctr">
              <a:spAutoFit/>
            </a:bodyPr>
            <a:lstStyle/>
            <a:p>
              <a:endParaRPr lang="en-US"/>
            </a:p>
          </p:txBody>
        </p:sp>
        <p:sp>
          <p:nvSpPr>
            <p:cNvPr id="21" name="AutoShape 12"/>
            <p:cNvSpPr>
              <a:spLocks noChangeArrowheads="1"/>
            </p:cNvSpPr>
            <p:nvPr/>
          </p:nvSpPr>
          <p:spPr bwMode="auto">
            <a:xfrm>
              <a:off x="9715217" y="5024853"/>
              <a:ext cx="479425" cy="287337"/>
            </a:xfrm>
            <a:prstGeom prst="hexagon">
              <a:avLst>
                <a:gd name="adj" fmla="val 41713"/>
                <a:gd name="vf" fmla="val 115470"/>
              </a:avLst>
            </a:prstGeom>
            <a:solidFill>
              <a:srgbClr val="EFB525"/>
            </a:solidFill>
            <a:ln w="9525" algn="ctr">
              <a:solidFill>
                <a:schemeClr val="tx1"/>
              </a:solidFill>
              <a:miter lim="800000"/>
              <a:headEnd/>
              <a:tailEnd/>
            </a:ln>
            <a:effectLst/>
          </p:spPr>
          <p:txBody>
            <a:bodyPr wrap="none" lIns="73025" tIns="36511" rIns="73025" bIns="36511" anchor="ctr"/>
            <a:lstStyle/>
            <a:p>
              <a:pPr algn="ctr" defTabSz="814388"/>
              <a:endParaRPr lang="en-AU" sz="1400" b="1" dirty="0">
                <a:solidFill>
                  <a:schemeClr val="tx1"/>
                </a:solidFill>
              </a:endParaRPr>
            </a:p>
          </p:txBody>
        </p:sp>
        <p:sp>
          <p:nvSpPr>
            <p:cNvPr id="22" name="Line 46"/>
            <p:cNvSpPr>
              <a:spLocks noChangeShapeType="1"/>
            </p:cNvSpPr>
            <p:nvPr/>
          </p:nvSpPr>
          <p:spPr bwMode="auto">
            <a:xfrm>
              <a:off x="9654892" y="5739228"/>
              <a:ext cx="652462" cy="1587"/>
            </a:xfrm>
            <a:prstGeom prst="line">
              <a:avLst/>
            </a:prstGeom>
            <a:noFill/>
            <a:ln w="9525">
              <a:solidFill>
                <a:schemeClr val="tx1"/>
              </a:solidFill>
              <a:round/>
              <a:headEnd/>
              <a:tailEnd type="triangle" w="med" len="med"/>
            </a:ln>
            <a:effectLst/>
          </p:spPr>
          <p:txBody>
            <a:bodyPr lIns="82124" tIns="41061" rIns="82124" bIns="41061" anchor="ctr">
              <a:spAutoFit/>
            </a:bodyPr>
            <a:lstStyle/>
            <a:p>
              <a:endParaRPr lang="en-US"/>
            </a:p>
          </p:txBody>
        </p:sp>
        <p:sp>
          <p:nvSpPr>
            <p:cNvPr id="23" name="AutoShape 20"/>
            <p:cNvSpPr>
              <a:spLocks noChangeArrowheads="1"/>
            </p:cNvSpPr>
            <p:nvPr/>
          </p:nvSpPr>
          <p:spPr bwMode="auto">
            <a:xfrm>
              <a:off x="9264367" y="5601115"/>
              <a:ext cx="481012" cy="287338"/>
            </a:xfrm>
            <a:prstGeom prst="hexagon">
              <a:avLst>
                <a:gd name="adj" fmla="val 41851"/>
                <a:gd name="vf" fmla="val 115470"/>
              </a:avLst>
            </a:prstGeom>
            <a:solidFill>
              <a:srgbClr val="EFB525"/>
            </a:solidFill>
            <a:ln w="9525" algn="ctr">
              <a:solidFill>
                <a:schemeClr val="tx1"/>
              </a:solidFill>
              <a:miter lim="800000"/>
              <a:headEnd/>
              <a:tailEnd/>
            </a:ln>
            <a:effectLst/>
          </p:spPr>
          <p:txBody>
            <a:bodyPr wrap="none" lIns="73025" tIns="36511" rIns="73025" bIns="36511" anchor="ctr"/>
            <a:lstStyle/>
            <a:p>
              <a:pPr algn="ctr" defTabSz="814388"/>
              <a:endParaRPr lang="en-AU" sz="1400" b="1" dirty="0">
                <a:solidFill>
                  <a:schemeClr val="tx1"/>
                </a:solidFill>
              </a:endParaRPr>
            </a:p>
          </p:txBody>
        </p:sp>
      </p:grpSp>
      <p:sp>
        <p:nvSpPr>
          <p:cNvPr id="29" name="AutoShape 19"/>
          <p:cNvSpPr>
            <a:spLocks noChangeArrowheads="1"/>
          </p:cNvSpPr>
          <p:nvPr/>
        </p:nvSpPr>
        <p:spPr bwMode="auto">
          <a:xfrm>
            <a:off x="1984482" y="4221162"/>
            <a:ext cx="479425" cy="287338"/>
          </a:xfrm>
          <a:prstGeom prst="hexagon">
            <a:avLst>
              <a:gd name="adj" fmla="val 41713"/>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endParaRPr lang="en-AU" sz="1400" b="1" dirty="0">
              <a:solidFill>
                <a:schemeClr val="tx1"/>
              </a:solidFill>
            </a:endParaRPr>
          </a:p>
        </p:txBody>
      </p:sp>
      <p:sp>
        <p:nvSpPr>
          <p:cNvPr id="31" name="TextBox 30"/>
          <p:cNvSpPr txBox="1"/>
          <p:nvPr/>
        </p:nvSpPr>
        <p:spPr>
          <a:xfrm>
            <a:off x="1862557" y="3869859"/>
            <a:ext cx="723275" cy="341632"/>
          </a:xfrm>
          <a:prstGeom prst="rect">
            <a:avLst/>
          </a:prstGeom>
          <a:noFill/>
        </p:spPr>
        <p:txBody>
          <a:bodyPr wrap="none" rtlCol="0">
            <a:spAutoFit/>
          </a:bodyPr>
          <a:lstStyle/>
          <a:p>
            <a:r>
              <a:rPr lang="en-AU" dirty="0" smtClean="0">
                <a:solidFill>
                  <a:schemeClr val="tx1"/>
                </a:solidFill>
              </a:rPr>
              <a:t>Rank</a:t>
            </a:r>
            <a:endParaRPr lang="en-US" dirty="0">
              <a:solidFill>
                <a:schemeClr val="tx1"/>
              </a:solidFill>
            </a:endParaRPr>
          </a:p>
        </p:txBody>
      </p:sp>
      <p:sp>
        <p:nvSpPr>
          <p:cNvPr id="32" name="TextBox 31"/>
          <p:cNvSpPr txBox="1"/>
          <p:nvPr/>
        </p:nvSpPr>
        <p:spPr>
          <a:xfrm>
            <a:off x="1324527" y="3267399"/>
            <a:ext cx="1864678" cy="341632"/>
          </a:xfrm>
          <a:prstGeom prst="rect">
            <a:avLst/>
          </a:prstGeom>
          <a:noFill/>
        </p:spPr>
        <p:txBody>
          <a:bodyPr wrap="none" rtlCol="0">
            <a:spAutoFit/>
          </a:bodyPr>
          <a:lstStyle/>
          <a:p>
            <a:r>
              <a:rPr lang="en-AU" dirty="0" err="1" smtClean="0">
                <a:solidFill>
                  <a:schemeClr val="tx1"/>
                </a:solidFill>
              </a:rPr>
              <a:t>DODAG</a:t>
            </a:r>
            <a:r>
              <a:rPr lang="en-AU" dirty="0" smtClean="0">
                <a:solidFill>
                  <a:schemeClr val="tx1"/>
                </a:solidFill>
              </a:rPr>
              <a:t> Version</a:t>
            </a:r>
            <a:endParaRPr lang="en-US" dirty="0">
              <a:solidFill>
                <a:schemeClr val="tx1"/>
              </a:solidFill>
            </a:endParaRPr>
          </a:p>
        </p:txBody>
      </p:sp>
      <p:sp>
        <p:nvSpPr>
          <p:cNvPr id="33" name="TextBox 32"/>
          <p:cNvSpPr txBox="1"/>
          <p:nvPr/>
        </p:nvSpPr>
        <p:spPr>
          <a:xfrm>
            <a:off x="1291856" y="2528887"/>
            <a:ext cx="1980029" cy="341632"/>
          </a:xfrm>
          <a:prstGeom prst="rect">
            <a:avLst/>
          </a:prstGeom>
          <a:noFill/>
        </p:spPr>
        <p:txBody>
          <a:bodyPr wrap="none" rtlCol="0">
            <a:spAutoFit/>
          </a:bodyPr>
          <a:lstStyle/>
          <a:p>
            <a:r>
              <a:rPr lang="en-AU" dirty="0" err="1" smtClean="0">
                <a:solidFill>
                  <a:schemeClr val="tx1"/>
                </a:solidFill>
              </a:rPr>
              <a:t>DODAG</a:t>
            </a:r>
            <a:r>
              <a:rPr lang="en-AU" dirty="0" smtClean="0">
                <a:solidFill>
                  <a:schemeClr val="tx1"/>
                </a:solidFill>
              </a:rPr>
              <a:t> Identifier</a:t>
            </a:r>
            <a:endParaRPr lang="en-US" dirty="0">
              <a:solidFill>
                <a:schemeClr val="tx1"/>
              </a:solidFill>
            </a:endParaRPr>
          </a:p>
        </p:txBody>
      </p:sp>
      <p:sp>
        <p:nvSpPr>
          <p:cNvPr id="34" name="TextBox 33"/>
          <p:cNvSpPr txBox="1"/>
          <p:nvPr/>
        </p:nvSpPr>
        <p:spPr>
          <a:xfrm>
            <a:off x="1291856" y="1826893"/>
            <a:ext cx="1856021" cy="341632"/>
          </a:xfrm>
          <a:prstGeom prst="rect">
            <a:avLst/>
          </a:prstGeom>
          <a:noFill/>
        </p:spPr>
        <p:txBody>
          <a:bodyPr wrap="none" rtlCol="0">
            <a:spAutoFit/>
          </a:bodyPr>
          <a:lstStyle/>
          <a:p>
            <a:r>
              <a:rPr lang="en-AU" dirty="0" err="1" smtClean="0">
                <a:solidFill>
                  <a:schemeClr val="tx1"/>
                </a:solidFill>
              </a:rPr>
              <a:t>RPL</a:t>
            </a:r>
            <a:r>
              <a:rPr lang="en-AU" dirty="0" smtClean="0">
                <a:solidFill>
                  <a:schemeClr val="tx1"/>
                </a:solidFill>
              </a:rPr>
              <a:t> Instance ID</a:t>
            </a:r>
            <a:endParaRPr lang="en-US" dirty="0">
              <a:solidFill>
                <a:schemeClr val="tx1"/>
              </a:solidFill>
            </a:endParaRPr>
          </a:p>
        </p:txBody>
      </p:sp>
      <p:sp>
        <p:nvSpPr>
          <p:cNvPr id="40" name="Title 39"/>
          <p:cNvSpPr>
            <a:spLocks noGrp="1"/>
          </p:cNvSpPr>
          <p:nvPr>
            <p:ph type="title"/>
          </p:nvPr>
        </p:nvSpPr>
        <p:spPr/>
        <p:txBody>
          <a:bodyPr/>
          <a:lstStyle/>
          <a:p>
            <a:r>
              <a:rPr lang="en-AU" dirty="0" err="1" smtClean="0"/>
              <a:t>RPL</a:t>
            </a:r>
            <a:r>
              <a:rPr lang="en-AU" dirty="0" smtClean="0"/>
              <a:t> Identifiers</a:t>
            </a:r>
            <a:endParaRPr lang="en-US" dirty="0"/>
          </a:p>
        </p:txBody>
      </p:sp>
      <p:sp>
        <p:nvSpPr>
          <p:cNvPr id="47" name="Line 40"/>
          <p:cNvSpPr>
            <a:spLocks noChangeShapeType="1"/>
          </p:cNvSpPr>
          <p:nvPr/>
        </p:nvSpPr>
        <p:spPr bwMode="auto">
          <a:xfrm rot="10800000" flipV="1">
            <a:off x="6393329" y="5567531"/>
            <a:ext cx="1" cy="381805"/>
          </a:xfrm>
          <a:prstGeom prst="line">
            <a:avLst/>
          </a:prstGeom>
          <a:noFill/>
          <a:ln w="28575">
            <a:solidFill>
              <a:schemeClr val="tx1"/>
            </a:solidFill>
            <a:round/>
            <a:headEnd/>
            <a:tailEnd type="triangle" w="med" len="med"/>
          </a:ln>
          <a:effectLst/>
        </p:spPr>
        <p:txBody>
          <a:bodyPr wrap="square" lIns="82124" tIns="41061" rIns="82124" bIns="41061" anchor="ctr">
            <a:spAutoFit/>
          </a:bodyPr>
          <a:lstStyle/>
          <a:p>
            <a:endParaRPr lang="en-US"/>
          </a:p>
        </p:txBody>
      </p:sp>
      <p:sp>
        <p:nvSpPr>
          <p:cNvPr id="48" name="Line 11"/>
          <p:cNvSpPr>
            <a:spLocks noChangeShapeType="1"/>
          </p:cNvSpPr>
          <p:nvPr/>
        </p:nvSpPr>
        <p:spPr bwMode="auto">
          <a:xfrm rot="10800000" flipH="1">
            <a:off x="6510805" y="5057942"/>
            <a:ext cx="314325" cy="365125"/>
          </a:xfrm>
          <a:prstGeom prst="line">
            <a:avLst/>
          </a:prstGeom>
          <a:noFill/>
          <a:ln w="28575">
            <a:solidFill>
              <a:schemeClr val="tx1"/>
            </a:solidFill>
            <a:round/>
            <a:headEnd type="triangle" w="med" len="med"/>
            <a:tailEnd/>
          </a:ln>
          <a:effectLst/>
        </p:spPr>
        <p:txBody>
          <a:bodyPr lIns="82124" tIns="41061" rIns="82124" bIns="41061" anchor="ctr">
            <a:spAutoFit/>
          </a:bodyPr>
          <a:lstStyle/>
          <a:p>
            <a:endParaRPr lang="en-US"/>
          </a:p>
        </p:txBody>
      </p:sp>
      <p:sp>
        <p:nvSpPr>
          <p:cNvPr id="49" name="Line 6"/>
          <p:cNvSpPr>
            <a:spLocks noChangeShapeType="1"/>
          </p:cNvSpPr>
          <p:nvPr/>
        </p:nvSpPr>
        <p:spPr bwMode="auto">
          <a:xfrm>
            <a:off x="5007443" y="4276892"/>
            <a:ext cx="671512" cy="576263"/>
          </a:xfrm>
          <a:prstGeom prst="line">
            <a:avLst/>
          </a:prstGeom>
          <a:noFill/>
          <a:ln w="28575">
            <a:solidFill>
              <a:schemeClr val="tx1"/>
            </a:solidFill>
            <a:round/>
            <a:headEnd/>
            <a:tailEnd type="triangle" w="med" len="med"/>
          </a:ln>
          <a:effectLst/>
        </p:spPr>
        <p:txBody>
          <a:bodyPr lIns="82124" tIns="41061" rIns="82124" bIns="41061" anchor="ctr">
            <a:spAutoFit/>
          </a:bodyPr>
          <a:lstStyle/>
          <a:p>
            <a:endParaRPr lang="en-US"/>
          </a:p>
        </p:txBody>
      </p:sp>
      <p:sp>
        <p:nvSpPr>
          <p:cNvPr id="50" name="Line 8"/>
          <p:cNvSpPr>
            <a:spLocks noChangeShapeType="1"/>
          </p:cNvSpPr>
          <p:nvPr/>
        </p:nvSpPr>
        <p:spPr bwMode="auto">
          <a:xfrm rot="10800000" flipV="1">
            <a:off x="6510805" y="3713330"/>
            <a:ext cx="373063" cy="419100"/>
          </a:xfrm>
          <a:prstGeom prst="line">
            <a:avLst/>
          </a:prstGeom>
          <a:noFill/>
          <a:ln w="28575">
            <a:solidFill>
              <a:schemeClr val="tx1"/>
            </a:solidFill>
            <a:round/>
            <a:headEnd/>
            <a:tailEnd type="triangle" w="med" len="med"/>
          </a:ln>
          <a:effectLst/>
        </p:spPr>
        <p:txBody>
          <a:bodyPr lIns="82124" tIns="41061" rIns="82124" bIns="41061" anchor="ctr">
            <a:spAutoFit/>
          </a:bodyPr>
          <a:lstStyle/>
          <a:p>
            <a:endParaRPr lang="en-US"/>
          </a:p>
        </p:txBody>
      </p:sp>
      <p:sp>
        <p:nvSpPr>
          <p:cNvPr id="51" name="Line 9"/>
          <p:cNvSpPr>
            <a:spLocks noChangeShapeType="1"/>
          </p:cNvSpPr>
          <p:nvPr/>
        </p:nvSpPr>
        <p:spPr bwMode="auto">
          <a:xfrm flipH="1" flipV="1">
            <a:off x="6637805" y="4276892"/>
            <a:ext cx="769938" cy="0"/>
          </a:xfrm>
          <a:prstGeom prst="line">
            <a:avLst/>
          </a:prstGeom>
          <a:noFill/>
          <a:ln w="28575">
            <a:solidFill>
              <a:schemeClr val="tx1"/>
            </a:solidFill>
            <a:round/>
            <a:headEnd/>
            <a:tailEnd type="triangle" w="med" len="med"/>
          </a:ln>
          <a:effectLst/>
        </p:spPr>
        <p:txBody>
          <a:bodyPr lIns="82124" tIns="41061" rIns="82124" bIns="41061" anchor="ctr">
            <a:spAutoFit/>
          </a:bodyPr>
          <a:lstStyle/>
          <a:p>
            <a:endParaRPr lang="en-US"/>
          </a:p>
        </p:txBody>
      </p:sp>
      <p:sp>
        <p:nvSpPr>
          <p:cNvPr id="52" name="AutoShape 14"/>
          <p:cNvSpPr>
            <a:spLocks noChangeArrowheads="1"/>
          </p:cNvSpPr>
          <p:nvPr/>
        </p:nvSpPr>
        <p:spPr bwMode="auto">
          <a:xfrm>
            <a:off x="7118818" y="4132430"/>
            <a:ext cx="481012" cy="287337"/>
          </a:xfrm>
          <a:prstGeom prst="hexagon">
            <a:avLst>
              <a:gd name="adj" fmla="val 41851"/>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4</a:t>
            </a:r>
          </a:p>
        </p:txBody>
      </p:sp>
      <p:sp>
        <p:nvSpPr>
          <p:cNvPr id="53" name="AutoShape 16"/>
          <p:cNvSpPr>
            <a:spLocks noChangeArrowheads="1"/>
          </p:cNvSpPr>
          <p:nvPr/>
        </p:nvSpPr>
        <p:spPr bwMode="auto">
          <a:xfrm>
            <a:off x="6542555" y="4962692"/>
            <a:ext cx="481013" cy="287338"/>
          </a:xfrm>
          <a:prstGeom prst="hexagon">
            <a:avLst>
              <a:gd name="adj" fmla="val 41851"/>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2</a:t>
            </a:r>
          </a:p>
        </p:txBody>
      </p:sp>
      <p:sp>
        <p:nvSpPr>
          <p:cNvPr id="54" name="AutoShape 19"/>
          <p:cNvSpPr>
            <a:spLocks noChangeArrowheads="1"/>
          </p:cNvSpPr>
          <p:nvPr/>
        </p:nvSpPr>
        <p:spPr bwMode="auto">
          <a:xfrm>
            <a:off x="6637805" y="3575217"/>
            <a:ext cx="479425" cy="287338"/>
          </a:xfrm>
          <a:prstGeom prst="hexagon">
            <a:avLst>
              <a:gd name="adj" fmla="val 41713"/>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4</a:t>
            </a:r>
          </a:p>
        </p:txBody>
      </p:sp>
      <p:sp>
        <p:nvSpPr>
          <p:cNvPr id="55" name="AutoShape 21"/>
          <p:cNvSpPr>
            <a:spLocks noChangeArrowheads="1"/>
          </p:cNvSpPr>
          <p:nvPr/>
        </p:nvSpPr>
        <p:spPr bwMode="auto">
          <a:xfrm>
            <a:off x="4815355" y="4132430"/>
            <a:ext cx="481013" cy="287337"/>
          </a:xfrm>
          <a:prstGeom prst="hexagon">
            <a:avLst>
              <a:gd name="adj" fmla="val 41851"/>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dirty="0">
                <a:solidFill>
                  <a:schemeClr val="tx1"/>
                </a:solidFill>
              </a:rPr>
              <a:t>3</a:t>
            </a:r>
          </a:p>
        </p:txBody>
      </p:sp>
      <p:sp>
        <p:nvSpPr>
          <p:cNvPr id="56" name="AutoShape 15"/>
          <p:cNvSpPr>
            <a:spLocks noChangeArrowheads="1"/>
          </p:cNvSpPr>
          <p:nvPr/>
        </p:nvSpPr>
        <p:spPr bwMode="auto">
          <a:xfrm>
            <a:off x="6137743" y="5423067"/>
            <a:ext cx="481012" cy="287338"/>
          </a:xfrm>
          <a:prstGeom prst="hexagon">
            <a:avLst>
              <a:gd name="adj" fmla="val 41851"/>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1</a:t>
            </a:r>
          </a:p>
        </p:txBody>
      </p:sp>
      <p:sp>
        <p:nvSpPr>
          <p:cNvPr id="57" name="AutoShape 17"/>
          <p:cNvSpPr>
            <a:spLocks noChangeArrowheads="1"/>
          </p:cNvSpPr>
          <p:nvPr/>
        </p:nvSpPr>
        <p:spPr bwMode="auto">
          <a:xfrm>
            <a:off x="6145680" y="5949336"/>
            <a:ext cx="479425" cy="287338"/>
          </a:xfrm>
          <a:prstGeom prst="hexagon">
            <a:avLst>
              <a:gd name="adj" fmla="val 41713"/>
              <a:gd name="vf" fmla="val 115470"/>
            </a:avLst>
          </a:prstGeom>
          <a:solidFill>
            <a:srgbClr val="A0C02A"/>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0</a:t>
            </a:r>
          </a:p>
        </p:txBody>
      </p:sp>
      <p:sp>
        <p:nvSpPr>
          <p:cNvPr id="58" name="Line 43"/>
          <p:cNvSpPr>
            <a:spLocks noChangeShapeType="1"/>
          </p:cNvSpPr>
          <p:nvPr/>
        </p:nvSpPr>
        <p:spPr bwMode="auto">
          <a:xfrm>
            <a:off x="5988518" y="3862555"/>
            <a:ext cx="277812" cy="269875"/>
          </a:xfrm>
          <a:prstGeom prst="line">
            <a:avLst/>
          </a:prstGeom>
          <a:noFill/>
          <a:ln w="28575">
            <a:solidFill>
              <a:schemeClr val="tx1"/>
            </a:solidFill>
            <a:round/>
            <a:headEnd/>
            <a:tailEnd type="triangle" w="med" len="med"/>
          </a:ln>
          <a:effectLst/>
        </p:spPr>
        <p:txBody>
          <a:bodyPr lIns="82124" tIns="41061" rIns="82124" bIns="41061" anchor="ctr">
            <a:spAutoFit/>
          </a:bodyPr>
          <a:lstStyle/>
          <a:p>
            <a:endParaRPr lang="en-US"/>
          </a:p>
        </p:txBody>
      </p:sp>
      <p:sp>
        <p:nvSpPr>
          <p:cNvPr id="59" name="AutoShape 18"/>
          <p:cNvSpPr>
            <a:spLocks noChangeArrowheads="1"/>
          </p:cNvSpPr>
          <p:nvPr/>
        </p:nvSpPr>
        <p:spPr bwMode="auto">
          <a:xfrm>
            <a:off x="5678955" y="3629192"/>
            <a:ext cx="479425" cy="287338"/>
          </a:xfrm>
          <a:prstGeom prst="hexagon">
            <a:avLst>
              <a:gd name="adj" fmla="val 41713"/>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4</a:t>
            </a:r>
          </a:p>
        </p:txBody>
      </p:sp>
      <p:sp>
        <p:nvSpPr>
          <p:cNvPr id="60" name="Line 44"/>
          <p:cNvSpPr>
            <a:spLocks noChangeShapeType="1"/>
          </p:cNvSpPr>
          <p:nvPr/>
        </p:nvSpPr>
        <p:spPr bwMode="auto">
          <a:xfrm rot="10800000" flipV="1">
            <a:off x="5913905" y="4276892"/>
            <a:ext cx="479425" cy="576263"/>
          </a:xfrm>
          <a:prstGeom prst="line">
            <a:avLst/>
          </a:prstGeom>
          <a:noFill/>
          <a:ln w="28575">
            <a:solidFill>
              <a:schemeClr val="tx1"/>
            </a:solidFill>
            <a:round/>
            <a:headEnd/>
            <a:tailEnd type="triangle" w="med" len="med"/>
          </a:ln>
          <a:effectLst/>
        </p:spPr>
        <p:txBody>
          <a:bodyPr lIns="82124" tIns="41061" rIns="82124" bIns="41061" anchor="ctr">
            <a:spAutoFit/>
          </a:bodyPr>
          <a:lstStyle/>
          <a:p>
            <a:endParaRPr lang="en-US"/>
          </a:p>
        </p:txBody>
      </p:sp>
      <p:sp>
        <p:nvSpPr>
          <p:cNvPr id="61" name="AutoShape 13"/>
          <p:cNvSpPr>
            <a:spLocks noChangeArrowheads="1"/>
          </p:cNvSpPr>
          <p:nvPr/>
        </p:nvSpPr>
        <p:spPr bwMode="auto">
          <a:xfrm>
            <a:off x="6158380" y="4132430"/>
            <a:ext cx="481013" cy="287337"/>
          </a:xfrm>
          <a:prstGeom prst="hexagon">
            <a:avLst>
              <a:gd name="adj" fmla="val 41851"/>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3</a:t>
            </a:r>
          </a:p>
        </p:txBody>
      </p:sp>
      <p:sp>
        <p:nvSpPr>
          <p:cNvPr id="62" name="Line 45"/>
          <p:cNvSpPr>
            <a:spLocks noChangeShapeType="1"/>
          </p:cNvSpPr>
          <p:nvPr/>
        </p:nvSpPr>
        <p:spPr bwMode="auto">
          <a:xfrm>
            <a:off x="5853580" y="5088105"/>
            <a:ext cx="393700" cy="339725"/>
          </a:xfrm>
          <a:prstGeom prst="line">
            <a:avLst/>
          </a:prstGeom>
          <a:noFill/>
          <a:ln w="28575">
            <a:solidFill>
              <a:schemeClr val="tx1"/>
            </a:solidFill>
            <a:round/>
            <a:headEnd/>
            <a:tailEnd type="triangle" w="med" len="med"/>
          </a:ln>
          <a:effectLst/>
        </p:spPr>
        <p:txBody>
          <a:bodyPr lIns="82124" tIns="41061" rIns="82124" bIns="41061" anchor="ctr">
            <a:spAutoFit/>
          </a:bodyPr>
          <a:lstStyle/>
          <a:p>
            <a:endParaRPr lang="en-US"/>
          </a:p>
        </p:txBody>
      </p:sp>
      <p:sp>
        <p:nvSpPr>
          <p:cNvPr id="63" name="AutoShape 12"/>
          <p:cNvSpPr>
            <a:spLocks noChangeArrowheads="1"/>
          </p:cNvSpPr>
          <p:nvPr/>
        </p:nvSpPr>
        <p:spPr bwMode="auto">
          <a:xfrm>
            <a:off x="5553543" y="4853155"/>
            <a:ext cx="479425" cy="287337"/>
          </a:xfrm>
          <a:prstGeom prst="hexagon">
            <a:avLst>
              <a:gd name="adj" fmla="val 41713"/>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dirty="0">
                <a:solidFill>
                  <a:schemeClr val="tx1"/>
                </a:solidFill>
              </a:rPr>
              <a:t>2</a:t>
            </a:r>
          </a:p>
        </p:txBody>
      </p:sp>
      <p:sp>
        <p:nvSpPr>
          <p:cNvPr id="64" name="Line 46"/>
          <p:cNvSpPr>
            <a:spLocks noChangeShapeType="1"/>
          </p:cNvSpPr>
          <p:nvPr/>
        </p:nvSpPr>
        <p:spPr bwMode="auto">
          <a:xfrm>
            <a:off x="5493218" y="5567530"/>
            <a:ext cx="652462" cy="1587"/>
          </a:xfrm>
          <a:prstGeom prst="line">
            <a:avLst/>
          </a:prstGeom>
          <a:noFill/>
          <a:ln w="28575">
            <a:solidFill>
              <a:schemeClr val="tx1"/>
            </a:solidFill>
            <a:round/>
            <a:headEnd/>
            <a:tailEnd type="triangle" w="med" len="med"/>
          </a:ln>
          <a:effectLst/>
        </p:spPr>
        <p:txBody>
          <a:bodyPr lIns="82124" tIns="41061" rIns="82124" bIns="41061" anchor="ctr">
            <a:spAutoFit/>
          </a:bodyPr>
          <a:lstStyle/>
          <a:p>
            <a:endParaRPr lang="en-US"/>
          </a:p>
        </p:txBody>
      </p:sp>
      <p:sp>
        <p:nvSpPr>
          <p:cNvPr id="65" name="AutoShape 20"/>
          <p:cNvSpPr>
            <a:spLocks noChangeArrowheads="1"/>
          </p:cNvSpPr>
          <p:nvPr/>
        </p:nvSpPr>
        <p:spPr bwMode="auto">
          <a:xfrm>
            <a:off x="5102693" y="5429417"/>
            <a:ext cx="481012" cy="287338"/>
          </a:xfrm>
          <a:prstGeom prst="hexagon">
            <a:avLst>
              <a:gd name="adj" fmla="val 41851"/>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1</a:t>
            </a:r>
          </a:p>
        </p:txBody>
      </p:sp>
      <p:sp>
        <p:nvSpPr>
          <p:cNvPr id="66" name="Text Box 49"/>
          <p:cNvSpPr txBox="1">
            <a:spLocks noChangeArrowheads="1"/>
          </p:cNvSpPr>
          <p:nvPr/>
        </p:nvSpPr>
        <p:spPr bwMode="auto">
          <a:xfrm>
            <a:off x="7894652" y="5769312"/>
            <a:ext cx="1392237" cy="276823"/>
          </a:xfrm>
          <a:prstGeom prst="rect">
            <a:avLst/>
          </a:prstGeom>
          <a:noFill/>
          <a:ln w="9525" algn="ctr">
            <a:noFill/>
            <a:miter lim="800000"/>
            <a:headEnd/>
            <a:tailEnd/>
          </a:ln>
          <a:effectLst/>
        </p:spPr>
        <p:txBody>
          <a:bodyPr lIns="82124" tIns="41061" rIns="82124" bIns="41061">
            <a:spAutoFit/>
          </a:bodyPr>
          <a:lstStyle/>
          <a:p>
            <a:pPr algn="r" defTabSz="814388"/>
            <a:r>
              <a:rPr lang="en-AU" sz="1400" dirty="0" err="1" smtClean="0">
                <a:solidFill>
                  <a:schemeClr val="tx1"/>
                </a:solidFill>
              </a:rPr>
              <a:t>DODAG</a:t>
            </a:r>
            <a:r>
              <a:rPr lang="en-AU" sz="1400" dirty="0" smtClean="0">
                <a:solidFill>
                  <a:schemeClr val="tx1"/>
                </a:solidFill>
              </a:rPr>
              <a:t> ID 25</a:t>
            </a:r>
            <a:endParaRPr lang="en-US" sz="1400" dirty="0">
              <a:solidFill>
                <a:schemeClr val="tx1"/>
              </a:solidFill>
            </a:endParaRPr>
          </a:p>
        </p:txBody>
      </p:sp>
      <p:sp>
        <p:nvSpPr>
          <p:cNvPr id="74" name="Line 40"/>
          <p:cNvSpPr>
            <a:spLocks noChangeShapeType="1"/>
          </p:cNvSpPr>
          <p:nvPr/>
        </p:nvSpPr>
        <p:spPr bwMode="auto">
          <a:xfrm rot="10800000" flipV="1">
            <a:off x="10114379" y="5567531"/>
            <a:ext cx="0" cy="381805"/>
          </a:xfrm>
          <a:prstGeom prst="line">
            <a:avLst/>
          </a:prstGeom>
          <a:noFill/>
          <a:ln w="28575">
            <a:solidFill>
              <a:schemeClr val="tx1"/>
            </a:solidFill>
            <a:round/>
            <a:headEnd/>
            <a:tailEnd type="triangle" w="med" len="med"/>
          </a:ln>
          <a:effectLst/>
        </p:spPr>
        <p:txBody>
          <a:bodyPr wrap="square" lIns="82124" tIns="41061" rIns="82124" bIns="41061" anchor="ctr">
            <a:spAutoFit/>
          </a:bodyPr>
          <a:lstStyle/>
          <a:p>
            <a:endParaRPr lang="en-US"/>
          </a:p>
        </p:txBody>
      </p:sp>
      <p:sp>
        <p:nvSpPr>
          <p:cNvPr id="75" name="Line 11"/>
          <p:cNvSpPr>
            <a:spLocks noChangeShapeType="1"/>
          </p:cNvSpPr>
          <p:nvPr/>
        </p:nvSpPr>
        <p:spPr bwMode="auto">
          <a:xfrm rot="10800000" flipH="1">
            <a:off x="10231854" y="5057942"/>
            <a:ext cx="314325" cy="365125"/>
          </a:xfrm>
          <a:prstGeom prst="line">
            <a:avLst/>
          </a:prstGeom>
          <a:noFill/>
          <a:ln w="28575">
            <a:solidFill>
              <a:schemeClr val="tx1"/>
            </a:solidFill>
            <a:round/>
            <a:headEnd type="triangle" w="med" len="med"/>
            <a:tailEnd/>
          </a:ln>
          <a:effectLst/>
        </p:spPr>
        <p:txBody>
          <a:bodyPr lIns="82124" tIns="41061" rIns="82124" bIns="41061" anchor="ctr">
            <a:spAutoFit/>
          </a:bodyPr>
          <a:lstStyle/>
          <a:p>
            <a:endParaRPr lang="en-US"/>
          </a:p>
        </p:txBody>
      </p:sp>
      <p:sp>
        <p:nvSpPr>
          <p:cNvPr id="76" name="Line 6"/>
          <p:cNvSpPr>
            <a:spLocks noChangeShapeType="1"/>
          </p:cNvSpPr>
          <p:nvPr/>
        </p:nvSpPr>
        <p:spPr bwMode="auto">
          <a:xfrm>
            <a:off x="8728492" y="4276892"/>
            <a:ext cx="671512" cy="576263"/>
          </a:xfrm>
          <a:prstGeom prst="line">
            <a:avLst/>
          </a:prstGeom>
          <a:noFill/>
          <a:ln w="28575">
            <a:solidFill>
              <a:schemeClr val="tx1"/>
            </a:solidFill>
            <a:round/>
            <a:headEnd/>
            <a:tailEnd type="triangle" w="med" len="med"/>
          </a:ln>
          <a:effectLst/>
        </p:spPr>
        <p:txBody>
          <a:bodyPr lIns="82124" tIns="41061" rIns="82124" bIns="41061" anchor="ctr">
            <a:spAutoFit/>
          </a:bodyPr>
          <a:lstStyle/>
          <a:p>
            <a:endParaRPr lang="en-US"/>
          </a:p>
        </p:txBody>
      </p:sp>
      <p:sp>
        <p:nvSpPr>
          <p:cNvPr id="77" name="Line 8"/>
          <p:cNvSpPr>
            <a:spLocks noChangeShapeType="1"/>
          </p:cNvSpPr>
          <p:nvPr/>
        </p:nvSpPr>
        <p:spPr bwMode="auto">
          <a:xfrm rot="10800000" flipV="1">
            <a:off x="10231854" y="3713330"/>
            <a:ext cx="373063" cy="419100"/>
          </a:xfrm>
          <a:prstGeom prst="line">
            <a:avLst/>
          </a:prstGeom>
          <a:noFill/>
          <a:ln w="28575">
            <a:solidFill>
              <a:schemeClr val="tx1"/>
            </a:solidFill>
            <a:round/>
            <a:headEnd/>
            <a:tailEnd type="triangle" w="med" len="med"/>
          </a:ln>
          <a:effectLst/>
        </p:spPr>
        <p:txBody>
          <a:bodyPr lIns="82124" tIns="41061" rIns="82124" bIns="41061" anchor="ctr">
            <a:spAutoFit/>
          </a:bodyPr>
          <a:lstStyle/>
          <a:p>
            <a:endParaRPr lang="en-US"/>
          </a:p>
        </p:txBody>
      </p:sp>
      <p:sp>
        <p:nvSpPr>
          <p:cNvPr id="78" name="Line 9"/>
          <p:cNvSpPr>
            <a:spLocks noChangeShapeType="1"/>
          </p:cNvSpPr>
          <p:nvPr/>
        </p:nvSpPr>
        <p:spPr bwMode="auto">
          <a:xfrm flipH="1">
            <a:off x="10725536" y="3159125"/>
            <a:ext cx="331620" cy="416092"/>
          </a:xfrm>
          <a:prstGeom prst="line">
            <a:avLst/>
          </a:prstGeom>
          <a:noFill/>
          <a:ln w="28575">
            <a:solidFill>
              <a:schemeClr val="tx1"/>
            </a:solidFill>
            <a:round/>
            <a:headEnd/>
            <a:tailEnd type="triangle" w="med" len="med"/>
          </a:ln>
          <a:effectLst/>
        </p:spPr>
        <p:txBody>
          <a:bodyPr wrap="square" lIns="82124" tIns="41061" rIns="82124" bIns="41061" anchor="ctr">
            <a:spAutoFit/>
          </a:bodyPr>
          <a:lstStyle/>
          <a:p>
            <a:endParaRPr lang="en-US"/>
          </a:p>
        </p:txBody>
      </p:sp>
      <p:sp>
        <p:nvSpPr>
          <p:cNvPr id="79" name="AutoShape 14"/>
          <p:cNvSpPr>
            <a:spLocks noChangeArrowheads="1"/>
          </p:cNvSpPr>
          <p:nvPr/>
        </p:nvSpPr>
        <p:spPr bwMode="auto">
          <a:xfrm>
            <a:off x="10932778" y="2871788"/>
            <a:ext cx="481012" cy="287337"/>
          </a:xfrm>
          <a:prstGeom prst="hexagon">
            <a:avLst>
              <a:gd name="adj" fmla="val 41851"/>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dirty="0" smtClean="0">
                <a:solidFill>
                  <a:schemeClr val="tx1"/>
                </a:solidFill>
              </a:rPr>
              <a:t>5</a:t>
            </a:r>
            <a:endParaRPr lang="en-AU" sz="1400" b="1" dirty="0">
              <a:solidFill>
                <a:schemeClr val="tx1"/>
              </a:solidFill>
            </a:endParaRPr>
          </a:p>
        </p:txBody>
      </p:sp>
      <p:sp>
        <p:nvSpPr>
          <p:cNvPr id="80" name="AutoShape 16"/>
          <p:cNvSpPr>
            <a:spLocks noChangeArrowheads="1"/>
          </p:cNvSpPr>
          <p:nvPr/>
        </p:nvSpPr>
        <p:spPr bwMode="auto">
          <a:xfrm>
            <a:off x="10263604" y="4962692"/>
            <a:ext cx="481013" cy="287338"/>
          </a:xfrm>
          <a:prstGeom prst="hexagon">
            <a:avLst>
              <a:gd name="adj" fmla="val 41851"/>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2</a:t>
            </a:r>
          </a:p>
        </p:txBody>
      </p:sp>
      <p:sp>
        <p:nvSpPr>
          <p:cNvPr id="81" name="AutoShape 19"/>
          <p:cNvSpPr>
            <a:spLocks noChangeArrowheads="1"/>
          </p:cNvSpPr>
          <p:nvPr/>
        </p:nvSpPr>
        <p:spPr bwMode="auto">
          <a:xfrm>
            <a:off x="10385623" y="3575217"/>
            <a:ext cx="479425" cy="287338"/>
          </a:xfrm>
          <a:prstGeom prst="hexagon">
            <a:avLst>
              <a:gd name="adj" fmla="val 41713"/>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4</a:t>
            </a:r>
          </a:p>
        </p:txBody>
      </p:sp>
      <p:sp>
        <p:nvSpPr>
          <p:cNvPr id="82" name="AutoShape 21"/>
          <p:cNvSpPr>
            <a:spLocks noChangeArrowheads="1"/>
          </p:cNvSpPr>
          <p:nvPr/>
        </p:nvSpPr>
        <p:spPr bwMode="auto">
          <a:xfrm>
            <a:off x="8536404" y="4132430"/>
            <a:ext cx="481013" cy="287337"/>
          </a:xfrm>
          <a:prstGeom prst="hexagon">
            <a:avLst>
              <a:gd name="adj" fmla="val 41851"/>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dirty="0">
                <a:solidFill>
                  <a:schemeClr val="tx1"/>
                </a:solidFill>
              </a:rPr>
              <a:t>3</a:t>
            </a:r>
          </a:p>
        </p:txBody>
      </p:sp>
      <p:sp>
        <p:nvSpPr>
          <p:cNvPr id="83" name="AutoShape 15"/>
          <p:cNvSpPr>
            <a:spLocks noChangeArrowheads="1"/>
          </p:cNvSpPr>
          <p:nvPr/>
        </p:nvSpPr>
        <p:spPr bwMode="auto">
          <a:xfrm>
            <a:off x="9858792" y="5423067"/>
            <a:ext cx="481012" cy="287338"/>
          </a:xfrm>
          <a:prstGeom prst="hexagon">
            <a:avLst>
              <a:gd name="adj" fmla="val 41851"/>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1</a:t>
            </a:r>
          </a:p>
        </p:txBody>
      </p:sp>
      <p:sp>
        <p:nvSpPr>
          <p:cNvPr id="84" name="AutoShape 17"/>
          <p:cNvSpPr>
            <a:spLocks noChangeArrowheads="1"/>
          </p:cNvSpPr>
          <p:nvPr/>
        </p:nvSpPr>
        <p:spPr bwMode="auto">
          <a:xfrm>
            <a:off x="9866729" y="5949336"/>
            <a:ext cx="479425" cy="287338"/>
          </a:xfrm>
          <a:prstGeom prst="hexagon">
            <a:avLst>
              <a:gd name="adj" fmla="val 41713"/>
              <a:gd name="vf" fmla="val 115470"/>
            </a:avLst>
          </a:prstGeom>
          <a:solidFill>
            <a:srgbClr val="A0C02A"/>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0</a:t>
            </a:r>
          </a:p>
        </p:txBody>
      </p:sp>
      <p:sp>
        <p:nvSpPr>
          <p:cNvPr id="85" name="Line 43"/>
          <p:cNvSpPr>
            <a:spLocks noChangeShapeType="1"/>
          </p:cNvSpPr>
          <p:nvPr/>
        </p:nvSpPr>
        <p:spPr bwMode="auto">
          <a:xfrm>
            <a:off x="10110397" y="3159125"/>
            <a:ext cx="394603" cy="416092"/>
          </a:xfrm>
          <a:prstGeom prst="line">
            <a:avLst/>
          </a:prstGeom>
          <a:noFill/>
          <a:ln w="28575">
            <a:solidFill>
              <a:schemeClr val="tx1"/>
            </a:solidFill>
            <a:round/>
            <a:headEnd/>
            <a:tailEnd type="triangle" w="med" len="med"/>
          </a:ln>
          <a:effectLst/>
        </p:spPr>
        <p:txBody>
          <a:bodyPr wrap="square" lIns="82124" tIns="41061" rIns="82124" bIns="41061" anchor="ctr">
            <a:spAutoFit/>
          </a:bodyPr>
          <a:lstStyle/>
          <a:p>
            <a:endParaRPr lang="en-US"/>
          </a:p>
        </p:txBody>
      </p:sp>
      <p:sp>
        <p:nvSpPr>
          <p:cNvPr id="86" name="AutoShape 18"/>
          <p:cNvSpPr>
            <a:spLocks noChangeArrowheads="1"/>
          </p:cNvSpPr>
          <p:nvPr/>
        </p:nvSpPr>
        <p:spPr bwMode="auto">
          <a:xfrm>
            <a:off x="9755539" y="2871788"/>
            <a:ext cx="479425" cy="287338"/>
          </a:xfrm>
          <a:prstGeom prst="hexagon">
            <a:avLst>
              <a:gd name="adj" fmla="val 41713"/>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dirty="0" smtClean="0">
                <a:solidFill>
                  <a:schemeClr val="tx1"/>
                </a:solidFill>
              </a:rPr>
              <a:t>5</a:t>
            </a:r>
            <a:endParaRPr lang="en-AU" sz="1400" b="1" dirty="0">
              <a:solidFill>
                <a:schemeClr val="tx1"/>
              </a:solidFill>
            </a:endParaRPr>
          </a:p>
        </p:txBody>
      </p:sp>
      <p:sp>
        <p:nvSpPr>
          <p:cNvPr id="87" name="Line 44"/>
          <p:cNvSpPr>
            <a:spLocks noChangeShapeType="1"/>
          </p:cNvSpPr>
          <p:nvPr/>
        </p:nvSpPr>
        <p:spPr bwMode="auto">
          <a:xfrm rot="10800000" flipV="1">
            <a:off x="9634954" y="4276892"/>
            <a:ext cx="479425" cy="576263"/>
          </a:xfrm>
          <a:prstGeom prst="line">
            <a:avLst/>
          </a:prstGeom>
          <a:noFill/>
          <a:ln w="28575">
            <a:solidFill>
              <a:schemeClr val="tx1"/>
            </a:solidFill>
            <a:round/>
            <a:headEnd/>
            <a:tailEnd type="triangle" w="med" len="med"/>
          </a:ln>
          <a:effectLst/>
        </p:spPr>
        <p:txBody>
          <a:bodyPr lIns="82124" tIns="41061" rIns="82124" bIns="41061" anchor="ctr">
            <a:spAutoFit/>
          </a:bodyPr>
          <a:lstStyle/>
          <a:p>
            <a:endParaRPr lang="en-US"/>
          </a:p>
        </p:txBody>
      </p:sp>
      <p:sp>
        <p:nvSpPr>
          <p:cNvPr id="88" name="AutoShape 13"/>
          <p:cNvSpPr>
            <a:spLocks noChangeArrowheads="1"/>
          </p:cNvSpPr>
          <p:nvPr/>
        </p:nvSpPr>
        <p:spPr bwMode="auto">
          <a:xfrm>
            <a:off x="9879429" y="4132430"/>
            <a:ext cx="481013" cy="287337"/>
          </a:xfrm>
          <a:prstGeom prst="hexagon">
            <a:avLst>
              <a:gd name="adj" fmla="val 41851"/>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3</a:t>
            </a:r>
          </a:p>
        </p:txBody>
      </p:sp>
      <p:sp>
        <p:nvSpPr>
          <p:cNvPr id="89" name="Line 45"/>
          <p:cNvSpPr>
            <a:spLocks noChangeShapeType="1"/>
          </p:cNvSpPr>
          <p:nvPr/>
        </p:nvSpPr>
        <p:spPr bwMode="auto">
          <a:xfrm>
            <a:off x="9574629" y="5088105"/>
            <a:ext cx="393700" cy="339725"/>
          </a:xfrm>
          <a:prstGeom prst="line">
            <a:avLst/>
          </a:prstGeom>
          <a:noFill/>
          <a:ln w="28575">
            <a:solidFill>
              <a:schemeClr val="tx1"/>
            </a:solidFill>
            <a:round/>
            <a:headEnd/>
            <a:tailEnd type="triangle" w="med" len="med"/>
          </a:ln>
          <a:effectLst/>
        </p:spPr>
        <p:txBody>
          <a:bodyPr lIns="82124" tIns="41061" rIns="82124" bIns="41061" anchor="ctr">
            <a:spAutoFit/>
          </a:bodyPr>
          <a:lstStyle/>
          <a:p>
            <a:endParaRPr lang="en-US"/>
          </a:p>
        </p:txBody>
      </p:sp>
      <p:sp>
        <p:nvSpPr>
          <p:cNvPr id="90" name="AutoShape 12"/>
          <p:cNvSpPr>
            <a:spLocks noChangeArrowheads="1"/>
          </p:cNvSpPr>
          <p:nvPr/>
        </p:nvSpPr>
        <p:spPr bwMode="auto">
          <a:xfrm>
            <a:off x="9274592" y="4853155"/>
            <a:ext cx="479425" cy="287337"/>
          </a:xfrm>
          <a:prstGeom prst="hexagon">
            <a:avLst>
              <a:gd name="adj" fmla="val 41713"/>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dirty="0">
                <a:solidFill>
                  <a:schemeClr val="tx1"/>
                </a:solidFill>
              </a:rPr>
              <a:t>2</a:t>
            </a:r>
          </a:p>
        </p:txBody>
      </p:sp>
      <p:sp>
        <p:nvSpPr>
          <p:cNvPr id="91" name="Line 46"/>
          <p:cNvSpPr>
            <a:spLocks noChangeShapeType="1"/>
          </p:cNvSpPr>
          <p:nvPr/>
        </p:nvSpPr>
        <p:spPr bwMode="auto">
          <a:xfrm>
            <a:off x="9214267" y="5567530"/>
            <a:ext cx="652462" cy="1587"/>
          </a:xfrm>
          <a:prstGeom prst="line">
            <a:avLst/>
          </a:prstGeom>
          <a:noFill/>
          <a:ln w="28575">
            <a:solidFill>
              <a:schemeClr val="tx1"/>
            </a:solidFill>
            <a:round/>
            <a:headEnd/>
            <a:tailEnd type="triangle" w="med" len="med"/>
          </a:ln>
          <a:effectLst/>
        </p:spPr>
        <p:txBody>
          <a:bodyPr lIns="82124" tIns="41061" rIns="82124" bIns="41061" anchor="ctr">
            <a:spAutoFit/>
          </a:bodyPr>
          <a:lstStyle/>
          <a:p>
            <a:endParaRPr lang="en-US"/>
          </a:p>
        </p:txBody>
      </p:sp>
      <p:sp>
        <p:nvSpPr>
          <p:cNvPr id="92" name="AutoShape 20"/>
          <p:cNvSpPr>
            <a:spLocks noChangeArrowheads="1"/>
          </p:cNvSpPr>
          <p:nvPr/>
        </p:nvSpPr>
        <p:spPr bwMode="auto">
          <a:xfrm>
            <a:off x="8823742" y="5429417"/>
            <a:ext cx="481012" cy="287338"/>
          </a:xfrm>
          <a:prstGeom prst="hexagon">
            <a:avLst>
              <a:gd name="adj" fmla="val 41851"/>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1</a:t>
            </a:r>
          </a:p>
        </p:txBody>
      </p:sp>
      <p:sp>
        <p:nvSpPr>
          <p:cNvPr id="94" name="Oval 93"/>
          <p:cNvSpPr/>
          <p:nvPr/>
        </p:nvSpPr>
        <p:spPr bwMode="auto">
          <a:xfrm>
            <a:off x="4564208" y="3117223"/>
            <a:ext cx="3240133" cy="3690938"/>
          </a:xfrm>
          <a:prstGeom prst="ellipse">
            <a:avLst/>
          </a:prstGeom>
          <a:noFill/>
          <a:ln w="3175" cap="flat" cmpd="sng" algn="ctr">
            <a:solidFill>
              <a:srgbClr val="7030A0"/>
            </a:solidFill>
            <a:prstDash val="dash"/>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endParaRPr kumimoji="0" lang="en-US" sz="1800" b="0" i="0" u="none" strike="noStrike" cap="none" normalizeH="0" baseline="0" smtClean="0">
              <a:ln>
                <a:noFill/>
              </a:ln>
              <a:solidFill>
                <a:srgbClr val="0183B7"/>
              </a:solidFill>
              <a:effectLst/>
              <a:latin typeface="Arial" charset="0"/>
            </a:endParaRPr>
          </a:p>
        </p:txBody>
      </p:sp>
      <p:sp>
        <p:nvSpPr>
          <p:cNvPr id="95" name="Arc 94"/>
          <p:cNvSpPr/>
          <p:nvPr/>
        </p:nvSpPr>
        <p:spPr bwMode="auto">
          <a:xfrm>
            <a:off x="8542754" y="5949336"/>
            <a:ext cx="1343025" cy="287336"/>
          </a:xfrm>
          <a:prstGeom prst="arc">
            <a:avLst/>
          </a:prstGeom>
          <a:noFill/>
          <a:ln w="19050" cap="flat" cmpd="sng" algn="ctr">
            <a:solidFill>
              <a:schemeClr val="tx2"/>
            </a:solidFill>
            <a:prstDash val="solid"/>
            <a:round/>
            <a:headEnd type="none" w="med" len="med"/>
            <a:tailEnd type="triangle" w="med" len="med"/>
          </a:ln>
          <a:effectLst/>
        </p:spPr>
        <p:txBody>
          <a:bodyPr vert="horz" wrap="non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endParaRPr kumimoji="0" lang="en-US" sz="1800" b="0" i="0" u="none" strike="noStrike" cap="none" normalizeH="0" baseline="0" smtClean="0">
              <a:ln>
                <a:noFill/>
              </a:ln>
              <a:solidFill>
                <a:srgbClr val="0183B7"/>
              </a:solidFill>
              <a:effectLst/>
              <a:latin typeface="Arial" charset="0"/>
            </a:endParaRPr>
          </a:p>
        </p:txBody>
      </p:sp>
      <p:sp>
        <p:nvSpPr>
          <p:cNvPr id="97" name="Text Box 49"/>
          <p:cNvSpPr txBox="1">
            <a:spLocks noChangeArrowheads="1"/>
          </p:cNvSpPr>
          <p:nvPr/>
        </p:nvSpPr>
        <p:spPr bwMode="auto">
          <a:xfrm>
            <a:off x="4162103" y="5769312"/>
            <a:ext cx="1392237" cy="276823"/>
          </a:xfrm>
          <a:prstGeom prst="rect">
            <a:avLst/>
          </a:prstGeom>
          <a:noFill/>
          <a:ln w="9525" algn="ctr">
            <a:noFill/>
            <a:miter lim="800000"/>
            <a:headEnd/>
            <a:tailEnd/>
          </a:ln>
          <a:effectLst/>
        </p:spPr>
        <p:txBody>
          <a:bodyPr lIns="82124" tIns="41061" rIns="82124" bIns="41061">
            <a:spAutoFit/>
          </a:bodyPr>
          <a:lstStyle/>
          <a:p>
            <a:pPr algn="r" defTabSz="814388"/>
            <a:r>
              <a:rPr lang="en-AU" sz="1400" dirty="0" err="1" smtClean="0">
                <a:solidFill>
                  <a:schemeClr val="tx1"/>
                </a:solidFill>
              </a:rPr>
              <a:t>DODAG</a:t>
            </a:r>
            <a:r>
              <a:rPr lang="en-AU" sz="1400" dirty="0" smtClean="0">
                <a:solidFill>
                  <a:schemeClr val="tx1"/>
                </a:solidFill>
              </a:rPr>
              <a:t> ID </a:t>
            </a:r>
            <a:r>
              <a:rPr lang="en-AU" sz="1400" dirty="0" smtClean="0">
                <a:solidFill>
                  <a:srgbClr val="0070C0"/>
                </a:solidFill>
              </a:rPr>
              <a:t>25</a:t>
            </a:r>
            <a:endParaRPr lang="en-US" sz="1400" dirty="0">
              <a:solidFill>
                <a:srgbClr val="0070C0"/>
              </a:solidFill>
            </a:endParaRPr>
          </a:p>
        </p:txBody>
      </p:sp>
      <p:sp>
        <p:nvSpPr>
          <p:cNvPr id="98" name="Arc 97"/>
          <p:cNvSpPr/>
          <p:nvPr/>
        </p:nvSpPr>
        <p:spPr bwMode="auto">
          <a:xfrm>
            <a:off x="4802655" y="5949336"/>
            <a:ext cx="1343025" cy="287336"/>
          </a:xfrm>
          <a:prstGeom prst="arc">
            <a:avLst/>
          </a:prstGeom>
          <a:noFill/>
          <a:ln w="19050" cap="flat" cmpd="sng" algn="ctr">
            <a:solidFill>
              <a:schemeClr val="tx2"/>
            </a:solidFill>
            <a:prstDash val="solid"/>
            <a:round/>
            <a:headEnd type="none" w="med" len="med"/>
            <a:tailEnd type="triangle" w="med" len="med"/>
          </a:ln>
          <a:effectLst/>
        </p:spPr>
        <p:txBody>
          <a:bodyPr vert="horz" wrap="non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endParaRPr kumimoji="0" lang="en-US" sz="1800" b="0" i="0" u="none" strike="noStrike" cap="none" normalizeH="0" baseline="0" smtClean="0">
              <a:ln>
                <a:noFill/>
              </a:ln>
              <a:solidFill>
                <a:srgbClr val="0183B7"/>
              </a:solidFill>
              <a:effectLst/>
              <a:latin typeface="Arial" charset="0"/>
            </a:endParaRPr>
          </a:p>
        </p:txBody>
      </p:sp>
      <p:sp>
        <p:nvSpPr>
          <p:cNvPr id="99" name="Text Box 49"/>
          <p:cNvSpPr txBox="1">
            <a:spLocks noChangeArrowheads="1"/>
          </p:cNvSpPr>
          <p:nvPr/>
        </p:nvSpPr>
        <p:spPr bwMode="auto">
          <a:xfrm>
            <a:off x="6789722" y="2702124"/>
            <a:ext cx="1620216" cy="276823"/>
          </a:xfrm>
          <a:prstGeom prst="rect">
            <a:avLst/>
          </a:prstGeom>
          <a:noFill/>
          <a:ln w="9525" algn="ctr">
            <a:noFill/>
            <a:miter lim="800000"/>
            <a:headEnd/>
            <a:tailEnd/>
          </a:ln>
          <a:effectLst/>
        </p:spPr>
        <p:txBody>
          <a:bodyPr wrap="square" lIns="82124" tIns="41061" rIns="82124" bIns="41061">
            <a:spAutoFit/>
          </a:bodyPr>
          <a:lstStyle/>
          <a:p>
            <a:pPr algn="ctr" defTabSz="814388"/>
            <a:r>
              <a:rPr lang="en-AU" sz="1400" dirty="0" err="1" smtClean="0">
                <a:solidFill>
                  <a:schemeClr val="tx1"/>
                </a:solidFill>
              </a:rPr>
              <a:t>RPL</a:t>
            </a:r>
            <a:r>
              <a:rPr lang="en-AU" sz="1400" dirty="0" smtClean="0">
                <a:solidFill>
                  <a:schemeClr val="tx1"/>
                </a:solidFill>
              </a:rPr>
              <a:t> Instance </a:t>
            </a:r>
            <a:r>
              <a:rPr lang="en-AU" sz="1400" dirty="0" smtClean="0">
                <a:solidFill>
                  <a:srgbClr val="0070C0"/>
                </a:solidFill>
              </a:rPr>
              <a:t>16</a:t>
            </a:r>
            <a:endParaRPr lang="en-US" sz="1400" dirty="0">
              <a:solidFill>
                <a:srgbClr val="0070C0"/>
              </a:solidFill>
            </a:endParaRPr>
          </a:p>
        </p:txBody>
      </p:sp>
      <p:sp>
        <p:nvSpPr>
          <p:cNvPr id="100" name="Arc 99"/>
          <p:cNvSpPr/>
          <p:nvPr/>
        </p:nvSpPr>
        <p:spPr bwMode="auto">
          <a:xfrm>
            <a:off x="7599830" y="2871790"/>
            <a:ext cx="1417587" cy="287336"/>
          </a:xfrm>
          <a:prstGeom prst="arc">
            <a:avLst/>
          </a:prstGeom>
          <a:noFill/>
          <a:ln w="19050" cap="flat" cmpd="sng" algn="ctr">
            <a:solidFill>
              <a:schemeClr val="tx2"/>
            </a:solidFill>
            <a:prstDash val="solid"/>
            <a:round/>
            <a:headEnd type="none" w="med" len="med"/>
            <a:tailEnd type="triangle" w="med" len="med"/>
          </a:ln>
          <a:effectLst/>
        </p:spPr>
        <p:txBody>
          <a:bodyPr vert="horz" wrap="squar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endParaRPr kumimoji="0" lang="en-US" sz="1800" b="0" i="0" u="none" strike="noStrike" cap="none" normalizeH="0" baseline="0" smtClean="0">
              <a:ln>
                <a:noFill/>
              </a:ln>
              <a:solidFill>
                <a:srgbClr val="0183B7"/>
              </a:solidFill>
              <a:effectLst/>
              <a:latin typeface="Arial" charset="0"/>
            </a:endParaRPr>
          </a:p>
        </p:txBody>
      </p:sp>
      <p:sp>
        <p:nvSpPr>
          <p:cNvPr id="101" name="Oval 100"/>
          <p:cNvSpPr/>
          <p:nvPr/>
        </p:nvSpPr>
        <p:spPr bwMode="auto">
          <a:xfrm>
            <a:off x="8254701" y="2528887"/>
            <a:ext cx="3934124" cy="4279274"/>
          </a:xfrm>
          <a:prstGeom prst="ellipse">
            <a:avLst/>
          </a:prstGeom>
          <a:noFill/>
          <a:ln w="3175" cap="flat" cmpd="sng" algn="ctr">
            <a:solidFill>
              <a:srgbClr val="7030A0"/>
            </a:solidFill>
            <a:prstDash val="dash"/>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endParaRPr kumimoji="0" lang="en-US" sz="1800" b="0" i="0" u="none" strike="noStrike" cap="none" normalizeH="0" baseline="0" smtClean="0">
              <a:ln>
                <a:noFill/>
              </a:ln>
              <a:solidFill>
                <a:srgbClr val="0183B7"/>
              </a:solidFill>
              <a:effectLst/>
              <a:latin typeface="Arial" charset="0"/>
            </a:endParaRPr>
          </a:p>
        </p:txBody>
      </p:sp>
      <p:sp>
        <p:nvSpPr>
          <p:cNvPr id="102" name="Arc 101"/>
          <p:cNvSpPr/>
          <p:nvPr/>
        </p:nvSpPr>
        <p:spPr bwMode="auto">
          <a:xfrm flipH="1">
            <a:off x="6004398" y="2871790"/>
            <a:ext cx="1799942" cy="557210"/>
          </a:xfrm>
          <a:prstGeom prst="arc">
            <a:avLst>
              <a:gd name="adj1" fmla="val 16200000"/>
              <a:gd name="adj2" fmla="val 21483511"/>
            </a:avLst>
          </a:prstGeom>
          <a:noFill/>
          <a:ln w="19050" cap="flat" cmpd="sng" algn="ctr">
            <a:solidFill>
              <a:schemeClr val="tx2"/>
            </a:solidFill>
            <a:prstDash val="solid"/>
            <a:round/>
            <a:headEnd type="none" w="med" len="med"/>
            <a:tailEnd type="triangle" w="med" len="med"/>
          </a:ln>
          <a:effectLst/>
        </p:spPr>
        <p:txBody>
          <a:bodyPr vert="horz" wrap="squar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endParaRPr kumimoji="0" lang="en-US" sz="1800" b="0" i="0" u="none" strike="noStrike" cap="none" normalizeH="0" baseline="0" smtClean="0">
              <a:ln>
                <a:noFill/>
              </a:ln>
              <a:solidFill>
                <a:srgbClr val="0183B7"/>
              </a:solidFill>
              <a:effectLst/>
              <a:latin typeface="Arial" charset="0"/>
            </a:endParaRPr>
          </a:p>
        </p:txBody>
      </p:sp>
      <p:sp>
        <p:nvSpPr>
          <p:cNvPr id="103" name="Text Box 49"/>
          <p:cNvSpPr txBox="1">
            <a:spLocks noChangeArrowheads="1"/>
          </p:cNvSpPr>
          <p:nvPr/>
        </p:nvSpPr>
        <p:spPr bwMode="auto">
          <a:xfrm>
            <a:off x="5644352" y="6375085"/>
            <a:ext cx="1620216" cy="276823"/>
          </a:xfrm>
          <a:prstGeom prst="rect">
            <a:avLst/>
          </a:prstGeom>
          <a:noFill/>
          <a:ln w="9525" algn="ctr">
            <a:noFill/>
            <a:miter lim="800000"/>
            <a:headEnd/>
            <a:tailEnd/>
          </a:ln>
          <a:effectLst/>
        </p:spPr>
        <p:txBody>
          <a:bodyPr wrap="square" lIns="82124" tIns="41061" rIns="82124" bIns="41061">
            <a:spAutoFit/>
          </a:bodyPr>
          <a:lstStyle/>
          <a:p>
            <a:pPr algn="ctr" defTabSz="814388"/>
            <a:r>
              <a:rPr lang="en-AU" sz="1400" dirty="0" smtClean="0">
                <a:solidFill>
                  <a:srgbClr val="0070C0"/>
                </a:solidFill>
              </a:rPr>
              <a:t>{16, 25, Version)</a:t>
            </a:r>
            <a:endParaRPr lang="en-US" sz="1400" dirty="0">
              <a:solidFill>
                <a:srgbClr val="0070C0"/>
              </a:solidFill>
            </a:endParaRPr>
          </a:p>
        </p:txBody>
      </p:sp>
      <p:sp>
        <p:nvSpPr>
          <p:cNvPr id="104" name="Text Box 49"/>
          <p:cNvSpPr txBox="1">
            <a:spLocks noChangeArrowheads="1"/>
          </p:cNvSpPr>
          <p:nvPr/>
        </p:nvSpPr>
        <p:spPr bwMode="auto">
          <a:xfrm>
            <a:off x="9154820" y="6375085"/>
            <a:ext cx="2109070" cy="276823"/>
          </a:xfrm>
          <a:prstGeom prst="rect">
            <a:avLst/>
          </a:prstGeom>
          <a:noFill/>
          <a:ln w="9525" algn="ctr">
            <a:noFill/>
            <a:miter lim="800000"/>
            <a:headEnd/>
            <a:tailEnd/>
          </a:ln>
          <a:effectLst/>
        </p:spPr>
        <p:txBody>
          <a:bodyPr wrap="square" lIns="82124" tIns="41061" rIns="82124" bIns="41061">
            <a:spAutoFit/>
          </a:bodyPr>
          <a:lstStyle/>
          <a:p>
            <a:pPr algn="ctr" defTabSz="814388"/>
            <a:r>
              <a:rPr lang="en-AU" sz="1400" dirty="0" smtClean="0">
                <a:solidFill>
                  <a:srgbClr val="0070C0"/>
                </a:solidFill>
              </a:rPr>
              <a:t>{16, 25, </a:t>
            </a:r>
            <a:r>
              <a:rPr lang="en-AU" sz="1400" dirty="0" err="1" smtClean="0">
                <a:solidFill>
                  <a:srgbClr val="0070C0"/>
                </a:solidFill>
              </a:rPr>
              <a:t>Version+1</a:t>
            </a:r>
            <a:r>
              <a:rPr lang="en-AU" sz="1400" dirty="0" smtClean="0">
                <a:solidFill>
                  <a:srgbClr val="0070C0"/>
                </a:solidFill>
              </a:rPr>
              <a:t>)</a:t>
            </a:r>
            <a:endParaRPr lang="en-US" sz="1400" dirty="0">
              <a:solidFill>
                <a:srgbClr val="0070C0"/>
              </a:solidFill>
            </a:endParaRPr>
          </a:p>
        </p:txBody>
      </p:sp>
      <p:sp>
        <p:nvSpPr>
          <p:cNvPr id="105" name="Text Box 49"/>
          <p:cNvSpPr txBox="1">
            <a:spLocks noChangeArrowheads="1"/>
          </p:cNvSpPr>
          <p:nvPr/>
        </p:nvSpPr>
        <p:spPr bwMode="auto">
          <a:xfrm>
            <a:off x="0" y="6236672"/>
            <a:ext cx="5087615" cy="276823"/>
          </a:xfrm>
          <a:prstGeom prst="rect">
            <a:avLst/>
          </a:prstGeom>
          <a:noFill/>
          <a:ln w="9525" algn="ctr">
            <a:noFill/>
            <a:miter lim="800000"/>
            <a:headEnd/>
            <a:tailEnd/>
          </a:ln>
          <a:effectLst/>
        </p:spPr>
        <p:txBody>
          <a:bodyPr wrap="square" lIns="82124" tIns="41061" rIns="82124" bIns="41061">
            <a:spAutoFit/>
          </a:bodyPr>
          <a:lstStyle/>
          <a:p>
            <a:pPr algn="r" defTabSz="814388"/>
            <a:r>
              <a:rPr lang="en-AU" sz="1400" dirty="0" smtClean="0">
                <a:solidFill>
                  <a:schemeClr val="tx1"/>
                </a:solidFill>
              </a:rPr>
              <a:t>Identifies unique </a:t>
            </a:r>
            <a:r>
              <a:rPr lang="en-AU" sz="1400" dirty="0" err="1" smtClean="0">
                <a:solidFill>
                  <a:schemeClr val="tx1"/>
                </a:solidFill>
              </a:rPr>
              <a:t>DODAG</a:t>
            </a:r>
            <a:r>
              <a:rPr lang="en-AU" sz="1400" dirty="0" smtClean="0">
                <a:solidFill>
                  <a:schemeClr val="tx1"/>
                </a:solidFill>
              </a:rPr>
              <a:t> topology within </a:t>
            </a:r>
            <a:r>
              <a:rPr lang="en-AU" sz="1400" dirty="0" err="1" smtClean="0">
                <a:solidFill>
                  <a:schemeClr val="tx1"/>
                </a:solidFill>
              </a:rPr>
              <a:t>RPL</a:t>
            </a:r>
            <a:r>
              <a:rPr lang="en-AU" sz="1400" dirty="0" smtClean="0">
                <a:solidFill>
                  <a:schemeClr val="tx1"/>
                </a:solidFill>
              </a:rPr>
              <a:t> Instance</a:t>
            </a:r>
            <a:endParaRPr lang="en-US" sz="1400" dirty="0">
              <a:solidFill>
                <a:schemeClr val="tx1"/>
              </a:solidFill>
            </a:endParaRPr>
          </a:p>
        </p:txBody>
      </p:sp>
      <p:sp>
        <p:nvSpPr>
          <p:cNvPr id="106" name="Arc 105"/>
          <p:cNvSpPr/>
          <p:nvPr/>
        </p:nvSpPr>
        <p:spPr bwMode="auto">
          <a:xfrm>
            <a:off x="4335930" y="6416696"/>
            <a:ext cx="1343025" cy="287336"/>
          </a:xfrm>
          <a:prstGeom prst="arc">
            <a:avLst/>
          </a:prstGeom>
          <a:noFill/>
          <a:ln w="19050" cap="flat" cmpd="sng" algn="ctr">
            <a:solidFill>
              <a:schemeClr val="tx2"/>
            </a:solidFill>
            <a:prstDash val="solid"/>
            <a:round/>
            <a:headEnd type="none" w="med" len="med"/>
            <a:tailEnd type="triangle" w="med" len="med"/>
          </a:ln>
          <a:effectLst/>
        </p:spPr>
        <p:txBody>
          <a:bodyPr vert="horz" wrap="non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endParaRPr kumimoji="0" lang="en-US" sz="1800" b="0" i="0" u="none" strike="noStrike" cap="none" normalizeH="0" baseline="0" smtClean="0">
              <a:ln>
                <a:noFill/>
              </a:ln>
              <a:solidFill>
                <a:srgbClr val="0183B7"/>
              </a:solidFill>
              <a:effectLst/>
              <a:latin typeface="Arial" charset="0"/>
            </a:endParaRPr>
          </a:p>
        </p:txBody>
      </p:sp>
      <p:sp>
        <p:nvSpPr>
          <p:cNvPr id="107" name="Right Arrow 106"/>
          <p:cNvSpPr/>
          <p:nvPr/>
        </p:nvSpPr>
        <p:spPr bwMode="auto">
          <a:xfrm>
            <a:off x="7491464" y="6236672"/>
            <a:ext cx="1332278" cy="494874"/>
          </a:xfrm>
          <a:prstGeom prst="rightArrow">
            <a:avLst/>
          </a:prstGeom>
          <a:solidFill>
            <a:schemeClr val="tx2"/>
          </a:solidFill>
          <a:ln w="9525" cap="flat" cmpd="sng" algn="ctr">
            <a:solidFill>
              <a:schemeClr val="tx2"/>
            </a:solidFill>
            <a:prstDash val="solid"/>
            <a:round/>
            <a:headEnd type="none" w="med" len="med"/>
            <a:tailEnd type="none" w="med" len="med"/>
          </a:ln>
          <a:effectLst/>
        </p:spPr>
        <p:txBody>
          <a:bodyPr vert="horz" wrap="non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r>
              <a:rPr kumimoji="0" lang="en-AU" sz="1200" b="0" i="0" u="none" strike="noStrike" cap="none" normalizeH="0" baseline="0" dirty="0" smtClean="0">
                <a:ln>
                  <a:noFill/>
                </a:ln>
                <a:solidFill>
                  <a:schemeClr val="bg1"/>
                </a:solidFill>
                <a:effectLst/>
                <a:latin typeface="Arial" charset="0"/>
              </a:rPr>
              <a:t>Topology Event</a:t>
            </a:r>
            <a:endParaRPr kumimoji="0" lang="en-US" sz="1200" b="0" i="0" u="none" strike="noStrike" cap="none" normalizeH="0" baseline="0" dirty="0" smtClean="0">
              <a:ln>
                <a:noFill/>
              </a:ln>
              <a:solidFill>
                <a:schemeClr val="bg1"/>
              </a:solidFill>
              <a:effectLst/>
              <a:latin typeface="Arial"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Rectangle 183"/>
          <p:cNvSpPr/>
          <p:nvPr/>
        </p:nvSpPr>
        <p:spPr bwMode="auto">
          <a:xfrm>
            <a:off x="6216682" y="1584325"/>
            <a:ext cx="2967038" cy="4319588"/>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non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endParaRPr kumimoji="0" lang="en-US" sz="1800" b="0" i="0" u="none" strike="noStrike" cap="none" normalizeH="0" baseline="0" smtClean="0">
              <a:ln>
                <a:noFill/>
              </a:ln>
              <a:solidFill>
                <a:srgbClr val="0183B7"/>
              </a:solidFill>
              <a:effectLst/>
              <a:latin typeface="Arial" charset="0"/>
            </a:endParaRPr>
          </a:p>
        </p:txBody>
      </p:sp>
      <p:sp>
        <p:nvSpPr>
          <p:cNvPr id="183" name="Rectangle 182"/>
          <p:cNvSpPr/>
          <p:nvPr/>
        </p:nvSpPr>
        <p:spPr bwMode="auto">
          <a:xfrm>
            <a:off x="198757" y="1584325"/>
            <a:ext cx="2967038" cy="4319588"/>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non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endParaRPr kumimoji="0" lang="en-US" sz="1800" b="0" i="0" u="none" strike="noStrike" cap="none" normalizeH="0" baseline="0" smtClean="0">
              <a:ln>
                <a:noFill/>
              </a:ln>
              <a:solidFill>
                <a:srgbClr val="0183B7"/>
              </a:solidFill>
              <a:effectLst/>
              <a:latin typeface="Arial" charset="0"/>
            </a:endParaRPr>
          </a:p>
        </p:txBody>
      </p:sp>
      <p:sp>
        <p:nvSpPr>
          <p:cNvPr id="151" name="Cloud"/>
          <p:cNvSpPr>
            <a:spLocks noChangeAspect="1" noEditPoints="1" noChangeArrowheads="1"/>
          </p:cNvSpPr>
          <p:nvPr/>
        </p:nvSpPr>
        <p:spPr bwMode="auto">
          <a:xfrm>
            <a:off x="7725407" y="5152204"/>
            <a:ext cx="852488" cy="59964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hlink"/>
          </a:solidFill>
          <a:ln w="9525">
            <a:solidFill>
              <a:srgbClr val="000000"/>
            </a:solidFill>
            <a:miter lim="800000"/>
            <a:headEnd/>
            <a:tailEnd/>
          </a:ln>
          <a:effectLst>
            <a:outerShdw dist="107763" dir="2700000" algn="ctr" rotWithShape="0">
              <a:srgbClr val="808080"/>
            </a:outerShdw>
          </a:effectLst>
        </p:spPr>
        <p:txBody>
          <a:bodyPr anchor="ctr" anchorCtr="1"/>
          <a:lstStyle/>
          <a:p>
            <a:pPr defTabSz="814388"/>
            <a:r>
              <a:rPr lang="en-AU" sz="1000" dirty="0" err="1" smtClean="0">
                <a:solidFill>
                  <a:schemeClr val="bg1"/>
                </a:solidFill>
              </a:rPr>
              <a:t>IPv6</a:t>
            </a:r>
            <a:endParaRPr lang="en-US" sz="1000" dirty="0">
              <a:solidFill>
                <a:schemeClr val="bg1"/>
              </a:solidFill>
            </a:endParaRPr>
          </a:p>
        </p:txBody>
      </p:sp>
      <p:sp>
        <p:nvSpPr>
          <p:cNvPr id="150" name="Cloud"/>
          <p:cNvSpPr>
            <a:spLocks noChangeAspect="1" noEditPoints="1" noChangeArrowheads="1"/>
          </p:cNvSpPr>
          <p:nvPr/>
        </p:nvSpPr>
        <p:spPr bwMode="auto">
          <a:xfrm>
            <a:off x="4710072" y="5152204"/>
            <a:ext cx="852488" cy="59964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hlink"/>
          </a:solidFill>
          <a:ln w="9525">
            <a:solidFill>
              <a:srgbClr val="000000"/>
            </a:solidFill>
            <a:miter lim="800000"/>
            <a:headEnd/>
            <a:tailEnd/>
          </a:ln>
          <a:effectLst>
            <a:outerShdw dist="107763" dir="2700000" algn="ctr" rotWithShape="0">
              <a:srgbClr val="808080"/>
            </a:outerShdw>
          </a:effectLst>
        </p:spPr>
        <p:txBody>
          <a:bodyPr anchor="ctr" anchorCtr="1"/>
          <a:lstStyle/>
          <a:p>
            <a:pPr defTabSz="814388"/>
            <a:r>
              <a:rPr lang="en-AU" sz="1000" dirty="0" err="1" smtClean="0">
                <a:solidFill>
                  <a:schemeClr val="bg1"/>
                </a:solidFill>
              </a:rPr>
              <a:t>IPv6</a:t>
            </a:r>
            <a:endParaRPr lang="en-US" sz="1000" dirty="0">
              <a:solidFill>
                <a:schemeClr val="bg1"/>
              </a:solidFill>
            </a:endParaRPr>
          </a:p>
        </p:txBody>
      </p:sp>
      <p:sp>
        <p:nvSpPr>
          <p:cNvPr id="149" name="Cloud"/>
          <p:cNvSpPr>
            <a:spLocks noChangeAspect="1" noEditPoints="1" noChangeArrowheads="1"/>
          </p:cNvSpPr>
          <p:nvPr/>
        </p:nvSpPr>
        <p:spPr bwMode="auto">
          <a:xfrm>
            <a:off x="1694737" y="5152204"/>
            <a:ext cx="852488" cy="59964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hlink"/>
          </a:solidFill>
          <a:ln w="9525">
            <a:solidFill>
              <a:srgbClr val="000000"/>
            </a:solidFill>
            <a:miter lim="800000"/>
            <a:headEnd/>
            <a:tailEnd/>
          </a:ln>
          <a:effectLst>
            <a:outerShdw dist="107763" dir="2700000" algn="ctr" rotWithShape="0">
              <a:srgbClr val="808080"/>
            </a:outerShdw>
          </a:effectLst>
        </p:spPr>
        <p:txBody>
          <a:bodyPr anchor="ctr" anchorCtr="1"/>
          <a:lstStyle/>
          <a:p>
            <a:pPr defTabSz="814388"/>
            <a:r>
              <a:rPr lang="en-AU" sz="1000" dirty="0" err="1" smtClean="0">
                <a:solidFill>
                  <a:schemeClr val="bg1"/>
                </a:solidFill>
              </a:rPr>
              <a:t>IPv6</a:t>
            </a:r>
            <a:endParaRPr lang="en-US" sz="1000" dirty="0">
              <a:solidFill>
                <a:schemeClr val="bg1"/>
              </a:solidFill>
            </a:endParaRPr>
          </a:p>
        </p:txBody>
      </p:sp>
      <p:sp>
        <p:nvSpPr>
          <p:cNvPr id="2" name="Title 1"/>
          <p:cNvSpPr>
            <a:spLocks noGrp="1"/>
          </p:cNvSpPr>
          <p:nvPr>
            <p:ph type="title"/>
          </p:nvPr>
        </p:nvSpPr>
        <p:spPr/>
        <p:txBody>
          <a:bodyPr/>
          <a:lstStyle/>
          <a:p>
            <a:r>
              <a:rPr lang="en-AU" dirty="0" err="1" smtClean="0"/>
              <a:t>RPL</a:t>
            </a:r>
            <a:r>
              <a:rPr lang="en-AU" dirty="0" smtClean="0"/>
              <a:t> Supported Traffic Flows</a:t>
            </a:r>
            <a:endParaRPr lang="en-US" sz="2400" dirty="0"/>
          </a:p>
        </p:txBody>
      </p:sp>
      <p:sp>
        <p:nvSpPr>
          <p:cNvPr id="3" name="Content Placeholder 2"/>
          <p:cNvSpPr>
            <a:spLocks noGrp="1"/>
          </p:cNvSpPr>
          <p:nvPr>
            <p:ph idx="1"/>
          </p:nvPr>
        </p:nvSpPr>
        <p:spPr>
          <a:xfrm>
            <a:off x="198757" y="1584325"/>
            <a:ext cx="2967038" cy="4319588"/>
          </a:xfrm>
        </p:spPr>
        <p:txBody>
          <a:bodyPr/>
          <a:lstStyle/>
          <a:p>
            <a:r>
              <a:rPr lang="en-AU" sz="2000" dirty="0" smtClean="0"/>
              <a:t>Multipoint to Point</a:t>
            </a:r>
          </a:p>
          <a:p>
            <a:pPr lvl="1"/>
            <a:r>
              <a:rPr lang="en-AU" sz="1600" dirty="0" err="1" smtClean="0"/>
              <a:t>DIO</a:t>
            </a:r>
            <a:r>
              <a:rPr lang="en-AU" sz="1600" dirty="0" smtClean="0"/>
              <a:t> messages</a:t>
            </a:r>
          </a:p>
        </p:txBody>
      </p:sp>
      <p:sp>
        <p:nvSpPr>
          <p:cNvPr id="5" name="Line 40"/>
          <p:cNvSpPr>
            <a:spLocks noChangeShapeType="1"/>
          </p:cNvSpPr>
          <p:nvPr/>
        </p:nvSpPr>
        <p:spPr bwMode="auto">
          <a:xfrm rot="10800000" flipH="1" flipV="1">
            <a:off x="1821737" y="4703157"/>
            <a:ext cx="0" cy="312737"/>
          </a:xfrm>
          <a:prstGeom prst="line">
            <a:avLst/>
          </a:prstGeom>
          <a:noFill/>
          <a:ln w="28575">
            <a:solidFill>
              <a:schemeClr val="tx1"/>
            </a:solidFill>
            <a:round/>
            <a:headEnd/>
            <a:tailEnd type="triangle" w="med" len="med"/>
          </a:ln>
          <a:effectLst/>
        </p:spPr>
        <p:txBody>
          <a:bodyPr lIns="82124" tIns="41061" rIns="82124" bIns="41061" anchor="ctr">
            <a:spAutoFit/>
          </a:bodyPr>
          <a:lstStyle/>
          <a:p>
            <a:endParaRPr lang="en-US"/>
          </a:p>
        </p:txBody>
      </p:sp>
      <p:sp>
        <p:nvSpPr>
          <p:cNvPr id="6" name="Line 11"/>
          <p:cNvSpPr>
            <a:spLocks noChangeShapeType="1"/>
          </p:cNvSpPr>
          <p:nvPr/>
        </p:nvSpPr>
        <p:spPr bwMode="auto">
          <a:xfrm rot="10800000" flipH="1">
            <a:off x="1939212" y="4193569"/>
            <a:ext cx="314325" cy="365125"/>
          </a:xfrm>
          <a:prstGeom prst="line">
            <a:avLst/>
          </a:prstGeom>
          <a:noFill/>
          <a:ln w="28575">
            <a:solidFill>
              <a:schemeClr val="tx1"/>
            </a:solidFill>
            <a:round/>
            <a:headEnd type="triangle" w="med" len="med"/>
            <a:tailEnd/>
          </a:ln>
          <a:effectLst/>
        </p:spPr>
        <p:txBody>
          <a:bodyPr lIns="82124" tIns="41061" rIns="82124" bIns="41061" anchor="ctr">
            <a:spAutoFit/>
          </a:bodyPr>
          <a:lstStyle/>
          <a:p>
            <a:endParaRPr lang="en-US"/>
          </a:p>
        </p:txBody>
      </p:sp>
      <p:sp>
        <p:nvSpPr>
          <p:cNvPr id="7" name="Line 6"/>
          <p:cNvSpPr>
            <a:spLocks noChangeShapeType="1"/>
          </p:cNvSpPr>
          <p:nvPr/>
        </p:nvSpPr>
        <p:spPr bwMode="auto">
          <a:xfrm>
            <a:off x="435850" y="3412519"/>
            <a:ext cx="671512" cy="576263"/>
          </a:xfrm>
          <a:prstGeom prst="line">
            <a:avLst/>
          </a:prstGeom>
          <a:noFill/>
          <a:ln w="28575">
            <a:solidFill>
              <a:schemeClr val="tx1"/>
            </a:solidFill>
            <a:round/>
            <a:headEnd/>
            <a:tailEnd type="triangle" w="med" len="med"/>
          </a:ln>
          <a:effectLst/>
        </p:spPr>
        <p:txBody>
          <a:bodyPr lIns="82124" tIns="41061" rIns="82124" bIns="41061" anchor="ctr">
            <a:spAutoFit/>
          </a:bodyPr>
          <a:lstStyle/>
          <a:p>
            <a:endParaRPr lang="en-US"/>
          </a:p>
        </p:txBody>
      </p:sp>
      <p:sp>
        <p:nvSpPr>
          <p:cNvPr id="8" name="Line 8"/>
          <p:cNvSpPr>
            <a:spLocks noChangeShapeType="1"/>
          </p:cNvSpPr>
          <p:nvPr/>
        </p:nvSpPr>
        <p:spPr bwMode="auto">
          <a:xfrm rot="10800000" flipV="1">
            <a:off x="1939212" y="2848957"/>
            <a:ext cx="373063" cy="419100"/>
          </a:xfrm>
          <a:prstGeom prst="line">
            <a:avLst/>
          </a:prstGeom>
          <a:noFill/>
          <a:ln w="28575">
            <a:solidFill>
              <a:schemeClr val="tx1"/>
            </a:solidFill>
            <a:round/>
            <a:headEnd/>
            <a:tailEnd type="triangle" w="med" len="med"/>
          </a:ln>
          <a:effectLst/>
        </p:spPr>
        <p:txBody>
          <a:bodyPr lIns="82124" tIns="41061" rIns="82124" bIns="41061" anchor="ctr">
            <a:spAutoFit/>
          </a:bodyPr>
          <a:lstStyle/>
          <a:p>
            <a:endParaRPr lang="en-US"/>
          </a:p>
        </p:txBody>
      </p:sp>
      <p:sp>
        <p:nvSpPr>
          <p:cNvPr id="9" name="Line 9"/>
          <p:cNvSpPr>
            <a:spLocks noChangeShapeType="1"/>
          </p:cNvSpPr>
          <p:nvPr/>
        </p:nvSpPr>
        <p:spPr bwMode="auto">
          <a:xfrm flipH="1" flipV="1">
            <a:off x="2066212" y="3412519"/>
            <a:ext cx="769938" cy="0"/>
          </a:xfrm>
          <a:prstGeom prst="line">
            <a:avLst/>
          </a:prstGeom>
          <a:noFill/>
          <a:ln w="28575">
            <a:solidFill>
              <a:schemeClr val="tx1"/>
            </a:solidFill>
            <a:round/>
            <a:headEnd/>
            <a:tailEnd type="triangle" w="med" len="med"/>
          </a:ln>
          <a:effectLst/>
        </p:spPr>
        <p:txBody>
          <a:bodyPr lIns="82124" tIns="41061" rIns="82124" bIns="41061" anchor="ctr">
            <a:spAutoFit/>
          </a:bodyPr>
          <a:lstStyle/>
          <a:p>
            <a:endParaRPr lang="en-US"/>
          </a:p>
        </p:txBody>
      </p:sp>
      <p:sp>
        <p:nvSpPr>
          <p:cNvPr id="10" name="AutoShape 14"/>
          <p:cNvSpPr>
            <a:spLocks noChangeArrowheads="1"/>
          </p:cNvSpPr>
          <p:nvPr/>
        </p:nvSpPr>
        <p:spPr bwMode="auto">
          <a:xfrm>
            <a:off x="2547225" y="3268057"/>
            <a:ext cx="481012" cy="287337"/>
          </a:xfrm>
          <a:prstGeom prst="hexagon">
            <a:avLst>
              <a:gd name="adj" fmla="val 41851"/>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4</a:t>
            </a:r>
          </a:p>
        </p:txBody>
      </p:sp>
      <p:sp>
        <p:nvSpPr>
          <p:cNvPr id="11" name="AutoShape 16"/>
          <p:cNvSpPr>
            <a:spLocks noChangeArrowheads="1"/>
          </p:cNvSpPr>
          <p:nvPr/>
        </p:nvSpPr>
        <p:spPr bwMode="auto">
          <a:xfrm>
            <a:off x="1970962" y="4098319"/>
            <a:ext cx="481013" cy="287338"/>
          </a:xfrm>
          <a:prstGeom prst="hexagon">
            <a:avLst>
              <a:gd name="adj" fmla="val 41851"/>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2</a:t>
            </a:r>
          </a:p>
        </p:txBody>
      </p:sp>
      <p:sp>
        <p:nvSpPr>
          <p:cNvPr id="12" name="AutoShape 19"/>
          <p:cNvSpPr>
            <a:spLocks noChangeArrowheads="1"/>
          </p:cNvSpPr>
          <p:nvPr/>
        </p:nvSpPr>
        <p:spPr bwMode="auto">
          <a:xfrm>
            <a:off x="2066212" y="2710844"/>
            <a:ext cx="479425" cy="287338"/>
          </a:xfrm>
          <a:prstGeom prst="hexagon">
            <a:avLst>
              <a:gd name="adj" fmla="val 41713"/>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4</a:t>
            </a:r>
          </a:p>
        </p:txBody>
      </p:sp>
      <p:sp>
        <p:nvSpPr>
          <p:cNvPr id="13" name="AutoShape 21"/>
          <p:cNvSpPr>
            <a:spLocks noChangeArrowheads="1"/>
          </p:cNvSpPr>
          <p:nvPr/>
        </p:nvSpPr>
        <p:spPr bwMode="auto">
          <a:xfrm>
            <a:off x="243762" y="3268057"/>
            <a:ext cx="481013" cy="287337"/>
          </a:xfrm>
          <a:prstGeom prst="hexagon">
            <a:avLst>
              <a:gd name="adj" fmla="val 41851"/>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dirty="0">
                <a:solidFill>
                  <a:schemeClr val="tx1"/>
                </a:solidFill>
              </a:rPr>
              <a:t>3</a:t>
            </a:r>
          </a:p>
        </p:txBody>
      </p:sp>
      <p:sp>
        <p:nvSpPr>
          <p:cNvPr id="19" name="AutoShape 15"/>
          <p:cNvSpPr>
            <a:spLocks noChangeArrowheads="1"/>
          </p:cNvSpPr>
          <p:nvPr/>
        </p:nvSpPr>
        <p:spPr bwMode="auto">
          <a:xfrm>
            <a:off x="1566150" y="4558694"/>
            <a:ext cx="481012" cy="287338"/>
          </a:xfrm>
          <a:prstGeom prst="hexagon">
            <a:avLst>
              <a:gd name="adj" fmla="val 41851"/>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1</a:t>
            </a:r>
          </a:p>
        </p:txBody>
      </p:sp>
      <p:sp>
        <p:nvSpPr>
          <p:cNvPr id="20" name="AutoShape 17"/>
          <p:cNvSpPr>
            <a:spLocks noChangeArrowheads="1"/>
          </p:cNvSpPr>
          <p:nvPr/>
        </p:nvSpPr>
        <p:spPr bwMode="auto">
          <a:xfrm>
            <a:off x="1586787" y="5015894"/>
            <a:ext cx="479425" cy="287338"/>
          </a:xfrm>
          <a:prstGeom prst="hexagon">
            <a:avLst>
              <a:gd name="adj" fmla="val 41713"/>
              <a:gd name="vf" fmla="val 115470"/>
            </a:avLst>
          </a:prstGeom>
          <a:solidFill>
            <a:srgbClr val="A0C02A"/>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0</a:t>
            </a:r>
          </a:p>
        </p:txBody>
      </p:sp>
      <p:sp>
        <p:nvSpPr>
          <p:cNvPr id="22" name="Line 43"/>
          <p:cNvSpPr>
            <a:spLocks noChangeShapeType="1"/>
          </p:cNvSpPr>
          <p:nvPr/>
        </p:nvSpPr>
        <p:spPr bwMode="auto">
          <a:xfrm>
            <a:off x="1416925" y="2998182"/>
            <a:ext cx="277812" cy="269875"/>
          </a:xfrm>
          <a:prstGeom prst="line">
            <a:avLst/>
          </a:prstGeom>
          <a:noFill/>
          <a:ln w="28575">
            <a:solidFill>
              <a:schemeClr val="tx1"/>
            </a:solidFill>
            <a:round/>
            <a:headEnd/>
            <a:tailEnd type="triangle" w="med" len="med"/>
          </a:ln>
          <a:effectLst/>
        </p:spPr>
        <p:txBody>
          <a:bodyPr lIns="82124" tIns="41061" rIns="82124" bIns="41061" anchor="ctr">
            <a:spAutoFit/>
          </a:bodyPr>
          <a:lstStyle/>
          <a:p>
            <a:endParaRPr lang="en-US"/>
          </a:p>
        </p:txBody>
      </p:sp>
      <p:sp>
        <p:nvSpPr>
          <p:cNvPr id="23" name="AutoShape 18"/>
          <p:cNvSpPr>
            <a:spLocks noChangeArrowheads="1"/>
          </p:cNvSpPr>
          <p:nvPr/>
        </p:nvSpPr>
        <p:spPr bwMode="auto">
          <a:xfrm>
            <a:off x="1107362" y="2764819"/>
            <a:ext cx="479425" cy="287338"/>
          </a:xfrm>
          <a:prstGeom prst="hexagon">
            <a:avLst>
              <a:gd name="adj" fmla="val 41713"/>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4</a:t>
            </a:r>
          </a:p>
        </p:txBody>
      </p:sp>
      <p:sp>
        <p:nvSpPr>
          <p:cNvPr id="24" name="Line 44"/>
          <p:cNvSpPr>
            <a:spLocks noChangeShapeType="1"/>
          </p:cNvSpPr>
          <p:nvPr/>
        </p:nvSpPr>
        <p:spPr bwMode="auto">
          <a:xfrm rot="10800000" flipV="1">
            <a:off x="1342312" y="3412519"/>
            <a:ext cx="479425" cy="576263"/>
          </a:xfrm>
          <a:prstGeom prst="line">
            <a:avLst/>
          </a:prstGeom>
          <a:noFill/>
          <a:ln w="28575">
            <a:solidFill>
              <a:schemeClr val="tx1"/>
            </a:solidFill>
            <a:round/>
            <a:headEnd/>
            <a:tailEnd type="triangle" w="med" len="med"/>
          </a:ln>
          <a:effectLst/>
        </p:spPr>
        <p:txBody>
          <a:bodyPr lIns="82124" tIns="41061" rIns="82124" bIns="41061" anchor="ctr">
            <a:spAutoFit/>
          </a:bodyPr>
          <a:lstStyle/>
          <a:p>
            <a:endParaRPr lang="en-US"/>
          </a:p>
        </p:txBody>
      </p:sp>
      <p:sp>
        <p:nvSpPr>
          <p:cNvPr id="25" name="AutoShape 13"/>
          <p:cNvSpPr>
            <a:spLocks noChangeArrowheads="1"/>
          </p:cNvSpPr>
          <p:nvPr/>
        </p:nvSpPr>
        <p:spPr bwMode="auto">
          <a:xfrm>
            <a:off x="1586787" y="3268057"/>
            <a:ext cx="481013" cy="287337"/>
          </a:xfrm>
          <a:prstGeom prst="hexagon">
            <a:avLst>
              <a:gd name="adj" fmla="val 41851"/>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dirty="0">
                <a:solidFill>
                  <a:schemeClr val="tx1"/>
                </a:solidFill>
              </a:rPr>
              <a:t>3</a:t>
            </a:r>
          </a:p>
        </p:txBody>
      </p:sp>
      <p:sp>
        <p:nvSpPr>
          <p:cNvPr id="26" name="Line 45"/>
          <p:cNvSpPr>
            <a:spLocks noChangeShapeType="1"/>
          </p:cNvSpPr>
          <p:nvPr/>
        </p:nvSpPr>
        <p:spPr bwMode="auto">
          <a:xfrm>
            <a:off x="1281987" y="4223732"/>
            <a:ext cx="393700" cy="339725"/>
          </a:xfrm>
          <a:prstGeom prst="line">
            <a:avLst/>
          </a:prstGeom>
          <a:noFill/>
          <a:ln w="28575">
            <a:solidFill>
              <a:schemeClr val="tx1"/>
            </a:solidFill>
            <a:round/>
            <a:headEnd/>
            <a:tailEnd type="triangle" w="med" len="med"/>
          </a:ln>
          <a:effectLst/>
        </p:spPr>
        <p:txBody>
          <a:bodyPr lIns="82124" tIns="41061" rIns="82124" bIns="41061" anchor="ctr">
            <a:spAutoFit/>
          </a:bodyPr>
          <a:lstStyle/>
          <a:p>
            <a:endParaRPr lang="en-US"/>
          </a:p>
        </p:txBody>
      </p:sp>
      <p:sp>
        <p:nvSpPr>
          <p:cNvPr id="27" name="AutoShape 12"/>
          <p:cNvSpPr>
            <a:spLocks noChangeArrowheads="1"/>
          </p:cNvSpPr>
          <p:nvPr/>
        </p:nvSpPr>
        <p:spPr bwMode="auto">
          <a:xfrm>
            <a:off x="981950" y="3988782"/>
            <a:ext cx="479425" cy="287337"/>
          </a:xfrm>
          <a:prstGeom prst="hexagon">
            <a:avLst>
              <a:gd name="adj" fmla="val 41713"/>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dirty="0">
                <a:solidFill>
                  <a:schemeClr val="tx1"/>
                </a:solidFill>
              </a:rPr>
              <a:t>2</a:t>
            </a:r>
          </a:p>
        </p:txBody>
      </p:sp>
      <p:sp>
        <p:nvSpPr>
          <p:cNvPr id="28" name="Line 46"/>
          <p:cNvSpPr>
            <a:spLocks noChangeShapeType="1"/>
          </p:cNvSpPr>
          <p:nvPr/>
        </p:nvSpPr>
        <p:spPr bwMode="auto">
          <a:xfrm>
            <a:off x="921625" y="4703157"/>
            <a:ext cx="652462" cy="1587"/>
          </a:xfrm>
          <a:prstGeom prst="line">
            <a:avLst/>
          </a:prstGeom>
          <a:noFill/>
          <a:ln w="28575">
            <a:solidFill>
              <a:schemeClr val="tx1"/>
            </a:solidFill>
            <a:round/>
            <a:headEnd/>
            <a:tailEnd type="triangle" w="med" len="med"/>
          </a:ln>
          <a:effectLst/>
        </p:spPr>
        <p:txBody>
          <a:bodyPr lIns="82124" tIns="41061" rIns="82124" bIns="41061" anchor="ctr">
            <a:spAutoFit/>
          </a:bodyPr>
          <a:lstStyle/>
          <a:p>
            <a:endParaRPr lang="en-US"/>
          </a:p>
        </p:txBody>
      </p:sp>
      <p:sp>
        <p:nvSpPr>
          <p:cNvPr id="29" name="AutoShape 20"/>
          <p:cNvSpPr>
            <a:spLocks noChangeArrowheads="1"/>
          </p:cNvSpPr>
          <p:nvPr/>
        </p:nvSpPr>
        <p:spPr bwMode="auto">
          <a:xfrm>
            <a:off x="531100" y="4565044"/>
            <a:ext cx="481012" cy="287338"/>
          </a:xfrm>
          <a:prstGeom prst="hexagon">
            <a:avLst>
              <a:gd name="adj" fmla="val 41851"/>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1</a:t>
            </a:r>
          </a:p>
        </p:txBody>
      </p:sp>
      <p:sp>
        <p:nvSpPr>
          <p:cNvPr id="31" name="TextBox 30"/>
          <p:cNvSpPr txBox="1"/>
          <p:nvPr/>
        </p:nvSpPr>
        <p:spPr>
          <a:xfrm>
            <a:off x="553520" y="5043204"/>
            <a:ext cx="1116011" cy="258532"/>
          </a:xfrm>
          <a:prstGeom prst="rect">
            <a:avLst/>
          </a:prstGeom>
          <a:noFill/>
        </p:spPr>
        <p:txBody>
          <a:bodyPr wrap="none" rtlCol="0">
            <a:spAutoFit/>
          </a:bodyPr>
          <a:lstStyle/>
          <a:p>
            <a:r>
              <a:rPr lang="en-AU" sz="1200" dirty="0" err="1" smtClean="0"/>
              <a:t>DODAG</a:t>
            </a:r>
            <a:r>
              <a:rPr lang="en-AU" sz="1200" dirty="0" smtClean="0"/>
              <a:t> Root</a:t>
            </a:r>
            <a:endParaRPr lang="en-US" sz="1200" dirty="0"/>
          </a:p>
        </p:txBody>
      </p:sp>
      <p:sp>
        <p:nvSpPr>
          <p:cNvPr id="76" name="Right Arrow 75"/>
          <p:cNvSpPr/>
          <p:nvPr/>
        </p:nvSpPr>
        <p:spPr bwMode="auto">
          <a:xfrm rot="7885931">
            <a:off x="1876703" y="2966680"/>
            <a:ext cx="230071" cy="109602"/>
          </a:xfrm>
          <a:prstGeom prst="rightArrow">
            <a:avLst/>
          </a:prstGeom>
          <a:solidFill>
            <a:schemeClr val="accent1"/>
          </a:solid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endParaRPr kumimoji="0" lang="en-US" sz="1800" b="0" i="0" u="none" strike="noStrike" cap="none" normalizeH="0" baseline="0" smtClean="0">
              <a:ln>
                <a:noFill/>
              </a:ln>
              <a:solidFill>
                <a:srgbClr val="0183B7"/>
              </a:solidFill>
              <a:effectLst/>
              <a:latin typeface="Arial" charset="0"/>
            </a:endParaRPr>
          </a:p>
        </p:txBody>
      </p:sp>
      <p:sp>
        <p:nvSpPr>
          <p:cNvPr id="77" name="Right Arrow 76"/>
          <p:cNvSpPr/>
          <p:nvPr/>
        </p:nvSpPr>
        <p:spPr bwMode="auto">
          <a:xfrm rot="10800000">
            <a:off x="2240992" y="3260272"/>
            <a:ext cx="230071" cy="109602"/>
          </a:xfrm>
          <a:prstGeom prst="rightArrow">
            <a:avLst/>
          </a:prstGeom>
          <a:solidFill>
            <a:schemeClr val="accent1"/>
          </a:solid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endParaRPr kumimoji="0" lang="en-US" sz="1800" b="0" i="0" u="none" strike="noStrike" cap="none" normalizeH="0" baseline="0" smtClean="0">
              <a:ln>
                <a:noFill/>
              </a:ln>
              <a:solidFill>
                <a:srgbClr val="0183B7"/>
              </a:solidFill>
              <a:effectLst/>
              <a:latin typeface="Arial" charset="0"/>
            </a:endParaRPr>
          </a:p>
        </p:txBody>
      </p:sp>
      <p:sp>
        <p:nvSpPr>
          <p:cNvPr id="78" name="Right Arrow 77"/>
          <p:cNvSpPr/>
          <p:nvPr/>
        </p:nvSpPr>
        <p:spPr bwMode="auto">
          <a:xfrm rot="2690947">
            <a:off x="1338846" y="3192565"/>
            <a:ext cx="230071" cy="109602"/>
          </a:xfrm>
          <a:prstGeom prst="rightArrow">
            <a:avLst/>
          </a:prstGeom>
          <a:solidFill>
            <a:schemeClr val="accent1"/>
          </a:solid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endParaRPr kumimoji="0" lang="en-US" sz="1800" b="0" i="0" u="none" strike="noStrike" cap="none" normalizeH="0" baseline="0" smtClean="0">
              <a:ln>
                <a:noFill/>
              </a:ln>
              <a:solidFill>
                <a:srgbClr val="0183B7"/>
              </a:solidFill>
              <a:effectLst/>
              <a:latin typeface="Arial" charset="0"/>
            </a:endParaRPr>
          </a:p>
        </p:txBody>
      </p:sp>
      <p:sp>
        <p:nvSpPr>
          <p:cNvPr id="79" name="Right Arrow 78"/>
          <p:cNvSpPr/>
          <p:nvPr/>
        </p:nvSpPr>
        <p:spPr bwMode="auto">
          <a:xfrm rot="7885931">
            <a:off x="1354542" y="3623103"/>
            <a:ext cx="230071" cy="109602"/>
          </a:xfrm>
          <a:prstGeom prst="rightArrow">
            <a:avLst/>
          </a:prstGeom>
          <a:solidFill>
            <a:schemeClr val="accent1"/>
          </a:solid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endParaRPr kumimoji="0" lang="en-US" sz="1800" b="0" i="0" u="none" strike="noStrike" cap="none" normalizeH="0" baseline="0" smtClean="0">
              <a:ln>
                <a:noFill/>
              </a:ln>
              <a:solidFill>
                <a:srgbClr val="0183B7"/>
              </a:solidFill>
              <a:effectLst/>
              <a:latin typeface="Arial" charset="0"/>
            </a:endParaRPr>
          </a:p>
        </p:txBody>
      </p:sp>
      <p:sp>
        <p:nvSpPr>
          <p:cNvPr id="80" name="Right Arrow 79"/>
          <p:cNvSpPr/>
          <p:nvPr/>
        </p:nvSpPr>
        <p:spPr bwMode="auto">
          <a:xfrm rot="7885931">
            <a:off x="1993912" y="4503893"/>
            <a:ext cx="230071" cy="109602"/>
          </a:xfrm>
          <a:prstGeom prst="rightArrow">
            <a:avLst/>
          </a:prstGeom>
          <a:solidFill>
            <a:schemeClr val="accent1"/>
          </a:solid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endParaRPr kumimoji="0" lang="en-US" sz="1800" b="0" i="0" u="none" strike="noStrike" cap="none" normalizeH="0" baseline="0" smtClean="0">
              <a:ln>
                <a:noFill/>
              </a:ln>
              <a:solidFill>
                <a:srgbClr val="0183B7"/>
              </a:solidFill>
              <a:effectLst/>
              <a:latin typeface="Arial" charset="0"/>
            </a:endParaRPr>
          </a:p>
        </p:txBody>
      </p:sp>
      <p:sp>
        <p:nvSpPr>
          <p:cNvPr id="81" name="Right Arrow 80"/>
          <p:cNvSpPr/>
          <p:nvPr/>
        </p:nvSpPr>
        <p:spPr bwMode="auto">
          <a:xfrm rot="2690947">
            <a:off x="776871" y="3620572"/>
            <a:ext cx="230071" cy="109602"/>
          </a:xfrm>
          <a:prstGeom prst="rightArrow">
            <a:avLst/>
          </a:prstGeom>
          <a:solidFill>
            <a:schemeClr val="accent1"/>
          </a:solid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endParaRPr kumimoji="0" lang="en-US" sz="1800" b="0" i="0" u="none" strike="noStrike" cap="none" normalizeH="0" baseline="0" smtClean="0">
              <a:ln>
                <a:noFill/>
              </a:ln>
              <a:solidFill>
                <a:srgbClr val="0183B7"/>
              </a:solidFill>
              <a:effectLst/>
              <a:latin typeface="Arial" charset="0"/>
            </a:endParaRPr>
          </a:p>
        </p:txBody>
      </p:sp>
      <p:sp>
        <p:nvSpPr>
          <p:cNvPr id="82" name="Right Arrow 81"/>
          <p:cNvSpPr/>
          <p:nvPr/>
        </p:nvSpPr>
        <p:spPr bwMode="auto">
          <a:xfrm rot="2690947">
            <a:off x="1422094" y="4258748"/>
            <a:ext cx="230071" cy="109602"/>
          </a:xfrm>
          <a:prstGeom prst="rightArrow">
            <a:avLst/>
          </a:prstGeom>
          <a:solidFill>
            <a:schemeClr val="accent1"/>
          </a:solid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endParaRPr kumimoji="0" lang="en-US" sz="1800" b="0" i="0" u="none" strike="noStrike" cap="none" normalizeH="0" baseline="0" smtClean="0">
              <a:ln>
                <a:noFill/>
              </a:ln>
              <a:solidFill>
                <a:srgbClr val="0183B7"/>
              </a:solidFill>
              <a:effectLst/>
              <a:latin typeface="Arial" charset="0"/>
            </a:endParaRPr>
          </a:p>
        </p:txBody>
      </p:sp>
      <p:sp>
        <p:nvSpPr>
          <p:cNvPr id="83" name="Right Arrow 82"/>
          <p:cNvSpPr/>
          <p:nvPr/>
        </p:nvSpPr>
        <p:spPr bwMode="auto">
          <a:xfrm rot="10800000" flipH="1">
            <a:off x="1120914" y="4558694"/>
            <a:ext cx="230071" cy="109602"/>
          </a:xfrm>
          <a:prstGeom prst="rightArrow">
            <a:avLst/>
          </a:prstGeom>
          <a:solidFill>
            <a:schemeClr val="accent1"/>
          </a:solid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endParaRPr kumimoji="0" lang="en-US" sz="1800" b="0" i="0" u="none" strike="noStrike" cap="none" normalizeH="0" baseline="0" smtClean="0">
              <a:ln>
                <a:noFill/>
              </a:ln>
              <a:solidFill>
                <a:srgbClr val="0183B7"/>
              </a:solidFill>
              <a:effectLst/>
              <a:latin typeface="Arial" charset="0"/>
            </a:endParaRPr>
          </a:p>
        </p:txBody>
      </p:sp>
      <p:sp>
        <p:nvSpPr>
          <p:cNvPr id="84" name="Right Arrow 83"/>
          <p:cNvSpPr/>
          <p:nvPr/>
        </p:nvSpPr>
        <p:spPr bwMode="auto">
          <a:xfrm rot="5400000">
            <a:off x="1910727" y="4873368"/>
            <a:ext cx="230071" cy="109602"/>
          </a:xfrm>
          <a:prstGeom prst="rightArrow">
            <a:avLst/>
          </a:prstGeom>
          <a:solidFill>
            <a:schemeClr val="accent1"/>
          </a:solid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endParaRPr kumimoji="0" lang="en-US" sz="1800" b="0" i="0" u="none" strike="noStrike" cap="none" normalizeH="0" baseline="0" smtClean="0">
              <a:ln>
                <a:noFill/>
              </a:ln>
              <a:solidFill>
                <a:srgbClr val="0183B7"/>
              </a:solidFill>
              <a:effectLst/>
              <a:latin typeface="Arial" charset="0"/>
            </a:endParaRPr>
          </a:p>
        </p:txBody>
      </p:sp>
      <p:sp>
        <p:nvSpPr>
          <p:cNvPr id="85" name="AutoShape 24"/>
          <p:cNvSpPr>
            <a:spLocks noChangeArrowheads="1"/>
          </p:cNvSpPr>
          <p:nvPr/>
        </p:nvSpPr>
        <p:spPr bwMode="auto">
          <a:xfrm>
            <a:off x="23810" y="4149096"/>
            <a:ext cx="534987" cy="2284412"/>
          </a:xfrm>
          <a:prstGeom prst="downArrow">
            <a:avLst>
              <a:gd name="adj1" fmla="val 43028"/>
              <a:gd name="adj2" fmla="val 55194"/>
            </a:avLst>
          </a:prstGeom>
          <a:solidFill>
            <a:schemeClr val="accent1"/>
          </a:solidFill>
          <a:ln w="9525" algn="ctr">
            <a:solidFill>
              <a:schemeClr val="tx2"/>
            </a:solidFill>
            <a:miter lim="800000"/>
            <a:headEnd/>
            <a:tailEnd/>
          </a:ln>
          <a:effectLst/>
        </p:spPr>
        <p:txBody>
          <a:bodyPr vert="eaVert" wrap="none" lIns="82124" tIns="41061" rIns="82124" bIns="41061" anchor="ctr" anchorCtr="1"/>
          <a:lstStyle/>
          <a:p>
            <a:pPr algn="ctr" defTabSz="814388"/>
            <a:r>
              <a:rPr lang="en-AU" sz="1400" dirty="0" err="1" smtClean="0">
                <a:solidFill>
                  <a:schemeClr val="bg1"/>
                </a:solidFill>
              </a:rPr>
              <a:t>UPwards</a:t>
            </a:r>
            <a:r>
              <a:rPr lang="en-AU" sz="1400" dirty="0" smtClean="0">
                <a:solidFill>
                  <a:schemeClr val="bg1"/>
                </a:solidFill>
              </a:rPr>
              <a:t> routes</a:t>
            </a:r>
            <a:endParaRPr lang="en-US" sz="1400" dirty="0">
              <a:solidFill>
                <a:schemeClr val="bg1"/>
              </a:solidFill>
            </a:endParaRPr>
          </a:p>
        </p:txBody>
      </p:sp>
      <p:sp>
        <p:nvSpPr>
          <p:cNvPr id="86" name="AutoShape 88"/>
          <p:cNvSpPr>
            <a:spLocks noChangeArrowheads="1"/>
          </p:cNvSpPr>
          <p:nvPr/>
        </p:nvSpPr>
        <p:spPr bwMode="auto">
          <a:xfrm rot="10800000">
            <a:off x="11630027" y="4277799"/>
            <a:ext cx="534987" cy="2284412"/>
          </a:xfrm>
          <a:prstGeom prst="downArrow">
            <a:avLst>
              <a:gd name="adj1" fmla="val 43028"/>
              <a:gd name="adj2" fmla="val 55194"/>
            </a:avLst>
          </a:prstGeom>
          <a:solidFill>
            <a:srgbClr val="C00000"/>
          </a:solidFill>
          <a:ln w="9525" algn="ctr">
            <a:solidFill>
              <a:srgbClr val="C00000"/>
            </a:solidFill>
            <a:miter lim="800000"/>
            <a:headEnd/>
            <a:tailEnd/>
          </a:ln>
          <a:effectLst/>
        </p:spPr>
        <p:txBody>
          <a:bodyPr vert="eaVert" wrap="none" lIns="82124" tIns="41061" rIns="82124" bIns="41061" anchor="ctr" anchorCtr="1"/>
          <a:lstStyle/>
          <a:p>
            <a:pPr algn="ctr" defTabSz="814388"/>
            <a:r>
              <a:rPr lang="en-AU" sz="1400" dirty="0" err="1" smtClean="0">
                <a:solidFill>
                  <a:schemeClr val="bg1"/>
                </a:solidFill>
              </a:rPr>
              <a:t>DOWNwards</a:t>
            </a:r>
            <a:r>
              <a:rPr lang="en-AU" sz="1400" dirty="0" smtClean="0">
                <a:solidFill>
                  <a:schemeClr val="bg1"/>
                </a:solidFill>
              </a:rPr>
              <a:t> routes</a:t>
            </a:r>
            <a:endParaRPr lang="en-US" sz="1400" dirty="0">
              <a:solidFill>
                <a:schemeClr val="bg1"/>
              </a:solidFill>
            </a:endParaRPr>
          </a:p>
        </p:txBody>
      </p:sp>
      <p:sp>
        <p:nvSpPr>
          <p:cNvPr id="87" name="Content Placeholder 2"/>
          <p:cNvSpPr txBox="1">
            <a:spLocks/>
          </p:cNvSpPr>
          <p:nvPr/>
        </p:nvSpPr>
        <p:spPr bwMode="auto">
          <a:xfrm>
            <a:off x="3259097" y="1584325"/>
            <a:ext cx="2967038" cy="728663"/>
          </a:xfrm>
          <a:prstGeom prst="rect">
            <a:avLst/>
          </a:prstGeom>
          <a:noFill/>
          <a:ln w="9525" algn="ctr">
            <a:noFill/>
            <a:miter lim="800000"/>
            <a:headEnd/>
            <a:tailEnd/>
          </a:ln>
          <a:effectLst/>
        </p:spPr>
        <p:txBody>
          <a:bodyPr vert="horz" wrap="square" lIns="82124" tIns="41061" rIns="82124" bIns="41061" numCol="1" anchor="t" anchorCtr="0" compatLnSpc="1">
            <a:prstTxWarp prst="textNoShape">
              <a:avLst/>
            </a:prstTxWarp>
          </a:bodyPr>
          <a:lstStyle/>
          <a:p>
            <a:pPr marL="236538" marR="0" lvl="0" indent="-236538" algn="l" defTabSz="814388" rtl="0" eaLnBrk="1" fontAlgn="base" latinLnBrk="0" hangingPunct="1">
              <a:lnSpc>
                <a:spcPct val="95000"/>
              </a:lnSpc>
              <a:spcBef>
                <a:spcPct val="50000"/>
              </a:spcBef>
              <a:spcAft>
                <a:spcPct val="0"/>
              </a:spcAft>
              <a:buClr>
                <a:schemeClr val="tx2"/>
              </a:buClr>
              <a:buSzPct val="100000"/>
              <a:buFont typeface="Wingdings" pitchFamily="2" charset="2"/>
              <a:buChar char="§"/>
              <a:tabLst/>
              <a:defRPr/>
            </a:pPr>
            <a:r>
              <a:rPr kumimoji="0" lang="en-AU" sz="2000" b="0" i="0" u="none" strike="noStrike" kern="0" cap="none" spc="0" normalizeH="0" baseline="0" noProof="0" dirty="0" smtClean="0">
                <a:ln>
                  <a:noFill/>
                </a:ln>
                <a:solidFill>
                  <a:schemeClr val="tx1"/>
                </a:solidFill>
                <a:effectLst/>
                <a:uLnTx/>
                <a:uFillTx/>
                <a:latin typeface="+mn-lt"/>
                <a:ea typeface="+mn-ea"/>
                <a:cs typeface="+mn-cs"/>
              </a:rPr>
              <a:t>Point to Multipoint</a:t>
            </a:r>
          </a:p>
          <a:p>
            <a:pPr marL="693738" lvl="1" indent="-236538" defTabSz="814388" eaLnBrk="1" hangingPunct="1">
              <a:lnSpc>
                <a:spcPct val="95000"/>
              </a:lnSpc>
              <a:spcBef>
                <a:spcPct val="50000"/>
              </a:spcBef>
              <a:buClr>
                <a:schemeClr val="tx2"/>
              </a:buClr>
              <a:buSzPct val="100000"/>
            </a:pPr>
            <a:r>
              <a:rPr lang="en-AU" sz="1600" kern="0" dirty="0" smtClean="0">
                <a:solidFill>
                  <a:schemeClr val="tx1"/>
                </a:solidFill>
                <a:latin typeface="+mn-lt"/>
              </a:rPr>
              <a:t>DAO messages</a:t>
            </a:r>
            <a:endParaRPr kumimoji="0" lang="en-US" sz="1600" b="0" i="0" u="none" strike="noStrike" kern="0" cap="none" spc="0" normalizeH="0" baseline="0" noProof="0" dirty="0">
              <a:ln>
                <a:noFill/>
              </a:ln>
              <a:solidFill>
                <a:schemeClr val="tx1"/>
              </a:solidFill>
              <a:effectLst/>
              <a:uLnTx/>
              <a:uFillTx/>
              <a:latin typeface="+mn-lt"/>
              <a:ea typeface="+mn-ea"/>
              <a:cs typeface="+mn-cs"/>
            </a:endParaRPr>
          </a:p>
        </p:txBody>
      </p:sp>
      <p:sp>
        <p:nvSpPr>
          <p:cNvPr id="88" name="Content Placeholder 2"/>
          <p:cNvSpPr txBox="1">
            <a:spLocks/>
          </p:cNvSpPr>
          <p:nvPr/>
        </p:nvSpPr>
        <p:spPr bwMode="auto">
          <a:xfrm>
            <a:off x="6274433" y="1584325"/>
            <a:ext cx="2967038" cy="728663"/>
          </a:xfrm>
          <a:prstGeom prst="rect">
            <a:avLst/>
          </a:prstGeom>
          <a:noFill/>
          <a:ln w="9525" algn="ctr">
            <a:noFill/>
            <a:miter lim="800000"/>
            <a:headEnd/>
            <a:tailEnd/>
          </a:ln>
          <a:effectLst/>
        </p:spPr>
        <p:txBody>
          <a:bodyPr vert="horz" wrap="square" lIns="82124" tIns="41061" rIns="82124" bIns="41061" numCol="1" anchor="t" anchorCtr="0" compatLnSpc="1">
            <a:prstTxWarp prst="textNoShape">
              <a:avLst/>
            </a:prstTxWarp>
          </a:bodyPr>
          <a:lstStyle/>
          <a:p>
            <a:pPr marL="236538" marR="0" lvl="0" indent="-236538" algn="l" defTabSz="814388" rtl="0" eaLnBrk="1" fontAlgn="base" latinLnBrk="0" hangingPunct="1">
              <a:lnSpc>
                <a:spcPct val="95000"/>
              </a:lnSpc>
              <a:spcBef>
                <a:spcPct val="50000"/>
              </a:spcBef>
              <a:spcAft>
                <a:spcPct val="0"/>
              </a:spcAft>
              <a:buClr>
                <a:schemeClr val="tx2"/>
              </a:buClr>
              <a:buSzPct val="100000"/>
              <a:buFont typeface="Wingdings" pitchFamily="2" charset="2"/>
              <a:buChar char="§"/>
              <a:tabLst/>
              <a:defRPr/>
            </a:pPr>
            <a:r>
              <a:rPr kumimoji="0" lang="en-AU" sz="2000" b="0" i="0" u="none" strike="noStrike" kern="0" cap="none" spc="0" normalizeH="0" baseline="0" noProof="0" dirty="0" smtClean="0">
                <a:ln>
                  <a:noFill/>
                </a:ln>
                <a:solidFill>
                  <a:schemeClr val="tx1"/>
                </a:solidFill>
                <a:effectLst/>
                <a:uLnTx/>
                <a:uFillTx/>
                <a:latin typeface="+mn-lt"/>
                <a:ea typeface="+mn-ea"/>
                <a:cs typeface="+mn-cs"/>
              </a:rPr>
              <a:t>Point</a:t>
            </a:r>
            <a:r>
              <a:rPr kumimoji="0" lang="en-AU" sz="2000" b="0" i="0" u="none" strike="noStrike" kern="0" cap="none" spc="0" normalizeH="0" noProof="0" dirty="0" smtClean="0">
                <a:ln>
                  <a:noFill/>
                </a:ln>
                <a:solidFill>
                  <a:schemeClr val="tx1"/>
                </a:solidFill>
                <a:effectLst/>
                <a:uLnTx/>
                <a:uFillTx/>
                <a:latin typeface="+mn-lt"/>
                <a:ea typeface="+mn-ea"/>
                <a:cs typeface="+mn-cs"/>
              </a:rPr>
              <a:t> to Point</a:t>
            </a:r>
          </a:p>
          <a:p>
            <a:pPr marL="693738" lvl="1" indent="-236538" defTabSz="814388" eaLnBrk="1" hangingPunct="1">
              <a:lnSpc>
                <a:spcPct val="95000"/>
              </a:lnSpc>
              <a:spcBef>
                <a:spcPct val="50000"/>
              </a:spcBef>
              <a:buClr>
                <a:schemeClr val="tx2"/>
              </a:buClr>
              <a:buSzPct val="100000"/>
            </a:pPr>
            <a:r>
              <a:rPr lang="en-AU" sz="1600" kern="0" baseline="0" dirty="0" smtClean="0">
                <a:solidFill>
                  <a:schemeClr val="tx1"/>
                </a:solidFill>
                <a:latin typeface="+mn-lt"/>
              </a:rPr>
              <a:t>Storing</a:t>
            </a:r>
            <a:r>
              <a:rPr lang="en-AU" sz="1600" kern="0" dirty="0" smtClean="0">
                <a:solidFill>
                  <a:schemeClr val="tx1"/>
                </a:solidFill>
                <a:latin typeface="+mn-lt"/>
              </a:rPr>
              <a:t> Mode, DAO</a:t>
            </a:r>
          </a:p>
          <a:p>
            <a:pPr marL="693738" lvl="1" indent="-236538" defTabSz="814388" eaLnBrk="1" hangingPunct="1">
              <a:lnSpc>
                <a:spcPct val="95000"/>
              </a:lnSpc>
              <a:spcBef>
                <a:spcPct val="50000"/>
              </a:spcBef>
              <a:buClr>
                <a:schemeClr val="tx2"/>
              </a:buClr>
              <a:buSzPct val="100000"/>
            </a:pPr>
            <a:r>
              <a:rPr kumimoji="0" lang="en-AU" sz="1600" b="0" i="0" u="none" strike="noStrike" kern="0" cap="none" spc="0" normalizeH="0" baseline="0" noProof="0" dirty="0" smtClean="0">
                <a:ln>
                  <a:noFill/>
                </a:ln>
                <a:solidFill>
                  <a:schemeClr val="tx1"/>
                </a:solidFill>
                <a:effectLst/>
                <a:uLnTx/>
                <a:uFillTx/>
                <a:latin typeface="+mn-lt"/>
                <a:ea typeface="+mn-ea"/>
                <a:cs typeface="+mn-cs"/>
              </a:rPr>
              <a:t>Fully </a:t>
            </a:r>
            <a:r>
              <a:rPr lang="en-AU" sz="1600" kern="0" dirty="0" err="1" smtClean="0">
                <a:solidFill>
                  <a:schemeClr val="tx1"/>
                </a:solidFill>
                <a:latin typeface="+mn-lt"/>
              </a:rPr>
              <a:t>S</a:t>
            </a:r>
            <a:r>
              <a:rPr kumimoji="0" lang="en-AU" sz="1600" b="0" i="0" u="none" strike="noStrike" kern="0" cap="none" spc="0" normalizeH="0" baseline="0" noProof="0" dirty="0" err="1" smtClean="0">
                <a:ln>
                  <a:noFill/>
                </a:ln>
                <a:solidFill>
                  <a:schemeClr val="tx1"/>
                </a:solidFill>
                <a:effectLst/>
                <a:uLnTx/>
                <a:uFillTx/>
                <a:latin typeface="+mn-lt"/>
                <a:ea typeface="+mn-ea"/>
                <a:cs typeface="+mn-cs"/>
              </a:rPr>
              <a:t>tateful</a:t>
            </a:r>
            <a:endParaRPr kumimoji="0" lang="en-US" sz="1600" b="0" i="0" u="none" strike="noStrike" kern="0" cap="none" spc="0" normalizeH="0" baseline="0" noProof="0" dirty="0">
              <a:ln>
                <a:noFill/>
              </a:ln>
              <a:solidFill>
                <a:schemeClr val="tx1"/>
              </a:solidFill>
              <a:effectLst/>
              <a:uLnTx/>
              <a:uFillTx/>
              <a:latin typeface="+mn-lt"/>
              <a:ea typeface="+mn-ea"/>
              <a:cs typeface="+mn-cs"/>
            </a:endParaRPr>
          </a:p>
        </p:txBody>
      </p:sp>
      <p:sp>
        <p:nvSpPr>
          <p:cNvPr id="89" name="Line 40"/>
          <p:cNvSpPr>
            <a:spLocks noChangeShapeType="1"/>
          </p:cNvSpPr>
          <p:nvPr/>
        </p:nvSpPr>
        <p:spPr bwMode="auto">
          <a:xfrm rot="10800000" flipH="1" flipV="1">
            <a:off x="4837072" y="4703157"/>
            <a:ext cx="0" cy="312737"/>
          </a:xfrm>
          <a:prstGeom prst="line">
            <a:avLst/>
          </a:prstGeom>
          <a:noFill/>
          <a:ln w="28575">
            <a:solidFill>
              <a:schemeClr val="tx1"/>
            </a:solidFill>
            <a:round/>
            <a:headEnd/>
            <a:tailEnd type="triangle" w="med" len="med"/>
          </a:ln>
          <a:effectLst/>
        </p:spPr>
        <p:txBody>
          <a:bodyPr lIns="82124" tIns="41061" rIns="82124" bIns="41061" anchor="ctr">
            <a:spAutoFit/>
          </a:bodyPr>
          <a:lstStyle/>
          <a:p>
            <a:endParaRPr lang="en-US"/>
          </a:p>
        </p:txBody>
      </p:sp>
      <p:sp>
        <p:nvSpPr>
          <p:cNvPr id="90" name="Line 11"/>
          <p:cNvSpPr>
            <a:spLocks noChangeShapeType="1"/>
          </p:cNvSpPr>
          <p:nvPr/>
        </p:nvSpPr>
        <p:spPr bwMode="auto">
          <a:xfrm rot="10800000" flipH="1">
            <a:off x="4954547" y="4193569"/>
            <a:ext cx="314325" cy="365125"/>
          </a:xfrm>
          <a:prstGeom prst="line">
            <a:avLst/>
          </a:prstGeom>
          <a:noFill/>
          <a:ln w="28575">
            <a:solidFill>
              <a:schemeClr val="tx1"/>
            </a:solidFill>
            <a:round/>
            <a:headEnd type="triangle" w="med" len="med"/>
            <a:tailEnd/>
          </a:ln>
          <a:effectLst/>
        </p:spPr>
        <p:txBody>
          <a:bodyPr lIns="82124" tIns="41061" rIns="82124" bIns="41061" anchor="ctr">
            <a:spAutoFit/>
          </a:bodyPr>
          <a:lstStyle/>
          <a:p>
            <a:endParaRPr lang="en-US"/>
          </a:p>
        </p:txBody>
      </p:sp>
      <p:sp>
        <p:nvSpPr>
          <p:cNvPr id="91" name="Line 6"/>
          <p:cNvSpPr>
            <a:spLocks noChangeShapeType="1"/>
          </p:cNvSpPr>
          <p:nvPr/>
        </p:nvSpPr>
        <p:spPr bwMode="auto">
          <a:xfrm>
            <a:off x="3451185" y="3412519"/>
            <a:ext cx="671512" cy="576263"/>
          </a:xfrm>
          <a:prstGeom prst="line">
            <a:avLst/>
          </a:prstGeom>
          <a:noFill/>
          <a:ln w="28575">
            <a:solidFill>
              <a:schemeClr val="tx1"/>
            </a:solidFill>
            <a:round/>
            <a:headEnd/>
            <a:tailEnd type="triangle" w="med" len="med"/>
          </a:ln>
          <a:effectLst/>
        </p:spPr>
        <p:txBody>
          <a:bodyPr lIns="82124" tIns="41061" rIns="82124" bIns="41061" anchor="ctr">
            <a:spAutoFit/>
          </a:bodyPr>
          <a:lstStyle/>
          <a:p>
            <a:endParaRPr lang="en-US"/>
          </a:p>
        </p:txBody>
      </p:sp>
      <p:sp>
        <p:nvSpPr>
          <p:cNvPr id="92" name="Line 8"/>
          <p:cNvSpPr>
            <a:spLocks noChangeShapeType="1"/>
          </p:cNvSpPr>
          <p:nvPr/>
        </p:nvSpPr>
        <p:spPr bwMode="auto">
          <a:xfrm rot="10800000" flipV="1">
            <a:off x="4954547" y="2848957"/>
            <a:ext cx="373063" cy="419100"/>
          </a:xfrm>
          <a:prstGeom prst="line">
            <a:avLst/>
          </a:prstGeom>
          <a:noFill/>
          <a:ln w="28575">
            <a:solidFill>
              <a:schemeClr val="tx1"/>
            </a:solidFill>
            <a:round/>
            <a:headEnd/>
            <a:tailEnd type="triangle" w="med" len="med"/>
          </a:ln>
          <a:effectLst/>
        </p:spPr>
        <p:txBody>
          <a:bodyPr lIns="82124" tIns="41061" rIns="82124" bIns="41061" anchor="ctr">
            <a:spAutoFit/>
          </a:bodyPr>
          <a:lstStyle/>
          <a:p>
            <a:endParaRPr lang="en-US"/>
          </a:p>
        </p:txBody>
      </p:sp>
      <p:sp>
        <p:nvSpPr>
          <p:cNvPr id="93" name="Line 9"/>
          <p:cNvSpPr>
            <a:spLocks noChangeShapeType="1"/>
          </p:cNvSpPr>
          <p:nvPr/>
        </p:nvSpPr>
        <p:spPr bwMode="auto">
          <a:xfrm flipH="1" flipV="1">
            <a:off x="5081547" y="3412519"/>
            <a:ext cx="769938" cy="0"/>
          </a:xfrm>
          <a:prstGeom prst="line">
            <a:avLst/>
          </a:prstGeom>
          <a:noFill/>
          <a:ln w="28575">
            <a:solidFill>
              <a:schemeClr val="tx1"/>
            </a:solidFill>
            <a:round/>
            <a:headEnd/>
            <a:tailEnd type="triangle" w="med" len="med"/>
          </a:ln>
          <a:effectLst/>
        </p:spPr>
        <p:txBody>
          <a:bodyPr lIns="82124" tIns="41061" rIns="82124" bIns="41061" anchor="ctr">
            <a:spAutoFit/>
          </a:bodyPr>
          <a:lstStyle/>
          <a:p>
            <a:endParaRPr lang="en-US"/>
          </a:p>
        </p:txBody>
      </p:sp>
      <p:sp>
        <p:nvSpPr>
          <p:cNvPr id="94" name="AutoShape 14"/>
          <p:cNvSpPr>
            <a:spLocks noChangeArrowheads="1"/>
          </p:cNvSpPr>
          <p:nvPr/>
        </p:nvSpPr>
        <p:spPr bwMode="auto">
          <a:xfrm>
            <a:off x="5562560" y="3268057"/>
            <a:ext cx="481012" cy="287337"/>
          </a:xfrm>
          <a:prstGeom prst="hexagon">
            <a:avLst>
              <a:gd name="adj" fmla="val 41851"/>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4</a:t>
            </a:r>
          </a:p>
        </p:txBody>
      </p:sp>
      <p:sp>
        <p:nvSpPr>
          <p:cNvPr id="95" name="AutoShape 16"/>
          <p:cNvSpPr>
            <a:spLocks noChangeArrowheads="1"/>
          </p:cNvSpPr>
          <p:nvPr/>
        </p:nvSpPr>
        <p:spPr bwMode="auto">
          <a:xfrm>
            <a:off x="4986297" y="4098319"/>
            <a:ext cx="481013" cy="287338"/>
          </a:xfrm>
          <a:prstGeom prst="hexagon">
            <a:avLst>
              <a:gd name="adj" fmla="val 41851"/>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2</a:t>
            </a:r>
          </a:p>
        </p:txBody>
      </p:sp>
      <p:sp>
        <p:nvSpPr>
          <p:cNvPr id="96" name="AutoShape 19"/>
          <p:cNvSpPr>
            <a:spLocks noChangeArrowheads="1"/>
          </p:cNvSpPr>
          <p:nvPr/>
        </p:nvSpPr>
        <p:spPr bwMode="auto">
          <a:xfrm>
            <a:off x="5081547" y="2710844"/>
            <a:ext cx="479425" cy="287338"/>
          </a:xfrm>
          <a:prstGeom prst="hexagon">
            <a:avLst>
              <a:gd name="adj" fmla="val 41713"/>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4</a:t>
            </a:r>
          </a:p>
        </p:txBody>
      </p:sp>
      <p:sp>
        <p:nvSpPr>
          <p:cNvPr id="97" name="AutoShape 21"/>
          <p:cNvSpPr>
            <a:spLocks noChangeArrowheads="1"/>
          </p:cNvSpPr>
          <p:nvPr/>
        </p:nvSpPr>
        <p:spPr bwMode="auto">
          <a:xfrm>
            <a:off x="3259097" y="3268057"/>
            <a:ext cx="481013" cy="287337"/>
          </a:xfrm>
          <a:prstGeom prst="hexagon">
            <a:avLst>
              <a:gd name="adj" fmla="val 41851"/>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dirty="0">
                <a:solidFill>
                  <a:schemeClr val="tx1"/>
                </a:solidFill>
              </a:rPr>
              <a:t>3</a:t>
            </a:r>
          </a:p>
        </p:txBody>
      </p:sp>
      <p:sp>
        <p:nvSpPr>
          <p:cNvPr id="98" name="AutoShape 15"/>
          <p:cNvSpPr>
            <a:spLocks noChangeArrowheads="1"/>
          </p:cNvSpPr>
          <p:nvPr/>
        </p:nvSpPr>
        <p:spPr bwMode="auto">
          <a:xfrm>
            <a:off x="4581485" y="4558694"/>
            <a:ext cx="481012" cy="287338"/>
          </a:xfrm>
          <a:prstGeom prst="hexagon">
            <a:avLst>
              <a:gd name="adj" fmla="val 41851"/>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1</a:t>
            </a:r>
          </a:p>
        </p:txBody>
      </p:sp>
      <p:sp>
        <p:nvSpPr>
          <p:cNvPr id="99" name="AutoShape 17"/>
          <p:cNvSpPr>
            <a:spLocks noChangeArrowheads="1"/>
          </p:cNvSpPr>
          <p:nvPr/>
        </p:nvSpPr>
        <p:spPr bwMode="auto">
          <a:xfrm>
            <a:off x="4602122" y="5015894"/>
            <a:ext cx="479425" cy="287338"/>
          </a:xfrm>
          <a:prstGeom prst="hexagon">
            <a:avLst>
              <a:gd name="adj" fmla="val 41713"/>
              <a:gd name="vf" fmla="val 115470"/>
            </a:avLst>
          </a:prstGeom>
          <a:solidFill>
            <a:srgbClr val="A0C02A"/>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0</a:t>
            </a:r>
          </a:p>
        </p:txBody>
      </p:sp>
      <p:sp>
        <p:nvSpPr>
          <p:cNvPr id="100" name="Line 43"/>
          <p:cNvSpPr>
            <a:spLocks noChangeShapeType="1"/>
          </p:cNvSpPr>
          <p:nvPr/>
        </p:nvSpPr>
        <p:spPr bwMode="auto">
          <a:xfrm>
            <a:off x="4432260" y="2998182"/>
            <a:ext cx="277812" cy="269875"/>
          </a:xfrm>
          <a:prstGeom prst="line">
            <a:avLst/>
          </a:prstGeom>
          <a:noFill/>
          <a:ln w="28575">
            <a:solidFill>
              <a:schemeClr val="tx1"/>
            </a:solidFill>
            <a:round/>
            <a:headEnd/>
            <a:tailEnd type="triangle" w="med" len="med"/>
          </a:ln>
          <a:effectLst/>
        </p:spPr>
        <p:txBody>
          <a:bodyPr lIns="82124" tIns="41061" rIns="82124" bIns="41061" anchor="ctr">
            <a:spAutoFit/>
          </a:bodyPr>
          <a:lstStyle/>
          <a:p>
            <a:endParaRPr lang="en-US"/>
          </a:p>
        </p:txBody>
      </p:sp>
      <p:sp>
        <p:nvSpPr>
          <p:cNvPr id="101" name="AutoShape 18"/>
          <p:cNvSpPr>
            <a:spLocks noChangeArrowheads="1"/>
          </p:cNvSpPr>
          <p:nvPr/>
        </p:nvSpPr>
        <p:spPr bwMode="auto">
          <a:xfrm>
            <a:off x="4122697" y="2764819"/>
            <a:ext cx="479425" cy="287338"/>
          </a:xfrm>
          <a:prstGeom prst="hexagon">
            <a:avLst>
              <a:gd name="adj" fmla="val 41713"/>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4</a:t>
            </a:r>
          </a:p>
        </p:txBody>
      </p:sp>
      <p:sp>
        <p:nvSpPr>
          <p:cNvPr id="102" name="Line 44"/>
          <p:cNvSpPr>
            <a:spLocks noChangeShapeType="1"/>
          </p:cNvSpPr>
          <p:nvPr/>
        </p:nvSpPr>
        <p:spPr bwMode="auto">
          <a:xfrm rot="10800000" flipV="1">
            <a:off x="4357647" y="3412519"/>
            <a:ext cx="479425" cy="576263"/>
          </a:xfrm>
          <a:prstGeom prst="line">
            <a:avLst/>
          </a:prstGeom>
          <a:noFill/>
          <a:ln w="28575">
            <a:solidFill>
              <a:schemeClr val="tx1"/>
            </a:solidFill>
            <a:round/>
            <a:headEnd/>
            <a:tailEnd type="triangle" w="med" len="med"/>
          </a:ln>
          <a:effectLst/>
        </p:spPr>
        <p:txBody>
          <a:bodyPr lIns="82124" tIns="41061" rIns="82124" bIns="41061" anchor="ctr">
            <a:spAutoFit/>
          </a:bodyPr>
          <a:lstStyle/>
          <a:p>
            <a:endParaRPr lang="en-US"/>
          </a:p>
        </p:txBody>
      </p:sp>
      <p:sp>
        <p:nvSpPr>
          <p:cNvPr id="103" name="AutoShape 13"/>
          <p:cNvSpPr>
            <a:spLocks noChangeArrowheads="1"/>
          </p:cNvSpPr>
          <p:nvPr/>
        </p:nvSpPr>
        <p:spPr bwMode="auto">
          <a:xfrm>
            <a:off x="4602122" y="3268057"/>
            <a:ext cx="481013" cy="287337"/>
          </a:xfrm>
          <a:prstGeom prst="hexagon">
            <a:avLst>
              <a:gd name="adj" fmla="val 41851"/>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dirty="0">
                <a:solidFill>
                  <a:schemeClr val="tx1"/>
                </a:solidFill>
              </a:rPr>
              <a:t>3</a:t>
            </a:r>
          </a:p>
        </p:txBody>
      </p:sp>
      <p:sp>
        <p:nvSpPr>
          <p:cNvPr id="104" name="Line 45"/>
          <p:cNvSpPr>
            <a:spLocks noChangeShapeType="1"/>
          </p:cNvSpPr>
          <p:nvPr/>
        </p:nvSpPr>
        <p:spPr bwMode="auto">
          <a:xfrm>
            <a:off x="4297322" y="4223732"/>
            <a:ext cx="393700" cy="339725"/>
          </a:xfrm>
          <a:prstGeom prst="line">
            <a:avLst/>
          </a:prstGeom>
          <a:noFill/>
          <a:ln w="28575">
            <a:solidFill>
              <a:schemeClr val="tx1"/>
            </a:solidFill>
            <a:round/>
            <a:headEnd/>
            <a:tailEnd type="triangle" w="med" len="med"/>
          </a:ln>
          <a:effectLst/>
        </p:spPr>
        <p:txBody>
          <a:bodyPr lIns="82124" tIns="41061" rIns="82124" bIns="41061" anchor="ctr">
            <a:spAutoFit/>
          </a:bodyPr>
          <a:lstStyle/>
          <a:p>
            <a:endParaRPr lang="en-US"/>
          </a:p>
        </p:txBody>
      </p:sp>
      <p:sp>
        <p:nvSpPr>
          <p:cNvPr id="105" name="AutoShape 12"/>
          <p:cNvSpPr>
            <a:spLocks noChangeArrowheads="1"/>
          </p:cNvSpPr>
          <p:nvPr/>
        </p:nvSpPr>
        <p:spPr bwMode="auto">
          <a:xfrm>
            <a:off x="3997285" y="3988782"/>
            <a:ext cx="479425" cy="287337"/>
          </a:xfrm>
          <a:prstGeom prst="hexagon">
            <a:avLst>
              <a:gd name="adj" fmla="val 41713"/>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dirty="0">
                <a:solidFill>
                  <a:schemeClr val="tx1"/>
                </a:solidFill>
              </a:rPr>
              <a:t>2</a:t>
            </a:r>
          </a:p>
        </p:txBody>
      </p:sp>
      <p:sp>
        <p:nvSpPr>
          <p:cNvPr id="106" name="Line 46"/>
          <p:cNvSpPr>
            <a:spLocks noChangeShapeType="1"/>
          </p:cNvSpPr>
          <p:nvPr/>
        </p:nvSpPr>
        <p:spPr bwMode="auto">
          <a:xfrm>
            <a:off x="3936960" y="4703157"/>
            <a:ext cx="652462" cy="1587"/>
          </a:xfrm>
          <a:prstGeom prst="line">
            <a:avLst/>
          </a:prstGeom>
          <a:noFill/>
          <a:ln w="28575">
            <a:solidFill>
              <a:schemeClr val="tx1"/>
            </a:solidFill>
            <a:round/>
            <a:headEnd/>
            <a:tailEnd type="triangle" w="med" len="med"/>
          </a:ln>
          <a:effectLst/>
        </p:spPr>
        <p:txBody>
          <a:bodyPr lIns="82124" tIns="41061" rIns="82124" bIns="41061" anchor="ctr">
            <a:spAutoFit/>
          </a:bodyPr>
          <a:lstStyle/>
          <a:p>
            <a:endParaRPr lang="en-US"/>
          </a:p>
        </p:txBody>
      </p:sp>
      <p:sp>
        <p:nvSpPr>
          <p:cNvPr id="107" name="AutoShape 20"/>
          <p:cNvSpPr>
            <a:spLocks noChangeArrowheads="1"/>
          </p:cNvSpPr>
          <p:nvPr/>
        </p:nvSpPr>
        <p:spPr bwMode="auto">
          <a:xfrm>
            <a:off x="3546435" y="4565044"/>
            <a:ext cx="481012" cy="287338"/>
          </a:xfrm>
          <a:prstGeom prst="hexagon">
            <a:avLst>
              <a:gd name="adj" fmla="val 41851"/>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1</a:t>
            </a:r>
          </a:p>
        </p:txBody>
      </p:sp>
      <p:sp>
        <p:nvSpPr>
          <p:cNvPr id="108" name="TextBox 107"/>
          <p:cNvSpPr txBox="1"/>
          <p:nvPr/>
        </p:nvSpPr>
        <p:spPr>
          <a:xfrm>
            <a:off x="3568855" y="5043204"/>
            <a:ext cx="1116011" cy="258532"/>
          </a:xfrm>
          <a:prstGeom prst="rect">
            <a:avLst/>
          </a:prstGeom>
          <a:noFill/>
        </p:spPr>
        <p:txBody>
          <a:bodyPr wrap="none" rtlCol="0">
            <a:spAutoFit/>
          </a:bodyPr>
          <a:lstStyle/>
          <a:p>
            <a:r>
              <a:rPr lang="en-AU" sz="1200" dirty="0" err="1" smtClean="0"/>
              <a:t>DODAG</a:t>
            </a:r>
            <a:r>
              <a:rPr lang="en-AU" sz="1200" dirty="0" smtClean="0"/>
              <a:t> Root</a:t>
            </a:r>
            <a:endParaRPr lang="en-US" sz="1200" dirty="0"/>
          </a:p>
        </p:txBody>
      </p:sp>
      <p:sp>
        <p:nvSpPr>
          <p:cNvPr id="111" name="Right Arrow 110"/>
          <p:cNvSpPr/>
          <p:nvPr/>
        </p:nvSpPr>
        <p:spPr bwMode="auto">
          <a:xfrm rot="13412775">
            <a:off x="4354181" y="3192565"/>
            <a:ext cx="230071" cy="109602"/>
          </a:xfrm>
          <a:prstGeom prst="rightArrow">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endParaRPr kumimoji="0" lang="en-US" sz="1800" b="0" i="0" u="none" strike="noStrike" cap="none" normalizeH="0" baseline="0" smtClean="0">
              <a:ln>
                <a:noFill/>
              </a:ln>
              <a:solidFill>
                <a:srgbClr val="0183B7"/>
              </a:solidFill>
              <a:effectLst/>
              <a:latin typeface="Arial" charset="0"/>
            </a:endParaRPr>
          </a:p>
        </p:txBody>
      </p:sp>
      <p:sp>
        <p:nvSpPr>
          <p:cNvPr id="112" name="Right Arrow 111"/>
          <p:cNvSpPr/>
          <p:nvPr/>
        </p:nvSpPr>
        <p:spPr bwMode="auto">
          <a:xfrm rot="18781717">
            <a:off x="4369877" y="3623103"/>
            <a:ext cx="230071" cy="109602"/>
          </a:xfrm>
          <a:prstGeom prst="rightArrow">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endParaRPr kumimoji="0" lang="en-US" sz="1800" b="0" i="0" u="none" strike="noStrike" cap="none" normalizeH="0" baseline="0" smtClean="0">
              <a:ln>
                <a:noFill/>
              </a:ln>
              <a:solidFill>
                <a:srgbClr val="0183B7"/>
              </a:solidFill>
              <a:effectLst/>
              <a:latin typeface="Arial" charset="0"/>
            </a:endParaRPr>
          </a:p>
        </p:txBody>
      </p:sp>
      <p:sp>
        <p:nvSpPr>
          <p:cNvPr id="114" name="Right Arrow 113"/>
          <p:cNvSpPr/>
          <p:nvPr/>
        </p:nvSpPr>
        <p:spPr bwMode="auto">
          <a:xfrm rot="13297921">
            <a:off x="3792206" y="3620572"/>
            <a:ext cx="230071" cy="109602"/>
          </a:xfrm>
          <a:prstGeom prst="rightArrow">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endParaRPr kumimoji="0" lang="en-US" sz="1800" b="0" i="0" u="none" strike="noStrike" cap="none" normalizeH="0" baseline="0" smtClean="0">
              <a:ln>
                <a:noFill/>
              </a:ln>
              <a:solidFill>
                <a:srgbClr val="0183B7"/>
              </a:solidFill>
              <a:effectLst/>
              <a:latin typeface="Arial" charset="0"/>
            </a:endParaRPr>
          </a:p>
        </p:txBody>
      </p:sp>
      <p:sp>
        <p:nvSpPr>
          <p:cNvPr id="115" name="Right Arrow 114"/>
          <p:cNvSpPr/>
          <p:nvPr/>
        </p:nvSpPr>
        <p:spPr bwMode="auto">
          <a:xfrm rot="13671384">
            <a:off x="4437429" y="4258748"/>
            <a:ext cx="230071" cy="109602"/>
          </a:xfrm>
          <a:prstGeom prst="rightArrow">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endParaRPr kumimoji="0" lang="en-US" sz="1800" b="0" i="0" u="none" strike="noStrike" cap="none" normalizeH="0" baseline="0" smtClean="0">
              <a:ln>
                <a:noFill/>
              </a:ln>
              <a:solidFill>
                <a:srgbClr val="0183B7"/>
              </a:solidFill>
              <a:effectLst/>
              <a:latin typeface="Arial" charset="0"/>
            </a:endParaRPr>
          </a:p>
        </p:txBody>
      </p:sp>
      <p:sp>
        <p:nvSpPr>
          <p:cNvPr id="117" name="Right Arrow 116"/>
          <p:cNvSpPr/>
          <p:nvPr/>
        </p:nvSpPr>
        <p:spPr bwMode="auto">
          <a:xfrm rot="16200000">
            <a:off x="4926062" y="4873368"/>
            <a:ext cx="230071" cy="109602"/>
          </a:xfrm>
          <a:prstGeom prst="rightArrow">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endParaRPr kumimoji="0" lang="en-US" sz="1800" b="0" i="0" u="none" strike="noStrike" cap="none" normalizeH="0" baseline="0" smtClean="0">
              <a:ln>
                <a:noFill/>
              </a:ln>
              <a:solidFill>
                <a:srgbClr val="0183B7"/>
              </a:solidFill>
              <a:effectLst/>
              <a:latin typeface="Arial" charset="0"/>
            </a:endParaRPr>
          </a:p>
        </p:txBody>
      </p:sp>
      <p:sp>
        <p:nvSpPr>
          <p:cNvPr id="118" name="Line 40"/>
          <p:cNvSpPr>
            <a:spLocks noChangeShapeType="1"/>
          </p:cNvSpPr>
          <p:nvPr/>
        </p:nvSpPr>
        <p:spPr bwMode="auto">
          <a:xfrm rot="10800000" flipH="1" flipV="1">
            <a:off x="7852407" y="4703157"/>
            <a:ext cx="0" cy="312737"/>
          </a:xfrm>
          <a:prstGeom prst="line">
            <a:avLst/>
          </a:prstGeom>
          <a:noFill/>
          <a:ln w="28575">
            <a:solidFill>
              <a:schemeClr val="tx1"/>
            </a:solidFill>
            <a:round/>
            <a:headEnd/>
            <a:tailEnd type="triangle" w="med" len="med"/>
          </a:ln>
          <a:effectLst/>
        </p:spPr>
        <p:txBody>
          <a:bodyPr lIns="82124" tIns="41061" rIns="82124" bIns="41061" anchor="ctr">
            <a:spAutoFit/>
          </a:bodyPr>
          <a:lstStyle/>
          <a:p>
            <a:endParaRPr lang="en-US"/>
          </a:p>
        </p:txBody>
      </p:sp>
      <p:sp>
        <p:nvSpPr>
          <p:cNvPr id="119" name="Line 11"/>
          <p:cNvSpPr>
            <a:spLocks noChangeShapeType="1"/>
          </p:cNvSpPr>
          <p:nvPr/>
        </p:nvSpPr>
        <p:spPr bwMode="auto">
          <a:xfrm rot="10800000" flipH="1">
            <a:off x="7969882" y="4193569"/>
            <a:ext cx="314325" cy="365125"/>
          </a:xfrm>
          <a:prstGeom prst="line">
            <a:avLst/>
          </a:prstGeom>
          <a:noFill/>
          <a:ln w="28575">
            <a:solidFill>
              <a:schemeClr val="tx1"/>
            </a:solidFill>
            <a:round/>
            <a:headEnd type="triangle" w="med" len="med"/>
            <a:tailEnd/>
          </a:ln>
          <a:effectLst/>
        </p:spPr>
        <p:txBody>
          <a:bodyPr lIns="82124" tIns="41061" rIns="82124" bIns="41061" anchor="ctr">
            <a:spAutoFit/>
          </a:bodyPr>
          <a:lstStyle/>
          <a:p>
            <a:endParaRPr lang="en-US"/>
          </a:p>
        </p:txBody>
      </p:sp>
      <p:sp>
        <p:nvSpPr>
          <p:cNvPr id="120" name="Line 6"/>
          <p:cNvSpPr>
            <a:spLocks noChangeShapeType="1"/>
          </p:cNvSpPr>
          <p:nvPr/>
        </p:nvSpPr>
        <p:spPr bwMode="auto">
          <a:xfrm>
            <a:off x="6466520" y="3412519"/>
            <a:ext cx="671512" cy="576263"/>
          </a:xfrm>
          <a:prstGeom prst="line">
            <a:avLst/>
          </a:prstGeom>
          <a:noFill/>
          <a:ln w="28575">
            <a:solidFill>
              <a:schemeClr val="tx1"/>
            </a:solidFill>
            <a:round/>
            <a:headEnd/>
            <a:tailEnd type="triangle" w="med" len="med"/>
          </a:ln>
          <a:effectLst/>
        </p:spPr>
        <p:txBody>
          <a:bodyPr lIns="82124" tIns="41061" rIns="82124" bIns="41061" anchor="ctr">
            <a:spAutoFit/>
          </a:bodyPr>
          <a:lstStyle/>
          <a:p>
            <a:endParaRPr lang="en-US"/>
          </a:p>
        </p:txBody>
      </p:sp>
      <p:sp>
        <p:nvSpPr>
          <p:cNvPr id="121" name="Line 8"/>
          <p:cNvSpPr>
            <a:spLocks noChangeShapeType="1"/>
          </p:cNvSpPr>
          <p:nvPr/>
        </p:nvSpPr>
        <p:spPr bwMode="auto">
          <a:xfrm rot="10800000" flipV="1">
            <a:off x="7969882" y="2848957"/>
            <a:ext cx="373063" cy="419100"/>
          </a:xfrm>
          <a:prstGeom prst="line">
            <a:avLst/>
          </a:prstGeom>
          <a:noFill/>
          <a:ln w="28575">
            <a:solidFill>
              <a:schemeClr val="tx1"/>
            </a:solidFill>
            <a:round/>
            <a:headEnd/>
            <a:tailEnd type="triangle" w="med" len="med"/>
          </a:ln>
          <a:effectLst/>
        </p:spPr>
        <p:txBody>
          <a:bodyPr lIns="82124" tIns="41061" rIns="82124" bIns="41061" anchor="ctr">
            <a:spAutoFit/>
          </a:bodyPr>
          <a:lstStyle/>
          <a:p>
            <a:endParaRPr lang="en-US"/>
          </a:p>
        </p:txBody>
      </p:sp>
      <p:sp>
        <p:nvSpPr>
          <p:cNvPr id="122" name="Line 9"/>
          <p:cNvSpPr>
            <a:spLocks noChangeShapeType="1"/>
          </p:cNvSpPr>
          <p:nvPr/>
        </p:nvSpPr>
        <p:spPr bwMode="auto">
          <a:xfrm flipH="1" flipV="1">
            <a:off x="8096882" y="3412519"/>
            <a:ext cx="769938" cy="0"/>
          </a:xfrm>
          <a:prstGeom prst="line">
            <a:avLst/>
          </a:prstGeom>
          <a:noFill/>
          <a:ln w="28575">
            <a:solidFill>
              <a:schemeClr val="tx1"/>
            </a:solidFill>
            <a:round/>
            <a:headEnd/>
            <a:tailEnd type="triangle" w="med" len="med"/>
          </a:ln>
          <a:effectLst/>
        </p:spPr>
        <p:txBody>
          <a:bodyPr lIns="82124" tIns="41061" rIns="82124" bIns="41061" anchor="ctr">
            <a:spAutoFit/>
          </a:bodyPr>
          <a:lstStyle/>
          <a:p>
            <a:endParaRPr lang="en-US"/>
          </a:p>
        </p:txBody>
      </p:sp>
      <p:sp>
        <p:nvSpPr>
          <p:cNvPr id="123" name="AutoShape 14"/>
          <p:cNvSpPr>
            <a:spLocks noChangeArrowheads="1"/>
          </p:cNvSpPr>
          <p:nvPr/>
        </p:nvSpPr>
        <p:spPr bwMode="auto">
          <a:xfrm>
            <a:off x="8577895" y="3268057"/>
            <a:ext cx="481012" cy="287337"/>
          </a:xfrm>
          <a:prstGeom prst="hexagon">
            <a:avLst>
              <a:gd name="adj" fmla="val 41851"/>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4</a:t>
            </a:r>
          </a:p>
        </p:txBody>
      </p:sp>
      <p:sp>
        <p:nvSpPr>
          <p:cNvPr id="124" name="AutoShape 16"/>
          <p:cNvSpPr>
            <a:spLocks noChangeArrowheads="1"/>
          </p:cNvSpPr>
          <p:nvPr/>
        </p:nvSpPr>
        <p:spPr bwMode="auto">
          <a:xfrm>
            <a:off x="8001632" y="4098319"/>
            <a:ext cx="481013" cy="287338"/>
          </a:xfrm>
          <a:prstGeom prst="hexagon">
            <a:avLst>
              <a:gd name="adj" fmla="val 41851"/>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2</a:t>
            </a:r>
          </a:p>
        </p:txBody>
      </p:sp>
      <p:sp>
        <p:nvSpPr>
          <p:cNvPr id="125" name="AutoShape 19"/>
          <p:cNvSpPr>
            <a:spLocks noChangeArrowheads="1"/>
          </p:cNvSpPr>
          <p:nvPr/>
        </p:nvSpPr>
        <p:spPr bwMode="auto">
          <a:xfrm>
            <a:off x="8096882" y="2710844"/>
            <a:ext cx="479425" cy="287338"/>
          </a:xfrm>
          <a:prstGeom prst="hexagon">
            <a:avLst>
              <a:gd name="adj" fmla="val 41713"/>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4</a:t>
            </a:r>
          </a:p>
        </p:txBody>
      </p:sp>
      <p:sp>
        <p:nvSpPr>
          <p:cNvPr id="126" name="AutoShape 21"/>
          <p:cNvSpPr>
            <a:spLocks noChangeArrowheads="1"/>
          </p:cNvSpPr>
          <p:nvPr/>
        </p:nvSpPr>
        <p:spPr bwMode="auto">
          <a:xfrm>
            <a:off x="6274432" y="3268057"/>
            <a:ext cx="481013" cy="287337"/>
          </a:xfrm>
          <a:prstGeom prst="hexagon">
            <a:avLst>
              <a:gd name="adj" fmla="val 41851"/>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dirty="0">
                <a:solidFill>
                  <a:schemeClr val="tx1"/>
                </a:solidFill>
              </a:rPr>
              <a:t>3</a:t>
            </a:r>
          </a:p>
        </p:txBody>
      </p:sp>
      <p:sp>
        <p:nvSpPr>
          <p:cNvPr id="127" name="AutoShape 15"/>
          <p:cNvSpPr>
            <a:spLocks noChangeArrowheads="1"/>
          </p:cNvSpPr>
          <p:nvPr/>
        </p:nvSpPr>
        <p:spPr bwMode="auto">
          <a:xfrm>
            <a:off x="7596820" y="4558694"/>
            <a:ext cx="481012" cy="287338"/>
          </a:xfrm>
          <a:prstGeom prst="hexagon">
            <a:avLst>
              <a:gd name="adj" fmla="val 41851"/>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1</a:t>
            </a:r>
          </a:p>
        </p:txBody>
      </p:sp>
      <p:sp>
        <p:nvSpPr>
          <p:cNvPr id="128" name="AutoShape 17"/>
          <p:cNvSpPr>
            <a:spLocks noChangeArrowheads="1"/>
          </p:cNvSpPr>
          <p:nvPr/>
        </p:nvSpPr>
        <p:spPr bwMode="auto">
          <a:xfrm>
            <a:off x="7617457" y="5015894"/>
            <a:ext cx="479425" cy="287338"/>
          </a:xfrm>
          <a:prstGeom prst="hexagon">
            <a:avLst>
              <a:gd name="adj" fmla="val 41713"/>
              <a:gd name="vf" fmla="val 115470"/>
            </a:avLst>
          </a:prstGeom>
          <a:solidFill>
            <a:srgbClr val="A0C02A"/>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0</a:t>
            </a:r>
          </a:p>
        </p:txBody>
      </p:sp>
      <p:sp>
        <p:nvSpPr>
          <p:cNvPr id="129" name="Line 43"/>
          <p:cNvSpPr>
            <a:spLocks noChangeShapeType="1"/>
          </p:cNvSpPr>
          <p:nvPr/>
        </p:nvSpPr>
        <p:spPr bwMode="auto">
          <a:xfrm>
            <a:off x="7447595" y="2998182"/>
            <a:ext cx="277812" cy="269875"/>
          </a:xfrm>
          <a:prstGeom prst="line">
            <a:avLst/>
          </a:prstGeom>
          <a:noFill/>
          <a:ln w="28575">
            <a:solidFill>
              <a:schemeClr val="tx1"/>
            </a:solidFill>
            <a:round/>
            <a:headEnd/>
            <a:tailEnd type="triangle" w="med" len="med"/>
          </a:ln>
          <a:effectLst/>
        </p:spPr>
        <p:txBody>
          <a:bodyPr lIns="82124" tIns="41061" rIns="82124" bIns="41061" anchor="ctr">
            <a:spAutoFit/>
          </a:bodyPr>
          <a:lstStyle/>
          <a:p>
            <a:endParaRPr lang="en-US"/>
          </a:p>
        </p:txBody>
      </p:sp>
      <p:sp>
        <p:nvSpPr>
          <p:cNvPr id="130" name="AutoShape 18"/>
          <p:cNvSpPr>
            <a:spLocks noChangeArrowheads="1"/>
          </p:cNvSpPr>
          <p:nvPr/>
        </p:nvSpPr>
        <p:spPr bwMode="auto">
          <a:xfrm>
            <a:off x="7138032" y="2764819"/>
            <a:ext cx="479425" cy="287338"/>
          </a:xfrm>
          <a:prstGeom prst="hexagon">
            <a:avLst>
              <a:gd name="adj" fmla="val 41713"/>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4</a:t>
            </a:r>
          </a:p>
        </p:txBody>
      </p:sp>
      <p:sp>
        <p:nvSpPr>
          <p:cNvPr id="131" name="Line 44"/>
          <p:cNvSpPr>
            <a:spLocks noChangeShapeType="1"/>
          </p:cNvSpPr>
          <p:nvPr/>
        </p:nvSpPr>
        <p:spPr bwMode="auto">
          <a:xfrm rot="10800000" flipV="1">
            <a:off x="7372982" y="3412519"/>
            <a:ext cx="479425" cy="576263"/>
          </a:xfrm>
          <a:prstGeom prst="line">
            <a:avLst/>
          </a:prstGeom>
          <a:noFill/>
          <a:ln w="28575">
            <a:solidFill>
              <a:schemeClr val="tx1"/>
            </a:solidFill>
            <a:round/>
            <a:headEnd/>
            <a:tailEnd type="triangle" w="med" len="med"/>
          </a:ln>
          <a:effectLst/>
        </p:spPr>
        <p:txBody>
          <a:bodyPr lIns="82124" tIns="41061" rIns="82124" bIns="41061" anchor="ctr">
            <a:spAutoFit/>
          </a:bodyPr>
          <a:lstStyle/>
          <a:p>
            <a:endParaRPr lang="en-US"/>
          </a:p>
        </p:txBody>
      </p:sp>
      <p:sp>
        <p:nvSpPr>
          <p:cNvPr id="132" name="AutoShape 13"/>
          <p:cNvSpPr>
            <a:spLocks noChangeArrowheads="1"/>
          </p:cNvSpPr>
          <p:nvPr/>
        </p:nvSpPr>
        <p:spPr bwMode="auto">
          <a:xfrm>
            <a:off x="7617457" y="3268057"/>
            <a:ext cx="481013" cy="287337"/>
          </a:xfrm>
          <a:prstGeom prst="hexagon">
            <a:avLst>
              <a:gd name="adj" fmla="val 41851"/>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dirty="0">
                <a:solidFill>
                  <a:schemeClr val="tx1"/>
                </a:solidFill>
              </a:rPr>
              <a:t>3</a:t>
            </a:r>
          </a:p>
        </p:txBody>
      </p:sp>
      <p:sp>
        <p:nvSpPr>
          <p:cNvPr id="133" name="Line 45"/>
          <p:cNvSpPr>
            <a:spLocks noChangeShapeType="1"/>
          </p:cNvSpPr>
          <p:nvPr/>
        </p:nvSpPr>
        <p:spPr bwMode="auto">
          <a:xfrm>
            <a:off x="7312657" y="4223732"/>
            <a:ext cx="393700" cy="339725"/>
          </a:xfrm>
          <a:prstGeom prst="line">
            <a:avLst/>
          </a:prstGeom>
          <a:noFill/>
          <a:ln w="28575">
            <a:solidFill>
              <a:schemeClr val="tx1"/>
            </a:solidFill>
            <a:round/>
            <a:headEnd/>
            <a:tailEnd type="triangle" w="med" len="med"/>
          </a:ln>
          <a:effectLst/>
        </p:spPr>
        <p:txBody>
          <a:bodyPr lIns="82124" tIns="41061" rIns="82124" bIns="41061" anchor="ctr">
            <a:spAutoFit/>
          </a:bodyPr>
          <a:lstStyle/>
          <a:p>
            <a:endParaRPr lang="en-US"/>
          </a:p>
        </p:txBody>
      </p:sp>
      <p:sp>
        <p:nvSpPr>
          <p:cNvPr id="134" name="AutoShape 12"/>
          <p:cNvSpPr>
            <a:spLocks noChangeArrowheads="1"/>
          </p:cNvSpPr>
          <p:nvPr/>
        </p:nvSpPr>
        <p:spPr bwMode="auto">
          <a:xfrm>
            <a:off x="7012620" y="3988782"/>
            <a:ext cx="479425" cy="287337"/>
          </a:xfrm>
          <a:prstGeom prst="hexagon">
            <a:avLst>
              <a:gd name="adj" fmla="val 41713"/>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dirty="0">
                <a:solidFill>
                  <a:schemeClr val="tx1"/>
                </a:solidFill>
              </a:rPr>
              <a:t>2</a:t>
            </a:r>
          </a:p>
        </p:txBody>
      </p:sp>
      <p:sp>
        <p:nvSpPr>
          <p:cNvPr id="135" name="Line 46"/>
          <p:cNvSpPr>
            <a:spLocks noChangeShapeType="1"/>
          </p:cNvSpPr>
          <p:nvPr/>
        </p:nvSpPr>
        <p:spPr bwMode="auto">
          <a:xfrm>
            <a:off x="6952295" y="4703157"/>
            <a:ext cx="652462" cy="1587"/>
          </a:xfrm>
          <a:prstGeom prst="line">
            <a:avLst/>
          </a:prstGeom>
          <a:noFill/>
          <a:ln w="28575">
            <a:solidFill>
              <a:schemeClr val="tx1"/>
            </a:solidFill>
            <a:round/>
            <a:headEnd/>
            <a:tailEnd type="triangle" w="med" len="med"/>
          </a:ln>
          <a:effectLst/>
        </p:spPr>
        <p:txBody>
          <a:bodyPr lIns="82124" tIns="41061" rIns="82124" bIns="41061" anchor="ctr">
            <a:spAutoFit/>
          </a:bodyPr>
          <a:lstStyle/>
          <a:p>
            <a:endParaRPr lang="en-US"/>
          </a:p>
        </p:txBody>
      </p:sp>
      <p:sp>
        <p:nvSpPr>
          <p:cNvPr id="136" name="AutoShape 20"/>
          <p:cNvSpPr>
            <a:spLocks noChangeArrowheads="1"/>
          </p:cNvSpPr>
          <p:nvPr/>
        </p:nvSpPr>
        <p:spPr bwMode="auto">
          <a:xfrm>
            <a:off x="6561770" y="4565044"/>
            <a:ext cx="481012" cy="287338"/>
          </a:xfrm>
          <a:prstGeom prst="hexagon">
            <a:avLst>
              <a:gd name="adj" fmla="val 41851"/>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1</a:t>
            </a:r>
          </a:p>
        </p:txBody>
      </p:sp>
      <p:sp>
        <p:nvSpPr>
          <p:cNvPr id="137" name="TextBox 136"/>
          <p:cNvSpPr txBox="1"/>
          <p:nvPr/>
        </p:nvSpPr>
        <p:spPr>
          <a:xfrm>
            <a:off x="6584190" y="5043204"/>
            <a:ext cx="1116011" cy="258532"/>
          </a:xfrm>
          <a:prstGeom prst="rect">
            <a:avLst/>
          </a:prstGeom>
          <a:noFill/>
        </p:spPr>
        <p:txBody>
          <a:bodyPr wrap="none" rtlCol="0">
            <a:spAutoFit/>
          </a:bodyPr>
          <a:lstStyle/>
          <a:p>
            <a:r>
              <a:rPr lang="en-AU" sz="1200" dirty="0" err="1" smtClean="0"/>
              <a:t>DODAG</a:t>
            </a:r>
            <a:r>
              <a:rPr lang="en-AU" sz="1200" dirty="0" smtClean="0"/>
              <a:t> Root</a:t>
            </a:r>
            <a:endParaRPr lang="en-US" sz="1200" dirty="0"/>
          </a:p>
        </p:txBody>
      </p:sp>
      <p:sp>
        <p:nvSpPr>
          <p:cNvPr id="142" name="Right Arrow 141"/>
          <p:cNvSpPr/>
          <p:nvPr/>
        </p:nvSpPr>
        <p:spPr bwMode="auto">
          <a:xfrm rot="7885931">
            <a:off x="7364575" y="3605998"/>
            <a:ext cx="230071" cy="109602"/>
          </a:xfrm>
          <a:prstGeom prst="rightArrow">
            <a:avLst/>
          </a:prstGeom>
          <a:solidFill>
            <a:schemeClr val="accent1"/>
          </a:solid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endParaRPr kumimoji="0" lang="en-US" sz="1800" b="0" i="0" u="none" strike="noStrike" cap="none" normalizeH="0" baseline="0" smtClean="0">
              <a:ln>
                <a:noFill/>
              </a:ln>
              <a:solidFill>
                <a:srgbClr val="0183B7"/>
              </a:solidFill>
              <a:effectLst/>
              <a:latin typeface="Arial" charset="0"/>
            </a:endParaRPr>
          </a:p>
        </p:txBody>
      </p:sp>
      <p:sp>
        <p:nvSpPr>
          <p:cNvPr id="144" name="Right Arrow 143"/>
          <p:cNvSpPr/>
          <p:nvPr/>
        </p:nvSpPr>
        <p:spPr bwMode="auto">
          <a:xfrm rot="2526215" flipH="1">
            <a:off x="6805656" y="3610721"/>
            <a:ext cx="230071" cy="109602"/>
          </a:xfrm>
          <a:prstGeom prst="rightArrow">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endParaRPr kumimoji="0" lang="en-US" sz="1800" b="0" i="0" u="none" strike="noStrike" cap="none" normalizeH="0" baseline="0" smtClean="0">
              <a:ln>
                <a:noFill/>
              </a:ln>
              <a:solidFill>
                <a:srgbClr val="0183B7"/>
              </a:solidFill>
              <a:effectLst/>
              <a:latin typeface="Arial" charset="0"/>
            </a:endParaRPr>
          </a:p>
        </p:txBody>
      </p:sp>
      <p:sp>
        <p:nvSpPr>
          <p:cNvPr id="148" name="Text Box 76"/>
          <p:cNvSpPr txBox="1">
            <a:spLocks noChangeArrowheads="1"/>
          </p:cNvSpPr>
          <p:nvPr/>
        </p:nvSpPr>
        <p:spPr bwMode="auto">
          <a:xfrm>
            <a:off x="4702175" y="2348856"/>
            <a:ext cx="1392237" cy="249123"/>
          </a:xfrm>
          <a:prstGeom prst="rect">
            <a:avLst/>
          </a:prstGeom>
          <a:noFill/>
          <a:ln w="9525" algn="ctr">
            <a:noFill/>
            <a:miter lim="800000"/>
            <a:headEnd/>
            <a:tailEnd/>
          </a:ln>
          <a:effectLst/>
        </p:spPr>
        <p:txBody>
          <a:bodyPr lIns="82124" tIns="41061" rIns="82124" bIns="41061">
            <a:spAutoFit/>
          </a:bodyPr>
          <a:lstStyle/>
          <a:p>
            <a:pPr defTabSz="814388"/>
            <a:r>
              <a:rPr lang="en-AU" sz="1200" dirty="0" smtClean="0">
                <a:solidFill>
                  <a:schemeClr val="tx2"/>
                </a:solidFill>
              </a:rPr>
              <a:t>Subset of devices</a:t>
            </a:r>
            <a:endParaRPr lang="en-AU" sz="1200" dirty="0">
              <a:solidFill>
                <a:schemeClr val="tx2"/>
              </a:solidFill>
            </a:endParaRPr>
          </a:p>
        </p:txBody>
      </p:sp>
      <p:sp>
        <p:nvSpPr>
          <p:cNvPr id="152" name="Cloud"/>
          <p:cNvSpPr>
            <a:spLocks noChangeAspect="1" noEditPoints="1" noChangeArrowheads="1"/>
          </p:cNvSpPr>
          <p:nvPr/>
        </p:nvSpPr>
        <p:spPr bwMode="auto">
          <a:xfrm>
            <a:off x="10830752" y="5152204"/>
            <a:ext cx="852488" cy="59964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hlink"/>
          </a:solidFill>
          <a:ln w="9525">
            <a:solidFill>
              <a:srgbClr val="000000"/>
            </a:solidFill>
            <a:miter lim="800000"/>
            <a:headEnd/>
            <a:tailEnd/>
          </a:ln>
          <a:effectLst>
            <a:outerShdw dist="107763" dir="2700000" algn="ctr" rotWithShape="0">
              <a:srgbClr val="808080"/>
            </a:outerShdw>
          </a:effectLst>
        </p:spPr>
        <p:txBody>
          <a:bodyPr anchor="ctr" anchorCtr="1"/>
          <a:lstStyle/>
          <a:p>
            <a:pPr defTabSz="814388"/>
            <a:r>
              <a:rPr lang="en-AU" sz="1000" dirty="0" err="1" smtClean="0">
                <a:solidFill>
                  <a:schemeClr val="bg1"/>
                </a:solidFill>
              </a:rPr>
              <a:t>IPv6</a:t>
            </a:r>
            <a:endParaRPr lang="en-US" sz="1000" dirty="0">
              <a:solidFill>
                <a:schemeClr val="bg1"/>
              </a:solidFill>
            </a:endParaRPr>
          </a:p>
        </p:txBody>
      </p:sp>
      <p:sp>
        <p:nvSpPr>
          <p:cNvPr id="153" name="Line 40"/>
          <p:cNvSpPr>
            <a:spLocks noChangeShapeType="1"/>
          </p:cNvSpPr>
          <p:nvPr/>
        </p:nvSpPr>
        <p:spPr bwMode="auto">
          <a:xfrm rot="10800000" flipH="1" flipV="1">
            <a:off x="10957752" y="4703157"/>
            <a:ext cx="0" cy="312737"/>
          </a:xfrm>
          <a:prstGeom prst="line">
            <a:avLst/>
          </a:prstGeom>
          <a:noFill/>
          <a:ln w="28575">
            <a:solidFill>
              <a:schemeClr val="tx1"/>
            </a:solidFill>
            <a:round/>
            <a:headEnd/>
            <a:tailEnd type="triangle" w="med" len="med"/>
          </a:ln>
          <a:effectLst/>
        </p:spPr>
        <p:txBody>
          <a:bodyPr lIns="82124" tIns="41061" rIns="82124" bIns="41061" anchor="ctr">
            <a:spAutoFit/>
          </a:bodyPr>
          <a:lstStyle/>
          <a:p>
            <a:endParaRPr lang="en-US"/>
          </a:p>
        </p:txBody>
      </p:sp>
      <p:sp>
        <p:nvSpPr>
          <p:cNvPr id="154" name="Line 11"/>
          <p:cNvSpPr>
            <a:spLocks noChangeShapeType="1"/>
          </p:cNvSpPr>
          <p:nvPr/>
        </p:nvSpPr>
        <p:spPr bwMode="auto">
          <a:xfrm rot="10800000" flipH="1">
            <a:off x="11075227" y="4193569"/>
            <a:ext cx="314325" cy="365125"/>
          </a:xfrm>
          <a:prstGeom prst="line">
            <a:avLst/>
          </a:prstGeom>
          <a:noFill/>
          <a:ln w="28575">
            <a:solidFill>
              <a:schemeClr val="tx1"/>
            </a:solidFill>
            <a:round/>
            <a:headEnd type="triangle" w="med" len="med"/>
            <a:tailEnd/>
          </a:ln>
          <a:effectLst/>
        </p:spPr>
        <p:txBody>
          <a:bodyPr lIns="82124" tIns="41061" rIns="82124" bIns="41061" anchor="ctr">
            <a:spAutoFit/>
          </a:bodyPr>
          <a:lstStyle/>
          <a:p>
            <a:endParaRPr lang="en-US"/>
          </a:p>
        </p:txBody>
      </p:sp>
      <p:sp>
        <p:nvSpPr>
          <p:cNvPr id="155" name="Line 6"/>
          <p:cNvSpPr>
            <a:spLocks noChangeShapeType="1"/>
          </p:cNvSpPr>
          <p:nvPr/>
        </p:nvSpPr>
        <p:spPr bwMode="auto">
          <a:xfrm>
            <a:off x="9571865" y="3412519"/>
            <a:ext cx="671512" cy="576263"/>
          </a:xfrm>
          <a:prstGeom prst="line">
            <a:avLst/>
          </a:prstGeom>
          <a:noFill/>
          <a:ln w="28575">
            <a:solidFill>
              <a:schemeClr val="tx1"/>
            </a:solidFill>
            <a:round/>
            <a:headEnd/>
            <a:tailEnd type="triangle" w="med" len="med"/>
          </a:ln>
          <a:effectLst/>
        </p:spPr>
        <p:txBody>
          <a:bodyPr lIns="82124" tIns="41061" rIns="82124" bIns="41061" anchor="ctr">
            <a:spAutoFit/>
          </a:bodyPr>
          <a:lstStyle/>
          <a:p>
            <a:endParaRPr lang="en-US"/>
          </a:p>
        </p:txBody>
      </p:sp>
      <p:sp>
        <p:nvSpPr>
          <p:cNvPr id="156" name="Line 8"/>
          <p:cNvSpPr>
            <a:spLocks noChangeShapeType="1"/>
          </p:cNvSpPr>
          <p:nvPr/>
        </p:nvSpPr>
        <p:spPr bwMode="auto">
          <a:xfrm rot="10800000" flipV="1">
            <a:off x="11075227" y="2848957"/>
            <a:ext cx="373063" cy="419100"/>
          </a:xfrm>
          <a:prstGeom prst="line">
            <a:avLst/>
          </a:prstGeom>
          <a:noFill/>
          <a:ln w="28575">
            <a:solidFill>
              <a:schemeClr val="tx1"/>
            </a:solidFill>
            <a:round/>
            <a:headEnd/>
            <a:tailEnd type="triangle" w="med" len="med"/>
          </a:ln>
          <a:effectLst/>
        </p:spPr>
        <p:txBody>
          <a:bodyPr lIns="82124" tIns="41061" rIns="82124" bIns="41061" anchor="ctr">
            <a:spAutoFit/>
          </a:bodyPr>
          <a:lstStyle/>
          <a:p>
            <a:endParaRPr lang="en-US"/>
          </a:p>
        </p:txBody>
      </p:sp>
      <p:sp>
        <p:nvSpPr>
          <p:cNvPr id="157" name="Line 9"/>
          <p:cNvSpPr>
            <a:spLocks noChangeShapeType="1"/>
          </p:cNvSpPr>
          <p:nvPr/>
        </p:nvSpPr>
        <p:spPr bwMode="auto">
          <a:xfrm flipH="1" flipV="1">
            <a:off x="11202227" y="3412519"/>
            <a:ext cx="769938" cy="0"/>
          </a:xfrm>
          <a:prstGeom prst="line">
            <a:avLst/>
          </a:prstGeom>
          <a:noFill/>
          <a:ln w="28575">
            <a:solidFill>
              <a:schemeClr val="tx1"/>
            </a:solidFill>
            <a:round/>
            <a:headEnd/>
            <a:tailEnd type="triangle" w="med" len="med"/>
          </a:ln>
          <a:effectLst/>
        </p:spPr>
        <p:txBody>
          <a:bodyPr lIns="82124" tIns="41061" rIns="82124" bIns="41061" anchor="ctr">
            <a:spAutoFit/>
          </a:bodyPr>
          <a:lstStyle/>
          <a:p>
            <a:endParaRPr lang="en-US"/>
          </a:p>
        </p:txBody>
      </p:sp>
      <p:sp>
        <p:nvSpPr>
          <p:cNvPr id="158" name="AutoShape 14"/>
          <p:cNvSpPr>
            <a:spLocks noChangeArrowheads="1"/>
          </p:cNvSpPr>
          <p:nvPr/>
        </p:nvSpPr>
        <p:spPr bwMode="auto">
          <a:xfrm>
            <a:off x="11683240" y="3268057"/>
            <a:ext cx="481012" cy="287337"/>
          </a:xfrm>
          <a:prstGeom prst="hexagon">
            <a:avLst>
              <a:gd name="adj" fmla="val 41851"/>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4</a:t>
            </a:r>
          </a:p>
        </p:txBody>
      </p:sp>
      <p:sp>
        <p:nvSpPr>
          <p:cNvPr id="159" name="AutoShape 16"/>
          <p:cNvSpPr>
            <a:spLocks noChangeArrowheads="1"/>
          </p:cNvSpPr>
          <p:nvPr/>
        </p:nvSpPr>
        <p:spPr bwMode="auto">
          <a:xfrm>
            <a:off x="11106977" y="4098319"/>
            <a:ext cx="481013" cy="287338"/>
          </a:xfrm>
          <a:prstGeom prst="hexagon">
            <a:avLst>
              <a:gd name="adj" fmla="val 41851"/>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2</a:t>
            </a:r>
          </a:p>
        </p:txBody>
      </p:sp>
      <p:sp>
        <p:nvSpPr>
          <p:cNvPr id="160" name="AutoShape 19"/>
          <p:cNvSpPr>
            <a:spLocks noChangeArrowheads="1"/>
          </p:cNvSpPr>
          <p:nvPr/>
        </p:nvSpPr>
        <p:spPr bwMode="auto">
          <a:xfrm>
            <a:off x="11202227" y="2710844"/>
            <a:ext cx="479425" cy="287338"/>
          </a:xfrm>
          <a:prstGeom prst="hexagon">
            <a:avLst>
              <a:gd name="adj" fmla="val 41713"/>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4</a:t>
            </a:r>
          </a:p>
        </p:txBody>
      </p:sp>
      <p:sp>
        <p:nvSpPr>
          <p:cNvPr id="161" name="AutoShape 21"/>
          <p:cNvSpPr>
            <a:spLocks noChangeArrowheads="1"/>
          </p:cNvSpPr>
          <p:nvPr/>
        </p:nvSpPr>
        <p:spPr bwMode="auto">
          <a:xfrm>
            <a:off x="9379777" y="3268057"/>
            <a:ext cx="481013" cy="287337"/>
          </a:xfrm>
          <a:prstGeom prst="hexagon">
            <a:avLst>
              <a:gd name="adj" fmla="val 41851"/>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dirty="0">
                <a:solidFill>
                  <a:schemeClr val="tx1"/>
                </a:solidFill>
              </a:rPr>
              <a:t>3</a:t>
            </a:r>
          </a:p>
        </p:txBody>
      </p:sp>
      <p:sp>
        <p:nvSpPr>
          <p:cNvPr id="162" name="AutoShape 15"/>
          <p:cNvSpPr>
            <a:spLocks noChangeArrowheads="1"/>
          </p:cNvSpPr>
          <p:nvPr/>
        </p:nvSpPr>
        <p:spPr bwMode="auto">
          <a:xfrm>
            <a:off x="10702165" y="4558694"/>
            <a:ext cx="481012" cy="287338"/>
          </a:xfrm>
          <a:prstGeom prst="hexagon">
            <a:avLst>
              <a:gd name="adj" fmla="val 41851"/>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1</a:t>
            </a:r>
          </a:p>
        </p:txBody>
      </p:sp>
      <p:sp>
        <p:nvSpPr>
          <p:cNvPr id="163" name="AutoShape 17"/>
          <p:cNvSpPr>
            <a:spLocks noChangeArrowheads="1"/>
          </p:cNvSpPr>
          <p:nvPr/>
        </p:nvSpPr>
        <p:spPr bwMode="auto">
          <a:xfrm>
            <a:off x="10722802" y="5015894"/>
            <a:ext cx="479425" cy="287338"/>
          </a:xfrm>
          <a:prstGeom prst="hexagon">
            <a:avLst>
              <a:gd name="adj" fmla="val 41713"/>
              <a:gd name="vf" fmla="val 115470"/>
            </a:avLst>
          </a:prstGeom>
          <a:solidFill>
            <a:srgbClr val="A0C02A"/>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0</a:t>
            </a:r>
          </a:p>
        </p:txBody>
      </p:sp>
      <p:sp>
        <p:nvSpPr>
          <p:cNvPr id="164" name="Line 43"/>
          <p:cNvSpPr>
            <a:spLocks noChangeShapeType="1"/>
          </p:cNvSpPr>
          <p:nvPr/>
        </p:nvSpPr>
        <p:spPr bwMode="auto">
          <a:xfrm>
            <a:off x="10552940" y="2998182"/>
            <a:ext cx="277812" cy="269875"/>
          </a:xfrm>
          <a:prstGeom prst="line">
            <a:avLst/>
          </a:prstGeom>
          <a:noFill/>
          <a:ln w="28575">
            <a:solidFill>
              <a:schemeClr val="tx1"/>
            </a:solidFill>
            <a:round/>
            <a:headEnd/>
            <a:tailEnd type="triangle" w="med" len="med"/>
          </a:ln>
          <a:effectLst/>
        </p:spPr>
        <p:txBody>
          <a:bodyPr lIns="82124" tIns="41061" rIns="82124" bIns="41061" anchor="ctr">
            <a:spAutoFit/>
          </a:bodyPr>
          <a:lstStyle/>
          <a:p>
            <a:endParaRPr lang="en-US"/>
          </a:p>
        </p:txBody>
      </p:sp>
      <p:sp>
        <p:nvSpPr>
          <p:cNvPr id="165" name="AutoShape 18"/>
          <p:cNvSpPr>
            <a:spLocks noChangeArrowheads="1"/>
          </p:cNvSpPr>
          <p:nvPr/>
        </p:nvSpPr>
        <p:spPr bwMode="auto">
          <a:xfrm>
            <a:off x="10243377" y="2764819"/>
            <a:ext cx="479425" cy="287338"/>
          </a:xfrm>
          <a:prstGeom prst="hexagon">
            <a:avLst>
              <a:gd name="adj" fmla="val 41713"/>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4</a:t>
            </a:r>
          </a:p>
        </p:txBody>
      </p:sp>
      <p:sp>
        <p:nvSpPr>
          <p:cNvPr id="166" name="Line 44"/>
          <p:cNvSpPr>
            <a:spLocks noChangeShapeType="1"/>
          </p:cNvSpPr>
          <p:nvPr/>
        </p:nvSpPr>
        <p:spPr bwMode="auto">
          <a:xfrm rot="10800000" flipV="1">
            <a:off x="10478327" y="3412519"/>
            <a:ext cx="479425" cy="576263"/>
          </a:xfrm>
          <a:prstGeom prst="line">
            <a:avLst/>
          </a:prstGeom>
          <a:noFill/>
          <a:ln w="28575">
            <a:solidFill>
              <a:schemeClr val="tx1"/>
            </a:solidFill>
            <a:round/>
            <a:headEnd/>
            <a:tailEnd type="triangle" w="med" len="med"/>
          </a:ln>
          <a:effectLst/>
        </p:spPr>
        <p:txBody>
          <a:bodyPr lIns="82124" tIns="41061" rIns="82124" bIns="41061" anchor="ctr">
            <a:spAutoFit/>
          </a:bodyPr>
          <a:lstStyle/>
          <a:p>
            <a:endParaRPr lang="en-US"/>
          </a:p>
        </p:txBody>
      </p:sp>
      <p:sp>
        <p:nvSpPr>
          <p:cNvPr id="167" name="AutoShape 13"/>
          <p:cNvSpPr>
            <a:spLocks noChangeArrowheads="1"/>
          </p:cNvSpPr>
          <p:nvPr/>
        </p:nvSpPr>
        <p:spPr bwMode="auto">
          <a:xfrm>
            <a:off x="10722802" y="3268057"/>
            <a:ext cx="481013" cy="287337"/>
          </a:xfrm>
          <a:prstGeom prst="hexagon">
            <a:avLst>
              <a:gd name="adj" fmla="val 41851"/>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dirty="0">
                <a:solidFill>
                  <a:schemeClr val="tx1"/>
                </a:solidFill>
              </a:rPr>
              <a:t>3</a:t>
            </a:r>
          </a:p>
        </p:txBody>
      </p:sp>
      <p:sp>
        <p:nvSpPr>
          <p:cNvPr id="168" name="Line 45"/>
          <p:cNvSpPr>
            <a:spLocks noChangeShapeType="1"/>
          </p:cNvSpPr>
          <p:nvPr/>
        </p:nvSpPr>
        <p:spPr bwMode="auto">
          <a:xfrm>
            <a:off x="10418002" y="4223732"/>
            <a:ext cx="393700" cy="339725"/>
          </a:xfrm>
          <a:prstGeom prst="line">
            <a:avLst/>
          </a:prstGeom>
          <a:noFill/>
          <a:ln w="28575">
            <a:solidFill>
              <a:schemeClr val="tx1"/>
            </a:solidFill>
            <a:round/>
            <a:headEnd/>
            <a:tailEnd type="triangle" w="med" len="med"/>
          </a:ln>
          <a:effectLst/>
        </p:spPr>
        <p:txBody>
          <a:bodyPr lIns="82124" tIns="41061" rIns="82124" bIns="41061" anchor="ctr">
            <a:spAutoFit/>
          </a:bodyPr>
          <a:lstStyle/>
          <a:p>
            <a:endParaRPr lang="en-US"/>
          </a:p>
        </p:txBody>
      </p:sp>
      <p:sp>
        <p:nvSpPr>
          <p:cNvPr id="169" name="AutoShape 12"/>
          <p:cNvSpPr>
            <a:spLocks noChangeArrowheads="1"/>
          </p:cNvSpPr>
          <p:nvPr/>
        </p:nvSpPr>
        <p:spPr bwMode="auto">
          <a:xfrm>
            <a:off x="10117965" y="3988782"/>
            <a:ext cx="479425" cy="287337"/>
          </a:xfrm>
          <a:prstGeom prst="hexagon">
            <a:avLst>
              <a:gd name="adj" fmla="val 41713"/>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dirty="0">
                <a:solidFill>
                  <a:schemeClr val="tx1"/>
                </a:solidFill>
              </a:rPr>
              <a:t>2</a:t>
            </a:r>
          </a:p>
        </p:txBody>
      </p:sp>
      <p:sp>
        <p:nvSpPr>
          <p:cNvPr id="170" name="Line 46"/>
          <p:cNvSpPr>
            <a:spLocks noChangeShapeType="1"/>
          </p:cNvSpPr>
          <p:nvPr/>
        </p:nvSpPr>
        <p:spPr bwMode="auto">
          <a:xfrm>
            <a:off x="10057640" y="4703157"/>
            <a:ext cx="652462" cy="1587"/>
          </a:xfrm>
          <a:prstGeom prst="line">
            <a:avLst/>
          </a:prstGeom>
          <a:noFill/>
          <a:ln w="28575">
            <a:solidFill>
              <a:schemeClr val="tx1"/>
            </a:solidFill>
            <a:round/>
            <a:headEnd/>
            <a:tailEnd type="triangle" w="med" len="med"/>
          </a:ln>
          <a:effectLst/>
        </p:spPr>
        <p:txBody>
          <a:bodyPr lIns="82124" tIns="41061" rIns="82124" bIns="41061" anchor="ctr">
            <a:spAutoFit/>
          </a:bodyPr>
          <a:lstStyle/>
          <a:p>
            <a:endParaRPr lang="en-US"/>
          </a:p>
        </p:txBody>
      </p:sp>
      <p:sp>
        <p:nvSpPr>
          <p:cNvPr id="171" name="AutoShape 20"/>
          <p:cNvSpPr>
            <a:spLocks noChangeArrowheads="1"/>
          </p:cNvSpPr>
          <p:nvPr/>
        </p:nvSpPr>
        <p:spPr bwMode="auto">
          <a:xfrm>
            <a:off x="9667115" y="4565044"/>
            <a:ext cx="481012" cy="287338"/>
          </a:xfrm>
          <a:prstGeom prst="hexagon">
            <a:avLst>
              <a:gd name="adj" fmla="val 41851"/>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1</a:t>
            </a:r>
          </a:p>
        </p:txBody>
      </p:sp>
      <p:sp>
        <p:nvSpPr>
          <p:cNvPr id="172" name="TextBox 171"/>
          <p:cNvSpPr txBox="1"/>
          <p:nvPr/>
        </p:nvSpPr>
        <p:spPr>
          <a:xfrm>
            <a:off x="9689535" y="5043204"/>
            <a:ext cx="1116011" cy="258532"/>
          </a:xfrm>
          <a:prstGeom prst="rect">
            <a:avLst/>
          </a:prstGeom>
          <a:noFill/>
        </p:spPr>
        <p:txBody>
          <a:bodyPr wrap="none" rtlCol="0">
            <a:spAutoFit/>
          </a:bodyPr>
          <a:lstStyle/>
          <a:p>
            <a:r>
              <a:rPr lang="en-AU" sz="1200" dirty="0" err="1" smtClean="0"/>
              <a:t>DODAG</a:t>
            </a:r>
            <a:r>
              <a:rPr lang="en-AU" sz="1200" dirty="0" smtClean="0"/>
              <a:t> Root</a:t>
            </a:r>
            <a:endParaRPr lang="en-US" sz="1200" dirty="0"/>
          </a:p>
        </p:txBody>
      </p:sp>
      <p:sp>
        <p:nvSpPr>
          <p:cNvPr id="174" name="Right Arrow 173"/>
          <p:cNvSpPr/>
          <p:nvPr/>
        </p:nvSpPr>
        <p:spPr bwMode="auto">
          <a:xfrm rot="13417785">
            <a:off x="9745754" y="3745613"/>
            <a:ext cx="230071" cy="109602"/>
          </a:xfrm>
          <a:prstGeom prst="rightArrow">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endParaRPr kumimoji="0" lang="en-US" sz="1800" b="0" i="0" u="none" strike="noStrike" cap="none" normalizeH="0" baseline="0" smtClean="0">
              <a:ln>
                <a:noFill/>
              </a:ln>
              <a:solidFill>
                <a:srgbClr val="0183B7"/>
              </a:solidFill>
              <a:effectLst/>
              <a:latin typeface="Arial" charset="0"/>
            </a:endParaRPr>
          </a:p>
        </p:txBody>
      </p:sp>
      <p:sp>
        <p:nvSpPr>
          <p:cNvPr id="175" name="Right Arrow 174"/>
          <p:cNvSpPr/>
          <p:nvPr/>
        </p:nvSpPr>
        <p:spPr bwMode="auto">
          <a:xfrm rot="7885931">
            <a:off x="10991941" y="2997354"/>
            <a:ext cx="230071" cy="109602"/>
          </a:xfrm>
          <a:prstGeom prst="rightArrow">
            <a:avLst/>
          </a:prstGeom>
          <a:solidFill>
            <a:schemeClr val="accent1"/>
          </a:solid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endParaRPr kumimoji="0" lang="en-US" sz="1800" b="0" i="0" u="none" strike="noStrike" cap="none" normalizeH="0" baseline="0" smtClean="0">
              <a:ln>
                <a:noFill/>
              </a:ln>
              <a:solidFill>
                <a:srgbClr val="0183B7"/>
              </a:solidFill>
              <a:effectLst/>
              <a:latin typeface="Arial" charset="0"/>
            </a:endParaRPr>
          </a:p>
        </p:txBody>
      </p:sp>
      <p:sp>
        <p:nvSpPr>
          <p:cNvPr id="176" name="Right Arrow 175"/>
          <p:cNvSpPr/>
          <p:nvPr/>
        </p:nvSpPr>
        <p:spPr bwMode="auto">
          <a:xfrm rot="2358400" flipH="1">
            <a:off x="10424278" y="4394967"/>
            <a:ext cx="230071" cy="109602"/>
          </a:xfrm>
          <a:prstGeom prst="rightArrow">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endParaRPr kumimoji="0" lang="en-US" sz="1800" b="0" i="0" u="none" strike="noStrike" cap="none" normalizeH="0" baseline="0" smtClean="0">
              <a:ln>
                <a:noFill/>
              </a:ln>
              <a:solidFill>
                <a:srgbClr val="0183B7"/>
              </a:solidFill>
              <a:effectLst/>
              <a:latin typeface="Arial" charset="0"/>
            </a:endParaRPr>
          </a:p>
        </p:txBody>
      </p:sp>
      <p:sp>
        <p:nvSpPr>
          <p:cNvPr id="178" name="Right Arrow 177"/>
          <p:cNvSpPr/>
          <p:nvPr/>
        </p:nvSpPr>
        <p:spPr bwMode="auto">
          <a:xfrm rot="5400000">
            <a:off x="11068142" y="4879379"/>
            <a:ext cx="230071" cy="109602"/>
          </a:xfrm>
          <a:prstGeom prst="rightArrow">
            <a:avLst/>
          </a:prstGeom>
          <a:solidFill>
            <a:schemeClr val="accent1"/>
          </a:solid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endParaRPr kumimoji="0" lang="en-US" sz="1800" b="0" i="0" u="none" strike="noStrike" cap="none" normalizeH="0" baseline="0" smtClean="0">
              <a:ln>
                <a:noFill/>
              </a:ln>
              <a:solidFill>
                <a:srgbClr val="0183B7"/>
              </a:solidFill>
              <a:effectLst/>
              <a:latin typeface="Arial" charset="0"/>
            </a:endParaRPr>
          </a:p>
        </p:txBody>
      </p:sp>
      <p:sp>
        <p:nvSpPr>
          <p:cNvPr id="179" name="Right Arrow 178"/>
          <p:cNvSpPr/>
          <p:nvPr/>
        </p:nvSpPr>
        <p:spPr bwMode="auto">
          <a:xfrm rot="16200000">
            <a:off x="10635710" y="4873369"/>
            <a:ext cx="230071" cy="109602"/>
          </a:xfrm>
          <a:prstGeom prst="rightArrow">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endParaRPr kumimoji="0" lang="en-US" sz="1800" b="0" i="0" u="none" strike="noStrike" cap="none" normalizeH="0" baseline="0" smtClean="0">
              <a:ln>
                <a:noFill/>
              </a:ln>
              <a:solidFill>
                <a:srgbClr val="0183B7"/>
              </a:solidFill>
              <a:effectLst/>
              <a:latin typeface="Arial" charset="0"/>
            </a:endParaRPr>
          </a:p>
        </p:txBody>
      </p:sp>
      <p:sp>
        <p:nvSpPr>
          <p:cNvPr id="180" name="Arc 179"/>
          <p:cNvSpPr/>
          <p:nvPr/>
        </p:nvSpPr>
        <p:spPr bwMode="auto">
          <a:xfrm rot="5400000">
            <a:off x="6902380" y="3775046"/>
            <a:ext cx="684337" cy="213036"/>
          </a:xfrm>
          <a:prstGeom prst="arc">
            <a:avLst>
              <a:gd name="adj1" fmla="val 16028702"/>
              <a:gd name="adj2" fmla="val 6093328"/>
            </a:avLst>
          </a:prstGeom>
          <a:noFill/>
          <a:ln w="9525" cap="flat" cmpd="sng" algn="ctr">
            <a:solidFill>
              <a:schemeClr val="tx2"/>
            </a:solidFill>
            <a:prstDash val="sysDash"/>
            <a:round/>
            <a:headEnd type="none" w="sm" len="med"/>
            <a:tailEnd type="triangle" w="sm" len="sm"/>
          </a:ln>
          <a:effectLst/>
        </p:spPr>
        <p:txBody>
          <a:bodyPr vert="horz" wrap="squar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endParaRPr kumimoji="0" lang="en-US" sz="1800" b="0" i="0" u="none" strike="noStrike" cap="none" normalizeH="0" baseline="0" smtClean="0">
              <a:ln>
                <a:noFill/>
              </a:ln>
              <a:solidFill>
                <a:srgbClr val="0183B7"/>
              </a:solidFill>
              <a:effectLst/>
              <a:latin typeface="Arial" charset="0"/>
            </a:endParaRPr>
          </a:p>
        </p:txBody>
      </p:sp>
      <p:sp>
        <p:nvSpPr>
          <p:cNvPr id="181" name="Arc 180"/>
          <p:cNvSpPr/>
          <p:nvPr/>
        </p:nvSpPr>
        <p:spPr bwMode="auto">
          <a:xfrm rot="5400000">
            <a:off x="10303688" y="4453506"/>
            <a:ext cx="1305145" cy="301430"/>
          </a:xfrm>
          <a:prstGeom prst="arc">
            <a:avLst>
              <a:gd name="adj1" fmla="val 15797020"/>
              <a:gd name="adj2" fmla="val 6093328"/>
            </a:avLst>
          </a:prstGeom>
          <a:noFill/>
          <a:ln w="9525" cap="flat" cmpd="sng" algn="ctr">
            <a:solidFill>
              <a:schemeClr val="tx2"/>
            </a:solidFill>
            <a:prstDash val="sysDash"/>
            <a:round/>
            <a:headEnd type="none" w="sm" len="med"/>
            <a:tailEnd type="triangle" w="sm" len="sm"/>
          </a:ln>
          <a:effectLst/>
        </p:spPr>
        <p:txBody>
          <a:bodyPr vert="horz" wrap="squar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endParaRPr kumimoji="0" lang="en-US" sz="1800" b="0" i="0" u="none" strike="noStrike" cap="none" normalizeH="0" baseline="0" smtClean="0">
              <a:ln>
                <a:noFill/>
              </a:ln>
              <a:solidFill>
                <a:srgbClr val="0183B7"/>
              </a:solidFill>
              <a:effectLst/>
              <a:latin typeface="Arial" charset="0"/>
            </a:endParaRPr>
          </a:p>
        </p:txBody>
      </p:sp>
      <p:sp>
        <p:nvSpPr>
          <p:cNvPr id="182" name="Content Placeholder 2"/>
          <p:cNvSpPr txBox="1">
            <a:spLocks/>
          </p:cNvSpPr>
          <p:nvPr/>
        </p:nvSpPr>
        <p:spPr bwMode="auto">
          <a:xfrm>
            <a:off x="9242981" y="1584325"/>
            <a:ext cx="2967038" cy="728663"/>
          </a:xfrm>
          <a:prstGeom prst="rect">
            <a:avLst/>
          </a:prstGeom>
          <a:noFill/>
          <a:ln w="9525" algn="ctr">
            <a:noFill/>
            <a:miter lim="800000"/>
            <a:headEnd/>
            <a:tailEnd/>
          </a:ln>
          <a:effectLst/>
        </p:spPr>
        <p:txBody>
          <a:bodyPr vert="horz" wrap="square" lIns="82124" tIns="41061" rIns="82124" bIns="41061" numCol="1" anchor="t" anchorCtr="0" compatLnSpc="1">
            <a:prstTxWarp prst="textNoShape">
              <a:avLst/>
            </a:prstTxWarp>
          </a:bodyPr>
          <a:lstStyle/>
          <a:p>
            <a:pPr marL="236538" marR="0" lvl="0" indent="-236538" algn="l" defTabSz="814388" rtl="0" eaLnBrk="1" fontAlgn="base" latinLnBrk="0" hangingPunct="1">
              <a:lnSpc>
                <a:spcPct val="95000"/>
              </a:lnSpc>
              <a:spcBef>
                <a:spcPct val="50000"/>
              </a:spcBef>
              <a:spcAft>
                <a:spcPct val="0"/>
              </a:spcAft>
              <a:buClr>
                <a:schemeClr val="tx2"/>
              </a:buClr>
              <a:buSzPct val="100000"/>
              <a:buFont typeface="Wingdings" pitchFamily="2" charset="2"/>
              <a:buChar char="§"/>
              <a:tabLst/>
              <a:defRPr/>
            </a:pPr>
            <a:r>
              <a:rPr kumimoji="0" lang="en-AU" sz="2000" b="0" i="0" u="none" strike="noStrike" kern="0" cap="none" spc="0" normalizeH="0" baseline="0" noProof="0" dirty="0" smtClean="0">
                <a:ln>
                  <a:noFill/>
                </a:ln>
                <a:solidFill>
                  <a:schemeClr val="tx1"/>
                </a:solidFill>
                <a:effectLst/>
                <a:uLnTx/>
                <a:uFillTx/>
                <a:latin typeface="+mn-lt"/>
                <a:ea typeface="+mn-ea"/>
                <a:cs typeface="+mn-cs"/>
              </a:rPr>
              <a:t>Point</a:t>
            </a:r>
            <a:r>
              <a:rPr kumimoji="0" lang="en-AU" sz="2000" b="0" i="0" u="none" strike="noStrike" kern="0" cap="none" spc="0" normalizeH="0" noProof="0" dirty="0" smtClean="0">
                <a:ln>
                  <a:noFill/>
                </a:ln>
                <a:solidFill>
                  <a:schemeClr val="tx1"/>
                </a:solidFill>
                <a:effectLst/>
                <a:uLnTx/>
                <a:uFillTx/>
                <a:latin typeface="+mn-lt"/>
                <a:ea typeface="+mn-ea"/>
                <a:cs typeface="+mn-cs"/>
              </a:rPr>
              <a:t> to Point</a:t>
            </a:r>
          </a:p>
          <a:p>
            <a:pPr marL="693738" lvl="1" indent="-236538" defTabSz="814388" eaLnBrk="1" hangingPunct="1">
              <a:lnSpc>
                <a:spcPct val="95000"/>
              </a:lnSpc>
              <a:spcBef>
                <a:spcPct val="50000"/>
              </a:spcBef>
              <a:buClr>
                <a:schemeClr val="tx2"/>
              </a:buClr>
              <a:buSzPct val="100000"/>
            </a:pPr>
            <a:r>
              <a:rPr lang="en-AU" sz="1600" kern="0" baseline="0" dirty="0" smtClean="0">
                <a:solidFill>
                  <a:schemeClr val="tx1"/>
                </a:solidFill>
                <a:latin typeface="+mn-lt"/>
              </a:rPr>
              <a:t>Non-Storing</a:t>
            </a:r>
            <a:r>
              <a:rPr lang="en-AU" sz="1600" kern="0" dirty="0" smtClean="0">
                <a:solidFill>
                  <a:schemeClr val="tx1"/>
                </a:solidFill>
                <a:latin typeface="+mn-lt"/>
              </a:rPr>
              <a:t> Mode, DAO</a:t>
            </a:r>
          </a:p>
          <a:p>
            <a:pPr marL="693738" lvl="1" indent="-236538" defTabSz="814388" eaLnBrk="1" hangingPunct="1">
              <a:lnSpc>
                <a:spcPct val="95000"/>
              </a:lnSpc>
              <a:spcBef>
                <a:spcPct val="50000"/>
              </a:spcBef>
              <a:buClr>
                <a:schemeClr val="tx2"/>
              </a:buClr>
              <a:buSzPct val="100000"/>
            </a:pPr>
            <a:r>
              <a:rPr kumimoji="0" lang="en-AU" sz="1600" b="0" i="0" u="none" strike="noStrike" kern="0" cap="none" spc="0" normalizeH="0" baseline="0" noProof="0" dirty="0" smtClean="0">
                <a:ln>
                  <a:noFill/>
                </a:ln>
                <a:solidFill>
                  <a:schemeClr val="tx1"/>
                </a:solidFill>
                <a:effectLst/>
                <a:uLnTx/>
                <a:uFillTx/>
                <a:latin typeface="+mn-lt"/>
                <a:ea typeface="+mn-ea"/>
                <a:cs typeface="+mn-cs"/>
              </a:rPr>
              <a:t>Source routed to root</a:t>
            </a:r>
            <a:endParaRPr kumimoji="0" lang="en-US" sz="1600" b="0" i="0" u="none" strike="noStrike" kern="0" cap="none" spc="0" normalizeH="0" baseline="0" noProof="0" dirty="0">
              <a:ln>
                <a:noFill/>
              </a:ln>
              <a:solidFill>
                <a:schemeClr val="tx1"/>
              </a:solidFill>
              <a:effectLst/>
              <a:uLnTx/>
              <a:uFillTx/>
              <a:latin typeface="+mn-lt"/>
              <a:ea typeface="+mn-ea"/>
              <a:cs typeface="+mn-cs"/>
            </a:endParaRPr>
          </a:p>
        </p:txBody>
      </p:sp>
      <p:sp>
        <p:nvSpPr>
          <p:cNvPr id="138" name="Right Arrow 137"/>
          <p:cNvSpPr/>
          <p:nvPr/>
        </p:nvSpPr>
        <p:spPr bwMode="auto">
          <a:xfrm rot="7885931">
            <a:off x="7886596" y="2997355"/>
            <a:ext cx="230071" cy="109602"/>
          </a:xfrm>
          <a:prstGeom prst="rightArrow">
            <a:avLst/>
          </a:prstGeom>
          <a:solidFill>
            <a:schemeClr val="accent1"/>
          </a:solid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endParaRPr kumimoji="0" lang="en-US" sz="1800" b="0" i="0" u="none" strike="noStrike" cap="none" normalizeH="0" baseline="0" smtClean="0">
              <a:ln>
                <a:noFill/>
              </a:ln>
              <a:solidFill>
                <a:srgbClr val="0183B7"/>
              </a:solidFill>
              <a:effectLst/>
              <a:latin typeface="Arial" charset="0"/>
            </a:endParaRPr>
          </a:p>
        </p:txBody>
      </p:sp>
      <p:sp>
        <p:nvSpPr>
          <p:cNvPr id="143" name="Arc 142"/>
          <p:cNvSpPr/>
          <p:nvPr/>
        </p:nvSpPr>
        <p:spPr bwMode="auto">
          <a:xfrm rot="7840000">
            <a:off x="4461220" y="2537378"/>
            <a:ext cx="481012" cy="337088"/>
          </a:xfrm>
          <a:prstGeom prst="arc">
            <a:avLst>
              <a:gd name="adj1" fmla="val 2892307"/>
              <a:gd name="adj2" fmla="val 9777467"/>
            </a:avLst>
          </a:prstGeom>
          <a:noFill/>
          <a:ln w="28575" cap="flat" cmpd="sng" algn="ctr">
            <a:solidFill>
              <a:srgbClr val="B2B2B2"/>
            </a:solidFill>
            <a:prstDash val="solid"/>
            <a:round/>
            <a:headEnd type="triangl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endParaRPr kumimoji="0" lang="en-US" sz="1800" b="0" i="0" u="none" strike="noStrike" cap="none" normalizeH="0" baseline="0" smtClean="0">
              <a:ln>
                <a:noFill/>
              </a:ln>
              <a:solidFill>
                <a:srgbClr val="0183B7"/>
              </a:solidFill>
              <a:effectLst/>
              <a:latin typeface="Arial" charset="0"/>
            </a:endParaRPr>
          </a:p>
        </p:txBody>
      </p:sp>
      <p:sp>
        <p:nvSpPr>
          <p:cNvPr id="146" name="Oval 145"/>
          <p:cNvSpPr/>
          <p:nvPr/>
        </p:nvSpPr>
        <p:spPr bwMode="auto">
          <a:xfrm>
            <a:off x="3214028" y="2618892"/>
            <a:ext cx="1874820" cy="1847850"/>
          </a:xfrm>
          <a:prstGeom prst="ellipse">
            <a:avLst/>
          </a:prstGeom>
          <a:noFill/>
          <a:ln w="9525" cap="flat" cmpd="sng" algn="ctr">
            <a:solidFill>
              <a:schemeClr val="tx2"/>
            </a:solidFill>
            <a:prstDash val="dash"/>
            <a:round/>
            <a:headEnd type="none" w="med" len="med"/>
            <a:tailEnd type="none" w="med" len="med"/>
          </a:ln>
          <a:effectLst/>
        </p:spPr>
        <p:txBody>
          <a:bodyPr vert="horz" wrap="non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endParaRPr kumimoji="0" lang="en-US" sz="1800" b="0" i="0" u="none" strike="noStrike" cap="none" normalizeH="0" baseline="0" smtClean="0">
              <a:ln>
                <a:noFill/>
              </a:ln>
              <a:solidFill>
                <a:srgbClr val="0183B7"/>
              </a:solidFill>
              <a:effectLst/>
              <a:latin typeface="Arial" charset="0"/>
            </a:endParaRPr>
          </a:p>
        </p:txBody>
      </p:sp>
      <p:sp>
        <p:nvSpPr>
          <p:cNvPr id="177" name="Right Arrow 176"/>
          <p:cNvSpPr/>
          <p:nvPr/>
        </p:nvSpPr>
        <p:spPr bwMode="auto">
          <a:xfrm rot="7885931">
            <a:off x="10476747" y="3618041"/>
            <a:ext cx="230071" cy="109602"/>
          </a:xfrm>
          <a:prstGeom prst="rightArrow">
            <a:avLst/>
          </a:prstGeom>
          <a:solidFill>
            <a:schemeClr val="accent1"/>
          </a:solid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endParaRPr kumimoji="0" lang="en-US" sz="1800" b="0" i="0" u="none" strike="noStrike" cap="none" normalizeH="0" baseline="0" smtClean="0">
              <a:ln>
                <a:noFill/>
              </a:ln>
              <a:solidFill>
                <a:srgbClr val="0183B7"/>
              </a:solidFill>
              <a:effectLst/>
              <a:latin typeface="Arial" charset="0"/>
            </a:endParaRPr>
          </a:p>
        </p:txBody>
      </p:sp>
      <p:sp>
        <p:nvSpPr>
          <p:cNvPr id="185" name="Right Arrow 184"/>
          <p:cNvSpPr/>
          <p:nvPr/>
        </p:nvSpPr>
        <p:spPr bwMode="auto">
          <a:xfrm rot="2506366">
            <a:off x="10587129" y="4222998"/>
            <a:ext cx="230071" cy="109602"/>
          </a:xfrm>
          <a:prstGeom prst="rightArrow">
            <a:avLst/>
          </a:prstGeom>
          <a:solidFill>
            <a:schemeClr val="accent1"/>
          </a:solid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endParaRPr kumimoji="0" lang="en-US" sz="1800" b="0" i="0" u="none" strike="noStrike" cap="none" normalizeH="0" baseline="0" smtClean="0">
              <a:ln>
                <a:noFill/>
              </a:ln>
              <a:solidFill>
                <a:srgbClr val="0183B7"/>
              </a:solidFill>
              <a:effectLst/>
              <a:latin typeface="Arial"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Group 500"/>
          <p:cNvGrpSpPr>
            <a:grpSpLocks/>
          </p:cNvGrpSpPr>
          <p:nvPr/>
        </p:nvGrpSpPr>
        <p:grpSpPr bwMode="auto">
          <a:xfrm>
            <a:off x="1923737" y="1947863"/>
            <a:ext cx="1254125" cy="1257300"/>
            <a:chOff x="1684" y="857"/>
            <a:chExt cx="790" cy="792"/>
          </a:xfrm>
          <a:solidFill>
            <a:srgbClr val="B2B2B2">
              <a:alpha val="40000"/>
            </a:srgbClr>
          </a:solidFill>
        </p:grpSpPr>
        <p:sp>
          <p:nvSpPr>
            <p:cNvPr id="2" name="Oval 89"/>
            <p:cNvSpPr>
              <a:spLocks noChangeArrowheads="1"/>
            </p:cNvSpPr>
            <p:nvPr/>
          </p:nvSpPr>
          <p:spPr bwMode="auto">
            <a:xfrm>
              <a:off x="1684" y="857"/>
              <a:ext cx="790" cy="792"/>
            </a:xfrm>
            <a:prstGeom prst="ellipse">
              <a:avLst/>
            </a:prstGeom>
            <a:grpFill/>
            <a:ln w="19050" algn="ctr">
              <a:noFill/>
              <a:round/>
              <a:headEnd/>
              <a:tailEnd/>
            </a:ln>
          </p:spPr>
          <p:txBody>
            <a:bodyPr anchor="ctr"/>
            <a:lstStyle/>
            <a:p>
              <a:pPr algn="ctr">
                <a:defRPr/>
              </a:pPr>
              <a:endParaRPr lang="en-US" sz="2400">
                <a:solidFill>
                  <a:schemeClr val="lt1"/>
                </a:solidFill>
                <a:latin typeface="+mn-lt"/>
              </a:endParaRPr>
            </a:p>
          </p:txBody>
        </p:sp>
        <p:sp>
          <p:nvSpPr>
            <p:cNvPr id="3" name="Oval 89"/>
            <p:cNvSpPr>
              <a:spLocks noChangeArrowheads="1"/>
            </p:cNvSpPr>
            <p:nvPr/>
          </p:nvSpPr>
          <p:spPr bwMode="auto">
            <a:xfrm>
              <a:off x="1786" y="960"/>
              <a:ext cx="585" cy="586"/>
            </a:xfrm>
            <a:prstGeom prst="ellipse">
              <a:avLst/>
            </a:prstGeom>
            <a:grpFill/>
            <a:ln w="19050" algn="ctr">
              <a:noFill/>
              <a:round/>
              <a:headEnd/>
              <a:tailEnd/>
            </a:ln>
          </p:spPr>
          <p:txBody>
            <a:bodyPr anchor="ctr"/>
            <a:lstStyle/>
            <a:p>
              <a:pPr algn="ctr">
                <a:defRPr/>
              </a:pPr>
              <a:endParaRPr lang="en-US" sz="2400">
                <a:solidFill>
                  <a:schemeClr val="lt1"/>
                </a:solidFill>
                <a:latin typeface="+mn-lt"/>
              </a:endParaRPr>
            </a:p>
          </p:txBody>
        </p:sp>
        <p:sp>
          <p:nvSpPr>
            <p:cNvPr id="4" name="Oval 89"/>
            <p:cNvSpPr>
              <a:spLocks noChangeArrowheads="1"/>
            </p:cNvSpPr>
            <p:nvPr/>
          </p:nvSpPr>
          <p:spPr bwMode="auto">
            <a:xfrm>
              <a:off x="1886" y="1059"/>
              <a:ext cx="386" cy="387"/>
            </a:xfrm>
            <a:prstGeom prst="ellipse">
              <a:avLst/>
            </a:prstGeom>
            <a:grpFill/>
            <a:ln w="19050" algn="ctr">
              <a:noFill/>
              <a:round/>
              <a:headEnd/>
              <a:tailEnd/>
            </a:ln>
          </p:spPr>
          <p:txBody>
            <a:bodyPr anchor="ctr"/>
            <a:lstStyle/>
            <a:p>
              <a:pPr algn="ctr">
                <a:defRPr/>
              </a:pPr>
              <a:endParaRPr lang="en-US" sz="2400">
                <a:solidFill>
                  <a:schemeClr val="lt1"/>
                </a:solidFill>
                <a:latin typeface="+mn-lt"/>
              </a:endParaRPr>
            </a:p>
          </p:txBody>
        </p:sp>
      </p:grpSp>
      <p:grpSp>
        <p:nvGrpSpPr>
          <p:cNvPr id="75" name="Group 175"/>
          <p:cNvGrpSpPr>
            <a:grpSpLocks/>
          </p:cNvGrpSpPr>
          <p:nvPr/>
        </p:nvGrpSpPr>
        <p:grpSpPr bwMode="auto">
          <a:xfrm>
            <a:off x="245749" y="1808163"/>
            <a:ext cx="1254125" cy="1257300"/>
            <a:chOff x="1684" y="857"/>
            <a:chExt cx="790" cy="792"/>
          </a:xfrm>
          <a:solidFill>
            <a:srgbClr val="B2B2B2">
              <a:alpha val="40000"/>
            </a:srgbClr>
          </a:solidFill>
        </p:grpSpPr>
        <p:sp>
          <p:nvSpPr>
            <p:cNvPr id="11" name="Oval 89"/>
            <p:cNvSpPr>
              <a:spLocks noChangeArrowheads="1"/>
            </p:cNvSpPr>
            <p:nvPr/>
          </p:nvSpPr>
          <p:spPr bwMode="auto">
            <a:xfrm>
              <a:off x="1684" y="857"/>
              <a:ext cx="790" cy="792"/>
            </a:xfrm>
            <a:prstGeom prst="ellipse">
              <a:avLst/>
            </a:prstGeom>
            <a:grpFill/>
            <a:ln w="19050" algn="ctr">
              <a:noFill/>
              <a:round/>
              <a:headEnd/>
              <a:tailEnd/>
            </a:ln>
          </p:spPr>
          <p:txBody>
            <a:bodyPr anchor="ctr"/>
            <a:lstStyle/>
            <a:p>
              <a:pPr algn="ctr">
                <a:defRPr/>
              </a:pPr>
              <a:endParaRPr lang="en-US" sz="2400">
                <a:solidFill>
                  <a:schemeClr val="lt1"/>
                </a:solidFill>
                <a:latin typeface="+mn-lt"/>
              </a:endParaRPr>
            </a:p>
          </p:txBody>
        </p:sp>
        <p:sp>
          <p:nvSpPr>
            <p:cNvPr id="12" name="Oval 89"/>
            <p:cNvSpPr>
              <a:spLocks noChangeArrowheads="1"/>
            </p:cNvSpPr>
            <p:nvPr/>
          </p:nvSpPr>
          <p:spPr bwMode="auto">
            <a:xfrm>
              <a:off x="1786" y="960"/>
              <a:ext cx="585" cy="586"/>
            </a:xfrm>
            <a:prstGeom prst="ellipse">
              <a:avLst/>
            </a:prstGeom>
            <a:grpFill/>
            <a:ln w="19050" algn="ctr">
              <a:noFill/>
              <a:round/>
              <a:headEnd/>
              <a:tailEnd/>
            </a:ln>
          </p:spPr>
          <p:txBody>
            <a:bodyPr anchor="ctr"/>
            <a:lstStyle/>
            <a:p>
              <a:pPr algn="ctr">
                <a:defRPr/>
              </a:pPr>
              <a:endParaRPr lang="en-US" sz="2400">
                <a:solidFill>
                  <a:schemeClr val="lt1"/>
                </a:solidFill>
                <a:latin typeface="+mn-lt"/>
              </a:endParaRPr>
            </a:p>
          </p:txBody>
        </p:sp>
        <p:sp>
          <p:nvSpPr>
            <p:cNvPr id="13" name="Oval 89"/>
            <p:cNvSpPr>
              <a:spLocks noChangeArrowheads="1"/>
            </p:cNvSpPr>
            <p:nvPr/>
          </p:nvSpPr>
          <p:spPr bwMode="auto">
            <a:xfrm>
              <a:off x="1886" y="1059"/>
              <a:ext cx="386" cy="387"/>
            </a:xfrm>
            <a:prstGeom prst="ellipse">
              <a:avLst/>
            </a:prstGeom>
            <a:grpFill/>
            <a:ln w="19050" algn="ctr">
              <a:noFill/>
              <a:round/>
              <a:headEnd/>
              <a:tailEnd/>
            </a:ln>
          </p:spPr>
          <p:txBody>
            <a:bodyPr anchor="ctr"/>
            <a:lstStyle/>
            <a:p>
              <a:pPr algn="ctr">
                <a:defRPr/>
              </a:pPr>
              <a:endParaRPr lang="en-US" sz="2400">
                <a:solidFill>
                  <a:schemeClr val="lt1"/>
                </a:solidFill>
                <a:latin typeface="+mn-lt"/>
              </a:endParaRPr>
            </a:p>
          </p:txBody>
        </p:sp>
      </p:grpSp>
      <p:sp>
        <p:nvSpPr>
          <p:cNvPr id="1276930" name="Title 1"/>
          <p:cNvSpPr>
            <a:spLocks noGrp="1"/>
          </p:cNvSpPr>
          <p:nvPr>
            <p:ph type="title"/>
          </p:nvPr>
        </p:nvSpPr>
        <p:spPr/>
        <p:txBody>
          <a:bodyPr/>
          <a:lstStyle/>
          <a:p>
            <a:r>
              <a:rPr lang="en-AU" dirty="0" err="1" smtClean="0"/>
              <a:t>DODAG</a:t>
            </a:r>
            <a:r>
              <a:rPr lang="en-AU" dirty="0" smtClean="0"/>
              <a:t> Neighbours and Parent Selection </a:t>
            </a:r>
            <a:r>
              <a:rPr lang="en-AU" sz="2400" dirty="0" smtClean="0"/>
              <a:t>(Upward Routes) </a:t>
            </a:r>
            <a:endParaRPr lang="en-US" sz="2400" dirty="0"/>
          </a:p>
        </p:txBody>
      </p:sp>
      <p:pic>
        <p:nvPicPr>
          <p:cNvPr id="1277100" name="Picture 7" descr="Wireless Router, Added 04/20/2004"/>
          <p:cNvPicPr>
            <a:picLocks noChangeAspect="1" noChangeArrowheads="1"/>
          </p:cNvPicPr>
          <p:nvPr/>
        </p:nvPicPr>
        <p:blipFill>
          <a:blip r:embed="rId3" cstate="print"/>
          <a:srcRect/>
          <a:stretch>
            <a:fillRect/>
          </a:stretch>
        </p:blipFill>
        <p:spPr bwMode="auto">
          <a:xfrm>
            <a:off x="691837" y="2295525"/>
            <a:ext cx="361950" cy="282575"/>
          </a:xfrm>
          <a:prstGeom prst="rect">
            <a:avLst/>
          </a:prstGeom>
          <a:noFill/>
          <a:ln w="9525">
            <a:noFill/>
            <a:miter lim="800000"/>
            <a:headEnd/>
            <a:tailEnd/>
          </a:ln>
        </p:spPr>
      </p:pic>
      <p:grpSp>
        <p:nvGrpSpPr>
          <p:cNvPr id="78" name="Group 205"/>
          <p:cNvGrpSpPr>
            <a:grpSpLocks/>
          </p:cNvGrpSpPr>
          <p:nvPr/>
        </p:nvGrpSpPr>
        <p:grpSpPr bwMode="auto">
          <a:xfrm>
            <a:off x="1179199" y="2665413"/>
            <a:ext cx="1254125" cy="1257300"/>
            <a:chOff x="1684" y="857"/>
            <a:chExt cx="790" cy="792"/>
          </a:xfrm>
          <a:solidFill>
            <a:srgbClr val="B2B2B2">
              <a:alpha val="40000"/>
            </a:srgbClr>
          </a:solidFill>
        </p:grpSpPr>
        <p:sp>
          <p:nvSpPr>
            <p:cNvPr id="20" name="Oval 89"/>
            <p:cNvSpPr>
              <a:spLocks noChangeArrowheads="1"/>
            </p:cNvSpPr>
            <p:nvPr/>
          </p:nvSpPr>
          <p:spPr bwMode="auto">
            <a:xfrm>
              <a:off x="1684" y="857"/>
              <a:ext cx="790" cy="792"/>
            </a:xfrm>
            <a:prstGeom prst="ellipse">
              <a:avLst/>
            </a:prstGeom>
            <a:grpFill/>
            <a:ln w="19050" algn="ctr">
              <a:noFill/>
              <a:round/>
              <a:headEnd/>
              <a:tailEnd/>
            </a:ln>
          </p:spPr>
          <p:txBody>
            <a:bodyPr anchor="ctr"/>
            <a:lstStyle/>
            <a:p>
              <a:pPr algn="ctr">
                <a:defRPr/>
              </a:pPr>
              <a:endParaRPr lang="en-US" sz="2400">
                <a:solidFill>
                  <a:schemeClr val="lt1"/>
                </a:solidFill>
                <a:latin typeface="+mn-lt"/>
              </a:endParaRPr>
            </a:p>
          </p:txBody>
        </p:sp>
        <p:sp>
          <p:nvSpPr>
            <p:cNvPr id="21" name="Oval 89"/>
            <p:cNvSpPr>
              <a:spLocks noChangeArrowheads="1"/>
            </p:cNvSpPr>
            <p:nvPr/>
          </p:nvSpPr>
          <p:spPr bwMode="auto">
            <a:xfrm>
              <a:off x="1786" y="960"/>
              <a:ext cx="585" cy="586"/>
            </a:xfrm>
            <a:prstGeom prst="ellipse">
              <a:avLst/>
            </a:prstGeom>
            <a:grpFill/>
            <a:ln w="19050" algn="ctr">
              <a:noFill/>
              <a:round/>
              <a:headEnd/>
              <a:tailEnd/>
            </a:ln>
          </p:spPr>
          <p:txBody>
            <a:bodyPr anchor="ctr"/>
            <a:lstStyle/>
            <a:p>
              <a:pPr algn="ctr">
                <a:defRPr/>
              </a:pPr>
              <a:endParaRPr lang="en-US" sz="2400">
                <a:solidFill>
                  <a:schemeClr val="lt1"/>
                </a:solidFill>
                <a:latin typeface="+mn-lt"/>
              </a:endParaRPr>
            </a:p>
          </p:txBody>
        </p:sp>
        <p:sp>
          <p:nvSpPr>
            <p:cNvPr id="22" name="Oval 89"/>
            <p:cNvSpPr>
              <a:spLocks noChangeArrowheads="1"/>
            </p:cNvSpPr>
            <p:nvPr/>
          </p:nvSpPr>
          <p:spPr bwMode="auto">
            <a:xfrm>
              <a:off x="1886" y="1059"/>
              <a:ext cx="386" cy="387"/>
            </a:xfrm>
            <a:prstGeom prst="ellipse">
              <a:avLst/>
            </a:prstGeom>
            <a:grpFill/>
            <a:ln w="19050" algn="ctr">
              <a:noFill/>
              <a:round/>
              <a:headEnd/>
              <a:tailEnd/>
            </a:ln>
          </p:spPr>
          <p:txBody>
            <a:bodyPr anchor="ctr"/>
            <a:lstStyle/>
            <a:p>
              <a:pPr algn="ctr">
                <a:defRPr/>
              </a:pPr>
              <a:endParaRPr lang="en-US" sz="2400">
                <a:solidFill>
                  <a:schemeClr val="lt1"/>
                </a:solidFill>
                <a:latin typeface="+mn-lt"/>
              </a:endParaRPr>
            </a:p>
          </p:txBody>
        </p:sp>
      </p:grpSp>
      <p:grpSp>
        <p:nvGrpSpPr>
          <p:cNvPr id="79" name="Group 214"/>
          <p:cNvGrpSpPr>
            <a:grpSpLocks/>
          </p:cNvGrpSpPr>
          <p:nvPr/>
        </p:nvGrpSpPr>
        <p:grpSpPr bwMode="auto">
          <a:xfrm>
            <a:off x="18737" y="2882901"/>
            <a:ext cx="1254125" cy="1257300"/>
            <a:chOff x="1684" y="857"/>
            <a:chExt cx="790" cy="792"/>
          </a:xfrm>
          <a:solidFill>
            <a:srgbClr val="B2B2B2">
              <a:alpha val="40000"/>
            </a:srgbClr>
          </a:solidFill>
        </p:grpSpPr>
        <p:sp>
          <p:nvSpPr>
            <p:cNvPr id="23" name="Oval 89"/>
            <p:cNvSpPr>
              <a:spLocks noChangeArrowheads="1"/>
            </p:cNvSpPr>
            <p:nvPr/>
          </p:nvSpPr>
          <p:spPr bwMode="auto">
            <a:xfrm>
              <a:off x="1684" y="857"/>
              <a:ext cx="790" cy="792"/>
            </a:xfrm>
            <a:prstGeom prst="ellipse">
              <a:avLst/>
            </a:prstGeom>
            <a:grpFill/>
            <a:ln w="19050" algn="ctr">
              <a:noFill/>
              <a:round/>
              <a:headEnd/>
              <a:tailEnd/>
            </a:ln>
          </p:spPr>
          <p:txBody>
            <a:bodyPr anchor="ctr"/>
            <a:lstStyle/>
            <a:p>
              <a:pPr algn="ctr">
                <a:defRPr/>
              </a:pPr>
              <a:endParaRPr lang="en-US" sz="2400">
                <a:solidFill>
                  <a:schemeClr val="lt1"/>
                </a:solidFill>
                <a:latin typeface="+mn-lt"/>
              </a:endParaRPr>
            </a:p>
          </p:txBody>
        </p:sp>
        <p:sp>
          <p:nvSpPr>
            <p:cNvPr id="24" name="Oval 89"/>
            <p:cNvSpPr>
              <a:spLocks noChangeArrowheads="1"/>
            </p:cNvSpPr>
            <p:nvPr/>
          </p:nvSpPr>
          <p:spPr bwMode="auto">
            <a:xfrm>
              <a:off x="1786" y="960"/>
              <a:ext cx="585" cy="586"/>
            </a:xfrm>
            <a:prstGeom prst="ellipse">
              <a:avLst/>
            </a:prstGeom>
            <a:grpFill/>
            <a:ln w="19050" algn="ctr">
              <a:noFill/>
              <a:round/>
              <a:headEnd/>
              <a:tailEnd/>
            </a:ln>
          </p:spPr>
          <p:txBody>
            <a:bodyPr anchor="ctr"/>
            <a:lstStyle/>
            <a:p>
              <a:pPr algn="ctr">
                <a:defRPr/>
              </a:pPr>
              <a:endParaRPr lang="en-US" sz="2400">
                <a:solidFill>
                  <a:schemeClr val="lt1"/>
                </a:solidFill>
                <a:latin typeface="+mn-lt"/>
              </a:endParaRPr>
            </a:p>
          </p:txBody>
        </p:sp>
        <p:sp>
          <p:nvSpPr>
            <p:cNvPr id="25" name="Oval 89"/>
            <p:cNvSpPr>
              <a:spLocks noChangeArrowheads="1"/>
            </p:cNvSpPr>
            <p:nvPr/>
          </p:nvSpPr>
          <p:spPr bwMode="auto">
            <a:xfrm>
              <a:off x="1886" y="1059"/>
              <a:ext cx="386" cy="387"/>
            </a:xfrm>
            <a:prstGeom prst="ellipse">
              <a:avLst/>
            </a:prstGeom>
            <a:grpFill/>
            <a:ln w="19050" algn="ctr">
              <a:noFill/>
              <a:round/>
              <a:headEnd/>
              <a:tailEnd/>
            </a:ln>
          </p:spPr>
          <p:txBody>
            <a:bodyPr anchor="ctr"/>
            <a:lstStyle/>
            <a:p>
              <a:pPr algn="ctr">
                <a:defRPr/>
              </a:pPr>
              <a:endParaRPr lang="en-US" sz="2400">
                <a:solidFill>
                  <a:schemeClr val="lt1"/>
                </a:solidFill>
                <a:latin typeface="+mn-lt"/>
              </a:endParaRPr>
            </a:p>
          </p:txBody>
        </p:sp>
      </p:grpSp>
      <p:pic>
        <p:nvPicPr>
          <p:cNvPr id="1277146" name="Picture 7" descr="Wireless Router, Added 04/20/2004"/>
          <p:cNvPicPr>
            <a:picLocks noChangeAspect="1" noChangeArrowheads="1"/>
          </p:cNvPicPr>
          <p:nvPr/>
        </p:nvPicPr>
        <p:blipFill>
          <a:blip r:embed="rId3" cstate="print"/>
          <a:srcRect/>
          <a:stretch>
            <a:fillRect/>
          </a:stretch>
        </p:blipFill>
        <p:spPr bwMode="auto">
          <a:xfrm>
            <a:off x="510862" y="3325813"/>
            <a:ext cx="361950" cy="282575"/>
          </a:xfrm>
          <a:prstGeom prst="rect">
            <a:avLst/>
          </a:prstGeom>
          <a:noFill/>
          <a:ln w="9525">
            <a:noFill/>
            <a:miter lim="800000"/>
            <a:headEnd/>
            <a:tailEnd/>
          </a:ln>
        </p:spPr>
      </p:pic>
      <p:grpSp>
        <p:nvGrpSpPr>
          <p:cNvPr id="82" name="Group 252"/>
          <p:cNvGrpSpPr>
            <a:grpSpLocks/>
          </p:cNvGrpSpPr>
          <p:nvPr/>
        </p:nvGrpSpPr>
        <p:grpSpPr bwMode="auto">
          <a:xfrm>
            <a:off x="1923737" y="2665413"/>
            <a:ext cx="1254125" cy="1257300"/>
            <a:chOff x="1684" y="857"/>
            <a:chExt cx="790" cy="792"/>
          </a:xfrm>
          <a:solidFill>
            <a:srgbClr val="B2B2B2">
              <a:alpha val="40000"/>
            </a:srgbClr>
          </a:solidFill>
        </p:grpSpPr>
        <p:sp>
          <p:nvSpPr>
            <p:cNvPr id="64" name="Oval 89"/>
            <p:cNvSpPr>
              <a:spLocks noChangeArrowheads="1"/>
            </p:cNvSpPr>
            <p:nvPr/>
          </p:nvSpPr>
          <p:spPr bwMode="auto">
            <a:xfrm>
              <a:off x="1684" y="857"/>
              <a:ext cx="790" cy="792"/>
            </a:xfrm>
            <a:prstGeom prst="ellipse">
              <a:avLst/>
            </a:prstGeom>
            <a:grpFill/>
            <a:ln w="19050" algn="ctr">
              <a:noFill/>
              <a:round/>
              <a:headEnd/>
              <a:tailEnd/>
            </a:ln>
          </p:spPr>
          <p:txBody>
            <a:bodyPr anchor="ctr"/>
            <a:lstStyle/>
            <a:p>
              <a:pPr algn="ctr">
                <a:defRPr/>
              </a:pPr>
              <a:endParaRPr lang="en-US" sz="2400">
                <a:solidFill>
                  <a:schemeClr val="lt1"/>
                </a:solidFill>
                <a:latin typeface="+mn-lt"/>
              </a:endParaRPr>
            </a:p>
          </p:txBody>
        </p:sp>
        <p:sp>
          <p:nvSpPr>
            <p:cNvPr id="65" name="Oval 89"/>
            <p:cNvSpPr>
              <a:spLocks noChangeArrowheads="1"/>
            </p:cNvSpPr>
            <p:nvPr/>
          </p:nvSpPr>
          <p:spPr bwMode="auto">
            <a:xfrm>
              <a:off x="1786" y="960"/>
              <a:ext cx="585" cy="586"/>
            </a:xfrm>
            <a:prstGeom prst="ellipse">
              <a:avLst/>
            </a:prstGeom>
            <a:grpFill/>
            <a:ln w="19050" algn="ctr">
              <a:noFill/>
              <a:round/>
              <a:headEnd/>
              <a:tailEnd/>
            </a:ln>
          </p:spPr>
          <p:txBody>
            <a:bodyPr anchor="ctr"/>
            <a:lstStyle/>
            <a:p>
              <a:pPr algn="ctr">
                <a:defRPr/>
              </a:pPr>
              <a:endParaRPr lang="en-US" sz="2400">
                <a:solidFill>
                  <a:schemeClr val="lt1"/>
                </a:solidFill>
                <a:latin typeface="+mn-lt"/>
              </a:endParaRPr>
            </a:p>
          </p:txBody>
        </p:sp>
        <p:sp>
          <p:nvSpPr>
            <p:cNvPr id="66" name="Oval 89"/>
            <p:cNvSpPr>
              <a:spLocks noChangeArrowheads="1"/>
            </p:cNvSpPr>
            <p:nvPr/>
          </p:nvSpPr>
          <p:spPr bwMode="auto">
            <a:xfrm>
              <a:off x="1886" y="1059"/>
              <a:ext cx="386" cy="387"/>
            </a:xfrm>
            <a:prstGeom prst="ellipse">
              <a:avLst/>
            </a:prstGeom>
            <a:grpFill/>
            <a:ln w="19050" algn="ctr">
              <a:noFill/>
              <a:round/>
              <a:headEnd/>
              <a:tailEnd/>
            </a:ln>
          </p:spPr>
          <p:txBody>
            <a:bodyPr anchor="ctr"/>
            <a:lstStyle/>
            <a:p>
              <a:pPr algn="ctr">
                <a:defRPr/>
              </a:pPr>
              <a:endParaRPr lang="en-US" sz="2400">
                <a:solidFill>
                  <a:schemeClr val="lt1"/>
                </a:solidFill>
                <a:latin typeface="+mn-lt"/>
              </a:endParaRPr>
            </a:p>
          </p:txBody>
        </p:sp>
      </p:grpSp>
      <p:grpSp>
        <p:nvGrpSpPr>
          <p:cNvPr id="83" name="Group 257"/>
          <p:cNvGrpSpPr>
            <a:grpSpLocks/>
          </p:cNvGrpSpPr>
          <p:nvPr/>
        </p:nvGrpSpPr>
        <p:grpSpPr bwMode="auto">
          <a:xfrm>
            <a:off x="1053787" y="1871663"/>
            <a:ext cx="1254125" cy="1257300"/>
            <a:chOff x="1684" y="857"/>
            <a:chExt cx="790" cy="792"/>
          </a:xfrm>
          <a:solidFill>
            <a:srgbClr val="C00000">
              <a:alpha val="40000"/>
            </a:srgbClr>
          </a:solidFill>
        </p:grpSpPr>
        <p:sp>
          <p:nvSpPr>
            <p:cNvPr id="67" name="Oval 89"/>
            <p:cNvSpPr>
              <a:spLocks noChangeArrowheads="1"/>
            </p:cNvSpPr>
            <p:nvPr/>
          </p:nvSpPr>
          <p:spPr bwMode="auto">
            <a:xfrm>
              <a:off x="1684" y="857"/>
              <a:ext cx="790" cy="792"/>
            </a:xfrm>
            <a:prstGeom prst="ellipse">
              <a:avLst/>
            </a:prstGeom>
            <a:grpFill/>
            <a:ln w="19050" algn="ctr">
              <a:noFill/>
              <a:round/>
              <a:headEnd/>
              <a:tailEnd/>
            </a:ln>
          </p:spPr>
          <p:txBody>
            <a:bodyPr anchor="ctr"/>
            <a:lstStyle/>
            <a:p>
              <a:pPr algn="ctr">
                <a:defRPr/>
              </a:pPr>
              <a:endParaRPr lang="en-US" sz="2400">
                <a:solidFill>
                  <a:schemeClr val="lt1"/>
                </a:solidFill>
                <a:latin typeface="+mn-lt"/>
              </a:endParaRPr>
            </a:p>
          </p:txBody>
        </p:sp>
        <p:sp>
          <p:nvSpPr>
            <p:cNvPr id="68" name="Oval 89"/>
            <p:cNvSpPr>
              <a:spLocks noChangeArrowheads="1"/>
            </p:cNvSpPr>
            <p:nvPr/>
          </p:nvSpPr>
          <p:spPr bwMode="auto">
            <a:xfrm>
              <a:off x="1786" y="960"/>
              <a:ext cx="585" cy="586"/>
            </a:xfrm>
            <a:prstGeom prst="ellipse">
              <a:avLst/>
            </a:prstGeom>
            <a:grpFill/>
            <a:ln w="19050" algn="ctr">
              <a:noFill/>
              <a:round/>
              <a:headEnd/>
              <a:tailEnd/>
            </a:ln>
          </p:spPr>
          <p:txBody>
            <a:bodyPr anchor="ctr"/>
            <a:lstStyle/>
            <a:p>
              <a:pPr algn="ctr">
                <a:defRPr/>
              </a:pPr>
              <a:endParaRPr lang="en-US" sz="2400">
                <a:solidFill>
                  <a:schemeClr val="lt1"/>
                </a:solidFill>
                <a:latin typeface="+mn-lt"/>
              </a:endParaRPr>
            </a:p>
          </p:txBody>
        </p:sp>
        <p:sp>
          <p:nvSpPr>
            <p:cNvPr id="69" name="Oval 89"/>
            <p:cNvSpPr>
              <a:spLocks noChangeArrowheads="1"/>
            </p:cNvSpPr>
            <p:nvPr/>
          </p:nvSpPr>
          <p:spPr bwMode="auto">
            <a:xfrm>
              <a:off x="1886" y="1059"/>
              <a:ext cx="386" cy="387"/>
            </a:xfrm>
            <a:prstGeom prst="ellipse">
              <a:avLst/>
            </a:prstGeom>
            <a:grpFill/>
            <a:ln w="19050" algn="ctr">
              <a:noFill/>
              <a:round/>
              <a:headEnd/>
              <a:tailEnd/>
            </a:ln>
          </p:spPr>
          <p:txBody>
            <a:bodyPr anchor="ctr"/>
            <a:lstStyle/>
            <a:p>
              <a:pPr algn="ctr">
                <a:defRPr/>
              </a:pPr>
              <a:endParaRPr lang="en-US" sz="2400">
                <a:solidFill>
                  <a:schemeClr val="lt1"/>
                </a:solidFill>
                <a:latin typeface="+mn-lt"/>
              </a:endParaRPr>
            </a:p>
          </p:txBody>
        </p:sp>
      </p:grpSp>
      <p:pic>
        <p:nvPicPr>
          <p:cNvPr id="1277189" name="Picture 7" descr="Wireless Router, Added 04/20/2004"/>
          <p:cNvPicPr>
            <a:picLocks noChangeAspect="1" noChangeArrowheads="1"/>
          </p:cNvPicPr>
          <p:nvPr/>
        </p:nvPicPr>
        <p:blipFill>
          <a:blip r:embed="rId3" cstate="print"/>
          <a:srcRect/>
          <a:stretch>
            <a:fillRect/>
          </a:stretch>
        </p:blipFill>
        <p:spPr bwMode="auto">
          <a:xfrm>
            <a:off x="1499874" y="2359025"/>
            <a:ext cx="361950" cy="282575"/>
          </a:xfrm>
          <a:prstGeom prst="rect">
            <a:avLst/>
          </a:prstGeom>
          <a:noFill/>
          <a:ln w="9525">
            <a:noFill/>
            <a:miter lim="800000"/>
            <a:headEnd/>
            <a:tailEnd/>
          </a:ln>
        </p:spPr>
      </p:pic>
      <p:sp>
        <p:nvSpPr>
          <p:cNvPr id="1277283" name="Line 355"/>
          <p:cNvSpPr>
            <a:spLocks noChangeShapeType="1"/>
          </p:cNvSpPr>
          <p:nvPr/>
        </p:nvSpPr>
        <p:spPr bwMode="auto">
          <a:xfrm flipH="1">
            <a:off x="2720662" y="3294063"/>
            <a:ext cx="33337" cy="441325"/>
          </a:xfrm>
          <a:prstGeom prst="line">
            <a:avLst/>
          </a:prstGeom>
          <a:noFill/>
          <a:ln w="19050">
            <a:noFill/>
            <a:round/>
            <a:headEnd/>
            <a:tailEnd/>
          </a:ln>
          <a:effectLst/>
        </p:spPr>
        <p:txBody>
          <a:bodyPr wrap="none" lIns="82124" tIns="41061" rIns="82124" bIns="41061" anchor="ctr">
            <a:spAutoFit/>
          </a:bodyPr>
          <a:lstStyle/>
          <a:p>
            <a:endParaRPr lang="en-US"/>
          </a:p>
        </p:txBody>
      </p:sp>
      <p:sp>
        <p:nvSpPr>
          <p:cNvPr id="1277284" name="Line 356"/>
          <p:cNvSpPr>
            <a:spLocks noChangeShapeType="1"/>
          </p:cNvSpPr>
          <p:nvPr/>
        </p:nvSpPr>
        <p:spPr bwMode="auto">
          <a:xfrm flipH="1">
            <a:off x="2112649" y="3735388"/>
            <a:ext cx="608013" cy="374650"/>
          </a:xfrm>
          <a:prstGeom prst="line">
            <a:avLst/>
          </a:prstGeom>
          <a:noFill/>
          <a:ln w="19050">
            <a:noFill/>
            <a:round/>
            <a:headEnd/>
            <a:tailEnd/>
          </a:ln>
          <a:effectLst/>
        </p:spPr>
        <p:txBody>
          <a:bodyPr lIns="82124" tIns="41061" rIns="82124" bIns="41061" anchor="ctr">
            <a:spAutoFit/>
          </a:bodyPr>
          <a:lstStyle/>
          <a:p>
            <a:endParaRPr lang="en-US"/>
          </a:p>
        </p:txBody>
      </p:sp>
      <p:pic>
        <p:nvPicPr>
          <p:cNvPr id="1277184" name="Picture 7" descr="Wireless Router, Added 04/20/2004"/>
          <p:cNvPicPr>
            <a:picLocks noChangeAspect="1" noChangeArrowheads="1"/>
          </p:cNvPicPr>
          <p:nvPr/>
        </p:nvPicPr>
        <p:blipFill>
          <a:blip r:embed="rId3" cstate="print"/>
          <a:srcRect/>
          <a:stretch>
            <a:fillRect/>
          </a:stretch>
        </p:blipFill>
        <p:spPr bwMode="auto">
          <a:xfrm>
            <a:off x="2404079" y="3146425"/>
            <a:ext cx="361950" cy="282575"/>
          </a:xfrm>
          <a:prstGeom prst="rect">
            <a:avLst/>
          </a:prstGeom>
          <a:noFill/>
          <a:ln w="9525">
            <a:noFill/>
            <a:miter lim="800000"/>
            <a:headEnd/>
            <a:tailEnd/>
          </a:ln>
        </p:spPr>
      </p:pic>
      <p:pic>
        <p:nvPicPr>
          <p:cNvPr id="1277137" name="Picture 7" descr="Wireless Router, Added 04/20/2004"/>
          <p:cNvPicPr>
            <a:picLocks noChangeAspect="1" noChangeArrowheads="1"/>
          </p:cNvPicPr>
          <p:nvPr/>
        </p:nvPicPr>
        <p:blipFill>
          <a:blip r:embed="rId3" cstate="print"/>
          <a:srcRect/>
          <a:stretch>
            <a:fillRect/>
          </a:stretch>
        </p:blipFill>
        <p:spPr bwMode="auto">
          <a:xfrm>
            <a:off x="1625287" y="3152775"/>
            <a:ext cx="361950" cy="282575"/>
          </a:xfrm>
          <a:prstGeom prst="rect">
            <a:avLst/>
          </a:prstGeom>
          <a:noFill/>
          <a:ln w="9525">
            <a:noFill/>
            <a:miter lim="800000"/>
            <a:headEnd/>
            <a:tailEnd/>
          </a:ln>
        </p:spPr>
      </p:pic>
      <p:pic>
        <p:nvPicPr>
          <p:cNvPr id="1277332" name="Picture 7" descr="Wireless Router, Added 04/20/2004"/>
          <p:cNvPicPr>
            <a:picLocks noChangeAspect="1" noChangeArrowheads="1"/>
          </p:cNvPicPr>
          <p:nvPr/>
        </p:nvPicPr>
        <p:blipFill>
          <a:blip r:embed="rId3" cstate="print"/>
          <a:srcRect/>
          <a:stretch>
            <a:fillRect/>
          </a:stretch>
        </p:blipFill>
        <p:spPr bwMode="auto">
          <a:xfrm>
            <a:off x="2372999" y="2411413"/>
            <a:ext cx="361950" cy="282575"/>
          </a:xfrm>
          <a:prstGeom prst="rect">
            <a:avLst/>
          </a:prstGeom>
          <a:noFill/>
          <a:ln w="9525">
            <a:noFill/>
            <a:miter lim="800000"/>
            <a:headEnd/>
            <a:tailEnd/>
          </a:ln>
        </p:spPr>
      </p:pic>
      <p:sp>
        <p:nvSpPr>
          <p:cNvPr id="1277309" name="Cloud"/>
          <p:cNvSpPr>
            <a:spLocks noChangeAspect="1" noEditPoints="1" noChangeArrowheads="1"/>
          </p:cNvSpPr>
          <p:nvPr/>
        </p:nvSpPr>
        <p:spPr bwMode="auto">
          <a:xfrm>
            <a:off x="942662" y="3608388"/>
            <a:ext cx="739775" cy="5207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A8286B"/>
          </a:solidFill>
          <a:ln w="9525">
            <a:solidFill>
              <a:srgbClr val="000000"/>
            </a:solidFill>
            <a:miter lim="800000"/>
            <a:headEnd/>
            <a:tailEnd/>
          </a:ln>
          <a:effectLst>
            <a:outerShdw dist="107763" dir="2700000" algn="ctr" rotWithShape="0">
              <a:srgbClr val="808080"/>
            </a:outerShdw>
          </a:effectLst>
        </p:spPr>
        <p:txBody>
          <a:bodyPr anchor="ctr" anchorCtr="1"/>
          <a:lstStyle/>
          <a:p>
            <a:pPr defTabSz="814388"/>
            <a:r>
              <a:rPr lang="en-AU" sz="1000">
                <a:solidFill>
                  <a:schemeClr val="bg1"/>
                </a:solidFill>
              </a:rPr>
              <a:t>IPv6 Core</a:t>
            </a:r>
            <a:endParaRPr lang="en-US" sz="1000">
              <a:solidFill>
                <a:schemeClr val="bg1"/>
              </a:solidFill>
            </a:endParaRPr>
          </a:p>
        </p:txBody>
      </p:sp>
      <p:pic>
        <p:nvPicPr>
          <p:cNvPr id="1277265" name="Picture 5"/>
          <p:cNvPicPr>
            <a:picLocks noChangeArrowheads="1"/>
          </p:cNvPicPr>
          <p:nvPr/>
        </p:nvPicPr>
        <p:blipFill>
          <a:blip r:embed="rId4" cstate="print"/>
          <a:srcRect/>
          <a:stretch>
            <a:fillRect/>
          </a:stretch>
        </p:blipFill>
        <p:spPr bwMode="auto">
          <a:xfrm>
            <a:off x="942662" y="3992563"/>
            <a:ext cx="501650" cy="298450"/>
          </a:xfrm>
          <a:prstGeom prst="rect">
            <a:avLst/>
          </a:prstGeom>
          <a:noFill/>
          <a:ln w="9525">
            <a:noFill/>
            <a:miter lim="800000"/>
            <a:headEnd/>
            <a:tailEnd/>
          </a:ln>
        </p:spPr>
      </p:pic>
      <p:sp>
        <p:nvSpPr>
          <p:cNvPr id="1277333" name="Text Box 405"/>
          <p:cNvSpPr txBox="1">
            <a:spLocks noChangeArrowheads="1"/>
          </p:cNvSpPr>
          <p:nvPr/>
        </p:nvSpPr>
        <p:spPr bwMode="auto">
          <a:xfrm>
            <a:off x="761687" y="1433513"/>
            <a:ext cx="2095500" cy="330200"/>
          </a:xfrm>
          <a:prstGeom prst="rect">
            <a:avLst/>
          </a:prstGeom>
          <a:noFill/>
          <a:ln w="9525" algn="ctr">
            <a:noFill/>
            <a:miter lim="800000"/>
            <a:headEnd/>
            <a:tailEnd/>
          </a:ln>
          <a:effectLst/>
        </p:spPr>
        <p:txBody>
          <a:bodyPr wrap="none" lIns="82124" tIns="41061" rIns="82124" bIns="41061">
            <a:spAutoFit/>
          </a:bodyPr>
          <a:lstStyle/>
          <a:p>
            <a:pPr defTabSz="814388"/>
            <a:r>
              <a:rPr lang="en-AU" dirty="0"/>
              <a:t>Geographic Layout</a:t>
            </a:r>
            <a:endParaRPr lang="en-US" dirty="0"/>
          </a:p>
        </p:txBody>
      </p:sp>
      <p:sp>
        <p:nvSpPr>
          <p:cNvPr id="140" name="Right Arrow 139"/>
          <p:cNvSpPr/>
          <p:nvPr/>
        </p:nvSpPr>
        <p:spPr bwMode="auto">
          <a:xfrm>
            <a:off x="3381062" y="2516187"/>
            <a:ext cx="315011" cy="471488"/>
          </a:xfrm>
          <a:prstGeom prst="rightArrow">
            <a:avLst/>
          </a:prstGeom>
          <a:solidFill>
            <a:schemeClr val="accent1"/>
          </a:solid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endParaRPr kumimoji="0" lang="en-US" sz="1800" b="0" i="0" u="none" strike="noStrike" cap="none" normalizeH="0" baseline="0" smtClean="0">
              <a:ln>
                <a:noFill/>
              </a:ln>
              <a:solidFill>
                <a:srgbClr val="0183B7"/>
              </a:solidFill>
              <a:effectLst/>
              <a:latin typeface="Arial" charset="0"/>
            </a:endParaRPr>
          </a:p>
        </p:txBody>
      </p:sp>
      <p:grpSp>
        <p:nvGrpSpPr>
          <p:cNvPr id="141" name="Group 500"/>
          <p:cNvGrpSpPr>
            <a:grpSpLocks/>
          </p:cNvGrpSpPr>
          <p:nvPr/>
        </p:nvGrpSpPr>
        <p:grpSpPr bwMode="auto">
          <a:xfrm>
            <a:off x="5481688" y="1947863"/>
            <a:ext cx="1254125" cy="1257300"/>
            <a:chOff x="1684" y="857"/>
            <a:chExt cx="790" cy="792"/>
          </a:xfrm>
          <a:solidFill>
            <a:srgbClr val="B2B2B2">
              <a:alpha val="40000"/>
            </a:srgbClr>
          </a:solidFill>
        </p:grpSpPr>
        <p:sp>
          <p:nvSpPr>
            <p:cNvPr id="142" name="Oval 89"/>
            <p:cNvSpPr>
              <a:spLocks noChangeArrowheads="1"/>
            </p:cNvSpPr>
            <p:nvPr/>
          </p:nvSpPr>
          <p:spPr bwMode="auto">
            <a:xfrm>
              <a:off x="1684" y="857"/>
              <a:ext cx="790" cy="792"/>
            </a:xfrm>
            <a:prstGeom prst="ellipse">
              <a:avLst/>
            </a:prstGeom>
            <a:grpFill/>
            <a:ln w="19050" algn="ctr">
              <a:noFill/>
              <a:round/>
              <a:headEnd/>
              <a:tailEnd/>
            </a:ln>
          </p:spPr>
          <p:txBody>
            <a:bodyPr anchor="ctr"/>
            <a:lstStyle/>
            <a:p>
              <a:pPr algn="ctr">
                <a:defRPr/>
              </a:pPr>
              <a:endParaRPr lang="en-US" sz="2400">
                <a:solidFill>
                  <a:schemeClr val="lt1"/>
                </a:solidFill>
                <a:latin typeface="+mn-lt"/>
              </a:endParaRPr>
            </a:p>
          </p:txBody>
        </p:sp>
        <p:sp>
          <p:nvSpPr>
            <p:cNvPr id="143" name="Oval 89"/>
            <p:cNvSpPr>
              <a:spLocks noChangeArrowheads="1"/>
            </p:cNvSpPr>
            <p:nvPr/>
          </p:nvSpPr>
          <p:spPr bwMode="auto">
            <a:xfrm>
              <a:off x="1786" y="960"/>
              <a:ext cx="585" cy="586"/>
            </a:xfrm>
            <a:prstGeom prst="ellipse">
              <a:avLst/>
            </a:prstGeom>
            <a:grpFill/>
            <a:ln w="19050" algn="ctr">
              <a:noFill/>
              <a:round/>
              <a:headEnd/>
              <a:tailEnd/>
            </a:ln>
          </p:spPr>
          <p:txBody>
            <a:bodyPr anchor="ctr"/>
            <a:lstStyle/>
            <a:p>
              <a:pPr algn="ctr">
                <a:defRPr/>
              </a:pPr>
              <a:endParaRPr lang="en-US" sz="2400">
                <a:solidFill>
                  <a:schemeClr val="lt1"/>
                </a:solidFill>
                <a:latin typeface="+mn-lt"/>
              </a:endParaRPr>
            </a:p>
          </p:txBody>
        </p:sp>
        <p:sp>
          <p:nvSpPr>
            <p:cNvPr id="144" name="Oval 89"/>
            <p:cNvSpPr>
              <a:spLocks noChangeArrowheads="1"/>
            </p:cNvSpPr>
            <p:nvPr/>
          </p:nvSpPr>
          <p:spPr bwMode="auto">
            <a:xfrm>
              <a:off x="1886" y="1059"/>
              <a:ext cx="386" cy="387"/>
            </a:xfrm>
            <a:prstGeom prst="ellipse">
              <a:avLst/>
            </a:prstGeom>
            <a:grpFill/>
            <a:ln w="19050" algn="ctr">
              <a:noFill/>
              <a:round/>
              <a:headEnd/>
              <a:tailEnd/>
            </a:ln>
          </p:spPr>
          <p:txBody>
            <a:bodyPr anchor="ctr"/>
            <a:lstStyle/>
            <a:p>
              <a:pPr algn="ctr">
                <a:defRPr/>
              </a:pPr>
              <a:endParaRPr lang="en-US" sz="2400">
                <a:solidFill>
                  <a:schemeClr val="lt1"/>
                </a:solidFill>
                <a:latin typeface="+mn-lt"/>
              </a:endParaRPr>
            </a:p>
          </p:txBody>
        </p:sp>
      </p:grpSp>
      <p:grpSp>
        <p:nvGrpSpPr>
          <p:cNvPr id="145" name="Group 175"/>
          <p:cNvGrpSpPr>
            <a:grpSpLocks/>
          </p:cNvGrpSpPr>
          <p:nvPr/>
        </p:nvGrpSpPr>
        <p:grpSpPr bwMode="auto">
          <a:xfrm>
            <a:off x="3803700" y="1808163"/>
            <a:ext cx="1254125" cy="1257300"/>
            <a:chOff x="1684" y="857"/>
            <a:chExt cx="790" cy="792"/>
          </a:xfrm>
          <a:solidFill>
            <a:srgbClr val="B2B2B2">
              <a:alpha val="40000"/>
            </a:srgbClr>
          </a:solidFill>
        </p:grpSpPr>
        <p:sp>
          <p:nvSpPr>
            <p:cNvPr id="146" name="Oval 89"/>
            <p:cNvSpPr>
              <a:spLocks noChangeArrowheads="1"/>
            </p:cNvSpPr>
            <p:nvPr/>
          </p:nvSpPr>
          <p:spPr bwMode="auto">
            <a:xfrm>
              <a:off x="1684" y="857"/>
              <a:ext cx="790" cy="792"/>
            </a:xfrm>
            <a:prstGeom prst="ellipse">
              <a:avLst/>
            </a:prstGeom>
            <a:grpFill/>
            <a:ln w="19050" algn="ctr">
              <a:noFill/>
              <a:round/>
              <a:headEnd/>
              <a:tailEnd/>
            </a:ln>
          </p:spPr>
          <p:txBody>
            <a:bodyPr anchor="ctr"/>
            <a:lstStyle/>
            <a:p>
              <a:pPr algn="ctr">
                <a:defRPr/>
              </a:pPr>
              <a:endParaRPr lang="en-US" sz="2400">
                <a:solidFill>
                  <a:schemeClr val="lt1"/>
                </a:solidFill>
                <a:latin typeface="+mn-lt"/>
              </a:endParaRPr>
            </a:p>
          </p:txBody>
        </p:sp>
        <p:sp>
          <p:nvSpPr>
            <p:cNvPr id="147" name="Oval 89"/>
            <p:cNvSpPr>
              <a:spLocks noChangeArrowheads="1"/>
            </p:cNvSpPr>
            <p:nvPr/>
          </p:nvSpPr>
          <p:spPr bwMode="auto">
            <a:xfrm>
              <a:off x="1786" y="960"/>
              <a:ext cx="585" cy="586"/>
            </a:xfrm>
            <a:prstGeom prst="ellipse">
              <a:avLst/>
            </a:prstGeom>
            <a:grpFill/>
            <a:ln w="19050" algn="ctr">
              <a:noFill/>
              <a:round/>
              <a:headEnd/>
              <a:tailEnd/>
            </a:ln>
          </p:spPr>
          <p:txBody>
            <a:bodyPr anchor="ctr"/>
            <a:lstStyle/>
            <a:p>
              <a:pPr algn="ctr">
                <a:defRPr/>
              </a:pPr>
              <a:endParaRPr lang="en-US" sz="2400">
                <a:solidFill>
                  <a:schemeClr val="lt1"/>
                </a:solidFill>
                <a:latin typeface="+mn-lt"/>
              </a:endParaRPr>
            </a:p>
          </p:txBody>
        </p:sp>
        <p:sp>
          <p:nvSpPr>
            <p:cNvPr id="148" name="Oval 89"/>
            <p:cNvSpPr>
              <a:spLocks noChangeArrowheads="1"/>
            </p:cNvSpPr>
            <p:nvPr/>
          </p:nvSpPr>
          <p:spPr bwMode="auto">
            <a:xfrm>
              <a:off x="1886" y="1059"/>
              <a:ext cx="386" cy="387"/>
            </a:xfrm>
            <a:prstGeom prst="ellipse">
              <a:avLst/>
            </a:prstGeom>
            <a:grpFill/>
            <a:ln w="19050" algn="ctr">
              <a:noFill/>
              <a:round/>
              <a:headEnd/>
              <a:tailEnd/>
            </a:ln>
          </p:spPr>
          <p:txBody>
            <a:bodyPr anchor="ctr"/>
            <a:lstStyle/>
            <a:p>
              <a:pPr algn="ctr">
                <a:defRPr/>
              </a:pPr>
              <a:endParaRPr lang="en-US" sz="2400">
                <a:solidFill>
                  <a:schemeClr val="lt1"/>
                </a:solidFill>
                <a:latin typeface="+mn-lt"/>
              </a:endParaRPr>
            </a:p>
          </p:txBody>
        </p:sp>
      </p:grpSp>
      <p:pic>
        <p:nvPicPr>
          <p:cNvPr id="149" name="Picture 7" descr="Wireless Router, Added 04/20/2004"/>
          <p:cNvPicPr>
            <a:picLocks noChangeAspect="1" noChangeArrowheads="1"/>
          </p:cNvPicPr>
          <p:nvPr/>
        </p:nvPicPr>
        <p:blipFill>
          <a:blip r:embed="rId3" cstate="print"/>
          <a:srcRect/>
          <a:stretch>
            <a:fillRect/>
          </a:stretch>
        </p:blipFill>
        <p:spPr bwMode="auto">
          <a:xfrm>
            <a:off x="4249788" y="2295525"/>
            <a:ext cx="361950" cy="282575"/>
          </a:xfrm>
          <a:prstGeom prst="rect">
            <a:avLst/>
          </a:prstGeom>
          <a:noFill/>
          <a:ln w="9525">
            <a:noFill/>
            <a:miter lim="800000"/>
            <a:headEnd/>
            <a:tailEnd/>
          </a:ln>
        </p:spPr>
      </p:pic>
      <p:grpSp>
        <p:nvGrpSpPr>
          <p:cNvPr id="150" name="Group 205"/>
          <p:cNvGrpSpPr>
            <a:grpSpLocks/>
          </p:cNvGrpSpPr>
          <p:nvPr/>
        </p:nvGrpSpPr>
        <p:grpSpPr bwMode="auto">
          <a:xfrm>
            <a:off x="4737150" y="2665413"/>
            <a:ext cx="1254125" cy="1257300"/>
            <a:chOff x="1684" y="857"/>
            <a:chExt cx="790" cy="792"/>
          </a:xfrm>
          <a:solidFill>
            <a:srgbClr val="B2B2B2">
              <a:alpha val="40000"/>
            </a:srgbClr>
          </a:solidFill>
        </p:grpSpPr>
        <p:sp>
          <p:nvSpPr>
            <p:cNvPr id="151" name="Oval 89"/>
            <p:cNvSpPr>
              <a:spLocks noChangeArrowheads="1"/>
            </p:cNvSpPr>
            <p:nvPr/>
          </p:nvSpPr>
          <p:spPr bwMode="auto">
            <a:xfrm>
              <a:off x="1684" y="857"/>
              <a:ext cx="790" cy="792"/>
            </a:xfrm>
            <a:prstGeom prst="ellipse">
              <a:avLst/>
            </a:prstGeom>
            <a:grpFill/>
            <a:ln w="19050" algn="ctr">
              <a:noFill/>
              <a:round/>
              <a:headEnd/>
              <a:tailEnd/>
            </a:ln>
          </p:spPr>
          <p:txBody>
            <a:bodyPr anchor="ctr"/>
            <a:lstStyle/>
            <a:p>
              <a:pPr algn="ctr">
                <a:defRPr/>
              </a:pPr>
              <a:endParaRPr lang="en-US" sz="2400">
                <a:solidFill>
                  <a:schemeClr val="lt1"/>
                </a:solidFill>
                <a:latin typeface="+mn-lt"/>
              </a:endParaRPr>
            </a:p>
          </p:txBody>
        </p:sp>
        <p:sp>
          <p:nvSpPr>
            <p:cNvPr id="152" name="Oval 89"/>
            <p:cNvSpPr>
              <a:spLocks noChangeArrowheads="1"/>
            </p:cNvSpPr>
            <p:nvPr/>
          </p:nvSpPr>
          <p:spPr bwMode="auto">
            <a:xfrm>
              <a:off x="1786" y="960"/>
              <a:ext cx="585" cy="586"/>
            </a:xfrm>
            <a:prstGeom prst="ellipse">
              <a:avLst/>
            </a:prstGeom>
            <a:grpFill/>
            <a:ln w="19050" algn="ctr">
              <a:noFill/>
              <a:round/>
              <a:headEnd/>
              <a:tailEnd/>
            </a:ln>
          </p:spPr>
          <p:txBody>
            <a:bodyPr anchor="ctr"/>
            <a:lstStyle/>
            <a:p>
              <a:pPr algn="ctr">
                <a:defRPr/>
              </a:pPr>
              <a:endParaRPr lang="en-US" sz="2400">
                <a:solidFill>
                  <a:schemeClr val="lt1"/>
                </a:solidFill>
                <a:latin typeface="+mn-lt"/>
              </a:endParaRPr>
            </a:p>
          </p:txBody>
        </p:sp>
        <p:sp>
          <p:nvSpPr>
            <p:cNvPr id="153" name="Oval 89"/>
            <p:cNvSpPr>
              <a:spLocks noChangeArrowheads="1"/>
            </p:cNvSpPr>
            <p:nvPr/>
          </p:nvSpPr>
          <p:spPr bwMode="auto">
            <a:xfrm>
              <a:off x="1886" y="1059"/>
              <a:ext cx="386" cy="387"/>
            </a:xfrm>
            <a:prstGeom prst="ellipse">
              <a:avLst/>
            </a:prstGeom>
            <a:grpFill/>
            <a:ln w="19050" algn="ctr">
              <a:noFill/>
              <a:round/>
              <a:headEnd/>
              <a:tailEnd/>
            </a:ln>
          </p:spPr>
          <p:txBody>
            <a:bodyPr anchor="ctr"/>
            <a:lstStyle/>
            <a:p>
              <a:pPr algn="ctr">
                <a:defRPr/>
              </a:pPr>
              <a:endParaRPr lang="en-US" sz="2400">
                <a:solidFill>
                  <a:schemeClr val="lt1"/>
                </a:solidFill>
                <a:latin typeface="+mn-lt"/>
              </a:endParaRPr>
            </a:p>
          </p:txBody>
        </p:sp>
      </p:grpSp>
      <p:grpSp>
        <p:nvGrpSpPr>
          <p:cNvPr id="159" name="Group 252"/>
          <p:cNvGrpSpPr>
            <a:grpSpLocks/>
          </p:cNvGrpSpPr>
          <p:nvPr/>
        </p:nvGrpSpPr>
        <p:grpSpPr bwMode="auto">
          <a:xfrm>
            <a:off x="5545188" y="2578100"/>
            <a:ext cx="1254125" cy="1257300"/>
            <a:chOff x="1684" y="857"/>
            <a:chExt cx="790" cy="792"/>
          </a:xfrm>
          <a:solidFill>
            <a:srgbClr val="B2B2B2">
              <a:alpha val="40000"/>
            </a:srgbClr>
          </a:solidFill>
        </p:grpSpPr>
        <p:sp>
          <p:nvSpPr>
            <p:cNvPr id="160" name="Oval 89"/>
            <p:cNvSpPr>
              <a:spLocks noChangeArrowheads="1"/>
            </p:cNvSpPr>
            <p:nvPr/>
          </p:nvSpPr>
          <p:spPr bwMode="auto">
            <a:xfrm>
              <a:off x="1684" y="857"/>
              <a:ext cx="790" cy="792"/>
            </a:xfrm>
            <a:prstGeom prst="ellipse">
              <a:avLst/>
            </a:prstGeom>
            <a:grpFill/>
            <a:ln w="19050" algn="ctr">
              <a:noFill/>
              <a:round/>
              <a:headEnd/>
              <a:tailEnd/>
            </a:ln>
          </p:spPr>
          <p:txBody>
            <a:bodyPr anchor="ctr"/>
            <a:lstStyle/>
            <a:p>
              <a:pPr algn="ctr">
                <a:defRPr/>
              </a:pPr>
              <a:endParaRPr lang="en-US" sz="2400">
                <a:solidFill>
                  <a:schemeClr val="lt1"/>
                </a:solidFill>
                <a:latin typeface="+mn-lt"/>
              </a:endParaRPr>
            </a:p>
          </p:txBody>
        </p:sp>
        <p:sp>
          <p:nvSpPr>
            <p:cNvPr id="161" name="Oval 89"/>
            <p:cNvSpPr>
              <a:spLocks noChangeArrowheads="1"/>
            </p:cNvSpPr>
            <p:nvPr/>
          </p:nvSpPr>
          <p:spPr bwMode="auto">
            <a:xfrm>
              <a:off x="1786" y="960"/>
              <a:ext cx="585" cy="586"/>
            </a:xfrm>
            <a:prstGeom prst="ellipse">
              <a:avLst/>
            </a:prstGeom>
            <a:grpFill/>
            <a:ln w="19050" algn="ctr">
              <a:noFill/>
              <a:round/>
              <a:headEnd/>
              <a:tailEnd/>
            </a:ln>
          </p:spPr>
          <p:txBody>
            <a:bodyPr anchor="ctr"/>
            <a:lstStyle/>
            <a:p>
              <a:pPr algn="ctr">
                <a:defRPr/>
              </a:pPr>
              <a:endParaRPr lang="en-US" sz="2400">
                <a:solidFill>
                  <a:schemeClr val="lt1"/>
                </a:solidFill>
                <a:latin typeface="+mn-lt"/>
              </a:endParaRPr>
            </a:p>
          </p:txBody>
        </p:sp>
        <p:sp>
          <p:nvSpPr>
            <p:cNvPr id="162" name="Oval 89"/>
            <p:cNvSpPr>
              <a:spLocks noChangeArrowheads="1"/>
            </p:cNvSpPr>
            <p:nvPr/>
          </p:nvSpPr>
          <p:spPr bwMode="auto">
            <a:xfrm>
              <a:off x="1886" y="1059"/>
              <a:ext cx="386" cy="387"/>
            </a:xfrm>
            <a:prstGeom prst="ellipse">
              <a:avLst/>
            </a:prstGeom>
            <a:grpFill/>
            <a:ln w="19050" algn="ctr">
              <a:noFill/>
              <a:round/>
              <a:headEnd/>
              <a:tailEnd/>
            </a:ln>
          </p:spPr>
          <p:txBody>
            <a:bodyPr anchor="ctr"/>
            <a:lstStyle/>
            <a:p>
              <a:pPr algn="ctr">
                <a:defRPr/>
              </a:pPr>
              <a:endParaRPr lang="en-US" sz="2400">
                <a:solidFill>
                  <a:schemeClr val="lt1"/>
                </a:solidFill>
                <a:latin typeface="+mn-lt"/>
              </a:endParaRPr>
            </a:p>
          </p:txBody>
        </p:sp>
      </p:grpSp>
      <p:grpSp>
        <p:nvGrpSpPr>
          <p:cNvPr id="163" name="Group 257"/>
          <p:cNvGrpSpPr>
            <a:grpSpLocks/>
          </p:cNvGrpSpPr>
          <p:nvPr/>
        </p:nvGrpSpPr>
        <p:grpSpPr bwMode="auto">
          <a:xfrm>
            <a:off x="4611738" y="1871663"/>
            <a:ext cx="1254125" cy="1257300"/>
            <a:chOff x="1684" y="857"/>
            <a:chExt cx="790" cy="792"/>
          </a:xfrm>
          <a:solidFill>
            <a:srgbClr val="C00000">
              <a:alpha val="40000"/>
            </a:srgbClr>
          </a:solidFill>
        </p:grpSpPr>
        <p:sp>
          <p:nvSpPr>
            <p:cNvPr id="164" name="Oval 89"/>
            <p:cNvSpPr>
              <a:spLocks noChangeArrowheads="1"/>
            </p:cNvSpPr>
            <p:nvPr/>
          </p:nvSpPr>
          <p:spPr bwMode="auto">
            <a:xfrm>
              <a:off x="1684" y="857"/>
              <a:ext cx="790" cy="792"/>
            </a:xfrm>
            <a:prstGeom prst="ellipse">
              <a:avLst/>
            </a:prstGeom>
            <a:grpFill/>
            <a:ln w="19050" algn="ctr">
              <a:noFill/>
              <a:round/>
              <a:headEnd/>
              <a:tailEnd/>
            </a:ln>
          </p:spPr>
          <p:txBody>
            <a:bodyPr anchor="ctr"/>
            <a:lstStyle/>
            <a:p>
              <a:pPr algn="ctr">
                <a:defRPr/>
              </a:pPr>
              <a:endParaRPr lang="en-US" sz="2400">
                <a:solidFill>
                  <a:schemeClr val="lt1"/>
                </a:solidFill>
                <a:latin typeface="+mn-lt"/>
              </a:endParaRPr>
            </a:p>
          </p:txBody>
        </p:sp>
        <p:sp>
          <p:nvSpPr>
            <p:cNvPr id="165" name="Oval 89"/>
            <p:cNvSpPr>
              <a:spLocks noChangeArrowheads="1"/>
            </p:cNvSpPr>
            <p:nvPr/>
          </p:nvSpPr>
          <p:spPr bwMode="auto">
            <a:xfrm>
              <a:off x="1786" y="960"/>
              <a:ext cx="585" cy="586"/>
            </a:xfrm>
            <a:prstGeom prst="ellipse">
              <a:avLst/>
            </a:prstGeom>
            <a:grpFill/>
            <a:ln w="19050" algn="ctr">
              <a:noFill/>
              <a:round/>
              <a:headEnd/>
              <a:tailEnd/>
            </a:ln>
          </p:spPr>
          <p:txBody>
            <a:bodyPr anchor="ctr"/>
            <a:lstStyle/>
            <a:p>
              <a:pPr algn="ctr">
                <a:defRPr/>
              </a:pPr>
              <a:endParaRPr lang="en-US" sz="2400">
                <a:solidFill>
                  <a:schemeClr val="lt1"/>
                </a:solidFill>
                <a:latin typeface="+mn-lt"/>
              </a:endParaRPr>
            </a:p>
          </p:txBody>
        </p:sp>
        <p:sp>
          <p:nvSpPr>
            <p:cNvPr id="166" name="Oval 89"/>
            <p:cNvSpPr>
              <a:spLocks noChangeArrowheads="1"/>
            </p:cNvSpPr>
            <p:nvPr/>
          </p:nvSpPr>
          <p:spPr bwMode="auto">
            <a:xfrm>
              <a:off x="1886" y="1059"/>
              <a:ext cx="386" cy="387"/>
            </a:xfrm>
            <a:prstGeom prst="ellipse">
              <a:avLst/>
            </a:prstGeom>
            <a:grpFill/>
            <a:ln w="19050" algn="ctr">
              <a:noFill/>
              <a:round/>
              <a:headEnd/>
              <a:tailEnd/>
            </a:ln>
          </p:spPr>
          <p:txBody>
            <a:bodyPr anchor="ctr"/>
            <a:lstStyle/>
            <a:p>
              <a:pPr algn="ctr">
                <a:defRPr/>
              </a:pPr>
              <a:endParaRPr lang="en-US" sz="2400">
                <a:solidFill>
                  <a:schemeClr val="lt1"/>
                </a:solidFill>
                <a:latin typeface="+mn-lt"/>
              </a:endParaRPr>
            </a:p>
          </p:txBody>
        </p:sp>
      </p:grpSp>
      <p:pic>
        <p:nvPicPr>
          <p:cNvPr id="167" name="Picture 7" descr="Wireless Router, Added 04/20/2004"/>
          <p:cNvPicPr>
            <a:picLocks noChangeAspect="1" noChangeArrowheads="1"/>
          </p:cNvPicPr>
          <p:nvPr/>
        </p:nvPicPr>
        <p:blipFill>
          <a:blip r:embed="rId3" cstate="print"/>
          <a:srcRect/>
          <a:stretch>
            <a:fillRect/>
          </a:stretch>
        </p:blipFill>
        <p:spPr bwMode="auto">
          <a:xfrm>
            <a:off x="5057825" y="2359025"/>
            <a:ext cx="361950" cy="282575"/>
          </a:xfrm>
          <a:prstGeom prst="rect">
            <a:avLst/>
          </a:prstGeom>
          <a:noFill/>
          <a:ln w="9525">
            <a:noFill/>
            <a:miter lim="800000"/>
            <a:headEnd/>
            <a:tailEnd/>
          </a:ln>
        </p:spPr>
      </p:pic>
      <p:sp>
        <p:nvSpPr>
          <p:cNvPr id="168" name="Line 355"/>
          <p:cNvSpPr>
            <a:spLocks noChangeShapeType="1"/>
          </p:cNvSpPr>
          <p:nvPr/>
        </p:nvSpPr>
        <p:spPr bwMode="auto">
          <a:xfrm flipH="1">
            <a:off x="6278613" y="3294063"/>
            <a:ext cx="33337" cy="441325"/>
          </a:xfrm>
          <a:prstGeom prst="line">
            <a:avLst/>
          </a:prstGeom>
          <a:noFill/>
          <a:ln w="19050">
            <a:noFill/>
            <a:round/>
            <a:headEnd/>
            <a:tailEnd/>
          </a:ln>
          <a:effectLst/>
        </p:spPr>
        <p:txBody>
          <a:bodyPr wrap="none" lIns="82124" tIns="41061" rIns="82124" bIns="41061" anchor="ctr">
            <a:spAutoFit/>
          </a:bodyPr>
          <a:lstStyle/>
          <a:p>
            <a:endParaRPr lang="en-US"/>
          </a:p>
        </p:txBody>
      </p:sp>
      <p:sp>
        <p:nvSpPr>
          <p:cNvPr id="169" name="Line 356"/>
          <p:cNvSpPr>
            <a:spLocks noChangeShapeType="1"/>
          </p:cNvSpPr>
          <p:nvPr/>
        </p:nvSpPr>
        <p:spPr bwMode="auto">
          <a:xfrm flipH="1">
            <a:off x="5670600" y="3735388"/>
            <a:ext cx="608013" cy="374650"/>
          </a:xfrm>
          <a:prstGeom prst="line">
            <a:avLst/>
          </a:prstGeom>
          <a:noFill/>
          <a:ln w="19050">
            <a:noFill/>
            <a:round/>
            <a:headEnd/>
            <a:tailEnd/>
          </a:ln>
          <a:effectLst/>
        </p:spPr>
        <p:txBody>
          <a:bodyPr lIns="82124" tIns="41061" rIns="82124" bIns="41061" anchor="ctr">
            <a:spAutoFit/>
          </a:bodyPr>
          <a:lstStyle/>
          <a:p>
            <a:endParaRPr lang="en-US"/>
          </a:p>
        </p:txBody>
      </p:sp>
      <p:pic>
        <p:nvPicPr>
          <p:cNvPr id="170" name="Picture 7" descr="Wireless Router, Added 04/20/2004"/>
          <p:cNvPicPr>
            <a:picLocks noChangeAspect="1" noChangeArrowheads="1"/>
          </p:cNvPicPr>
          <p:nvPr/>
        </p:nvPicPr>
        <p:blipFill>
          <a:blip r:embed="rId3" cstate="print"/>
          <a:srcRect/>
          <a:stretch>
            <a:fillRect/>
          </a:stretch>
        </p:blipFill>
        <p:spPr bwMode="auto">
          <a:xfrm>
            <a:off x="6016688" y="3068960"/>
            <a:ext cx="361950" cy="282575"/>
          </a:xfrm>
          <a:prstGeom prst="rect">
            <a:avLst/>
          </a:prstGeom>
          <a:noFill/>
          <a:ln w="9525">
            <a:noFill/>
            <a:miter lim="800000"/>
            <a:headEnd/>
            <a:tailEnd/>
          </a:ln>
        </p:spPr>
      </p:pic>
      <p:pic>
        <p:nvPicPr>
          <p:cNvPr id="171" name="Picture 7" descr="Wireless Router, Added 04/20/2004"/>
          <p:cNvPicPr>
            <a:picLocks noChangeAspect="1" noChangeArrowheads="1"/>
          </p:cNvPicPr>
          <p:nvPr/>
        </p:nvPicPr>
        <p:blipFill>
          <a:blip r:embed="rId3" cstate="print"/>
          <a:srcRect/>
          <a:stretch>
            <a:fillRect/>
          </a:stretch>
        </p:blipFill>
        <p:spPr bwMode="auto">
          <a:xfrm>
            <a:off x="5183238" y="3152775"/>
            <a:ext cx="361950" cy="282575"/>
          </a:xfrm>
          <a:prstGeom prst="rect">
            <a:avLst/>
          </a:prstGeom>
          <a:noFill/>
          <a:ln w="9525">
            <a:noFill/>
            <a:miter lim="800000"/>
            <a:headEnd/>
            <a:tailEnd/>
          </a:ln>
        </p:spPr>
      </p:pic>
      <p:pic>
        <p:nvPicPr>
          <p:cNvPr id="172" name="Picture 7" descr="Wireless Router, Added 04/20/2004"/>
          <p:cNvPicPr>
            <a:picLocks noChangeAspect="1" noChangeArrowheads="1"/>
          </p:cNvPicPr>
          <p:nvPr/>
        </p:nvPicPr>
        <p:blipFill>
          <a:blip r:embed="rId3" cstate="print"/>
          <a:srcRect/>
          <a:stretch>
            <a:fillRect/>
          </a:stretch>
        </p:blipFill>
        <p:spPr bwMode="auto">
          <a:xfrm>
            <a:off x="5930950" y="2411413"/>
            <a:ext cx="361950" cy="282575"/>
          </a:xfrm>
          <a:prstGeom prst="rect">
            <a:avLst/>
          </a:prstGeom>
          <a:noFill/>
          <a:ln w="9525">
            <a:noFill/>
            <a:miter lim="800000"/>
            <a:headEnd/>
            <a:tailEnd/>
          </a:ln>
        </p:spPr>
      </p:pic>
      <p:sp>
        <p:nvSpPr>
          <p:cNvPr id="175" name="Text Box 405"/>
          <p:cNvSpPr txBox="1">
            <a:spLocks noChangeArrowheads="1"/>
          </p:cNvSpPr>
          <p:nvPr/>
        </p:nvSpPr>
        <p:spPr bwMode="auto">
          <a:xfrm>
            <a:off x="4083110" y="1226641"/>
            <a:ext cx="2461352" cy="581522"/>
          </a:xfrm>
          <a:prstGeom prst="rect">
            <a:avLst/>
          </a:prstGeom>
          <a:noFill/>
          <a:ln w="9525" algn="ctr">
            <a:noFill/>
            <a:miter lim="800000"/>
            <a:headEnd/>
            <a:tailEnd/>
          </a:ln>
          <a:effectLst/>
        </p:spPr>
        <p:txBody>
          <a:bodyPr wrap="none" lIns="82124" tIns="41061" rIns="82124" bIns="41061">
            <a:spAutoFit/>
          </a:bodyPr>
          <a:lstStyle/>
          <a:p>
            <a:pPr algn="ctr" defTabSz="814388"/>
            <a:r>
              <a:rPr lang="en-AU" dirty="0" smtClean="0"/>
              <a:t>Set of</a:t>
            </a:r>
            <a:br>
              <a:rPr lang="en-AU" dirty="0" smtClean="0"/>
            </a:br>
            <a:r>
              <a:rPr lang="en-AU" dirty="0" smtClean="0"/>
              <a:t>Candidate Neighbours</a:t>
            </a:r>
            <a:endParaRPr lang="en-US" dirty="0"/>
          </a:p>
        </p:txBody>
      </p:sp>
      <p:sp>
        <p:nvSpPr>
          <p:cNvPr id="176" name="Right Arrow 175"/>
          <p:cNvSpPr/>
          <p:nvPr/>
        </p:nvSpPr>
        <p:spPr bwMode="auto">
          <a:xfrm>
            <a:off x="6904502" y="2516187"/>
            <a:ext cx="315011" cy="471488"/>
          </a:xfrm>
          <a:prstGeom prst="rightArrow">
            <a:avLst/>
          </a:prstGeom>
          <a:solidFill>
            <a:schemeClr val="accent1"/>
          </a:solid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endParaRPr kumimoji="0" lang="en-US" sz="1800" b="0" i="0" u="none" strike="noStrike" cap="none" normalizeH="0" baseline="0" smtClean="0">
              <a:ln>
                <a:noFill/>
              </a:ln>
              <a:solidFill>
                <a:srgbClr val="0183B7"/>
              </a:solidFill>
              <a:effectLst/>
              <a:latin typeface="Arial" charset="0"/>
            </a:endParaRPr>
          </a:p>
        </p:txBody>
      </p:sp>
      <p:grpSp>
        <p:nvGrpSpPr>
          <p:cNvPr id="186" name="Group 205"/>
          <p:cNvGrpSpPr>
            <a:grpSpLocks/>
          </p:cNvGrpSpPr>
          <p:nvPr/>
        </p:nvGrpSpPr>
        <p:grpSpPr bwMode="auto">
          <a:xfrm>
            <a:off x="7496861" y="2665413"/>
            <a:ext cx="1254125" cy="1257300"/>
            <a:chOff x="1684" y="857"/>
            <a:chExt cx="790" cy="792"/>
          </a:xfrm>
          <a:solidFill>
            <a:srgbClr val="B2B2B2">
              <a:alpha val="40000"/>
            </a:srgbClr>
          </a:solidFill>
        </p:grpSpPr>
        <p:sp>
          <p:nvSpPr>
            <p:cNvPr id="187" name="Oval 89"/>
            <p:cNvSpPr>
              <a:spLocks noChangeArrowheads="1"/>
            </p:cNvSpPr>
            <p:nvPr/>
          </p:nvSpPr>
          <p:spPr bwMode="auto">
            <a:xfrm>
              <a:off x="1684" y="857"/>
              <a:ext cx="790" cy="792"/>
            </a:xfrm>
            <a:prstGeom prst="ellipse">
              <a:avLst/>
            </a:prstGeom>
            <a:grpFill/>
            <a:ln w="19050" algn="ctr">
              <a:noFill/>
              <a:round/>
              <a:headEnd/>
              <a:tailEnd/>
            </a:ln>
          </p:spPr>
          <p:txBody>
            <a:bodyPr anchor="ctr"/>
            <a:lstStyle/>
            <a:p>
              <a:pPr algn="ctr">
                <a:defRPr/>
              </a:pPr>
              <a:endParaRPr lang="en-US" sz="2400">
                <a:solidFill>
                  <a:schemeClr val="lt1"/>
                </a:solidFill>
                <a:latin typeface="+mn-lt"/>
              </a:endParaRPr>
            </a:p>
          </p:txBody>
        </p:sp>
        <p:sp>
          <p:nvSpPr>
            <p:cNvPr id="188" name="Oval 89"/>
            <p:cNvSpPr>
              <a:spLocks noChangeArrowheads="1"/>
            </p:cNvSpPr>
            <p:nvPr/>
          </p:nvSpPr>
          <p:spPr bwMode="auto">
            <a:xfrm>
              <a:off x="1786" y="960"/>
              <a:ext cx="585" cy="586"/>
            </a:xfrm>
            <a:prstGeom prst="ellipse">
              <a:avLst/>
            </a:prstGeom>
            <a:grpFill/>
            <a:ln w="19050" algn="ctr">
              <a:noFill/>
              <a:round/>
              <a:headEnd/>
              <a:tailEnd/>
            </a:ln>
          </p:spPr>
          <p:txBody>
            <a:bodyPr anchor="ctr"/>
            <a:lstStyle/>
            <a:p>
              <a:pPr algn="ctr">
                <a:defRPr/>
              </a:pPr>
              <a:endParaRPr lang="en-US" sz="2400">
                <a:solidFill>
                  <a:schemeClr val="lt1"/>
                </a:solidFill>
                <a:latin typeface="+mn-lt"/>
              </a:endParaRPr>
            </a:p>
          </p:txBody>
        </p:sp>
        <p:sp>
          <p:nvSpPr>
            <p:cNvPr id="189" name="Oval 89"/>
            <p:cNvSpPr>
              <a:spLocks noChangeArrowheads="1"/>
            </p:cNvSpPr>
            <p:nvPr/>
          </p:nvSpPr>
          <p:spPr bwMode="auto">
            <a:xfrm>
              <a:off x="1886" y="1059"/>
              <a:ext cx="386" cy="387"/>
            </a:xfrm>
            <a:prstGeom prst="ellipse">
              <a:avLst/>
            </a:prstGeom>
            <a:grpFill/>
            <a:ln w="19050" algn="ctr">
              <a:noFill/>
              <a:round/>
              <a:headEnd/>
              <a:tailEnd/>
            </a:ln>
          </p:spPr>
          <p:txBody>
            <a:bodyPr anchor="ctr"/>
            <a:lstStyle/>
            <a:p>
              <a:pPr algn="ctr">
                <a:defRPr/>
              </a:pPr>
              <a:endParaRPr lang="en-US" sz="2400">
                <a:solidFill>
                  <a:schemeClr val="lt1"/>
                </a:solidFill>
                <a:latin typeface="+mn-lt"/>
              </a:endParaRPr>
            </a:p>
          </p:txBody>
        </p:sp>
      </p:grpSp>
      <p:grpSp>
        <p:nvGrpSpPr>
          <p:cNvPr id="190" name="Group 252"/>
          <p:cNvGrpSpPr>
            <a:grpSpLocks/>
          </p:cNvGrpSpPr>
          <p:nvPr/>
        </p:nvGrpSpPr>
        <p:grpSpPr bwMode="auto">
          <a:xfrm>
            <a:off x="8254652" y="2641600"/>
            <a:ext cx="1254125" cy="1257300"/>
            <a:chOff x="1684" y="857"/>
            <a:chExt cx="790" cy="792"/>
          </a:xfrm>
          <a:solidFill>
            <a:srgbClr val="B2B2B2">
              <a:alpha val="40000"/>
            </a:srgbClr>
          </a:solidFill>
        </p:grpSpPr>
        <p:sp>
          <p:nvSpPr>
            <p:cNvPr id="191" name="Oval 89"/>
            <p:cNvSpPr>
              <a:spLocks noChangeArrowheads="1"/>
            </p:cNvSpPr>
            <p:nvPr/>
          </p:nvSpPr>
          <p:spPr bwMode="auto">
            <a:xfrm>
              <a:off x="1684" y="857"/>
              <a:ext cx="790" cy="792"/>
            </a:xfrm>
            <a:prstGeom prst="ellipse">
              <a:avLst/>
            </a:prstGeom>
            <a:grpFill/>
            <a:ln w="19050" algn="ctr">
              <a:noFill/>
              <a:round/>
              <a:headEnd/>
              <a:tailEnd/>
            </a:ln>
          </p:spPr>
          <p:txBody>
            <a:bodyPr anchor="ctr"/>
            <a:lstStyle/>
            <a:p>
              <a:pPr algn="ctr">
                <a:defRPr/>
              </a:pPr>
              <a:endParaRPr lang="en-US" sz="2400">
                <a:solidFill>
                  <a:schemeClr val="lt1"/>
                </a:solidFill>
                <a:latin typeface="+mn-lt"/>
              </a:endParaRPr>
            </a:p>
          </p:txBody>
        </p:sp>
        <p:sp>
          <p:nvSpPr>
            <p:cNvPr id="192" name="Oval 89"/>
            <p:cNvSpPr>
              <a:spLocks noChangeArrowheads="1"/>
            </p:cNvSpPr>
            <p:nvPr/>
          </p:nvSpPr>
          <p:spPr bwMode="auto">
            <a:xfrm>
              <a:off x="1786" y="960"/>
              <a:ext cx="585" cy="586"/>
            </a:xfrm>
            <a:prstGeom prst="ellipse">
              <a:avLst/>
            </a:prstGeom>
            <a:grpFill/>
            <a:ln w="19050" algn="ctr">
              <a:noFill/>
              <a:round/>
              <a:headEnd/>
              <a:tailEnd/>
            </a:ln>
          </p:spPr>
          <p:txBody>
            <a:bodyPr anchor="ctr"/>
            <a:lstStyle/>
            <a:p>
              <a:pPr algn="ctr">
                <a:defRPr/>
              </a:pPr>
              <a:endParaRPr lang="en-US" sz="2400">
                <a:solidFill>
                  <a:schemeClr val="lt1"/>
                </a:solidFill>
                <a:latin typeface="+mn-lt"/>
              </a:endParaRPr>
            </a:p>
          </p:txBody>
        </p:sp>
        <p:sp>
          <p:nvSpPr>
            <p:cNvPr id="193" name="Oval 89"/>
            <p:cNvSpPr>
              <a:spLocks noChangeArrowheads="1"/>
            </p:cNvSpPr>
            <p:nvPr/>
          </p:nvSpPr>
          <p:spPr bwMode="auto">
            <a:xfrm>
              <a:off x="1886" y="1059"/>
              <a:ext cx="386" cy="387"/>
            </a:xfrm>
            <a:prstGeom prst="ellipse">
              <a:avLst/>
            </a:prstGeom>
            <a:grpFill/>
            <a:ln w="19050" algn="ctr">
              <a:noFill/>
              <a:round/>
              <a:headEnd/>
              <a:tailEnd/>
            </a:ln>
          </p:spPr>
          <p:txBody>
            <a:bodyPr anchor="ctr"/>
            <a:lstStyle/>
            <a:p>
              <a:pPr algn="ctr">
                <a:defRPr/>
              </a:pPr>
              <a:endParaRPr lang="en-US" sz="2400">
                <a:solidFill>
                  <a:schemeClr val="lt1"/>
                </a:solidFill>
                <a:latin typeface="+mn-lt"/>
              </a:endParaRPr>
            </a:p>
          </p:txBody>
        </p:sp>
      </p:grpSp>
      <p:grpSp>
        <p:nvGrpSpPr>
          <p:cNvPr id="194" name="Group 257"/>
          <p:cNvGrpSpPr>
            <a:grpSpLocks/>
          </p:cNvGrpSpPr>
          <p:nvPr/>
        </p:nvGrpSpPr>
        <p:grpSpPr bwMode="auto">
          <a:xfrm>
            <a:off x="7371449" y="1871663"/>
            <a:ext cx="1254125" cy="1257300"/>
            <a:chOff x="1684" y="857"/>
            <a:chExt cx="790" cy="792"/>
          </a:xfrm>
          <a:solidFill>
            <a:srgbClr val="C00000">
              <a:alpha val="40000"/>
            </a:srgbClr>
          </a:solidFill>
        </p:grpSpPr>
        <p:sp>
          <p:nvSpPr>
            <p:cNvPr id="195" name="Oval 89"/>
            <p:cNvSpPr>
              <a:spLocks noChangeArrowheads="1"/>
            </p:cNvSpPr>
            <p:nvPr/>
          </p:nvSpPr>
          <p:spPr bwMode="auto">
            <a:xfrm>
              <a:off x="1684" y="857"/>
              <a:ext cx="790" cy="792"/>
            </a:xfrm>
            <a:prstGeom prst="ellipse">
              <a:avLst/>
            </a:prstGeom>
            <a:grpFill/>
            <a:ln w="19050" algn="ctr">
              <a:noFill/>
              <a:round/>
              <a:headEnd/>
              <a:tailEnd/>
            </a:ln>
          </p:spPr>
          <p:txBody>
            <a:bodyPr anchor="ctr"/>
            <a:lstStyle/>
            <a:p>
              <a:pPr algn="ctr">
                <a:defRPr/>
              </a:pPr>
              <a:endParaRPr lang="en-US" sz="2400">
                <a:solidFill>
                  <a:schemeClr val="lt1"/>
                </a:solidFill>
                <a:latin typeface="+mn-lt"/>
              </a:endParaRPr>
            </a:p>
          </p:txBody>
        </p:sp>
        <p:sp>
          <p:nvSpPr>
            <p:cNvPr id="196" name="Oval 89"/>
            <p:cNvSpPr>
              <a:spLocks noChangeArrowheads="1"/>
            </p:cNvSpPr>
            <p:nvPr/>
          </p:nvSpPr>
          <p:spPr bwMode="auto">
            <a:xfrm>
              <a:off x="1786" y="960"/>
              <a:ext cx="585" cy="586"/>
            </a:xfrm>
            <a:prstGeom prst="ellipse">
              <a:avLst/>
            </a:prstGeom>
            <a:grpFill/>
            <a:ln w="19050" algn="ctr">
              <a:noFill/>
              <a:round/>
              <a:headEnd/>
              <a:tailEnd/>
            </a:ln>
          </p:spPr>
          <p:txBody>
            <a:bodyPr anchor="ctr"/>
            <a:lstStyle/>
            <a:p>
              <a:pPr algn="ctr">
                <a:defRPr/>
              </a:pPr>
              <a:endParaRPr lang="en-US" sz="2400">
                <a:solidFill>
                  <a:schemeClr val="lt1"/>
                </a:solidFill>
                <a:latin typeface="+mn-lt"/>
              </a:endParaRPr>
            </a:p>
          </p:txBody>
        </p:sp>
        <p:sp>
          <p:nvSpPr>
            <p:cNvPr id="197" name="Oval 89"/>
            <p:cNvSpPr>
              <a:spLocks noChangeArrowheads="1"/>
            </p:cNvSpPr>
            <p:nvPr/>
          </p:nvSpPr>
          <p:spPr bwMode="auto">
            <a:xfrm>
              <a:off x="1886" y="1059"/>
              <a:ext cx="386" cy="387"/>
            </a:xfrm>
            <a:prstGeom prst="ellipse">
              <a:avLst/>
            </a:prstGeom>
            <a:grpFill/>
            <a:ln w="19050" algn="ctr">
              <a:noFill/>
              <a:round/>
              <a:headEnd/>
              <a:tailEnd/>
            </a:ln>
          </p:spPr>
          <p:txBody>
            <a:bodyPr anchor="ctr"/>
            <a:lstStyle/>
            <a:p>
              <a:pPr algn="ctr">
                <a:defRPr/>
              </a:pPr>
              <a:endParaRPr lang="en-US" sz="2400">
                <a:solidFill>
                  <a:schemeClr val="lt1"/>
                </a:solidFill>
                <a:latin typeface="+mn-lt"/>
              </a:endParaRPr>
            </a:p>
          </p:txBody>
        </p:sp>
      </p:grpSp>
      <p:pic>
        <p:nvPicPr>
          <p:cNvPr id="198" name="Picture 7" descr="Wireless Router, Added 04/20/2004"/>
          <p:cNvPicPr>
            <a:picLocks noChangeAspect="1" noChangeArrowheads="1"/>
          </p:cNvPicPr>
          <p:nvPr/>
        </p:nvPicPr>
        <p:blipFill>
          <a:blip r:embed="rId3" cstate="print"/>
          <a:srcRect/>
          <a:stretch>
            <a:fillRect/>
          </a:stretch>
        </p:blipFill>
        <p:spPr bwMode="auto">
          <a:xfrm>
            <a:off x="7817536" y="2359025"/>
            <a:ext cx="361950" cy="282575"/>
          </a:xfrm>
          <a:prstGeom prst="rect">
            <a:avLst/>
          </a:prstGeom>
          <a:noFill/>
          <a:ln w="9525">
            <a:noFill/>
            <a:miter lim="800000"/>
            <a:headEnd/>
            <a:tailEnd/>
          </a:ln>
        </p:spPr>
      </p:pic>
      <p:sp>
        <p:nvSpPr>
          <p:cNvPr id="199" name="Line 355"/>
          <p:cNvSpPr>
            <a:spLocks noChangeShapeType="1"/>
          </p:cNvSpPr>
          <p:nvPr/>
        </p:nvSpPr>
        <p:spPr bwMode="auto">
          <a:xfrm flipH="1">
            <a:off x="9038324" y="3294063"/>
            <a:ext cx="33337" cy="441325"/>
          </a:xfrm>
          <a:prstGeom prst="line">
            <a:avLst/>
          </a:prstGeom>
          <a:noFill/>
          <a:ln w="19050">
            <a:noFill/>
            <a:round/>
            <a:headEnd/>
            <a:tailEnd/>
          </a:ln>
          <a:effectLst/>
        </p:spPr>
        <p:txBody>
          <a:bodyPr wrap="none" lIns="82124" tIns="41061" rIns="82124" bIns="41061" anchor="ctr">
            <a:spAutoFit/>
          </a:bodyPr>
          <a:lstStyle/>
          <a:p>
            <a:endParaRPr lang="en-US"/>
          </a:p>
        </p:txBody>
      </p:sp>
      <p:pic>
        <p:nvPicPr>
          <p:cNvPr id="201" name="Picture 7" descr="Wireless Router, Added 04/20/2004"/>
          <p:cNvPicPr>
            <a:picLocks noChangeAspect="1" noChangeArrowheads="1"/>
          </p:cNvPicPr>
          <p:nvPr/>
        </p:nvPicPr>
        <p:blipFill>
          <a:blip r:embed="rId3" cstate="print"/>
          <a:srcRect/>
          <a:stretch>
            <a:fillRect/>
          </a:stretch>
        </p:blipFill>
        <p:spPr bwMode="auto">
          <a:xfrm>
            <a:off x="8704702" y="3128963"/>
            <a:ext cx="361950" cy="282575"/>
          </a:xfrm>
          <a:prstGeom prst="rect">
            <a:avLst/>
          </a:prstGeom>
          <a:noFill/>
          <a:ln w="9525">
            <a:noFill/>
            <a:miter lim="800000"/>
            <a:headEnd/>
            <a:tailEnd/>
          </a:ln>
        </p:spPr>
      </p:pic>
      <p:pic>
        <p:nvPicPr>
          <p:cNvPr id="202" name="Picture 7" descr="Wireless Router, Added 04/20/2004"/>
          <p:cNvPicPr>
            <a:picLocks noChangeAspect="1" noChangeArrowheads="1"/>
          </p:cNvPicPr>
          <p:nvPr/>
        </p:nvPicPr>
        <p:blipFill>
          <a:blip r:embed="rId3" cstate="print"/>
          <a:srcRect/>
          <a:stretch>
            <a:fillRect/>
          </a:stretch>
        </p:blipFill>
        <p:spPr bwMode="auto">
          <a:xfrm>
            <a:off x="7942949" y="3152775"/>
            <a:ext cx="361950" cy="282575"/>
          </a:xfrm>
          <a:prstGeom prst="rect">
            <a:avLst/>
          </a:prstGeom>
          <a:noFill/>
          <a:ln w="9525">
            <a:noFill/>
            <a:miter lim="800000"/>
            <a:headEnd/>
            <a:tailEnd/>
          </a:ln>
        </p:spPr>
      </p:pic>
      <p:sp>
        <p:nvSpPr>
          <p:cNvPr id="204" name="Text Box 405"/>
          <p:cNvSpPr txBox="1">
            <a:spLocks noChangeArrowheads="1"/>
          </p:cNvSpPr>
          <p:nvPr/>
        </p:nvSpPr>
        <p:spPr bwMode="auto">
          <a:xfrm>
            <a:off x="7929294" y="1227298"/>
            <a:ext cx="960941" cy="581522"/>
          </a:xfrm>
          <a:prstGeom prst="rect">
            <a:avLst/>
          </a:prstGeom>
          <a:noFill/>
          <a:ln w="9525" algn="ctr">
            <a:noFill/>
            <a:miter lim="800000"/>
            <a:headEnd/>
            <a:tailEnd/>
          </a:ln>
          <a:effectLst/>
        </p:spPr>
        <p:txBody>
          <a:bodyPr wrap="none" lIns="82124" tIns="41061" rIns="82124" bIns="41061">
            <a:spAutoFit/>
          </a:bodyPr>
          <a:lstStyle/>
          <a:p>
            <a:pPr algn="ctr" defTabSz="814388"/>
            <a:r>
              <a:rPr lang="en-AU" dirty="0" smtClean="0"/>
              <a:t>Set of</a:t>
            </a:r>
            <a:br>
              <a:rPr lang="en-AU" dirty="0" smtClean="0"/>
            </a:br>
            <a:r>
              <a:rPr lang="en-AU" dirty="0" smtClean="0"/>
              <a:t>Parents</a:t>
            </a:r>
            <a:endParaRPr lang="en-US" dirty="0"/>
          </a:p>
        </p:txBody>
      </p:sp>
      <p:sp>
        <p:nvSpPr>
          <p:cNvPr id="222" name="Right Arrow 221"/>
          <p:cNvSpPr/>
          <p:nvPr/>
        </p:nvSpPr>
        <p:spPr bwMode="auto">
          <a:xfrm>
            <a:off x="9559797" y="2516187"/>
            <a:ext cx="315011" cy="471488"/>
          </a:xfrm>
          <a:prstGeom prst="rightArrow">
            <a:avLst/>
          </a:prstGeom>
          <a:solidFill>
            <a:schemeClr val="accent1"/>
          </a:solid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endParaRPr kumimoji="0" lang="en-US" sz="1800" b="0" i="0" u="none" strike="noStrike" cap="none" normalizeH="0" baseline="0" smtClean="0">
              <a:ln>
                <a:noFill/>
              </a:ln>
              <a:solidFill>
                <a:srgbClr val="0183B7"/>
              </a:solidFill>
              <a:effectLst/>
              <a:latin typeface="Arial" charset="0"/>
            </a:endParaRPr>
          </a:p>
        </p:txBody>
      </p:sp>
      <p:grpSp>
        <p:nvGrpSpPr>
          <p:cNvPr id="223" name="Group 205"/>
          <p:cNvGrpSpPr>
            <a:grpSpLocks/>
          </p:cNvGrpSpPr>
          <p:nvPr/>
        </p:nvGrpSpPr>
        <p:grpSpPr bwMode="auto">
          <a:xfrm>
            <a:off x="10152156" y="2665413"/>
            <a:ext cx="1254125" cy="1257300"/>
            <a:chOff x="1684" y="857"/>
            <a:chExt cx="790" cy="792"/>
          </a:xfrm>
          <a:solidFill>
            <a:srgbClr val="B2B2B2">
              <a:alpha val="40000"/>
            </a:srgbClr>
          </a:solidFill>
        </p:grpSpPr>
        <p:sp>
          <p:nvSpPr>
            <p:cNvPr id="224" name="Oval 89"/>
            <p:cNvSpPr>
              <a:spLocks noChangeArrowheads="1"/>
            </p:cNvSpPr>
            <p:nvPr/>
          </p:nvSpPr>
          <p:spPr bwMode="auto">
            <a:xfrm>
              <a:off x="1684" y="857"/>
              <a:ext cx="790" cy="792"/>
            </a:xfrm>
            <a:prstGeom prst="ellipse">
              <a:avLst/>
            </a:prstGeom>
            <a:grpFill/>
            <a:ln w="19050" algn="ctr">
              <a:noFill/>
              <a:round/>
              <a:headEnd/>
              <a:tailEnd/>
            </a:ln>
          </p:spPr>
          <p:txBody>
            <a:bodyPr anchor="ctr"/>
            <a:lstStyle/>
            <a:p>
              <a:pPr algn="ctr">
                <a:defRPr/>
              </a:pPr>
              <a:endParaRPr lang="en-US" sz="2400">
                <a:solidFill>
                  <a:schemeClr val="lt1"/>
                </a:solidFill>
                <a:latin typeface="+mn-lt"/>
              </a:endParaRPr>
            </a:p>
          </p:txBody>
        </p:sp>
        <p:sp>
          <p:nvSpPr>
            <p:cNvPr id="225" name="Oval 89"/>
            <p:cNvSpPr>
              <a:spLocks noChangeArrowheads="1"/>
            </p:cNvSpPr>
            <p:nvPr/>
          </p:nvSpPr>
          <p:spPr bwMode="auto">
            <a:xfrm>
              <a:off x="1786" y="960"/>
              <a:ext cx="585" cy="586"/>
            </a:xfrm>
            <a:prstGeom prst="ellipse">
              <a:avLst/>
            </a:prstGeom>
            <a:grpFill/>
            <a:ln w="19050" algn="ctr">
              <a:noFill/>
              <a:round/>
              <a:headEnd/>
              <a:tailEnd/>
            </a:ln>
          </p:spPr>
          <p:txBody>
            <a:bodyPr anchor="ctr"/>
            <a:lstStyle/>
            <a:p>
              <a:pPr algn="ctr">
                <a:defRPr/>
              </a:pPr>
              <a:endParaRPr lang="en-US" sz="2400">
                <a:solidFill>
                  <a:schemeClr val="lt1"/>
                </a:solidFill>
                <a:latin typeface="+mn-lt"/>
              </a:endParaRPr>
            </a:p>
          </p:txBody>
        </p:sp>
        <p:sp>
          <p:nvSpPr>
            <p:cNvPr id="226" name="Oval 89"/>
            <p:cNvSpPr>
              <a:spLocks noChangeArrowheads="1"/>
            </p:cNvSpPr>
            <p:nvPr/>
          </p:nvSpPr>
          <p:spPr bwMode="auto">
            <a:xfrm>
              <a:off x="1886" y="1059"/>
              <a:ext cx="386" cy="387"/>
            </a:xfrm>
            <a:prstGeom prst="ellipse">
              <a:avLst/>
            </a:prstGeom>
            <a:grpFill/>
            <a:ln w="19050" algn="ctr">
              <a:noFill/>
              <a:round/>
              <a:headEnd/>
              <a:tailEnd/>
            </a:ln>
          </p:spPr>
          <p:txBody>
            <a:bodyPr anchor="ctr"/>
            <a:lstStyle/>
            <a:p>
              <a:pPr algn="ctr">
                <a:defRPr/>
              </a:pPr>
              <a:endParaRPr lang="en-US" sz="2400">
                <a:solidFill>
                  <a:schemeClr val="lt1"/>
                </a:solidFill>
                <a:latin typeface="+mn-lt"/>
              </a:endParaRPr>
            </a:p>
          </p:txBody>
        </p:sp>
      </p:grpSp>
      <p:grpSp>
        <p:nvGrpSpPr>
          <p:cNvPr id="231" name="Group 257"/>
          <p:cNvGrpSpPr>
            <a:grpSpLocks/>
          </p:cNvGrpSpPr>
          <p:nvPr/>
        </p:nvGrpSpPr>
        <p:grpSpPr bwMode="auto">
          <a:xfrm>
            <a:off x="10026744" y="1871663"/>
            <a:ext cx="1254125" cy="1257300"/>
            <a:chOff x="1684" y="857"/>
            <a:chExt cx="790" cy="792"/>
          </a:xfrm>
          <a:solidFill>
            <a:srgbClr val="C00000">
              <a:alpha val="40000"/>
            </a:srgbClr>
          </a:solidFill>
        </p:grpSpPr>
        <p:sp>
          <p:nvSpPr>
            <p:cNvPr id="232" name="Oval 89"/>
            <p:cNvSpPr>
              <a:spLocks noChangeArrowheads="1"/>
            </p:cNvSpPr>
            <p:nvPr/>
          </p:nvSpPr>
          <p:spPr bwMode="auto">
            <a:xfrm>
              <a:off x="1684" y="857"/>
              <a:ext cx="790" cy="792"/>
            </a:xfrm>
            <a:prstGeom prst="ellipse">
              <a:avLst/>
            </a:prstGeom>
            <a:grpFill/>
            <a:ln w="19050" algn="ctr">
              <a:noFill/>
              <a:round/>
              <a:headEnd/>
              <a:tailEnd/>
            </a:ln>
          </p:spPr>
          <p:txBody>
            <a:bodyPr anchor="ctr"/>
            <a:lstStyle/>
            <a:p>
              <a:pPr algn="ctr">
                <a:defRPr/>
              </a:pPr>
              <a:endParaRPr lang="en-US" sz="2400">
                <a:solidFill>
                  <a:schemeClr val="lt1"/>
                </a:solidFill>
                <a:latin typeface="+mn-lt"/>
              </a:endParaRPr>
            </a:p>
          </p:txBody>
        </p:sp>
        <p:sp>
          <p:nvSpPr>
            <p:cNvPr id="233" name="Oval 89"/>
            <p:cNvSpPr>
              <a:spLocks noChangeArrowheads="1"/>
            </p:cNvSpPr>
            <p:nvPr/>
          </p:nvSpPr>
          <p:spPr bwMode="auto">
            <a:xfrm>
              <a:off x="1786" y="960"/>
              <a:ext cx="585" cy="586"/>
            </a:xfrm>
            <a:prstGeom prst="ellipse">
              <a:avLst/>
            </a:prstGeom>
            <a:grpFill/>
            <a:ln w="19050" algn="ctr">
              <a:noFill/>
              <a:round/>
              <a:headEnd/>
              <a:tailEnd/>
            </a:ln>
          </p:spPr>
          <p:txBody>
            <a:bodyPr anchor="ctr"/>
            <a:lstStyle/>
            <a:p>
              <a:pPr algn="ctr">
                <a:defRPr/>
              </a:pPr>
              <a:endParaRPr lang="en-US" sz="2400">
                <a:solidFill>
                  <a:schemeClr val="lt1"/>
                </a:solidFill>
                <a:latin typeface="+mn-lt"/>
              </a:endParaRPr>
            </a:p>
          </p:txBody>
        </p:sp>
        <p:sp>
          <p:nvSpPr>
            <p:cNvPr id="234" name="Oval 89"/>
            <p:cNvSpPr>
              <a:spLocks noChangeArrowheads="1"/>
            </p:cNvSpPr>
            <p:nvPr/>
          </p:nvSpPr>
          <p:spPr bwMode="auto">
            <a:xfrm>
              <a:off x="1886" y="1059"/>
              <a:ext cx="386" cy="387"/>
            </a:xfrm>
            <a:prstGeom prst="ellipse">
              <a:avLst/>
            </a:prstGeom>
            <a:grpFill/>
            <a:ln w="19050" algn="ctr">
              <a:noFill/>
              <a:round/>
              <a:headEnd/>
              <a:tailEnd/>
            </a:ln>
          </p:spPr>
          <p:txBody>
            <a:bodyPr anchor="ctr"/>
            <a:lstStyle/>
            <a:p>
              <a:pPr algn="ctr">
                <a:defRPr/>
              </a:pPr>
              <a:endParaRPr lang="en-US" sz="2400">
                <a:solidFill>
                  <a:schemeClr val="lt1"/>
                </a:solidFill>
                <a:latin typeface="+mn-lt"/>
              </a:endParaRPr>
            </a:p>
          </p:txBody>
        </p:sp>
      </p:grpSp>
      <p:pic>
        <p:nvPicPr>
          <p:cNvPr id="235" name="Picture 7" descr="Wireless Router, Added 04/20/2004"/>
          <p:cNvPicPr>
            <a:picLocks noChangeAspect="1" noChangeArrowheads="1"/>
          </p:cNvPicPr>
          <p:nvPr/>
        </p:nvPicPr>
        <p:blipFill>
          <a:blip r:embed="rId3" cstate="print"/>
          <a:srcRect/>
          <a:stretch>
            <a:fillRect/>
          </a:stretch>
        </p:blipFill>
        <p:spPr bwMode="auto">
          <a:xfrm>
            <a:off x="10472831" y="2359025"/>
            <a:ext cx="361950" cy="282575"/>
          </a:xfrm>
          <a:prstGeom prst="rect">
            <a:avLst/>
          </a:prstGeom>
          <a:noFill/>
          <a:ln w="9525">
            <a:noFill/>
            <a:miter lim="800000"/>
            <a:headEnd/>
            <a:tailEnd/>
          </a:ln>
        </p:spPr>
      </p:pic>
      <p:sp>
        <p:nvSpPr>
          <p:cNvPr id="236" name="Line 355"/>
          <p:cNvSpPr>
            <a:spLocks noChangeShapeType="1"/>
          </p:cNvSpPr>
          <p:nvPr/>
        </p:nvSpPr>
        <p:spPr bwMode="auto">
          <a:xfrm flipH="1">
            <a:off x="11693619" y="3294063"/>
            <a:ext cx="33337" cy="441325"/>
          </a:xfrm>
          <a:prstGeom prst="line">
            <a:avLst/>
          </a:prstGeom>
          <a:noFill/>
          <a:ln w="19050">
            <a:noFill/>
            <a:round/>
            <a:headEnd/>
            <a:tailEnd/>
          </a:ln>
          <a:effectLst/>
        </p:spPr>
        <p:txBody>
          <a:bodyPr wrap="none" lIns="82124" tIns="41061" rIns="82124" bIns="41061" anchor="ctr">
            <a:spAutoFit/>
          </a:bodyPr>
          <a:lstStyle/>
          <a:p>
            <a:endParaRPr lang="en-US"/>
          </a:p>
        </p:txBody>
      </p:sp>
      <p:pic>
        <p:nvPicPr>
          <p:cNvPr id="238" name="Picture 7" descr="Wireless Router, Added 04/20/2004"/>
          <p:cNvPicPr>
            <a:picLocks noChangeAspect="1" noChangeArrowheads="1"/>
          </p:cNvPicPr>
          <p:nvPr/>
        </p:nvPicPr>
        <p:blipFill>
          <a:blip r:embed="rId3" cstate="print"/>
          <a:srcRect/>
          <a:stretch>
            <a:fillRect/>
          </a:stretch>
        </p:blipFill>
        <p:spPr bwMode="auto">
          <a:xfrm>
            <a:off x="10598244" y="3152775"/>
            <a:ext cx="361950" cy="282575"/>
          </a:xfrm>
          <a:prstGeom prst="rect">
            <a:avLst/>
          </a:prstGeom>
          <a:noFill/>
          <a:ln w="9525">
            <a:noFill/>
            <a:miter lim="800000"/>
            <a:headEnd/>
            <a:tailEnd/>
          </a:ln>
        </p:spPr>
      </p:pic>
      <p:sp>
        <p:nvSpPr>
          <p:cNvPr id="239" name="Text Box 405"/>
          <p:cNvSpPr txBox="1">
            <a:spLocks noChangeArrowheads="1"/>
          </p:cNvSpPr>
          <p:nvPr/>
        </p:nvSpPr>
        <p:spPr bwMode="auto">
          <a:xfrm>
            <a:off x="9967593" y="1458337"/>
            <a:ext cx="1871447" cy="332223"/>
          </a:xfrm>
          <a:prstGeom prst="rect">
            <a:avLst/>
          </a:prstGeom>
          <a:noFill/>
          <a:ln w="9525" algn="ctr">
            <a:noFill/>
            <a:miter lim="800000"/>
            <a:headEnd/>
            <a:tailEnd/>
          </a:ln>
          <a:effectLst/>
        </p:spPr>
        <p:txBody>
          <a:bodyPr wrap="none" lIns="82124" tIns="41061" rIns="82124" bIns="41061">
            <a:spAutoFit/>
          </a:bodyPr>
          <a:lstStyle/>
          <a:p>
            <a:pPr defTabSz="814388"/>
            <a:r>
              <a:rPr lang="en-AU" dirty="0" smtClean="0"/>
              <a:t>Preferred Parent</a:t>
            </a:r>
            <a:endParaRPr lang="en-US" dirty="0"/>
          </a:p>
        </p:txBody>
      </p:sp>
      <p:sp>
        <p:nvSpPr>
          <p:cNvPr id="240" name="Content Placeholder 2"/>
          <p:cNvSpPr txBox="1">
            <a:spLocks/>
          </p:cNvSpPr>
          <p:nvPr/>
        </p:nvSpPr>
        <p:spPr bwMode="auto">
          <a:xfrm>
            <a:off x="108747" y="4959299"/>
            <a:ext cx="3239294" cy="1170130"/>
          </a:xfrm>
          <a:prstGeom prst="rect">
            <a:avLst/>
          </a:prstGeom>
          <a:noFill/>
          <a:ln w="9525" algn="ctr">
            <a:noFill/>
            <a:miter lim="800000"/>
            <a:headEnd/>
            <a:tailEnd/>
          </a:ln>
          <a:effectLst/>
        </p:spPr>
        <p:txBody>
          <a:bodyPr vert="horz" wrap="square" lIns="82124" tIns="41061" rIns="82124" bIns="41061" numCol="1" anchor="t" anchorCtr="0" compatLnSpc="1">
            <a:prstTxWarp prst="textNoShape">
              <a:avLst/>
            </a:prstTxWarp>
          </a:bodyPr>
          <a:lstStyle/>
          <a:p>
            <a:pPr marL="236538" marR="0" lvl="0" indent="-236538" algn="l" defTabSz="814388" rtl="0" eaLnBrk="1" fontAlgn="base" latinLnBrk="0" hangingPunct="1">
              <a:lnSpc>
                <a:spcPct val="95000"/>
              </a:lnSpc>
              <a:spcBef>
                <a:spcPct val="50000"/>
              </a:spcBef>
              <a:spcAft>
                <a:spcPct val="0"/>
              </a:spcAft>
              <a:buClr>
                <a:schemeClr val="tx2"/>
              </a:buClr>
              <a:buSzPct val="100000"/>
              <a:buFont typeface="Wingdings" pitchFamily="2" charset="2"/>
              <a:buChar char="§"/>
              <a:tabLst/>
              <a:defRPr/>
            </a:pPr>
            <a:r>
              <a:rPr kumimoji="0" lang="en-AU" sz="2000" b="0" i="0" u="none" strike="noStrike" kern="0" cap="none" spc="0" normalizeH="0" baseline="0" noProof="0" dirty="0" smtClean="0">
                <a:ln>
                  <a:noFill/>
                </a:ln>
                <a:solidFill>
                  <a:schemeClr val="tx1"/>
                </a:solidFill>
                <a:effectLst/>
                <a:uLnTx/>
                <a:uFillTx/>
                <a:latin typeface="+mn-lt"/>
                <a:ea typeface="+mn-ea"/>
                <a:cs typeface="+mn-cs"/>
              </a:rPr>
              <a:t>Upward route discovery</a:t>
            </a:r>
          </a:p>
          <a:p>
            <a:pPr marL="447675" lvl="1" defTabSz="814388" eaLnBrk="1" hangingPunct="1">
              <a:lnSpc>
                <a:spcPct val="95000"/>
              </a:lnSpc>
              <a:spcBef>
                <a:spcPct val="50000"/>
              </a:spcBef>
              <a:buClr>
                <a:schemeClr val="tx2"/>
              </a:buClr>
              <a:buSzPct val="100000"/>
            </a:pPr>
            <a:r>
              <a:rPr lang="en-AU" sz="1600" kern="0" dirty="0" smtClean="0">
                <a:solidFill>
                  <a:schemeClr val="tx1"/>
                </a:solidFill>
                <a:latin typeface="+mn-lt"/>
              </a:rPr>
              <a:t>Comprises three logical sets of link-local nodes</a:t>
            </a:r>
          </a:p>
          <a:p>
            <a:pPr marL="447675" lvl="1" defTabSz="814388" eaLnBrk="1" hangingPunct="1">
              <a:lnSpc>
                <a:spcPct val="95000"/>
              </a:lnSpc>
              <a:spcBef>
                <a:spcPct val="50000"/>
              </a:spcBef>
              <a:buClr>
                <a:schemeClr val="tx2"/>
              </a:buClr>
              <a:buSzPct val="100000"/>
            </a:pPr>
            <a:r>
              <a:rPr kumimoji="0" lang="en-AU" sz="1600" b="0" i="0" u="none" strike="noStrike" kern="0" cap="none" spc="0" normalizeH="0" baseline="0" noProof="0" dirty="0" smtClean="0">
                <a:ln>
                  <a:noFill/>
                </a:ln>
                <a:solidFill>
                  <a:schemeClr val="tx1"/>
                </a:solidFill>
                <a:effectLst/>
                <a:uLnTx/>
                <a:uFillTx/>
                <a:latin typeface="+mn-lt"/>
                <a:ea typeface="+mn-ea"/>
                <a:cs typeface="+mn-cs"/>
              </a:rPr>
              <a:t>Neighbours are</a:t>
            </a:r>
            <a:r>
              <a:rPr kumimoji="0" lang="en-AU" sz="1600" b="0" i="0" u="none" strike="noStrike" kern="0" cap="none" spc="0" normalizeH="0" noProof="0" dirty="0" smtClean="0">
                <a:ln>
                  <a:noFill/>
                </a:ln>
                <a:solidFill>
                  <a:schemeClr val="tx1"/>
                </a:solidFill>
                <a:effectLst/>
                <a:uLnTx/>
                <a:uFillTx/>
                <a:latin typeface="+mn-lt"/>
                <a:ea typeface="+mn-ea"/>
                <a:cs typeface="+mn-cs"/>
              </a:rPr>
              <a:t> learnt from </a:t>
            </a:r>
            <a:r>
              <a:rPr kumimoji="0" lang="en-AU" sz="1600" b="0" i="0" u="none" strike="noStrike" kern="0" cap="none" spc="0" normalizeH="0" noProof="0" dirty="0" err="1" smtClean="0">
                <a:ln>
                  <a:noFill/>
                </a:ln>
                <a:solidFill>
                  <a:schemeClr val="tx1"/>
                </a:solidFill>
                <a:effectLst/>
                <a:uLnTx/>
                <a:uFillTx/>
                <a:latin typeface="+mn-lt"/>
                <a:ea typeface="+mn-ea"/>
                <a:cs typeface="+mn-cs"/>
              </a:rPr>
              <a:t>DIO</a:t>
            </a:r>
            <a:r>
              <a:rPr kumimoji="0" lang="en-AU" sz="1600" b="0" i="0" u="none" strike="noStrike" kern="0" cap="none" spc="0" normalizeH="0" noProof="0" dirty="0" smtClean="0">
                <a:ln>
                  <a:noFill/>
                </a:ln>
                <a:solidFill>
                  <a:schemeClr val="tx1"/>
                </a:solidFill>
                <a:effectLst/>
                <a:uLnTx/>
                <a:uFillTx/>
                <a:latin typeface="+mn-lt"/>
                <a:ea typeface="+mn-ea"/>
                <a:cs typeface="+mn-cs"/>
              </a:rPr>
              <a:t> advertisements</a:t>
            </a:r>
            <a:endParaRPr kumimoji="0" lang="en-US" sz="1600" b="0" i="0" u="none" strike="noStrike" kern="0" cap="none" spc="0" normalizeH="0" baseline="0" noProof="0" dirty="0">
              <a:ln>
                <a:noFill/>
              </a:ln>
              <a:solidFill>
                <a:schemeClr val="tx1"/>
              </a:solidFill>
              <a:effectLst/>
              <a:uLnTx/>
              <a:uFillTx/>
              <a:latin typeface="+mn-lt"/>
              <a:ea typeface="+mn-ea"/>
              <a:cs typeface="+mn-cs"/>
            </a:endParaRPr>
          </a:p>
        </p:txBody>
      </p:sp>
      <p:sp>
        <p:nvSpPr>
          <p:cNvPr id="241" name="Content Placeholder 2"/>
          <p:cNvSpPr txBox="1">
            <a:spLocks/>
          </p:cNvSpPr>
          <p:nvPr/>
        </p:nvSpPr>
        <p:spPr bwMode="auto">
          <a:xfrm>
            <a:off x="3439117" y="4914241"/>
            <a:ext cx="3419385" cy="1935215"/>
          </a:xfrm>
          <a:prstGeom prst="rect">
            <a:avLst/>
          </a:prstGeom>
          <a:noFill/>
          <a:ln w="9525" algn="ctr">
            <a:noFill/>
            <a:miter lim="800000"/>
            <a:headEnd/>
            <a:tailEnd/>
          </a:ln>
          <a:effectLst/>
        </p:spPr>
        <p:txBody>
          <a:bodyPr vert="horz" wrap="square" lIns="82124" tIns="41061" rIns="82124" bIns="41061" numCol="1" anchor="t" anchorCtr="0" compatLnSpc="1">
            <a:prstTxWarp prst="textNoShape">
              <a:avLst/>
            </a:prstTxWarp>
          </a:bodyPr>
          <a:lstStyle/>
          <a:p>
            <a:pPr marL="236538" marR="0" lvl="0" indent="-236538" algn="l" defTabSz="814388" rtl="0" eaLnBrk="1" fontAlgn="base" latinLnBrk="0" hangingPunct="1">
              <a:lnSpc>
                <a:spcPct val="95000"/>
              </a:lnSpc>
              <a:spcBef>
                <a:spcPct val="50000"/>
              </a:spcBef>
              <a:spcAft>
                <a:spcPct val="0"/>
              </a:spcAft>
              <a:buClr>
                <a:schemeClr val="tx2"/>
              </a:buClr>
              <a:buSzPct val="100000"/>
              <a:buFont typeface="Wingdings" pitchFamily="2" charset="2"/>
              <a:buChar char="§"/>
              <a:tabLst/>
              <a:defRPr/>
            </a:pPr>
            <a:r>
              <a:rPr kumimoji="0" lang="en-AU" sz="2000" b="0" i="0" u="none" strike="noStrike" kern="0" cap="none" spc="0" normalizeH="0" baseline="0" noProof="0" dirty="0" smtClean="0">
                <a:ln>
                  <a:noFill/>
                </a:ln>
                <a:solidFill>
                  <a:schemeClr val="tx1"/>
                </a:solidFill>
                <a:effectLst/>
                <a:uLnTx/>
                <a:uFillTx/>
                <a:latin typeface="+mn-lt"/>
                <a:ea typeface="+mn-ea"/>
                <a:cs typeface="+mn-cs"/>
              </a:rPr>
              <a:t>Candidate Neighbour</a:t>
            </a:r>
            <a:r>
              <a:rPr kumimoji="0" lang="en-AU" sz="2000" b="0" i="0" u="none" strike="noStrike" kern="0" cap="none" spc="0" normalizeH="0" noProof="0" dirty="0" smtClean="0">
                <a:ln>
                  <a:noFill/>
                </a:ln>
                <a:solidFill>
                  <a:schemeClr val="tx1"/>
                </a:solidFill>
                <a:effectLst/>
                <a:uLnTx/>
                <a:uFillTx/>
                <a:latin typeface="+mn-lt"/>
                <a:ea typeface="+mn-ea"/>
                <a:cs typeface="+mn-cs"/>
              </a:rPr>
              <a:t> Set</a:t>
            </a:r>
            <a:endParaRPr kumimoji="0" lang="en-AU" sz="2000" b="0" i="0" u="none" strike="noStrike" kern="0" cap="none" spc="0" normalizeH="0" baseline="0" noProof="0" dirty="0" smtClean="0">
              <a:ln>
                <a:noFill/>
              </a:ln>
              <a:solidFill>
                <a:schemeClr val="tx1"/>
              </a:solidFill>
              <a:effectLst/>
              <a:uLnTx/>
              <a:uFillTx/>
              <a:latin typeface="+mn-lt"/>
              <a:ea typeface="+mn-ea"/>
              <a:cs typeface="+mn-cs"/>
            </a:endParaRPr>
          </a:p>
          <a:p>
            <a:pPr marL="447675" lvl="1" defTabSz="814388" eaLnBrk="1" hangingPunct="1">
              <a:lnSpc>
                <a:spcPct val="95000"/>
              </a:lnSpc>
              <a:spcBef>
                <a:spcPct val="50000"/>
              </a:spcBef>
              <a:buClr>
                <a:schemeClr val="tx2"/>
              </a:buClr>
              <a:buSzPct val="100000"/>
            </a:pPr>
            <a:r>
              <a:rPr lang="en-AU" sz="1600" kern="0" dirty="0" smtClean="0">
                <a:solidFill>
                  <a:schemeClr val="tx1"/>
                </a:solidFill>
                <a:latin typeface="+mn-lt"/>
              </a:rPr>
              <a:t>Subset of nodes reachable via link-local multicast</a:t>
            </a:r>
          </a:p>
          <a:p>
            <a:pPr marL="447675" lvl="1" defTabSz="814388" eaLnBrk="1" hangingPunct="1">
              <a:lnSpc>
                <a:spcPct val="95000"/>
              </a:lnSpc>
              <a:spcBef>
                <a:spcPct val="50000"/>
              </a:spcBef>
              <a:buClr>
                <a:schemeClr val="tx2"/>
              </a:buClr>
              <a:buSzPct val="100000"/>
            </a:pPr>
            <a:r>
              <a:rPr lang="en-AU" sz="1600" kern="0" noProof="0" dirty="0" smtClean="0">
                <a:solidFill>
                  <a:schemeClr val="tx1"/>
                </a:solidFill>
                <a:latin typeface="+mn-lt"/>
              </a:rPr>
              <a:t>Elements in the set may belong to </a:t>
            </a:r>
            <a:r>
              <a:rPr lang="en-AU" sz="1600" kern="0" dirty="0" smtClean="0">
                <a:solidFill>
                  <a:schemeClr val="tx1"/>
                </a:solidFill>
                <a:latin typeface="+mn-lt"/>
              </a:rPr>
              <a:t>different </a:t>
            </a:r>
            <a:r>
              <a:rPr lang="en-AU" sz="1600" kern="0" noProof="0" dirty="0" err="1" smtClean="0">
                <a:solidFill>
                  <a:schemeClr val="tx1"/>
                </a:solidFill>
                <a:latin typeface="+mn-lt"/>
              </a:rPr>
              <a:t>DODAG</a:t>
            </a:r>
            <a:r>
              <a:rPr lang="en-AU" sz="1600" kern="0" noProof="0" dirty="0" smtClean="0">
                <a:solidFill>
                  <a:schemeClr val="tx1"/>
                </a:solidFill>
                <a:latin typeface="+mn-lt"/>
              </a:rPr>
              <a:t> versions</a:t>
            </a:r>
            <a:endParaRPr kumimoji="0" lang="en-US" sz="1600" b="0" i="0" u="none" strike="noStrike" kern="0" cap="none" spc="0" normalizeH="0" baseline="0" noProof="0" dirty="0">
              <a:ln>
                <a:noFill/>
              </a:ln>
              <a:solidFill>
                <a:schemeClr val="tx1"/>
              </a:solidFill>
              <a:effectLst/>
              <a:uLnTx/>
              <a:uFillTx/>
              <a:latin typeface="+mn-lt"/>
              <a:ea typeface="+mn-ea"/>
              <a:cs typeface="+mn-cs"/>
            </a:endParaRPr>
          </a:p>
        </p:txBody>
      </p:sp>
      <p:sp>
        <p:nvSpPr>
          <p:cNvPr id="242" name="Content Placeholder 2"/>
          <p:cNvSpPr txBox="1">
            <a:spLocks/>
          </p:cNvSpPr>
          <p:nvPr/>
        </p:nvSpPr>
        <p:spPr bwMode="auto">
          <a:xfrm>
            <a:off x="6949507" y="4914242"/>
            <a:ext cx="2701251" cy="1170130"/>
          </a:xfrm>
          <a:prstGeom prst="rect">
            <a:avLst/>
          </a:prstGeom>
          <a:noFill/>
          <a:ln w="9525" algn="ctr">
            <a:noFill/>
            <a:miter lim="800000"/>
            <a:headEnd/>
            <a:tailEnd/>
          </a:ln>
          <a:effectLst/>
        </p:spPr>
        <p:txBody>
          <a:bodyPr vert="horz" wrap="square" lIns="82124" tIns="41061" rIns="82124" bIns="41061" numCol="1" anchor="t" anchorCtr="0" compatLnSpc="1">
            <a:prstTxWarp prst="textNoShape">
              <a:avLst/>
            </a:prstTxWarp>
          </a:bodyPr>
          <a:lstStyle/>
          <a:p>
            <a:pPr marL="236538" marR="0" lvl="0" indent="-236538" algn="l" defTabSz="814388" rtl="0" eaLnBrk="1" fontAlgn="base" latinLnBrk="0" hangingPunct="1">
              <a:lnSpc>
                <a:spcPct val="95000"/>
              </a:lnSpc>
              <a:spcBef>
                <a:spcPct val="50000"/>
              </a:spcBef>
              <a:spcAft>
                <a:spcPct val="0"/>
              </a:spcAft>
              <a:buClr>
                <a:schemeClr val="tx2"/>
              </a:buClr>
              <a:buSzPct val="100000"/>
              <a:buFont typeface="Wingdings" pitchFamily="2" charset="2"/>
              <a:buChar char="§"/>
              <a:tabLst/>
              <a:defRPr/>
            </a:pPr>
            <a:r>
              <a:rPr kumimoji="0" lang="en-AU" sz="2000" b="0" i="0" u="none" strike="noStrike" kern="0" cap="none" spc="0" normalizeH="0" baseline="0" noProof="0" dirty="0" smtClean="0">
                <a:ln>
                  <a:noFill/>
                </a:ln>
                <a:solidFill>
                  <a:schemeClr val="tx1"/>
                </a:solidFill>
                <a:effectLst/>
                <a:uLnTx/>
                <a:uFillTx/>
                <a:latin typeface="+mn-lt"/>
                <a:ea typeface="+mn-ea"/>
                <a:cs typeface="+mn-cs"/>
              </a:rPr>
              <a:t>Parent</a:t>
            </a:r>
            <a:r>
              <a:rPr kumimoji="0" lang="en-AU" sz="2000" b="0" i="0" u="none" strike="noStrike" kern="0" cap="none" spc="0" normalizeH="0" noProof="0" dirty="0" smtClean="0">
                <a:ln>
                  <a:noFill/>
                </a:ln>
                <a:solidFill>
                  <a:schemeClr val="tx1"/>
                </a:solidFill>
                <a:effectLst/>
                <a:uLnTx/>
                <a:uFillTx/>
                <a:latin typeface="+mn-lt"/>
                <a:ea typeface="+mn-ea"/>
                <a:cs typeface="+mn-cs"/>
              </a:rPr>
              <a:t> Set</a:t>
            </a:r>
            <a:endParaRPr kumimoji="0" lang="en-AU" sz="2000" b="0" i="0" u="none" strike="noStrike" kern="0" cap="none" spc="0" normalizeH="0" baseline="0" noProof="0" dirty="0" smtClean="0">
              <a:ln>
                <a:noFill/>
              </a:ln>
              <a:solidFill>
                <a:schemeClr val="tx1"/>
              </a:solidFill>
              <a:effectLst/>
              <a:uLnTx/>
              <a:uFillTx/>
              <a:latin typeface="+mn-lt"/>
              <a:ea typeface="+mn-ea"/>
              <a:cs typeface="+mn-cs"/>
            </a:endParaRPr>
          </a:p>
          <a:p>
            <a:pPr marL="447675" lvl="1" defTabSz="814388" eaLnBrk="1" hangingPunct="1">
              <a:lnSpc>
                <a:spcPct val="95000"/>
              </a:lnSpc>
              <a:spcBef>
                <a:spcPct val="50000"/>
              </a:spcBef>
              <a:buClr>
                <a:schemeClr val="tx2"/>
              </a:buClr>
              <a:buSzPct val="100000"/>
            </a:pPr>
            <a:r>
              <a:rPr lang="en-AU" sz="1600" kern="0" dirty="0" smtClean="0">
                <a:solidFill>
                  <a:schemeClr val="tx1"/>
                </a:solidFill>
                <a:latin typeface="+mn-lt"/>
              </a:rPr>
              <a:t>Consists of nodes with a higher rank (lower #)</a:t>
            </a:r>
          </a:p>
          <a:p>
            <a:pPr marL="447675" lvl="1" defTabSz="814388" eaLnBrk="1" hangingPunct="1">
              <a:lnSpc>
                <a:spcPct val="95000"/>
              </a:lnSpc>
              <a:spcBef>
                <a:spcPct val="50000"/>
              </a:spcBef>
              <a:buClr>
                <a:schemeClr val="tx2"/>
              </a:buClr>
              <a:buSzPct val="100000"/>
            </a:pPr>
            <a:r>
              <a:rPr kumimoji="0" lang="en-AU" sz="1600" b="0" i="0" u="none" strike="noStrike" kern="0" cap="none" spc="0" normalizeH="0" baseline="0" noProof="0" dirty="0" smtClean="0">
                <a:ln>
                  <a:noFill/>
                </a:ln>
                <a:solidFill>
                  <a:schemeClr val="tx1"/>
                </a:solidFill>
                <a:effectLst/>
                <a:uLnTx/>
                <a:uFillTx/>
                <a:latin typeface="+mn-lt"/>
                <a:ea typeface="+mn-ea"/>
                <a:cs typeface="+mn-cs"/>
              </a:rPr>
              <a:t>Elements in the set must</a:t>
            </a:r>
            <a:r>
              <a:rPr kumimoji="0" lang="en-AU" sz="1600" b="0" i="0" u="none" strike="noStrike" kern="0" cap="none" spc="0" normalizeH="0" noProof="0" dirty="0" smtClean="0">
                <a:ln>
                  <a:noFill/>
                </a:ln>
                <a:solidFill>
                  <a:schemeClr val="tx1"/>
                </a:solidFill>
                <a:effectLst/>
                <a:uLnTx/>
                <a:uFillTx/>
                <a:latin typeface="+mn-lt"/>
                <a:ea typeface="+mn-ea"/>
                <a:cs typeface="+mn-cs"/>
              </a:rPr>
              <a:t> belong to SAME </a:t>
            </a:r>
            <a:r>
              <a:rPr kumimoji="0" lang="en-AU" sz="1600" b="0" i="0" u="none" strike="noStrike" kern="0" cap="none" spc="0" normalizeH="0" noProof="0" dirty="0" err="1" smtClean="0">
                <a:ln>
                  <a:noFill/>
                </a:ln>
                <a:solidFill>
                  <a:schemeClr val="tx1"/>
                </a:solidFill>
                <a:effectLst/>
                <a:uLnTx/>
                <a:uFillTx/>
                <a:latin typeface="+mn-lt"/>
                <a:ea typeface="+mn-ea"/>
                <a:cs typeface="+mn-cs"/>
              </a:rPr>
              <a:t>DODAG</a:t>
            </a:r>
            <a:r>
              <a:rPr kumimoji="0" lang="en-AU" sz="1600" b="0" i="0" u="none" strike="noStrike" kern="0" cap="none" spc="0" normalizeH="0" noProof="0" dirty="0" smtClean="0">
                <a:ln>
                  <a:noFill/>
                </a:ln>
                <a:solidFill>
                  <a:schemeClr val="tx1"/>
                </a:solidFill>
                <a:effectLst/>
                <a:uLnTx/>
                <a:uFillTx/>
                <a:latin typeface="+mn-lt"/>
                <a:ea typeface="+mn-ea"/>
                <a:cs typeface="+mn-cs"/>
              </a:rPr>
              <a:t> version</a:t>
            </a:r>
            <a:endParaRPr kumimoji="0" lang="en-US" sz="1600" b="0" i="0" u="none" strike="noStrike" kern="0" cap="none" spc="0" normalizeH="0" baseline="0" noProof="0" dirty="0">
              <a:ln>
                <a:noFill/>
              </a:ln>
              <a:solidFill>
                <a:schemeClr val="tx1"/>
              </a:solidFill>
              <a:effectLst/>
              <a:uLnTx/>
              <a:uFillTx/>
              <a:latin typeface="+mn-lt"/>
              <a:ea typeface="+mn-ea"/>
              <a:cs typeface="+mn-cs"/>
            </a:endParaRPr>
          </a:p>
        </p:txBody>
      </p:sp>
      <p:sp>
        <p:nvSpPr>
          <p:cNvPr id="244" name="Content Placeholder 2"/>
          <p:cNvSpPr txBox="1">
            <a:spLocks/>
          </p:cNvSpPr>
          <p:nvPr/>
        </p:nvSpPr>
        <p:spPr bwMode="auto">
          <a:xfrm>
            <a:off x="9649807" y="4914242"/>
            <a:ext cx="2701251" cy="1935214"/>
          </a:xfrm>
          <a:prstGeom prst="rect">
            <a:avLst/>
          </a:prstGeom>
          <a:noFill/>
          <a:ln w="9525" algn="ctr">
            <a:noFill/>
            <a:miter lim="800000"/>
            <a:headEnd/>
            <a:tailEnd/>
          </a:ln>
          <a:effectLst/>
        </p:spPr>
        <p:txBody>
          <a:bodyPr vert="horz" wrap="square" lIns="82124" tIns="41061" rIns="82124" bIns="41061" numCol="1" anchor="t" anchorCtr="0" compatLnSpc="1">
            <a:prstTxWarp prst="textNoShape">
              <a:avLst/>
            </a:prstTxWarp>
          </a:bodyPr>
          <a:lstStyle/>
          <a:p>
            <a:pPr marL="236538" marR="0" lvl="0" indent="-236538" algn="l" defTabSz="814388" rtl="0" eaLnBrk="1" fontAlgn="base" latinLnBrk="0" hangingPunct="1">
              <a:lnSpc>
                <a:spcPct val="95000"/>
              </a:lnSpc>
              <a:spcBef>
                <a:spcPct val="50000"/>
              </a:spcBef>
              <a:spcAft>
                <a:spcPct val="0"/>
              </a:spcAft>
              <a:buClr>
                <a:schemeClr val="tx2"/>
              </a:buClr>
              <a:buSzPct val="100000"/>
              <a:buFont typeface="Wingdings" pitchFamily="2" charset="2"/>
              <a:buChar char="§"/>
              <a:tabLst/>
              <a:defRPr/>
            </a:pPr>
            <a:r>
              <a:rPr kumimoji="0" lang="en-AU" sz="2000" b="0" i="0" u="none" strike="noStrike" kern="0" cap="none" spc="0" normalizeH="0" baseline="0" noProof="0" dirty="0" smtClean="0">
                <a:ln>
                  <a:noFill/>
                </a:ln>
                <a:solidFill>
                  <a:schemeClr val="tx1"/>
                </a:solidFill>
                <a:effectLst/>
                <a:uLnTx/>
                <a:uFillTx/>
                <a:latin typeface="+mn-lt"/>
                <a:ea typeface="+mn-ea"/>
                <a:cs typeface="+mn-cs"/>
              </a:rPr>
              <a:t>Preferred Parent</a:t>
            </a:r>
          </a:p>
          <a:p>
            <a:pPr marL="447675" lvl="1" defTabSz="814388" eaLnBrk="1" hangingPunct="1">
              <a:lnSpc>
                <a:spcPct val="95000"/>
              </a:lnSpc>
              <a:spcBef>
                <a:spcPct val="50000"/>
              </a:spcBef>
              <a:buClr>
                <a:schemeClr val="tx2"/>
              </a:buClr>
              <a:buSzPct val="100000"/>
            </a:pPr>
            <a:r>
              <a:rPr lang="en-AU" sz="1600" kern="0" dirty="0" smtClean="0">
                <a:solidFill>
                  <a:schemeClr val="tx1"/>
                </a:solidFill>
                <a:latin typeface="+mn-lt"/>
              </a:rPr>
              <a:t>Preferred next-hop to the </a:t>
            </a:r>
            <a:r>
              <a:rPr lang="en-AU" sz="1600" kern="0" dirty="0" err="1" smtClean="0">
                <a:solidFill>
                  <a:schemeClr val="tx1"/>
                </a:solidFill>
                <a:latin typeface="+mn-lt"/>
              </a:rPr>
              <a:t>DODAG</a:t>
            </a:r>
            <a:r>
              <a:rPr lang="en-AU" sz="1600" kern="0" dirty="0" smtClean="0">
                <a:solidFill>
                  <a:schemeClr val="tx1"/>
                </a:solidFill>
                <a:latin typeface="+mn-lt"/>
              </a:rPr>
              <a:t> Root</a:t>
            </a:r>
          </a:p>
          <a:p>
            <a:pPr marL="447675" lvl="1" defTabSz="814388" eaLnBrk="1" hangingPunct="1">
              <a:lnSpc>
                <a:spcPct val="95000"/>
              </a:lnSpc>
              <a:spcBef>
                <a:spcPct val="50000"/>
              </a:spcBef>
              <a:buClr>
                <a:schemeClr val="tx2"/>
              </a:buClr>
              <a:buSzPct val="100000"/>
            </a:pPr>
            <a:r>
              <a:rPr kumimoji="0" lang="en-AU" sz="1600" b="0" i="0" u="none" strike="noStrike" kern="0" cap="none" spc="0" normalizeH="0" baseline="0" noProof="0" dirty="0" smtClean="0">
                <a:ln>
                  <a:noFill/>
                </a:ln>
                <a:solidFill>
                  <a:schemeClr val="tx1"/>
                </a:solidFill>
                <a:effectLst/>
                <a:uLnTx/>
                <a:uFillTx/>
                <a:latin typeface="+mn-lt"/>
                <a:ea typeface="+mn-ea"/>
                <a:cs typeface="+mn-cs"/>
              </a:rPr>
              <a:t>Multiple preferred</a:t>
            </a:r>
            <a:r>
              <a:rPr kumimoji="0" lang="en-AU" sz="1600" b="0" i="0" u="none" strike="noStrike" kern="0" cap="none" spc="0" normalizeH="0" noProof="0" dirty="0" smtClean="0">
                <a:ln>
                  <a:noFill/>
                </a:ln>
                <a:solidFill>
                  <a:schemeClr val="tx1"/>
                </a:solidFill>
                <a:effectLst/>
                <a:uLnTx/>
                <a:uFillTx/>
                <a:latin typeface="+mn-lt"/>
                <a:ea typeface="+mn-ea"/>
                <a:cs typeface="+mn-cs"/>
              </a:rPr>
              <a:t> parents possible if ranks are equal</a:t>
            </a:r>
            <a:endParaRPr kumimoji="0" lang="en-US" sz="1600" b="0" i="0" u="none" strike="noStrike" kern="0" cap="none" spc="0" normalizeH="0" baseline="0" noProof="0" dirty="0">
              <a:ln>
                <a:noFill/>
              </a:ln>
              <a:solidFill>
                <a:schemeClr val="tx1"/>
              </a:solidFill>
              <a:effectLst/>
              <a:uLnTx/>
              <a:uFillTx/>
              <a:latin typeface="+mn-lt"/>
              <a:ea typeface="+mn-ea"/>
              <a:cs typeface="+mn-cs"/>
            </a:endParaRPr>
          </a:p>
        </p:txBody>
      </p:sp>
      <p:sp>
        <p:nvSpPr>
          <p:cNvPr id="102" name="Right Brace 101"/>
          <p:cNvSpPr/>
          <p:nvPr/>
        </p:nvSpPr>
        <p:spPr bwMode="auto">
          <a:xfrm rot="5400000">
            <a:off x="7444653" y="670068"/>
            <a:ext cx="482600" cy="7440657"/>
          </a:xfrm>
          <a:prstGeom prst="rightBrace">
            <a:avLst/>
          </a:prstGeom>
          <a:noFill/>
          <a:ln w="19050"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endParaRPr kumimoji="0" lang="en-US" sz="1800" b="0" i="0" u="none" strike="noStrike" cap="none" normalizeH="0" baseline="0" smtClean="0">
              <a:ln>
                <a:noFill/>
              </a:ln>
              <a:solidFill>
                <a:srgbClr val="0183B7"/>
              </a:solidFill>
              <a:effectLst/>
              <a:latin typeface="Arial" charset="0"/>
            </a:endParaRPr>
          </a:p>
        </p:txBody>
      </p:sp>
      <p:sp>
        <p:nvSpPr>
          <p:cNvPr id="103" name="Text Box 405"/>
          <p:cNvSpPr txBox="1">
            <a:spLocks noChangeArrowheads="1"/>
          </p:cNvSpPr>
          <p:nvPr/>
        </p:nvSpPr>
        <p:spPr bwMode="auto">
          <a:xfrm>
            <a:off x="6274436" y="4654681"/>
            <a:ext cx="2945459" cy="304523"/>
          </a:xfrm>
          <a:prstGeom prst="rect">
            <a:avLst/>
          </a:prstGeom>
          <a:noFill/>
          <a:ln w="9525" algn="ctr">
            <a:noFill/>
            <a:miter lim="800000"/>
            <a:headEnd/>
            <a:tailEnd/>
          </a:ln>
          <a:effectLst/>
        </p:spPr>
        <p:txBody>
          <a:bodyPr wrap="none" lIns="82124" tIns="41061" rIns="82124" bIns="41061">
            <a:spAutoFit/>
          </a:bodyPr>
          <a:lstStyle/>
          <a:p>
            <a:pPr algn="ctr" defTabSz="814388"/>
            <a:r>
              <a:rPr lang="en-AU" sz="1600" dirty="0" smtClean="0"/>
              <a:t>Logical sets of link-local nodes</a:t>
            </a:r>
            <a:endParaRPr lang="en-US" sz="1600" dirty="0"/>
          </a:p>
        </p:txBody>
      </p:sp>
      <p:sp>
        <p:nvSpPr>
          <p:cNvPr id="104" name="Cloud"/>
          <p:cNvSpPr>
            <a:spLocks noChangeAspect="1" noEditPoints="1" noChangeArrowheads="1"/>
          </p:cNvSpPr>
          <p:nvPr/>
        </p:nvSpPr>
        <p:spPr bwMode="auto">
          <a:xfrm>
            <a:off x="5429300" y="3608388"/>
            <a:ext cx="739775" cy="5207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A8286B"/>
          </a:solidFill>
          <a:ln w="9525">
            <a:solidFill>
              <a:srgbClr val="000000"/>
            </a:solidFill>
            <a:miter lim="800000"/>
            <a:headEnd/>
            <a:tailEnd/>
          </a:ln>
          <a:effectLst>
            <a:outerShdw dist="107763" dir="2700000" algn="ctr" rotWithShape="0">
              <a:srgbClr val="808080"/>
            </a:outerShdw>
          </a:effectLst>
        </p:spPr>
        <p:txBody>
          <a:bodyPr anchor="ctr" anchorCtr="1"/>
          <a:lstStyle/>
          <a:p>
            <a:pPr defTabSz="814388"/>
            <a:r>
              <a:rPr lang="en-AU" sz="1000">
                <a:solidFill>
                  <a:schemeClr val="bg1"/>
                </a:solidFill>
              </a:rPr>
              <a:t>IPv6 Core</a:t>
            </a:r>
            <a:endParaRPr lang="en-US" sz="1000">
              <a:solidFill>
                <a:schemeClr val="bg1"/>
              </a:solidFill>
            </a:endParaRPr>
          </a:p>
        </p:txBody>
      </p:sp>
      <p:pic>
        <p:nvPicPr>
          <p:cNvPr id="105" name="Picture 5"/>
          <p:cNvPicPr>
            <a:picLocks noChangeArrowheads="1"/>
          </p:cNvPicPr>
          <p:nvPr/>
        </p:nvPicPr>
        <p:blipFill>
          <a:blip r:embed="rId4" cstate="print"/>
          <a:srcRect/>
          <a:stretch>
            <a:fillRect/>
          </a:stretch>
        </p:blipFill>
        <p:spPr bwMode="auto">
          <a:xfrm>
            <a:off x="5429300" y="3992563"/>
            <a:ext cx="501650" cy="298450"/>
          </a:xfrm>
          <a:prstGeom prst="rect">
            <a:avLst/>
          </a:prstGeom>
          <a:noFill/>
          <a:ln w="9525">
            <a:noFill/>
            <a:miter lim="800000"/>
            <a:headEnd/>
            <a:tailEnd/>
          </a:ln>
        </p:spPr>
      </p:pic>
      <p:sp>
        <p:nvSpPr>
          <p:cNvPr id="106" name="Cloud"/>
          <p:cNvSpPr>
            <a:spLocks noChangeAspect="1" noEditPoints="1" noChangeArrowheads="1"/>
          </p:cNvSpPr>
          <p:nvPr/>
        </p:nvSpPr>
        <p:spPr bwMode="auto">
          <a:xfrm>
            <a:off x="8254652" y="3608388"/>
            <a:ext cx="739775" cy="5207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A8286B"/>
          </a:solidFill>
          <a:ln w="9525">
            <a:solidFill>
              <a:srgbClr val="000000"/>
            </a:solidFill>
            <a:miter lim="800000"/>
            <a:headEnd/>
            <a:tailEnd/>
          </a:ln>
          <a:effectLst>
            <a:outerShdw dist="107763" dir="2700000" algn="ctr" rotWithShape="0">
              <a:srgbClr val="808080"/>
            </a:outerShdw>
          </a:effectLst>
        </p:spPr>
        <p:txBody>
          <a:bodyPr anchor="ctr" anchorCtr="1"/>
          <a:lstStyle/>
          <a:p>
            <a:pPr defTabSz="814388"/>
            <a:r>
              <a:rPr lang="en-AU" sz="1000">
                <a:solidFill>
                  <a:schemeClr val="bg1"/>
                </a:solidFill>
              </a:rPr>
              <a:t>IPv6 Core</a:t>
            </a:r>
            <a:endParaRPr lang="en-US" sz="1000">
              <a:solidFill>
                <a:schemeClr val="bg1"/>
              </a:solidFill>
            </a:endParaRPr>
          </a:p>
        </p:txBody>
      </p:sp>
      <p:pic>
        <p:nvPicPr>
          <p:cNvPr id="107" name="Picture 5"/>
          <p:cNvPicPr>
            <a:picLocks noChangeArrowheads="1"/>
          </p:cNvPicPr>
          <p:nvPr/>
        </p:nvPicPr>
        <p:blipFill>
          <a:blip r:embed="rId4" cstate="print"/>
          <a:srcRect/>
          <a:stretch>
            <a:fillRect/>
          </a:stretch>
        </p:blipFill>
        <p:spPr bwMode="auto">
          <a:xfrm>
            <a:off x="8254652" y="3992563"/>
            <a:ext cx="501650" cy="298450"/>
          </a:xfrm>
          <a:prstGeom prst="rect">
            <a:avLst/>
          </a:prstGeom>
          <a:noFill/>
          <a:ln w="9525">
            <a:noFill/>
            <a:miter lim="800000"/>
            <a:headEnd/>
            <a:tailEnd/>
          </a:ln>
        </p:spPr>
      </p:pic>
      <p:sp>
        <p:nvSpPr>
          <p:cNvPr id="108" name="Cloud"/>
          <p:cNvSpPr>
            <a:spLocks noChangeAspect="1" noEditPoints="1" noChangeArrowheads="1"/>
          </p:cNvSpPr>
          <p:nvPr/>
        </p:nvSpPr>
        <p:spPr bwMode="auto">
          <a:xfrm>
            <a:off x="10666506" y="3608388"/>
            <a:ext cx="739775" cy="5207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A8286B"/>
          </a:solidFill>
          <a:ln w="9525">
            <a:solidFill>
              <a:srgbClr val="000000"/>
            </a:solidFill>
            <a:miter lim="800000"/>
            <a:headEnd/>
            <a:tailEnd/>
          </a:ln>
          <a:effectLst>
            <a:outerShdw dist="107763" dir="2700000" algn="ctr" rotWithShape="0">
              <a:srgbClr val="808080"/>
            </a:outerShdw>
          </a:effectLst>
        </p:spPr>
        <p:txBody>
          <a:bodyPr anchor="ctr" anchorCtr="1"/>
          <a:lstStyle/>
          <a:p>
            <a:pPr defTabSz="814388"/>
            <a:r>
              <a:rPr lang="en-AU" sz="1000">
                <a:solidFill>
                  <a:schemeClr val="bg1"/>
                </a:solidFill>
              </a:rPr>
              <a:t>IPv6 Core</a:t>
            </a:r>
            <a:endParaRPr lang="en-US" sz="1000">
              <a:solidFill>
                <a:schemeClr val="bg1"/>
              </a:solidFill>
            </a:endParaRPr>
          </a:p>
        </p:txBody>
      </p:sp>
      <p:pic>
        <p:nvPicPr>
          <p:cNvPr id="109" name="Picture 5"/>
          <p:cNvPicPr>
            <a:picLocks noChangeArrowheads="1"/>
          </p:cNvPicPr>
          <p:nvPr/>
        </p:nvPicPr>
        <p:blipFill>
          <a:blip r:embed="rId4" cstate="print"/>
          <a:srcRect/>
          <a:stretch>
            <a:fillRect/>
          </a:stretch>
        </p:blipFill>
        <p:spPr bwMode="auto">
          <a:xfrm>
            <a:off x="10666506" y="3992563"/>
            <a:ext cx="501650" cy="298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repeatCount="indefinite" fill="hold" nodeType="withEffect">
                                  <p:stCondLst>
                                    <p:cond delay="0"/>
                                  </p:stCondLst>
                                  <p:endCondLst>
                                    <p:cond evt="onNext" delay="0">
                                      <p:tgtEl>
                                        <p:sldTgt/>
                                      </p:tgtEl>
                                    </p:cond>
                                  </p:endCondLst>
                                  <p:childTnLst>
                                    <p:set>
                                      <p:cBhvr>
                                        <p:cTn id="6" dur="1" fill="hold">
                                          <p:stCondLst>
                                            <p:cond delay="0"/>
                                          </p:stCondLst>
                                        </p:cTn>
                                        <p:tgtEl>
                                          <p:spTgt spid="75"/>
                                        </p:tgtEl>
                                        <p:attrNameLst>
                                          <p:attrName>style.visibility</p:attrName>
                                        </p:attrNameLst>
                                      </p:cBhvr>
                                      <p:to>
                                        <p:strVal val="visible"/>
                                      </p:to>
                                    </p:set>
                                    <p:animEffect transition="in" filter="circle(out)">
                                      <p:cBhvr>
                                        <p:cTn id="7" dur="1000"/>
                                        <p:tgtEl>
                                          <p:spTgt spid="75"/>
                                        </p:tgtEl>
                                      </p:cBhvr>
                                    </p:animEffect>
                                  </p:childTnLst>
                                </p:cTn>
                              </p:par>
                              <p:par>
                                <p:cTn id="8" presetID="6" presetClass="entr" presetSubtype="32" repeatCount="indefinite" fill="hold" nodeType="withEffect">
                                  <p:stCondLst>
                                    <p:cond delay="100"/>
                                  </p:stCondLst>
                                  <p:endCondLst>
                                    <p:cond evt="onNext" delay="0">
                                      <p:tgtEl>
                                        <p:sldTgt/>
                                      </p:tgtEl>
                                    </p:cond>
                                  </p:endCondLst>
                                  <p:childTnLst>
                                    <p:set>
                                      <p:cBhvr>
                                        <p:cTn id="9" dur="1" fill="hold">
                                          <p:stCondLst>
                                            <p:cond delay="0"/>
                                          </p:stCondLst>
                                        </p:cTn>
                                        <p:tgtEl>
                                          <p:spTgt spid="78"/>
                                        </p:tgtEl>
                                        <p:attrNameLst>
                                          <p:attrName>style.visibility</p:attrName>
                                        </p:attrNameLst>
                                      </p:cBhvr>
                                      <p:to>
                                        <p:strVal val="visible"/>
                                      </p:to>
                                    </p:set>
                                    <p:animEffect transition="in" filter="circle(out)">
                                      <p:cBhvr>
                                        <p:cTn id="10" dur="1000"/>
                                        <p:tgtEl>
                                          <p:spTgt spid="78"/>
                                        </p:tgtEl>
                                      </p:cBhvr>
                                    </p:animEffect>
                                  </p:childTnLst>
                                </p:cTn>
                              </p:par>
                              <p:par>
                                <p:cTn id="11" presetID="6" presetClass="entr" presetSubtype="32" repeatCount="indefinite" fill="hold" nodeType="withEffect">
                                  <p:stCondLst>
                                    <p:cond delay="700"/>
                                  </p:stCondLst>
                                  <p:endCondLst>
                                    <p:cond evt="onNext" delay="0">
                                      <p:tgtEl>
                                        <p:sldTgt/>
                                      </p:tgtEl>
                                    </p:cond>
                                  </p:endCondLst>
                                  <p:childTnLst>
                                    <p:set>
                                      <p:cBhvr>
                                        <p:cTn id="12" dur="1" fill="hold">
                                          <p:stCondLst>
                                            <p:cond delay="0"/>
                                          </p:stCondLst>
                                        </p:cTn>
                                        <p:tgtEl>
                                          <p:spTgt spid="79"/>
                                        </p:tgtEl>
                                        <p:attrNameLst>
                                          <p:attrName>style.visibility</p:attrName>
                                        </p:attrNameLst>
                                      </p:cBhvr>
                                      <p:to>
                                        <p:strVal val="visible"/>
                                      </p:to>
                                    </p:set>
                                    <p:animEffect transition="in" filter="circle(out)">
                                      <p:cBhvr>
                                        <p:cTn id="13" dur="1000"/>
                                        <p:tgtEl>
                                          <p:spTgt spid="79"/>
                                        </p:tgtEl>
                                      </p:cBhvr>
                                    </p:animEffect>
                                  </p:childTnLst>
                                </p:cTn>
                              </p:par>
                              <p:par>
                                <p:cTn id="14" presetID="6" presetClass="entr" presetSubtype="32" repeatCount="indefinite" fill="hold" nodeType="withEffect">
                                  <p:stCondLst>
                                    <p:cond delay="500"/>
                                  </p:stCondLst>
                                  <p:endCondLst>
                                    <p:cond evt="onNext" delay="0">
                                      <p:tgtEl>
                                        <p:sldTgt/>
                                      </p:tgtEl>
                                    </p:cond>
                                  </p:endCondLst>
                                  <p:childTnLst>
                                    <p:set>
                                      <p:cBhvr>
                                        <p:cTn id="15" dur="1" fill="hold">
                                          <p:stCondLst>
                                            <p:cond delay="0"/>
                                          </p:stCondLst>
                                        </p:cTn>
                                        <p:tgtEl>
                                          <p:spTgt spid="82"/>
                                        </p:tgtEl>
                                        <p:attrNameLst>
                                          <p:attrName>style.visibility</p:attrName>
                                        </p:attrNameLst>
                                      </p:cBhvr>
                                      <p:to>
                                        <p:strVal val="visible"/>
                                      </p:to>
                                    </p:set>
                                    <p:animEffect transition="in" filter="circle(out)">
                                      <p:cBhvr>
                                        <p:cTn id="16" dur="1000"/>
                                        <p:tgtEl>
                                          <p:spTgt spid="82"/>
                                        </p:tgtEl>
                                      </p:cBhvr>
                                    </p:animEffect>
                                  </p:childTnLst>
                                </p:cTn>
                              </p:par>
                              <p:par>
                                <p:cTn id="17" presetID="6" presetClass="entr" presetSubtype="32" repeatCount="indefinite" fill="hold" nodeType="withEffect">
                                  <p:stCondLst>
                                    <p:cond delay="600"/>
                                  </p:stCondLst>
                                  <p:endCondLst>
                                    <p:cond evt="onNext" delay="0">
                                      <p:tgtEl>
                                        <p:sldTgt/>
                                      </p:tgtEl>
                                    </p:cond>
                                  </p:endCondLst>
                                  <p:childTnLst>
                                    <p:set>
                                      <p:cBhvr>
                                        <p:cTn id="18" dur="1" fill="hold">
                                          <p:stCondLst>
                                            <p:cond delay="0"/>
                                          </p:stCondLst>
                                        </p:cTn>
                                        <p:tgtEl>
                                          <p:spTgt spid="83"/>
                                        </p:tgtEl>
                                        <p:attrNameLst>
                                          <p:attrName>style.visibility</p:attrName>
                                        </p:attrNameLst>
                                      </p:cBhvr>
                                      <p:to>
                                        <p:strVal val="visible"/>
                                      </p:to>
                                    </p:set>
                                    <p:animEffect transition="in" filter="circle(out)">
                                      <p:cBhvr>
                                        <p:cTn id="19" dur="1000"/>
                                        <p:tgtEl>
                                          <p:spTgt spid="83"/>
                                        </p:tgtEl>
                                      </p:cBhvr>
                                    </p:animEffect>
                                  </p:childTnLst>
                                </p:cTn>
                              </p:par>
                              <p:par>
                                <p:cTn id="20" presetID="6" presetClass="entr" presetSubtype="32" repeatCount="indefinite" fill="hold" nodeType="withEffect">
                                  <p:stCondLst>
                                    <p:cond delay="100"/>
                                  </p:stCondLst>
                                  <p:endCondLst>
                                    <p:cond evt="onNext" delay="0">
                                      <p:tgtEl>
                                        <p:sldTgt/>
                                      </p:tgtEl>
                                    </p:cond>
                                  </p:endCondLst>
                                  <p:childTnLst>
                                    <p:set>
                                      <p:cBhvr>
                                        <p:cTn id="21" dur="1" fill="hold">
                                          <p:stCondLst>
                                            <p:cond delay="0"/>
                                          </p:stCondLst>
                                        </p:cTn>
                                        <p:tgtEl>
                                          <p:spTgt spid="72"/>
                                        </p:tgtEl>
                                        <p:attrNameLst>
                                          <p:attrName>style.visibility</p:attrName>
                                        </p:attrNameLst>
                                      </p:cBhvr>
                                      <p:to>
                                        <p:strVal val="visible"/>
                                      </p:to>
                                    </p:set>
                                    <p:animEffect transition="in" filter="circle(out)">
                                      <p:cBhvr>
                                        <p:cTn id="22" dur="1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RPL</a:t>
            </a:r>
            <a:r>
              <a:rPr lang="en-AU" dirty="0" smtClean="0"/>
              <a:t> Security</a:t>
            </a:r>
            <a:endParaRPr lang="en-US" dirty="0"/>
          </a:p>
        </p:txBody>
      </p:sp>
      <p:sp>
        <p:nvSpPr>
          <p:cNvPr id="3" name="Content Placeholder 2"/>
          <p:cNvSpPr>
            <a:spLocks noGrp="1"/>
          </p:cNvSpPr>
          <p:nvPr>
            <p:ph idx="1"/>
          </p:nvPr>
        </p:nvSpPr>
        <p:spPr/>
        <p:txBody>
          <a:bodyPr/>
          <a:lstStyle/>
          <a:p>
            <a:r>
              <a:rPr lang="en-AU" dirty="0" smtClean="0"/>
              <a:t>RPL has three basic security modes</a:t>
            </a:r>
          </a:p>
          <a:p>
            <a:r>
              <a:rPr lang="en-AU" dirty="0" smtClean="0"/>
              <a:t>Unsecured Mode</a:t>
            </a:r>
          </a:p>
          <a:p>
            <a:pPr lvl="1"/>
            <a:r>
              <a:rPr lang="en-AU" dirty="0" smtClean="0"/>
              <a:t>Relies on underlying link layer security mechanisms</a:t>
            </a:r>
          </a:p>
          <a:p>
            <a:r>
              <a:rPr lang="en-AU" dirty="0" smtClean="0"/>
              <a:t>Pre-Installed Mode</a:t>
            </a:r>
          </a:p>
          <a:p>
            <a:pPr lvl="1"/>
            <a:r>
              <a:rPr lang="en-AU" dirty="0" smtClean="0"/>
              <a:t>RPL nodes use same pre-shared/installed key to generate secure messages</a:t>
            </a:r>
          </a:p>
          <a:p>
            <a:r>
              <a:rPr lang="en-AU" dirty="0" smtClean="0"/>
              <a:t>Authenticated mode</a:t>
            </a:r>
          </a:p>
          <a:p>
            <a:pPr lvl="1"/>
            <a:r>
              <a:rPr lang="en-AU" dirty="0" smtClean="0"/>
              <a:t>Uses pre-installed key to allow RPL node to join as a leaf only</a:t>
            </a:r>
          </a:p>
          <a:p>
            <a:pPr lvl="1"/>
            <a:r>
              <a:rPr lang="en-AU" dirty="0" smtClean="0"/>
              <a:t>To function as a router requires obtaining a key from authentication authority</a:t>
            </a:r>
          </a:p>
          <a:p>
            <a:pPr lvl="1"/>
            <a:endParaRPr lang="en-AU" dirty="0" smtClean="0"/>
          </a:p>
          <a:p>
            <a:endParaRPr lang="en-US" dirty="0"/>
          </a:p>
        </p:txBody>
      </p:sp>
      <p:pic>
        <p:nvPicPr>
          <p:cNvPr id="1345540" name="Picture 4" descr="C:\Documents and Settings\japcar\Local Settings\Temporary Internet Files\Content.IE5\4UH9DCKA\MC900309942[1].wmf"/>
          <p:cNvPicPr>
            <a:picLocks noChangeAspect="1" noChangeArrowheads="1"/>
          </p:cNvPicPr>
          <p:nvPr/>
        </p:nvPicPr>
        <p:blipFill>
          <a:blip r:embed="rId2" cstate="print"/>
          <a:srcRect/>
          <a:stretch>
            <a:fillRect/>
          </a:stretch>
        </p:blipFill>
        <p:spPr bwMode="auto">
          <a:xfrm>
            <a:off x="10415588" y="188913"/>
            <a:ext cx="1439862" cy="1395412"/>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5426" name="Rectangle 66"/>
          <p:cNvSpPr>
            <a:spLocks noGrp="1" noChangeArrowheads="1"/>
          </p:cNvSpPr>
          <p:nvPr>
            <p:ph type="title"/>
          </p:nvPr>
        </p:nvSpPr>
        <p:spPr/>
        <p:txBody>
          <a:bodyPr/>
          <a:lstStyle/>
          <a:p>
            <a:r>
              <a:rPr lang="en-AU" dirty="0"/>
              <a:t>Routing </a:t>
            </a:r>
            <a:r>
              <a:rPr lang="en-AU" dirty="0" smtClean="0"/>
              <a:t>Metrics and Constraints </a:t>
            </a:r>
            <a:r>
              <a:rPr lang="en-AU" dirty="0"/>
              <a:t>in </a:t>
            </a:r>
            <a:r>
              <a:rPr lang="en-AU" dirty="0" err="1"/>
              <a:t>LLNs</a:t>
            </a:r>
            <a:endParaRPr lang="en-US" dirty="0"/>
          </a:p>
        </p:txBody>
      </p:sp>
      <p:sp>
        <p:nvSpPr>
          <p:cNvPr id="1295427" name="Rectangle 67"/>
          <p:cNvSpPr>
            <a:spLocks noGrp="1" noChangeArrowheads="1"/>
          </p:cNvSpPr>
          <p:nvPr>
            <p:ph type="body" idx="1"/>
          </p:nvPr>
        </p:nvSpPr>
        <p:spPr/>
        <p:txBody>
          <a:bodyPr/>
          <a:lstStyle/>
          <a:p>
            <a:pPr>
              <a:lnSpc>
                <a:spcPct val="85000"/>
              </a:lnSpc>
            </a:pPr>
            <a:r>
              <a:rPr lang="en-US" dirty="0" smtClean="0">
                <a:hlinkClick r:id="rId3"/>
              </a:rPr>
              <a:t>http://datatracker.ietf.org/doc/draft-ietf-roll-routing-metrics/</a:t>
            </a:r>
            <a:endParaRPr lang="en-US" dirty="0" smtClean="0"/>
          </a:p>
          <a:p>
            <a:pPr lvl="1">
              <a:lnSpc>
                <a:spcPct val="85000"/>
              </a:lnSpc>
            </a:pPr>
            <a:r>
              <a:rPr lang="en-US" dirty="0" smtClean="0"/>
              <a:t>Specifies </a:t>
            </a:r>
            <a:r>
              <a:rPr lang="en-US" dirty="0"/>
              <a:t>a set of link and node </a:t>
            </a:r>
            <a:r>
              <a:rPr lang="en-US" dirty="0" err="1"/>
              <a:t>LLN</a:t>
            </a:r>
            <a:r>
              <a:rPr lang="en-US" dirty="0"/>
              <a:t> routing metrics and constraints</a:t>
            </a:r>
          </a:p>
          <a:p>
            <a:pPr>
              <a:lnSpc>
                <a:spcPct val="85000"/>
              </a:lnSpc>
            </a:pPr>
            <a:r>
              <a:rPr lang="en-AU" dirty="0"/>
              <a:t>Constraints provide a </a:t>
            </a:r>
            <a:r>
              <a:rPr lang="en-AU" dirty="0" smtClean="0"/>
              <a:t>path “filter</a:t>
            </a:r>
            <a:r>
              <a:rPr lang="en-AU" dirty="0"/>
              <a:t>” </a:t>
            </a:r>
            <a:r>
              <a:rPr lang="en-AU" dirty="0" smtClean="0"/>
              <a:t>for more suitable nodes and links</a:t>
            </a:r>
            <a:endParaRPr lang="en-AU" dirty="0"/>
          </a:p>
          <a:p>
            <a:pPr>
              <a:lnSpc>
                <a:spcPct val="85000"/>
              </a:lnSpc>
            </a:pPr>
            <a:r>
              <a:rPr lang="en-AU" dirty="0"/>
              <a:t>Metrics are the quantitative value used to evaluate the path </a:t>
            </a:r>
            <a:r>
              <a:rPr lang="en-AU" dirty="0" smtClean="0"/>
              <a:t>cost</a:t>
            </a:r>
          </a:p>
          <a:p>
            <a:pPr>
              <a:lnSpc>
                <a:spcPct val="85000"/>
              </a:lnSpc>
            </a:pPr>
            <a:r>
              <a:rPr lang="en-AU" dirty="0" smtClean="0"/>
              <a:t>Concept of routing objects that can be treated as a metric or a constraint</a:t>
            </a:r>
          </a:p>
          <a:p>
            <a:pPr lvl="1">
              <a:lnSpc>
                <a:spcPct val="85000"/>
              </a:lnSpc>
            </a:pPr>
            <a:r>
              <a:rPr lang="en-AU" dirty="0" smtClean="0"/>
              <a:t>Low pass thresholds used to avoid unnecessarily recomputing DAG</a:t>
            </a:r>
            <a:endParaRPr lang="en-AU" dirty="0"/>
          </a:p>
          <a:p>
            <a:pPr>
              <a:lnSpc>
                <a:spcPct val="85000"/>
              </a:lnSpc>
            </a:pPr>
            <a:r>
              <a:rPr lang="en-AU" dirty="0"/>
              <a:t>Computing dynamic metrics takes up power and can change rapidly</a:t>
            </a:r>
          </a:p>
          <a:p>
            <a:pPr lvl="1">
              <a:lnSpc>
                <a:spcPct val="85000"/>
              </a:lnSpc>
            </a:pPr>
            <a:r>
              <a:rPr lang="en-AU" dirty="0"/>
              <a:t>Solved by abstracting number of discrete values to a metric</a:t>
            </a:r>
          </a:p>
          <a:p>
            <a:pPr lvl="1">
              <a:lnSpc>
                <a:spcPct val="85000"/>
              </a:lnSpc>
            </a:pPr>
            <a:endParaRPr lang="en-AU" dirty="0" smtClean="0"/>
          </a:p>
          <a:p>
            <a:pPr lvl="1">
              <a:lnSpc>
                <a:spcPct val="85000"/>
              </a:lnSpc>
            </a:pPr>
            <a:endParaRPr lang="en-AU" dirty="0" smtClean="0"/>
          </a:p>
          <a:p>
            <a:pPr lvl="1">
              <a:lnSpc>
                <a:spcPct val="85000"/>
              </a:lnSpc>
            </a:pPr>
            <a:endParaRPr lang="en-AU" dirty="0" smtClean="0"/>
          </a:p>
          <a:p>
            <a:pPr lvl="1">
              <a:lnSpc>
                <a:spcPct val="85000"/>
              </a:lnSpc>
            </a:pPr>
            <a:endParaRPr lang="en-AU" dirty="0" smtClean="0"/>
          </a:p>
          <a:p>
            <a:pPr>
              <a:lnSpc>
                <a:spcPct val="85000"/>
              </a:lnSpc>
              <a:buFont typeface="Wingdings" pitchFamily="2" charset="2"/>
              <a:buNone/>
            </a:pPr>
            <a:endParaRPr lang="en-US" dirty="0"/>
          </a:p>
        </p:txBody>
      </p:sp>
      <p:sp>
        <p:nvSpPr>
          <p:cNvPr id="1295425" name="Text Box 65"/>
          <p:cNvSpPr txBox="1">
            <a:spLocks noChangeArrowheads="1"/>
          </p:cNvSpPr>
          <p:nvPr/>
        </p:nvSpPr>
        <p:spPr bwMode="auto">
          <a:xfrm>
            <a:off x="10415588" y="188913"/>
            <a:ext cx="1439862" cy="330200"/>
          </a:xfrm>
          <a:prstGeom prst="rect">
            <a:avLst/>
          </a:prstGeom>
          <a:noFill/>
          <a:ln w="9525" algn="ctr">
            <a:noFill/>
            <a:miter lim="800000"/>
            <a:headEnd/>
            <a:tailEnd/>
          </a:ln>
          <a:effectLst/>
        </p:spPr>
        <p:txBody>
          <a:bodyPr lIns="82124" tIns="41061" rIns="82124" bIns="41061"/>
          <a:lstStyle/>
          <a:p>
            <a:pPr defTabSz="814388"/>
            <a:endParaRPr lang="en-US"/>
          </a:p>
        </p:txBody>
      </p:sp>
      <p:sp>
        <p:nvSpPr>
          <p:cNvPr id="5" name="Rectangle 4"/>
          <p:cNvSpPr>
            <a:spLocks noChangeArrowheads="1"/>
          </p:cNvSpPr>
          <p:nvPr/>
        </p:nvSpPr>
        <p:spPr bwMode="auto">
          <a:xfrm>
            <a:off x="2943992" y="5271320"/>
            <a:ext cx="1409390" cy="406400"/>
          </a:xfrm>
          <a:prstGeom prst="rect">
            <a:avLst/>
          </a:prstGeom>
          <a:solidFill>
            <a:schemeClr val="accent1"/>
          </a:solidFill>
          <a:ln w="9525" algn="ctr">
            <a:noFill/>
            <a:miter lim="800000"/>
            <a:headEnd/>
            <a:tailEnd/>
          </a:ln>
          <a:effectLst/>
        </p:spPr>
        <p:txBody>
          <a:bodyPr lIns="82124" tIns="41061" rIns="82124" bIns="41061" anchor="ctr"/>
          <a:lstStyle/>
          <a:p>
            <a:pPr algn="ctr" defTabSz="814388"/>
            <a:r>
              <a:rPr lang="en-AU" sz="1400" dirty="0" smtClean="0">
                <a:solidFill>
                  <a:schemeClr val="bg1"/>
                </a:solidFill>
              </a:rPr>
              <a:t>Value</a:t>
            </a:r>
            <a:endParaRPr lang="en-US" sz="1400" dirty="0">
              <a:solidFill>
                <a:schemeClr val="bg1"/>
              </a:solidFill>
            </a:endParaRPr>
          </a:p>
        </p:txBody>
      </p:sp>
      <p:sp>
        <p:nvSpPr>
          <p:cNvPr id="6" name="Rectangle 5"/>
          <p:cNvSpPr>
            <a:spLocks noChangeArrowheads="1"/>
          </p:cNvSpPr>
          <p:nvPr/>
        </p:nvSpPr>
        <p:spPr bwMode="auto">
          <a:xfrm>
            <a:off x="4353382" y="5271320"/>
            <a:ext cx="1290910" cy="406400"/>
          </a:xfrm>
          <a:prstGeom prst="rect">
            <a:avLst/>
          </a:prstGeom>
          <a:solidFill>
            <a:schemeClr val="hlink"/>
          </a:solidFill>
          <a:ln w="9525" algn="ctr">
            <a:noFill/>
            <a:miter lim="800000"/>
            <a:headEnd/>
            <a:tailEnd/>
          </a:ln>
          <a:effectLst/>
        </p:spPr>
        <p:txBody>
          <a:bodyPr lIns="82124" tIns="41061" rIns="82124" bIns="41061" anchor="ctr"/>
          <a:lstStyle/>
          <a:p>
            <a:pPr algn="ctr" defTabSz="814388"/>
            <a:r>
              <a:rPr lang="en-AU" sz="1400" dirty="0" smtClean="0">
                <a:solidFill>
                  <a:schemeClr val="bg1"/>
                </a:solidFill>
              </a:rPr>
              <a:t>Meaning</a:t>
            </a:r>
            <a:endParaRPr lang="en-US" sz="1400" dirty="0">
              <a:solidFill>
                <a:schemeClr val="bg1"/>
              </a:solidFill>
            </a:endParaRPr>
          </a:p>
        </p:txBody>
      </p:sp>
      <p:sp>
        <p:nvSpPr>
          <p:cNvPr id="7" name="Rectangle 6"/>
          <p:cNvSpPr>
            <a:spLocks noChangeArrowheads="1"/>
          </p:cNvSpPr>
          <p:nvPr/>
        </p:nvSpPr>
        <p:spPr bwMode="auto">
          <a:xfrm>
            <a:off x="2943992" y="5677720"/>
            <a:ext cx="1409390" cy="901700"/>
          </a:xfrm>
          <a:prstGeom prst="rect">
            <a:avLst/>
          </a:prstGeom>
          <a:solidFill>
            <a:schemeClr val="accent1"/>
          </a:solidFill>
          <a:ln w="9525" algn="ctr">
            <a:noFill/>
            <a:miter lim="800000"/>
            <a:headEnd/>
            <a:tailEnd/>
          </a:ln>
          <a:effectLst/>
        </p:spPr>
        <p:txBody>
          <a:bodyPr lIns="82124" tIns="41061" rIns="82124" bIns="41061"/>
          <a:lstStyle/>
          <a:p>
            <a:pPr algn="ctr" defTabSz="814388">
              <a:lnSpc>
                <a:spcPct val="100000"/>
              </a:lnSpc>
            </a:pPr>
            <a:r>
              <a:rPr lang="en-AU" sz="1400" dirty="0" smtClean="0">
                <a:solidFill>
                  <a:schemeClr val="bg1"/>
                </a:solidFill>
              </a:rPr>
              <a:t>0</a:t>
            </a:r>
          </a:p>
          <a:p>
            <a:pPr algn="ctr" defTabSz="814388">
              <a:lnSpc>
                <a:spcPct val="100000"/>
              </a:lnSpc>
            </a:pPr>
            <a:r>
              <a:rPr lang="en-AU" sz="1400" dirty="0" smtClean="0">
                <a:solidFill>
                  <a:schemeClr val="bg1"/>
                </a:solidFill>
              </a:rPr>
              <a:t>1</a:t>
            </a:r>
          </a:p>
          <a:p>
            <a:pPr algn="ctr" defTabSz="814388">
              <a:lnSpc>
                <a:spcPct val="100000"/>
              </a:lnSpc>
            </a:pPr>
            <a:r>
              <a:rPr lang="en-AU" sz="1400" dirty="0" smtClean="0">
                <a:solidFill>
                  <a:schemeClr val="bg1"/>
                </a:solidFill>
              </a:rPr>
              <a:t>2</a:t>
            </a:r>
          </a:p>
          <a:p>
            <a:pPr algn="ctr" defTabSz="814388">
              <a:lnSpc>
                <a:spcPct val="100000"/>
              </a:lnSpc>
            </a:pPr>
            <a:r>
              <a:rPr lang="en-AU" sz="1400" dirty="0" smtClean="0">
                <a:solidFill>
                  <a:schemeClr val="bg1"/>
                </a:solidFill>
              </a:rPr>
              <a:t>3</a:t>
            </a:r>
            <a:endParaRPr lang="en-US" sz="1400" dirty="0">
              <a:solidFill>
                <a:schemeClr val="bg1"/>
              </a:solidFill>
            </a:endParaRPr>
          </a:p>
        </p:txBody>
      </p:sp>
      <p:sp>
        <p:nvSpPr>
          <p:cNvPr id="8" name="Rectangle 7"/>
          <p:cNvSpPr>
            <a:spLocks noChangeArrowheads="1"/>
          </p:cNvSpPr>
          <p:nvPr/>
        </p:nvSpPr>
        <p:spPr bwMode="auto">
          <a:xfrm>
            <a:off x="4353382" y="5677720"/>
            <a:ext cx="1290910" cy="901700"/>
          </a:xfrm>
          <a:prstGeom prst="rect">
            <a:avLst/>
          </a:prstGeom>
          <a:solidFill>
            <a:schemeClr val="hlink"/>
          </a:solidFill>
          <a:ln w="9525" algn="ctr">
            <a:noFill/>
            <a:miter lim="800000"/>
            <a:headEnd/>
            <a:tailEnd/>
          </a:ln>
          <a:effectLst/>
        </p:spPr>
        <p:txBody>
          <a:bodyPr lIns="82124" tIns="41061" rIns="82124" bIns="41061"/>
          <a:lstStyle/>
          <a:p>
            <a:pPr defTabSz="814388">
              <a:lnSpc>
                <a:spcPct val="100000"/>
              </a:lnSpc>
            </a:pPr>
            <a:r>
              <a:rPr lang="en-AU" sz="1400" dirty="0" smtClean="0">
                <a:solidFill>
                  <a:schemeClr val="bg1"/>
                </a:solidFill>
              </a:rPr>
              <a:t>Unknown</a:t>
            </a:r>
          </a:p>
          <a:p>
            <a:pPr defTabSz="814388">
              <a:lnSpc>
                <a:spcPct val="100000"/>
              </a:lnSpc>
            </a:pPr>
            <a:r>
              <a:rPr lang="en-AU" sz="1400" dirty="0" smtClean="0">
                <a:solidFill>
                  <a:schemeClr val="bg1"/>
                </a:solidFill>
              </a:rPr>
              <a:t>High</a:t>
            </a:r>
          </a:p>
          <a:p>
            <a:pPr defTabSz="814388">
              <a:lnSpc>
                <a:spcPct val="100000"/>
              </a:lnSpc>
            </a:pPr>
            <a:r>
              <a:rPr lang="en-AU" sz="1400" dirty="0" smtClean="0">
                <a:solidFill>
                  <a:schemeClr val="bg1"/>
                </a:solidFill>
              </a:rPr>
              <a:t>Medium</a:t>
            </a:r>
          </a:p>
          <a:p>
            <a:pPr defTabSz="814388">
              <a:lnSpc>
                <a:spcPct val="100000"/>
              </a:lnSpc>
            </a:pPr>
            <a:r>
              <a:rPr lang="en-AU" sz="1400" dirty="0" smtClean="0">
                <a:solidFill>
                  <a:schemeClr val="bg1"/>
                </a:solidFill>
              </a:rPr>
              <a:t>Low</a:t>
            </a:r>
            <a:endParaRPr lang="en-AU" sz="1400" dirty="0">
              <a:solidFill>
                <a:schemeClr val="bg1"/>
              </a:solidFill>
            </a:endParaRPr>
          </a:p>
          <a:p>
            <a:pPr algn="ctr" defTabSz="814388">
              <a:lnSpc>
                <a:spcPct val="100000"/>
              </a:lnSpc>
            </a:pPr>
            <a:endParaRPr lang="en-US" sz="1400" dirty="0">
              <a:solidFill>
                <a:schemeClr val="bg1"/>
              </a:solidFill>
            </a:endParaRPr>
          </a:p>
        </p:txBody>
      </p:sp>
      <p:sp>
        <p:nvSpPr>
          <p:cNvPr id="9" name="Rectangle 8"/>
          <p:cNvSpPr>
            <a:spLocks noChangeArrowheads="1"/>
          </p:cNvSpPr>
          <p:nvPr/>
        </p:nvSpPr>
        <p:spPr bwMode="auto">
          <a:xfrm>
            <a:off x="2943992" y="4998270"/>
            <a:ext cx="2700300" cy="274637"/>
          </a:xfrm>
          <a:prstGeom prst="rect">
            <a:avLst/>
          </a:prstGeom>
          <a:solidFill>
            <a:srgbClr val="B2B2B2"/>
          </a:solidFill>
          <a:ln w="9525" algn="ctr">
            <a:noFill/>
            <a:miter lim="800000"/>
            <a:headEnd/>
            <a:tailEnd/>
          </a:ln>
          <a:effectLst/>
        </p:spPr>
        <p:txBody>
          <a:bodyPr wrap="square" lIns="82124" tIns="41061" rIns="82124" bIns="41061" anchor="ctr">
            <a:spAutoFit/>
          </a:bodyPr>
          <a:lstStyle/>
          <a:p>
            <a:pPr algn="ctr" defTabSz="814388"/>
            <a:r>
              <a:rPr lang="en-AU" sz="1400" dirty="0" smtClean="0">
                <a:solidFill>
                  <a:schemeClr val="tx1"/>
                </a:solidFill>
              </a:rPr>
              <a:t>Link Quality Metric</a:t>
            </a:r>
            <a:endParaRPr lang="en-US" sz="1400" dirty="0">
              <a:solidFill>
                <a:schemeClr val="tx1"/>
              </a:solidFill>
            </a:endParaRPr>
          </a:p>
        </p:txBody>
      </p:sp>
      <p:sp>
        <p:nvSpPr>
          <p:cNvPr id="10" name="Rectangle 11"/>
          <p:cNvSpPr>
            <a:spLocks noChangeArrowheads="1"/>
          </p:cNvSpPr>
          <p:nvPr/>
        </p:nvSpPr>
        <p:spPr bwMode="auto">
          <a:xfrm rot="10800000">
            <a:off x="4353384" y="5271320"/>
            <a:ext cx="1290908" cy="406400"/>
          </a:xfrm>
          <a:prstGeom prst="rect">
            <a:avLst/>
          </a:prstGeom>
          <a:gradFill rotWithShape="1">
            <a:gsLst>
              <a:gs pos="0">
                <a:schemeClr val="hlink">
                  <a:alpha val="0"/>
                </a:schemeClr>
              </a:gs>
              <a:gs pos="100000">
                <a:schemeClr val="bg1">
                  <a:alpha val="20000"/>
                </a:schemeClr>
              </a:gs>
            </a:gsLst>
            <a:lin ang="5400000" scaled="1"/>
          </a:gradFill>
          <a:ln w="9525" algn="ctr">
            <a:noFill/>
            <a:miter lim="800000"/>
            <a:headEnd/>
            <a:tailEnd/>
          </a:ln>
          <a:effectLst/>
        </p:spPr>
        <p:txBody>
          <a:bodyPr wrap="square" lIns="82124" tIns="41061" rIns="82124" bIns="41061" anchor="ctr">
            <a:spAutoFit/>
          </a:bodyPr>
          <a:lstStyle/>
          <a:p>
            <a:endParaRPr lang="en-US"/>
          </a:p>
        </p:txBody>
      </p:sp>
      <p:sp>
        <p:nvSpPr>
          <p:cNvPr id="11" name="Rectangle 14"/>
          <p:cNvSpPr>
            <a:spLocks noChangeArrowheads="1"/>
          </p:cNvSpPr>
          <p:nvPr/>
        </p:nvSpPr>
        <p:spPr bwMode="auto">
          <a:xfrm rot="21600000">
            <a:off x="4353383" y="6173020"/>
            <a:ext cx="1949450" cy="406400"/>
          </a:xfrm>
          <a:prstGeom prst="rect">
            <a:avLst/>
          </a:prstGeom>
          <a:gradFill rotWithShape="1">
            <a:gsLst>
              <a:gs pos="0">
                <a:schemeClr val="hlink">
                  <a:alpha val="0"/>
                </a:schemeClr>
              </a:gs>
              <a:gs pos="100000">
                <a:schemeClr val="bg1">
                  <a:alpha val="20000"/>
                </a:schemeClr>
              </a:gs>
            </a:gsLst>
            <a:lin ang="5400000" scaled="1"/>
          </a:gradFill>
          <a:ln w="9525" algn="ctr">
            <a:noFill/>
            <a:miter lim="800000"/>
            <a:headEnd/>
            <a:tailEnd/>
          </a:ln>
          <a:effectLst/>
        </p:spPr>
        <p:txBody>
          <a:bodyPr lIns="82124" tIns="41061" rIns="82124" bIns="41061" anchor="ctr">
            <a:spAutoFit/>
          </a:bodyPr>
          <a:lstStyle/>
          <a:p>
            <a:endParaRPr lang="en-US"/>
          </a:p>
        </p:txBody>
      </p:sp>
      <p:sp>
        <p:nvSpPr>
          <p:cNvPr id="12" name="Rectangle 15"/>
          <p:cNvSpPr>
            <a:spLocks noChangeArrowheads="1"/>
          </p:cNvSpPr>
          <p:nvPr/>
        </p:nvSpPr>
        <p:spPr bwMode="auto">
          <a:xfrm rot="-10800000">
            <a:off x="2943991" y="5272907"/>
            <a:ext cx="1409391" cy="406400"/>
          </a:xfrm>
          <a:prstGeom prst="rect">
            <a:avLst/>
          </a:prstGeom>
          <a:gradFill rotWithShape="1">
            <a:gsLst>
              <a:gs pos="0">
                <a:schemeClr val="hlink">
                  <a:alpha val="0"/>
                </a:schemeClr>
              </a:gs>
              <a:gs pos="100000">
                <a:schemeClr val="bg1">
                  <a:alpha val="20000"/>
                </a:schemeClr>
              </a:gs>
            </a:gsLst>
            <a:lin ang="5400000" scaled="1"/>
          </a:gradFill>
          <a:ln w="9525" algn="ctr">
            <a:noFill/>
            <a:miter lim="800000"/>
            <a:headEnd/>
            <a:tailEnd/>
          </a:ln>
          <a:effectLst/>
        </p:spPr>
        <p:txBody>
          <a:bodyPr wrap="square" lIns="82124" tIns="41061" rIns="82124" bIns="41061" anchor="ctr">
            <a:spAutoFit/>
          </a:bodyPr>
          <a:lstStyle/>
          <a:p>
            <a:endParaRPr lang="en-US" dirty="0"/>
          </a:p>
        </p:txBody>
      </p:sp>
      <p:sp>
        <p:nvSpPr>
          <p:cNvPr id="13" name="Rectangle 16"/>
          <p:cNvSpPr>
            <a:spLocks noChangeArrowheads="1"/>
          </p:cNvSpPr>
          <p:nvPr/>
        </p:nvSpPr>
        <p:spPr bwMode="auto">
          <a:xfrm rot="-21600000">
            <a:off x="2943992" y="6173020"/>
            <a:ext cx="1409390" cy="406400"/>
          </a:xfrm>
          <a:prstGeom prst="rect">
            <a:avLst/>
          </a:prstGeom>
          <a:gradFill rotWithShape="1">
            <a:gsLst>
              <a:gs pos="0">
                <a:schemeClr val="hlink">
                  <a:alpha val="0"/>
                </a:schemeClr>
              </a:gs>
              <a:gs pos="100000">
                <a:schemeClr val="bg1">
                  <a:alpha val="20000"/>
                </a:schemeClr>
              </a:gs>
            </a:gsLst>
            <a:lin ang="5400000" scaled="1"/>
          </a:gradFill>
          <a:ln w="9525" algn="ctr">
            <a:noFill/>
            <a:miter lim="800000"/>
            <a:headEnd/>
            <a:tailEnd/>
          </a:ln>
          <a:effectLst/>
        </p:spPr>
        <p:txBody>
          <a:bodyPr wrap="square" lIns="82124" tIns="41061" rIns="82124" bIns="41061" anchor="ctr">
            <a:spAutoFit/>
          </a:bodyPr>
          <a:lstStyle/>
          <a:p>
            <a:endParaRPr lang="en-US"/>
          </a:p>
        </p:txBody>
      </p:sp>
      <p:sp>
        <p:nvSpPr>
          <p:cNvPr id="14" name="Rectangle 13"/>
          <p:cNvSpPr/>
          <p:nvPr/>
        </p:nvSpPr>
        <p:spPr>
          <a:xfrm>
            <a:off x="5734364" y="5261054"/>
            <a:ext cx="3510468" cy="996055"/>
          </a:xfrm>
          <a:prstGeom prst="rect">
            <a:avLst/>
          </a:prstGeom>
        </p:spPr>
        <p:txBody>
          <a:bodyPr wrap="square">
            <a:noAutofit/>
          </a:bodyPr>
          <a:lstStyle/>
          <a:p>
            <a:pPr marL="3175" lvl="1" algn="ctr" defTabSz="814388" eaLnBrk="1" hangingPunct="1">
              <a:lnSpc>
                <a:spcPct val="85000"/>
              </a:lnSpc>
              <a:spcBef>
                <a:spcPct val="35000"/>
              </a:spcBef>
            </a:pPr>
            <a:r>
              <a:rPr lang="en-AU" kern="0" dirty="0" err="1" smtClean="0">
                <a:solidFill>
                  <a:schemeClr val="accent1"/>
                </a:solidFill>
                <a:latin typeface="Arial"/>
              </a:rPr>
              <a:t>Tradeoff</a:t>
            </a:r>
            <a:endParaRPr lang="en-AU" kern="0" dirty="0" smtClean="0">
              <a:solidFill>
                <a:schemeClr val="accent1"/>
              </a:solidFill>
              <a:latin typeface="Arial"/>
            </a:endParaRPr>
          </a:p>
          <a:p>
            <a:pPr marL="3175" lvl="1" algn="ctr" defTabSz="814388" eaLnBrk="1" hangingPunct="1">
              <a:lnSpc>
                <a:spcPct val="85000"/>
              </a:lnSpc>
              <a:spcBef>
                <a:spcPct val="35000"/>
              </a:spcBef>
            </a:pPr>
            <a:r>
              <a:rPr lang="en-AU" kern="0" dirty="0" smtClean="0">
                <a:solidFill>
                  <a:schemeClr val="accent1"/>
                </a:solidFill>
                <a:latin typeface="Arial"/>
              </a:rPr>
              <a:t>Reduced accuracy </a:t>
            </a:r>
            <a:r>
              <a:rPr lang="en-AU" kern="0" dirty="0" err="1" smtClean="0">
                <a:solidFill>
                  <a:schemeClr val="accent1"/>
                </a:solidFill>
                <a:latin typeface="Arial"/>
              </a:rPr>
              <a:t>vs</a:t>
            </a:r>
            <a:r>
              <a:rPr lang="en-AU" kern="0" dirty="0" smtClean="0">
                <a:solidFill>
                  <a:schemeClr val="accent1"/>
                </a:solidFill>
                <a:latin typeface="Arial"/>
              </a:rPr>
              <a:t> overhead and processing efficiency</a:t>
            </a:r>
            <a:endParaRPr lang="en-AU" kern="0" dirty="0">
              <a:solidFill>
                <a:schemeClr val="accent1"/>
              </a:solidFill>
              <a:latin typeface="Aria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2658" name="Rectangle 2"/>
          <p:cNvSpPr>
            <a:spLocks noGrp="1" noChangeArrowheads="1"/>
          </p:cNvSpPr>
          <p:nvPr>
            <p:ph type="title"/>
          </p:nvPr>
        </p:nvSpPr>
        <p:spPr/>
        <p:txBody>
          <a:bodyPr/>
          <a:lstStyle/>
          <a:p>
            <a:r>
              <a:rPr lang="en-AU" dirty="0" smtClean="0"/>
              <a:t>Standardise to Build The Internet </a:t>
            </a:r>
            <a:r>
              <a:rPr lang="en-AU" dirty="0"/>
              <a:t>of Things </a:t>
            </a:r>
            <a:endParaRPr lang="en-US" dirty="0"/>
          </a:p>
        </p:txBody>
      </p:sp>
      <p:sp>
        <p:nvSpPr>
          <p:cNvPr id="1222659" name="Rectangle 3"/>
          <p:cNvSpPr>
            <a:spLocks noGrp="1" noChangeArrowheads="1"/>
          </p:cNvSpPr>
          <p:nvPr>
            <p:ph type="body" idx="1"/>
          </p:nvPr>
        </p:nvSpPr>
        <p:spPr>
          <a:xfrm>
            <a:off x="1057275" y="1520825"/>
            <a:ext cx="8609194" cy="3571875"/>
          </a:xfrm>
        </p:spPr>
        <p:txBody>
          <a:bodyPr/>
          <a:lstStyle/>
          <a:p>
            <a:r>
              <a:rPr lang="en-US" dirty="0" smtClean="0"/>
              <a:t>Next iteration of the Internet </a:t>
            </a:r>
          </a:p>
          <a:p>
            <a:pPr lvl="1"/>
            <a:r>
              <a:rPr lang="en-AU" dirty="0" smtClean="0"/>
              <a:t>Standardise IP into sensors and other smart objects</a:t>
            </a:r>
          </a:p>
          <a:p>
            <a:pPr lvl="1"/>
            <a:r>
              <a:rPr lang="en-US" dirty="0" smtClean="0"/>
              <a:t>Any object or environmental condition can be monitored</a:t>
            </a:r>
            <a:endParaRPr lang="en-AU" dirty="0" smtClean="0"/>
          </a:p>
          <a:p>
            <a:pPr lvl="1"/>
            <a:r>
              <a:rPr lang="en-AU" dirty="0" smtClean="0"/>
              <a:t>Expand the current Internet to virtually anything and everything</a:t>
            </a:r>
          </a:p>
          <a:p>
            <a:r>
              <a:rPr lang="en-US" dirty="0" smtClean="0">
                <a:solidFill>
                  <a:schemeClr val="tx1"/>
                </a:solidFill>
                <a:latin typeface="+mn-lt"/>
                <a:ea typeface="+mn-ea"/>
                <a:cs typeface="+mn-cs"/>
              </a:rPr>
              <a:t>Internet </a:t>
            </a:r>
            <a:r>
              <a:rPr lang="en-US" dirty="0">
                <a:solidFill>
                  <a:schemeClr val="tx1"/>
                </a:solidFill>
                <a:latin typeface="+mn-lt"/>
                <a:ea typeface="+mn-ea"/>
                <a:cs typeface="+mn-cs"/>
              </a:rPr>
              <a:t>of Things (</a:t>
            </a:r>
            <a:r>
              <a:rPr lang="en-US" dirty="0" err="1">
                <a:solidFill>
                  <a:schemeClr val="tx1"/>
                </a:solidFill>
                <a:latin typeface="+mn-lt"/>
                <a:ea typeface="+mn-ea"/>
                <a:cs typeface="+mn-cs"/>
              </a:rPr>
              <a:t>IoT</a:t>
            </a:r>
            <a:r>
              <a:rPr lang="en-US" dirty="0">
                <a:solidFill>
                  <a:schemeClr val="tx1"/>
                </a:solidFill>
                <a:latin typeface="+mn-lt"/>
                <a:ea typeface="+mn-ea"/>
                <a:cs typeface="+mn-cs"/>
              </a:rPr>
              <a:t>) </a:t>
            </a:r>
            <a:endParaRPr lang="en-US" dirty="0" smtClean="0">
              <a:solidFill>
                <a:schemeClr val="tx1"/>
              </a:solidFill>
              <a:latin typeface="+mn-lt"/>
              <a:ea typeface="+mn-ea"/>
              <a:cs typeface="+mn-cs"/>
            </a:endParaRPr>
          </a:p>
          <a:p>
            <a:pPr lvl="1"/>
            <a:r>
              <a:rPr lang="en-US" dirty="0">
                <a:ea typeface="+mn-ea"/>
                <a:cs typeface="+mn-cs"/>
              </a:rPr>
              <a:t>P</a:t>
            </a:r>
            <a:r>
              <a:rPr lang="en-US" dirty="0" smtClean="0">
                <a:solidFill>
                  <a:schemeClr val="tx1"/>
                </a:solidFill>
                <a:latin typeface="+mn-lt"/>
                <a:ea typeface="+mn-ea"/>
                <a:cs typeface="+mn-cs"/>
              </a:rPr>
              <a:t>ervasive </a:t>
            </a:r>
            <a:r>
              <a:rPr lang="en-US" dirty="0">
                <a:solidFill>
                  <a:schemeClr val="tx1"/>
                </a:solidFill>
                <a:latin typeface="+mn-lt"/>
                <a:ea typeface="+mn-ea"/>
                <a:cs typeface="+mn-cs"/>
              </a:rPr>
              <a:t>and ubiquitous network which enables </a:t>
            </a:r>
            <a:r>
              <a:rPr lang="en-US" dirty="0" smtClean="0">
                <a:solidFill>
                  <a:schemeClr val="tx1"/>
                </a:solidFill>
                <a:latin typeface="+mn-lt"/>
                <a:ea typeface="+mn-ea"/>
                <a:cs typeface="+mn-cs"/>
              </a:rPr>
              <a:t>monitoring </a:t>
            </a:r>
            <a:r>
              <a:rPr lang="en-US" dirty="0">
                <a:solidFill>
                  <a:schemeClr val="tx1"/>
                </a:solidFill>
                <a:latin typeface="+mn-lt"/>
                <a:ea typeface="+mn-ea"/>
                <a:cs typeface="+mn-cs"/>
              </a:rPr>
              <a:t>and control of </a:t>
            </a:r>
            <a:r>
              <a:rPr lang="en-US" dirty="0" smtClean="0">
                <a:solidFill>
                  <a:schemeClr val="tx1"/>
                </a:solidFill>
                <a:latin typeface="+mn-lt"/>
                <a:ea typeface="+mn-ea"/>
                <a:cs typeface="+mn-cs"/>
              </a:rPr>
              <a:t>physical </a:t>
            </a:r>
            <a:r>
              <a:rPr lang="en-US" dirty="0">
                <a:solidFill>
                  <a:schemeClr val="tx1"/>
                </a:solidFill>
                <a:latin typeface="+mn-lt"/>
                <a:ea typeface="+mn-ea"/>
                <a:cs typeface="+mn-cs"/>
              </a:rPr>
              <a:t>environment by collecting, processing, and analyzing the data generated by </a:t>
            </a:r>
            <a:r>
              <a:rPr lang="en-US" dirty="0" smtClean="0">
                <a:solidFill>
                  <a:schemeClr val="tx1"/>
                </a:solidFill>
                <a:latin typeface="+mn-lt"/>
                <a:ea typeface="+mn-ea"/>
                <a:cs typeface="+mn-cs"/>
              </a:rPr>
              <a:t>Smart-Objects </a:t>
            </a:r>
          </a:p>
          <a:p>
            <a:pPr lvl="1"/>
            <a:endParaRPr lang="en-AU" dirty="0">
              <a:solidFill>
                <a:schemeClr val="accent2"/>
              </a:solidFill>
            </a:endParaRPr>
          </a:p>
          <a:p>
            <a:pPr lvl="1"/>
            <a:endParaRPr lang="en-AU" dirty="0"/>
          </a:p>
          <a:p>
            <a:endParaRPr lang="en-AU" dirty="0"/>
          </a:p>
          <a:p>
            <a:pPr lvl="1"/>
            <a:endParaRPr lang="en-US" dirty="0"/>
          </a:p>
        </p:txBody>
      </p:sp>
      <p:grpSp>
        <p:nvGrpSpPr>
          <p:cNvPr id="113" name="Group 112"/>
          <p:cNvGrpSpPr/>
          <p:nvPr/>
        </p:nvGrpSpPr>
        <p:grpSpPr>
          <a:xfrm>
            <a:off x="7723188" y="4192110"/>
            <a:ext cx="3808717" cy="2552855"/>
            <a:chOff x="7723188" y="3789040"/>
            <a:chExt cx="4410075" cy="2955925"/>
          </a:xfrm>
        </p:grpSpPr>
        <p:sp>
          <p:nvSpPr>
            <p:cNvPr id="1222661" name="Cloud"/>
            <p:cNvSpPr>
              <a:spLocks noChangeAspect="1" noEditPoints="1" noChangeArrowheads="1"/>
            </p:cNvSpPr>
            <p:nvPr/>
          </p:nvSpPr>
          <p:spPr bwMode="auto">
            <a:xfrm>
              <a:off x="7723188" y="3789040"/>
              <a:ext cx="4410075" cy="29559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hlink"/>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grpSp>
          <p:nvGrpSpPr>
            <p:cNvPr id="1222688" name="Group 32"/>
            <p:cNvGrpSpPr>
              <a:grpSpLocks/>
            </p:cNvGrpSpPr>
            <p:nvPr/>
          </p:nvGrpSpPr>
          <p:grpSpPr bwMode="auto">
            <a:xfrm>
              <a:off x="8668151" y="4523898"/>
              <a:ext cx="2384425" cy="1598612"/>
              <a:chOff x="1076" y="2903"/>
              <a:chExt cx="1502" cy="1007"/>
            </a:xfrm>
          </p:grpSpPr>
          <p:sp>
            <p:nvSpPr>
              <p:cNvPr id="1222689" name="Cloud"/>
              <p:cNvSpPr>
                <a:spLocks noChangeAspect="1" noEditPoints="1" noChangeArrowheads="1"/>
              </p:cNvSpPr>
              <p:nvPr/>
            </p:nvSpPr>
            <p:spPr bwMode="auto">
              <a:xfrm>
                <a:off x="1076" y="2903"/>
                <a:ext cx="1502" cy="100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88CCE4"/>
              </a:solidFill>
              <a:ln w="9525">
                <a:noFill/>
                <a:miter lim="800000"/>
                <a:headEnd/>
                <a:tailEnd/>
              </a:ln>
              <a:effectLst/>
            </p:spPr>
            <p:txBody>
              <a:bodyPr/>
              <a:lstStyle/>
              <a:p>
                <a:endParaRPr lang="en-US"/>
              </a:p>
            </p:txBody>
          </p:sp>
          <p:pic>
            <p:nvPicPr>
              <p:cNvPr id="1222690" name="Picture 4"/>
              <p:cNvPicPr>
                <a:picLocks noChangeArrowheads="1"/>
              </p:cNvPicPr>
              <p:nvPr/>
            </p:nvPicPr>
            <p:blipFill>
              <a:blip r:embed="rId3" cstate="print"/>
              <a:srcRect/>
              <a:stretch>
                <a:fillRect/>
              </a:stretch>
            </p:blipFill>
            <p:spPr bwMode="auto">
              <a:xfrm>
                <a:off x="1174" y="3326"/>
                <a:ext cx="211" cy="162"/>
              </a:xfrm>
              <a:prstGeom prst="rect">
                <a:avLst/>
              </a:prstGeom>
              <a:noFill/>
              <a:ln w="9525">
                <a:noFill/>
                <a:miter lim="800000"/>
                <a:headEnd/>
                <a:tailEnd/>
              </a:ln>
              <a:effectLst/>
            </p:spPr>
          </p:pic>
          <p:pic>
            <p:nvPicPr>
              <p:cNvPr id="1222691" name="Picture 41" descr="SetTopBox"/>
              <p:cNvPicPr>
                <a:picLocks noChangeAspect="1" noChangeArrowheads="1"/>
              </p:cNvPicPr>
              <p:nvPr/>
            </p:nvPicPr>
            <p:blipFill>
              <a:blip r:embed="rId4" cstate="print"/>
              <a:srcRect/>
              <a:stretch>
                <a:fillRect/>
              </a:stretch>
            </p:blipFill>
            <p:spPr bwMode="auto">
              <a:xfrm>
                <a:off x="1365" y="3208"/>
                <a:ext cx="251" cy="109"/>
              </a:xfrm>
              <a:prstGeom prst="rect">
                <a:avLst/>
              </a:prstGeom>
              <a:noFill/>
              <a:ln w="9525">
                <a:noFill/>
                <a:miter lim="800000"/>
                <a:headEnd/>
                <a:tailEnd/>
              </a:ln>
              <a:effectLst/>
            </p:spPr>
          </p:pic>
          <p:pic>
            <p:nvPicPr>
              <p:cNvPr id="1222692" name="Picture 36" descr="Class4_5Switch"/>
              <p:cNvPicPr>
                <a:picLocks noChangeAspect="1" noChangeArrowheads="1"/>
              </p:cNvPicPr>
              <p:nvPr/>
            </p:nvPicPr>
            <p:blipFill>
              <a:blip r:embed="rId5" cstate="print"/>
              <a:srcRect/>
              <a:stretch>
                <a:fillRect/>
              </a:stretch>
            </p:blipFill>
            <p:spPr bwMode="auto">
              <a:xfrm>
                <a:off x="1690" y="3085"/>
                <a:ext cx="182" cy="246"/>
              </a:xfrm>
              <a:prstGeom prst="rect">
                <a:avLst/>
              </a:prstGeom>
              <a:noFill/>
              <a:ln w="9525">
                <a:noFill/>
                <a:miter lim="800000"/>
                <a:headEnd/>
                <a:tailEnd/>
              </a:ln>
              <a:effectLst/>
            </p:spPr>
          </p:pic>
          <p:pic>
            <p:nvPicPr>
              <p:cNvPr id="1222693" name="Picture 11"/>
              <p:cNvPicPr>
                <a:picLocks noChangeAspect="1" noChangeArrowheads="1"/>
              </p:cNvPicPr>
              <p:nvPr/>
            </p:nvPicPr>
            <p:blipFill>
              <a:blip r:embed="rId6" cstate="print"/>
              <a:srcRect/>
              <a:stretch>
                <a:fillRect/>
              </a:stretch>
            </p:blipFill>
            <p:spPr bwMode="auto">
              <a:xfrm>
                <a:off x="2025" y="3399"/>
                <a:ext cx="242" cy="211"/>
              </a:xfrm>
              <a:prstGeom prst="rect">
                <a:avLst/>
              </a:prstGeom>
              <a:noFill/>
              <a:ln w="9525">
                <a:noFill/>
                <a:miter lim="800000"/>
                <a:headEnd/>
                <a:tailEnd/>
              </a:ln>
              <a:effectLst/>
            </p:spPr>
          </p:pic>
          <p:pic>
            <p:nvPicPr>
              <p:cNvPr id="1222694" name="Picture 22"/>
              <p:cNvPicPr>
                <a:picLocks noChangeAspect="1" noChangeArrowheads="1"/>
              </p:cNvPicPr>
              <p:nvPr/>
            </p:nvPicPr>
            <p:blipFill>
              <a:blip r:embed="rId7" cstate="print"/>
              <a:srcRect/>
              <a:stretch>
                <a:fillRect/>
              </a:stretch>
            </p:blipFill>
            <p:spPr bwMode="auto">
              <a:xfrm>
                <a:off x="1506" y="3488"/>
                <a:ext cx="220" cy="179"/>
              </a:xfrm>
              <a:prstGeom prst="rect">
                <a:avLst/>
              </a:prstGeom>
              <a:noFill/>
              <a:ln w="9525">
                <a:noFill/>
                <a:miter lim="800000"/>
                <a:headEnd/>
                <a:tailEnd/>
              </a:ln>
              <a:effectLst/>
            </p:spPr>
          </p:pic>
          <p:pic>
            <p:nvPicPr>
              <p:cNvPr id="1222695" name="Picture 23"/>
              <p:cNvPicPr>
                <a:picLocks noChangeAspect="1" noChangeArrowheads="1"/>
              </p:cNvPicPr>
              <p:nvPr/>
            </p:nvPicPr>
            <p:blipFill>
              <a:blip r:embed="rId8" cstate="print"/>
              <a:srcRect/>
              <a:stretch>
                <a:fillRect/>
              </a:stretch>
            </p:blipFill>
            <p:spPr bwMode="auto">
              <a:xfrm>
                <a:off x="1774" y="3677"/>
                <a:ext cx="198" cy="123"/>
              </a:xfrm>
              <a:prstGeom prst="rect">
                <a:avLst/>
              </a:prstGeom>
              <a:noFill/>
              <a:ln w="9525">
                <a:noFill/>
                <a:miter lim="800000"/>
                <a:headEnd/>
                <a:tailEnd/>
              </a:ln>
              <a:effectLst/>
            </p:spPr>
          </p:pic>
          <p:pic>
            <p:nvPicPr>
              <p:cNvPr id="1222696" name="Picture 34"/>
              <p:cNvPicPr>
                <a:picLocks noChangeAspect="1" noChangeArrowheads="1"/>
              </p:cNvPicPr>
              <p:nvPr/>
            </p:nvPicPr>
            <p:blipFill>
              <a:blip r:embed="rId9" cstate="print"/>
              <a:srcRect/>
              <a:stretch>
                <a:fillRect/>
              </a:stretch>
            </p:blipFill>
            <p:spPr bwMode="auto">
              <a:xfrm>
                <a:off x="1239" y="3519"/>
                <a:ext cx="145" cy="131"/>
              </a:xfrm>
              <a:prstGeom prst="rect">
                <a:avLst/>
              </a:prstGeom>
              <a:noFill/>
              <a:ln w="9525">
                <a:noFill/>
                <a:miter lim="800000"/>
                <a:headEnd/>
                <a:tailEnd/>
              </a:ln>
              <a:effectLst/>
            </p:spPr>
          </p:pic>
          <p:pic>
            <p:nvPicPr>
              <p:cNvPr id="1222697" name="Picture 22"/>
              <p:cNvPicPr>
                <a:picLocks noChangeAspect="1" noChangeArrowheads="1"/>
              </p:cNvPicPr>
              <p:nvPr/>
            </p:nvPicPr>
            <p:blipFill>
              <a:blip r:embed="rId7" cstate="print"/>
              <a:srcRect/>
              <a:stretch>
                <a:fillRect/>
              </a:stretch>
            </p:blipFill>
            <p:spPr bwMode="auto">
              <a:xfrm>
                <a:off x="2157" y="2953"/>
                <a:ext cx="220" cy="179"/>
              </a:xfrm>
              <a:prstGeom prst="rect">
                <a:avLst/>
              </a:prstGeom>
              <a:noFill/>
              <a:ln w="9525">
                <a:noFill/>
                <a:miter lim="800000"/>
                <a:headEnd/>
                <a:tailEnd/>
              </a:ln>
              <a:effectLst/>
            </p:spPr>
          </p:pic>
          <p:pic>
            <p:nvPicPr>
              <p:cNvPr id="1222698" name="Picture 41" descr="SetTopBox"/>
              <p:cNvPicPr>
                <a:picLocks noChangeAspect="1" noChangeArrowheads="1"/>
              </p:cNvPicPr>
              <p:nvPr/>
            </p:nvPicPr>
            <p:blipFill>
              <a:blip r:embed="rId4" cstate="print"/>
              <a:srcRect/>
              <a:stretch>
                <a:fillRect/>
              </a:stretch>
            </p:blipFill>
            <p:spPr bwMode="auto">
              <a:xfrm>
                <a:off x="1926" y="3166"/>
                <a:ext cx="251" cy="109"/>
              </a:xfrm>
              <a:prstGeom prst="rect">
                <a:avLst/>
              </a:prstGeom>
              <a:noFill/>
              <a:ln w="9525">
                <a:noFill/>
                <a:miter lim="800000"/>
                <a:headEnd/>
                <a:tailEnd/>
              </a:ln>
              <a:effectLst/>
            </p:spPr>
          </p:pic>
          <p:pic>
            <p:nvPicPr>
              <p:cNvPr id="1222699" name="Picture 34"/>
              <p:cNvPicPr>
                <a:picLocks noChangeAspect="1" noChangeArrowheads="1"/>
              </p:cNvPicPr>
              <p:nvPr/>
            </p:nvPicPr>
            <p:blipFill>
              <a:blip r:embed="rId9" cstate="print"/>
              <a:srcRect/>
              <a:stretch>
                <a:fillRect/>
              </a:stretch>
            </p:blipFill>
            <p:spPr bwMode="auto">
              <a:xfrm>
                <a:off x="1781" y="3422"/>
                <a:ext cx="145" cy="131"/>
              </a:xfrm>
              <a:prstGeom prst="rect">
                <a:avLst/>
              </a:prstGeom>
              <a:noFill/>
              <a:ln w="9525">
                <a:noFill/>
                <a:miter lim="800000"/>
                <a:headEnd/>
                <a:tailEnd/>
              </a:ln>
              <a:effectLst/>
            </p:spPr>
          </p:pic>
          <p:pic>
            <p:nvPicPr>
              <p:cNvPr id="1222700" name="Picture 4"/>
              <p:cNvPicPr>
                <a:picLocks noChangeArrowheads="1"/>
              </p:cNvPicPr>
              <p:nvPr/>
            </p:nvPicPr>
            <p:blipFill>
              <a:blip r:embed="rId3" cstate="print"/>
              <a:srcRect/>
              <a:stretch>
                <a:fillRect/>
              </a:stretch>
            </p:blipFill>
            <p:spPr bwMode="auto">
              <a:xfrm>
                <a:off x="2245" y="3208"/>
                <a:ext cx="211" cy="162"/>
              </a:xfrm>
              <a:prstGeom prst="rect">
                <a:avLst/>
              </a:prstGeom>
              <a:noFill/>
              <a:ln w="9525">
                <a:noFill/>
                <a:miter lim="800000"/>
                <a:headEnd/>
                <a:tailEnd/>
              </a:ln>
              <a:effectLst/>
            </p:spPr>
          </p:pic>
          <p:pic>
            <p:nvPicPr>
              <p:cNvPr id="1222701" name="Picture 23"/>
              <p:cNvPicPr>
                <a:picLocks noChangeAspect="1" noChangeArrowheads="1"/>
              </p:cNvPicPr>
              <p:nvPr/>
            </p:nvPicPr>
            <p:blipFill>
              <a:blip r:embed="rId8" cstate="print"/>
              <a:srcRect/>
              <a:stretch>
                <a:fillRect/>
              </a:stretch>
            </p:blipFill>
            <p:spPr bwMode="auto">
              <a:xfrm>
                <a:off x="1312" y="3043"/>
                <a:ext cx="198" cy="123"/>
              </a:xfrm>
              <a:prstGeom prst="rect">
                <a:avLst/>
              </a:prstGeom>
              <a:noFill/>
              <a:ln w="9525">
                <a:noFill/>
                <a:miter lim="800000"/>
                <a:headEnd/>
                <a:tailEnd/>
              </a:ln>
              <a:effectLst/>
            </p:spPr>
          </p:pic>
        </p:grpSp>
        <p:grpSp>
          <p:nvGrpSpPr>
            <p:cNvPr id="1222702" name="Group 20"/>
            <p:cNvGrpSpPr>
              <a:grpSpLocks noChangeAspect="1"/>
            </p:cNvGrpSpPr>
            <p:nvPr/>
          </p:nvGrpSpPr>
          <p:grpSpPr bwMode="auto">
            <a:xfrm>
              <a:off x="11052576" y="4223860"/>
              <a:ext cx="230188" cy="300038"/>
              <a:chOff x="2898" y="1739"/>
              <a:chExt cx="848" cy="1107"/>
            </a:xfrm>
          </p:grpSpPr>
          <p:pic>
            <p:nvPicPr>
              <p:cNvPr id="1222703" name="Picture 21"/>
              <p:cNvPicPr preferRelativeResize="0">
                <a:picLocks noChangeAspect="1" noChangeArrowheads="1"/>
              </p:cNvPicPr>
              <p:nvPr/>
            </p:nvPicPr>
            <p:blipFill>
              <a:blip r:embed="rId10" cstate="print"/>
              <a:srcRect/>
              <a:stretch>
                <a:fillRect/>
              </a:stretch>
            </p:blipFill>
            <p:spPr bwMode="auto">
              <a:xfrm>
                <a:off x="2898" y="2312"/>
                <a:ext cx="781" cy="534"/>
              </a:xfrm>
              <a:prstGeom prst="rect">
                <a:avLst/>
              </a:prstGeom>
              <a:noFill/>
              <a:ln w="9525">
                <a:noFill/>
                <a:miter lim="800000"/>
                <a:headEnd/>
                <a:tailEnd/>
              </a:ln>
            </p:spPr>
          </p:pic>
          <p:pic>
            <p:nvPicPr>
              <p:cNvPr id="1222704" name="Picture 22"/>
              <p:cNvPicPr preferRelativeResize="0">
                <a:picLocks noChangeAspect="1" noChangeArrowheads="1"/>
              </p:cNvPicPr>
              <p:nvPr/>
            </p:nvPicPr>
            <p:blipFill>
              <a:blip r:embed="rId11" cstate="print"/>
              <a:srcRect/>
              <a:stretch>
                <a:fillRect/>
              </a:stretch>
            </p:blipFill>
            <p:spPr bwMode="auto">
              <a:xfrm>
                <a:off x="2963" y="1739"/>
                <a:ext cx="783" cy="534"/>
              </a:xfrm>
              <a:prstGeom prst="rect">
                <a:avLst/>
              </a:prstGeom>
              <a:noFill/>
              <a:ln w="9525">
                <a:noFill/>
                <a:miter lim="800000"/>
                <a:headEnd/>
                <a:tailEnd/>
              </a:ln>
            </p:spPr>
          </p:pic>
        </p:grpSp>
        <p:pic>
          <p:nvPicPr>
            <p:cNvPr id="1222705" name="Picture 25"/>
            <p:cNvPicPr preferRelativeResize="0">
              <a:picLocks noChangeAspect="1" noChangeArrowheads="1"/>
            </p:cNvPicPr>
            <p:nvPr/>
          </p:nvPicPr>
          <p:blipFill>
            <a:blip r:embed="rId12" cstate="print"/>
            <a:srcRect/>
            <a:stretch>
              <a:fillRect/>
            </a:stretch>
          </p:blipFill>
          <p:spPr bwMode="auto">
            <a:xfrm>
              <a:off x="8466539" y="4812823"/>
              <a:ext cx="134937" cy="177800"/>
            </a:xfrm>
            <a:prstGeom prst="rect">
              <a:avLst/>
            </a:prstGeom>
            <a:noFill/>
            <a:ln w="9525">
              <a:noFill/>
              <a:miter lim="800000"/>
              <a:headEnd/>
              <a:tailEnd/>
            </a:ln>
          </p:spPr>
        </p:pic>
        <p:pic>
          <p:nvPicPr>
            <p:cNvPr id="1222706" name="Picture 26"/>
            <p:cNvPicPr preferRelativeResize="0">
              <a:picLocks noChangeAspect="1" noChangeArrowheads="1"/>
            </p:cNvPicPr>
            <p:nvPr/>
          </p:nvPicPr>
          <p:blipFill>
            <a:blip r:embed="rId13" cstate="print"/>
            <a:srcRect/>
            <a:stretch>
              <a:fillRect/>
            </a:stretch>
          </p:blipFill>
          <p:spPr bwMode="auto">
            <a:xfrm>
              <a:off x="8601476" y="4414360"/>
              <a:ext cx="133350" cy="188913"/>
            </a:xfrm>
            <a:prstGeom prst="rect">
              <a:avLst/>
            </a:prstGeom>
            <a:noFill/>
            <a:ln w="9525">
              <a:noFill/>
              <a:miter lim="800000"/>
              <a:headEnd/>
              <a:tailEnd/>
            </a:ln>
          </p:spPr>
        </p:pic>
        <p:pic>
          <p:nvPicPr>
            <p:cNvPr id="1222707" name="Picture 51" descr="dglxasset[2]"/>
            <p:cNvPicPr>
              <a:picLocks noChangeAspect="1" noChangeArrowheads="1"/>
            </p:cNvPicPr>
            <p:nvPr/>
          </p:nvPicPr>
          <p:blipFill>
            <a:blip r:embed="rId14" cstate="print"/>
            <a:srcRect/>
            <a:stretch>
              <a:fillRect/>
            </a:stretch>
          </p:blipFill>
          <p:spPr bwMode="auto">
            <a:xfrm>
              <a:off x="8730064" y="5995510"/>
              <a:ext cx="185737" cy="254000"/>
            </a:xfrm>
            <a:prstGeom prst="rect">
              <a:avLst/>
            </a:prstGeom>
            <a:noFill/>
          </p:spPr>
        </p:pic>
        <p:pic>
          <p:nvPicPr>
            <p:cNvPr id="1222708" name="Picture 52" descr="dglxasset[3]"/>
            <p:cNvPicPr>
              <a:picLocks noChangeAspect="1" noChangeArrowheads="1"/>
            </p:cNvPicPr>
            <p:nvPr/>
          </p:nvPicPr>
          <p:blipFill>
            <a:blip r:embed="rId15" cstate="print"/>
            <a:srcRect/>
            <a:stretch>
              <a:fillRect/>
            </a:stretch>
          </p:blipFill>
          <p:spPr bwMode="auto">
            <a:xfrm>
              <a:off x="8388751" y="5676423"/>
              <a:ext cx="279400" cy="277812"/>
            </a:xfrm>
            <a:prstGeom prst="rect">
              <a:avLst/>
            </a:prstGeom>
            <a:noFill/>
          </p:spPr>
        </p:pic>
        <p:pic>
          <p:nvPicPr>
            <p:cNvPr id="1222709" name="Picture 53" descr="dglxasset[3]"/>
            <p:cNvPicPr>
              <a:picLocks noChangeAspect="1" noChangeArrowheads="1"/>
            </p:cNvPicPr>
            <p:nvPr/>
          </p:nvPicPr>
          <p:blipFill>
            <a:blip r:embed="rId15" cstate="print"/>
            <a:srcRect/>
            <a:stretch>
              <a:fillRect/>
            </a:stretch>
          </p:blipFill>
          <p:spPr bwMode="auto">
            <a:xfrm>
              <a:off x="11143064" y="5627210"/>
              <a:ext cx="279400" cy="277813"/>
            </a:xfrm>
            <a:prstGeom prst="rect">
              <a:avLst/>
            </a:prstGeom>
            <a:noFill/>
          </p:spPr>
        </p:pic>
        <p:pic>
          <p:nvPicPr>
            <p:cNvPr id="1222710" name="Picture 26"/>
            <p:cNvPicPr preferRelativeResize="0">
              <a:picLocks noChangeAspect="1" noChangeArrowheads="1"/>
            </p:cNvPicPr>
            <p:nvPr/>
          </p:nvPicPr>
          <p:blipFill>
            <a:blip r:embed="rId13" cstate="print"/>
            <a:srcRect/>
            <a:stretch>
              <a:fillRect/>
            </a:stretch>
          </p:blipFill>
          <p:spPr bwMode="auto">
            <a:xfrm>
              <a:off x="11131951" y="5122385"/>
              <a:ext cx="133350" cy="188913"/>
            </a:xfrm>
            <a:prstGeom prst="rect">
              <a:avLst/>
            </a:prstGeom>
            <a:noFill/>
            <a:ln w="9525">
              <a:noFill/>
              <a:miter lim="800000"/>
              <a:headEnd/>
              <a:tailEnd/>
            </a:ln>
          </p:spPr>
        </p:pic>
        <p:pic>
          <p:nvPicPr>
            <p:cNvPr id="1222711" name="Picture 55" descr="dglxasset[4]"/>
            <p:cNvPicPr>
              <a:picLocks noChangeAspect="1" noChangeArrowheads="1"/>
            </p:cNvPicPr>
            <p:nvPr/>
          </p:nvPicPr>
          <p:blipFill>
            <a:blip r:embed="rId16" cstate="print"/>
            <a:srcRect/>
            <a:stretch>
              <a:fillRect/>
            </a:stretch>
          </p:blipFill>
          <p:spPr bwMode="auto">
            <a:xfrm>
              <a:off x="9417451" y="4223860"/>
              <a:ext cx="282575" cy="279400"/>
            </a:xfrm>
            <a:prstGeom prst="rect">
              <a:avLst/>
            </a:prstGeom>
            <a:noFill/>
          </p:spPr>
        </p:pic>
        <p:pic>
          <p:nvPicPr>
            <p:cNvPr id="1222712" name="Picture 56" descr="dglxasset[4]"/>
            <p:cNvPicPr>
              <a:picLocks noChangeAspect="1" noChangeArrowheads="1"/>
            </p:cNvPicPr>
            <p:nvPr/>
          </p:nvPicPr>
          <p:blipFill>
            <a:blip r:embed="rId16" cstate="print"/>
            <a:srcRect/>
            <a:stretch>
              <a:fillRect/>
            </a:stretch>
          </p:blipFill>
          <p:spPr bwMode="auto">
            <a:xfrm>
              <a:off x="10017526" y="6297135"/>
              <a:ext cx="282575" cy="279400"/>
            </a:xfrm>
            <a:prstGeom prst="rect">
              <a:avLst/>
            </a:prstGeom>
            <a:noFill/>
          </p:spPr>
        </p:pic>
        <p:pic>
          <p:nvPicPr>
            <p:cNvPr id="1222713" name="Picture 57" descr="dglxasset[3]"/>
            <p:cNvPicPr>
              <a:picLocks noChangeAspect="1" noChangeArrowheads="1"/>
            </p:cNvPicPr>
            <p:nvPr/>
          </p:nvPicPr>
          <p:blipFill>
            <a:blip r:embed="rId17" cstate="print"/>
            <a:srcRect/>
            <a:stretch>
              <a:fillRect/>
            </a:stretch>
          </p:blipFill>
          <p:spPr bwMode="auto">
            <a:xfrm>
              <a:off x="11422464" y="4777898"/>
              <a:ext cx="92075" cy="630237"/>
            </a:xfrm>
            <a:prstGeom prst="rect">
              <a:avLst/>
            </a:prstGeom>
            <a:noFill/>
          </p:spPr>
        </p:pic>
        <p:pic>
          <p:nvPicPr>
            <p:cNvPr id="1222714" name="Picture 58" descr="dglxasset[3]"/>
            <p:cNvPicPr>
              <a:picLocks noChangeAspect="1" noChangeArrowheads="1"/>
            </p:cNvPicPr>
            <p:nvPr/>
          </p:nvPicPr>
          <p:blipFill>
            <a:blip r:embed="rId17" cstate="print"/>
            <a:srcRect/>
            <a:stretch>
              <a:fillRect/>
            </a:stretch>
          </p:blipFill>
          <p:spPr bwMode="auto">
            <a:xfrm>
              <a:off x="8218889" y="4949348"/>
              <a:ext cx="92075" cy="630237"/>
            </a:xfrm>
            <a:prstGeom prst="rect">
              <a:avLst/>
            </a:prstGeom>
            <a:noFill/>
          </p:spPr>
        </p:pic>
        <p:pic>
          <p:nvPicPr>
            <p:cNvPr id="1222715" name="Picture 59" descr="MC900435238[2]"/>
            <p:cNvPicPr>
              <a:picLocks noChangeAspect="1" noChangeArrowheads="1"/>
            </p:cNvPicPr>
            <p:nvPr/>
          </p:nvPicPr>
          <p:blipFill>
            <a:blip r:embed="rId18" cstate="print"/>
            <a:srcRect/>
            <a:stretch>
              <a:fillRect/>
            </a:stretch>
          </p:blipFill>
          <p:spPr bwMode="auto">
            <a:xfrm>
              <a:off x="11532001" y="4347685"/>
              <a:ext cx="219075" cy="309563"/>
            </a:xfrm>
            <a:prstGeom prst="rect">
              <a:avLst/>
            </a:prstGeom>
            <a:noFill/>
          </p:spPr>
        </p:pic>
        <p:pic>
          <p:nvPicPr>
            <p:cNvPr id="1222716" name="Picture 60" descr="MC900435238[2]"/>
            <p:cNvPicPr>
              <a:picLocks noChangeAspect="1" noChangeArrowheads="1"/>
            </p:cNvPicPr>
            <p:nvPr/>
          </p:nvPicPr>
          <p:blipFill>
            <a:blip r:embed="rId18" cstate="print"/>
            <a:srcRect/>
            <a:stretch>
              <a:fillRect/>
            </a:stretch>
          </p:blipFill>
          <p:spPr bwMode="auto">
            <a:xfrm>
              <a:off x="8823726" y="4192110"/>
              <a:ext cx="219075" cy="309563"/>
            </a:xfrm>
            <a:prstGeom prst="rect">
              <a:avLst/>
            </a:prstGeom>
            <a:noFill/>
          </p:spPr>
        </p:pic>
        <p:pic>
          <p:nvPicPr>
            <p:cNvPr id="1222717" name="Picture 61" descr="dglxasset[3]"/>
            <p:cNvPicPr>
              <a:picLocks noChangeAspect="1" noChangeArrowheads="1"/>
            </p:cNvPicPr>
            <p:nvPr/>
          </p:nvPicPr>
          <p:blipFill>
            <a:blip r:embed="rId17" cstate="print"/>
            <a:srcRect/>
            <a:stretch>
              <a:fillRect/>
            </a:stretch>
          </p:blipFill>
          <p:spPr bwMode="auto">
            <a:xfrm>
              <a:off x="10960501" y="5485923"/>
              <a:ext cx="92075" cy="630237"/>
            </a:xfrm>
            <a:prstGeom prst="rect">
              <a:avLst/>
            </a:prstGeom>
            <a:noFill/>
          </p:spPr>
        </p:pic>
        <p:pic>
          <p:nvPicPr>
            <p:cNvPr id="1222719" name="Picture 63" descr="dglxasset[1]"/>
            <p:cNvPicPr>
              <a:picLocks noChangeAspect="1" noChangeArrowheads="1"/>
            </p:cNvPicPr>
            <p:nvPr/>
          </p:nvPicPr>
          <p:blipFill>
            <a:blip r:embed="rId19" cstate="print"/>
            <a:srcRect/>
            <a:stretch>
              <a:fillRect/>
            </a:stretch>
          </p:blipFill>
          <p:spPr bwMode="auto">
            <a:xfrm>
              <a:off x="8418914" y="5203348"/>
              <a:ext cx="249237" cy="263525"/>
            </a:xfrm>
            <a:prstGeom prst="rect">
              <a:avLst/>
            </a:prstGeom>
            <a:noFill/>
          </p:spPr>
        </p:pic>
        <p:pic>
          <p:nvPicPr>
            <p:cNvPr id="1222720" name="Picture 64" descr="dglxasset[1]"/>
            <p:cNvPicPr>
              <a:picLocks noChangeAspect="1" noChangeArrowheads="1"/>
            </p:cNvPicPr>
            <p:nvPr/>
          </p:nvPicPr>
          <p:blipFill>
            <a:blip r:embed="rId19" cstate="print"/>
            <a:srcRect/>
            <a:stretch>
              <a:fillRect/>
            </a:stretch>
          </p:blipFill>
          <p:spPr bwMode="auto">
            <a:xfrm>
              <a:off x="10166751" y="3960335"/>
              <a:ext cx="249238" cy="263525"/>
            </a:xfrm>
            <a:prstGeom prst="rect">
              <a:avLst/>
            </a:prstGeom>
            <a:noFill/>
          </p:spPr>
        </p:pic>
        <p:pic>
          <p:nvPicPr>
            <p:cNvPr id="1222721" name="Picture 65" descr="dglxasset[1]"/>
            <p:cNvPicPr>
              <a:picLocks noChangeAspect="1" noChangeArrowheads="1"/>
            </p:cNvPicPr>
            <p:nvPr/>
          </p:nvPicPr>
          <p:blipFill>
            <a:blip r:embed="rId19" cstate="print"/>
            <a:srcRect/>
            <a:stretch>
              <a:fillRect/>
            </a:stretch>
          </p:blipFill>
          <p:spPr bwMode="auto">
            <a:xfrm>
              <a:off x="10608076" y="5779610"/>
              <a:ext cx="249238" cy="263525"/>
            </a:xfrm>
            <a:prstGeom prst="rect">
              <a:avLst/>
            </a:prstGeom>
            <a:noFill/>
          </p:spPr>
        </p:pic>
        <p:pic>
          <p:nvPicPr>
            <p:cNvPr id="1222722" name="Picture 66" descr="j0234131"/>
            <p:cNvPicPr>
              <a:picLocks noChangeAspect="1" noChangeArrowheads="1"/>
            </p:cNvPicPr>
            <p:nvPr/>
          </p:nvPicPr>
          <p:blipFill>
            <a:blip r:embed="rId20" cstate="print"/>
            <a:srcRect/>
            <a:stretch>
              <a:fillRect/>
            </a:stretch>
          </p:blipFill>
          <p:spPr bwMode="auto">
            <a:xfrm>
              <a:off x="7979176" y="5122385"/>
              <a:ext cx="211138" cy="225425"/>
            </a:xfrm>
            <a:prstGeom prst="rect">
              <a:avLst/>
            </a:prstGeom>
            <a:noFill/>
          </p:spPr>
        </p:pic>
        <p:pic>
          <p:nvPicPr>
            <p:cNvPr id="1222723" name="Picture 67" descr="j0234131"/>
            <p:cNvPicPr>
              <a:picLocks noChangeAspect="1" noChangeArrowheads="1"/>
            </p:cNvPicPr>
            <p:nvPr/>
          </p:nvPicPr>
          <p:blipFill>
            <a:blip r:embed="rId20" cstate="print"/>
            <a:srcRect/>
            <a:stretch>
              <a:fillRect/>
            </a:stretch>
          </p:blipFill>
          <p:spPr bwMode="auto">
            <a:xfrm>
              <a:off x="9565089" y="6136798"/>
              <a:ext cx="211137" cy="225425"/>
            </a:xfrm>
            <a:prstGeom prst="rect">
              <a:avLst/>
            </a:prstGeom>
            <a:noFill/>
          </p:spPr>
        </p:pic>
        <p:pic>
          <p:nvPicPr>
            <p:cNvPr id="1222724" name="Picture 68" descr="j0234131"/>
            <p:cNvPicPr>
              <a:picLocks noChangeAspect="1" noChangeArrowheads="1"/>
            </p:cNvPicPr>
            <p:nvPr/>
          </p:nvPicPr>
          <p:blipFill>
            <a:blip r:embed="rId20" cstate="print"/>
            <a:srcRect/>
            <a:stretch>
              <a:fillRect/>
            </a:stretch>
          </p:blipFill>
          <p:spPr bwMode="auto">
            <a:xfrm>
              <a:off x="11025589" y="4698523"/>
              <a:ext cx="211137" cy="225425"/>
            </a:xfrm>
            <a:prstGeom prst="rect">
              <a:avLst/>
            </a:prstGeom>
            <a:noFill/>
          </p:spPr>
        </p:pic>
        <p:pic>
          <p:nvPicPr>
            <p:cNvPr id="1222725" name="Picture 69" descr="dglxasset[4]"/>
            <p:cNvPicPr>
              <a:picLocks noChangeAspect="1" noChangeArrowheads="1"/>
            </p:cNvPicPr>
            <p:nvPr/>
          </p:nvPicPr>
          <p:blipFill>
            <a:blip r:embed="rId16" cstate="print"/>
            <a:srcRect/>
            <a:stretch>
              <a:fillRect/>
            </a:stretch>
          </p:blipFill>
          <p:spPr bwMode="auto">
            <a:xfrm>
              <a:off x="11678051" y="5114448"/>
              <a:ext cx="282575" cy="279400"/>
            </a:xfrm>
            <a:prstGeom prst="rect">
              <a:avLst/>
            </a:prstGeom>
            <a:noFill/>
          </p:spPr>
        </p:pic>
        <p:pic>
          <p:nvPicPr>
            <p:cNvPr id="1222726" name="Picture 70" descr="dglxasset[2]"/>
            <p:cNvPicPr>
              <a:picLocks noChangeAspect="1" noChangeArrowheads="1"/>
            </p:cNvPicPr>
            <p:nvPr/>
          </p:nvPicPr>
          <p:blipFill>
            <a:blip r:embed="rId14" cstate="print"/>
            <a:srcRect/>
            <a:stretch>
              <a:fillRect/>
            </a:stretch>
          </p:blipFill>
          <p:spPr bwMode="auto">
            <a:xfrm>
              <a:off x="9904814" y="4241323"/>
              <a:ext cx="185737" cy="254000"/>
            </a:xfrm>
            <a:prstGeom prst="rect">
              <a:avLst/>
            </a:prstGeom>
            <a:noFill/>
          </p:spPr>
        </p:pic>
        <p:grpSp>
          <p:nvGrpSpPr>
            <p:cNvPr id="1222727" name="Group 20"/>
            <p:cNvGrpSpPr>
              <a:grpSpLocks noChangeAspect="1"/>
            </p:cNvGrpSpPr>
            <p:nvPr/>
          </p:nvGrpSpPr>
          <p:grpSpPr bwMode="auto">
            <a:xfrm>
              <a:off x="9042801" y="6098698"/>
              <a:ext cx="230188" cy="300037"/>
              <a:chOff x="2898" y="1739"/>
              <a:chExt cx="848" cy="1107"/>
            </a:xfrm>
          </p:grpSpPr>
          <p:pic>
            <p:nvPicPr>
              <p:cNvPr id="1222728" name="Picture 21"/>
              <p:cNvPicPr preferRelativeResize="0">
                <a:picLocks noChangeAspect="1" noChangeArrowheads="1"/>
              </p:cNvPicPr>
              <p:nvPr/>
            </p:nvPicPr>
            <p:blipFill>
              <a:blip r:embed="rId10" cstate="print"/>
              <a:srcRect/>
              <a:stretch>
                <a:fillRect/>
              </a:stretch>
            </p:blipFill>
            <p:spPr bwMode="auto">
              <a:xfrm>
                <a:off x="2898" y="2312"/>
                <a:ext cx="781" cy="534"/>
              </a:xfrm>
              <a:prstGeom prst="rect">
                <a:avLst/>
              </a:prstGeom>
              <a:noFill/>
              <a:ln w="9525">
                <a:noFill/>
                <a:miter lim="800000"/>
                <a:headEnd/>
                <a:tailEnd/>
              </a:ln>
            </p:spPr>
          </p:pic>
          <p:pic>
            <p:nvPicPr>
              <p:cNvPr id="1222729" name="Picture 22"/>
              <p:cNvPicPr preferRelativeResize="0">
                <a:picLocks noChangeAspect="1" noChangeArrowheads="1"/>
              </p:cNvPicPr>
              <p:nvPr/>
            </p:nvPicPr>
            <p:blipFill>
              <a:blip r:embed="rId11" cstate="print"/>
              <a:srcRect/>
              <a:stretch>
                <a:fillRect/>
              </a:stretch>
            </p:blipFill>
            <p:spPr bwMode="auto">
              <a:xfrm>
                <a:off x="2963" y="1739"/>
                <a:ext cx="783" cy="534"/>
              </a:xfrm>
              <a:prstGeom prst="rect">
                <a:avLst/>
              </a:prstGeom>
              <a:noFill/>
              <a:ln w="9525">
                <a:noFill/>
                <a:miter lim="800000"/>
                <a:headEnd/>
                <a:tailEnd/>
              </a:ln>
            </p:spPr>
          </p:pic>
        </p:grpSp>
        <p:pic>
          <p:nvPicPr>
            <p:cNvPr id="1222730" name="Picture 74" descr="MC900435238[2]"/>
            <p:cNvPicPr>
              <a:picLocks noChangeAspect="1" noChangeArrowheads="1"/>
            </p:cNvPicPr>
            <p:nvPr/>
          </p:nvPicPr>
          <p:blipFill>
            <a:blip r:embed="rId18" cstate="print"/>
            <a:srcRect/>
            <a:stretch>
              <a:fillRect/>
            </a:stretch>
          </p:blipFill>
          <p:spPr bwMode="auto">
            <a:xfrm>
              <a:off x="10339789" y="5987573"/>
              <a:ext cx="219075" cy="309562"/>
            </a:xfrm>
            <a:prstGeom prst="rect">
              <a:avLst/>
            </a:prstGeom>
            <a:noFill/>
          </p:spPr>
        </p:pic>
      </p:grpSp>
      <p:grpSp>
        <p:nvGrpSpPr>
          <p:cNvPr id="1222687" name="Group 31"/>
          <p:cNvGrpSpPr>
            <a:grpSpLocks/>
          </p:cNvGrpSpPr>
          <p:nvPr/>
        </p:nvGrpSpPr>
        <p:grpSpPr bwMode="auto">
          <a:xfrm>
            <a:off x="4092575" y="4872010"/>
            <a:ext cx="2384425" cy="1598612"/>
            <a:chOff x="1076" y="2903"/>
            <a:chExt cx="1502" cy="1007"/>
          </a:xfrm>
        </p:grpSpPr>
        <p:sp>
          <p:nvSpPr>
            <p:cNvPr id="1222660" name="Cloud"/>
            <p:cNvSpPr>
              <a:spLocks noChangeAspect="1" noEditPoints="1" noChangeArrowheads="1"/>
            </p:cNvSpPr>
            <p:nvPr/>
          </p:nvSpPr>
          <p:spPr bwMode="auto">
            <a:xfrm>
              <a:off x="1076" y="2903"/>
              <a:ext cx="1502" cy="100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hlink"/>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pic>
          <p:nvPicPr>
            <p:cNvPr id="1222662" name="Picture 4"/>
            <p:cNvPicPr>
              <a:picLocks noChangeArrowheads="1"/>
            </p:cNvPicPr>
            <p:nvPr/>
          </p:nvPicPr>
          <p:blipFill>
            <a:blip r:embed="rId3" cstate="print"/>
            <a:srcRect/>
            <a:stretch>
              <a:fillRect/>
            </a:stretch>
          </p:blipFill>
          <p:spPr bwMode="auto">
            <a:xfrm>
              <a:off x="1174" y="3326"/>
              <a:ext cx="211" cy="162"/>
            </a:xfrm>
            <a:prstGeom prst="rect">
              <a:avLst/>
            </a:prstGeom>
            <a:noFill/>
            <a:ln w="9525">
              <a:noFill/>
              <a:miter lim="800000"/>
              <a:headEnd/>
              <a:tailEnd/>
            </a:ln>
          </p:spPr>
        </p:pic>
        <p:pic>
          <p:nvPicPr>
            <p:cNvPr id="1222663" name="Picture 41" descr="SetTopBox"/>
            <p:cNvPicPr>
              <a:picLocks noChangeAspect="1" noChangeArrowheads="1"/>
            </p:cNvPicPr>
            <p:nvPr/>
          </p:nvPicPr>
          <p:blipFill>
            <a:blip r:embed="rId4" cstate="print"/>
            <a:srcRect/>
            <a:stretch>
              <a:fillRect/>
            </a:stretch>
          </p:blipFill>
          <p:spPr bwMode="auto">
            <a:xfrm>
              <a:off x="1365" y="3208"/>
              <a:ext cx="251" cy="109"/>
            </a:xfrm>
            <a:prstGeom prst="rect">
              <a:avLst/>
            </a:prstGeom>
            <a:noFill/>
            <a:ln w="9525">
              <a:noFill/>
              <a:miter lim="800000"/>
              <a:headEnd/>
              <a:tailEnd/>
            </a:ln>
          </p:spPr>
        </p:pic>
        <p:pic>
          <p:nvPicPr>
            <p:cNvPr id="1222664" name="Picture 36" descr="Class4_5Switch"/>
            <p:cNvPicPr>
              <a:picLocks noChangeAspect="1" noChangeArrowheads="1"/>
            </p:cNvPicPr>
            <p:nvPr/>
          </p:nvPicPr>
          <p:blipFill>
            <a:blip r:embed="rId5" cstate="print"/>
            <a:srcRect/>
            <a:stretch>
              <a:fillRect/>
            </a:stretch>
          </p:blipFill>
          <p:spPr bwMode="auto">
            <a:xfrm>
              <a:off x="1690" y="3085"/>
              <a:ext cx="182" cy="246"/>
            </a:xfrm>
            <a:prstGeom prst="rect">
              <a:avLst/>
            </a:prstGeom>
            <a:noFill/>
            <a:ln w="9525">
              <a:noFill/>
              <a:miter lim="800000"/>
              <a:headEnd/>
              <a:tailEnd/>
            </a:ln>
          </p:spPr>
        </p:pic>
        <p:pic>
          <p:nvPicPr>
            <p:cNvPr id="1222665" name="Picture 11"/>
            <p:cNvPicPr>
              <a:picLocks noChangeAspect="1" noChangeArrowheads="1"/>
            </p:cNvPicPr>
            <p:nvPr/>
          </p:nvPicPr>
          <p:blipFill>
            <a:blip r:embed="rId6" cstate="print"/>
            <a:srcRect/>
            <a:stretch>
              <a:fillRect/>
            </a:stretch>
          </p:blipFill>
          <p:spPr bwMode="auto">
            <a:xfrm>
              <a:off x="2025" y="3399"/>
              <a:ext cx="242" cy="211"/>
            </a:xfrm>
            <a:prstGeom prst="rect">
              <a:avLst/>
            </a:prstGeom>
            <a:noFill/>
            <a:ln w="9525">
              <a:noFill/>
              <a:miter lim="800000"/>
              <a:headEnd/>
              <a:tailEnd/>
            </a:ln>
          </p:spPr>
        </p:pic>
        <p:pic>
          <p:nvPicPr>
            <p:cNvPr id="1222666" name="Picture 22"/>
            <p:cNvPicPr>
              <a:picLocks noChangeAspect="1" noChangeArrowheads="1"/>
            </p:cNvPicPr>
            <p:nvPr/>
          </p:nvPicPr>
          <p:blipFill>
            <a:blip r:embed="rId7" cstate="print"/>
            <a:srcRect/>
            <a:stretch>
              <a:fillRect/>
            </a:stretch>
          </p:blipFill>
          <p:spPr bwMode="auto">
            <a:xfrm>
              <a:off x="1506" y="3488"/>
              <a:ext cx="220" cy="179"/>
            </a:xfrm>
            <a:prstGeom prst="rect">
              <a:avLst/>
            </a:prstGeom>
            <a:noFill/>
            <a:ln w="9525">
              <a:noFill/>
              <a:miter lim="800000"/>
              <a:headEnd/>
              <a:tailEnd/>
            </a:ln>
          </p:spPr>
        </p:pic>
        <p:pic>
          <p:nvPicPr>
            <p:cNvPr id="1222667" name="Picture 23"/>
            <p:cNvPicPr>
              <a:picLocks noChangeAspect="1" noChangeArrowheads="1"/>
            </p:cNvPicPr>
            <p:nvPr/>
          </p:nvPicPr>
          <p:blipFill>
            <a:blip r:embed="rId8" cstate="print"/>
            <a:srcRect/>
            <a:stretch>
              <a:fillRect/>
            </a:stretch>
          </p:blipFill>
          <p:spPr bwMode="auto">
            <a:xfrm>
              <a:off x="1774" y="3677"/>
              <a:ext cx="198" cy="123"/>
            </a:xfrm>
            <a:prstGeom prst="rect">
              <a:avLst/>
            </a:prstGeom>
            <a:noFill/>
            <a:ln w="9525">
              <a:noFill/>
              <a:miter lim="800000"/>
              <a:headEnd/>
              <a:tailEnd/>
            </a:ln>
          </p:spPr>
        </p:pic>
        <p:pic>
          <p:nvPicPr>
            <p:cNvPr id="1222668" name="Picture 34"/>
            <p:cNvPicPr>
              <a:picLocks noChangeAspect="1" noChangeArrowheads="1"/>
            </p:cNvPicPr>
            <p:nvPr/>
          </p:nvPicPr>
          <p:blipFill>
            <a:blip r:embed="rId9" cstate="print"/>
            <a:srcRect/>
            <a:stretch>
              <a:fillRect/>
            </a:stretch>
          </p:blipFill>
          <p:spPr bwMode="auto">
            <a:xfrm>
              <a:off x="1239" y="3519"/>
              <a:ext cx="145" cy="131"/>
            </a:xfrm>
            <a:prstGeom prst="rect">
              <a:avLst/>
            </a:prstGeom>
            <a:noFill/>
            <a:ln w="9525">
              <a:noFill/>
              <a:miter lim="800000"/>
              <a:headEnd/>
              <a:tailEnd/>
            </a:ln>
          </p:spPr>
        </p:pic>
        <p:pic>
          <p:nvPicPr>
            <p:cNvPr id="1222669" name="Picture 22"/>
            <p:cNvPicPr>
              <a:picLocks noChangeAspect="1" noChangeArrowheads="1"/>
            </p:cNvPicPr>
            <p:nvPr/>
          </p:nvPicPr>
          <p:blipFill>
            <a:blip r:embed="rId7" cstate="print"/>
            <a:srcRect/>
            <a:stretch>
              <a:fillRect/>
            </a:stretch>
          </p:blipFill>
          <p:spPr bwMode="auto">
            <a:xfrm>
              <a:off x="2157" y="2953"/>
              <a:ext cx="220" cy="179"/>
            </a:xfrm>
            <a:prstGeom prst="rect">
              <a:avLst/>
            </a:prstGeom>
            <a:noFill/>
            <a:ln w="9525">
              <a:noFill/>
              <a:miter lim="800000"/>
              <a:headEnd/>
              <a:tailEnd/>
            </a:ln>
          </p:spPr>
        </p:pic>
        <p:pic>
          <p:nvPicPr>
            <p:cNvPr id="1222670" name="Picture 41" descr="SetTopBox"/>
            <p:cNvPicPr>
              <a:picLocks noChangeAspect="1" noChangeArrowheads="1"/>
            </p:cNvPicPr>
            <p:nvPr/>
          </p:nvPicPr>
          <p:blipFill>
            <a:blip r:embed="rId4" cstate="print"/>
            <a:srcRect/>
            <a:stretch>
              <a:fillRect/>
            </a:stretch>
          </p:blipFill>
          <p:spPr bwMode="auto">
            <a:xfrm>
              <a:off x="1926" y="3166"/>
              <a:ext cx="251" cy="109"/>
            </a:xfrm>
            <a:prstGeom prst="rect">
              <a:avLst/>
            </a:prstGeom>
            <a:noFill/>
            <a:ln w="9525">
              <a:noFill/>
              <a:miter lim="800000"/>
              <a:headEnd/>
              <a:tailEnd/>
            </a:ln>
          </p:spPr>
        </p:pic>
        <p:pic>
          <p:nvPicPr>
            <p:cNvPr id="1222671" name="Picture 34"/>
            <p:cNvPicPr>
              <a:picLocks noChangeAspect="1" noChangeArrowheads="1"/>
            </p:cNvPicPr>
            <p:nvPr/>
          </p:nvPicPr>
          <p:blipFill>
            <a:blip r:embed="rId9" cstate="print"/>
            <a:srcRect/>
            <a:stretch>
              <a:fillRect/>
            </a:stretch>
          </p:blipFill>
          <p:spPr bwMode="auto">
            <a:xfrm>
              <a:off x="1781" y="3422"/>
              <a:ext cx="145" cy="131"/>
            </a:xfrm>
            <a:prstGeom prst="rect">
              <a:avLst/>
            </a:prstGeom>
            <a:noFill/>
            <a:ln w="9525">
              <a:noFill/>
              <a:miter lim="800000"/>
              <a:headEnd/>
              <a:tailEnd/>
            </a:ln>
          </p:spPr>
        </p:pic>
        <p:pic>
          <p:nvPicPr>
            <p:cNvPr id="1222672" name="Picture 4"/>
            <p:cNvPicPr>
              <a:picLocks noChangeArrowheads="1"/>
            </p:cNvPicPr>
            <p:nvPr/>
          </p:nvPicPr>
          <p:blipFill>
            <a:blip r:embed="rId3" cstate="print"/>
            <a:srcRect/>
            <a:stretch>
              <a:fillRect/>
            </a:stretch>
          </p:blipFill>
          <p:spPr bwMode="auto">
            <a:xfrm>
              <a:off x="2245" y="3208"/>
              <a:ext cx="211" cy="162"/>
            </a:xfrm>
            <a:prstGeom prst="rect">
              <a:avLst/>
            </a:prstGeom>
            <a:noFill/>
            <a:ln w="9525">
              <a:noFill/>
              <a:miter lim="800000"/>
              <a:headEnd/>
              <a:tailEnd/>
            </a:ln>
          </p:spPr>
        </p:pic>
        <p:pic>
          <p:nvPicPr>
            <p:cNvPr id="1222673" name="Picture 23"/>
            <p:cNvPicPr>
              <a:picLocks noChangeAspect="1" noChangeArrowheads="1"/>
            </p:cNvPicPr>
            <p:nvPr/>
          </p:nvPicPr>
          <p:blipFill>
            <a:blip r:embed="rId8" cstate="print"/>
            <a:srcRect/>
            <a:stretch>
              <a:fillRect/>
            </a:stretch>
          </p:blipFill>
          <p:spPr bwMode="auto">
            <a:xfrm>
              <a:off x="1312" y="3043"/>
              <a:ext cx="198" cy="123"/>
            </a:xfrm>
            <a:prstGeom prst="rect">
              <a:avLst/>
            </a:prstGeom>
            <a:noFill/>
            <a:ln w="9525">
              <a:noFill/>
              <a:miter lim="800000"/>
              <a:headEnd/>
              <a:tailEnd/>
            </a:ln>
          </p:spPr>
        </p:pic>
      </p:grpSp>
      <p:sp>
        <p:nvSpPr>
          <p:cNvPr id="1222731" name="AutoShape 75"/>
          <p:cNvSpPr>
            <a:spLocks noChangeArrowheads="1"/>
          </p:cNvSpPr>
          <p:nvPr/>
        </p:nvSpPr>
        <p:spPr bwMode="auto">
          <a:xfrm>
            <a:off x="6903560" y="5363369"/>
            <a:ext cx="719138" cy="446087"/>
          </a:xfrm>
          <a:prstGeom prst="rightArrow">
            <a:avLst>
              <a:gd name="adj1" fmla="val 50000"/>
              <a:gd name="adj2" fmla="val 40303"/>
            </a:avLst>
          </a:prstGeom>
          <a:solidFill>
            <a:srgbClr val="A8286B"/>
          </a:solidFill>
          <a:ln w="9525" algn="ctr">
            <a:noFill/>
            <a:miter lim="800000"/>
            <a:headEnd/>
            <a:tailEnd/>
          </a:ln>
          <a:effectLst/>
        </p:spPr>
        <p:txBody>
          <a:bodyPr wrap="none" lIns="82124" tIns="41061" rIns="82124" bIns="41061" anchor="ctr">
            <a:spAutoFit/>
          </a:bodyPr>
          <a:lstStyle/>
          <a:p>
            <a:endParaRPr lang="en-US"/>
          </a:p>
        </p:txBody>
      </p:sp>
      <p:grpSp>
        <p:nvGrpSpPr>
          <p:cNvPr id="88" name="Group 13"/>
          <p:cNvGrpSpPr>
            <a:grpSpLocks noChangeAspect="1"/>
          </p:cNvGrpSpPr>
          <p:nvPr/>
        </p:nvGrpSpPr>
        <p:grpSpPr bwMode="auto">
          <a:xfrm>
            <a:off x="10614818" y="1916906"/>
            <a:ext cx="1021557" cy="511175"/>
            <a:chOff x="2122" y="2041"/>
            <a:chExt cx="1504" cy="644"/>
          </a:xfrm>
        </p:grpSpPr>
        <p:sp>
          <p:nvSpPr>
            <p:cNvPr id="89" name="AutoShape 14"/>
            <p:cNvSpPr>
              <a:spLocks noChangeArrowheads="1"/>
            </p:cNvSpPr>
            <p:nvPr/>
          </p:nvSpPr>
          <p:spPr bwMode="auto">
            <a:xfrm>
              <a:off x="2124" y="2041"/>
              <a:ext cx="1500" cy="462"/>
            </a:xfrm>
            <a:prstGeom prst="roundRect">
              <a:avLst>
                <a:gd name="adj" fmla="val 5907"/>
              </a:avLst>
            </a:prstGeom>
            <a:gradFill rotWithShape="1">
              <a:gsLst>
                <a:gs pos="0">
                  <a:srgbClr val="66327E"/>
                </a:gs>
                <a:gs pos="100000">
                  <a:srgbClr val="66327E">
                    <a:gamma/>
                    <a:shade val="46275"/>
                    <a:invGamma/>
                  </a:srgbClr>
                </a:gs>
              </a:gsLst>
              <a:lin ang="5400000" scaled="1"/>
            </a:gradFill>
            <a:ln w="28575" algn="ctr">
              <a:solidFill>
                <a:srgbClr val="8E8E95"/>
              </a:solidFill>
              <a:round/>
              <a:headEnd/>
              <a:tailEnd/>
            </a:ln>
            <a:effectLst/>
          </p:spPr>
          <p:txBody>
            <a:bodyPr wrap="none" anchor="ctr"/>
            <a:lstStyle/>
            <a:p>
              <a:pPr algn="ctr" defTabSz="814388"/>
              <a:r>
                <a:rPr lang="en-AU" sz="1000">
                  <a:solidFill>
                    <a:schemeClr val="bg1"/>
                  </a:solidFill>
                  <a:effectLst>
                    <a:outerShdw blurRad="38100" dist="38100" dir="2700000" algn="tl">
                      <a:srgbClr val="000000"/>
                    </a:outerShdw>
                  </a:effectLst>
                </a:rPr>
                <a:t>Smart Object</a:t>
              </a:r>
            </a:p>
            <a:p>
              <a:pPr algn="ctr" defTabSz="814388"/>
              <a:r>
                <a:rPr lang="en-AU" sz="1000">
                  <a:solidFill>
                    <a:schemeClr val="bg1"/>
                  </a:solidFill>
                  <a:effectLst>
                    <a:outerShdw blurRad="38100" dist="38100" dir="2700000" algn="tl">
                      <a:srgbClr val="000000"/>
                    </a:outerShdw>
                  </a:effectLst>
                </a:rPr>
                <a:t>Networks</a:t>
              </a:r>
              <a:endParaRPr lang="en-US" sz="1000">
                <a:solidFill>
                  <a:schemeClr val="bg1"/>
                </a:solidFill>
                <a:effectLst>
                  <a:outerShdw blurRad="38100" dist="38100" dir="2700000" algn="tl">
                    <a:srgbClr val="000000"/>
                  </a:outerShdw>
                </a:effectLst>
              </a:endParaRPr>
            </a:p>
          </p:txBody>
        </p:sp>
        <p:sp>
          <p:nvSpPr>
            <p:cNvPr id="90" name="AutoShape 15"/>
            <p:cNvSpPr>
              <a:spLocks noChangeArrowheads="1"/>
            </p:cNvSpPr>
            <p:nvPr/>
          </p:nvSpPr>
          <p:spPr bwMode="auto">
            <a:xfrm>
              <a:off x="2146" y="2061"/>
              <a:ext cx="1456" cy="187"/>
            </a:xfrm>
            <a:prstGeom prst="roundRect">
              <a:avLst>
                <a:gd name="adj" fmla="val 6745"/>
              </a:avLst>
            </a:prstGeom>
            <a:gradFill rotWithShape="1">
              <a:gsLst>
                <a:gs pos="0">
                  <a:srgbClr val="FFFFFF">
                    <a:alpha val="50000"/>
                  </a:srgbClr>
                </a:gs>
                <a:gs pos="100000">
                  <a:srgbClr val="66327E">
                    <a:alpha val="0"/>
                  </a:srgbClr>
                </a:gs>
              </a:gsLst>
              <a:lin ang="5400000" scaled="1"/>
            </a:gradFill>
            <a:ln w="25400" algn="ctr">
              <a:noFill/>
              <a:round/>
              <a:headEnd/>
              <a:tailEnd/>
            </a:ln>
            <a:effectLst/>
          </p:spPr>
          <p:txBody>
            <a:bodyPr/>
            <a:lstStyle/>
            <a:p>
              <a:endParaRPr lang="en-US" sz="1000"/>
            </a:p>
          </p:txBody>
        </p:sp>
        <p:sp>
          <p:nvSpPr>
            <p:cNvPr id="91" name="AutoShape 16"/>
            <p:cNvSpPr>
              <a:spLocks noChangeArrowheads="1"/>
            </p:cNvSpPr>
            <p:nvPr/>
          </p:nvSpPr>
          <p:spPr bwMode="auto">
            <a:xfrm>
              <a:off x="2122" y="2540"/>
              <a:ext cx="1504" cy="145"/>
            </a:xfrm>
            <a:prstGeom prst="roundRect">
              <a:avLst>
                <a:gd name="adj" fmla="val 6745"/>
              </a:avLst>
            </a:prstGeom>
            <a:gradFill rotWithShape="1">
              <a:gsLst>
                <a:gs pos="0">
                  <a:srgbClr val="8A44AA">
                    <a:alpha val="30000"/>
                  </a:srgbClr>
                </a:gs>
                <a:gs pos="100000">
                  <a:schemeClr val="bg1">
                    <a:alpha val="0"/>
                  </a:schemeClr>
                </a:gs>
              </a:gsLst>
              <a:lin ang="5400000" scaled="1"/>
            </a:gradFill>
            <a:ln w="9525" algn="ctr">
              <a:noFill/>
              <a:round/>
              <a:headEnd/>
              <a:tailEnd/>
            </a:ln>
            <a:effectLst/>
          </p:spPr>
          <p:txBody>
            <a:bodyPr lIns="82124" tIns="41061" rIns="82124" bIns="41061" anchor="ctr">
              <a:spAutoFit/>
            </a:bodyPr>
            <a:lstStyle/>
            <a:p>
              <a:endParaRPr lang="en-US" sz="1000"/>
            </a:p>
          </p:txBody>
        </p:sp>
        <p:sp>
          <p:nvSpPr>
            <p:cNvPr id="92" name="AutoShape 17"/>
            <p:cNvSpPr>
              <a:spLocks noChangeArrowheads="1"/>
            </p:cNvSpPr>
            <p:nvPr/>
          </p:nvSpPr>
          <p:spPr bwMode="auto">
            <a:xfrm rot="10800000">
              <a:off x="2138" y="2396"/>
              <a:ext cx="1472" cy="85"/>
            </a:xfrm>
            <a:prstGeom prst="roundRect">
              <a:avLst>
                <a:gd name="adj" fmla="val 22356"/>
              </a:avLst>
            </a:prstGeom>
            <a:gradFill rotWithShape="1">
              <a:gsLst>
                <a:gs pos="0">
                  <a:srgbClr val="FFFFFF">
                    <a:alpha val="20000"/>
                  </a:srgbClr>
                </a:gs>
                <a:gs pos="100000">
                  <a:srgbClr val="66327E">
                    <a:alpha val="0"/>
                  </a:srgbClr>
                </a:gs>
              </a:gsLst>
              <a:lin ang="5400000" scaled="1"/>
            </a:gradFill>
            <a:ln w="25400" algn="ctr">
              <a:noFill/>
              <a:round/>
              <a:headEnd/>
              <a:tailEnd/>
            </a:ln>
            <a:effectLst/>
          </p:spPr>
          <p:txBody>
            <a:bodyPr/>
            <a:lstStyle/>
            <a:p>
              <a:endParaRPr lang="en-US" sz="1000"/>
            </a:p>
          </p:txBody>
        </p:sp>
      </p:grpSp>
      <p:grpSp>
        <p:nvGrpSpPr>
          <p:cNvPr id="93" name="Group 18"/>
          <p:cNvGrpSpPr>
            <a:grpSpLocks noChangeAspect="1"/>
          </p:cNvGrpSpPr>
          <p:nvPr/>
        </p:nvGrpSpPr>
        <p:grpSpPr bwMode="auto">
          <a:xfrm>
            <a:off x="10018713" y="1327150"/>
            <a:ext cx="1021556" cy="511175"/>
            <a:chOff x="285" y="2041"/>
            <a:chExt cx="1500" cy="644"/>
          </a:xfrm>
        </p:grpSpPr>
        <p:sp>
          <p:nvSpPr>
            <p:cNvPr id="94" name="AutoShape 19"/>
            <p:cNvSpPr>
              <a:spLocks noChangeArrowheads="1"/>
            </p:cNvSpPr>
            <p:nvPr/>
          </p:nvSpPr>
          <p:spPr bwMode="auto">
            <a:xfrm>
              <a:off x="285" y="2041"/>
              <a:ext cx="1500" cy="462"/>
            </a:xfrm>
            <a:prstGeom prst="roundRect">
              <a:avLst>
                <a:gd name="adj" fmla="val 5907"/>
              </a:avLst>
            </a:prstGeom>
            <a:gradFill rotWithShape="1">
              <a:gsLst>
                <a:gs pos="0">
                  <a:srgbClr val="EE6804"/>
                </a:gs>
                <a:gs pos="100000">
                  <a:srgbClr val="EE6804">
                    <a:gamma/>
                    <a:shade val="46275"/>
                    <a:invGamma/>
                  </a:srgbClr>
                </a:gs>
              </a:gsLst>
              <a:lin ang="5400000" scaled="1"/>
            </a:gradFill>
            <a:ln w="28575" algn="ctr">
              <a:solidFill>
                <a:srgbClr val="8E8E95"/>
              </a:solidFill>
              <a:round/>
              <a:headEnd/>
              <a:tailEnd/>
            </a:ln>
            <a:effectLst/>
          </p:spPr>
          <p:txBody>
            <a:bodyPr wrap="none" anchor="ctr"/>
            <a:lstStyle/>
            <a:p>
              <a:pPr algn="ctr" defTabSz="814388"/>
              <a:r>
                <a:rPr lang="en-AU" sz="1000">
                  <a:solidFill>
                    <a:schemeClr val="bg1"/>
                  </a:solidFill>
                  <a:effectLst>
                    <a:outerShdw blurRad="38100" dist="38100" dir="2700000" algn="tl">
                      <a:srgbClr val="000000"/>
                    </a:outerShdw>
                  </a:effectLst>
                </a:rPr>
                <a:t>Internet of Things</a:t>
              </a:r>
              <a:endParaRPr lang="en-US" sz="1000">
                <a:solidFill>
                  <a:schemeClr val="bg1"/>
                </a:solidFill>
                <a:effectLst>
                  <a:outerShdw blurRad="38100" dist="38100" dir="2700000" algn="tl">
                    <a:srgbClr val="000000"/>
                  </a:outerShdw>
                </a:effectLst>
              </a:endParaRPr>
            </a:p>
          </p:txBody>
        </p:sp>
        <p:sp>
          <p:nvSpPr>
            <p:cNvPr id="95" name="AutoShape 20"/>
            <p:cNvSpPr>
              <a:spLocks noChangeArrowheads="1"/>
            </p:cNvSpPr>
            <p:nvPr/>
          </p:nvSpPr>
          <p:spPr bwMode="auto">
            <a:xfrm>
              <a:off x="307" y="2059"/>
              <a:ext cx="1456" cy="187"/>
            </a:xfrm>
            <a:prstGeom prst="roundRect">
              <a:avLst>
                <a:gd name="adj" fmla="val 6745"/>
              </a:avLst>
            </a:prstGeom>
            <a:gradFill rotWithShape="1">
              <a:gsLst>
                <a:gs pos="0">
                  <a:srgbClr val="FFFFFF">
                    <a:alpha val="50000"/>
                  </a:srgbClr>
                </a:gs>
                <a:gs pos="100000">
                  <a:srgbClr val="EE6804">
                    <a:alpha val="0"/>
                  </a:srgbClr>
                </a:gs>
              </a:gsLst>
              <a:lin ang="5400000" scaled="1"/>
            </a:gradFill>
            <a:ln w="25400" algn="ctr">
              <a:noFill/>
              <a:round/>
              <a:headEnd/>
              <a:tailEnd/>
            </a:ln>
            <a:effectLst/>
          </p:spPr>
          <p:txBody>
            <a:bodyPr/>
            <a:lstStyle/>
            <a:p>
              <a:endParaRPr lang="en-US" sz="1000"/>
            </a:p>
          </p:txBody>
        </p:sp>
        <p:sp>
          <p:nvSpPr>
            <p:cNvPr id="96" name="AutoShape 21"/>
            <p:cNvSpPr>
              <a:spLocks noChangeArrowheads="1"/>
            </p:cNvSpPr>
            <p:nvPr/>
          </p:nvSpPr>
          <p:spPr bwMode="auto">
            <a:xfrm>
              <a:off x="286" y="2540"/>
              <a:ext cx="1499" cy="145"/>
            </a:xfrm>
            <a:prstGeom prst="roundRect">
              <a:avLst>
                <a:gd name="adj" fmla="val 6745"/>
              </a:avLst>
            </a:prstGeom>
            <a:gradFill rotWithShape="1">
              <a:gsLst>
                <a:gs pos="0">
                  <a:srgbClr val="EE6804">
                    <a:alpha val="30000"/>
                  </a:srgbClr>
                </a:gs>
                <a:gs pos="100000">
                  <a:schemeClr val="bg1">
                    <a:alpha val="0"/>
                  </a:schemeClr>
                </a:gs>
              </a:gsLst>
              <a:lin ang="5400000" scaled="1"/>
            </a:gradFill>
            <a:ln w="9525" algn="ctr">
              <a:noFill/>
              <a:round/>
              <a:headEnd/>
              <a:tailEnd/>
            </a:ln>
            <a:effectLst/>
          </p:spPr>
          <p:txBody>
            <a:bodyPr lIns="82124" tIns="41061" rIns="82124" bIns="41061" anchor="ctr">
              <a:spAutoFit/>
            </a:bodyPr>
            <a:lstStyle/>
            <a:p>
              <a:endParaRPr lang="en-US" sz="1000"/>
            </a:p>
          </p:txBody>
        </p:sp>
        <p:sp>
          <p:nvSpPr>
            <p:cNvPr id="97" name="AutoShape 22"/>
            <p:cNvSpPr>
              <a:spLocks noChangeArrowheads="1"/>
            </p:cNvSpPr>
            <p:nvPr/>
          </p:nvSpPr>
          <p:spPr bwMode="auto">
            <a:xfrm rot="10800000">
              <a:off x="299" y="2396"/>
              <a:ext cx="1472" cy="85"/>
            </a:xfrm>
            <a:prstGeom prst="roundRect">
              <a:avLst>
                <a:gd name="adj" fmla="val 22356"/>
              </a:avLst>
            </a:prstGeom>
            <a:gradFill rotWithShape="1">
              <a:gsLst>
                <a:gs pos="0">
                  <a:srgbClr val="FFFFFF">
                    <a:alpha val="20000"/>
                  </a:srgbClr>
                </a:gs>
                <a:gs pos="100000">
                  <a:srgbClr val="EE6804">
                    <a:alpha val="0"/>
                  </a:srgbClr>
                </a:gs>
              </a:gsLst>
              <a:lin ang="5400000" scaled="1"/>
            </a:gradFill>
            <a:ln w="25400" algn="ctr">
              <a:noFill/>
              <a:round/>
              <a:headEnd/>
              <a:tailEnd/>
            </a:ln>
            <a:effectLst/>
          </p:spPr>
          <p:txBody>
            <a:bodyPr/>
            <a:lstStyle/>
            <a:p>
              <a:endParaRPr lang="en-US" sz="1000"/>
            </a:p>
          </p:txBody>
        </p:sp>
      </p:grpSp>
      <p:grpSp>
        <p:nvGrpSpPr>
          <p:cNvPr id="98" name="Group 23"/>
          <p:cNvGrpSpPr>
            <a:grpSpLocks noChangeAspect="1"/>
          </p:cNvGrpSpPr>
          <p:nvPr/>
        </p:nvGrpSpPr>
        <p:grpSpPr bwMode="auto">
          <a:xfrm>
            <a:off x="9368234" y="1945479"/>
            <a:ext cx="1021557" cy="506413"/>
            <a:chOff x="3970" y="1069"/>
            <a:chExt cx="1500" cy="638"/>
          </a:xfrm>
        </p:grpSpPr>
        <p:sp>
          <p:nvSpPr>
            <p:cNvPr id="99" name="AutoShape 24"/>
            <p:cNvSpPr>
              <a:spLocks noChangeArrowheads="1"/>
            </p:cNvSpPr>
            <p:nvPr/>
          </p:nvSpPr>
          <p:spPr bwMode="auto">
            <a:xfrm>
              <a:off x="3970" y="1069"/>
              <a:ext cx="1500" cy="462"/>
            </a:xfrm>
            <a:prstGeom prst="roundRect">
              <a:avLst>
                <a:gd name="adj" fmla="val 5907"/>
              </a:avLst>
            </a:prstGeom>
            <a:gradFill rotWithShape="1">
              <a:gsLst>
                <a:gs pos="0">
                  <a:schemeClr val="accent2"/>
                </a:gs>
                <a:gs pos="100000">
                  <a:schemeClr val="accent2">
                    <a:gamma/>
                    <a:shade val="44314"/>
                    <a:invGamma/>
                  </a:schemeClr>
                </a:gs>
              </a:gsLst>
              <a:lin ang="5400000" scaled="1"/>
            </a:gradFill>
            <a:ln w="28575" algn="ctr">
              <a:solidFill>
                <a:srgbClr val="8E8E95"/>
              </a:solidFill>
              <a:round/>
              <a:headEnd/>
              <a:tailEnd/>
            </a:ln>
            <a:effectLst/>
          </p:spPr>
          <p:txBody>
            <a:bodyPr wrap="none" anchor="ctr"/>
            <a:lstStyle/>
            <a:p>
              <a:pPr algn="ctr" defTabSz="814388"/>
              <a:r>
                <a:rPr lang="en-AU" sz="1000">
                  <a:solidFill>
                    <a:schemeClr val="bg1"/>
                  </a:solidFill>
                  <a:effectLst>
                    <a:outerShdw blurRad="38100" dist="38100" dir="2700000" algn="tl">
                      <a:srgbClr val="000000"/>
                    </a:outerShdw>
                  </a:effectLst>
                </a:rPr>
                <a:t>6loWPAN</a:t>
              </a:r>
              <a:endParaRPr lang="en-US" sz="1000">
                <a:solidFill>
                  <a:schemeClr val="bg1"/>
                </a:solidFill>
                <a:effectLst>
                  <a:outerShdw blurRad="38100" dist="38100" dir="2700000" algn="tl">
                    <a:srgbClr val="000000"/>
                  </a:outerShdw>
                </a:effectLst>
              </a:endParaRPr>
            </a:p>
          </p:txBody>
        </p:sp>
        <p:sp>
          <p:nvSpPr>
            <p:cNvPr id="100" name="AutoShape 25"/>
            <p:cNvSpPr>
              <a:spLocks noChangeArrowheads="1"/>
            </p:cNvSpPr>
            <p:nvPr/>
          </p:nvSpPr>
          <p:spPr bwMode="auto">
            <a:xfrm>
              <a:off x="3992" y="1087"/>
              <a:ext cx="1456" cy="187"/>
            </a:xfrm>
            <a:prstGeom prst="roundRect">
              <a:avLst>
                <a:gd name="adj" fmla="val 6745"/>
              </a:avLst>
            </a:prstGeom>
            <a:gradFill rotWithShape="1">
              <a:gsLst>
                <a:gs pos="0">
                  <a:srgbClr val="FFFFFF">
                    <a:alpha val="50000"/>
                  </a:srgbClr>
                </a:gs>
                <a:gs pos="100000">
                  <a:schemeClr val="accent2">
                    <a:alpha val="0"/>
                  </a:schemeClr>
                </a:gs>
              </a:gsLst>
              <a:lin ang="5400000" scaled="1"/>
            </a:gradFill>
            <a:ln w="25400" algn="ctr">
              <a:noFill/>
              <a:round/>
              <a:headEnd/>
              <a:tailEnd/>
            </a:ln>
            <a:effectLst/>
          </p:spPr>
          <p:txBody>
            <a:bodyPr/>
            <a:lstStyle/>
            <a:p>
              <a:endParaRPr lang="en-US" sz="1000"/>
            </a:p>
          </p:txBody>
        </p:sp>
        <p:sp>
          <p:nvSpPr>
            <p:cNvPr id="101" name="AutoShape 26"/>
            <p:cNvSpPr>
              <a:spLocks noChangeArrowheads="1"/>
            </p:cNvSpPr>
            <p:nvPr/>
          </p:nvSpPr>
          <p:spPr bwMode="auto">
            <a:xfrm>
              <a:off x="3977" y="1562"/>
              <a:ext cx="1486" cy="145"/>
            </a:xfrm>
            <a:prstGeom prst="roundRect">
              <a:avLst>
                <a:gd name="adj" fmla="val 6745"/>
              </a:avLst>
            </a:prstGeom>
            <a:gradFill rotWithShape="1">
              <a:gsLst>
                <a:gs pos="0">
                  <a:schemeClr val="accent2">
                    <a:alpha val="30000"/>
                  </a:schemeClr>
                </a:gs>
                <a:gs pos="100000">
                  <a:schemeClr val="bg1">
                    <a:alpha val="0"/>
                  </a:schemeClr>
                </a:gs>
              </a:gsLst>
              <a:lin ang="5400000" scaled="1"/>
            </a:gradFill>
            <a:ln w="9525" algn="ctr">
              <a:noFill/>
              <a:round/>
              <a:headEnd/>
              <a:tailEnd/>
            </a:ln>
            <a:effectLst/>
          </p:spPr>
          <p:txBody>
            <a:bodyPr lIns="82124" tIns="41061" rIns="82124" bIns="41061" anchor="ctr">
              <a:spAutoFit/>
            </a:bodyPr>
            <a:lstStyle/>
            <a:p>
              <a:endParaRPr lang="en-US" sz="1000"/>
            </a:p>
          </p:txBody>
        </p:sp>
        <p:sp>
          <p:nvSpPr>
            <p:cNvPr id="102" name="AutoShape 27"/>
            <p:cNvSpPr>
              <a:spLocks noChangeArrowheads="1"/>
            </p:cNvSpPr>
            <p:nvPr/>
          </p:nvSpPr>
          <p:spPr bwMode="auto">
            <a:xfrm rot="10800000">
              <a:off x="3984" y="1426"/>
              <a:ext cx="1472" cy="85"/>
            </a:xfrm>
            <a:prstGeom prst="roundRect">
              <a:avLst>
                <a:gd name="adj" fmla="val 22356"/>
              </a:avLst>
            </a:prstGeom>
            <a:gradFill rotWithShape="1">
              <a:gsLst>
                <a:gs pos="0">
                  <a:srgbClr val="FFFFFF">
                    <a:alpha val="20000"/>
                  </a:srgbClr>
                </a:gs>
                <a:gs pos="100000">
                  <a:schemeClr val="accent2">
                    <a:alpha val="0"/>
                  </a:schemeClr>
                </a:gs>
              </a:gsLst>
              <a:lin ang="5400000" scaled="1"/>
            </a:gradFill>
            <a:ln w="25400" algn="ctr">
              <a:noFill/>
              <a:round/>
              <a:headEnd/>
              <a:tailEnd/>
            </a:ln>
            <a:effectLst/>
          </p:spPr>
          <p:txBody>
            <a:bodyPr/>
            <a:lstStyle/>
            <a:p>
              <a:endParaRPr lang="en-US" sz="1000"/>
            </a:p>
          </p:txBody>
        </p:sp>
      </p:grpSp>
      <p:grpSp>
        <p:nvGrpSpPr>
          <p:cNvPr id="103" name="Group 28"/>
          <p:cNvGrpSpPr>
            <a:grpSpLocks noChangeAspect="1"/>
          </p:cNvGrpSpPr>
          <p:nvPr/>
        </p:nvGrpSpPr>
        <p:grpSpPr bwMode="auto">
          <a:xfrm>
            <a:off x="10631119" y="2557459"/>
            <a:ext cx="1021556" cy="506413"/>
            <a:chOff x="2128" y="1069"/>
            <a:chExt cx="1504" cy="638"/>
          </a:xfrm>
        </p:grpSpPr>
        <p:sp>
          <p:nvSpPr>
            <p:cNvPr id="104" name="AutoShape 29"/>
            <p:cNvSpPr>
              <a:spLocks noChangeArrowheads="1"/>
            </p:cNvSpPr>
            <p:nvPr/>
          </p:nvSpPr>
          <p:spPr bwMode="auto">
            <a:xfrm>
              <a:off x="2128" y="1069"/>
              <a:ext cx="1504" cy="462"/>
            </a:xfrm>
            <a:prstGeom prst="roundRect">
              <a:avLst>
                <a:gd name="adj" fmla="val 5907"/>
              </a:avLst>
            </a:prstGeom>
            <a:gradFill rotWithShape="1">
              <a:gsLst>
                <a:gs pos="0">
                  <a:srgbClr val="FFE429"/>
                </a:gs>
                <a:gs pos="100000">
                  <a:srgbClr val="FFE429">
                    <a:gamma/>
                    <a:shade val="46275"/>
                    <a:invGamma/>
                  </a:srgbClr>
                </a:gs>
              </a:gsLst>
              <a:lin ang="5400000" scaled="1"/>
            </a:gradFill>
            <a:ln w="28575" algn="ctr">
              <a:solidFill>
                <a:srgbClr val="8E8E95"/>
              </a:solidFill>
              <a:round/>
              <a:headEnd/>
              <a:tailEnd/>
            </a:ln>
            <a:effectLst/>
          </p:spPr>
          <p:txBody>
            <a:bodyPr wrap="none" anchor="ctr"/>
            <a:lstStyle/>
            <a:p>
              <a:pPr algn="ctr" defTabSz="814388"/>
              <a:r>
                <a:rPr lang="en-AU" sz="1000">
                  <a:solidFill>
                    <a:schemeClr val="bg1"/>
                  </a:solidFill>
                  <a:effectLst>
                    <a:outerShdw blurRad="38100" dist="38100" dir="2700000" algn="tl">
                      <a:srgbClr val="000000"/>
                    </a:outerShdw>
                  </a:effectLst>
                </a:rPr>
                <a:t>Low Power &amp;</a:t>
              </a:r>
              <a:br>
                <a:rPr lang="en-AU" sz="1000">
                  <a:solidFill>
                    <a:schemeClr val="bg1"/>
                  </a:solidFill>
                  <a:effectLst>
                    <a:outerShdw blurRad="38100" dist="38100" dir="2700000" algn="tl">
                      <a:srgbClr val="000000"/>
                    </a:outerShdw>
                  </a:effectLst>
                </a:rPr>
              </a:br>
              <a:r>
                <a:rPr lang="en-AU" sz="1000">
                  <a:solidFill>
                    <a:schemeClr val="bg1"/>
                  </a:solidFill>
                  <a:effectLst>
                    <a:outerShdw blurRad="38100" dist="38100" dir="2700000" algn="tl">
                      <a:srgbClr val="000000"/>
                    </a:outerShdw>
                  </a:effectLst>
                </a:rPr>
                <a:t>Lossy Networks</a:t>
              </a:r>
              <a:endParaRPr lang="en-US" sz="1000">
                <a:solidFill>
                  <a:schemeClr val="bg1"/>
                </a:solidFill>
                <a:effectLst>
                  <a:outerShdw blurRad="38100" dist="38100" dir="2700000" algn="tl">
                    <a:srgbClr val="000000"/>
                  </a:outerShdw>
                </a:effectLst>
              </a:endParaRPr>
            </a:p>
          </p:txBody>
        </p:sp>
        <p:sp>
          <p:nvSpPr>
            <p:cNvPr id="105" name="AutoShape 30"/>
            <p:cNvSpPr>
              <a:spLocks noChangeArrowheads="1"/>
            </p:cNvSpPr>
            <p:nvPr/>
          </p:nvSpPr>
          <p:spPr bwMode="auto">
            <a:xfrm>
              <a:off x="2152" y="1088"/>
              <a:ext cx="1456" cy="187"/>
            </a:xfrm>
            <a:prstGeom prst="roundRect">
              <a:avLst>
                <a:gd name="adj" fmla="val 6745"/>
              </a:avLst>
            </a:prstGeom>
            <a:gradFill rotWithShape="1">
              <a:gsLst>
                <a:gs pos="0">
                  <a:schemeClr val="bg1">
                    <a:alpha val="50000"/>
                  </a:schemeClr>
                </a:gs>
                <a:gs pos="100000">
                  <a:srgbClr val="FFE429">
                    <a:alpha val="0"/>
                  </a:srgbClr>
                </a:gs>
              </a:gsLst>
              <a:lin ang="5400000" scaled="1"/>
            </a:gradFill>
            <a:ln w="25400" algn="ctr">
              <a:noFill/>
              <a:round/>
              <a:headEnd/>
              <a:tailEnd/>
            </a:ln>
            <a:effectLst/>
          </p:spPr>
          <p:txBody>
            <a:bodyPr/>
            <a:lstStyle/>
            <a:p>
              <a:endParaRPr lang="en-US" sz="1000"/>
            </a:p>
          </p:txBody>
        </p:sp>
        <p:sp>
          <p:nvSpPr>
            <p:cNvPr id="106" name="AutoShape 31"/>
            <p:cNvSpPr>
              <a:spLocks noChangeArrowheads="1"/>
            </p:cNvSpPr>
            <p:nvPr/>
          </p:nvSpPr>
          <p:spPr bwMode="auto">
            <a:xfrm>
              <a:off x="2135" y="1562"/>
              <a:ext cx="1490" cy="145"/>
            </a:xfrm>
            <a:prstGeom prst="roundRect">
              <a:avLst>
                <a:gd name="adj" fmla="val 6745"/>
              </a:avLst>
            </a:prstGeom>
            <a:gradFill rotWithShape="1">
              <a:gsLst>
                <a:gs pos="0">
                  <a:srgbClr val="FFE429">
                    <a:alpha val="30000"/>
                  </a:srgbClr>
                </a:gs>
                <a:gs pos="100000">
                  <a:schemeClr val="bg1">
                    <a:alpha val="0"/>
                  </a:schemeClr>
                </a:gs>
              </a:gsLst>
              <a:lin ang="5400000" scaled="1"/>
            </a:gradFill>
            <a:ln w="9525" algn="ctr">
              <a:noFill/>
              <a:round/>
              <a:headEnd/>
              <a:tailEnd/>
            </a:ln>
            <a:effectLst/>
          </p:spPr>
          <p:txBody>
            <a:bodyPr lIns="82124" tIns="41061" rIns="82124" bIns="41061" anchor="ctr">
              <a:spAutoFit/>
            </a:bodyPr>
            <a:lstStyle/>
            <a:p>
              <a:endParaRPr lang="en-US" sz="1000"/>
            </a:p>
          </p:txBody>
        </p:sp>
        <p:sp>
          <p:nvSpPr>
            <p:cNvPr id="107" name="AutoShape 32"/>
            <p:cNvSpPr>
              <a:spLocks noChangeArrowheads="1"/>
            </p:cNvSpPr>
            <p:nvPr/>
          </p:nvSpPr>
          <p:spPr bwMode="auto">
            <a:xfrm rot="10800000">
              <a:off x="2144" y="1426"/>
              <a:ext cx="1472" cy="85"/>
            </a:xfrm>
            <a:prstGeom prst="roundRect">
              <a:avLst>
                <a:gd name="adj" fmla="val 22356"/>
              </a:avLst>
            </a:prstGeom>
            <a:gradFill rotWithShape="1">
              <a:gsLst>
                <a:gs pos="0">
                  <a:schemeClr val="bg1">
                    <a:alpha val="20000"/>
                  </a:schemeClr>
                </a:gs>
                <a:gs pos="100000">
                  <a:srgbClr val="FFE429">
                    <a:alpha val="0"/>
                  </a:srgbClr>
                </a:gs>
              </a:gsLst>
              <a:lin ang="5400000" scaled="1"/>
            </a:gradFill>
            <a:ln w="25400" algn="ctr">
              <a:noFill/>
              <a:round/>
              <a:headEnd/>
              <a:tailEnd/>
            </a:ln>
            <a:effectLst/>
          </p:spPr>
          <p:txBody>
            <a:bodyPr/>
            <a:lstStyle/>
            <a:p>
              <a:endParaRPr lang="en-US" sz="1000"/>
            </a:p>
          </p:txBody>
        </p:sp>
      </p:grpSp>
      <p:grpSp>
        <p:nvGrpSpPr>
          <p:cNvPr id="108" name="Group 33"/>
          <p:cNvGrpSpPr>
            <a:grpSpLocks noChangeAspect="1"/>
          </p:cNvGrpSpPr>
          <p:nvPr/>
        </p:nvGrpSpPr>
        <p:grpSpPr bwMode="auto">
          <a:xfrm>
            <a:off x="9383217" y="2544759"/>
            <a:ext cx="1019175" cy="506413"/>
            <a:chOff x="288" y="1069"/>
            <a:chExt cx="1501" cy="638"/>
          </a:xfrm>
        </p:grpSpPr>
        <p:sp>
          <p:nvSpPr>
            <p:cNvPr id="109" name="AutoShape 34"/>
            <p:cNvSpPr>
              <a:spLocks noChangeArrowheads="1"/>
            </p:cNvSpPr>
            <p:nvPr/>
          </p:nvSpPr>
          <p:spPr bwMode="auto">
            <a:xfrm>
              <a:off x="288" y="1069"/>
              <a:ext cx="1501" cy="461"/>
            </a:xfrm>
            <a:prstGeom prst="roundRect">
              <a:avLst>
                <a:gd name="adj" fmla="val 5907"/>
              </a:avLst>
            </a:prstGeom>
            <a:gradFill rotWithShape="1">
              <a:gsLst>
                <a:gs pos="0">
                  <a:schemeClr val="accent1"/>
                </a:gs>
                <a:gs pos="100000">
                  <a:schemeClr val="accent1">
                    <a:gamma/>
                    <a:shade val="46275"/>
                    <a:invGamma/>
                  </a:schemeClr>
                </a:gs>
              </a:gsLst>
              <a:lin ang="5400000" scaled="1"/>
            </a:gradFill>
            <a:ln w="28575" algn="ctr">
              <a:solidFill>
                <a:srgbClr val="8E8E95"/>
              </a:solidFill>
              <a:round/>
              <a:headEnd/>
              <a:tailEnd/>
            </a:ln>
            <a:effectLst/>
          </p:spPr>
          <p:txBody>
            <a:bodyPr wrap="none" lIns="73025" tIns="36511" rIns="73025" bIns="36511" anchor="ctr"/>
            <a:lstStyle/>
            <a:p>
              <a:pPr algn="ctr" defTabSz="814388"/>
              <a:r>
                <a:rPr lang="en-AU" sz="1000">
                  <a:solidFill>
                    <a:schemeClr val="bg1"/>
                  </a:solidFill>
                  <a:effectLst>
                    <a:outerShdw blurRad="38100" dist="38100" dir="2700000" algn="tl">
                      <a:srgbClr val="000000"/>
                    </a:outerShdw>
                  </a:effectLst>
                </a:rPr>
                <a:t>Sensor Networks</a:t>
              </a:r>
              <a:endParaRPr lang="en-US" sz="1000">
                <a:solidFill>
                  <a:schemeClr val="bg1"/>
                </a:solidFill>
                <a:effectLst>
                  <a:outerShdw blurRad="38100" dist="38100" dir="2700000" algn="tl">
                    <a:srgbClr val="000000"/>
                  </a:outerShdw>
                </a:effectLst>
              </a:endParaRPr>
            </a:p>
          </p:txBody>
        </p:sp>
        <p:sp>
          <p:nvSpPr>
            <p:cNvPr id="110" name="AutoShape 35"/>
            <p:cNvSpPr>
              <a:spLocks noChangeArrowheads="1"/>
            </p:cNvSpPr>
            <p:nvPr/>
          </p:nvSpPr>
          <p:spPr bwMode="auto">
            <a:xfrm>
              <a:off x="296" y="1562"/>
              <a:ext cx="1486" cy="145"/>
            </a:xfrm>
            <a:prstGeom prst="roundRect">
              <a:avLst>
                <a:gd name="adj" fmla="val 6745"/>
              </a:avLst>
            </a:prstGeom>
            <a:gradFill rotWithShape="1">
              <a:gsLst>
                <a:gs pos="0">
                  <a:srgbClr val="0183B7">
                    <a:alpha val="30000"/>
                  </a:srgbClr>
                </a:gs>
                <a:gs pos="100000">
                  <a:schemeClr val="bg1">
                    <a:alpha val="0"/>
                  </a:schemeClr>
                </a:gs>
              </a:gsLst>
              <a:lin ang="5400000" scaled="1"/>
            </a:gradFill>
            <a:ln w="9525" algn="ctr">
              <a:noFill/>
              <a:round/>
              <a:headEnd/>
              <a:tailEnd/>
            </a:ln>
            <a:effectLst/>
          </p:spPr>
          <p:txBody>
            <a:bodyPr lIns="82124" tIns="41061" rIns="82124" bIns="41061" anchor="ctr">
              <a:spAutoFit/>
            </a:bodyPr>
            <a:lstStyle/>
            <a:p>
              <a:endParaRPr lang="en-US" sz="1000"/>
            </a:p>
          </p:txBody>
        </p:sp>
        <p:sp>
          <p:nvSpPr>
            <p:cNvPr id="111" name="AutoShape 36"/>
            <p:cNvSpPr>
              <a:spLocks noChangeArrowheads="1"/>
            </p:cNvSpPr>
            <p:nvPr/>
          </p:nvSpPr>
          <p:spPr bwMode="auto">
            <a:xfrm>
              <a:off x="311" y="1085"/>
              <a:ext cx="1455" cy="187"/>
            </a:xfrm>
            <a:prstGeom prst="roundRect">
              <a:avLst>
                <a:gd name="adj" fmla="val 6745"/>
              </a:avLst>
            </a:prstGeom>
            <a:gradFill rotWithShape="1">
              <a:gsLst>
                <a:gs pos="0">
                  <a:srgbClr val="FFFFFF">
                    <a:alpha val="50000"/>
                  </a:srgbClr>
                </a:gs>
                <a:gs pos="100000">
                  <a:schemeClr val="tx2">
                    <a:alpha val="0"/>
                  </a:schemeClr>
                </a:gs>
              </a:gsLst>
              <a:lin ang="5400000" scaled="1"/>
            </a:gradFill>
            <a:ln w="25400" algn="ctr">
              <a:noFill/>
              <a:round/>
              <a:headEnd/>
              <a:tailEnd/>
            </a:ln>
            <a:effectLst/>
          </p:spPr>
          <p:txBody>
            <a:bodyPr/>
            <a:lstStyle/>
            <a:p>
              <a:endParaRPr lang="en-US" sz="1000"/>
            </a:p>
          </p:txBody>
        </p:sp>
        <p:sp>
          <p:nvSpPr>
            <p:cNvPr id="112" name="AutoShape 37"/>
            <p:cNvSpPr>
              <a:spLocks noChangeArrowheads="1"/>
            </p:cNvSpPr>
            <p:nvPr/>
          </p:nvSpPr>
          <p:spPr bwMode="auto">
            <a:xfrm rot="10800000">
              <a:off x="303" y="1426"/>
              <a:ext cx="1472" cy="85"/>
            </a:xfrm>
            <a:prstGeom prst="roundRect">
              <a:avLst>
                <a:gd name="adj" fmla="val 22356"/>
              </a:avLst>
            </a:prstGeom>
            <a:gradFill rotWithShape="1">
              <a:gsLst>
                <a:gs pos="0">
                  <a:schemeClr val="bg1">
                    <a:alpha val="20000"/>
                  </a:schemeClr>
                </a:gs>
                <a:gs pos="100000">
                  <a:schemeClr val="tx2">
                    <a:alpha val="0"/>
                  </a:schemeClr>
                </a:gs>
              </a:gsLst>
              <a:lin ang="5400000" scaled="1"/>
            </a:gradFill>
            <a:ln w="25400" algn="ctr">
              <a:noFill/>
              <a:round/>
              <a:headEnd/>
              <a:tailEnd/>
            </a:ln>
            <a:effectLst/>
          </p:spPr>
          <p:txBody>
            <a:bodyPr/>
            <a:lstStyle/>
            <a:p>
              <a:endParaRPr lang="en-US" sz="1000"/>
            </a:p>
          </p:txBody>
        </p: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8674" name="Rectangle 2"/>
          <p:cNvSpPr>
            <a:spLocks noGrp="1" noChangeArrowheads="1"/>
          </p:cNvSpPr>
          <p:nvPr>
            <p:ph type="title"/>
          </p:nvPr>
        </p:nvSpPr>
        <p:spPr/>
        <p:txBody>
          <a:bodyPr/>
          <a:lstStyle/>
          <a:p>
            <a:r>
              <a:rPr lang="en-AU"/>
              <a:t>Routing Metrics in LLNs</a:t>
            </a:r>
            <a:endParaRPr lang="en-US"/>
          </a:p>
        </p:txBody>
      </p:sp>
      <p:graphicFrame>
        <p:nvGraphicFramePr>
          <p:cNvPr id="1308710" name="Group 38"/>
          <p:cNvGraphicFramePr>
            <a:graphicFrameLocks noGrp="1"/>
          </p:cNvGraphicFramePr>
          <p:nvPr/>
        </p:nvGraphicFramePr>
        <p:xfrm>
          <a:off x="244475" y="1358900"/>
          <a:ext cx="11745913" cy="5062475"/>
        </p:xfrm>
        <a:graphic>
          <a:graphicData uri="http://schemas.openxmlformats.org/drawingml/2006/table">
            <a:tbl>
              <a:tblPr/>
              <a:tblGrid>
                <a:gridCol w="5940425"/>
                <a:gridCol w="5805488"/>
              </a:tblGrid>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400" b="1" i="0" u="none" strike="noStrike" cap="none" normalizeH="0" baseline="0" smtClean="0">
                          <a:ln>
                            <a:noFill/>
                          </a:ln>
                          <a:solidFill>
                            <a:srgbClr val="FFFFFF"/>
                          </a:solidFill>
                          <a:effectLst/>
                          <a:latin typeface="Arial" charset="0"/>
                        </a:rPr>
                        <a:t>Node Metrics</a:t>
                      </a:r>
                      <a:endParaRPr kumimoji="0" lang="en-US" sz="1400" b="1" i="0" u="none" strike="noStrike" cap="none" normalizeH="0" baseline="0" smtClean="0">
                        <a:ln>
                          <a:noFill/>
                        </a:ln>
                        <a:solidFill>
                          <a:srgbClr val="FFFFFF"/>
                        </a:solidFill>
                        <a:effectLst/>
                        <a:latin typeface="Arial" charset="0"/>
                      </a:endParaRP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183B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400" b="1" i="0" u="none" strike="noStrike" cap="none" normalizeH="0" baseline="0" smtClean="0">
                          <a:ln>
                            <a:noFill/>
                          </a:ln>
                          <a:solidFill>
                            <a:srgbClr val="FFFFFF"/>
                          </a:solidFill>
                          <a:effectLst/>
                          <a:latin typeface="Arial" charset="0"/>
                        </a:rPr>
                        <a:t>Link Metrics</a:t>
                      </a:r>
                      <a:endParaRPr kumimoji="0" lang="en-US" sz="1400" b="1" i="0" u="none" strike="noStrike" cap="none" normalizeH="0" baseline="0" smtClean="0">
                        <a:ln>
                          <a:noFill/>
                        </a:ln>
                        <a:solidFill>
                          <a:srgbClr val="FFFFFF"/>
                        </a:solidFill>
                        <a:effectLst/>
                        <a:latin typeface="Arial" charset="0"/>
                      </a:endParaRP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183B7"/>
                    </a:solidFill>
                  </a:tcPr>
                </a:tc>
              </a:tr>
              <a:tr h="1270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600" b="1" i="0" u="none" strike="noStrike" cap="none" normalizeH="0" baseline="0" smtClean="0">
                          <a:ln>
                            <a:noFill/>
                          </a:ln>
                          <a:solidFill>
                            <a:srgbClr val="0183B7"/>
                          </a:solidFill>
                          <a:effectLst/>
                          <a:latin typeface="Arial" charset="0"/>
                        </a:rPr>
                        <a:t>Node State and Attributes Object</a:t>
                      </a:r>
                    </a:p>
                    <a:p>
                      <a:pPr marL="742950" marR="0" lvl="1" indent="-285750" algn="l" defTabSz="914400" rtl="0" eaLnBrk="1" fontAlgn="base" latinLnBrk="0" hangingPunct="1">
                        <a:lnSpc>
                          <a:spcPct val="100000"/>
                        </a:lnSpc>
                        <a:spcBef>
                          <a:spcPct val="0"/>
                        </a:spcBef>
                        <a:spcAft>
                          <a:spcPct val="0"/>
                        </a:spcAft>
                        <a:buClrTx/>
                        <a:buSzTx/>
                        <a:buFontTx/>
                        <a:buNone/>
                        <a:tabLst/>
                      </a:pPr>
                      <a:r>
                        <a:rPr kumimoji="0" lang="en-AU" sz="1600" b="0" i="0" u="none" strike="noStrike" cap="none" normalizeH="0" baseline="0" smtClean="0">
                          <a:ln>
                            <a:noFill/>
                          </a:ln>
                          <a:solidFill>
                            <a:srgbClr val="000000"/>
                          </a:solidFill>
                          <a:effectLst/>
                          <a:latin typeface="Arial" charset="0"/>
                        </a:rPr>
                        <a:t>Purpose is to reflects node workload (CPU, Memory…)</a:t>
                      </a:r>
                    </a:p>
                    <a:p>
                      <a:pPr marL="742950" marR="0" lvl="1" indent="-285750" algn="l" defTabSz="914400" rtl="0" eaLnBrk="1" fontAlgn="base" latinLnBrk="0" hangingPunct="1">
                        <a:lnSpc>
                          <a:spcPct val="100000"/>
                        </a:lnSpc>
                        <a:spcBef>
                          <a:spcPct val="0"/>
                        </a:spcBef>
                        <a:spcAft>
                          <a:spcPct val="0"/>
                        </a:spcAft>
                        <a:buClrTx/>
                        <a:buSzTx/>
                        <a:buFontTx/>
                        <a:buNone/>
                        <a:tabLst/>
                      </a:pPr>
                      <a:r>
                        <a:rPr kumimoji="0" lang="en-AU" sz="1600" b="0" i="0" u="none" strike="noStrike" cap="none" normalizeH="0" baseline="0" smtClean="0">
                          <a:ln>
                            <a:noFill/>
                          </a:ln>
                          <a:solidFill>
                            <a:srgbClr val="000000"/>
                          </a:solidFill>
                          <a:effectLst/>
                          <a:latin typeface="Arial" charset="0"/>
                        </a:rPr>
                        <a:t>“O” flag signals overload of resource</a:t>
                      </a:r>
                    </a:p>
                    <a:p>
                      <a:pPr marL="742950" marR="0" lvl="1" indent="-285750" algn="l" defTabSz="914400" rtl="0" eaLnBrk="1" fontAlgn="base" latinLnBrk="0" hangingPunct="1">
                        <a:lnSpc>
                          <a:spcPct val="100000"/>
                        </a:lnSpc>
                        <a:spcBef>
                          <a:spcPct val="0"/>
                        </a:spcBef>
                        <a:spcAft>
                          <a:spcPct val="0"/>
                        </a:spcAft>
                        <a:buClrTx/>
                        <a:buSzTx/>
                        <a:buFontTx/>
                        <a:buNone/>
                        <a:tabLst/>
                      </a:pPr>
                      <a:r>
                        <a:rPr kumimoji="0" lang="en-AU" sz="1600" b="0" i="0" u="none" strike="noStrike" cap="none" normalizeH="0" baseline="0" smtClean="0">
                          <a:ln>
                            <a:noFill/>
                          </a:ln>
                          <a:solidFill>
                            <a:srgbClr val="000000"/>
                          </a:solidFill>
                          <a:effectLst/>
                          <a:latin typeface="Arial" charset="0"/>
                        </a:rPr>
                        <a:t>“A” flag signal node can act as traffic aggregator</a:t>
                      </a:r>
                      <a:endParaRPr kumimoji="0" lang="en-US" sz="1600" b="0" i="0" u="none" strike="noStrike" cap="none" normalizeH="0" baseline="0" smtClean="0">
                        <a:ln>
                          <a:noFill/>
                        </a:ln>
                        <a:solidFill>
                          <a:srgbClr val="000000"/>
                        </a:solidFill>
                        <a:effectLst/>
                        <a:latin typeface="Arial" charset="0"/>
                      </a:endParaRPr>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D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600" b="1" i="0" u="none" strike="noStrike" cap="none" normalizeH="0" baseline="0" smtClean="0">
                          <a:ln>
                            <a:noFill/>
                          </a:ln>
                          <a:solidFill>
                            <a:srgbClr val="0183B7"/>
                          </a:solidFill>
                          <a:effectLst/>
                          <a:latin typeface="Arial" charset="0"/>
                        </a:rPr>
                        <a:t>Throughput Object</a:t>
                      </a:r>
                    </a:p>
                    <a:p>
                      <a:pPr marL="742950" marR="0" lvl="1" indent="-285750" algn="l" defTabSz="914400" rtl="0" eaLnBrk="1" fontAlgn="base" latinLnBrk="0" hangingPunct="1">
                        <a:lnSpc>
                          <a:spcPct val="100000"/>
                        </a:lnSpc>
                        <a:spcBef>
                          <a:spcPct val="0"/>
                        </a:spcBef>
                        <a:spcAft>
                          <a:spcPct val="0"/>
                        </a:spcAft>
                        <a:buClrTx/>
                        <a:buSzTx/>
                        <a:buFontTx/>
                        <a:buNone/>
                        <a:tabLst/>
                      </a:pPr>
                      <a:r>
                        <a:rPr kumimoji="0" lang="en-AU" sz="1600" b="0" i="0" u="none" strike="noStrike" cap="none" normalizeH="0" baseline="0" smtClean="0">
                          <a:ln>
                            <a:noFill/>
                          </a:ln>
                          <a:solidFill>
                            <a:srgbClr val="000000"/>
                          </a:solidFill>
                          <a:effectLst/>
                          <a:latin typeface="Arial" charset="0"/>
                        </a:rPr>
                        <a:t>Currently available throughput (Bytes per second)</a:t>
                      </a:r>
                    </a:p>
                    <a:p>
                      <a:pPr marL="742950" marR="0" lvl="1" indent="-285750" algn="l" defTabSz="914400" rtl="0" eaLnBrk="1" fontAlgn="base" latinLnBrk="0" hangingPunct="1">
                        <a:lnSpc>
                          <a:spcPct val="100000"/>
                        </a:lnSpc>
                        <a:spcBef>
                          <a:spcPct val="0"/>
                        </a:spcBef>
                        <a:spcAft>
                          <a:spcPct val="0"/>
                        </a:spcAft>
                        <a:buClrTx/>
                        <a:buSzTx/>
                        <a:buFontTx/>
                        <a:buNone/>
                        <a:tabLst/>
                      </a:pPr>
                      <a:r>
                        <a:rPr kumimoji="0" lang="en-AU" sz="1600" b="0" i="0" u="none" strike="noStrike" cap="none" normalizeH="0" baseline="0" smtClean="0">
                          <a:ln>
                            <a:noFill/>
                          </a:ln>
                          <a:solidFill>
                            <a:srgbClr val="000000"/>
                          </a:solidFill>
                          <a:effectLst/>
                          <a:latin typeface="Arial" charset="0"/>
                        </a:rPr>
                        <a:t>Throughput range supported</a:t>
                      </a:r>
                      <a:endParaRPr kumimoji="0" lang="en-US" sz="1600" b="0" i="0" u="none" strike="noStrike" cap="none" normalizeH="0" baseline="0" smtClean="0">
                        <a:ln>
                          <a:noFill/>
                        </a:ln>
                        <a:solidFill>
                          <a:srgbClr val="000000"/>
                        </a:solidFill>
                        <a:effectLst/>
                        <a:latin typeface="Arial" charset="0"/>
                      </a:endParaRPr>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DCDE"/>
                    </a:solidFill>
                  </a:tcPr>
                </a:tc>
              </a:tr>
              <a:tr h="1327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600" b="1" i="0" u="none" strike="noStrike" cap="none" normalizeH="0" baseline="0" smtClean="0">
                          <a:ln>
                            <a:noFill/>
                          </a:ln>
                          <a:solidFill>
                            <a:srgbClr val="0183B7"/>
                          </a:solidFill>
                          <a:effectLst/>
                          <a:latin typeface="Arial" charset="0"/>
                        </a:rPr>
                        <a:t>Node Energy Object</a:t>
                      </a:r>
                    </a:p>
                    <a:p>
                      <a:pPr marL="742950" marR="0" lvl="1" indent="-285750" algn="l" defTabSz="914400" rtl="0" eaLnBrk="1" fontAlgn="base" latinLnBrk="0" hangingPunct="1">
                        <a:lnSpc>
                          <a:spcPct val="100000"/>
                        </a:lnSpc>
                        <a:spcBef>
                          <a:spcPct val="0"/>
                        </a:spcBef>
                        <a:spcAft>
                          <a:spcPct val="0"/>
                        </a:spcAft>
                        <a:buClrTx/>
                        <a:buSzTx/>
                        <a:buFontTx/>
                        <a:buNone/>
                        <a:tabLst/>
                      </a:pPr>
                      <a:r>
                        <a:rPr kumimoji="0" lang="en-AU" sz="1600" b="0" i="0" u="none" strike="noStrike" cap="none" normalizeH="0" baseline="0" smtClean="0">
                          <a:ln>
                            <a:noFill/>
                          </a:ln>
                          <a:solidFill>
                            <a:srgbClr val="000000"/>
                          </a:solidFill>
                          <a:effectLst/>
                          <a:latin typeface="Arial" charset="0"/>
                        </a:rPr>
                        <a:t>“T” flag: Node type: 0 = Mains, 1 = Battery, 2 = Scavenger</a:t>
                      </a:r>
                    </a:p>
                    <a:p>
                      <a:pPr marL="742950" marR="0" lvl="1" indent="-285750" algn="l" defTabSz="914400" rtl="0" eaLnBrk="1" fontAlgn="base" latinLnBrk="0" hangingPunct="1">
                        <a:lnSpc>
                          <a:spcPct val="100000"/>
                        </a:lnSpc>
                        <a:spcBef>
                          <a:spcPct val="0"/>
                        </a:spcBef>
                        <a:spcAft>
                          <a:spcPct val="0"/>
                        </a:spcAft>
                        <a:buClrTx/>
                        <a:buSzTx/>
                        <a:buFontTx/>
                        <a:buNone/>
                        <a:tabLst/>
                      </a:pPr>
                      <a:r>
                        <a:rPr kumimoji="0" lang="en-AU" sz="1600" b="0" i="0" u="none" strike="noStrike" cap="none" normalizeH="0" baseline="0" smtClean="0">
                          <a:ln>
                            <a:noFill/>
                          </a:ln>
                          <a:solidFill>
                            <a:srgbClr val="000000"/>
                          </a:solidFill>
                          <a:effectLst/>
                          <a:latin typeface="Arial" charset="0"/>
                        </a:rPr>
                        <a:t>“I” bit: Use node type as a constraint (include/exclude)</a:t>
                      </a:r>
                    </a:p>
                    <a:p>
                      <a:pPr marL="742950" marR="0" lvl="1" indent="-285750" algn="l" defTabSz="914400" rtl="0" eaLnBrk="1" fontAlgn="base" latinLnBrk="0" hangingPunct="1">
                        <a:lnSpc>
                          <a:spcPct val="100000"/>
                        </a:lnSpc>
                        <a:spcBef>
                          <a:spcPct val="0"/>
                        </a:spcBef>
                        <a:spcAft>
                          <a:spcPct val="0"/>
                        </a:spcAft>
                        <a:buClrTx/>
                        <a:buSzTx/>
                        <a:buFontTx/>
                        <a:buNone/>
                        <a:tabLst/>
                      </a:pPr>
                      <a:r>
                        <a:rPr kumimoji="0" lang="en-AU" sz="1600" b="0" i="0" u="none" strike="noStrike" cap="none" normalizeH="0" baseline="0" smtClean="0">
                          <a:ln>
                            <a:noFill/>
                          </a:ln>
                          <a:solidFill>
                            <a:srgbClr val="000000"/>
                          </a:solidFill>
                          <a:effectLst/>
                          <a:latin typeface="Arial" charset="0"/>
                        </a:rPr>
                        <a:t>“E” flag: Estimated energy remaining</a:t>
                      </a:r>
                      <a:endParaRPr kumimoji="0" lang="en-US" sz="1600" b="0" i="0" u="none" strike="noStrike" cap="none" normalizeH="0" baseline="0" smtClean="0">
                        <a:ln>
                          <a:noFill/>
                        </a:ln>
                        <a:solidFill>
                          <a:srgbClr val="000000"/>
                        </a:solidFill>
                        <a:effectLst/>
                        <a:latin typeface="Arial" charset="0"/>
                      </a:endParaRPr>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600" b="1" i="0" u="none" strike="noStrike" cap="none" normalizeH="0" baseline="0" smtClean="0">
                          <a:ln>
                            <a:noFill/>
                          </a:ln>
                          <a:solidFill>
                            <a:srgbClr val="0183B7"/>
                          </a:solidFill>
                          <a:effectLst/>
                          <a:latin typeface="Arial" charset="0"/>
                        </a:rPr>
                        <a:t>Latency</a:t>
                      </a:r>
                    </a:p>
                    <a:p>
                      <a:pPr marL="742950" marR="0" lvl="1" indent="-285750" algn="l" defTabSz="914400" rtl="0" eaLnBrk="1" fontAlgn="base" latinLnBrk="0" hangingPunct="1">
                        <a:lnSpc>
                          <a:spcPct val="100000"/>
                        </a:lnSpc>
                        <a:spcBef>
                          <a:spcPct val="0"/>
                        </a:spcBef>
                        <a:spcAft>
                          <a:spcPct val="0"/>
                        </a:spcAft>
                        <a:buClrTx/>
                        <a:buSzTx/>
                        <a:buFontTx/>
                        <a:buNone/>
                        <a:tabLst/>
                      </a:pPr>
                      <a:r>
                        <a:rPr kumimoji="0" lang="en-AU" sz="1600" b="0" i="0" u="none" strike="noStrike" cap="none" normalizeH="0" baseline="0" smtClean="0">
                          <a:ln>
                            <a:noFill/>
                          </a:ln>
                          <a:solidFill>
                            <a:srgbClr val="000000"/>
                          </a:solidFill>
                          <a:effectLst/>
                          <a:latin typeface="Arial" charset="0"/>
                        </a:rPr>
                        <a:t>Can be used as a metric or constraint</a:t>
                      </a:r>
                    </a:p>
                    <a:p>
                      <a:pPr marL="742950" marR="0" lvl="1" indent="-285750" algn="l" defTabSz="914400" rtl="0" eaLnBrk="1" fontAlgn="base" latinLnBrk="0" hangingPunct="1">
                        <a:lnSpc>
                          <a:spcPct val="100000"/>
                        </a:lnSpc>
                        <a:spcBef>
                          <a:spcPct val="0"/>
                        </a:spcBef>
                        <a:spcAft>
                          <a:spcPct val="0"/>
                        </a:spcAft>
                        <a:buClrTx/>
                        <a:buSzTx/>
                        <a:buFontTx/>
                        <a:buNone/>
                        <a:tabLst/>
                      </a:pPr>
                      <a:r>
                        <a:rPr kumimoji="0" lang="en-AU" sz="1600" b="0" i="0" u="none" strike="noStrike" cap="none" normalizeH="0" baseline="0" smtClean="0">
                          <a:ln>
                            <a:noFill/>
                          </a:ln>
                          <a:solidFill>
                            <a:srgbClr val="000000"/>
                          </a:solidFill>
                          <a:effectLst/>
                          <a:latin typeface="Arial" charset="0"/>
                        </a:rPr>
                        <a:t>Constraint - max latency allowable on path</a:t>
                      </a:r>
                    </a:p>
                    <a:p>
                      <a:pPr marL="742950" marR="0" lvl="1" indent="-285750" algn="l" defTabSz="914400" rtl="0" eaLnBrk="1" fontAlgn="base" latinLnBrk="0" hangingPunct="1">
                        <a:lnSpc>
                          <a:spcPct val="100000"/>
                        </a:lnSpc>
                        <a:spcBef>
                          <a:spcPct val="0"/>
                        </a:spcBef>
                        <a:spcAft>
                          <a:spcPct val="0"/>
                        </a:spcAft>
                        <a:buClrTx/>
                        <a:buSzTx/>
                        <a:buFontTx/>
                        <a:buNone/>
                        <a:tabLst/>
                      </a:pPr>
                      <a:r>
                        <a:rPr kumimoji="0" lang="en-AU" sz="1600" b="0" i="0" u="none" strike="noStrike" cap="none" normalizeH="0" baseline="0" smtClean="0">
                          <a:ln>
                            <a:noFill/>
                          </a:ln>
                          <a:solidFill>
                            <a:srgbClr val="000000"/>
                          </a:solidFill>
                          <a:effectLst/>
                          <a:latin typeface="Arial" charset="0"/>
                        </a:rPr>
                        <a:t>Metric - additive metric updated along path</a:t>
                      </a:r>
                      <a:endParaRPr kumimoji="0" lang="en-US" sz="1600" b="0" i="0" u="none" strike="noStrike" cap="none" normalizeH="0" baseline="0" smtClean="0">
                        <a:ln>
                          <a:noFill/>
                        </a:ln>
                        <a:solidFill>
                          <a:srgbClr val="000000"/>
                        </a:solidFill>
                        <a:effectLst/>
                        <a:latin typeface="Arial" charset="0"/>
                      </a:endParaRPr>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8"/>
                    </a:solidFill>
                  </a:tcPr>
                </a:tc>
              </a:tr>
              <a:tr h="1270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600" b="1" i="0" u="none" strike="noStrike" cap="none" normalizeH="0" baseline="0" smtClean="0">
                          <a:ln>
                            <a:noFill/>
                          </a:ln>
                          <a:solidFill>
                            <a:srgbClr val="0183B7"/>
                          </a:solidFill>
                          <a:effectLst/>
                          <a:latin typeface="Arial" charset="0"/>
                        </a:rPr>
                        <a:t>Hop Count Object</a:t>
                      </a:r>
                    </a:p>
                    <a:p>
                      <a:pPr marL="742950" marR="0" lvl="1" indent="-285750" algn="l" defTabSz="914400" rtl="0" eaLnBrk="1" fontAlgn="base" latinLnBrk="0" hangingPunct="1">
                        <a:lnSpc>
                          <a:spcPct val="100000"/>
                        </a:lnSpc>
                        <a:spcBef>
                          <a:spcPct val="0"/>
                        </a:spcBef>
                        <a:spcAft>
                          <a:spcPct val="0"/>
                        </a:spcAft>
                        <a:buClrTx/>
                        <a:buSzTx/>
                        <a:buFontTx/>
                        <a:buNone/>
                        <a:tabLst/>
                      </a:pPr>
                      <a:r>
                        <a:rPr kumimoji="0" lang="en-AU" sz="1600" b="0" i="0" u="none" strike="noStrike" cap="none" normalizeH="0" baseline="0" smtClean="0">
                          <a:ln>
                            <a:noFill/>
                          </a:ln>
                          <a:solidFill>
                            <a:srgbClr val="000000"/>
                          </a:solidFill>
                          <a:effectLst/>
                          <a:latin typeface="Arial" charset="0"/>
                        </a:rPr>
                        <a:t>Can be used as a metric or constraint</a:t>
                      </a:r>
                    </a:p>
                    <a:p>
                      <a:pPr marL="742950" marR="0" lvl="1" indent="-285750" algn="l" defTabSz="914400" rtl="0" eaLnBrk="1" fontAlgn="base" latinLnBrk="0" hangingPunct="1">
                        <a:lnSpc>
                          <a:spcPct val="100000"/>
                        </a:lnSpc>
                        <a:spcBef>
                          <a:spcPct val="0"/>
                        </a:spcBef>
                        <a:spcAft>
                          <a:spcPct val="0"/>
                        </a:spcAft>
                        <a:buClrTx/>
                        <a:buSzTx/>
                        <a:buFontTx/>
                        <a:buNone/>
                        <a:tabLst/>
                      </a:pPr>
                      <a:r>
                        <a:rPr kumimoji="0" lang="en-AU" sz="1600" b="0" i="0" u="none" strike="noStrike" cap="none" normalizeH="0" baseline="0" smtClean="0">
                          <a:ln>
                            <a:noFill/>
                          </a:ln>
                          <a:solidFill>
                            <a:srgbClr val="000000"/>
                          </a:solidFill>
                          <a:effectLst/>
                          <a:latin typeface="Arial" charset="0"/>
                        </a:rPr>
                        <a:t>Constraint - max number of hops that can be traversed</a:t>
                      </a:r>
                    </a:p>
                    <a:p>
                      <a:pPr marL="742950" marR="0" lvl="1" indent="-285750" algn="l" defTabSz="914400" rtl="0" eaLnBrk="1" fontAlgn="base" latinLnBrk="0" hangingPunct="1">
                        <a:lnSpc>
                          <a:spcPct val="100000"/>
                        </a:lnSpc>
                        <a:spcBef>
                          <a:spcPct val="0"/>
                        </a:spcBef>
                        <a:spcAft>
                          <a:spcPct val="0"/>
                        </a:spcAft>
                        <a:buClrTx/>
                        <a:buSzTx/>
                        <a:buFontTx/>
                        <a:buNone/>
                        <a:tabLst/>
                      </a:pPr>
                      <a:r>
                        <a:rPr kumimoji="0" lang="en-AU" sz="1600" b="0" i="0" u="none" strike="noStrike" cap="none" normalizeH="0" baseline="0" smtClean="0">
                          <a:ln>
                            <a:noFill/>
                          </a:ln>
                          <a:solidFill>
                            <a:srgbClr val="000000"/>
                          </a:solidFill>
                          <a:effectLst/>
                          <a:latin typeface="Arial" charset="0"/>
                        </a:rPr>
                        <a:t>Metric - total number of hops traversed</a:t>
                      </a:r>
                      <a:endParaRPr kumimoji="0" lang="en-US" sz="1600" b="0" i="0" u="none" strike="noStrike" cap="none" normalizeH="0" baseline="0" smtClean="0">
                        <a:ln>
                          <a:noFill/>
                        </a:ln>
                        <a:solidFill>
                          <a:srgbClr val="000000"/>
                        </a:solidFill>
                        <a:effectLst/>
                        <a:latin typeface="Arial" charset="0"/>
                      </a:endParaRPr>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D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600" b="1" i="0" u="none" strike="noStrike" cap="none" normalizeH="0" baseline="0" smtClean="0">
                          <a:ln>
                            <a:noFill/>
                          </a:ln>
                          <a:solidFill>
                            <a:srgbClr val="0183B7"/>
                          </a:solidFill>
                          <a:effectLst/>
                          <a:latin typeface="Arial" charset="0"/>
                        </a:rPr>
                        <a:t>Link Reliability</a:t>
                      </a:r>
                    </a:p>
                    <a:p>
                      <a:pPr marL="742950" marR="0" lvl="1" indent="-285750" algn="l" defTabSz="914400" rtl="0" eaLnBrk="1" fontAlgn="base" latinLnBrk="0" hangingPunct="1">
                        <a:lnSpc>
                          <a:spcPct val="100000"/>
                        </a:lnSpc>
                        <a:spcBef>
                          <a:spcPct val="0"/>
                        </a:spcBef>
                        <a:spcAft>
                          <a:spcPct val="0"/>
                        </a:spcAft>
                        <a:buClrTx/>
                        <a:buSzTx/>
                        <a:buFontTx/>
                        <a:buNone/>
                        <a:tabLst/>
                      </a:pPr>
                      <a:r>
                        <a:rPr kumimoji="0" lang="en-AU" sz="1600" b="0" i="0" u="none" strike="noStrike" cap="none" normalizeH="0" baseline="0" smtClean="0">
                          <a:ln>
                            <a:noFill/>
                          </a:ln>
                          <a:solidFill>
                            <a:srgbClr val="000000"/>
                          </a:solidFill>
                          <a:effectLst/>
                          <a:latin typeface="Arial" charset="0"/>
                        </a:rPr>
                        <a:t>Link Quality Level Reliability (LQL)</a:t>
                      </a:r>
                    </a:p>
                    <a:p>
                      <a:pPr marL="1143000" marR="0" lvl="2" indent="-228600" algn="l" defTabSz="914400" rtl="0" eaLnBrk="1" fontAlgn="base" latinLnBrk="0" hangingPunct="1">
                        <a:lnSpc>
                          <a:spcPct val="100000"/>
                        </a:lnSpc>
                        <a:spcBef>
                          <a:spcPct val="0"/>
                        </a:spcBef>
                        <a:spcAft>
                          <a:spcPct val="0"/>
                        </a:spcAft>
                        <a:buClrTx/>
                        <a:buSzTx/>
                        <a:buFontTx/>
                        <a:buNone/>
                        <a:tabLst/>
                      </a:pPr>
                      <a:r>
                        <a:rPr kumimoji="0" lang="en-AU" sz="1600" b="0" i="0" u="none" strike="noStrike" cap="none" normalizeH="0" baseline="0" smtClean="0">
                          <a:ln>
                            <a:noFill/>
                          </a:ln>
                          <a:solidFill>
                            <a:srgbClr val="000000"/>
                          </a:solidFill>
                          <a:effectLst/>
                          <a:latin typeface="Arial" charset="0"/>
                        </a:rPr>
                        <a:t>0=Unknown, 1=High, 2=Medium, 3=Low</a:t>
                      </a:r>
                    </a:p>
                    <a:p>
                      <a:pPr marL="742950" marR="0" lvl="1" indent="-285750" algn="l" defTabSz="914400" rtl="0" eaLnBrk="1" fontAlgn="base" latinLnBrk="0" hangingPunct="1">
                        <a:lnSpc>
                          <a:spcPct val="100000"/>
                        </a:lnSpc>
                        <a:spcBef>
                          <a:spcPct val="0"/>
                        </a:spcBef>
                        <a:spcAft>
                          <a:spcPct val="0"/>
                        </a:spcAft>
                        <a:buClrTx/>
                        <a:buSzTx/>
                        <a:buFontTx/>
                        <a:buNone/>
                        <a:tabLst/>
                      </a:pPr>
                      <a:r>
                        <a:rPr kumimoji="0" lang="en-AU" sz="1600" b="0" i="0" u="none" strike="noStrike" cap="none" normalizeH="0" baseline="0" smtClean="0">
                          <a:ln>
                            <a:noFill/>
                          </a:ln>
                          <a:solidFill>
                            <a:srgbClr val="000000"/>
                          </a:solidFill>
                          <a:effectLst/>
                          <a:latin typeface="Arial" charset="0"/>
                        </a:rPr>
                        <a:t>Expected Transmission Count (ETX)</a:t>
                      </a:r>
                    </a:p>
                    <a:p>
                      <a:pPr marL="1143000" marR="0" lvl="2" indent="-228600" algn="l" defTabSz="914400" rtl="0" eaLnBrk="1" fontAlgn="base" latinLnBrk="0" hangingPunct="1">
                        <a:lnSpc>
                          <a:spcPct val="100000"/>
                        </a:lnSpc>
                        <a:spcBef>
                          <a:spcPct val="0"/>
                        </a:spcBef>
                        <a:spcAft>
                          <a:spcPct val="0"/>
                        </a:spcAft>
                        <a:buClrTx/>
                        <a:buSzTx/>
                        <a:buFontTx/>
                        <a:buNone/>
                        <a:tabLst/>
                      </a:pPr>
                      <a:r>
                        <a:rPr kumimoji="0" lang="en-AU" sz="1600" b="0" i="0" u="none" strike="noStrike" cap="none" normalizeH="0" baseline="0" smtClean="0">
                          <a:ln>
                            <a:noFill/>
                          </a:ln>
                          <a:solidFill>
                            <a:srgbClr val="000000"/>
                          </a:solidFill>
                          <a:effectLst/>
                          <a:latin typeface="Arial" charset="0"/>
                        </a:rPr>
                        <a:t>(Average number of TX to deliver a packet)</a:t>
                      </a:r>
                      <a:endParaRPr kumimoji="0" lang="en-US" sz="1400" b="0" i="0" u="none" strike="noStrike" cap="none" normalizeH="0" baseline="0" smtClean="0">
                        <a:ln>
                          <a:noFill/>
                        </a:ln>
                        <a:solidFill>
                          <a:srgbClr val="000000"/>
                        </a:solidFill>
                        <a:effectLst/>
                        <a:latin typeface="Arial" charset="0"/>
                      </a:endParaRPr>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DCDE"/>
                    </a:solidFill>
                  </a:tcPr>
                </a:tc>
              </a:tr>
              <a:tr h="695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600" b="1" i="0" u="none" strike="noStrike" cap="none" normalizeH="0" baseline="0" smtClean="0">
                          <a:ln>
                            <a:noFill/>
                          </a:ln>
                          <a:solidFill>
                            <a:srgbClr val="0183B7"/>
                          </a:solidFill>
                          <a:effectLst/>
                          <a:latin typeface="Arial" charset="0"/>
                        </a:rPr>
                        <a:t>Link Colour</a:t>
                      </a:r>
                    </a:p>
                    <a:p>
                      <a:pPr marL="742950" marR="0" lvl="1" indent="-285750" algn="l" defTabSz="914400" rtl="0" eaLnBrk="1" fontAlgn="base" latinLnBrk="0" hangingPunct="1">
                        <a:lnSpc>
                          <a:spcPct val="100000"/>
                        </a:lnSpc>
                        <a:spcBef>
                          <a:spcPct val="0"/>
                        </a:spcBef>
                        <a:spcAft>
                          <a:spcPct val="0"/>
                        </a:spcAft>
                        <a:buClrTx/>
                        <a:buSzTx/>
                        <a:buFontTx/>
                        <a:buNone/>
                        <a:tabLst/>
                      </a:pPr>
                      <a:r>
                        <a:rPr kumimoji="0" lang="en-AU" sz="1600" b="0" i="0" u="none" strike="noStrike" cap="none" normalizeH="0" baseline="0" smtClean="0">
                          <a:ln>
                            <a:noFill/>
                          </a:ln>
                          <a:solidFill>
                            <a:srgbClr val="000000"/>
                          </a:solidFill>
                          <a:effectLst/>
                          <a:latin typeface="Arial" charset="0"/>
                        </a:rPr>
                        <a:t>Metric or constraint, arbitrary admin value</a:t>
                      </a:r>
                      <a:endParaRPr kumimoji="0" lang="en-US" sz="1600" b="0" i="0" u="none" strike="noStrike" cap="none" normalizeH="0" baseline="0" smtClean="0">
                        <a:ln>
                          <a:noFill/>
                        </a:ln>
                        <a:solidFill>
                          <a:srgbClr val="000000"/>
                        </a:solidFill>
                        <a:effectLst/>
                        <a:latin typeface="Arial" charset="0"/>
                      </a:endParaRPr>
                    </a:p>
                  </a:txBody>
                  <a:tcPr marL="90000" marR="900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6E8"/>
                    </a:solidFill>
                  </a:tcPr>
                </a:tc>
              </a:tr>
            </a:tbl>
          </a:graphicData>
        </a:graphic>
      </p:graphicFrame>
      <p:sp>
        <p:nvSpPr>
          <p:cNvPr id="1308696" name="Text Box 24"/>
          <p:cNvSpPr txBox="1">
            <a:spLocks noChangeArrowheads="1"/>
          </p:cNvSpPr>
          <p:nvPr/>
        </p:nvSpPr>
        <p:spPr bwMode="auto">
          <a:xfrm>
            <a:off x="10415588" y="188913"/>
            <a:ext cx="1439862" cy="330200"/>
          </a:xfrm>
          <a:prstGeom prst="rect">
            <a:avLst/>
          </a:prstGeom>
          <a:noFill/>
          <a:ln w="9525" algn="ctr">
            <a:noFill/>
            <a:miter lim="800000"/>
            <a:headEnd/>
            <a:tailEnd/>
          </a:ln>
          <a:effectLst/>
        </p:spPr>
        <p:txBody>
          <a:bodyPr lIns="82124" tIns="41061" rIns="82124" bIns="41061"/>
          <a:lstStyle/>
          <a:p>
            <a:pPr defTabSz="814388"/>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77110" name="Group 182"/>
          <p:cNvGrpSpPr>
            <a:grpSpLocks/>
          </p:cNvGrpSpPr>
          <p:nvPr/>
        </p:nvGrpSpPr>
        <p:grpSpPr bwMode="auto">
          <a:xfrm>
            <a:off x="1916112" y="3267730"/>
            <a:ext cx="1254125" cy="1257300"/>
            <a:chOff x="1684" y="857"/>
            <a:chExt cx="790" cy="792"/>
          </a:xfrm>
          <a:solidFill>
            <a:srgbClr val="B2B2B2">
              <a:alpha val="40000"/>
            </a:srgbClr>
          </a:solidFill>
        </p:grpSpPr>
        <p:sp>
          <p:nvSpPr>
            <p:cNvPr id="17" name="Oval 89"/>
            <p:cNvSpPr>
              <a:spLocks noChangeArrowheads="1"/>
            </p:cNvSpPr>
            <p:nvPr/>
          </p:nvSpPr>
          <p:spPr bwMode="auto">
            <a:xfrm>
              <a:off x="1684" y="857"/>
              <a:ext cx="790" cy="792"/>
            </a:xfrm>
            <a:prstGeom prst="ellipse">
              <a:avLst/>
            </a:prstGeom>
            <a:grpFill/>
            <a:ln w="19050" algn="ctr">
              <a:noFill/>
              <a:round/>
              <a:headEnd/>
              <a:tailEnd/>
            </a:ln>
          </p:spPr>
          <p:txBody>
            <a:bodyPr tIns="0" bIns="0" anchor="t" anchorCtr="1"/>
            <a:lstStyle/>
            <a:p>
              <a:pPr algn="ctr">
                <a:defRPr/>
              </a:pPr>
              <a:r>
                <a:rPr lang="en-AU" sz="1200" dirty="0" err="1" smtClean="0">
                  <a:solidFill>
                    <a:schemeClr val="tx1">
                      <a:lumMod val="95000"/>
                      <a:lumOff val="5000"/>
                    </a:schemeClr>
                  </a:solidFill>
                  <a:latin typeface="+mn-lt"/>
                </a:rPr>
                <a:t>DIO</a:t>
              </a:r>
              <a:endParaRPr lang="en-US" sz="1200" dirty="0">
                <a:solidFill>
                  <a:schemeClr val="tx1">
                    <a:lumMod val="95000"/>
                    <a:lumOff val="5000"/>
                  </a:schemeClr>
                </a:solidFill>
                <a:latin typeface="+mn-lt"/>
              </a:endParaRPr>
            </a:p>
          </p:txBody>
        </p:sp>
        <p:sp>
          <p:nvSpPr>
            <p:cNvPr id="18" name="Oval 89"/>
            <p:cNvSpPr>
              <a:spLocks noChangeArrowheads="1"/>
            </p:cNvSpPr>
            <p:nvPr/>
          </p:nvSpPr>
          <p:spPr bwMode="auto">
            <a:xfrm>
              <a:off x="1786" y="960"/>
              <a:ext cx="585" cy="586"/>
            </a:xfrm>
            <a:prstGeom prst="ellipse">
              <a:avLst/>
            </a:prstGeom>
            <a:grpFill/>
            <a:ln w="19050" algn="ctr">
              <a:noFill/>
              <a:round/>
              <a:headEnd/>
              <a:tailEnd/>
            </a:ln>
          </p:spPr>
          <p:txBody>
            <a:bodyPr tIns="0" bIns="0" anchor="t" anchorCtr="1"/>
            <a:lstStyle/>
            <a:p>
              <a:pPr algn="ctr">
                <a:defRPr/>
              </a:pPr>
              <a:endParaRPr lang="en-US" sz="1200">
                <a:solidFill>
                  <a:schemeClr val="tx1">
                    <a:lumMod val="95000"/>
                    <a:lumOff val="5000"/>
                  </a:schemeClr>
                </a:solidFill>
                <a:latin typeface="+mn-lt"/>
              </a:endParaRPr>
            </a:p>
          </p:txBody>
        </p:sp>
        <p:sp>
          <p:nvSpPr>
            <p:cNvPr id="19" name="Oval 89"/>
            <p:cNvSpPr>
              <a:spLocks noChangeArrowheads="1"/>
            </p:cNvSpPr>
            <p:nvPr/>
          </p:nvSpPr>
          <p:spPr bwMode="auto">
            <a:xfrm>
              <a:off x="1886" y="1059"/>
              <a:ext cx="386" cy="387"/>
            </a:xfrm>
            <a:prstGeom prst="ellipse">
              <a:avLst/>
            </a:prstGeom>
            <a:grpFill/>
            <a:ln w="19050" algn="ctr">
              <a:noFill/>
              <a:round/>
              <a:headEnd/>
              <a:tailEnd/>
            </a:ln>
          </p:spPr>
          <p:txBody>
            <a:bodyPr tIns="0" bIns="0" anchor="t" anchorCtr="1"/>
            <a:lstStyle/>
            <a:p>
              <a:pPr algn="ctr">
                <a:defRPr/>
              </a:pPr>
              <a:endParaRPr lang="en-US" sz="1200">
                <a:solidFill>
                  <a:schemeClr val="tx1">
                    <a:lumMod val="95000"/>
                    <a:lumOff val="5000"/>
                  </a:schemeClr>
                </a:solidFill>
                <a:latin typeface="+mn-lt"/>
              </a:endParaRPr>
            </a:p>
          </p:txBody>
        </p:sp>
      </p:grpSp>
      <p:grpSp>
        <p:nvGrpSpPr>
          <p:cNvPr id="1277133" name="Group 205"/>
          <p:cNvGrpSpPr>
            <a:grpSpLocks/>
          </p:cNvGrpSpPr>
          <p:nvPr/>
        </p:nvGrpSpPr>
        <p:grpSpPr bwMode="auto">
          <a:xfrm>
            <a:off x="2543175" y="2665413"/>
            <a:ext cx="1254125" cy="1257300"/>
            <a:chOff x="1684" y="857"/>
            <a:chExt cx="790" cy="792"/>
          </a:xfrm>
          <a:solidFill>
            <a:srgbClr val="B2B2B2">
              <a:alpha val="40000"/>
            </a:srgbClr>
          </a:solidFill>
        </p:grpSpPr>
        <p:sp>
          <p:nvSpPr>
            <p:cNvPr id="20" name="Oval 89"/>
            <p:cNvSpPr>
              <a:spLocks noChangeArrowheads="1"/>
            </p:cNvSpPr>
            <p:nvPr/>
          </p:nvSpPr>
          <p:spPr bwMode="auto">
            <a:xfrm>
              <a:off x="1684" y="857"/>
              <a:ext cx="790" cy="792"/>
            </a:xfrm>
            <a:prstGeom prst="ellipse">
              <a:avLst/>
            </a:prstGeom>
            <a:grpFill/>
            <a:ln w="19050" algn="ctr">
              <a:noFill/>
              <a:round/>
              <a:headEnd/>
              <a:tailEnd/>
            </a:ln>
          </p:spPr>
          <p:txBody>
            <a:bodyPr tIns="0" bIns="0" anchor="t" anchorCtr="1"/>
            <a:lstStyle/>
            <a:p>
              <a:pPr algn="ctr">
                <a:defRPr/>
              </a:pPr>
              <a:r>
                <a:rPr lang="en-AU" sz="1200" dirty="0" err="1" smtClean="0">
                  <a:solidFill>
                    <a:schemeClr val="tx1">
                      <a:lumMod val="95000"/>
                      <a:lumOff val="5000"/>
                    </a:schemeClr>
                  </a:solidFill>
                  <a:latin typeface="+mn-lt"/>
                </a:rPr>
                <a:t>DIO</a:t>
              </a:r>
              <a:endParaRPr lang="en-US" sz="1200" dirty="0">
                <a:solidFill>
                  <a:schemeClr val="tx1">
                    <a:lumMod val="95000"/>
                    <a:lumOff val="5000"/>
                  </a:schemeClr>
                </a:solidFill>
                <a:latin typeface="+mn-lt"/>
              </a:endParaRPr>
            </a:p>
          </p:txBody>
        </p:sp>
        <p:sp>
          <p:nvSpPr>
            <p:cNvPr id="21" name="Oval 89"/>
            <p:cNvSpPr>
              <a:spLocks noChangeArrowheads="1"/>
            </p:cNvSpPr>
            <p:nvPr/>
          </p:nvSpPr>
          <p:spPr bwMode="auto">
            <a:xfrm>
              <a:off x="1786" y="960"/>
              <a:ext cx="585" cy="586"/>
            </a:xfrm>
            <a:prstGeom prst="ellipse">
              <a:avLst/>
            </a:prstGeom>
            <a:grpFill/>
            <a:ln w="19050" algn="ctr">
              <a:noFill/>
              <a:round/>
              <a:headEnd/>
              <a:tailEnd/>
            </a:ln>
          </p:spPr>
          <p:txBody>
            <a:bodyPr anchor="ctr"/>
            <a:lstStyle/>
            <a:p>
              <a:pPr algn="ctr">
                <a:defRPr/>
              </a:pPr>
              <a:endParaRPr lang="en-US" sz="2400">
                <a:solidFill>
                  <a:schemeClr val="lt1"/>
                </a:solidFill>
                <a:latin typeface="+mn-lt"/>
              </a:endParaRPr>
            </a:p>
          </p:txBody>
        </p:sp>
        <p:sp>
          <p:nvSpPr>
            <p:cNvPr id="22" name="Oval 89"/>
            <p:cNvSpPr>
              <a:spLocks noChangeArrowheads="1"/>
            </p:cNvSpPr>
            <p:nvPr/>
          </p:nvSpPr>
          <p:spPr bwMode="auto">
            <a:xfrm>
              <a:off x="1886" y="1059"/>
              <a:ext cx="386" cy="387"/>
            </a:xfrm>
            <a:prstGeom prst="ellipse">
              <a:avLst/>
            </a:prstGeom>
            <a:grpFill/>
            <a:ln w="19050" algn="ctr">
              <a:noFill/>
              <a:round/>
              <a:headEnd/>
              <a:tailEnd/>
            </a:ln>
          </p:spPr>
          <p:txBody>
            <a:bodyPr anchor="ctr"/>
            <a:lstStyle/>
            <a:p>
              <a:pPr algn="ctr">
                <a:defRPr/>
              </a:pPr>
              <a:endParaRPr lang="en-US" sz="2400">
                <a:solidFill>
                  <a:schemeClr val="lt1"/>
                </a:solidFill>
                <a:latin typeface="+mn-lt"/>
              </a:endParaRPr>
            </a:p>
          </p:txBody>
        </p:sp>
      </p:grpSp>
      <p:grpSp>
        <p:nvGrpSpPr>
          <p:cNvPr id="143" name="Group 351"/>
          <p:cNvGrpSpPr>
            <a:grpSpLocks/>
          </p:cNvGrpSpPr>
          <p:nvPr/>
        </p:nvGrpSpPr>
        <p:grpSpPr bwMode="auto">
          <a:xfrm>
            <a:off x="513792" y="1676645"/>
            <a:ext cx="1254125" cy="1257300"/>
            <a:chOff x="1684" y="857"/>
            <a:chExt cx="790" cy="792"/>
          </a:xfrm>
          <a:solidFill>
            <a:srgbClr val="B2B2B2">
              <a:alpha val="40000"/>
            </a:srgbClr>
          </a:solidFill>
        </p:grpSpPr>
        <p:sp>
          <p:nvSpPr>
            <p:cNvPr id="144" name="Oval 89"/>
            <p:cNvSpPr>
              <a:spLocks noChangeArrowheads="1"/>
            </p:cNvSpPr>
            <p:nvPr/>
          </p:nvSpPr>
          <p:spPr bwMode="auto">
            <a:xfrm>
              <a:off x="1684" y="857"/>
              <a:ext cx="790" cy="792"/>
            </a:xfrm>
            <a:prstGeom prst="ellipse">
              <a:avLst/>
            </a:prstGeom>
            <a:grpFill/>
            <a:ln w="19050" algn="ctr">
              <a:noFill/>
              <a:round/>
              <a:headEnd/>
              <a:tailEnd/>
            </a:ln>
          </p:spPr>
          <p:txBody>
            <a:bodyPr tIns="0" bIns="0" anchor="t" anchorCtr="1"/>
            <a:lstStyle/>
            <a:p>
              <a:pPr algn="ctr">
                <a:defRPr/>
              </a:pPr>
              <a:r>
                <a:rPr lang="en-AU" sz="1200" dirty="0" err="1" smtClean="0">
                  <a:solidFill>
                    <a:schemeClr val="tx1"/>
                  </a:solidFill>
                  <a:latin typeface="+mn-lt"/>
                </a:rPr>
                <a:t>DIO</a:t>
              </a:r>
              <a:endParaRPr lang="en-US" sz="1200" dirty="0">
                <a:solidFill>
                  <a:schemeClr val="tx1"/>
                </a:solidFill>
                <a:latin typeface="+mn-lt"/>
              </a:endParaRPr>
            </a:p>
          </p:txBody>
        </p:sp>
        <p:sp>
          <p:nvSpPr>
            <p:cNvPr id="145" name="Oval 89"/>
            <p:cNvSpPr>
              <a:spLocks noChangeArrowheads="1"/>
            </p:cNvSpPr>
            <p:nvPr/>
          </p:nvSpPr>
          <p:spPr bwMode="auto">
            <a:xfrm>
              <a:off x="1786" y="960"/>
              <a:ext cx="585" cy="586"/>
            </a:xfrm>
            <a:prstGeom prst="ellipse">
              <a:avLst/>
            </a:prstGeom>
            <a:grpFill/>
            <a:ln w="19050" algn="ctr">
              <a:noFill/>
              <a:round/>
              <a:headEnd/>
              <a:tailEnd/>
            </a:ln>
          </p:spPr>
          <p:txBody>
            <a:bodyPr anchor="ctr"/>
            <a:lstStyle/>
            <a:p>
              <a:pPr algn="ctr">
                <a:defRPr/>
              </a:pPr>
              <a:endParaRPr lang="en-US" sz="2400">
                <a:solidFill>
                  <a:schemeClr val="lt1"/>
                </a:solidFill>
                <a:latin typeface="+mn-lt"/>
              </a:endParaRPr>
            </a:p>
          </p:txBody>
        </p:sp>
        <p:sp>
          <p:nvSpPr>
            <p:cNvPr id="146" name="Oval 89"/>
            <p:cNvSpPr>
              <a:spLocks noChangeArrowheads="1"/>
            </p:cNvSpPr>
            <p:nvPr/>
          </p:nvSpPr>
          <p:spPr bwMode="auto">
            <a:xfrm>
              <a:off x="1886" y="1059"/>
              <a:ext cx="386" cy="387"/>
            </a:xfrm>
            <a:prstGeom prst="ellipse">
              <a:avLst/>
            </a:prstGeom>
            <a:grpFill/>
            <a:ln w="19050" algn="ctr">
              <a:noFill/>
              <a:round/>
              <a:headEnd/>
              <a:tailEnd/>
            </a:ln>
          </p:spPr>
          <p:txBody>
            <a:bodyPr anchor="ctr"/>
            <a:lstStyle/>
            <a:p>
              <a:pPr algn="ctr">
                <a:defRPr/>
              </a:pPr>
              <a:endParaRPr lang="en-US" sz="2400">
                <a:solidFill>
                  <a:schemeClr val="lt1"/>
                </a:solidFill>
                <a:latin typeface="+mn-lt"/>
              </a:endParaRPr>
            </a:p>
          </p:txBody>
        </p:sp>
      </p:grpSp>
      <p:grpSp>
        <p:nvGrpSpPr>
          <p:cNvPr id="1277428" name="Group 500"/>
          <p:cNvGrpSpPr>
            <a:grpSpLocks/>
          </p:cNvGrpSpPr>
          <p:nvPr/>
        </p:nvGrpSpPr>
        <p:grpSpPr bwMode="auto">
          <a:xfrm>
            <a:off x="3287713" y="1947863"/>
            <a:ext cx="1254125" cy="1257300"/>
            <a:chOff x="1684" y="857"/>
            <a:chExt cx="790" cy="792"/>
          </a:xfrm>
          <a:solidFill>
            <a:srgbClr val="B2B2B2">
              <a:alpha val="40000"/>
            </a:srgbClr>
          </a:solidFill>
        </p:grpSpPr>
        <p:sp>
          <p:nvSpPr>
            <p:cNvPr id="2" name="Oval 89"/>
            <p:cNvSpPr>
              <a:spLocks noChangeArrowheads="1"/>
            </p:cNvSpPr>
            <p:nvPr/>
          </p:nvSpPr>
          <p:spPr bwMode="auto">
            <a:xfrm>
              <a:off x="1684" y="857"/>
              <a:ext cx="790" cy="792"/>
            </a:xfrm>
            <a:prstGeom prst="ellipse">
              <a:avLst/>
            </a:prstGeom>
            <a:grpFill/>
            <a:ln w="19050" algn="ctr">
              <a:noFill/>
              <a:round/>
              <a:headEnd/>
              <a:tailEnd/>
            </a:ln>
          </p:spPr>
          <p:txBody>
            <a:bodyPr tIns="0" bIns="0" anchor="t" anchorCtr="1"/>
            <a:lstStyle/>
            <a:p>
              <a:pPr algn="ctr">
                <a:defRPr/>
              </a:pPr>
              <a:r>
                <a:rPr lang="en-AU" sz="1200" dirty="0" err="1" smtClean="0">
                  <a:solidFill>
                    <a:schemeClr val="tx1">
                      <a:lumMod val="95000"/>
                      <a:lumOff val="5000"/>
                    </a:schemeClr>
                  </a:solidFill>
                  <a:latin typeface="+mn-lt"/>
                </a:rPr>
                <a:t>DIO</a:t>
              </a:r>
              <a:endParaRPr lang="en-US" sz="1200" dirty="0">
                <a:solidFill>
                  <a:schemeClr val="tx1">
                    <a:lumMod val="95000"/>
                    <a:lumOff val="5000"/>
                  </a:schemeClr>
                </a:solidFill>
                <a:latin typeface="+mn-lt"/>
              </a:endParaRPr>
            </a:p>
          </p:txBody>
        </p:sp>
        <p:sp>
          <p:nvSpPr>
            <p:cNvPr id="3" name="Oval 89"/>
            <p:cNvSpPr>
              <a:spLocks noChangeArrowheads="1"/>
            </p:cNvSpPr>
            <p:nvPr/>
          </p:nvSpPr>
          <p:spPr bwMode="auto">
            <a:xfrm>
              <a:off x="1786" y="960"/>
              <a:ext cx="585" cy="586"/>
            </a:xfrm>
            <a:prstGeom prst="ellipse">
              <a:avLst/>
            </a:prstGeom>
            <a:grpFill/>
            <a:ln w="19050" algn="ctr">
              <a:noFill/>
              <a:round/>
              <a:headEnd/>
              <a:tailEnd/>
            </a:ln>
          </p:spPr>
          <p:txBody>
            <a:bodyPr tIns="0" bIns="0" anchor="t" anchorCtr="1"/>
            <a:lstStyle/>
            <a:p>
              <a:pPr algn="ctr">
                <a:defRPr/>
              </a:pPr>
              <a:endParaRPr lang="en-US" sz="1200" dirty="0">
                <a:solidFill>
                  <a:schemeClr val="tx1">
                    <a:lumMod val="95000"/>
                    <a:lumOff val="5000"/>
                  </a:schemeClr>
                </a:solidFill>
                <a:latin typeface="+mn-lt"/>
              </a:endParaRPr>
            </a:p>
          </p:txBody>
        </p:sp>
        <p:sp>
          <p:nvSpPr>
            <p:cNvPr id="4" name="Oval 89"/>
            <p:cNvSpPr>
              <a:spLocks noChangeArrowheads="1"/>
            </p:cNvSpPr>
            <p:nvPr/>
          </p:nvSpPr>
          <p:spPr bwMode="auto">
            <a:xfrm>
              <a:off x="1886" y="1059"/>
              <a:ext cx="386" cy="387"/>
            </a:xfrm>
            <a:prstGeom prst="ellipse">
              <a:avLst/>
            </a:prstGeom>
            <a:grpFill/>
            <a:ln w="19050" algn="ctr">
              <a:noFill/>
              <a:round/>
              <a:headEnd/>
              <a:tailEnd/>
            </a:ln>
          </p:spPr>
          <p:txBody>
            <a:bodyPr tIns="0" bIns="0" anchor="t" anchorCtr="1"/>
            <a:lstStyle/>
            <a:p>
              <a:pPr algn="ctr">
                <a:defRPr/>
              </a:pPr>
              <a:endParaRPr lang="en-US" sz="1200">
                <a:solidFill>
                  <a:schemeClr val="tx1">
                    <a:lumMod val="95000"/>
                    <a:lumOff val="5000"/>
                  </a:schemeClr>
                </a:solidFill>
                <a:latin typeface="+mn-lt"/>
              </a:endParaRPr>
            </a:p>
          </p:txBody>
        </p:sp>
      </p:grpSp>
      <p:grpSp>
        <p:nvGrpSpPr>
          <p:cNvPr id="1277279" name="Group 351"/>
          <p:cNvGrpSpPr>
            <a:grpSpLocks/>
          </p:cNvGrpSpPr>
          <p:nvPr/>
        </p:nvGrpSpPr>
        <p:grpSpPr bwMode="auto">
          <a:xfrm>
            <a:off x="3476625" y="3763963"/>
            <a:ext cx="1254125" cy="1257300"/>
            <a:chOff x="1684" y="857"/>
            <a:chExt cx="790" cy="792"/>
          </a:xfrm>
          <a:solidFill>
            <a:srgbClr val="B2B2B2">
              <a:alpha val="40000"/>
            </a:srgbClr>
          </a:solidFill>
        </p:grpSpPr>
        <p:sp>
          <p:nvSpPr>
            <p:cNvPr id="5" name="Oval 89"/>
            <p:cNvSpPr>
              <a:spLocks noChangeArrowheads="1"/>
            </p:cNvSpPr>
            <p:nvPr/>
          </p:nvSpPr>
          <p:spPr bwMode="auto">
            <a:xfrm>
              <a:off x="1684" y="857"/>
              <a:ext cx="790" cy="792"/>
            </a:xfrm>
            <a:prstGeom prst="ellipse">
              <a:avLst/>
            </a:prstGeom>
            <a:grpFill/>
            <a:ln w="19050" algn="ctr">
              <a:noFill/>
              <a:round/>
              <a:headEnd/>
              <a:tailEnd/>
            </a:ln>
          </p:spPr>
          <p:txBody>
            <a:bodyPr tIns="0" bIns="0" anchor="t" anchorCtr="1"/>
            <a:lstStyle/>
            <a:p>
              <a:pPr algn="ctr">
                <a:defRPr/>
              </a:pPr>
              <a:r>
                <a:rPr lang="en-AU" sz="1200" dirty="0" err="1" smtClean="0">
                  <a:solidFill>
                    <a:schemeClr val="tx1">
                      <a:lumMod val="95000"/>
                      <a:lumOff val="5000"/>
                    </a:schemeClr>
                  </a:solidFill>
                  <a:latin typeface="+mn-lt"/>
                </a:rPr>
                <a:t>DIO</a:t>
              </a:r>
              <a:endParaRPr lang="en-US" sz="1200" dirty="0">
                <a:solidFill>
                  <a:schemeClr val="tx1">
                    <a:lumMod val="95000"/>
                    <a:lumOff val="5000"/>
                  </a:schemeClr>
                </a:solidFill>
                <a:latin typeface="+mn-lt"/>
              </a:endParaRPr>
            </a:p>
          </p:txBody>
        </p:sp>
        <p:sp>
          <p:nvSpPr>
            <p:cNvPr id="6" name="Oval 89"/>
            <p:cNvSpPr>
              <a:spLocks noChangeArrowheads="1"/>
            </p:cNvSpPr>
            <p:nvPr/>
          </p:nvSpPr>
          <p:spPr bwMode="auto">
            <a:xfrm>
              <a:off x="1786" y="960"/>
              <a:ext cx="585" cy="586"/>
            </a:xfrm>
            <a:prstGeom prst="ellipse">
              <a:avLst/>
            </a:prstGeom>
            <a:grpFill/>
            <a:ln w="19050" algn="ctr">
              <a:noFill/>
              <a:round/>
              <a:headEnd/>
              <a:tailEnd/>
            </a:ln>
          </p:spPr>
          <p:txBody>
            <a:bodyPr tIns="0" bIns="0" anchor="t" anchorCtr="1"/>
            <a:lstStyle/>
            <a:p>
              <a:pPr algn="ctr">
                <a:defRPr/>
              </a:pPr>
              <a:endParaRPr lang="en-US" sz="1200">
                <a:solidFill>
                  <a:schemeClr val="tx1">
                    <a:lumMod val="95000"/>
                    <a:lumOff val="5000"/>
                  </a:schemeClr>
                </a:solidFill>
                <a:latin typeface="+mn-lt"/>
              </a:endParaRPr>
            </a:p>
          </p:txBody>
        </p:sp>
        <p:sp>
          <p:nvSpPr>
            <p:cNvPr id="7" name="Oval 89"/>
            <p:cNvSpPr>
              <a:spLocks noChangeArrowheads="1"/>
            </p:cNvSpPr>
            <p:nvPr/>
          </p:nvSpPr>
          <p:spPr bwMode="auto">
            <a:xfrm>
              <a:off x="1886" y="1059"/>
              <a:ext cx="386" cy="387"/>
            </a:xfrm>
            <a:prstGeom prst="ellipse">
              <a:avLst/>
            </a:prstGeom>
            <a:grpFill/>
            <a:ln w="19050" algn="ctr">
              <a:noFill/>
              <a:round/>
              <a:headEnd/>
              <a:tailEnd/>
            </a:ln>
          </p:spPr>
          <p:txBody>
            <a:bodyPr tIns="0" bIns="0" anchor="t" anchorCtr="1"/>
            <a:lstStyle/>
            <a:p>
              <a:pPr algn="ctr">
                <a:defRPr/>
              </a:pPr>
              <a:endParaRPr lang="en-US" sz="1200">
                <a:solidFill>
                  <a:schemeClr val="tx1">
                    <a:lumMod val="95000"/>
                    <a:lumOff val="5000"/>
                  </a:schemeClr>
                </a:solidFill>
                <a:latin typeface="+mn-lt"/>
              </a:endParaRPr>
            </a:p>
          </p:txBody>
        </p:sp>
      </p:grpSp>
      <p:grpSp>
        <p:nvGrpSpPr>
          <p:cNvPr id="1277275" name="Group 347"/>
          <p:cNvGrpSpPr>
            <a:grpSpLocks/>
          </p:cNvGrpSpPr>
          <p:nvPr/>
        </p:nvGrpSpPr>
        <p:grpSpPr bwMode="auto">
          <a:xfrm>
            <a:off x="1303338" y="4062413"/>
            <a:ext cx="1254125" cy="1257300"/>
            <a:chOff x="1684" y="857"/>
            <a:chExt cx="790" cy="792"/>
          </a:xfrm>
          <a:solidFill>
            <a:srgbClr val="B2B2B2">
              <a:alpha val="40000"/>
            </a:srgbClr>
          </a:solidFill>
        </p:grpSpPr>
        <p:sp>
          <p:nvSpPr>
            <p:cNvPr id="8" name="Oval 89"/>
            <p:cNvSpPr>
              <a:spLocks noChangeArrowheads="1"/>
            </p:cNvSpPr>
            <p:nvPr/>
          </p:nvSpPr>
          <p:spPr bwMode="auto">
            <a:xfrm>
              <a:off x="1684" y="857"/>
              <a:ext cx="790" cy="792"/>
            </a:xfrm>
            <a:prstGeom prst="ellipse">
              <a:avLst/>
            </a:prstGeom>
            <a:grpFill/>
            <a:ln w="19050" algn="ctr">
              <a:noFill/>
              <a:round/>
              <a:headEnd/>
              <a:tailEnd/>
            </a:ln>
          </p:spPr>
          <p:txBody>
            <a:bodyPr tIns="0" bIns="0" anchor="t" anchorCtr="1"/>
            <a:lstStyle/>
            <a:p>
              <a:pPr algn="ctr">
                <a:defRPr/>
              </a:pPr>
              <a:r>
                <a:rPr lang="en-AU" sz="1200" dirty="0" err="1" smtClean="0">
                  <a:solidFill>
                    <a:schemeClr val="tx1">
                      <a:lumMod val="95000"/>
                      <a:lumOff val="5000"/>
                    </a:schemeClr>
                  </a:solidFill>
                  <a:latin typeface="+mn-lt"/>
                </a:rPr>
                <a:t>DIO</a:t>
              </a:r>
              <a:endParaRPr lang="en-US" sz="1200" dirty="0">
                <a:solidFill>
                  <a:schemeClr val="tx1">
                    <a:lumMod val="95000"/>
                    <a:lumOff val="5000"/>
                  </a:schemeClr>
                </a:solidFill>
                <a:latin typeface="+mn-lt"/>
              </a:endParaRPr>
            </a:p>
          </p:txBody>
        </p:sp>
        <p:sp>
          <p:nvSpPr>
            <p:cNvPr id="9" name="Oval 89"/>
            <p:cNvSpPr>
              <a:spLocks noChangeArrowheads="1"/>
            </p:cNvSpPr>
            <p:nvPr/>
          </p:nvSpPr>
          <p:spPr bwMode="auto">
            <a:xfrm>
              <a:off x="1786" y="960"/>
              <a:ext cx="585" cy="586"/>
            </a:xfrm>
            <a:prstGeom prst="ellipse">
              <a:avLst/>
            </a:prstGeom>
            <a:grpFill/>
            <a:ln w="19050" algn="ctr">
              <a:noFill/>
              <a:round/>
              <a:headEnd/>
              <a:tailEnd/>
            </a:ln>
          </p:spPr>
          <p:txBody>
            <a:bodyPr tIns="0" bIns="0" anchor="t" anchorCtr="1"/>
            <a:lstStyle/>
            <a:p>
              <a:pPr algn="ctr">
                <a:defRPr/>
              </a:pPr>
              <a:endParaRPr lang="en-US" sz="1200">
                <a:solidFill>
                  <a:schemeClr val="tx1">
                    <a:lumMod val="95000"/>
                    <a:lumOff val="5000"/>
                  </a:schemeClr>
                </a:solidFill>
                <a:latin typeface="+mn-lt"/>
              </a:endParaRPr>
            </a:p>
          </p:txBody>
        </p:sp>
        <p:sp>
          <p:nvSpPr>
            <p:cNvPr id="10" name="Oval 89"/>
            <p:cNvSpPr>
              <a:spLocks noChangeArrowheads="1"/>
            </p:cNvSpPr>
            <p:nvPr/>
          </p:nvSpPr>
          <p:spPr bwMode="auto">
            <a:xfrm>
              <a:off x="1886" y="1059"/>
              <a:ext cx="386" cy="387"/>
            </a:xfrm>
            <a:prstGeom prst="ellipse">
              <a:avLst/>
            </a:prstGeom>
            <a:grpFill/>
            <a:ln w="19050" algn="ctr">
              <a:noFill/>
              <a:round/>
              <a:headEnd/>
              <a:tailEnd/>
            </a:ln>
          </p:spPr>
          <p:txBody>
            <a:bodyPr tIns="0" bIns="0" anchor="t" anchorCtr="1"/>
            <a:lstStyle/>
            <a:p>
              <a:pPr algn="ctr">
                <a:defRPr/>
              </a:pPr>
              <a:endParaRPr lang="en-US" sz="1200">
                <a:solidFill>
                  <a:schemeClr val="tx1">
                    <a:lumMod val="95000"/>
                    <a:lumOff val="5000"/>
                  </a:schemeClr>
                </a:solidFill>
                <a:latin typeface="+mn-lt"/>
              </a:endParaRPr>
            </a:p>
          </p:txBody>
        </p:sp>
      </p:grpSp>
      <p:grpSp>
        <p:nvGrpSpPr>
          <p:cNvPr id="1277103" name="Group 175"/>
          <p:cNvGrpSpPr>
            <a:grpSpLocks/>
          </p:cNvGrpSpPr>
          <p:nvPr/>
        </p:nvGrpSpPr>
        <p:grpSpPr bwMode="auto">
          <a:xfrm>
            <a:off x="1609725" y="1808163"/>
            <a:ext cx="1254125" cy="1257300"/>
            <a:chOff x="1684" y="857"/>
            <a:chExt cx="790" cy="792"/>
          </a:xfrm>
          <a:solidFill>
            <a:srgbClr val="B2B2B2">
              <a:alpha val="40000"/>
            </a:srgbClr>
          </a:solidFill>
        </p:grpSpPr>
        <p:sp>
          <p:nvSpPr>
            <p:cNvPr id="11" name="Oval 89"/>
            <p:cNvSpPr>
              <a:spLocks noChangeArrowheads="1"/>
            </p:cNvSpPr>
            <p:nvPr/>
          </p:nvSpPr>
          <p:spPr bwMode="auto">
            <a:xfrm>
              <a:off x="1684" y="857"/>
              <a:ext cx="790" cy="792"/>
            </a:xfrm>
            <a:prstGeom prst="ellipse">
              <a:avLst/>
            </a:prstGeom>
            <a:grpFill/>
            <a:ln w="19050" algn="ctr">
              <a:noFill/>
              <a:round/>
              <a:headEnd/>
              <a:tailEnd/>
            </a:ln>
          </p:spPr>
          <p:txBody>
            <a:bodyPr tIns="0" bIns="0" anchor="t" anchorCtr="1"/>
            <a:lstStyle/>
            <a:p>
              <a:pPr algn="ctr">
                <a:defRPr/>
              </a:pPr>
              <a:r>
                <a:rPr lang="en-AU" sz="1200" dirty="0" err="1" smtClean="0">
                  <a:solidFill>
                    <a:schemeClr val="tx1">
                      <a:lumMod val="95000"/>
                      <a:lumOff val="5000"/>
                    </a:schemeClr>
                  </a:solidFill>
                  <a:latin typeface="+mn-lt"/>
                </a:rPr>
                <a:t>DIO</a:t>
              </a:r>
              <a:endParaRPr lang="en-US" sz="1200" dirty="0">
                <a:solidFill>
                  <a:schemeClr val="tx1">
                    <a:lumMod val="95000"/>
                    <a:lumOff val="5000"/>
                  </a:schemeClr>
                </a:solidFill>
                <a:latin typeface="+mn-lt"/>
              </a:endParaRPr>
            </a:p>
          </p:txBody>
        </p:sp>
        <p:sp>
          <p:nvSpPr>
            <p:cNvPr id="12" name="Oval 89"/>
            <p:cNvSpPr>
              <a:spLocks noChangeArrowheads="1"/>
            </p:cNvSpPr>
            <p:nvPr/>
          </p:nvSpPr>
          <p:spPr bwMode="auto">
            <a:xfrm>
              <a:off x="1786" y="960"/>
              <a:ext cx="585" cy="586"/>
            </a:xfrm>
            <a:prstGeom prst="ellipse">
              <a:avLst/>
            </a:prstGeom>
            <a:grpFill/>
            <a:ln w="19050" algn="ctr">
              <a:noFill/>
              <a:round/>
              <a:headEnd/>
              <a:tailEnd/>
            </a:ln>
          </p:spPr>
          <p:txBody>
            <a:bodyPr tIns="0" bIns="0" anchor="t" anchorCtr="1"/>
            <a:lstStyle/>
            <a:p>
              <a:pPr algn="ctr">
                <a:defRPr/>
              </a:pPr>
              <a:endParaRPr lang="en-US" sz="1200">
                <a:solidFill>
                  <a:schemeClr val="tx1">
                    <a:lumMod val="95000"/>
                    <a:lumOff val="5000"/>
                  </a:schemeClr>
                </a:solidFill>
                <a:latin typeface="+mn-lt"/>
              </a:endParaRPr>
            </a:p>
          </p:txBody>
        </p:sp>
        <p:sp>
          <p:nvSpPr>
            <p:cNvPr id="13" name="Oval 89"/>
            <p:cNvSpPr>
              <a:spLocks noChangeArrowheads="1"/>
            </p:cNvSpPr>
            <p:nvPr/>
          </p:nvSpPr>
          <p:spPr bwMode="auto">
            <a:xfrm>
              <a:off x="1886" y="1059"/>
              <a:ext cx="386" cy="387"/>
            </a:xfrm>
            <a:prstGeom prst="ellipse">
              <a:avLst/>
            </a:prstGeom>
            <a:grpFill/>
            <a:ln w="19050" algn="ctr">
              <a:noFill/>
              <a:round/>
              <a:headEnd/>
              <a:tailEnd/>
            </a:ln>
          </p:spPr>
          <p:txBody>
            <a:bodyPr tIns="0" bIns="0" anchor="t" anchorCtr="1"/>
            <a:lstStyle/>
            <a:p>
              <a:pPr algn="ctr">
                <a:defRPr/>
              </a:pPr>
              <a:endParaRPr lang="en-US" sz="1200">
                <a:solidFill>
                  <a:schemeClr val="tx1">
                    <a:lumMod val="95000"/>
                    <a:lumOff val="5000"/>
                  </a:schemeClr>
                </a:solidFill>
                <a:latin typeface="+mn-lt"/>
              </a:endParaRPr>
            </a:p>
          </p:txBody>
        </p:sp>
      </p:grpSp>
      <p:grpSp>
        <p:nvGrpSpPr>
          <p:cNvPr id="1277105" name="Group 177"/>
          <p:cNvGrpSpPr>
            <a:grpSpLocks/>
          </p:cNvGrpSpPr>
          <p:nvPr/>
        </p:nvGrpSpPr>
        <p:grpSpPr bwMode="auto">
          <a:xfrm>
            <a:off x="801688" y="2524125"/>
            <a:ext cx="1254125" cy="1257300"/>
            <a:chOff x="1684" y="857"/>
            <a:chExt cx="790" cy="792"/>
          </a:xfrm>
          <a:solidFill>
            <a:srgbClr val="B2B2B2">
              <a:alpha val="40000"/>
            </a:srgbClr>
          </a:solidFill>
        </p:grpSpPr>
        <p:sp>
          <p:nvSpPr>
            <p:cNvPr id="14" name="Oval 89"/>
            <p:cNvSpPr>
              <a:spLocks noChangeArrowheads="1"/>
            </p:cNvSpPr>
            <p:nvPr/>
          </p:nvSpPr>
          <p:spPr bwMode="auto">
            <a:xfrm>
              <a:off x="1684" y="857"/>
              <a:ext cx="790" cy="792"/>
            </a:xfrm>
            <a:prstGeom prst="ellipse">
              <a:avLst/>
            </a:prstGeom>
            <a:grpFill/>
            <a:ln w="19050" algn="ctr">
              <a:noFill/>
              <a:round/>
              <a:headEnd/>
              <a:tailEnd/>
            </a:ln>
          </p:spPr>
          <p:txBody>
            <a:bodyPr tIns="0" bIns="0" anchor="t" anchorCtr="1"/>
            <a:lstStyle/>
            <a:p>
              <a:pPr algn="ctr">
                <a:defRPr/>
              </a:pPr>
              <a:r>
                <a:rPr lang="en-AU" sz="1200" dirty="0" err="1" smtClean="0">
                  <a:solidFill>
                    <a:schemeClr val="tx1">
                      <a:lumMod val="95000"/>
                      <a:lumOff val="5000"/>
                    </a:schemeClr>
                  </a:solidFill>
                  <a:latin typeface="+mn-lt"/>
                </a:rPr>
                <a:t>DIO</a:t>
              </a:r>
              <a:endParaRPr lang="en-US" sz="1200" dirty="0">
                <a:solidFill>
                  <a:schemeClr val="tx1">
                    <a:lumMod val="95000"/>
                    <a:lumOff val="5000"/>
                  </a:schemeClr>
                </a:solidFill>
                <a:latin typeface="+mn-lt"/>
              </a:endParaRPr>
            </a:p>
          </p:txBody>
        </p:sp>
        <p:sp>
          <p:nvSpPr>
            <p:cNvPr id="15" name="Oval 89"/>
            <p:cNvSpPr>
              <a:spLocks noChangeArrowheads="1"/>
            </p:cNvSpPr>
            <p:nvPr/>
          </p:nvSpPr>
          <p:spPr bwMode="auto">
            <a:xfrm>
              <a:off x="1786" y="960"/>
              <a:ext cx="585" cy="586"/>
            </a:xfrm>
            <a:prstGeom prst="ellipse">
              <a:avLst/>
            </a:prstGeom>
            <a:grpFill/>
            <a:ln w="19050" algn="ctr">
              <a:noFill/>
              <a:round/>
              <a:headEnd/>
              <a:tailEnd/>
            </a:ln>
          </p:spPr>
          <p:txBody>
            <a:bodyPr tIns="0" bIns="0" anchor="t" anchorCtr="1"/>
            <a:lstStyle/>
            <a:p>
              <a:pPr algn="ctr">
                <a:defRPr/>
              </a:pPr>
              <a:endParaRPr lang="en-US" sz="1200">
                <a:solidFill>
                  <a:schemeClr val="tx1">
                    <a:lumMod val="95000"/>
                    <a:lumOff val="5000"/>
                  </a:schemeClr>
                </a:solidFill>
                <a:latin typeface="+mn-lt"/>
              </a:endParaRPr>
            </a:p>
          </p:txBody>
        </p:sp>
        <p:sp>
          <p:nvSpPr>
            <p:cNvPr id="16" name="Oval 89"/>
            <p:cNvSpPr>
              <a:spLocks noChangeArrowheads="1"/>
            </p:cNvSpPr>
            <p:nvPr/>
          </p:nvSpPr>
          <p:spPr bwMode="auto">
            <a:xfrm>
              <a:off x="1886" y="1059"/>
              <a:ext cx="386" cy="387"/>
            </a:xfrm>
            <a:prstGeom prst="ellipse">
              <a:avLst/>
            </a:prstGeom>
            <a:grpFill/>
            <a:ln w="19050" algn="ctr">
              <a:noFill/>
              <a:round/>
              <a:headEnd/>
              <a:tailEnd/>
            </a:ln>
          </p:spPr>
          <p:txBody>
            <a:bodyPr tIns="0" bIns="0" anchor="t" anchorCtr="1"/>
            <a:lstStyle/>
            <a:p>
              <a:pPr algn="ctr">
                <a:defRPr/>
              </a:pPr>
              <a:endParaRPr lang="en-US" sz="1200">
                <a:solidFill>
                  <a:schemeClr val="tx1">
                    <a:lumMod val="95000"/>
                    <a:lumOff val="5000"/>
                  </a:schemeClr>
                </a:solidFill>
                <a:latin typeface="+mn-lt"/>
              </a:endParaRPr>
            </a:p>
          </p:txBody>
        </p:sp>
      </p:grpSp>
      <p:sp>
        <p:nvSpPr>
          <p:cNvPr id="1276930" name="Title 1"/>
          <p:cNvSpPr>
            <a:spLocks noGrp="1"/>
          </p:cNvSpPr>
          <p:nvPr>
            <p:ph type="title"/>
          </p:nvPr>
        </p:nvSpPr>
        <p:spPr/>
        <p:txBody>
          <a:bodyPr/>
          <a:lstStyle/>
          <a:p>
            <a:r>
              <a:rPr lang="en-AU" dirty="0" err="1"/>
              <a:t>DODAG</a:t>
            </a:r>
            <a:r>
              <a:rPr lang="en-AU" dirty="0"/>
              <a:t> Example </a:t>
            </a:r>
            <a:endParaRPr lang="en-US" dirty="0"/>
          </a:p>
        </p:txBody>
      </p:sp>
      <p:pic>
        <p:nvPicPr>
          <p:cNvPr id="1277100" name="Picture 7" descr="Wireless Router, Added 04/20/2004"/>
          <p:cNvPicPr>
            <a:picLocks noChangeAspect="1" noChangeArrowheads="1"/>
          </p:cNvPicPr>
          <p:nvPr/>
        </p:nvPicPr>
        <p:blipFill>
          <a:blip r:embed="rId3" cstate="print"/>
          <a:srcRect/>
          <a:stretch>
            <a:fillRect/>
          </a:stretch>
        </p:blipFill>
        <p:spPr bwMode="auto">
          <a:xfrm>
            <a:off x="2055813" y="2295525"/>
            <a:ext cx="361950" cy="282575"/>
          </a:xfrm>
          <a:prstGeom prst="rect">
            <a:avLst/>
          </a:prstGeom>
          <a:noFill/>
          <a:ln w="9525">
            <a:noFill/>
            <a:miter lim="800000"/>
            <a:headEnd/>
            <a:tailEnd/>
          </a:ln>
        </p:spPr>
      </p:pic>
      <p:pic>
        <p:nvPicPr>
          <p:cNvPr id="1277104" name="Picture 7" descr="Wireless Router, Added 04/20/2004"/>
          <p:cNvPicPr>
            <a:picLocks noChangeAspect="1" noChangeArrowheads="1"/>
          </p:cNvPicPr>
          <p:nvPr/>
        </p:nvPicPr>
        <p:blipFill>
          <a:blip r:embed="rId3" cstate="print"/>
          <a:srcRect/>
          <a:stretch>
            <a:fillRect/>
          </a:stretch>
        </p:blipFill>
        <p:spPr bwMode="auto">
          <a:xfrm>
            <a:off x="1247775" y="3011488"/>
            <a:ext cx="361950" cy="282575"/>
          </a:xfrm>
          <a:prstGeom prst="rect">
            <a:avLst/>
          </a:prstGeom>
          <a:noFill/>
          <a:ln w="9525">
            <a:noFill/>
            <a:miter lim="800000"/>
            <a:headEnd/>
            <a:tailEnd/>
          </a:ln>
        </p:spPr>
      </p:pic>
      <p:pic>
        <p:nvPicPr>
          <p:cNvPr id="1277109" name="Picture 7" descr="Wireless Router, Added 04/20/2004"/>
          <p:cNvPicPr>
            <a:picLocks noChangeAspect="1" noChangeArrowheads="1"/>
          </p:cNvPicPr>
          <p:nvPr/>
        </p:nvPicPr>
        <p:blipFill>
          <a:blip r:embed="rId3" cstate="print"/>
          <a:srcRect/>
          <a:stretch>
            <a:fillRect/>
          </a:stretch>
        </p:blipFill>
        <p:spPr bwMode="auto">
          <a:xfrm>
            <a:off x="963613" y="2128838"/>
            <a:ext cx="361950" cy="282575"/>
          </a:xfrm>
          <a:prstGeom prst="rect">
            <a:avLst/>
          </a:prstGeom>
          <a:noFill/>
          <a:ln w="9525">
            <a:noFill/>
            <a:miter lim="800000"/>
            <a:headEnd/>
            <a:tailEnd/>
          </a:ln>
        </p:spPr>
      </p:pic>
      <p:grpSp>
        <p:nvGrpSpPr>
          <p:cNvPr id="1277142" name="Group 214"/>
          <p:cNvGrpSpPr>
            <a:grpSpLocks/>
          </p:cNvGrpSpPr>
          <p:nvPr/>
        </p:nvGrpSpPr>
        <p:grpSpPr bwMode="auto">
          <a:xfrm>
            <a:off x="1703388" y="2735263"/>
            <a:ext cx="1254125" cy="1257300"/>
            <a:chOff x="1684" y="857"/>
            <a:chExt cx="790" cy="792"/>
          </a:xfrm>
          <a:solidFill>
            <a:srgbClr val="B2B2B2">
              <a:alpha val="40000"/>
            </a:srgbClr>
          </a:solidFill>
        </p:grpSpPr>
        <p:sp>
          <p:nvSpPr>
            <p:cNvPr id="23" name="Oval 89"/>
            <p:cNvSpPr>
              <a:spLocks noChangeArrowheads="1"/>
            </p:cNvSpPr>
            <p:nvPr/>
          </p:nvSpPr>
          <p:spPr bwMode="auto">
            <a:xfrm>
              <a:off x="1684" y="857"/>
              <a:ext cx="790" cy="792"/>
            </a:xfrm>
            <a:prstGeom prst="ellipse">
              <a:avLst/>
            </a:prstGeom>
            <a:grpFill/>
            <a:ln w="19050" algn="ctr">
              <a:noFill/>
              <a:round/>
              <a:headEnd/>
              <a:tailEnd/>
            </a:ln>
          </p:spPr>
          <p:txBody>
            <a:bodyPr tIns="0" bIns="0" anchor="t" anchorCtr="1"/>
            <a:lstStyle/>
            <a:p>
              <a:pPr algn="ctr">
                <a:defRPr/>
              </a:pPr>
              <a:r>
                <a:rPr lang="en-AU" sz="1200" dirty="0" err="1" smtClean="0">
                  <a:solidFill>
                    <a:schemeClr val="tx1">
                      <a:lumMod val="95000"/>
                      <a:lumOff val="5000"/>
                    </a:schemeClr>
                  </a:solidFill>
                  <a:latin typeface="+mn-lt"/>
                </a:rPr>
                <a:t>DIO</a:t>
              </a:r>
              <a:endParaRPr lang="en-US" sz="1200" dirty="0">
                <a:solidFill>
                  <a:schemeClr val="tx1">
                    <a:lumMod val="95000"/>
                    <a:lumOff val="5000"/>
                  </a:schemeClr>
                </a:solidFill>
                <a:latin typeface="+mn-lt"/>
              </a:endParaRPr>
            </a:p>
          </p:txBody>
        </p:sp>
        <p:sp>
          <p:nvSpPr>
            <p:cNvPr id="24" name="Oval 89"/>
            <p:cNvSpPr>
              <a:spLocks noChangeArrowheads="1"/>
            </p:cNvSpPr>
            <p:nvPr/>
          </p:nvSpPr>
          <p:spPr bwMode="auto">
            <a:xfrm>
              <a:off x="1786" y="960"/>
              <a:ext cx="585" cy="586"/>
            </a:xfrm>
            <a:prstGeom prst="ellipse">
              <a:avLst/>
            </a:prstGeom>
            <a:grpFill/>
            <a:ln w="19050" algn="ctr">
              <a:noFill/>
              <a:round/>
              <a:headEnd/>
              <a:tailEnd/>
            </a:ln>
          </p:spPr>
          <p:txBody>
            <a:bodyPr tIns="0" bIns="0" anchor="t" anchorCtr="1"/>
            <a:lstStyle/>
            <a:p>
              <a:pPr algn="ctr">
                <a:defRPr/>
              </a:pPr>
              <a:endParaRPr lang="en-US" sz="1200">
                <a:solidFill>
                  <a:schemeClr val="tx1">
                    <a:lumMod val="95000"/>
                    <a:lumOff val="5000"/>
                  </a:schemeClr>
                </a:solidFill>
                <a:latin typeface="+mn-lt"/>
              </a:endParaRPr>
            </a:p>
          </p:txBody>
        </p:sp>
        <p:sp>
          <p:nvSpPr>
            <p:cNvPr id="25" name="Oval 89"/>
            <p:cNvSpPr>
              <a:spLocks noChangeArrowheads="1"/>
            </p:cNvSpPr>
            <p:nvPr/>
          </p:nvSpPr>
          <p:spPr bwMode="auto">
            <a:xfrm>
              <a:off x="1886" y="1059"/>
              <a:ext cx="386" cy="387"/>
            </a:xfrm>
            <a:prstGeom prst="ellipse">
              <a:avLst/>
            </a:prstGeom>
            <a:grpFill/>
            <a:ln w="19050" algn="ctr">
              <a:noFill/>
              <a:round/>
              <a:headEnd/>
              <a:tailEnd/>
            </a:ln>
          </p:spPr>
          <p:txBody>
            <a:bodyPr tIns="0" bIns="0" anchor="t" anchorCtr="1"/>
            <a:lstStyle/>
            <a:p>
              <a:pPr algn="ctr">
                <a:defRPr/>
              </a:pPr>
              <a:endParaRPr lang="en-US" sz="1200">
                <a:solidFill>
                  <a:schemeClr val="tx1">
                    <a:lumMod val="95000"/>
                    <a:lumOff val="5000"/>
                  </a:schemeClr>
                </a:solidFill>
                <a:latin typeface="+mn-lt"/>
              </a:endParaRPr>
            </a:p>
          </p:txBody>
        </p:sp>
      </p:grpSp>
      <p:pic>
        <p:nvPicPr>
          <p:cNvPr id="1277146" name="Picture 7" descr="Wireless Router, Added 04/20/2004"/>
          <p:cNvPicPr>
            <a:picLocks noChangeAspect="1" noChangeArrowheads="1"/>
          </p:cNvPicPr>
          <p:nvPr/>
        </p:nvPicPr>
        <p:blipFill>
          <a:blip r:embed="rId3" cstate="print"/>
          <a:srcRect/>
          <a:stretch>
            <a:fillRect/>
          </a:stretch>
        </p:blipFill>
        <p:spPr bwMode="auto">
          <a:xfrm>
            <a:off x="2149475" y="3222625"/>
            <a:ext cx="361950" cy="282575"/>
          </a:xfrm>
          <a:prstGeom prst="rect">
            <a:avLst/>
          </a:prstGeom>
          <a:noFill/>
          <a:ln w="9525">
            <a:noFill/>
            <a:miter lim="800000"/>
            <a:headEnd/>
            <a:tailEnd/>
          </a:ln>
        </p:spPr>
      </p:pic>
      <p:grpSp>
        <p:nvGrpSpPr>
          <p:cNvPr id="1277169" name="Group 241"/>
          <p:cNvGrpSpPr>
            <a:grpSpLocks/>
          </p:cNvGrpSpPr>
          <p:nvPr/>
        </p:nvGrpSpPr>
        <p:grpSpPr bwMode="auto">
          <a:xfrm>
            <a:off x="917575" y="3433763"/>
            <a:ext cx="1254125" cy="1257300"/>
            <a:chOff x="1684" y="857"/>
            <a:chExt cx="790" cy="792"/>
          </a:xfrm>
          <a:solidFill>
            <a:srgbClr val="B2B2B2">
              <a:alpha val="40000"/>
            </a:srgbClr>
          </a:solidFill>
        </p:grpSpPr>
        <p:sp>
          <p:nvSpPr>
            <p:cNvPr id="26" name="Oval 89"/>
            <p:cNvSpPr>
              <a:spLocks noChangeArrowheads="1"/>
            </p:cNvSpPr>
            <p:nvPr/>
          </p:nvSpPr>
          <p:spPr bwMode="auto">
            <a:xfrm>
              <a:off x="1684" y="857"/>
              <a:ext cx="790" cy="792"/>
            </a:xfrm>
            <a:prstGeom prst="ellipse">
              <a:avLst/>
            </a:prstGeom>
            <a:grpFill/>
            <a:ln w="19050" algn="ctr">
              <a:noFill/>
              <a:round/>
              <a:headEnd/>
              <a:tailEnd/>
            </a:ln>
          </p:spPr>
          <p:txBody>
            <a:bodyPr tIns="0" bIns="0" anchor="t" anchorCtr="1"/>
            <a:lstStyle/>
            <a:p>
              <a:pPr algn="ctr">
                <a:defRPr/>
              </a:pPr>
              <a:r>
                <a:rPr lang="en-AU" sz="1200" dirty="0" err="1" smtClean="0">
                  <a:solidFill>
                    <a:schemeClr val="tx1">
                      <a:lumMod val="95000"/>
                      <a:lumOff val="5000"/>
                    </a:schemeClr>
                  </a:solidFill>
                  <a:latin typeface="+mn-lt"/>
                </a:rPr>
                <a:t>DIO</a:t>
              </a:r>
              <a:endParaRPr lang="en-US" sz="1200" dirty="0">
                <a:solidFill>
                  <a:schemeClr val="tx1">
                    <a:lumMod val="95000"/>
                    <a:lumOff val="5000"/>
                  </a:schemeClr>
                </a:solidFill>
                <a:latin typeface="+mn-lt"/>
              </a:endParaRPr>
            </a:p>
          </p:txBody>
        </p:sp>
        <p:sp>
          <p:nvSpPr>
            <p:cNvPr id="27" name="Oval 89"/>
            <p:cNvSpPr>
              <a:spLocks noChangeArrowheads="1"/>
            </p:cNvSpPr>
            <p:nvPr/>
          </p:nvSpPr>
          <p:spPr bwMode="auto">
            <a:xfrm>
              <a:off x="1786" y="960"/>
              <a:ext cx="585" cy="586"/>
            </a:xfrm>
            <a:prstGeom prst="ellipse">
              <a:avLst/>
            </a:prstGeom>
            <a:grpFill/>
            <a:ln w="19050" algn="ctr">
              <a:noFill/>
              <a:round/>
              <a:headEnd/>
              <a:tailEnd/>
            </a:ln>
          </p:spPr>
          <p:txBody>
            <a:bodyPr tIns="0" bIns="0" anchor="t" anchorCtr="1"/>
            <a:lstStyle/>
            <a:p>
              <a:pPr algn="ctr">
                <a:defRPr/>
              </a:pPr>
              <a:endParaRPr lang="en-US" sz="1200">
                <a:solidFill>
                  <a:schemeClr val="tx1">
                    <a:lumMod val="95000"/>
                    <a:lumOff val="5000"/>
                  </a:schemeClr>
                </a:solidFill>
                <a:latin typeface="+mn-lt"/>
              </a:endParaRPr>
            </a:p>
          </p:txBody>
        </p:sp>
        <p:sp>
          <p:nvSpPr>
            <p:cNvPr id="28" name="Oval 89"/>
            <p:cNvSpPr>
              <a:spLocks noChangeArrowheads="1"/>
            </p:cNvSpPr>
            <p:nvPr/>
          </p:nvSpPr>
          <p:spPr bwMode="auto">
            <a:xfrm>
              <a:off x="1886" y="1059"/>
              <a:ext cx="386" cy="387"/>
            </a:xfrm>
            <a:prstGeom prst="ellipse">
              <a:avLst/>
            </a:prstGeom>
            <a:grpFill/>
            <a:ln w="19050" algn="ctr">
              <a:noFill/>
              <a:round/>
              <a:headEnd/>
              <a:tailEnd/>
            </a:ln>
          </p:spPr>
          <p:txBody>
            <a:bodyPr tIns="0" bIns="0" anchor="t" anchorCtr="1"/>
            <a:lstStyle/>
            <a:p>
              <a:pPr algn="ctr">
                <a:defRPr/>
              </a:pPr>
              <a:endParaRPr lang="en-US" sz="1200">
                <a:solidFill>
                  <a:schemeClr val="tx1">
                    <a:lumMod val="95000"/>
                    <a:lumOff val="5000"/>
                  </a:schemeClr>
                </a:solidFill>
                <a:latin typeface="+mn-lt"/>
              </a:endParaRPr>
            </a:p>
          </p:txBody>
        </p:sp>
      </p:grpSp>
      <p:pic>
        <p:nvPicPr>
          <p:cNvPr id="1277174" name="Picture 7" descr="Wireless Router, Added 04/20/2004"/>
          <p:cNvPicPr>
            <a:picLocks noChangeAspect="1" noChangeArrowheads="1"/>
          </p:cNvPicPr>
          <p:nvPr/>
        </p:nvPicPr>
        <p:blipFill>
          <a:blip r:embed="rId3" cstate="print"/>
          <a:srcRect/>
          <a:stretch>
            <a:fillRect/>
          </a:stretch>
        </p:blipFill>
        <p:spPr bwMode="auto">
          <a:xfrm>
            <a:off x="1363663" y="3921125"/>
            <a:ext cx="361950" cy="282575"/>
          </a:xfrm>
          <a:prstGeom prst="rect">
            <a:avLst/>
          </a:prstGeom>
          <a:noFill/>
          <a:ln w="9525">
            <a:noFill/>
            <a:miter lim="800000"/>
            <a:headEnd/>
            <a:tailEnd/>
          </a:ln>
        </p:spPr>
      </p:pic>
      <p:grpSp>
        <p:nvGrpSpPr>
          <p:cNvPr id="1277175" name="Group 247"/>
          <p:cNvGrpSpPr>
            <a:grpSpLocks/>
          </p:cNvGrpSpPr>
          <p:nvPr/>
        </p:nvGrpSpPr>
        <p:grpSpPr bwMode="auto">
          <a:xfrm>
            <a:off x="2863850" y="3411538"/>
            <a:ext cx="1254125" cy="1257300"/>
            <a:chOff x="1684" y="857"/>
            <a:chExt cx="790" cy="792"/>
          </a:xfrm>
          <a:solidFill>
            <a:srgbClr val="B2B2B2">
              <a:alpha val="40000"/>
            </a:srgbClr>
          </a:solidFill>
        </p:grpSpPr>
        <p:sp>
          <p:nvSpPr>
            <p:cNvPr id="29" name="Oval 89"/>
            <p:cNvSpPr>
              <a:spLocks noChangeArrowheads="1"/>
            </p:cNvSpPr>
            <p:nvPr/>
          </p:nvSpPr>
          <p:spPr bwMode="auto">
            <a:xfrm>
              <a:off x="1684" y="857"/>
              <a:ext cx="790" cy="792"/>
            </a:xfrm>
            <a:prstGeom prst="ellipse">
              <a:avLst/>
            </a:prstGeom>
            <a:grpFill/>
            <a:ln w="19050" algn="ctr">
              <a:noFill/>
              <a:round/>
              <a:headEnd/>
              <a:tailEnd/>
            </a:ln>
          </p:spPr>
          <p:txBody>
            <a:bodyPr tIns="0" bIns="0" anchor="t" anchorCtr="1"/>
            <a:lstStyle/>
            <a:p>
              <a:pPr algn="ctr">
                <a:defRPr/>
              </a:pPr>
              <a:r>
                <a:rPr lang="en-AU" sz="1200" dirty="0" err="1" smtClean="0">
                  <a:solidFill>
                    <a:schemeClr val="tx1">
                      <a:lumMod val="95000"/>
                      <a:lumOff val="5000"/>
                    </a:schemeClr>
                  </a:solidFill>
                  <a:latin typeface="+mn-lt"/>
                </a:rPr>
                <a:t>DIO</a:t>
              </a:r>
              <a:endParaRPr lang="en-US" sz="1200" dirty="0">
                <a:solidFill>
                  <a:schemeClr val="tx1">
                    <a:lumMod val="95000"/>
                    <a:lumOff val="5000"/>
                  </a:schemeClr>
                </a:solidFill>
                <a:latin typeface="+mn-lt"/>
              </a:endParaRPr>
            </a:p>
          </p:txBody>
        </p:sp>
        <p:sp>
          <p:nvSpPr>
            <p:cNvPr id="30" name="Oval 89"/>
            <p:cNvSpPr>
              <a:spLocks noChangeArrowheads="1"/>
            </p:cNvSpPr>
            <p:nvPr/>
          </p:nvSpPr>
          <p:spPr bwMode="auto">
            <a:xfrm>
              <a:off x="1786" y="960"/>
              <a:ext cx="585" cy="586"/>
            </a:xfrm>
            <a:prstGeom prst="ellipse">
              <a:avLst/>
            </a:prstGeom>
            <a:grpFill/>
            <a:ln w="19050" algn="ctr">
              <a:noFill/>
              <a:round/>
              <a:headEnd/>
              <a:tailEnd/>
            </a:ln>
          </p:spPr>
          <p:txBody>
            <a:bodyPr tIns="0" bIns="0" anchor="t" anchorCtr="1"/>
            <a:lstStyle/>
            <a:p>
              <a:pPr algn="ctr">
                <a:defRPr/>
              </a:pPr>
              <a:endParaRPr lang="en-US" sz="1200">
                <a:solidFill>
                  <a:schemeClr val="tx1">
                    <a:lumMod val="95000"/>
                    <a:lumOff val="5000"/>
                  </a:schemeClr>
                </a:solidFill>
                <a:latin typeface="+mn-lt"/>
              </a:endParaRPr>
            </a:p>
          </p:txBody>
        </p:sp>
        <p:sp>
          <p:nvSpPr>
            <p:cNvPr id="31" name="Oval 89"/>
            <p:cNvSpPr>
              <a:spLocks noChangeArrowheads="1"/>
            </p:cNvSpPr>
            <p:nvPr/>
          </p:nvSpPr>
          <p:spPr bwMode="auto">
            <a:xfrm>
              <a:off x="1886" y="1059"/>
              <a:ext cx="386" cy="387"/>
            </a:xfrm>
            <a:prstGeom prst="ellipse">
              <a:avLst/>
            </a:prstGeom>
            <a:grpFill/>
            <a:ln w="19050" algn="ctr">
              <a:noFill/>
              <a:round/>
              <a:headEnd/>
              <a:tailEnd/>
            </a:ln>
          </p:spPr>
          <p:txBody>
            <a:bodyPr tIns="0" bIns="0" anchor="t" anchorCtr="1"/>
            <a:lstStyle/>
            <a:p>
              <a:pPr algn="ctr">
                <a:defRPr/>
              </a:pPr>
              <a:endParaRPr lang="en-US" sz="1200">
                <a:solidFill>
                  <a:schemeClr val="tx1">
                    <a:lumMod val="95000"/>
                    <a:lumOff val="5000"/>
                  </a:schemeClr>
                </a:solidFill>
                <a:latin typeface="+mn-lt"/>
              </a:endParaRPr>
            </a:p>
          </p:txBody>
        </p:sp>
      </p:grpSp>
      <p:grpSp>
        <p:nvGrpSpPr>
          <p:cNvPr id="1277180" name="Group 252"/>
          <p:cNvGrpSpPr>
            <a:grpSpLocks/>
          </p:cNvGrpSpPr>
          <p:nvPr/>
        </p:nvGrpSpPr>
        <p:grpSpPr bwMode="auto">
          <a:xfrm>
            <a:off x="3490913" y="2641600"/>
            <a:ext cx="1254125" cy="1257300"/>
            <a:chOff x="1684" y="857"/>
            <a:chExt cx="790" cy="792"/>
          </a:xfrm>
          <a:solidFill>
            <a:srgbClr val="B2B2B2">
              <a:alpha val="40000"/>
            </a:srgbClr>
          </a:solidFill>
        </p:grpSpPr>
        <p:sp>
          <p:nvSpPr>
            <p:cNvPr id="64" name="Oval 89"/>
            <p:cNvSpPr>
              <a:spLocks noChangeArrowheads="1"/>
            </p:cNvSpPr>
            <p:nvPr/>
          </p:nvSpPr>
          <p:spPr bwMode="auto">
            <a:xfrm>
              <a:off x="1684" y="857"/>
              <a:ext cx="790" cy="792"/>
            </a:xfrm>
            <a:prstGeom prst="ellipse">
              <a:avLst/>
            </a:prstGeom>
            <a:grpFill/>
            <a:ln w="19050" algn="ctr">
              <a:noFill/>
              <a:round/>
              <a:headEnd/>
              <a:tailEnd/>
            </a:ln>
          </p:spPr>
          <p:txBody>
            <a:bodyPr tIns="0" bIns="0" anchor="t" anchorCtr="1"/>
            <a:lstStyle/>
            <a:p>
              <a:pPr algn="ctr">
                <a:defRPr/>
              </a:pPr>
              <a:r>
                <a:rPr lang="en-AU" sz="1200" dirty="0" err="1" smtClean="0">
                  <a:solidFill>
                    <a:schemeClr val="tx1">
                      <a:lumMod val="95000"/>
                      <a:lumOff val="5000"/>
                    </a:schemeClr>
                  </a:solidFill>
                  <a:latin typeface="+mn-lt"/>
                </a:rPr>
                <a:t>DIO</a:t>
              </a:r>
              <a:endParaRPr lang="en-US" sz="1200" dirty="0">
                <a:solidFill>
                  <a:schemeClr val="tx1">
                    <a:lumMod val="95000"/>
                    <a:lumOff val="5000"/>
                  </a:schemeClr>
                </a:solidFill>
                <a:latin typeface="+mn-lt"/>
              </a:endParaRPr>
            </a:p>
          </p:txBody>
        </p:sp>
        <p:sp>
          <p:nvSpPr>
            <p:cNvPr id="65" name="Oval 89"/>
            <p:cNvSpPr>
              <a:spLocks noChangeArrowheads="1"/>
            </p:cNvSpPr>
            <p:nvPr/>
          </p:nvSpPr>
          <p:spPr bwMode="auto">
            <a:xfrm>
              <a:off x="1786" y="960"/>
              <a:ext cx="585" cy="586"/>
            </a:xfrm>
            <a:prstGeom prst="ellipse">
              <a:avLst/>
            </a:prstGeom>
            <a:grpFill/>
            <a:ln w="19050" algn="ctr">
              <a:noFill/>
              <a:round/>
              <a:headEnd/>
              <a:tailEnd/>
            </a:ln>
          </p:spPr>
          <p:txBody>
            <a:bodyPr tIns="0" bIns="0" anchor="t" anchorCtr="1"/>
            <a:lstStyle/>
            <a:p>
              <a:pPr algn="ctr">
                <a:defRPr/>
              </a:pPr>
              <a:endParaRPr lang="en-US" sz="1200">
                <a:solidFill>
                  <a:schemeClr val="tx1">
                    <a:lumMod val="95000"/>
                    <a:lumOff val="5000"/>
                  </a:schemeClr>
                </a:solidFill>
                <a:latin typeface="+mn-lt"/>
              </a:endParaRPr>
            </a:p>
          </p:txBody>
        </p:sp>
        <p:sp>
          <p:nvSpPr>
            <p:cNvPr id="66" name="Oval 89"/>
            <p:cNvSpPr>
              <a:spLocks noChangeArrowheads="1"/>
            </p:cNvSpPr>
            <p:nvPr/>
          </p:nvSpPr>
          <p:spPr bwMode="auto">
            <a:xfrm>
              <a:off x="1886" y="1059"/>
              <a:ext cx="386" cy="387"/>
            </a:xfrm>
            <a:prstGeom prst="ellipse">
              <a:avLst/>
            </a:prstGeom>
            <a:grpFill/>
            <a:ln w="19050" algn="ctr">
              <a:noFill/>
              <a:round/>
              <a:headEnd/>
              <a:tailEnd/>
            </a:ln>
          </p:spPr>
          <p:txBody>
            <a:bodyPr tIns="0" bIns="0" anchor="t" anchorCtr="1"/>
            <a:lstStyle/>
            <a:p>
              <a:pPr algn="ctr">
                <a:defRPr/>
              </a:pPr>
              <a:endParaRPr lang="en-US" sz="1200">
                <a:solidFill>
                  <a:schemeClr val="tx1">
                    <a:lumMod val="95000"/>
                    <a:lumOff val="5000"/>
                  </a:schemeClr>
                </a:solidFill>
                <a:latin typeface="+mn-lt"/>
              </a:endParaRPr>
            </a:p>
          </p:txBody>
        </p:sp>
      </p:grpSp>
      <p:grpSp>
        <p:nvGrpSpPr>
          <p:cNvPr id="1277185" name="Group 257"/>
          <p:cNvGrpSpPr>
            <a:grpSpLocks/>
          </p:cNvGrpSpPr>
          <p:nvPr/>
        </p:nvGrpSpPr>
        <p:grpSpPr bwMode="auto">
          <a:xfrm>
            <a:off x="2417763" y="1871663"/>
            <a:ext cx="1254125" cy="1257300"/>
            <a:chOff x="1684" y="857"/>
            <a:chExt cx="790" cy="792"/>
          </a:xfrm>
          <a:solidFill>
            <a:srgbClr val="B2B2B2">
              <a:alpha val="40000"/>
            </a:srgbClr>
          </a:solidFill>
        </p:grpSpPr>
        <p:sp>
          <p:nvSpPr>
            <p:cNvPr id="67" name="Oval 89"/>
            <p:cNvSpPr>
              <a:spLocks noChangeArrowheads="1"/>
            </p:cNvSpPr>
            <p:nvPr/>
          </p:nvSpPr>
          <p:spPr bwMode="auto">
            <a:xfrm>
              <a:off x="1684" y="857"/>
              <a:ext cx="790" cy="792"/>
            </a:xfrm>
            <a:prstGeom prst="ellipse">
              <a:avLst/>
            </a:prstGeom>
            <a:grpFill/>
            <a:ln w="19050" algn="ctr">
              <a:noFill/>
              <a:round/>
              <a:headEnd/>
              <a:tailEnd/>
            </a:ln>
          </p:spPr>
          <p:txBody>
            <a:bodyPr tIns="0" bIns="0" anchor="t" anchorCtr="1"/>
            <a:lstStyle/>
            <a:p>
              <a:pPr algn="ctr">
                <a:defRPr/>
              </a:pPr>
              <a:r>
                <a:rPr lang="en-AU" sz="1200" dirty="0" err="1" smtClean="0">
                  <a:solidFill>
                    <a:schemeClr val="tx1">
                      <a:lumMod val="95000"/>
                      <a:lumOff val="5000"/>
                    </a:schemeClr>
                  </a:solidFill>
                  <a:latin typeface="+mn-lt"/>
                </a:rPr>
                <a:t>DIO</a:t>
              </a:r>
              <a:endParaRPr lang="en-US" sz="1200" dirty="0">
                <a:solidFill>
                  <a:schemeClr val="tx1">
                    <a:lumMod val="95000"/>
                    <a:lumOff val="5000"/>
                  </a:schemeClr>
                </a:solidFill>
                <a:latin typeface="+mn-lt"/>
              </a:endParaRPr>
            </a:p>
          </p:txBody>
        </p:sp>
        <p:sp>
          <p:nvSpPr>
            <p:cNvPr id="68" name="Oval 89"/>
            <p:cNvSpPr>
              <a:spLocks noChangeArrowheads="1"/>
            </p:cNvSpPr>
            <p:nvPr/>
          </p:nvSpPr>
          <p:spPr bwMode="auto">
            <a:xfrm>
              <a:off x="1786" y="960"/>
              <a:ext cx="585" cy="586"/>
            </a:xfrm>
            <a:prstGeom prst="ellipse">
              <a:avLst/>
            </a:prstGeom>
            <a:grpFill/>
            <a:ln w="19050" algn="ctr">
              <a:noFill/>
              <a:round/>
              <a:headEnd/>
              <a:tailEnd/>
            </a:ln>
          </p:spPr>
          <p:txBody>
            <a:bodyPr tIns="0" bIns="0" anchor="t" anchorCtr="1"/>
            <a:lstStyle/>
            <a:p>
              <a:pPr algn="ctr">
                <a:defRPr/>
              </a:pPr>
              <a:endParaRPr lang="en-US" sz="1200">
                <a:solidFill>
                  <a:schemeClr val="tx1">
                    <a:lumMod val="95000"/>
                    <a:lumOff val="5000"/>
                  </a:schemeClr>
                </a:solidFill>
                <a:latin typeface="+mn-lt"/>
              </a:endParaRPr>
            </a:p>
          </p:txBody>
        </p:sp>
        <p:sp>
          <p:nvSpPr>
            <p:cNvPr id="69" name="Oval 89"/>
            <p:cNvSpPr>
              <a:spLocks noChangeArrowheads="1"/>
            </p:cNvSpPr>
            <p:nvPr/>
          </p:nvSpPr>
          <p:spPr bwMode="auto">
            <a:xfrm>
              <a:off x="1886" y="1059"/>
              <a:ext cx="386" cy="387"/>
            </a:xfrm>
            <a:prstGeom prst="ellipse">
              <a:avLst/>
            </a:prstGeom>
            <a:grpFill/>
            <a:ln w="19050" algn="ctr">
              <a:noFill/>
              <a:round/>
              <a:headEnd/>
              <a:tailEnd/>
            </a:ln>
          </p:spPr>
          <p:txBody>
            <a:bodyPr tIns="0" bIns="0" anchor="t" anchorCtr="1"/>
            <a:lstStyle/>
            <a:p>
              <a:pPr algn="ctr">
                <a:defRPr/>
              </a:pPr>
              <a:endParaRPr lang="en-US" sz="1200">
                <a:solidFill>
                  <a:schemeClr val="tx1">
                    <a:lumMod val="95000"/>
                    <a:lumOff val="5000"/>
                  </a:schemeClr>
                </a:solidFill>
                <a:latin typeface="+mn-lt"/>
              </a:endParaRPr>
            </a:p>
          </p:txBody>
        </p:sp>
      </p:grpSp>
      <p:pic>
        <p:nvPicPr>
          <p:cNvPr id="1277189" name="Picture 7" descr="Wireless Router, Added 04/20/2004"/>
          <p:cNvPicPr>
            <a:picLocks noChangeAspect="1" noChangeArrowheads="1"/>
          </p:cNvPicPr>
          <p:nvPr/>
        </p:nvPicPr>
        <p:blipFill>
          <a:blip r:embed="rId3" cstate="print"/>
          <a:srcRect/>
          <a:stretch>
            <a:fillRect/>
          </a:stretch>
        </p:blipFill>
        <p:spPr bwMode="auto">
          <a:xfrm>
            <a:off x="2863850" y="2359025"/>
            <a:ext cx="361950" cy="282575"/>
          </a:xfrm>
          <a:prstGeom prst="rect">
            <a:avLst/>
          </a:prstGeom>
          <a:noFill/>
          <a:ln w="9525">
            <a:noFill/>
            <a:miter lim="800000"/>
            <a:headEnd/>
            <a:tailEnd/>
          </a:ln>
        </p:spPr>
      </p:pic>
      <p:grpSp>
        <p:nvGrpSpPr>
          <p:cNvPr id="1277190" name="Group 262"/>
          <p:cNvGrpSpPr>
            <a:grpSpLocks/>
          </p:cNvGrpSpPr>
          <p:nvPr/>
        </p:nvGrpSpPr>
        <p:grpSpPr bwMode="auto">
          <a:xfrm>
            <a:off x="2579688" y="4181475"/>
            <a:ext cx="1254125" cy="1257300"/>
            <a:chOff x="1684" y="857"/>
            <a:chExt cx="790" cy="792"/>
          </a:xfrm>
          <a:solidFill>
            <a:srgbClr val="B2B2B2">
              <a:alpha val="40000"/>
            </a:srgbClr>
          </a:solidFill>
        </p:grpSpPr>
        <p:sp>
          <p:nvSpPr>
            <p:cNvPr id="90" name="Oval 89"/>
            <p:cNvSpPr>
              <a:spLocks noChangeArrowheads="1"/>
            </p:cNvSpPr>
            <p:nvPr/>
          </p:nvSpPr>
          <p:spPr bwMode="auto">
            <a:xfrm>
              <a:off x="1684" y="857"/>
              <a:ext cx="790" cy="792"/>
            </a:xfrm>
            <a:prstGeom prst="ellipse">
              <a:avLst/>
            </a:prstGeom>
            <a:grpFill/>
            <a:ln w="19050" algn="ctr">
              <a:noFill/>
              <a:round/>
              <a:headEnd/>
              <a:tailEnd/>
            </a:ln>
          </p:spPr>
          <p:txBody>
            <a:bodyPr tIns="0" bIns="0" anchor="t" anchorCtr="1"/>
            <a:lstStyle/>
            <a:p>
              <a:pPr algn="ctr">
                <a:defRPr/>
              </a:pPr>
              <a:r>
                <a:rPr lang="en-AU" sz="1200" dirty="0" err="1" smtClean="0">
                  <a:solidFill>
                    <a:schemeClr val="tx1">
                      <a:lumMod val="95000"/>
                      <a:lumOff val="5000"/>
                    </a:schemeClr>
                  </a:solidFill>
                  <a:latin typeface="+mn-lt"/>
                </a:rPr>
                <a:t>DIO</a:t>
              </a:r>
              <a:endParaRPr lang="en-US" sz="1200" dirty="0">
                <a:solidFill>
                  <a:schemeClr val="tx1">
                    <a:lumMod val="95000"/>
                    <a:lumOff val="5000"/>
                  </a:schemeClr>
                </a:solidFill>
                <a:latin typeface="+mn-lt"/>
              </a:endParaRPr>
            </a:p>
          </p:txBody>
        </p:sp>
        <p:sp>
          <p:nvSpPr>
            <p:cNvPr id="70" name="Oval 89"/>
            <p:cNvSpPr>
              <a:spLocks noChangeArrowheads="1"/>
            </p:cNvSpPr>
            <p:nvPr/>
          </p:nvSpPr>
          <p:spPr bwMode="auto">
            <a:xfrm>
              <a:off x="1786" y="960"/>
              <a:ext cx="585" cy="586"/>
            </a:xfrm>
            <a:prstGeom prst="ellipse">
              <a:avLst/>
            </a:prstGeom>
            <a:grpFill/>
            <a:ln w="19050" algn="ctr">
              <a:noFill/>
              <a:round/>
              <a:headEnd/>
              <a:tailEnd/>
            </a:ln>
          </p:spPr>
          <p:txBody>
            <a:bodyPr tIns="0" bIns="0" anchor="t" anchorCtr="1"/>
            <a:lstStyle/>
            <a:p>
              <a:pPr algn="ctr">
                <a:defRPr/>
              </a:pPr>
              <a:endParaRPr lang="en-US" sz="1200">
                <a:solidFill>
                  <a:schemeClr val="tx1">
                    <a:lumMod val="95000"/>
                    <a:lumOff val="5000"/>
                  </a:schemeClr>
                </a:solidFill>
                <a:latin typeface="+mn-lt"/>
              </a:endParaRPr>
            </a:p>
          </p:txBody>
        </p:sp>
        <p:sp>
          <p:nvSpPr>
            <p:cNvPr id="71" name="Oval 89"/>
            <p:cNvSpPr>
              <a:spLocks noChangeArrowheads="1"/>
            </p:cNvSpPr>
            <p:nvPr/>
          </p:nvSpPr>
          <p:spPr bwMode="auto">
            <a:xfrm>
              <a:off x="1886" y="1059"/>
              <a:ext cx="386" cy="387"/>
            </a:xfrm>
            <a:prstGeom prst="ellipse">
              <a:avLst/>
            </a:prstGeom>
            <a:grpFill/>
            <a:ln w="19050" algn="ctr">
              <a:noFill/>
              <a:round/>
              <a:headEnd/>
              <a:tailEnd/>
            </a:ln>
          </p:spPr>
          <p:txBody>
            <a:bodyPr tIns="0" bIns="0" anchor="t" anchorCtr="1"/>
            <a:lstStyle/>
            <a:p>
              <a:pPr algn="ctr">
                <a:defRPr/>
              </a:pPr>
              <a:endParaRPr lang="en-US" sz="1200">
                <a:solidFill>
                  <a:schemeClr val="tx1">
                    <a:lumMod val="95000"/>
                    <a:lumOff val="5000"/>
                  </a:schemeClr>
                </a:solidFill>
                <a:latin typeface="+mn-lt"/>
              </a:endParaRPr>
            </a:p>
          </p:txBody>
        </p:sp>
      </p:grpSp>
      <p:pic>
        <p:nvPicPr>
          <p:cNvPr id="1277194" name="Picture 7" descr="Wireless Router, Added 04/20/2004"/>
          <p:cNvPicPr>
            <a:picLocks noChangeAspect="1" noChangeArrowheads="1"/>
          </p:cNvPicPr>
          <p:nvPr/>
        </p:nvPicPr>
        <p:blipFill>
          <a:blip r:embed="rId3" cstate="print"/>
          <a:srcRect/>
          <a:stretch>
            <a:fillRect/>
          </a:stretch>
        </p:blipFill>
        <p:spPr bwMode="auto">
          <a:xfrm>
            <a:off x="3025775" y="4668838"/>
            <a:ext cx="361950" cy="282575"/>
          </a:xfrm>
          <a:prstGeom prst="rect">
            <a:avLst/>
          </a:prstGeom>
          <a:noFill/>
          <a:ln w="9525">
            <a:noFill/>
            <a:miter lim="800000"/>
            <a:headEnd/>
            <a:tailEnd/>
          </a:ln>
        </p:spPr>
      </p:pic>
      <p:pic>
        <p:nvPicPr>
          <p:cNvPr id="1277263" name="Picture 62" descr="Wi-Fi Tag"/>
          <p:cNvPicPr>
            <a:picLocks noChangeAspect="1" noChangeArrowheads="1"/>
          </p:cNvPicPr>
          <p:nvPr/>
        </p:nvPicPr>
        <p:blipFill>
          <a:blip r:embed="rId4" cstate="print"/>
          <a:srcRect/>
          <a:stretch>
            <a:fillRect/>
          </a:stretch>
        </p:blipFill>
        <p:spPr bwMode="auto">
          <a:xfrm rot="1028177">
            <a:off x="1771650" y="4564063"/>
            <a:ext cx="303213" cy="254000"/>
          </a:xfrm>
          <a:prstGeom prst="rect">
            <a:avLst/>
          </a:prstGeom>
          <a:noFill/>
          <a:ln w="9525">
            <a:noFill/>
            <a:miter lim="800000"/>
            <a:headEnd/>
            <a:tailEnd/>
          </a:ln>
        </p:spPr>
      </p:pic>
      <p:pic>
        <p:nvPicPr>
          <p:cNvPr id="1277264" name="Picture 63" descr="Wi-Fi Tag"/>
          <p:cNvPicPr>
            <a:picLocks noChangeAspect="1" noChangeArrowheads="1"/>
          </p:cNvPicPr>
          <p:nvPr/>
        </p:nvPicPr>
        <p:blipFill>
          <a:blip r:embed="rId4" cstate="print"/>
          <a:srcRect/>
          <a:stretch>
            <a:fillRect/>
          </a:stretch>
        </p:blipFill>
        <p:spPr bwMode="auto">
          <a:xfrm rot="301744">
            <a:off x="3937000" y="4243388"/>
            <a:ext cx="304800" cy="252412"/>
          </a:xfrm>
          <a:prstGeom prst="rect">
            <a:avLst/>
          </a:prstGeom>
          <a:noFill/>
          <a:ln w="9525">
            <a:noFill/>
            <a:miter lim="800000"/>
            <a:headEnd/>
            <a:tailEnd/>
          </a:ln>
        </p:spPr>
      </p:pic>
      <p:sp>
        <p:nvSpPr>
          <p:cNvPr id="1277283" name="Line 355"/>
          <p:cNvSpPr>
            <a:spLocks noChangeShapeType="1"/>
          </p:cNvSpPr>
          <p:nvPr/>
        </p:nvSpPr>
        <p:spPr bwMode="auto">
          <a:xfrm flipH="1">
            <a:off x="4084638" y="3294063"/>
            <a:ext cx="33337" cy="441325"/>
          </a:xfrm>
          <a:prstGeom prst="line">
            <a:avLst/>
          </a:prstGeom>
          <a:noFill/>
          <a:ln w="19050">
            <a:noFill/>
            <a:round/>
            <a:headEnd/>
            <a:tailEnd/>
          </a:ln>
          <a:effectLst/>
        </p:spPr>
        <p:txBody>
          <a:bodyPr wrap="none" lIns="82124" tIns="41061" rIns="82124" bIns="41061" anchor="ctr">
            <a:spAutoFit/>
          </a:bodyPr>
          <a:lstStyle/>
          <a:p>
            <a:endParaRPr lang="en-US"/>
          </a:p>
        </p:txBody>
      </p:sp>
      <p:sp>
        <p:nvSpPr>
          <p:cNvPr id="1277284" name="Line 356"/>
          <p:cNvSpPr>
            <a:spLocks noChangeShapeType="1"/>
          </p:cNvSpPr>
          <p:nvPr/>
        </p:nvSpPr>
        <p:spPr bwMode="auto">
          <a:xfrm flipH="1">
            <a:off x="3476625" y="3735388"/>
            <a:ext cx="608013" cy="374650"/>
          </a:xfrm>
          <a:prstGeom prst="line">
            <a:avLst/>
          </a:prstGeom>
          <a:noFill/>
          <a:ln w="19050">
            <a:noFill/>
            <a:round/>
            <a:headEnd/>
            <a:tailEnd/>
          </a:ln>
          <a:effectLst/>
        </p:spPr>
        <p:txBody>
          <a:bodyPr lIns="82124" tIns="41061" rIns="82124" bIns="41061" anchor="ctr">
            <a:spAutoFit/>
          </a:bodyPr>
          <a:lstStyle/>
          <a:p>
            <a:endParaRPr lang="en-US"/>
          </a:p>
        </p:txBody>
      </p:sp>
      <p:pic>
        <p:nvPicPr>
          <p:cNvPr id="1277184" name="Picture 7" descr="Wireless Router, Added 04/20/2004"/>
          <p:cNvPicPr>
            <a:picLocks noChangeAspect="1" noChangeArrowheads="1"/>
          </p:cNvPicPr>
          <p:nvPr/>
        </p:nvPicPr>
        <p:blipFill>
          <a:blip r:embed="rId3" cstate="print"/>
          <a:srcRect/>
          <a:stretch>
            <a:fillRect/>
          </a:stretch>
        </p:blipFill>
        <p:spPr bwMode="auto">
          <a:xfrm>
            <a:off x="3937000" y="3128963"/>
            <a:ext cx="361950" cy="282575"/>
          </a:xfrm>
          <a:prstGeom prst="rect">
            <a:avLst/>
          </a:prstGeom>
          <a:noFill/>
          <a:ln w="9525">
            <a:noFill/>
            <a:miter lim="800000"/>
            <a:headEnd/>
            <a:tailEnd/>
          </a:ln>
        </p:spPr>
      </p:pic>
      <p:pic>
        <p:nvPicPr>
          <p:cNvPr id="1277179" name="Picture 7" descr="Wireless Router, Added 04/20/2004"/>
          <p:cNvPicPr>
            <a:picLocks noChangeAspect="1" noChangeArrowheads="1"/>
          </p:cNvPicPr>
          <p:nvPr/>
        </p:nvPicPr>
        <p:blipFill>
          <a:blip r:embed="rId3" cstate="print"/>
          <a:srcRect/>
          <a:stretch>
            <a:fillRect/>
          </a:stretch>
        </p:blipFill>
        <p:spPr bwMode="auto">
          <a:xfrm>
            <a:off x="3309938" y="3898900"/>
            <a:ext cx="361950" cy="282575"/>
          </a:xfrm>
          <a:prstGeom prst="rect">
            <a:avLst/>
          </a:prstGeom>
          <a:noFill/>
          <a:ln w="9525">
            <a:noFill/>
            <a:miter lim="800000"/>
            <a:headEnd/>
            <a:tailEnd/>
          </a:ln>
        </p:spPr>
      </p:pic>
      <p:pic>
        <p:nvPicPr>
          <p:cNvPr id="1277137" name="Picture 7" descr="Wireless Router, Added 04/20/2004"/>
          <p:cNvPicPr>
            <a:picLocks noChangeAspect="1" noChangeArrowheads="1"/>
          </p:cNvPicPr>
          <p:nvPr/>
        </p:nvPicPr>
        <p:blipFill>
          <a:blip r:embed="rId3" cstate="print"/>
          <a:srcRect/>
          <a:stretch>
            <a:fillRect/>
          </a:stretch>
        </p:blipFill>
        <p:spPr bwMode="auto">
          <a:xfrm>
            <a:off x="2989263" y="3152775"/>
            <a:ext cx="361950" cy="282575"/>
          </a:xfrm>
          <a:prstGeom prst="rect">
            <a:avLst/>
          </a:prstGeom>
          <a:noFill/>
          <a:ln w="9525">
            <a:noFill/>
            <a:miter lim="800000"/>
            <a:headEnd/>
            <a:tailEnd/>
          </a:ln>
        </p:spPr>
      </p:pic>
      <p:pic>
        <p:nvPicPr>
          <p:cNvPr id="1277332" name="Picture 7" descr="Wireless Router, Added 04/20/2004"/>
          <p:cNvPicPr>
            <a:picLocks noChangeAspect="1" noChangeArrowheads="1"/>
          </p:cNvPicPr>
          <p:nvPr/>
        </p:nvPicPr>
        <p:blipFill>
          <a:blip r:embed="rId3" cstate="print"/>
          <a:srcRect/>
          <a:stretch>
            <a:fillRect/>
          </a:stretch>
        </p:blipFill>
        <p:spPr bwMode="auto">
          <a:xfrm>
            <a:off x="3736975" y="2411413"/>
            <a:ext cx="361950" cy="282575"/>
          </a:xfrm>
          <a:prstGeom prst="rect">
            <a:avLst/>
          </a:prstGeom>
          <a:noFill/>
          <a:ln w="9525">
            <a:noFill/>
            <a:miter lim="800000"/>
            <a:headEnd/>
            <a:tailEnd/>
          </a:ln>
        </p:spPr>
      </p:pic>
      <p:sp>
        <p:nvSpPr>
          <p:cNvPr id="1277309" name="Cloud"/>
          <p:cNvSpPr>
            <a:spLocks noChangeAspect="1" noEditPoints="1" noChangeArrowheads="1"/>
          </p:cNvSpPr>
          <p:nvPr/>
        </p:nvSpPr>
        <p:spPr bwMode="auto">
          <a:xfrm>
            <a:off x="2173287" y="4203700"/>
            <a:ext cx="739775" cy="5207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A8286B"/>
          </a:solidFill>
          <a:ln w="9525">
            <a:solidFill>
              <a:srgbClr val="000000"/>
            </a:solidFill>
            <a:miter lim="800000"/>
            <a:headEnd/>
            <a:tailEnd/>
          </a:ln>
          <a:effectLst>
            <a:outerShdw dist="107763" dir="2700000" algn="ctr" rotWithShape="0">
              <a:srgbClr val="808080"/>
            </a:outerShdw>
          </a:effectLst>
        </p:spPr>
        <p:txBody>
          <a:bodyPr anchor="ctr" anchorCtr="1"/>
          <a:lstStyle/>
          <a:p>
            <a:pPr defTabSz="814388"/>
            <a:r>
              <a:rPr lang="en-AU" sz="1000" dirty="0" err="1">
                <a:solidFill>
                  <a:schemeClr val="bg1"/>
                </a:solidFill>
              </a:rPr>
              <a:t>IPv6</a:t>
            </a:r>
            <a:r>
              <a:rPr lang="en-AU" sz="1000" dirty="0">
                <a:solidFill>
                  <a:schemeClr val="bg1"/>
                </a:solidFill>
              </a:rPr>
              <a:t> Core</a:t>
            </a:r>
            <a:endParaRPr lang="en-US" sz="1000" dirty="0">
              <a:solidFill>
                <a:schemeClr val="bg1"/>
              </a:solidFill>
            </a:endParaRPr>
          </a:p>
        </p:txBody>
      </p:sp>
      <p:pic>
        <p:nvPicPr>
          <p:cNvPr id="1277265" name="Picture 5"/>
          <p:cNvPicPr>
            <a:picLocks noChangeArrowheads="1"/>
          </p:cNvPicPr>
          <p:nvPr/>
        </p:nvPicPr>
        <p:blipFill>
          <a:blip r:embed="rId5" cstate="print"/>
          <a:srcRect/>
          <a:stretch>
            <a:fillRect/>
          </a:stretch>
        </p:blipFill>
        <p:spPr bwMode="auto">
          <a:xfrm>
            <a:off x="2306638" y="3992563"/>
            <a:ext cx="501650" cy="298450"/>
          </a:xfrm>
          <a:prstGeom prst="rect">
            <a:avLst/>
          </a:prstGeom>
          <a:noFill/>
          <a:ln w="9525">
            <a:noFill/>
            <a:miter lim="800000"/>
            <a:headEnd/>
            <a:tailEnd/>
          </a:ln>
        </p:spPr>
      </p:pic>
      <p:sp>
        <p:nvSpPr>
          <p:cNvPr id="1277333" name="Text Box 405"/>
          <p:cNvSpPr txBox="1">
            <a:spLocks noChangeArrowheads="1"/>
          </p:cNvSpPr>
          <p:nvPr/>
        </p:nvSpPr>
        <p:spPr bwMode="auto">
          <a:xfrm>
            <a:off x="1819275" y="1433513"/>
            <a:ext cx="2095500" cy="330200"/>
          </a:xfrm>
          <a:prstGeom prst="rect">
            <a:avLst/>
          </a:prstGeom>
          <a:noFill/>
          <a:ln w="9525" algn="ctr">
            <a:noFill/>
            <a:miter lim="800000"/>
            <a:headEnd/>
            <a:tailEnd/>
          </a:ln>
          <a:effectLst/>
        </p:spPr>
        <p:txBody>
          <a:bodyPr wrap="none" lIns="82124" tIns="41061" rIns="82124" bIns="41061">
            <a:spAutoFit/>
          </a:bodyPr>
          <a:lstStyle/>
          <a:p>
            <a:pPr defTabSz="814388"/>
            <a:r>
              <a:rPr lang="en-AU"/>
              <a:t>Geographic Layout</a:t>
            </a:r>
            <a:endParaRPr lang="en-US"/>
          </a:p>
        </p:txBody>
      </p:sp>
      <p:sp>
        <p:nvSpPr>
          <p:cNvPr id="1277358" name="Oval 430"/>
          <p:cNvSpPr>
            <a:spLocks noChangeArrowheads="1"/>
          </p:cNvSpPr>
          <p:nvPr/>
        </p:nvSpPr>
        <p:spPr bwMode="auto">
          <a:xfrm>
            <a:off x="1557338" y="3024188"/>
            <a:ext cx="215900" cy="200025"/>
          </a:xfrm>
          <a:prstGeom prst="ellipse">
            <a:avLst/>
          </a:prstGeom>
          <a:solidFill>
            <a:schemeClr val="accent2"/>
          </a:solidFill>
          <a:ln w="9525" algn="ctr">
            <a:noFill/>
            <a:round/>
            <a:headEnd/>
            <a:tailEnd/>
          </a:ln>
          <a:effectLst/>
        </p:spPr>
        <p:txBody>
          <a:bodyPr lIns="10800" tIns="3600" rIns="10800" bIns="3600" anchor="ctr" anchorCtr="1">
            <a:spAutoFit/>
          </a:bodyPr>
          <a:lstStyle/>
          <a:p>
            <a:pPr algn="ctr" defTabSz="814388"/>
            <a:r>
              <a:rPr lang="en-AU" sz="1000">
                <a:solidFill>
                  <a:schemeClr val="bg1"/>
                </a:solidFill>
              </a:rPr>
              <a:t>B</a:t>
            </a:r>
            <a:endParaRPr lang="en-US" sz="1000">
              <a:solidFill>
                <a:schemeClr val="bg1"/>
              </a:solidFill>
            </a:endParaRPr>
          </a:p>
        </p:txBody>
      </p:sp>
      <p:sp>
        <p:nvSpPr>
          <p:cNvPr id="147" name="Content Placeholder 2"/>
          <p:cNvSpPr txBox="1">
            <a:spLocks/>
          </p:cNvSpPr>
          <p:nvPr/>
        </p:nvSpPr>
        <p:spPr bwMode="auto">
          <a:xfrm>
            <a:off x="1028898" y="5895975"/>
            <a:ext cx="4476553" cy="500475"/>
          </a:xfrm>
          <a:prstGeom prst="rect">
            <a:avLst/>
          </a:prstGeom>
          <a:noFill/>
          <a:ln w="9525" algn="ctr">
            <a:noFill/>
            <a:miter lim="800000"/>
            <a:headEnd/>
            <a:tailEnd/>
          </a:ln>
          <a:effectLst/>
        </p:spPr>
        <p:txBody>
          <a:bodyPr vert="horz" wrap="square" lIns="82124" tIns="41061" rIns="82124" bIns="41061" numCol="1" anchor="t" anchorCtr="0" compatLnSpc="1">
            <a:prstTxWarp prst="textNoShape">
              <a:avLst/>
            </a:prstTxWarp>
          </a:bodyPr>
          <a:lstStyle/>
          <a:p>
            <a:pPr marL="236538" marR="0" lvl="0" indent="-236538" algn="l" defTabSz="814388" rtl="0" eaLnBrk="1" fontAlgn="base" latinLnBrk="0" hangingPunct="1">
              <a:lnSpc>
                <a:spcPct val="95000"/>
              </a:lnSpc>
              <a:spcBef>
                <a:spcPct val="50000"/>
              </a:spcBef>
              <a:spcAft>
                <a:spcPct val="0"/>
              </a:spcAft>
              <a:buClr>
                <a:schemeClr val="tx2"/>
              </a:buClr>
              <a:buSzPct val="100000"/>
              <a:buFont typeface="Wingdings" pitchFamily="2" charset="2"/>
              <a:buChar char="§"/>
              <a:tabLst/>
              <a:defRPr/>
            </a:pPr>
            <a:r>
              <a:rPr lang="en-AU" sz="2000" kern="0" noProof="0" dirty="0" err="1" smtClean="0">
                <a:solidFill>
                  <a:schemeClr val="tx1"/>
                </a:solidFill>
                <a:latin typeface="+mn-lt"/>
              </a:rPr>
              <a:t>DIO</a:t>
            </a:r>
            <a:r>
              <a:rPr lang="en-AU" sz="2000" kern="0" noProof="0" dirty="0" smtClean="0">
                <a:solidFill>
                  <a:schemeClr val="tx1"/>
                </a:solidFill>
                <a:latin typeface="+mn-lt"/>
              </a:rPr>
              <a:t> messages are propagated from the </a:t>
            </a:r>
            <a:r>
              <a:rPr lang="en-AU" sz="2000" kern="0" noProof="0" dirty="0" err="1" smtClean="0">
                <a:solidFill>
                  <a:schemeClr val="tx1"/>
                </a:solidFill>
                <a:latin typeface="+mn-lt"/>
              </a:rPr>
              <a:t>DODAG</a:t>
            </a:r>
            <a:r>
              <a:rPr lang="en-AU" sz="2000" kern="0" noProof="0" dirty="0" smtClean="0">
                <a:solidFill>
                  <a:schemeClr val="tx1"/>
                </a:solidFill>
                <a:latin typeface="+mn-lt"/>
              </a:rPr>
              <a:t> root</a:t>
            </a:r>
            <a:endParaRPr kumimoji="0" lang="en-US" sz="1600" b="0" i="0" u="none" strike="noStrike" kern="0" cap="none" spc="0" normalizeH="0" baseline="0" noProof="0" dirty="0">
              <a:ln>
                <a:noFill/>
              </a:ln>
              <a:solidFill>
                <a:schemeClr val="tx1"/>
              </a:solidFill>
              <a:effectLst/>
              <a:uLnTx/>
              <a:uFillTx/>
              <a:latin typeface="+mn-lt"/>
              <a:ea typeface="+mn-ea"/>
              <a:cs typeface="+mn-cs"/>
            </a:endParaRPr>
          </a:p>
        </p:txBody>
      </p:sp>
      <p:grpSp>
        <p:nvGrpSpPr>
          <p:cNvPr id="148" name="Group 147"/>
          <p:cNvGrpSpPr/>
          <p:nvPr/>
        </p:nvGrpSpPr>
        <p:grpSpPr>
          <a:xfrm>
            <a:off x="5226051" y="1598613"/>
            <a:ext cx="6682183" cy="4294187"/>
            <a:chOff x="5226051" y="1598613"/>
            <a:chExt cx="6682183" cy="4294187"/>
          </a:xfrm>
        </p:grpSpPr>
        <p:sp>
          <p:nvSpPr>
            <p:cNvPr id="1277437" name="Line 509"/>
            <p:cNvSpPr>
              <a:spLocks noChangeShapeType="1"/>
            </p:cNvSpPr>
            <p:nvPr/>
          </p:nvSpPr>
          <p:spPr bwMode="auto">
            <a:xfrm rot="10800000">
              <a:off x="8969375" y="4005263"/>
              <a:ext cx="1220788" cy="0"/>
            </a:xfrm>
            <a:prstGeom prst="line">
              <a:avLst/>
            </a:prstGeom>
            <a:noFill/>
            <a:ln w="28575">
              <a:solidFill>
                <a:srgbClr val="497E2E"/>
              </a:solidFill>
              <a:round/>
              <a:headEnd/>
              <a:tailEnd/>
            </a:ln>
            <a:effectLst/>
          </p:spPr>
          <p:txBody>
            <a:bodyPr wrap="none" lIns="82124" tIns="41061" rIns="82124" bIns="41061" anchor="ctr">
              <a:spAutoFit/>
            </a:bodyPr>
            <a:lstStyle/>
            <a:p>
              <a:endParaRPr lang="en-US"/>
            </a:p>
          </p:txBody>
        </p:sp>
        <p:sp>
          <p:nvSpPr>
            <p:cNvPr id="1277390" name="Text Box 462"/>
            <p:cNvSpPr txBox="1">
              <a:spLocks noChangeArrowheads="1"/>
            </p:cNvSpPr>
            <p:nvPr/>
          </p:nvSpPr>
          <p:spPr bwMode="auto">
            <a:xfrm>
              <a:off x="7702551" y="1598613"/>
              <a:ext cx="1995584" cy="332223"/>
            </a:xfrm>
            <a:prstGeom prst="rect">
              <a:avLst/>
            </a:prstGeom>
            <a:noFill/>
            <a:ln w="9525" algn="ctr">
              <a:noFill/>
              <a:miter lim="800000"/>
              <a:headEnd/>
              <a:tailEnd/>
            </a:ln>
            <a:effectLst/>
          </p:spPr>
          <p:txBody>
            <a:bodyPr wrap="none" lIns="82124" tIns="41061" rIns="82124" bIns="41061">
              <a:spAutoFit/>
            </a:bodyPr>
            <a:lstStyle/>
            <a:p>
              <a:pPr defTabSz="814388"/>
              <a:r>
                <a:rPr lang="en-AU" dirty="0" err="1" smtClean="0"/>
                <a:t>DODAG</a:t>
              </a:r>
              <a:r>
                <a:rPr lang="en-AU" dirty="0" smtClean="0"/>
                <a:t> Topology</a:t>
              </a:r>
              <a:endParaRPr lang="en-US" dirty="0"/>
            </a:p>
          </p:txBody>
        </p:sp>
        <p:sp>
          <p:nvSpPr>
            <p:cNvPr id="1277385" name="Line 457"/>
            <p:cNvSpPr>
              <a:spLocks noChangeShapeType="1"/>
            </p:cNvSpPr>
            <p:nvPr/>
          </p:nvSpPr>
          <p:spPr bwMode="auto">
            <a:xfrm rot="10800000" flipH="1">
              <a:off x="7439026" y="2352675"/>
              <a:ext cx="2679700" cy="0"/>
            </a:xfrm>
            <a:prstGeom prst="line">
              <a:avLst/>
            </a:prstGeom>
            <a:noFill/>
            <a:ln w="28575">
              <a:solidFill>
                <a:schemeClr val="folHlink"/>
              </a:solidFill>
              <a:prstDash val="dash"/>
              <a:round/>
              <a:headEnd/>
              <a:tailEnd/>
            </a:ln>
            <a:effectLst/>
          </p:spPr>
          <p:txBody>
            <a:bodyPr lIns="82124" tIns="41061" rIns="82124" bIns="41061" anchor="ctr">
              <a:spAutoFit/>
            </a:bodyPr>
            <a:lstStyle/>
            <a:p>
              <a:endParaRPr lang="en-US"/>
            </a:p>
          </p:txBody>
        </p:sp>
        <p:sp>
          <p:nvSpPr>
            <p:cNvPr id="1277352" name="Cloud"/>
            <p:cNvSpPr>
              <a:spLocks noChangeAspect="1" noEditPoints="1" noChangeArrowheads="1"/>
            </p:cNvSpPr>
            <p:nvPr/>
          </p:nvSpPr>
          <p:spPr bwMode="auto">
            <a:xfrm flipH="1">
              <a:off x="7605713" y="4964112"/>
              <a:ext cx="1143000" cy="80486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A8286B"/>
            </a:solidFill>
            <a:ln w="9525">
              <a:solidFill>
                <a:srgbClr val="000000"/>
              </a:solidFill>
              <a:miter lim="800000"/>
              <a:headEnd/>
              <a:tailEnd/>
            </a:ln>
            <a:effectLst>
              <a:outerShdw dist="107763" dir="2700000" algn="ctr" rotWithShape="0">
                <a:srgbClr val="808080"/>
              </a:outerShdw>
            </a:effectLst>
          </p:spPr>
          <p:txBody>
            <a:bodyPr anchor="ctr" anchorCtr="1"/>
            <a:lstStyle/>
            <a:p>
              <a:pPr defTabSz="814388"/>
              <a:r>
                <a:rPr lang="en-AU" sz="1000">
                  <a:solidFill>
                    <a:schemeClr val="bg1"/>
                  </a:solidFill>
                </a:rPr>
                <a:t>IPv6 Core</a:t>
              </a:r>
              <a:endParaRPr lang="en-US" sz="1000">
                <a:solidFill>
                  <a:schemeClr val="bg1"/>
                </a:solidFill>
              </a:endParaRPr>
            </a:p>
          </p:txBody>
        </p:sp>
        <p:sp>
          <p:nvSpPr>
            <p:cNvPr id="1277363" name="Line 435"/>
            <p:cNvSpPr>
              <a:spLocks noChangeShapeType="1"/>
            </p:cNvSpPr>
            <p:nvPr/>
          </p:nvSpPr>
          <p:spPr bwMode="auto">
            <a:xfrm rot="10800000" flipH="1" flipV="1">
              <a:off x="6572250" y="3206750"/>
              <a:ext cx="585788" cy="788988"/>
            </a:xfrm>
            <a:prstGeom prst="line">
              <a:avLst/>
            </a:prstGeom>
            <a:noFill/>
            <a:ln w="28575">
              <a:solidFill>
                <a:schemeClr val="folHlink"/>
              </a:solidFill>
              <a:prstDash val="dash"/>
              <a:round/>
              <a:headEnd/>
              <a:tailEnd/>
            </a:ln>
            <a:effectLst/>
          </p:spPr>
          <p:txBody>
            <a:bodyPr lIns="82124" tIns="41061" rIns="82124" bIns="41061" anchor="ctr">
              <a:spAutoFit/>
            </a:bodyPr>
            <a:lstStyle/>
            <a:p>
              <a:endParaRPr lang="en-US"/>
            </a:p>
          </p:txBody>
        </p:sp>
        <p:sp>
          <p:nvSpPr>
            <p:cNvPr id="1277364" name="Line 436"/>
            <p:cNvSpPr>
              <a:spLocks noChangeShapeType="1"/>
            </p:cNvSpPr>
            <p:nvPr/>
          </p:nvSpPr>
          <p:spPr bwMode="auto">
            <a:xfrm rot="10800000" flipH="1" flipV="1">
              <a:off x="7158038" y="3976688"/>
              <a:ext cx="1590675" cy="901700"/>
            </a:xfrm>
            <a:prstGeom prst="line">
              <a:avLst/>
            </a:prstGeom>
            <a:noFill/>
            <a:ln w="28575">
              <a:solidFill>
                <a:schemeClr val="folHlink"/>
              </a:solidFill>
              <a:prstDash val="dash"/>
              <a:round/>
              <a:headEnd/>
              <a:tailEnd/>
            </a:ln>
            <a:effectLst/>
          </p:spPr>
          <p:txBody>
            <a:bodyPr lIns="82124" tIns="41061" rIns="82124" bIns="41061" anchor="ctr">
              <a:spAutoFit/>
            </a:bodyPr>
            <a:lstStyle/>
            <a:p>
              <a:endParaRPr lang="en-US"/>
            </a:p>
          </p:txBody>
        </p:sp>
        <p:sp>
          <p:nvSpPr>
            <p:cNvPr id="1277365" name="Line 437"/>
            <p:cNvSpPr>
              <a:spLocks noChangeShapeType="1"/>
            </p:cNvSpPr>
            <p:nvPr/>
          </p:nvSpPr>
          <p:spPr bwMode="auto">
            <a:xfrm rot="10800000" flipH="1" flipV="1">
              <a:off x="5784851" y="2352675"/>
              <a:ext cx="787400" cy="854075"/>
            </a:xfrm>
            <a:prstGeom prst="line">
              <a:avLst/>
            </a:prstGeom>
            <a:noFill/>
            <a:ln w="28575">
              <a:solidFill>
                <a:schemeClr val="accent2"/>
              </a:solidFill>
              <a:prstDash val="sysDot"/>
              <a:round/>
              <a:headEnd/>
              <a:tailEnd/>
            </a:ln>
            <a:effectLst/>
          </p:spPr>
          <p:txBody>
            <a:bodyPr lIns="82124" tIns="41061" rIns="82124" bIns="41061" anchor="ctr">
              <a:spAutoFit/>
            </a:bodyPr>
            <a:lstStyle/>
            <a:p>
              <a:endParaRPr lang="en-US"/>
            </a:p>
          </p:txBody>
        </p:sp>
        <p:sp>
          <p:nvSpPr>
            <p:cNvPr id="1277366" name="Line 438"/>
            <p:cNvSpPr>
              <a:spLocks noChangeShapeType="1"/>
            </p:cNvSpPr>
            <p:nvPr/>
          </p:nvSpPr>
          <p:spPr bwMode="auto">
            <a:xfrm rot="10800000" flipV="1">
              <a:off x="6572250" y="2352675"/>
              <a:ext cx="817563" cy="854075"/>
            </a:xfrm>
            <a:prstGeom prst="line">
              <a:avLst/>
            </a:prstGeom>
            <a:noFill/>
            <a:ln w="28575">
              <a:solidFill>
                <a:srgbClr val="497E2E"/>
              </a:solidFill>
              <a:round/>
              <a:headEnd/>
              <a:tailEnd/>
            </a:ln>
            <a:effectLst/>
          </p:spPr>
          <p:txBody>
            <a:bodyPr lIns="82124" tIns="41061" rIns="82124" bIns="41061" anchor="ctr">
              <a:spAutoFit/>
            </a:bodyPr>
            <a:lstStyle/>
            <a:p>
              <a:endParaRPr lang="en-US"/>
            </a:p>
          </p:txBody>
        </p:sp>
        <p:sp>
          <p:nvSpPr>
            <p:cNvPr id="1277367" name="Line 439"/>
            <p:cNvSpPr>
              <a:spLocks noChangeShapeType="1"/>
            </p:cNvSpPr>
            <p:nvPr/>
          </p:nvSpPr>
          <p:spPr bwMode="auto">
            <a:xfrm rot="10800000" flipV="1">
              <a:off x="9540876" y="2352675"/>
              <a:ext cx="577850" cy="890588"/>
            </a:xfrm>
            <a:prstGeom prst="line">
              <a:avLst/>
            </a:prstGeom>
            <a:noFill/>
            <a:ln w="28575">
              <a:solidFill>
                <a:srgbClr val="497E2E"/>
              </a:solidFill>
              <a:round/>
              <a:headEnd/>
              <a:tailEnd/>
            </a:ln>
            <a:effectLst/>
          </p:spPr>
          <p:txBody>
            <a:bodyPr lIns="82124" tIns="41061" rIns="82124" bIns="41061" anchor="ctr">
              <a:spAutoFit/>
            </a:bodyPr>
            <a:lstStyle/>
            <a:p>
              <a:endParaRPr lang="en-US"/>
            </a:p>
          </p:txBody>
        </p:sp>
        <p:sp>
          <p:nvSpPr>
            <p:cNvPr id="1277368" name="Line 440"/>
            <p:cNvSpPr>
              <a:spLocks noChangeShapeType="1"/>
            </p:cNvSpPr>
            <p:nvPr/>
          </p:nvSpPr>
          <p:spPr bwMode="auto">
            <a:xfrm rot="10800000" flipV="1">
              <a:off x="7940676" y="3240088"/>
              <a:ext cx="2968625" cy="3175"/>
            </a:xfrm>
            <a:prstGeom prst="line">
              <a:avLst/>
            </a:prstGeom>
            <a:noFill/>
            <a:ln w="28575">
              <a:solidFill>
                <a:srgbClr val="497E2E"/>
              </a:solidFill>
              <a:round/>
              <a:headEnd/>
              <a:tailEnd/>
            </a:ln>
            <a:effectLst/>
          </p:spPr>
          <p:txBody>
            <a:bodyPr lIns="82124" tIns="41061" rIns="82124" bIns="41061" anchor="ctr">
              <a:spAutoFit/>
            </a:bodyPr>
            <a:lstStyle/>
            <a:p>
              <a:endParaRPr lang="en-US"/>
            </a:p>
          </p:txBody>
        </p:sp>
        <p:sp>
          <p:nvSpPr>
            <p:cNvPr id="1277369" name="Line 441"/>
            <p:cNvSpPr>
              <a:spLocks noChangeShapeType="1"/>
            </p:cNvSpPr>
            <p:nvPr/>
          </p:nvSpPr>
          <p:spPr bwMode="auto">
            <a:xfrm rot="10800000" flipV="1">
              <a:off x="10909300" y="2352675"/>
              <a:ext cx="579438" cy="890588"/>
            </a:xfrm>
            <a:prstGeom prst="line">
              <a:avLst/>
            </a:prstGeom>
            <a:noFill/>
            <a:ln w="28575">
              <a:solidFill>
                <a:srgbClr val="497E2E"/>
              </a:solidFill>
              <a:round/>
              <a:headEnd/>
              <a:tailEnd/>
            </a:ln>
            <a:effectLst/>
          </p:spPr>
          <p:txBody>
            <a:bodyPr lIns="82124" tIns="41061" rIns="82124" bIns="41061" anchor="ctr">
              <a:spAutoFit/>
            </a:bodyPr>
            <a:lstStyle/>
            <a:p>
              <a:endParaRPr lang="en-US"/>
            </a:p>
          </p:txBody>
        </p:sp>
        <p:sp>
          <p:nvSpPr>
            <p:cNvPr id="1277370" name="Line 442"/>
            <p:cNvSpPr>
              <a:spLocks noChangeShapeType="1"/>
            </p:cNvSpPr>
            <p:nvPr/>
          </p:nvSpPr>
          <p:spPr bwMode="auto">
            <a:xfrm rot="10800000" flipH="1">
              <a:off x="9540875" y="2352675"/>
              <a:ext cx="1900238" cy="887413"/>
            </a:xfrm>
            <a:prstGeom prst="line">
              <a:avLst/>
            </a:prstGeom>
            <a:noFill/>
            <a:ln w="28575">
              <a:solidFill>
                <a:srgbClr val="497E2E"/>
              </a:solidFill>
              <a:round/>
              <a:headEnd/>
              <a:tailEnd/>
            </a:ln>
            <a:effectLst/>
          </p:spPr>
          <p:txBody>
            <a:bodyPr lIns="82124" tIns="41061" rIns="82124" bIns="41061" anchor="ctr">
              <a:spAutoFit/>
            </a:bodyPr>
            <a:lstStyle/>
            <a:p>
              <a:endParaRPr lang="en-US"/>
            </a:p>
          </p:txBody>
        </p:sp>
        <p:sp>
          <p:nvSpPr>
            <p:cNvPr id="1277371" name="Line 443"/>
            <p:cNvSpPr>
              <a:spLocks noChangeShapeType="1"/>
            </p:cNvSpPr>
            <p:nvPr/>
          </p:nvSpPr>
          <p:spPr bwMode="auto">
            <a:xfrm rot="10800000" flipH="1" flipV="1">
              <a:off x="10118726" y="2397125"/>
              <a:ext cx="819150" cy="823913"/>
            </a:xfrm>
            <a:prstGeom prst="line">
              <a:avLst/>
            </a:prstGeom>
            <a:noFill/>
            <a:ln w="28575">
              <a:solidFill>
                <a:srgbClr val="497E2E"/>
              </a:solidFill>
              <a:round/>
              <a:headEnd/>
              <a:tailEnd/>
            </a:ln>
            <a:effectLst/>
          </p:spPr>
          <p:txBody>
            <a:bodyPr lIns="82124" tIns="41061" rIns="82124" bIns="41061" anchor="ctr">
              <a:spAutoFit/>
            </a:bodyPr>
            <a:lstStyle/>
            <a:p>
              <a:endParaRPr lang="en-US"/>
            </a:p>
          </p:txBody>
        </p:sp>
        <p:sp>
          <p:nvSpPr>
            <p:cNvPr id="1277373" name="Line 445"/>
            <p:cNvSpPr>
              <a:spLocks noChangeShapeType="1"/>
            </p:cNvSpPr>
            <p:nvPr/>
          </p:nvSpPr>
          <p:spPr bwMode="auto">
            <a:xfrm rot="10800000">
              <a:off x="5784851" y="2352675"/>
              <a:ext cx="1597025" cy="0"/>
            </a:xfrm>
            <a:prstGeom prst="line">
              <a:avLst/>
            </a:prstGeom>
            <a:noFill/>
            <a:ln w="28575">
              <a:solidFill>
                <a:srgbClr val="497E2E"/>
              </a:solidFill>
              <a:round/>
              <a:headEnd/>
              <a:tailEnd/>
            </a:ln>
            <a:effectLst/>
          </p:spPr>
          <p:txBody>
            <a:bodyPr lIns="82124" tIns="41061" rIns="82124" bIns="41061" anchor="ctr">
              <a:spAutoFit/>
            </a:bodyPr>
            <a:lstStyle/>
            <a:p>
              <a:endParaRPr lang="en-US"/>
            </a:p>
          </p:txBody>
        </p:sp>
        <p:sp>
          <p:nvSpPr>
            <p:cNvPr id="1277375" name="Line 447"/>
            <p:cNvSpPr>
              <a:spLocks noChangeShapeType="1"/>
            </p:cNvSpPr>
            <p:nvPr/>
          </p:nvSpPr>
          <p:spPr bwMode="auto">
            <a:xfrm rot="10800000" flipV="1">
              <a:off x="8750301" y="3262313"/>
              <a:ext cx="790575" cy="841375"/>
            </a:xfrm>
            <a:prstGeom prst="line">
              <a:avLst/>
            </a:prstGeom>
            <a:noFill/>
            <a:ln w="28575">
              <a:solidFill>
                <a:schemeClr val="folHlink"/>
              </a:solidFill>
              <a:prstDash val="dash"/>
              <a:round/>
              <a:headEnd/>
              <a:tailEnd/>
            </a:ln>
            <a:effectLst/>
          </p:spPr>
          <p:txBody>
            <a:bodyPr lIns="82124" tIns="41061" rIns="82124" bIns="41061" anchor="ctr">
              <a:spAutoFit/>
            </a:bodyPr>
            <a:lstStyle/>
            <a:p>
              <a:endParaRPr lang="en-US"/>
            </a:p>
          </p:txBody>
        </p:sp>
        <p:sp>
          <p:nvSpPr>
            <p:cNvPr id="1277376" name="Line 448"/>
            <p:cNvSpPr>
              <a:spLocks noChangeShapeType="1"/>
            </p:cNvSpPr>
            <p:nvPr/>
          </p:nvSpPr>
          <p:spPr bwMode="auto">
            <a:xfrm rot="10800000" flipH="1" flipV="1">
              <a:off x="7940675" y="3243262"/>
              <a:ext cx="808038" cy="833438"/>
            </a:xfrm>
            <a:prstGeom prst="line">
              <a:avLst/>
            </a:prstGeom>
            <a:noFill/>
            <a:ln w="28575">
              <a:solidFill>
                <a:schemeClr val="accent2"/>
              </a:solidFill>
              <a:prstDash val="sysDot"/>
              <a:round/>
              <a:headEnd/>
              <a:tailEnd/>
            </a:ln>
            <a:effectLst/>
          </p:spPr>
          <p:txBody>
            <a:bodyPr lIns="82124" tIns="41061" rIns="82124" bIns="41061" anchor="ctr">
              <a:spAutoFit/>
            </a:bodyPr>
            <a:lstStyle/>
            <a:p>
              <a:endParaRPr lang="en-US"/>
            </a:p>
          </p:txBody>
        </p:sp>
        <p:sp>
          <p:nvSpPr>
            <p:cNvPr id="1277378" name="Line 450"/>
            <p:cNvSpPr>
              <a:spLocks noChangeShapeType="1"/>
            </p:cNvSpPr>
            <p:nvPr/>
          </p:nvSpPr>
          <p:spPr bwMode="auto">
            <a:xfrm rot="10800000" flipH="1" flipV="1">
              <a:off x="9540875" y="3262312"/>
              <a:ext cx="852488" cy="814388"/>
            </a:xfrm>
            <a:prstGeom prst="line">
              <a:avLst/>
            </a:prstGeom>
            <a:noFill/>
            <a:ln w="28575">
              <a:solidFill>
                <a:srgbClr val="497E2E"/>
              </a:solidFill>
              <a:round/>
              <a:headEnd/>
              <a:tailEnd/>
            </a:ln>
            <a:effectLst/>
          </p:spPr>
          <p:txBody>
            <a:bodyPr lIns="82124" tIns="41061" rIns="82124" bIns="41061" anchor="ctr">
              <a:spAutoFit/>
            </a:bodyPr>
            <a:lstStyle/>
            <a:p>
              <a:endParaRPr lang="en-US"/>
            </a:p>
          </p:txBody>
        </p:sp>
        <p:sp>
          <p:nvSpPr>
            <p:cNvPr id="1277380" name="Line 452"/>
            <p:cNvSpPr>
              <a:spLocks noChangeShapeType="1"/>
            </p:cNvSpPr>
            <p:nvPr/>
          </p:nvSpPr>
          <p:spPr bwMode="auto">
            <a:xfrm rot="10800000" flipV="1">
              <a:off x="8750300" y="4076700"/>
              <a:ext cx="1643063" cy="854075"/>
            </a:xfrm>
            <a:prstGeom prst="line">
              <a:avLst/>
            </a:prstGeom>
            <a:noFill/>
            <a:ln w="28575">
              <a:solidFill>
                <a:srgbClr val="497E2E"/>
              </a:solidFill>
              <a:round/>
              <a:headEnd/>
              <a:tailEnd/>
            </a:ln>
            <a:effectLst/>
          </p:spPr>
          <p:txBody>
            <a:bodyPr lIns="82124" tIns="41061" rIns="82124" bIns="41061" anchor="ctr">
              <a:spAutoFit/>
            </a:bodyPr>
            <a:lstStyle/>
            <a:p>
              <a:endParaRPr lang="en-US"/>
            </a:p>
          </p:txBody>
        </p:sp>
        <p:sp>
          <p:nvSpPr>
            <p:cNvPr id="1277381" name="Line 453"/>
            <p:cNvSpPr>
              <a:spLocks noChangeShapeType="1"/>
            </p:cNvSpPr>
            <p:nvPr/>
          </p:nvSpPr>
          <p:spPr bwMode="auto">
            <a:xfrm rot="10800000" flipH="1" flipV="1">
              <a:off x="8750301" y="4113213"/>
              <a:ext cx="0" cy="765175"/>
            </a:xfrm>
            <a:prstGeom prst="line">
              <a:avLst/>
            </a:prstGeom>
            <a:noFill/>
            <a:ln w="28575">
              <a:solidFill>
                <a:schemeClr val="accent2"/>
              </a:solidFill>
              <a:prstDash val="sysDot"/>
              <a:round/>
              <a:headEnd/>
              <a:tailEnd/>
            </a:ln>
            <a:effectLst/>
          </p:spPr>
          <p:txBody>
            <a:bodyPr lIns="82124" tIns="41061" rIns="82124" bIns="41061" anchor="ctr">
              <a:spAutoFit/>
            </a:bodyPr>
            <a:lstStyle/>
            <a:p>
              <a:endParaRPr lang="en-US"/>
            </a:p>
          </p:txBody>
        </p:sp>
        <p:sp>
          <p:nvSpPr>
            <p:cNvPr id="1277384" name="Line 456"/>
            <p:cNvSpPr>
              <a:spLocks noChangeShapeType="1"/>
            </p:cNvSpPr>
            <p:nvPr/>
          </p:nvSpPr>
          <p:spPr bwMode="auto">
            <a:xfrm rot="10800000" flipV="1">
              <a:off x="7934326" y="2366963"/>
              <a:ext cx="815975" cy="854075"/>
            </a:xfrm>
            <a:prstGeom prst="line">
              <a:avLst/>
            </a:prstGeom>
            <a:noFill/>
            <a:ln w="28575">
              <a:solidFill>
                <a:srgbClr val="497E2E"/>
              </a:solidFill>
              <a:round/>
              <a:headEnd/>
              <a:tailEnd/>
            </a:ln>
            <a:effectLst/>
          </p:spPr>
          <p:txBody>
            <a:bodyPr lIns="82124" tIns="41061" rIns="82124" bIns="41061" anchor="ctr">
              <a:spAutoFit/>
            </a:bodyPr>
            <a:lstStyle/>
            <a:p>
              <a:endParaRPr lang="en-US"/>
            </a:p>
          </p:txBody>
        </p:sp>
        <p:pic>
          <p:nvPicPr>
            <p:cNvPr id="1277339" name="Picture 7" descr="Wireless Router, Added 04/20/2004"/>
            <p:cNvPicPr>
              <a:picLocks noChangeAspect="1" noChangeArrowheads="1"/>
            </p:cNvPicPr>
            <p:nvPr/>
          </p:nvPicPr>
          <p:blipFill>
            <a:blip r:embed="rId3" cstate="print"/>
            <a:srcRect/>
            <a:stretch>
              <a:fillRect/>
            </a:stretch>
          </p:blipFill>
          <p:spPr bwMode="auto">
            <a:xfrm rot="10800000" flipV="1">
              <a:off x="9834563" y="2043412"/>
              <a:ext cx="558800" cy="436563"/>
            </a:xfrm>
            <a:prstGeom prst="rect">
              <a:avLst/>
            </a:prstGeom>
            <a:noFill/>
            <a:ln w="9525">
              <a:noFill/>
              <a:miter lim="800000"/>
              <a:headEnd/>
              <a:tailEnd/>
            </a:ln>
          </p:spPr>
        </p:pic>
        <p:pic>
          <p:nvPicPr>
            <p:cNvPr id="1277342" name="Picture 7" descr="Wireless Router, Added 04/20/2004"/>
            <p:cNvPicPr>
              <a:picLocks noChangeAspect="1" noChangeArrowheads="1"/>
            </p:cNvPicPr>
            <p:nvPr/>
          </p:nvPicPr>
          <p:blipFill>
            <a:blip r:embed="rId3" cstate="print"/>
            <a:srcRect/>
            <a:stretch>
              <a:fillRect/>
            </a:stretch>
          </p:blipFill>
          <p:spPr bwMode="auto">
            <a:xfrm rot="10800000" flipV="1">
              <a:off x="5505451" y="2043412"/>
              <a:ext cx="558800" cy="436563"/>
            </a:xfrm>
            <a:prstGeom prst="rect">
              <a:avLst/>
            </a:prstGeom>
            <a:noFill/>
            <a:ln w="9525">
              <a:noFill/>
              <a:miter lim="800000"/>
              <a:headEnd/>
              <a:tailEnd/>
            </a:ln>
          </p:spPr>
        </p:pic>
        <p:pic>
          <p:nvPicPr>
            <p:cNvPr id="1277344" name="Picture 7" descr="Wireless Router, Added 04/20/2004"/>
            <p:cNvPicPr>
              <a:picLocks noChangeAspect="1" noChangeArrowheads="1"/>
            </p:cNvPicPr>
            <p:nvPr/>
          </p:nvPicPr>
          <p:blipFill>
            <a:blip r:embed="rId3" cstate="print"/>
            <a:srcRect/>
            <a:stretch>
              <a:fillRect/>
            </a:stretch>
          </p:blipFill>
          <p:spPr bwMode="auto">
            <a:xfrm rot="10800000" flipV="1">
              <a:off x="10118725" y="3708700"/>
              <a:ext cx="560388" cy="436563"/>
            </a:xfrm>
            <a:prstGeom prst="rect">
              <a:avLst/>
            </a:prstGeom>
            <a:noFill/>
            <a:ln w="9525">
              <a:noFill/>
              <a:miter lim="800000"/>
              <a:headEnd/>
              <a:tailEnd/>
            </a:ln>
          </p:spPr>
        </p:pic>
        <p:pic>
          <p:nvPicPr>
            <p:cNvPr id="1277345" name="Picture 62" descr="Wi-Fi Tag"/>
            <p:cNvPicPr>
              <a:picLocks noChangeAspect="1" noChangeArrowheads="1"/>
            </p:cNvPicPr>
            <p:nvPr/>
          </p:nvPicPr>
          <p:blipFill>
            <a:blip r:embed="rId4" cstate="print"/>
            <a:srcRect/>
            <a:stretch>
              <a:fillRect/>
            </a:stretch>
          </p:blipFill>
          <p:spPr bwMode="auto">
            <a:xfrm rot="10800000" flipV="1">
              <a:off x="10679113" y="2924475"/>
              <a:ext cx="468313" cy="392113"/>
            </a:xfrm>
            <a:prstGeom prst="rect">
              <a:avLst/>
            </a:prstGeom>
            <a:noFill/>
            <a:ln w="9525">
              <a:noFill/>
              <a:miter lim="800000"/>
              <a:headEnd/>
              <a:tailEnd/>
            </a:ln>
          </p:spPr>
        </p:pic>
        <p:pic>
          <p:nvPicPr>
            <p:cNvPr id="1277346" name="Picture 7" descr="Wireless Router, Added 04/20/2004"/>
            <p:cNvPicPr>
              <a:picLocks noChangeAspect="1" noChangeArrowheads="1"/>
            </p:cNvPicPr>
            <p:nvPr/>
          </p:nvPicPr>
          <p:blipFill>
            <a:blip r:embed="rId3" cstate="print"/>
            <a:srcRect/>
            <a:stretch>
              <a:fillRect/>
            </a:stretch>
          </p:blipFill>
          <p:spPr bwMode="auto">
            <a:xfrm rot="10800000" flipV="1">
              <a:off x="7666038" y="2902250"/>
              <a:ext cx="560388" cy="436563"/>
            </a:xfrm>
            <a:prstGeom prst="rect">
              <a:avLst/>
            </a:prstGeom>
            <a:noFill/>
            <a:ln w="9525">
              <a:noFill/>
              <a:miter lim="800000"/>
              <a:headEnd/>
              <a:tailEnd/>
            </a:ln>
          </p:spPr>
        </p:pic>
        <p:pic>
          <p:nvPicPr>
            <p:cNvPr id="1277351" name="Picture 7" descr="Wireless Router, Added 04/20/2004"/>
            <p:cNvPicPr>
              <a:picLocks noChangeAspect="1" noChangeArrowheads="1"/>
            </p:cNvPicPr>
            <p:nvPr/>
          </p:nvPicPr>
          <p:blipFill>
            <a:blip r:embed="rId3" cstate="print"/>
            <a:srcRect/>
            <a:stretch>
              <a:fillRect/>
            </a:stretch>
          </p:blipFill>
          <p:spPr bwMode="auto">
            <a:xfrm rot="10800000" flipV="1">
              <a:off x="6350001" y="2902250"/>
              <a:ext cx="558800" cy="436563"/>
            </a:xfrm>
            <a:prstGeom prst="rect">
              <a:avLst/>
            </a:prstGeom>
            <a:noFill/>
            <a:ln w="9525">
              <a:noFill/>
              <a:miter lim="800000"/>
              <a:headEnd/>
              <a:tailEnd/>
            </a:ln>
          </p:spPr>
        </p:pic>
        <p:pic>
          <p:nvPicPr>
            <p:cNvPr id="1277354" name="Picture 7" descr="Wireless Router, Added 04/20/2004"/>
            <p:cNvPicPr>
              <a:picLocks noChangeAspect="1" noChangeArrowheads="1"/>
            </p:cNvPicPr>
            <p:nvPr/>
          </p:nvPicPr>
          <p:blipFill>
            <a:blip r:embed="rId3" cstate="print"/>
            <a:srcRect/>
            <a:stretch>
              <a:fillRect/>
            </a:stretch>
          </p:blipFill>
          <p:spPr bwMode="auto">
            <a:xfrm rot="10800000" flipV="1">
              <a:off x="8478838" y="3708700"/>
              <a:ext cx="558800" cy="436563"/>
            </a:xfrm>
            <a:prstGeom prst="rect">
              <a:avLst/>
            </a:prstGeom>
            <a:noFill/>
            <a:ln w="9525">
              <a:noFill/>
              <a:miter lim="800000"/>
              <a:headEnd/>
              <a:tailEnd/>
            </a:ln>
          </p:spPr>
        </p:pic>
        <p:pic>
          <p:nvPicPr>
            <p:cNvPr id="1277356" name="Picture 63" descr="Wi-Fi Tag"/>
            <p:cNvPicPr>
              <a:picLocks noChangeAspect="1" noChangeArrowheads="1"/>
            </p:cNvPicPr>
            <p:nvPr/>
          </p:nvPicPr>
          <p:blipFill>
            <a:blip r:embed="rId4" cstate="print"/>
            <a:srcRect/>
            <a:stretch>
              <a:fillRect/>
            </a:stretch>
          </p:blipFill>
          <p:spPr bwMode="auto">
            <a:xfrm rot="10800000" flipV="1">
              <a:off x="6910388" y="3730925"/>
              <a:ext cx="471488" cy="388938"/>
            </a:xfrm>
            <a:prstGeom prst="rect">
              <a:avLst/>
            </a:prstGeom>
            <a:noFill/>
            <a:ln w="9525">
              <a:noFill/>
              <a:miter lim="800000"/>
              <a:headEnd/>
              <a:tailEnd/>
            </a:ln>
          </p:spPr>
        </p:pic>
        <p:pic>
          <p:nvPicPr>
            <p:cNvPr id="1277353" name="Picture 5"/>
            <p:cNvPicPr>
              <a:picLocks noChangeArrowheads="1"/>
            </p:cNvPicPr>
            <p:nvPr/>
          </p:nvPicPr>
          <p:blipFill>
            <a:blip r:embed="rId5" cstate="print"/>
            <a:srcRect/>
            <a:stretch>
              <a:fillRect/>
            </a:stretch>
          </p:blipFill>
          <p:spPr bwMode="auto">
            <a:xfrm rot="10800000" flipV="1">
              <a:off x="8361071" y="4733456"/>
              <a:ext cx="774700" cy="460375"/>
            </a:xfrm>
            <a:prstGeom prst="rect">
              <a:avLst/>
            </a:prstGeom>
            <a:noFill/>
            <a:ln w="9525">
              <a:noFill/>
              <a:miter lim="800000"/>
              <a:headEnd/>
              <a:tailEnd/>
            </a:ln>
          </p:spPr>
        </p:pic>
        <p:sp>
          <p:nvSpPr>
            <p:cNvPr id="1277374" name="Oval 446"/>
            <p:cNvSpPr>
              <a:spLocks noChangeArrowheads="1"/>
            </p:cNvSpPr>
            <p:nvPr/>
          </p:nvSpPr>
          <p:spPr bwMode="auto">
            <a:xfrm rot="10800000" flipV="1">
              <a:off x="11135084" y="5659298"/>
              <a:ext cx="234950" cy="200025"/>
            </a:xfrm>
            <a:prstGeom prst="ellipse">
              <a:avLst/>
            </a:prstGeom>
            <a:solidFill>
              <a:schemeClr val="accent2"/>
            </a:solidFill>
            <a:ln w="9525" algn="ctr">
              <a:noFill/>
              <a:round/>
              <a:headEnd/>
              <a:tailEnd/>
            </a:ln>
            <a:effectLst/>
          </p:spPr>
          <p:txBody>
            <a:bodyPr lIns="10800" tIns="3600" rIns="10800" bIns="3600" anchor="ctr" anchorCtr="1">
              <a:spAutoFit/>
            </a:bodyPr>
            <a:lstStyle/>
            <a:p>
              <a:pPr algn="ctr" defTabSz="814388"/>
              <a:r>
                <a:rPr lang="en-AU" sz="1000" dirty="0" smtClean="0">
                  <a:solidFill>
                    <a:schemeClr val="bg1"/>
                  </a:solidFill>
                </a:rPr>
                <a:t>B</a:t>
              </a:r>
              <a:endParaRPr lang="en-US" sz="1000" dirty="0">
                <a:solidFill>
                  <a:schemeClr val="bg1"/>
                </a:solidFill>
              </a:endParaRPr>
            </a:p>
          </p:txBody>
        </p:sp>
        <p:pic>
          <p:nvPicPr>
            <p:cNvPr id="1277340" name="Picture 7" descr="Wireless Router, Added 04/20/2004"/>
            <p:cNvPicPr>
              <a:picLocks noChangeAspect="1" noChangeArrowheads="1"/>
            </p:cNvPicPr>
            <p:nvPr/>
          </p:nvPicPr>
          <p:blipFill>
            <a:blip r:embed="rId3" cstate="print"/>
            <a:srcRect/>
            <a:stretch>
              <a:fillRect/>
            </a:stretch>
          </p:blipFill>
          <p:spPr bwMode="auto">
            <a:xfrm rot="10800000" flipV="1">
              <a:off x="8442326" y="2043412"/>
              <a:ext cx="558800" cy="436563"/>
            </a:xfrm>
            <a:prstGeom prst="rect">
              <a:avLst/>
            </a:prstGeom>
            <a:noFill/>
            <a:ln w="9525">
              <a:noFill/>
              <a:miter lim="800000"/>
              <a:headEnd/>
              <a:tailEnd/>
            </a:ln>
          </p:spPr>
        </p:pic>
        <p:pic>
          <p:nvPicPr>
            <p:cNvPr id="1277343" name="Picture 7" descr="Wireless Router, Added 04/20/2004"/>
            <p:cNvPicPr>
              <a:picLocks noChangeAspect="1" noChangeArrowheads="1"/>
            </p:cNvPicPr>
            <p:nvPr/>
          </p:nvPicPr>
          <p:blipFill>
            <a:blip r:embed="rId3" cstate="print"/>
            <a:srcRect/>
            <a:stretch>
              <a:fillRect/>
            </a:stretch>
          </p:blipFill>
          <p:spPr bwMode="auto">
            <a:xfrm rot="10800000" flipV="1">
              <a:off x="7143751" y="2043412"/>
              <a:ext cx="558800" cy="436563"/>
            </a:xfrm>
            <a:prstGeom prst="rect">
              <a:avLst/>
            </a:prstGeom>
            <a:noFill/>
            <a:ln w="9525">
              <a:noFill/>
              <a:miter lim="800000"/>
              <a:headEnd/>
              <a:tailEnd/>
            </a:ln>
          </p:spPr>
        </p:pic>
        <p:pic>
          <p:nvPicPr>
            <p:cNvPr id="1277399" name="Picture 7" descr="Wireless Router, Added 04/20/2004"/>
            <p:cNvPicPr>
              <a:picLocks noChangeAspect="1" noChangeArrowheads="1"/>
            </p:cNvPicPr>
            <p:nvPr/>
          </p:nvPicPr>
          <p:blipFill>
            <a:blip r:embed="rId3" cstate="print"/>
            <a:srcRect/>
            <a:stretch>
              <a:fillRect/>
            </a:stretch>
          </p:blipFill>
          <p:spPr bwMode="auto">
            <a:xfrm rot="10800000" flipV="1">
              <a:off x="9274175" y="2902250"/>
              <a:ext cx="560388" cy="436563"/>
            </a:xfrm>
            <a:prstGeom prst="rect">
              <a:avLst/>
            </a:prstGeom>
            <a:noFill/>
            <a:ln w="9525">
              <a:noFill/>
              <a:miter lim="800000"/>
              <a:headEnd/>
              <a:tailEnd/>
            </a:ln>
          </p:spPr>
        </p:pic>
        <p:sp>
          <p:nvSpPr>
            <p:cNvPr id="1277420" name="AutoShape 492"/>
            <p:cNvSpPr>
              <a:spLocks noChangeArrowheads="1"/>
            </p:cNvSpPr>
            <p:nvPr/>
          </p:nvSpPr>
          <p:spPr bwMode="auto">
            <a:xfrm rot="10800000" flipH="1">
              <a:off x="5226051" y="3579813"/>
              <a:ext cx="558800" cy="533400"/>
            </a:xfrm>
            <a:prstGeom prst="rightArrow">
              <a:avLst>
                <a:gd name="adj1" fmla="val 50000"/>
                <a:gd name="adj2" fmla="val 26190"/>
              </a:avLst>
            </a:prstGeom>
            <a:solidFill>
              <a:schemeClr val="accent1"/>
            </a:solidFill>
            <a:ln w="9525" algn="ctr">
              <a:solidFill>
                <a:schemeClr val="tx2"/>
              </a:solidFill>
              <a:miter lim="800000"/>
              <a:headEnd/>
              <a:tailEnd/>
            </a:ln>
            <a:effectLst/>
          </p:spPr>
          <p:txBody>
            <a:bodyPr wrap="none" lIns="82124" tIns="41061" rIns="82124" bIns="41061" anchor="ctr">
              <a:spAutoFit/>
            </a:bodyPr>
            <a:lstStyle/>
            <a:p>
              <a:endParaRPr lang="en-US"/>
            </a:p>
          </p:txBody>
        </p:sp>
        <p:pic>
          <p:nvPicPr>
            <p:cNvPr id="1277341" name="Picture 7" descr="Wireless Router, Added 04/20/2004"/>
            <p:cNvPicPr>
              <a:picLocks noChangeAspect="1" noChangeArrowheads="1"/>
            </p:cNvPicPr>
            <p:nvPr/>
          </p:nvPicPr>
          <p:blipFill>
            <a:blip r:embed="rId3" cstate="print"/>
            <a:srcRect/>
            <a:stretch>
              <a:fillRect/>
            </a:stretch>
          </p:blipFill>
          <p:spPr bwMode="auto">
            <a:xfrm rot="10800000" flipV="1">
              <a:off x="11277601" y="2043412"/>
              <a:ext cx="558800" cy="436563"/>
            </a:xfrm>
            <a:prstGeom prst="rect">
              <a:avLst/>
            </a:prstGeom>
            <a:noFill/>
            <a:ln w="9525">
              <a:noFill/>
              <a:miter lim="800000"/>
              <a:headEnd/>
              <a:tailEnd/>
            </a:ln>
          </p:spPr>
        </p:pic>
        <p:sp>
          <p:nvSpPr>
            <p:cNvPr id="1277400" name="AutoShape 472"/>
            <p:cNvSpPr>
              <a:spLocks noChangeArrowheads="1"/>
            </p:cNvSpPr>
            <p:nvPr/>
          </p:nvSpPr>
          <p:spPr bwMode="auto">
            <a:xfrm rot="10800000" flipV="1">
              <a:off x="10382251" y="2668589"/>
              <a:ext cx="268288" cy="301625"/>
            </a:xfrm>
            <a:prstGeom prst="diamond">
              <a:avLst/>
            </a:prstGeom>
            <a:solidFill>
              <a:schemeClr val="tx1"/>
            </a:solidFill>
            <a:ln w="9525" algn="ctr">
              <a:noFill/>
              <a:miter lim="800000"/>
              <a:headEnd/>
              <a:tailEnd/>
            </a:ln>
            <a:effectLst/>
          </p:spPr>
          <p:txBody>
            <a:bodyPr wrap="none" lIns="82124" tIns="41061" rIns="82124" bIns="41061" anchor="ctr"/>
            <a:lstStyle/>
            <a:p>
              <a:pPr algn="ctr" defTabSz="814388"/>
              <a:r>
                <a:rPr lang="en-AU" sz="1000">
                  <a:solidFill>
                    <a:schemeClr val="bg1"/>
                  </a:solidFill>
                </a:rPr>
                <a:t>10</a:t>
              </a:r>
              <a:endParaRPr lang="en-US" sz="1000">
                <a:solidFill>
                  <a:schemeClr val="bg1"/>
                </a:solidFill>
              </a:endParaRPr>
            </a:p>
          </p:txBody>
        </p:sp>
        <p:sp>
          <p:nvSpPr>
            <p:cNvPr id="1277401" name="AutoShape 473"/>
            <p:cNvSpPr>
              <a:spLocks noChangeArrowheads="1"/>
            </p:cNvSpPr>
            <p:nvPr/>
          </p:nvSpPr>
          <p:spPr bwMode="auto">
            <a:xfrm rot="10800000" flipV="1">
              <a:off x="10167939" y="3135314"/>
              <a:ext cx="268288" cy="301625"/>
            </a:xfrm>
            <a:prstGeom prst="diamond">
              <a:avLst/>
            </a:prstGeom>
            <a:solidFill>
              <a:schemeClr val="tx1"/>
            </a:solidFill>
            <a:ln w="9525" algn="ctr">
              <a:noFill/>
              <a:miter lim="800000"/>
              <a:headEnd/>
              <a:tailEnd/>
            </a:ln>
            <a:effectLst/>
          </p:spPr>
          <p:txBody>
            <a:bodyPr wrap="none" lIns="82124" tIns="41061" rIns="82124" bIns="41061" anchor="ctr"/>
            <a:lstStyle/>
            <a:p>
              <a:pPr algn="ctr" defTabSz="814388"/>
              <a:r>
                <a:rPr lang="en-AU" sz="1000">
                  <a:solidFill>
                    <a:schemeClr val="bg1"/>
                  </a:solidFill>
                </a:rPr>
                <a:t>10</a:t>
              </a:r>
              <a:endParaRPr lang="en-US" sz="1000">
                <a:solidFill>
                  <a:schemeClr val="bg1"/>
                </a:solidFill>
              </a:endParaRPr>
            </a:p>
          </p:txBody>
        </p:sp>
        <p:sp>
          <p:nvSpPr>
            <p:cNvPr id="1277402" name="AutoShape 474"/>
            <p:cNvSpPr>
              <a:spLocks noChangeArrowheads="1"/>
            </p:cNvSpPr>
            <p:nvPr/>
          </p:nvSpPr>
          <p:spPr bwMode="auto">
            <a:xfrm rot="10800000" flipV="1">
              <a:off x="9690101" y="2676526"/>
              <a:ext cx="268288" cy="301625"/>
            </a:xfrm>
            <a:prstGeom prst="diamond">
              <a:avLst/>
            </a:prstGeom>
            <a:solidFill>
              <a:schemeClr val="tx1"/>
            </a:solidFill>
            <a:ln w="9525" algn="ctr">
              <a:noFill/>
              <a:miter lim="800000"/>
              <a:headEnd/>
              <a:tailEnd/>
            </a:ln>
            <a:effectLst/>
          </p:spPr>
          <p:txBody>
            <a:bodyPr wrap="none" lIns="82124" tIns="41061" rIns="82124" bIns="41061" anchor="ctr"/>
            <a:lstStyle/>
            <a:p>
              <a:pPr algn="ctr" defTabSz="814388"/>
              <a:r>
                <a:rPr lang="en-AU" sz="1000">
                  <a:solidFill>
                    <a:schemeClr val="bg1"/>
                  </a:solidFill>
                </a:rPr>
                <a:t>10</a:t>
              </a:r>
              <a:endParaRPr lang="en-US" sz="1000">
                <a:solidFill>
                  <a:schemeClr val="bg1"/>
                </a:solidFill>
              </a:endParaRPr>
            </a:p>
          </p:txBody>
        </p:sp>
        <p:sp>
          <p:nvSpPr>
            <p:cNvPr id="1277403" name="AutoShape 475"/>
            <p:cNvSpPr>
              <a:spLocks noChangeArrowheads="1"/>
            </p:cNvSpPr>
            <p:nvPr/>
          </p:nvSpPr>
          <p:spPr bwMode="auto">
            <a:xfrm rot="10800000" flipV="1">
              <a:off x="8191501" y="3505201"/>
              <a:ext cx="268288" cy="301625"/>
            </a:xfrm>
            <a:prstGeom prst="diamond">
              <a:avLst/>
            </a:prstGeom>
            <a:solidFill>
              <a:schemeClr val="tx1"/>
            </a:solidFill>
            <a:ln w="9525" algn="ctr">
              <a:noFill/>
              <a:miter lim="800000"/>
              <a:headEnd/>
              <a:tailEnd/>
            </a:ln>
            <a:effectLst/>
          </p:spPr>
          <p:txBody>
            <a:bodyPr wrap="none" lIns="82124" tIns="41061" rIns="82124" bIns="41061" anchor="ctr"/>
            <a:lstStyle/>
            <a:p>
              <a:pPr algn="ctr" defTabSz="814388"/>
              <a:r>
                <a:rPr lang="en-AU" sz="1000" dirty="0">
                  <a:solidFill>
                    <a:schemeClr val="bg1"/>
                  </a:solidFill>
                </a:rPr>
                <a:t>5</a:t>
              </a:r>
              <a:endParaRPr lang="en-US" sz="1000" dirty="0">
                <a:solidFill>
                  <a:schemeClr val="bg1"/>
                </a:solidFill>
              </a:endParaRPr>
            </a:p>
          </p:txBody>
        </p:sp>
        <p:sp>
          <p:nvSpPr>
            <p:cNvPr id="1277405" name="AutoShape 477"/>
            <p:cNvSpPr>
              <a:spLocks noChangeArrowheads="1"/>
            </p:cNvSpPr>
            <p:nvPr/>
          </p:nvSpPr>
          <p:spPr bwMode="auto">
            <a:xfrm rot="10800000" flipV="1">
              <a:off x="9261476" y="2232026"/>
              <a:ext cx="268288" cy="301625"/>
            </a:xfrm>
            <a:prstGeom prst="diamond">
              <a:avLst/>
            </a:prstGeom>
            <a:solidFill>
              <a:schemeClr val="tx1"/>
            </a:solidFill>
            <a:ln w="9525" algn="ctr">
              <a:noFill/>
              <a:miter lim="800000"/>
              <a:headEnd/>
              <a:tailEnd/>
            </a:ln>
            <a:effectLst/>
          </p:spPr>
          <p:txBody>
            <a:bodyPr wrap="none" lIns="82124" tIns="41061" rIns="82124" bIns="41061" anchor="ctr"/>
            <a:lstStyle/>
            <a:p>
              <a:pPr algn="ctr" defTabSz="814388"/>
              <a:r>
                <a:rPr lang="en-AU" sz="1000">
                  <a:solidFill>
                    <a:schemeClr val="bg1"/>
                  </a:solidFill>
                </a:rPr>
                <a:t>10</a:t>
              </a:r>
              <a:endParaRPr lang="en-US" sz="1000">
                <a:solidFill>
                  <a:schemeClr val="bg1"/>
                </a:solidFill>
              </a:endParaRPr>
            </a:p>
          </p:txBody>
        </p:sp>
        <p:sp>
          <p:nvSpPr>
            <p:cNvPr id="1277406" name="AutoShape 478"/>
            <p:cNvSpPr>
              <a:spLocks noChangeArrowheads="1"/>
            </p:cNvSpPr>
            <p:nvPr/>
          </p:nvSpPr>
          <p:spPr bwMode="auto">
            <a:xfrm rot="10800000" flipV="1">
              <a:off x="8605839" y="3116264"/>
              <a:ext cx="268288" cy="301625"/>
            </a:xfrm>
            <a:prstGeom prst="diamond">
              <a:avLst/>
            </a:prstGeom>
            <a:solidFill>
              <a:schemeClr val="tx1"/>
            </a:solidFill>
            <a:ln w="9525" algn="ctr">
              <a:noFill/>
              <a:miter lim="800000"/>
              <a:headEnd/>
              <a:tailEnd/>
            </a:ln>
            <a:effectLst/>
          </p:spPr>
          <p:txBody>
            <a:bodyPr wrap="none" lIns="82124" tIns="41061" rIns="82124" bIns="41061" anchor="ctr"/>
            <a:lstStyle/>
            <a:p>
              <a:pPr algn="ctr" defTabSz="814388"/>
              <a:r>
                <a:rPr lang="en-AU" sz="1000" dirty="0">
                  <a:solidFill>
                    <a:schemeClr val="bg1"/>
                  </a:solidFill>
                </a:rPr>
                <a:t>10</a:t>
              </a:r>
              <a:endParaRPr lang="en-US" sz="1000" dirty="0">
                <a:solidFill>
                  <a:schemeClr val="bg1"/>
                </a:solidFill>
              </a:endParaRPr>
            </a:p>
          </p:txBody>
        </p:sp>
        <p:sp>
          <p:nvSpPr>
            <p:cNvPr id="1277407" name="AutoShape 479"/>
            <p:cNvSpPr>
              <a:spLocks noChangeArrowheads="1"/>
            </p:cNvSpPr>
            <p:nvPr/>
          </p:nvSpPr>
          <p:spPr bwMode="auto">
            <a:xfrm rot="10800000" flipV="1">
              <a:off x="7923214" y="2232026"/>
              <a:ext cx="268288" cy="301625"/>
            </a:xfrm>
            <a:prstGeom prst="diamond">
              <a:avLst/>
            </a:prstGeom>
            <a:solidFill>
              <a:schemeClr val="tx1"/>
            </a:solidFill>
            <a:ln w="9525" algn="ctr">
              <a:noFill/>
              <a:miter lim="800000"/>
              <a:headEnd/>
              <a:tailEnd/>
            </a:ln>
            <a:effectLst/>
          </p:spPr>
          <p:txBody>
            <a:bodyPr wrap="none" lIns="82124" tIns="41061" rIns="82124" bIns="41061" anchor="ctr"/>
            <a:lstStyle/>
            <a:p>
              <a:pPr algn="ctr" defTabSz="814388"/>
              <a:r>
                <a:rPr lang="en-AU" sz="1000" dirty="0" smtClean="0">
                  <a:solidFill>
                    <a:schemeClr val="bg1"/>
                  </a:solidFill>
                </a:rPr>
                <a:t>10</a:t>
              </a:r>
              <a:endParaRPr lang="en-US" sz="1000" dirty="0">
                <a:solidFill>
                  <a:schemeClr val="bg1"/>
                </a:solidFill>
              </a:endParaRPr>
            </a:p>
          </p:txBody>
        </p:sp>
        <p:sp>
          <p:nvSpPr>
            <p:cNvPr id="1277408" name="AutoShape 480"/>
            <p:cNvSpPr>
              <a:spLocks noChangeArrowheads="1"/>
            </p:cNvSpPr>
            <p:nvPr/>
          </p:nvSpPr>
          <p:spPr bwMode="auto">
            <a:xfrm rot="10800000" flipV="1">
              <a:off x="8605839" y="4324351"/>
              <a:ext cx="268288" cy="301625"/>
            </a:xfrm>
            <a:prstGeom prst="diamond">
              <a:avLst/>
            </a:prstGeom>
            <a:solidFill>
              <a:schemeClr val="tx1"/>
            </a:solidFill>
            <a:ln w="9525" algn="ctr">
              <a:noFill/>
              <a:miter lim="800000"/>
              <a:headEnd/>
              <a:tailEnd/>
            </a:ln>
            <a:effectLst/>
          </p:spPr>
          <p:txBody>
            <a:bodyPr wrap="none" lIns="82124" tIns="41061" rIns="82124" bIns="41061" anchor="ctr"/>
            <a:lstStyle/>
            <a:p>
              <a:pPr algn="ctr" defTabSz="814388"/>
              <a:r>
                <a:rPr lang="en-AU" sz="1000">
                  <a:solidFill>
                    <a:schemeClr val="bg1"/>
                  </a:solidFill>
                </a:rPr>
                <a:t>10</a:t>
              </a:r>
              <a:endParaRPr lang="en-US" sz="1000">
                <a:solidFill>
                  <a:schemeClr val="bg1"/>
                </a:solidFill>
              </a:endParaRPr>
            </a:p>
          </p:txBody>
        </p:sp>
        <p:sp>
          <p:nvSpPr>
            <p:cNvPr id="1277409" name="AutoShape 481"/>
            <p:cNvSpPr>
              <a:spLocks noChangeArrowheads="1"/>
            </p:cNvSpPr>
            <p:nvPr/>
          </p:nvSpPr>
          <p:spPr bwMode="auto">
            <a:xfrm rot="10800000" flipV="1">
              <a:off x="7824789" y="4324351"/>
              <a:ext cx="268288" cy="301625"/>
            </a:xfrm>
            <a:prstGeom prst="diamond">
              <a:avLst/>
            </a:prstGeom>
            <a:solidFill>
              <a:schemeClr val="tx1"/>
            </a:solidFill>
            <a:ln w="9525" algn="ctr">
              <a:noFill/>
              <a:miter lim="800000"/>
              <a:headEnd/>
              <a:tailEnd/>
            </a:ln>
            <a:effectLst/>
          </p:spPr>
          <p:txBody>
            <a:bodyPr wrap="none" lIns="82124" tIns="41061" rIns="82124" bIns="41061" anchor="ctr"/>
            <a:lstStyle/>
            <a:p>
              <a:pPr algn="ctr" defTabSz="814388"/>
              <a:r>
                <a:rPr lang="en-AU" sz="1000" dirty="0">
                  <a:solidFill>
                    <a:schemeClr val="bg1"/>
                  </a:solidFill>
                </a:rPr>
                <a:t>10</a:t>
              </a:r>
              <a:endParaRPr lang="en-US" sz="1000" dirty="0">
                <a:solidFill>
                  <a:schemeClr val="bg1"/>
                </a:solidFill>
              </a:endParaRPr>
            </a:p>
          </p:txBody>
        </p:sp>
        <p:sp>
          <p:nvSpPr>
            <p:cNvPr id="1277411" name="AutoShape 483"/>
            <p:cNvSpPr>
              <a:spLocks noChangeArrowheads="1"/>
            </p:cNvSpPr>
            <p:nvPr/>
          </p:nvSpPr>
          <p:spPr bwMode="auto">
            <a:xfrm rot="10800000" flipV="1">
              <a:off x="6427789" y="2239964"/>
              <a:ext cx="268288" cy="301625"/>
            </a:xfrm>
            <a:prstGeom prst="diamond">
              <a:avLst/>
            </a:prstGeom>
            <a:solidFill>
              <a:schemeClr val="tx1"/>
            </a:solidFill>
            <a:ln w="9525" algn="ctr">
              <a:noFill/>
              <a:miter lim="800000"/>
              <a:headEnd/>
              <a:tailEnd/>
            </a:ln>
            <a:effectLst/>
          </p:spPr>
          <p:txBody>
            <a:bodyPr wrap="none" lIns="82124" tIns="41061" rIns="82124" bIns="41061" anchor="ctr"/>
            <a:lstStyle/>
            <a:p>
              <a:pPr algn="ctr" defTabSz="814388"/>
              <a:r>
                <a:rPr lang="en-AU" sz="1000" dirty="0" smtClean="0">
                  <a:solidFill>
                    <a:schemeClr val="bg1"/>
                  </a:solidFill>
                </a:rPr>
                <a:t>20 </a:t>
              </a:r>
              <a:endParaRPr lang="en-US" sz="1000" dirty="0">
                <a:solidFill>
                  <a:schemeClr val="bg1"/>
                </a:solidFill>
              </a:endParaRPr>
            </a:p>
          </p:txBody>
        </p:sp>
        <p:sp>
          <p:nvSpPr>
            <p:cNvPr id="1277412" name="AutoShape 484"/>
            <p:cNvSpPr>
              <a:spLocks noChangeArrowheads="1"/>
            </p:cNvSpPr>
            <p:nvPr/>
          </p:nvSpPr>
          <p:spPr bwMode="auto">
            <a:xfrm rot="10800000" flipV="1">
              <a:off x="5991226" y="2611439"/>
              <a:ext cx="268288" cy="301625"/>
            </a:xfrm>
            <a:prstGeom prst="diamond">
              <a:avLst/>
            </a:prstGeom>
            <a:solidFill>
              <a:schemeClr val="tx1"/>
            </a:solidFill>
            <a:ln w="9525" algn="ctr">
              <a:noFill/>
              <a:miter lim="800000"/>
              <a:headEnd/>
              <a:tailEnd/>
            </a:ln>
            <a:effectLst/>
          </p:spPr>
          <p:txBody>
            <a:bodyPr wrap="none" lIns="82124" tIns="41061" rIns="82124" bIns="41061" anchor="ctr"/>
            <a:lstStyle/>
            <a:p>
              <a:pPr algn="ctr" defTabSz="814388"/>
              <a:r>
                <a:rPr lang="en-AU" sz="1000">
                  <a:solidFill>
                    <a:schemeClr val="bg1"/>
                  </a:solidFill>
                </a:rPr>
                <a:t>20</a:t>
              </a:r>
              <a:endParaRPr lang="en-US" sz="1000">
                <a:solidFill>
                  <a:schemeClr val="bg1"/>
                </a:solidFill>
              </a:endParaRPr>
            </a:p>
          </p:txBody>
        </p:sp>
        <p:sp>
          <p:nvSpPr>
            <p:cNvPr id="1277413" name="AutoShape 485"/>
            <p:cNvSpPr>
              <a:spLocks noChangeArrowheads="1"/>
            </p:cNvSpPr>
            <p:nvPr/>
          </p:nvSpPr>
          <p:spPr bwMode="auto">
            <a:xfrm rot="10800000" flipV="1">
              <a:off x="6696076" y="3505201"/>
              <a:ext cx="268288" cy="301625"/>
            </a:xfrm>
            <a:prstGeom prst="diamond">
              <a:avLst/>
            </a:prstGeom>
            <a:solidFill>
              <a:schemeClr val="tx1"/>
            </a:solidFill>
            <a:ln w="9525" algn="ctr">
              <a:noFill/>
              <a:miter lim="800000"/>
              <a:headEnd/>
              <a:tailEnd/>
            </a:ln>
            <a:effectLst/>
          </p:spPr>
          <p:txBody>
            <a:bodyPr wrap="none" lIns="82124" tIns="41061" rIns="82124" bIns="41061" anchor="ctr"/>
            <a:lstStyle/>
            <a:p>
              <a:pPr algn="ctr" defTabSz="814388"/>
              <a:r>
                <a:rPr lang="en-AU" sz="1000">
                  <a:solidFill>
                    <a:schemeClr val="bg1"/>
                  </a:solidFill>
                </a:rPr>
                <a:t>20</a:t>
              </a:r>
              <a:endParaRPr lang="en-US" sz="1000">
                <a:solidFill>
                  <a:schemeClr val="bg1"/>
                </a:solidFill>
              </a:endParaRPr>
            </a:p>
          </p:txBody>
        </p:sp>
        <p:sp>
          <p:nvSpPr>
            <p:cNvPr id="1277416" name="AutoShape 488"/>
            <p:cNvSpPr>
              <a:spLocks noChangeArrowheads="1"/>
            </p:cNvSpPr>
            <p:nvPr/>
          </p:nvSpPr>
          <p:spPr bwMode="auto">
            <a:xfrm rot="10800000" flipV="1">
              <a:off x="9026526" y="3511551"/>
              <a:ext cx="268288" cy="301625"/>
            </a:xfrm>
            <a:prstGeom prst="diamond">
              <a:avLst/>
            </a:prstGeom>
            <a:solidFill>
              <a:schemeClr val="tx1"/>
            </a:solidFill>
            <a:ln w="9525" algn="ctr">
              <a:noFill/>
              <a:miter lim="800000"/>
              <a:headEnd/>
              <a:tailEnd/>
            </a:ln>
            <a:effectLst/>
          </p:spPr>
          <p:txBody>
            <a:bodyPr wrap="none" lIns="82124" tIns="41061" rIns="82124" bIns="41061" anchor="ctr"/>
            <a:lstStyle/>
            <a:p>
              <a:pPr algn="ctr" defTabSz="814388"/>
              <a:r>
                <a:rPr lang="en-AU" sz="1000">
                  <a:solidFill>
                    <a:schemeClr val="bg1"/>
                  </a:solidFill>
                </a:rPr>
                <a:t>50</a:t>
              </a:r>
              <a:endParaRPr lang="en-US" sz="1000">
                <a:solidFill>
                  <a:schemeClr val="bg1"/>
                </a:solidFill>
              </a:endParaRPr>
            </a:p>
          </p:txBody>
        </p:sp>
        <p:sp>
          <p:nvSpPr>
            <p:cNvPr id="1277417" name="AutoShape 489"/>
            <p:cNvSpPr>
              <a:spLocks noChangeArrowheads="1"/>
            </p:cNvSpPr>
            <p:nvPr/>
          </p:nvSpPr>
          <p:spPr bwMode="auto">
            <a:xfrm rot="10800000" flipV="1">
              <a:off x="8191501" y="2676526"/>
              <a:ext cx="268288" cy="301625"/>
            </a:xfrm>
            <a:prstGeom prst="diamond">
              <a:avLst/>
            </a:prstGeom>
            <a:solidFill>
              <a:schemeClr val="tx1"/>
            </a:solidFill>
            <a:ln w="9525" algn="ctr">
              <a:noFill/>
              <a:miter lim="800000"/>
              <a:headEnd/>
              <a:tailEnd/>
            </a:ln>
            <a:effectLst/>
          </p:spPr>
          <p:txBody>
            <a:bodyPr wrap="none" lIns="82124" tIns="41061" rIns="82124" bIns="41061" anchor="ctr"/>
            <a:lstStyle/>
            <a:p>
              <a:pPr algn="ctr" defTabSz="814388"/>
              <a:r>
                <a:rPr lang="en-AU" sz="1000">
                  <a:solidFill>
                    <a:schemeClr val="bg1"/>
                  </a:solidFill>
                </a:rPr>
                <a:t>10</a:t>
              </a:r>
              <a:endParaRPr lang="en-US" sz="1000">
                <a:solidFill>
                  <a:schemeClr val="bg1"/>
                </a:solidFill>
              </a:endParaRPr>
            </a:p>
          </p:txBody>
        </p:sp>
        <p:sp>
          <p:nvSpPr>
            <p:cNvPr id="1277418" name="AutoShape 490"/>
            <p:cNvSpPr>
              <a:spLocks noChangeArrowheads="1"/>
            </p:cNvSpPr>
            <p:nvPr/>
          </p:nvSpPr>
          <p:spPr bwMode="auto">
            <a:xfrm rot="10800000" flipV="1">
              <a:off x="6831014" y="2676526"/>
              <a:ext cx="268288" cy="301625"/>
            </a:xfrm>
            <a:prstGeom prst="diamond">
              <a:avLst/>
            </a:prstGeom>
            <a:solidFill>
              <a:schemeClr val="tx1"/>
            </a:solidFill>
            <a:ln w="9525" algn="ctr">
              <a:noFill/>
              <a:miter lim="800000"/>
              <a:headEnd/>
              <a:tailEnd/>
            </a:ln>
            <a:effectLst/>
          </p:spPr>
          <p:txBody>
            <a:bodyPr wrap="none" lIns="82124" tIns="41061" rIns="82124" bIns="41061" anchor="ctr"/>
            <a:lstStyle/>
            <a:p>
              <a:pPr algn="ctr" defTabSz="814388"/>
              <a:r>
                <a:rPr lang="en-AU" sz="1000">
                  <a:solidFill>
                    <a:schemeClr val="bg1"/>
                  </a:solidFill>
                </a:rPr>
                <a:t>10</a:t>
              </a:r>
              <a:endParaRPr lang="en-US" sz="1000">
                <a:solidFill>
                  <a:schemeClr val="bg1"/>
                </a:solidFill>
              </a:endParaRPr>
            </a:p>
          </p:txBody>
        </p:sp>
        <p:sp>
          <p:nvSpPr>
            <p:cNvPr id="1277419" name="AutoShape 491"/>
            <p:cNvSpPr>
              <a:spLocks noChangeArrowheads="1"/>
            </p:cNvSpPr>
            <p:nvPr/>
          </p:nvSpPr>
          <p:spPr bwMode="auto">
            <a:xfrm rot="10800000" flipV="1">
              <a:off x="11068051" y="2676526"/>
              <a:ext cx="268288" cy="301625"/>
            </a:xfrm>
            <a:prstGeom prst="diamond">
              <a:avLst/>
            </a:prstGeom>
            <a:solidFill>
              <a:schemeClr val="tx1"/>
            </a:solidFill>
            <a:ln w="9525" algn="ctr">
              <a:noFill/>
              <a:miter lim="800000"/>
              <a:headEnd/>
              <a:tailEnd/>
            </a:ln>
            <a:effectLst/>
          </p:spPr>
          <p:txBody>
            <a:bodyPr wrap="none" lIns="82124" tIns="41061" rIns="82124" bIns="41061" anchor="ctr"/>
            <a:lstStyle/>
            <a:p>
              <a:pPr algn="ctr" defTabSz="814388"/>
              <a:r>
                <a:rPr lang="en-AU" sz="1000">
                  <a:solidFill>
                    <a:schemeClr val="bg1"/>
                  </a:solidFill>
                </a:rPr>
                <a:t>5</a:t>
              </a:r>
              <a:endParaRPr lang="en-US" sz="1000">
                <a:solidFill>
                  <a:schemeClr val="bg1"/>
                </a:solidFill>
              </a:endParaRPr>
            </a:p>
          </p:txBody>
        </p:sp>
        <p:sp>
          <p:nvSpPr>
            <p:cNvPr id="159" name="AutoShape 475"/>
            <p:cNvSpPr>
              <a:spLocks noChangeArrowheads="1"/>
            </p:cNvSpPr>
            <p:nvPr/>
          </p:nvSpPr>
          <p:spPr bwMode="auto">
            <a:xfrm rot="10800000" flipV="1">
              <a:off x="9421814" y="4324351"/>
              <a:ext cx="268288" cy="301625"/>
            </a:xfrm>
            <a:prstGeom prst="diamond">
              <a:avLst/>
            </a:prstGeom>
            <a:solidFill>
              <a:schemeClr val="tx1"/>
            </a:solidFill>
            <a:ln w="9525" algn="ctr">
              <a:noFill/>
              <a:miter lim="800000"/>
              <a:headEnd/>
              <a:tailEnd/>
            </a:ln>
            <a:effectLst/>
          </p:spPr>
          <p:txBody>
            <a:bodyPr wrap="none" lIns="82124" tIns="41061" rIns="82124" bIns="41061" anchor="ctr"/>
            <a:lstStyle/>
            <a:p>
              <a:pPr algn="ctr" defTabSz="814388"/>
              <a:r>
                <a:rPr lang="en-AU" sz="1000" dirty="0">
                  <a:solidFill>
                    <a:schemeClr val="bg1"/>
                  </a:solidFill>
                </a:rPr>
                <a:t>5</a:t>
              </a:r>
              <a:endParaRPr lang="en-US" sz="1000" dirty="0">
                <a:solidFill>
                  <a:schemeClr val="bg1"/>
                </a:solidFill>
              </a:endParaRPr>
            </a:p>
          </p:txBody>
        </p:sp>
        <p:sp>
          <p:nvSpPr>
            <p:cNvPr id="160" name="AutoShape 478"/>
            <p:cNvSpPr>
              <a:spLocks noChangeArrowheads="1"/>
            </p:cNvSpPr>
            <p:nvPr/>
          </p:nvSpPr>
          <p:spPr bwMode="auto">
            <a:xfrm rot="10800000" flipV="1">
              <a:off x="9825039" y="3517901"/>
              <a:ext cx="268288" cy="301625"/>
            </a:xfrm>
            <a:prstGeom prst="diamond">
              <a:avLst/>
            </a:prstGeom>
            <a:solidFill>
              <a:schemeClr val="tx1"/>
            </a:solidFill>
            <a:ln w="9525" algn="ctr">
              <a:noFill/>
              <a:miter lim="800000"/>
              <a:headEnd/>
              <a:tailEnd/>
            </a:ln>
            <a:effectLst/>
          </p:spPr>
          <p:txBody>
            <a:bodyPr wrap="none" lIns="82124" tIns="41061" rIns="82124" bIns="41061" anchor="ctr"/>
            <a:lstStyle/>
            <a:p>
              <a:pPr algn="ctr" defTabSz="814388"/>
              <a:r>
                <a:rPr lang="en-AU" sz="1000" dirty="0">
                  <a:solidFill>
                    <a:schemeClr val="bg1"/>
                  </a:solidFill>
                </a:rPr>
                <a:t>10</a:t>
              </a:r>
              <a:endParaRPr lang="en-US" sz="1000" dirty="0">
                <a:solidFill>
                  <a:schemeClr val="bg1"/>
                </a:solidFill>
              </a:endParaRPr>
            </a:p>
          </p:txBody>
        </p:sp>
        <p:sp>
          <p:nvSpPr>
            <p:cNvPr id="1277393" name="Text Box 465"/>
            <p:cNvSpPr txBox="1">
              <a:spLocks noChangeArrowheads="1"/>
            </p:cNvSpPr>
            <p:nvPr/>
          </p:nvSpPr>
          <p:spPr bwMode="auto">
            <a:xfrm>
              <a:off x="10172303" y="4598988"/>
              <a:ext cx="954088" cy="247650"/>
            </a:xfrm>
            <a:prstGeom prst="rect">
              <a:avLst/>
            </a:prstGeom>
            <a:noFill/>
            <a:ln w="9525" algn="ctr">
              <a:noFill/>
              <a:miter lim="800000"/>
              <a:headEnd/>
              <a:tailEnd/>
            </a:ln>
            <a:effectLst/>
          </p:spPr>
          <p:txBody>
            <a:bodyPr lIns="10800" tIns="41061" rIns="10800" bIns="41061">
              <a:spAutoFit/>
            </a:bodyPr>
            <a:lstStyle/>
            <a:p>
              <a:pPr algn="r" defTabSz="814388"/>
              <a:r>
                <a:rPr lang="en-AU" sz="1200" dirty="0" err="1">
                  <a:solidFill>
                    <a:schemeClr val="tx1"/>
                  </a:solidFill>
                </a:rPr>
                <a:t>LQL</a:t>
              </a:r>
              <a:r>
                <a:rPr lang="en-AU" sz="1200" dirty="0">
                  <a:solidFill>
                    <a:schemeClr val="tx1"/>
                  </a:solidFill>
                </a:rPr>
                <a:t>=3 (Poor)</a:t>
              </a:r>
            </a:p>
          </p:txBody>
        </p:sp>
        <p:sp>
          <p:nvSpPr>
            <p:cNvPr id="1277398" name="Text Box 470"/>
            <p:cNvSpPr txBox="1">
              <a:spLocks noChangeArrowheads="1"/>
            </p:cNvSpPr>
            <p:nvPr/>
          </p:nvSpPr>
          <p:spPr bwMode="auto">
            <a:xfrm>
              <a:off x="9910366" y="5340117"/>
              <a:ext cx="1216025" cy="247650"/>
            </a:xfrm>
            <a:prstGeom prst="rect">
              <a:avLst/>
            </a:prstGeom>
            <a:noFill/>
            <a:ln w="9525" algn="ctr">
              <a:noFill/>
              <a:miter lim="800000"/>
              <a:headEnd/>
              <a:tailEnd/>
            </a:ln>
            <a:effectLst/>
          </p:spPr>
          <p:txBody>
            <a:bodyPr lIns="10800" tIns="41061" rIns="10800" bIns="41061">
              <a:spAutoFit/>
            </a:bodyPr>
            <a:lstStyle/>
            <a:p>
              <a:pPr algn="r" defTabSz="814388"/>
              <a:r>
                <a:rPr lang="en-AU" sz="1200" dirty="0" err="1">
                  <a:solidFill>
                    <a:schemeClr val="tx1"/>
                  </a:solidFill>
                </a:rPr>
                <a:t>LQL</a:t>
              </a:r>
              <a:r>
                <a:rPr lang="en-AU" sz="1200" dirty="0">
                  <a:solidFill>
                    <a:schemeClr val="tx1"/>
                  </a:solidFill>
                </a:rPr>
                <a:t>=1 (Good)</a:t>
              </a:r>
            </a:p>
          </p:txBody>
        </p:sp>
        <p:sp>
          <p:nvSpPr>
            <p:cNvPr id="1277414" name="Text Box 486"/>
            <p:cNvSpPr txBox="1">
              <a:spLocks noChangeArrowheads="1"/>
            </p:cNvSpPr>
            <p:nvPr/>
          </p:nvSpPr>
          <p:spPr bwMode="auto">
            <a:xfrm>
              <a:off x="10172303" y="4948235"/>
              <a:ext cx="954088" cy="247650"/>
            </a:xfrm>
            <a:prstGeom prst="rect">
              <a:avLst/>
            </a:prstGeom>
            <a:noFill/>
            <a:ln w="9525" algn="ctr">
              <a:noFill/>
              <a:miter lim="800000"/>
              <a:headEnd/>
              <a:tailEnd/>
            </a:ln>
            <a:effectLst/>
          </p:spPr>
          <p:txBody>
            <a:bodyPr lIns="10800" tIns="41061" rIns="10800" bIns="41061">
              <a:spAutoFit/>
            </a:bodyPr>
            <a:lstStyle/>
            <a:p>
              <a:pPr algn="r" defTabSz="814388"/>
              <a:r>
                <a:rPr lang="en-AU" sz="1200" dirty="0" err="1">
                  <a:solidFill>
                    <a:schemeClr val="tx1"/>
                  </a:solidFill>
                </a:rPr>
                <a:t>LQL</a:t>
              </a:r>
              <a:r>
                <a:rPr lang="en-AU" sz="1200" dirty="0">
                  <a:solidFill>
                    <a:schemeClr val="tx1"/>
                  </a:solidFill>
                </a:rPr>
                <a:t>=2 (Fair)</a:t>
              </a:r>
            </a:p>
          </p:txBody>
        </p:sp>
        <p:sp>
          <p:nvSpPr>
            <p:cNvPr id="149" name="Line 436"/>
            <p:cNvSpPr>
              <a:spLocks noChangeShapeType="1"/>
            </p:cNvSpPr>
            <p:nvPr/>
          </p:nvSpPr>
          <p:spPr bwMode="auto">
            <a:xfrm flipH="1" flipV="1">
              <a:off x="11162900" y="5087937"/>
              <a:ext cx="745334" cy="0"/>
            </a:xfrm>
            <a:prstGeom prst="line">
              <a:avLst/>
            </a:prstGeom>
            <a:noFill/>
            <a:ln w="28575">
              <a:solidFill>
                <a:schemeClr val="folHlink"/>
              </a:solidFill>
              <a:prstDash val="dash"/>
              <a:round/>
              <a:headEnd/>
              <a:tailEnd/>
            </a:ln>
            <a:effectLst/>
          </p:spPr>
          <p:txBody>
            <a:bodyPr wrap="square" lIns="82124" tIns="41061" rIns="82124" bIns="41061" anchor="ctr">
              <a:spAutoFit/>
            </a:bodyPr>
            <a:lstStyle/>
            <a:p>
              <a:endParaRPr lang="en-US"/>
            </a:p>
          </p:txBody>
        </p:sp>
        <p:sp>
          <p:nvSpPr>
            <p:cNvPr id="152" name="Line 437"/>
            <p:cNvSpPr>
              <a:spLocks noChangeShapeType="1"/>
            </p:cNvSpPr>
            <p:nvPr/>
          </p:nvSpPr>
          <p:spPr bwMode="auto">
            <a:xfrm flipH="1">
              <a:off x="11143059" y="4732672"/>
              <a:ext cx="765175" cy="4765"/>
            </a:xfrm>
            <a:prstGeom prst="line">
              <a:avLst/>
            </a:prstGeom>
            <a:noFill/>
            <a:ln w="28575">
              <a:solidFill>
                <a:schemeClr val="accent2"/>
              </a:solidFill>
              <a:prstDash val="sysDot"/>
              <a:round/>
              <a:headEnd/>
              <a:tailEnd/>
            </a:ln>
            <a:effectLst/>
          </p:spPr>
          <p:txBody>
            <a:bodyPr wrap="square" lIns="82124" tIns="41061" rIns="82124" bIns="41061" anchor="ctr">
              <a:spAutoFit/>
            </a:bodyPr>
            <a:lstStyle/>
            <a:p>
              <a:endParaRPr lang="en-US"/>
            </a:p>
          </p:txBody>
        </p:sp>
        <p:sp>
          <p:nvSpPr>
            <p:cNvPr id="153" name="Line 452"/>
            <p:cNvSpPr>
              <a:spLocks noChangeShapeType="1"/>
            </p:cNvSpPr>
            <p:nvPr/>
          </p:nvSpPr>
          <p:spPr bwMode="auto">
            <a:xfrm>
              <a:off x="11162900" y="5465762"/>
              <a:ext cx="745334" cy="0"/>
            </a:xfrm>
            <a:prstGeom prst="line">
              <a:avLst/>
            </a:prstGeom>
            <a:noFill/>
            <a:ln w="28575">
              <a:solidFill>
                <a:srgbClr val="497E2E"/>
              </a:solidFill>
              <a:round/>
              <a:headEnd/>
              <a:tailEnd/>
            </a:ln>
            <a:effectLst/>
          </p:spPr>
          <p:txBody>
            <a:bodyPr wrap="square" lIns="82124" tIns="41061" rIns="82124" bIns="41061" anchor="ctr">
              <a:spAutoFit/>
            </a:bodyPr>
            <a:lstStyle/>
            <a:p>
              <a:endParaRPr lang="en-US"/>
            </a:p>
          </p:txBody>
        </p:sp>
        <p:sp>
          <p:nvSpPr>
            <p:cNvPr id="141" name="Text Box 470"/>
            <p:cNvSpPr txBox="1">
              <a:spLocks noChangeArrowheads="1"/>
            </p:cNvSpPr>
            <p:nvPr/>
          </p:nvSpPr>
          <p:spPr bwMode="auto">
            <a:xfrm>
              <a:off x="9874916" y="5645150"/>
              <a:ext cx="1216025" cy="247650"/>
            </a:xfrm>
            <a:prstGeom prst="rect">
              <a:avLst/>
            </a:prstGeom>
            <a:noFill/>
            <a:ln w="9525" algn="ctr">
              <a:noFill/>
              <a:miter lim="800000"/>
              <a:headEnd/>
              <a:tailEnd/>
            </a:ln>
            <a:effectLst/>
          </p:spPr>
          <p:txBody>
            <a:bodyPr lIns="10800" tIns="41061" rIns="10800" bIns="41061">
              <a:spAutoFit/>
            </a:bodyPr>
            <a:lstStyle/>
            <a:p>
              <a:pPr algn="r" defTabSz="814388"/>
              <a:r>
                <a:rPr lang="en-AU" sz="1200" dirty="0" smtClean="0">
                  <a:solidFill>
                    <a:schemeClr val="tx1"/>
                  </a:solidFill>
                </a:rPr>
                <a:t>Battery powered</a:t>
              </a:r>
              <a:endParaRPr lang="en-AU" sz="1200" dirty="0">
                <a:solidFill>
                  <a:schemeClr val="tx1"/>
                </a:solidFill>
              </a:endParaRPr>
            </a:p>
          </p:txBody>
        </p:sp>
        <p:sp>
          <p:nvSpPr>
            <p:cNvPr id="142" name="Oval 446"/>
            <p:cNvSpPr>
              <a:spLocks noChangeArrowheads="1"/>
            </p:cNvSpPr>
            <p:nvPr/>
          </p:nvSpPr>
          <p:spPr bwMode="auto">
            <a:xfrm rot="10800000" flipV="1">
              <a:off x="6192839" y="3143251"/>
              <a:ext cx="234950" cy="200025"/>
            </a:xfrm>
            <a:prstGeom prst="ellipse">
              <a:avLst/>
            </a:prstGeom>
            <a:solidFill>
              <a:schemeClr val="accent2"/>
            </a:solidFill>
            <a:ln w="9525" algn="ctr">
              <a:noFill/>
              <a:round/>
              <a:headEnd/>
              <a:tailEnd/>
            </a:ln>
            <a:effectLst/>
          </p:spPr>
          <p:txBody>
            <a:bodyPr lIns="10800" tIns="3600" rIns="10800" bIns="3600" anchor="ctr" anchorCtr="1">
              <a:spAutoFit/>
            </a:bodyPr>
            <a:lstStyle/>
            <a:p>
              <a:pPr algn="ctr" defTabSz="814388"/>
              <a:r>
                <a:rPr lang="en-AU" sz="1000" dirty="0" smtClean="0">
                  <a:solidFill>
                    <a:schemeClr val="bg1"/>
                  </a:solidFill>
                </a:rPr>
                <a:t>B</a:t>
              </a:r>
              <a:endParaRPr lang="en-US" sz="1000" dirty="0">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repeatCount="indefinite" fill="hold" nodeType="withEffect">
                                  <p:stCondLst>
                                    <p:cond delay="0"/>
                                  </p:stCondLst>
                                  <p:endCondLst>
                                    <p:cond evt="onNext" delay="0">
                                      <p:tgtEl>
                                        <p:sldTgt/>
                                      </p:tgtEl>
                                    </p:cond>
                                  </p:endCondLst>
                                  <p:childTnLst>
                                    <p:set>
                                      <p:cBhvr>
                                        <p:cTn id="6" dur="1" fill="hold">
                                          <p:stCondLst>
                                            <p:cond delay="0"/>
                                          </p:stCondLst>
                                        </p:cTn>
                                        <p:tgtEl>
                                          <p:spTgt spid="1277103"/>
                                        </p:tgtEl>
                                        <p:attrNameLst>
                                          <p:attrName>style.visibility</p:attrName>
                                        </p:attrNameLst>
                                      </p:cBhvr>
                                      <p:to>
                                        <p:strVal val="visible"/>
                                      </p:to>
                                    </p:set>
                                    <p:animEffect transition="in" filter="circle(out)">
                                      <p:cBhvr>
                                        <p:cTn id="7" dur="1000"/>
                                        <p:tgtEl>
                                          <p:spTgt spid="1277103"/>
                                        </p:tgtEl>
                                      </p:cBhvr>
                                    </p:animEffect>
                                  </p:childTnLst>
                                </p:cTn>
                              </p:par>
                              <p:par>
                                <p:cTn id="8" presetID="6" presetClass="entr" presetSubtype="32" repeatCount="indefinite" fill="hold" nodeType="withEffect">
                                  <p:stCondLst>
                                    <p:cond delay="100"/>
                                  </p:stCondLst>
                                  <p:endCondLst>
                                    <p:cond evt="onNext" delay="0">
                                      <p:tgtEl>
                                        <p:sldTgt/>
                                      </p:tgtEl>
                                    </p:cond>
                                  </p:endCondLst>
                                  <p:childTnLst>
                                    <p:set>
                                      <p:cBhvr>
                                        <p:cTn id="9" dur="1" fill="hold">
                                          <p:stCondLst>
                                            <p:cond delay="0"/>
                                          </p:stCondLst>
                                        </p:cTn>
                                        <p:tgtEl>
                                          <p:spTgt spid="1277105"/>
                                        </p:tgtEl>
                                        <p:attrNameLst>
                                          <p:attrName>style.visibility</p:attrName>
                                        </p:attrNameLst>
                                      </p:cBhvr>
                                      <p:to>
                                        <p:strVal val="visible"/>
                                      </p:to>
                                    </p:set>
                                    <p:animEffect transition="in" filter="circle(out)">
                                      <p:cBhvr>
                                        <p:cTn id="10" dur="1000"/>
                                        <p:tgtEl>
                                          <p:spTgt spid="1277105"/>
                                        </p:tgtEl>
                                      </p:cBhvr>
                                    </p:animEffect>
                                  </p:childTnLst>
                                </p:cTn>
                              </p:par>
                              <p:par>
                                <p:cTn id="11" presetID="6" presetClass="entr" presetSubtype="32" repeatCount="indefinite" fill="hold" nodeType="withEffect">
                                  <p:stCondLst>
                                    <p:cond delay="300"/>
                                  </p:stCondLst>
                                  <p:endCondLst>
                                    <p:cond evt="onNext" delay="0">
                                      <p:tgtEl>
                                        <p:sldTgt/>
                                      </p:tgtEl>
                                    </p:cond>
                                  </p:endCondLst>
                                  <p:childTnLst>
                                    <p:set>
                                      <p:cBhvr>
                                        <p:cTn id="12" dur="1" fill="hold">
                                          <p:stCondLst>
                                            <p:cond delay="0"/>
                                          </p:stCondLst>
                                        </p:cTn>
                                        <p:tgtEl>
                                          <p:spTgt spid="1277110"/>
                                        </p:tgtEl>
                                        <p:attrNameLst>
                                          <p:attrName>style.visibility</p:attrName>
                                        </p:attrNameLst>
                                      </p:cBhvr>
                                      <p:to>
                                        <p:strVal val="visible"/>
                                      </p:to>
                                    </p:set>
                                    <p:animEffect transition="in" filter="circle(out)">
                                      <p:cBhvr>
                                        <p:cTn id="13" dur="1000"/>
                                        <p:tgtEl>
                                          <p:spTgt spid="1277110"/>
                                        </p:tgtEl>
                                      </p:cBhvr>
                                    </p:animEffect>
                                  </p:childTnLst>
                                </p:cTn>
                              </p:par>
                              <p:par>
                                <p:cTn id="14" presetID="6" presetClass="entr" presetSubtype="32" repeatCount="indefinite" fill="hold" nodeType="withEffect">
                                  <p:stCondLst>
                                    <p:cond delay="100"/>
                                  </p:stCondLst>
                                  <p:endCondLst>
                                    <p:cond evt="onNext" delay="0">
                                      <p:tgtEl>
                                        <p:sldTgt/>
                                      </p:tgtEl>
                                    </p:cond>
                                  </p:endCondLst>
                                  <p:childTnLst>
                                    <p:set>
                                      <p:cBhvr>
                                        <p:cTn id="15" dur="1" fill="hold">
                                          <p:stCondLst>
                                            <p:cond delay="0"/>
                                          </p:stCondLst>
                                        </p:cTn>
                                        <p:tgtEl>
                                          <p:spTgt spid="1277133"/>
                                        </p:tgtEl>
                                        <p:attrNameLst>
                                          <p:attrName>style.visibility</p:attrName>
                                        </p:attrNameLst>
                                      </p:cBhvr>
                                      <p:to>
                                        <p:strVal val="visible"/>
                                      </p:to>
                                    </p:set>
                                    <p:animEffect transition="in" filter="circle(out)">
                                      <p:cBhvr>
                                        <p:cTn id="16" dur="1000"/>
                                        <p:tgtEl>
                                          <p:spTgt spid="1277133"/>
                                        </p:tgtEl>
                                      </p:cBhvr>
                                    </p:animEffect>
                                  </p:childTnLst>
                                </p:cTn>
                              </p:par>
                              <p:par>
                                <p:cTn id="17" presetID="6" presetClass="entr" presetSubtype="32" repeatCount="indefinite" fill="hold" nodeType="withEffect">
                                  <p:stCondLst>
                                    <p:cond delay="700"/>
                                  </p:stCondLst>
                                  <p:endCondLst>
                                    <p:cond evt="onNext" delay="0">
                                      <p:tgtEl>
                                        <p:sldTgt/>
                                      </p:tgtEl>
                                    </p:cond>
                                  </p:endCondLst>
                                  <p:childTnLst>
                                    <p:set>
                                      <p:cBhvr>
                                        <p:cTn id="18" dur="1" fill="hold">
                                          <p:stCondLst>
                                            <p:cond delay="0"/>
                                          </p:stCondLst>
                                        </p:cTn>
                                        <p:tgtEl>
                                          <p:spTgt spid="1277142"/>
                                        </p:tgtEl>
                                        <p:attrNameLst>
                                          <p:attrName>style.visibility</p:attrName>
                                        </p:attrNameLst>
                                      </p:cBhvr>
                                      <p:to>
                                        <p:strVal val="visible"/>
                                      </p:to>
                                    </p:set>
                                    <p:animEffect transition="in" filter="circle(out)">
                                      <p:cBhvr>
                                        <p:cTn id="19" dur="1000"/>
                                        <p:tgtEl>
                                          <p:spTgt spid="1277142"/>
                                        </p:tgtEl>
                                      </p:cBhvr>
                                    </p:animEffect>
                                  </p:childTnLst>
                                </p:cTn>
                              </p:par>
                              <p:par>
                                <p:cTn id="20" presetID="6" presetClass="entr" presetSubtype="32" repeatCount="indefinite" fill="hold" nodeType="withEffect">
                                  <p:stCondLst>
                                    <p:cond delay="400"/>
                                  </p:stCondLst>
                                  <p:endCondLst>
                                    <p:cond evt="onNext" delay="0">
                                      <p:tgtEl>
                                        <p:sldTgt/>
                                      </p:tgtEl>
                                    </p:cond>
                                  </p:endCondLst>
                                  <p:childTnLst>
                                    <p:set>
                                      <p:cBhvr>
                                        <p:cTn id="21" dur="1" fill="hold">
                                          <p:stCondLst>
                                            <p:cond delay="0"/>
                                          </p:stCondLst>
                                        </p:cTn>
                                        <p:tgtEl>
                                          <p:spTgt spid="1277169"/>
                                        </p:tgtEl>
                                        <p:attrNameLst>
                                          <p:attrName>style.visibility</p:attrName>
                                        </p:attrNameLst>
                                      </p:cBhvr>
                                      <p:to>
                                        <p:strVal val="visible"/>
                                      </p:to>
                                    </p:set>
                                    <p:animEffect transition="in" filter="circle(out)">
                                      <p:cBhvr>
                                        <p:cTn id="22" dur="1000"/>
                                        <p:tgtEl>
                                          <p:spTgt spid="1277169"/>
                                        </p:tgtEl>
                                      </p:cBhvr>
                                    </p:animEffect>
                                  </p:childTnLst>
                                </p:cTn>
                              </p:par>
                              <p:par>
                                <p:cTn id="23" presetID="6" presetClass="entr" presetSubtype="32" repeatCount="indefinite" fill="hold" nodeType="withEffect">
                                  <p:stCondLst>
                                    <p:cond delay="200"/>
                                  </p:stCondLst>
                                  <p:endCondLst>
                                    <p:cond evt="onNext" delay="0">
                                      <p:tgtEl>
                                        <p:sldTgt/>
                                      </p:tgtEl>
                                    </p:cond>
                                  </p:endCondLst>
                                  <p:childTnLst>
                                    <p:set>
                                      <p:cBhvr>
                                        <p:cTn id="24" dur="1" fill="hold">
                                          <p:stCondLst>
                                            <p:cond delay="0"/>
                                          </p:stCondLst>
                                        </p:cTn>
                                        <p:tgtEl>
                                          <p:spTgt spid="1277175"/>
                                        </p:tgtEl>
                                        <p:attrNameLst>
                                          <p:attrName>style.visibility</p:attrName>
                                        </p:attrNameLst>
                                      </p:cBhvr>
                                      <p:to>
                                        <p:strVal val="visible"/>
                                      </p:to>
                                    </p:set>
                                    <p:animEffect transition="in" filter="circle(out)">
                                      <p:cBhvr>
                                        <p:cTn id="25" dur="1000"/>
                                        <p:tgtEl>
                                          <p:spTgt spid="1277175"/>
                                        </p:tgtEl>
                                      </p:cBhvr>
                                    </p:animEffect>
                                  </p:childTnLst>
                                </p:cTn>
                              </p:par>
                              <p:par>
                                <p:cTn id="26" presetID="6" presetClass="entr" presetSubtype="32" repeatCount="indefinite" fill="hold" nodeType="withEffect">
                                  <p:stCondLst>
                                    <p:cond delay="500"/>
                                  </p:stCondLst>
                                  <p:endCondLst>
                                    <p:cond evt="onNext" delay="0">
                                      <p:tgtEl>
                                        <p:sldTgt/>
                                      </p:tgtEl>
                                    </p:cond>
                                  </p:endCondLst>
                                  <p:childTnLst>
                                    <p:set>
                                      <p:cBhvr>
                                        <p:cTn id="27" dur="1" fill="hold">
                                          <p:stCondLst>
                                            <p:cond delay="0"/>
                                          </p:stCondLst>
                                        </p:cTn>
                                        <p:tgtEl>
                                          <p:spTgt spid="1277180"/>
                                        </p:tgtEl>
                                        <p:attrNameLst>
                                          <p:attrName>style.visibility</p:attrName>
                                        </p:attrNameLst>
                                      </p:cBhvr>
                                      <p:to>
                                        <p:strVal val="visible"/>
                                      </p:to>
                                    </p:set>
                                    <p:animEffect transition="in" filter="circle(out)">
                                      <p:cBhvr>
                                        <p:cTn id="28" dur="1000"/>
                                        <p:tgtEl>
                                          <p:spTgt spid="1277180"/>
                                        </p:tgtEl>
                                      </p:cBhvr>
                                    </p:animEffect>
                                  </p:childTnLst>
                                </p:cTn>
                              </p:par>
                              <p:par>
                                <p:cTn id="29" presetID="6" presetClass="entr" presetSubtype="32" repeatCount="indefinite" fill="hold" nodeType="withEffect">
                                  <p:stCondLst>
                                    <p:cond delay="600"/>
                                  </p:stCondLst>
                                  <p:endCondLst>
                                    <p:cond evt="onNext" delay="0">
                                      <p:tgtEl>
                                        <p:sldTgt/>
                                      </p:tgtEl>
                                    </p:cond>
                                  </p:endCondLst>
                                  <p:childTnLst>
                                    <p:set>
                                      <p:cBhvr>
                                        <p:cTn id="30" dur="1" fill="hold">
                                          <p:stCondLst>
                                            <p:cond delay="0"/>
                                          </p:stCondLst>
                                        </p:cTn>
                                        <p:tgtEl>
                                          <p:spTgt spid="1277185"/>
                                        </p:tgtEl>
                                        <p:attrNameLst>
                                          <p:attrName>style.visibility</p:attrName>
                                        </p:attrNameLst>
                                      </p:cBhvr>
                                      <p:to>
                                        <p:strVal val="visible"/>
                                      </p:to>
                                    </p:set>
                                    <p:animEffect transition="in" filter="circle(out)">
                                      <p:cBhvr>
                                        <p:cTn id="31" dur="1000"/>
                                        <p:tgtEl>
                                          <p:spTgt spid="1277185"/>
                                        </p:tgtEl>
                                      </p:cBhvr>
                                    </p:animEffect>
                                  </p:childTnLst>
                                </p:cTn>
                              </p:par>
                              <p:par>
                                <p:cTn id="32" presetID="6" presetClass="entr" presetSubtype="32" repeatCount="indefinite" fill="hold" nodeType="withEffect">
                                  <p:stCondLst>
                                    <p:cond delay="300"/>
                                  </p:stCondLst>
                                  <p:endCondLst>
                                    <p:cond evt="onNext" delay="0">
                                      <p:tgtEl>
                                        <p:sldTgt/>
                                      </p:tgtEl>
                                    </p:cond>
                                  </p:endCondLst>
                                  <p:childTnLst>
                                    <p:set>
                                      <p:cBhvr>
                                        <p:cTn id="33" dur="1" fill="hold">
                                          <p:stCondLst>
                                            <p:cond delay="0"/>
                                          </p:stCondLst>
                                        </p:cTn>
                                        <p:tgtEl>
                                          <p:spTgt spid="1277190"/>
                                        </p:tgtEl>
                                        <p:attrNameLst>
                                          <p:attrName>style.visibility</p:attrName>
                                        </p:attrNameLst>
                                      </p:cBhvr>
                                      <p:to>
                                        <p:strVal val="visible"/>
                                      </p:to>
                                    </p:set>
                                    <p:animEffect transition="in" filter="circle(out)">
                                      <p:cBhvr>
                                        <p:cTn id="34" dur="1000"/>
                                        <p:tgtEl>
                                          <p:spTgt spid="1277190"/>
                                        </p:tgtEl>
                                      </p:cBhvr>
                                    </p:animEffect>
                                  </p:childTnLst>
                                </p:cTn>
                              </p:par>
                              <p:par>
                                <p:cTn id="35" presetID="6" presetClass="entr" presetSubtype="32" repeatCount="indefinite" fill="hold" nodeType="withEffect">
                                  <p:stCondLst>
                                    <p:cond delay="100"/>
                                  </p:stCondLst>
                                  <p:endCondLst>
                                    <p:cond evt="onNext" delay="0">
                                      <p:tgtEl>
                                        <p:sldTgt/>
                                      </p:tgtEl>
                                    </p:cond>
                                  </p:endCondLst>
                                  <p:childTnLst>
                                    <p:set>
                                      <p:cBhvr>
                                        <p:cTn id="36" dur="1" fill="hold">
                                          <p:stCondLst>
                                            <p:cond delay="0"/>
                                          </p:stCondLst>
                                        </p:cTn>
                                        <p:tgtEl>
                                          <p:spTgt spid="1277275"/>
                                        </p:tgtEl>
                                        <p:attrNameLst>
                                          <p:attrName>style.visibility</p:attrName>
                                        </p:attrNameLst>
                                      </p:cBhvr>
                                      <p:to>
                                        <p:strVal val="visible"/>
                                      </p:to>
                                    </p:set>
                                    <p:animEffect transition="in" filter="circle(out)">
                                      <p:cBhvr>
                                        <p:cTn id="37" dur="1000"/>
                                        <p:tgtEl>
                                          <p:spTgt spid="1277275"/>
                                        </p:tgtEl>
                                      </p:cBhvr>
                                    </p:animEffect>
                                  </p:childTnLst>
                                </p:cTn>
                              </p:par>
                              <p:par>
                                <p:cTn id="38" presetID="6" presetClass="entr" presetSubtype="32" repeatCount="indefinite" fill="hold" nodeType="withEffect">
                                  <p:stCondLst>
                                    <p:cond delay="0"/>
                                  </p:stCondLst>
                                  <p:endCondLst>
                                    <p:cond evt="onNext" delay="0">
                                      <p:tgtEl>
                                        <p:sldTgt/>
                                      </p:tgtEl>
                                    </p:cond>
                                  </p:endCondLst>
                                  <p:childTnLst>
                                    <p:set>
                                      <p:cBhvr>
                                        <p:cTn id="39" dur="1" fill="hold">
                                          <p:stCondLst>
                                            <p:cond delay="0"/>
                                          </p:stCondLst>
                                        </p:cTn>
                                        <p:tgtEl>
                                          <p:spTgt spid="1277279"/>
                                        </p:tgtEl>
                                        <p:attrNameLst>
                                          <p:attrName>style.visibility</p:attrName>
                                        </p:attrNameLst>
                                      </p:cBhvr>
                                      <p:to>
                                        <p:strVal val="visible"/>
                                      </p:to>
                                    </p:set>
                                    <p:animEffect transition="in" filter="circle(out)">
                                      <p:cBhvr>
                                        <p:cTn id="40" dur="1000"/>
                                        <p:tgtEl>
                                          <p:spTgt spid="1277279"/>
                                        </p:tgtEl>
                                      </p:cBhvr>
                                    </p:animEffect>
                                  </p:childTnLst>
                                </p:cTn>
                              </p:par>
                              <p:par>
                                <p:cTn id="41" presetID="6" presetClass="entr" presetSubtype="32" repeatCount="indefinite" fill="hold" nodeType="withEffect">
                                  <p:stCondLst>
                                    <p:cond delay="100"/>
                                  </p:stCondLst>
                                  <p:endCondLst>
                                    <p:cond evt="onNext" delay="0">
                                      <p:tgtEl>
                                        <p:sldTgt/>
                                      </p:tgtEl>
                                    </p:cond>
                                  </p:endCondLst>
                                  <p:childTnLst>
                                    <p:set>
                                      <p:cBhvr>
                                        <p:cTn id="42" dur="1" fill="hold">
                                          <p:stCondLst>
                                            <p:cond delay="0"/>
                                          </p:stCondLst>
                                        </p:cTn>
                                        <p:tgtEl>
                                          <p:spTgt spid="1277428"/>
                                        </p:tgtEl>
                                        <p:attrNameLst>
                                          <p:attrName>style.visibility</p:attrName>
                                        </p:attrNameLst>
                                      </p:cBhvr>
                                      <p:to>
                                        <p:strVal val="visible"/>
                                      </p:to>
                                    </p:set>
                                    <p:animEffect transition="in" filter="circle(out)">
                                      <p:cBhvr>
                                        <p:cTn id="43" dur="1000"/>
                                        <p:tgtEl>
                                          <p:spTgt spid="1277428"/>
                                        </p:tgtEl>
                                      </p:cBhvr>
                                    </p:animEffect>
                                  </p:childTnLst>
                                </p:cTn>
                              </p:par>
                              <p:par>
                                <p:cTn id="44" presetID="6" presetClass="entr" presetSubtype="32" repeatCount="indefinite" fill="hold" nodeType="withEffect">
                                  <p:stCondLst>
                                    <p:cond delay="100"/>
                                  </p:stCondLst>
                                  <p:endCondLst>
                                    <p:cond evt="onNext" delay="0">
                                      <p:tgtEl>
                                        <p:sldTgt/>
                                      </p:tgtEl>
                                    </p:cond>
                                  </p:endCondLst>
                                  <p:childTnLst>
                                    <p:set>
                                      <p:cBhvr>
                                        <p:cTn id="45" dur="1" fill="hold">
                                          <p:stCondLst>
                                            <p:cond delay="0"/>
                                          </p:stCondLst>
                                        </p:cTn>
                                        <p:tgtEl>
                                          <p:spTgt spid="143"/>
                                        </p:tgtEl>
                                        <p:attrNameLst>
                                          <p:attrName>style.visibility</p:attrName>
                                        </p:attrNameLst>
                                      </p:cBhvr>
                                      <p:to>
                                        <p:strVal val="visible"/>
                                      </p:to>
                                    </p:set>
                                    <p:animEffect transition="in" filter="circle(out)">
                                      <p:cBhvr>
                                        <p:cTn id="46" dur="1000"/>
                                        <p:tgtEl>
                                          <p:spTgt spid="14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48"/>
                                        </p:tgtEl>
                                        <p:attrNameLst>
                                          <p:attrName>style.visibility</p:attrName>
                                        </p:attrNameLst>
                                      </p:cBhvr>
                                      <p:to>
                                        <p:strVal val="visible"/>
                                      </p:to>
                                    </p:set>
                                    <p:animEffect transition="in" filter="wipe(left)">
                                      <p:cBhvr>
                                        <p:cTn id="51" dur="10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2904" name="Rectangle 136"/>
          <p:cNvSpPr>
            <a:spLocks noGrp="1" noChangeArrowheads="1"/>
          </p:cNvSpPr>
          <p:nvPr>
            <p:ph type="title"/>
          </p:nvPr>
        </p:nvSpPr>
        <p:spPr>
          <a:xfrm>
            <a:off x="1057275" y="233363"/>
            <a:ext cx="10274300" cy="838200"/>
          </a:xfrm>
        </p:spPr>
        <p:txBody>
          <a:bodyPr/>
          <a:lstStyle/>
          <a:p>
            <a:r>
              <a:rPr lang="en-AU" sz="2600"/>
              <a:t>OF: Use High Quality Links, Avoid battery powered nodes</a:t>
            </a:r>
            <a:endParaRPr lang="en-US" sz="2600"/>
          </a:p>
        </p:txBody>
      </p:sp>
      <p:sp>
        <p:nvSpPr>
          <p:cNvPr id="1312948" name="Line 180"/>
          <p:cNvSpPr>
            <a:spLocks noChangeShapeType="1"/>
          </p:cNvSpPr>
          <p:nvPr/>
        </p:nvSpPr>
        <p:spPr bwMode="auto">
          <a:xfrm rot="10800000" flipH="1" flipV="1">
            <a:off x="3340101" y="2679700"/>
            <a:ext cx="787400" cy="854075"/>
          </a:xfrm>
          <a:prstGeom prst="line">
            <a:avLst/>
          </a:prstGeom>
          <a:noFill/>
          <a:ln w="28575">
            <a:solidFill>
              <a:srgbClr val="EAEAEA"/>
            </a:solidFill>
            <a:prstDash val="sysDot"/>
            <a:round/>
            <a:headEnd/>
            <a:tailEnd/>
          </a:ln>
          <a:effectLst/>
        </p:spPr>
        <p:txBody>
          <a:bodyPr lIns="82124" tIns="41061" rIns="82124" bIns="41061" anchor="ctr">
            <a:spAutoFit/>
          </a:bodyPr>
          <a:lstStyle/>
          <a:p>
            <a:endParaRPr lang="en-US"/>
          </a:p>
        </p:txBody>
      </p:sp>
      <p:sp>
        <p:nvSpPr>
          <p:cNvPr id="1312952" name="Line 184"/>
          <p:cNvSpPr>
            <a:spLocks noChangeShapeType="1"/>
          </p:cNvSpPr>
          <p:nvPr/>
        </p:nvSpPr>
        <p:spPr bwMode="auto">
          <a:xfrm rot="10800000" flipV="1">
            <a:off x="8464551" y="2679700"/>
            <a:ext cx="579438" cy="890588"/>
          </a:xfrm>
          <a:prstGeom prst="line">
            <a:avLst/>
          </a:prstGeom>
          <a:noFill/>
          <a:ln w="28575">
            <a:solidFill>
              <a:srgbClr val="EAEAEA"/>
            </a:solidFill>
            <a:round/>
            <a:headEnd/>
            <a:tailEnd/>
          </a:ln>
          <a:effectLst/>
        </p:spPr>
        <p:txBody>
          <a:bodyPr lIns="82124" tIns="41061" rIns="82124" bIns="41061" anchor="ctr">
            <a:spAutoFit/>
          </a:bodyPr>
          <a:lstStyle/>
          <a:p>
            <a:endParaRPr lang="en-US"/>
          </a:p>
        </p:txBody>
      </p:sp>
      <p:sp>
        <p:nvSpPr>
          <p:cNvPr id="1312954" name="Line 186"/>
          <p:cNvSpPr>
            <a:spLocks noChangeShapeType="1"/>
          </p:cNvSpPr>
          <p:nvPr/>
        </p:nvSpPr>
        <p:spPr bwMode="auto">
          <a:xfrm rot="10800000" flipH="1" flipV="1">
            <a:off x="7673976" y="2724150"/>
            <a:ext cx="819150" cy="823913"/>
          </a:xfrm>
          <a:prstGeom prst="line">
            <a:avLst/>
          </a:prstGeom>
          <a:noFill/>
          <a:ln w="28575">
            <a:solidFill>
              <a:srgbClr val="EAEAEA"/>
            </a:solidFill>
            <a:round/>
            <a:headEnd/>
            <a:tailEnd/>
          </a:ln>
          <a:effectLst/>
        </p:spPr>
        <p:txBody>
          <a:bodyPr lIns="82124" tIns="41061" rIns="82124" bIns="41061" anchor="ctr">
            <a:spAutoFit/>
          </a:bodyPr>
          <a:lstStyle/>
          <a:p>
            <a:endParaRPr lang="en-US"/>
          </a:p>
        </p:txBody>
      </p:sp>
      <p:sp>
        <p:nvSpPr>
          <p:cNvPr id="1312957" name="Line 189"/>
          <p:cNvSpPr>
            <a:spLocks noChangeShapeType="1"/>
          </p:cNvSpPr>
          <p:nvPr/>
        </p:nvSpPr>
        <p:spPr bwMode="auto">
          <a:xfrm rot="10800000" flipH="1" flipV="1">
            <a:off x="5495926" y="3570288"/>
            <a:ext cx="808038" cy="833437"/>
          </a:xfrm>
          <a:prstGeom prst="line">
            <a:avLst/>
          </a:prstGeom>
          <a:noFill/>
          <a:ln w="28575">
            <a:solidFill>
              <a:srgbClr val="EAEAEA"/>
            </a:solidFill>
            <a:prstDash val="sysDot"/>
            <a:round/>
            <a:headEnd/>
            <a:tailEnd/>
          </a:ln>
          <a:effectLst/>
        </p:spPr>
        <p:txBody>
          <a:bodyPr lIns="82124" tIns="41061" rIns="82124" bIns="41061" anchor="ctr">
            <a:spAutoFit/>
          </a:bodyPr>
          <a:lstStyle/>
          <a:p>
            <a:endParaRPr lang="en-US"/>
          </a:p>
        </p:txBody>
      </p:sp>
      <p:sp>
        <p:nvSpPr>
          <p:cNvPr id="1312958" name="Line 190"/>
          <p:cNvSpPr>
            <a:spLocks noChangeShapeType="1"/>
          </p:cNvSpPr>
          <p:nvPr/>
        </p:nvSpPr>
        <p:spPr bwMode="auto">
          <a:xfrm rot="10800000" flipH="1" flipV="1">
            <a:off x="7096126" y="3589338"/>
            <a:ext cx="852488" cy="814387"/>
          </a:xfrm>
          <a:prstGeom prst="line">
            <a:avLst/>
          </a:prstGeom>
          <a:noFill/>
          <a:ln w="28575">
            <a:solidFill>
              <a:srgbClr val="EAEAEA"/>
            </a:solidFill>
            <a:round/>
            <a:headEnd/>
            <a:tailEnd/>
          </a:ln>
          <a:effectLst/>
        </p:spPr>
        <p:txBody>
          <a:bodyPr lIns="82124" tIns="41061" rIns="82124" bIns="41061" anchor="ctr">
            <a:spAutoFit/>
          </a:bodyPr>
          <a:lstStyle/>
          <a:p>
            <a:endParaRPr lang="en-US"/>
          </a:p>
        </p:txBody>
      </p:sp>
      <p:sp>
        <p:nvSpPr>
          <p:cNvPr id="1312913" name="Line 145"/>
          <p:cNvSpPr>
            <a:spLocks noChangeShapeType="1"/>
          </p:cNvSpPr>
          <p:nvPr/>
        </p:nvSpPr>
        <p:spPr bwMode="auto">
          <a:xfrm rot="10800000">
            <a:off x="6472239" y="4341813"/>
            <a:ext cx="1316037" cy="0"/>
          </a:xfrm>
          <a:prstGeom prst="line">
            <a:avLst/>
          </a:prstGeom>
          <a:noFill/>
          <a:ln w="28575">
            <a:solidFill>
              <a:srgbClr val="497E2E"/>
            </a:solidFill>
            <a:round/>
            <a:headEnd/>
            <a:tailEnd/>
          </a:ln>
          <a:effectLst/>
        </p:spPr>
        <p:txBody>
          <a:bodyPr lIns="82124" tIns="41061" rIns="82124" bIns="41061" anchor="ctr">
            <a:spAutoFit/>
          </a:bodyPr>
          <a:lstStyle/>
          <a:p>
            <a:endParaRPr lang="en-US"/>
          </a:p>
        </p:txBody>
      </p:sp>
      <p:sp>
        <p:nvSpPr>
          <p:cNvPr id="1312851" name="Line 83"/>
          <p:cNvSpPr>
            <a:spLocks noChangeShapeType="1"/>
          </p:cNvSpPr>
          <p:nvPr/>
        </p:nvSpPr>
        <p:spPr bwMode="auto">
          <a:xfrm rot="10800000" flipH="1">
            <a:off x="4994276" y="2698750"/>
            <a:ext cx="2679700" cy="0"/>
          </a:xfrm>
          <a:prstGeom prst="line">
            <a:avLst/>
          </a:prstGeom>
          <a:noFill/>
          <a:ln w="28575">
            <a:solidFill>
              <a:schemeClr val="folHlink"/>
            </a:solidFill>
            <a:prstDash val="dash"/>
            <a:round/>
            <a:headEnd/>
            <a:tailEnd/>
          </a:ln>
          <a:effectLst/>
        </p:spPr>
        <p:txBody>
          <a:bodyPr lIns="82124" tIns="41061" rIns="82124" bIns="41061" anchor="ctr">
            <a:spAutoFit/>
          </a:bodyPr>
          <a:lstStyle/>
          <a:p>
            <a:endParaRPr lang="en-US"/>
          </a:p>
        </p:txBody>
      </p:sp>
      <p:sp>
        <p:nvSpPr>
          <p:cNvPr id="1312853" name="Line 85"/>
          <p:cNvSpPr>
            <a:spLocks noChangeShapeType="1"/>
          </p:cNvSpPr>
          <p:nvPr/>
        </p:nvSpPr>
        <p:spPr bwMode="auto">
          <a:xfrm rot="10800000" flipH="1" flipV="1">
            <a:off x="4127501" y="3552825"/>
            <a:ext cx="514350" cy="693738"/>
          </a:xfrm>
          <a:prstGeom prst="line">
            <a:avLst/>
          </a:prstGeom>
          <a:noFill/>
          <a:ln w="28575">
            <a:solidFill>
              <a:schemeClr val="folHlink"/>
            </a:solidFill>
            <a:prstDash val="dash"/>
            <a:round/>
            <a:headEnd/>
            <a:tailEnd type="triangle" w="med" len="med"/>
          </a:ln>
          <a:effectLst/>
        </p:spPr>
        <p:txBody>
          <a:bodyPr lIns="82124" tIns="41061" rIns="82124" bIns="41061" anchor="ctr">
            <a:spAutoFit/>
          </a:bodyPr>
          <a:lstStyle/>
          <a:p>
            <a:endParaRPr lang="en-US"/>
          </a:p>
        </p:txBody>
      </p:sp>
      <p:sp>
        <p:nvSpPr>
          <p:cNvPr id="1312854" name="Line 86"/>
          <p:cNvSpPr>
            <a:spLocks noChangeShapeType="1"/>
          </p:cNvSpPr>
          <p:nvPr/>
        </p:nvSpPr>
        <p:spPr bwMode="auto">
          <a:xfrm rot="10800000" flipH="1" flipV="1">
            <a:off x="4713289" y="4322763"/>
            <a:ext cx="1343025" cy="762000"/>
          </a:xfrm>
          <a:prstGeom prst="line">
            <a:avLst/>
          </a:prstGeom>
          <a:noFill/>
          <a:ln w="28575">
            <a:solidFill>
              <a:schemeClr val="folHlink"/>
            </a:solidFill>
            <a:prstDash val="dash"/>
            <a:round/>
            <a:headEnd/>
            <a:tailEnd type="triangle" w="med" len="med"/>
          </a:ln>
          <a:effectLst/>
        </p:spPr>
        <p:txBody>
          <a:bodyPr lIns="82124" tIns="41061" rIns="82124" bIns="41061" anchor="ctr">
            <a:spAutoFit/>
          </a:bodyPr>
          <a:lstStyle/>
          <a:p>
            <a:endParaRPr lang="en-US"/>
          </a:p>
        </p:txBody>
      </p:sp>
      <p:sp>
        <p:nvSpPr>
          <p:cNvPr id="1312856" name="Line 88"/>
          <p:cNvSpPr>
            <a:spLocks noChangeShapeType="1"/>
          </p:cNvSpPr>
          <p:nvPr/>
        </p:nvSpPr>
        <p:spPr bwMode="auto">
          <a:xfrm rot="10800000" flipV="1">
            <a:off x="4260851" y="2698750"/>
            <a:ext cx="684213" cy="714375"/>
          </a:xfrm>
          <a:prstGeom prst="line">
            <a:avLst/>
          </a:prstGeom>
          <a:noFill/>
          <a:ln w="28575">
            <a:solidFill>
              <a:srgbClr val="497E2E"/>
            </a:solidFill>
            <a:round/>
            <a:headEnd/>
            <a:tailEnd type="triangle" w="med" len="med"/>
          </a:ln>
          <a:effectLst/>
        </p:spPr>
        <p:txBody>
          <a:bodyPr lIns="82124" tIns="41061" rIns="82124" bIns="41061" anchor="ctr">
            <a:spAutoFit/>
          </a:bodyPr>
          <a:lstStyle/>
          <a:p>
            <a:endParaRPr lang="en-US"/>
          </a:p>
        </p:txBody>
      </p:sp>
      <p:sp>
        <p:nvSpPr>
          <p:cNvPr id="1312857" name="Line 89"/>
          <p:cNvSpPr>
            <a:spLocks noChangeShapeType="1"/>
          </p:cNvSpPr>
          <p:nvPr/>
        </p:nvSpPr>
        <p:spPr bwMode="auto">
          <a:xfrm rot="10800000" flipV="1">
            <a:off x="7210426" y="2698750"/>
            <a:ext cx="463550" cy="714375"/>
          </a:xfrm>
          <a:prstGeom prst="line">
            <a:avLst/>
          </a:prstGeom>
          <a:noFill/>
          <a:ln w="28575">
            <a:solidFill>
              <a:srgbClr val="497E2E"/>
            </a:solidFill>
            <a:round/>
            <a:headEnd/>
            <a:tailEnd type="triangle" w="med" len="med"/>
          </a:ln>
          <a:effectLst/>
        </p:spPr>
        <p:txBody>
          <a:bodyPr lIns="82124" tIns="41061" rIns="82124" bIns="41061" anchor="ctr">
            <a:spAutoFit/>
          </a:bodyPr>
          <a:lstStyle/>
          <a:p>
            <a:endParaRPr lang="en-US"/>
          </a:p>
        </p:txBody>
      </p:sp>
      <p:sp>
        <p:nvSpPr>
          <p:cNvPr id="1312858" name="Line 90"/>
          <p:cNvSpPr>
            <a:spLocks noChangeShapeType="1"/>
          </p:cNvSpPr>
          <p:nvPr/>
        </p:nvSpPr>
        <p:spPr bwMode="auto">
          <a:xfrm rot="10800000" flipV="1">
            <a:off x="5495926" y="3587750"/>
            <a:ext cx="1331913" cy="1588"/>
          </a:xfrm>
          <a:prstGeom prst="line">
            <a:avLst/>
          </a:prstGeom>
          <a:noFill/>
          <a:ln w="28575">
            <a:solidFill>
              <a:srgbClr val="497E2E"/>
            </a:solidFill>
            <a:round/>
            <a:headEnd type="triangle" w="med" len="med"/>
            <a:tailEnd/>
          </a:ln>
          <a:effectLst/>
        </p:spPr>
        <p:txBody>
          <a:bodyPr lIns="82124" tIns="41061" rIns="82124" bIns="41061" anchor="ctr">
            <a:spAutoFit/>
          </a:bodyPr>
          <a:lstStyle/>
          <a:p>
            <a:endParaRPr lang="en-US"/>
          </a:p>
        </p:txBody>
      </p:sp>
      <p:sp>
        <p:nvSpPr>
          <p:cNvPr id="1312860" name="Line 92"/>
          <p:cNvSpPr>
            <a:spLocks noChangeShapeType="1"/>
          </p:cNvSpPr>
          <p:nvPr/>
        </p:nvSpPr>
        <p:spPr bwMode="auto">
          <a:xfrm rot="10800000" flipH="1">
            <a:off x="7354889" y="2698750"/>
            <a:ext cx="1641475" cy="766763"/>
          </a:xfrm>
          <a:prstGeom prst="line">
            <a:avLst/>
          </a:prstGeom>
          <a:noFill/>
          <a:ln w="28575">
            <a:solidFill>
              <a:srgbClr val="497E2E"/>
            </a:solidFill>
            <a:round/>
            <a:headEnd type="triangle" w="med" len="med"/>
            <a:tailEnd/>
          </a:ln>
          <a:effectLst/>
        </p:spPr>
        <p:txBody>
          <a:bodyPr lIns="82124" tIns="41061" rIns="82124" bIns="41061" anchor="ctr">
            <a:spAutoFit/>
          </a:bodyPr>
          <a:lstStyle/>
          <a:p>
            <a:endParaRPr lang="en-US"/>
          </a:p>
        </p:txBody>
      </p:sp>
      <p:sp>
        <p:nvSpPr>
          <p:cNvPr id="1312862" name="Line 94"/>
          <p:cNvSpPr>
            <a:spLocks noChangeShapeType="1"/>
          </p:cNvSpPr>
          <p:nvPr/>
        </p:nvSpPr>
        <p:spPr bwMode="auto">
          <a:xfrm rot="10800000">
            <a:off x="3340101" y="2698750"/>
            <a:ext cx="1362075" cy="0"/>
          </a:xfrm>
          <a:prstGeom prst="line">
            <a:avLst/>
          </a:prstGeom>
          <a:noFill/>
          <a:ln w="28575">
            <a:solidFill>
              <a:srgbClr val="497E2E"/>
            </a:solidFill>
            <a:round/>
            <a:headEnd type="triangle" w="med" len="med"/>
            <a:tailEnd/>
          </a:ln>
          <a:effectLst/>
        </p:spPr>
        <p:txBody>
          <a:bodyPr lIns="82124" tIns="41061" rIns="82124" bIns="41061" anchor="ctr">
            <a:spAutoFit/>
          </a:bodyPr>
          <a:lstStyle/>
          <a:p>
            <a:endParaRPr lang="en-US"/>
          </a:p>
        </p:txBody>
      </p:sp>
      <p:sp>
        <p:nvSpPr>
          <p:cNvPr id="1312863" name="Line 95"/>
          <p:cNvSpPr>
            <a:spLocks noChangeShapeType="1"/>
          </p:cNvSpPr>
          <p:nvPr/>
        </p:nvSpPr>
        <p:spPr bwMode="auto">
          <a:xfrm rot="10800000" flipV="1">
            <a:off x="6502401" y="3608388"/>
            <a:ext cx="593725" cy="631825"/>
          </a:xfrm>
          <a:prstGeom prst="line">
            <a:avLst/>
          </a:prstGeom>
          <a:noFill/>
          <a:ln w="28575">
            <a:solidFill>
              <a:schemeClr val="folHlink"/>
            </a:solidFill>
            <a:prstDash val="dash"/>
            <a:round/>
            <a:headEnd/>
            <a:tailEnd type="triangle" w="med" len="med"/>
          </a:ln>
          <a:effectLst/>
        </p:spPr>
        <p:txBody>
          <a:bodyPr lIns="82124" tIns="41061" rIns="82124" bIns="41061" anchor="ctr">
            <a:spAutoFit/>
          </a:bodyPr>
          <a:lstStyle/>
          <a:p>
            <a:endParaRPr lang="en-US"/>
          </a:p>
        </p:txBody>
      </p:sp>
      <p:sp>
        <p:nvSpPr>
          <p:cNvPr id="1312866" name="Line 98"/>
          <p:cNvSpPr>
            <a:spLocks noChangeShapeType="1"/>
          </p:cNvSpPr>
          <p:nvPr/>
        </p:nvSpPr>
        <p:spPr bwMode="auto">
          <a:xfrm rot="10800000" flipV="1">
            <a:off x="6559551" y="4422775"/>
            <a:ext cx="1389063" cy="722313"/>
          </a:xfrm>
          <a:prstGeom prst="line">
            <a:avLst/>
          </a:prstGeom>
          <a:noFill/>
          <a:ln w="28575">
            <a:solidFill>
              <a:srgbClr val="497E2E"/>
            </a:solidFill>
            <a:round/>
            <a:headEnd/>
            <a:tailEnd type="triangle" w="med" len="med"/>
          </a:ln>
          <a:effectLst/>
        </p:spPr>
        <p:txBody>
          <a:bodyPr lIns="82124" tIns="41061" rIns="82124" bIns="41061" anchor="ctr">
            <a:spAutoFit/>
          </a:bodyPr>
          <a:lstStyle/>
          <a:p>
            <a:endParaRPr lang="en-US"/>
          </a:p>
        </p:txBody>
      </p:sp>
      <p:sp>
        <p:nvSpPr>
          <p:cNvPr id="1312867" name="Line 99"/>
          <p:cNvSpPr>
            <a:spLocks noChangeShapeType="1"/>
          </p:cNvSpPr>
          <p:nvPr/>
        </p:nvSpPr>
        <p:spPr bwMode="auto">
          <a:xfrm rot="10800000" flipH="1" flipV="1">
            <a:off x="6305551" y="4459288"/>
            <a:ext cx="0" cy="631825"/>
          </a:xfrm>
          <a:prstGeom prst="line">
            <a:avLst/>
          </a:prstGeom>
          <a:noFill/>
          <a:ln w="28575">
            <a:solidFill>
              <a:schemeClr val="accent2"/>
            </a:solidFill>
            <a:prstDash val="sysDot"/>
            <a:round/>
            <a:headEnd/>
            <a:tailEnd type="triangle" w="med" len="med"/>
          </a:ln>
          <a:effectLst/>
        </p:spPr>
        <p:txBody>
          <a:bodyPr lIns="82124" tIns="41061" rIns="82124" bIns="41061" anchor="ctr">
            <a:spAutoFit/>
          </a:bodyPr>
          <a:lstStyle/>
          <a:p>
            <a:endParaRPr lang="en-US"/>
          </a:p>
        </p:txBody>
      </p:sp>
      <p:sp>
        <p:nvSpPr>
          <p:cNvPr id="1312868" name="Line 100"/>
          <p:cNvSpPr>
            <a:spLocks noChangeShapeType="1"/>
          </p:cNvSpPr>
          <p:nvPr/>
        </p:nvSpPr>
        <p:spPr bwMode="auto">
          <a:xfrm rot="10800000" flipV="1">
            <a:off x="5618164" y="2713038"/>
            <a:ext cx="687387" cy="720725"/>
          </a:xfrm>
          <a:prstGeom prst="line">
            <a:avLst/>
          </a:prstGeom>
          <a:noFill/>
          <a:ln w="28575">
            <a:solidFill>
              <a:srgbClr val="497E2E"/>
            </a:solidFill>
            <a:round/>
            <a:headEnd/>
            <a:tailEnd type="triangle" w="med" len="med"/>
          </a:ln>
          <a:effectLst/>
        </p:spPr>
        <p:txBody>
          <a:bodyPr lIns="82124" tIns="41061" rIns="82124" bIns="41061" anchor="ctr">
            <a:spAutoFit/>
          </a:bodyPr>
          <a:lstStyle/>
          <a:p>
            <a:endParaRPr lang="en-US"/>
          </a:p>
        </p:txBody>
      </p:sp>
      <p:sp>
        <p:nvSpPr>
          <p:cNvPr id="1312850" name="Text Box 82"/>
          <p:cNvSpPr txBox="1">
            <a:spLocks noChangeArrowheads="1"/>
          </p:cNvSpPr>
          <p:nvPr/>
        </p:nvSpPr>
        <p:spPr bwMode="auto">
          <a:xfrm>
            <a:off x="5173664" y="1658938"/>
            <a:ext cx="1995584" cy="332223"/>
          </a:xfrm>
          <a:prstGeom prst="rect">
            <a:avLst/>
          </a:prstGeom>
          <a:noFill/>
          <a:ln w="9525" algn="ctr">
            <a:noFill/>
            <a:miter lim="800000"/>
            <a:headEnd/>
            <a:tailEnd/>
          </a:ln>
          <a:effectLst/>
        </p:spPr>
        <p:txBody>
          <a:bodyPr wrap="none" lIns="82124" tIns="41061" rIns="82124" bIns="41061">
            <a:spAutoFit/>
          </a:bodyPr>
          <a:lstStyle/>
          <a:p>
            <a:pPr defTabSz="814388"/>
            <a:r>
              <a:rPr lang="en-AU" dirty="0" err="1" smtClean="0"/>
              <a:t>DODAG</a:t>
            </a:r>
            <a:r>
              <a:rPr lang="en-AU" dirty="0" smtClean="0"/>
              <a:t> Topology</a:t>
            </a:r>
            <a:endParaRPr lang="en-US" dirty="0"/>
          </a:p>
        </p:txBody>
      </p:sp>
      <p:sp>
        <p:nvSpPr>
          <p:cNvPr id="1312940" name="Line 172"/>
          <p:cNvSpPr>
            <a:spLocks noChangeShapeType="1"/>
          </p:cNvSpPr>
          <p:nvPr/>
        </p:nvSpPr>
        <p:spPr bwMode="auto">
          <a:xfrm flipV="1">
            <a:off x="7386639" y="3587750"/>
            <a:ext cx="1228725" cy="1588"/>
          </a:xfrm>
          <a:prstGeom prst="line">
            <a:avLst/>
          </a:prstGeom>
          <a:noFill/>
          <a:ln w="28575">
            <a:solidFill>
              <a:srgbClr val="497E2E"/>
            </a:solidFill>
            <a:round/>
            <a:headEnd type="triangle" w="med" len="med"/>
            <a:tailEnd/>
          </a:ln>
          <a:effectLst/>
        </p:spPr>
        <p:txBody>
          <a:bodyPr lIns="82124" tIns="41061" rIns="82124" bIns="41061" anchor="ctr">
            <a:spAutoFit/>
          </a:bodyPr>
          <a:lstStyle/>
          <a:p>
            <a:endParaRPr lang="en-US"/>
          </a:p>
        </p:txBody>
      </p:sp>
      <p:sp>
        <p:nvSpPr>
          <p:cNvPr id="1312852" name="Cloud"/>
          <p:cNvSpPr>
            <a:spLocks noChangeAspect="1" noEditPoints="1" noChangeArrowheads="1"/>
          </p:cNvSpPr>
          <p:nvPr/>
        </p:nvSpPr>
        <p:spPr bwMode="auto">
          <a:xfrm rot="10800000" flipV="1">
            <a:off x="5160963" y="5194768"/>
            <a:ext cx="1143000" cy="80486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A8286B"/>
          </a:solidFill>
          <a:ln w="9525">
            <a:solidFill>
              <a:srgbClr val="000000"/>
            </a:solidFill>
            <a:miter lim="800000"/>
            <a:headEnd/>
            <a:tailEnd/>
          </a:ln>
          <a:effectLst>
            <a:outerShdw dist="107763" dir="2700000" algn="ctr" rotWithShape="0">
              <a:srgbClr val="808080"/>
            </a:outerShdw>
          </a:effectLst>
        </p:spPr>
        <p:txBody>
          <a:bodyPr anchor="ctr" anchorCtr="1"/>
          <a:lstStyle/>
          <a:p>
            <a:pPr defTabSz="814388"/>
            <a:r>
              <a:rPr lang="en-AU" sz="1000">
                <a:solidFill>
                  <a:schemeClr val="bg1"/>
                </a:solidFill>
              </a:rPr>
              <a:t>IPv6 Core</a:t>
            </a:r>
            <a:endParaRPr lang="en-US" sz="1000">
              <a:solidFill>
                <a:schemeClr val="bg1"/>
              </a:solidFill>
            </a:endParaRPr>
          </a:p>
        </p:txBody>
      </p:sp>
      <p:pic>
        <p:nvPicPr>
          <p:cNvPr id="1312869" name="Picture 7" descr="Wireless Router, Added 04/20/2004"/>
          <p:cNvPicPr>
            <a:picLocks noChangeAspect="1" noChangeArrowheads="1"/>
          </p:cNvPicPr>
          <p:nvPr/>
        </p:nvPicPr>
        <p:blipFill>
          <a:blip r:embed="rId3" cstate="print"/>
          <a:srcRect/>
          <a:stretch>
            <a:fillRect/>
          </a:stretch>
        </p:blipFill>
        <p:spPr bwMode="auto">
          <a:xfrm rot="10800000" flipV="1">
            <a:off x="7389813" y="2438868"/>
            <a:ext cx="558800" cy="436562"/>
          </a:xfrm>
          <a:prstGeom prst="rect">
            <a:avLst/>
          </a:prstGeom>
          <a:noFill/>
          <a:ln w="9525">
            <a:noFill/>
            <a:miter lim="800000"/>
            <a:headEnd/>
            <a:tailEnd/>
          </a:ln>
        </p:spPr>
      </p:pic>
      <p:pic>
        <p:nvPicPr>
          <p:cNvPr id="1312870" name="Picture 7" descr="Wireless Router, Added 04/20/2004"/>
          <p:cNvPicPr>
            <a:picLocks noChangeAspect="1" noChangeArrowheads="1"/>
          </p:cNvPicPr>
          <p:nvPr/>
        </p:nvPicPr>
        <p:blipFill>
          <a:blip r:embed="rId3" cstate="print"/>
          <a:srcRect/>
          <a:stretch>
            <a:fillRect/>
          </a:stretch>
        </p:blipFill>
        <p:spPr bwMode="auto">
          <a:xfrm rot="10800000" flipV="1">
            <a:off x="3060701" y="2438868"/>
            <a:ext cx="558800" cy="436562"/>
          </a:xfrm>
          <a:prstGeom prst="rect">
            <a:avLst/>
          </a:prstGeom>
          <a:noFill/>
          <a:ln w="9525">
            <a:noFill/>
            <a:miter lim="800000"/>
            <a:headEnd/>
            <a:tailEnd/>
          </a:ln>
        </p:spPr>
      </p:pic>
      <p:pic>
        <p:nvPicPr>
          <p:cNvPr id="1312871" name="Picture 7" descr="Wireless Router, Added 04/20/2004"/>
          <p:cNvPicPr>
            <a:picLocks noChangeAspect="1" noChangeArrowheads="1"/>
          </p:cNvPicPr>
          <p:nvPr/>
        </p:nvPicPr>
        <p:blipFill>
          <a:blip r:embed="rId3" cstate="print"/>
          <a:srcRect/>
          <a:stretch>
            <a:fillRect/>
          </a:stretch>
        </p:blipFill>
        <p:spPr bwMode="auto">
          <a:xfrm rot="10800000" flipV="1">
            <a:off x="7673975" y="4104156"/>
            <a:ext cx="560388" cy="436562"/>
          </a:xfrm>
          <a:prstGeom prst="rect">
            <a:avLst/>
          </a:prstGeom>
          <a:noFill/>
          <a:ln w="9525">
            <a:noFill/>
            <a:miter lim="800000"/>
            <a:headEnd/>
            <a:tailEnd/>
          </a:ln>
        </p:spPr>
      </p:pic>
      <p:pic>
        <p:nvPicPr>
          <p:cNvPr id="1312872" name="Picture 62" descr="Wi-Fi Tag"/>
          <p:cNvPicPr>
            <a:picLocks noChangeAspect="1" noChangeArrowheads="1"/>
          </p:cNvPicPr>
          <p:nvPr/>
        </p:nvPicPr>
        <p:blipFill>
          <a:blip r:embed="rId4" cstate="print"/>
          <a:srcRect/>
          <a:stretch>
            <a:fillRect/>
          </a:stretch>
        </p:blipFill>
        <p:spPr bwMode="auto">
          <a:xfrm rot="9771823" flipV="1">
            <a:off x="8234363" y="3319931"/>
            <a:ext cx="468313" cy="392112"/>
          </a:xfrm>
          <a:prstGeom prst="rect">
            <a:avLst/>
          </a:prstGeom>
          <a:noFill/>
          <a:ln w="9525">
            <a:noFill/>
            <a:miter lim="800000"/>
            <a:headEnd/>
            <a:tailEnd/>
          </a:ln>
        </p:spPr>
      </p:pic>
      <p:pic>
        <p:nvPicPr>
          <p:cNvPr id="1312873" name="Picture 7" descr="Wireless Router, Added 04/20/2004"/>
          <p:cNvPicPr>
            <a:picLocks noChangeAspect="1" noChangeArrowheads="1"/>
          </p:cNvPicPr>
          <p:nvPr/>
        </p:nvPicPr>
        <p:blipFill>
          <a:blip r:embed="rId3" cstate="print"/>
          <a:srcRect/>
          <a:stretch>
            <a:fillRect/>
          </a:stretch>
        </p:blipFill>
        <p:spPr bwMode="auto">
          <a:xfrm rot="10800000" flipV="1">
            <a:off x="5221288" y="3297706"/>
            <a:ext cx="560388" cy="436562"/>
          </a:xfrm>
          <a:prstGeom prst="rect">
            <a:avLst/>
          </a:prstGeom>
          <a:noFill/>
          <a:ln w="9525">
            <a:noFill/>
            <a:miter lim="800000"/>
            <a:headEnd/>
            <a:tailEnd/>
          </a:ln>
        </p:spPr>
      </p:pic>
      <p:pic>
        <p:nvPicPr>
          <p:cNvPr id="1312874" name="Picture 7" descr="Wireless Router, Added 04/20/2004"/>
          <p:cNvPicPr>
            <a:picLocks noChangeAspect="1" noChangeArrowheads="1"/>
          </p:cNvPicPr>
          <p:nvPr/>
        </p:nvPicPr>
        <p:blipFill>
          <a:blip r:embed="rId3" cstate="print"/>
          <a:srcRect/>
          <a:stretch>
            <a:fillRect/>
          </a:stretch>
        </p:blipFill>
        <p:spPr bwMode="auto">
          <a:xfrm rot="10800000" flipV="1">
            <a:off x="3905251" y="3297706"/>
            <a:ext cx="558800" cy="436562"/>
          </a:xfrm>
          <a:prstGeom prst="rect">
            <a:avLst/>
          </a:prstGeom>
          <a:noFill/>
          <a:ln w="9525">
            <a:noFill/>
            <a:miter lim="800000"/>
            <a:headEnd/>
            <a:tailEnd/>
          </a:ln>
        </p:spPr>
      </p:pic>
      <p:pic>
        <p:nvPicPr>
          <p:cNvPr id="1312875" name="Picture 7" descr="Wireless Router, Added 04/20/2004"/>
          <p:cNvPicPr>
            <a:picLocks noChangeAspect="1" noChangeArrowheads="1"/>
          </p:cNvPicPr>
          <p:nvPr/>
        </p:nvPicPr>
        <p:blipFill>
          <a:blip r:embed="rId3" cstate="print"/>
          <a:srcRect/>
          <a:stretch>
            <a:fillRect/>
          </a:stretch>
        </p:blipFill>
        <p:spPr bwMode="auto">
          <a:xfrm rot="10800000" flipV="1">
            <a:off x="6034088" y="4104156"/>
            <a:ext cx="558800" cy="436562"/>
          </a:xfrm>
          <a:prstGeom prst="rect">
            <a:avLst/>
          </a:prstGeom>
          <a:noFill/>
          <a:ln w="9525">
            <a:noFill/>
            <a:miter lim="800000"/>
            <a:headEnd/>
            <a:tailEnd/>
          </a:ln>
        </p:spPr>
      </p:pic>
      <p:pic>
        <p:nvPicPr>
          <p:cNvPr id="1312876" name="Picture 63" descr="Wi-Fi Tag"/>
          <p:cNvPicPr>
            <a:picLocks noChangeAspect="1" noChangeArrowheads="1"/>
          </p:cNvPicPr>
          <p:nvPr/>
        </p:nvPicPr>
        <p:blipFill>
          <a:blip r:embed="rId4" cstate="print"/>
          <a:srcRect/>
          <a:stretch>
            <a:fillRect/>
          </a:stretch>
        </p:blipFill>
        <p:spPr bwMode="auto">
          <a:xfrm rot="10498256" flipV="1">
            <a:off x="4465638" y="4126381"/>
            <a:ext cx="471488" cy="388937"/>
          </a:xfrm>
          <a:prstGeom prst="rect">
            <a:avLst/>
          </a:prstGeom>
          <a:noFill/>
          <a:ln w="9525">
            <a:noFill/>
            <a:miter lim="800000"/>
            <a:headEnd/>
            <a:tailEnd/>
          </a:ln>
        </p:spPr>
      </p:pic>
      <p:pic>
        <p:nvPicPr>
          <p:cNvPr id="1312877" name="Picture 5"/>
          <p:cNvPicPr>
            <a:picLocks noChangeArrowheads="1"/>
          </p:cNvPicPr>
          <p:nvPr/>
        </p:nvPicPr>
        <p:blipFill>
          <a:blip r:embed="rId5" cstate="print"/>
          <a:srcRect/>
          <a:stretch>
            <a:fillRect/>
          </a:stretch>
        </p:blipFill>
        <p:spPr bwMode="auto">
          <a:xfrm rot="10800000" flipV="1">
            <a:off x="5835651" y="4972518"/>
            <a:ext cx="774700" cy="460375"/>
          </a:xfrm>
          <a:prstGeom prst="rect">
            <a:avLst/>
          </a:prstGeom>
          <a:noFill/>
          <a:ln w="9525">
            <a:noFill/>
            <a:miter lim="800000"/>
            <a:headEnd/>
            <a:tailEnd/>
          </a:ln>
        </p:spPr>
      </p:pic>
      <p:sp>
        <p:nvSpPr>
          <p:cNvPr id="1312878" name="Oval 110"/>
          <p:cNvSpPr>
            <a:spLocks noChangeArrowheads="1"/>
          </p:cNvSpPr>
          <p:nvPr/>
        </p:nvSpPr>
        <p:spPr bwMode="auto">
          <a:xfrm rot="10800000" flipV="1">
            <a:off x="8128001" y="4210518"/>
            <a:ext cx="234950" cy="200025"/>
          </a:xfrm>
          <a:prstGeom prst="ellipse">
            <a:avLst/>
          </a:prstGeom>
          <a:solidFill>
            <a:schemeClr val="accent2"/>
          </a:solidFill>
          <a:ln w="9525" algn="ctr">
            <a:noFill/>
            <a:round/>
            <a:headEnd/>
            <a:tailEnd/>
          </a:ln>
          <a:effectLst/>
        </p:spPr>
        <p:txBody>
          <a:bodyPr lIns="10800" tIns="3600" rIns="10800" bIns="3600" anchor="ctr" anchorCtr="1">
            <a:spAutoFit/>
          </a:bodyPr>
          <a:lstStyle/>
          <a:p>
            <a:pPr algn="ctr" defTabSz="814388"/>
            <a:r>
              <a:rPr lang="en-AU" sz="1000" dirty="0">
                <a:solidFill>
                  <a:schemeClr val="bg1"/>
                </a:solidFill>
              </a:rPr>
              <a:t>B</a:t>
            </a:r>
            <a:endParaRPr lang="en-US" sz="1000" dirty="0">
              <a:solidFill>
                <a:schemeClr val="bg1"/>
              </a:solidFill>
            </a:endParaRPr>
          </a:p>
        </p:txBody>
      </p:sp>
      <p:pic>
        <p:nvPicPr>
          <p:cNvPr id="1312879" name="Picture 7" descr="Wireless Router, Added 04/20/2004"/>
          <p:cNvPicPr>
            <a:picLocks noChangeAspect="1" noChangeArrowheads="1"/>
          </p:cNvPicPr>
          <p:nvPr/>
        </p:nvPicPr>
        <p:blipFill>
          <a:blip r:embed="rId3" cstate="print"/>
          <a:srcRect/>
          <a:stretch>
            <a:fillRect/>
          </a:stretch>
        </p:blipFill>
        <p:spPr bwMode="auto">
          <a:xfrm rot="10800000" flipV="1">
            <a:off x="5997576" y="2438868"/>
            <a:ext cx="558800" cy="436562"/>
          </a:xfrm>
          <a:prstGeom prst="rect">
            <a:avLst/>
          </a:prstGeom>
          <a:noFill/>
          <a:ln w="9525">
            <a:noFill/>
            <a:miter lim="800000"/>
            <a:headEnd/>
            <a:tailEnd/>
          </a:ln>
        </p:spPr>
      </p:pic>
      <p:pic>
        <p:nvPicPr>
          <p:cNvPr id="1312880" name="Picture 7" descr="Wireless Router, Added 04/20/2004"/>
          <p:cNvPicPr>
            <a:picLocks noChangeAspect="1" noChangeArrowheads="1"/>
          </p:cNvPicPr>
          <p:nvPr/>
        </p:nvPicPr>
        <p:blipFill>
          <a:blip r:embed="rId3" cstate="print"/>
          <a:srcRect/>
          <a:stretch>
            <a:fillRect/>
          </a:stretch>
        </p:blipFill>
        <p:spPr bwMode="auto">
          <a:xfrm rot="10800000" flipV="1">
            <a:off x="4699001" y="2438868"/>
            <a:ext cx="558800" cy="436562"/>
          </a:xfrm>
          <a:prstGeom prst="rect">
            <a:avLst/>
          </a:prstGeom>
          <a:noFill/>
          <a:ln w="9525">
            <a:noFill/>
            <a:miter lim="800000"/>
            <a:headEnd/>
            <a:tailEnd/>
          </a:ln>
        </p:spPr>
      </p:pic>
      <p:pic>
        <p:nvPicPr>
          <p:cNvPr id="1312881" name="Picture 7" descr="Wireless Router, Added 04/20/2004"/>
          <p:cNvPicPr>
            <a:picLocks noChangeAspect="1" noChangeArrowheads="1"/>
          </p:cNvPicPr>
          <p:nvPr/>
        </p:nvPicPr>
        <p:blipFill>
          <a:blip r:embed="rId3" cstate="print"/>
          <a:srcRect/>
          <a:stretch>
            <a:fillRect/>
          </a:stretch>
        </p:blipFill>
        <p:spPr bwMode="auto">
          <a:xfrm rot="10800000" flipV="1">
            <a:off x="6829425" y="3297706"/>
            <a:ext cx="560388" cy="436562"/>
          </a:xfrm>
          <a:prstGeom prst="rect">
            <a:avLst/>
          </a:prstGeom>
          <a:noFill/>
          <a:ln w="9525">
            <a:noFill/>
            <a:miter lim="800000"/>
            <a:headEnd/>
            <a:tailEnd/>
          </a:ln>
        </p:spPr>
      </p:pic>
      <p:pic>
        <p:nvPicPr>
          <p:cNvPr id="1312883" name="Picture 7" descr="Wireless Router, Added 04/20/2004"/>
          <p:cNvPicPr>
            <a:picLocks noChangeAspect="1" noChangeArrowheads="1"/>
          </p:cNvPicPr>
          <p:nvPr/>
        </p:nvPicPr>
        <p:blipFill>
          <a:blip r:embed="rId3" cstate="print"/>
          <a:srcRect/>
          <a:stretch>
            <a:fillRect/>
          </a:stretch>
        </p:blipFill>
        <p:spPr bwMode="auto">
          <a:xfrm rot="10800000" flipV="1">
            <a:off x="8832851" y="2438868"/>
            <a:ext cx="558800" cy="436562"/>
          </a:xfrm>
          <a:prstGeom prst="rect">
            <a:avLst/>
          </a:prstGeom>
          <a:noFill/>
          <a:ln w="9525">
            <a:noFill/>
            <a:miter lim="800000"/>
            <a:headEnd/>
            <a:tailEnd/>
          </a:ln>
        </p:spPr>
      </p:pic>
      <p:sp>
        <p:nvSpPr>
          <p:cNvPr id="51" name="Oval 110"/>
          <p:cNvSpPr>
            <a:spLocks noChangeArrowheads="1"/>
          </p:cNvSpPr>
          <p:nvPr/>
        </p:nvSpPr>
        <p:spPr bwMode="auto">
          <a:xfrm>
            <a:off x="11404601" y="3162300"/>
            <a:ext cx="234950" cy="200025"/>
          </a:xfrm>
          <a:prstGeom prst="ellipse">
            <a:avLst/>
          </a:prstGeom>
          <a:solidFill>
            <a:schemeClr val="accent2"/>
          </a:solidFill>
          <a:ln w="9525" algn="ctr">
            <a:noFill/>
            <a:round/>
            <a:headEnd/>
            <a:tailEnd/>
          </a:ln>
          <a:effectLst/>
        </p:spPr>
        <p:txBody>
          <a:bodyPr lIns="10800" tIns="3600" rIns="10800" bIns="3600" anchor="ctr" anchorCtr="1">
            <a:spAutoFit/>
          </a:bodyPr>
          <a:lstStyle/>
          <a:p>
            <a:pPr algn="ctr" defTabSz="814388"/>
            <a:r>
              <a:rPr lang="en-AU" sz="1000" dirty="0">
                <a:solidFill>
                  <a:schemeClr val="bg1"/>
                </a:solidFill>
              </a:rPr>
              <a:t>B</a:t>
            </a:r>
            <a:endParaRPr lang="en-US" sz="1000" dirty="0">
              <a:solidFill>
                <a:schemeClr val="bg1"/>
              </a:solidFill>
            </a:endParaRPr>
          </a:p>
        </p:txBody>
      </p:sp>
      <p:sp>
        <p:nvSpPr>
          <p:cNvPr id="45" name="Text Box 465"/>
          <p:cNvSpPr txBox="1">
            <a:spLocks noChangeArrowheads="1"/>
          </p:cNvSpPr>
          <p:nvPr/>
        </p:nvSpPr>
        <p:spPr bwMode="auto">
          <a:xfrm>
            <a:off x="10119519" y="2035176"/>
            <a:ext cx="954088" cy="247650"/>
          </a:xfrm>
          <a:prstGeom prst="rect">
            <a:avLst/>
          </a:prstGeom>
          <a:noFill/>
          <a:ln w="9525" algn="ctr">
            <a:noFill/>
            <a:miter lim="800000"/>
            <a:headEnd/>
            <a:tailEnd/>
          </a:ln>
          <a:effectLst/>
        </p:spPr>
        <p:txBody>
          <a:bodyPr lIns="10800" tIns="41061" rIns="10800" bIns="41061">
            <a:spAutoFit/>
          </a:bodyPr>
          <a:lstStyle/>
          <a:p>
            <a:pPr algn="r" defTabSz="814388"/>
            <a:r>
              <a:rPr lang="en-AU" sz="1200" dirty="0" err="1">
                <a:solidFill>
                  <a:schemeClr val="tx1"/>
                </a:solidFill>
              </a:rPr>
              <a:t>LQL</a:t>
            </a:r>
            <a:r>
              <a:rPr lang="en-AU" sz="1200" dirty="0">
                <a:solidFill>
                  <a:schemeClr val="tx1"/>
                </a:solidFill>
              </a:rPr>
              <a:t>=3 (Poor)</a:t>
            </a:r>
          </a:p>
        </p:txBody>
      </p:sp>
      <p:sp>
        <p:nvSpPr>
          <p:cNvPr id="46" name="Text Box 470"/>
          <p:cNvSpPr txBox="1">
            <a:spLocks noChangeArrowheads="1"/>
          </p:cNvSpPr>
          <p:nvPr/>
        </p:nvSpPr>
        <p:spPr bwMode="auto">
          <a:xfrm>
            <a:off x="9857582" y="2776305"/>
            <a:ext cx="1216025" cy="247650"/>
          </a:xfrm>
          <a:prstGeom prst="rect">
            <a:avLst/>
          </a:prstGeom>
          <a:noFill/>
          <a:ln w="9525" algn="ctr">
            <a:noFill/>
            <a:miter lim="800000"/>
            <a:headEnd/>
            <a:tailEnd/>
          </a:ln>
          <a:effectLst/>
        </p:spPr>
        <p:txBody>
          <a:bodyPr lIns="10800" tIns="41061" rIns="10800" bIns="41061">
            <a:spAutoFit/>
          </a:bodyPr>
          <a:lstStyle/>
          <a:p>
            <a:pPr algn="r" defTabSz="814388"/>
            <a:r>
              <a:rPr lang="en-AU" sz="1200" dirty="0" err="1">
                <a:solidFill>
                  <a:schemeClr val="tx1"/>
                </a:solidFill>
              </a:rPr>
              <a:t>LQL</a:t>
            </a:r>
            <a:r>
              <a:rPr lang="en-AU" sz="1200" dirty="0">
                <a:solidFill>
                  <a:schemeClr val="tx1"/>
                </a:solidFill>
              </a:rPr>
              <a:t>=1 (Good)</a:t>
            </a:r>
          </a:p>
        </p:txBody>
      </p:sp>
      <p:sp>
        <p:nvSpPr>
          <p:cNvPr id="47" name="Text Box 486"/>
          <p:cNvSpPr txBox="1">
            <a:spLocks noChangeArrowheads="1"/>
          </p:cNvSpPr>
          <p:nvPr/>
        </p:nvSpPr>
        <p:spPr bwMode="auto">
          <a:xfrm>
            <a:off x="10119519" y="2384423"/>
            <a:ext cx="954088" cy="247650"/>
          </a:xfrm>
          <a:prstGeom prst="rect">
            <a:avLst/>
          </a:prstGeom>
          <a:noFill/>
          <a:ln w="9525" algn="ctr">
            <a:noFill/>
            <a:miter lim="800000"/>
            <a:headEnd/>
            <a:tailEnd/>
          </a:ln>
          <a:effectLst/>
        </p:spPr>
        <p:txBody>
          <a:bodyPr lIns="10800" tIns="41061" rIns="10800" bIns="41061">
            <a:spAutoFit/>
          </a:bodyPr>
          <a:lstStyle/>
          <a:p>
            <a:pPr algn="r" defTabSz="814388"/>
            <a:r>
              <a:rPr lang="en-AU" sz="1200" dirty="0" err="1">
                <a:solidFill>
                  <a:schemeClr val="tx1"/>
                </a:solidFill>
              </a:rPr>
              <a:t>LQL</a:t>
            </a:r>
            <a:r>
              <a:rPr lang="en-AU" sz="1200" dirty="0">
                <a:solidFill>
                  <a:schemeClr val="tx1"/>
                </a:solidFill>
              </a:rPr>
              <a:t>=2 (Fair)</a:t>
            </a:r>
          </a:p>
        </p:txBody>
      </p:sp>
      <p:sp>
        <p:nvSpPr>
          <p:cNvPr id="48" name="Line 436"/>
          <p:cNvSpPr>
            <a:spLocks noChangeShapeType="1"/>
          </p:cNvSpPr>
          <p:nvPr/>
        </p:nvSpPr>
        <p:spPr bwMode="auto">
          <a:xfrm flipH="1" flipV="1">
            <a:off x="11110116" y="2524125"/>
            <a:ext cx="745334" cy="0"/>
          </a:xfrm>
          <a:prstGeom prst="line">
            <a:avLst/>
          </a:prstGeom>
          <a:noFill/>
          <a:ln w="28575">
            <a:solidFill>
              <a:schemeClr val="folHlink"/>
            </a:solidFill>
            <a:prstDash val="dash"/>
            <a:round/>
            <a:headEnd/>
            <a:tailEnd/>
          </a:ln>
          <a:effectLst/>
        </p:spPr>
        <p:txBody>
          <a:bodyPr wrap="square" lIns="82124" tIns="41061" rIns="82124" bIns="41061" anchor="ctr">
            <a:spAutoFit/>
          </a:bodyPr>
          <a:lstStyle/>
          <a:p>
            <a:endParaRPr lang="en-US"/>
          </a:p>
        </p:txBody>
      </p:sp>
      <p:sp>
        <p:nvSpPr>
          <p:cNvPr id="49" name="Line 437"/>
          <p:cNvSpPr>
            <a:spLocks noChangeShapeType="1"/>
          </p:cNvSpPr>
          <p:nvPr/>
        </p:nvSpPr>
        <p:spPr bwMode="auto">
          <a:xfrm flipH="1">
            <a:off x="11090275" y="2168860"/>
            <a:ext cx="765175" cy="4765"/>
          </a:xfrm>
          <a:prstGeom prst="line">
            <a:avLst/>
          </a:prstGeom>
          <a:noFill/>
          <a:ln w="28575">
            <a:solidFill>
              <a:schemeClr val="accent2"/>
            </a:solidFill>
            <a:prstDash val="sysDot"/>
            <a:round/>
            <a:headEnd/>
            <a:tailEnd/>
          </a:ln>
          <a:effectLst/>
        </p:spPr>
        <p:txBody>
          <a:bodyPr wrap="square" lIns="82124" tIns="41061" rIns="82124" bIns="41061" anchor="ctr">
            <a:spAutoFit/>
          </a:bodyPr>
          <a:lstStyle/>
          <a:p>
            <a:endParaRPr lang="en-US"/>
          </a:p>
        </p:txBody>
      </p:sp>
      <p:sp>
        <p:nvSpPr>
          <p:cNvPr id="50" name="Line 452"/>
          <p:cNvSpPr>
            <a:spLocks noChangeShapeType="1"/>
          </p:cNvSpPr>
          <p:nvPr/>
        </p:nvSpPr>
        <p:spPr bwMode="auto">
          <a:xfrm>
            <a:off x="11090275" y="2901950"/>
            <a:ext cx="745334" cy="0"/>
          </a:xfrm>
          <a:prstGeom prst="line">
            <a:avLst/>
          </a:prstGeom>
          <a:noFill/>
          <a:ln w="28575">
            <a:solidFill>
              <a:srgbClr val="497E2E"/>
            </a:solidFill>
            <a:round/>
            <a:headEnd/>
            <a:tailEnd/>
          </a:ln>
          <a:effectLst/>
        </p:spPr>
        <p:txBody>
          <a:bodyPr wrap="square" lIns="82124" tIns="41061" rIns="82124" bIns="41061" anchor="ctr">
            <a:spAutoFit/>
          </a:bodyPr>
          <a:lstStyle/>
          <a:p>
            <a:endParaRPr lang="en-US"/>
          </a:p>
        </p:txBody>
      </p:sp>
      <p:sp>
        <p:nvSpPr>
          <p:cNvPr id="52" name="Text Box 470"/>
          <p:cNvSpPr txBox="1">
            <a:spLocks noChangeArrowheads="1"/>
          </p:cNvSpPr>
          <p:nvPr/>
        </p:nvSpPr>
        <p:spPr bwMode="auto">
          <a:xfrm>
            <a:off x="9857582" y="3136900"/>
            <a:ext cx="1216025" cy="247650"/>
          </a:xfrm>
          <a:prstGeom prst="rect">
            <a:avLst/>
          </a:prstGeom>
          <a:noFill/>
          <a:ln w="9525" algn="ctr">
            <a:noFill/>
            <a:miter lim="800000"/>
            <a:headEnd/>
            <a:tailEnd/>
          </a:ln>
          <a:effectLst/>
        </p:spPr>
        <p:txBody>
          <a:bodyPr lIns="10800" tIns="41061" rIns="10800" bIns="41061">
            <a:spAutoFit/>
          </a:bodyPr>
          <a:lstStyle/>
          <a:p>
            <a:pPr algn="r" defTabSz="814388"/>
            <a:r>
              <a:rPr lang="en-AU" sz="1200" dirty="0" smtClean="0">
                <a:solidFill>
                  <a:schemeClr val="tx1"/>
                </a:solidFill>
              </a:rPr>
              <a:t>Battery Powered</a:t>
            </a:r>
            <a:endParaRPr lang="en-AU" sz="1200" dirty="0">
              <a:solidFill>
                <a:schemeClr val="tx1"/>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7903" name="Rectangle 15"/>
          <p:cNvSpPr>
            <a:spLocks noGrp="1" noChangeArrowheads="1"/>
          </p:cNvSpPr>
          <p:nvPr>
            <p:ph type="title"/>
          </p:nvPr>
        </p:nvSpPr>
        <p:spPr>
          <a:xfrm>
            <a:off x="1057275" y="233363"/>
            <a:ext cx="10274300" cy="838200"/>
          </a:xfrm>
        </p:spPr>
        <p:txBody>
          <a:bodyPr/>
          <a:lstStyle/>
          <a:p>
            <a:r>
              <a:rPr lang="en-AU"/>
              <a:t>OF: Low Latency Paths only</a:t>
            </a:r>
            <a:endParaRPr lang="en-US"/>
          </a:p>
        </p:txBody>
      </p:sp>
      <p:sp>
        <p:nvSpPr>
          <p:cNvPr id="1317953" name="Line 65"/>
          <p:cNvSpPr>
            <a:spLocks noChangeShapeType="1"/>
          </p:cNvSpPr>
          <p:nvPr/>
        </p:nvSpPr>
        <p:spPr bwMode="auto">
          <a:xfrm rot="10800000" flipH="1" flipV="1">
            <a:off x="7427913" y="2513013"/>
            <a:ext cx="819150" cy="823913"/>
          </a:xfrm>
          <a:prstGeom prst="line">
            <a:avLst/>
          </a:prstGeom>
          <a:noFill/>
          <a:ln w="28575">
            <a:solidFill>
              <a:srgbClr val="EAEAEA"/>
            </a:solidFill>
            <a:round/>
            <a:headEnd/>
            <a:tailEnd/>
          </a:ln>
          <a:effectLst/>
        </p:spPr>
        <p:txBody>
          <a:bodyPr lIns="82124" tIns="41061" rIns="82124" bIns="41061" anchor="ctr">
            <a:spAutoFit/>
          </a:bodyPr>
          <a:lstStyle/>
          <a:p>
            <a:endParaRPr lang="en-US"/>
          </a:p>
        </p:txBody>
      </p:sp>
      <p:sp>
        <p:nvSpPr>
          <p:cNvPr id="1317952" name="Line 64"/>
          <p:cNvSpPr>
            <a:spLocks noChangeShapeType="1"/>
          </p:cNvSpPr>
          <p:nvPr/>
        </p:nvSpPr>
        <p:spPr bwMode="auto">
          <a:xfrm rot="10800000" flipV="1">
            <a:off x="8248651" y="2606676"/>
            <a:ext cx="636587" cy="714375"/>
          </a:xfrm>
          <a:prstGeom prst="line">
            <a:avLst/>
          </a:prstGeom>
          <a:noFill/>
          <a:ln w="28575">
            <a:solidFill>
              <a:srgbClr val="EAEAEA"/>
            </a:solidFill>
            <a:round/>
            <a:headEnd/>
            <a:tailEnd/>
          </a:ln>
          <a:effectLst/>
        </p:spPr>
        <p:txBody>
          <a:bodyPr lIns="82124" tIns="41061" rIns="82124" bIns="41061" anchor="ctr">
            <a:spAutoFit/>
          </a:bodyPr>
          <a:lstStyle/>
          <a:p>
            <a:endParaRPr lang="en-US"/>
          </a:p>
        </p:txBody>
      </p:sp>
      <p:sp>
        <p:nvSpPr>
          <p:cNvPr id="1317950" name="Line 62"/>
          <p:cNvSpPr>
            <a:spLocks noChangeShapeType="1"/>
          </p:cNvSpPr>
          <p:nvPr/>
        </p:nvSpPr>
        <p:spPr bwMode="auto">
          <a:xfrm rot="10800000">
            <a:off x="6889751" y="3440113"/>
            <a:ext cx="652462" cy="595313"/>
          </a:xfrm>
          <a:prstGeom prst="line">
            <a:avLst/>
          </a:prstGeom>
          <a:noFill/>
          <a:ln w="28575">
            <a:solidFill>
              <a:srgbClr val="497E2E"/>
            </a:solidFill>
            <a:round/>
            <a:headEnd type="triangle" w="med" len="med"/>
            <a:tailEnd/>
          </a:ln>
          <a:effectLst/>
        </p:spPr>
        <p:txBody>
          <a:bodyPr lIns="82124" tIns="41061" rIns="82124" bIns="41061" anchor="ctr">
            <a:spAutoFit/>
          </a:bodyPr>
          <a:lstStyle/>
          <a:p>
            <a:endParaRPr lang="en-US"/>
          </a:p>
        </p:txBody>
      </p:sp>
      <p:sp>
        <p:nvSpPr>
          <p:cNvPr id="1317949" name="Line 61"/>
          <p:cNvSpPr>
            <a:spLocks noChangeShapeType="1"/>
          </p:cNvSpPr>
          <p:nvPr/>
        </p:nvSpPr>
        <p:spPr bwMode="auto">
          <a:xfrm rot="10800000" flipH="1" flipV="1">
            <a:off x="5340351" y="3440113"/>
            <a:ext cx="569912" cy="595313"/>
          </a:xfrm>
          <a:prstGeom prst="line">
            <a:avLst/>
          </a:prstGeom>
          <a:noFill/>
          <a:ln w="28575">
            <a:solidFill>
              <a:schemeClr val="accent2"/>
            </a:solidFill>
            <a:prstDash val="sysDot"/>
            <a:round/>
            <a:headEnd/>
            <a:tailEnd type="triangle" w="med" len="med"/>
          </a:ln>
          <a:effectLst/>
        </p:spPr>
        <p:txBody>
          <a:bodyPr lIns="82124" tIns="41061" rIns="82124" bIns="41061" anchor="ctr">
            <a:spAutoFit/>
          </a:bodyPr>
          <a:lstStyle/>
          <a:p>
            <a:endParaRPr lang="en-US"/>
          </a:p>
        </p:txBody>
      </p:sp>
      <p:sp>
        <p:nvSpPr>
          <p:cNvPr id="1317948" name="Line 60"/>
          <p:cNvSpPr>
            <a:spLocks noChangeShapeType="1"/>
          </p:cNvSpPr>
          <p:nvPr/>
        </p:nvSpPr>
        <p:spPr bwMode="auto">
          <a:xfrm rot="10800000" flipH="1" flipV="1">
            <a:off x="3197226" y="2606676"/>
            <a:ext cx="569912" cy="595312"/>
          </a:xfrm>
          <a:prstGeom prst="line">
            <a:avLst/>
          </a:prstGeom>
          <a:noFill/>
          <a:ln w="28575">
            <a:solidFill>
              <a:schemeClr val="accent2"/>
            </a:solidFill>
            <a:prstDash val="sysDot"/>
            <a:round/>
            <a:headEnd/>
            <a:tailEnd type="triangle" w="med" len="med"/>
          </a:ln>
          <a:effectLst/>
        </p:spPr>
        <p:txBody>
          <a:bodyPr lIns="82124" tIns="41061" rIns="82124" bIns="41061" anchor="ctr">
            <a:spAutoFit/>
          </a:bodyPr>
          <a:lstStyle/>
          <a:p>
            <a:endParaRPr lang="en-US"/>
          </a:p>
        </p:txBody>
      </p:sp>
      <p:sp>
        <p:nvSpPr>
          <p:cNvPr id="1317947" name="Line 59"/>
          <p:cNvSpPr>
            <a:spLocks noChangeShapeType="1"/>
          </p:cNvSpPr>
          <p:nvPr/>
        </p:nvSpPr>
        <p:spPr bwMode="auto">
          <a:xfrm rot="10800000" flipH="1">
            <a:off x="4578351" y="2487613"/>
            <a:ext cx="1173162" cy="0"/>
          </a:xfrm>
          <a:prstGeom prst="line">
            <a:avLst/>
          </a:prstGeom>
          <a:noFill/>
          <a:ln w="28575">
            <a:solidFill>
              <a:schemeClr val="folHlink"/>
            </a:solidFill>
            <a:prstDash val="dash"/>
            <a:round/>
            <a:headEnd/>
            <a:tailEnd type="triangle" w="med" len="med"/>
          </a:ln>
          <a:effectLst/>
        </p:spPr>
        <p:txBody>
          <a:bodyPr lIns="82124" tIns="41061" rIns="82124" bIns="41061" anchor="ctr">
            <a:spAutoFit/>
          </a:bodyPr>
          <a:lstStyle/>
          <a:p>
            <a:endParaRPr lang="en-US"/>
          </a:p>
        </p:txBody>
      </p:sp>
      <p:sp>
        <p:nvSpPr>
          <p:cNvPr id="1317890" name="Line 2"/>
          <p:cNvSpPr>
            <a:spLocks noChangeShapeType="1"/>
          </p:cNvSpPr>
          <p:nvPr/>
        </p:nvSpPr>
        <p:spPr bwMode="auto">
          <a:xfrm rot="10800000">
            <a:off x="6226176" y="4130676"/>
            <a:ext cx="1316037" cy="0"/>
          </a:xfrm>
          <a:prstGeom prst="line">
            <a:avLst/>
          </a:prstGeom>
          <a:noFill/>
          <a:ln w="28575">
            <a:solidFill>
              <a:srgbClr val="497E2E"/>
            </a:solidFill>
            <a:round/>
            <a:headEnd/>
            <a:tailEnd/>
          </a:ln>
          <a:effectLst/>
        </p:spPr>
        <p:txBody>
          <a:bodyPr lIns="82124" tIns="41061" rIns="82124" bIns="41061" anchor="ctr">
            <a:spAutoFit/>
          </a:bodyPr>
          <a:lstStyle/>
          <a:p>
            <a:endParaRPr lang="en-US"/>
          </a:p>
        </p:txBody>
      </p:sp>
      <p:sp>
        <p:nvSpPr>
          <p:cNvPr id="1317891" name="Line 3"/>
          <p:cNvSpPr>
            <a:spLocks noChangeShapeType="1"/>
          </p:cNvSpPr>
          <p:nvPr/>
        </p:nvSpPr>
        <p:spPr bwMode="auto">
          <a:xfrm rot="10800000" flipH="1">
            <a:off x="6059488" y="2487613"/>
            <a:ext cx="1368425" cy="0"/>
          </a:xfrm>
          <a:prstGeom prst="line">
            <a:avLst/>
          </a:prstGeom>
          <a:noFill/>
          <a:ln w="28575">
            <a:solidFill>
              <a:srgbClr val="EAEAEA"/>
            </a:solidFill>
            <a:prstDash val="dash"/>
            <a:round/>
            <a:headEnd/>
            <a:tailEnd/>
          </a:ln>
          <a:effectLst/>
        </p:spPr>
        <p:txBody>
          <a:bodyPr lIns="82124" tIns="41061" rIns="82124" bIns="41061" anchor="ctr">
            <a:spAutoFit/>
          </a:bodyPr>
          <a:lstStyle/>
          <a:p>
            <a:endParaRPr lang="en-US"/>
          </a:p>
        </p:txBody>
      </p:sp>
      <p:sp>
        <p:nvSpPr>
          <p:cNvPr id="1317892" name="Line 4"/>
          <p:cNvSpPr>
            <a:spLocks noChangeShapeType="1"/>
          </p:cNvSpPr>
          <p:nvPr/>
        </p:nvSpPr>
        <p:spPr bwMode="auto">
          <a:xfrm rot="10800000" flipH="1" flipV="1">
            <a:off x="3881438" y="3341688"/>
            <a:ext cx="571500" cy="788988"/>
          </a:xfrm>
          <a:prstGeom prst="line">
            <a:avLst/>
          </a:prstGeom>
          <a:noFill/>
          <a:ln w="28575">
            <a:solidFill>
              <a:schemeClr val="folHlink"/>
            </a:solidFill>
            <a:prstDash val="dash"/>
            <a:round/>
            <a:headEnd/>
            <a:tailEnd type="triangle" w="med" len="med"/>
          </a:ln>
          <a:effectLst/>
        </p:spPr>
        <p:txBody>
          <a:bodyPr lIns="82124" tIns="41061" rIns="82124" bIns="41061" anchor="ctr">
            <a:spAutoFit/>
          </a:bodyPr>
          <a:lstStyle/>
          <a:p>
            <a:endParaRPr lang="en-US"/>
          </a:p>
        </p:txBody>
      </p:sp>
      <p:sp>
        <p:nvSpPr>
          <p:cNvPr id="1317893" name="Line 5"/>
          <p:cNvSpPr>
            <a:spLocks noChangeShapeType="1"/>
          </p:cNvSpPr>
          <p:nvPr/>
        </p:nvSpPr>
        <p:spPr bwMode="auto">
          <a:xfrm rot="10800000" flipH="1" flipV="1">
            <a:off x="4467226" y="4111626"/>
            <a:ext cx="1477962" cy="822325"/>
          </a:xfrm>
          <a:prstGeom prst="line">
            <a:avLst/>
          </a:prstGeom>
          <a:noFill/>
          <a:ln w="28575">
            <a:solidFill>
              <a:schemeClr val="folHlink"/>
            </a:solidFill>
            <a:prstDash val="dash"/>
            <a:round/>
            <a:headEnd/>
            <a:tailEnd type="triangle" w="med" len="med"/>
          </a:ln>
          <a:effectLst/>
        </p:spPr>
        <p:txBody>
          <a:bodyPr lIns="82124" tIns="41061" rIns="82124" bIns="41061" anchor="ctr">
            <a:spAutoFit/>
          </a:bodyPr>
          <a:lstStyle/>
          <a:p>
            <a:endParaRPr lang="en-US"/>
          </a:p>
        </p:txBody>
      </p:sp>
      <p:sp>
        <p:nvSpPr>
          <p:cNvPr id="1317894" name="Line 6"/>
          <p:cNvSpPr>
            <a:spLocks noChangeShapeType="1"/>
          </p:cNvSpPr>
          <p:nvPr/>
        </p:nvSpPr>
        <p:spPr bwMode="auto">
          <a:xfrm rot="10800000" flipV="1">
            <a:off x="3881438" y="2487613"/>
            <a:ext cx="817563" cy="854075"/>
          </a:xfrm>
          <a:prstGeom prst="line">
            <a:avLst/>
          </a:prstGeom>
          <a:noFill/>
          <a:ln w="28575">
            <a:solidFill>
              <a:srgbClr val="EAEAEA"/>
            </a:solidFill>
            <a:round/>
            <a:headEnd/>
            <a:tailEnd/>
          </a:ln>
          <a:effectLst/>
        </p:spPr>
        <p:txBody>
          <a:bodyPr lIns="82124" tIns="41061" rIns="82124" bIns="41061" anchor="ctr">
            <a:spAutoFit/>
          </a:bodyPr>
          <a:lstStyle/>
          <a:p>
            <a:endParaRPr lang="en-US"/>
          </a:p>
        </p:txBody>
      </p:sp>
      <p:sp>
        <p:nvSpPr>
          <p:cNvPr id="1317895" name="Line 7"/>
          <p:cNvSpPr>
            <a:spLocks noChangeShapeType="1"/>
          </p:cNvSpPr>
          <p:nvPr/>
        </p:nvSpPr>
        <p:spPr bwMode="auto">
          <a:xfrm rot="10800000" flipV="1">
            <a:off x="6964363" y="2487613"/>
            <a:ext cx="463550" cy="714375"/>
          </a:xfrm>
          <a:prstGeom prst="line">
            <a:avLst/>
          </a:prstGeom>
          <a:noFill/>
          <a:ln w="28575">
            <a:solidFill>
              <a:srgbClr val="497E2E"/>
            </a:solidFill>
            <a:round/>
            <a:headEnd/>
            <a:tailEnd type="triangle" w="med" len="med"/>
          </a:ln>
          <a:effectLst/>
        </p:spPr>
        <p:txBody>
          <a:bodyPr lIns="82124" tIns="41061" rIns="82124" bIns="41061" anchor="ctr">
            <a:spAutoFit/>
          </a:bodyPr>
          <a:lstStyle/>
          <a:p>
            <a:endParaRPr lang="en-US"/>
          </a:p>
        </p:txBody>
      </p:sp>
      <p:sp>
        <p:nvSpPr>
          <p:cNvPr id="1317896" name="Line 8"/>
          <p:cNvSpPr>
            <a:spLocks noChangeShapeType="1"/>
          </p:cNvSpPr>
          <p:nvPr/>
        </p:nvSpPr>
        <p:spPr bwMode="auto">
          <a:xfrm rot="10800000" flipV="1">
            <a:off x="5249863" y="3376613"/>
            <a:ext cx="1331913" cy="1588"/>
          </a:xfrm>
          <a:prstGeom prst="line">
            <a:avLst/>
          </a:prstGeom>
          <a:noFill/>
          <a:ln w="28575">
            <a:solidFill>
              <a:srgbClr val="497E2E"/>
            </a:solidFill>
            <a:round/>
            <a:headEnd type="triangle" w="med" len="med"/>
            <a:tailEnd/>
          </a:ln>
          <a:effectLst/>
        </p:spPr>
        <p:txBody>
          <a:bodyPr lIns="82124" tIns="41061" rIns="82124" bIns="41061" anchor="ctr">
            <a:spAutoFit/>
          </a:bodyPr>
          <a:lstStyle/>
          <a:p>
            <a:endParaRPr lang="en-US"/>
          </a:p>
        </p:txBody>
      </p:sp>
      <p:sp>
        <p:nvSpPr>
          <p:cNvPr id="1317897" name="Line 9"/>
          <p:cNvSpPr>
            <a:spLocks noChangeShapeType="1"/>
          </p:cNvSpPr>
          <p:nvPr/>
        </p:nvSpPr>
        <p:spPr bwMode="auto">
          <a:xfrm rot="10800000" flipH="1">
            <a:off x="7108826" y="2487613"/>
            <a:ext cx="1641475" cy="766763"/>
          </a:xfrm>
          <a:prstGeom prst="line">
            <a:avLst/>
          </a:prstGeom>
          <a:noFill/>
          <a:ln w="28575">
            <a:solidFill>
              <a:srgbClr val="497E2E"/>
            </a:solidFill>
            <a:round/>
            <a:headEnd type="triangle" w="med" len="med"/>
            <a:tailEnd/>
          </a:ln>
          <a:effectLst/>
        </p:spPr>
        <p:txBody>
          <a:bodyPr lIns="82124" tIns="41061" rIns="82124" bIns="41061" anchor="ctr">
            <a:spAutoFit/>
          </a:bodyPr>
          <a:lstStyle/>
          <a:p>
            <a:endParaRPr lang="en-US"/>
          </a:p>
        </p:txBody>
      </p:sp>
      <p:sp>
        <p:nvSpPr>
          <p:cNvPr id="1317898" name="Line 10"/>
          <p:cNvSpPr>
            <a:spLocks noChangeShapeType="1"/>
          </p:cNvSpPr>
          <p:nvPr/>
        </p:nvSpPr>
        <p:spPr bwMode="auto">
          <a:xfrm rot="10800000">
            <a:off x="3094038" y="2487613"/>
            <a:ext cx="1362075" cy="0"/>
          </a:xfrm>
          <a:prstGeom prst="line">
            <a:avLst/>
          </a:prstGeom>
          <a:noFill/>
          <a:ln w="28575">
            <a:solidFill>
              <a:srgbClr val="497E2E"/>
            </a:solidFill>
            <a:round/>
            <a:headEnd type="triangle" w="med" len="med"/>
            <a:tailEnd/>
          </a:ln>
          <a:effectLst/>
        </p:spPr>
        <p:txBody>
          <a:bodyPr lIns="82124" tIns="41061" rIns="82124" bIns="41061" anchor="ctr">
            <a:spAutoFit/>
          </a:bodyPr>
          <a:lstStyle/>
          <a:p>
            <a:endParaRPr lang="en-US"/>
          </a:p>
        </p:txBody>
      </p:sp>
      <p:sp>
        <p:nvSpPr>
          <p:cNvPr id="1317899" name="Line 11"/>
          <p:cNvSpPr>
            <a:spLocks noChangeShapeType="1"/>
          </p:cNvSpPr>
          <p:nvPr/>
        </p:nvSpPr>
        <p:spPr bwMode="auto">
          <a:xfrm rot="10800000" flipV="1">
            <a:off x="6213476" y="3397251"/>
            <a:ext cx="636587" cy="714375"/>
          </a:xfrm>
          <a:prstGeom prst="line">
            <a:avLst/>
          </a:prstGeom>
          <a:noFill/>
          <a:ln w="28575">
            <a:solidFill>
              <a:srgbClr val="EAEAEA"/>
            </a:solidFill>
            <a:round/>
            <a:headEnd/>
            <a:tailEnd/>
          </a:ln>
          <a:effectLst/>
        </p:spPr>
        <p:txBody>
          <a:bodyPr lIns="82124" tIns="41061" rIns="82124" bIns="41061" anchor="ctr">
            <a:spAutoFit/>
          </a:bodyPr>
          <a:lstStyle/>
          <a:p>
            <a:endParaRPr lang="en-US"/>
          </a:p>
        </p:txBody>
      </p:sp>
      <p:sp>
        <p:nvSpPr>
          <p:cNvPr id="1317900" name="Line 12"/>
          <p:cNvSpPr>
            <a:spLocks noChangeShapeType="1"/>
          </p:cNvSpPr>
          <p:nvPr/>
        </p:nvSpPr>
        <p:spPr bwMode="auto">
          <a:xfrm rot="10800000" flipV="1">
            <a:off x="6364287" y="4211638"/>
            <a:ext cx="1338263" cy="722314"/>
          </a:xfrm>
          <a:prstGeom prst="line">
            <a:avLst/>
          </a:prstGeom>
          <a:noFill/>
          <a:ln w="28575">
            <a:solidFill>
              <a:srgbClr val="497E2E"/>
            </a:solidFill>
            <a:round/>
            <a:headEnd/>
            <a:tailEnd type="triangle" w="med" len="med"/>
          </a:ln>
          <a:effectLst/>
        </p:spPr>
        <p:txBody>
          <a:bodyPr wrap="square" lIns="82124" tIns="41061" rIns="82124" bIns="41061" anchor="ctr">
            <a:spAutoFit/>
          </a:bodyPr>
          <a:lstStyle/>
          <a:p>
            <a:endParaRPr lang="en-US"/>
          </a:p>
        </p:txBody>
      </p:sp>
      <p:sp>
        <p:nvSpPr>
          <p:cNvPr id="1317901" name="Line 13"/>
          <p:cNvSpPr>
            <a:spLocks noChangeShapeType="1"/>
          </p:cNvSpPr>
          <p:nvPr/>
        </p:nvSpPr>
        <p:spPr bwMode="auto">
          <a:xfrm rot="10800000" flipH="1" flipV="1">
            <a:off x="6059488" y="4248151"/>
            <a:ext cx="0" cy="631825"/>
          </a:xfrm>
          <a:prstGeom prst="line">
            <a:avLst/>
          </a:prstGeom>
          <a:noFill/>
          <a:ln w="28575">
            <a:solidFill>
              <a:schemeClr val="accent2"/>
            </a:solidFill>
            <a:prstDash val="sysDot"/>
            <a:round/>
            <a:headEnd/>
            <a:tailEnd type="triangle" w="med" len="med"/>
          </a:ln>
          <a:effectLst/>
        </p:spPr>
        <p:txBody>
          <a:bodyPr lIns="82124" tIns="41061" rIns="82124" bIns="41061" anchor="ctr">
            <a:spAutoFit/>
          </a:bodyPr>
          <a:lstStyle/>
          <a:p>
            <a:endParaRPr lang="en-US"/>
          </a:p>
        </p:txBody>
      </p:sp>
      <p:sp>
        <p:nvSpPr>
          <p:cNvPr id="1317902" name="Line 14"/>
          <p:cNvSpPr>
            <a:spLocks noChangeShapeType="1"/>
          </p:cNvSpPr>
          <p:nvPr/>
        </p:nvSpPr>
        <p:spPr bwMode="auto">
          <a:xfrm rot="10800000" flipV="1">
            <a:off x="5372101" y="2501901"/>
            <a:ext cx="687387" cy="720725"/>
          </a:xfrm>
          <a:prstGeom prst="line">
            <a:avLst/>
          </a:prstGeom>
          <a:noFill/>
          <a:ln w="28575">
            <a:solidFill>
              <a:srgbClr val="497E2E"/>
            </a:solidFill>
            <a:round/>
            <a:headEnd/>
            <a:tailEnd type="triangle" w="med" len="med"/>
          </a:ln>
          <a:effectLst/>
        </p:spPr>
        <p:txBody>
          <a:bodyPr lIns="82124" tIns="41061" rIns="82124" bIns="41061" anchor="ctr">
            <a:spAutoFit/>
          </a:bodyPr>
          <a:lstStyle/>
          <a:p>
            <a:endParaRPr lang="en-US"/>
          </a:p>
        </p:txBody>
      </p:sp>
      <p:sp>
        <p:nvSpPr>
          <p:cNvPr id="1317930" name="Line 42"/>
          <p:cNvSpPr>
            <a:spLocks noChangeShapeType="1"/>
          </p:cNvSpPr>
          <p:nvPr/>
        </p:nvSpPr>
        <p:spPr bwMode="auto">
          <a:xfrm flipV="1">
            <a:off x="7140576" y="3376613"/>
            <a:ext cx="1228725" cy="1588"/>
          </a:xfrm>
          <a:prstGeom prst="line">
            <a:avLst/>
          </a:prstGeom>
          <a:noFill/>
          <a:ln w="28575">
            <a:solidFill>
              <a:srgbClr val="497E2E"/>
            </a:solidFill>
            <a:round/>
            <a:headEnd type="triangle" w="med" len="med"/>
            <a:tailEnd/>
          </a:ln>
          <a:effectLst/>
        </p:spPr>
        <p:txBody>
          <a:bodyPr lIns="82124" tIns="41061" rIns="82124" bIns="41061" anchor="ctr">
            <a:spAutoFit/>
          </a:bodyPr>
          <a:lstStyle/>
          <a:p>
            <a:endParaRPr lang="en-US"/>
          </a:p>
        </p:txBody>
      </p:sp>
      <p:sp>
        <p:nvSpPr>
          <p:cNvPr id="1317932" name="Cloud"/>
          <p:cNvSpPr>
            <a:spLocks noChangeAspect="1" noEditPoints="1" noChangeArrowheads="1"/>
          </p:cNvSpPr>
          <p:nvPr/>
        </p:nvSpPr>
        <p:spPr bwMode="auto">
          <a:xfrm rot="10800000" flipV="1">
            <a:off x="4914901" y="4935845"/>
            <a:ext cx="1143000" cy="80486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A8286B"/>
          </a:solidFill>
          <a:ln w="9525">
            <a:solidFill>
              <a:srgbClr val="000000"/>
            </a:solidFill>
            <a:miter lim="800000"/>
            <a:headEnd/>
            <a:tailEnd/>
          </a:ln>
          <a:effectLst>
            <a:outerShdw dist="107763" dir="2700000" algn="ctr" rotWithShape="0">
              <a:srgbClr val="808080"/>
            </a:outerShdw>
          </a:effectLst>
        </p:spPr>
        <p:txBody>
          <a:bodyPr anchor="ctr" anchorCtr="1"/>
          <a:lstStyle/>
          <a:p>
            <a:pPr defTabSz="814388"/>
            <a:r>
              <a:rPr lang="en-AU" sz="1000">
                <a:solidFill>
                  <a:schemeClr val="bg1"/>
                </a:solidFill>
              </a:rPr>
              <a:t>IPv6 Core</a:t>
            </a:r>
            <a:endParaRPr lang="en-US" sz="1000">
              <a:solidFill>
                <a:schemeClr val="bg1"/>
              </a:solidFill>
            </a:endParaRPr>
          </a:p>
        </p:txBody>
      </p:sp>
      <p:pic>
        <p:nvPicPr>
          <p:cNvPr id="1317933" name="Picture 7" descr="Wireless Router, Added 04/20/2004"/>
          <p:cNvPicPr>
            <a:picLocks noChangeAspect="1" noChangeArrowheads="1"/>
          </p:cNvPicPr>
          <p:nvPr/>
        </p:nvPicPr>
        <p:blipFill>
          <a:blip r:embed="rId3" cstate="print"/>
          <a:srcRect/>
          <a:stretch>
            <a:fillRect/>
          </a:stretch>
        </p:blipFill>
        <p:spPr bwMode="auto">
          <a:xfrm rot="10800000" flipV="1">
            <a:off x="7143750" y="2179945"/>
            <a:ext cx="558800" cy="436562"/>
          </a:xfrm>
          <a:prstGeom prst="rect">
            <a:avLst/>
          </a:prstGeom>
          <a:noFill/>
          <a:ln w="9525">
            <a:noFill/>
            <a:miter lim="800000"/>
            <a:headEnd/>
            <a:tailEnd/>
          </a:ln>
        </p:spPr>
      </p:pic>
      <p:pic>
        <p:nvPicPr>
          <p:cNvPr id="1317934" name="Picture 7" descr="Wireless Router, Added 04/20/2004"/>
          <p:cNvPicPr>
            <a:picLocks noChangeAspect="1" noChangeArrowheads="1"/>
          </p:cNvPicPr>
          <p:nvPr/>
        </p:nvPicPr>
        <p:blipFill>
          <a:blip r:embed="rId3" cstate="print"/>
          <a:srcRect/>
          <a:stretch>
            <a:fillRect/>
          </a:stretch>
        </p:blipFill>
        <p:spPr bwMode="auto">
          <a:xfrm rot="10800000" flipV="1">
            <a:off x="2814638" y="2179945"/>
            <a:ext cx="558800" cy="436562"/>
          </a:xfrm>
          <a:prstGeom prst="rect">
            <a:avLst/>
          </a:prstGeom>
          <a:noFill/>
          <a:ln w="9525">
            <a:noFill/>
            <a:miter lim="800000"/>
            <a:headEnd/>
            <a:tailEnd/>
          </a:ln>
        </p:spPr>
      </p:pic>
      <p:pic>
        <p:nvPicPr>
          <p:cNvPr id="1317935" name="Picture 7" descr="Wireless Router, Added 04/20/2004"/>
          <p:cNvPicPr>
            <a:picLocks noChangeAspect="1" noChangeArrowheads="1"/>
          </p:cNvPicPr>
          <p:nvPr/>
        </p:nvPicPr>
        <p:blipFill>
          <a:blip r:embed="rId3" cstate="print"/>
          <a:srcRect/>
          <a:stretch>
            <a:fillRect/>
          </a:stretch>
        </p:blipFill>
        <p:spPr bwMode="auto">
          <a:xfrm rot="10800000" flipV="1">
            <a:off x="7427913" y="3845232"/>
            <a:ext cx="560388" cy="436562"/>
          </a:xfrm>
          <a:prstGeom prst="rect">
            <a:avLst/>
          </a:prstGeom>
          <a:noFill/>
          <a:ln w="9525">
            <a:noFill/>
            <a:miter lim="800000"/>
            <a:headEnd/>
            <a:tailEnd/>
          </a:ln>
        </p:spPr>
      </p:pic>
      <p:pic>
        <p:nvPicPr>
          <p:cNvPr id="1317936" name="Picture 62" descr="Wi-Fi Tag"/>
          <p:cNvPicPr>
            <a:picLocks noChangeAspect="1" noChangeArrowheads="1"/>
          </p:cNvPicPr>
          <p:nvPr/>
        </p:nvPicPr>
        <p:blipFill>
          <a:blip r:embed="rId4" cstate="print"/>
          <a:srcRect/>
          <a:stretch>
            <a:fillRect/>
          </a:stretch>
        </p:blipFill>
        <p:spPr bwMode="auto">
          <a:xfrm rot="9771823" flipV="1">
            <a:off x="7988301" y="3061007"/>
            <a:ext cx="468313" cy="392112"/>
          </a:xfrm>
          <a:prstGeom prst="rect">
            <a:avLst/>
          </a:prstGeom>
          <a:noFill/>
          <a:ln w="9525">
            <a:noFill/>
            <a:miter lim="800000"/>
            <a:headEnd/>
            <a:tailEnd/>
          </a:ln>
        </p:spPr>
      </p:pic>
      <p:pic>
        <p:nvPicPr>
          <p:cNvPr id="1317937" name="Picture 7" descr="Wireless Router, Added 04/20/2004"/>
          <p:cNvPicPr>
            <a:picLocks noChangeAspect="1" noChangeArrowheads="1"/>
          </p:cNvPicPr>
          <p:nvPr/>
        </p:nvPicPr>
        <p:blipFill>
          <a:blip r:embed="rId3" cstate="print"/>
          <a:srcRect/>
          <a:stretch>
            <a:fillRect/>
          </a:stretch>
        </p:blipFill>
        <p:spPr bwMode="auto">
          <a:xfrm rot="10800000" flipV="1">
            <a:off x="4975225" y="3038782"/>
            <a:ext cx="560388" cy="436562"/>
          </a:xfrm>
          <a:prstGeom prst="rect">
            <a:avLst/>
          </a:prstGeom>
          <a:noFill/>
          <a:ln w="9525">
            <a:noFill/>
            <a:miter lim="800000"/>
            <a:headEnd/>
            <a:tailEnd/>
          </a:ln>
        </p:spPr>
      </p:pic>
      <p:pic>
        <p:nvPicPr>
          <p:cNvPr id="1317938" name="Picture 7" descr="Wireless Router, Added 04/20/2004"/>
          <p:cNvPicPr>
            <a:picLocks noChangeAspect="1" noChangeArrowheads="1"/>
          </p:cNvPicPr>
          <p:nvPr/>
        </p:nvPicPr>
        <p:blipFill>
          <a:blip r:embed="rId3" cstate="print"/>
          <a:srcRect/>
          <a:stretch>
            <a:fillRect/>
          </a:stretch>
        </p:blipFill>
        <p:spPr bwMode="auto">
          <a:xfrm rot="10800000" flipV="1">
            <a:off x="3659188" y="3038782"/>
            <a:ext cx="558800" cy="436562"/>
          </a:xfrm>
          <a:prstGeom prst="rect">
            <a:avLst/>
          </a:prstGeom>
          <a:noFill/>
          <a:ln w="9525">
            <a:noFill/>
            <a:miter lim="800000"/>
            <a:headEnd/>
            <a:tailEnd/>
          </a:ln>
        </p:spPr>
      </p:pic>
      <p:pic>
        <p:nvPicPr>
          <p:cNvPr id="1317939" name="Picture 7" descr="Wireless Router, Added 04/20/2004"/>
          <p:cNvPicPr>
            <a:picLocks noChangeAspect="1" noChangeArrowheads="1"/>
          </p:cNvPicPr>
          <p:nvPr/>
        </p:nvPicPr>
        <p:blipFill>
          <a:blip r:embed="rId3" cstate="print"/>
          <a:srcRect/>
          <a:stretch>
            <a:fillRect/>
          </a:stretch>
        </p:blipFill>
        <p:spPr bwMode="auto">
          <a:xfrm rot="10800000" flipV="1">
            <a:off x="5788025" y="3845232"/>
            <a:ext cx="558800" cy="436562"/>
          </a:xfrm>
          <a:prstGeom prst="rect">
            <a:avLst/>
          </a:prstGeom>
          <a:noFill/>
          <a:ln w="9525">
            <a:noFill/>
            <a:miter lim="800000"/>
            <a:headEnd/>
            <a:tailEnd/>
          </a:ln>
        </p:spPr>
      </p:pic>
      <p:pic>
        <p:nvPicPr>
          <p:cNvPr id="1317940" name="Picture 63" descr="Wi-Fi Tag"/>
          <p:cNvPicPr>
            <a:picLocks noChangeAspect="1" noChangeArrowheads="1"/>
          </p:cNvPicPr>
          <p:nvPr/>
        </p:nvPicPr>
        <p:blipFill>
          <a:blip r:embed="rId4" cstate="print"/>
          <a:srcRect/>
          <a:stretch>
            <a:fillRect/>
          </a:stretch>
        </p:blipFill>
        <p:spPr bwMode="auto">
          <a:xfrm rot="10498256" flipV="1">
            <a:off x="4219575" y="3867457"/>
            <a:ext cx="471488" cy="388937"/>
          </a:xfrm>
          <a:prstGeom prst="rect">
            <a:avLst/>
          </a:prstGeom>
          <a:noFill/>
          <a:ln w="9525">
            <a:noFill/>
            <a:miter lim="800000"/>
            <a:headEnd/>
            <a:tailEnd/>
          </a:ln>
        </p:spPr>
      </p:pic>
      <p:pic>
        <p:nvPicPr>
          <p:cNvPr id="1317941" name="Picture 5"/>
          <p:cNvPicPr>
            <a:picLocks noChangeArrowheads="1"/>
          </p:cNvPicPr>
          <p:nvPr/>
        </p:nvPicPr>
        <p:blipFill>
          <a:blip r:embed="rId5" cstate="print"/>
          <a:srcRect/>
          <a:stretch>
            <a:fillRect/>
          </a:stretch>
        </p:blipFill>
        <p:spPr bwMode="auto">
          <a:xfrm rot="10800000" flipV="1">
            <a:off x="5589588" y="4713595"/>
            <a:ext cx="774700" cy="460375"/>
          </a:xfrm>
          <a:prstGeom prst="rect">
            <a:avLst/>
          </a:prstGeom>
          <a:noFill/>
          <a:ln w="9525">
            <a:noFill/>
            <a:miter lim="800000"/>
            <a:headEnd/>
            <a:tailEnd/>
          </a:ln>
        </p:spPr>
      </p:pic>
      <p:sp>
        <p:nvSpPr>
          <p:cNvPr id="1317942" name="Oval 54"/>
          <p:cNvSpPr>
            <a:spLocks noChangeArrowheads="1"/>
          </p:cNvSpPr>
          <p:nvPr/>
        </p:nvSpPr>
        <p:spPr bwMode="auto">
          <a:xfrm rot="10800000" flipV="1">
            <a:off x="7881938" y="3951595"/>
            <a:ext cx="234950" cy="200025"/>
          </a:xfrm>
          <a:prstGeom prst="ellipse">
            <a:avLst/>
          </a:prstGeom>
          <a:solidFill>
            <a:schemeClr val="accent2"/>
          </a:solidFill>
          <a:ln w="9525" algn="ctr">
            <a:noFill/>
            <a:round/>
            <a:headEnd/>
            <a:tailEnd/>
          </a:ln>
          <a:effectLst/>
        </p:spPr>
        <p:txBody>
          <a:bodyPr lIns="10800" tIns="3600" rIns="10800" bIns="3600" anchor="ctr" anchorCtr="1">
            <a:spAutoFit/>
          </a:bodyPr>
          <a:lstStyle/>
          <a:p>
            <a:pPr algn="ctr" defTabSz="814388"/>
            <a:r>
              <a:rPr lang="en-AU" sz="1000">
                <a:solidFill>
                  <a:schemeClr val="bg1"/>
                </a:solidFill>
              </a:rPr>
              <a:t>B</a:t>
            </a:r>
            <a:endParaRPr lang="en-US" sz="1000">
              <a:solidFill>
                <a:schemeClr val="bg1"/>
              </a:solidFill>
            </a:endParaRPr>
          </a:p>
        </p:txBody>
      </p:sp>
      <p:pic>
        <p:nvPicPr>
          <p:cNvPr id="1317943" name="Picture 7" descr="Wireless Router, Added 04/20/2004"/>
          <p:cNvPicPr>
            <a:picLocks noChangeAspect="1" noChangeArrowheads="1"/>
          </p:cNvPicPr>
          <p:nvPr/>
        </p:nvPicPr>
        <p:blipFill>
          <a:blip r:embed="rId3" cstate="print"/>
          <a:srcRect/>
          <a:stretch>
            <a:fillRect/>
          </a:stretch>
        </p:blipFill>
        <p:spPr bwMode="auto">
          <a:xfrm rot="10800000" flipV="1">
            <a:off x="5751513" y="2179945"/>
            <a:ext cx="558800" cy="436562"/>
          </a:xfrm>
          <a:prstGeom prst="rect">
            <a:avLst/>
          </a:prstGeom>
          <a:noFill/>
          <a:ln w="9525">
            <a:noFill/>
            <a:miter lim="800000"/>
            <a:headEnd/>
            <a:tailEnd/>
          </a:ln>
        </p:spPr>
      </p:pic>
      <p:pic>
        <p:nvPicPr>
          <p:cNvPr id="1317944" name="Picture 7" descr="Wireless Router, Added 04/20/2004"/>
          <p:cNvPicPr>
            <a:picLocks noChangeAspect="1" noChangeArrowheads="1"/>
          </p:cNvPicPr>
          <p:nvPr/>
        </p:nvPicPr>
        <p:blipFill>
          <a:blip r:embed="rId3" cstate="print"/>
          <a:srcRect/>
          <a:stretch>
            <a:fillRect/>
          </a:stretch>
        </p:blipFill>
        <p:spPr bwMode="auto">
          <a:xfrm rot="10800000" flipV="1">
            <a:off x="4452938" y="2179945"/>
            <a:ext cx="558800" cy="436562"/>
          </a:xfrm>
          <a:prstGeom prst="rect">
            <a:avLst/>
          </a:prstGeom>
          <a:noFill/>
          <a:ln w="9525">
            <a:noFill/>
            <a:miter lim="800000"/>
            <a:headEnd/>
            <a:tailEnd/>
          </a:ln>
        </p:spPr>
      </p:pic>
      <p:pic>
        <p:nvPicPr>
          <p:cNvPr id="1317945" name="Picture 7" descr="Wireless Router, Added 04/20/2004"/>
          <p:cNvPicPr>
            <a:picLocks noChangeAspect="1" noChangeArrowheads="1"/>
          </p:cNvPicPr>
          <p:nvPr/>
        </p:nvPicPr>
        <p:blipFill>
          <a:blip r:embed="rId3" cstate="print"/>
          <a:srcRect/>
          <a:stretch>
            <a:fillRect/>
          </a:stretch>
        </p:blipFill>
        <p:spPr bwMode="auto">
          <a:xfrm rot="10800000" flipV="1">
            <a:off x="6583363" y="3038782"/>
            <a:ext cx="560388" cy="436562"/>
          </a:xfrm>
          <a:prstGeom prst="rect">
            <a:avLst/>
          </a:prstGeom>
          <a:noFill/>
          <a:ln w="9525">
            <a:noFill/>
            <a:miter lim="800000"/>
            <a:headEnd/>
            <a:tailEnd/>
          </a:ln>
        </p:spPr>
      </p:pic>
      <p:pic>
        <p:nvPicPr>
          <p:cNvPr id="1317946" name="Picture 7" descr="Wireless Router, Added 04/20/2004"/>
          <p:cNvPicPr>
            <a:picLocks noChangeAspect="1" noChangeArrowheads="1"/>
          </p:cNvPicPr>
          <p:nvPr/>
        </p:nvPicPr>
        <p:blipFill>
          <a:blip r:embed="rId3" cstate="print"/>
          <a:srcRect/>
          <a:stretch>
            <a:fillRect/>
          </a:stretch>
        </p:blipFill>
        <p:spPr bwMode="auto">
          <a:xfrm rot="10800000" flipV="1">
            <a:off x="8586788" y="2179945"/>
            <a:ext cx="558800" cy="436562"/>
          </a:xfrm>
          <a:prstGeom prst="rect">
            <a:avLst/>
          </a:prstGeom>
          <a:noFill/>
          <a:ln w="9525">
            <a:noFill/>
            <a:miter lim="800000"/>
            <a:headEnd/>
            <a:tailEnd/>
          </a:ln>
        </p:spPr>
      </p:pic>
      <p:sp>
        <p:nvSpPr>
          <p:cNvPr id="1317912" name="AutoShape 24"/>
          <p:cNvSpPr>
            <a:spLocks noChangeArrowheads="1"/>
          </p:cNvSpPr>
          <p:nvPr/>
        </p:nvSpPr>
        <p:spPr bwMode="auto">
          <a:xfrm rot="10800000" flipV="1">
            <a:off x="7695066" y="2731780"/>
            <a:ext cx="268287" cy="301625"/>
          </a:xfrm>
          <a:prstGeom prst="diamond">
            <a:avLst/>
          </a:prstGeom>
          <a:solidFill>
            <a:schemeClr val="tx1"/>
          </a:solidFill>
          <a:ln w="9525" algn="ctr">
            <a:noFill/>
            <a:miter lim="800000"/>
            <a:headEnd/>
            <a:tailEnd/>
          </a:ln>
          <a:effectLst/>
        </p:spPr>
        <p:txBody>
          <a:bodyPr wrap="none" lIns="82124" tIns="41061" rIns="82124" bIns="41061" anchor="ctr"/>
          <a:lstStyle/>
          <a:p>
            <a:pPr algn="ctr" defTabSz="814388"/>
            <a:r>
              <a:rPr lang="en-AU" sz="1000">
                <a:solidFill>
                  <a:schemeClr val="bg1"/>
                </a:solidFill>
              </a:rPr>
              <a:t>10</a:t>
            </a:r>
            <a:endParaRPr lang="en-US" sz="1000">
              <a:solidFill>
                <a:schemeClr val="bg1"/>
              </a:solidFill>
            </a:endParaRPr>
          </a:p>
        </p:txBody>
      </p:sp>
      <p:sp>
        <p:nvSpPr>
          <p:cNvPr id="1317913" name="AutoShape 25"/>
          <p:cNvSpPr>
            <a:spLocks noChangeArrowheads="1"/>
          </p:cNvSpPr>
          <p:nvPr/>
        </p:nvSpPr>
        <p:spPr bwMode="auto">
          <a:xfrm rot="10800000" flipV="1">
            <a:off x="7480753" y="3198505"/>
            <a:ext cx="268288" cy="301625"/>
          </a:xfrm>
          <a:prstGeom prst="diamond">
            <a:avLst/>
          </a:prstGeom>
          <a:solidFill>
            <a:schemeClr val="tx1"/>
          </a:solidFill>
          <a:ln w="9525" algn="ctr">
            <a:noFill/>
            <a:miter lim="800000"/>
            <a:headEnd/>
            <a:tailEnd/>
          </a:ln>
          <a:effectLst/>
        </p:spPr>
        <p:txBody>
          <a:bodyPr wrap="none" lIns="82124" tIns="41061" rIns="82124" bIns="41061" anchor="ctr"/>
          <a:lstStyle/>
          <a:p>
            <a:pPr algn="ctr" defTabSz="814388"/>
            <a:r>
              <a:rPr lang="en-AU" sz="1000">
                <a:solidFill>
                  <a:schemeClr val="bg1"/>
                </a:solidFill>
              </a:rPr>
              <a:t>10</a:t>
            </a:r>
            <a:endParaRPr lang="en-US" sz="1000">
              <a:solidFill>
                <a:schemeClr val="bg1"/>
              </a:solidFill>
            </a:endParaRPr>
          </a:p>
        </p:txBody>
      </p:sp>
      <p:sp>
        <p:nvSpPr>
          <p:cNvPr id="1317914" name="AutoShape 26"/>
          <p:cNvSpPr>
            <a:spLocks noChangeArrowheads="1"/>
          </p:cNvSpPr>
          <p:nvPr/>
        </p:nvSpPr>
        <p:spPr bwMode="auto">
          <a:xfrm rot="10800000" flipV="1">
            <a:off x="7002916" y="2739717"/>
            <a:ext cx="268287" cy="301625"/>
          </a:xfrm>
          <a:prstGeom prst="diamond">
            <a:avLst/>
          </a:prstGeom>
          <a:solidFill>
            <a:schemeClr val="tx1"/>
          </a:solidFill>
          <a:ln w="9525" algn="ctr">
            <a:noFill/>
            <a:miter lim="800000"/>
            <a:headEnd/>
            <a:tailEnd/>
          </a:ln>
          <a:effectLst/>
        </p:spPr>
        <p:txBody>
          <a:bodyPr wrap="none" lIns="82124" tIns="41061" rIns="82124" bIns="41061" anchor="ctr"/>
          <a:lstStyle/>
          <a:p>
            <a:pPr algn="ctr" defTabSz="814388"/>
            <a:r>
              <a:rPr lang="en-AU" sz="1000">
                <a:solidFill>
                  <a:schemeClr val="bg1"/>
                </a:solidFill>
              </a:rPr>
              <a:t>10</a:t>
            </a:r>
            <a:endParaRPr lang="en-US" sz="1000">
              <a:solidFill>
                <a:schemeClr val="bg1"/>
              </a:solidFill>
            </a:endParaRPr>
          </a:p>
        </p:txBody>
      </p:sp>
      <p:sp>
        <p:nvSpPr>
          <p:cNvPr id="1317915" name="AutoShape 27"/>
          <p:cNvSpPr>
            <a:spLocks noChangeArrowheads="1"/>
          </p:cNvSpPr>
          <p:nvPr/>
        </p:nvSpPr>
        <p:spPr bwMode="auto">
          <a:xfrm rot="10800000" flipV="1">
            <a:off x="5504316" y="3568392"/>
            <a:ext cx="268287" cy="301625"/>
          </a:xfrm>
          <a:prstGeom prst="diamond">
            <a:avLst/>
          </a:prstGeom>
          <a:solidFill>
            <a:schemeClr val="tx1"/>
          </a:solidFill>
          <a:ln w="9525" algn="ctr">
            <a:noFill/>
            <a:miter lim="800000"/>
            <a:headEnd/>
            <a:tailEnd/>
          </a:ln>
          <a:effectLst/>
        </p:spPr>
        <p:txBody>
          <a:bodyPr wrap="none" lIns="82124" tIns="41061" rIns="82124" bIns="41061" anchor="ctr"/>
          <a:lstStyle/>
          <a:p>
            <a:pPr algn="ctr" defTabSz="814388"/>
            <a:r>
              <a:rPr lang="en-AU" sz="1000">
                <a:solidFill>
                  <a:schemeClr val="bg1"/>
                </a:solidFill>
              </a:rPr>
              <a:t>5</a:t>
            </a:r>
            <a:endParaRPr lang="en-US" sz="1000">
              <a:solidFill>
                <a:schemeClr val="bg1"/>
              </a:solidFill>
            </a:endParaRPr>
          </a:p>
        </p:txBody>
      </p:sp>
      <p:sp>
        <p:nvSpPr>
          <p:cNvPr id="1317916" name="AutoShape 28"/>
          <p:cNvSpPr>
            <a:spLocks noChangeArrowheads="1"/>
          </p:cNvSpPr>
          <p:nvPr/>
        </p:nvSpPr>
        <p:spPr bwMode="auto">
          <a:xfrm rot="10800000" flipV="1">
            <a:off x="7136266" y="3604905"/>
            <a:ext cx="268287" cy="301625"/>
          </a:xfrm>
          <a:prstGeom prst="diamond">
            <a:avLst/>
          </a:prstGeom>
          <a:solidFill>
            <a:schemeClr val="tx1"/>
          </a:solidFill>
          <a:ln w="9525" algn="ctr">
            <a:noFill/>
            <a:miter lim="800000"/>
            <a:headEnd/>
            <a:tailEnd/>
          </a:ln>
          <a:effectLst/>
        </p:spPr>
        <p:txBody>
          <a:bodyPr wrap="none" lIns="82124" tIns="41061" rIns="82124" bIns="41061" anchor="ctr"/>
          <a:lstStyle/>
          <a:p>
            <a:pPr algn="ctr" defTabSz="814388"/>
            <a:r>
              <a:rPr lang="en-AU" sz="1000">
                <a:solidFill>
                  <a:schemeClr val="bg1"/>
                </a:solidFill>
              </a:rPr>
              <a:t>10</a:t>
            </a:r>
            <a:endParaRPr lang="en-US" sz="1000">
              <a:solidFill>
                <a:schemeClr val="bg1"/>
              </a:solidFill>
            </a:endParaRPr>
          </a:p>
        </p:txBody>
      </p:sp>
      <p:sp>
        <p:nvSpPr>
          <p:cNvPr id="1317917" name="AutoShape 29"/>
          <p:cNvSpPr>
            <a:spLocks noChangeArrowheads="1"/>
          </p:cNvSpPr>
          <p:nvPr/>
        </p:nvSpPr>
        <p:spPr bwMode="auto">
          <a:xfrm rot="10800000" flipV="1">
            <a:off x="6600826" y="2332038"/>
            <a:ext cx="268287" cy="301625"/>
          </a:xfrm>
          <a:prstGeom prst="diamond">
            <a:avLst/>
          </a:prstGeom>
          <a:solidFill>
            <a:srgbClr val="EAEAEA"/>
          </a:solidFill>
          <a:ln w="9525" algn="ctr">
            <a:solidFill>
              <a:srgbClr val="EAEAEA"/>
            </a:solidFill>
            <a:miter lim="800000"/>
            <a:headEnd/>
            <a:tailEnd/>
          </a:ln>
          <a:effectLst/>
        </p:spPr>
        <p:txBody>
          <a:bodyPr wrap="none" lIns="82124" tIns="41061" rIns="82124" bIns="41061" anchor="ctr"/>
          <a:lstStyle/>
          <a:p>
            <a:pPr algn="ctr" defTabSz="814388"/>
            <a:r>
              <a:rPr lang="en-AU" sz="1000" dirty="0">
                <a:solidFill>
                  <a:schemeClr val="bg1"/>
                </a:solidFill>
              </a:rPr>
              <a:t>10</a:t>
            </a:r>
            <a:endParaRPr lang="en-US" sz="1000" dirty="0">
              <a:solidFill>
                <a:schemeClr val="bg1"/>
              </a:solidFill>
            </a:endParaRPr>
          </a:p>
        </p:txBody>
      </p:sp>
      <p:sp>
        <p:nvSpPr>
          <p:cNvPr id="1317918" name="AutoShape 30"/>
          <p:cNvSpPr>
            <a:spLocks noChangeArrowheads="1"/>
          </p:cNvSpPr>
          <p:nvPr/>
        </p:nvSpPr>
        <p:spPr bwMode="auto">
          <a:xfrm rot="10800000" flipV="1">
            <a:off x="5918653" y="3179455"/>
            <a:ext cx="268288" cy="301625"/>
          </a:xfrm>
          <a:prstGeom prst="diamond">
            <a:avLst/>
          </a:prstGeom>
          <a:solidFill>
            <a:schemeClr val="tx1"/>
          </a:solidFill>
          <a:ln w="9525" algn="ctr">
            <a:noFill/>
            <a:miter lim="800000"/>
            <a:headEnd/>
            <a:tailEnd/>
          </a:ln>
          <a:effectLst/>
        </p:spPr>
        <p:txBody>
          <a:bodyPr wrap="none" lIns="82124" tIns="41061" rIns="82124" bIns="41061" anchor="ctr"/>
          <a:lstStyle/>
          <a:p>
            <a:pPr algn="ctr" defTabSz="814388"/>
            <a:r>
              <a:rPr lang="en-AU" sz="1000">
                <a:solidFill>
                  <a:schemeClr val="bg1"/>
                </a:solidFill>
              </a:rPr>
              <a:t>10</a:t>
            </a:r>
            <a:endParaRPr lang="en-US" sz="1000">
              <a:solidFill>
                <a:schemeClr val="bg1"/>
              </a:solidFill>
            </a:endParaRPr>
          </a:p>
        </p:txBody>
      </p:sp>
      <p:sp>
        <p:nvSpPr>
          <p:cNvPr id="1317919" name="AutoShape 31"/>
          <p:cNvSpPr>
            <a:spLocks noChangeArrowheads="1"/>
          </p:cNvSpPr>
          <p:nvPr/>
        </p:nvSpPr>
        <p:spPr bwMode="auto">
          <a:xfrm rot="10800000" flipV="1">
            <a:off x="5236028" y="2295217"/>
            <a:ext cx="268288" cy="301625"/>
          </a:xfrm>
          <a:prstGeom prst="diamond">
            <a:avLst/>
          </a:prstGeom>
          <a:solidFill>
            <a:schemeClr val="tx1"/>
          </a:solidFill>
          <a:ln w="9525" algn="ctr">
            <a:noFill/>
            <a:miter lim="800000"/>
            <a:headEnd/>
            <a:tailEnd/>
          </a:ln>
          <a:effectLst/>
        </p:spPr>
        <p:txBody>
          <a:bodyPr wrap="none" lIns="82124" tIns="41061" rIns="82124" bIns="41061" anchor="ctr"/>
          <a:lstStyle/>
          <a:p>
            <a:pPr algn="ctr" defTabSz="814388"/>
            <a:r>
              <a:rPr lang="en-AU" sz="1000" dirty="0">
                <a:solidFill>
                  <a:schemeClr val="bg1"/>
                </a:solidFill>
              </a:rPr>
              <a:t>10</a:t>
            </a:r>
            <a:endParaRPr lang="en-US" sz="1000" dirty="0">
              <a:solidFill>
                <a:schemeClr val="bg1"/>
              </a:solidFill>
            </a:endParaRPr>
          </a:p>
        </p:txBody>
      </p:sp>
      <p:sp>
        <p:nvSpPr>
          <p:cNvPr id="1317920" name="AutoShape 32"/>
          <p:cNvSpPr>
            <a:spLocks noChangeArrowheads="1"/>
          </p:cNvSpPr>
          <p:nvPr/>
        </p:nvSpPr>
        <p:spPr bwMode="auto">
          <a:xfrm rot="10800000" flipV="1">
            <a:off x="5918653" y="4387542"/>
            <a:ext cx="268288" cy="301625"/>
          </a:xfrm>
          <a:prstGeom prst="diamond">
            <a:avLst/>
          </a:prstGeom>
          <a:solidFill>
            <a:schemeClr val="tx1"/>
          </a:solidFill>
          <a:ln w="9525" algn="ctr">
            <a:noFill/>
            <a:miter lim="800000"/>
            <a:headEnd/>
            <a:tailEnd/>
          </a:ln>
          <a:effectLst/>
        </p:spPr>
        <p:txBody>
          <a:bodyPr wrap="none" lIns="82124" tIns="41061" rIns="82124" bIns="41061" anchor="ctr"/>
          <a:lstStyle/>
          <a:p>
            <a:pPr algn="ctr" defTabSz="814388"/>
            <a:r>
              <a:rPr lang="en-AU" sz="1000">
                <a:solidFill>
                  <a:schemeClr val="bg1"/>
                </a:solidFill>
              </a:rPr>
              <a:t>10</a:t>
            </a:r>
            <a:endParaRPr lang="en-US" sz="1000">
              <a:solidFill>
                <a:schemeClr val="bg1"/>
              </a:solidFill>
            </a:endParaRPr>
          </a:p>
        </p:txBody>
      </p:sp>
      <p:sp>
        <p:nvSpPr>
          <p:cNvPr id="1317921" name="AutoShape 33"/>
          <p:cNvSpPr>
            <a:spLocks noChangeArrowheads="1"/>
          </p:cNvSpPr>
          <p:nvPr/>
        </p:nvSpPr>
        <p:spPr bwMode="auto">
          <a:xfrm rot="10800000" flipV="1">
            <a:off x="5137603" y="4387542"/>
            <a:ext cx="268288" cy="301625"/>
          </a:xfrm>
          <a:prstGeom prst="diamond">
            <a:avLst/>
          </a:prstGeom>
          <a:solidFill>
            <a:schemeClr val="tx1"/>
          </a:solidFill>
          <a:ln w="9525" algn="ctr">
            <a:noFill/>
            <a:miter lim="800000"/>
            <a:headEnd/>
            <a:tailEnd/>
          </a:ln>
          <a:effectLst/>
        </p:spPr>
        <p:txBody>
          <a:bodyPr wrap="none" lIns="82124" tIns="41061" rIns="82124" bIns="41061" anchor="ctr"/>
          <a:lstStyle/>
          <a:p>
            <a:pPr algn="ctr" defTabSz="814388"/>
            <a:r>
              <a:rPr lang="en-AU" sz="1000">
                <a:solidFill>
                  <a:schemeClr val="bg1"/>
                </a:solidFill>
              </a:rPr>
              <a:t>10</a:t>
            </a:r>
            <a:endParaRPr lang="en-US" sz="1000">
              <a:solidFill>
                <a:schemeClr val="bg1"/>
              </a:solidFill>
            </a:endParaRPr>
          </a:p>
        </p:txBody>
      </p:sp>
      <p:sp>
        <p:nvSpPr>
          <p:cNvPr id="1317922" name="AutoShape 34"/>
          <p:cNvSpPr>
            <a:spLocks noChangeArrowheads="1"/>
          </p:cNvSpPr>
          <p:nvPr/>
        </p:nvSpPr>
        <p:spPr bwMode="auto">
          <a:xfrm rot="10800000" flipV="1">
            <a:off x="6842578" y="4387542"/>
            <a:ext cx="268288" cy="301625"/>
          </a:xfrm>
          <a:prstGeom prst="diamond">
            <a:avLst/>
          </a:prstGeom>
          <a:solidFill>
            <a:schemeClr val="tx1"/>
          </a:solidFill>
          <a:ln w="9525" algn="ctr">
            <a:noFill/>
            <a:miter lim="800000"/>
            <a:headEnd/>
            <a:tailEnd/>
          </a:ln>
          <a:effectLst/>
        </p:spPr>
        <p:txBody>
          <a:bodyPr wrap="none" lIns="82124" tIns="41061" rIns="82124" bIns="41061" anchor="ctr"/>
          <a:lstStyle/>
          <a:p>
            <a:pPr algn="ctr" defTabSz="814388"/>
            <a:r>
              <a:rPr lang="en-AU" sz="1000">
                <a:solidFill>
                  <a:schemeClr val="bg1"/>
                </a:solidFill>
              </a:rPr>
              <a:t>5</a:t>
            </a:r>
            <a:endParaRPr lang="en-US" sz="1000">
              <a:solidFill>
                <a:schemeClr val="bg1"/>
              </a:solidFill>
            </a:endParaRPr>
          </a:p>
        </p:txBody>
      </p:sp>
      <p:sp>
        <p:nvSpPr>
          <p:cNvPr id="1317923" name="AutoShape 35"/>
          <p:cNvSpPr>
            <a:spLocks noChangeArrowheads="1"/>
          </p:cNvSpPr>
          <p:nvPr/>
        </p:nvSpPr>
        <p:spPr bwMode="auto">
          <a:xfrm rot="10800000" flipV="1">
            <a:off x="3740603" y="2303155"/>
            <a:ext cx="268288" cy="301625"/>
          </a:xfrm>
          <a:prstGeom prst="diamond">
            <a:avLst/>
          </a:prstGeom>
          <a:solidFill>
            <a:schemeClr val="tx1"/>
          </a:solidFill>
          <a:ln w="9525" algn="ctr">
            <a:noFill/>
            <a:miter lim="800000"/>
            <a:headEnd/>
            <a:tailEnd/>
          </a:ln>
          <a:effectLst/>
        </p:spPr>
        <p:txBody>
          <a:bodyPr wrap="none" lIns="82124" tIns="41061" rIns="82124" bIns="41061" anchor="ctr"/>
          <a:lstStyle/>
          <a:p>
            <a:pPr algn="ctr" defTabSz="814388"/>
            <a:r>
              <a:rPr lang="en-AU" sz="1000" dirty="0">
                <a:solidFill>
                  <a:schemeClr val="bg1"/>
                </a:solidFill>
              </a:rPr>
              <a:t>20</a:t>
            </a:r>
            <a:endParaRPr lang="en-US" sz="1000" dirty="0">
              <a:solidFill>
                <a:schemeClr val="bg1"/>
              </a:solidFill>
            </a:endParaRPr>
          </a:p>
        </p:txBody>
      </p:sp>
      <p:sp>
        <p:nvSpPr>
          <p:cNvPr id="1317924" name="AutoShape 36"/>
          <p:cNvSpPr>
            <a:spLocks noChangeArrowheads="1"/>
          </p:cNvSpPr>
          <p:nvPr/>
        </p:nvSpPr>
        <p:spPr bwMode="auto">
          <a:xfrm rot="10800000" flipV="1">
            <a:off x="3304041" y="2674630"/>
            <a:ext cx="268287" cy="301625"/>
          </a:xfrm>
          <a:prstGeom prst="diamond">
            <a:avLst/>
          </a:prstGeom>
          <a:solidFill>
            <a:schemeClr val="tx1"/>
          </a:solidFill>
          <a:ln w="9525" algn="ctr">
            <a:noFill/>
            <a:miter lim="800000"/>
            <a:headEnd/>
            <a:tailEnd/>
          </a:ln>
          <a:effectLst/>
        </p:spPr>
        <p:txBody>
          <a:bodyPr wrap="none" lIns="82124" tIns="41061" rIns="82124" bIns="41061" anchor="ctr"/>
          <a:lstStyle/>
          <a:p>
            <a:pPr algn="ctr" defTabSz="814388"/>
            <a:r>
              <a:rPr lang="en-AU" sz="1000" dirty="0">
                <a:solidFill>
                  <a:schemeClr val="bg1"/>
                </a:solidFill>
              </a:rPr>
              <a:t>20</a:t>
            </a:r>
            <a:endParaRPr lang="en-US" sz="1000" dirty="0">
              <a:solidFill>
                <a:schemeClr val="bg1"/>
              </a:solidFill>
            </a:endParaRPr>
          </a:p>
        </p:txBody>
      </p:sp>
      <p:sp>
        <p:nvSpPr>
          <p:cNvPr id="1317925" name="AutoShape 37"/>
          <p:cNvSpPr>
            <a:spLocks noChangeArrowheads="1"/>
          </p:cNvSpPr>
          <p:nvPr/>
        </p:nvSpPr>
        <p:spPr bwMode="auto">
          <a:xfrm rot="10800000" flipV="1">
            <a:off x="4008891" y="3568392"/>
            <a:ext cx="268287" cy="301625"/>
          </a:xfrm>
          <a:prstGeom prst="diamond">
            <a:avLst/>
          </a:prstGeom>
          <a:solidFill>
            <a:schemeClr val="tx1"/>
          </a:solidFill>
          <a:ln w="9525" algn="ctr">
            <a:noFill/>
            <a:miter lim="800000"/>
            <a:headEnd/>
            <a:tailEnd/>
          </a:ln>
          <a:effectLst/>
        </p:spPr>
        <p:txBody>
          <a:bodyPr wrap="none" lIns="82124" tIns="41061" rIns="82124" bIns="41061" anchor="ctr"/>
          <a:lstStyle/>
          <a:p>
            <a:pPr algn="ctr" defTabSz="814388"/>
            <a:r>
              <a:rPr lang="en-AU" sz="1000">
                <a:solidFill>
                  <a:schemeClr val="bg1"/>
                </a:solidFill>
              </a:rPr>
              <a:t>20</a:t>
            </a:r>
            <a:endParaRPr lang="en-US" sz="1000">
              <a:solidFill>
                <a:schemeClr val="bg1"/>
              </a:solidFill>
            </a:endParaRPr>
          </a:p>
        </p:txBody>
      </p:sp>
      <p:sp>
        <p:nvSpPr>
          <p:cNvPr id="1317926" name="AutoShape 38"/>
          <p:cNvSpPr>
            <a:spLocks noChangeArrowheads="1"/>
          </p:cNvSpPr>
          <p:nvPr/>
        </p:nvSpPr>
        <p:spPr bwMode="auto">
          <a:xfrm rot="10800000" flipV="1">
            <a:off x="6365876" y="3611563"/>
            <a:ext cx="268287" cy="301625"/>
          </a:xfrm>
          <a:prstGeom prst="diamond">
            <a:avLst/>
          </a:prstGeom>
          <a:solidFill>
            <a:srgbClr val="EAEAEA"/>
          </a:solidFill>
          <a:ln w="9525" algn="ctr">
            <a:noFill/>
            <a:miter lim="800000"/>
            <a:headEnd/>
            <a:tailEnd/>
          </a:ln>
          <a:effectLst/>
        </p:spPr>
        <p:txBody>
          <a:bodyPr wrap="none" lIns="82124" tIns="41061" rIns="82124" bIns="41061" anchor="ctr"/>
          <a:lstStyle/>
          <a:p>
            <a:pPr algn="ctr" defTabSz="814388"/>
            <a:r>
              <a:rPr lang="en-AU" sz="1000">
                <a:solidFill>
                  <a:schemeClr val="bg1"/>
                </a:solidFill>
              </a:rPr>
              <a:t>50</a:t>
            </a:r>
            <a:endParaRPr lang="en-US" sz="1000">
              <a:solidFill>
                <a:schemeClr val="bg1"/>
              </a:solidFill>
            </a:endParaRPr>
          </a:p>
        </p:txBody>
      </p:sp>
      <p:sp>
        <p:nvSpPr>
          <p:cNvPr id="1317927" name="AutoShape 39"/>
          <p:cNvSpPr>
            <a:spLocks noChangeArrowheads="1"/>
          </p:cNvSpPr>
          <p:nvPr/>
        </p:nvSpPr>
        <p:spPr bwMode="auto">
          <a:xfrm rot="10800000" flipV="1">
            <a:off x="5504316" y="2739717"/>
            <a:ext cx="268287" cy="301625"/>
          </a:xfrm>
          <a:prstGeom prst="diamond">
            <a:avLst/>
          </a:prstGeom>
          <a:solidFill>
            <a:schemeClr val="tx1"/>
          </a:solidFill>
          <a:ln w="9525" algn="ctr">
            <a:noFill/>
            <a:miter lim="800000"/>
            <a:headEnd/>
            <a:tailEnd/>
          </a:ln>
          <a:effectLst/>
        </p:spPr>
        <p:txBody>
          <a:bodyPr wrap="none" lIns="82124" tIns="41061" rIns="82124" bIns="41061" anchor="ctr"/>
          <a:lstStyle/>
          <a:p>
            <a:pPr algn="ctr" defTabSz="814388"/>
            <a:r>
              <a:rPr lang="en-AU" sz="1000">
                <a:solidFill>
                  <a:schemeClr val="bg1"/>
                </a:solidFill>
              </a:rPr>
              <a:t>10</a:t>
            </a:r>
            <a:endParaRPr lang="en-US" sz="1000">
              <a:solidFill>
                <a:schemeClr val="bg1"/>
              </a:solidFill>
            </a:endParaRPr>
          </a:p>
        </p:txBody>
      </p:sp>
      <p:sp>
        <p:nvSpPr>
          <p:cNvPr id="1317928" name="AutoShape 40"/>
          <p:cNvSpPr>
            <a:spLocks noChangeArrowheads="1"/>
          </p:cNvSpPr>
          <p:nvPr/>
        </p:nvSpPr>
        <p:spPr bwMode="auto">
          <a:xfrm rot="10800000" flipV="1">
            <a:off x="4170363" y="2776538"/>
            <a:ext cx="268288" cy="301625"/>
          </a:xfrm>
          <a:prstGeom prst="diamond">
            <a:avLst/>
          </a:prstGeom>
          <a:solidFill>
            <a:srgbClr val="EAEAEA"/>
          </a:solidFill>
          <a:ln w="9525" algn="ctr">
            <a:noFill/>
            <a:miter lim="800000"/>
            <a:headEnd/>
            <a:tailEnd/>
          </a:ln>
          <a:effectLst/>
        </p:spPr>
        <p:txBody>
          <a:bodyPr wrap="none" lIns="82124" tIns="41061" rIns="82124" bIns="41061" anchor="ctr"/>
          <a:lstStyle/>
          <a:p>
            <a:pPr algn="ctr" defTabSz="814388"/>
            <a:r>
              <a:rPr lang="en-AU" sz="1000" dirty="0">
                <a:solidFill>
                  <a:schemeClr val="bg1"/>
                </a:solidFill>
              </a:rPr>
              <a:t>10</a:t>
            </a:r>
            <a:endParaRPr lang="en-US" sz="1000" dirty="0">
              <a:solidFill>
                <a:schemeClr val="bg1"/>
              </a:solidFill>
            </a:endParaRPr>
          </a:p>
        </p:txBody>
      </p:sp>
      <p:sp>
        <p:nvSpPr>
          <p:cNvPr id="1317929" name="AutoShape 41"/>
          <p:cNvSpPr>
            <a:spLocks noChangeArrowheads="1"/>
          </p:cNvSpPr>
          <p:nvPr/>
        </p:nvSpPr>
        <p:spPr bwMode="auto">
          <a:xfrm rot="10800000" flipV="1">
            <a:off x="8431213" y="2795588"/>
            <a:ext cx="268288" cy="301625"/>
          </a:xfrm>
          <a:prstGeom prst="diamond">
            <a:avLst/>
          </a:prstGeom>
          <a:solidFill>
            <a:srgbClr val="EAEAEA"/>
          </a:solidFill>
          <a:ln w="9525" algn="ctr">
            <a:noFill/>
            <a:miter lim="800000"/>
            <a:headEnd/>
            <a:tailEnd/>
          </a:ln>
          <a:effectLst/>
        </p:spPr>
        <p:txBody>
          <a:bodyPr wrap="none" lIns="82124" tIns="41061" rIns="82124" bIns="41061" anchor="ctr"/>
          <a:lstStyle/>
          <a:p>
            <a:pPr algn="ctr" defTabSz="814388"/>
            <a:r>
              <a:rPr lang="en-AU" sz="1000">
                <a:solidFill>
                  <a:schemeClr val="bg1"/>
                </a:solidFill>
              </a:rPr>
              <a:t>5</a:t>
            </a:r>
            <a:endParaRPr lang="en-US" sz="1000">
              <a:solidFill>
                <a:schemeClr val="bg1"/>
              </a:solidFill>
            </a:endParaRPr>
          </a:p>
        </p:txBody>
      </p:sp>
      <p:sp>
        <p:nvSpPr>
          <p:cNvPr id="1317951" name="AutoShape 63"/>
          <p:cNvSpPr>
            <a:spLocks noChangeArrowheads="1"/>
          </p:cNvSpPr>
          <p:nvPr/>
        </p:nvSpPr>
        <p:spPr bwMode="auto">
          <a:xfrm rot="10800000" flipV="1">
            <a:off x="6734628" y="3943042"/>
            <a:ext cx="268288" cy="301625"/>
          </a:xfrm>
          <a:prstGeom prst="diamond">
            <a:avLst/>
          </a:prstGeom>
          <a:solidFill>
            <a:schemeClr val="tx1"/>
          </a:solidFill>
          <a:ln w="9525" algn="ctr">
            <a:noFill/>
            <a:miter lim="800000"/>
            <a:headEnd/>
            <a:tailEnd/>
          </a:ln>
          <a:effectLst/>
        </p:spPr>
        <p:txBody>
          <a:bodyPr wrap="none" lIns="82124" tIns="41061" rIns="82124" bIns="41061" anchor="ctr"/>
          <a:lstStyle/>
          <a:p>
            <a:pPr algn="ctr" defTabSz="814388"/>
            <a:r>
              <a:rPr lang="en-AU" sz="1000">
                <a:solidFill>
                  <a:schemeClr val="bg1"/>
                </a:solidFill>
              </a:rPr>
              <a:t>10</a:t>
            </a:r>
            <a:endParaRPr lang="en-US" sz="1000">
              <a:solidFill>
                <a:schemeClr val="bg1"/>
              </a:solidFill>
            </a:endParaRPr>
          </a:p>
        </p:txBody>
      </p:sp>
      <p:sp>
        <p:nvSpPr>
          <p:cNvPr id="65" name="Text Box 465"/>
          <p:cNvSpPr txBox="1">
            <a:spLocks noChangeArrowheads="1"/>
          </p:cNvSpPr>
          <p:nvPr/>
        </p:nvSpPr>
        <p:spPr bwMode="auto">
          <a:xfrm>
            <a:off x="10119519" y="2035176"/>
            <a:ext cx="954088" cy="247650"/>
          </a:xfrm>
          <a:prstGeom prst="rect">
            <a:avLst/>
          </a:prstGeom>
          <a:noFill/>
          <a:ln w="9525" algn="ctr">
            <a:noFill/>
            <a:miter lim="800000"/>
            <a:headEnd/>
            <a:tailEnd/>
          </a:ln>
          <a:effectLst/>
        </p:spPr>
        <p:txBody>
          <a:bodyPr lIns="10800" tIns="41061" rIns="10800" bIns="41061">
            <a:spAutoFit/>
          </a:bodyPr>
          <a:lstStyle/>
          <a:p>
            <a:pPr algn="r" defTabSz="814388"/>
            <a:r>
              <a:rPr lang="en-AU" sz="1200" dirty="0" err="1">
                <a:solidFill>
                  <a:schemeClr val="tx1"/>
                </a:solidFill>
              </a:rPr>
              <a:t>LQL</a:t>
            </a:r>
            <a:r>
              <a:rPr lang="en-AU" sz="1200" dirty="0">
                <a:solidFill>
                  <a:schemeClr val="tx1"/>
                </a:solidFill>
              </a:rPr>
              <a:t>=3 (Poor)</a:t>
            </a:r>
          </a:p>
        </p:txBody>
      </p:sp>
      <p:sp>
        <p:nvSpPr>
          <p:cNvPr id="66" name="Text Box 470"/>
          <p:cNvSpPr txBox="1">
            <a:spLocks noChangeArrowheads="1"/>
          </p:cNvSpPr>
          <p:nvPr/>
        </p:nvSpPr>
        <p:spPr bwMode="auto">
          <a:xfrm>
            <a:off x="9857582" y="2776305"/>
            <a:ext cx="1216025" cy="247650"/>
          </a:xfrm>
          <a:prstGeom prst="rect">
            <a:avLst/>
          </a:prstGeom>
          <a:noFill/>
          <a:ln w="9525" algn="ctr">
            <a:noFill/>
            <a:miter lim="800000"/>
            <a:headEnd/>
            <a:tailEnd/>
          </a:ln>
          <a:effectLst/>
        </p:spPr>
        <p:txBody>
          <a:bodyPr lIns="10800" tIns="41061" rIns="10800" bIns="41061">
            <a:spAutoFit/>
          </a:bodyPr>
          <a:lstStyle/>
          <a:p>
            <a:pPr algn="r" defTabSz="814388"/>
            <a:r>
              <a:rPr lang="en-AU" sz="1200" dirty="0" err="1">
                <a:solidFill>
                  <a:schemeClr val="tx1"/>
                </a:solidFill>
              </a:rPr>
              <a:t>LQL</a:t>
            </a:r>
            <a:r>
              <a:rPr lang="en-AU" sz="1200" dirty="0">
                <a:solidFill>
                  <a:schemeClr val="tx1"/>
                </a:solidFill>
              </a:rPr>
              <a:t>=1 (Good)</a:t>
            </a:r>
          </a:p>
        </p:txBody>
      </p:sp>
      <p:sp>
        <p:nvSpPr>
          <p:cNvPr id="67" name="Text Box 486"/>
          <p:cNvSpPr txBox="1">
            <a:spLocks noChangeArrowheads="1"/>
          </p:cNvSpPr>
          <p:nvPr/>
        </p:nvSpPr>
        <p:spPr bwMode="auto">
          <a:xfrm>
            <a:off x="10119519" y="2384423"/>
            <a:ext cx="954088" cy="247650"/>
          </a:xfrm>
          <a:prstGeom prst="rect">
            <a:avLst/>
          </a:prstGeom>
          <a:noFill/>
          <a:ln w="9525" algn="ctr">
            <a:noFill/>
            <a:miter lim="800000"/>
            <a:headEnd/>
            <a:tailEnd/>
          </a:ln>
          <a:effectLst/>
        </p:spPr>
        <p:txBody>
          <a:bodyPr lIns="10800" tIns="41061" rIns="10800" bIns="41061">
            <a:spAutoFit/>
          </a:bodyPr>
          <a:lstStyle/>
          <a:p>
            <a:pPr algn="r" defTabSz="814388"/>
            <a:r>
              <a:rPr lang="en-AU" sz="1200" dirty="0" err="1">
                <a:solidFill>
                  <a:schemeClr val="tx1"/>
                </a:solidFill>
              </a:rPr>
              <a:t>LQL</a:t>
            </a:r>
            <a:r>
              <a:rPr lang="en-AU" sz="1200" dirty="0">
                <a:solidFill>
                  <a:schemeClr val="tx1"/>
                </a:solidFill>
              </a:rPr>
              <a:t>=2 (Fair)</a:t>
            </a:r>
          </a:p>
        </p:txBody>
      </p:sp>
      <p:sp>
        <p:nvSpPr>
          <p:cNvPr id="68" name="Line 436"/>
          <p:cNvSpPr>
            <a:spLocks noChangeShapeType="1"/>
          </p:cNvSpPr>
          <p:nvPr/>
        </p:nvSpPr>
        <p:spPr bwMode="auto">
          <a:xfrm flipH="1" flipV="1">
            <a:off x="11110116" y="2524125"/>
            <a:ext cx="745334" cy="0"/>
          </a:xfrm>
          <a:prstGeom prst="line">
            <a:avLst/>
          </a:prstGeom>
          <a:noFill/>
          <a:ln w="28575">
            <a:solidFill>
              <a:schemeClr val="folHlink"/>
            </a:solidFill>
            <a:prstDash val="dash"/>
            <a:round/>
            <a:headEnd/>
            <a:tailEnd/>
          </a:ln>
          <a:effectLst/>
        </p:spPr>
        <p:txBody>
          <a:bodyPr wrap="square" lIns="82124" tIns="41061" rIns="82124" bIns="41061" anchor="ctr">
            <a:spAutoFit/>
          </a:bodyPr>
          <a:lstStyle/>
          <a:p>
            <a:endParaRPr lang="en-US"/>
          </a:p>
        </p:txBody>
      </p:sp>
      <p:sp>
        <p:nvSpPr>
          <p:cNvPr id="69" name="Line 437"/>
          <p:cNvSpPr>
            <a:spLocks noChangeShapeType="1"/>
          </p:cNvSpPr>
          <p:nvPr/>
        </p:nvSpPr>
        <p:spPr bwMode="auto">
          <a:xfrm flipH="1">
            <a:off x="11090275" y="2168860"/>
            <a:ext cx="765175" cy="4765"/>
          </a:xfrm>
          <a:prstGeom prst="line">
            <a:avLst/>
          </a:prstGeom>
          <a:noFill/>
          <a:ln w="28575">
            <a:solidFill>
              <a:schemeClr val="accent2"/>
            </a:solidFill>
            <a:prstDash val="sysDot"/>
            <a:round/>
            <a:headEnd/>
            <a:tailEnd/>
          </a:ln>
          <a:effectLst/>
        </p:spPr>
        <p:txBody>
          <a:bodyPr wrap="square" lIns="82124" tIns="41061" rIns="82124" bIns="41061" anchor="ctr">
            <a:spAutoFit/>
          </a:bodyPr>
          <a:lstStyle/>
          <a:p>
            <a:endParaRPr lang="en-US"/>
          </a:p>
        </p:txBody>
      </p:sp>
      <p:sp>
        <p:nvSpPr>
          <p:cNvPr id="70" name="Line 452"/>
          <p:cNvSpPr>
            <a:spLocks noChangeShapeType="1"/>
          </p:cNvSpPr>
          <p:nvPr/>
        </p:nvSpPr>
        <p:spPr bwMode="auto">
          <a:xfrm>
            <a:off x="11090275" y="2901950"/>
            <a:ext cx="745334" cy="0"/>
          </a:xfrm>
          <a:prstGeom prst="line">
            <a:avLst/>
          </a:prstGeom>
          <a:noFill/>
          <a:ln w="28575">
            <a:solidFill>
              <a:srgbClr val="497E2E"/>
            </a:solidFill>
            <a:round/>
            <a:headEnd/>
            <a:tailEnd/>
          </a:ln>
          <a:effectLst/>
        </p:spPr>
        <p:txBody>
          <a:bodyPr wrap="square" lIns="82124" tIns="41061" rIns="82124" bIns="41061" anchor="ctr">
            <a:spAutoFit/>
          </a:bodyPr>
          <a:lstStyle/>
          <a:p>
            <a:endParaRPr lang="en-US"/>
          </a:p>
        </p:txBody>
      </p:sp>
      <p:sp>
        <p:nvSpPr>
          <p:cNvPr id="71" name="Oval 110"/>
          <p:cNvSpPr>
            <a:spLocks noChangeArrowheads="1"/>
          </p:cNvSpPr>
          <p:nvPr/>
        </p:nvSpPr>
        <p:spPr bwMode="auto">
          <a:xfrm>
            <a:off x="11404601" y="3162300"/>
            <a:ext cx="234950" cy="200025"/>
          </a:xfrm>
          <a:prstGeom prst="ellipse">
            <a:avLst/>
          </a:prstGeom>
          <a:solidFill>
            <a:schemeClr val="accent2"/>
          </a:solidFill>
          <a:ln w="9525" algn="ctr">
            <a:noFill/>
            <a:round/>
            <a:headEnd/>
            <a:tailEnd/>
          </a:ln>
          <a:effectLst/>
        </p:spPr>
        <p:txBody>
          <a:bodyPr lIns="10800" tIns="3600" rIns="10800" bIns="3600" anchor="ctr" anchorCtr="1">
            <a:spAutoFit/>
          </a:bodyPr>
          <a:lstStyle/>
          <a:p>
            <a:pPr algn="ctr" defTabSz="814388"/>
            <a:r>
              <a:rPr lang="en-AU" sz="1000" dirty="0">
                <a:solidFill>
                  <a:schemeClr val="bg1"/>
                </a:solidFill>
              </a:rPr>
              <a:t>B</a:t>
            </a:r>
            <a:endParaRPr lang="en-US" sz="1000" dirty="0">
              <a:solidFill>
                <a:schemeClr val="bg1"/>
              </a:solidFill>
            </a:endParaRPr>
          </a:p>
        </p:txBody>
      </p:sp>
      <p:sp>
        <p:nvSpPr>
          <p:cNvPr id="72" name="Text Box 470"/>
          <p:cNvSpPr txBox="1">
            <a:spLocks noChangeArrowheads="1"/>
          </p:cNvSpPr>
          <p:nvPr/>
        </p:nvSpPr>
        <p:spPr bwMode="auto">
          <a:xfrm>
            <a:off x="9857582" y="3136900"/>
            <a:ext cx="1216025" cy="247650"/>
          </a:xfrm>
          <a:prstGeom prst="rect">
            <a:avLst/>
          </a:prstGeom>
          <a:noFill/>
          <a:ln w="9525" algn="ctr">
            <a:noFill/>
            <a:miter lim="800000"/>
            <a:headEnd/>
            <a:tailEnd/>
          </a:ln>
          <a:effectLst/>
        </p:spPr>
        <p:txBody>
          <a:bodyPr lIns="10800" tIns="41061" rIns="10800" bIns="41061">
            <a:spAutoFit/>
          </a:bodyPr>
          <a:lstStyle/>
          <a:p>
            <a:pPr algn="r" defTabSz="814388"/>
            <a:r>
              <a:rPr lang="en-AU" sz="1200" dirty="0" smtClean="0">
                <a:solidFill>
                  <a:schemeClr val="tx1"/>
                </a:solidFill>
              </a:rPr>
              <a:t>Battery Powered</a:t>
            </a:r>
            <a:endParaRPr lang="en-AU" sz="1200" dirty="0">
              <a:solidFill>
                <a:schemeClr val="tx1"/>
              </a:solidFill>
            </a:endParaRPr>
          </a:p>
        </p:txBody>
      </p:sp>
      <p:sp>
        <p:nvSpPr>
          <p:cNvPr id="73" name="Text Box 82"/>
          <p:cNvSpPr txBox="1">
            <a:spLocks noChangeArrowheads="1"/>
          </p:cNvSpPr>
          <p:nvPr/>
        </p:nvSpPr>
        <p:spPr bwMode="auto">
          <a:xfrm>
            <a:off x="5173664" y="1658938"/>
            <a:ext cx="1995584" cy="332223"/>
          </a:xfrm>
          <a:prstGeom prst="rect">
            <a:avLst/>
          </a:prstGeom>
          <a:noFill/>
          <a:ln w="9525" algn="ctr">
            <a:noFill/>
            <a:miter lim="800000"/>
            <a:headEnd/>
            <a:tailEnd/>
          </a:ln>
          <a:effectLst/>
        </p:spPr>
        <p:txBody>
          <a:bodyPr wrap="none" lIns="82124" tIns="41061" rIns="82124" bIns="41061">
            <a:spAutoFit/>
          </a:bodyPr>
          <a:lstStyle/>
          <a:p>
            <a:pPr defTabSz="814388"/>
            <a:r>
              <a:rPr lang="en-AU" dirty="0" err="1" smtClean="0"/>
              <a:t>DODAG</a:t>
            </a:r>
            <a:r>
              <a:rPr lang="en-AU" dirty="0" smtClean="0"/>
              <a:t> Topology</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9941" name="Oval 5"/>
          <p:cNvSpPr>
            <a:spLocks noChangeArrowheads="1"/>
          </p:cNvSpPr>
          <p:nvPr/>
        </p:nvSpPr>
        <p:spPr bwMode="auto">
          <a:xfrm>
            <a:off x="4081463" y="818710"/>
            <a:ext cx="4487862" cy="3611563"/>
          </a:xfrm>
          <a:prstGeom prst="ellipse">
            <a:avLst/>
          </a:prstGeom>
          <a:solidFill>
            <a:schemeClr val="accent1">
              <a:alpha val="20000"/>
            </a:schemeClr>
          </a:solidFill>
          <a:ln w="9525" algn="ctr">
            <a:solidFill>
              <a:schemeClr val="tx1"/>
            </a:solidFill>
            <a:prstDash val="dash"/>
            <a:round/>
            <a:headEnd/>
            <a:tailEnd/>
          </a:ln>
          <a:effectLst/>
        </p:spPr>
        <p:txBody>
          <a:bodyPr lIns="82124" tIns="41061" rIns="82124" bIns="41061" anchor="ctr"/>
          <a:lstStyle/>
          <a:p>
            <a:pPr algn="ctr" defTabSz="814388"/>
            <a:endParaRPr lang="en-US"/>
          </a:p>
        </p:txBody>
      </p:sp>
      <p:sp>
        <p:nvSpPr>
          <p:cNvPr id="1319938" name="Rectangle 2"/>
          <p:cNvSpPr>
            <a:spLocks noGrp="1" noChangeArrowheads="1"/>
          </p:cNvSpPr>
          <p:nvPr>
            <p:ph type="title"/>
          </p:nvPr>
        </p:nvSpPr>
        <p:spPr/>
        <p:txBody>
          <a:bodyPr/>
          <a:lstStyle/>
          <a:p>
            <a:r>
              <a:rPr lang="en-US" dirty="0" err="1" smtClean="0"/>
              <a:t>RPL</a:t>
            </a:r>
            <a:r>
              <a:rPr lang="en-US" dirty="0" smtClean="0"/>
              <a:t> Loop Detection</a:t>
            </a:r>
            <a:endParaRPr lang="en-US" dirty="0"/>
          </a:p>
        </p:txBody>
      </p:sp>
      <p:sp>
        <p:nvSpPr>
          <p:cNvPr id="1319939" name="Rectangle 3"/>
          <p:cNvSpPr>
            <a:spLocks noGrp="1" noChangeArrowheads="1"/>
          </p:cNvSpPr>
          <p:nvPr>
            <p:ph type="body" idx="1"/>
          </p:nvPr>
        </p:nvSpPr>
        <p:spPr>
          <a:xfrm>
            <a:off x="1057275" y="4862513"/>
            <a:ext cx="10237788" cy="1804987"/>
          </a:xfrm>
        </p:spPr>
        <p:txBody>
          <a:bodyPr/>
          <a:lstStyle/>
          <a:p>
            <a:r>
              <a:rPr lang="en-AU" dirty="0"/>
              <a:t>Data path validation used to check for </a:t>
            </a:r>
            <a:r>
              <a:rPr lang="en-AU" dirty="0" smtClean="0"/>
              <a:t>loops (Simple mechanism)</a:t>
            </a:r>
            <a:endParaRPr lang="en-AU" dirty="0"/>
          </a:p>
          <a:p>
            <a:pPr lvl="1"/>
            <a:r>
              <a:rPr lang="en-AU" dirty="0" err="1"/>
              <a:t>IPv6</a:t>
            </a:r>
            <a:r>
              <a:rPr lang="en-AU" dirty="0"/>
              <a:t> </a:t>
            </a:r>
            <a:r>
              <a:rPr lang="en-AU" dirty="0" smtClean="0"/>
              <a:t>options header </a:t>
            </a:r>
            <a:r>
              <a:rPr lang="en-AU" dirty="0"/>
              <a:t>carries rank of transmitter</a:t>
            </a:r>
          </a:p>
          <a:p>
            <a:r>
              <a:rPr lang="en-AU" dirty="0"/>
              <a:t>If node receives packet with rank &lt;= to its own, drop packet</a:t>
            </a:r>
          </a:p>
          <a:p>
            <a:pPr lvl="1"/>
            <a:r>
              <a:rPr lang="en-AU" dirty="0" smtClean="0"/>
              <a:t>Detection happens when link is actually used.</a:t>
            </a:r>
            <a:endParaRPr lang="en-US" dirty="0"/>
          </a:p>
        </p:txBody>
      </p:sp>
      <p:sp>
        <p:nvSpPr>
          <p:cNvPr id="1319940" name="Oval 4"/>
          <p:cNvSpPr>
            <a:spLocks noChangeArrowheads="1"/>
          </p:cNvSpPr>
          <p:nvPr/>
        </p:nvSpPr>
        <p:spPr bwMode="auto">
          <a:xfrm>
            <a:off x="4294188" y="1530350"/>
            <a:ext cx="2771775" cy="1838325"/>
          </a:xfrm>
          <a:prstGeom prst="ellipse">
            <a:avLst/>
          </a:prstGeom>
          <a:solidFill>
            <a:schemeClr val="folHlink">
              <a:alpha val="20000"/>
            </a:schemeClr>
          </a:solidFill>
          <a:ln w="9525" algn="ctr">
            <a:solidFill>
              <a:schemeClr val="tx1"/>
            </a:solidFill>
            <a:prstDash val="dash"/>
            <a:round/>
            <a:headEnd/>
            <a:tailEnd/>
          </a:ln>
          <a:effectLst/>
        </p:spPr>
        <p:txBody>
          <a:bodyPr lIns="82124" tIns="41061" rIns="82124" bIns="41061" anchor="ctr"/>
          <a:lstStyle/>
          <a:p>
            <a:pPr algn="ctr" defTabSz="814388"/>
            <a:endParaRPr lang="en-US"/>
          </a:p>
        </p:txBody>
      </p:sp>
      <p:sp>
        <p:nvSpPr>
          <p:cNvPr id="1319942" name="Line 6"/>
          <p:cNvSpPr>
            <a:spLocks noChangeShapeType="1"/>
          </p:cNvSpPr>
          <p:nvPr/>
        </p:nvSpPr>
        <p:spPr bwMode="auto">
          <a:xfrm rot="10800000" flipH="1">
            <a:off x="5754688" y="3787775"/>
            <a:ext cx="314325" cy="365125"/>
          </a:xfrm>
          <a:prstGeom prst="line">
            <a:avLst/>
          </a:prstGeom>
          <a:noFill/>
          <a:ln w="28575">
            <a:solidFill>
              <a:schemeClr val="tx1"/>
            </a:solidFill>
            <a:round/>
            <a:headEnd type="triangle" w="med" len="med"/>
            <a:tailEnd/>
          </a:ln>
          <a:effectLst/>
        </p:spPr>
        <p:txBody>
          <a:bodyPr lIns="82124" tIns="41061" rIns="82124" bIns="41061" anchor="ctr">
            <a:spAutoFit/>
          </a:bodyPr>
          <a:lstStyle/>
          <a:p>
            <a:endParaRPr lang="en-US"/>
          </a:p>
        </p:txBody>
      </p:sp>
      <p:sp>
        <p:nvSpPr>
          <p:cNvPr id="1319943" name="Line 7"/>
          <p:cNvSpPr>
            <a:spLocks noChangeShapeType="1"/>
          </p:cNvSpPr>
          <p:nvPr/>
        </p:nvSpPr>
        <p:spPr bwMode="auto">
          <a:xfrm rot="10800000" flipV="1">
            <a:off x="5097463" y="2219325"/>
            <a:ext cx="1382712" cy="939800"/>
          </a:xfrm>
          <a:prstGeom prst="line">
            <a:avLst/>
          </a:prstGeom>
          <a:noFill/>
          <a:ln w="28575">
            <a:solidFill>
              <a:schemeClr val="tx1"/>
            </a:solidFill>
            <a:round/>
            <a:headEnd/>
            <a:tailEnd/>
          </a:ln>
          <a:effectLst/>
        </p:spPr>
        <p:txBody>
          <a:bodyPr lIns="82124" tIns="41061" rIns="82124" bIns="41061" anchor="ctr">
            <a:spAutoFit/>
          </a:bodyPr>
          <a:lstStyle/>
          <a:p>
            <a:endParaRPr lang="en-US"/>
          </a:p>
        </p:txBody>
      </p:sp>
      <p:sp>
        <p:nvSpPr>
          <p:cNvPr id="1319944" name="AutoShape 8"/>
          <p:cNvSpPr>
            <a:spLocks noChangeArrowheads="1"/>
          </p:cNvSpPr>
          <p:nvPr/>
        </p:nvSpPr>
        <p:spPr bwMode="auto">
          <a:xfrm>
            <a:off x="5786438" y="3692525"/>
            <a:ext cx="481012" cy="287338"/>
          </a:xfrm>
          <a:prstGeom prst="hexagon">
            <a:avLst>
              <a:gd name="adj" fmla="val 41851"/>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1</a:t>
            </a:r>
          </a:p>
        </p:txBody>
      </p:sp>
      <p:sp>
        <p:nvSpPr>
          <p:cNvPr id="1319947" name="AutoShape 11"/>
          <p:cNvSpPr>
            <a:spLocks noChangeArrowheads="1"/>
          </p:cNvSpPr>
          <p:nvPr/>
        </p:nvSpPr>
        <p:spPr bwMode="auto">
          <a:xfrm>
            <a:off x="5381625" y="4152900"/>
            <a:ext cx="479425" cy="287338"/>
          </a:xfrm>
          <a:prstGeom prst="hexagon">
            <a:avLst>
              <a:gd name="adj" fmla="val 41713"/>
              <a:gd name="vf" fmla="val 115470"/>
            </a:avLst>
          </a:prstGeom>
          <a:solidFill>
            <a:srgbClr val="A0C02A"/>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0</a:t>
            </a:r>
          </a:p>
        </p:txBody>
      </p:sp>
      <p:sp>
        <p:nvSpPr>
          <p:cNvPr id="1319949" name="Line 13"/>
          <p:cNvSpPr>
            <a:spLocks noChangeShapeType="1"/>
          </p:cNvSpPr>
          <p:nvPr/>
        </p:nvSpPr>
        <p:spPr bwMode="auto">
          <a:xfrm>
            <a:off x="4867275" y="2214563"/>
            <a:ext cx="157163" cy="881062"/>
          </a:xfrm>
          <a:prstGeom prst="line">
            <a:avLst/>
          </a:prstGeom>
          <a:noFill/>
          <a:ln w="28575">
            <a:solidFill>
              <a:schemeClr val="tx1"/>
            </a:solidFill>
            <a:round/>
            <a:headEnd/>
            <a:tailEnd/>
          </a:ln>
          <a:effectLst/>
        </p:spPr>
        <p:txBody>
          <a:bodyPr lIns="82124" tIns="41061" rIns="82124" bIns="41061" anchor="ctr">
            <a:spAutoFit/>
          </a:bodyPr>
          <a:lstStyle/>
          <a:p>
            <a:endParaRPr lang="en-US"/>
          </a:p>
        </p:txBody>
      </p:sp>
      <p:sp>
        <p:nvSpPr>
          <p:cNvPr id="1319951" name="Line 15"/>
          <p:cNvSpPr>
            <a:spLocks noChangeShapeType="1"/>
          </p:cNvSpPr>
          <p:nvPr/>
        </p:nvSpPr>
        <p:spPr bwMode="auto">
          <a:xfrm rot="10800000" flipV="1">
            <a:off x="5027613" y="3308350"/>
            <a:ext cx="0" cy="250825"/>
          </a:xfrm>
          <a:prstGeom prst="line">
            <a:avLst/>
          </a:prstGeom>
          <a:noFill/>
          <a:ln w="28575">
            <a:solidFill>
              <a:schemeClr val="tx1"/>
            </a:solidFill>
            <a:round/>
            <a:headEnd/>
            <a:tailEnd type="triangle" w="med" len="med"/>
          </a:ln>
          <a:effectLst/>
        </p:spPr>
        <p:txBody>
          <a:bodyPr lIns="82124" tIns="41061" rIns="82124" bIns="41061" anchor="ctr">
            <a:spAutoFit/>
          </a:bodyPr>
          <a:lstStyle/>
          <a:p>
            <a:endParaRPr lang="en-US"/>
          </a:p>
        </p:txBody>
      </p:sp>
      <p:sp>
        <p:nvSpPr>
          <p:cNvPr id="1319952" name="AutoShape 16"/>
          <p:cNvSpPr>
            <a:spLocks noChangeArrowheads="1"/>
          </p:cNvSpPr>
          <p:nvPr/>
        </p:nvSpPr>
        <p:spPr bwMode="auto">
          <a:xfrm>
            <a:off x="4792663" y="3021013"/>
            <a:ext cx="481012" cy="287337"/>
          </a:xfrm>
          <a:prstGeom prst="hexagon">
            <a:avLst>
              <a:gd name="adj" fmla="val 41851"/>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2</a:t>
            </a:r>
          </a:p>
        </p:txBody>
      </p:sp>
      <p:sp>
        <p:nvSpPr>
          <p:cNvPr id="1319953" name="Line 17"/>
          <p:cNvSpPr>
            <a:spLocks noChangeShapeType="1"/>
          </p:cNvSpPr>
          <p:nvPr/>
        </p:nvSpPr>
        <p:spPr bwMode="auto">
          <a:xfrm>
            <a:off x="5097463" y="3817938"/>
            <a:ext cx="393700" cy="339725"/>
          </a:xfrm>
          <a:prstGeom prst="line">
            <a:avLst/>
          </a:prstGeom>
          <a:noFill/>
          <a:ln w="28575">
            <a:solidFill>
              <a:schemeClr val="tx1"/>
            </a:solidFill>
            <a:round/>
            <a:headEnd/>
            <a:tailEnd type="triangle" w="med" len="med"/>
          </a:ln>
          <a:effectLst/>
        </p:spPr>
        <p:txBody>
          <a:bodyPr lIns="82124" tIns="41061" rIns="82124" bIns="41061" anchor="ctr">
            <a:spAutoFit/>
          </a:bodyPr>
          <a:lstStyle/>
          <a:p>
            <a:endParaRPr lang="en-US"/>
          </a:p>
        </p:txBody>
      </p:sp>
      <p:sp>
        <p:nvSpPr>
          <p:cNvPr id="1319954" name="AutoShape 18"/>
          <p:cNvSpPr>
            <a:spLocks noChangeArrowheads="1"/>
          </p:cNvSpPr>
          <p:nvPr/>
        </p:nvSpPr>
        <p:spPr bwMode="auto">
          <a:xfrm>
            <a:off x="4797425" y="3582988"/>
            <a:ext cx="479425" cy="287337"/>
          </a:xfrm>
          <a:prstGeom prst="hexagon">
            <a:avLst>
              <a:gd name="adj" fmla="val 41713"/>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1</a:t>
            </a:r>
          </a:p>
        </p:txBody>
      </p:sp>
      <p:sp>
        <p:nvSpPr>
          <p:cNvPr id="1319956" name="Text Box 20"/>
          <p:cNvSpPr txBox="1">
            <a:spLocks noChangeArrowheads="1"/>
          </p:cNvSpPr>
          <p:nvPr/>
        </p:nvSpPr>
        <p:spPr bwMode="auto">
          <a:xfrm>
            <a:off x="6069013" y="1143000"/>
            <a:ext cx="1392237" cy="274638"/>
          </a:xfrm>
          <a:prstGeom prst="rect">
            <a:avLst/>
          </a:prstGeom>
          <a:noFill/>
          <a:ln w="9525" algn="ctr">
            <a:noFill/>
            <a:miter lim="800000"/>
            <a:headEnd/>
            <a:tailEnd/>
          </a:ln>
          <a:effectLst/>
        </p:spPr>
        <p:txBody>
          <a:bodyPr lIns="82124" tIns="41061" rIns="82124" bIns="41061">
            <a:spAutoFit/>
          </a:bodyPr>
          <a:lstStyle/>
          <a:p>
            <a:pPr defTabSz="814388"/>
            <a:r>
              <a:rPr lang="en-AU" sz="1400">
                <a:solidFill>
                  <a:schemeClr val="tx1"/>
                </a:solidFill>
              </a:rPr>
              <a:t>DODAG</a:t>
            </a:r>
          </a:p>
        </p:txBody>
      </p:sp>
      <p:sp>
        <p:nvSpPr>
          <p:cNvPr id="1319962" name="Line 26"/>
          <p:cNvSpPr>
            <a:spLocks noChangeShapeType="1"/>
          </p:cNvSpPr>
          <p:nvPr/>
        </p:nvSpPr>
        <p:spPr bwMode="auto">
          <a:xfrm rot="10800000" flipV="1">
            <a:off x="5024438" y="2114550"/>
            <a:ext cx="1339850" cy="0"/>
          </a:xfrm>
          <a:prstGeom prst="line">
            <a:avLst/>
          </a:prstGeom>
          <a:noFill/>
          <a:ln w="28575">
            <a:solidFill>
              <a:schemeClr val="tx1"/>
            </a:solidFill>
            <a:round/>
            <a:headEnd/>
            <a:tailEnd/>
          </a:ln>
          <a:effectLst/>
        </p:spPr>
        <p:txBody>
          <a:bodyPr lIns="82124" tIns="41061" rIns="82124" bIns="41061" anchor="ctr">
            <a:spAutoFit/>
          </a:bodyPr>
          <a:lstStyle/>
          <a:p>
            <a:endParaRPr lang="en-US"/>
          </a:p>
        </p:txBody>
      </p:sp>
      <p:sp>
        <p:nvSpPr>
          <p:cNvPr id="1319960" name="AutoShape 24"/>
          <p:cNvSpPr>
            <a:spLocks noChangeArrowheads="1"/>
          </p:cNvSpPr>
          <p:nvPr/>
        </p:nvSpPr>
        <p:spPr bwMode="auto">
          <a:xfrm>
            <a:off x="6199188" y="1970088"/>
            <a:ext cx="479425" cy="287337"/>
          </a:xfrm>
          <a:prstGeom prst="hexagon">
            <a:avLst>
              <a:gd name="adj" fmla="val 41713"/>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3</a:t>
            </a:r>
          </a:p>
        </p:txBody>
      </p:sp>
      <p:sp>
        <p:nvSpPr>
          <p:cNvPr id="1319961" name="AutoShape 25"/>
          <p:cNvSpPr>
            <a:spLocks noChangeArrowheads="1"/>
          </p:cNvSpPr>
          <p:nvPr/>
        </p:nvSpPr>
        <p:spPr bwMode="auto">
          <a:xfrm>
            <a:off x="4618038" y="1970088"/>
            <a:ext cx="479425" cy="287337"/>
          </a:xfrm>
          <a:prstGeom prst="hexagon">
            <a:avLst>
              <a:gd name="adj" fmla="val 41713"/>
              <a:gd name="vf" fmla="val 115470"/>
            </a:avLst>
          </a:prstGeom>
          <a:solidFill>
            <a:srgbClr val="EFB525"/>
          </a:solidFill>
          <a:ln w="9525" algn="ctr">
            <a:noFill/>
            <a:miter lim="800000"/>
            <a:headEnd/>
            <a:tailEnd/>
          </a:ln>
          <a:effectLst/>
        </p:spPr>
        <p:txBody>
          <a:bodyPr wrap="none" lIns="73025" tIns="36511" rIns="73025" bIns="36511" anchor="ctr"/>
          <a:lstStyle/>
          <a:p>
            <a:pPr algn="ctr" defTabSz="814388"/>
            <a:r>
              <a:rPr lang="en-AU" sz="1400" b="1">
                <a:solidFill>
                  <a:schemeClr val="tx1"/>
                </a:solidFill>
              </a:rPr>
              <a:t>3</a:t>
            </a:r>
          </a:p>
        </p:txBody>
      </p:sp>
      <p:sp>
        <p:nvSpPr>
          <p:cNvPr id="1319964" name="AutoShape 28"/>
          <p:cNvSpPr>
            <a:spLocks noChangeArrowheads="1"/>
          </p:cNvSpPr>
          <p:nvPr/>
        </p:nvSpPr>
        <p:spPr bwMode="auto">
          <a:xfrm flipH="1">
            <a:off x="5203825" y="1897063"/>
            <a:ext cx="239713" cy="144462"/>
          </a:xfrm>
          <a:prstGeom prst="rightArrow">
            <a:avLst>
              <a:gd name="adj1" fmla="val 50000"/>
              <a:gd name="adj2" fmla="val 41484"/>
            </a:avLst>
          </a:prstGeom>
          <a:solidFill>
            <a:schemeClr val="accent1"/>
          </a:solidFill>
          <a:ln w="9525" algn="ctr">
            <a:solidFill>
              <a:schemeClr val="tx2"/>
            </a:solidFill>
            <a:miter lim="800000"/>
            <a:headEnd/>
            <a:tailEnd/>
          </a:ln>
          <a:effectLst/>
        </p:spPr>
        <p:txBody>
          <a:bodyPr wrap="none" lIns="82124" tIns="41061" rIns="82124" bIns="41061" anchor="ctr">
            <a:spAutoFit/>
          </a:bodyPr>
          <a:lstStyle/>
          <a:p>
            <a:endParaRPr lang="en-US"/>
          </a:p>
        </p:txBody>
      </p:sp>
      <p:sp>
        <p:nvSpPr>
          <p:cNvPr id="1319965" name="AutoShape 29"/>
          <p:cNvSpPr>
            <a:spLocks noChangeArrowheads="1"/>
          </p:cNvSpPr>
          <p:nvPr/>
        </p:nvSpPr>
        <p:spPr bwMode="auto">
          <a:xfrm>
            <a:off x="5014913" y="1887538"/>
            <a:ext cx="188912" cy="1651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chemeClr val="accent2"/>
          </a:solidFill>
          <a:ln w="9525" algn="ctr">
            <a:noFill/>
            <a:miter lim="800000"/>
            <a:headEnd/>
            <a:tailEnd/>
          </a:ln>
          <a:effectLst/>
        </p:spPr>
        <p:txBody>
          <a:bodyPr lIns="82124" tIns="41061" rIns="82124" bIns="41061" anchor="ctr">
            <a:spAutoFit/>
          </a:bodyPr>
          <a:lstStyle/>
          <a:p>
            <a:endParaRPr lang="en-US"/>
          </a:p>
        </p:txBody>
      </p:sp>
      <p:sp>
        <p:nvSpPr>
          <p:cNvPr id="1319966" name="Text Box 30"/>
          <p:cNvSpPr txBox="1">
            <a:spLocks noChangeArrowheads="1"/>
          </p:cNvSpPr>
          <p:nvPr/>
        </p:nvSpPr>
        <p:spPr bwMode="auto">
          <a:xfrm>
            <a:off x="5418138" y="1846263"/>
            <a:ext cx="422275" cy="247650"/>
          </a:xfrm>
          <a:prstGeom prst="rect">
            <a:avLst/>
          </a:prstGeom>
          <a:noFill/>
          <a:ln w="9525" algn="ctr">
            <a:noFill/>
            <a:miter lim="800000"/>
            <a:headEnd/>
            <a:tailEnd/>
          </a:ln>
          <a:effectLst/>
        </p:spPr>
        <p:txBody>
          <a:bodyPr wrap="none" lIns="82124" tIns="41061" rIns="82124" bIns="41061">
            <a:spAutoFit/>
          </a:bodyPr>
          <a:lstStyle/>
          <a:p>
            <a:pPr defTabSz="814388"/>
            <a:r>
              <a:rPr lang="en-AU" sz="1200"/>
              <a:t>3=3</a:t>
            </a:r>
            <a:endParaRPr lang="en-US" sz="1200"/>
          </a:p>
        </p:txBody>
      </p:sp>
      <p:sp>
        <p:nvSpPr>
          <p:cNvPr id="1319972" name="AutoShape 36"/>
          <p:cNvSpPr>
            <a:spLocks noChangeArrowheads="1"/>
          </p:cNvSpPr>
          <p:nvPr/>
        </p:nvSpPr>
        <p:spPr bwMode="auto">
          <a:xfrm rot="-2152290">
            <a:off x="6125439" y="2469762"/>
            <a:ext cx="239713" cy="144463"/>
          </a:xfrm>
          <a:prstGeom prst="rightArrow">
            <a:avLst>
              <a:gd name="adj1" fmla="val 50000"/>
              <a:gd name="adj2" fmla="val 41483"/>
            </a:avLst>
          </a:prstGeom>
          <a:solidFill>
            <a:schemeClr val="accent1"/>
          </a:solidFill>
          <a:ln w="9525" algn="ctr">
            <a:solidFill>
              <a:schemeClr val="tx2"/>
            </a:solidFill>
            <a:miter lim="800000"/>
            <a:headEnd/>
            <a:tailEnd/>
          </a:ln>
          <a:effectLst/>
        </p:spPr>
        <p:txBody>
          <a:bodyPr wrap="none" lIns="82124" tIns="41061" rIns="82124" bIns="41061" anchor="ctr">
            <a:spAutoFit/>
          </a:bodyPr>
          <a:lstStyle/>
          <a:p>
            <a:endParaRPr lang="en-US"/>
          </a:p>
        </p:txBody>
      </p:sp>
      <p:sp>
        <p:nvSpPr>
          <p:cNvPr id="1319973" name="Text Box 37"/>
          <p:cNvSpPr txBox="1">
            <a:spLocks noChangeArrowheads="1"/>
          </p:cNvSpPr>
          <p:nvPr/>
        </p:nvSpPr>
        <p:spPr bwMode="auto">
          <a:xfrm>
            <a:off x="6257202" y="2506275"/>
            <a:ext cx="422275" cy="247650"/>
          </a:xfrm>
          <a:prstGeom prst="rect">
            <a:avLst/>
          </a:prstGeom>
          <a:noFill/>
          <a:ln w="9525" algn="ctr">
            <a:noFill/>
            <a:miter lim="800000"/>
            <a:headEnd/>
            <a:tailEnd/>
          </a:ln>
          <a:effectLst/>
        </p:spPr>
        <p:txBody>
          <a:bodyPr wrap="none" lIns="82124" tIns="41061" rIns="82124" bIns="41061">
            <a:spAutoFit/>
          </a:bodyPr>
          <a:lstStyle/>
          <a:p>
            <a:pPr defTabSz="814388"/>
            <a:r>
              <a:rPr lang="en-AU" sz="1200"/>
              <a:t>2&lt;3</a:t>
            </a:r>
            <a:endParaRPr lang="en-US" sz="1200"/>
          </a:p>
        </p:txBody>
      </p:sp>
      <p:sp>
        <p:nvSpPr>
          <p:cNvPr id="1319974" name="AutoShape 38"/>
          <p:cNvSpPr>
            <a:spLocks noChangeArrowheads="1"/>
          </p:cNvSpPr>
          <p:nvPr/>
        </p:nvSpPr>
        <p:spPr bwMode="auto">
          <a:xfrm>
            <a:off x="6357214" y="2341175"/>
            <a:ext cx="188913" cy="1651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chemeClr val="accent2"/>
          </a:solidFill>
          <a:ln w="9525" algn="ctr">
            <a:noFill/>
            <a:miter lim="800000"/>
            <a:headEnd/>
            <a:tailEnd/>
          </a:ln>
          <a:effectLst/>
        </p:spPr>
        <p:txBody>
          <a:bodyPr lIns="82124" tIns="41061" rIns="82124" bIns="41061" anchor="ctr">
            <a:spAutoFit/>
          </a:bodyPr>
          <a:lstStyle/>
          <a:p>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RPL</a:t>
            </a:r>
            <a:r>
              <a:rPr lang="en-AU" dirty="0" smtClean="0"/>
              <a:t> Summary</a:t>
            </a:r>
            <a:endParaRPr lang="en-US" dirty="0"/>
          </a:p>
        </p:txBody>
      </p:sp>
      <p:sp>
        <p:nvSpPr>
          <p:cNvPr id="3" name="Content Placeholder 2"/>
          <p:cNvSpPr>
            <a:spLocks noGrp="1"/>
          </p:cNvSpPr>
          <p:nvPr>
            <p:ph idx="1"/>
          </p:nvPr>
        </p:nvSpPr>
        <p:spPr>
          <a:xfrm>
            <a:off x="1057275" y="1520825"/>
            <a:ext cx="10932792" cy="4383088"/>
          </a:xfrm>
        </p:spPr>
        <p:txBody>
          <a:bodyPr/>
          <a:lstStyle/>
          <a:p>
            <a:r>
              <a:rPr lang="en-AU" dirty="0" err="1" smtClean="0"/>
              <a:t>RPL</a:t>
            </a:r>
            <a:r>
              <a:rPr lang="en-AU" dirty="0" smtClean="0"/>
              <a:t> is a foundation of the Internet of Things</a:t>
            </a:r>
          </a:p>
          <a:p>
            <a:pPr lvl="1"/>
            <a:r>
              <a:rPr lang="en-AU" dirty="0" smtClean="0"/>
              <a:t>Open standard to meeting challenging requirements</a:t>
            </a:r>
          </a:p>
          <a:p>
            <a:r>
              <a:rPr lang="en-AU" dirty="0" smtClean="0"/>
              <a:t>Promising technology to enable IP on many billions of smart objects</a:t>
            </a:r>
          </a:p>
          <a:p>
            <a:r>
              <a:rPr lang="en-AU" dirty="0" smtClean="0"/>
              <a:t>Very compact code</a:t>
            </a:r>
          </a:p>
          <a:p>
            <a:pPr lvl="1"/>
            <a:r>
              <a:rPr lang="en-AU" dirty="0" smtClean="0"/>
              <a:t>Supports wide range of media and devices</a:t>
            </a:r>
          </a:p>
          <a:p>
            <a:r>
              <a:rPr lang="en-AU" dirty="0" smtClean="0"/>
              <a:t>Cisco Implementation</a:t>
            </a:r>
          </a:p>
          <a:p>
            <a:pPr lvl="1"/>
            <a:r>
              <a:rPr lang="en-AU" dirty="0" smtClean="0"/>
              <a:t>Passed execute commit, planned for </a:t>
            </a:r>
            <a:r>
              <a:rPr lang="en-AU" dirty="0" err="1" smtClean="0"/>
              <a:t>IOS</a:t>
            </a:r>
            <a:r>
              <a:rPr lang="en-AU" dirty="0" smtClean="0"/>
              <a:t> </a:t>
            </a:r>
            <a:r>
              <a:rPr lang="en-AU" dirty="0" err="1" smtClean="0"/>
              <a:t>15.2PI16</a:t>
            </a:r>
            <a:endParaRPr lang="en-AU" dirty="0" smtClean="0"/>
          </a:p>
          <a:p>
            <a:pPr lvl="1"/>
            <a:r>
              <a:rPr lang="en-AU" dirty="0" smtClean="0"/>
              <a:t>In roadmap for </a:t>
            </a:r>
            <a:r>
              <a:rPr lang="en-AU" dirty="0" err="1" smtClean="0"/>
              <a:t>SGBU</a:t>
            </a:r>
            <a:r>
              <a:rPr lang="en-AU" dirty="0" smtClean="0"/>
              <a:t> </a:t>
            </a:r>
            <a:r>
              <a:rPr lang="en-AU" dirty="0" err="1" smtClean="0"/>
              <a:t>nextgen</a:t>
            </a:r>
            <a:r>
              <a:rPr lang="en-AU" dirty="0" smtClean="0"/>
              <a:t> routers</a:t>
            </a:r>
          </a:p>
          <a:p>
            <a:r>
              <a:rPr lang="en-AU" dirty="0" smtClean="0"/>
              <a:t>Standardisation Status (Dec 2010)</a:t>
            </a:r>
          </a:p>
          <a:p>
            <a:pPr lvl="1"/>
            <a:r>
              <a:rPr lang="en-AU" dirty="0" smtClean="0"/>
              <a:t>Passed </a:t>
            </a:r>
            <a:r>
              <a:rPr lang="en-AU" dirty="0" err="1" smtClean="0"/>
              <a:t>WG</a:t>
            </a:r>
            <a:r>
              <a:rPr lang="en-AU" dirty="0" smtClean="0"/>
              <a:t> and </a:t>
            </a:r>
            <a:r>
              <a:rPr lang="en-AU" dirty="0" err="1" smtClean="0"/>
              <a:t>IETF</a:t>
            </a:r>
            <a:r>
              <a:rPr lang="en-AU" dirty="0" smtClean="0"/>
              <a:t> last call</a:t>
            </a:r>
          </a:p>
          <a:p>
            <a:pPr lvl="1"/>
            <a:r>
              <a:rPr lang="en-AU" dirty="0" smtClean="0"/>
              <a:t>Adopted by several alliances: </a:t>
            </a:r>
            <a:r>
              <a:rPr lang="en-AU" dirty="0" err="1" smtClean="0"/>
              <a:t>Zigbee</a:t>
            </a:r>
            <a:r>
              <a:rPr lang="en-AU" dirty="0" smtClean="0"/>
              <a:t>/IP, </a:t>
            </a:r>
            <a:r>
              <a:rPr lang="en-AU" dirty="0" err="1" smtClean="0"/>
              <a:t>Wavenis</a:t>
            </a:r>
            <a:r>
              <a:rPr lang="en-AU" dirty="0" smtClean="0"/>
              <a:t>, IEEE </a:t>
            </a:r>
            <a:r>
              <a:rPr lang="en-AU" dirty="0" err="1" smtClean="0"/>
              <a:t>P1901.2</a:t>
            </a:r>
            <a:r>
              <a:rPr lang="en-AU" dirty="0" smtClean="0"/>
              <a:t> (Power line </a:t>
            </a:r>
            <a:r>
              <a:rPr lang="en-AU" dirty="0" err="1" smtClean="0"/>
              <a:t>comms</a:t>
            </a:r>
            <a:r>
              <a:rPr lang="en-AU" dirty="0" smtClean="0"/>
              <a:t>)</a:t>
            </a:r>
          </a:p>
          <a:p>
            <a:pPr lvl="1"/>
            <a:endParaRPr lang="en-AU"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21986" name="Rectangle 3"/>
          <p:cNvSpPr>
            <a:spLocks noChangeArrowheads="1"/>
          </p:cNvSpPr>
          <p:nvPr/>
        </p:nvSpPr>
        <p:spPr bwMode="auto">
          <a:xfrm>
            <a:off x="0" y="2095500"/>
            <a:ext cx="7175500" cy="2381250"/>
          </a:xfrm>
          <a:prstGeom prst="rect">
            <a:avLst/>
          </a:prstGeom>
          <a:gradFill rotWithShape="1">
            <a:gsLst>
              <a:gs pos="0">
                <a:srgbClr val="0183B7"/>
              </a:gs>
              <a:gs pos="100000">
                <a:srgbClr val="003D55"/>
              </a:gs>
            </a:gsLst>
            <a:lin ang="0" scaled="1"/>
          </a:gradFill>
          <a:ln w="9525" algn="ctr">
            <a:noFill/>
            <a:miter lim="800000"/>
            <a:headEnd/>
            <a:tailEnd/>
          </a:ln>
        </p:spPr>
        <p:txBody>
          <a:bodyPr wrap="none" lIns="73025" tIns="36512" rIns="73025" bIns="36512" anchor="ctr"/>
          <a:lstStyle/>
          <a:p>
            <a:pPr algn="ctr"/>
            <a:endParaRPr lang="en-US" sz="2400">
              <a:solidFill>
                <a:schemeClr val="bg1"/>
              </a:solidFill>
            </a:endParaRPr>
          </a:p>
        </p:txBody>
      </p:sp>
      <p:pic>
        <p:nvPicPr>
          <p:cNvPr id="1321997" name="Picture 13" descr="robot-2"/>
          <p:cNvPicPr>
            <a:picLocks noChangeAspect="1" noChangeArrowheads="1"/>
          </p:cNvPicPr>
          <p:nvPr/>
        </p:nvPicPr>
        <p:blipFill>
          <a:blip r:embed="rId3" cstate="print"/>
          <a:srcRect/>
          <a:stretch>
            <a:fillRect/>
          </a:stretch>
        </p:blipFill>
        <p:spPr bwMode="auto">
          <a:xfrm>
            <a:off x="7085013" y="0"/>
            <a:ext cx="5102225" cy="6856413"/>
          </a:xfrm>
          <a:prstGeom prst="rect">
            <a:avLst/>
          </a:prstGeom>
          <a:noFill/>
        </p:spPr>
      </p:pic>
      <p:sp>
        <p:nvSpPr>
          <p:cNvPr id="1321988" name="Rectangle 4"/>
          <p:cNvSpPr>
            <a:spLocks noGrp="1" noChangeArrowheads="1"/>
          </p:cNvSpPr>
          <p:nvPr>
            <p:ph type="ctrTitle" idx="4294967295"/>
          </p:nvPr>
        </p:nvSpPr>
        <p:spPr bwMode="white">
          <a:xfrm>
            <a:off x="1057275" y="2871788"/>
            <a:ext cx="4922838" cy="830262"/>
          </a:xfrm>
          <a:ln/>
        </p:spPr>
        <p:txBody>
          <a:bodyPr anchor="ctr"/>
          <a:lstStyle/>
          <a:p>
            <a:r>
              <a:rPr lang="en-US" b="0">
                <a:solidFill>
                  <a:schemeClr val="bg1"/>
                </a:solidFill>
              </a:rPr>
              <a:t>Conclusion </a:t>
            </a:r>
          </a:p>
        </p:txBody>
      </p:sp>
      <p:sp>
        <p:nvSpPr>
          <p:cNvPr id="1321989" name="Rectangle 5"/>
          <p:cNvSpPr>
            <a:spLocks noChangeArrowheads="1"/>
          </p:cNvSpPr>
          <p:nvPr/>
        </p:nvSpPr>
        <p:spPr bwMode="auto">
          <a:xfrm>
            <a:off x="1766888" y="6672263"/>
            <a:ext cx="2228850" cy="188912"/>
          </a:xfrm>
          <a:prstGeom prst="rect">
            <a:avLst/>
          </a:prstGeom>
          <a:noFill/>
          <a:ln w="9525">
            <a:noFill/>
            <a:miter lim="800000"/>
            <a:headEnd/>
            <a:tailEnd/>
          </a:ln>
          <a:effectLst/>
        </p:spPr>
        <p:txBody>
          <a:bodyPr wrap="none" lIns="82124" tIns="41061" rIns="82124" bIns="41061" anchor="b" anchorCtr="1">
            <a:spAutoFit/>
          </a:bodyPr>
          <a:lstStyle/>
          <a:p>
            <a:pPr defTabSz="814388">
              <a:lnSpc>
                <a:spcPct val="100000"/>
              </a:lnSpc>
            </a:pPr>
            <a:r>
              <a:rPr lang="en-US" sz="700">
                <a:solidFill>
                  <a:srgbClr val="8E8E95"/>
                </a:solidFill>
              </a:rPr>
              <a:t>© 2010 Cisco and/or its affiliates. All rights reserved.</a:t>
            </a:r>
          </a:p>
        </p:txBody>
      </p:sp>
      <p:sp>
        <p:nvSpPr>
          <p:cNvPr id="1321990" name="Rectangle 6"/>
          <p:cNvSpPr>
            <a:spLocks noChangeArrowheads="1"/>
          </p:cNvSpPr>
          <p:nvPr/>
        </p:nvSpPr>
        <p:spPr bwMode="auto">
          <a:xfrm>
            <a:off x="4522788" y="6672263"/>
            <a:ext cx="877887" cy="188912"/>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700">
                <a:solidFill>
                  <a:srgbClr val="8E8E95"/>
                </a:solidFill>
              </a:rPr>
              <a:t>Cisco Confidential</a:t>
            </a:r>
          </a:p>
        </p:txBody>
      </p:sp>
      <p:sp>
        <p:nvSpPr>
          <p:cNvPr id="1321991" name="Rectangle 7"/>
          <p:cNvSpPr>
            <a:spLocks noChangeArrowheads="1"/>
          </p:cNvSpPr>
          <p:nvPr/>
        </p:nvSpPr>
        <p:spPr bwMode="auto">
          <a:xfrm>
            <a:off x="258763" y="6672263"/>
            <a:ext cx="1281112" cy="188912"/>
          </a:xfrm>
          <a:prstGeom prst="rect">
            <a:avLst/>
          </a:prstGeom>
          <a:noFill/>
          <a:ln w="9525">
            <a:noFill/>
            <a:miter lim="800000"/>
            <a:headEnd/>
            <a:tailEnd/>
          </a:ln>
          <a:effectLst/>
        </p:spPr>
        <p:txBody>
          <a:bodyPr lIns="82124" tIns="41061" rIns="82124" bIns="41061" anchor="b">
            <a:spAutoFit/>
          </a:bodyPr>
          <a:lstStyle/>
          <a:p>
            <a:pPr defTabSz="814388">
              <a:lnSpc>
                <a:spcPct val="100000"/>
              </a:lnSpc>
            </a:pPr>
            <a:r>
              <a:rPr lang="en-US" sz="700">
                <a:solidFill>
                  <a:srgbClr val="8E8E95"/>
                </a:solidFill>
              </a:rPr>
              <a:t>Presentation_ID</a:t>
            </a:r>
          </a:p>
        </p:txBody>
      </p:sp>
      <p:sp>
        <p:nvSpPr>
          <p:cNvPr id="1321992" name="Rectangle 8"/>
          <p:cNvSpPr>
            <a:spLocks noChangeArrowheads="1"/>
          </p:cNvSpPr>
          <p:nvPr/>
        </p:nvSpPr>
        <p:spPr bwMode="auto">
          <a:xfrm>
            <a:off x="11580813" y="6626225"/>
            <a:ext cx="304800"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2437B4BD-F0EC-4B39-8EE6-6F198A044079}" type="slidenum">
              <a:rPr lang="en-US" sz="1000">
                <a:solidFill>
                  <a:srgbClr val="8E8E95"/>
                </a:solidFill>
              </a:rPr>
              <a:pPr algn="r" defTabSz="814388">
                <a:lnSpc>
                  <a:spcPct val="100000"/>
                </a:lnSpc>
              </a:pPr>
              <a:t>56</a:t>
            </a:fld>
            <a:endParaRPr lang="en-US" sz="1000">
              <a:solidFill>
                <a:srgbClr val="8E8E95"/>
              </a:solidFill>
            </a:endParaRPr>
          </a:p>
        </p:txBody>
      </p:sp>
      <p:sp>
        <p:nvSpPr>
          <p:cNvPr id="1321994" name="Rectangle 10"/>
          <p:cNvSpPr>
            <a:spLocks noChangeArrowheads="1"/>
          </p:cNvSpPr>
          <p:nvPr/>
        </p:nvSpPr>
        <p:spPr bwMode="auto">
          <a:xfrm>
            <a:off x="7092950" y="4476750"/>
            <a:ext cx="5138738" cy="2390775"/>
          </a:xfrm>
          <a:prstGeom prst="rect">
            <a:avLst/>
          </a:prstGeom>
          <a:solidFill>
            <a:schemeClr val="bg1">
              <a:alpha val="30000"/>
            </a:schemeClr>
          </a:solidFill>
          <a:ln w="9525" algn="ctr">
            <a:noFill/>
            <a:miter lim="800000"/>
            <a:headEnd/>
            <a:tailEnd/>
          </a:ln>
        </p:spPr>
        <p:txBody>
          <a:bodyPr wrap="none" lIns="73025" tIns="36512" rIns="73025" bIns="36512" anchor="ctr"/>
          <a:lstStyle/>
          <a:p>
            <a:pPr algn="ctr"/>
            <a:endParaRPr lang="en-US" sz="2400">
              <a:solidFill>
                <a:srgbClr val="FFFFFF"/>
              </a:solidFill>
            </a:endParaRPr>
          </a:p>
        </p:txBody>
      </p:sp>
      <p:sp>
        <p:nvSpPr>
          <p:cNvPr id="1321995" name="Rectangle 10"/>
          <p:cNvSpPr>
            <a:spLocks noChangeArrowheads="1"/>
          </p:cNvSpPr>
          <p:nvPr/>
        </p:nvSpPr>
        <p:spPr bwMode="auto">
          <a:xfrm>
            <a:off x="7092950" y="0"/>
            <a:ext cx="5054600" cy="2095500"/>
          </a:xfrm>
          <a:prstGeom prst="rect">
            <a:avLst/>
          </a:prstGeom>
          <a:solidFill>
            <a:schemeClr val="bg1">
              <a:alpha val="30000"/>
            </a:schemeClr>
          </a:solidFill>
          <a:ln w="9525" algn="ctr">
            <a:noFill/>
            <a:miter lim="800000"/>
            <a:headEnd/>
            <a:tailEnd/>
          </a:ln>
        </p:spPr>
        <p:txBody>
          <a:bodyPr wrap="none" lIns="73025" tIns="36512" rIns="73025" bIns="36512" anchor="ctr"/>
          <a:lstStyle/>
          <a:p>
            <a:pPr algn="ctr"/>
            <a:endParaRPr lang="en-US" sz="2400">
              <a:solidFill>
                <a:srgbClr val="FFFFFF"/>
              </a:solidFill>
            </a:endParaRPr>
          </a:p>
        </p:txBody>
      </p:sp>
    </p:spTree>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6084" name="Rectangle 4"/>
          <p:cNvSpPr>
            <a:spLocks noGrp="1" noChangeArrowheads="1"/>
          </p:cNvSpPr>
          <p:nvPr>
            <p:ph type="title"/>
          </p:nvPr>
        </p:nvSpPr>
        <p:spPr/>
        <p:txBody>
          <a:bodyPr/>
          <a:lstStyle/>
          <a:p>
            <a:r>
              <a:rPr lang="en-US"/>
              <a:t>Conclusion</a:t>
            </a:r>
          </a:p>
        </p:txBody>
      </p:sp>
      <p:sp>
        <p:nvSpPr>
          <p:cNvPr id="1326085" name="Rectangle 5"/>
          <p:cNvSpPr>
            <a:spLocks noGrp="1" noChangeArrowheads="1"/>
          </p:cNvSpPr>
          <p:nvPr>
            <p:ph type="body" idx="1"/>
          </p:nvPr>
        </p:nvSpPr>
        <p:spPr>
          <a:xfrm>
            <a:off x="1057275" y="1520825"/>
            <a:ext cx="10237788" cy="4652963"/>
          </a:xfrm>
        </p:spPr>
        <p:txBody>
          <a:bodyPr/>
          <a:lstStyle/>
          <a:p>
            <a:r>
              <a:rPr lang="en-US" dirty="0"/>
              <a:t>Smart Objects have several major applications</a:t>
            </a:r>
          </a:p>
          <a:p>
            <a:pPr lvl="1"/>
            <a:r>
              <a:rPr lang="en-US" dirty="0"/>
              <a:t>Smart Grid, Green, Industrial, Connected building/homes, Smart Cities</a:t>
            </a:r>
          </a:p>
          <a:p>
            <a:pPr lvl="1"/>
            <a:r>
              <a:rPr lang="en-US" dirty="0"/>
              <a:t>There is a lot of momentum around using IP</a:t>
            </a:r>
          </a:p>
          <a:p>
            <a:r>
              <a:rPr lang="en-US" dirty="0"/>
              <a:t>Major progress in several key areas</a:t>
            </a:r>
          </a:p>
          <a:p>
            <a:pPr lvl="1"/>
            <a:r>
              <a:rPr lang="en-US" dirty="0"/>
              <a:t>IP-based technologies: </a:t>
            </a:r>
            <a:r>
              <a:rPr lang="en-US" dirty="0" err="1" smtClean="0"/>
              <a:t>6Lowpan</a:t>
            </a:r>
            <a:r>
              <a:rPr lang="en-US" dirty="0"/>
              <a:t>, </a:t>
            </a:r>
            <a:r>
              <a:rPr lang="en-US" dirty="0" err="1"/>
              <a:t>RPL</a:t>
            </a:r>
            <a:r>
              <a:rPr lang="en-US" dirty="0"/>
              <a:t> and now </a:t>
            </a:r>
            <a:r>
              <a:rPr lang="en-US" dirty="0" err="1"/>
              <a:t>CoRE</a:t>
            </a:r>
            <a:endParaRPr lang="en-US" dirty="0"/>
          </a:p>
          <a:p>
            <a:pPr lvl="1"/>
            <a:r>
              <a:rPr lang="en-US" dirty="0"/>
              <a:t>IPSO alliance</a:t>
            </a:r>
          </a:p>
          <a:p>
            <a:pPr lvl="1"/>
            <a:r>
              <a:rPr lang="en-US" dirty="0"/>
              <a:t>Adoption of IP by several other </a:t>
            </a:r>
            <a:r>
              <a:rPr lang="en-US" dirty="0" err="1"/>
              <a:t>SDOs</a:t>
            </a:r>
            <a:r>
              <a:rPr lang="en-US" dirty="0"/>
              <a:t>/alliance: </a:t>
            </a:r>
            <a:r>
              <a:rPr lang="en-US" dirty="0" err="1"/>
              <a:t>Zigbee</a:t>
            </a:r>
            <a:r>
              <a:rPr lang="en-US" dirty="0"/>
              <a:t>/IP for </a:t>
            </a:r>
            <a:r>
              <a:rPr lang="en-US" dirty="0" err="1"/>
              <a:t>SE2.0</a:t>
            </a:r>
            <a:r>
              <a:rPr lang="en-US" dirty="0"/>
              <a:t>, </a:t>
            </a:r>
            <a:r>
              <a:rPr lang="en-US" dirty="0" err="1"/>
              <a:t>Bacnet</a:t>
            </a:r>
            <a:r>
              <a:rPr lang="en-US" dirty="0"/>
              <a:t>, ….</a:t>
            </a:r>
          </a:p>
          <a:p>
            <a:r>
              <a:rPr lang="en-US" dirty="0"/>
              <a:t>Internet </a:t>
            </a:r>
            <a:r>
              <a:rPr lang="en-US" dirty="0" smtClean="0"/>
              <a:t>of Things </a:t>
            </a:r>
            <a:r>
              <a:rPr lang="en-US" dirty="0"/>
              <a:t>is coming</a:t>
            </a:r>
          </a:p>
          <a:p>
            <a:pPr lvl="1"/>
            <a:r>
              <a:rPr lang="en-US" dirty="0"/>
              <a:t>Current Internet = Some things (computers and hosts)</a:t>
            </a:r>
          </a:p>
          <a:p>
            <a:pPr lvl="1"/>
            <a:r>
              <a:rPr lang="en-US" dirty="0"/>
              <a:t>Next Internet = </a:t>
            </a:r>
            <a:r>
              <a:rPr lang="en-US" dirty="0" smtClean="0"/>
              <a:t>Everything</a:t>
            </a:r>
            <a:r>
              <a:rPr lang="en-US" dirty="0"/>
              <a:t>!</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9154" name="Rectangle 2"/>
          <p:cNvSpPr>
            <a:spLocks noGrp="1" noChangeArrowheads="1"/>
          </p:cNvSpPr>
          <p:nvPr>
            <p:ph type="title"/>
          </p:nvPr>
        </p:nvSpPr>
        <p:spPr/>
        <p:txBody>
          <a:bodyPr/>
          <a:lstStyle/>
          <a:p>
            <a:r>
              <a:rPr lang="en-US"/>
              <a:t>Recommended reading</a:t>
            </a:r>
          </a:p>
        </p:txBody>
      </p:sp>
      <p:sp>
        <p:nvSpPr>
          <p:cNvPr id="1329155" name="Rectangle 3"/>
          <p:cNvSpPr>
            <a:spLocks noGrp="1" noChangeArrowheads="1"/>
          </p:cNvSpPr>
          <p:nvPr>
            <p:ph type="body" idx="1"/>
          </p:nvPr>
        </p:nvSpPr>
        <p:spPr>
          <a:xfrm>
            <a:off x="5194300" y="1520825"/>
            <a:ext cx="6100763" cy="5057775"/>
          </a:xfrm>
        </p:spPr>
        <p:txBody>
          <a:bodyPr/>
          <a:lstStyle/>
          <a:p>
            <a:r>
              <a:rPr lang="en-US" dirty="0"/>
              <a:t>Covers the trends in Smart Objects</a:t>
            </a:r>
          </a:p>
          <a:p>
            <a:r>
              <a:rPr lang="en-US" dirty="0" err="1"/>
              <a:t>RPL</a:t>
            </a:r>
            <a:r>
              <a:rPr lang="en-US" dirty="0"/>
              <a:t> protocol</a:t>
            </a:r>
          </a:p>
          <a:p>
            <a:r>
              <a:rPr lang="en-US" dirty="0"/>
              <a:t>Detailed application scenarios</a:t>
            </a:r>
          </a:p>
          <a:p>
            <a:r>
              <a:rPr lang="en-US" smtClean="0"/>
              <a:t>Written </a:t>
            </a:r>
            <a:r>
              <a:rPr lang="en-US" dirty="0"/>
              <a:t>by</a:t>
            </a:r>
          </a:p>
          <a:p>
            <a:pPr lvl="1"/>
            <a:r>
              <a:rPr lang="en-US" dirty="0"/>
              <a:t>JP Vasseur (Cisco DE)</a:t>
            </a:r>
          </a:p>
          <a:p>
            <a:pPr lvl="1"/>
            <a:r>
              <a:rPr lang="en-US" dirty="0"/>
              <a:t>Adam </a:t>
            </a:r>
            <a:r>
              <a:rPr lang="en-US" dirty="0" err="1"/>
              <a:t>Dunkels</a:t>
            </a:r>
            <a:r>
              <a:rPr lang="en-US" dirty="0"/>
              <a:t> (Inventor of </a:t>
            </a:r>
            <a:r>
              <a:rPr lang="en-US" dirty="0" err="1"/>
              <a:t>Contiki</a:t>
            </a:r>
            <a:r>
              <a:rPr lang="en-US" dirty="0"/>
              <a:t> O/S, </a:t>
            </a:r>
            <a:r>
              <a:rPr lang="en-US" dirty="0" err="1"/>
              <a:t>uIPv6</a:t>
            </a:r>
            <a:r>
              <a:rPr lang="en-US" dirty="0"/>
              <a:t>)</a:t>
            </a:r>
          </a:p>
        </p:txBody>
      </p:sp>
      <p:pic>
        <p:nvPicPr>
          <p:cNvPr id="1329157" name="Picture 5" descr="9780123751652"/>
          <p:cNvPicPr>
            <a:picLocks noChangeAspect="1" noChangeArrowheads="1"/>
          </p:cNvPicPr>
          <p:nvPr/>
        </p:nvPicPr>
        <p:blipFill>
          <a:blip r:embed="rId2" cstate="print"/>
          <a:srcRect/>
          <a:stretch>
            <a:fillRect/>
          </a:stretch>
        </p:blipFill>
        <p:spPr bwMode="auto">
          <a:xfrm>
            <a:off x="1057275" y="1520825"/>
            <a:ext cx="3894138" cy="5057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15" descr="C:\Documents and Settings\Anir\Desktop\slide8_bright.jpg"/>
          <p:cNvPicPr>
            <a:picLocks noChangeAspect="1" noChangeArrowheads="1"/>
          </p:cNvPicPr>
          <p:nvPr/>
        </p:nvPicPr>
        <p:blipFill>
          <a:blip r:embed="rId2" cstate="print">
            <a:duotone>
              <a:prstClr val="black"/>
              <a:schemeClr val="accent3">
                <a:tint val="45000"/>
                <a:satMod val="400000"/>
              </a:schemeClr>
            </a:duotone>
          </a:blip>
          <a:stretch>
            <a:fillRect/>
          </a:stretch>
        </p:blipFill>
        <p:spPr bwMode="auto">
          <a:xfrm>
            <a:off x="526" y="1"/>
            <a:ext cx="12187773" cy="6880766"/>
          </a:xfrm>
          <a:prstGeom prst="rect">
            <a:avLst/>
          </a:prstGeom>
          <a:noFill/>
          <a:ln>
            <a:noFill/>
          </a:ln>
        </p:spPr>
      </p:pic>
      <p:pic>
        <p:nvPicPr>
          <p:cNvPr id="34" name="Picture 9" descr="Cisco_Logo.png"/>
          <p:cNvPicPr>
            <a:picLocks noChangeAspect="1"/>
          </p:cNvPicPr>
          <p:nvPr/>
        </p:nvPicPr>
        <p:blipFill>
          <a:blip r:embed="rId3" cstate="print"/>
          <a:srcRect/>
          <a:stretch>
            <a:fillRect/>
          </a:stretch>
        </p:blipFill>
        <p:spPr bwMode="auto">
          <a:xfrm>
            <a:off x="3978138" y="2486216"/>
            <a:ext cx="4276056" cy="2527744"/>
          </a:xfrm>
          <a:prstGeom prst="rect">
            <a:avLst/>
          </a:prstGeom>
          <a:noFill/>
          <a:ln w="9525">
            <a:noFill/>
            <a:miter lim="800000"/>
            <a:headEnd/>
            <a:tailEnd/>
          </a:ln>
          <a:effectLst>
            <a:glow rad="63500">
              <a:srgbClr val="669900">
                <a:alpha val="40000"/>
              </a:srgbClr>
            </a:glow>
            <a:outerShdw blurRad="304800" sx="103000" sy="103000" algn="ctr" rotWithShape="0">
              <a:srgbClr val="99CC00">
                <a:alpha val="75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0621" name="Picture 13" descr="2222d1156452724-google-image-fun-robby-robot-1"/>
          <p:cNvPicPr>
            <a:picLocks noChangeAspect="1" noChangeArrowheads="1"/>
          </p:cNvPicPr>
          <p:nvPr/>
        </p:nvPicPr>
        <p:blipFill>
          <a:blip r:embed="rId3" cstate="print"/>
          <a:srcRect/>
          <a:stretch>
            <a:fillRect/>
          </a:stretch>
        </p:blipFill>
        <p:spPr bwMode="auto">
          <a:xfrm>
            <a:off x="7173913" y="0"/>
            <a:ext cx="5014912" cy="6856413"/>
          </a:xfrm>
          <a:prstGeom prst="rect">
            <a:avLst/>
          </a:prstGeom>
          <a:noFill/>
        </p:spPr>
      </p:pic>
      <p:sp>
        <p:nvSpPr>
          <p:cNvPr id="1220610" name="Rectangle 3"/>
          <p:cNvSpPr>
            <a:spLocks noChangeArrowheads="1"/>
          </p:cNvSpPr>
          <p:nvPr/>
        </p:nvSpPr>
        <p:spPr bwMode="auto">
          <a:xfrm>
            <a:off x="0" y="2095500"/>
            <a:ext cx="7175500" cy="2381250"/>
          </a:xfrm>
          <a:prstGeom prst="rect">
            <a:avLst/>
          </a:prstGeom>
          <a:gradFill rotWithShape="1">
            <a:gsLst>
              <a:gs pos="0">
                <a:srgbClr val="0183B7"/>
              </a:gs>
              <a:gs pos="100000">
                <a:srgbClr val="003D55"/>
              </a:gs>
            </a:gsLst>
            <a:lin ang="0" scaled="1"/>
          </a:gradFill>
          <a:ln w="9525" algn="ctr">
            <a:noFill/>
            <a:miter lim="800000"/>
            <a:headEnd/>
            <a:tailEnd/>
          </a:ln>
        </p:spPr>
        <p:txBody>
          <a:bodyPr wrap="none" lIns="73025" tIns="36512" rIns="73025" bIns="36512" anchor="ctr"/>
          <a:lstStyle/>
          <a:p>
            <a:pPr algn="ctr"/>
            <a:endParaRPr lang="en-US" sz="2400">
              <a:solidFill>
                <a:schemeClr val="bg1"/>
              </a:solidFill>
            </a:endParaRPr>
          </a:p>
        </p:txBody>
      </p:sp>
      <p:sp>
        <p:nvSpPr>
          <p:cNvPr id="1220612" name="Rectangle 4"/>
          <p:cNvSpPr>
            <a:spLocks noGrp="1" noChangeArrowheads="1"/>
          </p:cNvSpPr>
          <p:nvPr>
            <p:ph type="ctrTitle" idx="4294967295"/>
          </p:nvPr>
        </p:nvSpPr>
        <p:spPr bwMode="white">
          <a:xfrm>
            <a:off x="1057275" y="2871788"/>
            <a:ext cx="4922838" cy="830262"/>
          </a:xfrm>
          <a:ln/>
        </p:spPr>
        <p:txBody>
          <a:bodyPr anchor="ctr"/>
          <a:lstStyle/>
          <a:p>
            <a:r>
              <a:rPr lang="en-US" b="0">
                <a:solidFill>
                  <a:schemeClr val="bg1"/>
                </a:solidFill>
              </a:rPr>
              <a:t>Smart Objects</a:t>
            </a:r>
          </a:p>
        </p:txBody>
      </p:sp>
      <p:sp>
        <p:nvSpPr>
          <p:cNvPr id="1220613" name="Rectangle 5"/>
          <p:cNvSpPr>
            <a:spLocks noChangeArrowheads="1"/>
          </p:cNvSpPr>
          <p:nvPr/>
        </p:nvSpPr>
        <p:spPr bwMode="auto">
          <a:xfrm>
            <a:off x="1766888" y="6672263"/>
            <a:ext cx="2228850" cy="188912"/>
          </a:xfrm>
          <a:prstGeom prst="rect">
            <a:avLst/>
          </a:prstGeom>
          <a:noFill/>
          <a:ln w="9525">
            <a:noFill/>
            <a:miter lim="800000"/>
            <a:headEnd/>
            <a:tailEnd/>
          </a:ln>
          <a:effectLst/>
        </p:spPr>
        <p:txBody>
          <a:bodyPr wrap="none" lIns="82124" tIns="41061" rIns="82124" bIns="41061" anchor="b" anchorCtr="1">
            <a:spAutoFit/>
          </a:bodyPr>
          <a:lstStyle/>
          <a:p>
            <a:pPr defTabSz="814388">
              <a:lnSpc>
                <a:spcPct val="100000"/>
              </a:lnSpc>
            </a:pPr>
            <a:r>
              <a:rPr lang="en-US" sz="700">
                <a:solidFill>
                  <a:srgbClr val="8E8E95"/>
                </a:solidFill>
              </a:rPr>
              <a:t>© 2010 Cisco and/or its affiliates. All rights reserved.</a:t>
            </a:r>
          </a:p>
        </p:txBody>
      </p:sp>
      <p:sp>
        <p:nvSpPr>
          <p:cNvPr id="1220614" name="Rectangle 6"/>
          <p:cNvSpPr>
            <a:spLocks noChangeArrowheads="1"/>
          </p:cNvSpPr>
          <p:nvPr/>
        </p:nvSpPr>
        <p:spPr bwMode="auto">
          <a:xfrm>
            <a:off x="4522788" y="6672263"/>
            <a:ext cx="877887" cy="188912"/>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700">
                <a:solidFill>
                  <a:srgbClr val="8E8E95"/>
                </a:solidFill>
              </a:rPr>
              <a:t>Cisco Confidential</a:t>
            </a:r>
          </a:p>
        </p:txBody>
      </p:sp>
      <p:sp>
        <p:nvSpPr>
          <p:cNvPr id="1220615" name="Rectangle 7"/>
          <p:cNvSpPr>
            <a:spLocks noChangeArrowheads="1"/>
          </p:cNvSpPr>
          <p:nvPr/>
        </p:nvSpPr>
        <p:spPr bwMode="auto">
          <a:xfrm>
            <a:off x="258763" y="6672263"/>
            <a:ext cx="1281112" cy="188912"/>
          </a:xfrm>
          <a:prstGeom prst="rect">
            <a:avLst/>
          </a:prstGeom>
          <a:noFill/>
          <a:ln w="9525">
            <a:noFill/>
            <a:miter lim="800000"/>
            <a:headEnd/>
            <a:tailEnd/>
          </a:ln>
          <a:effectLst/>
        </p:spPr>
        <p:txBody>
          <a:bodyPr lIns="82124" tIns="41061" rIns="82124" bIns="41061" anchor="b">
            <a:spAutoFit/>
          </a:bodyPr>
          <a:lstStyle/>
          <a:p>
            <a:pPr defTabSz="814388">
              <a:lnSpc>
                <a:spcPct val="100000"/>
              </a:lnSpc>
            </a:pPr>
            <a:r>
              <a:rPr lang="en-US" sz="700">
                <a:solidFill>
                  <a:srgbClr val="8E8E95"/>
                </a:solidFill>
              </a:rPr>
              <a:t>Presentation_ID</a:t>
            </a:r>
          </a:p>
        </p:txBody>
      </p:sp>
      <p:sp>
        <p:nvSpPr>
          <p:cNvPr id="1220616" name="Rectangle 8"/>
          <p:cNvSpPr>
            <a:spLocks noChangeArrowheads="1"/>
          </p:cNvSpPr>
          <p:nvPr/>
        </p:nvSpPr>
        <p:spPr bwMode="auto">
          <a:xfrm>
            <a:off x="11650663" y="6626225"/>
            <a:ext cx="234950"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B6B5A7A6-C51B-4D96-96DB-DBCCFA589B1B}" type="slidenum">
              <a:rPr lang="en-US" sz="1000">
                <a:solidFill>
                  <a:srgbClr val="8E8E95"/>
                </a:solidFill>
              </a:rPr>
              <a:pPr algn="r" defTabSz="814388">
                <a:lnSpc>
                  <a:spcPct val="100000"/>
                </a:lnSpc>
              </a:pPr>
              <a:t>6</a:t>
            </a:fld>
            <a:endParaRPr lang="en-US" sz="1000">
              <a:solidFill>
                <a:srgbClr val="8E8E95"/>
              </a:solidFill>
            </a:endParaRPr>
          </a:p>
        </p:txBody>
      </p:sp>
      <p:sp>
        <p:nvSpPr>
          <p:cNvPr id="1220618" name="Rectangle 10"/>
          <p:cNvSpPr>
            <a:spLocks noChangeArrowheads="1"/>
          </p:cNvSpPr>
          <p:nvPr/>
        </p:nvSpPr>
        <p:spPr bwMode="auto">
          <a:xfrm>
            <a:off x="7092950" y="4476750"/>
            <a:ext cx="5138738" cy="2390775"/>
          </a:xfrm>
          <a:prstGeom prst="rect">
            <a:avLst/>
          </a:prstGeom>
          <a:solidFill>
            <a:schemeClr val="bg1">
              <a:alpha val="30000"/>
            </a:schemeClr>
          </a:solidFill>
          <a:ln w="9525" algn="ctr">
            <a:noFill/>
            <a:miter lim="800000"/>
            <a:headEnd/>
            <a:tailEnd/>
          </a:ln>
        </p:spPr>
        <p:txBody>
          <a:bodyPr wrap="none" lIns="73025" tIns="36512" rIns="73025" bIns="36512" anchor="ctr"/>
          <a:lstStyle/>
          <a:p>
            <a:pPr algn="ctr"/>
            <a:endParaRPr lang="en-US" sz="2400">
              <a:solidFill>
                <a:srgbClr val="FFFFFF"/>
              </a:solidFill>
            </a:endParaRPr>
          </a:p>
        </p:txBody>
      </p:sp>
      <p:sp>
        <p:nvSpPr>
          <p:cNvPr id="1220619" name="Rectangle 10"/>
          <p:cNvSpPr>
            <a:spLocks noChangeArrowheads="1"/>
          </p:cNvSpPr>
          <p:nvPr/>
        </p:nvSpPr>
        <p:spPr bwMode="auto">
          <a:xfrm>
            <a:off x="7092950" y="0"/>
            <a:ext cx="5054600" cy="2095500"/>
          </a:xfrm>
          <a:prstGeom prst="rect">
            <a:avLst/>
          </a:prstGeom>
          <a:solidFill>
            <a:schemeClr val="bg1">
              <a:alpha val="30000"/>
            </a:schemeClr>
          </a:solidFill>
          <a:ln w="9525" algn="ctr">
            <a:noFill/>
            <a:miter lim="800000"/>
            <a:headEnd/>
            <a:tailEnd/>
          </a:ln>
        </p:spPr>
        <p:txBody>
          <a:bodyPr wrap="none" lIns="73025" tIns="36512" rIns="73025" bIns="36512" anchor="ctr"/>
          <a:lstStyle/>
          <a:p>
            <a:pPr algn="ctr"/>
            <a:endParaRPr lang="en-US" sz="2400">
              <a:solidFill>
                <a:srgbClr val="FFFFFF"/>
              </a:solidFill>
            </a:endParaRP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6578" name="Rectangle 2"/>
          <p:cNvSpPr>
            <a:spLocks noGrp="1" noChangeArrowheads="1"/>
          </p:cNvSpPr>
          <p:nvPr>
            <p:ph type="title"/>
          </p:nvPr>
        </p:nvSpPr>
        <p:spPr>
          <a:xfrm>
            <a:off x="1020763" y="304800"/>
            <a:ext cx="10274300" cy="838200"/>
          </a:xfrm>
        </p:spPr>
        <p:txBody>
          <a:bodyPr/>
          <a:lstStyle/>
          <a:p>
            <a:r>
              <a:rPr lang="en-AU" dirty="0"/>
              <a:t>What is a Smart Object?</a:t>
            </a:r>
            <a:endParaRPr lang="en-US" dirty="0"/>
          </a:p>
        </p:txBody>
      </p:sp>
      <p:sp>
        <p:nvSpPr>
          <p:cNvPr id="1176579" name="Rectangle 3"/>
          <p:cNvSpPr>
            <a:spLocks noGrp="1" noChangeArrowheads="1"/>
          </p:cNvSpPr>
          <p:nvPr>
            <p:ph type="body" idx="1"/>
          </p:nvPr>
        </p:nvSpPr>
        <p:spPr>
          <a:xfrm>
            <a:off x="1057275" y="1520825"/>
            <a:ext cx="10237788" cy="5018088"/>
          </a:xfrm>
        </p:spPr>
        <p:txBody>
          <a:bodyPr/>
          <a:lstStyle/>
          <a:p>
            <a:r>
              <a:rPr lang="en-AU" sz="2000" dirty="0"/>
              <a:t>A tiny </a:t>
            </a:r>
            <a:r>
              <a:rPr lang="en-AU" sz="2000" dirty="0" smtClean="0"/>
              <a:t>and low cost computer </a:t>
            </a:r>
            <a:r>
              <a:rPr lang="en-AU" sz="2000" dirty="0"/>
              <a:t>that may contain:</a:t>
            </a:r>
          </a:p>
          <a:p>
            <a:pPr lvl="1"/>
            <a:r>
              <a:rPr lang="en-AU" sz="1800" dirty="0"/>
              <a:t>A </a:t>
            </a:r>
            <a:r>
              <a:rPr lang="en-AU" sz="1800" dirty="0">
                <a:solidFill>
                  <a:schemeClr val="accent2"/>
                </a:solidFill>
              </a:rPr>
              <a:t>sensor </a:t>
            </a:r>
            <a:r>
              <a:rPr lang="en-AU" sz="1800" dirty="0"/>
              <a:t>that can measure physical data (e.g., temperature, vibration, pollution)</a:t>
            </a:r>
          </a:p>
          <a:p>
            <a:pPr lvl="1"/>
            <a:r>
              <a:rPr lang="en-AU" sz="1800" dirty="0"/>
              <a:t>An </a:t>
            </a:r>
            <a:r>
              <a:rPr lang="en-AU" sz="1800" dirty="0">
                <a:solidFill>
                  <a:schemeClr val="accent2"/>
                </a:solidFill>
              </a:rPr>
              <a:t>actuator </a:t>
            </a:r>
            <a:r>
              <a:rPr lang="en-AU" sz="1800" dirty="0"/>
              <a:t>capable of performing a task (e.g., change traffic lights, rotate a mirror)</a:t>
            </a:r>
          </a:p>
          <a:p>
            <a:pPr lvl="1"/>
            <a:r>
              <a:rPr lang="en-AU" sz="1800" dirty="0"/>
              <a:t>A </a:t>
            </a:r>
            <a:r>
              <a:rPr lang="en-AU" sz="1800" dirty="0">
                <a:solidFill>
                  <a:schemeClr val="accent2"/>
                </a:solidFill>
              </a:rPr>
              <a:t>communication device</a:t>
            </a:r>
            <a:r>
              <a:rPr lang="en-AU" sz="1800" dirty="0"/>
              <a:t> to receive instructions </a:t>
            </a:r>
            <a:r>
              <a:rPr lang="en-AU" sz="1800" dirty="0" smtClean="0"/>
              <a:t>, send </a:t>
            </a:r>
            <a:r>
              <a:rPr lang="en-AU" sz="1800" dirty="0"/>
              <a:t>data </a:t>
            </a:r>
            <a:r>
              <a:rPr lang="en-AU" sz="1800" dirty="0" smtClean="0"/>
              <a:t>or possibly route information</a:t>
            </a:r>
            <a:endParaRPr lang="en-AU" sz="1800" dirty="0"/>
          </a:p>
          <a:p>
            <a:r>
              <a:rPr lang="en-AU" sz="2000" dirty="0" smtClean="0"/>
              <a:t>This </a:t>
            </a:r>
            <a:r>
              <a:rPr lang="en-AU" sz="2000" dirty="0"/>
              <a:t>device is embedded into objects (to make them smart </a:t>
            </a:r>
            <a:r>
              <a:rPr lang="en-AU" sz="2000" dirty="0">
                <a:sym typeface="Wingdings" pitchFamily="2" charset="2"/>
              </a:rPr>
              <a:t>)</a:t>
            </a:r>
          </a:p>
          <a:p>
            <a:pPr lvl="1"/>
            <a:r>
              <a:rPr lang="en-AU" sz="1800" dirty="0"/>
              <a:t>For example, thermometers, car engines, light switches, gas meters</a:t>
            </a:r>
          </a:p>
          <a:p>
            <a:r>
              <a:rPr lang="en-AU" sz="2000" dirty="0"/>
              <a:t>Smart Objects enable many sophisticated applications and solutions</a:t>
            </a:r>
          </a:p>
          <a:p>
            <a:pPr lvl="1"/>
            <a:r>
              <a:rPr lang="en-AU" sz="1800" dirty="0" err="1"/>
              <a:t>Smart+Connected</a:t>
            </a:r>
            <a:r>
              <a:rPr lang="en-AU" sz="1800" dirty="0"/>
              <a:t> Communities</a:t>
            </a:r>
          </a:p>
          <a:p>
            <a:pPr lvl="1"/>
            <a:r>
              <a:rPr lang="en-AU" sz="1800" dirty="0"/>
              <a:t>Smart Grid and Energy Management</a:t>
            </a:r>
          </a:p>
          <a:p>
            <a:pPr lvl="1"/>
            <a:r>
              <a:rPr lang="en-AU" sz="1800" dirty="0"/>
              <a:t>Home and Building Automation</a:t>
            </a:r>
          </a:p>
          <a:p>
            <a:pPr lvl="1"/>
            <a:r>
              <a:rPr lang="en-AU" sz="1800" dirty="0"/>
              <a:t>Connected Health</a:t>
            </a:r>
          </a:p>
          <a:p>
            <a:r>
              <a:rPr lang="en-AU" sz="2000" dirty="0"/>
              <a:t>Smart Objects can be organised into networks</a:t>
            </a:r>
          </a:p>
        </p:txBody>
      </p:sp>
      <p:pic>
        <p:nvPicPr>
          <p:cNvPr id="1176580" name="Picture 4" descr="dglxasset[1]"/>
          <p:cNvPicPr>
            <a:picLocks noChangeAspect="1" noChangeArrowheads="1"/>
          </p:cNvPicPr>
          <p:nvPr/>
        </p:nvPicPr>
        <p:blipFill>
          <a:blip r:embed="rId3" cstate="print"/>
          <a:srcRect/>
          <a:stretch>
            <a:fillRect/>
          </a:stretch>
        </p:blipFill>
        <p:spPr bwMode="auto">
          <a:xfrm>
            <a:off x="10415588" y="150813"/>
            <a:ext cx="1439862" cy="138747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1698" name="Rectangle 2"/>
          <p:cNvSpPr>
            <a:spLocks noGrp="1" noChangeArrowheads="1"/>
          </p:cNvSpPr>
          <p:nvPr>
            <p:ph type="title"/>
          </p:nvPr>
        </p:nvSpPr>
        <p:spPr/>
        <p:txBody>
          <a:bodyPr/>
          <a:lstStyle/>
          <a:p>
            <a:r>
              <a:rPr lang="en-AU"/>
              <a:t>Characteristics of Smart Objects</a:t>
            </a:r>
            <a:endParaRPr lang="en-US"/>
          </a:p>
        </p:txBody>
      </p:sp>
      <p:sp>
        <p:nvSpPr>
          <p:cNvPr id="1181699" name="Rectangle 3"/>
          <p:cNvSpPr>
            <a:spLocks noGrp="1" noChangeArrowheads="1"/>
          </p:cNvSpPr>
          <p:nvPr>
            <p:ph type="body" idx="1"/>
          </p:nvPr>
        </p:nvSpPr>
        <p:spPr>
          <a:xfrm>
            <a:off x="1057274" y="1520825"/>
            <a:ext cx="11129964" cy="5148263"/>
          </a:xfrm>
        </p:spPr>
        <p:txBody>
          <a:bodyPr/>
          <a:lstStyle/>
          <a:p>
            <a:pPr>
              <a:lnSpc>
                <a:spcPct val="85000"/>
              </a:lnSpc>
            </a:pPr>
            <a:r>
              <a:rPr lang="en-AU" dirty="0"/>
              <a:t>These devices are </a:t>
            </a:r>
            <a:r>
              <a:rPr lang="en-AU" dirty="0">
                <a:solidFill>
                  <a:schemeClr val="accent2"/>
                </a:solidFill>
              </a:rPr>
              <a:t>highly constrained</a:t>
            </a:r>
            <a:r>
              <a:rPr lang="en-AU" dirty="0"/>
              <a:t> in terms of</a:t>
            </a:r>
          </a:p>
          <a:p>
            <a:pPr lvl="1">
              <a:lnSpc>
                <a:spcPct val="85000"/>
              </a:lnSpc>
            </a:pPr>
            <a:r>
              <a:rPr lang="en-AU" dirty="0"/>
              <a:t>Physical size</a:t>
            </a:r>
          </a:p>
          <a:p>
            <a:pPr lvl="1">
              <a:lnSpc>
                <a:spcPct val="85000"/>
              </a:lnSpc>
            </a:pPr>
            <a:r>
              <a:rPr lang="en-AU" dirty="0"/>
              <a:t>CPU power</a:t>
            </a:r>
          </a:p>
          <a:p>
            <a:pPr lvl="1">
              <a:lnSpc>
                <a:spcPct val="85000"/>
              </a:lnSpc>
            </a:pPr>
            <a:r>
              <a:rPr lang="en-AU" dirty="0"/>
              <a:t>Memory (few tens of kilobytes)</a:t>
            </a:r>
          </a:p>
          <a:p>
            <a:pPr lvl="1">
              <a:lnSpc>
                <a:spcPct val="85000"/>
              </a:lnSpc>
            </a:pPr>
            <a:r>
              <a:rPr lang="en-AU" dirty="0" smtClean="0"/>
              <a:t>Bandwidth (Maximum of 250 KB/s, lower rates the norm)</a:t>
            </a:r>
            <a:endParaRPr lang="en-AU" dirty="0"/>
          </a:p>
          <a:p>
            <a:pPr>
              <a:lnSpc>
                <a:spcPct val="85000"/>
              </a:lnSpc>
            </a:pPr>
            <a:r>
              <a:rPr lang="en-AU" dirty="0"/>
              <a:t>Power consumption is critical</a:t>
            </a:r>
          </a:p>
          <a:p>
            <a:pPr lvl="1">
              <a:lnSpc>
                <a:spcPct val="85000"/>
              </a:lnSpc>
            </a:pPr>
            <a:r>
              <a:rPr lang="en-AU" dirty="0"/>
              <a:t>If battery powered then energy efficiency is </a:t>
            </a:r>
            <a:r>
              <a:rPr lang="en-AU" dirty="0" smtClean="0"/>
              <a:t>paramount</a:t>
            </a:r>
          </a:p>
          <a:p>
            <a:pPr lvl="1">
              <a:lnSpc>
                <a:spcPct val="85000"/>
              </a:lnSpc>
            </a:pPr>
            <a:r>
              <a:rPr lang="en-AU" dirty="0" smtClean="0"/>
              <a:t>Batteries might have to last for years</a:t>
            </a:r>
            <a:endParaRPr lang="en-AU" dirty="0"/>
          </a:p>
          <a:p>
            <a:pPr>
              <a:lnSpc>
                <a:spcPct val="85000"/>
              </a:lnSpc>
            </a:pPr>
            <a:r>
              <a:rPr lang="en-AU" dirty="0"/>
              <a:t>May operate in harsh environments</a:t>
            </a:r>
          </a:p>
          <a:p>
            <a:pPr lvl="1">
              <a:lnSpc>
                <a:spcPct val="85000"/>
              </a:lnSpc>
            </a:pPr>
            <a:r>
              <a:rPr lang="en-AU" dirty="0"/>
              <a:t>Challenging physical environment (heat, dust, moisture, interference)</a:t>
            </a:r>
          </a:p>
          <a:p>
            <a:pPr>
              <a:lnSpc>
                <a:spcPct val="85000"/>
              </a:lnSpc>
            </a:pPr>
            <a:r>
              <a:rPr lang="en-US" dirty="0"/>
              <a:t>Wireless capabilities based on </a:t>
            </a:r>
            <a:r>
              <a:rPr lang="en-US" dirty="0" smtClean="0"/>
              <a:t>Low </a:t>
            </a:r>
            <a:r>
              <a:rPr lang="en-US" dirty="0"/>
              <a:t>P</a:t>
            </a:r>
            <a:r>
              <a:rPr lang="en-US" dirty="0" smtClean="0"/>
              <a:t>ower &amp; </a:t>
            </a:r>
            <a:r>
              <a:rPr lang="en-US" dirty="0" err="1" smtClean="0"/>
              <a:t>Lossy</a:t>
            </a:r>
            <a:r>
              <a:rPr lang="en-US" dirty="0" smtClean="0"/>
              <a:t> Network (</a:t>
            </a:r>
            <a:r>
              <a:rPr lang="en-US" dirty="0" err="1" smtClean="0"/>
              <a:t>LLNs</a:t>
            </a:r>
            <a:r>
              <a:rPr lang="en-US" dirty="0" smtClean="0"/>
              <a:t>) technology</a:t>
            </a:r>
            <a:endParaRPr lang="en-US" dirty="0"/>
          </a:p>
          <a:p>
            <a:pPr lvl="1">
              <a:lnSpc>
                <a:spcPct val="85000"/>
              </a:lnSpc>
            </a:pPr>
            <a:r>
              <a:rPr lang="en-US" dirty="0"/>
              <a:t>Predominantly IEEE 802.15.4 (2.4 GHz </a:t>
            </a:r>
            <a:r>
              <a:rPr lang="en-US" i="1" dirty="0"/>
              <a:t>and </a:t>
            </a:r>
            <a:r>
              <a:rPr lang="en-US" dirty="0"/>
              <a:t>900 MHz)</a:t>
            </a:r>
          </a:p>
          <a:p>
            <a:pPr lvl="1">
              <a:lnSpc>
                <a:spcPct val="85000"/>
              </a:lnSpc>
            </a:pPr>
            <a:r>
              <a:rPr lang="en-AU" dirty="0"/>
              <a:t>Newer </a:t>
            </a:r>
            <a:r>
              <a:rPr lang="en-AU" dirty="0" err="1"/>
              <a:t>RF</a:t>
            </a:r>
            <a:r>
              <a:rPr lang="en-AU" dirty="0"/>
              <a:t> technologies </a:t>
            </a:r>
            <a:r>
              <a:rPr lang="en-AU" dirty="0" smtClean="0"/>
              <a:t>IEEE </a:t>
            </a:r>
            <a:r>
              <a:rPr lang="en-AU" dirty="0" err="1"/>
              <a:t>802.15.4g</a:t>
            </a:r>
            <a:r>
              <a:rPr lang="en-AU" dirty="0"/>
              <a:t> (Smart Utility Network </a:t>
            </a:r>
            <a:r>
              <a:rPr lang="en-AU" dirty="0" err="1"/>
              <a:t>PHY</a:t>
            </a:r>
            <a:r>
              <a:rPr lang="en-AU" dirty="0"/>
              <a:t>)</a:t>
            </a:r>
            <a:endParaRPr lang="en-US" dirty="0"/>
          </a:p>
          <a:p>
            <a:pPr lvl="1">
              <a:lnSpc>
                <a:spcPct val="85000"/>
              </a:lnSpc>
            </a:pPr>
            <a:endParaRPr lang="en-US" dirty="0"/>
          </a:p>
        </p:txBody>
      </p:sp>
      <p:pic>
        <p:nvPicPr>
          <p:cNvPr id="1181701" name="Picture 5" descr="dglxasset[1]"/>
          <p:cNvPicPr>
            <a:picLocks noChangeAspect="1" noChangeArrowheads="1"/>
          </p:cNvPicPr>
          <p:nvPr/>
        </p:nvPicPr>
        <p:blipFill>
          <a:blip r:embed="rId3" cstate="print"/>
          <a:srcRect/>
          <a:stretch>
            <a:fillRect/>
          </a:stretch>
        </p:blipFill>
        <p:spPr bwMode="auto">
          <a:xfrm>
            <a:off x="10415588" y="230188"/>
            <a:ext cx="1439862" cy="1290637"/>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4706" name="Rectangle 3"/>
          <p:cNvSpPr>
            <a:spLocks noChangeArrowheads="1"/>
          </p:cNvSpPr>
          <p:nvPr/>
        </p:nvSpPr>
        <p:spPr bwMode="auto">
          <a:xfrm>
            <a:off x="0" y="2095500"/>
            <a:ext cx="7175500" cy="2381250"/>
          </a:xfrm>
          <a:prstGeom prst="rect">
            <a:avLst/>
          </a:prstGeom>
          <a:gradFill rotWithShape="1">
            <a:gsLst>
              <a:gs pos="0">
                <a:srgbClr val="0183B7"/>
              </a:gs>
              <a:gs pos="100000">
                <a:srgbClr val="003D55"/>
              </a:gs>
            </a:gsLst>
            <a:lin ang="0" scaled="1"/>
          </a:gradFill>
          <a:ln w="9525" algn="ctr">
            <a:noFill/>
            <a:miter lim="800000"/>
            <a:headEnd/>
            <a:tailEnd/>
          </a:ln>
        </p:spPr>
        <p:txBody>
          <a:bodyPr wrap="none" lIns="73025" tIns="36512" rIns="73025" bIns="36512" anchor="ctr"/>
          <a:lstStyle/>
          <a:p>
            <a:pPr algn="ctr"/>
            <a:endParaRPr lang="en-US" sz="2400">
              <a:solidFill>
                <a:schemeClr val="bg1"/>
              </a:solidFill>
            </a:endParaRPr>
          </a:p>
        </p:txBody>
      </p:sp>
      <p:pic>
        <p:nvPicPr>
          <p:cNvPr id="1224717" name="Picture 13" descr="telephone-pole.jpg"/>
          <p:cNvPicPr>
            <a:picLocks noChangeAspect="1" noChangeArrowheads="1"/>
          </p:cNvPicPr>
          <p:nvPr/>
        </p:nvPicPr>
        <p:blipFill>
          <a:blip r:embed="rId3" cstate="print"/>
          <a:srcRect t="4193" b="4121"/>
          <a:stretch>
            <a:fillRect/>
          </a:stretch>
        </p:blipFill>
        <p:spPr bwMode="auto">
          <a:xfrm>
            <a:off x="7092950" y="0"/>
            <a:ext cx="5103813" cy="6856413"/>
          </a:xfrm>
          <a:prstGeom prst="rect">
            <a:avLst/>
          </a:prstGeom>
          <a:noFill/>
        </p:spPr>
      </p:pic>
      <p:sp>
        <p:nvSpPr>
          <p:cNvPr id="1224708" name="Rectangle 4"/>
          <p:cNvSpPr>
            <a:spLocks noGrp="1" noChangeArrowheads="1"/>
          </p:cNvSpPr>
          <p:nvPr>
            <p:ph type="ctrTitle" idx="4294967295"/>
          </p:nvPr>
        </p:nvSpPr>
        <p:spPr bwMode="white">
          <a:xfrm>
            <a:off x="258763" y="2871788"/>
            <a:ext cx="6556375" cy="830262"/>
          </a:xfrm>
          <a:ln/>
        </p:spPr>
        <p:txBody>
          <a:bodyPr anchor="ctr"/>
          <a:lstStyle/>
          <a:p>
            <a:r>
              <a:rPr lang="en-US" b="0">
                <a:solidFill>
                  <a:schemeClr val="bg1"/>
                </a:solidFill>
              </a:rPr>
              <a:t>Low Power Lossy Networks</a:t>
            </a:r>
          </a:p>
        </p:txBody>
      </p:sp>
      <p:sp>
        <p:nvSpPr>
          <p:cNvPr id="1224709" name="Rectangle 5"/>
          <p:cNvSpPr>
            <a:spLocks noChangeArrowheads="1"/>
          </p:cNvSpPr>
          <p:nvPr/>
        </p:nvSpPr>
        <p:spPr bwMode="auto">
          <a:xfrm>
            <a:off x="1766888" y="6672263"/>
            <a:ext cx="2228850" cy="188912"/>
          </a:xfrm>
          <a:prstGeom prst="rect">
            <a:avLst/>
          </a:prstGeom>
          <a:noFill/>
          <a:ln w="9525">
            <a:noFill/>
            <a:miter lim="800000"/>
            <a:headEnd/>
            <a:tailEnd/>
          </a:ln>
          <a:effectLst/>
        </p:spPr>
        <p:txBody>
          <a:bodyPr wrap="none" lIns="82124" tIns="41061" rIns="82124" bIns="41061" anchor="b" anchorCtr="1">
            <a:spAutoFit/>
          </a:bodyPr>
          <a:lstStyle/>
          <a:p>
            <a:pPr defTabSz="814388">
              <a:lnSpc>
                <a:spcPct val="100000"/>
              </a:lnSpc>
            </a:pPr>
            <a:r>
              <a:rPr lang="en-US" sz="700">
                <a:solidFill>
                  <a:srgbClr val="8E8E95"/>
                </a:solidFill>
              </a:rPr>
              <a:t>© 2010 Cisco and/or its affiliates. All rights reserved.</a:t>
            </a:r>
          </a:p>
        </p:txBody>
      </p:sp>
      <p:sp>
        <p:nvSpPr>
          <p:cNvPr id="1224710" name="Rectangle 6"/>
          <p:cNvSpPr>
            <a:spLocks noChangeArrowheads="1"/>
          </p:cNvSpPr>
          <p:nvPr/>
        </p:nvSpPr>
        <p:spPr bwMode="auto">
          <a:xfrm>
            <a:off x="4522788" y="6672263"/>
            <a:ext cx="877887" cy="188912"/>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700">
                <a:solidFill>
                  <a:srgbClr val="8E8E95"/>
                </a:solidFill>
              </a:rPr>
              <a:t>Cisco Confidential</a:t>
            </a:r>
          </a:p>
        </p:txBody>
      </p:sp>
      <p:sp>
        <p:nvSpPr>
          <p:cNvPr id="1224711" name="Rectangle 7"/>
          <p:cNvSpPr>
            <a:spLocks noChangeArrowheads="1"/>
          </p:cNvSpPr>
          <p:nvPr/>
        </p:nvSpPr>
        <p:spPr bwMode="auto">
          <a:xfrm>
            <a:off x="258763" y="6672263"/>
            <a:ext cx="1281112" cy="188912"/>
          </a:xfrm>
          <a:prstGeom prst="rect">
            <a:avLst/>
          </a:prstGeom>
          <a:noFill/>
          <a:ln w="9525">
            <a:noFill/>
            <a:miter lim="800000"/>
            <a:headEnd/>
            <a:tailEnd/>
          </a:ln>
          <a:effectLst/>
        </p:spPr>
        <p:txBody>
          <a:bodyPr lIns="82124" tIns="41061" rIns="82124" bIns="41061" anchor="b">
            <a:spAutoFit/>
          </a:bodyPr>
          <a:lstStyle/>
          <a:p>
            <a:pPr defTabSz="814388">
              <a:lnSpc>
                <a:spcPct val="100000"/>
              </a:lnSpc>
            </a:pPr>
            <a:r>
              <a:rPr lang="en-US" sz="700">
                <a:solidFill>
                  <a:srgbClr val="8E8E95"/>
                </a:solidFill>
              </a:rPr>
              <a:t>Presentation_ID</a:t>
            </a:r>
          </a:p>
        </p:txBody>
      </p:sp>
      <p:sp>
        <p:nvSpPr>
          <p:cNvPr id="1224712" name="Rectangle 8"/>
          <p:cNvSpPr>
            <a:spLocks noChangeArrowheads="1"/>
          </p:cNvSpPr>
          <p:nvPr/>
        </p:nvSpPr>
        <p:spPr bwMode="auto">
          <a:xfrm>
            <a:off x="11580813" y="6626225"/>
            <a:ext cx="304800"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3995EEF4-5F10-46C0-8519-CE5BA16F42E2}" type="slidenum">
              <a:rPr lang="en-US" sz="1000">
                <a:solidFill>
                  <a:srgbClr val="8E8E95"/>
                </a:solidFill>
              </a:rPr>
              <a:pPr algn="r" defTabSz="814388">
                <a:lnSpc>
                  <a:spcPct val="100000"/>
                </a:lnSpc>
              </a:pPr>
              <a:t>9</a:t>
            </a:fld>
            <a:endParaRPr lang="en-US" sz="1000">
              <a:solidFill>
                <a:srgbClr val="8E8E95"/>
              </a:solidFill>
            </a:endParaRPr>
          </a:p>
        </p:txBody>
      </p:sp>
      <p:sp>
        <p:nvSpPr>
          <p:cNvPr id="1224714" name="Rectangle 10"/>
          <p:cNvSpPr>
            <a:spLocks noChangeArrowheads="1"/>
          </p:cNvSpPr>
          <p:nvPr/>
        </p:nvSpPr>
        <p:spPr bwMode="auto">
          <a:xfrm>
            <a:off x="7092950" y="4476750"/>
            <a:ext cx="5138738" cy="2390775"/>
          </a:xfrm>
          <a:prstGeom prst="rect">
            <a:avLst/>
          </a:prstGeom>
          <a:solidFill>
            <a:schemeClr val="bg1">
              <a:alpha val="30000"/>
            </a:schemeClr>
          </a:solidFill>
          <a:ln w="9525" algn="ctr">
            <a:noFill/>
            <a:miter lim="800000"/>
            <a:headEnd/>
            <a:tailEnd/>
          </a:ln>
        </p:spPr>
        <p:txBody>
          <a:bodyPr wrap="none" lIns="73025" tIns="36512" rIns="73025" bIns="36512" anchor="ctr"/>
          <a:lstStyle/>
          <a:p>
            <a:pPr algn="ctr"/>
            <a:endParaRPr lang="en-US" sz="2400">
              <a:solidFill>
                <a:srgbClr val="FFFFFF"/>
              </a:solidFill>
            </a:endParaRPr>
          </a:p>
        </p:txBody>
      </p:sp>
      <p:sp>
        <p:nvSpPr>
          <p:cNvPr id="1224715" name="Rectangle 10"/>
          <p:cNvSpPr>
            <a:spLocks noChangeArrowheads="1"/>
          </p:cNvSpPr>
          <p:nvPr/>
        </p:nvSpPr>
        <p:spPr bwMode="auto">
          <a:xfrm>
            <a:off x="7092950" y="0"/>
            <a:ext cx="5054600" cy="2095500"/>
          </a:xfrm>
          <a:prstGeom prst="rect">
            <a:avLst/>
          </a:prstGeom>
          <a:solidFill>
            <a:schemeClr val="bg1">
              <a:alpha val="30000"/>
            </a:schemeClr>
          </a:solidFill>
          <a:ln w="9525" algn="ctr">
            <a:noFill/>
            <a:miter lim="800000"/>
            <a:headEnd/>
            <a:tailEnd/>
          </a:ln>
        </p:spPr>
        <p:txBody>
          <a:bodyPr wrap="none" lIns="73025" tIns="36512" rIns="73025" bIns="36512" anchor="ctr"/>
          <a:lstStyle/>
          <a:p>
            <a:pPr algn="ctr"/>
            <a:endParaRPr lang="en-US" sz="2400">
              <a:solidFill>
                <a:srgbClr val="FFFFFF"/>
              </a:solidFill>
            </a:endParaRP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Cisco_White_Template_2009_HorzTitle2_ws">
  <a:themeElements>
    <a:clrScheme name="Cisco_White_Template_2009_HorzTitle2_ws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47B0D5"/>
      </a:hlink>
      <a:folHlink>
        <a:srgbClr val="C9A303"/>
      </a:folHlink>
    </a:clrScheme>
    <a:fontScheme name="Cisco_White_Template_2009_HorzTitle2_w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2"/>
          </a:solidFill>
          <a:prstDash val="solid"/>
          <a:round/>
          <a:headEnd type="none" w="med" len="med"/>
          <a:tailEnd type="none" w="med" len="med"/>
        </a:ln>
        <a:effectLst/>
      </a:spPr>
      <a:bodyPr vert="horz" wrap="none" lIns="82124" tIns="41061" rIns="82124" bIns="41061" numCol="1" rtlCol="0" anchor="ctr" anchorCtr="0" compatLnSpc="1">
        <a:prstTxWarp prst="textNoShape">
          <a:avLst/>
        </a:prstTxWarp>
        <a:spAutoFit/>
      </a:bodyPr>
      <a:lstStyle>
        <a:defPPr marL="0" marR="0" indent="0" algn="l" defTabSz="814388" rtl="0" eaLnBrk="0" fontAlgn="base" latinLnBrk="0" hangingPunct="0">
          <a:lnSpc>
            <a:spcPct val="90000"/>
          </a:lnSpc>
          <a:spcBef>
            <a:spcPct val="0"/>
          </a:spcBef>
          <a:spcAft>
            <a:spcPct val="0"/>
          </a:spcAft>
          <a:buClrTx/>
          <a:buSzTx/>
          <a:buFontTx/>
          <a:buNone/>
          <a:tabLst/>
          <a:defRPr kumimoji="0" sz="1800" b="0" i="0" u="none" strike="noStrike" cap="none" normalizeH="0" baseline="0" smtClean="0">
            <a:ln>
              <a:noFill/>
            </a:ln>
            <a:solidFill>
              <a:srgbClr val="0183B7"/>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2"/>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l" defTabSz="814388" rtl="0" eaLnBrk="0" fontAlgn="base" latinLnBrk="0" hangingPunct="0">
          <a:lnSpc>
            <a:spcPct val="90000"/>
          </a:lnSpc>
          <a:spcBef>
            <a:spcPct val="0"/>
          </a:spcBef>
          <a:spcAft>
            <a:spcPct val="0"/>
          </a:spcAft>
          <a:buClrTx/>
          <a:buSzTx/>
          <a:buFontTx/>
          <a:buNone/>
          <a:tabLst/>
          <a:defRPr kumimoji="0" lang="en-US" sz="1800" b="0" i="0" u="none" strike="noStrike" cap="none" normalizeH="0" baseline="0" smtClean="0">
            <a:ln>
              <a:noFill/>
            </a:ln>
            <a:solidFill>
              <a:srgbClr val="0183B7"/>
            </a:solidFill>
            <a:effectLst/>
            <a:latin typeface="Arial" charset="0"/>
          </a:defRPr>
        </a:defPPr>
      </a:lstStyle>
    </a:lnDef>
  </a:objectDefaults>
  <a:extraClrSchemeLst>
    <a:extraClrScheme>
      <a:clrScheme name="Cisco_White_Template_2009_HorzTitle2_ws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47B0D5"/>
        </a:hlink>
        <a:folHlink>
          <a:srgbClr val="C9A30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40531</TotalTime>
  <Pages>28</Pages>
  <Words>9488</Words>
  <Application>Microsoft Office PowerPoint</Application>
  <PresentationFormat>Custom</PresentationFormat>
  <Paragraphs>1345</Paragraphs>
  <Slides>59</Slides>
  <Notes>50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1" baseType="lpstr">
      <vt:lpstr>Cisco_White_Template_2009_HorzTitle2_ws</vt:lpstr>
      <vt:lpstr>Presentation</vt:lpstr>
      <vt:lpstr>IP in Smart Object Networks</vt:lpstr>
      <vt:lpstr>Agenda</vt:lpstr>
      <vt:lpstr>A World of Sensors</vt:lpstr>
      <vt:lpstr>A World of Proprietary Protocols</vt:lpstr>
      <vt:lpstr>Standardise to Build The Internet of Things </vt:lpstr>
      <vt:lpstr>Smart Objects</vt:lpstr>
      <vt:lpstr>What is a Smart Object?</vt:lpstr>
      <vt:lpstr>Characteristics of Smart Objects</vt:lpstr>
      <vt:lpstr>Low Power Lossy Networks</vt:lpstr>
      <vt:lpstr>What is a Low Power Lossy Network (LLN)?</vt:lpstr>
      <vt:lpstr>Characteristics of LLNs</vt:lpstr>
      <vt:lpstr>IETF LLN Related Workgroups </vt:lpstr>
      <vt:lpstr>IP for Smart Objects (IPSO) Alliance</vt:lpstr>
      <vt:lpstr>IEEE 802.15.4 PAN</vt:lpstr>
      <vt:lpstr>IEEE Wireless Standards</vt:lpstr>
      <vt:lpstr>Slide 16</vt:lpstr>
      <vt:lpstr>IEEE 802.15.4 Features</vt:lpstr>
      <vt:lpstr>IEEE 802.15.4 Node Types</vt:lpstr>
      <vt:lpstr>IEEE 802.15.4 Topologies</vt:lpstr>
      <vt:lpstr>802.15.4 uses CSMA-CA</vt:lpstr>
      <vt:lpstr>Using IP for Smart Objects</vt:lpstr>
      <vt:lpstr>IP in Smart Object Networks</vt:lpstr>
      <vt:lpstr>IP is both an Architecture &amp; Protocol</vt:lpstr>
      <vt:lpstr>IPv4 or IPv6</vt:lpstr>
      <vt:lpstr>Conservative Connected Devices Projection</vt:lpstr>
      <vt:lpstr>Contiki + uIPv6 Code for Smart Objects</vt:lpstr>
      <vt:lpstr>6LoWPAN Working Group </vt:lpstr>
      <vt:lpstr>What is 6LoWPAN ?</vt:lpstr>
      <vt:lpstr>Basic IPv6 Header</vt:lpstr>
      <vt:lpstr>Typical 6LoWPAN Header Stacks</vt:lpstr>
      <vt:lpstr>ROLL Working Group</vt:lpstr>
      <vt:lpstr>What is ROLL?</vt:lpstr>
      <vt:lpstr>Where Should Routing Take Place ?</vt:lpstr>
      <vt:lpstr>Characteristics for Smart Object Routing</vt:lpstr>
      <vt:lpstr>Technical Challenges </vt:lpstr>
      <vt:lpstr>Current Routing Protocols </vt:lpstr>
      <vt:lpstr>Routing over low Power Lossy networks (RPL) </vt:lpstr>
      <vt:lpstr>RPL - Routing Protocol for LLNs</vt:lpstr>
      <vt:lpstr>Slide 39</vt:lpstr>
      <vt:lpstr>RPL Terminology</vt:lpstr>
      <vt:lpstr>RPL Instances</vt:lpstr>
      <vt:lpstr>RPL DODAGs</vt:lpstr>
      <vt:lpstr>Objective Function (OF)</vt:lpstr>
      <vt:lpstr>ICMPv6 RPL Control Messages</vt:lpstr>
      <vt:lpstr>RPL Identifiers</vt:lpstr>
      <vt:lpstr>RPL Supported Traffic Flows</vt:lpstr>
      <vt:lpstr>DODAG Neighbours and Parent Selection (Upward Routes) </vt:lpstr>
      <vt:lpstr>RPL Security</vt:lpstr>
      <vt:lpstr>Routing Metrics and Constraints in LLNs</vt:lpstr>
      <vt:lpstr>Routing Metrics in LLNs</vt:lpstr>
      <vt:lpstr>DODAG Example </vt:lpstr>
      <vt:lpstr>OF: Use High Quality Links, Avoid battery powered nodes</vt:lpstr>
      <vt:lpstr>OF: Low Latency Paths only</vt:lpstr>
      <vt:lpstr>RPL Loop Detection</vt:lpstr>
      <vt:lpstr>RPL Summary</vt:lpstr>
      <vt:lpstr>Conclusion </vt:lpstr>
      <vt:lpstr>Conclusion</vt:lpstr>
      <vt:lpstr>Recommended reading</vt:lpstr>
      <vt:lpstr>Slide 59</vt:lpstr>
    </vt:vector>
  </TitlesOfParts>
  <Company>Cisco Systems, Inc.</Company>
  <LinksUpToDate>false</LinksUpToDate>
  <SharedDoc>false</SharedDoc>
  <HyperlinkBase>www.duarte.com</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 in Smart Objects Networks</dc:title>
  <dc:subject>Smart Objects &amp; the Internet of Things</dc:subject>
  <dc:creator>Jeff Apcar</dc:creator>
  <cp:keywords>Smart Objects, IoT</cp:keywords>
  <cp:lastModifiedBy>Information Technology</cp:lastModifiedBy>
  <cp:revision>613</cp:revision>
  <cp:lastPrinted>1999-01-27T00:54:54Z</cp:lastPrinted>
  <dcterms:created xsi:type="dcterms:W3CDTF">2009-05-20T21:05:37Z</dcterms:created>
  <dcterms:modified xsi:type="dcterms:W3CDTF">2011-02-23T09:23:22Z</dcterms:modified>
  <cp:category>TOI</cp:category>
  <cp:contentStatus>Release V1.3</cp:contentStatus>
</cp:coreProperties>
</file>