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57" r:id="rId2"/>
    <p:sldId id="324" r:id="rId3"/>
    <p:sldId id="286" r:id="rId4"/>
    <p:sldId id="321" r:id="rId5"/>
    <p:sldId id="320" r:id="rId6"/>
    <p:sldId id="285" r:id="rId7"/>
    <p:sldId id="303" r:id="rId8"/>
    <p:sldId id="298" r:id="rId9"/>
    <p:sldId id="270" r:id="rId10"/>
    <p:sldId id="314" r:id="rId11"/>
    <p:sldId id="293" r:id="rId12"/>
    <p:sldId id="301" r:id="rId13"/>
    <p:sldId id="275" r:id="rId14"/>
    <p:sldId id="296" r:id="rId15"/>
    <p:sldId id="294" r:id="rId16"/>
    <p:sldId id="267" r:id="rId17"/>
    <p:sldId id="261" r:id="rId18"/>
    <p:sldId id="260" r:id="rId19"/>
    <p:sldId id="325" r:id="rId20"/>
    <p:sldId id="316" r:id="rId21"/>
    <p:sldId id="317" r:id="rId22"/>
    <p:sldId id="310" r:id="rId23"/>
    <p:sldId id="271" r:id="rId24"/>
    <p:sldId id="311" r:id="rId25"/>
    <p:sldId id="299" r:id="rId26"/>
    <p:sldId id="281" r:id="rId27"/>
    <p:sldId id="302" r:id="rId28"/>
    <p:sldId id="305" r:id="rId29"/>
    <p:sldId id="326" r:id="rId30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870" autoAdjust="0"/>
    <p:restoredTop sz="91167" autoAdjust="0"/>
  </p:normalViewPr>
  <p:slideViewPr>
    <p:cSldViewPr>
      <p:cViewPr>
        <p:scale>
          <a:sx n="75" d="100"/>
          <a:sy n="75" d="100"/>
        </p:scale>
        <p:origin x="-1128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BAE1F-622B-2643-93B6-5F1E5E136B6B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0BD45-24F1-8842-92BE-8C5D46E59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FD96D-C96B-45F9-912E-30250D618AD1}" type="datetimeFigureOut">
              <a:rPr lang="en-US" smtClean="0"/>
              <a:pPr/>
              <a:t>2/24/11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5AA37-97B7-4CA5-AFA2-5280200DB9D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D6ACC-CA33-4520-94CB-E83F5A512C6D}" type="slidenum">
              <a:rPr lang="en-AU"/>
              <a:pPr/>
              <a:t>1</a:t>
            </a:fld>
            <a:endParaRPr lang="en-AU" dirty="0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DF2367-8810-4967-BC09-A4A098D937BC}" type="slidenum">
              <a:rPr lang="en-AU" smtClean="0">
                <a:ea typeface="ＭＳ Ｐゴシック" charset="-128"/>
              </a:rPr>
              <a:pPr/>
              <a:t>11</a:t>
            </a:fld>
            <a:endParaRPr lang="en-AU" smtClean="0">
              <a:ea typeface="ＭＳ Ｐゴシック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38DD5-C120-4A25-8CA4-DC5AB5B159B8}" type="slidenum">
              <a:rPr lang="en-AU"/>
              <a:pPr/>
              <a:t>13</a:t>
            </a:fld>
            <a:endParaRPr lang="en-AU" dirty="0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38DD5-C120-4A25-8CA4-DC5AB5B159B8}" type="slidenum">
              <a:rPr lang="en-AU"/>
              <a:pPr/>
              <a:t>15</a:t>
            </a:fld>
            <a:endParaRPr lang="en-AU" dirty="0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38DD5-C120-4A25-8CA4-DC5AB5B159B8}" type="slidenum">
              <a:rPr lang="en-AU"/>
              <a:pPr/>
              <a:t>21</a:t>
            </a:fld>
            <a:endParaRPr lang="en-AU" dirty="0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38DD5-C120-4A25-8CA4-DC5AB5B159B8}" type="slidenum">
              <a:rPr lang="en-AU"/>
              <a:pPr/>
              <a:t>27</a:t>
            </a:fld>
            <a:endParaRPr lang="en-AU" dirty="0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38DD5-C120-4A25-8CA4-DC5AB5B159B8}" type="slidenum">
              <a:rPr lang="en-AU"/>
              <a:pPr/>
              <a:t>28</a:t>
            </a:fld>
            <a:endParaRPr lang="en-AU" dirty="0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5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AA37-97B7-4CA5-AFA2-5280200DB9DE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0425"/>
            <a:ext cx="80010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40D85-BF5B-4A52-9B03-7070134946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F1BAB-C241-41BD-BE4E-A90DC875073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38350" cy="6172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62650" cy="61722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DE017-1740-4D19-B3C5-998463B3BFC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8006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7ABF6-FE37-42C2-8D6B-07E06D15B6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AU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A8253-6369-421F-922B-8ADF5CE7C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7B57A-4CC4-4840-9A3B-AE38264D93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3714"/>
            <a:ext cx="38100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403475"/>
            <a:ext cx="38100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763714"/>
            <a:ext cx="39624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403475"/>
            <a:ext cx="39624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2987F-F5C7-4202-857F-A9F6B473680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A4FBC-789A-4160-962D-5C6F82C303D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B5665-1183-4799-BFB6-3AEE1D86CDA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7035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0"/>
            <a:ext cx="5111750" cy="6280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703513" cy="51181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F8E67-604A-4B00-9B82-7BA08887E9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DCFBC-27E6-43B0-99B2-773F290C744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/>
            </a:lvl1pPr>
          </a:lstStyle>
          <a:p>
            <a:fld id="{B022B2DD-0FBF-4464-9EAB-EECC751CA27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apnic.net/publications/news/2011/ec-noms-ope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APNIC Executive Council </a:t>
            </a:r>
            <a:br>
              <a:rPr lang="en-US" dirty="0" smtClean="0"/>
            </a:br>
            <a:r>
              <a:rPr lang="en-US" dirty="0" smtClean="0"/>
              <a:t>(EC) Election</a:t>
            </a:r>
            <a:endParaRPr lang="en-US" dirty="0"/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75200" y="-203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0D85-BF5B-4A52-9B03-7070134946FA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Voting Entitlement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0D85-BF5B-4A52-9B03-7070134946FA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001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Voting Entitlement</a:t>
            </a:r>
            <a:endParaRPr lang="en-AU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295400"/>
            <a:ext cx="8153400" cy="533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1"/>
            <a:r>
              <a:rPr lang="en-US" dirty="0" smtClean="0"/>
              <a:t>Only current Member’s Corporate Contacts, and authorized contacts with voting rights can vote</a:t>
            </a:r>
          </a:p>
          <a:p>
            <a:pPr lvl="1"/>
            <a:r>
              <a:rPr lang="en-US" dirty="0" smtClean="0"/>
              <a:t>The number of votes are determined by the Membership tiers</a:t>
            </a:r>
          </a:p>
          <a:p>
            <a:pPr lvl="1"/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0" y="2349500"/>
            <a:ext cx="2357438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lg" len="med"/>
          </a:ln>
        </p:spPr>
        <p:txBody>
          <a:bodyPr>
            <a:spAutoFit/>
          </a:bodyPr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ABF6-FE37-42C2-8D6B-07E06D15B6D8}" type="slidenum">
              <a:rPr lang="en-AU" smtClean="0"/>
              <a:pPr/>
              <a:t>11</a:t>
            </a:fld>
            <a:endParaRPr lang="en-AU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33600" y="3657600"/>
          <a:ext cx="5791200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36259"/>
                <a:gridCol w="2554941"/>
              </a:tblGrid>
              <a:tr h="53387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Membership</a:t>
                      </a:r>
                    </a:p>
                    <a:p>
                      <a:r>
                        <a:rPr lang="en-US" sz="1600" b="1" dirty="0" smtClean="0"/>
                        <a:t>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Votes</a:t>
                      </a:r>
                      <a:endParaRPr lang="en-US" sz="1600" b="1" dirty="0"/>
                    </a:p>
                  </a:txBody>
                  <a:tcPr/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Associate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 vote</a:t>
                      </a:r>
                      <a:endParaRPr lang="en-US" sz="1600" b="1" dirty="0"/>
                    </a:p>
                  </a:txBody>
                  <a:tcPr/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Very Small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 votes</a:t>
                      </a:r>
                      <a:endParaRPr lang="en-US" sz="1600" b="1" dirty="0"/>
                    </a:p>
                  </a:txBody>
                  <a:tcPr/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 votes</a:t>
                      </a:r>
                      <a:endParaRPr lang="en-US" sz="1600" b="1" dirty="0"/>
                    </a:p>
                  </a:txBody>
                  <a:tcPr/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 votes</a:t>
                      </a:r>
                      <a:endParaRPr lang="en-US" sz="1600" b="1" dirty="0"/>
                    </a:p>
                  </a:txBody>
                  <a:tcPr/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16 votes</a:t>
                      </a:r>
                      <a:endParaRPr lang="en-US" sz="1600" b="1" dirty="0"/>
                    </a:p>
                  </a:txBody>
                  <a:tcPr/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Very Large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32 votes</a:t>
                      </a:r>
                      <a:endParaRPr lang="en-US" sz="1600" b="1" dirty="0"/>
                    </a:p>
                  </a:txBody>
                  <a:tcPr/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Extra Large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64 votes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Voting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0D85-BF5B-4A52-9B03-7070134946FA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Voting</a:t>
            </a:r>
            <a:endParaRPr lang="en-US" dirty="0"/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8001000" cy="5029200"/>
          </a:xfrm>
        </p:spPr>
        <p:txBody>
          <a:bodyPr>
            <a:normAutofit/>
          </a:bodyPr>
          <a:lstStyle/>
          <a:p>
            <a:r>
              <a:rPr lang="en-AU" dirty="0" smtClean="0"/>
              <a:t>Voting period</a:t>
            </a:r>
          </a:p>
          <a:p>
            <a:pPr lvl="1"/>
            <a:r>
              <a:rPr lang="en-US" dirty="0" smtClean="0"/>
              <a:t>Started: 11 February 2011</a:t>
            </a:r>
          </a:p>
          <a:p>
            <a:pPr lvl="1"/>
            <a:r>
              <a:rPr lang="en-US" dirty="0" smtClean="0"/>
              <a:t>Ended:  09:00 (UTC+8) Wednesday, 23 February 2011</a:t>
            </a:r>
          </a:p>
          <a:p>
            <a:r>
              <a:rPr lang="en-US" dirty="0" smtClean="0"/>
              <a:t>Online voting is accessible via MyAPNIC</a:t>
            </a:r>
          </a:p>
          <a:p>
            <a:pPr marL="742950" lvl="2" indent="-342900">
              <a:buFontTx/>
              <a:buChar char="•"/>
            </a:pPr>
            <a:r>
              <a:rPr lang="en-US" sz="2800" dirty="0" smtClean="0"/>
              <a:t>The system preserves anonymity, storing a record of who has voted, and a separate record of votes cast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NZ" dirty="0" smtClean="0"/>
              <a:t>13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On-site Voting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0D85-BF5B-4A52-9B03-7070134946FA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On-site Voting</a:t>
            </a:r>
            <a:endParaRPr lang="en-US" dirty="0"/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8001000" cy="5029200"/>
          </a:xfrm>
        </p:spPr>
        <p:txBody>
          <a:bodyPr>
            <a:normAutofit/>
          </a:bodyPr>
          <a:lstStyle/>
          <a:p>
            <a:r>
              <a:rPr lang="en-AU" dirty="0" smtClean="0"/>
              <a:t>Voting period</a:t>
            </a:r>
          </a:p>
          <a:p>
            <a:pPr lvl="1"/>
            <a:r>
              <a:rPr lang="en-AU" dirty="0" smtClean="0"/>
              <a:t>Starts:  As announced by the Election Chair</a:t>
            </a:r>
          </a:p>
          <a:p>
            <a:pPr lvl="1"/>
            <a:r>
              <a:rPr lang="en-AU" dirty="0" smtClean="0"/>
              <a:t>Ends: 14:00 (UTC+8) Friday, 25 February 2011</a:t>
            </a:r>
          </a:p>
          <a:p>
            <a:r>
              <a:rPr lang="en-AU" altLang="ja-JP" dirty="0" smtClean="0"/>
              <a:t>Corporate Contacts, contacts with voting rights, or appointed proxies can </a:t>
            </a:r>
            <a:r>
              <a:rPr lang="en-US" dirty="0" smtClean="0"/>
              <a:t>collect ballot papers from the Voting desk until </a:t>
            </a:r>
            <a:r>
              <a:rPr lang="en-AU" dirty="0" smtClean="0"/>
              <a:t>14:00 (UTC+8) Friday, 25 February 2011</a:t>
            </a:r>
            <a:endParaRPr lang="en-US" dirty="0" smtClean="0"/>
          </a:p>
          <a:p>
            <a:pPr lvl="1"/>
            <a:endParaRPr lang="en-AU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NZ" dirty="0" smtClean="0"/>
              <a:t>15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On-site Voting Logistics</a:t>
            </a:r>
            <a:endParaRPr lang="en-US" dirty="0"/>
          </a:p>
        </p:txBody>
      </p:sp>
      <p:sp>
        <p:nvSpPr>
          <p:cNvPr id="1034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8001000" cy="4953000"/>
          </a:xfrm>
        </p:spPr>
        <p:txBody>
          <a:bodyPr>
            <a:normAutofit/>
          </a:bodyPr>
          <a:lstStyle/>
          <a:p>
            <a:r>
              <a:rPr lang="en-AU" dirty="0" smtClean="0"/>
              <a:t>The Voting desk is set up outside the APNIC Member Meeting (AMM) room</a:t>
            </a:r>
          </a:p>
          <a:p>
            <a:r>
              <a:rPr lang="en-AU" dirty="0" smtClean="0"/>
              <a:t>The ballot box is placed at the Voting desk after the opening of on-site voting is announced</a:t>
            </a:r>
          </a:p>
          <a:p>
            <a:r>
              <a:rPr lang="en-AU" dirty="0" smtClean="0"/>
              <a:t>The ballot box is supervised by the Election Tellers at all times</a:t>
            </a:r>
          </a:p>
          <a:p>
            <a:r>
              <a:rPr lang="en-AU" dirty="0" smtClean="0"/>
              <a:t>Enquiries should be directed to the Election Officers at the Voting desk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NZ" dirty="0" smtClean="0"/>
              <a:t>16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Ballot Paper</a:t>
            </a:r>
            <a:endParaRPr lang="en-US" dirty="0"/>
          </a:p>
        </p:txBody>
      </p:sp>
      <p:sp>
        <p:nvSpPr>
          <p:cNvPr id="1034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8001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Voting ballot papers provide clear voting instructions and are marked with a unique stamp</a:t>
            </a:r>
          </a:p>
          <a:p>
            <a:r>
              <a:rPr lang="en-US" dirty="0" smtClean="0"/>
              <a:t>A ballot paper is invalid if:</a:t>
            </a:r>
          </a:p>
          <a:p>
            <a:pPr lvl="1"/>
            <a:r>
              <a:rPr lang="en-US" dirty="0" smtClean="0"/>
              <a:t>No boxes are marked</a:t>
            </a:r>
          </a:p>
          <a:p>
            <a:pPr lvl="1"/>
            <a:r>
              <a:rPr lang="en-US" dirty="0" smtClean="0"/>
              <a:t>More than four boxes are marked</a:t>
            </a:r>
          </a:p>
          <a:p>
            <a:pPr lvl="1"/>
            <a:r>
              <a:rPr lang="en-US" dirty="0" smtClean="0"/>
              <a:t>It has ambiguous marking</a:t>
            </a:r>
          </a:p>
          <a:p>
            <a:pPr lvl="1"/>
            <a:r>
              <a:rPr lang="en-US" dirty="0" smtClean="0"/>
              <a:t>It does not bear a validation stamp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NZ" dirty="0" smtClean="0"/>
              <a:t>17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Ballot Paper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24000"/>
            <a:ext cx="8001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Ballot papers with 1, 2, 4, 8, and 16 votes are used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Members who wish to split their vote may exchange their ballot paper at the Voting desk for a set of single-vote papers equal to the Member's total voting entitlement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ABF6-FE37-42C2-8D6B-07E06D15B6D8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Ballot Paper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ABF6-FE37-42C2-8D6B-07E06D15B6D8}" type="slidenum">
              <a:rPr lang="en-AU" smtClean="0"/>
              <a:pPr/>
              <a:t>19</a:t>
            </a:fld>
            <a:endParaRPr lang="en-AU"/>
          </a:p>
        </p:txBody>
      </p:sp>
      <p:pic>
        <p:nvPicPr>
          <p:cNvPr id="1026" name="Picture 2" descr="C:\Users\connie\AppData\Local\Temp\Ballot paper_APNIC 31_blue 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71612"/>
            <a:ext cx="3544775" cy="5029200"/>
          </a:xfrm>
          <a:prstGeom prst="rect">
            <a:avLst/>
          </a:prstGeom>
          <a:noFill/>
        </p:spPr>
      </p:pic>
      <p:pic>
        <p:nvPicPr>
          <p:cNvPr id="1027" name="Picture 3" descr="C:\Users\connie\AppData\Local\Temp\Ballot paper_APNIC 31_blue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857364"/>
            <a:ext cx="3131272" cy="4442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About 2011 EC Election</a:t>
            </a:r>
          </a:p>
          <a:p>
            <a:r>
              <a:rPr lang="en-US" dirty="0" smtClean="0"/>
              <a:t>Voting entitlement</a:t>
            </a:r>
          </a:p>
          <a:p>
            <a:r>
              <a:rPr lang="en-US" dirty="0" smtClean="0"/>
              <a:t>Online voting</a:t>
            </a:r>
          </a:p>
          <a:p>
            <a:r>
              <a:rPr lang="en-US" dirty="0" smtClean="0"/>
              <a:t>On-site voting</a:t>
            </a:r>
          </a:p>
          <a:p>
            <a:r>
              <a:rPr lang="en-US" dirty="0" smtClean="0"/>
              <a:t>Proxy appointment</a:t>
            </a:r>
          </a:p>
          <a:p>
            <a:r>
              <a:rPr lang="en-US" dirty="0" smtClean="0"/>
              <a:t>Counting procedure</a:t>
            </a:r>
          </a:p>
          <a:p>
            <a:r>
              <a:rPr lang="en-US" dirty="0" smtClean="0"/>
              <a:t>Declaration of result</a:t>
            </a:r>
          </a:p>
          <a:p>
            <a:r>
              <a:rPr lang="en-US" dirty="0" smtClean="0"/>
              <a:t>Dispute resolution</a:t>
            </a:r>
          </a:p>
          <a:p>
            <a:r>
              <a:rPr lang="en-US" dirty="0" smtClean="0"/>
              <a:t>Candidate speeches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ABF6-FE37-42C2-8D6B-07E06D15B6D8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Proxy Appointment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0D85-BF5B-4A52-9B03-7070134946FA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Proxy Appointment</a:t>
            </a:r>
            <a:endParaRPr lang="en-US" dirty="0"/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8001000" cy="487680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Proxy appointment period</a:t>
            </a:r>
          </a:p>
          <a:p>
            <a:pPr lvl="1"/>
            <a:r>
              <a:rPr lang="en-US" dirty="0" smtClean="0"/>
              <a:t>Started: 11 February 2011</a:t>
            </a:r>
          </a:p>
          <a:p>
            <a:pPr lvl="1"/>
            <a:r>
              <a:rPr lang="en-US" dirty="0" smtClean="0"/>
              <a:t>Ended:  09:00 (UTC+8) Wednesday, 23 February 2011</a:t>
            </a:r>
          </a:p>
          <a:p>
            <a:r>
              <a:rPr lang="en-AU" dirty="0" smtClean="0"/>
              <a:t>Proxy holders are appointed by Corporate Contacts to vote on the Member’s behalf </a:t>
            </a:r>
          </a:p>
          <a:p>
            <a:r>
              <a:rPr lang="en-US" dirty="0" smtClean="0"/>
              <a:t>Proxy holders need not be from the Member organization but must be registered for the AMM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NZ" dirty="0" smtClean="0"/>
              <a:t>21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Counting Procedure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0D85-BF5B-4A52-9B03-7070134946FA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010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sz="4160" dirty="0" smtClean="0"/>
              <a:t>Votes are counted in the presence of the Election </a:t>
            </a:r>
            <a:r>
              <a:rPr lang="en-US" sz="4160" dirty="0" err="1" smtClean="0"/>
              <a:t>Scrutineers</a:t>
            </a:r>
            <a:endParaRPr lang="en-US" sz="4160" dirty="0" smtClean="0"/>
          </a:p>
          <a:p>
            <a:pPr>
              <a:spcAft>
                <a:spcPts val="600"/>
              </a:spcAft>
            </a:pPr>
            <a:r>
              <a:rPr lang="en-US" sz="4160" dirty="0" smtClean="0"/>
              <a:t>All ballot papers are checked</a:t>
            </a:r>
          </a:p>
          <a:p>
            <a:pPr>
              <a:spcAft>
                <a:spcPts val="600"/>
              </a:spcAft>
            </a:pPr>
            <a:r>
              <a:rPr lang="en-US" sz="4160" dirty="0" smtClean="0"/>
              <a:t>Tally forms are used to count, record, and verify the total number of check marks for each candidate</a:t>
            </a:r>
          </a:p>
          <a:p>
            <a:pPr lvl="1">
              <a:spcAft>
                <a:spcPts val="600"/>
              </a:spcAft>
            </a:pPr>
            <a:r>
              <a:rPr lang="en-US" sz="3760" dirty="0" smtClean="0"/>
              <a:t>They are validated and checked by multiple Tellers</a:t>
            </a:r>
          </a:p>
          <a:p>
            <a:pPr>
              <a:spcAft>
                <a:spcPts val="600"/>
              </a:spcAft>
            </a:pPr>
            <a:r>
              <a:rPr lang="en-US" sz="4160" dirty="0" smtClean="0"/>
              <a:t>Online voting reports are printed during the vote count</a:t>
            </a:r>
          </a:p>
          <a:p>
            <a:pPr>
              <a:spcAft>
                <a:spcPts val="600"/>
              </a:spcAft>
            </a:pPr>
            <a:r>
              <a:rPr lang="en-US" sz="4160" dirty="0" smtClean="0"/>
              <a:t>The total votes for each candidate are calculated by combining the total votes from online and on-site votes</a:t>
            </a:r>
          </a:p>
          <a:p>
            <a:pPr lvl="1"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ABF6-FE37-42C2-8D6B-07E06D15B6D8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Declaration of Result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0D85-BF5B-4A52-9B03-7070134946FA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result of the election will be announced by the Election Chair</a:t>
            </a:r>
          </a:p>
          <a:p>
            <a:r>
              <a:rPr lang="en-US" dirty="0" smtClean="0"/>
              <a:t>This declaration will include:</a:t>
            </a:r>
          </a:p>
          <a:p>
            <a:pPr lvl="1"/>
            <a:r>
              <a:rPr lang="en-US" dirty="0" smtClean="0"/>
              <a:t>The name and total vote count received by each candidate in the election</a:t>
            </a:r>
          </a:p>
          <a:p>
            <a:pPr lvl="1"/>
            <a:r>
              <a:rPr lang="en-US" dirty="0" smtClean="0"/>
              <a:t>The total number of valid and invalid ballots</a:t>
            </a:r>
          </a:p>
          <a:p>
            <a:pPr lvl="1"/>
            <a:r>
              <a:rPr lang="en-US" dirty="0" smtClean="0"/>
              <a:t>Notice of any disputes and resolutions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Disclosure of any communication from the Election </a:t>
            </a:r>
            <a:r>
              <a:rPr lang="en-US" dirty="0" err="1" smtClean="0"/>
              <a:t>Scrutineers</a:t>
            </a:r>
            <a:r>
              <a:rPr lang="en-US" dirty="0" smtClean="0"/>
              <a:t> regarding any anomaly or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ABF6-FE37-42C2-8D6B-07E06D15B6D8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Dispute Resolution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0D85-BF5B-4A52-9B03-7070134946FA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001000" cy="990600"/>
          </a:xfrm>
        </p:spPr>
        <p:txBody>
          <a:bodyPr/>
          <a:lstStyle/>
          <a:p>
            <a:r>
              <a:rPr lang="en-US" dirty="0" smtClean="0"/>
              <a:t>Notice of Dispute</a:t>
            </a:r>
            <a:endParaRPr lang="en-US" dirty="0"/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8001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Any complaint regarding the conduct of the election must be lodged in writing with the Election Chair at the Meeting</a:t>
            </a:r>
          </a:p>
          <a:p>
            <a:r>
              <a:rPr lang="en-US" dirty="0" smtClean="0"/>
              <a:t>Such notices must be lodged no later than one hour before the scheduled Declaration of the Election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Notices may only be lodged by Members through their authorized voting representatives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NZ" dirty="0" smtClean="0"/>
              <a:t>27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Disputes</a:t>
            </a:r>
            <a:endParaRPr lang="en-US" dirty="0"/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Election Chair shall resolve the dispute at his or her discretion</a:t>
            </a:r>
          </a:p>
          <a:p>
            <a:r>
              <a:rPr lang="en-US" dirty="0" smtClean="0"/>
              <a:t>The Election Chair shall provide notice of all lodged disputes and the Chair’s decision at the Declaration of the 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NZ" dirty="0" smtClean="0"/>
              <a:t>28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0D85-BF5B-4A52-9B03-7070134946FA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EC election is a formal election under the APNIC By-laws</a:t>
            </a:r>
          </a:p>
          <a:p>
            <a:r>
              <a:rPr lang="en-US" dirty="0" smtClean="0"/>
              <a:t>Voting ballots are secret</a:t>
            </a:r>
          </a:p>
          <a:p>
            <a:r>
              <a:rPr lang="en-US" dirty="0" smtClean="0"/>
              <a:t>The APNIC EC has adopted recommendations made by the 2010 Election Review Panel (ERP)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ABF6-FE37-42C2-8D6B-07E06D15B6D8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appointment of an Election Chair</a:t>
            </a:r>
          </a:p>
          <a:p>
            <a:r>
              <a:rPr lang="en-US" dirty="0" smtClean="0"/>
              <a:t>The use of Secretariat staff to serve as Election Officers to manage the elections process and Election Tellers to count the ballots</a:t>
            </a:r>
          </a:p>
          <a:p>
            <a:r>
              <a:rPr lang="en-US" dirty="0" smtClean="0"/>
              <a:t>The appointment of independent </a:t>
            </a:r>
            <a:r>
              <a:rPr lang="en-US" dirty="0" err="1" smtClean="0"/>
              <a:t>Scrutineers</a:t>
            </a:r>
            <a:r>
              <a:rPr lang="en-US" dirty="0" smtClean="0"/>
              <a:t> to observe the vote counting</a:t>
            </a:r>
          </a:p>
          <a:p>
            <a:r>
              <a:rPr lang="en-US" dirty="0" smtClean="0"/>
              <a:t>The documentation of the EC Election procedure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ABF6-FE37-42C2-8D6B-07E06D15B6D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APNIC EC Election</a:t>
            </a:r>
            <a:endParaRPr lang="en-US" dirty="0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8001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Four vacant seats on the APNIC EC</a:t>
            </a:r>
          </a:p>
          <a:p>
            <a:pPr lvl="1"/>
            <a:r>
              <a:rPr lang="en-US" dirty="0" smtClean="0"/>
              <a:t>Two-year term starting from 25 February 2011</a:t>
            </a:r>
          </a:p>
          <a:p>
            <a:r>
              <a:rPr lang="en-AU" dirty="0" smtClean="0"/>
              <a:t>Call for nominations ended 9 February 2011</a:t>
            </a:r>
          </a:p>
          <a:p>
            <a:pPr lvl="1"/>
            <a:r>
              <a:rPr lang="en-US" dirty="0" smtClean="0"/>
              <a:t>http://www.apnic.net/publications/news/2011/ec-noms-open</a:t>
            </a:r>
          </a:p>
          <a:p>
            <a:r>
              <a:rPr lang="en-US" dirty="0" smtClean="0"/>
              <a:t>Online and on-site voting available to APNIC Members only</a:t>
            </a:r>
          </a:p>
          <a:p>
            <a:pPr lvl="1"/>
            <a:r>
              <a:rPr lang="en-US" dirty="0" smtClean="0"/>
              <a:t>http://www.apnic.net/elections</a:t>
            </a:r>
            <a:endParaRPr lang="en-US" dirty="0" smtClean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NZ" dirty="0" smtClean="0"/>
              <a:t>5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Chair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01000" cy="5029200"/>
          </a:xfrm>
        </p:spPr>
        <p:txBody>
          <a:bodyPr/>
          <a:lstStyle/>
          <a:p>
            <a:r>
              <a:rPr lang="en-US" dirty="0" smtClean="0"/>
              <a:t>Election Chair</a:t>
            </a:r>
          </a:p>
          <a:p>
            <a:pPr lvl="1"/>
            <a:r>
              <a:rPr lang="en-US" dirty="0" smtClean="0"/>
              <a:t>Appointed by the APNIC EC</a:t>
            </a:r>
          </a:p>
          <a:p>
            <a:r>
              <a:rPr lang="en-US" dirty="0" smtClean="0"/>
              <a:t>Responsibilities:</a:t>
            </a:r>
          </a:p>
          <a:p>
            <a:pPr lvl="1"/>
            <a:r>
              <a:rPr lang="en-US" dirty="0" smtClean="0"/>
              <a:t>Oversee the election process</a:t>
            </a:r>
          </a:p>
          <a:p>
            <a:pPr lvl="1"/>
            <a:r>
              <a:rPr lang="en-US" dirty="0" smtClean="0"/>
              <a:t>Appoint the Election </a:t>
            </a:r>
            <a:r>
              <a:rPr lang="en-US" dirty="0" err="1" smtClean="0"/>
              <a:t>Scrutineers</a:t>
            </a:r>
            <a:endParaRPr lang="en-US" dirty="0" smtClean="0"/>
          </a:p>
          <a:p>
            <a:pPr lvl="1"/>
            <a:r>
              <a:rPr lang="en-US" dirty="0" smtClean="0"/>
              <a:t>Declare the election results</a:t>
            </a:r>
          </a:p>
          <a:p>
            <a:pPr lvl="1"/>
            <a:r>
              <a:rPr lang="en-US" dirty="0" smtClean="0"/>
              <a:t>Resolve disputes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ABF6-FE37-42C2-8D6B-07E06D15B6D8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Officers</a:t>
            </a:r>
            <a:endParaRPr lang="en-US" dirty="0"/>
          </a:p>
        </p:txBody>
      </p:sp>
      <p:sp>
        <p:nvSpPr>
          <p:cNvPr id="1034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8001000" cy="5105400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Election Officers</a:t>
            </a:r>
            <a:endParaRPr lang="en-US" dirty="0" smtClean="0"/>
          </a:p>
          <a:p>
            <a:pPr lvl="1"/>
            <a:r>
              <a:rPr lang="en-US" dirty="0" smtClean="0"/>
              <a:t>Appointed by the Director General</a:t>
            </a:r>
          </a:p>
          <a:p>
            <a:pPr lvl="1"/>
            <a:r>
              <a:rPr lang="en-US" dirty="0" smtClean="0"/>
              <a:t>Selected from APNIC Secretariat staff</a:t>
            </a:r>
          </a:p>
          <a:p>
            <a:r>
              <a:rPr lang="en-US" dirty="0" smtClean="0"/>
              <a:t>Responsibilities:</a:t>
            </a:r>
          </a:p>
          <a:p>
            <a:pPr lvl="1"/>
            <a:r>
              <a:rPr lang="en-US" dirty="0" smtClean="0"/>
              <a:t>Administer the call for nominations</a:t>
            </a:r>
          </a:p>
          <a:p>
            <a:pPr lvl="1"/>
            <a:r>
              <a:rPr lang="en-US" dirty="0" smtClean="0"/>
              <a:t>Manage the online and on-site voting processes</a:t>
            </a:r>
          </a:p>
          <a:p>
            <a:pPr lvl="1"/>
            <a:r>
              <a:rPr lang="en-US" dirty="0" smtClean="0"/>
              <a:t>Supervise the ballot paper collection</a:t>
            </a:r>
          </a:p>
          <a:p>
            <a:pPr lvl="1"/>
            <a:r>
              <a:rPr lang="en-US" dirty="0" smtClean="0"/>
              <a:t>Perform the vote counting with the Election Tellers</a:t>
            </a:r>
          </a:p>
          <a:p>
            <a:pPr lvl="1"/>
            <a:r>
              <a:rPr lang="en-US" dirty="0" smtClean="0"/>
              <a:t>Retrieve the online voting reports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NZ" dirty="0" smtClean="0"/>
              <a:t>7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Election Tellers</a:t>
            </a:r>
            <a:endParaRPr lang="en-US" dirty="0"/>
          </a:p>
        </p:txBody>
      </p:sp>
      <p:sp>
        <p:nvSpPr>
          <p:cNvPr id="1034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8001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Election Tellers </a:t>
            </a:r>
          </a:p>
          <a:p>
            <a:pPr lvl="1"/>
            <a:r>
              <a:rPr lang="en-US" dirty="0" smtClean="0"/>
              <a:t>Appointed by the Director General </a:t>
            </a:r>
          </a:p>
          <a:p>
            <a:pPr lvl="1"/>
            <a:r>
              <a:rPr lang="en-US" dirty="0" smtClean="0"/>
              <a:t>Selected from APNIC Secretariat staff</a:t>
            </a:r>
          </a:p>
          <a:p>
            <a:r>
              <a:rPr lang="en-US" dirty="0" smtClean="0"/>
              <a:t>Responsibilities:</a:t>
            </a:r>
          </a:p>
          <a:p>
            <a:pPr lvl="1"/>
            <a:r>
              <a:rPr lang="en-US" dirty="0" smtClean="0"/>
              <a:t>Supervise the ballot box</a:t>
            </a:r>
          </a:p>
          <a:p>
            <a:pPr lvl="1"/>
            <a:r>
              <a:rPr lang="en-US" dirty="0" smtClean="0"/>
              <a:t>Validate and count the votes</a:t>
            </a:r>
          </a:p>
          <a:p>
            <a:pPr lvl="1"/>
            <a:r>
              <a:rPr lang="en-US" dirty="0" smtClean="0"/>
              <a:t>Report the results to the Election Chair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NZ" dirty="0" smtClean="0"/>
              <a:t>8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Election Scrutineers</a:t>
            </a:r>
            <a:endParaRPr lang="en-US" dirty="0"/>
          </a:p>
        </p:txBody>
      </p:sp>
      <p:sp>
        <p:nvSpPr>
          <p:cNvPr id="1034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8001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Election </a:t>
            </a:r>
            <a:r>
              <a:rPr lang="en-US" dirty="0" err="1" smtClean="0"/>
              <a:t>Scrutineers</a:t>
            </a:r>
            <a:endParaRPr lang="en-US" dirty="0" smtClean="0"/>
          </a:p>
          <a:p>
            <a:pPr lvl="1"/>
            <a:r>
              <a:rPr lang="en-US" dirty="0" smtClean="0"/>
              <a:t>Appointed by the Election Chair</a:t>
            </a:r>
          </a:p>
          <a:p>
            <a:pPr lvl="1"/>
            <a:r>
              <a:rPr lang="en-US" dirty="0" smtClean="0"/>
              <a:t>Selected from staff of other </a:t>
            </a:r>
            <a:r>
              <a:rPr lang="en-US" dirty="0" err="1" smtClean="0"/>
              <a:t>RIRs</a:t>
            </a:r>
            <a:r>
              <a:rPr lang="en-US" dirty="0" smtClean="0"/>
              <a:t>, ICANN, and ISOC who are on site</a:t>
            </a:r>
          </a:p>
          <a:p>
            <a:pPr lvl="1"/>
            <a:r>
              <a:rPr lang="en-US" dirty="0" smtClean="0"/>
              <a:t>Do not vote and must be independent from any APNIC Member, or candidate</a:t>
            </a:r>
          </a:p>
          <a:p>
            <a:r>
              <a:rPr lang="en-US" dirty="0" smtClean="0"/>
              <a:t>Responsibilities:</a:t>
            </a:r>
          </a:p>
          <a:p>
            <a:pPr lvl="1"/>
            <a:r>
              <a:rPr lang="en-US" dirty="0" smtClean="0"/>
              <a:t>Observe the Election Tellers in counting the votes</a:t>
            </a:r>
          </a:p>
          <a:p>
            <a:pPr lvl="1"/>
            <a:r>
              <a:rPr lang="en-US" dirty="0" smtClean="0"/>
              <a:t>Not handle or touch the ballot papers</a:t>
            </a:r>
          </a:p>
          <a:p>
            <a:pPr lvl="1"/>
            <a:r>
              <a:rPr lang="en-US" dirty="0" smtClean="0"/>
              <a:t>Notify the Election Chair in case any anomaly or issue is identified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NZ" dirty="0" smtClean="0"/>
              <a:t>9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_template_2010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>
              <a:lumMod val="25000"/>
              <a:lumOff val="75000"/>
            </a:schemeClr>
          </a:solidFill>
          <a:prstDash val="solid"/>
          <a:round/>
          <a:headEnd type="none" w="med" len="med"/>
          <a:tailEnd type="triangle" w="med" len="lg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>
              <a:lumMod val="25000"/>
              <a:lumOff val="75000"/>
            </a:schemeClr>
          </a:solidFill>
          <a:prstDash val="solid"/>
          <a:round/>
          <a:headEnd type="none" w="med" len="med"/>
          <a:tailEnd type="triangle" w="med" len="lg"/>
        </a:ln>
        <a:effectLst/>
      </a:spPr>
      <a:bodyPr/>
      <a:lstStyle/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APNIC_template_2010.pot</Template>
  <TotalTime>15551</TotalTime>
  <Words>1017</Words>
  <Application>Microsoft Macintosh PowerPoint</Application>
  <PresentationFormat>On-screen Show (4:3)</PresentationFormat>
  <Paragraphs>206</Paragraphs>
  <Slides>29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APNIC_template_2010</vt:lpstr>
      <vt:lpstr>APNIC Executive Council  (EC) Election</vt:lpstr>
      <vt:lpstr>Overview</vt:lpstr>
      <vt:lpstr>General Principles</vt:lpstr>
      <vt:lpstr>ERP Recommendations</vt:lpstr>
      <vt:lpstr>2011 APNIC EC Election</vt:lpstr>
      <vt:lpstr>Election Chair</vt:lpstr>
      <vt:lpstr>Election Officers</vt:lpstr>
      <vt:lpstr>Election Tellers</vt:lpstr>
      <vt:lpstr>Election Scrutineers</vt:lpstr>
      <vt:lpstr>Voting Entitlement</vt:lpstr>
      <vt:lpstr>Voting Entitlement</vt:lpstr>
      <vt:lpstr>Online Voting</vt:lpstr>
      <vt:lpstr>Online Voting</vt:lpstr>
      <vt:lpstr>On-site Voting</vt:lpstr>
      <vt:lpstr>On-site Voting</vt:lpstr>
      <vt:lpstr>On-site Voting Logistics</vt:lpstr>
      <vt:lpstr>Voting Ballot Paper</vt:lpstr>
      <vt:lpstr>Voting Ballot Paper </vt:lpstr>
      <vt:lpstr>Voting Ballot Paper </vt:lpstr>
      <vt:lpstr>Proxy Appointment</vt:lpstr>
      <vt:lpstr>Proxy Appointment</vt:lpstr>
      <vt:lpstr>Counting Procedure</vt:lpstr>
      <vt:lpstr>Counting Procedure</vt:lpstr>
      <vt:lpstr>Declaration of Result</vt:lpstr>
      <vt:lpstr>Declaration of Result</vt:lpstr>
      <vt:lpstr>Dispute Resolution</vt:lpstr>
      <vt:lpstr>Notice of Dispute</vt:lpstr>
      <vt:lpstr>Resolving Disputes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Member Meeting</dc:title>
  <dc:creator>connie</dc:creator>
  <cp:lastModifiedBy>Bhadrika Magan</cp:lastModifiedBy>
  <cp:revision>200</cp:revision>
  <cp:lastPrinted>2011-02-11T06:39:20Z</cp:lastPrinted>
  <dcterms:created xsi:type="dcterms:W3CDTF">2011-02-24T05:26:41Z</dcterms:created>
  <dcterms:modified xsi:type="dcterms:W3CDTF">2011-02-24T05:27:24Z</dcterms:modified>
</cp:coreProperties>
</file>