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20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2" r:id="rId1"/>
  </p:sldMasterIdLst>
  <p:sldIdLst>
    <p:sldId id="256" r:id="rId2"/>
    <p:sldId id="257" r:id="rId3"/>
    <p:sldId id="258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88" r:id="rId13"/>
    <p:sldId id="276" r:id="rId14"/>
    <p:sldId id="277" r:id="rId15"/>
    <p:sldId id="278" r:id="rId16"/>
    <p:sldId id="279" r:id="rId17"/>
    <p:sldId id="280" r:id="rId18"/>
    <p:sldId id="281" r:id="rId19"/>
    <p:sldId id="283" r:id="rId20"/>
    <p:sldId id="289" r:id="rId21"/>
    <p:sldId id="290" r:id="rId22"/>
    <p:sldId id="284" r:id="rId23"/>
    <p:sldId id="291" r:id="rId24"/>
    <p:sldId id="286" r:id="rId25"/>
    <p:sldId id="28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280" y="-1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588697-648A-4558-8B34-E72A0451DB9E}" type="datetimeFigureOut">
              <a:rPr lang="en-US" smtClean="0"/>
              <a:pPr/>
              <a:t>2/23/11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88697-648A-4558-8B34-E72A0451DB9E}" type="datetimeFigureOut">
              <a:rPr lang="en-US" smtClean="0"/>
              <a:pPr/>
              <a:t>2/23/11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88697-648A-4558-8B34-E72A0451DB9E}" type="datetimeFigureOut">
              <a:rPr lang="en-US" smtClean="0"/>
              <a:pPr/>
              <a:t>2/23/11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88697-648A-4558-8B34-E72A0451DB9E}" type="datetimeFigureOut">
              <a:rPr lang="en-US" smtClean="0"/>
              <a:pPr/>
              <a:t>2/23/11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88697-648A-4558-8B34-E72A0451DB9E}" type="datetimeFigureOut">
              <a:rPr lang="en-US" smtClean="0"/>
              <a:pPr/>
              <a:t>2/23/11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88697-648A-4558-8B34-E72A0451DB9E}" type="datetimeFigureOut">
              <a:rPr lang="en-US" smtClean="0"/>
              <a:pPr/>
              <a:t>2/23/11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88697-648A-4558-8B34-E72A0451DB9E}" type="datetimeFigureOut">
              <a:rPr lang="en-US" smtClean="0"/>
              <a:pPr/>
              <a:t>2/23/11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88697-648A-4558-8B34-E72A0451DB9E}" type="datetimeFigureOut">
              <a:rPr lang="en-US" smtClean="0"/>
              <a:pPr/>
              <a:t>2/23/11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88697-648A-4558-8B34-E72A0451DB9E}" type="datetimeFigureOut">
              <a:rPr lang="en-US" smtClean="0"/>
              <a:pPr/>
              <a:t>2/23/11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6588697-648A-4558-8B34-E72A0451DB9E}" type="datetimeFigureOut">
              <a:rPr lang="en-US" smtClean="0"/>
              <a:pPr/>
              <a:t>2/23/11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588697-648A-4558-8B34-E72A0451DB9E}" type="datetimeFigureOut">
              <a:rPr lang="en-US" smtClean="0"/>
              <a:pPr/>
              <a:t>2/23/11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D6588697-648A-4558-8B34-E72A0451DB9E}" type="datetimeFigureOut">
              <a:rPr lang="en-US" smtClean="0"/>
              <a:pPr/>
              <a:t>2/23/11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40AB386-F3A2-4444-A2B3-C3708A253C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pv6tf.org.pk/" TargetMode="External"/><Relationship Id="rId3" Type="http://schemas.openxmlformats.org/officeDocument/2006/relationships/hyperlink" Target="http://www.he.net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371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IPv6: The Current Scenario in Pakistan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10000"/>
            <a:ext cx="7772400" cy="1199704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By</a:t>
            </a:r>
          </a:p>
          <a:p>
            <a:r>
              <a:rPr lang="en-US" b="1" dirty="0" smtClean="0"/>
              <a:t>Aftab A. Siddiqui</a:t>
            </a:r>
          </a:p>
          <a:p>
            <a:r>
              <a:rPr lang="en-US" b="1" dirty="0" smtClean="0"/>
              <a:t>Cyber Internet Services (Pvt.) Ltd</a:t>
            </a:r>
          </a:p>
          <a:p>
            <a:r>
              <a:rPr lang="en-US" b="1" dirty="0" smtClean="0"/>
              <a:t>IPv6 Task Force Pakistan</a:t>
            </a:r>
            <a:endParaRPr lang="en-US" b="1" dirty="0"/>
          </a:p>
        </p:txBody>
      </p:sp>
      <p:pic>
        <p:nvPicPr>
          <p:cNvPr id="10242" name="Picture 2" descr="PKv6TF_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2335204" cy="2362200"/>
          </a:xfrm>
          <a:prstGeom prst="rect">
            <a:avLst/>
          </a:prstGeom>
          <a:noFill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295400"/>
            <a:ext cx="248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6Core stands for "IPv6 National Core.” which is the First IPv6 based project initiated by ISPs of Pakistan under the common platform of Pakistan IPv6 Task Force. The 6Core is a test-bed network that was started by CYBERNET, SUPERNET, DANCOM towards transition from IPv4 to IPv6.  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The 6Core project was started to enable various IPv6 testing as well as to assist in the transitioning of Pakistan ISP/NSP and other Enterprises’ IPv4 networks into IPv6 Internet. 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It is managed on a collaborative, best-effort basis by its Nationwide ISP/NSPs, Educational institutes etc. 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v6 Core Project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V6 Core Architecture</a:t>
            </a:r>
            <a:endParaRPr lang="en-US" dirty="0"/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19200"/>
            <a:ext cx="8305800" cy="54379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90600"/>
            <a:ext cx="8229600" cy="5562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proposed road map is in 5 phases initially.</a:t>
            </a:r>
          </a:p>
          <a:p>
            <a:pPr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Phase 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  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Every ISP will initiate single IPv6 Tunnel with all other ISPs in Pakistan to establish IPv6 tunnel ring. 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Every ISP will advertise its /32 CIDR only (No v6 Transit services will be offered).  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IPv6 Tunnel will be used only for IPv6 traffic (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unicast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/multicast) only. 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BGP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neighborship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will be created over National IPv6 tunnels. 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For international IPv6 traffic every ISP will forward it to their International IPv6 Tunnel provider. 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V6 Core Road Map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Phase II: 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Every ISP will launch www6, DNS and FTP services over IPv6 in their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Testbeds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Services like TFTP, Telnet and SSH, and DHCPv6 will be tested. 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ICMPv6 functions verification i.e. ICMPv6 Echo Request, Reply and Redirect, ICMP "hop limit exceeded," Neighbor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Unreachability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Detection, Path MTU Detection and Fragmentation/Reassembly, etc..</a:t>
            </a:r>
          </a:p>
          <a:p>
            <a:pPr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V6 Core Road Map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Phase III: 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Multiple v6 Tunnel between the ISP (base on major regions KHI/LHR/ISB only). 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Every ISP will relax the prefix filter policy to /32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upto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/48 to implement Multi-homed Traffic Engineering.  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Routing Protocol performance “OSPFv3, ISIS and BGP4+” will be tested. 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Different Tunnel scenarios i.e. static tunnels, 6to4, ISATAP,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Teredo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and Tunnel Broker will be tested. 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V6 Core Road Map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There were many phases in the road map but somehow we never went ahead of Phase II and Phase III.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So, what went wrong?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Gap in understanding between front line engineers and decision makers.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Lack of support/interest from Govt. functions and regulators.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Lack of support/interest from academia specially HEC-PERN</a:t>
            </a:r>
          </a:p>
          <a:p>
            <a:pPr lvl="1"/>
            <a:r>
              <a:rPr lang="en-US" sz="2400" dirty="0" smtClean="0">
                <a:latin typeface="Calibri" pitchFamily="34" charset="0"/>
                <a:cs typeface="Calibri" pitchFamily="34" charset="0"/>
              </a:rPr>
              <a:t>Failure to create a business case. No user is asking for IPv6.  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V6 Core Road Map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Crunch line to move forward: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800" dirty="0" smtClean="0">
                <a:latin typeface="Calibri" pitchFamily="34" charset="0"/>
                <a:cs typeface="Calibri" pitchFamily="34" charset="0"/>
              </a:rPr>
              <a:t>IPv6 is the only technology available to serve the long term solution for Internet.</a:t>
            </a:r>
          </a:p>
          <a:p>
            <a:pPr lvl="1"/>
            <a:r>
              <a:rPr lang="en-US" sz="2800" dirty="0" smtClean="0">
                <a:latin typeface="Calibri" pitchFamily="34" charset="0"/>
                <a:cs typeface="Calibri" pitchFamily="34" charset="0"/>
              </a:rPr>
              <a:t>It is not perfect, its not backward compatible and it DOES NOT work with IPv4.</a:t>
            </a:r>
          </a:p>
          <a:p>
            <a:pPr lvl="1"/>
            <a:r>
              <a:rPr lang="en-US" sz="2800" dirty="0" smtClean="0">
                <a:latin typeface="Calibri" pitchFamily="34" charset="0"/>
                <a:cs typeface="Calibri" pitchFamily="34" charset="0"/>
              </a:rPr>
              <a:t>BUT, it does work ALONGSIDE IPv4 through co-existence and transition.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V6 Core Road Map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alibri" pitchFamily="34" charset="0"/>
                <a:cs typeface="Calibri" pitchFamily="34" charset="0"/>
              </a:rPr>
              <a:t>Since the IPv6 only networks are rare and working in isolation. Therefore, to reach IPv6 Internet from IPv6 host there should be certain transition methods</a:t>
            </a:r>
          </a:p>
          <a:p>
            <a:r>
              <a:rPr lang="en-US" sz="3200" dirty="0" smtClean="0">
                <a:latin typeface="Calibri" pitchFamily="34" charset="0"/>
                <a:cs typeface="Calibri" pitchFamily="34" charset="0"/>
              </a:rPr>
              <a:t>Transition approaches:</a:t>
            </a:r>
          </a:p>
          <a:p>
            <a:pPr lvl="1"/>
            <a:r>
              <a:rPr lang="en-US" sz="2800" dirty="0" smtClean="0">
                <a:latin typeface="Calibri" pitchFamily="34" charset="0"/>
                <a:cs typeface="Calibri" pitchFamily="34" charset="0"/>
              </a:rPr>
              <a:t>IPv6 only i.e. Native v6 in Parallel</a:t>
            </a:r>
          </a:p>
          <a:p>
            <a:pPr lvl="1"/>
            <a:r>
              <a:rPr lang="en-US" sz="2800" dirty="0" smtClean="0">
                <a:latin typeface="Calibri" pitchFamily="34" charset="0"/>
                <a:cs typeface="Calibri" pitchFamily="34" charset="0"/>
              </a:rPr>
              <a:t>Dual Stack</a:t>
            </a:r>
          </a:p>
          <a:p>
            <a:pPr lvl="1"/>
            <a:r>
              <a:rPr lang="en-US" sz="2800" dirty="0" smtClean="0">
                <a:latin typeface="Calibri" pitchFamily="34" charset="0"/>
                <a:cs typeface="Calibri" pitchFamily="34" charset="0"/>
              </a:rPr>
              <a:t>Tunneling </a:t>
            </a:r>
          </a:p>
          <a:p>
            <a:pPr lvl="1"/>
            <a:r>
              <a:rPr lang="en-US" sz="2800" dirty="0" smtClean="0">
                <a:latin typeface="Calibri" pitchFamily="34" charset="0"/>
                <a:cs typeface="Calibri" pitchFamily="34" charset="0"/>
              </a:rPr>
              <a:t>Translation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IPv4 to IPv6 Transition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 planned rollout in an average moderate network environment could take 2 years.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If you are still looking for a business case than imagine Internet with NAT only.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The sooner you start, the more time you have to test the network.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Start conserving your IPv4 addresses for rainy days.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already late!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IPv6 delegation in Pakistan</a:t>
            </a:r>
          </a:p>
          <a:p>
            <a:r>
              <a:rPr lang="en-US" dirty="0" smtClean="0"/>
              <a:t>Pakistan’s IPv6 prefixes visibility</a:t>
            </a:r>
          </a:p>
          <a:p>
            <a:r>
              <a:rPr lang="en-US" dirty="0" smtClean="0"/>
              <a:t>IPv6 Task Force Introduction</a:t>
            </a:r>
          </a:p>
          <a:p>
            <a:r>
              <a:rPr lang="en-US" dirty="0" smtClean="0"/>
              <a:t>Pakistan v6Core architecture</a:t>
            </a:r>
          </a:p>
          <a:p>
            <a:r>
              <a:rPr lang="en-US" dirty="0" smtClean="0"/>
              <a:t>v6Core Road Map</a:t>
            </a:r>
          </a:p>
          <a:p>
            <a:r>
              <a:rPr lang="en-US" dirty="0" smtClean="0"/>
              <a:t>IPv4 to IPv6 Transition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Point</a:t>
            </a:r>
            <a:endParaRPr lang="en-US" dirty="0"/>
          </a:p>
        </p:txBody>
      </p:sp>
      <p:pic>
        <p:nvPicPr>
          <p:cNvPr id="6" name="Content Placeholder 5" descr="IPv6-NO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81138"/>
            <a:ext cx="9143999" cy="53768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Academia Partnership</a:t>
            </a:r>
            <a:endParaRPr lang="en-US" dirty="0"/>
          </a:p>
        </p:txBody>
      </p:sp>
      <p:pic>
        <p:nvPicPr>
          <p:cNvPr id="8" name="Content Placeholder 7" descr="IPv6-NOC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79" y="1524000"/>
            <a:ext cx="9138221" cy="53768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IPv6 Task Force is doing IPv6 awareness seminars and lectures in universities.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IPv6 Task Force is helping enterprises and academia to setup networks and labs.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IPv6 Task Force provides IPv6 prefixes assigned by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Cybernet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We are working on a complete IPv6 task force portal with all the desired resources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Operational experience with transitional technologies is minimal. There are more questions than answers. We know few answers……</a:t>
            </a:r>
          </a:p>
          <a:p>
            <a:pPr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are helping?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3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We Need Your Support!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6000" b="1" dirty="0" smtClean="0"/>
          </a:p>
          <a:p>
            <a:pPr>
              <a:buNone/>
            </a:pPr>
            <a:r>
              <a:rPr lang="en-US" sz="6000" b="1" dirty="0" smtClean="0"/>
              <a:t>Any Questions…..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Related Links</a:t>
            </a:r>
          </a:p>
          <a:p>
            <a:pPr lvl="1"/>
            <a:r>
              <a:rPr lang="en-US" i="1" dirty="0" smtClean="0"/>
              <a:t>IPv6 Task Force Pakistan </a:t>
            </a:r>
            <a:r>
              <a:rPr lang="en-US" i="1" dirty="0" smtClean="0">
                <a:hlinkClick r:id="rId2"/>
              </a:rPr>
              <a:t>www.</a:t>
            </a:r>
            <a:r>
              <a:rPr lang="en-US" b="1" i="1" dirty="0" smtClean="0">
                <a:hlinkClick r:id="rId2"/>
              </a:rPr>
              <a:t>ipv6</a:t>
            </a:r>
            <a:r>
              <a:rPr lang="en-US" i="1" dirty="0" smtClean="0">
                <a:hlinkClick r:id="rId2"/>
              </a:rPr>
              <a:t>tf.org.pk</a:t>
            </a:r>
            <a:endParaRPr lang="en-US" i="1" dirty="0" smtClean="0"/>
          </a:p>
          <a:p>
            <a:pPr lvl="1"/>
            <a:r>
              <a:rPr lang="en-US" dirty="0" smtClean="0"/>
              <a:t>Tunnel Broker </a:t>
            </a:r>
            <a:r>
              <a:rPr lang="en-US" dirty="0" smtClean="0">
                <a:hlinkClick r:id="rId3"/>
              </a:rPr>
              <a:t>www.he.net</a:t>
            </a:r>
            <a:endParaRPr lang="en-US" dirty="0" smtClean="0"/>
          </a:p>
          <a:p>
            <a:pPr lvl="1"/>
            <a:r>
              <a:rPr lang="en-US" dirty="0" smtClean="0"/>
              <a:t>APNIC IPv6 Program </a:t>
            </a:r>
            <a:r>
              <a:rPr lang="en-US" i="1" dirty="0" smtClean="0"/>
              <a:t>www.</a:t>
            </a:r>
            <a:r>
              <a:rPr lang="en-US" b="1" i="1" dirty="0" smtClean="0"/>
              <a:t>apnic</a:t>
            </a:r>
            <a:r>
              <a:rPr lang="en-US" i="1" dirty="0" smtClean="0"/>
              <a:t>.net/community/</a:t>
            </a:r>
            <a:r>
              <a:rPr lang="en-US" b="1" i="1" dirty="0" smtClean="0"/>
              <a:t>ipv6</a:t>
            </a:r>
            <a:r>
              <a:rPr lang="en-US" i="1" dirty="0" smtClean="0"/>
              <a:t>-program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IPv6 Forum www.ipv6forum.org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Contact:</a:t>
            </a:r>
          </a:p>
          <a:p>
            <a:pPr lvl="1">
              <a:buNone/>
            </a:pPr>
            <a:r>
              <a:rPr lang="en-US" dirty="0" smtClean="0"/>
              <a:t>aftabs@cyber.net.pk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IPv6 is the new version of the Internet Layer Protocol (IP) in the TCP/IP suite.</a:t>
            </a:r>
          </a:p>
          <a:p>
            <a:r>
              <a:rPr lang="en-US" dirty="0" smtClean="0"/>
              <a:t>BUT, its not new….</a:t>
            </a:r>
          </a:p>
          <a:p>
            <a:r>
              <a:rPr lang="en-US" dirty="0" smtClean="0"/>
              <a:t>RFC 2460 (IPv6) was released in December 1998.</a:t>
            </a:r>
          </a:p>
          <a:p>
            <a:r>
              <a:rPr lang="en-US" dirty="0" smtClean="0"/>
              <a:t>It has been more than a decade now.</a:t>
            </a:r>
          </a:p>
          <a:p>
            <a:endParaRPr lang="en-US" dirty="0" smtClean="0"/>
          </a:p>
          <a:p>
            <a:r>
              <a:rPr lang="en-US" dirty="0" smtClean="0"/>
              <a:t>So, NO MORE EXCUSES…..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of 1</a:t>
            </a:r>
            <a:r>
              <a:rPr lang="en-US" baseline="30000" dirty="0" smtClean="0"/>
              <a:t>st</a:t>
            </a:r>
            <a:r>
              <a:rPr lang="en-US" dirty="0" smtClean="0"/>
              <a:t> February 2011, there are 57 APNIC members in Pakistan.</a:t>
            </a:r>
          </a:p>
          <a:p>
            <a:r>
              <a:rPr lang="en-US" dirty="0" smtClean="0"/>
              <a:t>Every member is entitled to get an IPv6 allocation of /32 (and /48 in some cases).</a:t>
            </a:r>
          </a:p>
          <a:p>
            <a:r>
              <a:rPr lang="en-US" dirty="0" smtClean="0"/>
              <a:t>BUT Unfortunately…..</a:t>
            </a:r>
          </a:p>
          <a:p>
            <a:r>
              <a:rPr lang="en-US" dirty="0" smtClean="0"/>
              <a:t>According to APNIC routing database out of 57 only 19 Members have got their IPv6 address space. i.e. ~33%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delegations in Pakistan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8600" y="1066800"/>
          <a:ext cx="8686800" cy="5530215"/>
        </p:xfrm>
        <a:graphic>
          <a:graphicData uri="http://schemas.openxmlformats.org/drawingml/2006/table">
            <a:tbl>
              <a:tblPr>
                <a:tableStyleId>{5202B0CA-FC54-4496-8BCA-5EF66A818D29}</a:tableStyleId>
              </a:tblPr>
              <a:tblGrid>
                <a:gridCol w="4267200"/>
                <a:gridCol w="1943185"/>
                <a:gridCol w="2476415"/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/>
                        <a:t>Member Name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/>
                        <a:t>Category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/>
                        <a:t>IPv6 Address Space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44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/>
                        <a:t>AMZ Technologies (Private) Limited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u="none" strike="noStrike" dirty="0"/>
                        <a:t>SMALL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/>
                        <a:t>2401:a200::/32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44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/>
                        <a:t>Connect Communication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u="none" strike="noStrike" dirty="0"/>
                        <a:t>MEDIUM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/>
                        <a:t>2401:ea00::/32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44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/>
                        <a:t>Cyber Internet Services Pakistan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u="none" strike="noStrike" dirty="0"/>
                        <a:t>MEDIUM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/>
                        <a:t>2001:4538::/32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44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/>
                        <a:t>Delta Networks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u="none" strike="noStrike" dirty="0"/>
                        <a:t>SMALL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/>
                        <a:t>2402:7c00::/32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44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 err="1"/>
                        <a:t>Gerrys</a:t>
                      </a:r>
                      <a:r>
                        <a:rPr lang="en-US" sz="1600" b="0" u="none" strike="noStrike" dirty="0"/>
                        <a:t> Information Technology (PVT) Ltd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u="none" strike="noStrike" dirty="0"/>
                        <a:t>MEDIUM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/>
                        <a:t>2406:ac00::/32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44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/>
                        <a:t>HEC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u="none" strike="noStrike" dirty="0"/>
                        <a:t>SMALL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/>
                        <a:t>2400:fc00::/32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44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/>
                        <a:t>IMZAK UK Limited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u="none" strike="noStrike" dirty="0"/>
                        <a:t>SMALL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/>
                        <a:t>2401:9e00::/32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44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/>
                        <a:t>Linkdotnet Telecom Limited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u="none" strike="noStrike" dirty="0"/>
                        <a:t>LARGE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/>
                        <a:t>2401::/32, 2404:148::/32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44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 err="1"/>
                        <a:t>Micronet</a:t>
                      </a:r>
                      <a:r>
                        <a:rPr lang="en-US" sz="1600" b="0" u="none" strike="noStrike" dirty="0"/>
                        <a:t> Broadband (</a:t>
                      </a:r>
                      <a:r>
                        <a:rPr lang="en-US" sz="1600" b="0" u="none" strike="noStrike" dirty="0" err="1"/>
                        <a:t>Pvt</a:t>
                      </a:r>
                      <a:r>
                        <a:rPr lang="en-US" sz="1600" b="0" u="none" strike="noStrike" dirty="0"/>
                        <a:t>) Ltd.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u="none" strike="noStrike" dirty="0"/>
                        <a:t>MEDIUM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/>
                        <a:t>2407:d000::/32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44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/>
                        <a:t>Multinet Broadband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u="none" strike="noStrike" dirty="0"/>
                        <a:t>MEDIUM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/>
                        <a:t>2401:8e00::/32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442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u="none" strike="noStrike" dirty="0"/>
                        <a:t>National </a:t>
                      </a:r>
                      <a:r>
                        <a:rPr lang="fr-FR" sz="1600" b="0" u="none" strike="noStrike" dirty="0" err="1"/>
                        <a:t>Institutional</a:t>
                      </a:r>
                      <a:r>
                        <a:rPr lang="fr-FR" sz="1600" b="0" u="none" strike="noStrike" dirty="0"/>
                        <a:t> Facilitation </a:t>
                      </a:r>
                      <a:r>
                        <a:rPr lang="fr-FR" sz="1600" b="0" u="none" strike="noStrike" dirty="0" smtClean="0"/>
                        <a:t>Technologies.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u="none" strike="noStrike" dirty="0"/>
                        <a:t>VERY SMALL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/>
                        <a:t>2001:df0:84::/48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44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/>
                        <a:t>Pakistan Software Export Board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u="none" strike="noStrike" dirty="0"/>
                        <a:t>SMALL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/>
                        <a:t>2405:c00::/32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44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/>
                        <a:t>Pakistan </a:t>
                      </a:r>
                      <a:r>
                        <a:rPr lang="en-US" sz="1600" b="0" u="none" strike="noStrike" dirty="0" smtClean="0"/>
                        <a:t>Telecom </a:t>
                      </a:r>
                      <a:r>
                        <a:rPr lang="en-US" sz="1600" b="0" u="none" strike="noStrike" dirty="0"/>
                        <a:t>company limited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u="none" strike="noStrike" dirty="0"/>
                        <a:t>VERY LARGE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/>
                        <a:t>2404:7000::/32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44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/>
                        <a:t>Supernet, PDS Limited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u="none" strike="noStrike" dirty="0"/>
                        <a:t>MEDIUM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/>
                        <a:t>2001:fe8::/32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44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/>
                        <a:t>Telenor Pakistan (Pvt) Ltd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u="none" strike="noStrike" dirty="0"/>
                        <a:t>SMALL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/>
                        <a:t>2402:e000::/32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44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/>
                        <a:t>TRANSWORLD ASSOCIATES (PVT) LIMITED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u="none" strike="noStrike" dirty="0"/>
                        <a:t>MEDIUM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/>
                        <a:t>2404:d400::/32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44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/>
                        <a:t>WARID TELECOM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u="none" strike="noStrike" dirty="0"/>
                        <a:t>SMALL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/>
                        <a:t>2407:9c00::/32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44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/>
                        <a:t>Wi-Tribe Pakistan Limited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u="none" strike="noStrike" dirty="0"/>
                        <a:t>LARGE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/>
                        <a:t>2404:f400::/32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44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/>
                        <a:t>Worldcall Multimedia Limited (WML)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u="none" strike="noStrike" dirty="0"/>
                        <a:t>LARGE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/>
                        <a:t>2406:7000::/32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IPv6 delegations in Pakistan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47799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Out of 19 members having IPv6 address space only 6 are advertising their prefixes on the Internet. i.e.  ~31%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Prefixes Visibility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2895600"/>
          <a:ext cx="8077200" cy="3429190"/>
        </p:xfrm>
        <a:graphic>
          <a:graphicData uri="http://schemas.openxmlformats.org/drawingml/2006/table">
            <a:tbl>
              <a:tblPr>
                <a:tableStyleId>{5202B0CA-FC54-4496-8BCA-5EF66A818D29}</a:tableStyleId>
              </a:tblPr>
              <a:tblGrid>
                <a:gridCol w="3325906"/>
                <a:gridCol w="1425388"/>
                <a:gridCol w="2182906"/>
                <a:gridCol w="1143000"/>
              </a:tblGrid>
              <a:tr h="4592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Member Name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Category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IPv6 Address Space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/>
                        <a:t>v6</a:t>
                      </a:r>
                      <a:r>
                        <a:rPr lang="en-US" sz="1600" b="1" u="none" strike="noStrike" baseline="0" dirty="0" smtClean="0"/>
                        <a:t> </a:t>
                      </a:r>
                      <a:r>
                        <a:rPr lang="en-US" sz="1600" b="1" u="none" strike="noStrike" dirty="0" smtClean="0"/>
                        <a:t>Route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b"/>
                </a:tc>
              </a:tr>
              <a:tr h="4822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Cyber Internet Services Pakistan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u="none" strike="noStrike" dirty="0" smtClean="0"/>
                    </a:p>
                    <a:p>
                      <a:pPr algn="ctr" fontAlgn="t"/>
                      <a:r>
                        <a:rPr lang="en-US" sz="1600" b="1" u="none" strike="noStrike" dirty="0" smtClean="0"/>
                        <a:t>MEDIUM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2001:4538::/32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Advertised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b"/>
                </a:tc>
              </a:tr>
              <a:tr h="4822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/>
                        <a:t>Delta Networks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u="none" strike="noStrike" dirty="0" smtClean="0"/>
                    </a:p>
                    <a:p>
                      <a:pPr algn="ctr" fontAlgn="t"/>
                      <a:r>
                        <a:rPr lang="en-US" sz="1600" b="1" u="none" strike="noStrike" dirty="0" smtClean="0"/>
                        <a:t>SMALL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2402:7c00::/32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Advertised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b"/>
                </a:tc>
              </a:tr>
              <a:tr h="4822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/>
                        <a:t>Linkdotnet Telecom Limited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u="none" strike="noStrike" dirty="0" smtClean="0"/>
                    </a:p>
                    <a:p>
                      <a:pPr algn="ctr" fontAlgn="t"/>
                      <a:r>
                        <a:rPr lang="en-US" sz="1600" b="1" u="none" strike="noStrike" dirty="0" smtClean="0"/>
                        <a:t>LARGE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2401::/32, 2404:148::/32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Advertised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b"/>
                </a:tc>
              </a:tr>
              <a:tr h="4822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Pakistan </a:t>
                      </a:r>
                      <a:r>
                        <a:rPr lang="en-US" sz="1600" b="1" u="none" strike="noStrike" dirty="0" smtClean="0"/>
                        <a:t>Telecom PTCL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u="none" strike="noStrike" dirty="0" smtClean="0"/>
                    </a:p>
                    <a:p>
                      <a:pPr algn="ctr" fontAlgn="t"/>
                      <a:r>
                        <a:rPr lang="en-US" sz="1600" b="1" u="none" strike="noStrike" dirty="0" smtClean="0"/>
                        <a:t>VERY </a:t>
                      </a:r>
                      <a:r>
                        <a:rPr lang="en-US" sz="1600" b="1" u="none" strike="noStrike" dirty="0"/>
                        <a:t>LARGE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2404:7000::/32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Advertised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b"/>
                </a:tc>
              </a:tr>
              <a:tr h="4822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/>
                        <a:t>Supernet</a:t>
                      </a:r>
                      <a:r>
                        <a:rPr lang="en-US" sz="1600" b="1" u="none" strike="noStrike" dirty="0"/>
                        <a:t>, PDS Limited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u="none" strike="noStrike" dirty="0" smtClean="0"/>
                    </a:p>
                    <a:p>
                      <a:pPr algn="ctr" fontAlgn="t"/>
                      <a:r>
                        <a:rPr lang="en-US" sz="1600" b="1" u="none" strike="noStrike" dirty="0" smtClean="0"/>
                        <a:t>MEDIUM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2001:fe8::/32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Advertised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b"/>
                </a:tc>
              </a:tr>
              <a:tr h="4822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/>
                        <a:t>Worldcall</a:t>
                      </a:r>
                      <a:r>
                        <a:rPr lang="en-US" sz="1600" b="1" u="none" strike="noStrike" dirty="0"/>
                        <a:t> Multimedia </a:t>
                      </a:r>
                      <a:r>
                        <a:rPr lang="en-US" sz="1600" b="1" u="none" strike="noStrike" dirty="0" smtClean="0"/>
                        <a:t>Limited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u="none" strike="noStrike" dirty="0" smtClean="0"/>
                    </a:p>
                    <a:p>
                      <a:pPr algn="ctr" fontAlgn="t"/>
                      <a:r>
                        <a:rPr lang="en-US" sz="1600" b="1" u="none" strike="noStrike" dirty="0" smtClean="0"/>
                        <a:t>LARGE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2406:7000::/32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304" marR="7304" marT="73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/>
                        <a:t>Advertised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304" marR="7304" marT="7304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IPv6 Task Force was created by few technology enthusiast from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Cybernet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Supernet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and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Dancom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It is accredited by IPv6 Forum, APNIC, SANOG and PTA.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The main idea was to start working towards IPv6 deployment as early as possible.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 working charter was established with consensus among the stake holders.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Task Force Pakistan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4400" dirty="0" smtClean="0">
                <a:latin typeface="Calibri" pitchFamily="34" charset="0"/>
                <a:cs typeface="Calibri" pitchFamily="34" charset="0"/>
              </a:rPr>
              <a:t>Task Force was formed with the following objectives:</a:t>
            </a:r>
          </a:p>
          <a:p>
            <a:pPr lvl="0"/>
            <a:r>
              <a:rPr lang="en-US" sz="4400" dirty="0" smtClean="0">
                <a:latin typeface="Calibri" pitchFamily="34" charset="0"/>
                <a:cs typeface="Calibri" pitchFamily="34" charset="0"/>
              </a:rPr>
              <a:t>Identify key application/product vendors and ISPs to promote IPv6 in Pakistan.</a:t>
            </a:r>
          </a:p>
          <a:p>
            <a:pPr lvl="0"/>
            <a:r>
              <a:rPr lang="en-US" sz="4400" dirty="0" smtClean="0">
                <a:latin typeface="Calibri" pitchFamily="34" charset="0"/>
                <a:cs typeface="Calibri" pitchFamily="34" charset="0"/>
              </a:rPr>
              <a:t>Propose, discuss, implement and share regional and local IPv6 strategies</a:t>
            </a:r>
          </a:p>
          <a:p>
            <a:pPr lvl="0"/>
            <a:r>
              <a:rPr lang="en-US" sz="4400" dirty="0" smtClean="0">
                <a:latin typeface="Calibri" pitchFamily="34" charset="0"/>
                <a:cs typeface="Calibri" pitchFamily="34" charset="0"/>
              </a:rPr>
              <a:t>Facilitate the means to promote IPv6 and its related technology through TF managed events and </a:t>
            </a:r>
            <a:r>
              <a:rPr lang="en-US" sz="4400" dirty="0" err="1" smtClean="0">
                <a:latin typeface="Calibri" pitchFamily="34" charset="0"/>
                <a:cs typeface="Calibri" pitchFamily="34" charset="0"/>
              </a:rPr>
              <a:t>webportal</a:t>
            </a:r>
            <a:r>
              <a:rPr lang="en-US" sz="4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/>
            <a:r>
              <a:rPr lang="en-US" sz="4400" dirty="0" smtClean="0">
                <a:latin typeface="Calibri" pitchFamily="34" charset="0"/>
                <a:cs typeface="Calibri" pitchFamily="34" charset="0"/>
              </a:rPr>
              <a:t>Work with academia to promote addition of IPv6 in their curriculum.</a:t>
            </a:r>
          </a:p>
          <a:p>
            <a:pPr lvl="0"/>
            <a:r>
              <a:rPr lang="en-US" sz="4400" dirty="0" smtClean="0">
                <a:latin typeface="Calibri" pitchFamily="34" charset="0"/>
                <a:cs typeface="Calibri" pitchFamily="34" charset="0"/>
              </a:rPr>
              <a:t>Develop General Deployment and Transition Guidelines</a:t>
            </a:r>
          </a:p>
          <a:p>
            <a:pPr lvl="0"/>
            <a:r>
              <a:rPr lang="en-US" sz="4400" dirty="0" smtClean="0">
                <a:latin typeface="Calibri" pitchFamily="34" charset="0"/>
                <a:cs typeface="Calibri" pitchFamily="34" charset="0"/>
              </a:rPr>
              <a:t>Investigate and publicize IPv6 deployment status;</a:t>
            </a:r>
          </a:p>
          <a:p>
            <a:pPr lvl="0"/>
            <a:r>
              <a:rPr lang="en-US" sz="4400" dirty="0" smtClean="0">
                <a:latin typeface="Calibri" pitchFamily="34" charset="0"/>
                <a:cs typeface="Calibri" pitchFamily="34" charset="0"/>
              </a:rPr>
              <a:t>Establish and maintain Project 6Core (National IPv6 Core of Pakistan).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Task Force Pakistan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Membership: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en-US" dirty="0" smtClean="0">
                <a:latin typeface="Calibri" pitchFamily="34" charset="0"/>
                <a:cs typeface="Calibri" pitchFamily="34" charset="0"/>
              </a:rPr>
              <a:t>Membership is open to any organization willing to contribute to IPv6 promotion and deployment in Pakistan.</a:t>
            </a:r>
          </a:p>
          <a:p>
            <a:pPr lvl="0"/>
            <a:r>
              <a:rPr lang="en-US" dirty="0" smtClean="0">
                <a:latin typeface="Calibri" pitchFamily="34" charset="0"/>
                <a:cs typeface="Calibri" pitchFamily="34" charset="0"/>
              </a:rPr>
              <a:t>No membership fees.</a:t>
            </a:r>
          </a:p>
          <a:p>
            <a:pPr lvl="0"/>
            <a:r>
              <a:rPr lang="en-US" dirty="0" smtClean="0">
                <a:latin typeface="Calibri" pitchFamily="34" charset="0"/>
                <a:cs typeface="Calibri" pitchFamily="34" charset="0"/>
              </a:rPr>
              <a:t>There shall be no limit as to the number of Members of the Task Force.</a:t>
            </a:r>
          </a:p>
          <a:p>
            <a:pPr lvl="0"/>
            <a:r>
              <a:rPr lang="en-US" dirty="0" smtClean="0">
                <a:latin typeface="Calibri" pitchFamily="34" charset="0"/>
                <a:cs typeface="Calibri" pitchFamily="34" charset="0"/>
              </a:rPr>
              <a:t>All Members shall be entitled to participate in Task Force discussions.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Task Force Pakistan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965</TotalTime>
  <Words>1480</Words>
  <Application>Microsoft Macintosh PowerPoint</Application>
  <PresentationFormat>On-screen Show (4:3)</PresentationFormat>
  <Paragraphs>217</Paragraphs>
  <Slides>25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IPv6: The Current Scenario in Pakistan</vt:lpstr>
      <vt:lpstr>Agenda</vt:lpstr>
      <vt:lpstr>Introduction</vt:lpstr>
      <vt:lpstr>IPv6 delegations in Pakistan</vt:lpstr>
      <vt:lpstr>IPv6 delegations in Pakistan</vt:lpstr>
      <vt:lpstr>IPv6 Prefixes Visibility</vt:lpstr>
      <vt:lpstr>IPv6 Task Force Pakistan</vt:lpstr>
      <vt:lpstr>IPv6 Task Force Pakistan</vt:lpstr>
      <vt:lpstr>IPv6 Task Force Pakistan</vt:lpstr>
      <vt:lpstr>v6 Core Project</vt:lpstr>
      <vt:lpstr>V6 Core Architecture</vt:lpstr>
      <vt:lpstr>Slide 12</vt:lpstr>
      <vt:lpstr>V6 Core Road Map</vt:lpstr>
      <vt:lpstr>V6 Core Road Map</vt:lpstr>
      <vt:lpstr>V6 Core Road Map</vt:lpstr>
      <vt:lpstr>V6 Core Road Map</vt:lpstr>
      <vt:lpstr>V6 Core Road Map</vt:lpstr>
      <vt:lpstr>IPv4 to IPv6 Transition</vt:lpstr>
      <vt:lpstr>We are already late!</vt:lpstr>
      <vt:lpstr>Starting Point</vt:lpstr>
      <vt:lpstr>Academia Partnership</vt:lpstr>
      <vt:lpstr>How we are helping?</vt:lpstr>
      <vt:lpstr>We Need Your Support!</vt:lpstr>
      <vt:lpstr>Slide 24</vt:lpstr>
      <vt:lpstr>Thank you..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IPv6</dc:title>
  <dc:creator>Aftab Siddiqui</dc:creator>
  <cp:lastModifiedBy>Miwa Fujii</cp:lastModifiedBy>
  <cp:revision>70</cp:revision>
  <dcterms:created xsi:type="dcterms:W3CDTF">2011-02-23T07:50:51Z</dcterms:created>
  <dcterms:modified xsi:type="dcterms:W3CDTF">2011-02-23T08:28:05Z</dcterms:modified>
</cp:coreProperties>
</file>