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tags/tag38.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notesSlides/notesSlide23.xml" ContentType="application/vnd.openxmlformats-officedocument.presentationml.notesSlide+xml"/>
  <Override PartName="/ppt/tags/tag45.xml" ContentType="application/vnd.openxmlformats-officedocument.presentationml.tags+xml"/>
  <Override PartName="/ppt/notesSlides/notesSlide12.xml" ContentType="application/vnd.openxmlformats-officedocument.presentationml.notesSlide+xml"/>
  <Override PartName="/ppt/tags/tag34.xml" ContentType="application/vnd.openxmlformats-officedocument.presentationml.tags+xml"/>
  <Override PartName="/ppt/notesSlides/notesSlide30.xml" ContentType="application/vnd.openxmlformats-officedocument.presentationml.notesSlide+xml"/>
  <Override PartName="/ppt/tags/tag52.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tags/tag39.xml" ContentType="application/vnd.openxmlformats-officedocument.presentationml.tags+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tags/tag4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22.xml" ContentType="application/vnd.openxmlformats-officedocument.presentationml.notesSlide+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notesSlides/notesSlide31.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tags/tag29.xml" ContentType="application/vnd.openxmlformats-officedocument.presentationml.tags+xml"/>
  <Override PartName="/ppt/notesSlides/notesSlide25.xml" ContentType="application/vnd.openxmlformats-officedocument.presentationml.notesSlide+xml"/>
  <Override PartName="/ppt/tags/tag47.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tags/tag18.xml" ContentType="application/vnd.openxmlformats-officedocument.presentationml.tags+xml"/>
  <Override PartName="/ppt/tags/tag36.xml" ContentType="application/vnd.openxmlformats-officedocument.presentationml.tags+xml"/>
  <Override PartName="/ppt/notesSlides/notesSlide32.xml" ContentType="application/vnd.openxmlformats-officedocument.presentationml.notesSlide+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21.xml" ContentType="application/vnd.openxmlformats-officedocument.presentationml.notesSlide+xml"/>
  <Override PartName="/ppt/tags/tag25.xml" ContentType="application/vnd.openxmlformats-officedocument.presentationml.tags+xml"/>
  <Override PartName="/ppt/tags/tag43.xml" ContentType="application/vnd.openxmlformats-officedocument.presentationml.tags+xml"/>
  <Override PartName="/ppt/notesSlides/notesSlide10.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10.xml" ContentType="application/vnd.openxmlformats-officedocument.presentationml.tags+xml"/>
  <Override PartName="/ppt/tags/tag21.xml" ContentType="application/vnd.openxmlformats-officedocument.presentationml.tags+xml"/>
  <Override PartName="/ppt/slideMasters/slideMaster2.xml" ContentType="application/vnd.openxmlformats-officedocument.presentationml.slideMaster+xml"/>
  <Override PartName="/ppt/slides/slide28.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742" r:id="rId2"/>
  </p:sldMasterIdLst>
  <p:notesMasterIdLst>
    <p:notesMasterId r:id="rId36"/>
  </p:notesMasterIdLst>
  <p:sldIdLst>
    <p:sldId id="318" r:id="rId3"/>
    <p:sldId id="416" r:id="rId4"/>
    <p:sldId id="319" r:id="rId5"/>
    <p:sldId id="322" r:id="rId6"/>
    <p:sldId id="407" r:id="rId7"/>
    <p:sldId id="408" r:id="rId8"/>
    <p:sldId id="406" r:id="rId9"/>
    <p:sldId id="419" r:id="rId10"/>
    <p:sldId id="411" r:id="rId11"/>
    <p:sldId id="375" r:id="rId12"/>
    <p:sldId id="417" r:id="rId13"/>
    <p:sldId id="336" r:id="rId14"/>
    <p:sldId id="334" r:id="rId15"/>
    <p:sldId id="338" r:id="rId16"/>
    <p:sldId id="412" r:id="rId17"/>
    <p:sldId id="376" r:id="rId18"/>
    <p:sldId id="377" r:id="rId19"/>
    <p:sldId id="413" r:id="rId20"/>
    <p:sldId id="354" r:id="rId21"/>
    <p:sldId id="353" r:id="rId22"/>
    <p:sldId id="386" r:id="rId23"/>
    <p:sldId id="396" r:id="rId24"/>
    <p:sldId id="389" r:id="rId25"/>
    <p:sldId id="414" r:id="rId26"/>
    <p:sldId id="379" r:id="rId27"/>
    <p:sldId id="397" r:id="rId28"/>
    <p:sldId id="415" r:id="rId29"/>
    <p:sldId id="362" r:id="rId30"/>
    <p:sldId id="363" r:id="rId31"/>
    <p:sldId id="364" r:id="rId32"/>
    <p:sldId id="371" r:id="rId33"/>
    <p:sldId id="410" r:id="rId34"/>
    <p:sldId id="317" r:id="rId35"/>
  </p:sldIdLst>
  <p:sldSz cx="9144000" cy="6858000" type="screen4x3"/>
  <p:notesSz cx="6772275" cy="9902825"/>
  <p:custDataLst>
    <p:tags r:id="rId37"/>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79646"/>
    <a:srgbClr val="FFFFFF"/>
    <a:srgbClr val="E5EFF5"/>
    <a:srgbClr val="932B0B"/>
    <a:srgbClr val="DBE3E7"/>
    <a:srgbClr val="49A942"/>
    <a:srgbClr val="2F5376"/>
    <a:srgbClr val="7EB0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45" autoAdjust="0"/>
    <p:restoredTop sz="81529" autoAdjust="0"/>
  </p:normalViewPr>
  <p:slideViewPr>
    <p:cSldViewPr>
      <p:cViewPr varScale="1">
        <p:scale>
          <a:sx n="59" d="100"/>
          <a:sy n="59" d="100"/>
        </p:scale>
        <p:origin x="-1584" y="-84"/>
      </p:cViewPr>
      <p:guideLst>
        <p:guide orient="horz" pos="2304"/>
        <p:guide orient="horz" pos="3600"/>
        <p:guide pos="4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1"/>
            <a:ext cx="2934653" cy="4951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8195" name="Rectangle 3"/>
          <p:cNvSpPr>
            <a:spLocks noGrp="1" noChangeArrowheads="1"/>
          </p:cNvSpPr>
          <p:nvPr>
            <p:ph type="dt" idx="1"/>
          </p:nvPr>
        </p:nvSpPr>
        <p:spPr bwMode="auto">
          <a:xfrm>
            <a:off x="3836056" y="1"/>
            <a:ext cx="2934653" cy="4951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58372" name="Rectangle 4"/>
          <p:cNvSpPr>
            <a:spLocks noGrp="1" noRot="1" noChangeAspect="1" noChangeArrowheads="1" noTextEdit="1"/>
          </p:cNvSpPr>
          <p:nvPr>
            <p:ph type="sldImg" idx="2"/>
          </p:nvPr>
        </p:nvSpPr>
        <p:spPr bwMode="auto">
          <a:xfrm>
            <a:off x="912813" y="742950"/>
            <a:ext cx="4946650" cy="37115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7228" y="4703842"/>
            <a:ext cx="5417820" cy="44562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1" y="9405966"/>
            <a:ext cx="2934653" cy="49514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8199" name="Rectangle 7"/>
          <p:cNvSpPr>
            <a:spLocks noGrp="1" noChangeArrowheads="1"/>
          </p:cNvSpPr>
          <p:nvPr>
            <p:ph type="sldNum" sz="quarter" idx="5"/>
          </p:nvPr>
        </p:nvSpPr>
        <p:spPr bwMode="auto">
          <a:xfrm>
            <a:off x="3836056" y="9405966"/>
            <a:ext cx="2934653" cy="49514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116D6A22-ECF7-4CEF-8CED-52D9AB26AD5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r>
              <a:rPr lang="en-US" sz="1200" kern="1200" dirty="0" smtClean="0">
                <a:solidFill>
                  <a:schemeClr val="tx1"/>
                </a:solidFill>
                <a:latin typeface="Arial" charset="0"/>
                <a:ea typeface="+mn-ea"/>
                <a:cs typeface="Arial" charset="0"/>
              </a:rPr>
              <a:t>This presentation will discuss</a:t>
            </a:r>
            <a:r>
              <a:rPr lang="en-US" sz="1200" b="1" kern="1200" dirty="0" smtClean="0">
                <a:solidFill>
                  <a:schemeClr val="tx1"/>
                </a:solidFill>
                <a:latin typeface="Arial" charset="0"/>
                <a:ea typeface="+mn-ea"/>
                <a:cs typeface="Arial" charset="0"/>
              </a:rPr>
              <a:t> </a:t>
            </a:r>
            <a:r>
              <a:rPr lang="en-US" sz="1200" kern="1200" dirty="0" smtClean="0">
                <a:solidFill>
                  <a:schemeClr val="tx1"/>
                </a:solidFill>
                <a:latin typeface="Arial" charset="0"/>
                <a:ea typeface="+mn-ea"/>
                <a:cs typeface="Arial" charset="0"/>
              </a:rPr>
              <a:t>some current and emerging networking solutions for server virtualization environments, such as data centers where customers have deployed a lot of VMware or similar technologies to facilitate server virtualization. Today we’ll look at all the different aspects involved, including switching, security and data center orchestration.</a:t>
            </a:r>
            <a:endParaRPr lang="en-US" sz="1200" kern="1200" dirty="0">
              <a:solidFill>
                <a:schemeClr val="tx1"/>
              </a:solidFill>
              <a:latin typeface="Arial" charset="0"/>
              <a:ea typeface="+mn-ea"/>
              <a:cs typeface="Arial" charset="0"/>
            </a:endParaRPr>
          </a:p>
        </p:txBody>
      </p:sp>
      <p:sp>
        <p:nvSpPr>
          <p:cNvPr id="59396" name="Slide Number Placeholder 3"/>
          <p:cNvSpPr>
            <a:spLocks noGrp="1"/>
          </p:cNvSpPr>
          <p:nvPr>
            <p:ph type="sldNum" sz="quarter" idx="5"/>
          </p:nvPr>
        </p:nvSpPr>
        <p:spPr>
          <a:noFill/>
        </p:spPr>
        <p:txBody>
          <a:bodyPr/>
          <a:lstStyle/>
          <a:p>
            <a:fld id="{DBBB0C63-D3E8-4BF5-9ADB-AA0EB188DAC5}" type="slidenum">
              <a:rPr lang="en-US" smtClean="0">
                <a:latin typeface="Arial" pitchFamily="34" charset="0"/>
                <a:cs typeface="Arial" pitchFamily="34" charset="0"/>
              </a:rPr>
              <a:pPr/>
              <a:t>1</a:t>
            </a:fld>
            <a:endParaRPr lang="en-US" dirty="0" smtClean="0">
              <a:latin typeface="Arial" pitchFamily="34" charset="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r>
              <a:rPr lang="en-US" sz="1200" kern="1200" dirty="0" smtClean="0">
                <a:solidFill>
                  <a:schemeClr val="tx1"/>
                </a:solidFill>
                <a:latin typeface="Arial" charset="0"/>
                <a:ea typeface="+mn-ea"/>
                <a:cs typeface="Arial" charset="0"/>
              </a:rPr>
              <a:t>This slide shows communication between VMs inside the server.  This communication can take three forms; the first picture shows the default </a:t>
            </a:r>
            <a:r>
              <a:rPr lang="en-US" sz="1200" kern="1200" dirty="0" err="1" smtClean="0">
                <a:solidFill>
                  <a:schemeClr val="tx1"/>
                </a:solidFill>
                <a:latin typeface="Arial" charset="0"/>
                <a:ea typeface="+mn-ea"/>
                <a:cs typeface="Arial" charset="0"/>
              </a:rPr>
              <a:t>vSwitch</a:t>
            </a:r>
            <a:r>
              <a:rPr lang="en-US" sz="1200" kern="1200" dirty="0" smtClean="0">
                <a:solidFill>
                  <a:schemeClr val="tx1"/>
                </a:solidFill>
                <a:latin typeface="Arial" charset="0"/>
                <a:ea typeface="+mn-ea"/>
                <a:cs typeface="Arial" charset="0"/>
              </a:rPr>
              <a:t> or software switch provided by the hypervisor being used.  Traffic does not leave the server; it uses the software switch to communicate between virtual machines.</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The picture in the middle shows a slightly different model where the traffic actually comes out of the server but the switching service is provided by the NIC.  There are vendors doing that today. It's a very small market, but it's expected to grow in the near future.</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The third picture shows what the networking industry propose, and that is something called VEPA. In this approach, in order for two virtual machines inside a physical server to communicate, they need to come all the way out of the server to the first-hop access-tier physical to facilitate the communication.</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This approach challenges some assumptions about networks, which is that in a switch, traffic comes in on one port and goes out a different port.  As this example shows, it's one physical port—the packet comes in and goes out the same interface on the switch.</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The reason the whole industry is behind this model is because this is a physical switch. There is nearly two decades worth of R&amp;D invested in switching technologies by companies like Juniper, Cisco, Brocade and others, and those physical switches have all the necessary features and performance capabilities. Rather than use the software- based switch that comes with the hypervisor, these vendors say that switching should be done where it belongs: on the physical switches connected to the servers.</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There is an alternative to VEPA.  In the simplest terms, VEPA is a simple software upgrade. This software is being written now; nobody has it yet because it is an emerging standard.  With such a simple software upgrade, customers can keep their existing physical switches and implement the VEPA code or software. Alternatively, proprietary new switching technology</a:t>
            </a:r>
            <a:r>
              <a:rPr lang="en-US" sz="1200" kern="1200" baseline="0" dirty="0" smtClean="0">
                <a:solidFill>
                  <a:schemeClr val="tx1"/>
                </a:solidFill>
                <a:latin typeface="Arial" charset="0"/>
                <a:ea typeface="+mn-ea"/>
                <a:cs typeface="Arial" charset="0"/>
              </a:rPr>
              <a:t> called </a:t>
            </a:r>
            <a:r>
              <a:rPr lang="en-US" sz="1200" kern="1200" baseline="0" dirty="0" err="1" smtClean="0">
                <a:solidFill>
                  <a:schemeClr val="tx1"/>
                </a:solidFill>
                <a:latin typeface="Arial" charset="0"/>
                <a:ea typeface="+mn-ea"/>
                <a:cs typeface="Arial" charset="0"/>
              </a:rPr>
              <a:t>VNTag</a:t>
            </a:r>
            <a:r>
              <a:rPr lang="en-US" sz="1200" kern="1200" dirty="0" smtClean="0">
                <a:solidFill>
                  <a:schemeClr val="tx1"/>
                </a:solidFill>
                <a:latin typeface="Arial" charset="0"/>
                <a:ea typeface="+mn-ea"/>
                <a:cs typeface="Arial" charset="0"/>
              </a:rPr>
              <a:t> requires replacing the current installed base of physical</a:t>
            </a:r>
            <a:r>
              <a:rPr lang="en-US" sz="1200" kern="1200" baseline="0" dirty="0" smtClean="0">
                <a:solidFill>
                  <a:schemeClr val="tx1"/>
                </a:solidFill>
                <a:latin typeface="Arial" charset="0"/>
                <a:ea typeface="+mn-ea"/>
                <a:cs typeface="Arial" charset="0"/>
              </a:rPr>
              <a:t> switches.</a:t>
            </a:r>
            <a:endParaRPr lang="en-US" sz="1200" kern="1200" dirty="0" smtClean="0">
              <a:solidFill>
                <a:schemeClr val="tx1"/>
              </a:solidFill>
              <a:latin typeface="Arial" charset="0"/>
              <a:ea typeface="+mn-ea"/>
              <a:cs typeface="Arial" charset="0"/>
            </a:endParaRPr>
          </a:p>
          <a:p>
            <a:endParaRPr lang="en-US" sz="1200" kern="1200" dirty="0" smtClean="0">
              <a:solidFill>
                <a:schemeClr val="tx1"/>
              </a:solidFill>
              <a:latin typeface="Arial" charset="0"/>
              <a:ea typeface="+mn-ea"/>
              <a:cs typeface="Arial" charset="0"/>
            </a:endParaRPr>
          </a:p>
        </p:txBody>
      </p:sp>
      <p:sp>
        <p:nvSpPr>
          <p:cNvPr id="68612" name="Slide Number Placeholder 3"/>
          <p:cNvSpPr>
            <a:spLocks noGrp="1"/>
          </p:cNvSpPr>
          <p:nvPr>
            <p:ph type="sldNum" sz="quarter" idx="5"/>
          </p:nvPr>
        </p:nvSpPr>
        <p:spPr>
          <a:noFill/>
        </p:spPr>
        <p:txBody>
          <a:bodyPr/>
          <a:lstStyle/>
          <a:p>
            <a:fld id="{4C3520B8-AB24-4CCE-881D-E949B8DECA2E}" type="slidenum">
              <a:rPr lang="en-US" smtClean="0">
                <a:latin typeface="Arial" pitchFamily="34" charset="0"/>
                <a:cs typeface="Arial" pitchFamily="34" charset="0"/>
              </a:rPr>
              <a:pPr/>
              <a:t>10</a:t>
            </a:fld>
            <a:endParaRPr lang="en-US"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dirty="0" smtClean="0"/>
              <a:t>VEPA</a:t>
            </a:r>
          </a:p>
          <a:p>
            <a:r>
              <a:rPr lang="en-AU" sz="1200" dirty="0" smtClean="0"/>
              <a:t>No trunk port to hypervisor hair-pinning </a:t>
            </a:r>
          </a:p>
          <a:p>
            <a:r>
              <a:rPr lang="en-AU" sz="1200" dirty="0" smtClean="0"/>
              <a:t>Each VM-to-VM flow requires 2 traversals of connection to adjacent switch.</a:t>
            </a:r>
          </a:p>
          <a:p>
            <a:r>
              <a:rPr lang="en-AU" sz="1200" dirty="0" smtClean="0"/>
              <a:t>Network services – </a:t>
            </a:r>
            <a:r>
              <a:rPr lang="en-AU" sz="1200" dirty="0" err="1" smtClean="0"/>
              <a:t>CoS</a:t>
            </a:r>
            <a:r>
              <a:rPr lang="en-AU" sz="1200" dirty="0" smtClean="0"/>
              <a:t>, firewall, access control, etc – performed in hardware</a:t>
            </a:r>
          </a:p>
          <a:p>
            <a:endParaRPr lang="en-AU" sz="1200" dirty="0" smtClean="0"/>
          </a:p>
          <a:p>
            <a:r>
              <a:rPr lang="en-AU" sz="1200" dirty="0" smtClean="0"/>
              <a:t>VEB</a:t>
            </a:r>
          </a:p>
          <a:p>
            <a:pPr marL="0" marR="0" indent="0" algn="l" defTabSz="914400" rtl="0" eaLnBrk="0" fontAlgn="base" latinLnBrk="0" hangingPunct="0">
              <a:lnSpc>
                <a:spcPct val="100000"/>
              </a:lnSpc>
              <a:spcBef>
                <a:spcPct val="30000"/>
              </a:spcBef>
              <a:spcAft>
                <a:spcPct val="0"/>
              </a:spcAft>
              <a:buClrTx/>
              <a:buSzTx/>
              <a:buFontTx/>
              <a:buNone/>
              <a:tabLst/>
              <a:defRPr/>
            </a:pPr>
            <a:r>
              <a:rPr lang="en-AU" sz="1200" dirty="0" smtClean="0"/>
              <a:t>No trunk port to hypervisor hair-pinning.</a:t>
            </a:r>
          </a:p>
          <a:p>
            <a:pPr marL="0" marR="0" indent="0" algn="l" defTabSz="914400" rtl="0" eaLnBrk="0" fontAlgn="base" latinLnBrk="0" hangingPunct="0">
              <a:lnSpc>
                <a:spcPct val="100000"/>
              </a:lnSpc>
              <a:spcBef>
                <a:spcPct val="30000"/>
              </a:spcBef>
              <a:spcAft>
                <a:spcPct val="0"/>
              </a:spcAft>
              <a:buClrTx/>
              <a:buSzTx/>
              <a:buFontTx/>
              <a:buNone/>
              <a:tabLst/>
              <a:defRPr/>
            </a:pPr>
            <a:r>
              <a:rPr lang="en-AU" sz="1200" dirty="0" smtClean="0"/>
              <a:t>Fast</a:t>
            </a:r>
            <a:r>
              <a:rPr lang="en-AU" sz="1200" baseline="0" dirty="0" smtClean="0"/>
              <a:t> VM to VM if no network services.  Latency introduced if network services are deployed in hypervisor.</a:t>
            </a:r>
            <a:endParaRPr lang="en-AU" sz="1200" dirty="0" smtClean="0"/>
          </a:p>
          <a:p>
            <a:r>
              <a:rPr lang="en-AU" sz="1200" dirty="0" smtClean="0"/>
              <a:t>Additional CPU cycles for network services.  Network functions implemented in software.</a:t>
            </a:r>
          </a:p>
          <a:p>
            <a:endParaRPr lang="en-AU" sz="1200" dirty="0" smtClean="0"/>
          </a:p>
          <a:p>
            <a:r>
              <a:rPr lang="en-AU" sz="1200" dirty="0" smtClean="0"/>
              <a:t>Network Services can include:</a:t>
            </a:r>
          </a:p>
          <a:p>
            <a:r>
              <a:rPr lang="en-AU" sz="1200" dirty="0" smtClean="0"/>
              <a:t>Firewall (stateless</a:t>
            </a:r>
            <a:r>
              <a:rPr lang="en-AU" sz="1200" baseline="0" dirty="0" smtClean="0"/>
              <a:t> or stateful)</a:t>
            </a:r>
          </a:p>
          <a:p>
            <a:r>
              <a:rPr lang="en-AU" sz="1200" baseline="0" dirty="0" smtClean="0"/>
              <a:t>IDP/IPS</a:t>
            </a:r>
          </a:p>
          <a:p>
            <a:r>
              <a:rPr lang="en-AU" sz="1200" baseline="0" dirty="0" smtClean="0"/>
              <a:t>Quality of Service marking/enforcement</a:t>
            </a:r>
          </a:p>
          <a:p>
            <a:endParaRPr lang="en-AU" sz="1200" dirty="0" smtClean="0"/>
          </a:p>
          <a:p>
            <a:r>
              <a:rPr lang="en-AU" sz="1200" dirty="0" smtClean="0"/>
              <a:t>Reference:</a:t>
            </a:r>
            <a:r>
              <a:rPr lang="en-AU" sz="1200" baseline="0" dirty="0" smtClean="0"/>
              <a:t> ‘A Case for VEPA: Virtual Ethernet Port Aggregator’, </a:t>
            </a:r>
            <a:r>
              <a:rPr lang="en-AU" sz="1200" baseline="0" dirty="0" err="1" smtClean="0"/>
              <a:t>Congdon</a:t>
            </a:r>
            <a:r>
              <a:rPr lang="en-AU" sz="1200" baseline="0" dirty="0" smtClean="0"/>
              <a:t>, Fischer, </a:t>
            </a:r>
            <a:r>
              <a:rPr lang="en-AU" sz="1200" baseline="0" dirty="0" err="1" smtClean="0"/>
              <a:t>Mohapatra</a:t>
            </a:r>
            <a:endParaRPr lang="en-AU" sz="1200" dirty="0" smtClean="0"/>
          </a:p>
          <a:p>
            <a:endParaRPr lang="en-AU" dirty="0"/>
          </a:p>
        </p:txBody>
      </p:sp>
      <p:sp>
        <p:nvSpPr>
          <p:cNvPr id="4" name="Slide Number Placeholder 3"/>
          <p:cNvSpPr>
            <a:spLocks noGrp="1"/>
          </p:cNvSpPr>
          <p:nvPr>
            <p:ph type="sldNum" sz="quarter" idx="10"/>
          </p:nvPr>
        </p:nvSpPr>
        <p:spPr/>
        <p:txBody>
          <a:bodyPr/>
          <a:lstStyle/>
          <a:p>
            <a:pPr>
              <a:defRPr/>
            </a:pPr>
            <a:fld id="{116D6A22-ECF7-4CEF-8CED-52D9AB26AD5D}"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r>
              <a:rPr lang="en-US" sz="1200" kern="1200" dirty="0" smtClean="0">
                <a:solidFill>
                  <a:schemeClr val="tx1"/>
                </a:solidFill>
                <a:latin typeface="Arial" charset="0"/>
                <a:ea typeface="+mn-ea"/>
                <a:cs typeface="Arial" charset="0"/>
              </a:rPr>
              <a:t>Here is a quick reference slide comparing all the three different approaches spoken about to </a:t>
            </a:r>
            <a:r>
              <a:rPr lang="en-US" sz="1200" kern="1200" dirty="0" err="1" smtClean="0">
                <a:solidFill>
                  <a:schemeClr val="tx1"/>
                </a:solidFill>
                <a:latin typeface="Arial" charset="0"/>
                <a:ea typeface="+mn-ea"/>
                <a:cs typeface="Arial" charset="0"/>
              </a:rPr>
              <a:t>intra‑VM</a:t>
            </a:r>
            <a:r>
              <a:rPr lang="en-US" sz="1200" kern="1200" dirty="0" smtClean="0">
                <a:solidFill>
                  <a:schemeClr val="tx1"/>
                </a:solidFill>
                <a:latin typeface="Arial" charset="0"/>
                <a:ea typeface="+mn-ea"/>
                <a:cs typeface="Arial" charset="0"/>
              </a:rPr>
              <a:t> communication. Some of the disadvantages of the other solutions are highlighted.</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Again, the preferred solution is VEPA. It is the least disruptive way for a customer to adopt </a:t>
            </a:r>
            <a:r>
              <a:rPr lang="en-US" sz="1200" kern="1200" dirty="0" err="1" smtClean="0">
                <a:solidFill>
                  <a:schemeClr val="tx1"/>
                </a:solidFill>
                <a:latin typeface="Arial" charset="0"/>
                <a:ea typeface="+mn-ea"/>
                <a:cs typeface="Arial" charset="0"/>
              </a:rPr>
              <a:t>intra‑VM</a:t>
            </a:r>
            <a:r>
              <a:rPr lang="en-US" sz="1200" kern="1200" dirty="0" smtClean="0">
                <a:solidFill>
                  <a:schemeClr val="tx1"/>
                </a:solidFill>
                <a:latin typeface="Arial" charset="0"/>
                <a:ea typeface="+mn-ea"/>
                <a:cs typeface="Arial" charset="0"/>
              </a:rPr>
              <a:t> communications.</a:t>
            </a:r>
          </a:p>
          <a:p>
            <a:endParaRPr lang="en-US" sz="1200" kern="1200" dirty="0" smtClean="0">
              <a:solidFill>
                <a:schemeClr val="tx1"/>
              </a:solidFill>
              <a:latin typeface="Arial" charset="0"/>
              <a:ea typeface="+mn-ea"/>
              <a:cs typeface="Arial" charset="0"/>
            </a:endParaRPr>
          </a:p>
          <a:p>
            <a:r>
              <a:rPr lang="en-US" sz="1200" kern="1200" dirty="0" smtClean="0">
                <a:solidFill>
                  <a:schemeClr val="tx1"/>
                </a:solidFill>
                <a:latin typeface="Arial" charset="0"/>
                <a:ea typeface="+mn-ea"/>
                <a:cs typeface="Arial" charset="0"/>
              </a:rPr>
              <a:t>VEPA</a:t>
            </a:r>
            <a:r>
              <a:rPr lang="en-US" sz="1200" kern="1200" baseline="0" dirty="0" smtClean="0">
                <a:solidFill>
                  <a:schemeClr val="tx1"/>
                </a:solidFill>
                <a:latin typeface="Arial" charset="0"/>
                <a:ea typeface="+mn-ea"/>
                <a:cs typeface="Arial" charset="0"/>
              </a:rPr>
              <a:t> 	– IEEE 802.1Qbg (Edge Virtual Switching) </a:t>
            </a:r>
          </a:p>
          <a:p>
            <a:r>
              <a:rPr lang="en-US" sz="1200" kern="1200" dirty="0" smtClean="0">
                <a:solidFill>
                  <a:schemeClr val="tx1"/>
                </a:solidFill>
                <a:latin typeface="Arial" charset="0"/>
                <a:ea typeface="+mn-ea"/>
                <a:cs typeface="Arial" charset="0"/>
              </a:rPr>
              <a:t>	- IEEE</a:t>
            </a:r>
            <a:r>
              <a:rPr lang="en-US" sz="1200" kern="1200" baseline="0" dirty="0" smtClean="0">
                <a:solidFill>
                  <a:schemeClr val="tx1"/>
                </a:solidFill>
                <a:latin typeface="Arial" charset="0"/>
                <a:ea typeface="+mn-ea"/>
                <a:cs typeface="Arial" charset="0"/>
              </a:rPr>
              <a:t> 802.1Qbh (Bridge Port Extension)</a:t>
            </a:r>
            <a:endParaRPr lang="en-US" sz="1200" kern="1200" dirty="0" smtClean="0">
              <a:solidFill>
                <a:schemeClr val="tx1"/>
              </a:solidFill>
              <a:latin typeface="Arial" charset="0"/>
              <a:ea typeface="+mn-ea"/>
              <a:cs typeface="Arial" charset="0"/>
            </a:endParaRPr>
          </a:p>
        </p:txBody>
      </p:sp>
      <p:sp>
        <p:nvSpPr>
          <p:cNvPr id="69636" name="Slide Number Placeholder 3"/>
          <p:cNvSpPr>
            <a:spLocks noGrp="1"/>
          </p:cNvSpPr>
          <p:nvPr>
            <p:ph type="sldNum" sz="quarter" idx="5"/>
          </p:nvPr>
        </p:nvSpPr>
        <p:spPr>
          <a:noFill/>
        </p:spPr>
        <p:txBody>
          <a:bodyPr/>
          <a:lstStyle/>
          <a:p>
            <a:fld id="{8CB85B03-0124-45C9-AD9A-154F420BB9FE}" type="slidenum">
              <a:rPr lang="en-US" smtClean="0">
                <a:latin typeface="Arial" pitchFamily="34" charset="0"/>
                <a:cs typeface="Arial" pitchFamily="34" charset="0"/>
              </a:rPr>
              <a:pPr/>
              <a:t>12</a:t>
            </a:fld>
            <a:endParaRPr lang="en-US" smtClean="0">
              <a:latin typeface="Arial" pitchFamily="34" charset="0"/>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r>
              <a:rPr lang="en-US" sz="1200" kern="1200" dirty="0" smtClean="0">
                <a:solidFill>
                  <a:schemeClr val="tx1"/>
                </a:solidFill>
                <a:latin typeface="Arial" charset="0"/>
                <a:ea typeface="+mn-ea"/>
                <a:cs typeface="Arial" charset="0"/>
              </a:rPr>
              <a:t>Here are some more details about VEPA, which stands for Virtual Ethernet Port Aggregator.  The links lead to more information about what VEPA is and where it’s going.</a:t>
            </a:r>
          </a:p>
        </p:txBody>
      </p:sp>
      <p:sp>
        <p:nvSpPr>
          <p:cNvPr id="70660" name="Slide Number Placeholder 3"/>
          <p:cNvSpPr>
            <a:spLocks noGrp="1"/>
          </p:cNvSpPr>
          <p:nvPr>
            <p:ph type="sldNum" sz="quarter" idx="5"/>
          </p:nvPr>
        </p:nvSpPr>
        <p:spPr>
          <a:noFill/>
        </p:spPr>
        <p:txBody>
          <a:bodyPr/>
          <a:lstStyle/>
          <a:p>
            <a:fld id="{B6FE2E4E-30A2-45A9-81A9-63F0701665B9}" type="slidenum">
              <a:rPr lang="en-US" smtClean="0">
                <a:latin typeface="Arial" pitchFamily="34" charset="0"/>
                <a:cs typeface="Arial" pitchFamily="34" charset="0"/>
              </a:rPr>
              <a:pPr/>
              <a:t>13</a:t>
            </a:fld>
            <a:endParaRPr lang="en-US" smtClean="0">
              <a:latin typeface="Arial" pitchFamily="34" charset="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Arial" charset="0"/>
              </a:rPr>
              <a:t>In as nutshell, there are three basic advantages to VEPA.</a:t>
            </a:r>
          </a:p>
          <a:p>
            <a:r>
              <a:rPr lang="en-US" sz="1200" kern="1200" dirty="0" smtClean="0">
                <a:solidFill>
                  <a:schemeClr val="tx1"/>
                </a:solidFill>
                <a:latin typeface="Arial" charset="0"/>
                <a:ea typeface="+mn-ea"/>
                <a:cs typeface="Arial" charset="0"/>
              </a:rPr>
              <a:t>First, it's the most elegant solution. It's not a </a:t>
            </a:r>
            <a:r>
              <a:rPr lang="en-US" sz="1200" kern="1200" dirty="0" err="1" smtClean="0">
                <a:solidFill>
                  <a:schemeClr val="tx1"/>
                </a:solidFill>
                <a:latin typeface="Arial" charset="0"/>
                <a:ea typeface="+mn-ea"/>
                <a:cs typeface="Arial" charset="0"/>
              </a:rPr>
              <a:t>rip‑and‑replace</a:t>
            </a:r>
            <a:r>
              <a:rPr lang="en-US" sz="1200" kern="1200" dirty="0" smtClean="0">
                <a:solidFill>
                  <a:schemeClr val="tx1"/>
                </a:solidFill>
                <a:latin typeface="Arial" charset="0"/>
                <a:ea typeface="+mn-ea"/>
                <a:cs typeface="Arial" charset="0"/>
              </a:rPr>
              <a:t>; it’s a simple software upgrade that is non disruptive and cost effective.</a:t>
            </a:r>
          </a:p>
          <a:p>
            <a:r>
              <a:rPr lang="en-US" sz="1200" kern="1200" dirty="0" smtClean="0">
                <a:solidFill>
                  <a:schemeClr val="tx1"/>
                </a:solidFill>
                <a:latin typeface="Arial" charset="0"/>
                <a:ea typeface="+mn-ea"/>
                <a:cs typeface="Arial" charset="0"/>
              </a:rPr>
              <a:t>Next, in terms of features and scalability, VEPA contends that switching should happen where it belongs: on the physical hardware. This is by far the best solution.</a:t>
            </a:r>
          </a:p>
          <a:p>
            <a:r>
              <a:rPr lang="en-US" sz="1200" kern="1200" dirty="0" smtClean="0">
                <a:solidFill>
                  <a:schemeClr val="tx1"/>
                </a:solidFill>
                <a:latin typeface="Arial" charset="0"/>
                <a:ea typeface="+mn-ea"/>
                <a:cs typeface="Arial" charset="0"/>
              </a:rPr>
              <a:t>Finally, VEPA is not specific to a certain hypervisor vendor or a certain server; it is completely open and built on open standards.</a:t>
            </a:r>
          </a:p>
          <a:p>
            <a:endParaRPr lang="en-US" sz="1200" kern="1200" dirty="0" smtClean="0">
              <a:solidFill>
                <a:schemeClr val="tx1"/>
              </a:solidFill>
              <a:latin typeface="Arial" charset="0"/>
              <a:ea typeface="+mn-ea"/>
              <a:cs typeface="Arial" charset="0"/>
            </a:endParaRPr>
          </a:p>
          <a:p>
            <a:r>
              <a:rPr lang="en-US" sz="1200" kern="1200" dirty="0" smtClean="0">
                <a:solidFill>
                  <a:schemeClr val="tx1"/>
                </a:solidFill>
                <a:latin typeface="Arial" charset="0"/>
                <a:ea typeface="+mn-ea"/>
                <a:cs typeface="Arial" charset="0"/>
              </a:rPr>
              <a:t>I</a:t>
            </a:r>
            <a:r>
              <a:rPr lang="en-US" sz="1200" kern="1200" baseline="0" dirty="0" smtClean="0">
                <a:solidFill>
                  <a:schemeClr val="tx1"/>
                </a:solidFill>
                <a:latin typeface="Arial" charset="0"/>
                <a:ea typeface="+mn-ea"/>
                <a:cs typeface="Arial" charset="0"/>
              </a:rPr>
              <a:t> like to think of it as making VMs look and act like physical servers within the data center network.</a:t>
            </a:r>
            <a:endParaRPr lang="en-US" sz="1200" kern="1200" dirty="0" smtClean="0">
              <a:solidFill>
                <a:schemeClr val="tx1"/>
              </a:solidFill>
              <a:latin typeface="Arial" charset="0"/>
              <a:ea typeface="+mn-ea"/>
              <a:cs typeface="Arial" charset="0"/>
            </a:endParaRPr>
          </a:p>
        </p:txBody>
      </p:sp>
      <p:sp>
        <p:nvSpPr>
          <p:cNvPr id="4" name="Slide Number Placeholder 3"/>
          <p:cNvSpPr>
            <a:spLocks noGrp="1"/>
          </p:cNvSpPr>
          <p:nvPr>
            <p:ph type="sldNum" sz="quarter" idx="10"/>
          </p:nvPr>
        </p:nvSpPr>
        <p:spPr/>
        <p:txBody>
          <a:bodyPr/>
          <a:lstStyle/>
          <a:p>
            <a:pPr>
              <a:defRPr/>
            </a:pPr>
            <a:fld id="{116D6A22-ECF7-4CEF-8CED-52D9AB26AD5D}"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1629804F-732D-4B37-B594-D1D4F76BCE11}" type="slidenum">
              <a:rPr lang="en-US" smtClean="0">
                <a:latin typeface="Arial" pitchFamily="34" charset="0"/>
                <a:cs typeface="Arial" pitchFamily="34" charset="0"/>
              </a:rPr>
              <a:pPr/>
              <a:t>15</a:t>
            </a:fld>
            <a:endParaRPr lang="en-US" smtClean="0">
              <a:latin typeface="Arial" pitchFamily="34" charset="0"/>
              <a:cs typeface="Arial" pitchFamily="34" charset="0"/>
            </a:endParaRPr>
          </a:p>
        </p:txBody>
      </p:sp>
      <p:sp>
        <p:nvSpPr>
          <p:cNvPr id="71683" name="Rectangle 7"/>
          <p:cNvSpPr txBox="1">
            <a:spLocks noGrp="1" noChangeArrowheads="1"/>
          </p:cNvSpPr>
          <p:nvPr/>
        </p:nvSpPr>
        <p:spPr bwMode="auto">
          <a:xfrm>
            <a:off x="3836056" y="9405966"/>
            <a:ext cx="2934653" cy="495141"/>
          </a:xfrm>
          <a:prstGeom prst="rect">
            <a:avLst/>
          </a:prstGeom>
          <a:noFill/>
          <a:ln w="9525">
            <a:noFill/>
            <a:miter lim="800000"/>
            <a:headEnd/>
            <a:tailEnd/>
          </a:ln>
        </p:spPr>
        <p:txBody>
          <a:bodyPr lIns="92300" tIns="46150" rIns="92300" bIns="46150" anchor="b"/>
          <a:lstStyle/>
          <a:p>
            <a:pPr algn="r" defTabSz="923925"/>
            <a:fld id="{D0F44D26-630C-4440-AE71-EA7830E98270}" type="slidenum">
              <a:rPr lang="en-US" sz="1200">
                <a:ea typeface="ヒラギノ角ゴ Pro W3"/>
                <a:cs typeface="ヒラギノ角ゴ Pro W3"/>
              </a:rPr>
              <a:pPr algn="r" defTabSz="923925"/>
              <a:t>15</a:t>
            </a:fld>
            <a:endParaRPr lang="en-US" sz="1200">
              <a:ea typeface="ヒラギノ角ゴ Pro W3"/>
              <a:cs typeface="ヒラギノ角ゴ Pro W3"/>
            </a:endParaRPr>
          </a:p>
        </p:txBody>
      </p:sp>
      <p:sp>
        <p:nvSpPr>
          <p:cNvPr id="71684" name="Rectangle 7"/>
          <p:cNvSpPr txBox="1">
            <a:spLocks noGrp="1" noChangeArrowheads="1"/>
          </p:cNvSpPr>
          <p:nvPr/>
        </p:nvSpPr>
        <p:spPr bwMode="auto">
          <a:xfrm>
            <a:off x="3837624" y="9405966"/>
            <a:ext cx="2933085" cy="495141"/>
          </a:xfrm>
          <a:prstGeom prst="rect">
            <a:avLst/>
          </a:prstGeom>
          <a:noFill/>
          <a:ln w="9525">
            <a:noFill/>
            <a:miter lim="800000"/>
            <a:headEnd/>
            <a:tailEnd/>
          </a:ln>
        </p:spPr>
        <p:txBody>
          <a:bodyPr lIns="93352" tIns="46676" rIns="93352" bIns="46676" anchor="b"/>
          <a:lstStyle/>
          <a:p>
            <a:pPr algn="r" defTabSz="935038"/>
            <a:fld id="{55582E15-4CD9-4F46-85CA-978B8810AD38}" type="slidenum">
              <a:rPr lang="en-US" sz="1200">
                <a:ea typeface="ヒラギノ角ゴ Pro W3"/>
                <a:cs typeface="ヒラギノ角ゴ Pro W3"/>
              </a:rPr>
              <a:pPr algn="r" defTabSz="935038"/>
              <a:t>15</a:t>
            </a:fld>
            <a:endParaRPr lang="en-US" sz="1200">
              <a:ea typeface="ヒラギノ角ゴ Pro W3"/>
              <a:cs typeface="ヒラギノ角ゴ Pro W3"/>
            </a:endParaRPr>
          </a:p>
        </p:txBody>
      </p:sp>
      <p:sp>
        <p:nvSpPr>
          <p:cNvPr id="71685" name="Rectangle 2"/>
          <p:cNvSpPr>
            <a:spLocks noGrp="1" noRot="1" noChangeAspect="1" noChangeArrowheads="1" noTextEdit="1"/>
          </p:cNvSpPr>
          <p:nvPr>
            <p:ph type="sldImg"/>
          </p:nvPr>
        </p:nvSpPr>
        <p:spPr>
          <a:xfrm>
            <a:off x="909638" y="742950"/>
            <a:ext cx="4953000" cy="3716338"/>
          </a:xfrm>
          <a:ln/>
        </p:spPr>
      </p:sp>
      <p:sp>
        <p:nvSpPr>
          <p:cNvPr id="38918" name="Rectangle 3"/>
          <p:cNvSpPr>
            <a:spLocks noGrp="1" noChangeArrowheads="1"/>
          </p:cNvSpPr>
          <p:nvPr>
            <p:ph type="body" idx="1"/>
          </p:nvPr>
        </p:nvSpPr>
        <p:spPr>
          <a:ln/>
        </p:spPr>
        <p:txBody>
          <a:bodyPr lIns="93352" tIns="46676" rIns="93352" bIns="46676"/>
          <a:lstStyle/>
          <a:p>
            <a:r>
              <a:rPr lang="en-US" sz="1200" kern="1200" dirty="0" smtClean="0">
                <a:solidFill>
                  <a:schemeClr val="tx1"/>
                </a:solidFill>
                <a:latin typeface="Arial" charset="0"/>
                <a:ea typeface="+mn-ea"/>
                <a:cs typeface="Arial" charset="0"/>
              </a:rPr>
              <a:t>Now let’s look at high performance.</a:t>
            </a:r>
            <a:endParaRPr lang="en-US" sz="1200" kern="1200" dirty="0">
              <a:solidFill>
                <a:schemeClr val="tx1"/>
              </a:solidFill>
              <a:latin typeface="Arial" charset="0"/>
              <a:ea typeface="+mn-ea"/>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909638" y="742950"/>
            <a:ext cx="4953000" cy="3716338"/>
          </a:xfrm>
          <a:ln/>
        </p:spPr>
      </p:sp>
      <p:sp>
        <p:nvSpPr>
          <p:cNvPr id="72707" name="Rectangle 3"/>
          <p:cNvSpPr>
            <a:spLocks noGrp="1" noChangeArrowheads="1"/>
          </p:cNvSpPr>
          <p:nvPr>
            <p:ph type="body" idx="1"/>
          </p:nvPr>
        </p:nvSpPr>
        <p:spPr>
          <a:noFill/>
          <a:ln/>
        </p:spPr>
        <p:txBody>
          <a:bodyPr/>
          <a:lstStyle/>
          <a:p>
            <a:r>
              <a:rPr lang="en-US" sz="1200" kern="1200" dirty="0" smtClean="0">
                <a:solidFill>
                  <a:schemeClr val="tx1"/>
                </a:solidFill>
                <a:latin typeface="Arial" charset="0"/>
                <a:ea typeface="+mn-ea"/>
                <a:cs typeface="Arial" charset="0"/>
              </a:rPr>
              <a:t>You may have seen this picture before, which shows the problem with legacy networks. In most data center or cloud deployments today, about 75‑80% of all traffic is east-west, </a:t>
            </a:r>
            <a:r>
              <a:rPr lang="en-US" sz="1200" kern="1200" dirty="0" err="1" smtClean="0">
                <a:solidFill>
                  <a:schemeClr val="tx1"/>
                </a:solidFill>
                <a:latin typeface="Arial" charset="0"/>
                <a:ea typeface="+mn-ea"/>
                <a:cs typeface="Arial" charset="0"/>
              </a:rPr>
              <a:t>server‑to‑server</a:t>
            </a:r>
            <a:r>
              <a:rPr lang="en-US" sz="1200" kern="1200" dirty="0" smtClean="0">
                <a:solidFill>
                  <a:schemeClr val="tx1"/>
                </a:solidFill>
                <a:latin typeface="Arial" charset="0"/>
                <a:ea typeface="+mn-ea"/>
                <a:cs typeface="Arial" charset="0"/>
              </a:rPr>
              <a:t>.</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In this diagram, Server A is trying to talk to Server B at the other end of the data center. The path the network provides today requires packets to go north and south before going east and west.  It's like taking the elevator up to the 20</a:t>
            </a:r>
            <a:r>
              <a:rPr lang="en-US" sz="1200" kern="1200" baseline="30000" dirty="0" smtClean="0">
                <a:solidFill>
                  <a:schemeClr val="tx1"/>
                </a:solidFill>
                <a:latin typeface="Arial" charset="0"/>
                <a:ea typeface="+mn-ea"/>
                <a:cs typeface="Arial" charset="0"/>
              </a:rPr>
              <a:t>th</a:t>
            </a:r>
            <a:r>
              <a:rPr lang="en-US" sz="1200" kern="1200" dirty="0" smtClean="0">
                <a:solidFill>
                  <a:schemeClr val="tx1"/>
                </a:solidFill>
                <a:latin typeface="Arial" charset="0"/>
                <a:ea typeface="+mn-ea"/>
                <a:cs typeface="Arial" charset="0"/>
              </a:rPr>
              <a:t> floor and back down again to visit the office next door.</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It’s easy to see why traditional network designs provide such poor performance. Every step, marked by clocks here, add latency to the process.</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The logical</a:t>
            </a:r>
            <a:r>
              <a:rPr lang="en-US" sz="1200" kern="1200" baseline="0" dirty="0" smtClean="0">
                <a:solidFill>
                  <a:schemeClr val="tx1"/>
                </a:solidFill>
                <a:latin typeface="Arial" charset="0"/>
                <a:ea typeface="+mn-ea"/>
                <a:cs typeface="Arial" charset="0"/>
              </a:rPr>
              <a:t> </a:t>
            </a:r>
            <a:r>
              <a:rPr lang="en-US" sz="1200" kern="1200" dirty="0" smtClean="0">
                <a:solidFill>
                  <a:schemeClr val="tx1"/>
                </a:solidFill>
                <a:latin typeface="Arial" charset="0"/>
                <a:ea typeface="+mn-ea"/>
                <a:cs typeface="Arial" charset="0"/>
              </a:rPr>
              <a:t>solution is to flatten the network to minimize the</a:t>
            </a:r>
            <a:r>
              <a:rPr lang="en-US" sz="1200" kern="1200" baseline="0" dirty="0" smtClean="0">
                <a:solidFill>
                  <a:schemeClr val="tx1"/>
                </a:solidFill>
                <a:latin typeface="Arial" charset="0"/>
                <a:ea typeface="+mn-ea"/>
                <a:cs typeface="Arial" charset="0"/>
              </a:rPr>
              <a:t> number latency inducing hops</a:t>
            </a:r>
            <a:r>
              <a:rPr lang="en-US" sz="1200" kern="1200" dirty="0" smtClean="0">
                <a:solidFill>
                  <a:schemeClr val="tx1"/>
                </a:solidFill>
                <a:latin typeface="Arial" charset="0"/>
                <a:ea typeface="+mn-ea"/>
                <a:cs typeface="Arial" charset="0"/>
              </a:rPr>
              <a:t>.  </a:t>
            </a:r>
            <a:endParaRPr lang="en-US" sz="1200" kern="1200" dirty="0">
              <a:solidFill>
                <a:schemeClr val="tx1"/>
              </a:solidFill>
              <a:latin typeface="Arial" charset="0"/>
              <a:ea typeface="+mn-ea"/>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909638" y="742950"/>
            <a:ext cx="4953000" cy="3716338"/>
          </a:xfrm>
          <a:ln/>
        </p:spPr>
      </p:sp>
      <p:sp>
        <p:nvSpPr>
          <p:cNvPr id="73731" name="Rectangle 3"/>
          <p:cNvSpPr>
            <a:spLocks noGrp="1" noChangeArrowheads="1"/>
          </p:cNvSpPr>
          <p:nvPr>
            <p:ph type="body" idx="1"/>
          </p:nvPr>
        </p:nvSpPr>
        <p:spPr>
          <a:noFill/>
          <a:ln/>
        </p:spPr>
        <p:txBody>
          <a:bodyPr/>
          <a:lstStyle/>
          <a:p>
            <a:r>
              <a:rPr lang="en-US" sz="1200" kern="1200" dirty="0" smtClean="0">
                <a:solidFill>
                  <a:schemeClr val="tx1"/>
                </a:solidFill>
                <a:latin typeface="Arial" charset="0"/>
                <a:ea typeface="+mn-ea"/>
                <a:cs typeface="Arial" charset="0"/>
              </a:rPr>
              <a:t>Chassis clustering allows several switches to be interconnected and behave like a single, logical switch. That's a big manageability advantage. </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In this configuration, that 75‑80% of traffic that wants to travel east-west from one end of the data center to the other does just that—it flows flat, over the </a:t>
            </a:r>
            <a:r>
              <a:rPr lang="en-US" sz="1200" kern="1200" dirty="0" err="1" smtClean="0">
                <a:solidFill>
                  <a:schemeClr val="tx1"/>
                </a:solidFill>
                <a:latin typeface="Arial" charset="0"/>
                <a:ea typeface="+mn-ea"/>
                <a:cs typeface="Arial" charset="0"/>
              </a:rPr>
              <a:t>high‑speed</a:t>
            </a:r>
            <a:r>
              <a:rPr lang="en-US" sz="1200" kern="1200" dirty="0" smtClean="0">
                <a:solidFill>
                  <a:schemeClr val="tx1"/>
                </a:solidFill>
                <a:latin typeface="Arial" charset="0"/>
                <a:ea typeface="+mn-ea"/>
                <a:cs typeface="Arial" charset="0"/>
              </a:rPr>
              <a:t> link, instead of first travelling north and then south again.</a:t>
            </a:r>
          </a:p>
          <a:p>
            <a:r>
              <a:rPr lang="en-US" sz="1200" kern="1200" dirty="0" smtClean="0">
                <a:solidFill>
                  <a:schemeClr val="tx1"/>
                </a:solidFill>
                <a:latin typeface="Arial" charset="0"/>
                <a:ea typeface="+mn-ea"/>
                <a:cs typeface="Arial" charset="0"/>
              </a:rPr>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0A9D06BC-DB3B-495A-B1C4-8E8C00C28920}" type="slidenum">
              <a:rPr lang="en-US" smtClean="0">
                <a:latin typeface="Arial" pitchFamily="34" charset="0"/>
                <a:cs typeface="Arial" pitchFamily="34" charset="0"/>
              </a:rPr>
              <a:pPr/>
              <a:t>18</a:t>
            </a:fld>
            <a:endParaRPr lang="en-US" smtClean="0">
              <a:latin typeface="Arial" pitchFamily="34" charset="0"/>
              <a:cs typeface="Arial" pitchFamily="34" charset="0"/>
            </a:endParaRPr>
          </a:p>
        </p:txBody>
      </p:sp>
      <p:sp>
        <p:nvSpPr>
          <p:cNvPr id="75779" name="Rectangle 7"/>
          <p:cNvSpPr txBox="1">
            <a:spLocks noGrp="1" noChangeArrowheads="1"/>
          </p:cNvSpPr>
          <p:nvPr/>
        </p:nvSpPr>
        <p:spPr bwMode="auto">
          <a:xfrm>
            <a:off x="3836056" y="9405966"/>
            <a:ext cx="2934653" cy="495141"/>
          </a:xfrm>
          <a:prstGeom prst="rect">
            <a:avLst/>
          </a:prstGeom>
          <a:noFill/>
          <a:ln w="9525">
            <a:noFill/>
            <a:miter lim="800000"/>
            <a:headEnd/>
            <a:tailEnd/>
          </a:ln>
        </p:spPr>
        <p:txBody>
          <a:bodyPr lIns="92300" tIns="46150" rIns="92300" bIns="46150" anchor="b"/>
          <a:lstStyle/>
          <a:p>
            <a:pPr algn="r" defTabSz="923925"/>
            <a:fld id="{90F0C50A-49CB-45A9-8B64-02E745B63E13}" type="slidenum">
              <a:rPr lang="en-US" sz="1200">
                <a:ea typeface="ヒラギノ角ゴ Pro W3"/>
                <a:cs typeface="ヒラギノ角ゴ Pro W3"/>
              </a:rPr>
              <a:pPr algn="r" defTabSz="923925"/>
              <a:t>18</a:t>
            </a:fld>
            <a:endParaRPr lang="en-US" sz="1200">
              <a:ea typeface="ヒラギノ角ゴ Pro W3"/>
              <a:cs typeface="ヒラギノ角ゴ Pro W3"/>
            </a:endParaRPr>
          </a:p>
        </p:txBody>
      </p:sp>
      <p:sp>
        <p:nvSpPr>
          <p:cNvPr id="75780" name="Rectangle 7"/>
          <p:cNvSpPr txBox="1">
            <a:spLocks noGrp="1" noChangeArrowheads="1"/>
          </p:cNvSpPr>
          <p:nvPr/>
        </p:nvSpPr>
        <p:spPr bwMode="auto">
          <a:xfrm>
            <a:off x="3837624" y="9405966"/>
            <a:ext cx="2933085" cy="495141"/>
          </a:xfrm>
          <a:prstGeom prst="rect">
            <a:avLst/>
          </a:prstGeom>
          <a:noFill/>
          <a:ln w="9525">
            <a:noFill/>
            <a:miter lim="800000"/>
            <a:headEnd/>
            <a:tailEnd/>
          </a:ln>
        </p:spPr>
        <p:txBody>
          <a:bodyPr lIns="93352" tIns="46676" rIns="93352" bIns="46676" anchor="b"/>
          <a:lstStyle/>
          <a:p>
            <a:pPr algn="r" defTabSz="935038"/>
            <a:fld id="{3570EEC8-F4DF-4780-9CA5-4AA9B2B54A7A}" type="slidenum">
              <a:rPr lang="en-US" sz="1200">
                <a:ea typeface="ヒラギノ角ゴ Pro W3"/>
                <a:cs typeface="ヒラギノ角ゴ Pro W3"/>
              </a:rPr>
              <a:pPr algn="r" defTabSz="935038"/>
              <a:t>18</a:t>
            </a:fld>
            <a:endParaRPr lang="en-US" sz="1200">
              <a:ea typeface="ヒラギノ角ゴ Pro W3"/>
              <a:cs typeface="ヒラギノ角ゴ Pro W3"/>
            </a:endParaRPr>
          </a:p>
        </p:txBody>
      </p:sp>
      <p:sp>
        <p:nvSpPr>
          <p:cNvPr id="75781" name="Rectangle 2"/>
          <p:cNvSpPr>
            <a:spLocks noGrp="1" noRot="1" noChangeAspect="1" noChangeArrowheads="1" noTextEdit="1"/>
          </p:cNvSpPr>
          <p:nvPr>
            <p:ph type="sldImg"/>
          </p:nvPr>
        </p:nvSpPr>
        <p:spPr>
          <a:xfrm>
            <a:off x="909638" y="742950"/>
            <a:ext cx="4953000" cy="3716338"/>
          </a:xfrm>
          <a:ln/>
        </p:spPr>
      </p:sp>
      <p:sp>
        <p:nvSpPr>
          <p:cNvPr id="38918" name="Rectangle 3"/>
          <p:cNvSpPr>
            <a:spLocks noGrp="1" noChangeArrowheads="1"/>
          </p:cNvSpPr>
          <p:nvPr>
            <p:ph type="body" idx="1"/>
          </p:nvPr>
        </p:nvSpPr>
        <p:spPr>
          <a:ln/>
        </p:spPr>
        <p:txBody>
          <a:bodyPr lIns="93352" tIns="46676" rIns="93352" bIns="46676"/>
          <a:lstStyle/>
          <a:p>
            <a:r>
              <a:rPr lang="en-US" sz="1200" kern="1200" dirty="0" smtClean="0">
                <a:solidFill>
                  <a:schemeClr val="tx1"/>
                </a:solidFill>
                <a:latin typeface="Arial" charset="0"/>
                <a:ea typeface="+mn-ea"/>
                <a:cs typeface="Arial" charset="0"/>
              </a:rPr>
              <a:t>Now let's look at some of the enhanced services needed to facilitate vMotion, or live server migration, required for server virtualization technologies.</a:t>
            </a:r>
          </a:p>
          <a:p>
            <a:endParaRPr lang="en-US" sz="1200" kern="1200" dirty="0" smtClean="0">
              <a:solidFill>
                <a:schemeClr val="tx1"/>
              </a:solidFill>
              <a:latin typeface="Arial" charset="0"/>
              <a:ea typeface="+mn-ea"/>
              <a:cs typeface="Arial" charset="0"/>
            </a:endParaRPr>
          </a:p>
          <a:p>
            <a:r>
              <a:rPr lang="en-US" sz="1200" kern="1200" dirty="0" smtClean="0">
                <a:solidFill>
                  <a:schemeClr val="tx1"/>
                </a:solidFill>
                <a:latin typeface="Arial" charset="0"/>
                <a:ea typeface="+mn-ea"/>
                <a:cs typeface="Arial" charset="0"/>
              </a:rPr>
              <a:t>This is to enable true data center network flexibility!</a:t>
            </a:r>
            <a:endParaRPr lang="en-US" sz="1200" kern="1200" dirty="0">
              <a:solidFill>
                <a:schemeClr val="tx1"/>
              </a:solidFill>
              <a:latin typeface="Arial" charset="0"/>
              <a:ea typeface="+mn-ea"/>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Arial" charset="0"/>
                <a:ea typeface="+mn-ea"/>
                <a:cs typeface="Arial" charset="0"/>
              </a:rPr>
              <a:t>This list, taken directly from the VMware data sheet, explains what is required from the network for a virtual machine to move from one server in the data center to another in a </a:t>
            </a:r>
            <a:r>
              <a:rPr lang="en-US" sz="1200" kern="1200" dirty="0" err="1" smtClean="0">
                <a:solidFill>
                  <a:schemeClr val="tx1"/>
                </a:solidFill>
                <a:latin typeface="Arial" charset="0"/>
                <a:ea typeface="+mn-ea"/>
                <a:cs typeface="Arial" charset="0"/>
              </a:rPr>
              <a:t>Vmotion</a:t>
            </a:r>
            <a:r>
              <a:rPr lang="en-US" sz="1200" kern="1200" dirty="0" smtClean="0">
                <a:solidFill>
                  <a:schemeClr val="tx1"/>
                </a:solidFill>
                <a:latin typeface="Arial" charset="0"/>
                <a:ea typeface="+mn-ea"/>
                <a:cs typeface="Arial" charset="0"/>
              </a:rPr>
              <a:t> environment.</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Focus on the two highlighted bullets in red. Put simply, the larger the playing field, the better for server virtualization.  If you can provide multiple destinations for a virtual machine to move, that is what VMware expects.</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Today that playing field—places where a server can actually move—is very limited. It's just 64 physical hosts from VMware. VMware is increasing this number to around 250 or 300 servers, which represents the pool of resources where workloads can be moved.  For that to happen, the source and destination for the virtual machine must both in the same Layer 2 domain.  This is called Layer 2 adjacency.</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One other thing:  VLANs must also stretch across a large domain and essentially provide the virtual machines with the large playing field that allows them to move around. That's the requirement for the network.</a:t>
            </a:r>
            <a:endParaRPr lang="en-US" sz="1200" kern="1200" dirty="0">
              <a:solidFill>
                <a:schemeClr val="tx1"/>
              </a:solidFill>
              <a:latin typeface="Arial" charset="0"/>
              <a:ea typeface="+mn-ea"/>
              <a:cs typeface="Arial" charset="0"/>
            </a:endParaRPr>
          </a:p>
        </p:txBody>
      </p:sp>
      <p:sp>
        <p:nvSpPr>
          <p:cNvPr id="76804" name="Slide Number Placeholder 3"/>
          <p:cNvSpPr>
            <a:spLocks noGrp="1"/>
          </p:cNvSpPr>
          <p:nvPr>
            <p:ph type="sldNum" sz="quarter" idx="5"/>
          </p:nvPr>
        </p:nvSpPr>
        <p:spPr>
          <a:noFill/>
        </p:spPr>
        <p:txBody>
          <a:bodyPr/>
          <a:lstStyle/>
          <a:p>
            <a:fld id="{B3761187-D13A-47BF-8299-5EE1E2BE549A}" type="slidenum">
              <a:rPr lang="en-US" smtClean="0">
                <a:latin typeface="Arial" pitchFamily="34" charset="0"/>
                <a:cs typeface="Arial" pitchFamily="34" charset="0"/>
              </a:rPr>
              <a:pPr/>
              <a:t>19</a:t>
            </a:fld>
            <a:endParaRPr lang="en-US"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kern="1200" dirty="0" smtClean="0">
                <a:solidFill>
                  <a:schemeClr val="tx1"/>
                </a:solidFill>
                <a:latin typeface="Arial" charset="0"/>
                <a:ea typeface="+mn-ea"/>
                <a:cs typeface="Arial" charset="0"/>
              </a:rPr>
              <a:t>This session will prepare you to talk about the challenges that server virtualization technologies pose for the data center.  From small data centers to the biggest cloud deployments, there are specific challenges that server virtualization as a technology brings to the network, and we'll look at those in a lot more detail.</a:t>
            </a:r>
          </a:p>
          <a:p>
            <a:endParaRPr lang="en-US" sz="1200" kern="1200" dirty="0" smtClean="0">
              <a:solidFill>
                <a:schemeClr val="tx1"/>
              </a:solidFill>
              <a:latin typeface="Arial" charset="0"/>
              <a:ea typeface="+mn-ea"/>
              <a:cs typeface="Arial" charset="0"/>
            </a:endParaRPr>
          </a:p>
          <a:p>
            <a:r>
              <a:rPr lang="en-US" sz="1200" kern="1200" dirty="0" smtClean="0">
                <a:solidFill>
                  <a:schemeClr val="tx1"/>
                </a:solidFill>
                <a:latin typeface="Arial" charset="0"/>
                <a:ea typeface="+mn-ea"/>
                <a:cs typeface="Arial" charset="0"/>
              </a:rPr>
              <a:t>We're going to look at where server virtualization is, how it's growing, what kinds of challenges it brings to networks, and why we need to move on and consider alternatives to legacy network designs.</a:t>
            </a:r>
          </a:p>
          <a:p>
            <a:endParaRPr lang="en-US" sz="1200" kern="1200" dirty="0" smtClean="0">
              <a:solidFill>
                <a:schemeClr val="tx1"/>
              </a:solidFill>
              <a:latin typeface="Arial" charset="0"/>
              <a:ea typeface="+mn-ea"/>
              <a:cs typeface="Arial" charset="0"/>
            </a:endParaRPr>
          </a:p>
        </p:txBody>
      </p:sp>
      <p:sp>
        <p:nvSpPr>
          <p:cNvPr id="4" name="Slide Number Placeholder 3"/>
          <p:cNvSpPr>
            <a:spLocks noGrp="1"/>
          </p:cNvSpPr>
          <p:nvPr>
            <p:ph type="sldNum" sz="quarter" idx="10"/>
          </p:nvPr>
        </p:nvSpPr>
        <p:spPr/>
        <p:txBody>
          <a:bodyPr/>
          <a:lstStyle/>
          <a:p>
            <a:pPr>
              <a:defRPr/>
            </a:pPr>
            <a:fld id="{116D6A22-ECF7-4CEF-8CED-52D9AB26AD5D}"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EA28469B-869A-4D56-B7F0-7D44D5565DF5}" type="slidenum">
              <a:rPr lang="en-US" smtClean="0">
                <a:latin typeface="Arial" pitchFamily="34" charset="0"/>
                <a:cs typeface="Arial" pitchFamily="34" charset="0"/>
              </a:rPr>
              <a:pPr/>
              <a:t>20</a:t>
            </a:fld>
            <a:endParaRPr lang="en-US" smtClean="0">
              <a:latin typeface="Arial" pitchFamily="34" charset="0"/>
              <a:cs typeface="Arial" pitchFamily="34" charset="0"/>
            </a:endParaRPr>
          </a:p>
        </p:txBody>
      </p:sp>
      <p:sp>
        <p:nvSpPr>
          <p:cNvPr id="77827" name="Slide Image Placeholder 1"/>
          <p:cNvSpPr>
            <a:spLocks noGrp="1" noRot="1" noChangeAspect="1" noTextEdit="1"/>
          </p:cNvSpPr>
          <p:nvPr>
            <p:ph type="sldImg"/>
          </p:nvPr>
        </p:nvSpPr>
        <p:spPr>
          <a:ln/>
        </p:spPr>
      </p:sp>
      <p:sp>
        <p:nvSpPr>
          <p:cNvPr id="77828" name="Notes Placeholder 2"/>
          <p:cNvSpPr>
            <a:spLocks noGrp="1"/>
          </p:cNvSpPr>
          <p:nvPr>
            <p:ph type="body" idx="1"/>
          </p:nvPr>
        </p:nvSpPr>
        <p:spPr>
          <a:noFill/>
          <a:ln/>
        </p:spPr>
        <p:txBody>
          <a:bodyPr lIns="91435" tIns="45718" rIns="91435" bIns="45718"/>
          <a:lstStyle/>
          <a:p>
            <a:r>
              <a:rPr lang="en-US" sz="1200" kern="1200" dirty="0" smtClean="0">
                <a:solidFill>
                  <a:schemeClr val="tx1"/>
                </a:solidFill>
                <a:latin typeface="Arial" charset="0"/>
                <a:ea typeface="+mn-ea"/>
                <a:cs typeface="Arial" charset="0"/>
              </a:rPr>
              <a:t>Here are three different scenarios. </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Scenario 1 shows a virtual machine moving across racks within the same data center.  </a:t>
            </a:r>
          </a:p>
          <a:p>
            <a:endParaRPr lang="en-US" sz="1200" kern="1200" dirty="0" smtClean="0">
              <a:solidFill>
                <a:schemeClr val="tx1"/>
              </a:solidFill>
              <a:latin typeface="Arial" charset="0"/>
              <a:ea typeface="+mn-ea"/>
              <a:cs typeface="Arial" charset="0"/>
            </a:endParaRPr>
          </a:p>
          <a:p>
            <a:r>
              <a:rPr lang="en-US" sz="1200" kern="1200" dirty="0" smtClean="0">
                <a:solidFill>
                  <a:schemeClr val="tx1"/>
                </a:solidFill>
                <a:latin typeface="Arial" charset="0"/>
                <a:ea typeface="+mn-ea"/>
                <a:cs typeface="Arial" charset="0"/>
              </a:rPr>
              <a:t>Scenario 2 shows two data centers located several kilometers apart, but still part of the same cluster</a:t>
            </a:r>
            <a:r>
              <a:rPr lang="en-US" sz="1200" kern="1200" baseline="0" dirty="0" smtClean="0">
                <a:solidFill>
                  <a:schemeClr val="tx1"/>
                </a:solidFill>
                <a:latin typeface="Arial" charset="0"/>
                <a:ea typeface="+mn-ea"/>
                <a:cs typeface="Arial" charset="0"/>
              </a:rPr>
              <a:t>ed access switch </a:t>
            </a:r>
            <a:r>
              <a:rPr lang="en-US" sz="1200" kern="1200" dirty="0" smtClean="0">
                <a:solidFill>
                  <a:schemeClr val="tx1"/>
                </a:solidFill>
                <a:latin typeface="Arial" charset="0"/>
                <a:ea typeface="+mn-ea"/>
                <a:cs typeface="Arial" charset="0"/>
              </a:rPr>
              <a:t>configuration.  The example here is the Juniper Virtual</a:t>
            </a:r>
            <a:r>
              <a:rPr lang="en-US" sz="1200" kern="1200" baseline="0" dirty="0" smtClean="0">
                <a:solidFill>
                  <a:schemeClr val="tx1"/>
                </a:solidFill>
                <a:latin typeface="Arial" charset="0"/>
                <a:ea typeface="+mn-ea"/>
                <a:cs typeface="Arial" charset="0"/>
              </a:rPr>
              <a:t> Chassis technology. </a:t>
            </a:r>
            <a:r>
              <a:rPr lang="en-US" sz="1200" kern="1200" dirty="0" smtClean="0">
                <a:solidFill>
                  <a:schemeClr val="tx1"/>
                </a:solidFill>
                <a:latin typeface="Arial" charset="0"/>
                <a:ea typeface="+mn-ea"/>
                <a:cs typeface="Arial" charset="0"/>
              </a:rPr>
              <a:t>Virtual Chassis technology can extend across great distances using regular 10‑gigabit Ethernet links. </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Scenario 3 shows communication between two data centers between two clouds, or between your customer's private data center where they're offloading some applications to a public cloud.  How do you enable this communication between locations that could be hundreds of miles apart?  This could be a combination of chassis clustering technology and technologies like VPLS. </a:t>
            </a:r>
            <a:endParaRPr lang="en-US" sz="1200" kern="1200" dirty="0">
              <a:solidFill>
                <a:schemeClr val="tx1"/>
              </a:solidFill>
              <a:latin typeface="Arial" charset="0"/>
              <a:ea typeface="+mn-ea"/>
              <a:cs typeface="Arial" charset="0"/>
            </a:endParaRPr>
          </a:p>
        </p:txBody>
      </p:sp>
      <p:sp>
        <p:nvSpPr>
          <p:cNvPr id="77829" name="Slide Number Placeholder 3"/>
          <p:cNvSpPr txBox="1">
            <a:spLocks noGrp="1"/>
          </p:cNvSpPr>
          <p:nvPr/>
        </p:nvSpPr>
        <p:spPr bwMode="auto">
          <a:xfrm>
            <a:off x="3836056" y="9405966"/>
            <a:ext cx="2934653" cy="495141"/>
          </a:xfrm>
          <a:prstGeom prst="rect">
            <a:avLst/>
          </a:prstGeom>
          <a:noFill/>
          <a:ln w="9525">
            <a:noFill/>
            <a:miter lim="800000"/>
            <a:headEnd/>
            <a:tailEnd/>
          </a:ln>
        </p:spPr>
        <p:txBody>
          <a:bodyPr lIns="91435" tIns="45718" rIns="91435" bIns="45718" anchor="b"/>
          <a:lstStyle/>
          <a:p>
            <a:pPr algn="r" defTabSz="908050"/>
            <a:fld id="{5A2D9E03-C6F7-4AA3-971A-9AE12F98EDBF}" type="slidenum">
              <a:rPr lang="en-US" sz="1200">
                <a:solidFill>
                  <a:srgbClr val="0000FF"/>
                </a:solidFill>
              </a:rPr>
              <a:pPr algn="r" defTabSz="908050"/>
              <a:t>20</a:t>
            </a:fld>
            <a:endParaRPr lang="en-US" sz="1200">
              <a:solidFill>
                <a:srgbClr val="0000FF"/>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Arial" charset="0"/>
              </a:rPr>
              <a:t>Let's look at these scenarios in more detail.  The first one, as mentioned, is a simple access switch top-of-rack clustered configuration across a single data center. The virtual machine can move across the </a:t>
            </a:r>
            <a:r>
              <a:rPr lang="en-US" sz="1200" kern="1200" dirty="0" err="1" smtClean="0">
                <a:solidFill>
                  <a:schemeClr val="tx1"/>
                </a:solidFill>
                <a:latin typeface="Arial" charset="0"/>
                <a:ea typeface="+mn-ea"/>
                <a:cs typeface="Arial" charset="0"/>
              </a:rPr>
              <a:t>high‑speed</a:t>
            </a:r>
            <a:r>
              <a:rPr lang="en-US" sz="1200" kern="1200" dirty="0" smtClean="0">
                <a:solidFill>
                  <a:schemeClr val="tx1"/>
                </a:solidFill>
                <a:latin typeface="Arial" charset="0"/>
                <a:ea typeface="+mn-ea"/>
                <a:cs typeface="Arial" charset="0"/>
              </a:rPr>
              <a:t> link to wherever it wants to go within the data center.</a:t>
            </a:r>
          </a:p>
        </p:txBody>
      </p:sp>
      <p:sp>
        <p:nvSpPr>
          <p:cNvPr id="4" name="Slide Number Placeholder 3"/>
          <p:cNvSpPr>
            <a:spLocks noGrp="1"/>
          </p:cNvSpPr>
          <p:nvPr>
            <p:ph type="sldNum" sz="quarter" idx="10"/>
          </p:nvPr>
        </p:nvSpPr>
        <p:spPr/>
        <p:txBody>
          <a:bodyPr/>
          <a:lstStyle/>
          <a:p>
            <a:pPr>
              <a:defRPr/>
            </a:pPr>
            <a:fld id="{116D6A22-ECF7-4CEF-8CED-52D9AB26AD5D}"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Arial" charset="0"/>
              </a:rPr>
              <a:t>This example is slightly more complicated, where virtual machines are trying to move over larger distances—say between two data centers a few miles apart.  With a combination of core clustered switches and access clustered switches, the virtual machine can move from one to the other.</a:t>
            </a:r>
          </a:p>
        </p:txBody>
      </p:sp>
      <p:sp>
        <p:nvSpPr>
          <p:cNvPr id="4" name="Slide Number Placeholder 3"/>
          <p:cNvSpPr>
            <a:spLocks noGrp="1"/>
          </p:cNvSpPr>
          <p:nvPr>
            <p:ph type="sldNum" sz="quarter" idx="10"/>
          </p:nvPr>
        </p:nvSpPr>
        <p:spPr/>
        <p:txBody>
          <a:bodyPr/>
          <a:lstStyle/>
          <a:p>
            <a:pPr>
              <a:defRPr/>
            </a:pPr>
            <a:fld id="{116D6A22-ECF7-4CEF-8CED-52D9AB26AD5D}"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Arial" charset="0"/>
              </a:rPr>
              <a:t>This scenario shows a virtual machine moving from one part of the world to another, tens of hundreds of kilometers away.  This communication is enabled through a combination of clustered switch platforms within the data center, all the way across the cloud to another data center in another part of the world using VPLS technologies running on top of MPLS.</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In terms of mobility, it doesn't matter if servers are adjacent or if they’re hundreds of kilometers apart.  Remember the vMotion requirements!</a:t>
            </a:r>
          </a:p>
        </p:txBody>
      </p:sp>
      <p:sp>
        <p:nvSpPr>
          <p:cNvPr id="4" name="Slide Number Placeholder 3"/>
          <p:cNvSpPr>
            <a:spLocks noGrp="1"/>
          </p:cNvSpPr>
          <p:nvPr>
            <p:ph type="sldNum" sz="quarter" idx="10"/>
          </p:nvPr>
        </p:nvSpPr>
        <p:spPr/>
        <p:txBody>
          <a:bodyPr/>
          <a:lstStyle/>
          <a:p>
            <a:pPr>
              <a:defRPr/>
            </a:pPr>
            <a:fld id="{116D6A22-ECF7-4CEF-8CED-52D9AB26AD5D}"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A02A5DDD-4A91-409F-AA52-BB384AA67E1F}" type="slidenum">
              <a:rPr lang="en-US" smtClean="0">
                <a:latin typeface="Arial" pitchFamily="34" charset="0"/>
                <a:cs typeface="Arial" pitchFamily="34" charset="0"/>
              </a:rPr>
              <a:pPr/>
              <a:t>24</a:t>
            </a:fld>
            <a:endParaRPr lang="en-US" smtClean="0">
              <a:latin typeface="Arial" pitchFamily="34" charset="0"/>
              <a:cs typeface="Arial" pitchFamily="34" charset="0"/>
            </a:endParaRPr>
          </a:p>
        </p:txBody>
      </p:sp>
      <p:sp>
        <p:nvSpPr>
          <p:cNvPr id="79875" name="Rectangle 7"/>
          <p:cNvSpPr txBox="1">
            <a:spLocks noGrp="1" noChangeArrowheads="1"/>
          </p:cNvSpPr>
          <p:nvPr/>
        </p:nvSpPr>
        <p:spPr bwMode="auto">
          <a:xfrm>
            <a:off x="3836056" y="9405966"/>
            <a:ext cx="2934653" cy="495141"/>
          </a:xfrm>
          <a:prstGeom prst="rect">
            <a:avLst/>
          </a:prstGeom>
          <a:noFill/>
          <a:ln w="9525">
            <a:noFill/>
            <a:miter lim="800000"/>
            <a:headEnd/>
            <a:tailEnd/>
          </a:ln>
        </p:spPr>
        <p:txBody>
          <a:bodyPr lIns="92300" tIns="46150" rIns="92300" bIns="46150" anchor="b"/>
          <a:lstStyle/>
          <a:p>
            <a:pPr algn="r" defTabSz="923925"/>
            <a:fld id="{650D0D3B-73AA-4120-8ECE-7882D4C251B8}" type="slidenum">
              <a:rPr lang="en-US" sz="1200">
                <a:ea typeface="ヒラギノ角ゴ Pro W3"/>
                <a:cs typeface="ヒラギノ角ゴ Pro W3"/>
              </a:rPr>
              <a:pPr algn="r" defTabSz="923925"/>
              <a:t>24</a:t>
            </a:fld>
            <a:endParaRPr lang="en-US" sz="1200">
              <a:ea typeface="ヒラギノ角ゴ Pro W3"/>
              <a:cs typeface="ヒラギノ角ゴ Pro W3"/>
            </a:endParaRPr>
          </a:p>
        </p:txBody>
      </p:sp>
      <p:sp>
        <p:nvSpPr>
          <p:cNvPr id="79876" name="Rectangle 7"/>
          <p:cNvSpPr txBox="1">
            <a:spLocks noGrp="1" noChangeArrowheads="1"/>
          </p:cNvSpPr>
          <p:nvPr/>
        </p:nvSpPr>
        <p:spPr bwMode="auto">
          <a:xfrm>
            <a:off x="3837624" y="9405966"/>
            <a:ext cx="2933085" cy="495141"/>
          </a:xfrm>
          <a:prstGeom prst="rect">
            <a:avLst/>
          </a:prstGeom>
          <a:noFill/>
          <a:ln w="9525">
            <a:noFill/>
            <a:miter lim="800000"/>
            <a:headEnd/>
            <a:tailEnd/>
          </a:ln>
        </p:spPr>
        <p:txBody>
          <a:bodyPr lIns="93352" tIns="46676" rIns="93352" bIns="46676" anchor="b"/>
          <a:lstStyle/>
          <a:p>
            <a:pPr algn="r" defTabSz="935038"/>
            <a:fld id="{964ECC95-80A4-43DC-9C24-31EF6DE758ED}" type="slidenum">
              <a:rPr lang="en-US" sz="1200">
                <a:ea typeface="ヒラギノ角ゴ Pro W3"/>
                <a:cs typeface="ヒラギノ角ゴ Pro W3"/>
              </a:rPr>
              <a:pPr algn="r" defTabSz="935038"/>
              <a:t>24</a:t>
            </a:fld>
            <a:endParaRPr lang="en-US" sz="1200">
              <a:ea typeface="ヒラギノ角ゴ Pro W3"/>
              <a:cs typeface="ヒラギノ角ゴ Pro W3"/>
            </a:endParaRPr>
          </a:p>
        </p:txBody>
      </p:sp>
      <p:sp>
        <p:nvSpPr>
          <p:cNvPr id="79877" name="Rectangle 2"/>
          <p:cNvSpPr>
            <a:spLocks noGrp="1" noRot="1" noChangeAspect="1" noChangeArrowheads="1" noTextEdit="1"/>
          </p:cNvSpPr>
          <p:nvPr>
            <p:ph type="sldImg"/>
          </p:nvPr>
        </p:nvSpPr>
        <p:spPr>
          <a:xfrm>
            <a:off x="909638" y="742950"/>
            <a:ext cx="4953000" cy="3716338"/>
          </a:xfrm>
          <a:ln/>
        </p:spPr>
      </p:sp>
      <p:sp>
        <p:nvSpPr>
          <p:cNvPr id="38918" name="Rectangle 3"/>
          <p:cNvSpPr>
            <a:spLocks noGrp="1" noChangeArrowheads="1"/>
          </p:cNvSpPr>
          <p:nvPr>
            <p:ph type="body" idx="1"/>
          </p:nvPr>
        </p:nvSpPr>
        <p:spPr>
          <a:ln/>
        </p:spPr>
        <p:txBody>
          <a:bodyPr lIns="93352" tIns="46676" rIns="93352" bIns="46676"/>
          <a:lstStyle/>
          <a:p>
            <a:r>
              <a:rPr lang="en-US" sz="1200" kern="1200" dirty="0" smtClean="0">
                <a:solidFill>
                  <a:schemeClr val="tx1"/>
                </a:solidFill>
                <a:latin typeface="Arial" charset="0"/>
                <a:ea typeface="+mn-ea"/>
                <a:cs typeface="Arial" charset="0"/>
              </a:rPr>
              <a:t>Let's look at manageability.</a:t>
            </a:r>
            <a:endParaRPr lang="en-US" sz="1200" kern="1200" dirty="0">
              <a:solidFill>
                <a:schemeClr val="tx1"/>
              </a:solidFill>
              <a:latin typeface="Arial" charset="0"/>
              <a:ea typeface="+mn-ea"/>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r>
              <a:rPr lang="en-US" sz="1200" kern="1200" dirty="0" smtClean="0">
                <a:solidFill>
                  <a:schemeClr val="tx1"/>
                </a:solidFill>
                <a:latin typeface="Arial" charset="0"/>
                <a:ea typeface="+mn-ea"/>
                <a:cs typeface="Arial" charset="0"/>
              </a:rPr>
              <a:t>The big challenge with manageability is the notion that there is now a physical network and a virtual network.  The physical network is the network we can see, consisting of switches, routers, etc.  The virtual network is new; it just got created with the soft switches that the hypervisor vendor provides.</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This creates a management problem since the virtual network falls under the domain of the server administrator, who has no idea how to manage a network.  The network administrator is only looking at the physical network, and the network admin and server admin don't talk to each other much.  This means the physical network and the virtual network can quickly get out of sync, with the potential that vMotion can fail.</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We have actually talked to VMware, and they tell us that this is the reason for most vMotion failures.  Today, if VMware tries to move a virtual machine from one part of the data center to another, it does not talk to the network; therefore, the network has no idea that a virtual machine is moving from point A to point B.</a:t>
            </a:r>
          </a:p>
        </p:txBody>
      </p:sp>
      <p:sp>
        <p:nvSpPr>
          <p:cNvPr id="80900" name="Slide Number Placeholder 3"/>
          <p:cNvSpPr>
            <a:spLocks noGrp="1"/>
          </p:cNvSpPr>
          <p:nvPr>
            <p:ph type="sldNum" sz="quarter" idx="5"/>
          </p:nvPr>
        </p:nvSpPr>
        <p:spPr>
          <a:noFill/>
        </p:spPr>
        <p:txBody>
          <a:bodyPr/>
          <a:lstStyle/>
          <a:p>
            <a:fld id="{7F69E32F-587F-42E7-B36B-BF4FB0650507}" type="slidenum">
              <a:rPr lang="en-US" smtClean="0">
                <a:latin typeface="Arial" pitchFamily="34" charset="0"/>
                <a:cs typeface="Arial" pitchFamily="34" charset="0"/>
              </a:rPr>
              <a:pPr/>
              <a:t>25</a:t>
            </a:fld>
            <a:endParaRPr lang="en-US" smtClean="0">
              <a:latin typeface="Arial" pitchFamily="34" charset="0"/>
              <a:cs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r>
              <a:rPr lang="en-US" sz="1200" kern="1200" dirty="0" smtClean="0">
                <a:solidFill>
                  <a:schemeClr val="tx1"/>
                </a:solidFill>
                <a:latin typeface="Arial" charset="0"/>
                <a:ea typeface="+mn-ea"/>
                <a:cs typeface="Arial" charset="0"/>
              </a:rPr>
              <a:t>Solutions now available</a:t>
            </a:r>
            <a:r>
              <a:rPr lang="en-US" sz="1200" kern="1200" baseline="0" dirty="0" smtClean="0">
                <a:solidFill>
                  <a:schemeClr val="tx1"/>
                </a:solidFill>
                <a:latin typeface="Arial" charset="0"/>
                <a:ea typeface="+mn-ea"/>
                <a:cs typeface="Arial" charset="0"/>
              </a:rPr>
              <a:t> that </a:t>
            </a:r>
            <a:r>
              <a:rPr lang="en-US" sz="1200" kern="1200" dirty="0" smtClean="0">
                <a:solidFill>
                  <a:schemeClr val="tx1"/>
                </a:solidFill>
                <a:latin typeface="Arial" charset="0"/>
                <a:ea typeface="+mn-ea"/>
                <a:cs typeface="Arial" charset="0"/>
              </a:rPr>
              <a:t>act as a single point of management.  Think of it as a control tower in an airport where the network administrator, who previously only had access to the physical network, sits.  From this location, integrated orchestration tools act as a central point of control and management for both the physical and virtual networks.</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As the diagram shows, the  orchestration tool talks to both the physical and virtual network, enabling this automated orchestration.  If a virtual machine tries to move, the  orchestration</a:t>
            </a:r>
            <a:r>
              <a:rPr lang="en-US" sz="1200" kern="1200" baseline="0" dirty="0" smtClean="0">
                <a:solidFill>
                  <a:schemeClr val="tx1"/>
                </a:solidFill>
                <a:latin typeface="Arial" charset="0"/>
                <a:ea typeface="+mn-ea"/>
                <a:cs typeface="Arial" charset="0"/>
              </a:rPr>
              <a:t> tool </a:t>
            </a:r>
            <a:r>
              <a:rPr lang="en-US" sz="1200" kern="1200" dirty="0" smtClean="0">
                <a:solidFill>
                  <a:schemeClr val="tx1"/>
                </a:solidFill>
                <a:latin typeface="Arial" charset="0"/>
                <a:ea typeface="+mn-ea"/>
                <a:cs typeface="Arial" charset="0"/>
              </a:rPr>
              <a:t>will detect it and provision the physical network to facilitate this vMotion migration.</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Several vendors have solutions that  integrate with VMware. Solutions such as these should</a:t>
            </a:r>
            <a:r>
              <a:rPr lang="en-US" sz="1200" kern="1200" baseline="0" dirty="0" smtClean="0">
                <a:solidFill>
                  <a:schemeClr val="tx1"/>
                </a:solidFill>
                <a:latin typeface="Arial" charset="0"/>
                <a:ea typeface="+mn-ea"/>
                <a:cs typeface="Arial" charset="0"/>
              </a:rPr>
              <a:t> be</a:t>
            </a:r>
            <a:r>
              <a:rPr lang="en-US" sz="1200" kern="1200" dirty="0" smtClean="0">
                <a:solidFill>
                  <a:schemeClr val="tx1"/>
                </a:solidFill>
                <a:latin typeface="Arial" charset="0"/>
                <a:ea typeface="+mn-ea"/>
                <a:cs typeface="Arial" charset="0"/>
              </a:rPr>
              <a:t> non‑intrusive and 100%</a:t>
            </a:r>
            <a:r>
              <a:rPr lang="en-US" sz="1200" kern="1200" baseline="0" dirty="0" smtClean="0">
                <a:solidFill>
                  <a:schemeClr val="tx1"/>
                </a:solidFill>
                <a:latin typeface="Arial" charset="0"/>
                <a:ea typeface="+mn-ea"/>
                <a:cs typeface="Arial" charset="0"/>
              </a:rPr>
              <a:t> integrated</a:t>
            </a:r>
            <a:r>
              <a:rPr lang="en-US" sz="1200" kern="1200" dirty="0" smtClean="0">
                <a:solidFill>
                  <a:schemeClr val="tx1"/>
                </a:solidFill>
                <a:latin typeface="Arial" charset="0"/>
                <a:ea typeface="+mn-ea"/>
                <a:cs typeface="Arial" charset="0"/>
              </a:rPr>
              <a:t> with VMware, but based on a very open architecture. Work being done with Microsoft and Citrix to provide the exact same solution for environments using their hypervisors.</a:t>
            </a:r>
          </a:p>
        </p:txBody>
      </p:sp>
      <p:sp>
        <p:nvSpPr>
          <p:cNvPr id="81924" name="Slide Number Placeholder 3"/>
          <p:cNvSpPr>
            <a:spLocks noGrp="1"/>
          </p:cNvSpPr>
          <p:nvPr>
            <p:ph type="sldNum" sz="quarter" idx="5"/>
          </p:nvPr>
        </p:nvSpPr>
        <p:spPr>
          <a:noFill/>
        </p:spPr>
        <p:txBody>
          <a:bodyPr/>
          <a:lstStyle/>
          <a:p>
            <a:fld id="{61CB914A-8F53-4FBE-8DEF-29F773D35C2F}" type="slidenum">
              <a:rPr lang="en-US" smtClean="0">
                <a:latin typeface="Arial" pitchFamily="34" charset="0"/>
                <a:cs typeface="Arial" pitchFamily="34" charset="0"/>
              </a:rPr>
              <a:pPr/>
              <a:t>26</a:t>
            </a:fld>
            <a:endParaRPr lang="en-US" smtClean="0">
              <a:latin typeface="Arial" pitchFamily="34" charset="0"/>
              <a:cs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B3A9D671-2C31-438F-B799-E26DCCDC73CC}" type="slidenum">
              <a:rPr lang="en-US" smtClean="0">
                <a:latin typeface="Arial" pitchFamily="34" charset="0"/>
                <a:cs typeface="Arial" pitchFamily="34" charset="0"/>
              </a:rPr>
              <a:pPr/>
              <a:t>27</a:t>
            </a:fld>
            <a:endParaRPr lang="en-US" smtClean="0">
              <a:latin typeface="Arial" pitchFamily="34" charset="0"/>
              <a:cs typeface="Arial" pitchFamily="34" charset="0"/>
            </a:endParaRPr>
          </a:p>
        </p:txBody>
      </p:sp>
      <p:sp>
        <p:nvSpPr>
          <p:cNvPr id="83971" name="Rectangle 7"/>
          <p:cNvSpPr txBox="1">
            <a:spLocks noGrp="1" noChangeArrowheads="1"/>
          </p:cNvSpPr>
          <p:nvPr/>
        </p:nvSpPr>
        <p:spPr bwMode="auto">
          <a:xfrm>
            <a:off x="3836056" y="9405966"/>
            <a:ext cx="2934653" cy="495141"/>
          </a:xfrm>
          <a:prstGeom prst="rect">
            <a:avLst/>
          </a:prstGeom>
          <a:noFill/>
          <a:ln w="9525">
            <a:noFill/>
            <a:miter lim="800000"/>
            <a:headEnd/>
            <a:tailEnd/>
          </a:ln>
        </p:spPr>
        <p:txBody>
          <a:bodyPr lIns="92300" tIns="46150" rIns="92300" bIns="46150" anchor="b"/>
          <a:lstStyle/>
          <a:p>
            <a:pPr algn="r" defTabSz="923925"/>
            <a:fld id="{732A0C80-2CE8-4039-9FFB-D149A51B85C7}" type="slidenum">
              <a:rPr lang="en-US" sz="1200">
                <a:ea typeface="ヒラギノ角ゴ Pro W3"/>
                <a:cs typeface="ヒラギノ角ゴ Pro W3"/>
              </a:rPr>
              <a:pPr algn="r" defTabSz="923925"/>
              <a:t>27</a:t>
            </a:fld>
            <a:endParaRPr lang="en-US" sz="1200">
              <a:ea typeface="ヒラギノ角ゴ Pro W3"/>
              <a:cs typeface="ヒラギノ角ゴ Pro W3"/>
            </a:endParaRPr>
          </a:p>
        </p:txBody>
      </p:sp>
      <p:sp>
        <p:nvSpPr>
          <p:cNvPr id="83972" name="Rectangle 7"/>
          <p:cNvSpPr txBox="1">
            <a:spLocks noGrp="1" noChangeArrowheads="1"/>
          </p:cNvSpPr>
          <p:nvPr/>
        </p:nvSpPr>
        <p:spPr bwMode="auto">
          <a:xfrm>
            <a:off x="3837624" y="9405966"/>
            <a:ext cx="2933085" cy="495141"/>
          </a:xfrm>
          <a:prstGeom prst="rect">
            <a:avLst/>
          </a:prstGeom>
          <a:noFill/>
          <a:ln w="9525">
            <a:noFill/>
            <a:miter lim="800000"/>
            <a:headEnd/>
            <a:tailEnd/>
          </a:ln>
        </p:spPr>
        <p:txBody>
          <a:bodyPr lIns="93352" tIns="46676" rIns="93352" bIns="46676" anchor="b"/>
          <a:lstStyle/>
          <a:p>
            <a:pPr algn="r" defTabSz="935038"/>
            <a:fld id="{45D05014-4AE7-4BDA-8AC2-177DE147DECC}" type="slidenum">
              <a:rPr lang="en-US" sz="1200">
                <a:ea typeface="ヒラギノ角ゴ Pro W3"/>
                <a:cs typeface="ヒラギノ角ゴ Pro W3"/>
              </a:rPr>
              <a:pPr algn="r" defTabSz="935038"/>
              <a:t>27</a:t>
            </a:fld>
            <a:endParaRPr lang="en-US" sz="1200">
              <a:ea typeface="ヒラギノ角ゴ Pro W3"/>
              <a:cs typeface="ヒラギノ角ゴ Pro W3"/>
            </a:endParaRPr>
          </a:p>
        </p:txBody>
      </p:sp>
      <p:sp>
        <p:nvSpPr>
          <p:cNvPr id="83973" name="Rectangle 2"/>
          <p:cNvSpPr>
            <a:spLocks noGrp="1" noRot="1" noChangeAspect="1" noChangeArrowheads="1" noTextEdit="1"/>
          </p:cNvSpPr>
          <p:nvPr>
            <p:ph type="sldImg"/>
          </p:nvPr>
        </p:nvSpPr>
        <p:spPr>
          <a:xfrm>
            <a:off x="909638" y="742950"/>
            <a:ext cx="4953000" cy="3716338"/>
          </a:xfrm>
          <a:ln/>
        </p:spPr>
      </p:sp>
      <p:sp>
        <p:nvSpPr>
          <p:cNvPr id="38918" name="Rectangle 3"/>
          <p:cNvSpPr>
            <a:spLocks noGrp="1" noChangeArrowheads="1"/>
          </p:cNvSpPr>
          <p:nvPr>
            <p:ph type="body" idx="1"/>
          </p:nvPr>
        </p:nvSpPr>
        <p:spPr>
          <a:ln/>
        </p:spPr>
        <p:txBody>
          <a:bodyPr lIns="93352" tIns="46676" rIns="93352" bIns="46676"/>
          <a:lstStyle/>
          <a:p>
            <a:r>
              <a:rPr lang="en-US" sz="1200" kern="1200" dirty="0" smtClean="0">
                <a:solidFill>
                  <a:schemeClr val="tx1"/>
                </a:solidFill>
                <a:latin typeface="Arial" charset="0"/>
                <a:ea typeface="+mn-ea"/>
                <a:cs typeface="Arial" charset="0"/>
              </a:rPr>
              <a:t>Now let's look at security. </a:t>
            </a:r>
            <a:endParaRPr lang="en-US" sz="1200" kern="1200" dirty="0">
              <a:solidFill>
                <a:schemeClr val="tx1"/>
              </a:solidFill>
              <a:latin typeface="Arial" charset="0"/>
              <a:ea typeface="+mn-ea"/>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Slide Number Placeholder 3"/>
          <p:cNvSpPr>
            <a:spLocks noGrp="1"/>
          </p:cNvSpPr>
          <p:nvPr>
            <p:ph type="sldNum" sz="quarter" idx="5"/>
          </p:nvPr>
        </p:nvSpPr>
        <p:spPr>
          <a:noFill/>
        </p:spPr>
        <p:txBody>
          <a:bodyPr/>
          <a:lstStyle/>
          <a:p>
            <a:fld id="{05A5DFC6-F082-48DB-AF30-451D812AFE78}" type="slidenum">
              <a:rPr lang="en-US" smtClean="0">
                <a:latin typeface="Arial" pitchFamily="34" charset="0"/>
                <a:cs typeface="Arial" pitchFamily="34" charset="0"/>
              </a:rPr>
              <a:pPr/>
              <a:t>28</a:t>
            </a:fld>
            <a:endParaRPr lang="en-US" smtClean="0">
              <a:latin typeface="Arial" pitchFamily="34" charset="0"/>
              <a:cs typeface="Arial" pitchFamily="34" charset="0"/>
            </a:endParaRPr>
          </a:p>
        </p:txBody>
      </p:sp>
      <p:sp>
        <p:nvSpPr>
          <p:cNvPr id="84996" name="Notes Placeholder 4"/>
          <p:cNvSpPr>
            <a:spLocks noGrp="1"/>
          </p:cNvSpPr>
          <p:nvPr>
            <p:ph type="body" sz="quarter" idx="11"/>
          </p:nvPr>
        </p:nvSpPr>
        <p:spPr>
          <a:noFill/>
          <a:ln/>
        </p:spPr>
        <p:txBody>
          <a:bodyPr/>
          <a:lstStyle/>
          <a:p>
            <a:r>
              <a:rPr lang="en-US" sz="1200" kern="1200" dirty="0" smtClean="0">
                <a:solidFill>
                  <a:schemeClr val="tx1"/>
                </a:solidFill>
                <a:latin typeface="Arial" charset="0"/>
                <a:ea typeface="+mn-ea"/>
                <a:cs typeface="Arial" charset="0"/>
              </a:rPr>
              <a:t>Security is a big challenge in the server virtualization world. The picture on the left is the physical network; a firewall sits somewhere in the network to inspect and enable security between servers.</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The picture on the right shows how the world has changed, where virtual machines can be inside a physical server.  If you've got a firewall sitting on the network, it is completely unaware of what’s happening between these virtual machines. That's a big problem.</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Notes Placeholder 3"/>
          <p:cNvSpPr>
            <a:spLocks noGrp="1"/>
          </p:cNvSpPr>
          <p:nvPr>
            <p:ph type="body" sz="quarter" idx="10"/>
          </p:nvPr>
        </p:nvSpPr>
        <p:spPr>
          <a:noFill/>
          <a:ln/>
        </p:spPr>
        <p:txBody>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Arial" charset="0"/>
                <a:ea typeface="+mn-ea"/>
                <a:cs typeface="Arial" charset="0"/>
              </a:rPr>
              <a:t>There are three ways to solve this problem—three possible options for securing </a:t>
            </a:r>
            <a:r>
              <a:rPr lang="en-US" sz="1200" kern="1200" dirty="0" err="1" smtClean="0">
                <a:solidFill>
                  <a:schemeClr val="tx1"/>
                </a:solidFill>
                <a:latin typeface="Arial" charset="0"/>
                <a:ea typeface="+mn-ea"/>
                <a:cs typeface="Arial" charset="0"/>
              </a:rPr>
              <a:t>intra‑VM</a:t>
            </a:r>
            <a:r>
              <a:rPr lang="en-US" sz="1200" kern="1200" dirty="0" smtClean="0">
                <a:solidFill>
                  <a:schemeClr val="tx1"/>
                </a:solidFill>
                <a:latin typeface="Arial" charset="0"/>
                <a:ea typeface="+mn-ea"/>
                <a:cs typeface="Arial" charset="0"/>
              </a:rPr>
              <a:t> traffic.  We're not going to cover 1 or 2; their drawbacks and disadvantages are listed.  Our preferred option Number 3, where the firewall is a virtual firewall sitting inside the server.  The virtual firewall works with VMware to secure traffic between servers.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r>
              <a:rPr lang="en-US" sz="1200" kern="1200" dirty="0" smtClean="0">
                <a:solidFill>
                  <a:schemeClr val="tx1"/>
                </a:solidFill>
                <a:latin typeface="Arial" charset="0"/>
                <a:ea typeface="+mn-ea"/>
                <a:cs typeface="Arial" charset="0"/>
              </a:rPr>
              <a:t>This may be a slightly more technical conversation than required for some of these topics, but it's important to understand the landscape.</a:t>
            </a:r>
            <a:endParaRPr lang="en-US" dirty="0" smtClean="0">
              <a:latin typeface="Arial" pitchFamily="34" charset="0"/>
              <a:cs typeface="Arial" pitchFamily="34" charset="0"/>
            </a:endParaRPr>
          </a:p>
        </p:txBody>
      </p:sp>
      <p:sp>
        <p:nvSpPr>
          <p:cNvPr id="60420" name="Slide Number Placeholder 3"/>
          <p:cNvSpPr>
            <a:spLocks noGrp="1"/>
          </p:cNvSpPr>
          <p:nvPr>
            <p:ph type="sldNum" sz="quarter" idx="5"/>
          </p:nvPr>
        </p:nvSpPr>
        <p:spPr>
          <a:noFill/>
        </p:spPr>
        <p:txBody>
          <a:bodyPr/>
          <a:lstStyle/>
          <a:p>
            <a:fld id="{CD46B094-4EE1-4831-9416-C14032D69216}" type="slidenum">
              <a:rPr lang="en-US" smtClean="0">
                <a:latin typeface="Arial" pitchFamily="34" charset="0"/>
                <a:cs typeface="Arial" pitchFamily="34" charset="0"/>
              </a:rPr>
              <a:pPr/>
              <a:t>3</a:t>
            </a:fld>
            <a:endParaRPr lang="en-US" dirty="0" smtClean="0">
              <a:latin typeface="Arial" pitchFamily="34" charset="0"/>
              <a:cs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r>
              <a:rPr lang="en-US" sz="1200" kern="1200" dirty="0" smtClean="0">
                <a:solidFill>
                  <a:schemeClr val="tx1"/>
                </a:solidFill>
                <a:latin typeface="Arial" charset="0"/>
                <a:ea typeface="+mn-ea"/>
                <a:cs typeface="Arial" charset="0"/>
              </a:rPr>
              <a:t>This slide shows the integration of a kernel based virtual firewall, shown in green, talking to an access switch, which in turn talks to a data center firewall.</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The data center firewall becomes the center point of security for both traffic exiting out onto the physical network, as well as traffic flowing between virtual machines inside the physical server.</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This is then linked to our network management applications, like an SIEM platform or an network management platform for policy management.</a:t>
            </a:r>
          </a:p>
        </p:txBody>
      </p:sp>
      <p:sp>
        <p:nvSpPr>
          <p:cNvPr id="87044" name="Slide Number Placeholder 3"/>
          <p:cNvSpPr>
            <a:spLocks noGrp="1"/>
          </p:cNvSpPr>
          <p:nvPr>
            <p:ph type="sldNum" sz="quarter" idx="5"/>
          </p:nvPr>
        </p:nvSpPr>
        <p:spPr>
          <a:noFill/>
        </p:spPr>
        <p:txBody>
          <a:bodyPr/>
          <a:lstStyle/>
          <a:p>
            <a:fld id="{67667F59-FFBD-4CA8-81A8-B8A61BDFA7CF}" type="slidenum">
              <a:rPr lang="en-US" smtClean="0">
                <a:latin typeface="Arial" pitchFamily="34" charset="0"/>
                <a:cs typeface="Arial" pitchFamily="34" charset="0"/>
              </a:rPr>
              <a:pPr/>
              <a:t>30</a:t>
            </a:fld>
            <a:endParaRPr lang="en-US" dirty="0" smtClean="0">
              <a:latin typeface="Arial" pitchFamily="34" charset="0"/>
              <a:cs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r>
              <a:rPr lang="en-US" sz="1200" kern="1200" dirty="0" smtClean="0">
                <a:solidFill>
                  <a:schemeClr val="tx1"/>
                </a:solidFill>
                <a:latin typeface="Arial" charset="0"/>
                <a:ea typeface="+mn-ea"/>
                <a:cs typeface="Arial" charset="0"/>
              </a:rPr>
              <a:t>Let's take a look at a </a:t>
            </a:r>
            <a:r>
              <a:rPr lang="en-US" sz="1200" kern="1200" dirty="0" err="1" smtClean="0">
                <a:solidFill>
                  <a:schemeClr val="tx1"/>
                </a:solidFill>
                <a:latin typeface="Arial" charset="0"/>
                <a:ea typeface="+mn-ea"/>
                <a:cs typeface="Arial" charset="0"/>
              </a:rPr>
              <a:t>real‑world</a:t>
            </a:r>
            <a:r>
              <a:rPr lang="en-US" sz="1200" kern="1200" dirty="0" smtClean="0">
                <a:solidFill>
                  <a:schemeClr val="tx1"/>
                </a:solidFill>
                <a:latin typeface="Arial" charset="0"/>
                <a:ea typeface="+mn-ea"/>
                <a:cs typeface="Arial" charset="0"/>
              </a:rPr>
              <a:t> example.  Say you’ve established a policy to secure traffic from VM1 to VM2.  Now assume this virtual machine moves from one physical server to another.  With the this solution, all that needs to happen is for the data center</a:t>
            </a:r>
            <a:r>
              <a:rPr lang="en-US" sz="1200" kern="1200" baseline="0" dirty="0" smtClean="0">
                <a:solidFill>
                  <a:schemeClr val="tx1"/>
                </a:solidFill>
                <a:latin typeface="Arial" charset="0"/>
                <a:ea typeface="+mn-ea"/>
                <a:cs typeface="Arial" charset="0"/>
              </a:rPr>
              <a:t> firewall </a:t>
            </a:r>
            <a:r>
              <a:rPr lang="en-US" sz="1200" kern="1200" dirty="0" smtClean="0">
                <a:solidFill>
                  <a:schemeClr val="tx1"/>
                </a:solidFill>
                <a:latin typeface="Arial" charset="0"/>
                <a:ea typeface="+mn-ea"/>
                <a:cs typeface="Arial" charset="0"/>
              </a:rPr>
              <a:t>to identify the move—to map the VM to the other server that the firewall already knows about. It should be completely </a:t>
            </a:r>
            <a:r>
              <a:rPr lang="en-US" sz="1200" kern="1200" dirty="0" err="1" smtClean="0">
                <a:solidFill>
                  <a:schemeClr val="tx1"/>
                </a:solidFill>
                <a:latin typeface="Arial" charset="0"/>
                <a:ea typeface="+mn-ea"/>
                <a:cs typeface="Arial" charset="0"/>
              </a:rPr>
              <a:t>non‑disruptive</a:t>
            </a:r>
            <a:r>
              <a:rPr lang="en-US" sz="1200" kern="1200" dirty="0" smtClean="0">
                <a:solidFill>
                  <a:schemeClr val="tx1"/>
                </a:solidFill>
                <a:latin typeface="Arial" charset="0"/>
                <a:ea typeface="+mn-ea"/>
                <a:cs typeface="Arial" charset="0"/>
              </a:rPr>
              <a:t>.</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The data center firewall should have visibility into everything that's happening, and it's tied in with this virtual firewall.  This is all done from a centralized location.</a:t>
            </a:r>
          </a:p>
        </p:txBody>
      </p:sp>
      <p:sp>
        <p:nvSpPr>
          <p:cNvPr id="92164" name="Slide Number Placeholder 3"/>
          <p:cNvSpPr>
            <a:spLocks noGrp="1"/>
          </p:cNvSpPr>
          <p:nvPr>
            <p:ph type="sldNum" sz="quarter" idx="5"/>
          </p:nvPr>
        </p:nvSpPr>
        <p:spPr>
          <a:noFill/>
        </p:spPr>
        <p:txBody>
          <a:bodyPr/>
          <a:lstStyle/>
          <a:p>
            <a:fld id="{17D9CC31-C5A5-4E68-BB4A-A368E22E6018}" type="slidenum">
              <a:rPr lang="en-US" smtClean="0">
                <a:latin typeface="Arial" pitchFamily="34" charset="0"/>
                <a:cs typeface="Arial" pitchFamily="34" charset="0"/>
              </a:rPr>
              <a:pPr/>
              <a:t>31</a:t>
            </a:fld>
            <a:endParaRPr lang="en-US" smtClean="0">
              <a:latin typeface="Arial" pitchFamily="34" charset="0"/>
              <a:cs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895818B6-AF0B-4086-B681-A7647A72A64A}" type="slidenum">
              <a:rPr lang="en-US" smtClean="0">
                <a:latin typeface="Arial" pitchFamily="34" charset="0"/>
                <a:cs typeface="Arial" pitchFamily="34" charset="0"/>
              </a:rPr>
              <a:pPr/>
              <a:t>32</a:t>
            </a:fld>
            <a:endParaRPr lang="en-US" smtClean="0">
              <a:latin typeface="Arial" pitchFamily="34" charset="0"/>
              <a:cs typeface="Arial" pitchFamily="34" charset="0"/>
            </a:endParaRPr>
          </a:p>
        </p:txBody>
      </p:sp>
      <p:sp>
        <p:nvSpPr>
          <p:cNvPr id="93187" name="Rectangle 7"/>
          <p:cNvSpPr txBox="1">
            <a:spLocks noGrp="1" noChangeArrowheads="1"/>
          </p:cNvSpPr>
          <p:nvPr/>
        </p:nvSpPr>
        <p:spPr bwMode="auto">
          <a:xfrm>
            <a:off x="3836056" y="9405966"/>
            <a:ext cx="2934653" cy="495141"/>
          </a:xfrm>
          <a:prstGeom prst="rect">
            <a:avLst/>
          </a:prstGeom>
          <a:noFill/>
          <a:ln w="9525">
            <a:noFill/>
            <a:miter lim="800000"/>
            <a:headEnd/>
            <a:tailEnd/>
          </a:ln>
        </p:spPr>
        <p:txBody>
          <a:bodyPr lIns="92300" tIns="46150" rIns="92300" bIns="46150" anchor="b"/>
          <a:lstStyle/>
          <a:p>
            <a:pPr algn="r" defTabSz="923925"/>
            <a:fld id="{2DFF3753-8863-4EEF-BEF4-4AACD3AEDF24}" type="slidenum">
              <a:rPr lang="en-US" sz="1200">
                <a:ea typeface="ヒラギノ角ゴ Pro W3"/>
                <a:cs typeface="ヒラギノ角ゴ Pro W3"/>
              </a:rPr>
              <a:pPr algn="r" defTabSz="923925"/>
              <a:t>32</a:t>
            </a:fld>
            <a:endParaRPr lang="en-US" sz="1200">
              <a:ea typeface="ヒラギノ角ゴ Pro W3"/>
              <a:cs typeface="ヒラギノ角ゴ Pro W3"/>
            </a:endParaRPr>
          </a:p>
        </p:txBody>
      </p:sp>
      <p:sp>
        <p:nvSpPr>
          <p:cNvPr id="93188" name="Rectangle 7"/>
          <p:cNvSpPr txBox="1">
            <a:spLocks noGrp="1" noChangeArrowheads="1"/>
          </p:cNvSpPr>
          <p:nvPr/>
        </p:nvSpPr>
        <p:spPr bwMode="auto">
          <a:xfrm>
            <a:off x="3837624" y="9405966"/>
            <a:ext cx="2933085" cy="495141"/>
          </a:xfrm>
          <a:prstGeom prst="rect">
            <a:avLst/>
          </a:prstGeom>
          <a:noFill/>
          <a:ln w="9525">
            <a:noFill/>
            <a:miter lim="800000"/>
            <a:headEnd/>
            <a:tailEnd/>
          </a:ln>
        </p:spPr>
        <p:txBody>
          <a:bodyPr lIns="93352" tIns="46676" rIns="93352" bIns="46676" anchor="b"/>
          <a:lstStyle/>
          <a:p>
            <a:pPr algn="r" defTabSz="935038"/>
            <a:fld id="{CB0B0D87-293E-4954-A76F-DBAAFC009C27}" type="slidenum">
              <a:rPr lang="en-US" sz="1200">
                <a:ea typeface="ヒラギノ角ゴ Pro W3"/>
                <a:cs typeface="ヒラギノ角ゴ Pro W3"/>
              </a:rPr>
              <a:pPr algn="r" defTabSz="935038"/>
              <a:t>32</a:t>
            </a:fld>
            <a:endParaRPr lang="en-US" sz="1200">
              <a:ea typeface="ヒラギノ角ゴ Pro W3"/>
              <a:cs typeface="ヒラギノ角ゴ Pro W3"/>
            </a:endParaRPr>
          </a:p>
        </p:txBody>
      </p:sp>
      <p:sp>
        <p:nvSpPr>
          <p:cNvPr id="93189" name="Rectangle 2"/>
          <p:cNvSpPr>
            <a:spLocks noGrp="1" noRot="1" noChangeAspect="1" noChangeArrowheads="1" noTextEdit="1"/>
          </p:cNvSpPr>
          <p:nvPr>
            <p:ph type="sldImg"/>
          </p:nvPr>
        </p:nvSpPr>
        <p:spPr>
          <a:xfrm>
            <a:off x="909638" y="742950"/>
            <a:ext cx="4953000" cy="3716338"/>
          </a:xfrm>
          <a:ln/>
        </p:spPr>
      </p:sp>
      <p:sp>
        <p:nvSpPr>
          <p:cNvPr id="93190" name="Rectangle 3"/>
          <p:cNvSpPr>
            <a:spLocks noGrp="1" noChangeArrowheads="1"/>
          </p:cNvSpPr>
          <p:nvPr>
            <p:ph type="body" idx="1"/>
          </p:nvPr>
        </p:nvSpPr>
        <p:spPr>
          <a:noFill/>
          <a:ln/>
        </p:spPr>
        <p:txBody>
          <a:bodyPr lIns="93352" tIns="46676" rIns="93352" bIns="46676"/>
          <a:lstStyle/>
          <a:p>
            <a:r>
              <a:rPr lang="en-US" sz="1200" kern="1200" dirty="0" smtClean="0">
                <a:solidFill>
                  <a:schemeClr val="tx1"/>
                </a:solidFill>
                <a:latin typeface="Arial" charset="0"/>
                <a:ea typeface="+mn-ea"/>
                <a:cs typeface="Arial" charset="0"/>
              </a:rPr>
              <a:t>We’ve already gone through these three buckets: simplification; infrastructure changes; how to make it high performance yet open and standards-based; and how to provide solutions for vMotion, where these virtual machines are moving around in a matter of milliseconds; the enhanced services that are needed, in terms of mobility, and how to secure this mobile traffic; how to manage this entire picture—that’s a complete story. The total package.</a:t>
            </a:r>
          </a:p>
          <a:p>
            <a:r>
              <a:rPr lang="en-US" sz="1200" kern="1200" dirty="0" smtClean="0">
                <a:solidFill>
                  <a:schemeClr val="tx1"/>
                </a:solidFill>
                <a:latin typeface="Arial" charset="0"/>
                <a:ea typeface="+mn-ea"/>
                <a:cs typeface="Arial" charset="0"/>
              </a:rPr>
              <a:t>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txBox="1">
            <a:spLocks noGrp="1" noChangeArrowheads="1"/>
          </p:cNvSpPr>
          <p:nvPr/>
        </p:nvSpPr>
        <p:spPr bwMode="auto">
          <a:xfrm>
            <a:off x="3836056" y="9405966"/>
            <a:ext cx="2934653" cy="495141"/>
          </a:xfrm>
          <a:prstGeom prst="rect">
            <a:avLst/>
          </a:prstGeom>
          <a:noFill/>
          <a:ln w="9525">
            <a:noFill/>
            <a:miter lim="800000"/>
            <a:headEnd/>
            <a:tailEnd/>
          </a:ln>
        </p:spPr>
        <p:txBody>
          <a:bodyPr anchor="b"/>
          <a:lstStyle/>
          <a:p>
            <a:pPr algn="r"/>
            <a:fld id="{0FF17C9B-AD8E-4C6D-BC51-6127A295761C}" type="slidenum">
              <a:rPr lang="en-US" sz="1200"/>
              <a:pPr algn="r"/>
              <a:t>33</a:t>
            </a:fld>
            <a:endParaRPr lang="en-US" sz="120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Arial" charset="0"/>
              </a:rPr>
              <a:t>End of presentation.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sz="1200" kern="1200" dirty="0" smtClean="0">
                <a:solidFill>
                  <a:schemeClr val="tx1"/>
                </a:solidFill>
                <a:latin typeface="Arial" charset="0"/>
                <a:ea typeface="+mn-ea"/>
                <a:cs typeface="Arial" charset="0"/>
              </a:rPr>
              <a:t>Let's look at how this technology has evolved. This is important.  In the last four or five years, VMware and server virtualization technologies have grown rapidly, for the simple reason that server virtualization improves the utilization of a given physical resource.  Rather than having five servers all running at 5% utilization, server virtualization lets you consolidate those workloads on a single physical server running at 30%, 40% or 50% utilization, maximizing the resource.  The network plays no role in this situation because no traffic is traveling over the network; it’s all getting optimized inside the server. This was the first phase, driven by server consolidation.</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This trend started to change last year.  Customers now are looking at server virtualization not just to improve the efficiency of a given resource, but to maximize utilization of a pool of resources or group of servers. This is due to the fact that these virtual machines or workloads can be moved from one physical server to another.  In the VMware world, this technology is called vMotion.  Different vendors have different names; IBM calls it Live Server Migration.</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Why is this gaining momentum?  Because this is the value proposition of cloud computing, which maximizes the benefits of a pool of resources working together.</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Server virtualization is a fundamental building block of any cloud compute environment.  How do you maximize utilization of a pooled group of resources?  In today’s world, and for the next three to five years, the network will play a huge role because it’s what connects these sets of resources.</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Everything else in the data center has changed. Servers have evolved with technologies like server virtualization. Similar efforts have taken place in the storage world where storage was virtualized.  Applications have evolved, going from a </a:t>
            </a:r>
            <a:r>
              <a:rPr lang="en-US" sz="1200" kern="1200" dirty="0" err="1" smtClean="0">
                <a:solidFill>
                  <a:schemeClr val="tx1"/>
                </a:solidFill>
                <a:latin typeface="Arial" charset="0"/>
                <a:ea typeface="+mn-ea"/>
                <a:cs typeface="Arial" charset="0"/>
              </a:rPr>
              <a:t>mainframe‑based</a:t>
            </a:r>
            <a:r>
              <a:rPr lang="en-US" sz="1200" kern="1200" dirty="0" smtClean="0">
                <a:solidFill>
                  <a:schemeClr val="tx1"/>
                </a:solidFill>
                <a:latin typeface="Arial" charset="0"/>
                <a:ea typeface="+mn-ea"/>
                <a:cs typeface="Arial" charset="0"/>
              </a:rPr>
              <a:t> design to a client </a:t>
            </a:r>
            <a:r>
              <a:rPr lang="en-US" sz="1200" kern="1200" dirty="0" err="1" smtClean="0">
                <a:solidFill>
                  <a:schemeClr val="tx1"/>
                </a:solidFill>
                <a:latin typeface="Arial" charset="0"/>
                <a:ea typeface="+mn-ea"/>
                <a:cs typeface="Arial" charset="0"/>
              </a:rPr>
              <a:t>server‑based</a:t>
            </a:r>
            <a:r>
              <a:rPr lang="en-US" sz="1200" kern="1200" dirty="0" smtClean="0">
                <a:solidFill>
                  <a:schemeClr val="tx1"/>
                </a:solidFill>
                <a:latin typeface="Arial" charset="0"/>
                <a:ea typeface="+mn-ea"/>
                <a:cs typeface="Arial" charset="0"/>
              </a:rPr>
              <a:t> design to, now, more of </a:t>
            </a:r>
            <a:r>
              <a:rPr lang="en-US" sz="1200" kern="1200" dirty="0" err="1" smtClean="0">
                <a:solidFill>
                  <a:schemeClr val="tx1"/>
                </a:solidFill>
                <a:latin typeface="Arial" charset="0"/>
                <a:ea typeface="+mn-ea"/>
                <a:cs typeface="Arial" charset="0"/>
              </a:rPr>
              <a:t>services‑oriented</a:t>
            </a:r>
            <a:r>
              <a:rPr lang="en-US" sz="1200" kern="1200" dirty="0" smtClean="0">
                <a:solidFill>
                  <a:schemeClr val="tx1"/>
                </a:solidFill>
                <a:latin typeface="Arial" charset="0"/>
                <a:ea typeface="+mn-ea"/>
                <a:cs typeface="Arial" charset="0"/>
              </a:rPr>
              <a:t> architecture.</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The only thing that has not changed and is actually a bottleneck to delivering the true value of server virtualization is the network itself.  The data center network is still the same three‑ or </a:t>
            </a:r>
            <a:r>
              <a:rPr lang="en-US" sz="1200" kern="1200" dirty="0" err="1" smtClean="0">
                <a:solidFill>
                  <a:schemeClr val="tx1"/>
                </a:solidFill>
                <a:latin typeface="Arial" charset="0"/>
                <a:ea typeface="+mn-ea"/>
                <a:cs typeface="Arial" charset="0"/>
              </a:rPr>
              <a:t>four‑tiered</a:t>
            </a:r>
            <a:r>
              <a:rPr lang="en-US" sz="1200" kern="1200" dirty="0" smtClean="0">
                <a:solidFill>
                  <a:schemeClr val="tx1"/>
                </a:solidFill>
                <a:latin typeface="Arial" charset="0"/>
                <a:ea typeface="+mn-ea"/>
                <a:cs typeface="Arial" charset="0"/>
              </a:rPr>
              <a:t>, </a:t>
            </a:r>
            <a:r>
              <a:rPr lang="en-US" sz="1200" kern="1200" dirty="0" err="1" smtClean="0">
                <a:solidFill>
                  <a:schemeClr val="tx1"/>
                </a:solidFill>
                <a:latin typeface="Arial" charset="0"/>
                <a:ea typeface="+mn-ea"/>
                <a:cs typeface="Arial" charset="0"/>
              </a:rPr>
              <a:t>tree‑shaped</a:t>
            </a:r>
            <a:r>
              <a:rPr lang="en-US" sz="1200" kern="1200" dirty="0" smtClean="0">
                <a:solidFill>
                  <a:schemeClr val="tx1"/>
                </a:solidFill>
                <a:latin typeface="Arial" charset="0"/>
                <a:ea typeface="+mn-ea"/>
                <a:cs typeface="Arial" charset="0"/>
              </a:rPr>
              <a:t> architecture it’s always been.</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Now</a:t>
            </a:r>
            <a:r>
              <a:rPr lang="en-US" sz="1200" kern="1200" baseline="0" dirty="0" smtClean="0">
                <a:solidFill>
                  <a:schemeClr val="tx1"/>
                </a:solidFill>
                <a:latin typeface="Arial" charset="0"/>
                <a:ea typeface="+mn-ea"/>
                <a:cs typeface="Arial" charset="0"/>
              </a:rPr>
              <a:t> it’s time </a:t>
            </a:r>
            <a:r>
              <a:rPr lang="en-US" sz="1200" kern="1200" dirty="0" smtClean="0">
                <a:solidFill>
                  <a:schemeClr val="tx1"/>
                </a:solidFill>
                <a:latin typeface="Arial" charset="0"/>
                <a:ea typeface="+mn-ea"/>
                <a:cs typeface="Arial" charset="0"/>
              </a:rPr>
              <a:t>to look at the network—it’s a bottleneck.</a:t>
            </a:r>
            <a:endParaRPr lang="en-US" dirty="0" smtClean="0">
              <a:latin typeface="Arial" pitchFamily="34" charset="0"/>
              <a:cs typeface="Arial" pitchFamily="34" charset="0"/>
            </a:endParaRPr>
          </a:p>
        </p:txBody>
      </p:sp>
      <p:sp>
        <p:nvSpPr>
          <p:cNvPr id="63492" name="Slide Number Placeholder 3"/>
          <p:cNvSpPr>
            <a:spLocks noGrp="1"/>
          </p:cNvSpPr>
          <p:nvPr>
            <p:ph type="sldNum" sz="quarter" idx="5"/>
          </p:nvPr>
        </p:nvSpPr>
        <p:spPr>
          <a:noFill/>
        </p:spPr>
        <p:txBody>
          <a:bodyPr/>
          <a:lstStyle/>
          <a:p>
            <a:fld id="{C5985561-5616-4C97-A35C-4536F35AC06D}" type="slidenum">
              <a:rPr lang="en-US" smtClean="0">
                <a:latin typeface="Arial" pitchFamily="34" charset="0"/>
                <a:cs typeface="Arial" pitchFamily="34" charset="0"/>
              </a:rPr>
              <a:pPr/>
              <a:t>4</a:t>
            </a:fld>
            <a:endParaRPr lang="en-US"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A5DDB1F9-7CBC-4A88-97B1-C0B9637E7B3C}" type="slidenum">
              <a:rPr lang="en-US" smtClean="0">
                <a:latin typeface="Arial" pitchFamily="34" charset="0"/>
                <a:cs typeface="Arial" pitchFamily="34" charset="0"/>
              </a:rPr>
              <a:pPr/>
              <a:t>5</a:t>
            </a:fld>
            <a:endParaRPr lang="en-US" smtClean="0">
              <a:latin typeface="Arial" pitchFamily="34" charset="0"/>
              <a:cs typeface="Arial" pitchFamily="34" charset="0"/>
            </a:endParaRPr>
          </a:p>
        </p:txBody>
      </p:sp>
      <p:sp>
        <p:nvSpPr>
          <p:cNvPr id="64515" name="Rectangle 7"/>
          <p:cNvSpPr txBox="1">
            <a:spLocks noGrp="1" noChangeArrowheads="1"/>
          </p:cNvSpPr>
          <p:nvPr/>
        </p:nvSpPr>
        <p:spPr bwMode="auto">
          <a:xfrm>
            <a:off x="3836056" y="9405966"/>
            <a:ext cx="2934653" cy="495141"/>
          </a:xfrm>
          <a:prstGeom prst="rect">
            <a:avLst/>
          </a:prstGeom>
          <a:noFill/>
          <a:ln w="9525">
            <a:noFill/>
            <a:miter lim="800000"/>
            <a:headEnd/>
            <a:tailEnd/>
          </a:ln>
        </p:spPr>
        <p:txBody>
          <a:bodyPr lIns="92300" tIns="46150" rIns="92300" bIns="46150" anchor="b"/>
          <a:lstStyle/>
          <a:p>
            <a:pPr algn="r" defTabSz="923925"/>
            <a:fld id="{4DE528A0-D2B0-45EE-8EE6-9C172A09AD96}" type="slidenum">
              <a:rPr lang="en-US" sz="1200">
                <a:ea typeface="ヒラギノ角ゴ Pro W3"/>
                <a:cs typeface="ヒラギノ角ゴ Pro W3"/>
              </a:rPr>
              <a:pPr algn="r" defTabSz="923925"/>
              <a:t>5</a:t>
            </a:fld>
            <a:endParaRPr lang="en-US" sz="1200">
              <a:ea typeface="ヒラギノ角ゴ Pro W3"/>
              <a:cs typeface="ヒラギノ角ゴ Pro W3"/>
            </a:endParaRPr>
          </a:p>
        </p:txBody>
      </p:sp>
      <p:sp>
        <p:nvSpPr>
          <p:cNvPr id="64516" name="Rectangle 7"/>
          <p:cNvSpPr txBox="1">
            <a:spLocks noGrp="1" noChangeArrowheads="1"/>
          </p:cNvSpPr>
          <p:nvPr/>
        </p:nvSpPr>
        <p:spPr bwMode="auto">
          <a:xfrm>
            <a:off x="3837624" y="9405966"/>
            <a:ext cx="2933085" cy="495141"/>
          </a:xfrm>
          <a:prstGeom prst="rect">
            <a:avLst/>
          </a:prstGeom>
          <a:noFill/>
          <a:ln w="9525">
            <a:noFill/>
            <a:miter lim="800000"/>
            <a:headEnd/>
            <a:tailEnd/>
          </a:ln>
        </p:spPr>
        <p:txBody>
          <a:bodyPr lIns="93352" tIns="46676" rIns="93352" bIns="46676" anchor="b"/>
          <a:lstStyle/>
          <a:p>
            <a:pPr algn="r" defTabSz="935038"/>
            <a:fld id="{152F700E-0581-41E6-9DF8-AB676752EB16}" type="slidenum">
              <a:rPr lang="en-US" sz="1200">
                <a:ea typeface="ヒラギノ角ゴ Pro W3"/>
                <a:cs typeface="ヒラギノ角ゴ Pro W3"/>
              </a:rPr>
              <a:pPr algn="r" defTabSz="935038"/>
              <a:t>5</a:t>
            </a:fld>
            <a:endParaRPr lang="en-US" sz="1200">
              <a:ea typeface="ヒラギノ角ゴ Pro W3"/>
              <a:cs typeface="ヒラギノ角ゴ Pro W3"/>
            </a:endParaRPr>
          </a:p>
        </p:txBody>
      </p:sp>
      <p:sp>
        <p:nvSpPr>
          <p:cNvPr id="64517" name="Rectangle 2"/>
          <p:cNvSpPr>
            <a:spLocks noGrp="1" noRot="1" noChangeAspect="1" noChangeArrowheads="1" noTextEdit="1"/>
          </p:cNvSpPr>
          <p:nvPr>
            <p:ph type="sldImg"/>
          </p:nvPr>
        </p:nvSpPr>
        <p:spPr>
          <a:xfrm>
            <a:off x="909638" y="742950"/>
            <a:ext cx="4953000" cy="3716338"/>
          </a:xfrm>
          <a:ln/>
        </p:spPr>
      </p:sp>
      <p:sp>
        <p:nvSpPr>
          <p:cNvPr id="38918" name="Rectangle 3"/>
          <p:cNvSpPr>
            <a:spLocks noGrp="1" noChangeArrowheads="1"/>
          </p:cNvSpPr>
          <p:nvPr>
            <p:ph type="body" idx="1"/>
          </p:nvPr>
        </p:nvSpPr>
        <p:spPr>
          <a:ln/>
        </p:spPr>
        <p:txBody>
          <a:bodyPr lIns="93352" tIns="46676" rIns="93352" bIns="46676"/>
          <a:lstStyle/>
          <a:p>
            <a:r>
              <a:rPr lang="en-US" sz="1200" kern="1200" dirty="0" smtClean="0">
                <a:solidFill>
                  <a:schemeClr val="tx1"/>
                </a:solidFill>
                <a:latin typeface="Arial" charset="0"/>
                <a:ea typeface="+mn-ea"/>
                <a:cs typeface="Arial" charset="0"/>
              </a:rPr>
              <a:t>Let's look at some of the problems with the legacy design. This slide organizes them into three broad categories.  First is “complexity.”  Look at the picture in the middle; this is what 90 to 95% of data centers look like today.  They’ve got servers; access switches extending to an aggregation layer; firewalls and other kinds of service appliances, which could be embedded or hanging off at the aggregation layer.  Then there is a core tier of switches leading to the WAN or edge router, which is the data center entry and exit point.</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Beneath this diagram are two call-outs, which you'll see a few times in this presentation, that show what is happening inside the physical server. You’ll notice this consists of multiple VMs, or virtual machines, labeled VM1, VM2 and VM3.</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The server also includes an internal “virtual switch,” or </a:t>
            </a:r>
            <a:r>
              <a:rPr lang="en-US" sz="1200" kern="1200" dirty="0" err="1" smtClean="0">
                <a:solidFill>
                  <a:schemeClr val="tx1"/>
                </a:solidFill>
                <a:latin typeface="Arial" charset="0"/>
                <a:ea typeface="+mn-ea"/>
                <a:cs typeface="Arial" charset="0"/>
              </a:rPr>
              <a:t>vSwitch</a:t>
            </a:r>
            <a:r>
              <a:rPr lang="en-US" sz="1200" kern="1200" dirty="0" smtClean="0">
                <a:solidFill>
                  <a:schemeClr val="tx1"/>
                </a:solidFill>
                <a:latin typeface="Arial" charset="0"/>
                <a:ea typeface="+mn-ea"/>
                <a:cs typeface="Arial" charset="0"/>
              </a:rPr>
              <a:t>, depending on the vendor's nomenclature. This is essentially a software-based switch to which all the VMs are connected, allowing the VMs to talk to each other.  On the top of all that is a network interface card, or NIC, which is part of the server and connects to the network.</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This architecture includes the three fundamental problems defined by the basic categories. First, it's complex; there are already too many physical devices to manage, and now we’ve added the virtual switches that are built-in to the servers as part of VMware's hypervisor software.  So now you've got additional devices to manage.</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The next category, “infrastructure,” includes two big challenges.  First, the network in the middle of the slide is not designed for high performance; it forces traffic that wants to go east-west to first go </a:t>
            </a:r>
            <a:r>
              <a:rPr lang="en-US" sz="1200" kern="1200" dirty="0" err="1" smtClean="0">
                <a:solidFill>
                  <a:schemeClr val="tx1"/>
                </a:solidFill>
                <a:latin typeface="Arial" charset="0"/>
                <a:ea typeface="+mn-ea"/>
                <a:cs typeface="Arial" charset="0"/>
              </a:rPr>
              <a:t>north‑south</a:t>
            </a:r>
            <a:r>
              <a:rPr lang="en-US" sz="1200" kern="1200" dirty="0" smtClean="0">
                <a:solidFill>
                  <a:schemeClr val="tx1"/>
                </a:solidFill>
                <a:latin typeface="Arial" charset="0"/>
                <a:ea typeface="+mn-ea"/>
                <a:cs typeface="Arial" charset="0"/>
              </a:rPr>
              <a:t>.  In other words, traffic that wants to go directly between servers first has to follow a </a:t>
            </a:r>
            <a:r>
              <a:rPr lang="en-US" sz="1200" kern="1200" dirty="0" err="1" smtClean="0">
                <a:solidFill>
                  <a:schemeClr val="tx1"/>
                </a:solidFill>
                <a:latin typeface="Arial" charset="0"/>
                <a:ea typeface="+mn-ea"/>
                <a:cs typeface="Arial" charset="0"/>
              </a:rPr>
              <a:t>north‑south</a:t>
            </a:r>
            <a:r>
              <a:rPr lang="en-US" sz="1200" kern="1200" dirty="0" smtClean="0">
                <a:solidFill>
                  <a:schemeClr val="tx1"/>
                </a:solidFill>
                <a:latin typeface="Arial" charset="0"/>
                <a:ea typeface="+mn-ea"/>
                <a:cs typeface="Arial" charset="0"/>
              </a:rPr>
              <a:t> path, which affects performance in a big way.</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The second infrastructure challenge is the use of proprietary standards — protocols that have evolved over time.</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The third problem category is “lack of additional services.”  As you’ll recall, the second phase of server virtualization is built around the fact that workloads move around in the data center. Virtual machines move from one server to another, perhaps vacant, server in the same or even a different data center.  That happens a lot when customers want to back up all their information from one data center to another.</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Since these data centers (virtual machines?) move around—they're very dynamic and can move in milliseconds—it creates mobility challenges for the network.  Also, how do you secure these servers, these workloads and this traffic flying around the data center?  Not just the traffic trying to move from one part of the data center to another, but the traffic moving between VMs as well.  The network has no visibility into traffic flowing inside the server, so how do we secure the </a:t>
            </a:r>
            <a:r>
              <a:rPr lang="en-US" sz="1200" kern="1200" dirty="0" err="1" smtClean="0">
                <a:solidFill>
                  <a:schemeClr val="tx1"/>
                </a:solidFill>
                <a:latin typeface="Arial" charset="0"/>
                <a:ea typeface="+mn-ea"/>
                <a:cs typeface="Arial" charset="0"/>
              </a:rPr>
              <a:t>intra‑VM</a:t>
            </a:r>
            <a:r>
              <a:rPr lang="en-US" sz="1200" kern="1200" dirty="0" smtClean="0">
                <a:solidFill>
                  <a:schemeClr val="tx1"/>
                </a:solidFill>
                <a:latin typeface="Arial" charset="0"/>
                <a:ea typeface="+mn-ea"/>
                <a:cs typeface="Arial" charset="0"/>
              </a:rPr>
              <a:t> traffic?</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Manageability, or orchestration, is also a huge challenge, because now we have both a physical network and a virtual network, consisting of software-based switches inside the servers.  How do you manage all this and keep it all synchronized?</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These problems raise several questions: How do we simplify the network? How do we improve performance? How do we make the network more open and standards based?</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In terms of these additional services, we're going to look at what sort of mobility services, security services and manageability services are needed to maintain and manage a data center network that deploys server virtualization.</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That is our problem statement.  Let’s use this as a framework for the rest of the discussion, exploring each topic one by one.</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81696D26-5905-400A-9D23-1C5AC1C77150}" type="slidenum">
              <a:rPr lang="en-US" smtClean="0">
                <a:latin typeface="Arial" pitchFamily="34" charset="0"/>
                <a:cs typeface="Arial" pitchFamily="34" charset="0"/>
              </a:rPr>
              <a:pPr/>
              <a:t>6</a:t>
            </a:fld>
            <a:endParaRPr lang="en-US" smtClean="0">
              <a:latin typeface="Arial" pitchFamily="34" charset="0"/>
              <a:cs typeface="Arial" pitchFamily="34" charset="0"/>
            </a:endParaRPr>
          </a:p>
        </p:txBody>
      </p:sp>
      <p:sp>
        <p:nvSpPr>
          <p:cNvPr id="65539" name="Rectangle 7"/>
          <p:cNvSpPr txBox="1">
            <a:spLocks noGrp="1" noChangeArrowheads="1"/>
          </p:cNvSpPr>
          <p:nvPr/>
        </p:nvSpPr>
        <p:spPr bwMode="auto">
          <a:xfrm>
            <a:off x="3836056" y="9405966"/>
            <a:ext cx="2934653" cy="495141"/>
          </a:xfrm>
          <a:prstGeom prst="rect">
            <a:avLst/>
          </a:prstGeom>
          <a:noFill/>
          <a:ln w="9525">
            <a:noFill/>
            <a:miter lim="800000"/>
            <a:headEnd/>
            <a:tailEnd/>
          </a:ln>
        </p:spPr>
        <p:txBody>
          <a:bodyPr lIns="92300" tIns="46150" rIns="92300" bIns="46150" anchor="b"/>
          <a:lstStyle/>
          <a:p>
            <a:pPr algn="r" defTabSz="923925"/>
            <a:fld id="{CAC42DD1-94CC-46E8-ABCC-7039893DC0EB}" type="slidenum">
              <a:rPr lang="en-US" sz="1200">
                <a:ea typeface="ヒラギノ角ゴ Pro W3"/>
                <a:cs typeface="ヒラギノ角ゴ Pro W3"/>
              </a:rPr>
              <a:pPr algn="r" defTabSz="923925"/>
              <a:t>6</a:t>
            </a:fld>
            <a:endParaRPr lang="en-US" sz="1200">
              <a:ea typeface="ヒラギノ角ゴ Pro W3"/>
              <a:cs typeface="ヒラギノ角ゴ Pro W3"/>
            </a:endParaRPr>
          </a:p>
        </p:txBody>
      </p:sp>
      <p:sp>
        <p:nvSpPr>
          <p:cNvPr id="65540" name="Rectangle 7"/>
          <p:cNvSpPr txBox="1">
            <a:spLocks noGrp="1" noChangeArrowheads="1"/>
          </p:cNvSpPr>
          <p:nvPr/>
        </p:nvSpPr>
        <p:spPr bwMode="auto">
          <a:xfrm>
            <a:off x="3837624" y="9405966"/>
            <a:ext cx="2933085" cy="495141"/>
          </a:xfrm>
          <a:prstGeom prst="rect">
            <a:avLst/>
          </a:prstGeom>
          <a:noFill/>
          <a:ln w="9525">
            <a:noFill/>
            <a:miter lim="800000"/>
            <a:headEnd/>
            <a:tailEnd/>
          </a:ln>
        </p:spPr>
        <p:txBody>
          <a:bodyPr lIns="93352" tIns="46676" rIns="93352" bIns="46676" anchor="b"/>
          <a:lstStyle/>
          <a:p>
            <a:pPr algn="r" defTabSz="935038"/>
            <a:fld id="{835D372A-77F8-47FB-9069-BF1A30038BCC}" type="slidenum">
              <a:rPr lang="en-US" sz="1200">
                <a:ea typeface="ヒラギノ角ゴ Pro W3"/>
                <a:cs typeface="ヒラギノ角ゴ Pro W3"/>
              </a:rPr>
              <a:pPr algn="r" defTabSz="935038"/>
              <a:t>6</a:t>
            </a:fld>
            <a:endParaRPr lang="en-US" sz="1200">
              <a:ea typeface="ヒラギノ角ゴ Pro W3"/>
              <a:cs typeface="ヒラギノ角ゴ Pro W3"/>
            </a:endParaRPr>
          </a:p>
        </p:txBody>
      </p:sp>
      <p:sp>
        <p:nvSpPr>
          <p:cNvPr id="65541" name="Rectangle 2"/>
          <p:cNvSpPr>
            <a:spLocks noGrp="1" noRot="1" noChangeAspect="1" noChangeArrowheads="1" noTextEdit="1"/>
          </p:cNvSpPr>
          <p:nvPr>
            <p:ph type="sldImg"/>
          </p:nvPr>
        </p:nvSpPr>
        <p:spPr>
          <a:xfrm>
            <a:off x="909638" y="742950"/>
            <a:ext cx="4953000" cy="3716338"/>
          </a:xfrm>
          <a:ln/>
        </p:spPr>
      </p:sp>
      <p:sp>
        <p:nvSpPr>
          <p:cNvPr id="38918" name="Rectangle 3"/>
          <p:cNvSpPr>
            <a:spLocks noGrp="1" noChangeArrowheads="1"/>
          </p:cNvSpPr>
          <p:nvPr>
            <p:ph type="body" idx="1"/>
          </p:nvPr>
        </p:nvSpPr>
        <p:spPr>
          <a:ln/>
        </p:spPr>
        <p:txBody>
          <a:bodyPr lIns="93352" tIns="46676" rIns="93352" bIns="46676"/>
          <a:lstStyle/>
          <a:p>
            <a:r>
              <a:rPr lang="en-US" sz="1200" kern="1200" dirty="0" smtClean="0">
                <a:solidFill>
                  <a:schemeClr val="tx1"/>
                </a:solidFill>
                <a:latin typeface="Arial" charset="0"/>
                <a:ea typeface="+mn-ea"/>
                <a:cs typeface="Arial" charset="0"/>
              </a:rPr>
              <a:t>Let’s start with simplification.  There is a lot of material available—collateral, presentations, etc.—that show how we fundamentally simplify the data center network, with or without server virtualization.</a:t>
            </a:r>
          </a:p>
          <a:p>
            <a:r>
              <a:rPr lang="en-US" sz="1200" kern="1200" dirty="0" smtClean="0">
                <a:solidFill>
                  <a:schemeClr val="tx1"/>
                </a:solidFill>
                <a:latin typeface="Arial" charset="0"/>
                <a:ea typeface="+mn-ea"/>
                <a:cs typeface="Arial" charset="0"/>
              </a:rPr>
              <a:t>This is mainly about</a:t>
            </a:r>
            <a:r>
              <a:rPr lang="en-US" sz="1200" kern="1200" baseline="0" dirty="0" smtClean="0">
                <a:solidFill>
                  <a:schemeClr val="tx1"/>
                </a:solidFill>
                <a:latin typeface="Arial" charset="0"/>
                <a:ea typeface="+mn-ea"/>
                <a:cs typeface="Arial" charset="0"/>
              </a:rPr>
              <a:t> infrastructure.</a:t>
            </a:r>
            <a:endParaRPr lang="en-US" sz="1200" kern="1200" dirty="0">
              <a:solidFill>
                <a:schemeClr val="tx1"/>
              </a:solidFill>
              <a:latin typeface="Arial" charset="0"/>
              <a:ea typeface="+mn-ea"/>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r>
              <a:rPr lang="en-US" sz="1200" kern="1200" dirty="0" smtClean="0">
                <a:solidFill>
                  <a:schemeClr val="tx1"/>
                </a:solidFill>
                <a:latin typeface="Arial" charset="0"/>
                <a:ea typeface="+mn-ea"/>
                <a:cs typeface="Arial" charset="0"/>
              </a:rPr>
              <a:t>Compare these pictures.  The picture on the left is what 90 to 95% of data centers look like today.  The picture on the right is an alternate</a:t>
            </a:r>
            <a:r>
              <a:rPr lang="en-US" sz="1200" kern="1200" baseline="0" dirty="0" smtClean="0">
                <a:solidFill>
                  <a:schemeClr val="tx1"/>
                </a:solidFill>
                <a:latin typeface="Arial" charset="0"/>
                <a:ea typeface="+mn-ea"/>
                <a:cs typeface="Arial" charset="0"/>
              </a:rPr>
              <a:t> </a:t>
            </a:r>
            <a:r>
              <a:rPr lang="en-US" sz="1200" kern="1200" dirty="0" smtClean="0">
                <a:solidFill>
                  <a:schemeClr val="tx1"/>
                </a:solidFill>
                <a:latin typeface="Arial" charset="0"/>
                <a:ea typeface="+mn-ea"/>
                <a:cs typeface="Arial" charset="0"/>
              </a:rPr>
              <a:t>network architecture.  The main difference is that architecture on the right requires far fewer devices to achieve the same capabilities, performance and features as the one on the left.</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The network on the left includes 44 independent devices, each of which could be running different operating systems and require different management applications. It's a nightmare.  Contrast this with the network on the right. Using device clustering technologies</a:t>
            </a:r>
            <a:r>
              <a:rPr lang="en-US" sz="1200" kern="1200" baseline="0" dirty="0" smtClean="0">
                <a:solidFill>
                  <a:schemeClr val="tx1"/>
                </a:solidFill>
                <a:latin typeface="Arial" charset="0"/>
                <a:ea typeface="+mn-ea"/>
                <a:cs typeface="Arial" charset="0"/>
              </a:rPr>
              <a:t> to </a:t>
            </a:r>
            <a:r>
              <a:rPr lang="en-US" sz="1200" kern="1200" dirty="0" smtClean="0">
                <a:solidFill>
                  <a:schemeClr val="tx1"/>
                </a:solidFill>
                <a:latin typeface="Arial" charset="0"/>
                <a:ea typeface="+mn-ea"/>
                <a:cs typeface="Arial" charset="0"/>
              </a:rPr>
              <a:t>do the same thing with almost an order of magnitude fewer devices to manage.</a:t>
            </a:r>
          </a:p>
          <a:p>
            <a:endParaRPr lang="en-US" sz="1200" kern="1200" dirty="0" smtClean="0">
              <a:solidFill>
                <a:schemeClr val="tx1"/>
              </a:solidFill>
              <a:latin typeface="Arial" charset="0"/>
              <a:ea typeface="+mn-ea"/>
              <a:cs typeface="Arial" charset="0"/>
            </a:endParaRPr>
          </a:p>
          <a:p>
            <a:r>
              <a:rPr lang="en-US" sz="1200" kern="1200" dirty="0" smtClean="0">
                <a:solidFill>
                  <a:schemeClr val="tx1"/>
                </a:solidFill>
                <a:latin typeface="Arial" charset="0"/>
                <a:ea typeface="+mn-ea"/>
                <a:cs typeface="Arial" charset="0"/>
              </a:rPr>
              <a:t>Note the consolidated network services devices.  In the past each individual network service was</a:t>
            </a:r>
            <a:r>
              <a:rPr lang="en-US" sz="1200" kern="1200" baseline="0" dirty="0" smtClean="0">
                <a:solidFill>
                  <a:schemeClr val="tx1"/>
                </a:solidFill>
                <a:latin typeface="Arial" charset="0"/>
                <a:ea typeface="+mn-ea"/>
                <a:cs typeface="Arial" charset="0"/>
              </a:rPr>
              <a:t> typically deployed as a separate appliance type device (SSL offload, SLB, FW, IDP etc).  Now, with high performance devices capable of line rate throughput, smart software, huge </a:t>
            </a:r>
            <a:r>
              <a:rPr lang="en-US" sz="1200" kern="1200" baseline="0" dirty="0" err="1" smtClean="0">
                <a:solidFill>
                  <a:schemeClr val="tx1"/>
                </a:solidFill>
                <a:latin typeface="Arial" charset="0"/>
                <a:ea typeface="+mn-ea"/>
                <a:cs typeface="Arial" charset="0"/>
              </a:rPr>
              <a:t>arp</a:t>
            </a:r>
            <a:r>
              <a:rPr lang="en-US" sz="1200" kern="1200" baseline="0" dirty="0" smtClean="0">
                <a:solidFill>
                  <a:schemeClr val="tx1"/>
                </a:solidFill>
                <a:latin typeface="Arial" charset="0"/>
                <a:ea typeface="+mn-ea"/>
                <a:cs typeface="Arial" charset="0"/>
              </a:rPr>
              <a:t>/route table capability services can be consolidated on the one platform. </a:t>
            </a:r>
            <a:endParaRPr lang="en-US" sz="1200" kern="1200" dirty="0" smtClean="0">
              <a:solidFill>
                <a:schemeClr val="tx1"/>
              </a:solidFill>
              <a:latin typeface="Arial" charset="0"/>
              <a:ea typeface="+mn-ea"/>
              <a:cs typeface="Arial" charset="0"/>
            </a:endParaRP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This is the starting point for how we fundamentally simplify data center network architectures and manageability. Important to remember we</a:t>
            </a:r>
            <a:r>
              <a:rPr lang="en-US" sz="1200" kern="1200" baseline="0" dirty="0" smtClean="0">
                <a:solidFill>
                  <a:schemeClr val="tx1"/>
                </a:solidFill>
                <a:latin typeface="Arial" charset="0"/>
                <a:ea typeface="+mn-ea"/>
                <a:cs typeface="Arial" charset="0"/>
              </a:rPr>
              <a:t> are not talking about switch ‘stacks’.</a:t>
            </a:r>
            <a:endParaRPr lang="en-US" dirty="0" smtClean="0">
              <a:latin typeface="Arial" pitchFamily="34" charset="0"/>
              <a:cs typeface="Arial" pitchFamily="34" charset="0"/>
            </a:endParaRPr>
          </a:p>
        </p:txBody>
      </p:sp>
      <p:sp>
        <p:nvSpPr>
          <p:cNvPr id="66564" name="Slide Number Placeholder 3"/>
          <p:cNvSpPr>
            <a:spLocks noGrp="1"/>
          </p:cNvSpPr>
          <p:nvPr>
            <p:ph type="sldNum" sz="quarter" idx="5"/>
          </p:nvPr>
        </p:nvSpPr>
        <p:spPr>
          <a:noFill/>
        </p:spPr>
        <p:txBody>
          <a:bodyPr/>
          <a:lstStyle/>
          <a:p>
            <a:fld id="{C5996CA6-C9FE-4352-8F7A-5EBAEA22F0CE}" type="slidenum">
              <a:rPr lang="en-US" smtClean="0">
                <a:latin typeface="Arial" pitchFamily="34" charset="0"/>
                <a:cs typeface="Arial" pitchFamily="34" charset="0"/>
              </a:rPr>
              <a:pPr/>
              <a:t>7</a:t>
            </a:fld>
            <a:endParaRPr lang="en-US"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Various vendor specific solutions available today – pre-standards</a:t>
            </a:r>
            <a:r>
              <a:rPr lang="en-US" baseline="0" dirty="0" smtClean="0"/>
              <a:t> requires innovation and field deployments to set a direction.</a:t>
            </a:r>
          </a:p>
          <a:p>
            <a:endParaRPr lang="en-US" baseline="0" dirty="0" smtClean="0"/>
          </a:p>
          <a:p>
            <a:r>
              <a:rPr lang="en-US" baseline="0" dirty="0" smtClean="0"/>
              <a:t>Layer 2 Table Synchronization Examples – Cisco Virtual Port Channel,  Avaya Nortel SMLT (Split Multi-link Trunking - </a:t>
            </a:r>
            <a:r>
              <a:rPr lang="en-AU" sz="1200" b="0" i="0" kern="1200" dirty="0" smtClean="0">
                <a:solidFill>
                  <a:schemeClr val="tx1"/>
                </a:solidFill>
                <a:latin typeface="Arial" charset="0"/>
                <a:ea typeface="+mn-ea"/>
                <a:cs typeface="Arial" charset="0"/>
              </a:rPr>
              <a:t>IEEE 802.3ad static mode</a:t>
            </a:r>
            <a:r>
              <a:rPr lang="en-US" baseline="0" dirty="0" smtClean="0"/>
              <a:t>)</a:t>
            </a:r>
          </a:p>
          <a:p>
            <a:endParaRPr lang="en-US" baseline="0" dirty="0" smtClean="0"/>
          </a:p>
          <a:p>
            <a:r>
              <a:rPr lang="en-US" baseline="0" dirty="0" smtClean="0"/>
              <a:t>Control Plane Unification Examples – Cisco Virtual Switching System (VSS), Juniper Virtual Chassis</a:t>
            </a:r>
            <a:endParaRPr lang="en-US" dirty="0"/>
          </a:p>
        </p:txBody>
      </p:sp>
      <p:sp>
        <p:nvSpPr>
          <p:cNvPr id="4" name="Slide Number Placeholder 3"/>
          <p:cNvSpPr>
            <a:spLocks noGrp="1"/>
          </p:cNvSpPr>
          <p:nvPr>
            <p:ph type="sldNum" sz="quarter" idx="10"/>
          </p:nvPr>
        </p:nvSpPr>
        <p:spPr/>
        <p:txBody>
          <a:bodyPr/>
          <a:lstStyle/>
          <a:p>
            <a:fld id="{B3A14B09-7C50-4114-8675-D6CC4E79564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835F023-A5DE-4A8C-A1B0-D595270954A1}" type="slidenum">
              <a:rPr lang="en-US" smtClean="0">
                <a:latin typeface="Arial" pitchFamily="34" charset="0"/>
                <a:cs typeface="Arial" pitchFamily="34" charset="0"/>
              </a:rPr>
              <a:pPr/>
              <a:t>9</a:t>
            </a:fld>
            <a:endParaRPr lang="en-US" smtClean="0">
              <a:latin typeface="Arial" pitchFamily="34" charset="0"/>
              <a:cs typeface="Arial" pitchFamily="34" charset="0"/>
            </a:endParaRPr>
          </a:p>
        </p:txBody>
      </p:sp>
      <p:sp>
        <p:nvSpPr>
          <p:cNvPr id="67587" name="Rectangle 7"/>
          <p:cNvSpPr txBox="1">
            <a:spLocks noGrp="1" noChangeArrowheads="1"/>
          </p:cNvSpPr>
          <p:nvPr/>
        </p:nvSpPr>
        <p:spPr bwMode="auto">
          <a:xfrm>
            <a:off x="3836056" y="9405966"/>
            <a:ext cx="2934653" cy="495141"/>
          </a:xfrm>
          <a:prstGeom prst="rect">
            <a:avLst/>
          </a:prstGeom>
          <a:noFill/>
          <a:ln w="9525">
            <a:noFill/>
            <a:miter lim="800000"/>
            <a:headEnd/>
            <a:tailEnd/>
          </a:ln>
        </p:spPr>
        <p:txBody>
          <a:bodyPr lIns="92300" tIns="46150" rIns="92300" bIns="46150" anchor="b"/>
          <a:lstStyle/>
          <a:p>
            <a:pPr algn="r" defTabSz="923925"/>
            <a:fld id="{2DB2682E-51DC-4254-A05A-A1CD1C0905A9}" type="slidenum">
              <a:rPr lang="en-US" sz="1200">
                <a:ea typeface="ヒラギノ角ゴ Pro W3"/>
                <a:cs typeface="ヒラギノ角ゴ Pro W3"/>
              </a:rPr>
              <a:pPr algn="r" defTabSz="923925"/>
              <a:t>9</a:t>
            </a:fld>
            <a:endParaRPr lang="en-US" sz="1200">
              <a:ea typeface="ヒラギノ角ゴ Pro W3"/>
              <a:cs typeface="ヒラギノ角ゴ Pro W3"/>
            </a:endParaRPr>
          </a:p>
        </p:txBody>
      </p:sp>
      <p:sp>
        <p:nvSpPr>
          <p:cNvPr id="67588" name="Rectangle 7"/>
          <p:cNvSpPr txBox="1">
            <a:spLocks noGrp="1" noChangeArrowheads="1"/>
          </p:cNvSpPr>
          <p:nvPr/>
        </p:nvSpPr>
        <p:spPr bwMode="auto">
          <a:xfrm>
            <a:off x="3837624" y="9405966"/>
            <a:ext cx="2933085" cy="495141"/>
          </a:xfrm>
          <a:prstGeom prst="rect">
            <a:avLst/>
          </a:prstGeom>
          <a:noFill/>
          <a:ln w="9525">
            <a:noFill/>
            <a:miter lim="800000"/>
            <a:headEnd/>
            <a:tailEnd/>
          </a:ln>
        </p:spPr>
        <p:txBody>
          <a:bodyPr lIns="93352" tIns="46676" rIns="93352" bIns="46676" anchor="b"/>
          <a:lstStyle/>
          <a:p>
            <a:pPr algn="r" defTabSz="935038"/>
            <a:fld id="{38BB5BF5-BA95-42EB-9797-4985DFA4D2F0}" type="slidenum">
              <a:rPr lang="en-US" sz="1200">
                <a:ea typeface="ヒラギノ角ゴ Pro W3"/>
                <a:cs typeface="ヒラギノ角ゴ Pro W3"/>
              </a:rPr>
              <a:pPr algn="r" defTabSz="935038"/>
              <a:t>9</a:t>
            </a:fld>
            <a:endParaRPr lang="en-US" sz="1200">
              <a:ea typeface="ヒラギノ角ゴ Pro W3"/>
              <a:cs typeface="ヒラギノ角ゴ Pro W3"/>
            </a:endParaRPr>
          </a:p>
        </p:txBody>
      </p:sp>
      <p:sp>
        <p:nvSpPr>
          <p:cNvPr id="67589" name="Rectangle 2"/>
          <p:cNvSpPr>
            <a:spLocks noGrp="1" noRot="1" noChangeAspect="1" noChangeArrowheads="1" noTextEdit="1"/>
          </p:cNvSpPr>
          <p:nvPr>
            <p:ph type="sldImg"/>
          </p:nvPr>
        </p:nvSpPr>
        <p:spPr>
          <a:xfrm>
            <a:off x="909638" y="742950"/>
            <a:ext cx="4953000" cy="3716338"/>
          </a:xfrm>
          <a:ln/>
        </p:spPr>
      </p:sp>
      <p:sp>
        <p:nvSpPr>
          <p:cNvPr id="38918" name="Rectangle 3"/>
          <p:cNvSpPr>
            <a:spLocks noGrp="1" noChangeArrowheads="1"/>
          </p:cNvSpPr>
          <p:nvPr>
            <p:ph type="body" idx="1"/>
          </p:nvPr>
        </p:nvSpPr>
        <p:spPr>
          <a:ln/>
        </p:spPr>
        <p:txBody>
          <a:bodyPr lIns="93352" tIns="46676" rIns="93352" bIns="46676"/>
          <a:lstStyle/>
          <a:p>
            <a:r>
              <a:rPr lang="en-US" sz="1200" kern="1200" dirty="0" smtClean="0">
                <a:solidFill>
                  <a:schemeClr val="tx1"/>
                </a:solidFill>
                <a:latin typeface="Arial" charset="0"/>
                <a:ea typeface="+mn-ea"/>
                <a:cs typeface="Arial" charset="0"/>
              </a:rPr>
              <a:t>Let’s look at standards.  As mentioned earlier, there are a lot of proprietary standards and protocols that other vendors have thrown out on the market. How do we change that picture and standardize our data center builds? It doesn’t matter what make of server it is, or what hypervisor vendor is being used—whether it is VMware or Microsoft or Citrix.</a:t>
            </a:r>
            <a:endParaRPr lang="en-US" sz="1200" kern="1200" dirty="0">
              <a:solidFill>
                <a:schemeClr val="tx1"/>
              </a:solidFill>
              <a:latin typeface="Arial" charset="0"/>
              <a:ea typeface="+mn-ea"/>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2.png"/><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gray">
          <a:xfrm>
            <a:off x="0" y="0"/>
            <a:ext cx="9144000" cy="6858000"/>
          </a:xfrm>
          <a:prstGeom prst="rect">
            <a:avLst/>
          </a:prstGeom>
          <a:solidFill>
            <a:srgbClr val="DFDFDF"/>
          </a:solidFill>
          <a:ln w="28575" algn="ctr">
            <a:noFill/>
            <a:miter lim="800000"/>
            <a:headEnd/>
            <a:tailEnd/>
          </a:ln>
          <a:effectLst/>
        </p:spPr>
        <p:txBody>
          <a:bodyPr wrap="none" tIns="0" rIns="0" bIns="0" anchor="ctr"/>
          <a:lstStyle/>
          <a:p>
            <a:pPr>
              <a:defRPr/>
            </a:pPr>
            <a:endParaRPr lang="en-US">
              <a:cs typeface="Arial" charset="0"/>
            </a:endParaRPr>
          </a:p>
        </p:txBody>
      </p:sp>
      <p:pic>
        <p:nvPicPr>
          <p:cNvPr id="5" name="Picture 7" descr="blue-window"/>
          <p:cNvPicPr>
            <a:picLocks noChangeAspect="1" noChangeArrowheads="1"/>
          </p:cNvPicPr>
          <p:nvPr userDrawn="1">
            <p:custDataLst>
              <p:tags r:id="rId1"/>
            </p:custDataLst>
          </p:nvPr>
        </p:nvPicPr>
        <p:blipFill>
          <a:blip r:embed="rId4" cstate="print"/>
          <a:srcRect b="37572"/>
          <a:stretch>
            <a:fillRect/>
          </a:stretch>
        </p:blipFill>
        <p:spPr bwMode="auto">
          <a:xfrm>
            <a:off x="450850" y="5468938"/>
            <a:ext cx="8242300" cy="933450"/>
          </a:xfrm>
          <a:prstGeom prst="rect">
            <a:avLst/>
          </a:prstGeom>
          <a:noFill/>
          <a:ln w="9525">
            <a:noFill/>
            <a:miter lim="800000"/>
            <a:headEnd/>
            <a:tailEnd/>
          </a:ln>
        </p:spPr>
      </p:pic>
      <p:pic>
        <p:nvPicPr>
          <p:cNvPr id="6" name="Picture 13" descr="juniper_black.png"/>
          <p:cNvPicPr>
            <a:picLocks noChangeAspect="1"/>
          </p:cNvPicPr>
          <p:nvPr userDrawn="1">
            <p:custDataLst>
              <p:tags r:id="rId2"/>
            </p:custDataLst>
          </p:nvPr>
        </p:nvPicPr>
        <p:blipFill>
          <a:blip r:embed="rId5" cstate="print"/>
          <a:srcRect/>
          <a:stretch>
            <a:fillRect/>
          </a:stretch>
        </p:blipFill>
        <p:spPr bwMode="auto">
          <a:xfrm>
            <a:off x="6496050" y="917575"/>
            <a:ext cx="1717675" cy="468313"/>
          </a:xfrm>
          <a:prstGeom prst="rect">
            <a:avLst/>
          </a:prstGeom>
          <a:noFill/>
          <a:ln w="9525">
            <a:noFill/>
            <a:miter lim="800000"/>
            <a:headEnd/>
            <a:tailEnd/>
          </a:ln>
        </p:spPr>
      </p:pic>
      <p:sp>
        <p:nvSpPr>
          <p:cNvPr id="2" name="Title 1"/>
          <p:cNvSpPr>
            <a:spLocks noGrp="1"/>
          </p:cNvSpPr>
          <p:nvPr>
            <p:ph type="ctrTitle"/>
          </p:nvPr>
        </p:nvSpPr>
        <p:spPr>
          <a:xfrm>
            <a:off x="914400" y="2532888"/>
            <a:ext cx="7315200" cy="877824"/>
          </a:xfrm>
        </p:spPr>
        <p:txBody>
          <a:bodyPr>
            <a:noAutofit/>
          </a:bodyPr>
          <a:lstStyle>
            <a:lvl1pPr algn="l" defTabSz="457200" rtl="0" eaLnBrk="1" fontAlgn="base" hangingPunct="1">
              <a:lnSpc>
                <a:spcPct val="90000"/>
              </a:lnSpc>
              <a:spcBef>
                <a:spcPct val="0"/>
              </a:spcBef>
              <a:spcAft>
                <a:spcPct val="20000"/>
              </a:spcAft>
              <a:defRPr lang="en-US" sz="3200" b="1" cap="all" baseline="0" dirty="0" smtClean="0">
                <a:solidFill>
                  <a:srgbClr val="292929"/>
                </a:solidFill>
                <a:latin typeface="Arial" pitchFamily="34" charset="0"/>
                <a:ea typeface="+mj-ea"/>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3611880"/>
            <a:ext cx="5943600" cy="1051560"/>
          </a:xfrm>
        </p:spPr>
        <p:txBody>
          <a:bodyPr>
            <a:noAutofit/>
          </a:bodyPr>
          <a:lstStyle>
            <a:lvl1pPr marL="0" indent="0" algn="l" defTabSz="457200" rtl="0" eaLnBrk="1" fontAlgn="base" hangingPunct="1">
              <a:lnSpc>
                <a:spcPct val="95000"/>
              </a:lnSpc>
              <a:spcBef>
                <a:spcPct val="0"/>
              </a:spcBef>
              <a:spcAft>
                <a:spcPts val="600"/>
              </a:spcAft>
              <a:buClrTx/>
              <a:buFontTx/>
              <a:buNone/>
              <a:defRPr lang="en-US" sz="2000" dirty="0" smtClean="0">
                <a:solidFill>
                  <a:srgbClr val="4D4D4D"/>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gn="l" defTabSz="457200" rtl="0" eaLnBrk="1" fontAlgn="base" hangingPunct="1">
              <a:lnSpc>
                <a:spcPct val="90000"/>
              </a:lnSpc>
              <a:spcBef>
                <a:spcPct val="0"/>
              </a:spcBef>
              <a:spcAft>
                <a:spcPts val="526"/>
              </a:spcAft>
              <a:defRPr lang="en-US" sz="2400" b="1" cap="all" baseline="0" dirty="0" smtClean="0">
                <a:solidFill>
                  <a:srgbClr val="292929"/>
                </a:solidFill>
                <a:latin typeface="+mj-lt"/>
                <a:ea typeface="+mj-ea"/>
                <a:cs typeface="+mj-cs"/>
              </a:defRPr>
            </a:lvl1pPr>
          </a:lstStyle>
          <a:p>
            <a:pPr lvl="0"/>
            <a:r>
              <a:rPr lang="en-US" smtClean="0"/>
              <a:t>Click to edit Master title style</a:t>
            </a:r>
            <a:endParaRPr lang="en-US" dirty="0"/>
          </a:p>
        </p:txBody>
      </p:sp>
      <p:sp>
        <p:nvSpPr>
          <p:cNvPr id="13" name="Content Placeholder 12"/>
          <p:cNvSpPr>
            <a:spLocks noGrp="1"/>
          </p:cNvSpPr>
          <p:nvPr>
            <p:ph sz="quarter" idx="10"/>
          </p:nvPr>
        </p:nvSpPr>
        <p:spPr>
          <a:xfrm>
            <a:off x="366616" y="1134374"/>
            <a:ext cx="8229600" cy="4852358"/>
          </a:xfrm>
        </p:spPr>
        <p:txBody>
          <a:bodyPr/>
          <a:lstStyle>
            <a:lvl1pPr marL="112713" indent="-112713">
              <a:buClr>
                <a:schemeClr val="tx1"/>
              </a:buClr>
              <a:defRPr>
                <a:solidFill>
                  <a:schemeClr val="tx1"/>
                </a:solidFill>
              </a:defRPr>
            </a:lvl1pPr>
            <a:lvl2pPr marL="569913" indent="-225425">
              <a:buClr>
                <a:schemeClr val="tx1"/>
              </a:buClr>
              <a:defRPr>
                <a:solidFill>
                  <a:schemeClr val="tx1"/>
                </a:solidFill>
              </a:defRPr>
            </a:lvl2pPr>
            <a:lvl3pPr marL="854075" indent="-223838">
              <a:buClr>
                <a:schemeClr val="tx1"/>
              </a:buClr>
              <a:defRPr>
                <a:solidFill>
                  <a:schemeClr val="tx1"/>
                </a:solidFill>
              </a:defRPr>
            </a:lvl3pPr>
            <a:lvl4pPr marL="1147763" indent="-233363">
              <a:buClr>
                <a:schemeClr val="tx1"/>
              </a:buClr>
              <a:defRPr>
                <a:solidFill>
                  <a:schemeClr val="tx1"/>
                </a:solidFill>
              </a:defRPr>
            </a:lvl4pPr>
            <a:lvl5pPr marL="1431925" indent="-173038">
              <a:buClr>
                <a:schemeClr val="tx1"/>
              </a:buCl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gn="l" defTabSz="457200" rtl="0" eaLnBrk="1" fontAlgn="base" hangingPunct="1">
              <a:lnSpc>
                <a:spcPct val="90000"/>
              </a:lnSpc>
              <a:spcBef>
                <a:spcPct val="0"/>
              </a:spcBef>
              <a:spcAft>
                <a:spcPct val="20000"/>
              </a:spcAft>
              <a:defRPr lang="en-US" sz="2400" b="1" cap="all" baseline="0" dirty="0" smtClean="0">
                <a:solidFill>
                  <a:srgbClr val="292929"/>
                </a:solidFill>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pic>
        <p:nvPicPr>
          <p:cNvPr id="2" name="Picture 11" descr="lrg-ven-gradient-3.png"/>
          <p:cNvPicPr>
            <a:picLocks noChangeAspect="1"/>
          </p:cNvPicPr>
          <p:nvPr userDrawn="1"/>
        </p:nvPicPr>
        <p:blipFill>
          <a:blip r:embed="rId2" cstate="print"/>
          <a:srcRect/>
          <a:stretch>
            <a:fillRect/>
          </a:stretch>
        </p:blipFill>
        <p:spPr bwMode="auto">
          <a:xfrm>
            <a:off x="0" y="5038725"/>
            <a:ext cx="9144000" cy="1819275"/>
          </a:xfrm>
          <a:prstGeom prst="rect">
            <a:avLst/>
          </a:prstGeom>
          <a:noFill/>
          <a:ln w="9525">
            <a:noFill/>
            <a:miter lim="800000"/>
            <a:headEnd/>
            <a:tailEnd/>
          </a:ln>
        </p:spPr>
      </p:pic>
      <p:sp>
        <p:nvSpPr>
          <p:cNvPr id="3" name="Rectangle 44"/>
          <p:cNvSpPr>
            <a:spLocks noChangeArrowheads="1"/>
          </p:cNvSpPr>
          <p:nvPr userDrawn="1"/>
        </p:nvSpPr>
        <p:spPr bwMode="invGray">
          <a:xfrm>
            <a:off x="0" y="0"/>
            <a:ext cx="9144000" cy="6858000"/>
          </a:xfrm>
          <a:prstGeom prst="rect">
            <a:avLst/>
          </a:prstGeom>
          <a:gradFill rotWithShape="1">
            <a:gsLst>
              <a:gs pos="0">
                <a:srgbClr val="BABCBE">
                  <a:alpha val="14999"/>
                </a:srgbClr>
              </a:gs>
              <a:gs pos="100000">
                <a:srgbClr val="565758">
                  <a:alpha val="14999"/>
                </a:srgbClr>
              </a:gs>
            </a:gsLst>
            <a:lin ang="5400000" scaled="1"/>
          </a:gradFill>
          <a:ln w="28575" algn="ctr">
            <a:noFill/>
            <a:miter lim="800000"/>
            <a:headEnd/>
            <a:tailEnd/>
          </a:ln>
          <a:effectLst/>
        </p:spPr>
        <p:txBody>
          <a:bodyPr wrap="none" tIns="0" rIns="0" bIns="0" anchor="ctr">
            <a:spAutoFit/>
          </a:bodyPr>
          <a:lstStyle/>
          <a:p>
            <a:pPr>
              <a:defRPr/>
            </a:pPr>
            <a:endParaRPr lang="en-US">
              <a:cs typeface="Arial" charset="0"/>
            </a:endParaRPr>
          </a:p>
        </p:txBody>
      </p:sp>
      <p:pic>
        <p:nvPicPr>
          <p:cNvPr id="4" name="Picture 2"/>
          <p:cNvPicPr>
            <a:picLocks noChangeAspect="1" noChangeArrowheads="1"/>
          </p:cNvPicPr>
          <p:nvPr userDrawn="1"/>
        </p:nvPicPr>
        <p:blipFill>
          <a:blip r:embed="rId3" cstate="print"/>
          <a:srcRect/>
          <a:stretch>
            <a:fillRect/>
          </a:stretch>
        </p:blipFill>
        <p:spPr bwMode="auto">
          <a:xfrm>
            <a:off x="3702050" y="2184400"/>
            <a:ext cx="4554538" cy="3822700"/>
          </a:xfrm>
          <a:prstGeom prst="rect">
            <a:avLst/>
          </a:prstGeom>
          <a:noFill/>
          <a:ln w="28575">
            <a:noFill/>
            <a:miter lim="800000"/>
            <a:headEnd/>
            <a:tailEnd type="none" w="lg" len="sm"/>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8788" y="530225"/>
            <a:ext cx="8264525" cy="4111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8788" y="1403350"/>
            <a:ext cx="4056062" cy="4768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7250" y="1403350"/>
            <a:ext cx="4056063" cy="4768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8788" y="530225"/>
            <a:ext cx="8264525" cy="4111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8788" y="1403350"/>
            <a:ext cx="8264525" cy="4768850"/>
          </a:xfrm>
        </p:spPr>
        <p:txBody>
          <a:bodyPr rtlCol="0">
            <a:normAutofit/>
          </a:bodyPr>
          <a:lstStyle/>
          <a:p>
            <a:pPr lvl="0"/>
            <a:endParaRPr lang="en-US" noProof="0"/>
          </a:p>
        </p:txBody>
      </p:sp>
    </p:spTree>
  </p:cSld>
  <p:clrMapOvr>
    <a:masterClrMapping/>
  </p:clrMapOvr>
  <p:transition spd="med">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8788" y="530225"/>
            <a:ext cx="8264525" cy="41116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8788" y="1403350"/>
            <a:ext cx="4056062" cy="4768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67250" y="1403350"/>
            <a:ext cx="4056063" cy="4768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gn="l" defTabSz="457200" rtl="0" eaLnBrk="1" fontAlgn="base" hangingPunct="1">
              <a:lnSpc>
                <a:spcPct val="90000"/>
              </a:lnSpc>
              <a:spcBef>
                <a:spcPct val="0"/>
              </a:spcBef>
              <a:spcAft>
                <a:spcPts val="526"/>
              </a:spcAft>
              <a:defRPr lang="en-US" sz="2400" b="1" cap="all" baseline="0" dirty="0" smtClean="0">
                <a:solidFill>
                  <a:srgbClr val="292929"/>
                </a:solidFill>
                <a:latin typeface="+mj-lt"/>
                <a:ea typeface="+mj-ea"/>
                <a:cs typeface="+mj-cs"/>
              </a:defRPr>
            </a:lvl1pPr>
          </a:lstStyle>
          <a:p>
            <a:pPr lvl="0"/>
            <a:r>
              <a:rPr lang="en-US" smtClean="0"/>
              <a:t>Click to edit Master title style</a:t>
            </a:r>
            <a:endParaRPr lang="en-US" dirty="0"/>
          </a:p>
        </p:txBody>
      </p:sp>
      <p:sp>
        <p:nvSpPr>
          <p:cNvPr id="13" name="Content Placeholder 12"/>
          <p:cNvSpPr>
            <a:spLocks noGrp="1"/>
          </p:cNvSpPr>
          <p:nvPr>
            <p:ph sz="quarter" idx="10"/>
          </p:nvPr>
        </p:nvSpPr>
        <p:spPr>
          <a:xfrm>
            <a:off x="366616" y="1134374"/>
            <a:ext cx="8229600" cy="4852358"/>
          </a:xfrm>
        </p:spPr>
        <p:txBody>
          <a:bodyPr/>
          <a:lstStyle>
            <a:lvl1pPr marL="112713" indent="-112713">
              <a:buClr>
                <a:schemeClr val="tx1"/>
              </a:buClr>
              <a:defRPr>
                <a:solidFill>
                  <a:schemeClr val="tx1"/>
                </a:solidFill>
              </a:defRPr>
            </a:lvl1pPr>
            <a:lvl2pPr marL="569913" indent="-225425">
              <a:buClr>
                <a:schemeClr val="tx1"/>
              </a:buClr>
              <a:defRPr>
                <a:solidFill>
                  <a:schemeClr val="tx1"/>
                </a:solidFill>
              </a:defRPr>
            </a:lvl2pPr>
            <a:lvl3pPr marL="854075" indent="-223838">
              <a:buClr>
                <a:schemeClr val="tx1"/>
              </a:buClr>
              <a:defRPr>
                <a:solidFill>
                  <a:schemeClr val="tx1"/>
                </a:solidFill>
              </a:defRPr>
            </a:lvl3pPr>
            <a:lvl4pPr marL="1147763" indent="-233363">
              <a:buClr>
                <a:schemeClr val="tx1"/>
              </a:buClr>
              <a:defRPr>
                <a:solidFill>
                  <a:schemeClr val="tx1"/>
                </a:solidFill>
              </a:defRPr>
            </a:lvl4pPr>
            <a:lvl5pPr marL="1431925" indent="-173038">
              <a:buClr>
                <a:schemeClr val="tx1"/>
              </a:buCl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gn="l" defTabSz="457200" rtl="0" eaLnBrk="1" fontAlgn="base" hangingPunct="1">
              <a:lnSpc>
                <a:spcPct val="90000"/>
              </a:lnSpc>
              <a:spcBef>
                <a:spcPct val="0"/>
              </a:spcBef>
              <a:spcAft>
                <a:spcPct val="20000"/>
              </a:spcAft>
              <a:defRPr lang="en-US" sz="2400" b="1" cap="all" baseline="0" dirty="0" smtClean="0">
                <a:solidFill>
                  <a:srgbClr val="292929"/>
                </a:solidFill>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pic>
        <p:nvPicPr>
          <p:cNvPr id="2" name="Picture 11" descr="lrg-ven-gradient-3.png"/>
          <p:cNvPicPr>
            <a:picLocks noChangeAspect="1"/>
          </p:cNvPicPr>
          <p:nvPr userDrawn="1"/>
        </p:nvPicPr>
        <p:blipFill>
          <a:blip r:embed="rId2" cstate="print"/>
          <a:srcRect/>
          <a:stretch>
            <a:fillRect/>
          </a:stretch>
        </p:blipFill>
        <p:spPr bwMode="auto">
          <a:xfrm>
            <a:off x="0" y="5038725"/>
            <a:ext cx="9144000" cy="1819275"/>
          </a:xfrm>
          <a:prstGeom prst="rect">
            <a:avLst/>
          </a:prstGeom>
          <a:noFill/>
          <a:ln w="9525">
            <a:noFill/>
            <a:miter lim="800000"/>
            <a:headEnd/>
            <a:tailEnd/>
          </a:ln>
        </p:spPr>
      </p:pic>
      <p:sp>
        <p:nvSpPr>
          <p:cNvPr id="3" name="Rectangle 44"/>
          <p:cNvSpPr>
            <a:spLocks noChangeArrowheads="1"/>
          </p:cNvSpPr>
          <p:nvPr userDrawn="1"/>
        </p:nvSpPr>
        <p:spPr bwMode="invGray">
          <a:xfrm>
            <a:off x="0" y="0"/>
            <a:ext cx="9144000" cy="6858000"/>
          </a:xfrm>
          <a:prstGeom prst="rect">
            <a:avLst/>
          </a:prstGeom>
          <a:gradFill rotWithShape="1">
            <a:gsLst>
              <a:gs pos="0">
                <a:srgbClr val="BABCBE">
                  <a:alpha val="14999"/>
                </a:srgbClr>
              </a:gs>
              <a:gs pos="100000">
                <a:srgbClr val="565758">
                  <a:alpha val="14999"/>
                </a:srgbClr>
              </a:gs>
            </a:gsLst>
            <a:lin ang="5400000" scaled="1"/>
          </a:gradFill>
          <a:ln w="28575" algn="ctr">
            <a:noFill/>
            <a:miter lim="800000"/>
            <a:headEnd/>
            <a:tailEnd/>
          </a:ln>
          <a:effectLst/>
        </p:spPr>
        <p:txBody>
          <a:bodyPr wrap="none" tIns="0" rIns="0" bIns="0" anchor="ctr">
            <a:spAutoFit/>
          </a:bodyPr>
          <a:lstStyle/>
          <a:p>
            <a:pPr>
              <a:defRPr/>
            </a:pPr>
            <a:endParaRPr lang="en-US">
              <a:cs typeface="Arial" charset="0"/>
            </a:endParaRPr>
          </a:p>
        </p:txBody>
      </p:sp>
      <p:pic>
        <p:nvPicPr>
          <p:cNvPr id="4" name="Picture 2"/>
          <p:cNvPicPr>
            <a:picLocks noChangeAspect="1" noChangeArrowheads="1"/>
          </p:cNvPicPr>
          <p:nvPr userDrawn="1"/>
        </p:nvPicPr>
        <p:blipFill>
          <a:blip r:embed="rId3" cstate="print"/>
          <a:srcRect/>
          <a:stretch>
            <a:fillRect/>
          </a:stretch>
        </p:blipFill>
        <p:spPr bwMode="auto">
          <a:xfrm>
            <a:off x="3702050" y="2184400"/>
            <a:ext cx="4554538" cy="3822700"/>
          </a:xfrm>
          <a:prstGeom prst="rect">
            <a:avLst/>
          </a:prstGeom>
          <a:noFill/>
          <a:ln w="28575">
            <a:noFill/>
            <a:miter lim="800000"/>
            <a:headEnd/>
            <a:tailEnd type="none" w="lg" len="sm"/>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8788" y="530225"/>
            <a:ext cx="8264525" cy="4111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8788" y="1403350"/>
            <a:ext cx="4056062" cy="4768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7250" y="1403350"/>
            <a:ext cx="4056063" cy="4768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8788" y="530225"/>
            <a:ext cx="8264525" cy="4111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8788" y="1403350"/>
            <a:ext cx="8264525" cy="4768850"/>
          </a:xfrm>
        </p:spPr>
        <p:txBody>
          <a:bodyPr rtlCol="0">
            <a:normAutofit/>
          </a:bodyPr>
          <a:lstStyle/>
          <a:p>
            <a:pPr lvl="0"/>
            <a:endParaRPr lang="en-US" noProof="0"/>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8788" y="530225"/>
            <a:ext cx="8264525" cy="41116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8788" y="1403350"/>
            <a:ext cx="4056062" cy="4768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67250" y="1403350"/>
            <a:ext cx="4056063" cy="4768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vl1pPr>
          </a:lstStyle>
          <a:p>
            <a:pPr>
              <a:defRPr/>
            </a:pPr>
            <a:fld id="{319F7EBB-80E6-4C7B-896C-8F316C074608}" type="datetimeFigureOut">
              <a:rPr lang="en-US"/>
              <a:pPr>
                <a:defRPr/>
              </a:pPr>
              <a:t>2/23/2011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646FE9A-ADA1-4C2D-A436-2213D8C1A2F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gray">
          <a:xfrm>
            <a:off x="0" y="0"/>
            <a:ext cx="9144000" cy="6858000"/>
          </a:xfrm>
          <a:prstGeom prst="rect">
            <a:avLst/>
          </a:prstGeom>
          <a:solidFill>
            <a:srgbClr val="DFDFDF"/>
          </a:solidFill>
          <a:ln w="28575" algn="ctr">
            <a:noFill/>
            <a:miter lim="800000"/>
            <a:headEnd/>
            <a:tailEnd/>
          </a:ln>
          <a:effectLst/>
        </p:spPr>
        <p:txBody>
          <a:bodyPr wrap="none" tIns="0" rIns="0" bIns="0" anchor="ctr"/>
          <a:lstStyle/>
          <a:p>
            <a:pPr>
              <a:defRPr/>
            </a:pPr>
            <a:endParaRPr lang="en-US">
              <a:cs typeface="Arial" charset="0"/>
            </a:endParaRPr>
          </a:p>
        </p:txBody>
      </p:sp>
      <p:pic>
        <p:nvPicPr>
          <p:cNvPr id="5" name="Picture 7" descr="blue-window"/>
          <p:cNvPicPr>
            <a:picLocks noChangeAspect="1" noChangeArrowheads="1"/>
          </p:cNvPicPr>
          <p:nvPr userDrawn="1">
            <p:custDataLst>
              <p:tags r:id="rId1"/>
            </p:custDataLst>
          </p:nvPr>
        </p:nvPicPr>
        <p:blipFill>
          <a:blip r:embed="rId4" cstate="print"/>
          <a:srcRect b="37572"/>
          <a:stretch>
            <a:fillRect/>
          </a:stretch>
        </p:blipFill>
        <p:spPr bwMode="auto">
          <a:xfrm>
            <a:off x="450850" y="5468938"/>
            <a:ext cx="8242300" cy="933450"/>
          </a:xfrm>
          <a:prstGeom prst="rect">
            <a:avLst/>
          </a:prstGeom>
          <a:noFill/>
          <a:ln w="9525">
            <a:noFill/>
            <a:miter lim="800000"/>
            <a:headEnd/>
            <a:tailEnd/>
          </a:ln>
        </p:spPr>
      </p:pic>
      <p:pic>
        <p:nvPicPr>
          <p:cNvPr id="6" name="Picture 13" descr="juniper_black.png"/>
          <p:cNvPicPr>
            <a:picLocks noChangeAspect="1"/>
          </p:cNvPicPr>
          <p:nvPr userDrawn="1">
            <p:custDataLst>
              <p:tags r:id="rId2"/>
            </p:custDataLst>
          </p:nvPr>
        </p:nvPicPr>
        <p:blipFill>
          <a:blip r:embed="rId5" cstate="print"/>
          <a:srcRect/>
          <a:stretch>
            <a:fillRect/>
          </a:stretch>
        </p:blipFill>
        <p:spPr bwMode="auto">
          <a:xfrm>
            <a:off x="6496050" y="917575"/>
            <a:ext cx="1717675" cy="468313"/>
          </a:xfrm>
          <a:prstGeom prst="rect">
            <a:avLst/>
          </a:prstGeom>
          <a:noFill/>
          <a:ln w="9525">
            <a:noFill/>
            <a:miter lim="800000"/>
            <a:headEnd/>
            <a:tailEnd/>
          </a:ln>
        </p:spPr>
      </p:pic>
      <p:sp>
        <p:nvSpPr>
          <p:cNvPr id="2" name="Title 1"/>
          <p:cNvSpPr>
            <a:spLocks noGrp="1"/>
          </p:cNvSpPr>
          <p:nvPr>
            <p:ph type="ctrTitle"/>
          </p:nvPr>
        </p:nvSpPr>
        <p:spPr>
          <a:xfrm>
            <a:off x="914400" y="2532888"/>
            <a:ext cx="7315200" cy="877824"/>
          </a:xfrm>
        </p:spPr>
        <p:txBody>
          <a:bodyPr>
            <a:noAutofit/>
          </a:bodyPr>
          <a:lstStyle>
            <a:lvl1pPr algn="l" defTabSz="457200" rtl="0" eaLnBrk="1" fontAlgn="base" hangingPunct="1">
              <a:lnSpc>
                <a:spcPct val="90000"/>
              </a:lnSpc>
              <a:spcBef>
                <a:spcPct val="0"/>
              </a:spcBef>
              <a:spcAft>
                <a:spcPct val="20000"/>
              </a:spcAft>
              <a:defRPr lang="en-US" sz="3200" b="1" cap="all" baseline="0" dirty="0" smtClean="0">
                <a:solidFill>
                  <a:srgbClr val="292929"/>
                </a:solidFill>
                <a:latin typeface="Arial" pitchFamily="34" charset="0"/>
                <a:ea typeface="+mj-ea"/>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3611880"/>
            <a:ext cx="5943600" cy="1051560"/>
          </a:xfrm>
        </p:spPr>
        <p:txBody>
          <a:bodyPr>
            <a:noAutofit/>
          </a:bodyPr>
          <a:lstStyle>
            <a:lvl1pPr marL="0" indent="0" algn="l" defTabSz="457200" rtl="0" eaLnBrk="1" fontAlgn="base" hangingPunct="1">
              <a:lnSpc>
                <a:spcPct val="95000"/>
              </a:lnSpc>
              <a:spcBef>
                <a:spcPct val="0"/>
              </a:spcBef>
              <a:spcAft>
                <a:spcPts val="600"/>
              </a:spcAft>
              <a:buClrTx/>
              <a:buFontTx/>
              <a:buNone/>
              <a:defRPr lang="en-US" sz="2000" dirty="0" smtClean="0">
                <a:solidFill>
                  <a:srgbClr val="4D4D4D"/>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5.pn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6250" y="255588"/>
            <a:ext cx="8220075" cy="741362"/>
          </a:xfrm>
          <a:prstGeom prst="rect">
            <a:avLst/>
          </a:prstGeom>
          <a:noFill/>
          <a:ln w="9525" algn="ctr">
            <a:noFill/>
            <a:miter lim="800000"/>
            <a:headEnd/>
            <a:tailEnd/>
          </a:ln>
        </p:spPr>
        <p:txBody>
          <a:bodyPr vert="horz" wrap="square" lIns="0" tIns="45720" rIns="91440" bIns="45720" numCol="1" anchor="b" anchorCtr="0" compatLnSpc="1">
            <a:prstTxWarp prst="textNoShape">
              <a:avLst/>
            </a:prstTxWarp>
          </a:bodyPr>
          <a:lstStyle/>
          <a:p>
            <a:pPr lvl="0"/>
            <a:r>
              <a:rPr lang="en-US" dirty="0" smtClean="0"/>
              <a:t>Click to edit </a:t>
            </a:r>
            <a:br>
              <a:rPr lang="en-US" dirty="0" smtClean="0"/>
            </a:br>
            <a:r>
              <a:rPr lang="en-US" dirty="0" smtClean="0"/>
              <a:t>Master title style</a:t>
            </a:r>
            <a:endParaRPr lang="en-US" dirty="0"/>
          </a:p>
        </p:txBody>
      </p:sp>
      <p:sp>
        <p:nvSpPr>
          <p:cNvPr id="3075" name="Text Placeholder 2"/>
          <p:cNvSpPr>
            <a:spLocks noGrp="1"/>
          </p:cNvSpPr>
          <p:nvPr>
            <p:ph type="body" idx="1"/>
          </p:nvPr>
        </p:nvSpPr>
        <p:spPr bwMode="auto">
          <a:xfrm>
            <a:off x="368300" y="1133475"/>
            <a:ext cx="8220075" cy="4773613"/>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 name="Rectangle 26"/>
          <p:cNvSpPr>
            <a:spLocks noChangeArrowheads="1"/>
          </p:cNvSpPr>
          <p:nvPr/>
        </p:nvSpPr>
        <p:spPr bwMode="black">
          <a:xfrm>
            <a:off x="471488" y="6229350"/>
            <a:ext cx="530225" cy="198438"/>
          </a:xfrm>
          <a:prstGeom prst="rect">
            <a:avLst/>
          </a:prstGeom>
          <a:noFill/>
          <a:ln w="9525" algn="ctr">
            <a:noFill/>
            <a:miter lim="800000"/>
            <a:headEnd/>
            <a:tailEnd/>
          </a:ln>
        </p:spPr>
        <p:txBody>
          <a:bodyPr wrap="none" lIns="0" tIns="0" rIns="0" bIns="0" anchor="b"/>
          <a:lstStyle/>
          <a:p>
            <a:pPr eaLnBrk="0" hangingPunct="0">
              <a:tabLst>
                <a:tab pos="461963" algn="l"/>
                <a:tab pos="4572000" algn="ctr"/>
                <a:tab pos="8461375" algn="r"/>
                <a:tab pos="8855075" algn="r"/>
              </a:tabLst>
              <a:defRPr/>
            </a:pPr>
            <a:fld id="{49646F3A-7486-4663-BF02-D80F0AC94B1D}" type="slidenum">
              <a:rPr lang="en-US" sz="1000">
                <a:solidFill>
                  <a:srgbClr val="807F83"/>
                </a:solidFill>
                <a:cs typeface="Arial" charset="0"/>
              </a:rPr>
              <a:pPr eaLnBrk="0" hangingPunct="0">
                <a:tabLst>
                  <a:tab pos="461963" algn="l"/>
                  <a:tab pos="4572000" algn="ctr"/>
                  <a:tab pos="8461375" algn="r"/>
                  <a:tab pos="8855075" algn="r"/>
                </a:tabLst>
                <a:defRPr/>
              </a:pPr>
              <a:t>‹#›</a:t>
            </a:fld>
            <a:endParaRPr lang="en-US" sz="1000">
              <a:solidFill>
                <a:srgbClr val="807F83"/>
              </a:solidFill>
              <a:cs typeface="Arial" charset="0"/>
            </a:endParaRPr>
          </a:p>
        </p:txBody>
      </p:sp>
      <p:grpSp>
        <p:nvGrpSpPr>
          <p:cNvPr id="3077" name="Group 6"/>
          <p:cNvGrpSpPr>
            <a:grpSpLocks/>
          </p:cNvGrpSpPr>
          <p:nvPr/>
        </p:nvGrpSpPr>
        <p:grpSpPr bwMode="auto">
          <a:xfrm>
            <a:off x="450850" y="238125"/>
            <a:ext cx="8240713" cy="5994400"/>
            <a:chOff x="284" y="150"/>
            <a:chExt cx="5182" cy="3776"/>
          </a:xfrm>
        </p:grpSpPr>
        <p:sp>
          <p:nvSpPr>
            <p:cNvPr id="19" name="Line 7"/>
            <p:cNvSpPr>
              <a:spLocks noChangeShapeType="1"/>
            </p:cNvSpPr>
            <p:nvPr userDrawn="1"/>
          </p:nvSpPr>
          <p:spPr bwMode="auto">
            <a:xfrm>
              <a:off x="284" y="3926"/>
              <a:ext cx="5182" cy="0"/>
            </a:xfrm>
            <a:prstGeom prst="line">
              <a:avLst/>
            </a:prstGeom>
            <a:noFill/>
            <a:ln w="12700">
              <a:solidFill>
                <a:srgbClr val="BABCBE"/>
              </a:solidFill>
              <a:round/>
              <a:headEnd/>
              <a:tailEnd/>
            </a:ln>
            <a:effectLst/>
          </p:spPr>
          <p:txBody>
            <a:bodyPr/>
            <a:lstStyle/>
            <a:p>
              <a:pPr>
                <a:defRPr/>
              </a:pPr>
              <a:endParaRPr lang="en-US">
                <a:cs typeface="Arial" charset="0"/>
              </a:endParaRPr>
            </a:p>
          </p:txBody>
        </p:sp>
        <p:sp>
          <p:nvSpPr>
            <p:cNvPr id="20" name="Line 8"/>
            <p:cNvSpPr>
              <a:spLocks noChangeShapeType="1"/>
            </p:cNvSpPr>
            <p:nvPr userDrawn="1"/>
          </p:nvSpPr>
          <p:spPr bwMode="auto">
            <a:xfrm>
              <a:off x="284" y="602"/>
              <a:ext cx="5182" cy="0"/>
            </a:xfrm>
            <a:prstGeom prst="line">
              <a:avLst/>
            </a:prstGeom>
            <a:noFill/>
            <a:ln w="12700">
              <a:solidFill>
                <a:srgbClr val="BABCBE"/>
              </a:solidFill>
              <a:round/>
              <a:headEnd/>
              <a:tailEnd/>
            </a:ln>
            <a:effectLst/>
          </p:spPr>
          <p:txBody>
            <a:bodyPr/>
            <a:lstStyle/>
            <a:p>
              <a:pPr>
                <a:defRPr/>
              </a:pPr>
              <a:endParaRPr lang="en-US">
                <a:cs typeface="Arial" charset="0"/>
              </a:endParaRPr>
            </a:p>
          </p:txBody>
        </p:sp>
        <p:sp>
          <p:nvSpPr>
            <p:cNvPr id="21" name="Line 9"/>
            <p:cNvSpPr>
              <a:spLocks noChangeShapeType="1"/>
            </p:cNvSpPr>
            <p:nvPr userDrawn="1"/>
          </p:nvSpPr>
          <p:spPr bwMode="auto">
            <a:xfrm>
              <a:off x="284" y="150"/>
              <a:ext cx="5182" cy="0"/>
            </a:xfrm>
            <a:prstGeom prst="line">
              <a:avLst/>
            </a:prstGeom>
            <a:noFill/>
            <a:ln w="12700">
              <a:solidFill>
                <a:srgbClr val="BABCBE"/>
              </a:solidFill>
              <a:round/>
              <a:headEnd/>
              <a:tailEnd/>
            </a:ln>
            <a:effectLst/>
          </p:spPr>
          <p:txBody>
            <a:bodyPr/>
            <a:lstStyle/>
            <a:p>
              <a:pPr>
                <a:defRPr/>
              </a:pPr>
              <a:endParaRPr lang="en-US">
                <a:cs typeface="Arial" charset="0"/>
              </a:endParaRPr>
            </a:p>
          </p:txBody>
        </p:sp>
      </p:grpSp>
      <p:sp>
        <p:nvSpPr>
          <p:cNvPr id="11" name="TextBox 10"/>
          <p:cNvSpPr txBox="1"/>
          <p:nvPr/>
        </p:nvSpPr>
        <p:spPr>
          <a:xfrm>
            <a:off x="461963" y="6230938"/>
            <a:ext cx="8210550" cy="215900"/>
          </a:xfrm>
          <a:prstGeom prst="rect">
            <a:avLst/>
          </a:prstGeom>
          <a:noFill/>
        </p:spPr>
        <p:txBody>
          <a:bodyPr>
            <a:spAutoFit/>
          </a:bodyPr>
          <a:lstStyle/>
          <a:p>
            <a:pPr>
              <a:spcBef>
                <a:spcPct val="50000"/>
              </a:spcBef>
              <a:tabLst>
                <a:tab pos="227013" algn="l"/>
                <a:tab pos="3884613" algn="ctr"/>
              </a:tabLst>
              <a:defRPr/>
            </a:pPr>
            <a:r>
              <a:rPr lang="en-US" sz="800" dirty="0">
                <a:solidFill>
                  <a:schemeClr val="accent6"/>
                </a:solidFill>
                <a:latin typeface="+mn-lt"/>
              </a:rPr>
              <a:t>	</a:t>
            </a:r>
            <a:r>
              <a:rPr lang="en-US" sz="800" dirty="0" smtClean="0">
                <a:solidFill>
                  <a:schemeClr val="accent6"/>
                </a:solidFill>
                <a:latin typeface="+mn-lt"/>
              </a:rPr>
              <a:t>	</a:t>
            </a:r>
            <a:endParaRPr lang="en-US" sz="800" dirty="0">
              <a:solidFill>
                <a:schemeClr val="accent6"/>
              </a:solidFill>
              <a:latin typeface="+mn-lt"/>
            </a:endParaRPr>
          </a:p>
        </p:txBody>
      </p:sp>
    </p:spTree>
  </p:cSld>
  <p:clrMap bg1="lt1" tx1="dk1" bg2="lt2" tx2="dk2" accent1="accent1" accent2="accent2" accent3="accent3" accent4="accent4" accent5="accent5" accent6="accent6" hlink="hlink" folHlink="folHlink"/>
  <p:sldLayoutIdLst>
    <p:sldLayoutId id="2147483826" r:id="rId1"/>
    <p:sldLayoutId id="2147483821" r:id="rId2"/>
    <p:sldLayoutId id="2147483822" r:id="rId3"/>
    <p:sldLayoutId id="2147483827" r:id="rId4"/>
    <p:sldLayoutId id="2147483828" r:id="rId5"/>
    <p:sldLayoutId id="2147483829" r:id="rId6"/>
    <p:sldLayoutId id="2147483830" r:id="rId7"/>
    <p:sldLayoutId id="2147483831" r:id="rId8"/>
  </p:sldLayoutIdLst>
  <p:txStyles>
    <p:titleStyle>
      <a:lvl1pPr algn="l" defTabSz="457200" rtl="0" eaLnBrk="0" fontAlgn="base" hangingPunct="0">
        <a:lnSpc>
          <a:spcPct val="90000"/>
        </a:lnSpc>
        <a:spcBef>
          <a:spcPct val="0"/>
        </a:spcBef>
        <a:spcAft>
          <a:spcPct val="20000"/>
        </a:spcAft>
        <a:defRPr lang="en-US" sz="2400" b="1" kern="1200" cap="all" dirty="0">
          <a:solidFill>
            <a:srgbClr val="292929"/>
          </a:solidFill>
          <a:latin typeface="Arial" pitchFamily="34" charset="0"/>
          <a:ea typeface="+mj-ea"/>
          <a:cs typeface="+mj-cs"/>
        </a:defRPr>
      </a:lvl1pPr>
      <a:lvl2pPr algn="l" defTabSz="457200" rtl="0" eaLnBrk="0" fontAlgn="base" hangingPunct="0">
        <a:lnSpc>
          <a:spcPct val="90000"/>
        </a:lnSpc>
        <a:spcBef>
          <a:spcPct val="0"/>
        </a:spcBef>
        <a:spcAft>
          <a:spcPct val="20000"/>
        </a:spcAft>
        <a:defRPr sz="2400" b="1">
          <a:solidFill>
            <a:srgbClr val="292929"/>
          </a:solidFill>
          <a:latin typeface="Arial" pitchFamily="34" charset="0"/>
        </a:defRPr>
      </a:lvl2pPr>
      <a:lvl3pPr algn="l" defTabSz="457200" rtl="0" eaLnBrk="0" fontAlgn="base" hangingPunct="0">
        <a:lnSpc>
          <a:spcPct val="90000"/>
        </a:lnSpc>
        <a:spcBef>
          <a:spcPct val="0"/>
        </a:spcBef>
        <a:spcAft>
          <a:spcPct val="20000"/>
        </a:spcAft>
        <a:defRPr sz="2400" b="1">
          <a:solidFill>
            <a:srgbClr val="292929"/>
          </a:solidFill>
          <a:latin typeface="Arial" pitchFamily="34" charset="0"/>
        </a:defRPr>
      </a:lvl3pPr>
      <a:lvl4pPr algn="l" defTabSz="457200" rtl="0" eaLnBrk="0" fontAlgn="base" hangingPunct="0">
        <a:lnSpc>
          <a:spcPct val="90000"/>
        </a:lnSpc>
        <a:spcBef>
          <a:spcPct val="0"/>
        </a:spcBef>
        <a:spcAft>
          <a:spcPct val="20000"/>
        </a:spcAft>
        <a:defRPr sz="2400" b="1">
          <a:solidFill>
            <a:srgbClr val="292929"/>
          </a:solidFill>
          <a:latin typeface="Arial" pitchFamily="34" charset="0"/>
        </a:defRPr>
      </a:lvl4pPr>
      <a:lvl5pPr algn="l" defTabSz="457200" rtl="0" eaLnBrk="0" fontAlgn="base" hangingPunct="0">
        <a:lnSpc>
          <a:spcPct val="90000"/>
        </a:lnSpc>
        <a:spcBef>
          <a:spcPct val="0"/>
        </a:spcBef>
        <a:spcAft>
          <a:spcPct val="20000"/>
        </a:spcAft>
        <a:defRPr sz="2400" b="1">
          <a:solidFill>
            <a:srgbClr val="292929"/>
          </a:solidFill>
          <a:latin typeface="Arial" pitchFamily="34" charset="0"/>
        </a:defRPr>
      </a:lvl5pPr>
      <a:lvl6pPr marL="457200" algn="l" defTabSz="457200" rtl="0" fontAlgn="base">
        <a:lnSpc>
          <a:spcPct val="90000"/>
        </a:lnSpc>
        <a:spcBef>
          <a:spcPct val="0"/>
        </a:spcBef>
        <a:spcAft>
          <a:spcPct val="20000"/>
        </a:spcAft>
        <a:defRPr sz="2400" b="1">
          <a:solidFill>
            <a:srgbClr val="292929"/>
          </a:solidFill>
          <a:latin typeface="Arial" pitchFamily="34" charset="0"/>
        </a:defRPr>
      </a:lvl6pPr>
      <a:lvl7pPr marL="914400" algn="l" defTabSz="457200" rtl="0" fontAlgn="base">
        <a:lnSpc>
          <a:spcPct val="90000"/>
        </a:lnSpc>
        <a:spcBef>
          <a:spcPct val="0"/>
        </a:spcBef>
        <a:spcAft>
          <a:spcPct val="20000"/>
        </a:spcAft>
        <a:defRPr sz="2400" b="1">
          <a:solidFill>
            <a:srgbClr val="292929"/>
          </a:solidFill>
          <a:latin typeface="Arial" pitchFamily="34" charset="0"/>
        </a:defRPr>
      </a:lvl7pPr>
      <a:lvl8pPr marL="1371600" algn="l" defTabSz="457200" rtl="0" fontAlgn="base">
        <a:lnSpc>
          <a:spcPct val="90000"/>
        </a:lnSpc>
        <a:spcBef>
          <a:spcPct val="0"/>
        </a:spcBef>
        <a:spcAft>
          <a:spcPct val="20000"/>
        </a:spcAft>
        <a:defRPr sz="2400" b="1">
          <a:solidFill>
            <a:srgbClr val="292929"/>
          </a:solidFill>
          <a:latin typeface="Arial" pitchFamily="34" charset="0"/>
        </a:defRPr>
      </a:lvl8pPr>
      <a:lvl9pPr marL="1828800" algn="l" defTabSz="457200" rtl="0" fontAlgn="base">
        <a:lnSpc>
          <a:spcPct val="90000"/>
        </a:lnSpc>
        <a:spcBef>
          <a:spcPct val="0"/>
        </a:spcBef>
        <a:spcAft>
          <a:spcPct val="20000"/>
        </a:spcAft>
        <a:defRPr sz="2400" b="1">
          <a:solidFill>
            <a:srgbClr val="292929"/>
          </a:solidFill>
          <a:latin typeface="Arial" pitchFamily="34" charset="0"/>
        </a:defRPr>
      </a:lvl9pPr>
    </p:titleStyle>
    <p:bodyStyle>
      <a:lvl1pPr marL="112713" indent="-112713" algn="l" rtl="0" eaLnBrk="0" fontAlgn="base" hangingPunct="0">
        <a:spcBef>
          <a:spcPts val="800"/>
        </a:spcBef>
        <a:spcAft>
          <a:spcPts val="400"/>
        </a:spcAft>
        <a:buClr>
          <a:schemeClr val="tx1"/>
        </a:buClr>
        <a:buSzPct val="25000"/>
        <a:buFont typeface="Arial" pitchFamily="34" charset="0"/>
        <a:buChar char=" "/>
        <a:defRPr lang="en-US" sz="2200" kern="1200" dirty="0">
          <a:solidFill>
            <a:schemeClr val="tx1"/>
          </a:solidFill>
          <a:latin typeface="Arial" pitchFamily="34" charset="0"/>
          <a:ea typeface="+mn-ea"/>
          <a:cs typeface="+mn-cs"/>
        </a:defRPr>
      </a:lvl1pPr>
      <a:lvl2pPr marL="569913" indent="-225425" algn="l" rtl="0" eaLnBrk="0" fontAlgn="base" hangingPunct="0">
        <a:spcBef>
          <a:spcPct val="0"/>
        </a:spcBef>
        <a:spcAft>
          <a:spcPts val="500"/>
        </a:spcAft>
        <a:buClr>
          <a:schemeClr val="tx1"/>
        </a:buClr>
        <a:buSzPct val="90000"/>
        <a:buFont typeface="Wingdings" pitchFamily="2" charset="2"/>
        <a:buChar char="§"/>
        <a:defRPr lang="en-US" sz="2000" kern="1200" dirty="0">
          <a:solidFill>
            <a:schemeClr val="tx1"/>
          </a:solidFill>
          <a:latin typeface="Arial" pitchFamily="34" charset="0"/>
          <a:ea typeface="+mn-ea"/>
          <a:cs typeface="+mn-cs"/>
        </a:defRPr>
      </a:lvl2pPr>
      <a:lvl3pPr marL="854075" indent="-223838" algn="l" rtl="0" eaLnBrk="0" fontAlgn="base" hangingPunct="0">
        <a:spcBef>
          <a:spcPct val="0"/>
        </a:spcBef>
        <a:spcAft>
          <a:spcPts val="500"/>
        </a:spcAft>
        <a:buClr>
          <a:schemeClr val="tx1"/>
        </a:buClr>
        <a:buSzPct val="96000"/>
        <a:buFont typeface="Wingdings" pitchFamily="2" charset="2"/>
        <a:buChar char="§"/>
        <a:defRPr lang="en-US" sz="2400" kern="1200" dirty="0">
          <a:solidFill>
            <a:schemeClr val="tx1"/>
          </a:solidFill>
          <a:latin typeface="Arial" pitchFamily="34" charset="0"/>
          <a:ea typeface="+mn-ea"/>
          <a:cs typeface="+mn-cs"/>
        </a:defRPr>
      </a:lvl3pPr>
      <a:lvl4pPr marL="1147763" indent="-233363" algn="l" rtl="0" eaLnBrk="0" fontAlgn="base" hangingPunct="0">
        <a:spcBef>
          <a:spcPct val="0"/>
        </a:spcBef>
        <a:spcAft>
          <a:spcPts val="500"/>
        </a:spcAft>
        <a:buClr>
          <a:schemeClr val="tx1"/>
        </a:buClr>
        <a:buFont typeface="Arial" pitchFamily="34" charset="0"/>
        <a:buChar char="–"/>
        <a:defRPr lang="en-US" sz="1600" kern="1200" dirty="0">
          <a:solidFill>
            <a:schemeClr val="tx1"/>
          </a:solidFill>
          <a:latin typeface="Arial" pitchFamily="34" charset="0"/>
          <a:ea typeface="+mn-ea"/>
          <a:cs typeface="+mn-cs"/>
        </a:defRPr>
      </a:lvl4pPr>
      <a:lvl5pPr marL="1431925" indent="-173038" algn="l" rtl="0" eaLnBrk="0" fontAlgn="base" hangingPunct="0">
        <a:spcBef>
          <a:spcPct val="0"/>
        </a:spcBef>
        <a:spcAft>
          <a:spcPts val="500"/>
        </a:spcAft>
        <a:buClr>
          <a:schemeClr val="tx1"/>
        </a:buClr>
        <a:buFont typeface="Arial" pitchFamily="34" charset="0"/>
        <a:buChar char="-"/>
        <a:defRPr lang="en-US" sz="1600" kern="1200" dirty="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6250" y="255588"/>
            <a:ext cx="8220075" cy="741362"/>
          </a:xfrm>
          <a:prstGeom prst="rect">
            <a:avLst/>
          </a:prstGeom>
          <a:noFill/>
          <a:ln w="9525" algn="ctr">
            <a:noFill/>
            <a:miter lim="800000"/>
            <a:headEnd/>
            <a:tailEnd/>
          </a:ln>
        </p:spPr>
        <p:txBody>
          <a:bodyPr vert="horz" wrap="square" lIns="0" tIns="45720" rIns="91440" bIns="45720" numCol="1" anchor="b" anchorCtr="0" compatLnSpc="1">
            <a:prstTxWarp prst="textNoShape">
              <a:avLst/>
            </a:prstTxWarp>
          </a:bodyPr>
          <a:lstStyle/>
          <a:p>
            <a:pPr lvl="0"/>
            <a:r>
              <a:rPr lang="en-US" dirty="0" smtClean="0"/>
              <a:t>Click to edit </a:t>
            </a:r>
            <a:br>
              <a:rPr lang="en-US" dirty="0" smtClean="0"/>
            </a:br>
            <a:r>
              <a:rPr lang="en-US" dirty="0" smtClean="0"/>
              <a:t>Master title style</a:t>
            </a:r>
            <a:endParaRPr lang="en-US" dirty="0"/>
          </a:p>
        </p:txBody>
      </p:sp>
      <p:sp>
        <p:nvSpPr>
          <p:cNvPr id="4099" name="Text Placeholder 2"/>
          <p:cNvSpPr>
            <a:spLocks noGrp="1"/>
          </p:cNvSpPr>
          <p:nvPr>
            <p:ph type="body" idx="1"/>
          </p:nvPr>
        </p:nvSpPr>
        <p:spPr bwMode="auto">
          <a:xfrm>
            <a:off x="368300" y="1133475"/>
            <a:ext cx="8220075" cy="4773613"/>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 name="Rectangle 26"/>
          <p:cNvSpPr>
            <a:spLocks noChangeArrowheads="1"/>
          </p:cNvSpPr>
          <p:nvPr/>
        </p:nvSpPr>
        <p:spPr bwMode="black">
          <a:xfrm>
            <a:off x="471488" y="6229350"/>
            <a:ext cx="530225" cy="198438"/>
          </a:xfrm>
          <a:prstGeom prst="rect">
            <a:avLst/>
          </a:prstGeom>
          <a:noFill/>
          <a:ln w="9525" algn="ctr">
            <a:noFill/>
            <a:miter lim="800000"/>
            <a:headEnd/>
            <a:tailEnd/>
          </a:ln>
        </p:spPr>
        <p:txBody>
          <a:bodyPr wrap="none" lIns="0" tIns="0" rIns="0" bIns="0" anchor="b"/>
          <a:lstStyle/>
          <a:p>
            <a:pPr eaLnBrk="0" hangingPunct="0">
              <a:tabLst>
                <a:tab pos="461963" algn="l"/>
                <a:tab pos="4572000" algn="ctr"/>
                <a:tab pos="8461375" algn="r"/>
                <a:tab pos="8855075" algn="r"/>
              </a:tabLst>
              <a:defRPr/>
            </a:pPr>
            <a:fld id="{8E716388-C2C7-49E4-AEAB-5E39F57200CE}" type="slidenum">
              <a:rPr lang="en-US" sz="1000">
                <a:solidFill>
                  <a:srgbClr val="807F83"/>
                </a:solidFill>
                <a:cs typeface="Arial" charset="0"/>
              </a:rPr>
              <a:pPr eaLnBrk="0" hangingPunct="0">
                <a:tabLst>
                  <a:tab pos="461963" algn="l"/>
                  <a:tab pos="4572000" algn="ctr"/>
                  <a:tab pos="8461375" algn="r"/>
                  <a:tab pos="8855075" algn="r"/>
                </a:tabLst>
                <a:defRPr/>
              </a:pPr>
              <a:t>‹#›</a:t>
            </a:fld>
            <a:endParaRPr lang="en-US" sz="1000">
              <a:solidFill>
                <a:srgbClr val="807F83"/>
              </a:solidFill>
              <a:cs typeface="Arial" charset="0"/>
            </a:endParaRPr>
          </a:p>
        </p:txBody>
      </p:sp>
      <p:grpSp>
        <p:nvGrpSpPr>
          <p:cNvPr id="4101" name="Group 6"/>
          <p:cNvGrpSpPr>
            <a:grpSpLocks/>
          </p:cNvGrpSpPr>
          <p:nvPr/>
        </p:nvGrpSpPr>
        <p:grpSpPr bwMode="auto">
          <a:xfrm>
            <a:off x="450850" y="238125"/>
            <a:ext cx="8240713" cy="5994400"/>
            <a:chOff x="284" y="150"/>
            <a:chExt cx="5182" cy="3776"/>
          </a:xfrm>
        </p:grpSpPr>
        <p:sp>
          <p:nvSpPr>
            <p:cNvPr id="19" name="Line 7"/>
            <p:cNvSpPr>
              <a:spLocks noChangeShapeType="1"/>
            </p:cNvSpPr>
            <p:nvPr userDrawn="1"/>
          </p:nvSpPr>
          <p:spPr bwMode="auto">
            <a:xfrm>
              <a:off x="284" y="3926"/>
              <a:ext cx="5182" cy="0"/>
            </a:xfrm>
            <a:prstGeom prst="line">
              <a:avLst/>
            </a:prstGeom>
            <a:noFill/>
            <a:ln w="12700">
              <a:solidFill>
                <a:srgbClr val="BABCBE"/>
              </a:solidFill>
              <a:round/>
              <a:headEnd/>
              <a:tailEnd/>
            </a:ln>
            <a:effectLst/>
          </p:spPr>
          <p:txBody>
            <a:bodyPr/>
            <a:lstStyle/>
            <a:p>
              <a:pPr>
                <a:defRPr/>
              </a:pPr>
              <a:endParaRPr lang="en-US">
                <a:cs typeface="Arial" charset="0"/>
              </a:endParaRPr>
            </a:p>
          </p:txBody>
        </p:sp>
        <p:sp>
          <p:nvSpPr>
            <p:cNvPr id="20" name="Line 8"/>
            <p:cNvSpPr>
              <a:spLocks noChangeShapeType="1"/>
            </p:cNvSpPr>
            <p:nvPr userDrawn="1"/>
          </p:nvSpPr>
          <p:spPr bwMode="auto">
            <a:xfrm>
              <a:off x="284" y="602"/>
              <a:ext cx="5182" cy="0"/>
            </a:xfrm>
            <a:prstGeom prst="line">
              <a:avLst/>
            </a:prstGeom>
            <a:noFill/>
            <a:ln w="12700">
              <a:solidFill>
                <a:srgbClr val="BABCBE"/>
              </a:solidFill>
              <a:round/>
              <a:headEnd/>
              <a:tailEnd/>
            </a:ln>
            <a:effectLst/>
          </p:spPr>
          <p:txBody>
            <a:bodyPr/>
            <a:lstStyle/>
            <a:p>
              <a:pPr>
                <a:defRPr/>
              </a:pPr>
              <a:endParaRPr lang="en-US">
                <a:cs typeface="Arial" charset="0"/>
              </a:endParaRPr>
            </a:p>
          </p:txBody>
        </p:sp>
        <p:sp>
          <p:nvSpPr>
            <p:cNvPr id="21" name="Line 9"/>
            <p:cNvSpPr>
              <a:spLocks noChangeShapeType="1"/>
            </p:cNvSpPr>
            <p:nvPr userDrawn="1"/>
          </p:nvSpPr>
          <p:spPr bwMode="auto">
            <a:xfrm>
              <a:off x="284" y="150"/>
              <a:ext cx="5182" cy="0"/>
            </a:xfrm>
            <a:prstGeom prst="line">
              <a:avLst/>
            </a:prstGeom>
            <a:noFill/>
            <a:ln w="12700">
              <a:solidFill>
                <a:srgbClr val="BABCBE"/>
              </a:solidFill>
              <a:round/>
              <a:headEnd/>
              <a:tailEnd/>
            </a:ln>
            <a:effectLst/>
          </p:spPr>
          <p:txBody>
            <a:bodyPr/>
            <a:lstStyle/>
            <a:p>
              <a:pPr>
                <a:defRPr/>
              </a:pPr>
              <a:endParaRPr lang="en-US">
                <a:cs typeface="Arial" charset="0"/>
              </a:endParaRPr>
            </a:p>
          </p:txBody>
        </p:sp>
      </p:grpSp>
      <p:sp>
        <p:nvSpPr>
          <p:cNvPr id="22" name="TextBox 21"/>
          <p:cNvSpPr txBox="1"/>
          <p:nvPr/>
        </p:nvSpPr>
        <p:spPr>
          <a:xfrm>
            <a:off x="2895600" y="6240463"/>
            <a:ext cx="2971800" cy="215900"/>
          </a:xfrm>
          <a:prstGeom prst="rect">
            <a:avLst/>
          </a:prstGeom>
          <a:noFill/>
        </p:spPr>
        <p:txBody>
          <a:bodyPr wrap="none">
            <a:spAutoFit/>
          </a:bodyPr>
          <a:lstStyle/>
          <a:p>
            <a:pPr>
              <a:spcBef>
                <a:spcPct val="50000"/>
              </a:spcBef>
              <a:defRPr/>
            </a:pPr>
            <a:r>
              <a:rPr lang="en-US" sz="800" dirty="0">
                <a:solidFill>
                  <a:schemeClr val="accent6"/>
                </a:solidFill>
                <a:latin typeface="Arial" charset="0"/>
                <a:cs typeface="Arial" charset="0"/>
              </a:rPr>
              <a:t>Copyright </a:t>
            </a:r>
            <a:r>
              <a:rPr lang="en-US" sz="800" dirty="0">
                <a:solidFill>
                  <a:schemeClr val="accent6"/>
                </a:solidFill>
                <a:latin typeface="Arial" charset="0"/>
                <a:ea typeface="ＭＳ Ｐゴシック" charset="-128"/>
                <a:cs typeface="+mn-cs"/>
              </a:rPr>
              <a:t>© 2009 Juniper Networks, Inc.     www.juniper.net </a:t>
            </a:r>
            <a:r>
              <a:rPr lang="en-US" sz="800" dirty="0">
                <a:solidFill>
                  <a:schemeClr val="accent6"/>
                </a:solidFill>
                <a:latin typeface="Arial" charset="0"/>
                <a:cs typeface="Arial" charset="0"/>
              </a:rPr>
              <a:t> </a:t>
            </a:r>
          </a:p>
        </p:txBody>
      </p:sp>
      <p:pic>
        <p:nvPicPr>
          <p:cNvPr id="4103" name="Picture 10" descr="juniper_black.png"/>
          <p:cNvPicPr>
            <a:picLocks noChangeAspect="1"/>
          </p:cNvPicPr>
          <p:nvPr/>
        </p:nvPicPr>
        <p:blipFill>
          <a:blip r:embed="rId10" cstate="print"/>
          <a:srcRect/>
          <a:stretch>
            <a:fillRect/>
          </a:stretch>
        </p:blipFill>
        <p:spPr bwMode="auto">
          <a:xfrm>
            <a:off x="7564438" y="6316663"/>
            <a:ext cx="1111250" cy="3032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32" r:id="rId1"/>
    <p:sldLayoutId id="2147483824" r:id="rId2"/>
    <p:sldLayoutId id="2147483825" r:id="rId3"/>
    <p:sldLayoutId id="2147483833" r:id="rId4"/>
    <p:sldLayoutId id="2147483834" r:id="rId5"/>
    <p:sldLayoutId id="2147483835" r:id="rId6"/>
    <p:sldLayoutId id="2147483836" r:id="rId7"/>
    <p:sldLayoutId id="2147483837" r:id="rId8"/>
  </p:sldLayoutIdLst>
  <p:txStyles>
    <p:titleStyle>
      <a:lvl1pPr algn="l" defTabSz="457200" rtl="0" eaLnBrk="0" fontAlgn="base" hangingPunct="0">
        <a:lnSpc>
          <a:spcPct val="90000"/>
        </a:lnSpc>
        <a:spcBef>
          <a:spcPct val="0"/>
        </a:spcBef>
        <a:spcAft>
          <a:spcPct val="20000"/>
        </a:spcAft>
        <a:defRPr lang="en-US" sz="2400" b="1" kern="1200" cap="all" dirty="0">
          <a:solidFill>
            <a:srgbClr val="292929"/>
          </a:solidFill>
          <a:latin typeface="Arial" pitchFamily="34" charset="0"/>
          <a:ea typeface="+mj-ea"/>
          <a:cs typeface="+mj-cs"/>
        </a:defRPr>
      </a:lvl1pPr>
      <a:lvl2pPr algn="l" defTabSz="457200" rtl="0" eaLnBrk="0" fontAlgn="base" hangingPunct="0">
        <a:lnSpc>
          <a:spcPct val="90000"/>
        </a:lnSpc>
        <a:spcBef>
          <a:spcPct val="0"/>
        </a:spcBef>
        <a:spcAft>
          <a:spcPct val="20000"/>
        </a:spcAft>
        <a:defRPr sz="2400" b="1">
          <a:solidFill>
            <a:srgbClr val="292929"/>
          </a:solidFill>
          <a:latin typeface="Arial" pitchFamily="34" charset="0"/>
        </a:defRPr>
      </a:lvl2pPr>
      <a:lvl3pPr algn="l" defTabSz="457200" rtl="0" eaLnBrk="0" fontAlgn="base" hangingPunct="0">
        <a:lnSpc>
          <a:spcPct val="90000"/>
        </a:lnSpc>
        <a:spcBef>
          <a:spcPct val="0"/>
        </a:spcBef>
        <a:spcAft>
          <a:spcPct val="20000"/>
        </a:spcAft>
        <a:defRPr sz="2400" b="1">
          <a:solidFill>
            <a:srgbClr val="292929"/>
          </a:solidFill>
          <a:latin typeface="Arial" pitchFamily="34" charset="0"/>
        </a:defRPr>
      </a:lvl3pPr>
      <a:lvl4pPr algn="l" defTabSz="457200" rtl="0" eaLnBrk="0" fontAlgn="base" hangingPunct="0">
        <a:lnSpc>
          <a:spcPct val="90000"/>
        </a:lnSpc>
        <a:spcBef>
          <a:spcPct val="0"/>
        </a:spcBef>
        <a:spcAft>
          <a:spcPct val="20000"/>
        </a:spcAft>
        <a:defRPr sz="2400" b="1">
          <a:solidFill>
            <a:srgbClr val="292929"/>
          </a:solidFill>
          <a:latin typeface="Arial" pitchFamily="34" charset="0"/>
        </a:defRPr>
      </a:lvl4pPr>
      <a:lvl5pPr algn="l" defTabSz="457200" rtl="0" eaLnBrk="0" fontAlgn="base" hangingPunct="0">
        <a:lnSpc>
          <a:spcPct val="90000"/>
        </a:lnSpc>
        <a:spcBef>
          <a:spcPct val="0"/>
        </a:spcBef>
        <a:spcAft>
          <a:spcPct val="20000"/>
        </a:spcAft>
        <a:defRPr sz="2400" b="1">
          <a:solidFill>
            <a:srgbClr val="292929"/>
          </a:solidFill>
          <a:latin typeface="Arial" pitchFamily="34" charset="0"/>
        </a:defRPr>
      </a:lvl5pPr>
      <a:lvl6pPr marL="457200" algn="l" defTabSz="457200" rtl="0" fontAlgn="base">
        <a:lnSpc>
          <a:spcPct val="90000"/>
        </a:lnSpc>
        <a:spcBef>
          <a:spcPct val="0"/>
        </a:spcBef>
        <a:spcAft>
          <a:spcPct val="20000"/>
        </a:spcAft>
        <a:defRPr sz="2400" b="1">
          <a:solidFill>
            <a:srgbClr val="292929"/>
          </a:solidFill>
          <a:latin typeface="Arial" pitchFamily="34" charset="0"/>
        </a:defRPr>
      </a:lvl6pPr>
      <a:lvl7pPr marL="914400" algn="l" defTabSz="457200" rtl="0" fontAlgn="base">
        <a:lnSpc>
          <a:spcPct val="90000"/>
        </a:lnSpc>
        <a:spcBef>
          <a:spcPct val="0"/>
        </a:spcBef>
        <a:spcAft>
          <a:spcPct val="20000"/>
        </a:spcAft>
        <a:defRPr sz="2400" b="1">
          <a:solidFill>
            <a:srgbClr val="292929"/>
          </a:solidFill>
          <a:latin typeface="Arial" pitchFamily="34" charset="0"/>
        </a:defRPr>
      </a:lvl7pPr>
      <a:lvl8pPr marL="1371600" algn="l" defTabSz="457200" rtl="0" fontAlgn="base">
        <a:lnSpc>
          <a:spcPct val="90000"/>
        </a:lnSpc>
        <a:spcBef>
          <a:spcPct val="0"/>
        </a:spcBef>
        <a:spcAft>
          <a:spcPct val="20000"/>
        </a:spcAft>
        <a:defRPr sz="2400" b="1">
          <a:solidFill>
            <a:srgbClr val="292929"/>
          </a:solidFill>
          <a:latin typeface="Arial" pitchFamily="34" charset="0"/>
        </a:defRPr>
      </a:lvl8pPr>
      <a:lvl9pPr marL="1828800" algn="l" defTabSz="457200" rtl="0" fontAlgn="base">
        <a:lnSpc>
          <a:spcPct val="90000"/>
        </a:lnSpc>
        <a:spcBef>
          <a:spcPct val="0"/>
        </a:spcBef>
        <a:spcAft>
          <a:spcPct val="20000"/>
        </a:spcAft>
        <a:defRPr sz="2400" b="1">
          <a:solidFill>
            <a:srgbClr val="292929"/>
          </a:solidFill>
          <a:latin typeface="Arial" pitchFamily="34" charset="0"/>
        </a:defRPr>
      </a:lvl9pPr>
    </p:titleStyle>
    <p:bodyStyle>
      <a:lvl1pPr marL="112713" indent="-112713" algn="l" rtl="0" eaLnBrk="0" fontAlgn="base" hangingPunct="0">
        <a:spcBef>
          <a:spcPts val="800"/>
        </a:spcBef>
        <a:spcAft>
          <a:spcPts val="400"/>
        </a:spcAft>
        <a:buClr>
          <a:schemeClr val="tx1"/>
        </a:buClr>
        <a:buSzPct val="25000"/>
        <a:buFont typeface="Arial" pitchFamily="34" charset="0"/>
        <a:buChar char=" "/>
        <a:defRPr lang="en-US" sz="2200" kern="1200" dirty="0">
          <a:solidFill>
            <a:schemeClr val="tx1"/>
          </a:solidFill>
          <a:latin typeface="Arial" pitchFamily="34" charset="0"/>
          <a:ea typeface="+mn-ea"/>
          <a:cs typeface="+mn-cs"/>
        </a:defRPr>
      </a:lvl1pPr>
      <a:lvl2pPr marL="569913" indent="-225425" algn="l" rtl="0" eaLnBrk="0" fontAlgn="base" hangingPunct="0">
        <a:spcBef>
          <a:spcPct val="0"/>
        </a:spcBef>
        <a:spcAft>
          <a:spcPts val="500"/>
        </a:spcAft>
        <a:buClr>
          <a:schemeClr val="tx1"/>
        </a:buClr>
        <a:buSzPct val="90000"/>
        <a:buFont typeface="Wingdings" pitchFamily="2" charset="2"/>
        <a:buChar char="§"/>
        <a:defRPr lang="en-US" sz="2000" kern="1200" dirty="0">
          <a:solidFill>
            <a:schemeClr val="tx1"/>
          </a:solidFill>
          <a:latin typeface="Arial" pitchFamily="34" charset="0"/>
          <a:ea typeface="+mn-ea"/>
          <a:cs typeface="+mn-cs"/>
        </a:defRPr>
      </a:lvl2pPr>
      <a:lvl3pPr marL="854075" indent="-223838" algn="l" rtl="0" eaLnBrk="0" fontAlgn="base" hangingPunct="0">
        <a:spcBef>
          <a:spcPct val="0"/>
        </a:spcBef>
        <a:spcAft>
          <a:spcPts val="500"/>
        </a:spcAft>
        <a:buClr>
          <a:schemeClr val="tx1"/>
        </a:buClr>
        <a:buSzPct val="96000"/>
        <a:buFont typeface="Wingdings" pitchFamily="2" charset="2"/>
        <a:buChar char="§"/>
        <a:defRPr lang="en-US" sz="2400" kern="1200" dirty="0">
          <a:solidFill>
            <a:schemeClr val="tx1"/>
          </a:solidFill>
          <a:latin typeface="Arial" pitchFamily="34" charset="0"/>
          <a:ea typeface="+mn-ea"/>
          <a:cs typeface="+mn-cs"/>
        </a:defRPr>
      </a:lvl3pPr>
      <a:lvl4pPr marL="1147763" indent="-233363" algn="l" rtl="0" eaLnBrk="0" fontAlgn="base" hangingPunct="0">
        <a:spcBef>
          <a:spcPct val="0"/>
        </a:spcBef>
        <a:spcAft>
          <a:spcPts val="500"/>
        </a:spcAft>
        <a:buClr>
          <a:schemeClr val="tx1"/>
        </a:buClr>
        <a:buFont typeface="Arial" pitchFamily="34" charset="0"/>
        <a:buChar char="–"/>
        <a:defRPr lang="en-US" sz="1600" kern="1200" dirty="0">
          <a:solidFill>
            <a:schemeClr val="tx1"/>
          </a:solidFill>
          <a:latin typeface="Arial" pitchFamily="34" charset="0"/>
          <a:ea typeface="+mn-ea"/>
          <a:cs typeface="+mn-cs"/>
        </a:defRPr>
      </a:lvl4pPr>
      <a:lvl5pPr marL="1431925" indent="-173038" algn="l" rtl="0" eaLnBrk="0" fontAlgn="base" hangingPunct="0">
        <a:spcBef>
          <a:spcPct val="0"/>
        </a:spcBef>
        <a:spcAft>
          <a:spcPts val="500"/>
        </a:spcAft>
        <a:buClr>
          <a:schemeClr val="tx1"/>
        </a:buClr>
        <a:buFont typeface="Arial" pitchFamily="34" charset="0"/>
        <a:buChar char="-"/>
        <a:defRPr lang="en-US" sz="1600" kern="1200" dirty="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13.xml"/><Relationship Id="rId5" Type="http://schemas.openxmlformats.org/officeDocument/2006/relationships/image" Target="../media/image7.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1/files/public/docs2009/new-bg-thaler-par-1109.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8.png"/><Relationship Id="rId4" Type="http://schemas.openxmlformats.org/officeDocument/2006/relationships/hyperlink" Target="http://www.ieee802.org/1/pages/802.1bg.html"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30.jpeg"/><Relationship Id="rId5" Type="http://schemas.openxmlformats.org/officeDocument/2006/relationships/image" Target="../media/image29.jpe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17.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 Id="rId9" Type="http://schemas.openxmlformats.org/officeDocument/2006/relationships/image" Target="../media/image34.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36.png"/><Relationship Id="rId7" Type="http://schemas.openxmlformats.org/officeDocument/2006/relationships/image" Target="../media/image39.png"/><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26.png"/><Relationship Id="rId9" Type="http://schemas.openxmlformats.org/officeDocument/2006/relationships/image" Target="../media/image41.png"/></Relationships>
</file>

<file path=ppt/slides/_rels/slide2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Layout" Target="../slideLayouts/slideLayout3.xml"/><Relationship Id="rId7" Type="http://schemas.openxmlformats.org/officeDocument/2006/relationships/image" Target="../media/image26.png"/><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image" Target="../media/image36.png"/><Relationship Id="rId5" Type="http://schemas.openxmlformats.org/officeDocument/2006/relationships/image" Target="../media/image38.png"/><Relationship Id="rId4" Type="http://schemas.openxmlformats.org/officeDocument/2006/relationships/notesSlide" Target="../notesSlides/notesSlide21.xml"/><Relationship Id="rId9" Type="http://schemas.openxmlformats.org/officeDocument/2006/relationships/image" Target="../media/image8.png"/></Relationships>
</file>

<file path=ppt/slides/_rels/slide22.xml.rels><?xml version="1.0" encoding="UTF-8" standalone="yes"?>
<Relationships xmlns="http://schemas.openxmlformats.org/package/2006/relationships"><Relationship Id="rId8" Type="http://schemas.openxmlformats.org/officeDocument/2006/relationships/tags" Target="../tags/tag24.xml"/><Relationship Id="rId13" Type="http://schemas.openxmlformats.org/officeDocument/2006/relationships/image" Target="../media/image26.png"/><Relationship Id="rId3" Type="http://schemas.openxmlformats.org/officeDocument/2006/relationships/tags" Target="../tags/tag19.xml"/><Relationship Id="rId7" Type="http://schemas.openxmlformats.org/officeDocument/2006/relationships/tags" Target="../tags/tag23.xml"/><Relationship Id="rId12" Type="http://schemas.openxmlformats.org/officeDocument/2006/relationships/image" Target="../media/image36.png"/><Relationship Id="rId2" Type="http://schemas.openxmlformats.org/officeDocument/2006/relationships/tags" Target="../tags/tag18.xml"/><Relationship Id="rId16" Type="http://schemas.openxmlformats.org/officeDocument/2006/relationships/image" Target="../media/image42.png"/><Relationship Id="rId1" Type="http://schemas.openxmlformats.org/officeDocument/2006/relationships/tags" Target="../tags/tag17.xml"/><Relationship Id="rId6" Type="http://schemas.openxmlformats.org/officeDocument/2006/relationships/tags" Target="../tags/tag22.xml"/><Relationship Id="rId11" Type="http://schemas.openxmlformats.org/officeDocument/2006/relationships/image" Target="../media/image38.png"/><Relationship Id="rId5" Type="http://schemas.openxmlformats.org/officeDocument/2006/relationships/tags" Target="../tags/tag21.xml"/><Relationship Id="rId15" Type="http://schemas.openxmlformats.org/officeDocument/2006/relationships/image" Target="../media/image8.png"/><Relationship Id="rId10" Type="http://schemas.openxmlformats.org/officeDocument/2006/relationships/notesSlide" Target="../notesSlides/notesSlide22.xml"/><Relationship Id="rId4" Type="http://schemas.openxmlformats.org/officeDocument/2006/relationships/tags" Target="../tags/tag20.xml"/><Relationship Id="rId9" Type="http://schemas.openxmlformats.org/officeDocument/2006/relationships/slideLayout" Target="../slideLayouts/slideLayout3.xml"/><Relationship Id="rId14" Type="http://schemas.openxmlformats.org/officeDocument/2006/relationships/image" Target="../media/image7.png"/></Relationships>
</file>

<file path=ppt/slides/_rels/slide23.xml.rels><?xml version="1.0" encoding="UTF-8" standalone="yes"?>
<Relationships xmlns="http://schemas.openxmlformats.org/package/2006/relationships"><Relationship Id="rId8" Type="http://schemas.openxmlformats.org/officeDocument/2006/relationships/tags" Target="../tags/tag32.xml"/><Relationship Id="rId13" Type="http://schemas.openxmlformats.org/officeDocument/2006/relationships/tags" Target="../tags/tag37.xml"/><Relationship Id="rId18" Type="http://schemas.openxmlformats.org/officeDocument/2006/relationships/slideLayout" Target="../slideLayouts/slideLayout3.xml"/><Relationship Id="rId26" Type="http://schemas.openxmlformats.org/officeDocument/2006/relationships/image" Target="../media/image44.png"/><Relationship Id="rId3" Type="http://schemas.openxmlformats.org/officeDocument/2006/relationships/tags" Target="../tags/tag27.xml"/><Relationship Id="rId21" Type="http://schemas.openxmlformats.org/officeDocument/2006/relationships/image" Target="../media/image36.png"/><Relationship Id="rId7" Type="http://schemas.openxmlformats.org/officeDocument/2006/relationships/tags" Target="../tags/tag31.xml"/><Relationship Id="rId12" Type="http://schemas.openxmlformats.org/officeDocument/2006/relationships/tags" Target="../tags/tag36.xml"/><Relationship Id="rId17" Type="http://schemas.openxmlformats.org/officeDocument/2006/relationships/tags" Target="../tags/tag41.xml"/><Relationship Id="rId25" Type="http://schemas.openxmlformats.org/officeDocument/2006/relationships/image" Target="../media/image43.png"/><Relationship Id="rId2" Type="http://schemas.openxmlformats.org/officeDocument/2006/relationships/tags" Target="../tags/tag26.xml"/><Relationship Id="rId16" Type="http://schemas.openxmlformats.org/officeDocument/2006/relationships/tags" Target="../tags/tag40.xml"/><Relationship Id="rId20" Type="http://schemas.openxmlformats.org/officeDocument/2006/relationships/image" Target="../media/image38.png"/><Relationship Id="rId1" Type="http://schemas.openxmlformats.org/officeDocument/2006/relationships/tags" Target="../tags/tag25.xml"/><Relationship Id="rId6" Type="http://schemas.openxmlformats.org/officeDocument/2006/relationships/tags" Target="../tags/tag30.xml"/><Relationship Id="rId11" Type="http://schemas.openxmlformats.org/officeDocument/2006/relationships/tags" Target="../tags/tag35.xml"/><Relationship Id="rId24" Type="http://schemas.openxmlformats.org/officeDocument/2006/relationships/image" Target="../media/image8.png"/><Relationship Id="rId5" Type="http://schemas.openxmlformats.org/officeDocument/2006/relationships/tags" Target="../tags/tag29.xml"/><Relationship Id="rId15" Type="http://schemas.openxmlformats.org/officeDocument/2006/relationships/tags" Target="../tags/tag39.xml"/><Relationship Id="rId23" Type="http://schemas.openxmlformats.org/officeDocument/2006/relationships/image" Target="../media/image7.png"/><Relationship Id="rId10" Type="http://schemas.openxmlformats.org/officeDocument/2006/relationships/tags" Target="../tags/tag34.xml"/><Relationship Id="rId19" Type="http://schemas.openxmlformats.org/officeDocument/2006/relationships/notesSlide" Target="../notesSlides/notesSlide23.xml"/><Relationship Id="rId4" Type="http://schemas.openxmlformats.org/officeDocument/2006/relationships/tags" Target="../tags/tag28.xml"/><Relationship Id="rId9" Type="http://schemas.openxmlformats.org/officeDocument/2006/relationships/tags" Target="../tags/tag33.xml"/><Relationship Id="rId14" Type="http://schemas.openxmlformats.org/officeDocument/2006/relationships/tags" Target="../tags/tag38.xml"/><Relationship Id="rId22" Type="http://schemas.openxmlformats.org/officeDocument/2006/relationships/image" Target="../media/image26.png"/><Relationship Id="rId27" Type="http://schemas.openxmlformats.org/officeDocument/2006/relationships/image" Target="../media/image42.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8" Type="http://schemas.openxmlformats.org/officeDocument/2006/relationships/image" Target="../media/image47.png"/><Relationship Id="rId3" Type="http://schemas.openxmlformats.org/officeDocument/2006/relationships/notesSlide" Target="../notesSlides/notesSlide25.xml"/><Relationship Id="rId7" Type="http://schemas.openxmlformats.org/officeDocument/2006/relationships/image" Target="../media/image7.png"/><Relationship Id="rId2" Type="http://schemas.openxmlformats.org/officeDocument/2006/relationships/slideLayout" Target="../slideLayouts/slideLayout3.xml"/><Relationship Id="rId1" Type="http://schemas.openxmlformats.org/officeDocument/2006/relationships/tags" Target="../tags/tag42.xml"/><Relationship Id="rId6" Type="http://schemas.openxmlformats.org/officeDocument/2006/relationships/image" Target="../media/image8.png"/><Relationship Id="rId5" Type="http://schemas.openxmlformats.org/officeDocument/2006/relationships/image" Target="../media/image46.png"/><Relationship Id="rId4" Type="http://schemas.openxmlformats.org/officeDocument/2006/relationships/image" Target="../media/image45.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45.png"/><Relationship Id="rId2" Type="http://schemas.openxmlformats.org/officeDocument/2006/relationships/slideLayout" Target="../slideLayouts/slideLayout3.xml"/><Relationship Id="rId1" Type="http://schemas.openxmlformats.org/officeDocument/2006/relationships/tags" Target="../tags/tag43.xml"/><Relationship Id="rId6" Type="http://schemas.openxmlformats.org/officeDocument/2006/relationships/image" Target="../media/image7.png"/><Relationship Id="rId5" Type="http://schemas.openxmlformats.org/officeDocument/2006/relationships/image" Target="../media/image8.png"/><Relationship Id="rId4" Type="http://schemas.openxmlformats.org/officeDocument/2006/relationships/image" Target="../media/image46.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3.xml"/><Relationship Id="rId5" Type="http://schemas.openxmlformats.org/officeDocument/2006/relationships/image" Target="../media/image49.png"/><Relationship Id="rId4" Type="http://schemas.openxmlformats.org/officeDocument/2006/relationships/image" Target="../media/image48.png"/></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3.xml"/><Relationship Id="rId6" Type="http://schemas.openxmlformats.org/officeDocument/2006/relationships/image" Target="../media/image48.png"/><Relationship Id="rId5" Type="http://schemas.openxmlformats.org/officeDocument/2006/relationships/image" Target="../media/image49.png"/><Relationship Id="rId4" Type="http://schemas.openxmlformats.org/officeDocument/2006/relationships/image" Target="../media/image50.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30.xml.rels><?xml version="1.0" encoding="UTF-8" standalone="yes"?>
<Relationships xmlns="http://schemas.openxmlformats.org/package/2006/relationships"><Relationship Id="rId8" Type="http://schemas.openxmlformats.org/officeDocument/2006/relationships/image" Target="../media/image52.png"/><Relationship Id="rId13" Type="http://schemas.openxmlformats.org/officeDocument/2006/relationships/image" Target="../media/image26.png"/><Relationship Id="rId3" Type="http://schemas.openxmlformats.org/officeDocument/2006/relationships/tags" Target="../tags/tag46.xml"/><Relationship Id="rId7" Type="http://schemas.openxmlformats.org/officeDocument/2006/relationships/image" Target="../media/image51.png"/><Relationship Id="rId12" Type="http://schemas.openxmlformats.org/officeDocument/2006/relationships/image" Target="../media/image55.png"/><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image" Target="../media/image7.png"/><Relationship Id="rId11" Type="http://schemas.openxmlformats.org/officeDocument/2006/relationships/image" Target="../media/image49.png"/><Relationship Id="rId5" Type="http://schemas.openxmlformats.org/officeDocument/2006/relationships/notesSlide" Target="../notesSlides/notesSlide30.xml"/><Relationship Id="rId10" Type="http://schemas.openxmlformats.org/officeDocument/2006/relationships/image" Target="../media/image54.png"/><Relationship Id="rId4" Type="http://schemas.openxmlformats.org/officeDocument/2006/relationships/slideLayout" Target="../slideLayouts/slideLayout2.xml"/><Relationship Id="rId9" Type="http://schemas.openxmlformats.org/officeDocument/2006/relationships/image" Target="../media/image53.png"/></Relationships>
</file>

<file path=ppt/slides/_rels/slide31.xml.rels><?xml version="1.0" encoding="UTF-8" standalone="yes"?>
<Relationships xmlns="http://schemas.openxmlformats.org/package/2006/relationships"><Relationship Id="rId8" Type="http://schemas.openxmlformats.org/officeDocument/2006/relationships/notesSlide" Target="../notesSlides/notesSlide31.xml"/><Relationship Id="rId13" Type="http://schemas.openxmlformats.org/officeDocument/2006/relationships/image" Target="../media/image55.png"/><Relationship Id="rId3" Type="http://schemas.openxmlformats.org/officeDocument/2006/relationships/tags" Target="../tags/tag49.xml"/><Relationship Id="rId7" Type="http://schemas.openxmlformats.org/officeDocument/2006/relationships/slideLayout" Target="../slideLayouts/slideLayout2.xml"/><Relationship Id="rId12" Type="http://schemas.openxmlformats.org/officeDocument/2006/relationships/image" Target="../media/image49.png"/><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11" Type="http://schemas.openxmlformats.org/officeDocument/2006/relationships/image" Target="../media/image51.png"/><Relationship Id="rId5" Type="http://schemas.openxmlformats.org/officeDocument/2006/relationships/tags" Target="../tags/tag51.xml"/><Relationship Id="rId10" Type="http://schemas.openxmlformats.org/officeDocument/2006/relationships/image" Target="../media/image7.png"/><Relationship Id="rId4" Type="http://schemas.openxmlformats.org/officeDocument/2006/relationships/tags" Target="../tags/tag50.xml"/><Relationship Id="rId9" Type="http://schemas.openxmlformats.org/officeDocument/2006/relationships/image" Target="../media/image56.png"/><Relationship Id="rId14" Type="http://schemas.openxmlformats.org/officeDocument/2006/relationships/image" Target="../media/image26.png"/></Relationships>
</file>

<file path=ppt/slides/_rels/slide32.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2.png"/><Relationship Id="rId7" Type="http://schemas.openxmlformats.org/officeDocument/2006/relationships/image" Target="../media/image25.png"/><Relationship Id="rId2" Type="http://schemas.openxmlformats.org/officeDocument/2006/relationships/notesSlide" Target="../notesSlides/notesSlide32.xml"/><Relationship Id="rId1" Type="http://schemas.openxmlformats.org/officeDocument/2006/relationships/slideLayout" Target="../slideLayouts/slideLayout3.xml"/><Relationship Id="rId6" Type="http://schemas.openxmlformats.org/officeDocument/2006/relationships/image" Target="../media/image24.png"/><Relationship Id="rId11" Type="http://schemas.openxmlformats.org/officeDocument/2006/relationships/image" Target="../media/image8.png"/><Relationship Id="rId5" Type="http://schemas.openxmlformats.org/officeDocument/2006/relationships/image" Target="../media/image23.png"/><Relationship Id="rId10" Type="http://schemas.openxmlformats.org/officeDocument/2006/relationships/image" Target="../media/image7.png"/><Relationship Id="rId4" Type="http://schemas.openxmlformats.org/officeDocument/2006/relationships/image" Target="../media/image57.png"/><Relationship Id="rId9" Type="http://schemas.openxmlformats.org/officeDocument/2006/relationships/image" Target="../media/image27.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notesSlide" Target="../notesSlides/notesSlide5.xml"/><Relationship Id="rId7" Type="http://schemas.openxmlformats.org/officeDocument/2006/relationships/image" Target="../media/image10.png"/><Relationship Id="rId2" Type="http://schemas.openxmlformats.org/officeDocument/2006/relationships/slideLayout" Target="../slideLayouts/slideLayout3.xml"/><Relationship Id="rId1" Type="http://schemas.openxmlformats.org/officeDocument/2006/relationships/tags" Target="../tags/tag9.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notesSlide" Target="../notesSlides/notesSlide6.xml"/><Relationship Id="rId7" Type="http://schemas.openxmlformats.org/officeDocument/2006/relationships/image" Target="../media/image10.png"/><Relationship Id="rId2" Type="http://schemas.openxmlformats.org/officeDocument/2006/relationships/slideLayout" Target="../slideLayouts/slideLayout3.xml"/><Relationship Id="rId1" Type="http://schemas.openxmlformats.org/officeDocument/2006/relationships/tags" Target="../tags/tag10.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7.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4.png"/><Relationship Id="rId3" Type="http://schemas.openxmlformats.org/officeDocument/2006/relationships/notesSlide" Target="../notesSlides/notesSlide7.xml"/><Relationship Id="rId7" Type="http://schemas.openxmlformats.org/officeDocument/2006/relationships/image" Target="../media/image18.png"/><Relationship Id="rId12" Type="http://schemas.openxmlformats.org/officeDocument/2006/relationships/image" Target="../media/image23.png"/><Relationship Id="rId2" Type="http://schemas.openxmlformats.org/officeDocument/2006/relationships/slideLayout" Target="../slideLayouts/slideLayout8.xml"/><Relationship Id="rId16" Type="http://schemas.openxmlformats.org/officeDocument/2006/relationships/image" Target="../media/image27.png"/><Relationship Id="rId1" Type="http://schemas.openxmlformats.org/officeDocument/2006/relationships/tags" Target="../tags/tag11.xml"/><Relationship Id="rId6" Type="http://schemas.openxmlformats.org/officeDocument/2006/relationships/image" Target="../media/image17.png"/><Relationship Id="rId11" Type="http://schemas.openxmlformats.org/officeDocument/2006/relationships/image" Target="../media/image22.png"/><Relationship Id="rId5" Type="http://schemas.openxmlformats.org/officeDocument/2006/relationships/image" Target="../media/image16.png"/><Relationship Id="rId15" Type="http://schemas.openxmlformats.org/officeDocument/2006/relationships/image" Target="../media/image2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 Id="rId14" Type="http://schemas.openxmlformats.org/officeDocument/2006/relationships/image" Target="../media/image25.png"/></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33650"/>
            <a:ext cx="7315200" cy="876300"/>
          </a:xfrm>
        </p:spPr>
        <p:txBody>
          <a:bodyPr/>
          <a:lstStyle/>
          <a:p>
            <a:pPr>
              <a:defRPr/>
            </a:pPr>
            <a:r>
              <a:rPr sz="2800" dirty="0" smtClean="0"/>
              <a:t>Networking Solutions </a:t>
            </a:r>
            <a:r>
              <a:rPr sz="2800" dirty="0"/>
              <a:t>for </a:t>
            </a:r>
            <a:r>
              <a:rPr sz="2800" dirty="0" smtClean="0"/>
              <a:t>A Server Virtualization Environment</a:t>
            </a:r>
            <a:endParaRPr sz="2800" dirty="0"/>
          </a:p>
        </p:txBody>
      </p:sp>
      <p:sp>
        <p:nvSpPr>
          <p:cNvPr id="4" name="Subtitle 3"/>
          <p:cNvSpPr>
            <a:spLocks noGrp="1"/>
          </p:cNvSpPr>
          <p:nvPr>
            <p:ph type="subTitle" idx="1"/>
          </p:nvPr>
        </p:nvSpPr>
        <p:spPr>
          <a:xfrm>
            <a:off x="914400" y="3611563"/>
            <a:ext cx="5943600" cy="1052512"/>
          </a:xfrm>
        </p:spPr>
        <p:txBody>
          <a:bodyPr/>
          <a:lstStyle/>
          <a:p>
            <a:pPr>
              <a:defRPr/>
            </a:pPr>
            <a:r>
              <a:rPr dirty="0" smtClean="0"/>
              <a:t> </a:t>
            </a:r>
            <a:endParaRPr dirty="0"/>
          </a:p>
          <a:p>
            <a:pPr>
              <a:defRPr/>
            </a:pPr>
            <a:r>
              <a:rPr b="1" dirty="0" smtClean="0"/>
              <a:t>APRICOT </a:t>
            </a:r>
            <a:r>
              <a:rPr b="1" dirty="0" smtClean="0"/>
              <a:t>2011</a:t>
            </a:r>
          </a:p>
          <a:p>
            <a:pPr>
              <a:defRPr/>
            </a:pPr>
            <a:r>
              <a:rPr lang="en-US" dirty="0" smtClean="0"/>
              <a:t>Russell Cooper</a:t>
            </a:r>
          </a:p>
          <a:p>
            <a:pPr>
              <a:defRPr/>
            </a:pPr>
            <a:r>
              <a:rPr lang="en-US" dirty="0" smtClean="0"/>
              <a:t>russ@juniper.net</a:t>
            </a:r>
            <a:endParaRPr dirty="0"/>
          </a:p>
          <a:p>
            <a:pPr>
              <a:defRPr/>
            </a:pPr>
            <a:endParaRPr dirty="0"/>
          </a:p>
          <a:p>
            <a:pPr>
              <a:defRPr/>
            </a:pPr>
            <a:endParaRPr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Rectangle 101"/>
          <p:cNvSpPr/>
          <p:nvPr/>
        </p:nvSpPr>
        <p:spPr>
          <a:xfrm>
            <a:off x="6672263" y="2312988"/>
            <a:ext cx="2057400" cy="2182812"/>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103" name="Straight Connector 102"/>
          <p:cNvCxnSpPr/>
          <p:nvPr/>
        </p:nvCxnSpPr>
        <p:spPr>
          <a:xfrm rot="5400000">
            <a:off x="6603206" y="2545557"/>
            <a:ext cx="219551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33" name="Picture 3" descr="C:\Users\User\Desktop\Dog &amp; Pony Show\Juniper\Juniper Template NEW\Juniper Icon Library PNGs\New Folder\L2_L3 Switch 2.png"/>
          <p:cNvPicPr>
            <a:picLocks noChangeAspect="1" noChangeArrowheads="1"/>
          </p:cNvPicPr>
          <p:nvPr/>
        </p:nvPicPr>
        <p:blipFill>
          <a:blip r:embed="rId4" cstate="print"/>
          <a:srcRect/>
          <a:stretch>
            <a:fillRect/>
          </a:stretch>
        </p:blipFill>
        <p:spPr bwMode="auto">
          <a:xfrm>
            <a:off x="7385050" y="1001713"/>
            <a:ext cx="631825" cy="631825"/>
          </a:xfrm>
          <a:prstGeom prst="rect">
            <a:avLst/>
          </a:prstGeom>
          <a:noFill/>
          <a:effectLst>
            <a:outerShdw blurRad="63500" sx="102000" sy="102000" algn="ctr" rotWithShape="0">
              <a:prstClr val="black">
                <a:alpha val="40000"/>
              </a:prstClr>
            </a:outerShdw>
          </a:effectLst>
        </p:spPr>
      </p:pic>
      <p:sp>
        <p:nvSpPr>
          <p:cNvPr id="116" name="Rectangle 115"/>
          <p:cNvSpPr/>
          <p:nvPr/>
        </p:nvSpPr>
        <p:spPr>
          <a:xfrm>
            <a:off x="0" y="5791200"/>
            <a:ext cx="9144000" cy="1066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anchor="ctr"/>
          <a:lstStyle/>
          <a:p>
            <a:pPr algn="ctr">
              <a:defRPr/>
            </a:pPr>
            <a:endParaRPr lang="en-US"/>
          </a:p>
        </p:txBody>
      </p:sp>
      <p:grpSp>
        <p:nvGrpSpPr>
          <p:cNvPr id="25606" name="Group 142"/>
          <p:cNvGrpSpPr>
            <a:grpSpLocks/>
          </p:cNvGrpSpPr>
          <p:nvPr/>
        </p:nvGrpSpPr>
        <p:grpSpPr bwMode="auto">
          <a:xfrm>
            <a:off x="7448550" y="3490913"/>
            <a:ext cx="506413" cy="914400"/>
            <a:chOff x="4373117" y="3733800"/>
            <a:chExt cx="401638" cy="695325"/>
          </a:xfrm>
        </p:grpSpPr>
        <p:pic>
          <p:nvPicPr>
            <p:cNvPr id="25669" name="Picture 75" descr="Server 1.png"/>
            <p:cNvPicPr>
              <a:picLocks noChangeAspect="1"/>
            </p:cNvPicPr>
            <p:nvPr/>
          </p:nvPicPr>
          <p:blipFill>
            <a:blip r:embed="rId5" cstate="print"/>
            <a:srcRect/>
            <a:stretch>
              <a:fillRect/>
            </a:stretch>
          </p:blipFill>
          <p:spPr bwMode="auto">
            <a:xfrm>
              <a:off x="4373117" y="3733800"/>
              <a:ext cx="401638" cy="695325"/>
            </a:xfrm>
            <a:prstGeom prst="rect">
              <a:avLst/>
            </a:prstGeom>
            <a:noFill/>
            <a:ln w="9525">
              <a:noFill/>
              <a:miter lim="800000"/>
              <a:headEnd/>
              <a:tailEnd/>
            </a:ln>
          </p:spPr>
        </p:pic>
        <p:sp>
          <p:nvSpPr>
            <p:cNvPr id="25670"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600" b="1">
                  <a:solidFill>
                    <a:srgbClr val="333333"/>
                  </a:solidFill>
                </a:rPr>
                <a:t>VM2</a:t>
              </a:r>
            </a:p>
          </p:txBody>
        </p:sp>
      </p:grpSp>
      <p:sp>
        <p:nvSpPr>
          <p:cNvPr id="107" name="Freeform 106"/>
          <p:cNvSpPr/>
          <p:nvPr/>
        </p:nvSpPr>
        <p:spPr>
          <a:xfrm>
            <a:off x="7045325" y="3303588"/>
            <a:ext cx="1314450" cy="266700"/>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Lst>
            <a:ahLst/>
            <a:cxnLst>
              <a:cxn ang="0">
                <a:pos x="connsiteX0" y="connsiteY0"/>
              </a:cxn>
              <a:cxn ang="0">
                <a:pos x="connsiteX1" y="connsiteY1"/>
              </a:cxn>
              <a:cxn ang="0">
                <a:pos x="connsiteX2" y="connsiteY2"/>
              </a:cxn>
              <a:cxn ang="0">
                <a:pos x="connsiteX3" y="connsiteY3"/>
              </a:cxn>
            </a:cxnLst>
            <a:rect l="l" t="t" r="r" b="b"/>
            <a:pathLst>
              <a:path w="1429498" h="267532">
                <a:moveTo>
                  <a:pt x="0" y="251559"/>
                </a:moveTo>
                <a:lnTo>
                  <a:pt x="0" y="0"/>
                </a:lnTo>
                <a:lnTo>
                  <a:pt x="1429498" y="0"/>
                </a:lnTo>
                <a:lnTo>
                  <a:pt x="1429498" y="267532"/>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grpSp>
        <p:nvGrpSpPr>
          <p:cNvPr id="25608" name="Group 146"/>
          <p:cNvGrpSpPr>
            <a:grpSpLocks/>
          </p:cNvGrpSpPr>
          <p:nvPr/>
        </p:nvGrpSpPr>
        <p:grpSpPr bwMode="auto">
          <a:xfrm>
            <a:off x="6786563" y="3490913"/>
            <a:ext cx="533400" cy="914400"/>
            <a:chOff x="4373117" y="3733800"/>
            <a:chExt cx="401638" cy="695325"/>
          </a:xfrm>
        </p:grpSpPr>
        <p:pic>
          <p:nvPicPr>
            <p:cNvPr id="25667" name="Picture 75" descr="Server 1.png"/>
            <p:cNvPicPr>
              <a:picLocks noChangeAspect="1"/>
            </p:cNvPicPr>
            <p:nvPr/>
          </p:nvPicPr>
          <p:blipFill>
            <a:blip r:embed="rId5" cstate="print"/>
            <a:srcRect/>
            <a:stretch>
              <a:fillRect/>
            </a:stretch>
          </p:blipFill>
          <p:spPr bwMode="auto">
            <a:xfrm>
              <a:off x="4373117" y="3733800"/>
              <a:ext cx="401638" cy="695325"/>
            </a:xfrm>
            <a:prstGeom prst="rect">
              <a:avLst/>
            </a:prstGeom>
            <a:noFill/>
            <a:ln w="9525">
              <a:noFill/>
              <a:miter lim="800000"/>
              <a:headEnd/>
              <a:tailEnd/>
            </a:ln>
          </p:spPr>
        </p:pic>
        <p:sp>
          <p:nvSpPr>
            <p:cNvPr id="25668" name="TextBox 10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600" b="1">
                  <a:solidFill>
                    <a:srgbClr val="333333"/>
                  </a:solidFill>
                </a:rPr>
                <a:t>VM1</a:t>
              </a:r>
            </a:p>
          </p:txBody>
        </p:sp>
      </p:grpSp>
      <p:pic>
        <p:nvPicPr>
          <p:cNvPr id="111" name="Picture 3" descr="C:\Users\User\Desktop\Dog &amp; Pony Show\Juniper\Juniper Template NEW\Juniper Icon Library PNGs\New Folder\L2_L3 Switch 2.png"/>
          <p:cNvPicPr>
            <a:picLocks noChangeAspect="1" noChangeArrowheads="1"/>
          </p:cNvPicPr>
          <p:nvPr/>
        </p:nvPicPr>
        <p:blipFill>
          <a:blip r:embed="rId4" cstate="print"/>
          <a:srcRect/>
          <a:stretch>
            <a:fillRect/>
          </a:stretch>
        </p:blipFill>
        <p:spPr bwMode="auto">
          <a:xfrm>
            <a:off x="7380288" y="2530475"/>
            <a:ext cx="631825" cy="631825"/>
          </a:xfrm>
          <a:prstGeom prst="rect">
            <a:avLst/>
          </a:prstGeom>
          <a:noFill/>
          <a:effectLst>
            <a:outerShdw blurRad="63500" sx="102000" sy="102000" algn="ctr" rotWithShape="0">
              <a:prstClr val="black">
                <a:alpha val="40000"/>
              </a:prstClr>
            </a:outerShdw>
          </a:effectLst>
        </p:spPr>
      </p:pic>
      <p:sp>
        <p:nvSpPr>
          <p:cNvPr id="112" name="Rectangle 108"/>
          <p:cNvSpPr>
            <a:spLocks noChangeArrowheads="1"/>
          </p:cNvSpPr>
          <p:nvPr/>
        </p:nvSpPr>
        <p:spPr bwMode="invGray">
          <a:xfrm>
            <a:off x="7396163" y="1828800"/>
            <a:ext cx="609600" cy="427038"/>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tIns="0" rIns="0" bIns="0" anchor="ctr"/>
          <a:lstStyle/>
          <a:p>
            <a:pPr>
              <a:defRPr/>
            </a:pPr>
            <a:r>
              <a:rPr lang="en-US" dirty="0">
                <a:solidFill>
                  <a:srgbClr val="FFFFFF"/>
                </a:solidFill>
              </a:rPr>
              <a:t>NIC</a:t>
            </a:r>
          </a:p>
        </p:txBody>
      </p:sp>
      <p:grpSp>
        <p:nvGrpSpPr>
          <p:cNvPr id="25611" name="Group 146"/>
          <p:cNvGrpSpPr>
            <a:grpSpLocks/>
          </p:cNvGrpSpPr>
          <p:nvPr/>
        </p:nvGrpSpPr>
        <p:grpSpPr bwMode="auto">
          <a:xfrm>
            <a:off x="8081963" y="3490913"/>
            <a:ext cx="533400" cy="914400"/>
            <a:chOff x="4373117" y="3733800"/>
            <a:chExt cx="401638" cy="695325"/>
          </a:xfrm>
        </p:grpSpPr>
        <p:pic>
          <p:nvPicPr>
            <p:cNvPr id="25665" name="Picture 75" descr="Server 1.png"/>
            <p:cNvPicPr>
              <a:picLocks noChangeAspect="1"/>
            </p:cNvPicPr>
            <p:nvPr/>
          </p:nvPicPr>
          <p:blipFill>
            <a:blip r:embed="rId5" cstate="print"/>
            <a:srcRect/>
            <a:stretch>
              <a:fillRect/>
            </a:stretch>
          </p:blipFill>
          <p:spPr bwMode="auto">
            <a:xfrm>
              <a:off x="4373117" y="3733800"/>
              <a:ext cx="401638" cy="695325"/>
            </a:xfrm>
            <a:prstGeom prst="rect">
              <a:avLst/>
            </a:prstGeom>
            <a:noFill/>
            <a:ln w="9525">
              <a:noFill/>
              <a:miter lim="800000"/>
              <a:headEnd/>
              <a:tailEnd/>
            </a:ln>
          </p:spPr>
        </p:pic>
        <p:sp>
          <p:nvSpPr>
            <p:cNvPr id="25666" name="TextBox 114"/>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600" b="1">
                  <a:solidFill>
                    <a:srgbClr val="333333"/>
                  </a:solidFill>
                </a:rPr>
                <a:t>VM3</a:t>
              </a:r>
            </a:p>
          </p:txBody>
        </p:sp>
      </p:grpSp>
      <p:sp>
        <p:nvSpPr>
          <p:cNvPr id="88" name="Rectangle 87"/>
          <p:cNvSpPr/>
          <p:nvPr/>
        </p:nvSpPr>
        <p:spPr>
          <a:xfrm>
            <a:off x="3624263" y="2312988"/>
            <a:ext cx="2057400" cy="2182812"/>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89" name="Straight Connector 88"/>
          <p:cNvCxnSpPr/>
          <p:nvPr/>
        </p:nvCxnSpPr>
        <p:spPr>
          <a:xfrm rot="5400000">
            <a:off x="3852863" y="2843213"/>
            <a:ext cx="1600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5614" name="Group 142"/>
          <p:cNvGrpSpPr>
            <a:grpSpLocks/>
          </p:cNvGrpSpPr>
          <p:nvPr/>
        </p:nvGrpSpPr>
        <p:grpSpPr bwMode="auto">
          <a:xfrm>
            <a:off x="4400550" y="3490913"/>
            <a:ext cx="506413" cy="914400"/>
            <a:chOff x="4373117" y="3733800"/>
            <a:chExt cx="401638" cy="695325"/>
          </a:xfrm>
        </p:grpSpPr>
        <p:pic>
          <p:nvPicPr>
            <p:cNvPr id="25663" name="Picture 75" descr="Server 1.png"/>
            <p:cNvPicPr>
              <a:picLocks noChangeAspect="1"/>
            </p:cNvPicPr>
            <p:nvPr/>
          </p:nvPicPr>
          <p:blipFill>
            <a:blip r:embed="rId5" cstate="print"/>
            <a:srcRect/>
            <a:stretch>
              <a:fillRect/>
            </a:stretch>
          </p:blipFill>
          <p:spPr bwMode="auto">
            <a:xfrm>
              <a:off x="4373117" y="3733800"/>
              <a:ext cx="401638" cy="695325"/>
            </a:xfrm>
            <a:prstGeom prst="rect">
              <a:avLst/>
            </a:prstGeom>
            <a:noFill/>
            <a:ln w="9525">
              <a:noFill/>
              <a:miter lim="800000"/>
              <a:headEnd/>
              <a:tailEnd/>
            </a:ln>
          </p:spPr>
        </p:pic>
        <p:sp>
          <p:nvSpPr>
            <p:cNvPr id="25664"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600" b="1">
                  <a:solidFill>
                    <a:srgbClr val="333333"/>
                  </a:solidFill>
                </a:rPr>
                <a:t>VM2</a:t>
              </a:r>
            </a:p>
          </p:txBody>
        </p:sp>
      </p:grpSp>
      <p:sp>
        <p:nvSpPr>
          <p:cNvPr id="93" name="Freeform 92"/>
          <p:cNvSpPr/>
          <p:nvPr/>
        </p:nvSpPr>
        <p:spPr>
          <a:xfrm>
            <a:off x="3997325" y="3303588"/>
            <a:ext cx="1314450" cy="266700"/>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Lst>
            <a:ahLst/>
            <a:cxnLst>
              <a:cxn ang="0">
                <a:pos x="connsiteX0" y="connsiteY0"/>
              </a:cxn>
              <a:cxn ang="0">
                <a:pos x="connsiteX1" y="connsiteY1"/>
              </a:cxn>
              <a:cxn ang="0">
                <a:pos x="connsiteX2" y="connsiteY2"/>
              </a:cxn>
              <a:cxn ang="0">
                <a:pos x="connsiteX3" y="connsiteY3"/>
              </a:cxn>
            </a:cxnLst>
            <a:rect l="l" t="t" r="r" b="b"/>
            <a:pathLst>
              <a:path w="1429498" h="267532">
                <a:moveTo>
                  <a:pt x="0" y="251559"/>
                </a:moveTo>
                <a:lnTo>
                  <a:pt x="0" y="0"/>
                </a:lnTo>
                <a:lnTo>
                  <a:pt x="1429498" y="0"/>
                </a:lnTo>
                <a:lnTo>
                  <a:pt x="1429498" y="267532"/>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grpSp>
        <p:nvGrpSpPr>
          <p:cNvPr id="25616" name="Group 146"/>
          <p:cNvGrpSpPr>
            <a:grpSpLocks/>
          </p:cNvGrpSpPr>
          <p:nvPr/>
        </p:nvGrpSpPr>
        <p:grpSpPr bwMode="auto">
          <a:xfrm>
            <a:off x="3738563" y="3490913"/>
            <a:ext cx="533400" cy="914400"/>
            <a:chOff x="4373117" y="3733800"/>
            <a:chExt cx="401638" cy="695325"/>
          </a:xfrm>
        </p:grpSpPr>
        <p:pic>
          <p:nvPicPr>
            <p:cNvPr id="25661" name="Picture 75" descr="Server 1.png"/>
            <p:cNvPicPr>
              <a:picLocks noChangeAspect="1"/>
            </p:cNvPicPr>
            <p:nvPr/>
          </p:nvPicPr>
          <p:blipFill>
            <a:blip r:embed="rId5" cstate="print"/>
            <a:srcRect/>
            <a:stretch>
              <a:fillRect/>
            </a:stretch>
          </p:blipFill>
          <p:spPr bwMode="auto">
            <a:xfrm>
              <a:off x="4373117" y="3733800"/>
              <a:ext cx="401638" cy="695325"/>
            </a:xfrm>
            <a:prstGeom prst="rect">
              <a:avLst/>
            </a:prstGeom>
            <a:noFill/>
            <a:ln w="9525">
              <a:noFill/>
              <a:miter lim="800000"/>
              <a:headEnd/>
              <a:tailEnd/>
            </a:ln>
          </p:spPr>
        </p:pic>
        <p:sp>
          <p:nvSpPr>
            <p:cNvPr id="25662" name="TextBox 95"/>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600" b="1">
                  <a:solidFill>
                    <a:srgbClr val="333333"/>
                  </a:solidFill>
                </a:rPr>
                <a:t>VM1</a:t>
              </a:r>
            </a:p>
          </p:txBody>
        </p:sp>
      </p:grpSp>
      <p:pic>
        <p:nvPicPr>
          <p:cNvPr id="97" name="Picture 3" descr="C:\Users\User\Desktop\Dog &amp; Pony Show\Juniper\Juniper Template NEW\Juniper Icon Library PNGs\New Folder\L2_L3 Switch 2.png"/>
          <p:cNvPicPr>
            <a:picLocks noChangeAspect="1" noChangeArrowheads="1"/>
          </p:cNvPicPr>
          <p:nvPr/>
        </p:nvPicPr>
        <p:blipFill>
          <a:blip r:embed="rId4" cstate="print"/>
          <a:srcRect/>
          <a:stretch>
            <a:fillRect/>
          </a:stretch>
        </p:blipFill>
        <p:spPr bwMode="auto">
          <a:xfrm>
            <a:off x="4332288" y="2530475"/>
            <a:ext cx="631825" cy="631825"/>
          </a:xfrm>
          <a:prstGeom prst="rect">
            <a:avLst/>
          </a:prstGeom>
          <a:noFill/>
          <a:effectLst>
            <a:outerShdw blurRad="63500" sx="102000" sy="102000" algn="ctr" rotWithShape="0">
              <a:prstClr val="black">
                <a:alpha val="40000"/>
              </a:prstClr>
            </a:outerShdw>
          </a:effectLst>
        </p:spPr>
      </p:pic>
      <p:sp>
        <p:nvSpPr>
          <p:cNvPr id="98" name="Rectangle 108"/>
          <p:cNvSpPr>
            <a:spLocks noChangeArrowheads="1"/>
          </p:cNvSpPr>
          <p:nvPr/>
        </p:nvSpPr>
        <p:spPr bwMode="invGray">
          <a:xfrm>
            <a:off x="4348163" y="1828800"/>
            <a:ext cx="609600" cy="427038"/>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tIns="0" rIns="0" bIns="0" anchor="ctr"/>
          <a:lstStyle/>
          <a:p>
            <a:pPr>
              <a:defRPr/>
            </a:pPr>
            <a:r>
              <a:rPr lang="en-US" dirty="0">
                <a:solidFill>
                  <a:srgbClr val="FFFFFF"/>
                </a:solidFill>
              </a:rPr>
              <a:t>NIC</a:t>
            </a:r>
          </a:p>
        </p:txBody>
      </p:sp>
      <p:grpSp>
        <p:nvGrpSpPr>
          <p:cNvPr id="25619" name="Group 146"/>
          <p:cNvGrpSpPr>
            <a:grpSpLocks/>
          </p:cNvGrpSpPr>
          <p:nvPr/>
        </p:nvGrpSpPr>
        <p:grpSpPr bwMode="auto">
          <a:xfrm>
            <a:off x="5033963" y="3490913"/>
            <a:ext cx="533400" cy="914400"/>
            <a:chOff x="4373117" y="3733800"/>
            <a:chExt cx="401638" cy="695325"/>
          </a:xfrm>
        </p:grpSpPr>
        <p:pic>
          <p:nvPicPr>
            <p:cNvPr id="25659" name="Picture 75" descr="Server 1.png"/>
            <p:cNvPicPr>
              <a:picLocks noChangeAspect="1"/>
            </p:cNvPicPr>
            <p:nvPr/>
          </p:nvPicPr>
          <p:blipFill>
            <a:blip r:embed="rId5" cstate="print"/>
            <a:srcRect/>
            <a:stretch>
              <a:fillRect/>
            </a:stretch>
          </p:blipFill>
          <p:spPr bwMode="auto">
            <a:xfrm>
              <a:off x="4373117" y="3733800"/>
              <a:ext cx="401638" cy="695325"/>
            </a:xfrm>
            <a:prstGeom prst="rect">
              <a:avLst/>
            </a:prstGeom>
            <a:noFill/>
            <a:ln w="9525">
              <a:noFill/>
              <a:miter lim="800000"/>
              <a:headEnd/>
              <a:tailEnd/>
            </a:ln>
          </p:spPr>
        </p:pic>
        <p:sp>
          <p:nvSpPr>
            <p:cNvPr id="25660" name="TextBox 100"/>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600" b="1">
                  <a:solidFill>
                    <a:srgbClr val="333333"/>
                  </a:solidFill>
                </a:rPr>
                <a:t>VM3</a:t>
              </a:r>
            </a:p>
          </p:txBody>
        </p:sp>
      </p:grpSp>
      <p:sp>
        <p:nvSpPr>
          <p:cNvPr id="74" name="Rectangle 73"/>
          <p:cNvSpPr/>
          <p:nvPr/>
        </p:nvSpPr>
        <p:spPr>
          <a:xfrm>
            <a:off x="533400" y="2312988"/>
            <a:ext cx="2057400" cy="2182812"/>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75" name="Straight Connector 74"/>
          <p:cNvCxnSpPr/>
          <p:nvPr/>
        </p:nvCxnSpPr>
        <p:spPr>
          <a:xfrm rot="5400000">
            <a:off x="762000" y="2843213"/>
            <a:ext cx="1600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5622" name="Group 142"/>
          <p:cNvGrpSpPr>
            <a:grpSpLocks/>
          </p:cNvGrpSpPr>
          <p:nvPr/>
        </p:nvGrpSpPr>
        <p:grpSpPr bwMode="auto">
          <a:xfrm>
            <a:off x="1309688" y="3490913"/>
            <a:ext cx="504825" cy="914400"/>
            <a:chOff x="4373117" y="3733800"/>
            <a:chExt cx="401638" cy="695325"/>
          </a:xfrm>
        </p:grpSpPr>
        <p:pic>
          <p:nvPicPr>
            <p:cNvPr id="25657" name="Picture 75" descr="Server 1.png"/>
            <p:cNvPicPr>
              <a:picLocks noChangeAspect="1"/>
            </p:cNvPicPr>
            <p:nvPr/>
          </p:nvPicPr>
          <p:blipFill>
            <a:blip r:embed="rId5" cstate="print"/>
            <a:srcRect/>
            <a:stretch>
              <a:fillRect/>
            </a:stretch>
          </p:blipFill>
          <p:spPr bwMode="auto">
            <a:xfrm>
              <a:off x="4373117" y="3733800"/>
              <a:ext cx="401638" cy="695325"/>
            </a:xfrm>
            <a:prstGeom prst="rect">
              <a:avLst/>
            </a:prstGeom>
            <a:noFill/>
            <a:ln w="9525">
              <a:noFill/>
              <a:miter lim="800000"/>
              <a:headEnd/>
              <a:tailEnd/>
            </a:ln>
          </p:spPr>
        </p:pic>
        <p:sp>
          <p:nvSpPr>
            <p:cNvPr id="25658"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600" b="1">
                  <a:solidFill>
                    <a:srgbClr val="333333"/>
                  </a:solidFill>
                </a:rPr>
                <a:t>VM2</a:t>
              </a:r>
            </a:p>
          </p:txBody>
        </p:sp>
      </p:grpSp>
      <p:sp>
        <p:nvSpPr>
          <p:cNvPr id="79" name="Freeform 78"/>
          <p:cNvSpPr/>
          <p:nvPr/>
        </p:nvSpPr>
        <p:spPr>
          <a:xfrm>
            <a:off x="904875" y="3303588"/>
            <a:ext cx="1314450" cy="266700"/>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Lst>
            <a:ahLst/>
            <a:cxnLst>
              <a:cxn ang="0">
                <a:pos x="connsiteX0" y="connsiteY0"/>
              </a:cxn>
              <a:cxn ang="0">
                <a:pos x="connsiteX1" y="connsiteY1"/>
              </a:cxn>
              <a:cxn ang="0">
                <a:pos x="connsiteX2" y="connsiteY2"/>
              </a:cxn>
              <a:cxn ang="0">
                <a:pos x="connsiteX3" y="connsiteY3"/>
              </a:cxn>
            </a:cxnLst>
            <a:rect l="l" t="t" r="r" b="b"/>
            <a:pathLst>
              <a:path w="1429498" h="267532">
                <a:moveTo>
                  <a:pt x="0" y="251559"/>
                </a:moveTo>
                <a:lnTo>
                  <a:pt x="0" y="0"/>
                </a:lnTo>
                <a:lnTo>
                  <a:pt x="1429498" y="0"/>
                </a:lnTo>
                <a:lnTo>
                  <a:pt x="1429498" y="267532"/>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grpSp>
        <p:nvGrpSpPr>
          <p:cNvPr id="25624" name="Group 146"/>
          <p:cNvGrpSpPr>
            <a:grpSpLocks/>
          </p:cNvGrpSpPr>
          <p:nvPr/>
        </p:nvGrpSpPr>
        <p:grpSpPr bwMode="auto">
          <a:xfrm>
            <a:off x="646113" y="3490913"/>
            <a:ext cx="534987" cy="914400"/>
            <a:chOff x="4373117" y="3733800"/>
            <a:chExt cx="401638" cy="695325"/>
          </a:xfrm>
        </p:grpSpPr>
        <p:pic>
          <p:nvPicPr>
            <p:cNvPr id="25655" name="Picture 75" descr="Server 1.png"/>
            <p:cNvPicPr>
              <a:picLocks noChangeAspect="1"/>
            </p:cNvPicPr>
            <p:nvPr/>
          </p:nvPicPr>
          <p:blipFill>
            <a:blip r:embed="rId5" cstate="print"/>
            <a:srcRect/>
            <a:stretch>
              <a:fillRect/>
            </a:stretch>
          </p:blipFill>
          <p:spPr bwMode="auto">
            <a:xfrm>
              <a:off x="4373117" y="3733800"/>
              <a:ext cx="401638" cy="695325"/>
            </a:xfrm>
            <a:prstGeom prst="rect">
              <a:avLst/>
            </a:prstGeom>
            <a:noFill/>
            <a:ln w="9525">
              <a:noFill/>
              <a:miter lim="800000"/>
              <a:headEnd/>
              <a:tailEnd/>
            </a:ln>
          </p:spPr>
        </p:pic>
        <p:sp>
          <p:nvSpPr>
            <p:cNvPr id="25656" name="TextBox 81"/>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600" b="1">
                  <a:solidFill>
                    <a:srgbClr val="333333"/>
                  </a:solidFill>
                </a:rPr>
                <a:t>VM1</a:t>
              </a:r>
            </a:p>
          </p:txBody>
        </p:sp>
      </p:grpSp>
      <p:pic>
        <p:nvPicPr>
          <p:cNvPr id="83" name="Picture 3" descr="C:\Users\User\Desktop\Dog &amp; Pony Show\Juniper\Juniper Template NEW\Juniper Icon Library PNGs\New Folder\L2_L3 Switch 2.png"/>
          <p:cNvPicPr>
            <a:picLocks noChangeAspect="1" noChangeArrowheads="1"/>
          </p:cNvPicPr>
          <p:nvPr/>
        </p:nvPicPr>
        <p:blipFill>
          <a:blip r:embed="rId4" cstate="print"/>
          <a:srcRect/>
          <a:stretch>
            <a:fillRect/>
          </a:stretch>
        </p:blipFill>
        <p:spPr bwMode="auto">
          <a:xfrm>
            <a:off x="1241425" y="2530475"/>
            <a:ext cx="630238" cy="631825"/>
          </a:xfrm>
          <a:prstGeom prst="rect">
            <a:avLst/>
          </a:prstGeom>
          <a:noFill/>
          <a:effectLst>
            <a:outerShdw blurRad="63500" sx="102000" sy="102000" algn="ctr" rotWithShape="0">
              <a:prstClr val="black">
                <a:alpha val="40000"/>
              </a:prstClr>
            </a:outerShdw>
          </a:effectLst>
        </p:spPr>
      </p:pic>
      <p:sp>
        <p:nvSpPr>
          <p:cNvPr id="84" name="Rectangle 108"/>
          <p:cNvSpPr>
            <a:spLocks noChangeArrowheads="1"/>
          </p:cNvSpPr>
          <p:nvPr/>
        </p:nvSpPr>
        <p:spPr bwMode="invGray">
          <a:xfrm>
            <a:off x="1257300" y="1828800"/>
            <a:ext cx="609600" cy="427038"/>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tIns="0" rIns="0" bIns="0" anchor="ctr"/>
          <a:lstStyle/>
          <a:p>
            <a:pPr>
              <a:defRPr/>
            </a:pPr>
            <a:r>
              <a:rPr lang="en-US" dirty="0">
                <a:solidFill>
                  <a:srgbClr val="FFFFFF"/>
                </a:solidFill>
              </a:rPr>
              <a:t>NIC</a:t>
            </a:r>
          </a:p>
        </p:txBody>
      </p:sp>
      <p:sp>
        <p:nvSpPr>
          <p:cNvPr id="2" name="Title 1"/>
          <p:cNvSpPr>
            <a:spLocks noGrp="1"/>
          </p:cNvSpPr>
          <p:nvPr>
            <p:ph type="title"/>
          </p:nvPr>
        </p:nvSpPr>
        <p:spPr/>
        <p:txBody>
          <a:bodyPr/>
          <a:lstStyle/>
          <a:p>
            <a:pPr>
              <a:defRPr/>
            </a:pPr>
            <a:r>
              <a:rPr/>
              <a:t>Communication between the Virtual machines</a:t>
            </a:r>
          </a:p>
        </p:txBody>
      </p:sp>
      <p:sp>
        <p:nvSpPr>
          <p:cNvPr id="66" name="TextBox 65"/>
          <p:cNvSpPr txBox="1"/>
          <p:nvPr/>
        </p:nvSpPr>
        <p:spPr>
          <a:xfrm>
            <a:off x="295275" y="4581525"/>
            <a:ext cx="2590800" cy="923925"/>
          </a:xfrm>
          <a:prstGeom prst="rect">
            <a:avLst/>
          </a:prstGeom>
          <a:solidFill>
            <a:srgbClr val="5D87A1"/>
          </a:solidFill>
          <a:ln>
            <a:solidFill>
              <a:schemeClr val="bg1">
                <a:lumMod val="85000"/>
                <a:lumOff val="15000"/>
              </a:schemeClr>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1440" rIns="0" anchor="ctr"/>
          <a:lstStyle/>
          <a:p>
            <a:pPr marL="342900" indent="-342900" fontAlgn="auto">
              <a:spcBef>
                <a:spcPts val="0"/>
              </a:spcBef>
              <a:spcAft>
                <a:spcPts val="0"/>
              </a:spcAft>
              <a:buFont typeface="+mj-lt"/>
              <a:buAutoNum type="arabicPeriod"/>
              <a:defRPr/>
            </a:pPr>
            <a:r>
              <a:rPr lang="en-US" dirty="0">
                <a:solidFill>
                  <a:schemeClr val="bg1"/>
                </a:solidFill>
              </a:rPr>
              <a:t>In the hypervisor vendor’s switch(e.g.</a:t>
            </a:r>
            <a:br>
              <a:rPr lang="en-US" dirty="0">
                <a:solidFill>
                  <a:schemeClr val="bg1"/>
                </a:solidFill>
              </a:rPr>
            </a:br>
            <a:r>
              <a:rPr lang="en-US" dirty="0">
                <a:solidFill>
                  <a:schemeClr val="bg1"/>
                </a:solidFill>
              </a:rPr>
              <a:t>VM Ware </a:t>
            </a:r>
            <a:r>
              <a:rPr lang="en-US" dirty="0" err="1">
                <a:solidFill>
                  <a:schemeClr val="bg1"/>
                </a:solidFill>
              </a:rPr>
              <a:t>vSwitch</a:t>
            </a:r>
            <a:r>
              <a:rPr lang="en-US" dirty="0">
                <a:solidFill>
                  <a:schemeClr val="bg1"/>
                </a:solidFill>
              </a:rPr>
              <a:t>)</a:t>
            </a:r>
          </a:p>
        </p:txBody>
      </p:sp>
      <p:sp>
        <p:nvSpPr>
          <p:cNvPr id="67" name="TextBox 66"/>
          <p:cNvSpPr txBox="1"/>
          <p:nvPr/>
        </p:nvSpPr>
        <p:spPr>
          <a:xfrm>
            <a:off x="3352800" y="4581525"/>
            <a:ext cx="2590800" cy="923925"/>
          </a:xfrm>
          <a:prstGeom prst="rect">
            <a:avLst/>
          </a:prstGeom>
          <a:solidFill>
            <a:srgbClr val="5D87A1"/>
          </a:solidFill>
          <a:ln>
            <a:solidFill>
              <a:schemeClr val="bg1">
                <a:lumMod val="85000"/>
                <a:lumOff val="15000"/>
              </a:schemeClr>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anchor="ctr"/>
          <a:lstStyle/>
          <a:p>
            <a:pPr marL="342900" indent="-342900" fontAlgn="auto">
              <a:spcBef>
                <a:spcPts val="0"/>
              </a:spcBef>
              <a:spcAft>
                <a:spcPts val="0"/>
              </a:spcAft>
              <a:defRPr/>
            </a:pPr>
            <a:r>
              <a:rPr lang="en-US" dirty="0">
                <a:solidFill>
                  <a:schemeClr val="bg1"/>
                </a:solidFill>
              </a:rPr>
              <a:t>2.  In the NIC</a:t>
            </a:r>
          </a:p>
          <a:p>
            <a:pPr marL="342900" indent="-342900" fontAlgn="auto">
              <a:spcBef>
                <a:spcPts val="0"/>
              </a:spcBef>
              <a:spcAft>
                <a:spcPts val="0"/>
              </a:spcAft>
              <a:defRPr/>
            </a:pPr>
            <a:endParaRPr lang="en-US" dirty="0">
              <a:solidFill>
                <a:schemeClr val="bg1"/>
              </a:solidFill>
            </a:endParaRPr>
          </a:p>
          <a:p>
            <a:pPr marL="342900" indent="-342900" fontAlgn="auto">
              <a:spcBef>
                <a:spcPts val="0"/>
              </a:spcBef>
              <a:spcAft>
                <a:spcPts val="0"/>
              </a:spcAft>
              <a:defRPr/>
            </a:pPr>
            <a:endParaRPr lang="en-US" dirty="0">
              <a:solidFill>
                <a:schemeClr val="bg1"/>
              </a:solidFill>
            </a:endParaRPr>
          </a:p>
        </p:txBody>
      </p:sp>
      <p:sp>
        <p:nvSpPr>
          <p:cNvPr id="68" name="TextBox 67"/>
          <p:cNvSpPr txBox="1"/>
          <p:nvPr/>
        </p:nvSpPr>
        <p:spPr>
          <a:xfrm>
            <a:off x="6400800" y="4581525"/>
            <a:ext cx="2590800" cy="923925"/>
          </a:xfrm>
          <a:prstGeom prst="rect">
            <a:avLst/>
          </a:prstGeom>
          <a:solidFill>
            <a:srgbClr val="5D87A1"/>
          </a:solidFill>
          <a:ln>
            <a:solidFill>
              <a:schemeClr val="bg1">
                <a:lumMod val="85000"/>
                <a:lumOff val="15000"/>
              </a:schemeClr>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anchor="ctr"/>
          <a:lstStyle/>
          <a:p>
            <a:pPr marL="342900" indent="-342900" fontAlgn="auto">
              <a:spcBef>
                <a:spcPts val="0"/>
              </a:spcBef>
              <a:spcAft>
                <a:spcPts val="0"/>
              </a:spcAft>
              <a:defRPr/>
            </a:pPr>
            <a:r>
              <a:rPr lang="en-US" dirty="0">
                <a:solidFill>
                  <a:schemeClr val="bg1"/>
                </a:solidFill>
              </a:rPr>
              <a:t>3. 	In the existing external physical switch (VEPA)</a:t>
            </a:r>
          </a:p>
        </p:txBody>
      </p:sp>
      <p:grpSp>
        <p:nvGrpSpPr>
          <p:cNvPr id="25637" name="Group 146"/>
          <p:cNvGrpSpPr>
            <a:grpSpLocks/>
          </p:cNvGrpSpPr>
          <p:nvPr/>
        </p:nvGrpSpPr>
        <p:grpSpPr bwMode="auto">
          <a:xfrm>
            <a:off x="1941513" y="3490913"/>
            <a:ext cx="534987" cy="914400"/>
            <a:chOff x="4373117" y="3733800"/>
            <a:chExt cx="401638" cy="695325"/>
          </a:xfrm>
        </p:grpSpPr>
        <p:pic>
          <p:nvPicPr>
            <p:cNvPr id="25653" name="Picture 75" descr="Server 1.png"/>
            <p:cNvPicPr>
              <a:picLocks noChangeAspect="1"/>
            </p:cNvPicPr>
            <p:nvPr/>
          </p:nvPicPr>
          <p:blipFill>
            <a:blip r:embed="rId5" cstate="print"/>
            <a:srcRect/>
            <a:stretch>
              <a:fillRect/>
            </a:stretch>
          </p:blipFill>
          <p:spPr bwMode="auto">
            <a:xfrm>
              <a:off x="4373117" y="3733800"/>
              <a:ext cx="401638" cy="695325"/>
            </a:xfrm>
            <a:prstGeom prst="rect">
              <a:avLst/>
            </a:prstGeom>
            <a:noFill/>
            <a:ln w="9525">
              <a:noFill/>
              <a:miter lim="800000"/>
              <a:headEnd/>
              <a:tailEnd/>
            </a:ln>
          </p:spPr>
        </p:pic>
        <p:sp>
          <p:nvSpPr>
            <p:cNvPr id="25654" name="TextBox 86"/>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600" b="1">
                  <a:solidFill>
                    <a:srgbClr val="333333"/>
                  </a:solidFill>
                </a:rPr>
                <a:t>VM3</a:t>
              </a:r>
            </a:p>
          </p:txBody>
        </p:sp>
      </p:grpSp>
      <p:sp>
        <p:nvSpPr>
          <p:cNvPr id="121" name="Freeform 120"/>
          <p:cNvSpPr/>
          <p:nvPr/>
        </p:nvSpPr>
        <p:spPr>
          <a:xfrm flipV="1">
            <a:off x="881063" y="2706688"/>
            <a:ext cx="1360487" cy="55562"/>
          </a:xfrm>
          <a:custGeom>
            <a:avLst/>
            <a:gdLst>
              <a:gd name="connsiteX0" fmla="*/ 0 w 1504950"/>
              <a:gd name="connsiteY0" fmla="*/ 0 h 0"/>
              <a:gd name="connsiteX1" fmla="*/ 1504950 w 1504950"/>
              <a:gd name="connsiteY1" fmla="*/ 0 h 0"/>
            </a:gdLst>
            <a:ahLst/>
            <a:cxnLst>
              <a:cxn ang="0">
                <a:pos x="connsiteX0" y="connsiteY0"/>
              </a:cxn>
              <a:cxn ang="0">
                <a:pos x="connsiteX1" y="connsiteY1"/>
              </a:cxn>
            </a:cxnLst>
            <a:rect l="l" t="t" r="r" b="b"/>
            <a:pathLst>
              <a:path w="1504950">
                <a:moveTo>
                  <a:pt x="0" y="0"/>
                </a:moveTo>
                <a:lnTo>
                  <a:pt x="1504950" y="0"/>
                </a:lnTo>
              </a:path>
            </a:pathLst>
          </a:custGeom>
          <a:ln w="50800">
            <a:solidFill>
              <a:srgbClr val="2F5376"/>
            </a:solidFill>
            <a:headEnd type="none" w="med" len="sm"/>
            <a:tailEnd type="none" w="med" len="sm"/>
          </a:ln>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
        <p:nvSpPr>
          <p:cNvPr id="122" name="Freeform 121"/>
          <p:cNvSpPr/>
          <p:nvPr/>
        </p:nvSpPr>
        <p:spPr>
          <a:xfrm>
            <a:off x="901700" y="2738438"/>
            <a:ext cx="0" cy="1076325"/>
          </a:xfrm>
          <a:custGeom>
            <a:avLst/>
            <a:gdLst>
              <a:gd name="connsiteX0" fmla="*/ 0 w 0"/>
              <a:gd name="connsiteY0" fmla="*/ 1076325 h 1076325"/>
              <a:gd name="connsiteX1" fmla="*/ 0 w 0"/>
              <a:gd name="connsiteY1" fmla="*/ 0 h 1076325"/>
              <a:gd name="connsiteX2" fmla="*/ 0 w 0"/>
              <a:gd name="connsiteY2" fmla="*/ 0 h 1076325"/>
              <a:gd name="connsiteX3" fmla="*/ 0 w 0"/>
              <a:gd name="connsiteY3" fmla="*/ 0 h 1076325"/>
            </a:gdLst>
            <a:ahLst/>
            <a:cxnLst>
              <a:cxn ang="0">
                <a:pos x="connsiteX0" y="connsiteY0"/>
              </a:cxn>
              <a:cxn ang="0">
                <a:pos x="connsiteX1" y="connsiteY1"/>
              </a:cxn>
              <a:cxn ang="0">
                <a:pos x="connsiteX2" y="connsiteY2"/>
              </a:cxn>
              <a:cxn ang="0">
                <a:pos x="connsiteX3" y="connsiteY3"/>
              </a:cxn>
            </a:cxnLst>
            <a:rect l="l" t="t" r="r" b="b"/>
            <a:pathLst>
              <a:path h="1076325">
                <a:moveTo>
                  <a:pt x="0" y="1076325"/>
                </a:moveTo>
                <a:lnTo>
                  <a:pt x="0" y="0"/>
                </a:lnTo>
                <a:lnTo>
                  <a:pt x="0" y="0"/>
                </a:lnTo>
                <a:lnTo>
                  <a:pt x="0" y="0"/>
                </a:lnTo>
              </a:path>
            </a:pathLst>
          </a:custGeom>
          <a:ln w="50800">
            <a:solidFill>
              <a:srgbClr val="2F5376"/>
            </a:solidFill>
            <a:headEnd type="arrow" w="med" len="sm"/>
            <a:tailEnd type="none" w="med" len="sm"/>
          </a:ln>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
        <p:nvSpPr>
          <p:cNvPr id="123" name="Freeform 122"/>
          <p:cNvSpPr/>
          <p:nvPr/>
        </p:nvSpPr>
        <p:spPr>
          <a:xfrm flipH="1">
            <a:off x="2171700" y="2738438"/>
            <a:ext cx="46038" cy="1076325"/>
          </a:xfrm>
          <a:custGeom>
            <a:avLst/>
            <a:gdLst>
              <a:gd name="connsiteX0" fmla="*/ 0 w 0"/>
              <a:gd name="connsiteY0" fmla="*/ 1076325 h 1076325"/>
              <a:gd name="connsiteX1" fmla="*/ 0 w 0"/>
              <a:gd name="connsiteY1" fmla="*/ 0 h 1076325"/>
              <a:gd name="connsiteX2" fmla="*/ 0 w 0"/>
              <a:gd name="connsiteY2" fmla="*/ 0 h 1076325"/>
              <a:gd name="connsiteX3" fmla="*/ 0 w 0"/>
              <a:gd name="connsiteY3" fmla="*/ 0 h 1076325"/>
            </a:gdLst>
            <a:ahLst/>
            <a:cxnLst>
              <a:cxn ang="0">
                <a:pos x="connsiteX0" y="connsiteY0"/>
              </a:cxn>
              <a:cxn ang="0">
                <a:pos x="connsiteX1" y="connsiteY1"/>
              </a:cxn>
              <a:cxn ang="0">
                <a:pos x="connsiteX2" y="connsiteY2"/>
              </a:cxn>
              <a:cxn ang="0">
                <a:pos x="connsiteX3" y="connsiteY3"/>
              </a:cxn>
            </a:cxnLst>
            <a:rect l="l" t="t" r="r" b="b"/>
            <a:pathLst>
              <a:path h="1076325">
                <a:moveTo>
                  <a:pt x="0" y="1076325"/>
                </a:moveTo>
                <a:lnTo>
                  <a:pt x="0" y="0"/>
                </a:lnTo>
                <a:lnTo>
                  <a:pt x="0" y="0"/>
                </a:lnTo>
                <a:lnTo>
                  <a:pt x="0" y="0"/>
                </a:lnTo>
              </a:path>
            </a:pathLst>
          </a:custGeom>
          <a:ln w="50800">
            <a:solidFill>
              <a:srgbClr val="2F5376"/>
            </a:solidFill>
            <a:headEnd type="arrow" w="med" len="sm"/>
            <a:tailEnd type="none" w="med" len="sm"/>
          </a:ln>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
        <p:nvSpPr>
          <p:cNvPr id="124" name="Freeform 123"/>
          <p:cNvSpPr/>
          <p:nvPr/>
        </p:nvSpPr>
        <p:spPr>
          <a:xfrm flipV="1">
            <a:off x="3992563" y="2009775"/>
            <a:ext cx="1336675" cy="47625"/>
          </a:xfrm>
          <a:custGeom>
            <a:avLst/>
            <a:gdLst>
              <a:gd name="connsiteX0" fmla="*/ 0 w 1504950"/>
              <a:gd name="connsiteY0" fmla="*/ 0 h 0"/>
              <a:gd name="connsiteX1" fmla="*/ 1504950 w 1504950"/>
              <a:gd name="connsiteY1" fmla="*/ 0 h 0"/>
            </a:gdLst>
            <a:ahLst/>
            <a:cxnLst>
              <a:cxn ang="0">
                <a:pos x="connsiteX0" y="connsiteY0"/>
              </a:cxn>
              <a:cxn ang="0">
                <a:pos x="connsiteX1" y="connsiteY1"/>
              </a:cxn>
            </a:cxnLst>
            <a:rect l="l" t="t" r="r" b="b"/>
            <a:pathLst>
              <a:path w="1504950">
                <a:moveTo>
                  <a:pt x="0" y="0"/>
                </a:moveTo>
                <a:lnTo>
                  <a:pt x="1504950" y="0"/>
                </a:lnTo>
              </a:path>
            </a:pathLst>
          </a:custGeom>
          <a:ln w="50800">
            <a:solidFill>
              <a:srgbClr val="2F5376"/>
            </a:solidFill>
            <a:headEnd type="none" w="med" len="sm"/>
            <a:tailEnd type="none" w="med" len="sm"/>
          </a:ln>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
        <p:nvSpPr>
          <p:cNvPr id="125" name="Freeform 124"/>
          <p:cNvSpPr/>
          <p:nvPr/>
        </p:nvSpPr>
        <p:spPr>
          <a:xfrm flipH="1">
            <a:off x="3911600" y="2057400"/>
            <a:ext cx="106363" cy="1757363"/>
          </a:xfrm>
          <a:custGeom>
            <a:avLst/>
            <a:gdLst>
              <a:gd name="connsiteX0" fmla="*/ 0 w 0"/>
              <a:gd name="connsiteY0" fmla="*/ 1076325 h 1076325"/>
              <a:gd name="connsiteX1" fmla="*/ 0 w 0"/>
              <a:gd name="connsiteY1" fmla="*/ 0 h 1076325"/>
              <a:gd name="connsiteX2" fmla="*/ 0 w 0"/>
              <a:gd name="connsiteY2" fmla="*/ 0 h 1076325"/>
              <a:gd name="connsiteX3" fmla="*/ 0 w 0"/>
              <a:gd name="connsiteY3" fmla="*/ 0 h 1076325"/>
            </a:gdLst>
            <a:ahLst/>
            <a:cxnLst>
              <a:cxn ang="0">
                <a:pos x="connsiteX0" y="connsiteY0"/>
              </a:cxn>
              <a:cxn ang="0">
                <a:pos x="connsiteX1" y="connsiteY1"/>
              </a:cxn>
              <a:cxn ang="0">
                <a:pos x="connsiteX2" y="connsiteY2"/>
              </a:cxn>
              <a:cxn ang="0">
                <a:pos x="connsiteX3" y="connsiteY3"/>
              </a:cxn>
            </a:cxnLst>
            <a:rect l="l" t="t" r="r" b="b"/>
            <a:pathLst>
              <a:path h="1076325">
                <a:moveTo>
                  <a:pt x="0" y="1076325"/>
                </a:moveTo>
                <a:lnTo>
                  <a:pt x="0" y="0"/>
                </a:lnTo>
                <a:lnTo>
                  <a:pt x="0" y="0"/>
                </a:lnTo>
                <a:lnTo>
                  <a:pt x="0" y="0"/>
                </a:lnTo>
              </a:path>
            </a:pathLst>
          </a:custGeom>
          <a:ln w="50800">
            <a:solidFill>
              <a:srgbClr val="2F5376"/>
            </a:solidFill>
            <a:headEnd type="arrow" w="med" len="sm"/>
            <a:tailEnd type="none" w="med" len="sm"/>
          </a:ln>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
        <p:nvSpPr>
          <p:cNvPr id="126" name="Freeform 125"/>
          <p:cNvSpPr/>
          <p:nvPr/>
        </p:nvSpPr>
        <p:spPr>
          <a:xfrm flipH="1">
            <a:off x="5264150" y="2047875"/>
            <a:ext cx="46038" cy="1765300"/>
          </a:xfrm>
          <a:custGeom>
            <a:avLst/>
            <a:gdLst>
              <a:gd name="connsiteX0" fmla="*/ 0 w 0"/>
              <a:gd name="connsiteY0" fmla="*/ 1076325 h 1076325"/>
              <a:gd name="connsiteX1" fmla="*/ 0 w 0"/>
              <a:gd name="connsiteY1" fmla="*/ 0 h 1076325"/>
              <a:gd name="connsiteX2" fmla="*/ 0 w 0"/>
              <a:gd name="connsiteY2" fmla="*/ 0 h 1076325"/>
              <a:gd name="connsiteX3" fmla="*/ 0 w 0"/>
              <a:gd name="connsiteY3" fmla="*/ 0 h 1076325"/>
            </a:gdLst>
            <a:ahLst/>
            <a:cxnLst>
              <a:cxn ang="0">
                <a:pos x="connsiteX0" y="connsiteY0"/>
              </a:cxn>
              <a:cxn ang="0">
                <a:pos x="connsiteX1" y="connsiteY1"/>
              </a:cxn>
              <a:cxn ang="0">
                <a:pos x="connsiteX2" y="connsiteY2"/>
              </a:cxn>
              <a:cxn ang="0">
                <a:pos x="connsiteX3" y="connsiteY3"/>
              </a:cxn>
            </a:cxnLst>
            <a:rect l="l" t="t" r="r" b="b"/>
            <a:pathLst>
              <a:path h="1076325">
                <a:moveTo>
                  <a:pt x="0" y="1076325"/>
                </a:moveTo>
                <a:lnTo>
                  <a:pt x="0" y="0"/>
                </a:lnTo>
                <a:lnTo>
                  <a:pt x="0" y="0"/>
                </a:lnTo>
                <a:lnTo>
                  <a:pt x="0" y="0"/>
                </a:lnTo>
              </a:path>
            </a:pathLst>
          </a:custGeom>
          <a:ln w="50800">
            <a:solidFill>
              <a:srgbClr val="2F5376"/>
            </a:solidFill>
            <a:headEnd type="arrow" w="med" len="sm"/>
            <a:tailEnd type="none" w="med" len="sm"/>
          </a:ln>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
        <p:nvSpPr>
          <p:cNvPr id="127" name="Freeform 126"/>
          <p:cNvSpPr/>
          <p:nvPr/>
        </p:nvSpPr>
        <p:spPr>
          <a:xfrm flipV="1">
            <a:off x="7024688" y="1385888"/>
            <a:ext cx="1357312" cy="76200"/>
          </a:xfrm>
          <a:custGeom>
            <a:avLst/>
            <a:gdLst>
              <a:gd name="connsiteX0" fmla="*/ 0 w 1504950"/>
              <a:gd name="connsiteY0" fmla="*/ 0 h 0"/>
              <a:gd name="connsiteX1" fmla="*/ 1504950 w 1504950"/>
              <a:gd name="connsiteY1" fmla="*/ 0 h 0"/>
            </a:gdLst>
            <a:ahLst/>
            <a:cxnLst>
              <a:cxn ang="0">
                <a:pos x="connsiteX0" y="connsiteY0"/>
              </a:cxn>
              <a:cxn ang="0">
                <a:pos x="connsiteX1" y="connsiteY1"/>
              </a:cxn>
            </a:cxnLst>
            <a:rect l="l" t="t" r="r" b="b"/>
            <a:pathLst>
              <a:path w="1504950">
                <a:moveTo>
                  <a:pt x="0" y="0"/>
                </a:moveTo>
                <a:lnTo>
                  <a:pt x="1504950" y="0"/>
                </a:lnTo>
              </a:path>
            </a:pathLst>
          </a:custGeom>
          <a:ln w="50800">
            <a:solidFill>
              <a:srgbClr val="2F5376"/>
            </a:solidFill>
            <a:headEnd type="none" w="med" len="sm"/>
            <a:tailEnd type="none" w="med" len="sm"/>
          </a:ln>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
        <p:nvSpPr>
          <p:cNvPr id="128" name="Freeform 127"/>
          <p:cNvSpPr/>
          <p:nvPr/>
        </p:nvSpPr>
        <p:spPr>
          <a:xfrm flipH="1">
            <a:off x="6950075" y="1471613"/>
            <a:ext cx="98425" cy="2343150"/>
          </a:xfrm>
          <a:custGeom>
            <a:avLst/>
            <a:gdLst>
              <a:gd name="connsiteX0" fmla="*/ 0 w 0"/>
              <a:gd name="connsiteY0" fmla="*/ 1076325 h 1076325"/>
              <a:gd name="connsiteX1" fmla="*/ 0 w 0"/>
              <a:gd name="connsiteY1" fmla="*/ 0 h 1076325"/>
              <a:gd name="connsiteX2" fmla="*/ 0 w 0"/>
              <a:gd name="connsiteY2" fmla="*/ 0 h 1076325"/>
              <a:gd name="connsiteX3" fmla="*/ 0 w 0"/>
              <a:gd name="connsiteY3" fmla="*/ 0 h 1076325"/>
            </a:gdLst>
            <a:ahLst/>
            <a:cxnLst>
              <a:cxn ang="0">
                <a:pos x="connsiteX0" y="connsiteY0"/>
              </a:cxn>
              <a:cxn ang="0">
                <a:pos x="connsiteX1" y="connsiteY1"/>
              </a:cxn>
              <a:cxn ang="0">
                <a:pos x="connsiteX2" y="connsiteY2"/>
              </a:cxn>
              <a:cxn ang="0">
                <a:pos x="connsiteX3" y="connsiteY3"/>
              </a:cxn>
            </a:cxnLst>
            <a:rect l="l" t="t" r="r" b="b"/>
            <a:pathLst>
              <a:path h="1076325">
                <a:moveTo>
                  <a:pt x="0" y="1076325"/>
                </a:moveTo>
                <a:lnTo>
                  <a:pt x="0" y="0"/>
                </a:lnTo>
                <a:lnTo>
                  <a:pt x="0" y="0"/>
                </a:lnTo>
                <a:lnTo>
                  <a:pt x="0" y="0"/>
                </a:lnTo>
              </a:path>
            </a:pathLst>
          </a:custGeom>
          <a:ln w="50800">
            <a:solidFill>
              <a:srgbClr val="2F5376"/>
            </a:solidFill>
            <a:headEnd type="arrow" w="med" len="sm"/>
            <a:tailEnd type="none" w="med" len="sm"/>
          </a:ln>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
        <p:nvSpPr>
          <p:cNvPr id="129" name="Freeform 128"/>
          <p:cNvSpPr/>
          <p:nvPr/>
        </p:nvSpPr>
        <p:spPr>
          <a:xfrm flipH="1">
            <a:off x="8253413" y="1452563"/>
            <a:ext cx="103187" cy="2370137"/>
          </a:xfrm>
          <a:custGeom>
            <a:avLst/>
            <a:gdLst>
              <a:gd name="connsiteX0" fmla="*/ 0 w 0"/>
              <a:gd name="connsiteY0" fmla="*/ 1076325 h 1076325"/>
              <a:gd name="connsiteX1" fmla="*/ 0 w 0"/>
              <a:gd name="connsiteY1" fmla="*/ 0 h 1076325"/>
              <a:gd name="connsiteX2" fmla="*/ 0 w 0"/>
              <a:gd name="connsiteY2" fmla="*/ 0 h 1076325"/>
              <a:gd name="connsiteX3" fmla="*/ 0 w 0"/>
              <a:gd name="connsiteY3" fmla="*/ 0 h 1076325"/>
            </a:gdLst>
            <a:ahLst/>
            <a:cxnLst>
              <a:cxn ang="0">
                <a:pos x="connsiteX0" y="connsiteY0"/>
              </a:cxn>
              <a:cxn ang="0">
                <a:pos x="connsiteX1" y="connsiteY1"/>
              </a:cxn>
              <a:cxn ang="0">
                <a:pos x="connsiteX2" y="connsiteY2"/>
              </a:cxn>
              <a:cxn ang="0">
                <a:pos x="connsiteX3" y="connsiteY3"/>
              </a:cxn>
            </a:cxnLst>
            <a:rect l="l" t="t" r="r" b="b"/>
            <a:pathLst>
              <a:path h="1076325">
                <a:moveTo>
                  <a:pt x="0" y="1076325"/>
                </a:moveTo>
                <a:lnTo>
                  <a:pt x="0" y="0"/>
                </a:lnTo>
                <a:lnTo>
                  <a:pt x="0" y="0"/>
                </a:lnTo>
                <a:lnTo>
                  <a:pt x="0" y="0"/>
                </a:lnTo>
              </a:path>
            </a:pathLst>
          </a:custGeom>
          <a:ln w="50800">
            <a:solidFill>
              <a:srgbClr val="2F5376"/>
            </a:solidFill>
            <a:headEnd type="arrow" w="med" len="sm"/>
            <a:tailEnd type="none" w="med" len="sm"/>
          </a:ln>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fade">
                                      <p:cBhvr>
                                        <p:cTn id="7" dur="500"/>
                                        <p:tgtEl>
                                          <p:spTgt spid="66"/>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22"/>
                                        </p:tgtEl>
                                        <p:attrNameLst>
                                          <p:attrName>style.visibility</p:attrName>
                                        </p:attrNameLst>
                                      </p:cBhvr>
                                      <p:to>
                                        <p:strVal val="visible"/>
                                      </p:to>
                                    </p:set>
                                    <p:animEffect transition="in" filter="wipe(down)">
                                      <p:cBhvr>
                                        <p:cTn id="11" dur="500"/>
                                        <p:tgtEl>
                                          <p:spTgt spid="122"/>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21"/>
                                        </p:tgtEl>
                                        <p:attrNameLst>
                                          <p:attrName>style.visibility</p:attrName>
                                        </p:attrNameLst>
                                      </p:cBhvr>
                                      <p:to>
                                        <p:strVal val="visible"/>
                                      </p:to>
                                    </p:set>
                                    <p:animEffect transition="in" filter="wipe(left)">
                                      <p:cBhvr>
                                        <p:cTn id="15" dur="500"/>
                                        <p:tgtEl>
                                          <p:spTgt spid="121"/>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23"/>
                                        </p:tgtEl>
                                        <p:attrNameLst>
                                          <p:attrName>style.visibility</p:attrName>
                                        </p:attrNameLst>
                                      </p:cBhvr>
                                      <p:to>
                                        <p:strVal val="visible"/>
                                      </p:to>
                                    </p:set>
                                    <p:animEffect transition="in" filter="wipe(up)">
                                      <p:cBhvr>
                                        <p:cTn id="19" dur="500"/>
                                        <p:tgtEl>
                                          <p:spTgt spid="12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7"/>
                                        </p:tgtEl>
                                        <p:attrNameLst>
                                          <p:attrName>style.visibility</p:attrName>
                                        </p:attrNameLst>
                                      </p:cBhvr>
                                      <p:to>
                                        <p:strVal val="visible"/>
                                      </p:to>
                                    </p:set>
                                    <p:animEffect transition="in" filter="fade">
                                      <p:cBhvr>
                                        <p:cTn id="24" dur="500"/>
                                        <p:tgtEl>
                                          <p:spTgt spid="67"/>
                                        </p:tgtEl>
                                      </p:cBhvr>
                                    </p:animEffect>
                                  </p:childTnLst>
                                </p:cTn>
                              </p:par>
                            </p:childTnLst>
                          </p:cTn>
                        </p:par>
                        <p:par>
                          <p:cTn id="25" fill="hold">
                            <p:stCondLst>
                              <p:cond delay="500"/>
                            </p:stCondLst>
                            <p:childTnLst>
                              <p:par>
                                <p:cTn id="26" presetID="22" presetClass="entr" presetSubtype="4" fill="hold" nodeType="afterEffect">
                                  <p:stCondLst>
                                    <p:cond delay="0"/>
                                  </p:stCondLst>
                                  <p:childTnLst>
                                    <p:set>
                                      <p:cBhvr>
                                        <p:cTn id="27" dur="1" fill="hold">
                                          <p:stCondLst>
                                            <p:cond delay="0"/>
                                          </p:stCondLst>
                                        </p:cTn>
                                        <p:tgtEl>
                                          <p:spTgt spid="125"/>
                                        </p:tgtEl>
                                        <p:attrNameLst>
                                          <p:attrName>style.visibility</p:attrName>
                                        </p:attrNameLst>
                                      </p:cBhvr>
                                      <p:to>
                                        <p:strVal val="visible"/>
                                      </p:to>
                                    </p:set>
                                    <p:animEffect transition="in" filter="wipe(down)">
                                      <p:cBhvr>
                                        <p:cTn id="28" dur="500"/>
                                        <p:tgtEl>
                                          <p:spTgt spid="125"/>
                                        </p:tgtEl>
                                      </p:cBhvr>
                                    </p:animEffect>
                                  </p:childTnLst>
                                </p:cTn>
                              </p:par>
                            </p:childTnLst>
                          </p:cTn>
                        </p:par>
                        <p:par>
                          <p:cTn id="29" fill="hold">
                            <p:stCondLst>
                              <p:cond delay="1000"/>
                            </p:stCondLst>
                            <p:childTnLst>
                              <p:par>
                                <p:cTn id="30" presetID="22" presetClass="entr" presetSubtype="8" fill="hold" nodeType="afterEffect">
                                  <p:stCondLst>
                                    <p:cond delay="0"/>
                                  </p:stCondLst>
                                  <p:childTnLst>
                                    <p:set>
                                      <p:cBhvr>
                                        <p:cTn id="31" dur="1" fill="hold">
                                          <p:stCondLst>
                                            <p:cond delay="0"/>
                                          </p:stCondLst>
                                        </p:cTn>
                                        <p:tgtEl>
                                          <p:spTgt spid="124"/>
                                        </p:tgtEl>
                                        <p:attrNameLst>
                                          <p:attrName>style.visibility</p:attrName>
                                        </p:attrNameLst>
                                      </p:cBhvr>
                                      <p:to>
                                        <p:strVal val="visible"/>
                                      </p:to>
                                    </p:set>
                                    <p:animEffect transition="in" filter="wipe(left)">
                                      <p:cBhvr>
                                        <p:cTn id="32" dur="500"/>
                                        <p:tgtEl>
                                          <p:spTgt spid="124"/>
                                        </p:tgtEl>
                                      </p:cBhvr>
                                    </p:animEffect>
                                  </p:childTnLst>
                                </p:cTn>
                              </p:par>
                            </p:childTnLst>
                          </p:cTn>
                        </p:par>
                        <p:par>
                          <p:cTn id="33" fill="hold">
                            <p:stCondLst>
                              <p:cond delay="1500"/>
                            </p:stCondLst>
                            <p:childTnLst>
                              <p:par>
                                <p:cTn id="34" presetID="22" presetClass="entr" presetSubtype="1" fill="hold" nodeType="afterEffect">
                                  <p:stCondLst>
                                    <p:cond delay="0"/>
                                  </p:stCondLst>
                                  <p:childTnLst>
                                    <p:set>
                                      <p:cBhvr>
                                        <p:cTn id="35" dur="1" fill="hold">
                                          <p:stCondLst>
                                            <p:cond delay="0"/>
                                          </p:stCondLst>
                                        </p:cTn>
                                        <p:tgtEl>
                                          <p:spTgt spid="126"/>
                                        </p:tgtEl>
                                        <p:attrNameLst>
                                          <p:attrName>style.visibility</p:attrName>
                                        </p:attrNameLst>
                                      </p:cBhvr>
                                      <p:to>
                                        <p:strVal val="visible"/>
                                      </p:to>
                                    </p:set>
                                    <p:animEffect transition="in" filter="wipe(up)">
                                      <p:cBhvr>
                                        <p:cTn id="36" dur="500"/>
                                        <p:tgtEl>
                                          <p:spTgt spid="126"/>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68"/>
                                        </p:tgtEl>
                                        <p:attrNameLst>
                                          <p:attrName>style.visibility</p:attrName>
                                        </p:attrNameLst>
                                      </p:cBhvr>
                                      <p:to>
                                        <p:strVal val="visible"/>
                                      </p:to>
                                    </p:set>
                                    <p:animEffect transition="in" filter="fade">
                                      <p:cBhvr>
                                        <p:cTn id="41" dur="500"/>
                                        <p:tgtEl>
                                          <p:spTgt spid="68"/>
                                        </p:tgtEl>
                                      </p:cBhvr>
                                    </p:animEffect>
                                  </p:childTnLst>
                                </p:cTn>
                              </p:par>
                            </p:childTnLst>
                          </p:cTn>
                        </p:par>
                        <p:par>
                          <p:cTn id="42" fill="hold">
                            <p:stCondLst>
                              <p:cond delay="500"/>
                            </p:stCondLst>
                            <p:childTnLst>
                              <p:par>
                                <p:cTn id="43" presetID="22" presetClass="entr" presetSubtype="4" fill="hold" nodeType="afterEffect">
                                  <p:stCondLst>
                                    <p:cond delay="0"/>
                                  </p:stCondLst>
                                  <p:childTnLst>
                                    <p:set>
                                      <p:cBhvr>
                                        <p:cTn id="44" dur="1" fill="hold">
                                          <p:stCondLst>
                                            <p:cond delay="0"/>
                                          </p:stCondLst>
                                        </p:cTn>
                                        <p:tgtEl>
                                          <p:spTgt spid="128"/>
                                        </p:tgtEl>
                                        <p:attrNameLst>
                                          <p:attrName>style.visibility</p:attrName>
                                        </p:attrNameLst>
                                      </p:cBhvr>
                                      <p:to>
                                        <p:strVal val="visible"/>
                                      </p:to>
                                    </p:set>
                                    <p:animEffect transition="in" filter="wipe(down)">
                                      <p:cBhvr>
                                        <p:cTn id="45" dur="500"/>
                                        <p:tgtEl>
                                          <p:spTgt spid="128"/>
                                        </p:tgtEl>
                                      </p:cBhvr>
                                    </p:animEffect>
                                  </p:childTnLst>
                                </p:cTn>
                              </p:par>
                            </p:childTnLst>
                          </p:cTn>
                        </p:par>
                        <p:par>
                          <p:cTn id="46" fill="hold">
                            <p:stCondLst>
                              <p:cond delay="1000"/>
                            </p:stCondLst>
                            <p:childTnLst>
                              <p:par>
                                <p:cTn id="47" presetID="22" presetClass="entr" presetSubtype="8" fill="hold" nodeType="afterEffect">
                                  <p:stCondLst>
                                    <p:cond delay="0"/>
                                  </p:stCondLst>
                                  <p:childTnLst>
                                    <p:set>
                                      <p:cBhvr>
                                        <p:cTn id="48" dur="1" fill="hold">
                                          <p:stCondLst>
                                            <p:cond delay="0"/>
                                          </p:stCondLst>
                                        </p:cTn>
                                        <p:tgtEl>
                                          <p:spTgt spid="127"/>
                                        </p:tgtEl>
                                        <p:attrNameLst>
                                          <p:attrName>style.visibility</p:attrName>
                                        </p:attrNameLst>
                                      </p:cBhvr>
                                      <p:to>
                                        <p:strVal val="visible"/>
                                      </p:to>
                                    </p:set>
                                    <p:animEffect transition="in" filter="wipe(left)">
                                      <p:cBhvr>
                                        <p:cTn id="49" dur="500"/>
                                        <p:tgtEl>
                                          <p:spTgt spid="127"/>
                                        </p:tgtEl>
                                      </p:cBhvr>
                                    </p:animEffect>
                                  </p:childTnLst>
                                </p:cTn>
                              </p:par>
                            </p:childTnLst>
                          </p:cTn>
                        </p:par>
                        <p:par>
                          <p:cTn id="50" fill="hold">
                            <p:stCondLst>
                              <p:cond delay="1500"/>
                            </p:stCondLst>
                            <p:childTnLst>
                              <p:par>
                                <p:cTn id="51" presetID="22" presetClass="entr" presetSubtype="1" fill="hold" nodeType="afterEffect">
                                  <p:stCondLst>
                                    <p:cond delay="0"/>
                                  </p:stCondLst>
                                  <p:childTnLst>
                                    <p:set>
                                      <p:cBhvr>
                                        <p:cTn id="52" dur="1" fill="hold">
                                          <p:stCondLst>
                                            <p:cond delay="0"/>
                                          </p:stCondLst>
                                        </p:cTn>
                                        <p:tgtEl>
                                          <p:spTgt spid="129"/>
                                        </p:tgtEl>
                                        <p:attrNameLst>
                                          <p:attrName>style.visibility</p:attrName>
                                        </p:attrNameLst>
                                      </p:cBhvr>
                                      <p:to>
                                        <p:strVal val="visible"/>
                                      </p:to>
                                    </p:set>
                                    <p:animEffect transition="in" filter="wipe(up)">
                                      <p:cBhvr>
                                        <p:cTn id="53" dur="500"/>
                                        <p:tgtEl>
                                          <p:spTgt spid="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7" grpId="0" animBg="1"/>
      <p:bldP spid="6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Comparing VEPA AND VEB</a:t>
            </a:r>
            <a:endParaRPr lang="en-AU" dirty="0"/>
          </a:p>
        </p:txBody>
      </p:sp>
      <p:sp>
        <p:nvSpPr>
          <p:cNvPr id="3" name="Rectangle 2"/>
          <p:cNvSpPr/>
          <p:nvPr/>
        </p:nvSpPr>
        <p:spPr>
          <a:xfrm>
            <a:off x="2389188" y="2454275"/>
            <a:ext cx="2057400" cy="2182812"/>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4" name="Straight Connector 3"/>
          <p:cNvCxnSpPr/>
          <p:nvPr/>
        </p:nvCxnSpPr>
        <p:spPr>
          <a:xfrm rot="5400000">
            <a:off x="2320131" y="2686844"/>
            <a:ext cx="219551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3" descr="C:\Users\User\Desktop\Dog &amp; Pony Show\Juniper\Juniper Template NEW\Juniper Icon Library PNGs\New Folder\L2_L3 Switch 2.png"/>
          <p:cNvPicPr>
            <a:picLocks noChangeAspect="1" noChangeArrowheads="1"/>
          </p:cNvPicPr>
          <p:nvPr/>
        </p:nvPicPr>
        <p:blipFill>
          <a:blip r:embed="rId3" cstate="print"/>
          <a:srcRect/>
          <a:stretch>
            <a:fillRect/>
          </a:stretch>
        </p:blipFill>
        <p:spPr bwMode="auto">
          <a:xfrm>
            <a:off x="3101975" y="1143000"/>
            <a:ext cx="631825" cy="631825"/>
          </a:xfrm>
          <a:prstGeom prst="rect">
            <a:avLst/>
          </a:prstGeom>
          <a:noFill/>
          <a:effectLst>
            <a:outerShdw blurRad="63500" sx="102000" sy="102000" algn="ctr" rotWithShape="0">
              <a:prstClr val="black">
                <a:alpha val="40000"/>
              </a:prstClr>
            </a:outerShdw>
          </a:effectLst>
        </p:spPr>
      </p:pic>
      <p:grpSp>
        <p:nvGrpSpPr>
          <p:cNvPr id="6" name="Group 142"/>
          <p:cNvGrpSpPr>
            <a:grpSpLocks/>
          </p:cNvGrpSpPr>
          <p:nvPr/>
        </p:nvGrpSpPr>
        <p:grpSpPr bwMode="auto">
          <a:xfrm>
            <a:off x="3165475" y="3632200"/>
            <a:ext cx="506413" cy="914400"/>
            <a:chOff x="4373117" y="3733800"/>
            <a:chExt cx="401638" cy="695325"/>
          </a:xfrm>
        </p:grpSpPr>
        <p:pic>
          <p:nvPicPr>
            <p:cNvPr id="7" name="Picture 75" descr="Server 1.png"/>
            <p:cNvPicPr>
              <a:picLocks noChangeAspect="1"/>
            </p:cNvPicPr>
            <p:nvPr/>
          </p:nvPicPr>
          <p:blipFill>
            <a:blip r:embed="rId4" cstate="print"/>
            <a:srcRect/>
            <a:stretch>
              <a:fillRect/>
            </a:stretch>
          </p:blipFill>
          <p:spPr bwMode="auto">
            <a:xfrm>
              <a:off x="4373117" y="3733800"/>
              <a:ext cx="401638" cy="695325"/>
            </a:xfrm>
            <a:prstGeom prst="rect">
              <a:avLst/>
            </a:prstGeom>
            <a:noFill/>
            <a:ln w="9525">
              <a:noFill/>
              <a:miter lim="800000"/>
              <a:headEnd/>
              <a:tailEnd/>
            </a:ln>
          </p:spPr>
        </p:pic>
        <p:sp>
          <p:nvSpPr>
            <p:cNvPr id="8"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600" b="1">
                  <a:solidFill>
                    <a:srgbClr val="333333"/>
                  </a:solidFill>
                </a:rPr>
                <a:t>VM2</a:t>
              </a:r>
            </a:p>
          </p:txBody>
        </p:sp>
      </p:grpSp>
      <p:sp>
        <p:nvSpPr>
          <p:cNvPr id="9" name="Freeform 8"/>
          <p:cNvSpPr/>
          <p:nvPr/>
        </p:nvSpPr>
        <p:spPr>
          <a:xfrm>
            <a:off x="2762250" y="3444875"/>
            <a:ext cx="1314450" cy="266700"/>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Lst>
            <a:ahLst/>
            <a:cxnLst>
              <a:cxn ang="0">
                <a:pos x="connsiteX0" y="connsiteY0"/>
              </a:cxn>
              <a:cxn ang="0">
                <a:pos x="connsiteX1" y="connsiteY1"/>
              </a:cxn>
              <a:cxn ang="0">
                <a:pos x="connsiteX2" y="connsiteY2"/>
              </a:cxn>
              <a:cxn ang="0">
                <a:pos x="connsiteX3" y="connsiteY3"/>
              </a:cxn>
            </a:cxnLst>
            <a:rect l="l" t="t" r="r" b="b"/>
            <a:pathLst>
              <a:path w="1429498" h="267532">
                <a:moveTo>
                  <a:pt x="0" y="251559"/>
                </a:moveTo>
                <a:lnTo>
                  <a:pt x="0" y="0"/>
                </a:lnTo>
                <a:lnTo>
                  <a:pt x="1429498" y="0"/>
                </a:lnTo>
                <a:lnTo>
                  <a:pt x="1429498" y="267532"/>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grpSp>
        <p:nvGrpSpPr>
          <p:cNvPr id="10" name="Group 146"/>
          <p:cNvGrpSpPr>
            <a:grpSpLocks/>
          </p:cNvGrpSpPr>
          <p:nvPr/>
        </p:nvGrpSpPr>
        <p:grpSpPr bwMode="auto">
          <a:xfrm>
            <a:off x="2503488" y="3632200"/>
            <a:ext cx="533400" cy="914400"/>
            <a:chOff x="4373117" y="3733800"/>
            <a:chExt cx="401638" cy="695325"/>
          </a:xfrm>
        </p:grpSpPr>
        <p:pic>
          <p:nvPicPr>
            <p:cNvPr id="11" name="Picture 75" descr="Server 1.png"/>
            <p:cNvPicPr>
              <a:picLocks noChangeAspect="1"/>
            </p:cNvPicPr>
            <p:nvPr/>
          </p:nvPicPr>
          <p:blipFill>
            <a:blip r:embed="rId4" cstate="print"/>
            <a:srcRect/>
            <a:stretch>
              <a:fillRect/>
            </a:stretch>
          </p:blipFill>
          <p:spPr bwMode="auto">
            <a:xfrm>
              <a:off x="4373117" y="3733800"/>
              <a:ext cx="401638" cy="695325"/>
            </a:xfrm>
            <a:prstGeom prst="rect">
              <a:avLst/>
            </a:prstGeom>
            <a:noFill/>
            <a:ln w="9525">
              <a:noFill/>
              <a:miter lim="800000"/>
              <a:headEnd/>
              <a:tailEnd/>
            </a:ln>
          </p:spPr>
        </p:pic>
        <p:sp>
          <p:nvSpPr>
            <p:cNvPr id="12" name="TextBox 10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600" b="1">
                  <a:solidFill>
                    <a:srgbClr val="333333"/>
                  </a:solidFill>
                </a:rPr>
                <a:t>VM1</a:t>
              </a:r>
            </a:p>
          </p:txBody>
        </p:sp>
      </p:grpSp>
      <p:pic>
        <p:nvPicPr>
          <p:cNvPr id="13" name="Picture 3" descr="C:\Users\User\Desktop\Dog &amp; Pony Show\Juniper\Juniper Template NEW\Juniper Icon Library PNGs\New Folder\L2_L3 Switch 2.png"/>
          <p:cNvPicPr>
            <a:picLocks noChangeAspect="1" noChangeArrowheads="1"/>
          </p:cNvPicPr>
          <p:nvPr/>
        </p:nvPicPr>
        <p:blipFill>
          <a:blip r:embed="rId3" cstate="print"/>
          <a:srcRect/>
          <a:stretch>
            <a:fillRect/>
          </a:stretch>
        </p:blipFill>
        <p:spPr bwMode="auto">
          <a:xfrm>
            <a:off x="3097213" y="2671762"/>
            <a:ext cx="631825" cy="631825"/>
          </a:xfrm>
          <a:prstGeom prst="rect">
            <a:avLst/>
          </a:prstGeom>
          <a:noFill/>
          <a:effectLst>
            <a:outerShdw blurRad="63500" sx="102000" sy="102000" algn="ctr" rotWithShape="0">
              <a:prstClr val="black">
                <a:alpha val="40000"/>
              </a:prstClr>
            </a:outerShdw>
          </a:effectLst>
        </p:spPr>
      </p:pic>
      <p:sp>
        <p:nvSpPr>
          <p:cNvPr id="14" name="Rectangle 108"/>
          <p:cNvSpPr>
            <a:spLocks noChangeArrowheads="1"/>
          </p:cNvSpPr>
          <p:nvPr/>
        </p:nvSpPr>
        <p:spPr bwMode="invGray">
          <a:xfrm>
            <a:off x="3113088" y="1970087"/>
            <a:ext cx="609600" cy="427038"/>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tIns="0" rIns="0" bIns="0" anchor="ctr"/>
          <a:lstStyle/>
          <a:p>
            <a:pPr>
              <a:defRPr/>
            </a:pPr>
            <a:r>
              <a:rPr lang="en-US" dirty="0">
                <a:solidFill>
                  <a:srgbClr val="FFFFFF"/>
                </a:solidFill>
              </a:rPr>
              <a:t>NIC</a:t>
            </a:r>
          </a:p>
        </p:txBody>
      </p:sp>
      <p:grpSp>
        <p:nvGrpSpPr>
          <p:cNvPr id="15" name="Group 146"/>
          <p:cNvGrpSpPr>
            <a:grpSpLocks/>
          </p:cNvGrpSpPr>
          <p:nvPr/>
        </p:nvGrpSpPr>
        <p:grpSpPr bwMode="auto">
          <a:xfrm>
            <a:off x="3798888" y="3632200"/>
            <a:ext cx="533400" cy="914400"/>
            <a:chOff x="4373117" y="3733800"/>
            <a:chExt cx="401638" cy="695325"/>
          </a:xfrm>
        </p:grpSpPr>
        <p:pic>
          <p:nvPicPr>
            <p:cNvPr id="16" name="Picture 75" descr="Server 1.png"/>
            <p:cNvPicPr>
              <a:picLocks noChangeAspect="1"/>
            </p:cNvPicPr>
            <p:nvPr/>
          </p:nvPicPr>
          <p:blipFill>
            <a:blip r:embed="rId4" cstate="print"/>
            <a:srcRect/>
            <a:stretch>
              <a:fillRect/>
            </a:stretch>
          </p:blipFill>
          <p:spPr bwMode="auto">
            <a:xfrm>
              <a:off x="4373117" y="3733800"/>
              <a:ext cx="401638" cy="695325"/>
            </a:xfrm>
            <a:prstGeom prst="rect">
              <a:avLst/>
            </a:prstGeom>
            <a:noFill/>
            <a:ln w="9525">
              <a:noFill/>
              <a:miter lim="800000"/>
              <a:headEnd/>
              <a:tailEnd/>
            </a:ln>
          </p:spPr>
        </p:pic>
        <p:sp>
          <p:nvSpPr>
            <p:cNvPr id="17" name="TextBox 114"/>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600" b="1">
                  <a:solidFill>
                    <a:srgbClr val="333333"/>
                  </a:solidFill>
                </a:rPr>
                <a:t>VM3</a:t>
              </a:r>
            </a:p>
          </p:txBody>
        </p:sp>
      </p:grpSp>
      <p:sp>
        <p:nvSpPr>
          <p:cNvPr id="18" name="Freeform 17"/>
          <p:cNvSpPr/>
          <p:nvPr/>
        </p:nvSpPr>
        <p:spPr>
          <a:xfrm flipV="1">
            <a:off x="2741613" y="1527175"/>
            <a:ext cx="1357312" cy="76200"/>
          </a:xfrm>
          <a:custGeom>
            <a:avLst/>
            <a:gdLst>
              <a:gd name="connsiteX0" fmla="*/ 0 w 1504950"/>
              <a:gd name="connsiteY0" fmla="*/ 0 h 0"/>
              <a:gd name="connsiteX1" fmla="*/ 1504950 w 1504950"/>
              <a:gd name="connsiteY1" fmla="*/ 0 h 0"/>
            </a:gdLst>
            <a:ahLst/>
            <a:cxnLst>
              <a:cxn ang="0">
                <a:pos x="connsiteX0" y="connsiteY0"/>
              </a:cxn>
              <a:cxn ang="0">
                <a:pos x="connsiteX1" y="connsiteY1"/>
              </a:cxn>
            </a:cxnLst>
            <a:rect l="l" t="t" r="r" b="b"/>
            <a:pathLst>
              <a:path w="1504950">
                <a:moveTo>
                  <a:pt x="0" y="0"/>
                </a:moveTo>
                <a:lnTo>
                  <a:pt x="1504950" y="0"/>
                </a:lnTo>
              </a:path>
            </a:pathLst>
          </a:custGeom>
          <a:ln w="50800">
            <a:solidFill>
              <a:srgbClr val="2F5376"/>
            </a:solidFill>
            <a:headEnd type="none" w="med" len="sm"/>
            <a:tailEnd type="none" w="med" len="sm"/>
          </a:ln>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
        <p:nvSpPr>
          <p:cNvPr id="19" name="Freeform 18"/>
          <p:cNvSpPr/>
          <p:nvPr/>
        </p:nvSpPr>
        <p:spPr>
          <a:xfrm flipH="1">
            <a:off x="2667000" y="1612900"/>
            <a:ext cx="98425" cy="2343150"/>
          </a:xfrm>
          <a:custGeom>
            <a:avLst/>
            <a:gdLst>
              <a:gd name="connsiteX0" fmla="*/ 0 w 0"/>
              <a:gd name="connsiteY0" fmla="*/ 1076325 h 1076325"/>
              <a:gd name="connsiteX1" fmla="*/ 0 w 0"/>
              <a:gd name="connsiteY1" fmla="*/ 0 h 1076325"/>
              <a:gd name="connsiteX2" fmla="*/ 0 w 0"/>
              <a:gd name="connsiteY2" fmla="*/ 0 h 1076325"/>
              <a:gd name="connsiteX3" fmla="*/ 0 w 0"/>
              <a:gd name="connsiteY3" fmla="*/ 0 h 1076325"/>
            </a:gdLst>
            <a:ahLst/>
            <a:cxnLst>
              <a:cxn ang="0">
                <a:pos x="connsiteX0" y="connsiteY0"/>
              </a:cxn>
              <a:cxn ang="0">
                <a:pos x="connsiteX1" y="connsiteY1"/>
              </a:cxn>
              <a:cxn ang="0">
                <a:pos x="connsiteX2" y="connsiteY2"/>
              </a:cxn>
              <a:cxn ang="0">
                <a:pos x="connsiteX3" y="connsiteY3"/>
              </a:cxn>
            </a:cxnLst>
            <a:rect l="l" t="t" r="r" b="b"/>
            <a:pathLst>
              <a:path h="1076325">
                <a:moveTo>
                  <a:pt x="0" y="1076325"/>
                </a:moveTo>
                <a:lnTo>
                  <a:pt x="0" y="0"/>
                </a:lnTo>
                <a:lnTo>
                  <a:pt x="0" y="0"/>
                </a:lnTo>
                <a:lnTo>
                  <a:pt x="0" y="0"/>
                </a:lnTo>
              </a:path>
            </a:pathLst>
          </a:custGeom>
          <a:ln w="50800">
            <a:solidFill>
              <a:srgbClr val="2F5376"/>
            </a:solidFill>
            <a:headEnd type="arrow" w="med" len="sm"/>
            <a:tailEnd type="none" w="med" len="sm"/>
          </a:ln>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
        <p:nvSpPr>
          <p:cNvPr id="20" name="Freeform 19"/>
          <p:cNvSpPr/>
          <p:nvPr/>
        </p:nvSpPr>
        <p:spPr>
          <a:xfrm flipH="1">
            <a:off x="3970338" y="1593850"/>
            <a:ext cx="103187" cy="2370137"/>
          </a:xfrm>
          <a:custGeom>
            <a:avLst/>
            <a:gdLst>
              <a:gd name="connsiteX0" fmla="*/ 0 w 0"/>
              <a:gd name="connsiteY0" fmla="*/ 1076325 h 1076325"/>
              <a:gd name="connsiteX1" fmla="*/ 0 w 0"/>
              <a:gd name="connsiteY1" fmla="*/ 0 h 1076325"/>
              <a:gd name="connsiteX2" fmla="*/ 0 w 0"/>
              <a:gd name="connsiteY2" fmla="*/ 0 h 1076325"/>
              <a:gd name="connsiteX3" fmla="*/ 0 w 0"/>
              <a:gd name="connsiteY3" fmla="*/ 0 h 1076325"/>
            </a:gdLst>
            <a:ahLst/>
            <a:cxnLst>
              <a:cxn ang="0">
                <a:pos x="connsiteX0" y="connsiteY0"/>
              </a:cxn>
              <a:cxn ang="0">
                <a:pos x="connsiteX1" y="connsiteY1"/>
              </a:cxn>
              <a:cxn ang="0">
                <a:pos x="connsiteX2" y="connsiteY2"/>
              </a:cxn>
              <a:cxn ang="0">
                <a:pos x="connsiteX3" y="connsiteY3"/>
              </a:cxn>
            </a:cxnLst>
            <a:rect l="l" t="t" r="r" b="b"/>
            <a:pathLst>
              <a:path h="1076325">
                <a:moveTo>
                  <a:pt x="0" y="1076325"/>
                </a:moveTo>
                <a:lnTo>
                  <a:pt x="0" y="0"/>
                </a:lnTo>
                <a:lnTo>
                  <a:pt x="0" y="0"/>
                </a:lnTo>
                <a:lnTo>
                  <a:pt x="0" y="0"/>
                </a:lnTo>
              </a:path>
            </a:pathLst>
          </a:custGeom>
          <a:ln w="50800">
            <a:solidFill>
              <a:srgbClr val="2F5376"/>
            </a:solidFill>
            <a:headEnd type="arrow" w="med" len="sm"/>
            <a:tailEnd type="none" w="med" len="sm"/>
          </a:ln>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
        <p:nvSpPr>
          <p:cNvPr id="21" name="Rectangle 20"/>
          <p:cNvSpPr/>
          <p:nvPr/>
        </p:nvSpPr>
        <p:spPr>
          <a:xfrm>
            <a:off x="6324600" y="2454275"/>
            <a:ext cx="2057400" cy="2182812"/>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22" name="Straight Connector 21"/>
          <p:cNvCxnSpPr/>
          <p:nvPr/>
        </p:nvCxnSpPr>
        <p:spPr>
          <a:xfrm rot="5400000">
            <a:off x="6255543" y="2686844"/>
            <a:ext cx="219551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23" name="Picture 3" descr="C:\Users\User\Desktop\Dog &amp; Pony Show\Juniper\Juniper Template NEW\Juniper Icon Library PNGs\New Folder\L2_L3 Switch 2.png"/>
          <p:cNvPicPr>
            <a:picLocks noChangeAspect="1" noChangeArrowheads="1"/>
          </p:cNvPicPr>
          <p:nvPr/>
        </p:nvPicPr>
        <p:blipFill>
          <a:blip r:embed="rId3" cstate="print"/>
          <a:srcRect/>
          <a:stretch>
            <a:fillRect/>
          </a:stretch>
        </p:blipFill>
        <p:spPr bwMode="auto">
          <a:xfrm>
            <a:off x="7037387" y="1143000"/>
            <a:ext cx="631825" cy="631825"/>
          </a:xfrm>
          <a:prstGeom prst="rect">
            <a:avLst/>
          </a:prstGeom>
          <a:noFill/>
          <a:effectLst>
            <a:outerShdw blurRad="63500" sx="102000" sy="102000" algn="ctr" rotWithShape="0">
              <a:prstClr val="black">
                <a:alpha val="40000"/>
              </a:prstClr>
            </a:outerShdw>
          </a:effectLst>
        </p:spPr>
      </p:pic>
      <p:grpSp>
        <p:nvGrpSpPr>
          <p:cNvPr id="24" name="Group 142"/>
          <p:cNvGrpSpPr>
            <a:grpSpLocks/>
          </p:cNvGrpSpPr>
          <p:nvPr/>
        </p:nvGrpSpPr>
        <p:grpSpPr bwMode="auto">
          <a:xfrm>
            <a:off x="7100887" y="3632200"/>
            <a:ext cx="506413" cy="914400"/>
            <a:chOff x="4373117" y="3733800"/>
            <a:chExt cx="401638" cy="695325"/>
          </a:xfrm>
        </p:grpSpPr>
        <p:pic>
          <p:nvPicPr>
            <p:cNvPr id="25" name="Picture 75" descr="Server 1.png"/>
            <p:cNvPicPr>
              <a:picLocks noChangeAspect="1"/>
            </p:cNvPicPr>
            <p:nvPr/>
          </p:nvPicPr>
          <p:blipFill>
            <a:blip r:embed="rId4" cstate="print"/>
            <a:srcRect/>
            <a:stretch>
              <a:fillRect/>
            </a:stretch>
          </p:blipFill>
          <p:spPr bwMode="auto">
            <a:xfrm>
              <a:off x="4373117" y="3733800"/>
              <a:ext cx="401638" cy="695325"/>
            </a:xfrm>
            <a:prstGeom prst="rect">
              <a:avLst/>
            </a:prstGeom>
            <a:noFill/>
            <a:ln w="9525">
              <a:noFill/>
              <a:miter lim="800000"/>
              <a:headEnd/>
              <a:tailEnd/>
            </a:ln>
          </p:spPr>
        </p:pic>
        <p:sp>
          <p:nvSpPr>
            <p:cNvPr id="26"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600" b="1">
                  <a:solidFill>
                    <a:srgbClr val="333333"/>
                  </a:solidFill>
                </a:rPr>
                <a:t>VM2</a:t>
              </a:r>
            </a:p>
          </p:txBody>
        </p:sp>
      </p:grpSp>
      <p:sp>
        <p:nvSpPr>
          <p:cNvPr id="27" name="Freeform 26"/>
          <p:cNvSpPr/>
          <p:nvPr/>
        </p:nvSpPr>
        <p:spPr>
          <a:xfrm>
            <a:off x="6697662" y="3444875"/>
            <a:ext cx="1314450" cy="266700"/>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Lst>
            <a:ahLst/>
            <a:cxnLst>
              <a:cxn ang="0">
                <a:pos x="connsiteX0" y="connsiteY0"/>
              </a:cxn>
              <a:cxn ang="0">
                <a:pos x="connsiteX1" y="connsiteY1"/>
              </a:cxn>
              <a:cxn ang="0">
                <a:pos x="connsiteX2" y="connsiteY2"/>
              </a:cxn>
              <a:cxn ang="0">
                <a:pos x="connsiteX3" y="connsiteY3"/>
              </a:cxn>
            </a:cxnLst>
            <a:rect l="l" t="t" r="r" b="b"/>
            <a:pathLst>
              <a:path w="1429498" h="267532">
                <a:moveTo>
                  <a:pt x="0" y="251559"/>
                </a:moveTo>
                <a:lnTo>
                  <a:pt x="0" y="0"/>
                </a:lnTo>
                <a:lnTo>
                  <a:pt x="1429498" y="0"/>
                </a:lnTo>
                <a:lnTo>
                  <a:pt x="1429498" y="267532"/>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grpSp>
        <p:nvGrpSpPr>
          <p:cNvPr id="28" name="Group 146"/>
          <p:cNvGrpSpPr>
            <a:grpSpLocks/>
          </p:cNvGrpSpPr>
          <p:nvPr/>
        </p:nvGrpSpPr>
        <p:grpSpPr bwMode="auto">
          <a:xfrm>
            <a:off x="6438900" y="3632200"/>
            <a:ext cx="533400" cy="914400"/>
            <a:chOff x="4373117" y="3733800"/>
            <a:chExt cx="401638" cy="695325"/>
          </a:xfrm>
        </p:grpSpPr>
        <p:pic>
          <p:nvPicPr>
            <p:cNvPr id="29" name="Picture 75" descr="Server 1.png"/>
            <p:cNvPicPr>
              <a:picLocks noChangeAspect="1"/>
            </p:cNvPicPr>
            <p:nvPr/>
          </p:nvPicPr>
          <p:blipFill>
            <a:blip r:embed="rId4" cstate="print"/>
            <a:srcRect/>
            <a:stretch>
              <a:fillRect/>
            </a:stretch>
          </p:blipFill>
          <p:spPr bwMode="auto">
            <a:xfrm>
              <a:off x="4373117" y="3733800"/>
              <a:ext cx="401638" cy="695325"/>
            </a:xfrm>
            <a:prstGeom prst="rect">
              <a:avLst/>
            </a:prstGeom>
            <a:noFill/>
            <a:ln w="9525">
              <a:noFill/>
              <a:miter lim="800000"/>
              <a:headEnd/>
              <a:tailEnd/>
            </a:ln>
          </p:spPr>
        </p:pic>
        <p:sp>
          <p:nvSpPr>
            <p:cNvPr id="30" name="TextBox 10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600" b="1">
                  <a:solidFill>
                    <a:srgbClr val="333333"/>
                  </a:solidFill>
                </a:rPr>
                <a:t>VM1</a:t>
              </a:r>
            </a:p>
          </p:txBody>
        </p:sp>
      </p:grpSp>
      <p:pic>
        <p:nvPicPr>
          <p:cNvPr id="31" name="Picture 3" descr="C:\Users\User\Desktop\Dog &amp; Pony Show\Juniper\Juniper Template NEW\Juniper Icon Library PNGs\New Folder\L2_L3 Switch 2.png"/>
          <p:cNvPicPr>
            <a:picLocks noChangeAspect="1" noChangeArrowheads="1"/>
          </p:cNvPicPr>
          <p:nvPr/>
        </p:nvPicPr>
        <p:blipFill>
          <a:blip r:embed="rId3" cstate="print"/>
          <a:srcRect/>
          <a:stretch>
            <a:fillRect/>
          </a:stretch>
        </p:blipFill>
        <p:spPr bwMode="auto">
          <a:xfrm>
            <a:off x="7032625" y="2671762"/>
            <a:ext cx="631825" cy="631825"/>
          </a:xfrm>
          <a:prstGeom prst="rect">
            <a:avLst/>
          </a:prstGeom>
          <a:noFill/>
          <a:effectLst>
            <a:outerShdw blurRad="63500" sx="102000" sy="102000" algn="ctr" rotWithShape="0">
              <a:prstClr val="black">
                <a:alpha val="40000"/>
              </a:prstClr>
            </a:outerShdw>
          </a:effectLst>
        </p:spPr>
      </p:pic>
      <p:sp>
        <p:nvSpPr>
          <p:cNvPr id="32" name="Rectangle 108"/>
          <p:cNvSpPr>
            <a:spLocks noChangeArrowheads="1"/>
          </p:cNvSpPr>
          <p:nvPr/>
        </p:nvSpPr>
        <p:spPr bwMode="invGray">
          <a:xfrm>
            <a:off x="7048500" y="1970087"/>
            <a:ext cx="609600" cy="427038"/>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tIns="0" rIns="0" bIns="0" anchor="ctr"/>
          <a:lstStyle/>
          <a:p>
            <a:pPr>
              <a:defRPr/>
            </a:pPr>
            <a:r>
              <a:rPr lang="en-US" dirty="0">
                <a:solidFill>
                  <a:srgbClr val="FFFFFF"/>
                </a:solidFill>
              </a:rPr>
              <a:t>NIC</a:t>
            </a:r>
          </a:p>
        </p:txBody>
      </p:sp>
      <p:grpSp>
        <p:nvGrpSpPr>
          <p:cNvPr id="33" name="Group 146"/>
          <p:cNvGrpSpPr>
            <a:grpSpLocks/>
          </p:cNvGrpSpPr>
          <p:nvPr/>
        </p:nvGrpSpPr>
        <p:grpSpPr bwMode="auto">
          <a:xfrm>
            <a:off x="7734300" y="3632200"/>
            <a:ext cx="533400" cy="914400"/>
            <a:chOff x="4373117" y="3733800"/>
            <a:chExt cx="401638" cy="695325"/>
          </a:xfrm>
        </p:grpSpPr>
        <p:pic>
          <p:nvPicPr>
            <p:cNvPr id="34" name="Picture 75" descr="Server 1.png"/>
            <p:cNvPicPr>
              <a:picLocks noChangeAspect="1"/>
            </p:cNvPicPr>
            <p:nvPr/>
          </p:nvPicPr>
          <p:blipFill>
            <a:blip r:embed="rId4" cstate="print"/>
            <a:srcRect/>
            <a:stretch>
              <a:fillRect/>
            </a:stretch>
          </p:blipFill>
          <p:spPr bwMode="auto">
            <a:xfrm>
              <a:off x="4373117" y="3733800"/>
              <a:ext cx="401638" cy="695325"/>
            </a:xfrm>
            <a:prstGeom prst="rect">
              <a:avLst/>
            </a:prstGeom>
            <a:noFill/>
            <a:ln w="9525">
              <a:noFill/>
              <a:miter lim="800000"/>
              <a:headEnd/>
              <a:tailEnd/>
            </a:ln>
          </p:spPr>
        </p:pic>
        <p:sp>
          <p:nvSpPr>
            <p:cNvPr id="35" name="TextBox 114"/>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600" b="1">
                  <a:solidFill>
                    <a:srgbClr val="333333"/>
                  </a:solidFill>
                </a:rPr>
                <a:t>VM3</a:t>
              </a:r>
            </a:p>
          </p:txBody>
        </p:sp>
      </p:grpSp>
      <p:sp>
        <p:nvSpPr>
          <p:cNvPr id="36" name="Freeform 35"/>
          <p:cNvSpPr/>
          <p:nvPr/>
        </p:nvSpPr>
        <p:spPr>
          <a:xfrm flipV="1">
            <a:off x="6677025" y="1527175"/>
            <a:ext cx="1357312" cy="1585912"/>
          </a:xfrm>
          <a:custGeom>
            <a:avLst/>
            <a:gdLst>
              <a:gd name="connsiteX0" fmla="*/ 0 w 1504950"/>
              <a:gd name="connsiteY0" fmla="*/ 0 h 0"/>
              <a:gd name="connsiteX1" fmla="*/ 1504950 w 1504950"/>
              <a:gd name="connsiteY1" fmla="*/ 0 h 0"/>
            </a:gdLst>
            <a:ahLst/>
            <a:cxnLst>
              <a:cxn ang="0">
                <a:pos x="connsiteX0" y="connsiteY0"/>
              </a:cxn>
              <a:cxn ang="0">
                <a:pos x="connsiteX1" y="connsiteY1"/>
              </a:cxn>
            </a:cxnLst>
            <a:rect l="l" t="t" r="r" b="b"/>
            <a:pathLst>
              <a:path w="1504950">
                <a:moveTo>
                  <a:pt x="0" y="0"/>
                </a:moveTo>
                <a:lnTo>
                  <a:pt x="1504950" y="0"/>
                </a:lnTo>
              </a:path>
            </a:pathLst>
          </a:custGeom>
          <a:ln w="50800">
            <a:solidFill>
              <a:srgbClr val="2F5376"/>
            </a:solidFill>
            <a:headEnd type="none" w="med" len="sm"/>
            <a:tailEnd type="none" w="med" len="sm"/>
          </a:ln>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
        <p:nvSpPr>
          <p:cNvPr id="37" name="Freeform 36"/>
          <p:cNvSpPr/>
          <p:nvPr/>
        </p:nvSpPr>
        <p:spPr>
          <a:xfrm flipH="1">
            <a:off x="6602411" y="3113086"/>
            <a:ext cx="103188" cy="842963"/>
          </a:xfrm>
          <a:custGeom>
            <a:avLst/>
            <a:gdLst>
              <a:gd name="connsiteX0" fmla="*/ 0 w 0"/>
              <a:gd name="connsiteY0" fmla="*/ 1076325 h 1076325"/>
              <a:gd name="connsiteX1" fmla="*/ 0 w 0"/>
              <a:gd name="connsiteY1" fmla="*/ 0 h 1076325"/>
              <a:gd name="connsiteX2" fmla="*/ 0 w 0"/>
              <a:gd name="connsiteY2" fmla="*/ 0 h 1076325"/>
              <a:gd name="connsiteX3" fmla="*/ 0 w 0"/>
              <a:gd name="connsiteY3" fmla="*/ 0 h 1076325"/>
            </a:gdLst>
            <a:ahLst/>
            <a:cxnLst>
              <a:cxn ang="0">
                <a:pos x="connsiteX0" y="connsiteY0"/>
              </a:cxn>
              <a:cxn ang="0">
                <a:pos x="connsiteX1" y="connsiteY1"/>
              </a:cxn>
              <a:cxn ang="0">
                <a:pos x="connsiteX2" y="connsiteY2"/>
              </a:cxn>
              <a:cxn ang="0">
                <a:pos x="connsiteX3" y="connsiteY3"/>
              </a:cxn>
            </a:cxnLst>
            <a:rect l="l" t="t" r="r" b="b"/>
            <a:pathLst>
              <a:path h="1076325">
                <a:moveTo>
                  <a:pt x="0" y="1076325"/>
                </a:moveTo>
                <a:lnTo>
                  <a:pt x="0" y="0"/>
                </a:lnTo>
                <a:lnTo>
                  <a:pt x="0" y="0"/>
                </a:lnTo>
                <a:lnTo>
                  <a:pt x="0" y="0"/>
                </a:lnTo>
              </a:path>
            </a:pathLst>
          </a:custGeom>
          <a:ln w="50800">
            <a:solidFill>
              <a:srgbClr val="2F5376"/>
            </a:solidFill>
            <a:headEnd type="arrow" w="med" len="sm"/>
            <a:tailEnd type="none" w="med" len="sm"/>
          </a:ln>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
        <p:nvSpPr>
          <p:cNvPr id="38" name="Freeform 37"/>
          <p:cNvSpPr/>
          <p:nvPr/>
        </p:nvSpPr>
        <p:spPr>
          <a:xfrm flipH="1">
            <a:off x="7905750" y="3113087"/>
            <a:ext cx="95250" cy="850900"/>
          </a:xfrm>
          <a:custGeom>
            <a:avLst/>
            <a:gdLst>
              <a:gd name="connsiteX0" fmla="*/ 0 w 0"/>
              <a:gd name="connsiteY0" fmla="*/ 1076325 h 1076325"/>
              <a:gd name="connsiteX1" fmla="*/ 0 w 0"/>
              <a:gd name="connsiteY1" fmla="*/ 0 h 1076325"/>
              <a:gd name="connsiteX2" fmla="*/ 0 w 0"/>
              <a:gd name="connsiteY2" fmla="*/ 0 h 1076325"/>
              <a:gd name="connsiteX3" fmla="*/ 0 w 0"/>
              <a:gd name="connsiteY3" fmla="*/ 0 h 1076325"/>
            </a:gdLst>
            <a:ahLst/>
            <a:cxnLst>
              <a:cxn ang="0">
                <a:pos x="connsiteX0" y="connsiteY0"/>
              </a:cxn>
              <a:cxn ang="0">
                <a:pos x="connsiteX1" y="connsiteY1"/>
              </a:cxn>
              <a:cxn ang="0">
                <a:pos x="connsiteX2" y="connsiteY2"/>
              </a:cxn>
              <a:cxn ang="0">
                <a:pos x="connsiteX3" y="connsiteY3"/>
              </a:cxn>
            </a:cxnLst>
            <a:rect l="l" t="t" r="r" b="b"/>
            <a:pathLst>
              <a:path h="1076325">
                <a:moveTo>
                  <a:pt x="0" y="1076325"/>
                </a:moveTo>
                <a:lnTo>
                  <a:pt x="0" y="0"/>
                </a:lnTo>
                <a:lnTo>
                  <a:pt x="0" y="0"/>
                </a:lnTo>
                <a:lnTo>
                  <a:pt x="0" y="0"/>
                </a:lnTo>
              </a:path>
            </a:pathLst>
          </a:custGeom>
          <a:ln w="50800">
            <a:solidFill>
              <a:srgbClr val="2F5376"/>
            </a:solidFill>
            <a:headEnd type="arrow" w="med" len="sm"/>
            <a:tailEnd type="none" w="med" len="sm"/>
          </a:ln>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
        <p:nvSpPr>
          <p:cNvPr id="39" name="TextBox 38"/>
          <p:cNvSpPr txBox="1"/>
          <p:nvPr/>
        </p:nvSpPr>
        <p:spPr>
          <a:xfrm>
            <a:off x="2133600" y="4713287"/>
            <a:ext cx="2590800" cy="1458913"/>
          </a:xfrm>
          <a:prstGeom prst="rect">
            <a:avLst/>
          </a:prstGeom>
          <a:solidFill>
            <a:srgbClr val="5D87A1"/>
          </a:solidFill>
          <a:ln>
            <a:solidFill>
              <a:schemeClr val="bg1">
                <a:lumMod val="85000"/>
                <a:lumOff val="15000"/>
              </a:schemeClr>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anchor="ctr"/>
          <a:lstStyle/>
          <a:p>
            <a:pPr algn="ctr" fontAlgn="auto">
              <a:spcBef>
                <a:spcPts val="0"/>
              </a:spcBef>
              <a:spcAft>
                <a:spcPts val="0"/>
              </a:spcAft>
              <a:defRPr/>
            </a:pPr>
            <a:r>
              <a:rPr lang="en-US" dirty="0" smtClean="0">
                <a:solidFill>
                  <a:schemeClr val="bg1"/>
                </a:solidFill>
              </a:rPr>
              <a:t>Virtual Ethernet Port  Aggregator (VEPA)</a:t>
            </a:r>
          </a:p>
          <a:p>
            <a:pPr algn="ctr" fontAlgn="auto">
              <a:spcBef>
                <a:spcPts val="0"/>
              </a:spcBef>
              <a:spcAft>
                <a:spcPts val="0"/>
              </a:spcAft>
              <a:defRPr/>
            </a:pPr>
            <a:r>
              <a:rPr lang="en-US" sz="1600" dirty="0" smtClean="0">
                <a:solidFill>
                  <a:schemeClr val="bg1"/>
                </a:solidFill>
              </a:rPr>
              <a:t>North – South optimized</a:t>
            </a:r>
          </a:p>
          <a:p>
            <a:pPr algn="ctr" fontAlgn="auto">
              <a:spcBef>
                <a:spcPts val="0"/>
              </a:spcBef>
              <a:spcAft>
                <a:spcPts val="0"/>
              </a:spcAft>
              <a:defRPr/>
            </a:pPr>
            <a:r>
              <a:rPr lang="en-US" sz="1600" dirty="0" smtClean="0">
                <a:solidFill>
                  <a:schemeClr val="bg1"/>
                </a:solidFill>
              </a:rPr>
              <a:t>Full functioned hardware switch</a:t>
            </a:r>
            <a:endParaRPr lang="en-US" sz="1600" dirty="0">
              <a:solidFill>
                <a:schemeClr val="bg1"/>
              </a:solidFill>
            </a:endParaRPr>
          </a:p>
        </p:txBody>
      </p:sp>
      <p:sp>
        <p:nvSpPr>
          <p:cNvPr id="40" name="TextBox 39"/>
          <p:cNvSpPr txBox="1"/>
          <p:nvPr/>
        </p:nvSpPr>
        <p:spPr>
          <a:xfrm>
            <a:off x="6096000" y="4713287"/>
            <a:ext cx="2590800" cy="1458913"/>
          </a:xfrm>
          <a:prstGeom prst="rect">
            <a:avLst/>
          </a:prstGeom>
          <a:solidFill>
            <a:srgbClr val="5D87A1"/>
          </a:solidFill>
          <a:ln>
            <a:solidFill>
              <a:schemeClr val="bg1">
                <a:lumMod val="85000"/>
                <a:lumOff val="15000"/>
              </a:schemeClr>
            </a:solid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anchor="ctr"/>
          <a:lstStyle/>
          <a:p>
            <a:pPr algn="ctr" fontAlgn="auto">
              <a:spcBef>
                <a:spcPts val="0"/>
              </a:spcBef>
              <a:spcAft>
                <a:spcPts val="0"/>
              </a:spcAft>
              <a:defRPr/>
            </a:pPr>
            <a:r>
              <a:rPr lang="en-US" dirty="0" smtClean="0">
                <a:solidFill>
                  <a:schemeClr val="bg1"/>
                </a:solidFill>
              </a:rPr>
              <a:t>Virtual Ethernet Bridge (VEB)</a:t>
            </a:r>
          </a:p>
          <a:p>
            <a:pPr algn="ctr" fontAlgn="auto">
              <a:spcBef>
                <a:spcPts val="0"/>
              </a:spcBef>
              <a:spcAft>
                <a:spcPts val="0"/>
              </a:spcAft>
              <a:defRPr/>
            </a:pPr>
            <a:r>
              <a:rPr lang="en-US" sz="1600" dirty="0" smtClean="0">
                <a:solidFill>
                  <a:schemeClr val="bg1"/>
                </a:solidFill>
              </a:rPr>
              <a:t>East – West optimized</a:t>
            </a:r>
          </a:p>
          <a:p>
            <a:pPr algn="ctr" fontAlgn="auto">
              <a:spcBef>
                <a:spcPts val="0"/>
              </a:spcBef>
              <a:spcAft>
                <a:spcPts val="0"/>
              </a:spcAft>
              <a:defRPr/>
            </a:pPr>
            <a:r>
              <a:rPr lang="en-US" sz="1600" dirty="0" smtClean="0">
                <a:solidFill>
                  <a:schemeClr val="bg1"/>
                </a:solidFill>
              </a:rPr>
              <a:t>Limited function software switch</a:t>
            </a:r>
            <a:endParaRPr lang="en-US" sz="1600" dirty="0">
              <a:solidFill>
                <a:schemeClr val="bg1"/>
              </a:solidFill>
            </a:endParaRPr>
          </a:p>
        </p:txBody>
      </p:sp>
      <p:grpSp>
        <p:nvGrpSpPr>
          <p:cNvPr id="53" name="Group 52"/>
          <p:cNvGrpSpPr/>
          <p:nvPr/>
        </p:nvGrpSpPr>
        <p:grpSpPr>
          <a:xfrm>
            <a:off x="3199606" y="991394"/>
            <a:ext cx="383382" cy="1981200"/>
            <a:chOff x="379412" y="1144588"/>
            <a:chExt cx="383382" cy="1981200"/>
          </a:xfrm>
        </p:grpSpPr>
        <p:cxnSp>
          <p:nvCxnSpPr>
            <p:cNvPr id="42" name="Straight Arrow Connector 41"/>
            <p:cNvCxnSpPr/>
            <p:nvPr/>
          </p:nvCxnSpPr>
          <p:spPr>
            <a:xfrm rot="5400000">
              <a:off x="-610394" y="2134394"/>
              <a:ext cx="1981200" cy="1588"/>
            </a:xfrm>
            <a:prstGeom prst="straightConnector1">
              <a:avLst/>
            </a:prstGeom>
            <a:ln w="50800">
              <a:solidFill>
                <a:schemeClr val="tx2"/>
              </a:solidFill>
              <a:headEnd type="none" w="med" len="sm"/>
              <a:tailEnd type="none" w="med" len="sm"/>
            </a:ln>
          </p:spPr>
          <p:style>
            <a:lnRef idx="2">
              <a:schemeClr val="accent3"/>
            </a:lnRef>
            <a:fillRef idx="0">
              <a:schemeClr val="accent3"/>
            </a:fillRef>
            <a:effectRef idx="1">
              <a:schemeClr val="accent3"/>
            </a:effectRef>
            <a:fontRef idx="minor">
              <a:schemeClr val="tx1"/>
            </a:fontRef>
          </p:style>
        </p:cxnSp>
        <p:cxnSp>
          <p:nvCxnSpPr>
            <p:cNvPr id="49" name="Straight Arrow Connector 48"/>
            <p:cNvCxnSpPr/>
            <p:nvPr/>
          </p:nvCxnSpPr>
          <p:spPr>
            <a:xfrm rot="5400000">
              <a:off x="114300" y="2476500"/>
              <a:ext cx="1295400" cy="1588"/>
            </a:xfrm>
            <a:prstGeom prst="straightConnector1">
              <a:avLst/>
            </a:prstGeom>
            <a:ln w="50800">
              <a:solidFill>
                <a:schemeClr val="tx2"/>
              </a:solidFill>
              <a:headEnd type="arrow" w="med" len="sm"/>
              <a:tailEnd type="none" w="med" len="sm"/>
            </a:ln>
          </p:spPr>
          <p:style>
            <a:lnRef idx="2">
              <a:schemeClr val="accent3"/>
            </a:lnRef>
            <a:fillRef idx="0">
              <a:schemeClr val="accent3"/>
            </a:fillRef>
            <a:effectRef idx="1">
              <a:schemeClr val="accent3"/>
            </a:effectRef>
            <a:fontRef idx="minor">
              <a:schemeClr val="tx1"/>
            </a:fontRef>
          </p:style>
        </p:cxnSp>
        <p:sp>
          <p:nvSpPr>
            <p:cNvPr id="50" name="Freeform 49"/>
            <p:cNvSpPr/>
            <p:nvPr/>
          </p:nvSpPr>
          <p:spPr>
            <a:xfrm flipV="1">
              <a:off x="381000" y="3048000"/>
              <a:ext cx="381000" cy="76200"/>
            </a:xfrm>
            <a:custGeom>
              <a:avLst/>
              <a:gdLst>
                <a:gd name="connsiteX0" fmla="*/ 0 w 1504950"/>
                <a:gd name="connsiteY0" fmla="*/ 0 h 0"/>
                <a:gd name="connsiteX1" fmla="*/ 1504950 w 1504950"/>
                <a:gd name="connsiteY1" fmla="*/ 0 h 0"/>
              </a:gdLst>
              <a:ahLst/>
              <a:cxnLst>
                <a:cxn ang="0">
                  <a:pos x="connsiteX0" y="connsiteY0"/>
                </a:cxn>
                <a:cxn ang="0">
                  <a:pos x="connsiteX1" y="connsiteY1"/>
                </a:cxn>
              </a:cxnLst>
              <a:rect l="l" t="t" r="r" b="b"/>
              <a:pathLst>
                <a:path w="1504950">
                  <a:moveTo>
                    <a:pt x="0" y="0"/>
                  </a:moveTo>
                  <a:lnTo>
                    <a:pt x="1504950" y="0"/>
                  </a:lnTo>
                </a:path>
              </a:pathLst>
            </a:custGeom>
            <a:ln w="50800">
              <a:solidFill>
                <a:schemeClr val="tx2"/>
              </a:solidFill>
              <a:headEnd type="none" w="med" len="sm"/>
              <a:tailEnd type="none" w="med" len="sm"/>
            </a:ln>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grpSp>
      <p:grpSp>
        <p:nvGrpSpPr>
          <p:cNvPr id="54" name="Group 53"/>
          <p:cNvGrpSpPr/>
          <p:nvPr/>
        </p:nvGrpSpPr>
        <p:grpSpPr>
          <a:xfrm>
            <a:off x="7162006" y="991394"/>
            <a:ext cx="383382" cy="1981200"/>
            <a:chOff x="379412" y="1144588"/>
            <a:chExt cx="383382" cy="1981200"/>
          </a:xfrm>
        </p:grpSpPr>
        <p:cxnSp>
          <p:nvCxnSpPr>
            <p:cNvPr id="55" name="Straight Arrow Connector 54"/>
            <p:cNvCxnSpPr/>
            <p:nvPr/>
          </p:nvCxnSpPr>
          <p:spPr>
            <a:xfrm rot="5400000">
              <a:off x="-610394" y="2134394"/>
              <a:ext cx="1981200" cy="1588"/>
            </a:xfrm>
            <a:prstGeom prst="straightConnector1">
              <a:avLst/>
            </a:prstGeom>
            <a:ln w="50800">
              <a:solidFill>
                <a:schemeClr val="tx2"/>
              </a:solidFill>
              <a:headEnd type="none" w="med" len="sm"/>
              <a:tailEnd type="none" w="med" len="sm"/>
            </a:ln>
          </p:spPr>
          <p:style>
            <a:lnRef idx="2">
              <a:schemeClr val="accent3"/>
            </a:lnRef>
            <a:fillRef idx="0">
              <a:schemeClr val="accent3"/>
            </a:fillRef>
            <a:effectRef idx="1">
              <a:schemeClr val="accent3"/>
            </a:effectRef>
            <a:fontRef idx="minor">
              <a:schemeClr val="tx1"/>
            </a:fontRef>
          </p:style>
        </p:cxnSp>
        <p:cxnSp>
          <p:nvCxnSpPr>
            <p:cNvPr id="56" name="Straight Arrow Connector 55"/>
            <p:cNvCxnSpPr/>
            <p:nvPr/>
          </p:nvCxnSpPr>
          <p:spPr>
            <a:xfrm rot="5400000">
              <a:off x="114300" y="2476500"/>
              <a:ext cx="1295400" cy="1588"/>
            </a:xfrm>
            <a:prstGeom prst="straightConnector1">
              <a:avLst/>
            </a:prstGeom>
            <a:ln w="50800">
              <a:solidFill>
                <a:schemeClr val="tx2"/>
              </a:solidFill>
              <a:headEnd type="arrow" w="med" len="sm"/>
              <a:tailEnd type="none" w="med" len="sm"/>
            </a:ln>
          </p:spPr>
          <p:style>
            <a:lnRef idx="2">
              <a:schemeClr val="accent3"/>
            </a:lnRef>
            <a:fillRef idx="0">
              <a:schemeClr val="accent3"/>
            </a:fillRef>
            <a:effectRef idx="1">
              <a:schemeClr val="accent3"/>
            </a:effectRef>
            <a:fontRef idx="minor">
              <a:schemeClr val="tx1"/>
            </a:fontRef>
          </p:style>
        </p:cxnSp>
        <p:sp>
          <p:nvSpPr>
            <p:cNvPr id="57" name="Freeform 56"/>
            <p:cNvSpPr/>
            <p:nvPr/>
          </p:nvSpPr>
          <p:spPr>
            <a:xfrm flipV="1">
              <a:off x="381000" y="3048000"/>
              <a:ext cx="381000" cy="76200"/>
            </a:xfrm>
            <a:custGeom>
              <a:avLst/>
              <a:gdLst>
                <a:gd name="connsiteX0" fmla="*/ 0 w 1504950"/>
                <a:gd name="connsiteY0" fmla="*/ 0 h 0"/>
                <a:gd name="connsiteX1" fmla="*/ 1504950 w 1504950"/>
                <a:gd name="connsiteY1" fmla="*/ 0 h 0"/>
              </a:gdLst>
              <a:ahLst/>
              <a:cxnLst>
                <a:cxn ang="0">
                  <a:pos x="connsiteX0" y="connsiteY0"/>
                </a:cxn>
                <a:cxn ang="0">
                  <a:pos x="connsiteX1" y="connsiteY1"/>
                </a:cxn>
              </a:cxnLst>
              <a:rect l="l" t="t" r="r" b="b"/>
              <a:pathLst>
                <a:path w="1504950">
                  <a:moveTo>
                    <a:pt x="0" y="0"/>
                  </a:moveTo>
                  <a:lnTo>
                    <a:pt x="1504950" y="0"/>
                  </a:lnTo>
                </a:path>
              </a:pathLst>
            </a:custGeom>
            <a:ln w="50800">
              <a:solidFill>
                <a:schemeClr val="tx2"/>
              </a:solidFill>
              <a:headEnd type="none" w="med" len="sm"/>
              <a:tailEnd type="none" w="med" len="sm"/>
            </a:ln>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grpSp>
      <p:grpSp>
        <p:nvGrpSpPr>
          <p:cNvPr id="70" name="Group 69"/>
          <p:cNvGrpSpPr/>
          <p:nvPr/>
        </p:nvGrpSpPr>
        <p:grpSpPr>
          <a:xfrm>
            <a:off x="3276600" y="2667000"/>
            <a:ext cx="381000" cy="381000"/>
            <a:chOff x="4038600" y="1447800"/>
            <a:chExt cx="381000" cy="381000"/>
          </a:xfrm>
        </p:grpSpPr>
        <p:cxnSp>
          <p:nvCxnSpPr>
            <p:cNvPr id="67" name="Straight Connector 66"/>
            <p:cNvCxnSpPr/>
            <p:nvPr/>
          </p:nvCxnSpPr>
          <p:spPr>
            <a:xfrm rot="16200000" flipH="1">
              <a:off x="4038600" y="1447800"/>
              <a:ext cx="381000" cy="3810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a:off x="4038600" y="1447800"/>
              <a:ext cx="381000" cy="3810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71" name="Group 70"/>
          <p:cNvGrpSpPr/>
          <p:nvPr/>
        </p:nvGrpSpPr>
        <p:grpSpPr>
          <a:xfrm>
            <a:off x="7239000" y="2667000"/>
            <a:ext cx="381000" cy="381000"/>
            <a:chOff x="4038600" y="1447800"/>
            <a:chExt cx="381000" cy="381000"/>
          </a:xfrm>
        </p:grpSpPr>
        <p:cxnSp>
          <p:nvCxnSpPr>
            <p:cNvPr id="72" name="Straight Connector 71"/>
            <p:cNvCxnSpPr/>
            <p:nvPr/>
          </p:nvCxnSpPr>
          <p:spPr>
            <a:xfrm rot="16200000" flipH="1">
              <a:off x="4038600" y="1447800"/>
              <a:ext cx="381000" cy="3810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4038600" y="1447800"/>
              <a:ext cx="381000" cy="3810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cxnSp>
        <p:nvCxnSpPr>
          <p:cNvPr id="75" name="Straight Connector 74"/>
          <p:cNvCxnSpPr/>
          <p:nvPr/>
        </p:nvCxnSpPr>
        <p:spPr>
          <a:xfrm rot="5400000" flipH="1" flipV="1">
            <a:off x="1562100" y="2476500"/>
            <a:ext cx="2971800" cy="0"/>
          </a:xfrm>
          <a:prstGeom prst="line">
            <a:avLst/>
          </a:prstGeom>
          <a:ln w="50800">
            <a:solidFill>
              <a:srgbClr val="2F5376"/>
            </a:solidFill>
            <a:headEnd type="arrow" w="med" len="sm"/>
            <a:tailEnd type="none" w="med" len="sm"/>
          </a:ln>
        </p:spPr>
        <p:style>
          <a:lnRef idx="2">
            <a:schemeClr val="accent3"/>
          </a:lnRef>
          <a:fillRef idx="0">
            <a:schemeClr val="accent3"/>
          </a:fillRef>
          <a:effectRef idx="1">
            <a:schemeClr val="accent3"/>
          </a:effectRef>
          <a:fontRef idx="minor">
            <a:schemeClr val="tx1"/>
          </a:fontRef>
        </p:style>
      </p:cxnSp>
      <p:cxnSp>
        <p:nvCxnSpPr>
          <p:cNvPr id="78" name="Straight Connector 77"/>
          <p:cNvCxnSpPr/>
          <p:nvPr/>
        </p:nvCxnSpPr>
        <p:spPr>
          <a:xfrm rot="5400000" flipH="1" flipV="1">
            <a:off x="5524500" y="2476500"/>
            <a:ext cx="2971800" cy="0"/>
          </a:xfrm>
          <a:prstGeom prst="line">
            <a:avLst/>
          </a:prstGeom>
          <a:ln w="50800">
            <a:solidFill>
              <a:srgbClr val="2F5376"/>
            </a:solidFill>
            <a:headEnd type="arrow" w="med" len="sm"/>
            <a:tailEnd type="none" w="med" len="sm"/>
          </a:ln>
        </p:spPr>
        <p:style>
          <a:lnRef idx="2">
            <a:schemeClr val="accent3"/>
          </a:lnRef>
          <a:fillRef idx="0">
            <a:schemeClr val="accent3"/>
          </a:fillRef>
          <a:effectRef idx="1">
            <a:schemeClr val="accent3"/>
          </a:effectRef>
          <a:fontRef idx="minor">
            <a:schemeClr val="tx1"/>
          </a:fontRef>
        </p:style>
      </p:cxnSp>
      <p:sp>
        <p:nvSpPr>
          <p:cNvPr id="79" name="Rectangle 78"/>
          <p:cNvSpPr/>
          <p:nvPr/>
        </p:nvSpPr>
        <p:spPr>
          <a:xfrm>
            <a:off x="0" y="2590800"/>
            <a:ext cx="2403222" cy="646331"/>
          </a:xfrm>
          <a:prstGeom prst="rect">
            <a:avLst/>
          </a:prstGeom>
        </p:spPr>
        <p:txBody>
          <a:bodyPr wrap="none">
            <a:spAutoFit/>
          </a:bodyPr>
          <a:lstStyle/>
          <a:p>
            <a:r>
              <a:rPr lang="en-AU" b="1" dirty="0" smtClean="0"/>
              <a:t>Hypervisor/software</a:t>
            </a:r>
          </a:p>
          <a:p>
            <a:pPr algn="r"/>
            <a:r>
              <a:rPr lang="en-AU" b="1" dirty="0" smtClean="0"/>
              <a:t>switch</a:t>
            </a:r>
          </a:p>
        </p:txBody>
      </p:sp>
      <p:sp>
        <p:nvSpPr>
          <p:cNvPr id="80" name="Rectangle 79"/>
          <p:cNvSpPr/>
          <p:nvPr/>
        </p:nvSpPr>
        <p:spPr>
          <a:xfrm>
            <a:off x="362394" y="1320225"/>
            <a:ext cx="1903085" cy="369332"/>
          </a:xfrm>
          <a:prstGeom prst="rect">
            <a:avLst/>
          </a:prstGeom>
        </p:spPr>
        <p:txBody>
          <a:bodyPr wrap="none">
            <a:spAutoFit/>
          </a:bodyPr>
          <a:lstStyle/>
          <a:p>
            <a:pPr algn="r"/>
            <a:r>
              <a:rPr lang="en-AU" b="1" dirty="0" smtClean="0"/>
              <a:t>Physical switch</a:t>
            </a:r>
          </a:p>
        </p:txBody>
      </p:sp>
      <p:sp>
        <p:nvSpPr>
          <p:cNvPr id="59" name="Rectangle 58"/>
          <p:cNvSpPr/>
          <p:nvPr/>
        </p:nvSpPr>
        <p:spPr>
          <a:xfrm>
            <a:off x="3733800" y="990600"/>
            <a:ext cx="2082621" cy="646331"/>
          </a:xfrm>
          <a:prstGeom prst="rect">
            <a:avLst/>
          </a:prstGeom>
        </p:spPr>
        <p:txBody>
          <a:bodyPr wrap="none">
            <a:spAutoFit/>
          </a:bodyPr>
          <a:lstStyle/>
          <a:p>
            <a:pPr algn="r"/>
            <a:r>
              <a:rPr lang="en-AU" b="1" dirty="0" smtClean="0"/>
              <a:t>Network services</a:t>
            </a:r>
          </a:p>
          <a:p>
            <a:r>
              <a:rPr lang="en-AU" b="1" dirty="0" smtClean="0"/>
              <a:t>in hardware</a:t>
            </a:r>
          </a:p>
        </p:txBody>
      </p:sp>
      <p:sp>
        <p:nvSpPr>
          <p:cNvPr id="60" name="Rectangle 59"/>
          <p:cNvSpPr/>
          <p:nvPr/>
        </p:nvSpPr>
        <p:spPr>
          <a:xfrm>
            <a:off x="4572000" y="2667000"/>
            <a:ext cx="2082621" cy="646331"/>
          </a:xfrm>
          <a:prstGeom prst="rect">
            <a:avLst/>
          </a:prstGeom>
        </p:spPr>
        <p:txBody>
          <a:bodyPr wrap="none">
            <a:spAutoFit/>
          </a:bodyPr>
          <a:lstStyle/>
          <a:p>
            <a:pPr algn="r"/>
            <a:r>
              <a:rPr lang="en-AU" b="1" dirty="0" smtClean="0"/>
              <a:t>Network services</a:t>
            </a:r>
          </a:p>
          <a:p>
            <a:pPr algn="r"/>
            <a:r>
              <a:rPr lang="en-AU" b="1" dirty="0" smtClean="0"/>
              <a:t>in software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500"/>
                                        <p:tgtEl>
                                          <p:spTgt spid="18"/>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500"/>
                                        <p:tgtEl>
                                          <p:spTgt spid="20"/>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wipe(down)">
                                      <p:cBhvr>
                                        <p:cTn id="19" dur="500"/>
                                        <p:tgtEl>
                                          <p:spTgt spid="37"/>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wipe(left)">
                                      <p:cBhvr>
                                        <p:cTn id="23" dur="500"/>
                                        <p:tgtEl>
                                          <p:spTgt spid="36"/>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wipe(up)">
                                      <p:cBhvr>
                                        <p:cTn id="27" dur="500"/>
                                        <p:tgtEl>
                                          <p:spTgt spid="3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500"/>
                                        <p:tgtEl>
                                          <p:spTgt spid="3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fade">
                                      <p:cBhvr>
                                        <p:cTn id="3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Box 55"/>
          <p:cNvSpPr txBox="1">
            <a:spLocks noChangeArrowheads="1"/>
          </p:cNvSpPr>
          <p:nvPr/>
        </p:nvSpPr>
        <p:spPr bwMode="auto">
          <a:xfrm>
            <a:off x="6092825" y="1066800"/>
            <a:ext cx="1219200" cy="5105400"/>
          </a:xfrm>
          <a:prstGeom prst="rect">
            <a:avLst/>
          </a:prstGeom>
          <a:solidFill>
            <a:srgbClr val="E8E8E8"/>
          </a:solidFill>
          <a:ln w="9525">
            <a:noFill/>
            <a:miter lim="800000"/>
            <a:headEnd/>
            <a:tailEnd/>
          </a:ln>
        </p:spPr>
        <p:txBody>
          <a:bodyPr tIns="91440" bIns="91440"/>
          <a:lstStyle/>
          <a:p>
            <a:pPr marL="177800" indent="-177800">
              <a:lnSpc>
                <a:spcPts val="1900"/>
              </a:lnSpc>
              <a:spcAft>
                <a:spcPts val="600"/>
              </a:spcAft>
              <a:buClr>
                <a:srgbClr val="4D4D4D"/>
              </a:buClr>
              <a:tabLst>
                <a:tab pos="177800" algn="l"/>
              </a:tabLst>
            </a:pPr>
            <a:endParaRPr lang="en-US" sz="1500">
              <a:solidFill>
                <a:srgbClr val="494949"/>
              </a:solidFill>
            </a:endParaRPr>
          </a:p>
        </p:txBody>
      </p:sp>
      <p:sp>
        <p:nvSpPr>
          <p:cNvPr id="26629" name="TextBox 54"/>
          <p:cNvSpPr txBox="1">
            <a:spLocks noChangeArrowheads="1"/>
          </p:cNvSpPr>
          <p:nvPr/>
        </p:nvSpPr>
        <p:spPr bwMode="auto">
          <a:xfrm>
            <a:off x="4797425" y="1066800"/>
            <a:ext cx="1219200" cy="5105400"/>
          </a:xfrm>
          <a:prstGeom prst="rect">
            <a:avLst/>
          </a:prstGeom>
          <a:solidFill>
            <a:srgbClr val="E8E8E8"/>
          </a:solidFill>
          <a:ln w="9525">
            <a:noFill/>
            <a:miter lim="800000"/>
            <a:headEnd/>
            <a:tailEnd/>
          </a:ln>
        </p:spPr>
        <p:txBody>
          <a:bodyPr tIns="91440" bIns="91440"/>
          <a:lstStyle/>
          <a:p>
            <a:pPr marL="177800" indent="-177800">
              <a:lnSpc>
                <a:spcPts val="1900"/>
              </a:lnSpc>
              <a:spcAft>
                <a:spcPts val="600"/>
              </a:spcAft>
              <a:buClr>
                <a:srgbClr val="4D4D4D"/>
              </a:buClr>
              <a:tabLst>
                <a:tab pos="177800" algn="l"/>
              </a:tabLst>
            </a:pPr>
            <a:endParaRPr lang="en-US" sz="1500">
              <a:solidFill>
                <a:srgbClr val="494949"/>
              </a:solidFill>
            </a:endParaRPr>
          </a:p>
        </p:txBody>
      </p:sp>
      <p:sp>
        <p:nvSpPr>
          <p:cNvPr id="26630" name="TextBox 53"/>
          <p:cNvSpPr txBox="1">
            <a:spLocks noChangeArrowheads="1"/>
          </p:cNvSpPr>
          <p:nvPr/>
        </p:nvSpPr>
        <p:spPr bwMode="auto">
          <a:xfrm>
            <a:off x="3505200" y="1066800"/>
            <a:ext cx="1219200" cy="5105400"/>
          </a:xfrm>
          <a:prstGeom prst="rect">
            <a:avLst/>
          </a:prstGeom>
          <a:solidFill>
            <a:srgbClr val="E8E8E8"/>
          </a:solidFill>
          <a:ln w="9525">
            <a:noFill/>
            <a:miter lim="800000"/>
            <a:headEnd/>
            <a:tailEnd/>
          </a:ln>
        </p:spPr>
        <p:txBody>
          <a:bodyPr tIns="91440" bIns="91440"/>
          <a:lstStyle/>
          <a:p>
            <a:pPr marL="177800" indent="-177800">
              <a:lnSpc>
                <a:spcPts val="1900"/>
              </a:lnSpc>
              <a:spcAft>
                <a:spcPts val="600"/>
              </a:spcAft>
              <a:buClr>
                <a:srgbClr val="4D4D4D"/>
              </a:buClr>
              <a:tabLst>
                <a:tab pos="177800" algn="l"/>
              </a:tabLst>
            </a:pPr>
            <a:endParaRPr lang="en-US" sz="1500">
              <a:solidFill>
                <a:srgbClr val="494949"/>
              </a:solidFill>
            </a:endParaRPr>
          </a:p>
        </p:txBody>
      </p:sp>
      <p:sp>
        <p:nvSpPr>
          <p:cNvPr id="102" name="Rectangle 101"/>
          <p:cNvSpPr/>
          <p:nvPr/>
        </p:nvSpPr>
        <p:spPr>
          <a:xfrm>
            <a:off x="3505200" y="2057400"/>
            <a:ext cx="1219200" cy="457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3" name="Rectangle 102"/>
          <p:cNvSpPr/>
          <p:nvPr/>
        </p:nvSpPr>
        <p:spPr>
          <a:xfrm>
            <a:off x="3505200" y="5722938"/>
            <a:ext cx="1219200" cy="4492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4" name="Rectangle 103"/>
          <p:cNvSpPr/>
          <p:nvPr/>
        </p:nvSpPr>
        <p:spPr>
          <a:xfrm>
            <a:off x="4800600" y="5722938"/>
            <a:ext cx="1219200" cy="4492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2" name="Rectangle 71"/>
          <p:cNvSpPr/>
          <p:nvPr/>
        </p:nvSpPr>
        <p:spPr>
          <a:xfrm>
            <a:off x="6130925" y="1109663"/>
            <a:ext cx="1143000" cy="914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 name="Rectangle 70"/>
          <p:cNvSpPr/>
          <p:nvPr/>
        </p:nvSpPr>
        <p:spPr>
          <a:xfrm>
            <a:off x="4835525" y="1109663"/>
            <a:ext cx="1143000" cy="914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Rectangle 69"/>
          <p:cNvSpPr/>
          <p:nvPr/>
        </p:nvSpPr>
        <p:spPr>
          <a:xfrm>
            <a:off x="3548063" y="1109663"/>
            <a:ext cx="1143000" cy="914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pPr>
              <a:defRPr/>
            </a:pPr>
            <a:r>
              <a:t>Comparison of options</a:t>
            </a:r>
            <a:endParaRPr/>
          </a:p>
        </p:txBody>
      </p:sp>
      <p:sp>
        <p:nvSpPr>
          <p:cNvPr id="16" name="Oval 15"/>
          <p:cNvSpPr/>
          <p:nvPr/>
        </p:nvSpPr>
        <p:spPr>
          <a:xfrm>
            <a:off x="3855080" y="1143000"/>
            <a:ext cx="519440" cy="523671"/>
          </a:xfrm>
          <a:prstGeom prst="ellipse">
            <a:avLst/>
          </a:prstGeom>
          <a:solidFill>
            <a:schemeClr val="accent5"/>
          </a:solidFill>
          <a:ln w="28575">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2000" b="1" dirty="0"/>
              <a:t>1</a:t>
            </a:r>
          </a:p>
        </p:txBody>
      </p:sp>
      <p:sp>
        <p:nvSpPr>
          <p:cNvPr id="17" name="Oval 16"/>
          <p:cNvSpPr/>
          <p:nvPr/>
        </p:nvSpPr>
        <p:spPr>
          <a:xfrm>
            <a:off x="5147759" y="1143000"/>
            <a:ext cx="519440" cy="523671"/>
          </a:xfrm>
          <a:prstGeom prst="ellipse">
            <a:avLst/>
          </a:prstGeom>
          <a:solidFill>
            <a:schemeClr val="accent5"/>
          </a:solidFill>
          <a:ln w="28575">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2000" b="1" dirty="0"/>
              <a:t>2</a:t>
            </a:r>
          </a:p>
        </p:txBody>
      </p:sp>
      <p:sp>
        <p:nvSpPr>
          <p:cNvPr id="18" name="Oval 17"/>
          <p:cNvSpPr/>
          <p:nvPr/>
        </p:nvSpPr>
        <p:spPr>
          <a:xfrm>
            <a:off x="6443159" y="1143000"/>
            <a:ext cx="519440" cy="523671"/>
          </a:xfrm>
          <a:prstGeom prst="ellipse">
            <a:avLst/>
          </a:prstGeom>
          <a:solidFill>
            <a:schemeClr val="accent5"/>
          </a:solidFill>
          <a:ln w="28575">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sz="2000" b="1" dirty="0"/>
              <a:t>3</a:t>
            </a:r>
          </a:p>
        </p:txBody>
      </p:sp>
      <p:sp>
        <p:nvSpPr>
          <p:cNvPr id="26724" name="TextBox 75"/>
          <p:cNvSpPr txBox="1">
            <a:spLocks noChangeArrowheads="1"/>
          </p:cNvSpPr>
          <p:nvPr/>
        </p:nvSpPr>
        <p:spPr bwMode="auto">
          <a:xfrm>
            <a:off x="1600200" y="2057400"/>
            <a:ext cx="5791200" cy="457200"/>
          </a:xfrm>
          <a:prstGeom prst="rect">
            <a:avLst/>
          </a:prstGeom>
          <a:solidFill>
            <a:srgbClr val="E5EFF5">
              <a:alpha val="74901"/>
            </a:srgbClr>
          </a:solidFill>
          <a:ln w="9525">
            <a:noFill/>
            <a:miter lim="800000"/>
            <a:headEnd/>
            <a:tailEnd/>
          </a:ln>
        </p:spPr>
        <p:txBody>
          <a:bodyPr tIns="91440" bIns="91440"/>
          <a:lstStyle/>
          <a:p>
            <a:pPr marL="177800" indent="-177800">
              <a:lnSpc>
                <a:spcPts val="1900"/>
              </a:lnSpc>
              <a:spcAft>
                <a:spcPts val="600"/>
              </a:spcAft>
              <a:buClr>
                <a:srgbClr val="4D4D4D"/>
              </a:buClr>
              <a:tabLst>
                <a:tab pos="177800" algn="l"/>
              </a:tabLst>
            </a:pPr>
            <a:endParaRPr lang="en-US" sz="1500">
              <a:solidFill>
                <a:srgbClr val="494949"/>
              </a:solidFill>
            </a:endParaRPr>
          </a:p>
        </p:txBody>
      </p:sp>
      <p:sp>
        <p:nvSpPr>
          <p:cNvPr id="26725" name="TextBox 10"/>
          <p:cNvSpPr txBox="1">
            <a:spLocks noChangeArrowheads="1"/>
          </p:cNvSpPr>
          <p:nvPr/>
        </p:nvSpPr>
        <p:spPr bwMode="auto">
          <a:xfrm>
            <a:off x="1600200" y="2147501"/>
            <a:ext cx="2133600" cy="276999"/>
          </a:xfrm>
          <a:prstGeom prst="rect">
            <a:avLst/>
          </a:prstGeom>
          <a:noFill/>
          <a:ln w="9525">
            <a:noFill/>
            <a:miter lim="800000"/>
            <a:headEnd/>
            <a:tailEnd/>
          </a:ln>
        </p:spPr>
        <p:txBody>
          <a:bodyPr>
            <a:spAutoFit/>
          </a:bodyPr>
          <a:lstStyle/>
          <a:p>
            <a:r>
              <a:rPr lang="en-US" sz="1200" b="1"/>
              <a:t>Switching done in</a:t>
            </a:r>
          </a:p>
        </p:txBody>
      </p:sp>
      <p:sp>
        <p:nvSpPr>
          <p:cNvPr id="26726" name="TextBox 23"/>
          <p:cNvSpPr txBox="1">
            <a:spLocks noChangeArrowheads="1"/>
          </p:cNvSpPr>
          <p:nvPr/>
        </p:nvSpPr>
        <p:spPr bwMode="auto">
          <a:xfrm>
            <a:off x="3581400" y="2155195"/>
            <a:ext cx="1066800" cy="261610"/>
          </a:xfrm>
          <a:prstGeom prst="rect">
            <a:avLst/>
          </a:prstGeom>
          <a:noFill/>
          <a:ln w="9525">
            <a:noFill/>
            <a:miter lim="800000"/>
            <a:headEnd/>
            <a:tailEnd/>
          </a:ln>
        </p:spPr>
        <p:txBody>
          <a:bodyPr>
            <a:spAutoFit/>
          </a:bodyPr>
          <a:lstStyle/>
          <a:p>
            <a:pPr algn="ctr"/>
            <a:r>
              <a:rPr lang="en-US" sz="1100"/>
              <a:t>Software</a:t>
            </a:r>
          </a:p>
        </p:txBody>
      </p:sp>
      <p:sp>
        <p:nvSpPr>
          <p:cNvPr id="26727" name="TextBox 24"/>
          <p:cNvSpPr txBox="1">
            <a:spLocks noChangeArrowheads="1"/>
          </p:cNvSpPr>
          <p:nvPr/>
        </p:nvSpPr>
        <p:spPr bwMode="auto">
          <a:xfrm>
            <a:off x="4876800" y="2155195"/>
            <a:ext cx="1066800" cy="261610"/>
          </a:xfrm>
          <a:prstGeom prst="rect">
            <a:avLst/>
          </a:prstGeom>
          <a:noFill/>
          <a:ln w="9525">
            <a:noFill/>
            <a:miter lim="800000"/>
            <a:headEnd/>
            <a:tailEnd/>
          </a:ln>
        </p:spPr>
        <p:txBody>
          <a:bodyPr>
            <a:spAutoFit/>
          </a:bodyPr>
          <a:lstStyle/>
          <a:p>
            <a:pPr algn="ctr"/>
            <a:r>
              <a:rPr lang="en-US" sz="1100"/>
              <a:t>Hardware</a:t>
            </a:r>
          </a:p>
        </p:txBody>
      </p:sp>
      <p:sp>
        <p:nvSpPr>
          <p:cNvPr id="26728" name="TextBox 25"/>
          <p:cNvSpPr txBox="1">
            <a:spLocks noChangeArrowheads="1"/>
          </p:cNvSpPr>
          <p:nvPr/>
        </p:nvSpPr>
        <p:spPr bwMode="auto">
          <a:xfrm>
            <a:off x="6248400" y="2155195"/>
            <a:ext cx="908958" cy="261610"/>
          </a:xfrm>
          <a:prstGeom prst="rect">
            <a:avLst/>
          </a:prstGeom>
          <a:noFill/>
          <a:ln w="9525">
            <a:noFill/>
            <a:miter lim="800000"/>
            <a:headEnd/>
            <a:tailEnd/>
          </a:ln>
        </p:spPr>
        <p:txBody>
          <a:bodyPr>
            <a:spAutoFit/>
          </a:bodyPr>
          <a:lstStyle/>
          <a:p>
            <a:pPr algn="ctr"/>
            <a:r>
              <a:rPr lang="en-US" sz="1100"/>
              <a:t>Hardware</a:t>
            </a:r>
          </a:p>
        </p:txBody>
      </p:sp>
      <p:grpSp>
        <p:nvGrpSpPr>
          <p:cNvPr id="26664" name="Group 95"/>
          <p:cNvGrpSpPr>
            <a:grpSpLocks/>
          </p:cNvGrpSpPr>
          <p:nvPr/>
        </p:nvGrpSpPr>
        <p:grpSpPr bwMode="auto">
          <a:xfrm>
            <a:off x="1600200" y="3049588"/>
            <a:ext cx="5791200" cy="631825"/>
            <a:chOff x="381000" y="3038475"/>
            <a:chExt cx="5791200" cy="631372"/>
          </a:xfrm>
        </p:grpSpPr>
        <p:sp>
          <p:nvSpPr>
            <p:cNvPr id="26710" name="TextBox 77"/>
            <p:cNvSpPr txBox="1">
              <a:spLocks noChangeArrowheads="1"/>
            </p:cNvSpPr>
            <p:nvPr/>
          </p:nvSpPr>
          <p:spPr bwMode="auto">
            <a:xfrm>
              <a:off x="381000" y="3038475"/>
              <a:ext cx="5791200" cy="631372"/>
            </a:xfrm>
            <a:prstGeom prst="rect">
              <a:avLst/>
            </a:prstGeom>
            <a:solidFill>
              <a:srgbClr val="E5EFF5">
                <a:alpha val="74901"/>
              </a:srgbClr>
            </a:solidFill>
            <a:ln w="9525">
              <a:noFill/>
              <a:miter lim="800000"/>
              <a:headEnd/>
              <a:tailEnd/>
            </a:ln>
          </p:spPr>
          <p:txBody>
            <a:bodyPr tIns="91440" bIns="91440"/>
            <a:lstStyle/>
            <a:p>
              <a:pPr marL="177800" indent="-177800">
                <a:lnSpc>
                  <a:spcPts val="1900"/>
                </a:lnSpc>
                <a:spcAft>
                  <a:spcPts val="600"/>
                </a:spcAft>
                <a:buClr>
                  <a:srgbClr val="4D4D4D"/>
                </a:buClr>
                <a:tabLst>
                  <a:tab pos="177800" algn="l"/>
                </a:tabLst>
              </a:pPr>
              <a:endParaRPr lang="en-US" sz="1500">
                <a:solidFill>
                  <a:srgbClr val="494949"/>
                </a:solidFill>
              </a:endParaRPr>
            </a:p>
          </p:txBody>
        </p:sp>
        <p:sp>
          <p:nvSpPr>
            <p:cNvPr id="26711" name="TextBox 12"/>
            <p:cNvSpPr txBox="1">
              <a:spLocks noChangeArrowheads="1"/>
            </p:cNvSpPr>
            <p:nvPr/>
          </p:nvSpPr>
          <p:spPr bwMode="auto">
            <a:xfrm>
              <a:off x="381000" y="3123329"/>
              <a:ext cx="2133600" cy="461665"/>
            </a:xfrm>
            <a:prstGeom prst="rect">
              <a:avLst/>
            </a:prstGeom>
            <a:noFill/>
            <a:ln w="9525">
              <a:noFill/>
              <a:miter lim="800000"/>
              <a:headEnd/>
              <a:tailEnd/>
            </a:ln>
          </p:spPr>
          <p:txBody>
            <a:bodyPr>
              <a:spAutoFit/>
            </a:bodyPr>
            <a:lstStyle/>
            <a:p>
              <a:r>
                <a:rPr lang="en-US" sz="1200" b="1"/>
                <a:t>Customer’s Time to </a:t>
              </a:r>
              <a:br>
                <a:rPr lang="en-US" sz="1200" b="1"/>
              </a:br>
              <a:r>
                <a:rPr lang="en-US" sz="1200" b="1"/>
                <a:t>adopt solution</a:t>
              </a:r>
            </a:p>
          </p:txBody>
        </p:sp>
        <p:sp>
          <p:nvSpPr>
            <p:cNvPr id="26712" name="TextBox 33"/>
            <p:cNvSpPr txBox="1">
              <a:spLocks noChangeArrowheads="1"/>
            </p:cNvSpPr>
            <p:nvPr/>
          </p:nvSpPr>
          <p:spPr bwMode="auto">
            <a:xfrm>
              <a:off x="2057400" y="3054079"/>
              <a:ext cx="1524000" cy="600164"/>
            </a:xfrm>
            <a:prstGeom prst="rect">
              <a:avLst/>
            </a:prstGeom>
            <a:noFill/>
            <a:ln w="9525">
              <a:noFill/>
              <a:miter lim="800000"/>
              <a:headEnd/>
              <a:tailEnd/>
            </a:ln>
          </p:spPr>
          <p:txBody>
            <a:bodyPr>
              <a:spAutoFit/>
            </a:bodyPr>
            <a:lstStyle/>
            <a:p>
              <a:pPr algn="ctr">
                <a:spcBef>
                  <a:spcPts val="100"/>
                </a:spcBef>
                <a:spcAft>
                  <a:spcPts val="100"/>
                </a:spcAft>
              </a:pPr>
              <a:r>
                <a:rPr lang="en-US" sz="1100">
                  <a:cs typeface="Times New Roman" pitchFamily="18" charset="0"/>
                </a:rPr>
                <a:t>Low – comes in-</a:t>
              </a:r>
              <a:br>
                <a:rPr lang="en-US" sz="1100">
                  <a:cs typeface="Times New Roman" pitchFamily="18" charset="0"/>
                </a:rPr>
              </a:br>
              <a:r>
                <a:rPr lang="en-US" sz="1100">
                  <a:cs typeface="Times New Roman" pitchFamily="18" charset="0"/>
                </a:rPr>
                <a:t> built with </a:t>
              </a:r>
              <a:br>
                <a:rPr lang="en-US" sz="1100">
                  <a:cs typeface="Times New Roman" pitchFamily="18" charset="0"/>
                </a:rPr>
              </a:br>
              <a:r>
                <a:rPr lang="en-US" sz="1100">
                  <a:cs typeface="Times New Roman" pitchFamily="18" charset="0"/>
                </a:rPr>
                <a:t>hypervisor</a:t>
              </a:r>
              <a:endParaRPr lang="en-US" sz="1100">
                <a:latin typeface="Times New Roman" pitchFamily="18" charset="0"/>
                <a:cs typeface="Times New Roman" pitchFamily="18" charset="0"/>
              </a:endParaRPr>
            </a:p>
          </p:txBody>
        </p:sp>
        <p:sp>
          <p:nvSpPr>
            <p:cNvPr id="26713" name="TextBox 34"/>
            <p:cNvSpPr txBox="1">
              <a:spLocks noChangeArrowheads="1"/>
            </p:cNvSpPr>
            <p:nvPr/>
          </p:nvSpPr>
          <p:spPr bwMode="auto">
            <a:xfrm>
              <a:off x="3733800" y="3223356"/>
              <a:ext cx="990600" cy="261610"/>
            </a:xfrm>
            <a:prstGeom prst="rect">
              <a:avLst/>
            </a:prstGeom>
            <a:noFill/>
            <a:ln w="9525">
              <a:noFill/>
              <a:miter lim="800000"/>
              <a:headEnd/>
              <a:tailEnd/>
            </a:ln>
          </p:spPr>
          <p:txBody>
            <a:bodyPr>
              <a:spAutoFit/>
            </a:bodyPr>
            <a:lstStyle/>
            <a:p>
              <a:pPr algn="ctr">
                <a:spcBef>
                  <a:spcPts val="100"/>
                </a:spcBef>
                <a:spcAft>
                  <a:spcPts val="100"/>
                </a:spcAft>
              </a:pPr>
              <a:r>
                <a:rPr lang="en-US" sz="1100">
                  <a:cs typeface="Times New Roman" pitchFamily="18" charset="0"/>
                </a:rPr>
                <a:t>Unknown</a:t>
              </a:r>
              <a:endParaRPr lang="en-US" sz="1100">
                <a:latin typeface="Times New Roman" pitchFamily="18" charset="0"/>
                <a:cs typeface="Times New Roman" pitchFamily="18" charset="0"/>
              </a:endParaRPr>
            </a:p>
          </p:txBody>
        </p:sp>
        <p:sp>
          <p:nvSpPr>
            <p:cNvPr id="26714" name="TextBox 35"/>
            <p:cNvSpPr txBox="1">
              <a:spLocks noChangeArrowheads="1"/>
            </p:cNvSpPr>
            <p:nvPr/>
          </p:nvSpPr>
          <p:spPr bwMode="auto">
            <a:xfrm>
              <a:off x="4912179" y="3054079"/>
              <a:ext cx="1143000" cy="600164"/>
            </a:xfrm>
            <a:prstGeom prst="rect">
              <a:avLst/>
            </a:prstGeom>
            <a:noFill/>
            <a:ln w="9525">
              <a:noFill/>
              <a:miter lim="800000"/>
              <a:headEnd/>
              <a:tailEnd/>
            </a:ln>
          </p:spPr>
          <p:txBody>
            <a:bodyPr>
              <a:spAutoFit/>
            </a:bodyPr>
            <a:lstStyle/>
            <a:p>
              <a:pPr algn="ctr">
                <a:spcBef>
                  <a:spcPts val="100"/>
                </a:spcBef>
                <a:spcAft>
                  <a:spcPts val="100"/>
                </a:spcAft>
              </a:pPr>
              <a:r>
                <a:rPr lang="en-US" sz="1100">
                  <a:cs typeface="Times New Roman" pitchFamily="18" charset="0"/>
                </a:rPr>
                <a:t>Low - simple software upgrade</a:t>
              </a:r>
              <a:endParaRPr lang="en-US" sz="1100">
                <a:latin typeface="Times New Roman" pitchFamily="18" charset="0"/>
                <a:cs typeface="Times New Roman" pitchFamily="18" charset="0"/>
              </a:endParaRPr>
            </a:p>
          </p:txBody>
        </p:sp>
      </p:grpSp>
      <p:grpSp>
        <p:nvGrpSpPr>
          <p:cNvPr id="26665" name="Group 98"/>
          <p:cNvGrpSpPr>
            <a:grpSpLocks/>
          </p:cNvGrpSpPr>
          <p:nvPr/>
        </p:nvGrpSpPr>
        <p:grpSpPr bwMode="auto">
          <a:xfrm>
            <a:off x="1600200" y="4721225"/>
            <a:ext cx="5791200" cy="457200"/>
            <a:chOff x="381000" y="4714875"/>
            <a:chExt cx="5791200" cy="457200"/>
          </a:xfrm>
        </p:grpSpPr>
        <p:sp>
          <p:nvSpPr>
            <p:cNvPr id="26703" name="TextBox 80"/>
            <p:cNvSpPr txBox="1">
              <a:spLocks noChangeArrowheads="1"/>
            </p:cNvSpPr>
            <p:nvPr/>
          </p:nvSpPr>
          <p:spPr bwMode="auto">
            <a:xfrm>
              <a:off x="381000" y="4714875"/>
              <a:ext cx="5791200" cy="457200"/>
            </a:xfrm>
            <a:prstGeom prst="rect">
              <a:avLst/>
            </a:prstGeom>
            <a:solidFill>
              <a:srgbClr val="E5EFF5">
                <a:alpha val="74901"/>
              </a:srgbClr>
            </a:solidFill>
            <a:ln w="9525">
              <a:noFill/>
              <a:miter lim="800000"/>
              <a:headEnd/>
              <a:tailEnd/>
            </a:ln>
          </p:spPr>
          <p:txBody>
            <a:bodyPr tIns="91440" bIns="91440"/>
            <a:lstStyle/>
            <a:p>
              <a:pPr marL="177800" indent="-177800">
                <a:lnSpc>
                  <a:spcPts val="1900"/>
                </a:lnSpc>
                <a:spcAft>
                  <a:spcPts val="600"/>
                </a:spcAft>
                <a:buClr>
                  <a:srgbClr val="4D4D4D"/>
                </a:buClr>
                <a:tabLst>
                  <a:tab pos="177800" algn="l"/>
                </a:tabLst>
              </a:pPr>
              <a:endParaRPr lang="en-US" sz="1500">
                <a:solidFill>
                  <a:srgbClr val="494949"/>
                </a:solidFill>
              </a:endParaRPr>
            </a:p>
          </p:txBody>
        </p:sp>
        <p:sp>
          <p:nvSpPr>
            <p:cNvPr id="26704" name="TextBox 20"/>
            <p:cNvSpPr txBox="1">
              <a:spLocks noChangeArrowheads="1"/>
            </p:cNvSpPr>
            <p:nvPr/>
          </p:nvSpPr>
          <p:spPr bwMode="auto">
            <a:xfrm>
              <a:off x="381000" y="4804976"/>
              <a:ext cx="2641600" cy="276999"/>
            </a:xfrm>
            <a:prstGeom prst="rect">
              <a:avLst/>
            </a:prstGeom>
            <a:noFill/>
            <a:ln w="9525">
              <a:noFill/>
              <a:miter lim="800000"/>
              <a:headEnd/>
              <a:tailEnd/>
            </a:ln>
          </p:spPr>
          <p:txBody>
            <a:bodyPr>
              <a:spAutoFit/>
            </a:bodyPr>
            <a:lstStyle/>
            <a:p>
              <a:r>
                <a:rPr lang="en-US" sz="1200" b="1"/>
                <a:t>Latency for switching</a:t>
              </a:r>
            </a:p>
          </p:txBody>
        </p:sp>
        <p:sp>
          <p:nvSpPr>
            <p:cNvPr id="26705" name="TextBox 48"/>
            <p:cNvSpPr txBox="1">
              <a:spLocks noChangeArrowheads="1"/>
            </p:cNvSpPr>
            <p:nvPr/>
          </p:nvSpPr>
          <p:spPr bwMode="auto">
            <a:xfrm>
              <a:off x="2362200" y="4812670"/>
              <a:ext cx="914400" cy="261610"/>
            </a:xfrm>
            <a:prstGeom prst="rect">
              <a:avLst/>
            </a:prstGeom>
            <a:noFill/>
            <a:ln w="9525">
              <a:noFill/>
              <a:miter lim="800000"/>
              <a:headEnd/>
              <a:tailEnd/>
            </a:ln>
          </p:spPr>
          <p:txBody>
            <a:bodyPr>
              <a:spAutoFit/>
            </a:bodyPr>
            <a:lstStyle/>
            <a:p>
              <a:pPr algn="ctr"/>
              <a:r>
                <a:rPr lang="en-US" sz="1100"/>
                <a:t>Very Low</a:t>
              </a:r>
            </a:p>
          </p:txBody>
        </p:sp>
        <p:sp>
          <p:nvSpPr>
            <p:cNvPr id="26706" name="TextBox 49"/>
            <p:cNvSpPr txBox="1">
              <a:spLocks noChangeArrowheads="1"/>
            </p:cNvSpPr>
            <p:nvPr/>
          </p:nvSpPr>
          <p:spPr bwMode="auto">
            <a:xfrm>
              <a:off x="3845859" y="4728032"/>
              <a:ext cx="690282" cy="430887"/>
            </a:xfrm>
            <a:prstGeom prst="rect">
              <a:avLst/>
            </a:prstGeom>
            <a:noFill/>
            <a:ln w="9525">
              <a:noFill/>
              <a:miter lim="800000"/>
              <a:headEnd/>
              <a:tailEnd/>
            </a:ln>
          </p:spPr>
          <p:txBody>
            <a:bodyPr>
              <a:spAutoFit/>
            </a:bodyPr>
            <a:lstStyle/>
            <a:p>
              <a:pPr algn="ctr"/>
              <a:r>
                <a:rPr lang="en-US" sz="1100"/>
                <a:t>Very Low</a:t>
              </a:r>
            </a:p>
          </p:txBody>
        </p:sp>
        <p:sp>
          <p:nvSpPr>
            <p:cNvPr id="26707" name="TextBox 50"/>
            <p:cNvSpPr txBox="1">
              <a:spLocks noChangeArrowheads="1"/>
            </p:cNvSpPr>
            <p:nvPr/>
          </p:nvSpPr>
          <p:spPr bwMode="auto">
            <a:xfrm>
              <a:off x="5174868" y="4812670"/>
              <a:ext cx="617622" cy="261610"/>
            </a:xfrm>
            <a:prstGeom prst="rect">
              <a:avLst/>
            </a:prstGeom>
            <a:noFill/>
            <a:ln w="9525">
              <a:noFill/>
              <a:miter lim="800000"/>
              <a:headEnd/>
              <a:tailEnd/>
            </a:ln>
          </p:spPr>
          <p:txBody>
            <a:bodyPr>
              <a:spAutoFit/>
            </a:bodyPr>
            <a:lstStyle/>
            <a:p>
              <a:pPr algn="ctr"/>
              <a:r>
                <a:rPr lang="en-US" sz="1100"/>
                <a:t>Low</a:t>
              </a:r>
            </a:p>
          </p:txBody>
        </p:sp>
      </p:grpSp>
      <p:sp>
        <p:nvSpPr>
          <p:cNvPr id="26666" name="TextBox 64"/>
          <p:cNvSpPr txBox="1">
            <a:spLocks noChangeArrowheads="1"/>
          </p:cNvSpPr>
          <p:nvPr/>
        </p:nvSpPr>
        <p:spPr bwMode="auto">
          <a:xfrm>
            <a:off x="3581400" y="1676400"/>
            <a:ext cx="1066800" cy="307975"/>
          </a:xfrm>
          <a:prstGeom prst="rect">
            <a:avLst/>
          </a:prstGeom>
          <a:noFill/>
          <a:ln w="9525">
            <a:noFill/>
            <a:miter lim="800000"/>
            <a:headEnd/>
            <a:tailEnd/>
          </a:ln>
        </p:spPr>
        <p:txBody>
          <a:bodyPr>
            <a:spAutoFit/>
          </a:bodyPr>
          <a:lstStyle/>
          <a:p>
            <a:pPr algn="ctr"/>
            <a:r>
              <a:rPr lang="en-US" sz="1400" b="1">
                <a:solidFill>
                  <a:schemeClr val="bg1"/>
                </a:solidFill>
              </a:rPr>
              <a:t>vSwitch</a:t>
            </a:r>
          </a:p>
        </p:txBody>
      </p:sp>
      <p:sp>
        <p:nvSpPr>
          <p:cNvPr id="26667" name="TextBox 65"/>
          <p:cNvSpPr txBox="1">
            <a:spLocks noChangeArrowheads="1"/>
          </p:cNvSpPr>
          <p:nvPr/>
        </p:nvSpPr>
        <p:spPr bwMode="auto">
          <a:xfrm>
            <a:off x="4876800" y="1676400"/>
            <a:ext cx="1066800" cy="307975"/>
          </a:xfrm>
          <a:prstGeom prst="rect">
            <a:avLst/>
          </a:prstGeom>
          <a:noFill/>
          <a:ln w="9525">
            <a:noFill/>
            <a:miter lim="800000"/>
            <a:headEnd/>
            <a:tailEnd/>
          </a:ln>
        </p:spPr>
        <p:txBody>
          <a:bodyPr>
            <a:spAutoFit/>
          </a:bodyPr>
          <a:lstStyle/>
          <a:p>
            <a:pPr algn="ctr"/>
            <a:r>
              <a:rPr lang="en-US" sz="1400" b="1">
                <a:solidFill>
                  <a:schemeClr val="bg1"/>
                </a:solidFill>
              </a:rPr>
              <a:t>NIC</a:t>
            </a:r>
          </a:p>
        </p:txBody>
      </p:sp>
      <p:sp>
        <p:nvSpPr>
          <p:cNvPr id="26668" name="TextBox 66"/>
          <p:cNvSpPr txBox="1">
            <a:spLocks noChangeArrowheads="1"/>
          </p:cNvSpPr>
          <p:nvPr/>
        </p:nvSpPr>
        <p:spPr bwMode="auto">
          <a:xfrm>
            <a:off x="6169025" y="1676400"/>
            <a:ext cx="1066800" cy="307975"/>
          </a:xfrm>
          <a:prstGeom prst="rect">
            <a:avLst/>
          </a:prstGeom>
          <a:noFill/>
          <a:ln w="9525">
            <a:noFill/>
            <a:miter lim="800000"/>
            <a:headEnd/>
            <a:tailEnd/>
          </a:ln>
        </p:spPr>
        <p:txBody>
          <a:bodyPr>
            <a:spAutoFit/>
          </a:bodyPr>
          <a:lstStyle/>
          <a:p>
            <a:pPr algn="ctr"/>
            <a:r>
              <a:rPr lang="en-US" sz="1400" b="1" dirty="0">
                <a:solidFill>
                  <a:schemeClr val="bg1"/>
                </a:solidFill>
              </a:rPr>
              <a:t>VEPA</a:t>
            </a:r>
          </a:p>
        </p:txBody>
      </p:sp>
      <p:grpSp>
        <p:nvGrpSpPr>
          <p:cNvPr id="26671" name="Group 99"/>
          <p:cNvGrpSpPr>
            <a:grpSpLocks/>
          </p:cNvGrpSpPr>
          <p:nvPr/>
        </p:nvGrpSpPr>
        <p:grpSpPr bwMode="auto">
          <a:xfrm>
            <a:off x="1600200" y="5218113"/>
            <a:ext cx="5791200" cy="461962"/>
            <a:chOff x="381000" y="5202343"/>
            <a:chExt cx="5791200" cy="461665"/>
          </a:xfrm>
        </p:grpSpPr>
        <p:sp>
          <p:nvSpPr>
            <p:cNvPr id="26696" name="TextBox 81"/>
            <p:cNvSpPr txBox="1">
              <a:spLocks noChangeArrowheads="1"/>
            </p:cNvSpPr>
            <p:nvPr/>
          </p:nvSpPr>
          <p:spPr bwMode="auto">
            <a:xfrm>
              <a:off x="381000" y="5204575"/>
              <a:ext cx="5791200" cy="457200"/>
            </a:xfrm>
            <a:prstGeom prst="rect">
              <a:avLst/>
            </a:prstGeom>
            <a:solidFill>
              <a:srgbClr val="E5EFF5">
                <a:alpha val="74901"/>
              </a:srgbClr>
            </a:solidFill>
            <a:ln w="9525">
              <a:noFill/>
              <a:miter lim="800000"/>
              <a:headEnd/>
              <a:tailEnd/>
            </a:ln>
          </p:spPr>
          <p:txBody>
            <a:bodyPr tIns="91440" bIns="91440"/>
            <a:lstStyle/>
            <a:p>
              <a:pPr marL="177800" indent="-177800">
                <a:lnSpc>
                  <a:spcPts val="1900"/>
                </a:lnSpc>
                <a:spcAft>
                  <a:spcPts val="600"/>
                </a:spcAft>
                <a:buClr>
                  <a:srgbClr val="4D4D4D"/>
                </a:buClr>
                <a:tabLst>
                  <a:tab pos="177800" algn="l"/>
                </a:tabLst>
              </a:pPr>
              <a:endParaRPr lang="en-US" sz="1500">
                <a:solidFill>
                  <a:srgbClr val="494949"/>
                </a:solidFill>
              </a:endParaRPr>
            </a:p>
          </p:txBody>
        </p:sp>
        <p:sp>
          <p:nvSpPr>
            <p:cNvPr id="26697" name="TextBox 21"/>
            <p:cNvSpPr txBox="1">
              <a:spLocks noChangeArrowheads="1"/>
            </p:cNvSpPr>
            <p:nvPr/>
          </p:nvSpPr>
          <p:spPr bwMode="auto">
            <a:xfrm>
              <a:off x="381000" y="5202343"/>
              <a:ext cx="2641600" cy="461665"/>
            </a:xfrm>
            <a:prstGeom prst="rect">
              <a:avLst/>
            </a:prstGeom>
            <a:noFill/>
            <a:ln w="9525">
              <a:noFill/>
              <a:miter lim="800000"/>
              <a:headEnd/>
              <a:tailEnd/>
            </a:ln>
          </p:spPr>
          <p:txBody>
            <a:bodyPr>
              <a:spAutoFit/>
            </a:bodyPr>
            <a:lstStyle/>
            <a:p>
              <a:r>
                <a:rPr lang="en-US" sz="1200" b="1"/>
                <a:t>Industry support </a:t>
              </a:r>
              <a:br>
                <a:rPr lang="en-US" sz="1200" b="1"/>
              </a:br>
              <a:r>
                <a:rPr lang="en-US" sz="1200" b="1"/>
                <a:t>(standards based)</a:t>
              </a:r>
            </a:p>
          </p:txBody>
        </p:sp>
        <p:sp>
          <p:nvSpPr>
            <p:cNvPr id="26698" name="TextBox 83"/>
            <p:cNvSpPr txBox="1">
              <a:spLocks noChangeArrowheads="1"/>
            </p:cNvSpPr>
            <p:nvPr/>
          </p:nvSpPr>
          <p:spPr bwMode="auto">
            <a:xfrm>
              <a:off x="2514600" y="5302370"/>
              <a:ext cx="762000" cy="261610"/>
            </a:xfrm>
            <a:prstGeom prst="rect">
              <a:avLst/>
            </a:prstGeom>
            <a:noFill/>
            <a:ln w="9525">
              <a:noFill/>
              <a:miter lim="800000"/>
              <a:headEnd/>
              <a:tailEnd/>
            </a:ln>
          </p:spPr>
          <p:txBody>
            <a:bodyPr>
              <a:spAutoFit/>
            </a:bodyPr>
            <a:lstStyle/>
            <a:p>
              <a:pPr algn="ctr"/>
              <a:r>
                <a:rPr lang="en-US" sz="1100"/>
                <a:t>NA</a:t>
              </a:r>
            </a:p>
          </p:txBody>
        </p:sp>
        <p:sp>
          <p:nvSpPr>
            <p:cNvPr id="26699" name="TextBox 84"/>
            <p:cNvSpPr txBox="1">
              <a:spLocks noChangeArrowheads="1"/>
            </p:cNvSpPr>
            <p:nvPr/>
          </p:nvSpPr>
          <p:spPr bwMode="auto">
            <a:xfrm>
              <a:off x="3810000" y="5302370"/>
              <a:ext cx="838200" cy="261610"/>
            </a:xfrm>
            <a:prstGeom prst="rect">
              <a:avLst/>
            </a:prstGeom>
            <a:noFill/>
            <a:ln w="9525">
              <a:noFill/>
              <a:miter lim="800000"/>
              <a:headEnd/>
              <a:tailEnd/>
            </a:ln>
          </p:spPr>
          <p:txBody>
            <a:bodyPr>
              <a:spAutoFit/>
            </a:bodyPr>
            <a:lstStyle/>
            <a:p>
              <a:pPr algn="ctr">
                <a:spcBef>
                  <a:spcPts val="100"/>
                </a:spcBef>
                <a:spcAft>
                  <a:spcPts val="100"/>
                </a:spcAft>
              </a:pPr>
              <a:r>
                <a:rPr lang="en-US" sz="1100">
                  <a:cs typeface="Times New Roman" pitchFamily="18" charset="0"/>
                </a:rPr>
                <a:t>Unknown</a:t>
              </a:r>
              <a:endParaRPr lang="en-US" sz="1100">
                <a:latin typeface="Times New Roman" pitchFamily="18" charset="0"/>
                <a:cs typeface="Times New Roman" pitchFamily="18" charset="0"/>
              </a:endParaRPr>
            </a:p>
          </p:txBody>
        </p:sp>
        <p:sp>
          <p:nvSpPr>
            <p:cNvPr id="26700" name="TextBox 85"/>
            <p:cNvSpPr txBox="1">
              <a:spLocks noChangeArrowheads="1"/>
            </p:cNvSpPr>
            <p:nvPr/>
          </p:nvSpPr>
          <p:spPr bwMode="auto">
            <a:xfrm>
              <a:off x="5064579" y="5302370"/>
              <a:ext cx="838200" cy="261610"/>
            </a:xfrm>
            <a:prstGeom prst="rect">
              <a:avLst/>
            </a:prstGeom>
            <a:noFill/>
            <a:ln w="9525">
              <a:noFill/>
              <a:miter lim="800000"/>
              <a:headEnd/>
              <a:tailEnd/>
            </a:ln>
          </p:spPr>
          <p:txBody>
            <a:bodyPr>
              <a:spAutoFit/>
            </a:bodyPr>
            <a:lstStyle/>
            <a:p>
              <a:pPr algn="ctr">
                <a:spcBef>
                  <a:spcPts val="100"/>
                </a:spcBef>
                <a:spcAft>
                  <a:spcPts val="100"/>
                </a:spcAft>
              </a:pPr>
              <a:r>
                <a:rPr lang="en-US" sz="1100">
                  <a:cs typeface="Times New Roman" pitchFamily="18" charset="0"/>
                </a:rPr>
                <a:t>Yes</a:t>
              </a:r>
              <a:endParaRPr lang="en-US" sz="1100">
                <a:latin typeface="Times New Roman" pitchFamily="18" charset="0"/>
                <a:cs typeface="Times New Roman" pitchFamily="18" charset="0"/>
              </a:endParaRPr>
            </a:p>
          </p:txBody>
        </p:sp>
      </p:grpSp>
      <p:grpSp>
        <p:nvGrpSpPr>
          <p:cNvPr id="26672" name="Group 100"/>
          <p:cNvGrpSpPr>
            <a:grpSpLocks/>
          </p:cNvGrpSpPr>
          <p:nvPr/>
        </p:nvGrpSpPr>
        <p:grpSpPr bwMode="auto">
          <a:xfrm>
            <a:off x="1600200" y="5718175"/>
            <a:ext cx="5791200" cy="461963"/>
            <a:chOff x="381000" y="5718661"/>
            <a:chExt cx="5791200" cy="461665"/>
          </a:xfrm>
        </p:grpSpPr>
        <p:sp>
          <p:nvSpPr>
            <p:cNvPr id="26689" name="TextBox 82"/>
            <p:cNvSpPr txBox="1">
              <a:spLocks noChangeArrowheads="1"/>
            </p:cNvSpPr>
            <p:nvPr/>
          </p:nvSpPr>
          <p:spPr bwMode="auto">
            <a:xfrm>
              <a:off x="381000" y="5720893"/>
              <a:ext cx="5791200" cy="457200"/>
            </a:xfrm>
            <a:prstGeom prst="rect">
              <a:avLst/>
            </a:prstGeom>
            <a:solidFill>
              <a:srgbClr val="E5EFF5">
                <a:alpha val="74901"/>
              </a:srgbClr>
            </a:solidFill>
            <a:ln w="9525">
              <a:noFill/>
              <a:miter lim="800000"/>
              <a:headEnd/>
              <a:tailEnd/>
            </a:ln>
          </p:spPr>
          <p:txBody>
            <a:bodyPr tIns="91440" bIns="91440"/>
            <a:lstStyle/>
            <a:p>
              <a:pPr marL="177800" indent="-177800">
                <a:lnSpc>
                  <a:spcPts val="1900"/>
                </a:lnSpc>
                <a:spcAft>
                  <a:spcPts val="600"/>
                </a:spcAft>
                <a:buClr>
                  <a:srgbClr val="4D4D4D"/>
                </a:buClr>
                <a:tabLst>
                  <a:tab pos="177800" algn="l"/>
                </a:tabLst>
              </a:pPr>
              <a:endParaRPr lang="en-US" sz="1500">
                <a:solidFill>
                  <a:srgbClr val="494949"/>
                </a:solidFill>
              </a:endParaRPr>
            </a:p>
          </p:txBody>
        </p:sp>
        <p:sp>
          <p:nvSpPr>
            <p:cNvPr id="26690" name="TextBox 22"/>
            <p:cNvSpPr txBox="1">
              <a:spLocks noChangeArrowheads="1"/>
            </p:cNvSpPr>
            <p:nvPr/>
          </p:nvSpPr>
          <p:spPr bwMode="auto">
            <a:xfrm>
              <a:off x="381000" y="5718661"/>
              <a:ext cx="2641600" cy="461665"/>
            </a:xfrm>
            <a:prstGeom prst="rect">
              <a:avLst/>
            </a:prstGeom>
            <a:noFill/>
            <a:ln w="9525">
              <a:noFill/>
              <a:miter lim="800000"/>
              <a:headEnd/>
              <a:tailEnd/>
            </a:ln>
          </p:spPr>
          <p:txBody>
            <a:bodyPr>
              <a:spAutoFit/>
            </a:bodyPr>
            <a:lstStyle/>
            <a:p>
              <a:pPr>
                <a:spcBef>
                  <a:spcPts val="100"/>
                </a:spcBef>
                <a:spcAft>
                  <a:spcPts val="100"/>
                </a:spcAft>
              </a:pPr>
              <a:r>
                <a:rPr lang="en-US" sz="1200" b="1">
                  <a:cs typeface="Times New Roman" pitchFamily="18" charset="0"/>
                </a:rPr>
                <a:t>Virtual switching </a:t>
              </a:r>
              <a:br>
                <a:rPr lang="en-US" sz="1200" b="1">
                  <a:cs typeface="Times New Roman" pitchFamily="18" charset="0"/>
                </a:rPr>
              </a:br>
              <a:r>
                <a:rPr lang="en-US" sz="1200" b="1">
                  <a:cs typeface="Times New Roman" pitchFamily="18" charset="0"/>
                </a:rPr>
                <a:t>managed by</a:t>
              </a:r>
            </a:p>
          </p:txBody>
        </p:sp>
        <p:sp>
          <p:nvSpPr>
            <p:cNvPr id="26691" name="TextBox 88"/>
            <p:cNvSpPr txBox="1">
              <a:spLocks noChangeArrowheads="1"/>
            </p:cNvSpPr>
            <p:nvPr/>
          </p:nvSpPr>
          <p:spPr bwMode="auto">
            <a:xfrm>
              <a:off x="2362200" y="5818688"/>
              <a:ext cx="1066800" cy="261610"/>
            </a:xfrm>
            <a:prstGeom prst="rect">
              <a:avLst/>
            </a:prstGeom>
            <a:noFill/>
            <a:ln w="9525">
              <a:noFill/>
              <a:miter lim="800000"/>
              <a:headEnd/>
              <a:tailEnd/>
            </a:ln>
          </p:spPr>
          <p:txBody>
            <a:bodyPr>
              <a:spAutoFit/>
            </a:bodyPr>
            <a:lstStyle/>
            <a:p>
              <a:pPr algn="ctr"/>
              <a:r>
                <a:rPr lang="en-US" sz="1100"/>
                <a:t>Server admin</a:t>
              </a:r>
            </a:p>
          </p:txBody>
        </p:sp>
        <p:sp>
          <p:nvSpPr>
            <p:cNvPr id="26692" name="TextBox 89"/>
            <p:cNvSpPr txBox="1">
              <a:spLocks noChangeArrowheads="1"/>
            </p:cNvSpPr>
            <p:nvPr/>
          </p:nvSpPr>
          <p:spPr bwMode="auto">
            <a:xfrm>
              <a:off x="3810000" y="5818688"/>
              <a:ext cx="838200" cy="261610"/>
            </a:xfrm>
            <a:prstGeom prst="rect">
              <a:avLst/>
            </a:prstGeom>
            <a:noFill/>
            <a:ln w="9525">
              <a:noFill/>
              <a:miter lim="800000"/>
              <a:headEnd/>
              <a:tailEnd/>
            </a:ln>
          </p:spPr>
          <p:txBody>
            <a:bodyPr>
              <a:spAutoFit/>
            </a:bodyPr>
            <a:lstStyle/>
            <a:p>
              <a:pPr algn="ctr">
                <a:spcBef>
                  <a:spcPts val="100"/>
                </a:spcBef>
                <a:spcAft>
                  <a:spcPts val="100"/>
                </a:spcAft>
              </a:pPr>
              <a:r>
                <a:rPr lang="en-US" sz="1100">
                  <a:cs typeface="Times New Roman" pitchFamily="18" charset="0"/>
                </a:rPr>
                <a:t>Unknown</a:t>
              </a:r>
              <a:endParaRPr lang="en-US" sz="1100">
                <a:latin typeface="Times New Roman" pitchFamily="18" charset="0"/>
                <a:cs typeface="Times New Roman" pitchFamily="18" charset="0"/>
              </a:endParaRPr>
            </a:p>
          </p:txBody>
        </p:sp>
        <p:sp>
          <p:nvSpPr>
            <p:cNvPr id="26693" name="TextBox 90"/>
            <p:cNvSpPr txBox="1">
              <a:spLocks noChangeArrowheads="1"/>
            </p:cNvSpPr>
            <p:nvPr/>
          </p:nvSpPr>
          <p:spPr bwMode="auto">
            <a:xfrm>
              <a:off x="5108695" y="5734050"/>
              <a:ext cx="749968" cy="430887"/>
            </a:xfrm>
            <a:prstGeom prst="rect">
              <a:avLst/>
            </a:prstGeom>
            <a:noFill/>
            <a:ln w="9525">
              <a:noFill/>
              <a:miter lim="800000"/>
              <a:headEnd/>
              <a:tailEnd/>
            </a:ln>
          </p:spPr>
          <p:txBody>
            <a:bodyPr>
              <a:spAutoFit/>
            </a:bodyPr>
            <a:lstStyle/>
            <a:p>
              <a:pPr algn="ctr">
                <a:spcBef>
                  <a:spcPts val="100"/>
                </a:spcBef>
                <a:spcAft>
                  <a:spcPts val="100"/>
                </a:spcAft>
              </a:pPr>
              <a:r>
                <a:rPr lang="en-US" sz="1100">
                  <a:cs typeface="Times New Roman" pitchFamily="18" charset="0"/>
                </a:rPr>
                <a:t>Network Admin</a:t>
              </a:r>
              <a:endParaRPr lang="en-US" sz="1100">
                <a:latin typeface="Times New Roman" pitchFamily="18" charset="0"/>
                <a:cs typeface="Times New Roman" pitchFamily="18" charset="0"/>
              </a:endParaRPr>
            </a:p>
          </p:txBody>
        </p:sp>
      </p:grpSp>
      <p:grpSp>
        <p:nvGrpSpPr>
          <p:cNvPr id="26673" name="Group 96"/>
          <p:cNvGrpSpPr>
            <a:grpSpLocks/>
          </p:cNvGrpSpPr>
          <p:nvPr/>
        </p:nvGrpSpPr>
        <p:grpSpPr bwMode="auto">
          <a:xfrm>
            <a:off x="1600200" y="3719513"/>
            <a:ext cx="5791200" cy="461962"/>
            <a:chOff x="381000" y="3710628"/>
            <a:chExt cx="5791200" cy="461665"/>
          </a:xfrm>
        </p:grpSpPr>
        <p:sp>
          <p:nvSpPr>
            <p:cNvPr id="26682" name="TextBox 78"/>
            <p:cNvSpPr txBox="1">
              <a:spLocks noChangeArrowheads="1"/>
            </p:cNvSpPr>
            <p:nvPr/>
          </p:nvSpPr>
          <p:spPr bwMode="auto">
            <a:xfrm>
              <a:off x="381000" y="3712860"/>
              <a:ext cx="5791200" cy="457200"/>
            </a:xfrm>
            <a:prstGeom prst="rect">
              <a:avLst/>
            </a:prstGeom>
            <a:solidFill>
              <a:srgbClr val="E5EFF5">
                <a:alpha val="74901"/>
              </a:srgbClr>
            </a:solidFill>
            <a:ln w="9525">
              <a:noFill/>
              <a:miter lim="800000"/>
              <a:headEnd/>
              <a:tailEnd/>
            </a:ln>
          </p:spPr>
          <p:txBody>
            <a:bodyPr tIns="91440" bIns="91440"/>
            <a:lstStyle/>
            <a:p>
              <a:pPr marL="177800" indent="-177800">
                <a:lnSpc>
                  <a:spcPts val="1900"/>
                </a:lnSpc>
                <a:spcAft>
                  <a:spcPts val="600"/>
                </a:spcAft>
                <a:buClr>
                  <a:srgbClr val="4D4D4D"/>
                </a:buClr>
                <a:tabLst>
                  <a:tab pos="177800" algn="l"/>
                </a:tabLst>
              </a:pPr>
              <a:endParaRPr lang="en-US" sz="1500">
                <a:solidFill>
                  <a:srgbClr val="494949"/>
                </a:solidFill>
              </a:endParaRPr>
            </a:p>
          </p:txBody>
        </p:sp>
        <p:sp>
          <p:nvSpPr>
            <p:cNvPr id="26683" name="TextBox 13"/>
            <p:cNvSpPr txBox="1">
              <a:spLocks noChangeArrowheads="1"/>
            </p:cNvSpPr>
            <p:nvPr/>
          </p:nvSpPr>
          <p:spPr bwMode="auto">
            <a:xfrm>
              <a:off x="381000" y="3710628"/>
              <a:ext cx="2946400" cy="461665"/>
            </a:xfrm>
            <a:prstGeom prst="rect">
              <a:avLst/>
            </a:prstGeom>
            <a:noFill/>
            <a:ln w="9525">
              <a:noFill/>
              <a:miter lim="800000"/>
              <a:headEnd/>
              <a:tailEnd/>
            </a:ln>
          </p:spPr>
          <p:txBody>
            <a:bodyPr>
              <a:spAutoFit/>
            </a:bodyPr>
            <a:lstStyle/>
            <a:p>
              <a:r>
                <a:rPr lang="en-US" sz="1200" b="1"/>
                <a:t>Customers’ Cost </a:t>
              </a:r>
              <a:br>
                <a:rPr lang="en-US" sz="1200" b="1"/>
              </a:br>
              <a:r>
                <a:rPr lang="en-US" sz="1200" b="1"/>
                <a:t>to adopt</a:t>
              </a:r>
            </a:p>
          </p:txBody>
        </p:sp>
        <p:sp>
          <p:nvSpPr>
            <p:cNvPr id="26684" name="TextBox 38"/>
            <p:cNvSpPr txBox="1">
              <a:spLocks noChangeArrowheads="1"/>
            </p:cNvSpPr>
            <p:nvPr/>
          </p:nvSpPr>
          <p:spPr bwMode="auto">
            <a:xfrm>
              <a:off x="2209800" y="3726017"/>
              <a:ext cx="1447800" cy="430887"/>
            </a:xfrm>
            <a:prstGeom prst="rect">
              <a:avLst/>
            </a:prstGeom>
            <a:noFill/>
            <a:ln w="9525">
              <a:noFill/>
              <a:miter lim="800000"/>
              <a:headEnd/>
              <a:tailEnd/>
            </a:ln>
          </p:spPr>
          <p:txBody>
            <a:bodyPr>
              <a:spAutoFit/>
            </a:bodyPr>
            <a:lstStyle/>
            <a:p>
              <a:pPr algn="ctr">
                <a:spcBef>
                  <a:spcPts val="100"/>
                </a:spcBef>
                <a:spcAft>
                  <a:spcPts val="100"/>
                </a:spcAft>
              </a:pPr>
              <a:r>
                <a:rPr lang="en-US" sz="1100">
                  <a:cs typeface="Times New Roman" pitchFamily="18" charset="0"/>
                </a:rPr>
                <a:t>Low – comes with hypervisor</a:t>
              </a:r>
              <a:endParaRPr lang="en-US" sz="1100">
                <a:latin typeface="Times New Roman" pitchFamily="18" charset="0"/>
                <a:cs typeface="Times New Roman" pitchFamily="18" charset="0"/>
              </a:endParaRPr>
            </a:p>
          </p:txBody>
        </p:sp>
        <p:sp>
          <p:nvSpPr>
            <p:cNvPr id="26685" name="TextBox 39"/>
            <p:cNvSpPr txBox="1">
              <a:spLocks noChangeArrowheads="1"/>
            </p:cNvSpPr>
            <p:nvPr/>
          </p:nvSpPr>
          <p:spPr bwMode="auto">
            <a:xfrm>
              <a:off x="3810000" y="3810655"/>
              <a:ext cx="838200" cy="261610"/>
            </a:xfrm>
            <a:prstGeom prst="rect">
              <a:avLst/>
            </a:prstGeom>
            <a:noFill/>
            <a:ln w="9525">
              <a:noFill/>
              <a:miter lim="800000"/>
              <a:headEnd/>
              <a:tailEnd/>
            </a:ln>
          </p:spPr>
          <p:txBody>
            <a:bodyPr>
              <a:spAutoFit/>
            </a:bodyPr>
            <a:lstStyle/>
            <a:p>
              <a:pPr algn="ctr">
                <a:spcBef>
                  <a:spcPts val="100"/>
                </a:spcBef>
                <a:spcAft>
                  <a:spcPts val="100"/>
                </a:spcAft>
              </a:pPr>
              <a:r>
                <a:rPr lang="en-US" sz="1100">
                  <a:cs typeface="Times New Roman" pitchFamily="18" charset="0"/>
                </a:rPr>
                <a:t>Unknown</a:t>
              </a:r>
              <a:endParaRPr lang="en-US" sz="1100">
                <a:latin typeface="Times New Roman" pitchFamily="18" charset="0"/>
                <a:cs typeface="Times New Roman" pitchFamily="18" charset="0"/>
              </a:endParaRPr>
            </a:p>
          </p:txBody>
        </p:sp>
        <p:sp>
          <p:nvSpPr>
            <p:cNvPr id="26686" name="TextBox 40"/>
            <p:cNvSpPr txBox="1">
              <a:spLocks noChangeArrowheads="1"/>
            </p:cNvSpPr>
            <p:nvPr/>
          </p:nvSpPr>
          <p:spPr bwMode="auto">
            <a:xfrm>
              <a:off x="4882100" y="3726017"/>
              <a:ext cx="1203158" cy="430887"/>
            </a:xfrm>
            <a:prstGeom prst="rect">
              <a:avLst/>
            </a:prstGeom>
            <a:noFill/>
            <a:ln w="9525">
              <a:noFill/>
              <a:miter lim="800000"/>
              <a:headEnd/>
              <a:tailEnd/>
            </a:ln>
          </p:spPr>
          <p:txBody>
            <a:bodyPr>
              <a:spAutoFit/>
            </a:bodyPr>
            <a:lstStyle/>
            <a:p>
              <a:pPr algn="ctr">
                <a:spcBef>
                  <a:spcPts val="100"/>
                </a:spcBef>
                <a:spcAft>
                  <a:spcPts val="100"/>
                </a:spcAft>
              </a:pPr>
              <a:r>
                <a:rPr lang="en-US" sz="1100" dirty="0">
                  <a:cs typeface="Times New Roman" pitchFamily="18" charset="0"/>
                </a:rPr>
                <a:t>Free - software upgrade</a:t>
              </a:r>
              <a:endParaRPr lang="en-US" sz="1100" dirty="0">
                <a:latin typeface="Times New Roman" pitchFamily="18" charset="0"/>
                <a:cs typeface="Times New Roman" pitchFamily="18" charset="0"/>
              </a:endParaRPr>
            </a:p>
          </p:txBody>
        </p:sp>
      </p:grpSp>
      <p:grpSp>
        <p:nvGrpSpPr>
          <p:cNvPr id="26674" name="Group 97"/>
          <p:cNvGrpSpPr>
            <a:grpSpLocks/>
          </p:cNvGrpSpPr>
          <p:nvPr/>
        </p:nvGrpSpPr>
        <p:grpSpPr bwMode="auto">
          <a:xfrm>
            <a:off x="1600200" y="4221163"/>
            <a:ext cx="5791200" cy="461962"/>
            <a:chOff x="381000" y="4215453"/>
            <a:chExt cx="5791200" cy="461665"/>
          </a:xfrm>
        </p:grpSpPr>
        <p:sp>
          <p:nvSpPr>
            <p:cNvPr id="26675" name="TextBox 79"/>
            <p:cNvSpPr txBox="1">
              <a:spLocks noChangeArrowheads="1"/>
            </p:cNvSpPr>
            <p:nvPr/>
          </p:nvSpPr>
          <p:spPr bwMode="auto">
            <a:xfrm>
              <a:off x="381000" y="4217685"/>
              <a:ext cx="5791200" cy="457200"/>
            </a:xfrm>
            <a:prstGeom prst="rect">
              <a:avLst/>
            </a:prstGeom>
            <a:solidFill>
              <a:srgbClr val="E5EFF5">
                <a:alpha val="74901"/>
              </a:srgbClr>
            </a:solidFill>
            <a:ln w="9525">
              <a:noFill/>
              <a:miter lim="800000"/>
              <a:headEnd/>
              <a:tailEnd/>
            </a:ln>
          </p:spPr>
          <p:txBody>
            <a:bodyPr tIns="91440" bIns="91440"/>
            <a:lstStyle/>
            <a:p>
              <a:pPr marL="177800" indent="-177800">
                <a:lnSpc>
                  <a:spcPts val="1900"/>
                </a:lnSpc>
                <a:spcAft>
                  <a:spcPts val="600"/>
                </a:spcAft>
                <a:buClr>
                  <a:srgbClr val="4D4D4D"/>
                </a:buClr>
                <a:tabLst>
                  <a:tab pos="177800" algn="l"/>
                </a:tabLst>
              </a:pPr>
              <a:endParaRPr lang="en-US" sz="1500">
                <a:solidFill>
                  <a:srgbClr val="494949"/>
                </a:solidFill>
              </a:endParaRPr>
            </a:p>
          </p:txBody>
        </p:sp>
        <p:sp>
          <p:nvSpPr>
            <p:cNvPr id="26676" name="TextBox 14"/>
            <p:cNvSpPr txBox="1">
              <a:spLocks noChangeArrowheads="1"/>
            </p:cNvSpPr>
            <p:nvPr/>
          </p:nvSpPr>
          <p:spPr bwMode="auto">
            <a:xfrm>
              <a:off x="381000" y="4215453"/>
              <a:ext cx="2540000" cy="461665"/>
            </a:xfrm>
            <a:prstGeom prst="rect">
              <a:avLst/>
            </a:prstGeom>
            <a:noFill/>
            <a:ln w="9525">
              <a:noFill/>
              <a:miter lim="800000"/>
              <a:headEnd/>
              <a:tailEnd/>
            </a:ln>
          </p:spPr>
          <p:txBody>
            <a:bodyPr>
              <a:spAutoFit/>
            </a:bodyPr>
            <a:lstStyle/>
            <a:p>
              <a:r>
                <a:rPr lang="en-US" sz="1200" b="1"/>
                <a:t>Compatibility with any </a:t>
              </a:r>
              <a:br>
                <a:rPr lang="en-US" sz="1200" b="1"/>
              </a:br>
              <a:r>
                <a:rPr lang="en-US" sz="1200" b="1"/>
                <a:t>existing network</a:t>
              </a:r>
            </a:p>
          </p:txBody>
        </p:sp>
        <p:sp>
          <p:nvSpPr>
            <p:cNvPr id="26677" name="TextBox 43"/>
            <p:cNvSpPr txBox="1">
              <a:spLocks noChangeArrowheads="1"/>
            </p:cNvSpPr>
            <p:nvPr/>
          </p:nvSpPr>
          <p:spPr bwMode="auto">
            <a:xfrm>
              <a:off x="2514600" y="4315480"/>
              <a:ext cx="685800" cy="261610"/>
            </a:xfrm>
            <a:prstGeom prst="rect">
              <a:avLst/>
            </a:prstGeom>
            <a:noFill/>
            <a:ln w="9525">
              <a:noFill/>
              <a:miter lim="800000"/>
              <a:headEnd/>
              <a:tailEnd/>
            </a:ln>
          </p:spPr>
          <p:txBody>
            <a:bodyPr>
              <a:spAutoFit/>
            </a:bodyPr>
            <a:lstStyle/>
            <a:p>
              <a:pPr algn="ctr">
                <a:spcBef>
                  <a:spcPts val="100"/>
                </a:spcBef>
                <a:spcAft>
                  <a:spcPts val="100"/>
                </a:spcAft>
              </a:pPr>
              <a:r>
                <a:rPr lang="en-US" sz="1100">
                  <a:cs typeface="Times New Roman" pitchFamily="18" charset="0"/>
                </a:rPr>
                <a:t>Yes</a:t>
              </a:r>
              <a:endParaRPr lang="en-US" sz="1100">
                <a:latin typeface="Times New Roman" pitchFamily="18" charset="0"/>
                <a:cs typeface="Times New Roman" pitchFamily="18" charset="0"/>
              </a:endParaRPr>
            </a:p>
          </p:txBody>
        </p:sp>
        <p:sp>
          <p:nvSpPr>
            <p:cNvPr id="26678" name="TextBox 44"/>
            <p:cNvSpPr txBox="1">
              <a:spLocks noChangeArrowheads="1"/>
            </p:cNvSpPr>
            <p:nvPr/>
          </p:nvSpPr>
          <p:spPr bwMode="auto">
            <a:xfrm>
              <a:off x="3810000" y="4315480"/>
              <a:ext cx="838200" cy="261610"/>
            </a:xfrm>
            <a:prstGeom prst="rect">
              <a:avLst/>
            </a:prstGeom>
            <a:noFill/>
            <a:ln w="9525">
              <a:noFill/>
              <a:miter lim="800000"/>
              <a:headEnd/>
              <a:tailEnd/>
            </a:ln>
          </p:spPr>
          <p:txBody>
            <a:bodyPr>
              <a:spAutoFit/>
            </a:bodyPr>
            <a:lstStyle/>
            <a:p>
              <a:pPr algn="ctr">
                <a:spcBef>
                  <a:spcPts val="100"/>
                </a:spcBef>
                <a:spcAft>
                  <a:spcPts val="100"/>
                </a:spcAft>
              </a:pPr>
              <a:r>
                <a:rPr lang="en-US" sz="1100">
                  <a:cs typeface="Times New Roman" pitchFamily="18" charset="0"/>
                </a:rPr>
                <a:t>Unknown</a:t>
              </a:r>
              <a:endParaRPr lang="en-US" sz="1100">
                <a:latin typeface="Times New Roman" pitchFamily="18" charset="0"/>
                <a:cs typeface="Times New Roman" pitchFamily="18" charset="0"/>
              </a:endParaRPr>
            </a:p>
          </p:txBody>
        </p:sp>
        <p:sp>
          <p:nvSpPr>
            <p:cNvPr id="26679" name="TextBox 45"/>
            <p:cNvSpPr txBox="1">
              <a:spLocks noChangeArrowheads="1"/>
            </p:cNvSpPr>
            <p:nvPr/>
          </p:nvSpPr>
          <p:spPr bwMode="auto">
            <a:xfrm>
              <a:off x="5064579" y="4315480"/>
              <a:ext cx="838200" cy="261610"/>
            </a:xfrm>
            <a:prstGeom prst="rect">
              <a:avLst/>
            </a:prstGeom>
            <a:noFill/>
            <a:ln w="9525">
              <a:noFill/>
              <a:miter lim="800000"/>
              <a:headEnd/>
              <a:tailEnd/>
            </a:ln>
          </p:spPr>
          <p:txBody>
            <a:bodyPr>
              <a:spAutoFit/>
            </a:bodyPr>
            <a:lstStyle/>
            <a:p>
              <a:pPr algn="ctr">
                <a:spcBef>
                  <a:spcPts val="100"/>
                </a:spcBef>
                <a:spcAft>
                  <a:spcPts val="100"/>
                </a:spcAft>
              </a:pPr>
              <a:r>
                <a:rPr lang="en-US" sz="1100">
                  <a:cs typeface="Times New Roman" pitchFamily="18" charset="0"/>
                </a:rPr>
                <a:t>Yes</a:t>
              </a:r>
              <a:endParaRPr lang="en-US" sz="1100">
                <a:latin typeface="Times New Roman" pitchFamily="18" charset="0"/>
                <a:cs typeface="Times New Roman" pitchFamily="18" charset="0"/>
              </a:endParaRPr>
            </a:p>
          </p:txBody>
        </p:sp>
      </p:grpSp>
      <p:grpSp>
        <p:nvGrpSpPr>
          <p:cNvPr id="26663" name="Group 94"/>
          <p:cNvGrpSpPr>
            <a:grpSpLocks/>
          </p:cNvGrpSpPr>
          <p:nvPr/>
        </p:nvGrpSpPr>
        <p:grpSpPr bwMode="auto">
          <a:xfrm>
            <a:off x="1600200" y="2554288"/>
            <a:ext cx="5791200" cy="457200"/>
            <a:chOff x="381000" y="2555033"/>
            <a:chExt cx="5791200" cy="457200"/>
          </a:xfrm>
        </p:grpSpPr>
        <p:sp>
          <p:nvSpPr>
            <p:cNvPr id="26717" name="TextBox 76"/>
            <p:cNvSpPr txBox="1">
              <a:spLocks noChangeArrowheads="1"/>
            </p:cNvSpPr>
            <p:nvPr/>
          </p:nvSpPr>
          <p:spPr bwMode="auto">
            <a:xfrm>
              <a:off x="381000" y="2555033"/>
              <a:ext cx="5791200" cy="457200"/>
            </a:xfrm>
            <a:prstGeom prst="rect">
              <a:avLst/>
            </a:prstGeom>
            <a:solidFill>
              <a:srgbClr val="E5EFF5">
                <a:alpha val="74901"/>
              </a:srgbClr>
            </a:solidFill>
            <a:ln w="9525">
              <a:noFill/>
              <a:miter lim="800000"/>
              <a:headEnd/>
              <a:tailEnd/>
            </a:ln>
          </p:spPr>
          <p:txBody>
            <a:bodyPr tIns="91440" bIns="91440"/>
            <a:lstStyle/>
            <a:p>
              <a:pPr marL="177800" indent="-177800">
                <a:lnSpc>
                  <a:spcPts val="1900"/>
                </a:lnSpc>
                <a:spcAft>
                  <a:spcPts val="600"/>
                </a:spcAft>
                <a:buClr>
                  <a:srgbClr val="4D4D4D"/>
                </a:buClr>
                <a:tabLst>
                  <a:tab pos="177800" algn="l"/>
                </a:tabLst>
              </a:pPr>
              <a:endParaRPr lang="en-US" sz="1500">
                <a:solidFill>
                  <a:srgbClr val="494949"/>
                </a:solidFill>
              </a:endParaRPr>
            </a:p>
          </p:txBody>
        </p:sp>
        <p:sp>
          <p:nvSpPr>
            <p:cNvPr id="26718" name="TextBox 11"/>
            <p:cNvSpPr txBox="1">
              <a:spLocks noChangeArrowheads="1"/>
            </p:cNvSpPr>
            <p:nvPr/>
          </p:nvSpPr>
          <p:spPr bwMode="auto">
            <a:xfrm>
              <a:off x="381000" y="2645134"/>
              <a:ext cx="2133600" cy="276999"/>
            </a:xfrm>
            <a:prstGeom prst="rect">
              <a:avLst/>
            </a:prstGeom>
            <a:noFill/>
            <a:ln w="9525">
              <a:noFill/>
              <a:miter lim="800000"/>
              <a:headEnd/>
              <a:tailEnd/>
            </a:ln>
          </p:spPr>
          <p:txBody>
            <a:bodyPr>
              <a:spAutoFit/>
            </a:bodyPr>
            <a:lstStyle/>
            <a:p>
              <a:r>
                <a:rPr lang="en-US" sz="1200" b="1" dirty="0"/>
                <a:t>Feature Richness</a:t>
              </a:r>
            </a:p>
          </p:txBody>
        </p:sp>
        <p:sp>
          <p:nvSpPr>
            <p:cNvPr id="26719" name="TextBox 28"/>
            <p:cNvSpPr txBox="1">
              <a:spLocks noChangeArrowheads="1"/>
            </p:cNvSpPr>
            <p:nvPr/>
          </p:nvSpPr>
          <p:spPr bwMode="auto">
            <a:xfrm>
              <a:off x="2286000" y="2652828"/>
              <a:ext cx="1066800" cy="261610"/>
            </a:xfrm>
            <a:prstGeom prst="rect">
              <a:avLst/>
            </a:prstGeom>
            <a:noFill/>
            <a:ln w="9525">
              <a:noFill/>
              <a:miter lim="800000"/>
              <a:headEnd/>
              <a:tailEnd/>
            </a:ln>
          </p:spPr>
          <p:txBody>
            <a:bodyPr>
              <a:spAutoFit/>
            </a:bodyPr>
            <a:lstStyle/>
            <a:p>
              <a:pPr algn="ctr"/>
              <a:r>
                <a:rPr lang="en-US" sz="1100"/>
                <a:t>Very Low</a:t>
              </a:r>
            </a:p>
          </p:txBody>
        </p:sp>
        <p:sp>
          <p:nvSpPr>
            <p:cNvPr id="26720" name="TextBox 29"/>
            <p:cNvSpPr txBox="1">
              <a:spLocks noChangeArrowheads="1"/>
            </p:cNvSpPr>
            <p:nvPr/>
          </p:nvSpPr>
          <p:spPr bwMode="auto">
            <a:xfrm>
              <a:off x="3657600" y="2652828"/>
              <a:ext cx="1066800" cy="261610"/>
            </a:xfrm>
            <a:prstGeom prst="rect">
              <a:avLst/>
            </a:prstGeom>
            <a:noFill/>
            <a:ln w="9525">
              <a:noFill/>
              <a:miter lim="800000"/>
              <a:headEnd/>
              <a:tailEnd/>
            </a:ln>
          </p:spPr>
          <p:txBody>
            <a:bodyPr>
              <a:spAutoFit/>
            </a:bodyPr>
            <a:lstStyle/>
            <a:p>
              <a:pPr algn="ctr"/>
              <a:r>
                <a:rPr lang="en-US" sz="1100"/>
                <a:t>Low</a:t>
              </a:r>
            </a:p>
          </p:txBody>
        </p:sp>
        <p:sp>
          <p:nvSpPr>
            <p:cNvPr id="26721" name="TextBox 30"/>
            <p:cNvSpPr txBox="1">
              <a:spLocks noChangeArrowheads="1"/>
            </p:cNvSpPr>
            <p:nvPr/>
          </p:nvSpPr>
          <p:spPr bwMode="auto">
            <a:xfrm>
              <a:off x="5174868" y="2652828"/>
              <a:ext cx="617622" cy="261610"/>
            </a:xfrm>
            <a:prstGeom prst="rect">
              <a:avLst/>
            </a:prstGeom>
            <a:noFill/>
            <a:ln w="9525">
              <a:noFill/>
              <a:miter lim="800000"/>
              <a:headEnd/>
              <a:tailEnd/>
            </a:ln>
          </p:spPr>
          <p:txBody>
            <a:bodyPr>
              <a:spAutoFit/>
            </a:bodyPr>
            <a:lstStyle/>
            <a:p>
              <a:pPr algn="ctr"/>
              <a:r>
                <a:rPr lang="en-US" sz="1100"/>
                <a:t>High</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fade">
                                      <p:cBhvr>
                                        <p:cTn id="7" dur="500"/>
                                        <p:tgtEl>
                                          <p:spTgt spid="10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4"/>
                                        </p:tgtEl>
                                        <p:attrNameLst>
                                          <p:attrName>style.visibility</p:attrName>
                                        </p:attrNameLst>
                                      </p:cBhvr>
                                      <p:to>
                                        <p:strVal val="visible"/>
                                      </p:to>
                                    </p:set>
                                    <p:animEffect transition="in" filter="fade">
                                      <p:cBhvr>
                                        <p:cTn id="10" dur="500"/>
                                        <p:tgtEl>
                                          <p:spTgt spid="10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3"/>
                                        </p:tgtEl>
                                        <p:attrNameLst>
                                          <p:attrName>style.visibility</p:attrName>
                                        </p:attrNameLst>
                                      </p:cBhvr>
                                      <p:to>
                                        <p:strVal val="visible"/>
                                      </p:to>
                                    </p:set>
                                    <p:animEffect transition="in" filter="fade">
                                      <p:cBhvr>
                                        <p:cTn id="13"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animBg="1"/>
      <p:bldP spid="103" grpId="0" animBg="1"/>
      <p:bldP spid="10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a:t>VEPA</a:t>
            </a:r>
          </a:p>
        </p:txBody>
      </p:sp>
      <p:sp>
        <p:nvSpPr>
          <p:cNvPr id="27651" name="Content Placeholder 2"/>
          <p:cNvSpPr>
            <a:spLocks noGrp="1"/>
          </p:cNvSpPr>
          <p:nvPr>
            <p:ph sz="quarter" idx="10"/>
          </p:nvPr>
        </p:nvSpPr>
        <p:spPr>
          <a:xfrm>
            <a:off x="3048000" y="1135063"/>
            <a:ext cx="5548313" cy="4198937"/>
          </a:xfrm>
        </p:spPr>
        <p:txBody>
          <a:bodyPr/>
          <a:lstStyle/>
          <a:p>
            <a:r>
              <a:rPr dirty="0" smtClean="0"/>
              <a:t>Virtual Ethernet Port Aggregator</a:t>
            </a:r>
          </a:p>
          <a:p>
            <a:pPr lvl="1"/>
            <a:r>
              <a:rPr dirty="0" smtClean="0"/>
              <a:t>Uses external physical network for intra-server VM to VM communication</a:t>
            </a:r>
          </a:p>
          <a:p>
            <a:pPr lvl="1"/>
            <a:r>
              <a:rPr dirty="0" smtClean="0"/>
              <a:t>It’s an evolving open standard IEEE 802.1Qbg / 802.1Qbh</a:t>
            </a:r>
          </a:p>
          <a:p>
            <a:pPr lvl="1"/>
            <a:r>
              <a:rPr b="1" dirty="0" smtClean="0"/>
              <a:t>Supported by almost all the major IT vendors</a:t>
            </a:r>
          </a:p>
          <a:p>
            <a:pPr lvl="1"/>
            <a:r>
              <a:rPr dirty="0" smtClean="0"/>
              <a:t>For more information </a:t>
            </a:r>
            <a:r>
              <a:rPr dirty="0" smtClean="0">
                <a:hlinkClick r:id="rId3"/>
              </a:rPr>
              <a:t>http://www.ieee802.org/1/files/public/docs2009/new-bg-thaler-par-1109.pdf</a:t>
            </a:r>
            <a:r>
              <a:rPr lang="en-AU" dirty="0" smtClean="0">
                <a:hlinkClick r:id="rId4"/>
              </a:rPr>
              <a:t> http://www.ieee802.org/1/pages/802.1bg.html</a:t>
            </a:r>
            <a:endParaRPr dirty="0" smtClean="0"/>
          </a:p>
          <a:p>
            <a:pPr lvl="1"/>
            <a:endParaRPr dirty="0" smtClean="0"/>
          </a:p>
          <a:p>
            <a:endParaRPr dirty="0" smtClean="0"/>
          </a:p>
        </p:txBody>
      </p:sp>
      <p:sp>
        <p:nvSpPr>
          <p:cNvPr id="25" name="TextBox 24"/>
          <p:cNvSpPr txBox="1"/>
          <p:nvPr/>
        </p:nvSpPr>
        <p:spPr>
          <a:xfrm>
            <a:off x="457200" y="5610225"/>
            <a:ext cx="8229600" cy="588963"/>
          </a:xfrm>
          <a:prstGeom prst="rect">
            <a:avLst/>
          </a:prstGeom>
          <a:solidFill>
            <a:srgbClr val="5D87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1"/>
          <a:lstStyle/>
          <a:p>
            <a:pPr>
              <a:defRPr/>
            </a:pPr>
            <a:r>
              <a:rPr lang="en-US" i="1" dirty="0"/>
              <a:t>VEPA brings the evolved Ethernet functionality to virtual networking</a:t>
            </a:r>
          </a:p>
        </p:txBody>
      </p:sp>
      <p:sp>
        <p:nvSpPr>
          <p:cNvPr id="26" name="Rectangle 25"/>
          <p:cNvSpPr/>
          <p:nvPr/>
        </p:nvSpPr>
        <p:spPr>
          <a:xfrm>
            <a:off x="457200" y="2922587"/>
            <a:ext cx="2057400" cy="2182813"/>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27" name="Straight Connector 26"/>
          <p:cNvCxnSpPr/>
          <p:nvPr/>
        </p:nvCxnSpPr>
        <p:spPr>
          <a:xfrm rot="5400000">
            <a:off x="388144" y="3155156"/>
            <a:ext cx="219551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28" name="Picture 3" descr="C:\Users\User\Desktop\Dog &amp; Pony Show\Juniper\Juniper Template NEW\Juniper Icon Library PNGs\New Folder\L2_L3 Switch 2.png"/>
          <p:cNvPicPr>
            <a:picLocks noChangeAspect="1" noChangeArrowheads="1"/>
          </p:cNvPicPr>
          <p:nvPr/>
        </p:nvPicPr>
        <p:blipFill>
          <a:blip r:embed="rId5" cstate="print"/>
          <a:srcRect/>
          <a:stretch>
            <a:fillRect/>
          </a:stretch>
        </p:blipFill>
        <p:spPr bwMode="auto">
          <a:xfrm>
            <a:off x="1169988" y="1609725"/>
            <a:ext cx="630237" cy="631825"/>
          </a:xfrm>
          <a:prstGeom prst="rect">
            <a:avLst/>
          </a:prstGeom>
          <a:noFill/>
          <a:effectLst>
            <a:outerShdw blurRad="63500" sx="102000" sy="102000" algn="ctr" rotWithShape="0">
              <a:prstClr val="black">
                <a:alpha val="40000"/>
              </a:prstClr>
            </a:outerShdw>
          </a:effectLst>
        </p:spPr>
      </p:pic>
      <p:grpSp>
        <p:nvGrpSpPr>
          <p:cNvPr id="27656" name="Group 142"/>
          <p:cNvGrpSpPr>
            <a:grpSpLocks/>
          </p:cNvGrpSpPr>
          <p:nvPr/>
        </p:nvGrpSpPr>
        <p:grpSpPr bwMode="auto">
          <a:xfrm>
            <a:off x="1233488" y="4100512"/>
            <a:ext cx="504825" cy="914400"/>
            <a:chOff x="4373117" y="3733800"/>
            <a:chExt cx="401638" cy="695325"/>
          </a:xfrm>
        </p:grpSpPr>
        <p:pic>
          <p:nvPicPr>
            <p:cNvPr id="27669" name="Picture 75" descr="Server 1.png"/>
            <p:cNvPicPr>
              <a:picLocks noChangeAspect="1"/>
            </p:cNvPicPr>
            <p:nvPr/>
          </p:nvPicPr>
          <p:blipFill>
            <a:blip r:embed="rId6" cstate="print"/>
            <a:srcRect/>
            <a:stretch>
              <a:fillRect/>
            </a:stretch>
          </p:blipFill>
          <p:spPr bwMode="auto">
            <a:xfrm>
              <a:off x="4373117" y="3733800"/>
              <a:ext cx="401638" cy="695325"/>
            </a:xfrm>
            <a:prstGeom prst="rect">
              <a:avLst/>
            </a:prstGeom>
            <a:noFill/>
            <a:ln w="9525">
              <a:noFill/>
              <a:miter lim="800000"/>
              <a:headEnd/>
              <a:tailEnd/>
            </a:ln>
          </p:spPr>
        </p:pic>
        <p:sp>
          <p:nvSpPr>
            <p:cNvPr id="27670"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600" b="1">
                  <a:solidFill>
                    <a:srgbClr val="333333"/>
                  </a:solidFill>
                </a:rPr>
                <a:t>VM2</a:t>
              </a:r>
            </a:p>
          </p:txBody>
        </p:sp>
      </p:grpSp>
      <p:sp>
        <p:nvSpPr>
          <p:cNvPr id="32" name="Freeform 31"/>
          <p:cNvSpPr/>
          <p:nvPr/>
        </p:nvSpPr>
        <p:spPr>
          <a:xfrm>
            <a:off x="828675" y="3913187"/>
            <a:ext cx="1314450" cy="266700"/>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Lst>
            <a:ahLst/>
            <a:cxnLst>
              <a:cxn ang="0">
                <a:pos x="connsiteX0" y="connsiteY0"/>
              </a:cxn>
              <a:cxn ang="0">
                <a:pos x="connsiteX1" y="connsiteY1"/>
              </a:cxn>
              <a:cxn ang="0">
                <a:pos x="connsiteX2" y="connsiteY2"/>
              </a:cxn>
              <a:cxn ang="0">
                <a:pos x="connsiteX3" y="connsiteY3"/>
              </a:cxn>
            </a:cxnLst>
            <a:rect l="l" t="t" r="r" b="b"/>
            <a:pathLst>
              <a:path w="1429498" h="267532">
                <a:moveTo>
                  <a:pt x="0" y="251559"/>
                </a:moveTo>
                <a:lnTo>
                  <a:pt x="0" y="0"/>
                </a:lnTo>
                <a:lnTo>
                  <a:pt x="1429498" y="0"/>
                </a:lnTo>
                <a:lnTo>
                  <a:pt x="1429498" y="267532"/>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grpSp>
        <p:nvGrpSpPr>
          <p:cNvPr id="27658" name="Group 146"/>
          <p:cNvGrpSpPr>
            <a:grpSpLocks/>
          </p:cNvGrpSpPr>
          <p:nvPr/>
        </p:nvGrpSpPr>
        <p:grpSpPr bwMode="auto">
          <a:xfrm>
            <a:off x="569913" y="4100512"/>
            <a:ext cx="534987" cy="914400"/>
            <a:chOff x="4373117" y="3733800"/>
            <a:chExt cx="401638" cy="695325"/>
          </a:xfrm>
        </p:grpSpPr>
        <p:pic>
          <p:nvPicPr>
            <p:cNvPr id="27667" name="Picture 75" descr="Server 1.png"/>
            <p:cNvPicPr>
              <a:picLocks noChangeAspect="1"/>
            </p:cNvPicPr>
            <p:nvPr/>
          </p:nvPicPr>
          <p:blipFill>
            <a:blip r:embed="rId6" cstate="print"/>
            <a:srcRect/>
            <a:stretch>
              <a:fillRect/>
            </a:stretch>
          </p:blipFill>
          <p:spPr bwMode="auto">
            <a:xfrm>
              <a:off x="4373117" y="3733800"/>
              <a:ext cx="401638" cy="695325"/>
            </a:xfrm>
            <a:prstGeom prst="rect">
              <a:avLst/>
            </a:prstGeom>
            <a:noFill/>
            <a:ln w="9525">
              <a:noFill/>
              <a:miter lim="800000"/>
              <a:headEnd/>
              <a:tailEnd/>
            </a:ln>
          </p:spPr>
        </p:pic>
        <p:sp>
          <p:nvSpPr>
            <p:cNvPr id="27668" name="TextBox 34"/>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600" b="1">
                  <a:solidFill>
                    <a:srgbClr val="333333"/>
                  </a:solidFill>
                </a:rPr>
                <a:t>VM1</a:t>
              </a:r>
            </a:p>
          </p:txBody>
        </p:sp>
      </p:grpSp>
      <p:pic>
        <p:nvPicPr>
          <p:cNvPr id="36" name="Picture 3" descr="C:\Users\User\Desktop\Dog &amp; Pony Show\Juniper\Juniper Template NEW\Juniper Icon Library PNGs\New Folder\L2_L3 Switch 2.png"/>
          <p:cNvPicPr>
            <a:picLocks noChangeAspect="1" noChangeArrowheads="1"/>
          </p:cNvPicPr>
          <p:nvPr/>
        </p:nvPicPr>
        <p:blipFill>
          <a:blip r:embed="rId5" cstate="print"/>
          <a:srcRect/>
          <a:stretch>
            <a:fillRect/>
          </a:stretch>
        </p:blipFill>
        <p:spPr bwMode="auto">
          <a:xfrm>
            <a:off x="1165225" y="3140075"/>
            <a:ext cx="630238" cy="631825"/>
          </a:xfrm>
          <a:prstGeom prst="rect">
            <a:avLst/>
          </a:prstGeom>
          <a:noFill/>
          <a:effectLst>
            <a:outerShdw blurRad="63500" sx="102000" sy="102000" algn="ctr" rotWithShape="0">
              <a:prstClr val="black">
                <a:alpha val="40000"/>
              </a:prstClr>
            </a:outerShdw>
          </a:effectLst>
        </p:spPr>
      </p:pic>
      <p:sp>
        <p:nvSpPr>
          <p:cNvPr id="37" name="Rectangle 108"/>
          <p:cNvSpPr>
            <a:spLocks noChangeArrowheads="1"/>
          </p:cNvSpPr>
          <p:nvPr/>
        </p:nvSpPr>
        <p:spPr bwMode="invGray">
          <a:xfrm>
            <a:off x="1181100" y="2438400"/>
            <a:ext cx="609600" cy="427037"/>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tIns="0" rIns="0" bIns="0" anchor="ctr"/>
          <a:lstStyle/>
          <a:p>
            <a:pPr>
              <a:defRPr/>
            </a:pPr>
            <a:r>
              <a:rPr lang="en-US" dirty="0">
                <a:solidFill>
                  <a:srgbClr val="FFFFFF"/>
                </a:solidFill>
              </a:rPr>
              <a:t>NIC</a:t>
            </a:r>
          </a:p>
        </p:txBody>
      </p:sp>
      <p:grpSp>
        <p:nvGrpSpPr>
          <p:cNvPr id="27661" name="Group 146"/>
          <p:cNvGrpSpPr>
            <a:grpSpLocks/>
          </p:cNvGrpSpPr>
          <p:nvPr/>
        </p:nvGrpSpPr>
        <p:grpSpPr bwMode="auto">
          <a:xfrm>
            <a:off x="1865313" y="4100512"/>
            <a:ext cx="534987" cy="914400"/>
            <a:chOff x="4373117" y="3733800"/>
            <a:chExt cx="401638" cy="695325"/>
          </a:xfrm>
        </p:grpSpPr>
        <p:pic>
          <p:nvPicPr>
            <p:cNvPr id="27665" name="Picture 75" descr="Server 1.png"/>
            <p:cNvPicPr>
              <a:picLocks noChangeAspect="1"/>
            </p:cNvPicPr>
            <p:nvPr/>
          </p:nvPicPr>
          <p:blipFill>
            <a:blip r:embed="rId6" cstate="print"/>
            <a:srcRect/>
            <a:stretch>
              <a:fillRect/>
            </a:stretch>
          </p:blipFill>
          <p:spPr bwMode="auto">
            <a:xfrm>
              <a:off x="4373117" y="3733800"/>
              <a:ext cx="401638" cy="695325"/>
            </a:xfrm>
            <a:prstGeom prst="rect">
              <a:avLst/>
            </a:prstGeom>
            <a:noFill/>
            <a:ln w="9525">
              <a:noFill/>
              <a:miter lim="800000"/>
              <a:headEnd/>
              <a:tailEnd/>
            </a:ln>
          </p:spPr>
        </p:pic>
        <p:sp>
          <p:nvSpPr>
            <p:cNvPr id="27666" name="TextBox 3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600" b="1">
                  <a:solidFill>
                    <a:srgbClr val="333333"/>
                  </a:solidFill>
                </a:rPr>
                <a:t>VM3</a:t>
              </a:r>
            </a:p>
          </p:txBody>
        </p:sp>
      </p:grpSp>
      <p:sp>
        <p:nvSpPr>
          <p:cNvPr id="41" name="Freeform 40"/>
          <p:cNvSpPr/>
          <p:nvPr/>
        </p:nvSpPr>
        <p:spPr>
          <a:xfrm flipV="1">
            <a:off x="809625" y="1993900"/>
            <a:ext cx="1357313" cy="76200"/>
          </a:xfrm>
          <a:custGeom>
            <a:avLst/>
            <a:gdLst>
              <a:gd name="connsiteX0" fmla="*/ 0 w 1504950"/>
              <a:gd name="connsiteY0" fmla="*/ 0 h 0"/>
              <a:gd name="connsiteX1" fmla="*/ 1504950 w 1504950"/>
              <a:gd name="connsiteY1" fmla="*/ 0 h 0"/>
            </a:gdLst>
            <a:ahLst/>
            <a:cxnLst>
              <a:cxn ang="0">
                <a:pos x="connsiteX0" y="connsiteY0"/>
              </a:cxn>
              <a:cxn ang="0">
                <a:pos x="connsiteX1" y="connsiteY1"/>
              </a:cxn>
            </a:cxnLst>
            <a:rect l="l" t="t" r="r" b="b"/>
            <a:pathLst>
              <a:path w="1504950">
                <a:moveTo>
                  <a:pt x="0" y="0"/>
                </a:moveTo>
                <a:lnTo>
                  <a:pt x="1504950" y="0"/>
                </a:lnTo>
              </a:path>
            </a:pathLst>
          </a:custGeom>
          <a:ln w="50800">
            <a:solidFill>
              <a:srgbClr val="2F5376"/>
            </a:solidFill>
            <a:headEnd type="none" w="med" len="sm"/>
            <a:tailEnd type="none" w="med" len="sm"/>
          </a:ln>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
        <p:nvSpPr>
          <p:cNvPr id="42" name="Freeform 41"/>
          <p:cNvSpPr/>
          <p:nvPr/>
        </p:nvSpPr>
        <p:spPr>
          <a:xfrm flipH="1">
            <a:off x="735013" y="2081212"/>
            <a:ext cx="98425" cy="2343150"/>
          </a:xfrm>
          <a:custGeom>
            <a:avLst/>
            <a:gdLst>
              <a:gd name="connsiteX0" fmla="*/ 0 w 0"/>
              <a:gd name="connsiteY0" fmla="*/ 1076325 h 1076325"/>
              <a:gd name="connsiteX1" fmla="*/ 0 w 0"/>
              <a:gd name="connsiteY1" fmla="*/ 0 h 1076325"/>
              <a:gd name="connsiteX2" fmla="*/ 0 w 0"/>
              <a:gd name="connsiteY2" fmla="*/ 0 h 1076325"/>
              <a:gd name="connsiteX3" fmla="*/ 0 w 0"/>
              <a:gd name="connsiteY3" fmla="*/ 0 h 1076325"/>
            </a:gdLst>
            <a:ahLst/>
            <a:cxnLst>
              <a:cxn ang="0">
                <a:pos x="connsiteX0" y="connsiteY0"/>
              </a:cxn>
              <a:cxn ang="0">
                <a:pos x="connsiteX1" y="connsiteY1"/>
              </a:cxn>
              <a:cxn ang="0">
                <a:pos x="connsiteX2" y="connsiteY2"/>
              </a:cxn>
              <a:cxn ang="0">
                <a:pos x="connsiteX3" y="connsiteY3"/>
              </a:cxn>
            </a:cxnLst>
            <a:rect l="l" t="t" r="r" b="b"/>
            <a:pathLst>
              <a:path h="1076325">
                <a:moveTo>
                  <a:pt x="0" y="1076325"/>
                </a:moveTo>
                <a:lnTo>
                  <a:pt x="0" y="0"/>
                </a:lnTo>
                <a:lnTo>
                  <a:pt x="0" y="0"/>
                </a:lnTo>
                <a:lnTo>
                  <a:pt x="0" y="0"/>
                </a:lnTo>
              </a:path>
            </a:pathLst>
          </a:custGeom>
          <a:ln w="50800">
            <a:solidFill>
              <a:srgbClr val="2F5376"/>
            </a:solidFill>
            <a:headEnd type="arrow" w="med" len="sm"/>
            <a:tailEnd type="none" w="med" len="sm"/>
          </a:ln>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
        <p:nvSpPr>
          <p:cNvPr id="43" name="Freeform 42"/>
          <p:cNvSpPr/>
          <p:nvPr/>
        </p:nvSpPr>
        <p:spPr>
          <a:xfrm flipH="1">
            <a:off x="2036763" y="2060575"/>
            <a:ext cx="104775" cy="2370137"/>
          </a:xfrm>
          <a:custGeom>
            <a:avLst/>
            <a:gdLst>
              <a:gd name="connsiteX0" fmla="*/ 0 w 0"/>
              <a:gd name="connsiteY0" fmla="*/ 1076325 h 1076325"/>
              <a:gd name="connsiteX1" fmla="*/ 0 w 0"/>
              <a:gd name="connsiteY1" fmla="*/ 0 h 1076325"/>
              <a:gd name="connsiteX2" fmla="*/ 0 w 0"/>
              <a:gd name="connsiteY2" fmla="*/ 0 h 1076325"/>
              <a:gd name="connsiteX3" fmla="*/ 0 w 0"/>
              <a:gd name="connsiteY3" fmla="*/ 0 h 1076325"/>
            </a:gdLst>
            <a:ahLst/>
            <a:cxnLst>
              <a:cxn ang="0">
                <a:pos x="connsiteX0" y="connsiteY0"/>
              </a:cxn>
              <a:cxn ang="0">
                <a:pos x="connsiteX1" y="connsiteY1"/>
              </a:cxn>
              <a:cxn ang="0">
                <a:pos x="connsiteX2" y="connsiteY2"/>
              </a:cxn>
              <a:cxn ang="0">
                <a:pos x="connsiteX3" y="connsiteY3"/>
              </a:cxn>
            </a:cxnLst>
            <a:rect l="l" t="t" r="r" b="b"/>
            <a:pathLst>
              <a:path h="1076325">
                <a:moveTo>
                  <a:pt x="0" y="1076325"/>
                </a:moveTo>
                <a:lnTo>
                  <a:pt x="0" y="0"/>
                </a:lnTo>
                <a:lnTo>
                  <a:pt x="0" y="0"/>
                </a:lnTo>
                <a:lnTo>
                  <a:pt x="0" y="0"/>
                </a:lnTo>
              </a:path>
            </a:pathLst>
          </a:custGeom>
          <a:ln w="50800">
            <a:solidFill>
              <a:srgbClr val="2F5376"/>
            </a:solidFill>
            <a:headEnd type="arrow" w="med" len="sm"/>
            <a:tailEnd type="none" w="med" len="sm"/>
          </a:ln>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a:t>Top 3 benefits of VEPA </a:t>
            </a:r>
          </a:p>
        </p:txBody>
      </p:sp>
      <p:grpSp>
        <p:nvGrpSpPr>
          <p:cNvPr id="3" name="Group 36"/>
          <p:cNvGrpSpPr>
            <a:grpSpLocks/>
          </p:cNvGrpSpPr>
          <p:nvPr/>
        </p:nvGrpSpPr>
        <p:grpSpPr bwMode="auto">
          <a:xfrm>
            <a:off x="3276600" y="1676400"/>
            <a:ext cx="2657475" cy="3810000"/>
            <a:chOff x="3276600" y="1676400"/>
            <a:chExt cx="2657475" cy="3810000"/>
          </a:xfrm>
        </p:grpSpPr>
        <p:sp>
          <p:nvSpPr>
            <p:cNvPr id="5" name="Rectangle 4"/>
            <p:cNvSpPr/>
            <p:nvPr/>
          </p:nvSpPr>
          <p:spPr>
            <a:xfrm>
              <a:off x="3276600" y="1676400"/>
              <a:ext cx="2590800" cy="3810000"/>
            </a:xfrm>
            <a:prstGeom prst="rect">
              <a:avLst/>
            </a:prstGeom>
            <a:solidFill>
              <a:schemeClr val="accent5"/>
            </a:solidFill>
            <a:ln w="285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6" name="Rectangle 15"/>
            <p:cNvSpPr/>
            <p:nvPr/>
          </p:nvSpPr>
          <p:spPr>
            <a:xfrm>
              <a:off x="3352800" y="1752600"/>
              <a:ext cx="2438400"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3295650" y="3276600"/>
              <a:ext cx="2552700" cy="609600"/>
            </a:xfrm>
            <a:prstGeom prst="rect">
              <a:avLst/>
            </a:prstGeom>
            <a:solidFill>
              <a:srgbClr val="5D87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693" name="TextBox 9"/>
            <p:cNvSpPr txBox="1">
              <a:spLocks noChangeArrowheads="1"/>
            </p:cNvSpPr>
            <p:nvPr/>
          </p:nvSpPr>
          <p:spPr bwMode="auto">
            <a:xfrm>
              <a:off x="3429000" y="3383949"/>
              <a:ext cx="2286000" cy="400110"/>
            </a:xfrm>
            <a:prstGeom prst="rect">
              <a:avLst/>
            </a:prstGeom>
            <a:noFill/>
            <a:ln w="9525">
              <a:noFill/>
              <a:miter lim="800000"/>
              <a:headEnd/>
              <a:tailEnd/>
            </a:ln>
          </p:spPr>
          <p:txBody>
            <a:bodyPr>
              <a:spAutoFit/>
            </a:bodyPr>
            <a:lstStyle/>
            <a:p>
              <a:pPr algn="ctr"/>
              <a:r>
                <a:rPr lang="en-US" sz="2000" b="1">
                  <a:solidFill>
                    <a:schemeClr val="bg1"/>
                  </a:solidFill>
                </a:rPr>
                <a:t>Features &amp; Scale</a:t>
              </a:r>
              <a:endParaRPr lang="en-US">
                <a:solidFill>
                  <a:schemeClr val="bg1"/>
                </a:solidFill>
              </a:endParaRPr>
            </a:p>
          </p:txBody>
        </p:sp>
        <p:sp>
          <p:nvSpPr>
            <p:cNvPr id="28694" name="TextBox 18"/>
            <p:cNvSpPr txBox="1">
              <a:spLocks noChangeArrowheads="1"/>
            </p:cNvSpPr>
            <p:nvPr/>
          </p:nvSpPr>
          <p:spPr bwMode="auto">
            <a:xfrm>
              <a:off x="3343275" y="4114800"/>
              <a:ext cx="2590800" cy="584775"/>
            </a:xfrm>
            <a:prstGeom prst="rect">
              <a:avLst/>
            </a:prstGeom>
            <a:noFill/>
            <a:ln w="9525">
              <a:noFill/>
              <a:miter lim="800000"/>
              <a:headEnd/>
              <a:tailEnd/>
            </a:ln>
          </p:spPr>
          <p:txBody>
            <a:bodyPr>
              <a:spAutoFit/>
            </a:bodyPr>
            <a:lstStyle/>
            <a:p>
              <a:r>
                <a:rPr lang="en-US" sz="1600"/>
                <a:t>Switching where it </a:t>
              </a:r>
              <a:br>
                <a:rPr lang="en-US" sz="1600"/>
              </a:br>
              <a:r>
                <a:rPr lang="en-US" sz="1600"/>
                <a:t>belongs – on the switches</a:t>
              </a:r>
            </a:p>
          </p:txBody>
        </p:sp>
        <p:grpSp>
          <p:nvGrpSpPr>
            <p:cNvPr id="28695" name="Group 29"/>
            <p:cNvGrpSpPr>
              <a:grpSpLocks/>
            </p:cNvGrpSpPr>
            <p:nvPr/>
          </p:nvGrpSpPr>
          <p:grpSpPr bwMode="auto">
            <a:xfrm>
              <a:off x="3352800" y="1752600"/>
              <a:ext cx="2438400" cy="1447800"/>
              <a:chOff x="3352800" y="2057400"/>
              <a:chExt cx="2438400" cy="1447800"/>
            </a:xfrm>
          </p:grpSpPr>
          <p:pic>
            <p:nvPicPr>
              <p:cNvPr id="28696" name="Picture 2" descr="C:\Users\User\Desktop\Dog &amp; Pony Show\Images\cloud.jpg"/>
              <p:cNvPicPr>
                <a:picLocks noChangeAspect="1" noChangeArrowheads="1"/>
              </p:cNvPicPr>
              <p:nvPr/>
            </p:nvPicPr>
            <p:blipFill>
              <a:blip r:embed="rId3" cstate="print"/>
              <a:srcRect/>
              <a:stretch>
                <a:fillRect/>
              </a:stretch>
            </p:blipFill>
            <p:spPr bwMode="auto">
              <a:xfrm>
                <a:off x="3352800" y="2057400"/>
                <a:ext cx="2438400" cy="1447800"/>
              </a:xfrm>
              <a:prstGeom prst="rect">
                <a:avLst/>
              </a:prstGeom>
              <a:noFill/>
              <a:ln w="9525">
                <a:noFill/>
                <a:miter lim="800000"/>
                <a:headEnd/>
                <a:tailEnd/>
              </a:ln>
            </p:spPr>
          </p:pic>
          <p:sp>
            <p:nvSpPr>
              <p:cNvPr id="26" name="Freeform 25"/>
              <p:cNvSpPr/>
              <p:nvPr/>
            </p:nvSpPr>
            <p:spPr>
              <a:xfrm>
                <a:off x="4572000" y="2057400"/>
                <a:ext cx="0" cy="561975"/>
              </a:xfrm>
              <a:custGeom>
                <a:avLst/>
                <a:gdLst>
                  <a:gd name="connsiteX0" fmla="*/ 0 w 0"/>
                  <a:gd name="connsiteY0" fmla="*/ 0 h 561975"/>
                  <a:gd name="connsiteX1" fmla="*/ 0 w 0"/>
                  <a:gd name="connsiteY1" fmla="*/ 561975 h 561975"/>
                </a:gdLst>
                <a:ahLst/>
                <a:cxnLst>
                  <a:cxn ang="0">
                    <a:pos x="connsiteX0" y="connsiteY0"/>
                  </a:cxn>
                  <a:cxn ang="0">
                    <a:pos x="connsiteX1" y="connsiteY1"/>
                  </a:cxn>
                </a:cxnLst>
                <a:rect l="l" t="t" r="r" b="b"/>
                <a:pathLst>
                  <a:path h="561975">
                    <a:moveTo>
                      <a:pt x="0" y="0"/>
                    </a:moveTo>
                    <a:lnTo>
                      <a:pt x="0" y="561975"/>
                    </a:lnTo>
                  </a:path>
                </a:pathLst>
              </a:custGeom>
              <a:ln w="28575"/>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7" name="Freeform 26"/>
              <p:cNvSpPr/>
              <p:nvPr/>
            </p:nvSpPr>
            <p:spPr>
              <a:xfrm>
                <a:off x="4568825" y="2943225"/>
                <a:ext cx="0" cy="561975"/>
              </a:xfrm>
              <a:custGeom>
                <a:avLst/>
                <a:gdLst>
                  <a:gd name="connsiteX0" fmla="*/ 0 w 0"/>
                  <a:gd name="connsiteY0" fmla="*/ 0 h 561975"/>
                  <a:gd name="connsiteX1" fmla="*/ 0 w 0"/>
                  <a:gd name="connsiteY1" fmla="*/ 561975 h 561975"/>
                </a:gdLst>
                <a:ahLst/>
                <a:cxnLst>
                  <a:cxn ang="0">
                    <a:pos x="connsiteX0" y="connsiteY0"/>
                  </a:cxn>
                  <a:cxn ang="0">
                    <a:pos x="connsiteX1" y="connsiteY1"/>
                  </a:cxn>
                </a:cxnLst>
                <a:rect l="l" t="t" r="r" b="b"/>
                <a:pathLst>
                  <a:path h="561975">
                    <a:moveTo>
                      <a:pt x="0" y="0"/>
                    </a:moveTo>
                    <a:lnTo>
                      <a:pt x="0" y="561975"/>
                    </a:lnTo>
                  </a:path>
                </a:pathLst>
              </a:custGeom>
              <a:ln w="28575"/>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8" name="Freeform 27"/>
              <p:cNvSpPr/>
              <p:nvPr/>
            </p:nvSpPr>
            <p:spPr>
              <a:xfrm>
                <a:off x="4724400" y="2943225"/>
                <a:ext cx="0" cy="561975"/>
              </a:xfrm>
              <a:custGeom>
                <a:avLst/>
                <a:gdLst>
                  <a:gd name="connsiteX0" fmla="*/ 0 w 0"/>
                  <a:gd name="connsiteY0" fmla="*/ 0 h 561975"/>
                  <a:gd name="connsiteX1" fmla="*/ 0 w 0"/>
                  <a:gd name="connsiteY1" fmla="*/ 561975 h 561975"/>
                </a:gdLst>
                <a:ahLst/>
                <a:cxnLst>
                  <a:cxn ang="0">
                    <a:pos x="connsiteX0" y="connsiteY0"/>
                  </a:cxn>
                  <a:cxn ang="0">
                    <a:pos x="connsiteX1" y="connsiteY1"/>
                  </a:cxn>
                </a:cxnLst>
                <a:rect l="l" t="t" r="r" b="b"/>
                <a:pathLst>
                  <a:path h="561975">
                    <a:moveTo>
                      <a:pt x="0" y="0"/>
                    </a:moveTo>
                    <a:lnTo>
                      <a:pt x="0" y="561975"/>
                    </a:lnTo>
                  </a:path>
                </a:pathLst>
              </a:custGeom>
              <a:ln w="28575"/>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9" name="Freeform 28"/>
              <p:cNvSpPr/>
              <p:nvPr/>
            </p:nvSpPr>
            <p:spPr>
              <a:xfrm>
                <a:off x="4419600" y="2943225"/>
                <a:ext cx="0" cy="561975"/>
              </a:xfrm>
              <a:custGeom>
                <a:avLst/>
                <a:gdLst>
                  <a:gd name="connsiteX0" fmla="*/ 0 w 0"/>
                  <a:gd name="connsiteY0" fmla="*/ 0 h 561975"/>
                  <a:gd name="connsiteX1" fmla="*/ 0 w 0"/>
                  <a:gd name="connsiteY1" fmla="*/ 561975 h 561975"/>
                </a:gdLst>
                <a:ahLst/>
                <a:cxnLst>
                  <a:cxn ang="0">
                    <a:pos x="connsiteX0" y="connsiteY0"/>
                  </a:cxn>
                  <a:cxn ang="0">
                    <a:pos x="connsiteX1" y="connsiteY1"/>
                  </a:cxn>
                </a:cxnLst>
                <a:rect l="l" t="t" r="r" b="b"/>
                <a:pathLst>
                  <a:path h="561975">
                    <a:moveTo>
                      <a:pt x="0" y="0"/>
                    </a:moveTo>
                    <a:lnTo>
                      <a:pt x="0" y="561975"/>
                    </a:lnTo>
                  </a:path>
                </a:pathLst>
              </a:custGeom>
              <a:ln w="28575"/>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pic>
            <p:nvPicPr>
              <p:cNvPr id="24" name="Picture 3" descr="C:\Users\User\Desktop\Dog &amp; Pony Show\Juniper\Juniper Template NEW\Juniper Icon Library PNGs\New Folder\L2_L3 Switch 2.png"/>
              <p:cNvPicPr>
                <a:picLocks noChangeAspect="1" noChangeArrowheads="1"/>
              </p:cNvPicPr>
              <p:nvPr/>
            </p:nvPicPr>
            <p:blipFill>
              <a:blip r:embed="rId4" cstate="print"/>
              <a:srcRect/>
              <a:stretch>
                <a:fillRect/>
              </a:stretch>
            </p:blipFill>
            <p:spPr bwMode="auto">
              <a:xfrm>
                <a:off x="4344988" y="2533650"/>
                <a:ext cx="454025" cy="455613"/>
              </a:xfrm>
              <a:prstGeom prst="rect">
                <a:avLst/>
              </a:prstGeom>
              <a:noFill/>
              <a:effectLst>
                <a:outerShdw blurRad="63500" sx="102000" sy="102000" algn="ctr" rotWithShape="0">
                  <a:prstClr val="black">
                    <a:alpha val="40000"/>
                  </a:prstClr>
                </a:outerShdw>
              </a:effectLst>
            </p:spPr>
          </p:pic>
        </p:grpSp>
      </p:grpSp>
      <p:grpSp>
        <p:nvGrpSpPr>
          <p:cNvPr id="15" name="Group 35"/>
          <p:cNvGrpSpPr>
            <a:grpSpLocks/>
          </p:cNvGrpSpPr>
          <p:nvPr/>
        </p:nvGrpSpPr>
        <p:grpSpPr bwMode="auto">
          <a:xfrm>
            <a:off x="457200" y="1676400"/>
            <a:ext cx="2886075" cy="3810000"/>
            <a:chOff x="457200" y="1676400"/>
            <a:chExt cx="2886075" cy="3810000"/>
          </a:xfrm>
        </p:grpSpPr>
        <p:sp>
          <p:nvSpPr>
            <p:cNvPr id="4" name="Rectangle 3"/>
            <p:cNvSpPr/>
            <p:nvPr/>
          </p:nvSpPr>
          <p:spPr>
            <a:xfrm>
              <a:off x="457200" y="1676400"/>
              <a:ext cx="2590800" cy="3810000"/>
            </a:xfrm>
            <a:prstGeom prst="rect">
              <a:avLst/>
            </a:prstGeom>
            <a:solidFill>
              <a:schemeClr val="accent5"/>
            </a:solidFill>
            <a:ln w="285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7" name="Rectangle 6"/>
            <p:cNvSpPr/>
            <p:nvPr/>
          </p:nvSpPr>
          <p:spPr>
            <a:xfrm>
              <a:off x="471488" y="3271838"/>
              <a:ext cx="2560637" cy="609600"/>
            </a:xfrm>
            <a:prstGeom prst="rect">
              <a:avLst/>
            </a:prstGeom>
            <a:solidFill>
              <a:srgbClr val="5D87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686" name="TextBox 7"/>
            <p:cNvSpPr txBox="1">
              <a:spLocks noChangeArrowheads="1"/>
            </p:cNvSpPr>
            <p:nvPr/>
          </p:nvSpPr>
          <p:spPr bwMode="auto">
            <a:xfrm>
              <a:off x="722710" y="3383949"/>
              <a:ext cx="2057400" cy="400110"/>
            </a:xfrm>
            <a:prstGeom prst="rect">
              <a:avLst/>
            </a:prstGeom>
            <a:noFill/>
            <a:ln w="9525">
              <a:noFill/>
              <a:miter lim="800000"/>
              <a:headEnd/>
              <a:tailEnd/>
            </a:ln>
          </p:spPr>
          <p:txBody>
            <a:bodyPr>
              <a:spAutoFit/>
            </a:bodyPr>
            <a:lstStyle/>
            <a:p>
              <a:pPr algn="ctr"/>
              <a:r>
                <a:rPr lang="en-US" sz="2000" b="1">
                  <a:solidFill>
                    <a:schemeClr val="bg1"/>
                  </a:solidFill>
                </a:rPr>
                <a:t>Elegant</a:t>
              </a:r>
              <a:endParaRPr lang="en-US">
                <a:solidFill>
                  <a:schemeClr val="bg1"/>
                </a:solidFill>
              </a:endParaRPr>
            </a:p>
          </p:txBody>
        </p:sp>
        <p:sp>
          <p:nvSpPr>
            <p:cNvPr id="13" name="Rectangle 12"/>
            <p:cNvSpPr/>
            <p:nvPr/>
          </p:nvSpPr>
          <p:spPr>
            <a:xfrm>
              <a:off x="533400" y="1752600"/>
              <a:ext cx="2438400"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688" name="TextBox 17"/>
            <p:cNvSpPr txBox="1">
              <a:spLocks noChangeArrowheads="1"/>
            </p:cNvSpPr>
            <p:nvPr/>
          </p:nvSpPr>
          <p:spPr bwMode="auto">
            <a:xfrm>
              <a:off x="523875" y="4114800"/>
              <a:ext cx="2819400" cy="584775"/>
            </a:xfrm>
            <a:prstGeom prst="rect">
              <a:avLst/>
            </a:prstGeom>
            <a:noFill/>
            <a:ln w="9525">
              <a:noFill/>
              <a:miter lim="800000"/>
              <a:headEnd/>
              <a:tailEnd/>
            </a:ln>
          </p:spPr>
          <p:txBody>
            <a:bodyPr>
              <a:spAutoFit/>
            </a:bodyPr>
            <a:lstStyle/>
            <a:p>
              <a:r>
                <a:rPr lang="en-US" sz="1600"/>
                <a:t>VEPA is a non-disruptive </a:t>
              </a:r>
              <a:br>
                <a:rPr lang="en-US" sz="1600"/>
              </a:br>
              <a:r>
                <a:rPr lang="en-US" sz="1600"/>
                <a:t>and cost-effective</a:t>
              </a:r>
            </a:p>
          </p:txBody>
        </p:sp>
      </p:grpSp>
      <p:grpSp>
        <p:nvGrpSpPr>
          <p:cNvPr id="17" name="Group 37"/>
          <p:cNvGrpSpPr>
            <a:grpSpLocks/>
          </p:cNvGrpSpPr>
          <p:nvPr/>
        </p:nvGrpSpPr>
        <p:grpSpPr bwMode="auto">
          <a:xfrm>
            <a:off x="6096000" y="1676400"/>
            <a:ext cx="2647950" cy="3810000"/>
            <a:chOff x="6096000" y="1676400"/>
            <a:chExt cx="2647950" cy="3810000"/>
          </a:xfrm>
        </p:grpSpPr>
        <p:sp>
          <p:nvSpPr>
            <p:cNvPr id="6" name="Rectangle 5"/>
            <p:cNvSpPr/>
            <p:nvPr/>
          </p:nvSpPr>
          <p:spPr>
            <a:xfrm>
              <a:off x="6096000" y="1676400"/>
              <a:ext cx="2590800" cy="3810000"/>
            </a:xfrm>
            <a:prstGeom prst="rect">
              <a:avLst/>
            </a:prstGeom>
            <a:solidFill>
              <a:schemeClr val="accent5"/>
            </a:solidFill>
            <a:ln w="285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1" name="Rectangle 10"/>
            <p:cNvSpPr/>
            <p:nvPr/>
          </p:nvSpPr>
          <p:spPr>
            <a:xfrm>
              <a:off x="6115050" y="3276600"/>
              <a:ext cx="2552700" cy="609600"/>
            </a:xfrm>
            <a:prstGeom prst="rect">
              <a:avLst/>
            </a:prstGeom>
            <a:solidFill>
              <a:srgbClr val="5D87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680" name="TextBox 11"/>
            <p:cNvSpPr txBox="1">
              <a:spLocks noChangeArrowheads="1"/>
            </p:cNvSpPr>
            <p:nvPr/>
          </p:nvSpPr>
          <p:spPr bwMode="auto">
            <a:xfrm>
              <a:off x="6362699" y="3383949"/>
              <a:ext cx="2057400" cy="400110"/>
            </a:xfrm>
            <a:prstGeom prst="rect">
              <a:avLst/>
            </a:prstGeom>
            <a:noFill/>
            <a:ln w="9525">
              <a:noFill/>
              <a:miter lim="800000"/>
              <a:headEnd/>
              <a:tailEnd/>
            </a:ln>
          </p:spPr>
          <p:txBody>
            <a:bodyPr>
              <a:spAutoFit/>
            </a:bodyPr>
            <a:lstStyle/>
            <a:p>
              <a:pPr algn="ctr"/>
              <a:r>
                <a:rPr lang="en-US" sz="2000" b="1">
                  <a:solidFill>
                    <a:schemeClr val="bg1"/>
                  </a:solidFill>
                </a:rPr>
                <a:t>Open</a:t>
              </a:r>
              <a:endParaRPr lang="en-US">
                <a:solidFill>
                  <a:schemeClr val="bg1"/>
                </a:solidFill>
              </a:endParaRPr>
            </a:p>
          </p:txBody>
        </p:sp>
        <p:sp>
          <p:nvSpPr>
            <p:cNvPr id="28681" name="TextBox 20"/>
            <p:cNvSpPr txBox="1">
              <a:spLocks noChangeArrowheads="1"/>
            </p:cNvSpPr>
            <p:nvPr/>
          </p:nvSpPr>
          <p:spPr bwMode="auto">
            <a:xfrm>
              <a:off x="6153150" y="4114800"/>
              <a:ext cx="2590800" cy="830997"/>
            </a:xfrm>
            <a:prstGeom prst="rect">
              <a:avLst/>
            </a:prstGeom>
            <a:noFill/>
            <a:ln w="9525">
              <a:noFill/>
              <a:miter lim="800000"/>
              <a:headEnd/>
              <a:tailEnd/>
            </a:ln>
          </p:spPr>
          <p:txBody>
            <a:bodyPr>
              <a:spAutoFit/>
            </a:bodyPr>
            <a:lstStyle/>
            <a:p>
              <a:r>
                <a:rPr lang="en-US" sz="1600"/>
                <a:t>Server and hypervisor agnostic, maximum </a:t>
              </a:r>
              <a:br>
                <a:rPr lang="en-US" sz="1600"/>
              </a:br>
              <a:r>
                <a:rPr lang="en-US" sz="1600"/>
                <a:t>flexibility.</a:t>
              </a:r>
            </a:p>
          </p:txBody>
        </p:sp>
        <p:sp>
          <p:nvSpPr>
            <p:cNvPr id="32" name="Rectangle 31"/>
            <p:cNvSpPr/>
            <p:nvPr/>
          </p:nvSpPr>
          <p:spPr>
            <a:xfrm>
              <a:off x="6172200" y="1752600"/>
              <a:ext cx="2438400"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8683" name="Picture 3" descr="C:\Users\User\Desktop\Dog &amp; Pony Show\Images\open.jpg"/>
            <p:cNvPicPr>
              <a:picLocks noChangeAspect="1" noChangeArrowheads="1"/>
            </p:cNvPicPr>
            <p:nvPr/>
          </p:nvPicPr>
          <p:blipFill>
            <a:blip r:embed="rId5" cstate="print"/>
            <a:srcRect t="9525" b="8168"/>
            <a:stretch>
              <a:fillRect/>
            </a:stretch>
          </p:blipFill>
          <p:spPr bwMode="auto">
            <a:xfrm>
              <a:off x="6515100" y="1754051"/>
              <a:ext cx="1752600" cy="1442539"/>
            </a:xfrm>
            <a:prstGeom prst="rect">
              <a:avLst/>
            </a:prstGeom>
            <a:noFill/>
            <a:ln w="9525">
              <a:noFill/>
              <a:miter lim="800000"/>
              <a:headEnd/>
              <a:tailEnd/>
            </a:ln>
          </p:spPr>
        </p:pic>
      </p:grpSp>
      <p:grpSp>
        <p:nvGrpSpPr>
          <p:cNvPr id="35" name="Group 34"/>
          <p:cNvGrpSpPr/>
          <p:nvPr/>
        </p:nvGrpSpPr>
        <p:grpSpPr>
          <a:xfrm>
            <a:off x="914400" y="1905000"/>
            <a:ext cx="1609572" cy="1118923"/>
            <a:chOff x="-2286000" y="1905000"/>
            <a:chExt cx="1609572" cy="1118923"/>
          </a:xfrm>
        </p:grpSpPr>
        <p:pic>
          <p:nvPicPr>
            <p:cNvPr id="69634" name="Picture 2" descr="http://t2.gstatic.com/images?q=tbn:ANd9GcQQ6RGpjWIkNt9AOOQ1SuNooQ9fnzyeXmryzm46ps26A1ASgYA&amp;t=1&amp;usg=__BALt1v8oQGaqebm4diTCk655TRk="/>
            <p:cNvPicPr>
              <a:picLocks noChangeAspect="1" noChangeArrowheads="1"/>
            </p:cNvPicPr>
            <p:nvPr/>
          </p:nvPicPr>
          <p:blipFill>
            <a:blip r:embed="rId6" cstate="print"/>
            <a:srcRect/>
            <a:stretch>
              <a:fillRect/>
            </a:stretch>
          </p:blipFill>
          <p:spPr bwMode="auto">
            <a:xfrm>
              <a:off x="-2286000" y="1905000"/>
              <a:ext cx="1609572" cy="1118923"/>
            </a:xfrm>
            <a:prstGeom prst="rect">
              <a:avLst/>
            </a:prstGeom>
            <a:noFill/>
          </p:spPr>
        </p:pic>
        <p:cxnSp>
          <p:nvCxnSpPr>
            <p:cNvPr id="33" name="Straight Connector 32"/>
            <p:cNvCxnSpPr/>
            <p:nvPr/>
          </p:nvCxnSpPr>
          <p:spPr>
            <a:xfrm>
              <a:off x="-1981200" y="1981200"/>
              <a:ext cx="1066800" cy="838200"/>
            </a:xfrm>
            <a:prstGeom prst="line">
              <a:avLst/>
            </a:prstGeom>
            <a:ln w="1143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1981200" y="1981200"/>
              <a:ext cx="1066800" cy="838200"/>
            </a:xfrm>
            <a:prstGeom prst="line">
              <a:avLst/>
            </a:prstGeom>
            <a:ln w="11430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Rectangle 266"/>
          <p:cNvSpPr/>
          <p:nvPr/>
        </p:nvSpPr>
        <p:spPr>
          <a:xfrm>
            <a:off x="0" y="5029200"/>
            <a:ext cx="9144000" cy="182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3" name="TextBox 302"/>
          <p:cNvSpPr txBox="1"/>
          <p:nvPr/>
        </p:nvSpPr>
        <p:spPr>
          <a:xfrm>
            <a:off x="309563" y="2057400"/>
            <a:ext cx="2066925" cy="5638800"/>
          </a:xfrm>
          <a:prstGeom prst="rect">
            <a:avLst/>
          </a:prstGeom>
          <a:gradFill>
            <a:gsLst>
              <a:gs pos="0">
                <a:schemeClr val="accent5">
                  <a:lumMod val="75000"/>
                </a:schemeClr>
              </a:gs>
              <a:gs pos="100000">
                <a:schemeClr val="accent1">
                  <a:tint val="23500"/>
                  <a:satMod val="160000"/>
                  <a:alpha val="0"/>
                </a:schemeClr>
              </a:gs>
            </a:gsLst>
            <a:lin ang="5400000" scaled="0"/>
          </a:gradFill>
          <a:ln w="25400">
            <a:gradFill flip="none" rotWithShape="1">
              <a:gsLst>
                <a:gs pos="0">
                  <a:schemeClr val="accent1">
                    <a:tint val="66000"/>
                    <a:satMod val="160000"/>
                    <a:alpha val="0"/>
                  </a:schemeClr>
                </a:gs>
                <a:gs pos="100000">
                  <a:schemeClr val="accent5">
                    <a:lumMod val="50000"/>
                  </a:schemeClr>
                </a:gs>
              </a:gsLst>
              <a:lin ang="16200000" scaled="1"/>
              <a:tileRect/>
            </a:gradFill>
          </a:ln>
          <a:effectLst/>
        </p:spPr>
        <p:txBody>
          <a:bodyPr tIns="91440" bIns="91440"/>
          <a:lstStyle/>
          <a:p>
            <a:pPr marL="177800" indent="-177800">
              <a:lnSpc>
                <a:spcPts val="1900"/>
              </a:lnSpc>
              <a:spcAft>
                <a:spcPts val="600"/>
              </a:spcAft>
              <a:buClr>
                <a:srgbClr val="4D4D4D"/>
              </a:buClr>
              <a:tabLst>
                <a:tab pos="177800" algn="l"/>
              </a:tabLst>
              <a:defRPr/>
            </a:pPr>
            <a:endParaRPr lang="en-US" sz="1500" dirty="0">
              <a:solidFill>
                <a:srgbClr val="494949"/>
              </a:solidFill>
            </a:endParaRPr>
          </a:p>
        </p:txBody>
      </p:sp>
      <p:sp>
        <p:nvSpPr>
          <p:cNvPr id="325" name="Rectangle 324"/>
          <p:cNvSpPr/>
          <p:nvPr/>
        </p:nvSpPr>
        <p:spPr>
          <a:xfrm>
            <a:off x="0" y="4376738"/>
            <a:ext cx="2514600" cy="915987"/>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2" name="Rectangle 321"/>
          <p:cNvSpPr/>
          <p:nvPr/>
        </p:nvSpPr>
        <p:spPr>
          <a:xfrm>
            <a:off x="304800" y="2146300"/>
            <a:ext cx="2057400" cy="68580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4" name="Rectangle 323"/>
          <p:cNvSpPr/>
          <p:nvPr/>
        </p:nvSpPr>
        <p:spPr>
          <a:xfrm>
            <a:off x="238125" y="2274888"/>
            <a:ext cx="2209800" cy="523875"/>
          </a:xfrm>
          <a:prstGeom prst="rect">
            <a:avLst/>
          </a:prstGeom>
          <a:ln>
            <a:noFill/>
          </a:ln>
        </p:spPr>
        <p:txBody>
          <a:bodyPr>
            <a:spAutoFit/>
          </a:bodyPr>
          <a:lstStyle/>
          <a:p>
            <a:pPr algn="ctr">
              <a:defRPr/>
            </a:pPr>
            <a:r>
              <a:rPr lang="en-US" sz="1400" b="1" dirty="0">
                <a:solidFill>
                  <a:schemeClr val="bg1"/>
                </a:solidFill>
                <a:effectLst>
                  <a:outerShdw blurRad="50800" dist="38100" dir="2700000" algn="tl" rotWithShape="0">
                    <a:prstClr val="black">
                      <a:alpha val="40000"/>
                    </a:prstClr>
                  </a:outerShdw>
                </a:effectLst>
              </a:rPr>
              <a:t>INFRASTRUCTURE THAT IS:</a:t>
            </a:r>
          </a:p>
        </p:txBody>
      </p:sp>
      <p:sp>
        <p:nvSpPr>
          <p:cNvPr id="302" name="TextBox 301"/>
          <p:cNvSpPr txBox="1"/>
          <p:nvPr/>
        </p:nvSpPr>
        <p:spPr>
          <a:xfrm>
            <a:off x="6781800" y="2057400"/>
            <a:ext cx="2066925" cy="5638800"/>
          </a:xfrm>
          <a:prstGeom prst="rect">
            <a:avLst/>
          </a:prstGeom>
          <a:gradFill>
            <a:gsLst>
              <a:gs pos="0">
                <a:schemeClr val="accent5">
                  <a:lumMod val="75000"/>
                </a:schemeClr>
              </a:gs>
              <a:gs pos="100000">
                <a:schemeClr val="accent1">
                  <a:tint val="23500"/>
                  <a:satMod val="160000"/>
                  <a:alpha val="0"/>
                </a:schemeClr>
              </a:gs>
            </a:gsLst>
            <a:lin ang="5400000" scaled="0"/>
          </a:gradFill>
          <a:ln w="25400">
            <a:gradFill flip="none" rotWithShape="1">
              <a:gsLst>
                <a:gs pos="0">
                  <a:schemeClr val="accent1">
                    <a:tint val="66000"/>
                    <a:satMod val="160000"/>
                    <a:alpha val="0"/>
                  </a:schemeClr>
                </a:gs>
                <a:gs pos="100000">
                  <a:schemeClr val="accent5">
                    <a:lumMod val="50000"/>
                  </a:schemeClr>
                </a:gs>
              </a:gsLst>
              <a:lin ang="16200000" scaled="1"/>
              <a:tileRect/>
            </a:gradFill>
          </a:ln>
          <a:effectLst/>
        </p:spPr>
        <p:txBody>
          <a:bodyPr tIns="91440" bIns="91440"/>
          <a:lstStyle/>
          <a:p>
            <a:pPr marL="177800" indent="-177800">
              <a:lnSpc>
                <a:spcPts val="1900"/>
              </a:lnSpc>
              <a:spcAft>
                <a:spcPts val="600"/>
              </a:spcAft>
              <a:buClr>
                <a:srgbClr val="4D4D4D"/>
              </a:buClr>
              <a:tabLst>
                <a:tab pos="177800" algn="l"/>
              </a:tabLst>
              <a:defRPr/>
            </a:pPr>
            <a:endParaRPr lang="en-US" sz="1500" dirty="0">
              <a:solidFill>
                <a:srgbClr val="494949"/>
              </a:solidFill>
            </a:endParaRPr>
          </a:p>
        </p:txBody>
      </p:sp>
      <p:sp>
        <p:nvSpPr>
          <p:cNvPr id="323" name="Rectangle 322"/>
          <p:cNvSpPr/>
          <p:nvPr/>
        </p:nvSpPr>
        <p:spPr>
          <a:xfrm>
            <a:off x="6781800" y="2146300"/>
            <a:ext cx="2057400" cy="68580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5874" name="Rectangle 118"/>
          <p:cNvSpPr>
            <a:spLocks noGrp="1" noChangeArrowheads="1"/>
          </p:cNvSpPr>
          <p:nvPr>
            <p:ph type="title"/>
          </p:nvPr>
        </p:nvSpPr>
        <p:spPr/>
        <p:txBody>
          <a:bodyPr>
            <a:normAutofit/>
          </a:bodyPr>
          <a:lstStyle/>
          <a:p>
            <a:pPr>
              <a:defRPr/>
            </a:pPr>
            <a:r>
              <a:rPr/>
              <a:t>High performance</a:t>
            </a:r>
            <a:endParaRPr i="1"/>
          </a:p>
        </p:txBody>
      </p:sp>
      <p:sp>
        <p:nvSpPr>
          <p:cNvPr id="273" name="TextBox 272"/>
          <p:cNvSpPr txBox="1"/>
          <p:nvPr/>
        </p:nvSpPr>
        <p:spPr>
          <a:xfrm>
            <a:off x="304800" y="1028700"/>
            <a:ext cx="8534400" cy="914400"/>
          </a:xfrm>
          <a:prstGeom prst="rect">
            <a:avLst/>
          </a:prstGeom>
          <a:solidFill>
            <a:schemeClr val="accent5">
              <a:lumMod val="75000"/>
            </a:schemeClr>
          </a:solidFill>
          <a:ln w="25400">
            <a:solidFill>
              <a:schemeClr val="accent1">
                <a:lumMod val="75000"/>
              </a:schemeClr>
            </a:solidFill>
          </a:ln>
          <a:effectLst>
            <a:outerShdw blurRad="50800" dist="38100" dir="2700000" algn="tl" rotWithShape="0">
              <a:prstClr val="black">
                <a:alpha val="40000"/>
              </a:prstClr>
            </a:outerShdw>
          </a:effectLst>
        </p:spPr>
        <p:txBody>
          <a:bodyPr tIns="91440" bIns="91440"/>
          <a:lstStyle/>
          <a:p>
            <a:pPr marL="177800" indent="-177800">
              <a:lnSpc>
                <a:spcPts val="1900"/>
              </a:lnSpc>
              <a:spcAft>
                <a:spcPts val="600"/>
              </a:spcAft>
              <a:buClr>
                <a:srgbClr val="4D4D4D"/>
              </a:buClr>
              <a:tabLst>
                <a:tab pos="177800" algn="l"/>
              </a:tabLst>
              <a:defRPr/>
            </a:pPr>
            <a:endParaRPr lang="en-US" sz="1500" dirty="0">
              <a:solidFill>
                <a:srgbClr val="494949"/>
              </a:solidFill>
            </a:endParaRPr>
          </a:p>
        </p:txBody>
      </p:sp>
      <p:sp>
        <p:nvSpPr>
          <p:cNvPr id="321" name="Rectangle 320"/>
          <p:cNvSpPr/>
          <p:nvPr/>
        </p:nvSpPr>
        <p:spPr>
          <a:xfrm>
            <a:off x="304800" y="1143000"/>
            <a:ext cx="8534400" cy="68580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7" name="Rectangle 316"/>
          <p:cNvSpPr/>
          <p:nvPr/>
        </p:nvSpPr>
        <p:spPr>
          <a:xfrm>
            <a:off x="304800" y="1143000"/>
            <a:ext cx="8534400"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8" name="Rectangle 317"/>
          <p:cNvSpPr/>
          <p:nvPr/>
        </p:nvSpPr>
        <p:spPr>
          <a:xfrm>
            <a:off x="304800" y="1295400"/>
            <a:ext cx="8534400" cy="400050"/>
          </a:xfrm>
          <a:prstGeom prst="rect">
            <a:avLst/>
          </a:prstGeom>
          <a:ln>
            <a:noFill/>
          </a:ln>
        </p:spPr>
        <p:txBody>
          <a:bodyPr>
            <a:spAutoFit/>
          </a:bodyPr>
          <a:lstStyle/>
          <a:p>
            <a:pPr algn="ctr">
              <a:defRPr/>
            </a:pPr>
            <a:r>
              <a:rPr lang="en-US" sz="2000" b="1" dirty="0">
                <a:solidFill>
                  <a:schemeClr val="bg1"/>
                </a:solidFill>
                <a:effectLst>
                  <a:outerShdw blurRad="50800" dist="38100" dir="2700000" algn="tl" rotWithShape="0">
                    <a:prstClr val="black">
                      <a:alpha val="40000"/>
                    </a:prstClr>
                  </a:outerShdw>
                </a:effectLst>
              </a:rPr>
              <a:t>SIMPLIFICATION</a:t>
            </a:r>
          </a:p>
        </p:txBody>
      </p:sp>
      <p:sp>
        <p:nvSpPr>
          <p:cNvPr id="326" name="Rectangle 325"/>
          <p:cNvSpPr/>
          <p:nvPr/>
        </p:nvSpPr>
        <p:spPr>
          <a:xfrm>
            <a:off x="-66675" y="4419600"/>
            <a:ext cx="2819400" cy="830263"/>
          </a:xfrm>
          <a:prstGeom prst="rect">
            <a:avLst/>
          </a:prstGeom>
          <a:ln>
            <a:noFill/>
          </a:ln>
        </p:spPr>
        <p:txBody>
          <a:bodyPr>
            <a:spAutoFit/>
          </a:bodyPr>
          <a:lstStyle/>
          <a:p>
            <a:pPr algn="ctr">
              <a:defRPr/>
            </a:pPr>
            <a:r>
              <a:rPr lang="en-US" sz="1600" b="1" dirty="0">
                <a:solidFill>
                  <a:schemeClr val="bg1"/>
                </a:solidFill>
                <a:effectLst>
                  <a:outerShdw blurRad="50800" dist="38100" dir="2700000" algn="tl" rotWithShape="0">
                    <a:prstClr val="black">
                      <a:alpha val="40000"/>
                    </a:prstClr>
                  </a:outerShdw>
                </a:effectLst>
              </a:rPr>
              <a:t>OPEN, </a:t>
            </a:r>
            <a:br>
              <a:rPr lang="en-US" sz="1600" b="1" dirty="0">
                <a:solidFill>
                  <a:schemeClr val="bg1"/>
                </a:solidFill>
                <a:effectLst>
                  <a:outerShdw blurRad="50800" dist="38100" dir="2700000" algn="tl" rotWithShape="0">
                    <a:prstClr val="black">
                      <a:alpha val="40000"/>
                    </a:prstClr>
                  </a:outerShdw>
                </a:effectLst>
              </a:rPr>
            </a:br>
            <a:r>
              <a:rPr lang="en-US" sz="1600" b="1" dirty="0">
                <a:solidFill>
                  <a:schemeClr val="bg1"/>
                </a:solidFill>
                <a:effectLst>
                  <a:outerShdw blurRad="50800" dist="38100" dir="2700000" algn="tl" rotWithShape="0">
                    <a:prstClr val="black">
                      <a:alpha val="40000"/>
                    </a:prstClr>
                  </a:outerShdw>
                </a:effectLst>
              </a:rPr>
              <a:t>STANDARDS </a:t>
            </a:r>
            <a:br>
              <a:rPr lang="en-US" sz="1600" b="1" dirty="0">
                <a:solidFill>
                  <a:schemeClr val="bg1"/>
                </a:solidFill>
                <a:effectLst>
                  <a:outerShdw blurRad="50800" dist="38100" dir="2700000" algn="tl" rotWithShape="0">
                    <a:prstClr val="black">
                      <a:alpha val="40000"/>
                    </a:prstClr>
                  </a:outerShdw>
                </a:effectLst>
              </a:rPr>
            </a:br>
            <a:r>
              <a:rPr lang="en-US" sz="1600" b="1" dirty="0">
                <a:solidFill>
                  <a:schemeClr val="bg1"/>
                </a:solidFill>
                <a:effectLst>
                  <a:outerShdw blurRad="50800" dist="38100" dir="2700000" algn="tl" rotWithShape="0">
                    <a:prstClr val="black">
                      <a:alpha val="40000"/>
                    </a:prstClr>
                  </a:outerShdw>
                </a:effectLst>
              </a:rPr>
              <a:t>BASED</a:t>
            </a:r>
          </a:p>
        </p:txBody>
      </p:sp>
      <p:sp>
        <p:nvSpPr>
          <p:cNvPr id="327" name="Rectangle 326"/>
          <p:cNvSpPr/>
          <p:nvPr/>
        </p:nvSpPr>
        <p:spPr>
          <a:xfrm>
            <a:off x="6477000" y="3257550"/>
            <a:ext cx="2617788"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8" name="Rectangle 327"/>
          <p:cNvSpPr/>
          <p:nvPr/>
        </p:nvSpPr>
        <p:spPr>
          <a:xfrm>
            <a:off x="6397625" y="3257550"/>
            <a:ext cx="2819400" cy="704850"/>
          </a:xfrm>
          <a:prstGeom prst="rect">
            <a:avLst/>
          </a:prstGeom>
          <a:ln>
            <a:noFill/>
          </a:ln>
        </p:spPr>
        <p:txBody>
          <a:bodyPr anchor="ctr"/>
          <a:lstStyle/>
          <a:p>
            <a:pPr algn="ctr">
              <a:defRPr/>
            </a:pPr>
            <a:r>
              <a:rPr lang="en-US" sz="1600" b="1" dirty="0">
                <a:solidFill>
                  <a:srgbClr val="FEFFFF"/>
                </a:solidFill>
                <a:effectLst>
                  <a:outerShdw blurRad="127000" algn="ctr" rotWithShape="0">
                    <a:prstClr val="black">
                      <a:alpha val="40000"/>
                    </a:prstClr>
                  </a:outerShdw>
                </a:effectLst>
                <a:latin typeface="Arial" charset="0"/>
                <a:ea typeface="ＭＳ Ｐゴシック"/>
                <a:cs typeface="Arial"/>
              </a:rPr>
              <a:t>MOBILITY</a:t>
            </a:r>
          </a:p>
        </p:txBody>
      </p:sp>
      <p:sp>
        <p:nvSpPr>
          <p:cNvPr id="329" name="Rectangle 328"/>
          <p:cNvSpPr/>
          <p:nvPr/>
        </p:nvSpPr>
        <p:spPr>
          <a:xfrm>
            <a:off x="6477000" y="4484688"/>
            <a:ext cx="2617788"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1" name="Rectangle 330"/>
          <p:cNvSpPr/>
          <p:nvPr/>
        </p:nvSpPr>
        <p:spPr>
          <a:xfrm>
            <a:off x="6477000" y="5680075"/>
            <a:ext cx="2617788"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2" name="Rectangle 331"/>
          <p:cNvSpPr/>
          <p:nvPr/>
        </p:nvSpPr>
        <p:spPr>
          <a:xfrm>
            <a:off x="6397625" y="5680075"/>
            <a:ext cx="2819400" cy="704850"/>
          </a:xfrm>
          <a:prstGeom prst="rect">
            <a:avLst/>
          </a:prstGeom>
          <a:ln>
            <a:noFill/>
          </a:ln>
        </p:spPr>
        <p:txBody>
          <a:bodyPr anchor="ctr"/>
          <a:lstStyle/>
          <a:p>
            <a:pPr algn="ctr">
              <a:defRPr/>
            </a:pPr>
            <a:r>
              <a:rPr lang="en-US" sz="1600" b="1" dirty="0">
                <a:solidFill>
                  <a:srgbClr val="FEFFFF"/>
                </a:solidFill>
                <a:effectLst>
                  <a:outerShdw blurRad="127000" algn="ctr" rotWithShape="0">
                    <a:prstClr val="black">
                      <a:alpha val="40000"/>
                    </a:prstClr>
                  </a:outerShdw>
                </a:effectLst>
                <a:latin typeface="Arial" charset="0"/>
                <a:ea typeface="ＭＳ Ｐゴシック"/>
                <a:cs typeface="Arial"/>
              </a:rPr>
              <a:t>MANAGEABILITY</a:t>
            </a:r>
          </a:p>
        </p:txBody>
      </p:sp>
      <p:sp>
        <p:nvSpPr>
          <p:cNvPr id="330" name="Rectangle 329"/>
          <p:cNvSpPr/>
          <p:nvPr/>
        </p:nvSpPr>
        <p:spPr>
          <a:xfrm>
            <a:off x="6397625" y="4484688"/>
            <a:ext cx="2819400" cy="704850"/>
          </a:xfrm>
          <a:prstGeom prst="rect">
            <a:avLst/>
          </a:prstGeom>
          <a:ln>
            <a:noFill/>
          </a:ln>
        </p:spPr>
        <p:txBody>
          <a:bodyPr anchor="ctr"/>
          <a:lstStyle/>
          <a:p>
            <a:pPr algn="ctr">
              <a:defRPr/>
            </a:pPr>
            <a:r>
              <a:rPr lang="en-US" sz="1600" b="1" dirty="0">
                <a:solidFill>
                  <a:srgbClr val="FEFFFF"/>
                </a:solidFill>
                <a:effectLst>
                  <a:outerShdw blurRad="127000" algn="ctr" rotWithShape="0">
                    <a:prstClr val="black">
                      <a:alpha val="40000"/>
                    </a:prstClr>
                  </a:outerShdw>
                </a:effectLst>
                <a:latin typeface="Arial" charset="0"/>
                <a:ea typeface="ＭＳ Ｐゴシック"/>
                <a:cs typeface="Arial"/>
              </a:rPr>
              <a:t>SECURITY</a:t>
            </a:r>
          </a:p>
        </p:txBody>
      </p:sp>
      <p:sp>
        <p:nvSpPr>
          <p:cNvPr id="334" name="Rectangle 333"/>
          <p:cNvSpPr/>
          <p:nvPr/>
        </p:nvSpPr>
        <p:spPr>
          <a:xfrm>
            <a:off x="6705600" y="2228850"/>
            <a:ext cx="2209800" cy="523875"/>
          </a:xfrm>
          <a:prstGeom prst="rect">
            <a:avLst/>
          </a:prstGeom>
          <a:ln>
            <a:noFill/>
          </a:ln>
        </p:spPr>
        <p:txBody>
          <a:bodyPr>
            <a:spAutoFit/>
          </a:bodyPr>
          <a:lstStyle/>
          <a:p>
            <a:pPr algn="ctr">
              <a:defRPr/>
            </a:pPr>
            <a:r>
              <a:rPr lang="en-US" sz="1400" b="1" dirty="0">
                <a:solidFill>
                  <a:schemeClr val="bg1"/>
                </a:solidFill>
                <a:effectLst>
                  <a:outerShdw blurRad="50800" dist="38100" dir="2700000" algn="tl" rotWithShape="0">
                    <a:prstClr val="black">
                      <a:alpha val="40000"/>
                    </a:prstClr>
                  </a:outerShdw>
                </a:effectLst>
              </a:rPr>
              <a:t>ENHANCED SERVICES NEEDED</a:t>
            </a:r>
          </a:p>
        </p:txBody>
      </p:sp>
      <p:sp>
        <p:nvSpPr>
          <p:cNvPr id="282" name="Rectangle 281"/>
          <p:cNvSpPr/>
          <p:nvPr/>
        </p:nvSpPr>
        <p:spPr>
          <a:xfrm>
            <a:off x="0" y="990600"/>
            <a:ext cx="9144000" cy="5867400"/>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9" name="Rectangle 318"/>
          <p:cNvSpPr/>
          <p:nvPr/>
        </p:nvSpPr>
        <p:spPr>
          <a:xfrm>
            <a:off x="0" y="3184525"/>
            <a:ext cx="2514600"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5" name="Rectangle 334"/>
          <p:cNvSpPr/>
          <p:nvPr/>
        </p:nvSpPr>
        <p:spPr>
          <a:xfrm>
            <a:off x="85725" y="3179763"/>
            <a:ext cx="2514600" cy="687387"/>
          </a:xfrm>
          <a:prstGeom prst="rect">
            <a:avLst/>
          </a:prstGeom>
          <a:gradFill>
            <a:gsLst>
              <a:gs pos="0">
                <a:srgbClr val="F79646">
                  <a:alpha val="0"/>
                </a:srgbClr>
              </a:gs>
              <a:gs pos="50000">
                <a:srgbClr val="F79646"/>
              </a:gs>
              <a:gs pos="100000">
                <a:srgbClr val="F79646">
                  <a:alpha val="0"/>
                </a:srgb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0" name="Rectangle 319"/>
          <p:cNvSpPr/>
          <p:nvPr/>
        </p:nvSpPr>
        <p:spPr>
          <a:xfrm>
            <a:off x="-66675" y="3254375"/>
            <a:ext cx="2819400" cy="584200"/>
          </a:xfrm>
          <a:prstGeom prst="rect">
            <a:avLst/>
          </a:prstGeom>
          <a:ln>
            <a:noFill/>
          </a:ln>
        </p:spPr>
        <p:txBody>
          <a:bodyPr>
            <a:spAutoFit/>
          </a:bodyPr>
          <a:lstStyle/>
          <a:p>
            <a:pPr algn="ctr">
              <a:defRPr/>
            </a:pPr>
            <a:r>
              <a:rPr lang="en-US" sz="1600" b="1" dirty="0">
                <a:solidFill>
                  <a:schemeClr val="bg1"/>
                </a:solidFill>
                <a:effectLst>
                  <a:outerShdw blurRad="50800" dist="38100" dir="2700000" algn="tl" rotWithShape="0">
                    <a:prstClr val="black">
                      <a:alpha val="40000"/>
                    </a:prstClr>
                  </a:outerShdw>
                </a:effectLst>
              </a:rPr>
              <a:t>HIGH </a:t>
            </a:r>
            <a:br>
              <a:rPr lang="en-US" sz="1600" b="1" dirty="0">
                <a:solidFill>
                  <a:schemeClr val="bg1"/>
                </a:solidFill>
                <a:effectLst>
                  <a:outerShdw blurRad="50800" dist="38100" dir="2700000" algn="tl" rotWithShape="0">
                    <a:prstClr val="black">
                      <a:alpha val="40000"/>
                    </a:prstClr>
                  </a:outerShdw>
                </a:effectLst>
              </a:rPr>
            </a:br>
            <a:r>
              <a:rPr lang="en-US" sz="1600" b="1" dirty="0">
                <a:solidFill>
                  <a:schemeClr val="bg1"/>
                </a:solidFill>
                <a:effectLst>
                  <a:outerShdw blurRad="50800" dist="38100" dir="2700000" algn="tl" rotWithShape="0">
                    <a:prstClr val="black">
                      <a:alpha val="40000"/>
                    </a:prstClr>
                  </a:outerShdw>
                </a:effectLst>
              </a:rPr>
              <a:t>PERFORMANCE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5"/>
                                        </p:tgtEl>
                                        <p:attrNameLst>
                                          <p:attrName>style.visibility</p:attrName>
                                        </p:attrNameLst>
                                      </p:cBhvr>
                                      <p:to>
                                        <p:strVal val="visible"/>
                                      </p:to>
                                    </p:set>
                                    <p:animEffect transition="in" filter="fade">
                                      <p:cBhvr>
                                        <p:cTn id="7" dur="1000"/>
                                        <p:tgtEl>
                                          <p:spTgt spid="33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2"/>
                                        </p:tgtEl>
                                        <p:attrNameLst>
                                          <p:attrName>style.visibility</p:attrName>
                                        </p:attrNameLst>
                                      </p:cBhvr>
                                      <p:to>
                                        <p:strVal val="visible"/>
                                      </p:to>
                                    </p:set>
                                    <p:animEffect transition="in" filter="fade">
                                      <p:cBhvr>
                                        <p:cTn id="10" dur="1000"/>
                                        <p:tgtEl>
                                          <p:spTgt spid="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 grpId="0" animBg="1"/>
      <p:bldP spid="33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invGray">
          <a:xfrm>
            <a:off x="457200" y="1143000"/>
            <a:ext cx="6400800" cy="838200"/>
          </a:xfrm>
          <a:prstGeom prst="roundRect">
            <a:avLst>
              <a:gd name="adj" fmla="val 0"/>
            </a:avLst>
          </a:prstGeom>
          <a:solidFill>
            <a:srgbClr val="80A1B6">
              <a:alpha val="20000"/>
            </a:srgbClr>
          </a:solidFill>
          <a:ln w="28575" algn="ctr">
            <a:noFill/>
            <a:round/>
            <a:headEnd/>
            <a:tailEnd/>
          </a:ln>
        </p:spPr>
        <p:txBody>
          <a:bodyPr/>
          <a:lstStyle/>
          <a:p>
            <a:pPr>
              <a:lnSpc>
                <a:spcPct val="90000"/>
              </a:lnSpc>
            </a:pPr>
            <a:endParaRPr lang="en-US">
              <a:solidFill>
                <a:srgbClr val="333333"/>
              </a:solidFill>
            </a:endParaRPr>
          </a:p>
        </p:txBody>
      </p:sp>
      <p:sp>
        <p:nvSpPr>
          <p:cNvPr id="30723" name="Rectangle 3"/>
          <p:cNvSpPr>
            <a:spLocks noChangeArrowheads="1"/>
          </p:cNvSpPr>
          <p:nvPr/>
        </p:nvSpPr>
        <p:spPr bwMode="invGray">
          <a:xfrm>
            <a:off x="457200" y="2057400"/>
            <a:ext cx="6400800" cy="1066800"/>
          </a:xfrm>
          <a:prstGeom prst="roundRect">
            <a:avLst>
              <a:gd name="adj" fmla="val 0"/>
            </a:avLst>
          </a:prstGeom>
          <a:solidFill>
            <a:srgbClr val="5D87A1">
              <a:alpha val="30196"/>
            </a:srgbClr>
          </a:solidFill>
          <a:ln w="28575" algn="ctr">
            <a:noFill/>
            <a:round/>
            <a:headEnd/>
            <a:tailEnd/>
          </a:ln>
        </p:spPr>
        <p:txBody>
          <a:bodyPr/>
          <a:lstStyle/>
          <a:p>
            <a:pPr>
              <a:lnSpc>
                <a:spcPct val="90000"/>
              </a:lnSpc>
            </a:pPr>
            <a:endParaRPr lang="en-US">
              <a:solidFill>
                <a:srgbClr val="333333"/>
              </a:solidFill>
            </a:endParaRPr>
          </a:p>
        </p:txBody>
      </p:sp>
      <p:sp>
        <p:nvSpPr>
          <p:cNvPr id="30724" name="Rectangle 4"/>
          <p:cNvSpPr>
            <a:spLocks noChangeArrowheads="1"/>
          </p:cNvSpPr>
          <p:nvPr/>
        </p:nvSpPr>
        <p:spPr bwMode="invGray">
          <a:xfrm>
            <a:off x="457200" y="4800600"/>
            <a:ext cx="6400800" cy="1371600"/>
          </a:xfrm>
          <a:prstGeom prst="roundRect">
            <a:avLst>
              <a:gd name="adj" fmla="val 0"/>
            </a:avLst>
          </a:prstGeom>
          <a:solidFill>
            <a:srgbClr val="5D87A1">
              <a:alpha val="50195"/>
            </a:srgbClr>
          </a:solidFill>
          <a:ln w="28575" algn="ctr">
            <a:noFill/>
            <a:round/>
            <a:headEnd/>
            <a:tailEnd/>
          </a:ln>
        </p:spPr>
        <p:txBody>
          <a:bodyPr/>
          <a:lstStyle/>
          <a:p>
            <a:pPr>
              <a:lnSpc>
                <a:spcPct val="90000"/>
              </a:lnSpc>
            </a:pPr>
            <a:endParaRPr lang="en-US">
              <a:solidFill>
                <a:srgbClr val="333333"/>
              </a:solidFill>
            </a:endParaRPr>
          </a:p>
        </p:txBody>
      </p:sp>
      <p:sp>
        <p:nvSpPr>
          <p:cNvPr id="30725" name="Rectangle 5"/>
          <p:cNvSpPr>
            <a:spLocks noChangeArrowheads="1"/>
          </p:cNvSpPr>
          <p:nvPr/>
        </p:nvSpPr>
        <p:spPr bwMode="invGray">
          <a:xfrm>
            <a:off x="457200" y="3200400"/>
            <a:ext cx="6400800" cy="1524000"/>
          </a:xfrm>
          <a:prstGeom prst="roundRect">
            <a:avLst>
              <a:gd name="adj" fmla="val 0"/>
            </a:avLst>
          </a:prstGeom>
          <a:solidFill>
            <a:srgbClr val="5D87A1">
              <a:alpha val="39999"/>
            </a:srgbClr>
          </a:solidFill>
          <a:ln w="28575" algn="ctr">
            <a:noFill/>
            <a:round/>
            <a:headEnd/>
            <a:tailEnd/>
          </a:ln>
        </p:spPr>
        <p:txBody>
          <a:bodyPr/>
          <a:lstStyle/>
          <a:p>
            <a:pPr>
              <a:lnSpc>
                <a:spcPct val="90000"/>
              </a:lnSpc>
            </a:pPr>
            <a:endParaRPr lang="en-US">
              <a:solidFill>
                <a:srgbClr val="333333"/>
              </a:solidFill>
            </a:endParaRPr>
          </a:p>
        </p:txBody>
      </p:sp>
      <p:sp>
        <p:nvSpPr>
          <p:cNvPr id="30726" name="Line 1410"/>
          <p:cNvSpPr>
            <a:spLocks noChangeShapeType="1"/>
          </p:cNvSpPr>
          <p:nvPr/>
        </p:nvSpPr>
        <p:spPr bwMode="auto">
          <a:xfrm>
            <a:off x="2184400" y="4267200"/>
            <a:ext cx="968375" cy="0"/>
          </a:xfrm>
          <a:prstGeom prst="line">
            <a:avLst/>
          </a:prstGeom>
          <a:noFill/>
          <a:ln w="25400">
            <a:solidFill>
              <a:schemeClr val="hlink"/>
            </a:solidFill>
            <a:round/>
            <a:headEnd/>
            <a:tailEnd/>
          </a:ln>
        </p:spPr>
        <p:txBody>
          <a:bodyPr wrap="none" lIns="0" tIns="0" rIns="0" bIns="0" anchor="ctr"/>
          <a:lstStyle/>
          <a:p>
            <a:endParaRPr lang="en-US"/>
          </a:p>
        </p:txBody>
      </p:sp>
      <p:sp>
        <p:nvSpPr>
          <p:cNvPr id="30727" name="Freeform 1439"/>
          <p:cNvSpPr>
            <a:spLocks/>
          </p:cNvSpPr>
          <p:nvPr/>
        </p:nvSpPr>
        <p:spPr bwMode="auto">
          <a:xfrm>
            <a:off x="3440113" y="1597025"/>
            <a:ext cx="862012" cy="838200"/>
          </a:xfrm>
          <a:custGeom>
            <a:avLst/>
            <a:gdLst>
              <a:gd name="T0" fmla="*/ 0 w 768"/>
              <a:gd name="T1" fmla="*/ 2147483647 h 384"/>
              <a:gd name="T2" fmla="*/ 2147483647 w 768"/>
              <a:gd name="T3" fmla="*/ 2147483647 h 384"/>
              <a:gd name="T4" fmla="*/ 2147483647 w 768"/>
              <a:gd name="T5" fmla="*/ 0 h 384"/>
              <a:gd name="T6" fmla="*/ 2147483647 w 768"/>
              <a:gd name="T7" fmla="*/ 0 h 384"/>
              <a:gd name="T8" fmla="*/ 0 60000 65536"/>
              <a:gd name="T9" fmla="*/ 0 60000 65536"/>
              <a:gd name="T10" fmla="*/ 0 60000 65536"/>
              <a:gd name="T11" fmla="*/ 0 60000 65536"/>
              <a:gd name="T12" fmla="*/ 0 w 768"/>
              <a:gd name="T13" fmla="*/ 0 h 384"/>
              <a:gd name="T14" fmla="*/ 768 w 768"/>
              <a:gd name="T15" fmla="*/ 384 h 384"/>
            </a:gdLst>
            <a:ahLst/>
            <a:cxnLst>
              <a:cxn ang="T8">
                <a:pos x="T0" y="T1"/>
              </a:cxn>
              <a:cxn ang="T9">
                <a:pos x="T2" y="T3"/>
              </a:cxn>
              <a:cxn ang="T10">
                <a:pos x="T4" y="T5"/>
              </a:cxn>
              <a:cxn ang="T11">
                <a:pos x="T6" y="T7"/>
              </a:cxn>
            </a:cxnLst>
            <a:rect l="T12" t="T13" r="T14" b="T15"/>
            <a:pathLst>
              <a:path w="768" h="384">
                <a:moveTo>
                  <a:pt x="0" y="384"/>
                </a:moveTo>
                <a:lnTo>
                  <a:pt x="192" y="384"/>
                </a:lnTo>
                <a:lnTo>
                  <a:pt x="576" y="0"/>
                </a:lnTo>
                <a:lnTo>
                  <a:pt x="768" y="0"/>
                </a:lnTo>
              </a:path>
            </a:pathLst>
          </a:custGeom>
          <a:noFill/>
          <a:ln w="28575" algn="ctr">
            <a:solidFill>
              <a:srgbClr val="969696"/>
            </a:solidFill>
            <a:round/>
            <a:headEnd/>
            <a:tailEnd/>
          </a:ln>
        </p:spPr>
        <p:txBody>
          <a:bodyPr wrap="none" lIns="0" tIns="0" rIns="0" bIns="0" anchor="ctr"/>
          <a:lstStyle/>
          <a:p>
            <a:endParaRPr lang="en-US"/>
          </a:p>
        </p:txBody>
      </p:sp>
      <p:sp>
        <p:nvSpPr>
          <p:cNvPr id="30728" name="Freeform 1440"/>
          <p:cNvSpPr>
            <a:spLocks/>
          </p:cNvSpPr>
          <p:nvPr/>
        </p:nvSpPr>
        <p:spPr bwMode="auto">
          <a:xfrm flipV="1">
            <a:off x="3440113" y="1600200"/>
            <a:ext cx="862012" cy="838200"/>
          </a:xfrm>
          <a:custGeom>
            <a:avLst/>
            <a:gdLst>
              <a:gd name="T0" fmla="*/ 0 w 768"/>
              <a:gd name="T1" fmla="*/ 2147483647 h 384"/>
              <a:gd name="T2" fmla="*/ 2147483647 w 768"/>
              <a:gd name="T3" fmla="*/ 2147483647 h 384"/>
              <a:gd name="T4" fmla="*/ 2147483647 w 768"/>
              <a:gd name="T5" fmla="*/ 0 h 384"/>
              <a:gd name="T6" fmla="*/ 2147483647 w 768"/>
              <a:gd name="T7" fmla="*/ 0 h 384"/>
              <a:gd name="T8" fmla="*/ 0 60000 65536"/>
              <a:gd name="T9" fmla="*/ 0 60000 65536"/>
              <a:gd name="T10" fmla="*/ 0 60000 65536"/>
              <a:gd name="T11" fmla="*/ 0 60000 65536"/>
              <a:gd name="T12" fmla="*/ 0 w 768"/>
              <a:gd name="T13" fmla="*/ 0 h 384"/>
              <a:gd name="T14" fmla="*/ 768 w 768"/>
              <a:gd name="T15" fmla="*/ 384 h 384"/>
            </a:gdLst>
            <a:ahLst/>
            <a:cxnLst>
              <a:cxn ang="T8">
                <a:pos x="T0" y="T1"/>
              </a:cxn>
              <a:cxn ang="T9">
                <a:pos x="T2" y="T3"/>
              </a:cxn>
              <a:cxn ang="T10">
                <a:pos x="T4" y="T5"/>
              </a:cxn>
              <a:cxn ang="T11">
                <a:pos x="T6" y="T7"/>
              </a:cxn>
            </a:cxnLst>
            <a:rect l="T12" t="T13" r="T14" b="T15"/>
            <a:pathLst>
              <a:path w="768" h="384">
                <a:moveTo>
                  <a:pt x="0" y="384"/>
                </a:moveTo>
                <a:lnTo>
                  <a:pt x="192" y="384"/>
                </a:lnTo>
                <a:lnTo>
                  <a:pt x="576" y="0"/>
                </a:lnTo>
                <a:lnTo>
                  <a:pt x="768" y="0"/>
                </a:lnTo>
              </a:path>
            </a:pathLst>
          </a:custGeom>
          <a:noFill/>
          <a:ln w="28575" algn="ctr">
            <a:solidFill>
              <a:srgbClr val="969696"/>
            </a:solidFill>
            <a:round/>
            <a:headEnd/>
            <a:tailEnd/>
          </a:ln>
        </p:spPr>
        <p:txBody>
          <a:bodyPr rot="10800000" wrap="none" lIns="0" tIns="0" rIns="0" bIns="0" anchor="ctr"/>
          <a:lstStyle/>
          <a:p>
            <a:endParaRPr lang="en-US"/>
          </a:p>
        </p:txBody>
      </p:sp>
      <p:sp>
        <p:nvSpPr>
          <p:cNvPr id="30729" name="Line 184"/>
          <p:cNvSpPr>
            <a:spLocks noChangeShapeType="1"/>
          </p:cNvSpPr>
          <p:nvPr/>
        </p:nvSpPr>
        <p:spPr bwMode="auto">
          <a:xfrm>
            <a:off x="3352800" y="1543050"/>
            <a:ext cx="1066800" cy="0"/>
          </a:xfrm>
          <a:prstGeom prst="line">
            <a:avLst/>
          </a:prstGeom>
          <a:noFill/>
          <a:ln w="25400">
            <a:solidFill>
              <a:schemeClr val="hlink"/>
            </a:solidFill>
            <a:round/>
            <a:headEnd/>
            <a:tailEnd/>
          </a:ln>
        </p:spPr>
        <p:txBody>
          <a:bodyPr wrap="none" lIns="0" tIns="0" rIns="0" bIns="0" anchor="ctr"/>
          <a:lstStyle/>
          <a:p>
            <a:endParaRPr lang="en-US"/>
          </a:p>
        </p:txBody>
      </p:sp>
      <p:sp>
        <p:nvSpPr>
          <p:cNvPr id="30730" name="Line 185"/>
          <p:cNvSpPr>
            <a:spLocks noChangeShapeType="1"/>
          </p:cNvSpPr>
          <p:nvPr/>
        </p:nvSpPr>
        <p:spPr bwMode="auto">
          <a:xfrm>
            <a:off x="3352800" y="2524125"/>
            <a:ext cx="1066800" cy="0"/>
          </a:xfrm>
          <a:prstGeom prst="line">
            <a:avLst/>
          </a:prstGeom>
          <a:noFill/>
          <a:ln w="25400">
            <a:solidFill>
              <a:schemeClr val="hlink"/>
            </a:solidFill>
            <a:round/>
            <a:headEnd/>
            <a:tailEnd/>
          </a:ln>
        </p:spPr>
        <p:txBody>
          <a:bodyPr wrap="none" lIns="0" tIns="0" rIns="0" bIns="0" anchor="ctr"/>
          <a:lstStyle/>
          <a:p>
            <a:endParaRPr lang="en-US"/>
          </a:p>
        </p:txBody>
      </p:sp>
      <p:sp>
        <p:nvSpPr>
          <p:cNvPr id="30731" name="Line 186"/>
          <p:cNvSpPr>
            <a:spLocks noChangeShapeType="1"/>
          </p:cNvSpPr>
          <p:nvPr/>
        </p:nvSpPr>
        <p:spPr bwMode="auto">
          <a:xfrm>
            <a:off x="3368675" y="1457325"/>
            <a:ext cx="0" cy="914400"/>
          </a:xfrm>
          <a:prstGeom prst="line">
            <a:avLst/>
          </a:prstGeom>
          <a:noFill/>
          <a:ln w="25400">
            <a:solidFill>
              <a:schemeClr val="hlink"/>
            </a:solidFill>
            <a:round/>
            <a:headEnd/>
            <a:tailEnd/>
          </a:ln>
        </p:spPr>
        <p:txBody>
          <a:bodyPr wrap="none" lIns="0" tIns="0" rIns="0" bIns="0" anchor="ctr"/>
          <a:lstStyle/>
          <a:p>
            <a:endParaRPr lang="en-US"/>
          </a:p>
        </p:txBody>
      </p:sp>
      <p:sp>
        <p:nvSpPr>
          <p:cNvPr id="30732" name="Line 187"/>
          <p:cNvSpPr>
            <a:spLocks noChangeShapeType="1"/>
          </p:cNvSpPr>
          <p:nvPr/>
        </p:nvSpPr>
        <p:spPr bwMode="auto">
          <a:xfrm>
            <a:off x="4381500" y="1457325"/>
            <a:ext cx="0" cy="914400"/>
          </a:xfrm>
          <a:prstGeom prst="line">
            <a:avLst/>
          </a:prstGeom>
          <a:noFill/>
          <a:ln w="25400">
            <a:solidFill>
              <a:schemeClr val="hlink"/>
            </a:solidFill>
            <a:round/>
            <a:headEnd/>
            <a:tailEnd/>
          </a:ln>
        </p:spPr>
        <p:txBody>
          <a:bodyPr wrap="none" lIns="0" tIns="0" rIns="0" bIns="0" anchor="ctr"/>
          <a:lstStyle/>
          <a:p>
            <a:endParaRPr lang="en-US"/>
          </a:p>
        </p:txBody>
      </p:sp>
      <p:pic>
        <p:nvPicPr>
          <p:cNvPr id="30733" name="Picture 80" descr="Generic-Router.png"/>
          <p:cNvPicPr>
            <a:picLocks noChangeAspect="1"/>
          </p:cNvPicPr>
          <p:nvPr/>
        </p:nvPicPr>
        <p:blipFill>
          <a:blip r:embed="rId3" cstate="print"/>
          <a:srcRect/>
          <a:stretch>
            <a:fillRect/>
          </a:stretch>
        </p:blipFill>
        <p:spPr bwMode="auto">
          <a:xfrm>
            <a:off x="4202113" y="1392238"/>
            <a:ext cx="358775" cy="360362"/>
          </a:xfrm>
          <a:prstGeom prst="rect">
            <a:avLst/>
          </a:prstGeom>
          <a:noFill/>
          <a:ln w="9525">
            <a:noFill/>
            <a:miter lim="800000"/>
            <a:headEnd/>
            <a:tailEnd/>
          </a:ln>
        </p:spPr>
      </p:pic>
      <p:pic>
        <p:nvPicPr>
          <p:cNvPr id="30734" name="Picture 80" descr="Generic-Router.png"/>
          <p:cNvPicPr>
            <a:picLocks noChangeAspect="1"/>
          </p:cNvPicPr>
          <p:nvPr/>
        </p:nvPicPr>
        <p:blipFill>
          <a:blip r:embed="rId3" cstate="print"/>
          <a:srcRect/>
          <a:stretch>
            <a:fillRect/>
          </a:stretch>
        </p:blipFill>
        <p:spPr bwMode="auto">
          <a:xfrm>
            <a:off x="3189288" y="1392238"/>
            <a:ext cx="360362" cy="358775"/>
          </a:xfrm>
          <a:prstGeom prst="rect">
            <a:avLst/>
          </a:prstGeom>
          <a:noFill/>
          <a:ln w="9525">
            <a:noFill/>
            <a:miter lim="800000"/>
            <a:headEnd/>
            <a:tailEnd/>
          </a:ln>
        </p:spPr>
      </p:pic>
      <p:sp>
        <p:nvSpPr>
          <p:cNvPr id="30735" name="Freeform 191"/>
          <p:cNvSpPr>
            <a:spLocks/>
          </p:cNvSpPr>
          <p:nvPr/>
        </p:nvSpPr>
        <p:spPr bwMode="auto">
          <a:xfrm>
            <a:off x="1066800" y="4343400"/>
            <a:ext cx="990600" cy="1014413"/>
          </a:xfrm>
          <a:custGeom>
            <a:avLst/>
            <a:gdLst>
              <a:gd name="T0" fmla="*/ 0 w 336"/>
              <a:gd name="T1" fmla="*/ 2147483647 h 639"/>
              <a:gd name="T2" fmla="*/ 0 w 336"/>
              <a:gd name="T3" fmla="*/ 2147483647 h 639"/>
              <a:gd name="T4" fmla="*/ 2147483647 w 336"/>
              <a:gd name="T5" fmla="*/ 2147483647 h 639"/>
              <a:gd name="T6" fmla="*/ 2147483647 w 336"/>
              <a:gd name="T7" fmla="*/ 0 h 639"/>
              <a:gd name="T8" fmla="*/ 0 60000 65536"/>
              <a:gd name="T9" fmla="*/ 0 60000 65536"/>
              <a:gd name="T10" fmla="*/ 0 60000 65536"/>
              <a:gd name="T11" fmla="*/ 0 60000 65536"/>
              <a:gd name="T12" fmla="*/ 0 w 336"/>
              <a:gd name="T13" fmla="*/ 0 h 639"/>
              <a:gd name="T14" fmla="*/ 336 w 336"/>
              <a:gd name="T15" fmla="*/ 639 h 639"/>
            </a:gdLst>
            <a:ahLst/>
            <a:cxnLst>
              <a:cxn ang="T8">
                <a:pos x="T0" y="T1"/>
              </a:cxn>
              <a:cxn ang="T9">
                <a:pos x="T2" y="T3"/>
              </a:cxn>
              <a:cxn ang="T10">
                <a:pos x="T4" y="T5"/>
              </a:cxn>
              <a:cxn ang="T11">
                <a:pos x="T6" y="T7"/>
              </a:cxn>
            </a:cxnLst>
            <a:rect l="T12" t="T13" r="T14" b="T15"/>
            <a:pathLst>
              <a:path w="336" h="639">
                <a:moveTo>
                  <a:pt x="0" y="639"/>
                </a:moveTo>
                <a:lnTo>
                  <a:pt x="0" y="317"/>
                </a:lnTo>
                <a:lnTo>
                  <a:pt x="336" y="317"/>
                </a:lnTo>
                <a:lnTo>
                  <a:pt x="336" y="0"/>
                </a:lnTo>
              </a:path>
            </a:pathLst>
          </a:custGeom>
          <a:noFill/>
          <a:ln w="25400">
            <a:solidFill>
              <a:schemeClr val="hlink"/>
            </a:solidFill>
            <a:round/>
            <a:headEnd/>
            <a:tailEnd/>
          </a:ln>
        </p:spPr>
        <p:txBody>
          <a:bodyPr wrap="none" lIns="0" tIns="0" rIns="0" bIns="0" anchor="ctr"/>
          <a:lstStyle/>
          <a:p>
            <a:endParaRPr lang="en-US"/>
          </a:p>
        </p:txBody>
      </p:sp>
      <p:sp>
        <p:nvSpPr>
          <p:cNvPr id="30736" name="Freeform 192"/>
          <p:cNvSpPr>
            <a:spLocks/>
          </p:cNvSpPr>
          <p:nvPr/>
        </p:nvSpPr>
        <p:spPr bwMode="auto">
          <a:xfrm>
            <a:off x="1143000" y="4343400"/>
            <a:ext cx="1905000" cy="1028700"/>
          </a:xfrm>
          <a:custGeom>
            <a:avLst/>
            <a:gdLst>
              <a:gd name="T0" fmla="*/ 0 w 914"/>
              <a:gd name="T1" fmla="*/ 2147483647 h 648"/>
              <a:gd name="T2" fmla="*/ 2147483647 w 914"/>
              <a:gd name="T3" fmla="*/ 2147483647 h 648"/>
              <a:gd name="T4" fmla="*/ 2147483647 w 914"/>
              <a:gd name="T5" fmla="*/ 2147483647 h 648"/>
              <a:gd name="T6" fmla="*/ 2147483647 w 914"/>
              <a:gd name="T7" fmla="*/ 0 h 648"/>
              <a:gd name="T8" fmla="*/ 0 60000 65536"/>
              <a:gd name="T9" fmla="*/ 0 60000 65536"/>
              <a:gd name="T10" fmla="*/ 0 60000 65536"/>
              <a:gd name="T11" fmla="*/ 0 60000 65536"/>
              <a:gd name="T12" fmla="*/ 0 w 914"/>
              <a:gd name="T13" fmla="*/ 0 h 648"/>
              <a:gd name="T14" fmla="*/ 914 w 914"/>
              <a:gd name="T15" fmla="*/ 648 h 648"/>
            </a:gdLst>
            <a:ahLst/>
            <a:cxnLst>
              <a:cxn ang="T8">
                <a:pos x="T0" y="T1"/>
              </a:cxn>
              <a:cxn ang="T9">
                <a:pos x="T2" y="T3"/>
              </a:cxn>
              <a:cxn ang="T10">
                <a:pos x="T4" y="T5"/>
              </a:cxn>
              <a:cxn ang="T11">
                <a:pos x="T6" y="T7"/>
              </a:cxn>
            </a:cxnLst>
            <a:rect l="T12" t="T13" r="T14" b="T15"/>
            <a:pathLst>
              <a:path w="914" h="648">
                <a:moveTo>
                  <a:pt x="0" y="648"/>
                </a:moveTo>
                <a:cubicBezTo>
                  <a:pt x="1" y="555"/>
                  <a:pt x="1" y="463"/>
                  <a:pt x="2" y="370"/>
                </a:cubicBezTo>
                <a:lnTo>
                  <a:pt x="914" y="370"/>
                </a:lnTo>
                <a:lnTo>
                  <a:pt x="914" y="0"/>
                </a:lnTo>
              </a:path>
            </a:pathLst>
          </a:custGeom>
          <a:noFill/>
          <a:ln w="28575" algn="ctr">
            <a:solidFill>
              <a:srgbClr val="969696"/>
            </a:solidFill>
            <a:round/>
            <a:headEnd/>
            <a:tailEnd/>
          </a:ln>
        </p:spPr>
        <p:txBody>
          <a:bodyPr wrap="none" lIns="0" tIns="0" rIns="0" bIns="0" anchor="ctr"/>
          <a:lstStyle/>
          <a:p>
            <a:endParaRPr lang="en-US"/>
          </a:p>
        </p:txBody>
      </p:sp>
      <p:sp>
        <p:nvSpPr>
          <p:cNvPr id="30737" name="Freeform 193"/>
          <p:cNvSpPr>
            <a:spLocks/>
          </p:cNvSpPr>
          <p:nvPr/>
        </p:nvSpPr>
        <p:spPr bwMode="auto">
          <a:xfrm>
            <a:off x="1905000" y="4267200"/>
            <a:ext cx="1219200" cy="1066800"/>
          </a:xfrm>
          <a:custGeom>
            <a:avLst/>
            <a:gdLst>
              <a:gd name="T0" fmla="*/ 0 w 528"/>
              <a:gd name="T1" fmla="*/ 2147483647 h 480"/>
              <a:gd name="T2" fmla="*/ 0 w 528"/>
              <a:gd name="T3" fmla="*/ 2147483647 h 480"/>
              <a:gd name="T4" fmla="*/ 2147483647 w 528"/>
              <a:gd name="T5" fmla="*/ 2147483647 h 480"/>
              <a:gd name="T6" fmla="*/ 2147483647 w 528"/>
              <a:gd name="T7" fmla="*/ 0 h 480"/>
              <a:gd name="T8" fmla="*/ 0 60000 65536"/>
              <a:gd name="T9" fmla="*/ 0 60000 65536"/>
              <a:gd name="T10" fmla="*/ 0 60000 65536"/>
              <a:gd name="T11" fmla="*/ 0 60000 65536"/>
              <a:gd name="T12" fmla="*/ 0 w 528"/>
              <a:gd name="T13" fmla="*/ 0 h 480"/>
              <a:gd name="T14" fmla="*/ 528 w 528"/>
              <a:gd name="T15" fmla="*/ 480 h 480"/>
            </a:gdLst>
            <a:ahLst/>
            <a:cxnLst>
              <a:cxn ang="T8">
                <a:pos x="T0" y="T1"/>
              </a:cxn>
              <a:cxn ang="T9">
                <a:pos x="T2" y="T3"/>
              </a:cxn>
              <a:cxn ang="T10">
                <a:pos x="T4" y="T5"/>
              </a:cxn>
              <a:cxn ang="T11">
                <a:pos x="T6" y="T7"/>
              </a:cxn>
            </a:cxnLst>
            <a:rect l="T12" t="T13" r="T14" b="T15"/>
            <a:pathLst>
              <a:path w="528" h="480">
                <a:moveTo>
                  <a:pt x="0" y="480"/>
                </a:moveTo>
                <a:lnTo>
                  <a:pt x="0" y="384"/>
                </a:lnTo>
                <a:lnTo>
                  <a:pt x="528" y="384"/>
                </a:lnTo>
                <a:lnTo>
                  <a:pt x="528" y="0"/>
                </a:lnTo>
              </a:path>
            </a:pathLst>
          </a:custGeom>
          <a:noFill/>
          <a:ln w="25400">
            <a:solidFill>
              <a:schemeClr val="hlink"/>
            </a:solidFill>
            <a:round/>
            <a:headEnd/>
            <a:tailEnd/>
          </a:ln>
        </p:spPr>
        <p:txBody>
          <a:bodyPr wrap="none" lIns="0" tIns="0" rIns="0" bIns="0" anchor="ctr"/>
          <a:lstStyle/>
          <a:p>
            <a:endParaRPr lang="en-US"/>
          </a:p>
        </p:txBody>
      </p:sp>
      <p:sp>
        <p:nvSpPr>
          <p:cNvPr id="30738" name="Freeform 194"/>
          <p:cNvSpPr>
            <a:spLocks/>
          </p:cNvSpPr>
          <p:nvPr/>
        </p:nvSpPr>
        <p:spPr bwMode="auto">
          <a:xfrm>
            <a:off x="2667000" y="4352925"/>
            <a:ext cx="533400" cy="1028700"/>
          </a:xfrm>
          <a:custGeom>
            <a:avLst/>
            <a:gdLst>
              <a:gd name="T0" fmla="*/ 2147483647 w 240"/>
              <a:gd name="T1" fmla="*/ 2147483647 h 564"/>
              <a:gd name="T2" fmla="*/ 0 w 240"/>
              <a:gd name="T3" fmla="*/ 2147483647 h 564"/>
              <a:gd name="T4" fmla="*/ 2147483647 w 240"/>
              <a:gd name="T5" fmla="*/ 2147483647 h 564"/>
              <a:gd name="T6" fmla="*/ 2147483647 w 240"/>
              <a:gd name="T7" fmla="*/ 0 h 564"/>
              <a:gd name="T8" fmla="*/ 0 60000 65536"/>
              <a:gd name="T9" fmla="*/ 0 60000 65536"/>
              <a:gd name="T10" fmla="*/ 0 60000 65536"/>
              <a:gd name="T11" fmla="*/ 0 60000 65536"/>
              <a:gd name="T12" fmla="*/ 0 w 240"/>
              <a:gd name="T13" fmla="*/ 0 h 564"/>
              <a:gd name="T14" fmla="*/ 240 w 240"/>
              <a:gd name="T15" fmla="*/ 564 h 564"/>
            </a:gdLst>
            <a:ahLst/>
            <a:cxnLst>
              <a:cxn ang="T8">
                <a:pos x="T0" y="T1"/>
              </a:cxn>
              <a:cxn ang="T9">
                <a:pos x="T2" y="T3"/>
              </a:cxn>
              <a:cxn ang="T10">
                <a:pos x="T4" y="T5"/>
              </a:cxn>
              <a:cxn ang="T11">
                <a:pos x="T6" y="T7"/>
              </a:cxn>
            </a:cxnLst>
            <a:rect l="T12" t="T13" r="T14" b="T15"/>
            <a:pathLst>
              <a:path w="240" h="564">
                <a:moveTo>
                  <a:pt x="2" y="564"/>
                </a:moveTo>
                <a:cubicBezTo>
                  <a:pt x="1" y="505"/>
                  <a:pt x="1" y="530"/>
                  <a:pt x="0" y="471"/>
                </a:cubicBezTo>
                <a:lnTo>
                  <a:pt x="240" y="471"/>
                </a:lnTo>
                <a:lnTo>
                  <a:pt x="240" y="0"/>
                </a:lnTo>
              </a:path>
            </a:pathLst>
          </a:custGeom>
          <a:noFill/>
          <a:ln w="28575" algn="ctr">
            <a:solidFill>
              <a:srgbClr val="969696"/>
            </a:solidFill>
            <a:round/>
            <a:headEnd/>
            <a:tailEnd/>
          </a:ln>
        </p:spPr>
        <p:txBody>
          <a:bodyPr wrap="none" lIns="0" tIns="0" rIns="0" bIns="0" anchor="ctr"/>
          <a:lstStyle/>
          <a:p>
            <a:endParaRPr lang="en-US"/>
          </a:p>
        </p:txBody>
      </p:sp>
      <p:sp>
        <p:nvSpPr>
          <p:cNvPr id="30739" name="Freeform 195"/>
          <p:cNvSpPr>
            <a:spLocks/>
          </p:cNvSpPr>
          <p:nvPr/>
        </p:nvSpPr>
        <p:spPr bwMode="auto">
          <a:xfrm flipH="1">
            <a:off x="2209800" y="4343400"/>
            <a:ext cx="1143000" cy="1066800"/>
          </a:xfrm>
          <a:custGeom>
            <a:avLst/>
            <a:gdLst>
              <a:gd name="T0" fmla="*/ 0 w 288"/>
              <a:gd name="T1" fmla="*/ 2147483647 h 611"/>
              <a:gd name="T2" fmla="*/ 0 w 288"/>
              <a:gd name="T3" fmla="*/ 2147483647 h 611"/>
              <a:gd name="T4" fmla="*/ 2147483647 w 288"/>
              <a:gd name="T5" fmla="*/ 2147483647 h 611"/>
              <a:gd name="T6" fmla="*/ 2147483647 w 288"/>
              <a:gd name="T7" fmla="*/ 0 h 611"/>
              <a:gd name="T8" fmla="*/ 0 60000 65536"/>
              <a:gd name="T9" fmla="*/ 0 60000 65536"/>
              <a:gd name="T10" fmla="*/ 0 60000 65536"/>
              <a:gd name="T11" fmla="*/ 0 60000 65536"/>
              <a:gd name="T12" fmla="*/ 0 w 288"/>
              <a:gd name="T13" fmla="*/ 0 h 611"/>
              <a:gd name="T14" fmla="*/ 288 w 288"/>
              <a:gd name="T15" fmla="*/ 611 h 611"/>
            </a:gdLst>
            <a:ahLst/>
            <a:cxnLst>
              <a:cxn ang="T8">
                <a:pos x="T0" y="T1"/>
              </a:cxn>
              <a:cxn ang="T9">
                <a:pos x="T2" y="T3"/>
              </a:cxn>
              <a:cxn ang="T10">
                <a:pos x="T4" y="T5"/>
              </a:cxn>
              <a:cxn ang="T11">
                <a:pos x="T6" y="T7"/>
              </a:cxn>
            </a:cxnLst>
            <a:rect l="T12" t="T13" r="T14" b="T15"/>
            <a:pathLst>
              <a:path w="288" h="611">
                <a:moveTo>
                  <a:pt x="0" y="611"/>
                </a:moveTo>
                <a:lnTo>
                  <a:pt x="0" y="288"/>
                </a:lnTo>
                <a:lnTo>
                  <a:pt x="288" y="288"/>
                </a:lnTo>
                <a:lnTo>
                  <a:pt x="288" y="0"/>
                </a:lnTo>
              </a:path>
            </a:pathLst>
          </a:custGeom>
          <a:noFill/>
          <a:ln w="28575" algn="ctr">
            <a:solidFill>
              <a:srgbClr val="969696"/>
            </a:solidFill>
            <a:round/>
            <a:headEnd/>
            <a:tailEnd/>
          </a:ln>
        </p:spPr>
        <p:txBody>
          <a:bodyPr wrap="none" lIns="0" tIns="0" rIns="0" bIns="0" anchor="ctr"/>
          <a:lstStyle/>
          <a:p>
            <a:endParaRPr lang="en-US"/>
          </a:p>
        </p:txBody>
      </p:sp>
      <p:sp>
        <p:nvSpPr>
          <p:cNvPr id="30740" name="Freeform 350"/>
          <p:cNvSpPr>
            <a:spLocks/>
          </p:cNvSpPr>
          <p:nvPr/>
        </p:nvSpPr>
        <p:spPr bwMode="auto">
          <a:xfrm>
            <a:off x="2209800" y="2514600"/>
            <a:ext cx="2057400" cy="1600200"/>
          </a:xfrm>
          <a:custGeom>
            <a:avLst/>
            <a:gdLst>
              <a:gd name="T0" fmla="*/ 0 w 1632"/>
              <a:gd name="T1" fmla="*/ 2147483647 h 624"/>
              <a:gd name="T2" fmla="*/ 0 w 1632"/>
              <a:gd name="T3" fmla="*/ 2147483647 h 624"/>
              <a:gd name="T4" fmla="*/ 2147483647 w 1632"/>
              <a:gd name="T5" fmla="*/ 2147483647 h 624"/>
              <a:gd name="T6" fmla="*/ 2147483647 w 1632"/>
              <a:gd name="T7" fmla="*/ 0 h 624"/>
              <a:gd name="T8" fmla="*/ 0 60000 65536"/>
              <a:gd name="T9" fmla="*/ 0 60000 65536"/>
              <a:gd name="T10" fmla="*/ 0 60000 65536"/>
              <a:gd name="T11" fmla="*/ 0 60000 65536"/>
              <a:gd name="T12" fmla="*/ 0 w 1632"/>
              <a:gd name="T13" fmla="*/ 0 h 624"/>
              <a:gd name="T14" fmla="*/ 1632 w 1632"/>
              <a:gd name="T15" fmla="*/ 624 h 624"/>
            </a:gdLst>
            <a:ahLst/>
            <a:cxnLst>
              <a:cxn ang="T8">
                <a:pos x="T0" y="T1"/>
              </a:cxn>
              <a:cxn ang="T9">
                <a:pos x="T2" y="T3"/>
              </a:cxn>
              <a:cxn ang="T10">
                <a:pos x="T4" y="T5"/>
              </a:cxn>
              <a:cxn ang="T11">
                <a:pos x="T6" y="T7"/>
              </a:cxn>
            </a:cxnLst>
            <a:rect l="T12" t="T13" r="T14" b="T15"/>
            <a:pathLst>
              <a:path w="1632" h="624">
                <a:moveTo>
                  <a:pt x="0" y="624"/>
                </a:moveTo>
                <a:lnTo>
                  <a:pt x="0" y="336"/>
                </a:lnTo>
                <a:lnTo>
                  <a:pt x="1632" y="336"/>
                </a:lnTo>
                <a:lnTo>
                  <a:pt x="1632" y="0"/>
                </a:lnTo>
              </a:path>
            </a:pathLst>
          </a:custGeom>
          <a:noFill/>
          <a:ln w="28575" algn="ctr">
            <a:solidFill>
              <a:srgbClr val="969696"/>
            </a:solidFill>
            <a:round/>
            <a:headEnd/>
            <a:tailEnd/>
          </a:ln>
        </p:spPr>
        <p:txBody>
          <a:bodyPr wrap="none" lIns="0" tIns="0" rIns="0" bIns="0" anchor="ctr"/>
          <a:lstStyle/>
          <a:p>
            <a:endParaRPr lang="en-US"/>
          </a:p>
        </p:txBody>
      </p:sp>
      <p:sp>
        <p:nvSpPr>
          <p:cNvPr id="30741" name="Freeform 351"/>
          <p:cNvSpPr>
            <a:spLocks/>
          </p:cNvSpPr>
          <p:nvPr/>
        </p:nvSpPr>
        <p:spPr bwMode="auto">
          <a:xfrm>
            <a:off x="3124200" y="2362200"/>
            <a:ext cx="228600" cy="1828800"/>
          </a:xfrm>
          <a:custGeom>
            <a:avLst/>
            <a:gdLst>
              <a:gd name="T0" fmla="*/ 0 w 576"/>
              <a:gd name="T1" fmla="*/ 2147483647 h 720"/>
              <a:gd name="T2" fmla="*/ 0 w 576"/>
              <a:gd name="T3" fmla="*/ 2147483647 h 720"/>
              <a:gd name="T4" fmla="*/ 2147483647 w 576"/>
              <a:gd name="T5" fmla="*/ 2147483647 h 720"/>
              <a:gd name="T6" fmla="*/ 2147483647 w 576"/>
              <a:gd name="T7" fmla="*/ 0 h 720"/>
              <a:gd name="T8" fmla="*/ 0 60000 65536"/>
              <a:gd name="T9" fmla="*/ 0 60000 65536"/>
              <a:gd name="T10" fmla="*/ 0 60000 65536"/>
              <a:gd name="T11" fmla="*/ 0 60000 65536"/>
              <a:gd name="T12" fmla="*/ 0 w 576"/>
              <a:gd name="T13" fmla="*/ 0 h 720"/>
              <a:gd name="T14" fmla="*/ 576 w 576"/>
              <a:gd name="T15" fmla="*/ 720 h 720"/>
            </a:gdLst>
            <a:ahLst/>
            <a:cxnLst>
              <a:cxn ang="T8">
                <a:pos x="T0" y="T1"/>
              </a:cxn>
              <a:cxn ang="T9">
                <a:pos x="T2" y="T3"/>
              </a:cxn>
              <a:cxn ang="T10">
                <a:pos x="T4" y="T5"/>
              </a:cxn>
              <a:cxn ang="T11">
                <a:pos x="T6" y="T7"/>
              </a:cxn>
            </a:cxnLst>
            <a:rect l="T12" t="T13" r="T14" b="T15"/>
            <a:pathLst>
              <a:path w="576" h="720">
                <a:moveTo>
                  <a:pt x="0" y="720"/>
                </a:moveTo>
                <a:lnTo>
                  <a:pt x="0" y="528"/>
                </a:lnTo>
                <a:lnTo>
                  <a:pt x="576" y="528"/>
                </a:lnTo>
                <a:lnTo>
                  <a:pt x="576" y="0"/>
                </a:lnTo>
              </a:path>
            </a:pathLst>
          </a:custGeom>
          <a:noFill/>
          <a:ln w="28575" algn="ctr">
            <a:solidFill>
              <a:srgbClr val="969696"/>
            </a:solidFill>
            <a:round/>
            <a:headEnd/>
            <a:tailEnd/>
          </a:ln>
        </p:spPr>
        <p:txBody>
          <a:bodyPr wrap="none" lIns="0" tIns="0" rIns="0" bIns="0" anchor="ctr"/>
          <a:lstStyle/>
          <a:p>
            <a:endParaRPr lang="en-US"/>
          </a:p>
        </p:txBody>
      </p:sp>
      <p:sp>
        <p:nvSpPr>
          <p:cNvPr id="30742" name="Freeform 352"/>
          <p:cNvSpPr>
            <a:spLocks/>
          </p:cNvSpPr>
          <p:nvPr/>
        </p:nvSpPr>
        <p:spPr bwMode="auto">
          <a:xfrm>
            <a:off x="3200400" y="2590800"/>
            <a:ext cx="1143000" cy="1524000"/>
          </a:xfrm>
          <a:custGeom>
            <a:avLst/>
            <a:gdLst>
              <a:gd name="T0" fmla="*/ 0 w 1104"/>
              <a:gd name="T1" fmla="*/ 2147483647 h 672"/>
              <a:gd name="T2" fmla="*/ 0 w 1104"/>
              <a:gd name="T3" fmla="*/ 2147483647 h 672"/>
              <a:gd name="T4" fmla="*/ 2147483647 w 1104"/>
              <a:gd name="T5" fmla="*/ 2147483647 h 672"/>
              <a:gd name="T6" fmla="*/ 2147483647 w 1104"/>
              <a:gd name="T7" fmla="*/ 0 h 672"/>
              <a:gd name="T8" fmla="*/ 0 60000 65536"/>
              <a:gd name="T9" fmla="*/ 0 60000 65536"/>
              <a:gd name="T10" fmla="*/ 0 60000 65536"/>
              <a:gd name="T11" fmla="*/ 0 60000 65536"/>
              <a:gd name="T12" fmla="*/ 0 w 1104"/>
              <a:gd name="T13" fmla="*/ 0 h 672"/>
              <a:gd name="T14" fmla="*/ 1104 w 1104"/>
              <a:gd name="T15" fmla="*/ 672 h 672"/>
            </a:gdLst>
            <a:ahLst/>
            <a:cxnLst>
              <a:cxn ang="T8">
                <a:pos x="T0" y="T1"/>
              </a:cxn>
              <a:cxn ang="T9">
                <a:pos x="T2" y="T3"/>
              </a:cxn>
              <a:cxn ang="T10">
                <a:pos x="T4" y="T5"/>
              </a:cxn>
              <a:cxn ang="T11">
                <a:pos x="T6" y="T7"/>
              </a:cxn>
            </a:cxnLst>
            <a:rect l="T12" t="T13" r="T14" b="T15"/>
            <a:pathLst>
              <a:path w="1104" h="672">
                <a:moveTo>
                  <a:pt x="0" y="672"/>
                </a:moveTo>
                <a:lnTo>
                  <a:pt x="0" y="528"/>
                </a:lnTo>
                <a:lnTo>
                  <a:pt x="1104" y="528"/>
                </a:lnTo>
                <a:lnTo>
                  <a:pt x="1104" y="0"/>
                </a:lnTo>
              </a:path>
            </a:pathLst>
          </a:custGeom>
          <a:noFill/>
          <a:ln w="25400">
            <a:solidFill>
              <a:schemeClr val="hlink"/>
            </a:solidFill>
            <a:round/>
            <a:headEnd/>
            <a:tailEnd/>
          </a:ln>
        </p:spPr>
        <p:txBody>
          <a:bodyPr wrap="none" lIns="0" tIns="0" rIns="0" bIns="0" anchor="ctr"/>
          <a:lstStyle/>
          <a:p>
            <a:endParaRPr lang="en-US"/>
          </a:p>
        </p:txBody>
      </p:sp>
      <p:sp>
        <p:nvSpPr>
          <p:cNvPr id="30743" name="Freeform 353"/>
          <p:cNvSpPr>
            <a:spLocks/>
          </p:cNvSpPr>
          <p:nvPr/>
        </p:nvSpPr>
        <p:spPr bwMode="auto">
          <a:xfrm>
            <a:off x="3429000" y="2514600"/>
            <a:ext cx="1676400" cy="1600200"/>
          </a:xfrm>
          <a:custGeom>
            <a:avLst/>
            <a:gdLst>
              <a:gd name="T0" fmla="*/ 2147483647 w 720"/>
              <a:gd name="T1" fmla="*/ 2147483647 h 720"/>
              <a:gd name="T2" fmla="*/ 2147483647 w 720"/>
              <a:gd name="T3" fmla="*/ 2147483647 h 720"/>
              <a:gd name="T4" fmla="*/ 0 w 720"/>
              <a:gd name="T5" fmla="*/ 2147483647 h 720"/>
              <a:gd name="T6" fmla="*/ 0 w 720"/>
              <a:gd name="T7" fmla="*/ 0 h 720"/>
              <a:gd name="T8" fmla="*/ 0 60000 65536"/>
              <a:gd name="T9" fmla="*/ 0 60000 65536"/>
              <a:gd name="T10" fmla="*/ 0 60000 65536"/>
              <a:gd name="T11" fmla="*/ 0 60000 65536"/>
              <a:gd name="T12" fmla="*/ 0 w 720"/>
              <a:gd name="T13" fmla="*/ 0 h 720"/>
              <a:gd name="T14" fmla="*/ 720 w 720"/>
              <a:gd name="T15" fmla="*/ 720 h 720"/>
            </a:gdLst>
            <a:ahLst/>
            <a:cxnLst>
              <a:cxn ang="T8">
                <a:pos x="T0" y="T1"/>
              </a:cxn>
              <a:cxn ang="T9">
                <a:pos x="T2" y="T3"/>
              </a:cxn>
              <a:cxn ang="T10">
                <a:pos x="T4" y="T5"/>
              </a:cxn>
              <a:cxn ang="T11">
                <a:pos x="T6" y="T7"/>
              </a:cxn>
            </a:cxnLst>
            <a:rect l="T12" t="T13" r="T14" b="T15"/>
            <a:pathLst>
              <a:path w="720" h="720">
                <a:moveTo>
                  <a:pt x="720" y="720"/>
                </a:moveTo>
                <a:lnTo>
                  <a:pt x="720" y="480"/>
                </a:lnTo>
                <a:lnTo>
                  <a:pt x="0" y="480"/>
                </a:lnTo>
                <a:lnTo>
                  <a:pt x="0" y="0"/>
                </a:lnTo>
              </a:path>
            </a:pathLst>
          </a:custGeom>
          <a:noFill/>
          <a:ln w="25400">
            <a:solidFill>
              <a:schemeClr val="hlink"/>
            </a:solidFill>
            <a:round/>
            <a:headEnd/>
            <a:tailEnd/>
          </a:ln>
        </p:spPr>
        <p:txBody>
          <a:bodyPr wrap="none" lIns="0" tIns="0" rIns="0" bIns="0" anchor="ctr"/>
          <a:lstStyle/>
          <a:p>
            <a:endParaRPr lang="en-US"/>
          </a:p>
        </p:txBody>
      </p:sp>
      <p:sp>
        <p:nvSpPr>
          <p:cNvPr id="30744" name="Freeform 354"/>
          <p:cNvSpPr>
            <a:spLocks/>
          </p:cNvSpPr>
          <p:nvPr/>
        </p:nvSpPr>
        <p:spPr bwMode="auto">
          <a:xfrm>
            <a:off x="4419600" y="2514600"/>
            <a:ext cx="762000" cy="1600200"/>
          </a:xfrm>
          <a:custGeom>
            <a:avLst/>
            <a:gdLst>
              <a:gd name="T0" fmla="*/ 2147483647 w 144"/>
              <a:gd name="T1" fmla="*/ 2147483647 h 720"/>
              <a:gd name="T2" fmla="*/ 2147483647 w 144"/>
              <a:gd name="T3" fmla="*/ 2147483647 h 720"/>
              <a:gd name="T4" fmla="*/ 0 w 144"/>
              <a:gd name="T5" fmla="*/ 2147483647 h 720"/>
              <a:gd name="T6" fmla="*/ 0 w 144"/>
              <a:gd name="T7" fmla="*/ 0 h 720"/>
              <a:gd name="T8" fmla="*/ 0 60000 65536"/>
              <a:gd name="T9" fmla="*/ 0 60000 65536"/>
              <a:gd name="T10" fmla="*/ 0 60000 65536"/>
              <a:gd name="T11" fmla="*/ 0 60000 65536"/>
              <a:gd name="T12" fmla="*/ 0 w 144"/>
              <a:gd name="T13" fmla="*/ 0 h 720"/>
              <a:gd name="T14" fmla="*/ 144 w 144"/>
              <a:gd name="T15" fmla="*/ 720 h 720"/>
            </a:gdLst>
            <a:ahLst/>
            <a:cxnLst>
              <a:cxn ang="T8">
                <a:pos x="T0" y="T1"/>
              </a:cxn>
              <a:cxn ang="T9">
                <a:pos x="T2" y="T3"/>
              </a:cxn>
              <a:cxn ang="T10">
                <a:pos x="T4" y="T5"/>
              </a:cxn>
              <a:cxn ang="T11">
                <a:pos x="T6" y="T7"/>
              </a:cxn>
            </a:cxnLst>
            <a:rect l="T12" t="T13" r="T14" b="T15"/>
            <a:pathLst>
              <a:path w="144" h="720">
                <a:moveTo>
                  <a:pt x="144" y="720"/>
                </a:moveTo>
                <a:lnTo>
                  <a:pt x="144" y="432"/>
                </a:lnTo>
                <a:lnTo>
                  <a:pt x="0" y="432"/>
                </a:lnTo>
                <a:lnTo>
                  <a:pt x="0" y="0"/>
                </a:lnTo>
              </a:path>
            </a:pathLst>
          </a:custGeom>
          <a:noFill/>
          <a:ln w="28575" algn="ctr">
            <a:solidFill>
              <a:srgbClr val="969696"/>
            </a:solidFill>
            <a:round/>
            <a:headEnd/>
            <a:tailEnd/>
          </a:ln>
        </p:spPr>
        <p:txBody>
          <a:bodyPr wrap="none" lIns="0" tIns="0" rIns="0" bIns="0" anchor="ctr"/>
          <a:lstStyle/>
          <a:p>
            <a:endParaRPr lang="en-US"/>
          </a:p>
        </p:txBody>
      </p:sp>
      <p:sp>
        <p:nvSpPr>
          <p:cNvPr id="30745" name="Freeform 355"/>
          <p:cNvSpPr>
            <a:spLocks/>
          </p:cNvSpPr>
          <p:nvPr/>
        </p:nvSpPr>
        <p:spPr bwMode="auto">
          <a:xfrm>
            <a:off x="3505200" y="2590800"/>
            <a:ext cx="2590800" cy="1447800"/>
          </a:xfrm>
          <a:custGeom>
            <a:avLst/>
            <a:gdLst>
              <a:gd name="T0" fmla="*/ 2147483647 w 1248"/>
              <a:gd name="T1" fmla="*/ 2147483647 h 672"/>
              <a:gd name="T2" fmla="*/ 2147483647 w 1248"/>
              <a:gd name="T3" fmla="*/ 2147483647 h 672"/>
              <a:gd name="T4" fmla="*/ 0 w 1248"/>
              <a:gd name="T5" fmla="*/ 2147483647 h 672"/>
              <a:gd name="T6" fmla="*/ 0 w 1248"/>
              <a:gd name="T7" fmla="*/ 0 h 672"/>
              <a:gd name="T8" fmla="*/ 0 60000 65536"/>
              <a:gd name="T9" fmla="*/ 0 60000 65536"/>
              <a:gd name="T10" fmla="*/ 0 60000 65536"/>
              <a:gd name="T11" fmla="*/ 0 60000 65536"/>
              <a:gd name="T12" fmla="*/ 0 w 1248"/>
              <a:gd name="T13" fmla="*/ 0 h 672"/>
              <a:gd name="T14" fmla="*/ 1248 w 1248"/>
              <a:gd name="T15" fmla="*/ 672 h 672"/>
            </a:gdLst>
            <a:ahLst/>
            <a:cxnLst>
              <a:cxn ang="T8">
                <a:pos x="T0" y="T1"/>
              </a:cxn>
              <a:cxn ang="T9">
                <a:pos x="T2" y="T3"/>
              </a:cxn>
              <a:cxn ang="T10">
                <a:pos x="T4" y="T5"/>
              </a:cxn>
              <a:cxn ang="T11">
                <a:pos x="T6" y="T7"/>
              </a:cxn>
            </a:cxnLst>
            <a:rect l="T12" t="T13" r="T14" b="T15"/>
            <a:pathLst>
              <a:path w="1248" h="672">
                <a:moveTo>
                  <a:pt x="1248" y="672"/>
                </a:moveTo>
                <a:lnTo>
                  <a:pt x="1248" y="288"/>
                </a:lnTo>
                <a:lnTo>
                  <a:pt x="0" y="288"/>
                </a:lnTo>
                <a:lnTo>
                  <a:pt x="0" y="0"/>
                </a:lnTo>
              </a:path>
            </a:pathLst>
          </a:custGeom>
          <a:noFill/>
          <a:ln w="28575" algn="ctr">
            <a:solidFill>
              <a:srgbClr val="969696"/>
            </a:solidFill>
            <a:round/>
            <a:headEnd/>
            <a:tailEnd/>
          </a:ln>
        </p:spPr>
        <p:txBody>
          <a:bodyPr wrap="none" lIns="0" tIns="0" rIns="0" bIns="0" anchor="ctr"/>
          <a:lstStyle/>
          <a:p>
            <a:endParaRPr lang="en-US"/>
          </a:p>
        </p:txBody>
      </p:sp>
      <p:sp>
        <p:nvSpPr>
          <p:cNvPr id="30746" name="Freeform 356"/>
          <p:cNvSpPr>
            <a:spLocks/>
          </p:cNvSpPr>
          <p:nvPr/>
        </p:nvSpPr>
        <p:spPr bwMode="auto">
          <a:xfrm>
            <a:off x="2133600" y="2590800"/>
            <a:ext cx="1143000" cy="1447800"/>
          </a:xfrm>
          <a:custGeom>
            <a:avLst/>
            <a:gdLst>
              <a:gd name="T0" fmla="*/ 0 w 1104"/>
              <a:gd name="T1" fmla="*/ 2147483647 h 624"/>
              <a:gd name="T2" fmla="*/ 0 w 1104"/>
              <a:gd name="T3" fmla="*/ 2147483647 h 624"/>
              <a:gd name="T4" fmla="*/ 2147483647 w 1104"/>
              <a:gd name="T5" fmla="*/ 2147483647 h 624"/>
              <a:gd name="T6" fmla="*/ 2147483647 w 1104"/>
              <a:gd name="T7" fmla="*/ 0 h 624"/>
              <a:gd name="T8" fmla="*/ 0 60000 65536"/>
              <a:gd name="T9" fmla="*/ 0 60000 65536"/>
              <a:gd name="T10" fmla="*/ 0 60000 65536"/>
              <a:gd name="T11" fmla="*/ 0 60000 65536"/>
              <a:gd name="T12" fmla="*/ 0 w 1104"/>
              <a:gd name="T13" fmla="*/ 0 h 624"/>
              <a:gd name="T14" fmla="*/ 1104 w 1104"/>
              <a:gd name="T15" fmla="*/ 624 h 624"/>
            </a:gdLst>
            <a:ahLst/>
            <a:cxnLst>
              <a:cxn ang="T8">
                <a:pos x="T0" y="T1"/>
              </a:cxn>
              <a:cxn ang="T9">
                <a:pos x="T2" y="T3"/>
              </a:cxn>
              <a:cxn ang="T10">
                <a:pos x="T4" y="T5"/>
              </a:cxn>
              <a:cxn ang="T11">
                <a:pos x="T6" y="T7"/>
              </a:cxn>
            </a:cxnLst>
            <a:rect l="T12" t="T13" r="T14" b="T15"/>
            <a:pathLst>
              <a:path w="1104" h="624">
                <a:moveTo>
                  <a:pt x="0" y="624"/>
                </a:moveTo>
                <a:lnTo>
                  <a:pt x="0" y="288"/>
                </a:lnTo>
                <a:lnTo>
                  <a:pt x="1104" y="288"/>
                </a:lnTo>
                <a:lnTo>
                  <a:pt x="1104" y="0"/>
                </a:lnTo>
              </a:path>
            </a:pathLst>
          </a:custGeom>
          <a:noFill/>
          <a:ln w="25400">
            <a:solidFill>
              <a:schemeClr val="hlink"/>
            </a:solidFill>
            <a:round/>
            <a:headEnd/>
            <a:tailEnd/>
          </a:ln>
        </p:spPr>
        <p:txBody>
          <a:bodyPr wrap="none" lIns="0" tIns="0" rIns="0" bIns="0" anchor="ctr"/>
          <a:lstStyle/>
          <a:p>
            <a:endParaRPr lang="en-US"/>
          </a:p>
        </p:txBody>
      </p:sp>
      <p:sp>
        <p:nvSpPr>
          <p:cNvPr id="30747" name="Freeform 357"/>
          <p:cNvSpPr>
            <a:spLocks/>
          </p:cNvSpPr>
          <p:nvPr/>
        </p:nvSpPr>
        <p:spPr bwMode="auto">
          <a:xfrm flipH="1">
            <a:off x="4495800" y="2413000"/>
            <a:ext cx="1676400" cy="1624013"/>
          </a:xfrm>
          <a:custGeom>
            <a:avLst/>
            <a:gdLst>
              <a:gd name="T0" fmla="*/ 0 w 1632"/>
              <a:gd name="T1" fmla="*/ 2147483647 h 624"/>
              <a:gd name="T2" fmla="*/ 0 w 1632"/>
              <a:gd name="T3" fmla="*/ 2147483647 h 624"/>
              <a:gd name="T4" fmla="*/ 2147483647 w 1632"/>
              <a:gd name="T5" fmla="*/ 2147483647 h 624"/>
              <a:gd name="T6" fmla="*/ 2147483647 w 1632"/>
              <a:gd name="T7" fmla="*/ 0 h 624"/>
              <a:gd name="T8" fmla="*/ 0 60000 65536"/>
              <a:gd name="T9" fmla="*/ 0 60000 65536"/>
              <a:gd name="T10" fmla="*/ 0 60000 65536"/>
              <a:gd name="T11" fmla="*/ 0 60000 65536"/>
              <a:gd name="T12" fmla="*/ 0 w 1632"/>
              <a:gd name="T13" fmla="*/ 0 h 624"/>
              <a:gd name="T14" fmla="*/ 1632 w 1632"/>
              <a:gd name="T15" fmla="*/ 624 h 624"/>
            </a:gdLst>
            <a:ahLst/>
            <a:cxnLst>
              <a:cxn ang="T8">
                <a:pos x="T0" y="T1"/>
              </a:cxn>
              <a:cxn ang="T9">
                <a:pos x="T2" y="T3"/>
              </a:cxn>
              <a:cxn ang="T10">
                <a:pos x="T4" y="T5"/>
              </a:cxn>
              <a:cxn ang="T11">
                <a:pos x="T6" y="T7"/>
              </a:cxn>
            </a:cxnLst>
            <a:rect l="T12" t="T13" r="T14" b="T15"/>
            <a:pathLst>
              <a:path w="1632" h="624">
                <a:moveTo>
                  <a:pt x="0" y="624"/>
                </a:moveTo>
                <a:lnTo>
                  <a:pt x="0" y="336"/>
                </a:lnTo>
                <a:lnTo>
                  <a:pt x="1632" y="336"/>
                </a:lnTo>
                <a:lnTo>
                  <a:pt x="1632" y="0"/>
                </a:lnTo>
              </a:path>
            </a:pathLst>
          </a:custGeom>
          <a:noFill/>
          <a:ln w="25400">
            <a:solidFill>
              <a:schemeClr val="hlink"/>
            </a:solidFill>
            <a:round/>
            <a:headEnd/>
            <a:tailEnd/>
          </a:ln>
        </p:spPr>
        <p:txBody>
          <a:bodyPr wrap="none" lIns="0" tIns="0" rIns="0" bIns="0" anchor="ctr"/>
          <a:lstStyle/>
          <a:p>
            <a:endParaRPr lang="en-US"/>
          </a:p>
        </p:txBody>
      </p:sp>
      <p:pic>
        <p:nvPicPr>
          <p:cNvPr id="30748" name="Picture 67" descr="L2-L3-Switch.png"/>
          <p:cNvPicPr preferRelativeResize="0">
            <a:picLocks noChangeAspect="1"/>
          </p:cNvPicPr>
          <p:nvPr/>
        </p:nvPicPr>
        <p:blipFill>
          <a:blip r:embed="rId4" cstate="print"/>
          <a:srcRect/>
          <a:stretch>
            <a:fillRect/>
          </a:stretch>
        </p:blipFill>
        <p:spPr bwMode="auto">
          <a:xfrm>
            <a:off x="4206875" y="2319338"/>
            <a:ext cx="347663" cy="347662"/>
          </a:xfrm>
          <a:prstGeom prst="rect">
            <a:avLst/>
          </a:prstGeom>
          <a:noFill/>
          <a:ln w="19050">
            <a:noFill/>
            <a:miter lim="800000"/>
            <a:headEnd/>
            <a:tailEnd/>
          </a:ln>
        </p:spPr>
      </p:pic>
      <p:pic>
        <p:nvPicPr>
          <p:cNvPr id="30749" name="Picture 67" descr="L2-L3-Switch.png"/>
          <p:cNvPicPr preferRelativeResize="0">
            <a:picLocks noChangeAspect="1"/>
          </p:cNvPicPr>
          <p:nvPr/>
        </p:nvPicPr>
        <p:blipFill>
          <a:blip r:embed="rId4" cstate="print"/>
          <a:srcRect/>
          <a:stretch>
            <a:fillRect/>
          </a:stretch>
        </p:blipFill>
        <p:spPr bwMode="auto">
          <a:xfrm>
            <a:off x="3195638" y="2319338"/>
            <a:ext cx="346075" cy="347662"/>
          </a:xfrm>
          <a:prstGeom prst="rect">
            <a:avLst/>
          </a:prstGeom>
          <a:noFill/>
          <a:ln w="19050">
            <a:noFill/>
            <a:miter lim="800000"/>
            <a:headEnd/>
            <a:tailEnd/>
          </a:ln>
        </p:spPr>
      </p:pic>
      <p:grpSp>
        <p:nvGrpSpPr>
          <p:cNvPr id="30750" name="Group 246"/>
          <p:cNvGrpSpPr>
            <a:grpSpLocks/>
          </p:cNvGrpSpPr>
          <p:nvPr/>
        </p:nvGrpSpPr>
        <p:grpSpPr bwMode="auto">
          <a:xfrm>
            <a:off x="838200" y="5403850"/>
            <a:ext cx="503238" cy="768350"/>
            <a:chOff x="3657600" y="5708650"/>
            <a:chExt cx="503238" cy="768351"/>
          </a:xfrm>
        </p:grpSpPr>
        <p:sp>
          <p:nvSpPr>
            <p:cNvPr id="30916" name="Line 199"/>
            <p:cNvSpPr>
              <a:spLocks noChangeShapeType="1"/>
            </p:cNvSpPr>
            <p:nvPr/>
          </p:nvSpPr>
          <p:spPr bwMode="auto">
            <a:xfrm flipV="1">
              <a:off x="3908425" y="5708650"/>
              <a:ext cx="0" cy="234950"/>
            </a:xfrm>
            <a:prstGeom prst="line">
              <a:avLst/>
            </a:prstGeom>
            <a:noFill/>
            <a:ln w="25400">
              <a:solidFill>
                <a:schemeClr val="folHlink"/>
              </a:solidFill>
              <a:round/>
              <a:headEnd/>
              <a:tailEnd/>
            </a:ln>
          </p:spPr>
          <p:txBody>
            <a:bodyPr wrap="none" lIns="0" tIns="0" rIns="0" bIns="0" anchor="ctr"/>
            <a:lstStyle/>
            <a:p>
              <a:endParaRPr lang="en-US"/>
            </a:p>
          </p:txBody>
        </p:sp>
        <p:grpSp>
          <p:nvGrpSpPr>
            <p:cNvPr id="30917" name="Group 242"/>
            <p:cNvGrpSpPr>
              <a:grpSpLocks/>
            </p:cNvGrpSpPr>
            <p:nvPr/>
          </p:nvGrpSpPr>
          <p:grpSpPr bwMode="auto">
            <a:xfrm>
              <a:off x="3657600" y="5940425"/>
              <a:ext cx="503238" cy="536576"/>
              <a:chOff x="3657600" y="5940425"/>
              <a:chExt cx="503238" cy="536576"/>
            </a:xfrm>
          </p:grpSpPr>
          <p:sp>
            <p:nvSpPr>
              <p:cNvPr id="30918" name="Freeform 198"/>
              <p:cNvSpPr>
                <a:spLocks/>
              </p:cNvSpPr>
              <p:nvPr/>
            </p:nvSpPr>
            <p:spPr bwMode="auto">
              <a:xfrm>
                <a:off x="37084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30919" name="Line 200"/>
              <p:cNvSpPr>
                <a:spLocks noChangeShapeType="1"/>
              </p:cNvSpPr>
              <p:nvPr/>
            </p:nvSpPr>
            <p:spPr bwMode="auto">
              <a:xfrm flipV="1">
                <a:off x="38465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30920" name="Line 201"/>
              <p:cNvSpPr>
                <a:spLocks noChangeShapeType="1"/>
              </p:cNvSpPr>
              <p:nvPr/>
            </p:nvSpPr>
            <p:spPr bwMode="auto">
              <a:xfrm flipV="1">
                <a:off x="39798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30921" name="Group 1302"/>
              <p:cNvGrpSpPr>
                <a:grpSpLocks/>
              </p:cNvGrpSpPr>
              <p:nvPr/>
            </p:nvGrpSpPr>
            <p:grpSpPr bwMode="auto">
              <a:xfrm>
                <a:off x="3657600" y="6084888"/>
                <a:ext cx="503238" cy="392113"/>
                <a:chOff x="944" y="3648"/>
                <a:chExt cx="448" cy="350"/>
              </a:xfrm>
            </p:grpSpPr>
            <p:grpSp>
              <p:nvGrpSpPr>
                <p:cNvPr id="30922" name="Group 1303"/>
                <p:cNvGrpSpPr>
                  <a:grpSpLocks/>
                </p:cNvGrpSpPr>
                <p:nvPr/>
              </p:nvGrpSpPr>
              <p:grpSpPr bwMode="auto">
                <a:xfrm>
                  <a:off x="944" y="3648"/>
                  <a:ext cx="448" cy="158"/>
                  <a:chOff x="2721" y="3120"/>
                  <a:chExt cx="543" cy="192"/>
                </a:xfrm>
              </p:grpSpPr>
              <p:pic>
                <p:nvPicPr>
                  <p:cNvPr id="30928"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30929"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30930"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30931"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nvGrpSpPr>
                <p:cNvPr id="30923" name="Group 1308"/>
                <p:cNvGrpSpPr>
                  <a:grpSpLocks/>
                </p:cNvGrpSpPr>
                <p:nvPr/>
              </p:nvGrpSpPr>
              <p:grpSpPr bwMode="auto">
                <a:xfrm>
                  <a:off x="944" y="3840"/>
                  <a:ext cx="448" cy="158"/>
                  <a:chOff x="2721" y="3120"/>
                  <a:chExt cx="543" cy="192"/>
                </a:xfrm>
              </p:grpSpPr>
              <p:pic>
                <p:nvPicPr>
                  <p:cNvPr id="30924"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30925"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30926"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30927"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grpSp>
      </p:grpSp>
      <p:grpSp>
        <p:nvGrpSpPr>
          <p:cNvPr id="30751" name="Group 244"/>
          <p:cNvGrpSpPr>
            <a:grpSpLocks/>
          </p:cNvGrpSpPr>
          <p:nvPr/>
        </p:nvGrpSpPr>
        <p:grpSpPr bwMode="auto">
          <a:xfrm>
            <a:off x="2362200" y="5387975"/>
            <a:ext cx="503238" cy="784225"/>
            <a:chOff x="4872038" y="5692775"/>
            <a:chExt cx="503238" cy="784226"/>
          </a:xfrm>
        </p:grpSpPr>
        <p:sp>
          <p:nvSpPr>
            <p:cNvPr id="30901" name="Freeform 253"/>
            <p:cNvSpPr>
              <a:spLocks/>
            </p:cNvSpPr>
            <p:nvPr/>
          </p:nvSpPr>
          <p:spPr bwMode="auto">
            <a:xfrm>
              <a:off x="4922838"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30902" name="Line 254"/>
            <p:cNvSpPr>
              <a:spLocks noChangeShapeType="1"/>
            </p:cNvSpPr>
            <p:nvPr/>
          </p:nvSpPr>
          <p:spPr bwMode="auto">
            <a:xfrm flipV="1">
              <a:off x="5122863" y="5692775"/>
              <a:ext cx="0" cy="250825"/>
            </a:xfrm>
            <a:prstGeom prst="line">
              <a:avLst/>
            </a:prstGeom>
            <a:noFill/>
            <a:ln w="25400">
              <a:solidFill>
                <a:schemeClr val="folHlink"/>
              </a:solidFill>
              <a:round/>
              <a:headEnd/>
              <a:tailEnd/>
            </a:ln>
          </p:spPr>
          <p:txBody>
            <a:bodyPr wrap="none" lIns="0" tIns="0" rIns="0" bIns="0" anchor="ctr"/>
            <a:lstStyle/>
            <a:p>
              <a:endParaRPr lang="en-US"/>
            </a:p>
          </p:txBody>
        </p:sp>
        <p:sp>
          <p:nvSpPr>
            <p:cNvPr id="30903" name="Line 255"/>
            <p:cNvSpPr>
              <a:spLocks noChangeShapeType="1"/>
            </p:cNvSpPr>
            <p:nvPr/>
          </p:nvSpPr>
          <p:spPr bwMode="auto">
            <a:xfrm flipV="1">
              <a:off x="5060950"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30904" name="Line 256"/>
            <p:cNvSpPr>
              <a:spLocks noChangeShapeType="1"/>
            </p:cNvSpPr>
            <p:nvPr/>
          </p:nvSpPr>
          <p:spPr bwMode="auto">
            <a:xfrm flipV="1">
              <a:off x="5194300"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30905" name="Group 1302"/>
            <p:cNvGrpSpPr>
              <a:grpSpLocks/>
            </p:cNvGrpSpPr>
            <p:nvPr/>
          </p:nvGrpSpPr>
          <p:grpSpPr bwMode="auto">
            <a:xfrm>
              <a:off x="4872038" y="6084888"/>
              <a:ext cx="503238" cy="392113"/>
              <a:chOff x="944" y="3648"/>
              <a:chExt cx="448" cy="350"/>
            </a:xfrm>
          </p:grpSpPr>
          <p:grpSp>
            <p:nvGrpSpPr>
              <p:cNvPr id="30906" name="Group 1303"/>
              <p:cNvGrpSpPr>
                <a:grpSpLocks/>
              </p:cNvGrpSpPr>
              <p:nvPr/>
            </p:nvGrpSpPr>
            <p:grpSpPr bwMode="auto">
              <a:xfrm>
                <a:off x="944" y="3648"/>
                <a:ext cx="448" cy="158"/>
                <a:chOff x="2721" y="3120"/>
                <a:chExt cx="543" cy="192"/>
              </a:xfrm>
            </p:grpSpPr>
            <p:pic>
              <p:nvPicPr>
                <p:cNvPr id="30912"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30913"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30914"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30915"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nvGrpSpPr>
              <p:cNvPr id="30907" name="Group 1308"/>
              <p:cNvGrpSpPr>
                <a:grpSpLocks/>
              </p:cNvGrpSpPr>
              <p:nvPr/>
            </p:nvGrpSpPr>
            <p:grpSpPr bwMode="auto">
              <a:xfrm>
                <a:off x="944" y="3840"/>
                <a:ext cx="448" cy="158"/>
                <a:chOff x="2721" y="3120"/>
                <a:chExt cx="543" cy="192"/>
              </a:xfrm>
            </p:grpSpPr>
            <p:pic>
              <p:nvPicPr>
                <p:cNvPr id="30908"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30909"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30910"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30911"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grpSp>
      <p:grpSp>
        <p:nvGrpSpPr>
          <p:cNvPr id="30752" name="Group 252"/>
          <p:cNvGrpSpPr>
            <a:grpSpLocks/>
          </p:cNvGrpSpPr>
          <p:nvPr/>
        </p:nvGrpSpPr>
        <p:grpSpPr bwMode="auto">
          <a:xfrm>
            <a:off x="3124200" y="5372100"/>
            <a:ext cx="503238" cy="800100"/>
            <a:chOff x="5486400" y="5676900"/>
            <a:chExt cx="503238" cy="800101"/>
          </a:xfrm>
        </p:grpSpPr>
        <p:sp>
          <p:nvSpPr>
            <p:cNvPr id="30886" name="Freeform 234"/>
            <p:cNvSpPr>
              <a:spLocks/>
            </p:cNvSpPr>
            <p:nvPr/>
          </p:nvSpPr>
          <p:spPr bwMode="auto">
            <a:xfrm>
              <a:off x="5537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30887" name="Line 235"/>
            <p:cNvSpPr>
              <a:spLocks noChangeShapeType="1"/>
            </p:cNvSpPr>
            <p:nvPr/>
          </p:nvSpPr>
          <p:spPr bwMode="auto">
            <a:xfrm flipH="1" flipV="1">
              <a:off x="5734050" y="5676900"/>
              <a:ext cx="3175" cy="266700"/>
            </a:xfrm>
            <a:prstGeom prst="line">
              <a:avLst/>
            </a:prstGeom>
            <a:noFill/>
            <a:ln w="25400">
              <a:solidFill>
                <a:schemeClr val="folHlink"/>
              </a:solidFill>
              <a:round/>
              <a:headEnd/>
              <a:tailEnd/>
            </a:ln>
          </p:spPr>
          <p:txBody>
            <a:bodyPr wrap="none" lIns="0" tIns="0" rIns="0" bIns="0" anchor="ctr"/>
            <a:lstStyle/>
            <a:p>
              <a:endParaRPr lang="en-US"/>
            </a:p>
          </p:txBody>
        </p:sp>
        <p:sp>
          <p:nvSpPr>
            <p:cNvPr id="30888" name="Line 236"/>
            <p:cNvSpPr>
              <a:spLocks noChangeShapeType="1"/>
            </p:cNvSpPr>
            <p:nvPr/>
          </p:nvSpPr>
          <p:spPr bwMode="auto">
            <a:xfrm flipV="1">
              <a:off x="56753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30889" name="Line 237"/>
            <p:cNvSpPr>
              <a:spLocks noChangeShapeType="1"/>
            </p:cNvSpPr>
            <p:nvPr/>
          </p:nvSpPr>
          <p:spPr bwMode="auto">
            <a:xfrm flipV="1">
              <a:off x="58086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30890" name="Group 1302"/>
            <p:cNvGrpSpPr>
              <a:grpSpLocks/>
            </p:cNvGrpSpPr>
            <p:nvPr/>
          </p:nvGrpSpPr>
          <p:grpSpPr bwMode="auto">
            <a:xfrm>
              <a:off x="5486400" y="6084888"/>
              <a:ext cx="503238" cy="392113"/>
              <a:chOff x="944" y="3648"/>
              <a:chExt cx="448" cy="350"/>
            </a:xfrm>
          </p:grpSpPr>
          <p:grpSp>
            <p:nvGrpSpPr>
              <p:cNvPr id="30891" name="Group 1303"/>
              <p:cNvGrpSpPr>
                <a:grpSpLocks/>
              </p:cNvGrpSpPr>
              <p:nvPr/>
            </p:nvGrpSpPr>
            <p:grpSpPr bwMode="auto">
              <a:xfrm>
                <a:off x="944" y="3648"/>
                <a:ext cx="448" cy="158"/>
                <a:chOff x="2721" y="3120"/>
                <a:chExt cx="543" cy="192"/>
              </a:xfrm>
            </p:grpSpPr>
            <p:pic>
              <p:nvPicPr>
                <p:cNvPr id="30897"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30898"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30899"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30900"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nvGrpSpPr>
              <p:cNvPr id="30892" name="Group 1308"/>
              <p:cNvGrpSpPr>
                <a:grpSpLocks/>
              </p:cNvGrpSpPr>
              <p:nvPr/>
            </p:nvGrpSpPr>
            <p:grpSpPr bwMode="auto">
              <a:xfrm>
                <a:off x="944" y="3840"/>
                <a:ext cx="448" cy="158"/>
                <a:chOff x="2721" y="3120"/>
                <a:chExt cx="543" cy="192"/>
              </a:xfrm>
            </p:grpSpPr>
            <p:pic>
              <p:nvPicPr>
                <p:cNvPr id="30893"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30894"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30895"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30896"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grpSp>
      <p:sp>
        <p:nvSpPr>
          <p:cNvPr id="30753" name="Freeform 192"/>
          <p:cNvSpPr>
            <a:spLocks/>
          </p:cNvSpPr>
          <p:nvPr/>
        </p:nvSpPr>
        <p:spPr bwMode="auto">
          <a:xfrm>
            <a:off x="1828800" y="4343400"/>
            <a:ext cx="304800" cy="1066800"/>
          </a:xfrm>
          <a:custGeom>
            <a:avLst/>
            <a:gdLst>
              <a:gd name="T0" fmla="*/ 0 w 914"/>
              <a:gd name="T1" fmla="*/ 2147483647 h 567"/>
              <a:gd name="T2" fmla="*/ 2147483647 w 914"/>
              <a:gd name="T3" fmla="*/ 2147483647 h 567"/>
              <a:gd name="T4" fmla="*/ 2147483647 w 914"/>
              <a:gd name="T5" fmla="*/ 2147483647 h 567"/>
              <a:gd name="T6" fmla="*/ 2147483647 w 914"/>
              <a:gd name="T7" fmla="*/ 0 h 567"/>
              <a:gd name="T8" fmla="*/ 0 60000 65536"/>
              <a:gd name="T9" fmla="*/ 0 60000 65536"/>
              <a:gd name="T10" fmla="*/ 0 60000 65536"/>
              <a:gd name="T11" fmla="*/ 0 60000 65536"/>
              <a:gd name="T12" fmla="*/ 0 w 914"/>
              <a:gd name="T13" fmla="*/ 0 h 567"/>
              <a:gd name="T14" fmla="*/ 914 w 914"/>
              <a:gd name="T15" fmla="*/ 567 h 567"/>
            </a:gdLst>
            <a:ahLst/>
            <a:cxnLst>
              <a:cxn ang="T8">
                <a:pos x="T0" y="T1"/>
              </a:cxn>
              <a:cxn ang="T9">
                <a:pos x="T2" y="T3"/>
              </a:cxn>
              <a:cxn ang="T10">
                <a:pos x="T4" y="T5"/>
              </a:cxn>
              <a:cxn ang="T11">
                <a:pos x="T6" y="T7"/>
              </a:cxn>
            </a:cxnLst>
            <a:rect l="T12" t="T13" r="T14" b="T15"/>
            <a:pathLst>
              <a:path w="914" h="567">
                <a:moveTo>
                  <a:pt x="0" y="567"/>
                </a:moveTo>
                <a:cubicBezTo>
                  <a:pt x="1" y="474"/>
                  <a:pt x="1" y="463"/>
                  <a:pt x="2" y="370"/>
                </a:cubicBezTo>
                <a:lnTo>
                  <a:pt x="914" y="370"/>
                </a:lnTo>
                <a:lnTo>
                  <a:pt x="914" y="0"/>
                </a:lnTo>
              </a:path>
            </a:pathLst>
          </a:custGeom>
          <a:noFill/>
          <a:ln w="28575" algn="ctr">
            <a:solidFill>
              <a:srgbClr val="969696"/>
            </a:solidFill>
            <a:round/>
            <a:headEnd/>
            <a:tailEnd/>
          </a:ln>
        </p:spPr>
        <p:txBody>
          <a:bodyPr wrap="none" lIns="0" tIns="0" rIns="0" bIns="0" anchor="ctr"/>
          <a:lstStyle/>
          <a:p>
            <a:endParaRPr lang="en-US"/>
          </a:p>
        </p:txBody>
      </p:sp>
      <p:grpSp>
        <p:nvGrpSpPr>
          <p:cNvPr id="30754" name="Group 251"/>
          <p:cNvGrpSpPr>
            <a:grpSpLocks/>
          </p:cNvGrpSpPr>
          <p:nvPr/>
        </p:nvGrpSpPr>
        <p:grpSpPr bwMode="auto">
          <a:xfrm>
            <a:off x="1600200" y="5391150"/>
            <a:ext cx="503238" cy="781050"/>
            <a:chOff x="3962400" y="5695949"/>
            <a:chExt cx="503238" cy="781052"/>
          </a:xfrm>
        </p:grpSpPr>
        <p:sp>
          <p:nvSpPr>
            <p:cNvPr id="30871" name="Freeform 216"/>
            <p:cNvSpPr>
              <a:spLocks/>
            </p:cNvSpPr>
            <p:nvPr/>
          </p:nvSpPr>
          <p:spPr bwMode="auto">
            <a:xfrm>
              <a:off x="4013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30872" name="Line 217"/>
            <p:cNvSpPr>
              <a:spLocks noChangeShapeType="1"/>
            </p:cNvSpPr>
            <p:nvPr/>
          </p:nvSpPr>
          <p:spPr bwMode="auto">
            <a:xfrm flipH="1" flipV="1">
              <a:off x="4210050" y="5695949"/>
              <a:ext cx="3175" cy="247650"/>
            </a:xfrm>
            <a:prstGeom prst="line">
              <a:avLst/>
            </a:prstGeom>
            <a:noFill/>
            <a:ln w="25400">
              <a:solidFill>
                <a:schemeClr val="folHlink"/>
              </a:solidFill>
              <a:round/>
              <a:headEnd/>
              <a:tailEnd/>
            </a:ln>
          </p:spPr>
          <p:txBody>
            <a:bodyPr wrap="none" lIns="0" tIns="0" rIns="0" bIns="0" anchor="ctr"/>
            <a:lstStyle/>
            <a:p>
              <a:endParaRPr lang="en-US"/>
            </a:p>
          </p:txBody>
        </p:sp>
        <p:sp>
          <p:nvSpPr>
            <p:cNvPr id="30873" name="Line 218"/>
            <p:cNvSpPr>
              <a:spLocks noChangeShapeType="1"/>
            </p:cNvSpPr>
            <p:nvPr/>
          </p:nvSpPr>
          <p:spPr bwMode="auto">
            <a:xfrm flipV="1">
              <a:off x="4151312"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30874" name="Line 219"/>
            <p:cNvSpPr>
              <a:spLocks noChangeShapeType="1"/>
            </p:cNvSpPr>
            <p:nvPr/>
          </p:nvSpPr>
          <p:spPr bwMode="auto">
            <a:xfrm flipV="1">
              <a:off x="4284662"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30875" name="Group 1302"/>
            <p:cNvGrpSpPr>
              <a:grpSpLocks/>
            </p:cNvGrpSpPr>
            <p:nvPr/>
          </p:nvGrpSpPr>
          <p:grpSpPr bwMode="auto">
            <a:xfrm>
              <a:off x="3962400" y="6084888"/>
              <a:ext cx="503238" cy="392113"/>
              <a:chOff x="944" y="3648"/>
              <a:chExt cx="448" cy="350"/>
            </a:xfrm>
          </p:grpSpPr>
          <p:grpSp>
            <p:nvGrpSpPr>
              <p:cNvPr id="30876" name="Group 1303"/>
              <p:cNvGrpSpPr>
                <a:grpSpLocks/>
              </p:cNvGrpSpPr>
              <p:nvPr/>
            </p:nvGrpSpPr>
            <p:grpSpPr bwMode="auto">
              <a:xfrm>
                <a:off x="944" y="3648"/>
                <a:ext cx="448" cy="158"/>
                <a:chOff x="2721" y="3120"/>
                <a:chExt cx="543" cy="192"/>
              </a:xfrm>
            </p:grpSpPr>
            <p:pic>
              <p:nvPicPr>
                <p:cNvPr id="30882"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30883"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30884"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30885"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nvGrpSpPr>
              <p:cNvPr id="30877" name="Group 1308"/>
              <p:cNvGrpSpPr>
                <a:grpSpLocks/>
              </p:cNvGrpSpPr>
              <p:nvPr/>
            </p:nvGrpSpPr>
            <p:grpSpPr bwMode="auto">
              <a:xfrm>
                <a:off x="944" y="3840"/>
                <a:ext cx="448" cy="158"/>
                <a:chOff x="2721" y="3120"/>
                <a:chExt cx="543" cy="192"/>
              </a:xfrm>
            </p:grpSpPr>
            <p:pic>
              <p:nvPicPr>
                <p:cNvPr id="30878"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30879"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30880"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30881"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grpSp>
      <p:sp>
        <p:nvSpPr>
          <p:cNvPr id="30755" name="Line 1410"/>
          <p:cNvSpPr>
            <a:spLocks noChangeShapeType="1"/>
          </p:cNvSpPr>
          <p:nvPr/>
        </p:nvSpPr>
        <p:spPr bwMode="auto">
          <a:xfrm>
            <a:off x="5232400" y="4267200"/>
            <a:ext cx="968375" cy="0"/>
          </a:xfrm>
          <a:prstGeom prst="line">
            <a:avLst/>
          </a:prstGeom>
          <a:noFill/>
          <a:ln w="25400">
            <a:solidFill>
              <a:schemeClr val="hlink"/>
            </a:solidFill>
            <a:round/>
            <a:headEnd/>
            <a:tailEnd/>
          </a:ln>
        </p:spPr>
        <p:txBody>
          <a:bodyPr wrap="none" lIns="0" tIns="0" rIns="0" bIns="0" anchor="ctr"/>
          <a:lstStyle/>
          <a:p>
            <a:endParaRPr lang="en-US"/>
          </a:p>
        </p:txBody>
      </p:sp>
      <p:sp>
        <p:nvSpPr>
          <p:cNvPr id="30756" name="Freeform 191"/>
          <p:cNvSpPr>
            <a:spLocks/>
          </p:cNvSpPr>
          <p:nvPr/>
        </p:nvSpPr>
        <p:spPr bwMode="auto">
          <a:xfrm>
            <a:off x="4114800" y="4343400"/>
            <a:ext cx="990600" cy="1014413"/>
          </a:xfrm>
          <a:custGeom>
            <a:avLst/>
            <a:gdLst>
              <a:gd name="T0" fmla="*/ 0 w 336"/>
              <a:gd name="T1" fmla="*/ 2147483647 h 639"/>
              <a:gd name="T2" fmla="*/ 0 w 336"/>
              <a:gd name="T3" fmla="*/ 2147483647 h 639"/>
              <a:gd name="T4" fmla="*/ 2147483647 w 336"/>
              <a:gd name="T5" fmla="*/ 2147483647 h 639"/>
              <a:gd name="T6" fmla="*/ 2147483647 w 336"/>
              <a:gd name="T7" fmla="*/ 0 h 639"/>
              <a:gd name="T8" fmla="*/ 0 60000 65536"/>
              <a:gd name="T9" fmla="*/ 0 60000 65536"/>
              <a:gd name="T10" fmla="*/ 0 60000 65536"/>
              <a:gd name="T11" fmla="*/ 0 60000 65536"/>
              <a:gd name="T12" fmla="*/ 0 w 336"/>
              <a:gd name="T13" fmla="*/ 0 h 639"/>
              <a:gd name="T14" fmla="*/ 336 w 336"/>
              <a:gd name="T15" fmla="*/ 639 h 639"/>
            </a:gdLst>
            <a:ahLst/>
            <a:cxnLst>
              <a:cxn ang="T8">
                <a:pos x="T0" y="T1"/>
              </a:cxn>
              <a:cxn ang="T9">
                <a:pos x="T2" y="T3"/>
              </a:cxn>
              <a:cxn ang="T10">
                <a:pos x="T4" y="T5"/>
              </a:cxn>
              <a:cxn ang="T11">
                <a:pos x="T6" y="T7"/>
              </a:cxn>
            </a:cxnLst>
            <a:rect l="T12" t="T13" r="T14" b="T15"/>
            <a:pathLst>
              <a:path w="336" h="639">
                <a:moveTo>
                  <a:pt x="0" y="639"/>
                </a:moveTo>
                <a:lnTo>
                  <a:pt x="0" y="317"/>
                </a:lnTo>
                <a:lnTo>
                  <a:pt x="336" y="317"/>
                </a:lnTo>
                <a:lnTo>
                  <a:pt x="336" y="0"/>
                </a:lnTo>
              </a:path>
            </a:pathLst>
          </a:custGeom>
          <a:noFill/>
          <a:ln w="25400">
            <a:solidFill>
              <a:schemeClr val="hlink"/>
            </a:solidFill>
            <a:round/>
            <a:headEnd/>
            <a:tailEnd/>
          </a:ln>
        </p:spPr>
        <p:txBody>
          <a:bodyPr wrap="none" lIns="0" tIns="0" rIns="0" bIns="0" anchor="ctr"/>
          <a:lstStyle/>
          <a:p>
            <a:endParaRPr lang="en-US"/>
          </a:p>
        </p:txBody>
      </p:sp>
      <p:sp>
        <p:nvSpPr>
          <p:cNvPr id="30757" name="Freeform 192"/>
          <p:cNvSpPr>
            <a:spLocks/>
          </p:cNvSpPr>
          <p:nvPr/>
        </p:nvSpPr>
        <p:spPr bwMode="auto">
          <a:xfrm>
            <a:off x="4191000" y="4343400"/>
            <a:ext cx="1905000" cy="1028700"/>
          </a:xfrm>
          <a:custGeom>
            <a:avLst/>
            <a:gdLst>
              <a:gd name="T0" fmla="*/ 0 w 914"/>
              <a:gd name="T1" fmla="*/ 2147483647 h 648"/>
              <a:gd name="T2" fmla="*/ 2147483647 w 914"/>
              <a:gd name="T3" fmla="*/ 2147483647 h 648"/>
              <a:gd name="T4" fmla="*/ 2147483647 w 914"/>
              <a:gd name="T5" fmla="*/ 2147483647 h 648"/>
              <a:gd name="T6" fmla="*/ 2147483647 w 914"/>
              <a:gd name="T7" fmla="*/ 0 h 648"/>
              <a:gd name="T8" fmla="*/ 0 60000 65536"/>
              <a:gd name="T9" fmla="*/ 0 60000 65536"/>
              <a:gd name="T10" fmla="*/ 0 60000 65536"/>
              <a:gd name="T11" fmla="*/ 0 60000 65536"/>
              <a:gd name="T12" fmla="*/ 0 w 914"/>
              <a:gd name="T13" fmla="*/ 0 h 648"/>
              <a:gd name="T14" fmla="*/ 914 w 914"/>
              <a:gd name="T15" fmla="*/ 648 h 648"/>
            </a:gdLst>
            <a:ahLst/>
            <a:cxnLst>
              <a:cxn ang="T8">
                <a:pos x="T0" y="T1"/>
              </a:cxn>
              <a:cxn ang="T9">
                <a:pos x="T2" y="T3"/>
              </a:cxn>
              <a:cxn ang="T10">
                <a:pos x="T4" y="T5"/>
              </a:cxn>
              <a:cxn ang="T11">
                <a:pos x="T6" y="T7"/>
              </a:cxn>
            </a:cxnLst>
            <a:rect l="T12" t="T13" r="T14" b="T15"/>
            <a:pathLst>
              <a:path w="914" h="648">
                <a:moveTo>
                  <a:pt x="0" y="648"/>
                </a:moveTo>
                <a:cubicBezTo>
                  <a:pt x="1" y="555"/>
                  <a:pt x="1" y="463"/>
                  <a:pt x="2" y="370"/>
                </a:cubicBezTo>
                <a:lnTo>
                  <a:pt x="914" y="370"/>
                </a:lnTo>
                <a:lnTo>
                  <a:pt x="914" y="0"/>
                </a:lnTo>
              </a:path>
            </a:pathLst>
          </a:custGeom>
          <a:noFill/>
          <a:ln w="28575" algn="ctr">
            <a:solidFill>
              <a:srgbClr val="969696"/>
            </a:solidFill>
            <a:round/>
            <a:headEnd/>
            <a:tailEnd/>
          </a:ln>
        </p:spPr>
        <p:txBody>
          <a:bodyPr wrap="none" lIns="0" tIns="0" rIns="0" bIns="0" anchor="ctr"/>
          <a:lstStyle/>
          <a:p>
            <a:endParaRPr lang="en-US"/>
          </a:p>
        </p:txBody>
      </p:sp>
      <p:sp>
        <p:nvSpPr>
          <p:cNvPr id="30758" name="Freeform 193"/>
          <p:cNvSpPr>
            <a:spLocks/>
          </p:cNvSpPr>
          <p:nvPr/>
        </p:nvSpPr>
        <p:spPr bwMode="auto">
          <a:xfrm>
            <a:off x="4953000" y="4267200"/>
            <a:ext cx="1219200" cy="1066800"/>
          </a:xfrm>
          <a:custGeom>
            <a:avLst/>
            <a:gdLst>
              <a:gd name="T0" fmla="*/ 0 w 528"/>
              <a:gd name="T1" fmla="*/ 2147483647 h 480"/>
              <a:gd name="T2" fmla="*/ 0 w 528"/>
              <a:gd name="T3" fmla="*/ 2147483647 h 480"/>
              <a:gd name="T4" fmla="*/ 2147483647 w 528"/>
              <a:gd name="T5" fmla="*/ 2147483647 h 480"/>
              <a:gd name="T6" fmla="*/ 2147483647 w 528"/>
              <a:gd name="T7" fmla="*/ 0 h 480"/>
              <a:gd name="T8" fmla="*/ 0 60000 65536"/>
              <a:gd name="T9" fmla="*/ 0 60000 65536"/>
              <a:gd name="T10" fmla="*/ 0 60000 65536"/>
              <a:gd name="T11" fmla="*/ 0 60000 65536"/>
              <a:gd name="T12" fmla="*/ 0 w 528"/>
              <a:gd name="T13" fmla="*/ 0 h 480"/>
              <a:gd name="T14" fmla="*/ 528 w 528"/>
              <a:gd name="T15" fmla="*/ 480 h 480"/>
            </a:gdLst>
            <a:ahLst/>
            <a:cxnLst>
              <a:cxn ang="T8">
                <a:pos x="T0" y="T1"/>
              </a:cxn>
              <a:cxn ang="T9">
                <a:pos x="T2" y="T3"/>
              </a:cxn>
              <a:cxn ang="T10">
                <a:pos x="T4" y="T5"/>
              </a:cxn>
              <a:cxn ang="T11">
                <a:pos x="T6" y="T7"/>
              </a:cxn>
            </a:cxnLst>
            <a:rect l="T12" t="T13" r="T14" b="T15"/>
            <a:pathLst>
              <a:path w="528" h="480">
                <a:moveTo>
                  <a:pt x="0" y="480"/>
                </a:moveTo>
                <a:lnTo>
                  <a:pt x="0" y="384"/>
                </a:lnTo>
                <a:lnTo>
                  <a:pt x="528" y="384"/>
                </a:lnTo>
                <a:lnTo>
                  <a:pt x="528" y="0"/>
                </a:lnTo>
              </a:path>
            </a:pathLst>
          </a:custGeom>
          <a:noFill/>
          <a:ln w="25400">
            <a:solidFill>
              <a:schemeClr val="hlink"/>
            </a:solidFill>
            <a:round/>
            <a:headEnd/>
            <a:tailEnd/>
          </a:ln>
        </p:spPr>
        <p:txBody>
          <a:bodyPr wrap="none" lIns="0" tIns="0" rIns="0" bIns="0" anchor="ctr"/>
          <a:lstStyle/>
          <a:p>
            <a:endParaRPr lang="en-US"/>
          </a:p>
        </p:txBody>
      </p:sp>
      <p:sp>
        <p:nvSpPr>
          <p:cNvPr id="30759" name="Freeform 194"/>
          <p:cNvSpPr>
            <a:spLocks/>
          </p:cNvSpPr>
          <p:nvPr/>
        </p:nvSpPr>
        <p:spPr bwMode="auto">
          <a:xfrm>
            <a:off x="5715000" y="4352925"/>
            <a:ext cx="533400" cy="1028700"/>
          </a:xfrm>
          <a:custGeom>
            <a:avLst/>
            <a:gdLst>
              <a:gd name="T0" fmla="*/ 2147483647 w 240"/>
              <a:gd name="T1" fmla="*/ 2147483647 h 564"/>
              <a:gd name="T2" fmla="*/ 0 w 240"/>
              <a:gd name="T3" fmla="*/ 2147483647 h 564"/>
              <a:gd name="T4" fmla="*/ 2147483647 w 240"/>
              <a:gd name="T5" fmla="*/ 2147483647 h 564"/>
              <a:gd name="T6" fmla="*/ 2147483647 w 240"/>
              <a:gd name="T7" fmla="*/ 0 h 564"/>
              <a:gd name="T8" fmla="*/ 0 60000 65536"/>
              <a:gd name="T9" fmla="*/ 0 60000 65536"/>
              <a:gd name="T10" fmla="*/ 0 60000 65536"/>
              <a:gd name="T11" fmla="*/ 0 60000 65536"/>
              <a:gd name="T12" fmla="*/ 0 w 240"/>
              <a:gd name="T13" fmla="*/ 0 h 564"/>
              <a:gd name="T14" fmla="*/ 240 w 240"/>
              <a:gd name="T15" fmla="*/ 564 h 564"/>
            </a:gdLst>
            <a:ahLst/>
            <a:cxnLst>
              <a:cxn ang="T8">
                <a:pos x="T0" y="T1"/>
              </a:cxn>
              <a:cxn ang="T9">
                <a:pos x="T2" y="T3"/>
              </a:cxn>
              <a:cxn ang="T10">
                <a:pos x="T4" y="T5"/>
              </a:cxn>
              <a:cxn ang="T11">
                <a:pos x="T6" y="T7"/>
              </a:cxn>
            </a:cxnLst>
            <a:rect l="T12" t="T13" r="T14" b="T15"/>
            <a:pathLst>
              <a:path w="240" h="564">
                <a:moveTo>
                  <a:pt x="2" y="564"/>
                </a:moveTo>
                <a:cubicBezTo>
                  <a:pt x="1" y="505"/>
                  <a:pt x="1" y="530"/>
                  <a:pt x="0" y="471"/>
                </a:cubicBezTo>
                <a:lnTo>
                  <a:pt x="240" y="471"/>
                </a:lnTo>
                <a:lnTo>
                  <a:pt x="240" y="0"/>
                </a:lnTo>
              </a:path>
            </a:pathLst>
          </a:custGeom>
          <a:noFill/>
          <a:ln w="28575" algn="ctr">
            <a:solidFill>
              <a:srgbClr val="969696"/>
            </a:solidFill>
            <a:round/>
            <a:headEnd/>
            <a:tailEnd/>
          </a:ln>
        </p:spPr>
        <p:txBody>
          <a:bodyPr wrap="none" lIns="0" tIns="0" rIns="0" bIns="0" anchor="ctr"/>
          <a:lstStyle/>
          <a:p>
            <a:endParaRPr lang="en-US"/>
          </a:p>
        </p:txBody>
      </p:sp>
      <p:sp>
        <p:nvSpPr>
          <p:cNvPr id="30760" name="Freeform 195"/>
          <p:cNvSpPr>
            <a:spLocks/>
          </p:cNvSpPr>
          <p:nvPr/>
        </p:nvSpPr>
        <p:spPr bwMode="auto">
          <a:xfrm flipH="1">
            <a:off x="5257800" y="4343400"/>
            <a:ext cx="1143000" cy="1066800"/>
          </a:xfrm>
          <a:custGeom>
            <a:avLst/>
            <a:gdLst>
              <a:gd name="T0" fmla="*/ 0 w 288"/>
              <a:gd name="T1" fmla="*/ 2147483647 h 611"/>
              <a:gd name="T2" fmla="*/ 0 w 288"/>
              <a:gd name="T3" fmla="*/ 2147483647 h 611"/>
              <a:gd name="T4" fmla="*/ 2147483647 w 288"/>
              <a:gd name="T5" fmla="*/ 2147483647 h 611"/>
              <a:gd name="T6" fmla="*/ 2147483647 w 288"/>
              <a:gd name="T7" fmla="*/ 0 h 611"/>
              <a:gd name="T8" fmla="*/ 0 60000 65536"/>
              <a:gd name="T9" fmla="*/ 0 60000 65536"/>
              <a:gd name="T10" fmla="*/ 0 60000 65536"/>
              <a:gd name="T11" fmla="*/ 0 60000 65536"/>
              <a:gd name="T12" fmla="*/ 0 w 288"/>
              <a:gd name="T13" fmla="*/ 0 h 611"/>
              <a:gd name="T14" fmla="*/ 288 w 288"/>
              <a:gd name="T15" fmla="*/ 611 h 611"/>
            </a:gdLst>
            <a:ahLst/>
            <a:cxnLst>
              <a:cxn ang="T8">
                <a:pos x="T0" y="T1"/>
              </a:cxn>
              <a:cxn ang="T9">
                <a:pos x="T2" y="T3"/>
              </a:cxn>
              <a:cxn ang="T10">
                <a:pos x="T4" y="T5"/>
              </a:cxn>
              <a:cxn ang="T11">
                <a:pos x="T6" y="T7"/>
              </a:cxn>
            </a:cxnLst>
            <a:rect l="T12" t="T13" r="T14" b="T15"/>
            <a:pathLst>
              <a:path w="288" h="611">
                <a:moveTo>
                  <a:pt x="0" y="611"/>
                </a:moveTo>
                <a:lnTo>
                  <a:pt x="0" y="288"/>
                </a:lnTo>
                <a:lnTo>
                  <a:pt x="288" y="288"/>
                </a:lnTo>
                <a:lnTo>
                  <a:pt x="288" y="0"/>
                </a:lnTo>
              </a:path>
            </a:pathLst>
          </a:custGeom>
          <a:noFill/>
          <a:ln w="28575" algn="ctr">
            <a:solidFill>
              <a:srgbClr val="969696"/>
            </a:solidFill>
            <a:round/>
            <a:headEnd/>
            <a:tailEnd/>
          </a:ln>
        </p:spPr>
        <p:txBody>
          <a:bodyPr wrap="none" lIns="0" tIns="0" rIns="0" bIns="0" anchor="ctr"/>
          <a:lstStyle/>
          <a:p>
            <a:endParaRPr lang="en-US"/>
          </a:p>
        </p:txBody>
      </p:sp>
      <p:grpSp>
        <p:nvGrpSpPr>
          <p:cNvPr id="30761" name="Group 273"/>
          <p:cNvGrpSpPr>
            <a:grpSpLocks/>
          </p:cNvGrpSpPr>
          <p:nvPr/>
        </p:nvGrpSpPr>
        <p:grpSpPr bwMode="auto">
          <a:xfrm>
            <a:off x="3886200" y="5403850"/>
            <a:ext cx="503238" cy="768350"/>
            <a:chOff x="3657600" y="5708650"/>
            <a:chExt cx="503238" cy="768351"/>
          </a:xfrm>
        </p:grpSpPr>
        <p:sp>
          <p:nvSpPr>
            <p:cNvPr id="30855" name="Line 199"/>
            <p:cNvSpPr>
              <a:spLocks noChangeShapeType="1"/>
            </p:cNvSpPr>
            <p:nvPr/>
          </p:nvSpPr>
          <p:spPr bwMode="auto">
            <a:xfrm flipV="1">
              <a:off x="3908425" y="5708650"/>
              <a:ext cx="0" cy="234950"/>
            </a:xfrm>
            <a:prstGeom prst="line">
              <a:avLst/>
            </a:prstGeom>
            <a:noFill/>
            <a:ln w="25400">
              <a:solidFill>
                <a:schemeClr val="folHlink"/>
              </a:solidFill>
              <a:round/>
              <a:headEnd/>
              <a:tailEnd/>
            </a:ln>
          </p:spPr>
          <p:txBody>
            <a:bodyPr wrap="none" lIns="0" tIns="0" rIns="0" bIns="0" anchor="ctr"/>
            <a:lstStyle/>
            <a:p>
              <a:endParaRPr lang="en-US"/>
            </a:p>
          </p:txBody>
        </p:sp>
        <p:grpSp>
          <p:nvGrpSpPr>
            <p:cNvPr id="30856" name="Group 275"/>
            <p:cNvGrpSpPr>
              <a:grpSpLocks/>
            </p:cNvGrpSpPr>
            <p:nvPr/>
          </p:nvGrpSpPr>
          <p:grpSpPr bwMode="auto">
            <a:xfrm>
              <a:off x="3663218" y="5940425"/>
              <a:ext cx="504362" cy="536576"/>
              <a:chOff x="3663218" y="5940425"/>
              <a:chExt cx="504362" cy="536576"/>
            </a:xfrm>
          </p:grpSpPr>
          <p:sp>
            <p:nvSpPr>
              <p:cNvPr id="30857" name="Freeform 198"/>
              <p:cNvSpPr>
                <a:spLocks/>
              </p:cNvSpPr>
              <p:nvPr/>
            </p:nvSpPr>
            <p:spPr bwMode="auto">
              <a:xfrm>
                <a:off x="37084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30858" name="Line 200"/>
              <p:cNvSpPr>
                <a:spLocks noChangeShapeType="1"/>
              </p:cNvSpPr>
              <p:nvPr/>
            </p:nvSpPr>
            <p:spPr bwMode="auto">
              <a:xfrm flipV="1">
                <a:off x="38465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30859" name="Line 201"/>
              <p:cNvSpPr>
                <a:spLocks noChangeShapeType="1"/>
              </p:cNvSpPr>
              <p:nvPr/>
            </p:nvSpPr>
            <p:spPr bwMode="auto">
              <a:xfrm flipV="1">
                <a:off x="39798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30860" name="Group 1302"/>
              <p:cNvGrpSpPr>
                <a:grpSpLocks/>
              </p:cNvGrpSpPr>
              <p:nvPr/>
            </p:nvGrpSpPr>
            <p:grpSpPr bwMode="auto">
              <a:xfrm>
                <a:off x="3663218" y="6084888"/>
                <a:ext cx="504362" cy="392113"/>
                <a:chOff x="949" y="3648"/>
                <a:chExt cx="449" cy="350"/>
              </a:xfrm>
            </p:grpSpPr>
            <p:grpSp>
              <p:nvGrpSpPr>
                <p:cNvPr id="30861" name="Group 1303"/>
                <p:cNvGrpSpPr>
                  <a:grpSpLocks/>
                </p:cNvGrpSpPr>
                <p:nvPr/>
              </p:nvGrpSpPr>
              <p:grpSpPr bwMode="auto">
                <a:xfrm>
                  <a:off x="949" y="3648"/>
                  <a:ext cx="449" cy="158"/>
                  <a:chOff x="2721" y="3120"/>
                  <a:chExt cx="543" cy="192"/>
                </a:xfrm>
              </p:grpSpPr>
              <p:pic>
                <p:nvPicPr>
                  <p:cNvPr id="30867"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30868"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30869"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30870"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nvGrpSpPr>
                <p:cNvPr id="30862" name="Group 1308"/>
                <p:cNvGrpSpPr>
                  <a:grpSpLocks/>
                </p:cNvGrpSpPr>
                <p:nvPr/>
              </p:nvGrpSpPr>
              <p:grpSpPr bwMode="auto">
                <a:xfrm>
                  <a:off x="949" y="3840"/>
                  <a:ext cx="449" cy="158"/>
                  <a:chOff x="2721" y="3120"/>
                  <a:chExt cx="543" cy="192"/>
                </a:xfrm>
              </p:grpSpPr>
              <p:pic>
                <p:nvPicPr>
                  <p:cNvPr id="30863"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30864"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30865"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30866"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grpSp>
      </p:grpSp>
      <p:grpSp>
        <p:nvGrpSpPr>
          <p:cNvPr id="30762" name="Group 290"/>
          <p:cNvGrpSpPr>
            <a:grpSpLocks/>
          </p:cNvGrpSpPr>
          <p:nvPr/>
        </p:nvGrpSpPr>
        <p:grpSpPr bwMode="auto">
          <a:xfrm>
            <a:off x="5410200" y="5387975"/>
            <a:ext cx="503238" cy="784225"/>
            <a:chOff x="4872038" y="5692775"/>
            <a:chExt cx="503238" cy="784226"/>
          </a:xfrm>
        </p:grpSpPr>
        <p:sp>
          <p:nvSpPr>
            <p:cNvPr id="30840" name="Freeform 253"/>
            <p:cNvSpPr>
              <a:spLocks/>
            </p:cNvSpPr>
            <p:nvPr/>
          </p:nvSpPr>
          <p:spPr bwMode="auto">
            <a:xfrm>
              <a:off x="4922838"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30841" name="Line 254"/>
            <p:cNvSpPr>
              <a:spLocks noChangeShapeType="1"/>
            </p:cNvSpPr>
            <p:nvPr/>
          </p:nvSpPr>
          <p:spPr bwMode="auto">
            <a:xfrm flipV="1">
              <a:off x="5122863" y="5692775"/>
              <a:ext cx="0" cy="250825"/>
            </a:xfrm>
            <a:prstGeom prst="line">
              <a:avLst/>
            </a:prstGeom>
            <a:noFill/>
            <a:ln w="25400">
              <a:solidFill>
                <a:schemeClr val="folHlink"/>
              </a:solidFill>
              <a:round/>
              <a:headEnd/>
              <a:tailEnd/>
            </a:ln>
          </p:spPr>
          <p:txBody>
            <a:bodyPr wrap="none" lIns="0" tIns="0" rIns="0" bIns="0" anchor="ctr"/>
            <a:lstStyle/>
            <a:p>
              <a:endParaRPr lang="en-US"/>
            </a:p>
          </p:txBody>
        </p:sp>
        <p:sp>
          <p:nvSpPr>
            <p:cNvPr id="30842" name="Line 255"/>
            <p:cNvSpPr>
              <a:spLocks noChangeShapeType="1"/>
            </p:cNvSpPr>
            <p:nvPr/>
          </p:nvSpPr>
          <p:spPr bwMode="auto">
            <a:xfrm flipV="1">
              <a:off x="5060950"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30843" name="Line 256"/>
            <p:cNvSpPr>
              <a:spLocks noChangeShapeType="1"/>
            </p:cNvSpPr>
            <p:nvPr/>
          </p:nvSpPr>
          <p:spPr bwMode="auto">
            <a:xfrm flipV="1">
              <a:off x="5194300"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30844" name="Group 1302"/>
            <p:cNvGrpSpPr>
              <a:grpSpLocks/>
            </p:cNvGrpSpPr>
            <p:nvPr/>
          </p:nvGrpSpPr>
          <p:grpSpPr bwMode="auto">
            <a:xfrm>
              <a:off x="4877656" y="6084888"/>
              <a:ext cx="504362" cy="392113"/>
              <a:chOff x="949" y="3648"/>
              <a:chExt cx="449" cy="350"/>
            </a:xfrm>
          </p:grpSpPr>
          <p:grpSp>
            <p:nvGrpSpPr>
              <p:cNvPr id="30845" name="Group 1303"/>
              <p:cNvGrpSpPr>
                <a:grpSpLocks/>
              </p:cNvGrpSpPr>
              <p:nvPr/>
            </p:nvGrpSpPr>
            <p:grpSpPr bwMode="auto">
              <a:xfrm>
                <a:off x="949" y="3648"/>
                <a:ext cx="449" cy="158"/>
                <a:chOff x="2721" y="3120"/>
                <a:chExt cx="543" cy="192"/>
              </a:xfrm>
            </p:grpSpPr>
            <p:pic>
              <p:nvPicPr>
                <p:cNvPr id="30851"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30852"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30853"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30854"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nvGrpSpPr>
              <p:cNvPr id="30846" name="Group 1308"/>
              <p:cNvGrpSpPr>
                <a:grpSpLocks/>
              </p:cNvGrpSpPr>
              <p:nvPr/>
            </p:nvGrpSpPr>
            <p:grpSpPr bwMode="auto">
              <a:xfrm>
                <a:off x="949" y="3840"/>
                <a:ext cx="449" cy="158"/>
                <a:chOff x="2721" y="3120"/>
                <a:chExt cx="543" cy="192"/>
              </a:xfrm>
            </p:grpSpPr>
            <p:pic>
              <p:nvPicPr>
                <p:cNvPr id="30847"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30848"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30849"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30850"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grpSp>
      <p:grpSp>
        <p:nvGrpSpPr>
          <p:cNvPr id="30763" name="Group 306"/>
          <p:cNvGrpSpPr>
            <a:grpSpLocks/>
          </p:cNvGrpSpPr>
          <p:nvPr/>
        </p:nvGrpSpPr>
        <p:grpSpPr bwMode="auto">
          <a:xfrm>
            <a:off x="6172200" y="5372100"/>
            <a:ext cx="503238" cy="800100"/>
            <a:chOff x="5486400" y="5676900"/>
            <a:chExt cx="503238" cy="800101"/>
          </a:xfrm>
        </p:grpSpPr>
        <p:sp>
          <p:nvSpPr>
            <p:cNvPr id="30825" name="Freeform 234"/>
            <p:cNvSpPr>
              <a:spLocks/>
            </p:cNvSpPr>
            <p:nvPr/>
          </p:nvSpPr>
          <p:spPr bwMode="auto">
            <a:xfrm>
              <a:off x="5537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30826" name="Line 235"/>
            <p:cNvSpPr>
              <a:spLocks noChangeShapeType="1"/>
            </p:cNvSpPr>
            <p:nvPr/>
          </p:nvSpPr>
          <p:spPr bwMode="auto">
            <a:xfrm flipH="1" flipV="1">
              <a:off x="5734050" y="5676900"/>
              <a:ext cx="3175" cy="266700"/>
            </a:xfrm>
            <a:prstGeom prst="line">
              <a:avLst/>
            </a:prstGeom>
            <a:noFill/>
            <a:ln w="25400">
              <a:solidFill>
                <a:schemeClr val="folHlink"/>
              </a:solidFill>
              <a:round/>
              <a:headEnd/>
              <a:tailEnd/>
            </a:ln>
          </p:spPr>
          <p:txBody>
            <a:bodyPr wrap="none" lIns="0" tIns="0" rIns="0" bIns="0" anchor="ctr"/>
            <a:lstStyle/>
            <a:p>
              <a:endParaRPr lang="en-US"/>
            </a:p>
          </p:txBody>
        </p:sp>
        <p:sp>
          <p:nvSpPr>
            <p:cNvPr id="30827" name="Line 236"/>
            <p:cNvSpPr>
              <a:spLocks noChangeShapeType="1"/>
            </p:cNvSpPr>
            <p:nvPr/>
          </p:nvSpPr>
          <p:spPr bwMode="auto">
            <a:xfrm flipV="1">
              <a:off x="56753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30828" name="Line 237"/>
            <p:cNvSpPr>
              <a:spLocks noChangeShapeType="1"/>
            </p:cNvSpPr>
            <p:nvPr/>
          </p:nvSpPr>
          <p:spPr bwMode="auto">
            <a:xfrm flipV="1">
              <a:off x="58086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30829" name="Group 1302"/>
            <p:cNvGrpSpPr>
              <a:grpSpLocks/>
            </p:cNvGrpSpPr>
            <p:nvPr/>
          </p:nvGrpSpPr>
          <p:grpSpPr bwMode="auto">
            <a:xfrm>
              <a:off x="5492018" y="6084888"/>
              <a:ext cx="504362" cy="392113"/>
              <a:chOff x="949" y="3648"/>
              <a:chExt cx="449" cy="350"/>
            </a:xfrm>
          </p:grpSpPr>
          <p:grpSp>
            <p:nvGrpSpPr>
              <p:cNvPr id="30830" name="Group 1303"/>
              <p:cNvGrpSpPr>
                <a:grpSpLocks/>
              </p:cNvGrpSpPr>
              <p:nvPr/>
            </p:nvGrpSpPr>
            <p:grpSpPr bwMode="auto">
              <a:xfrm>
                <a:off x="949" y="3648"/>
                <a:ext cx="449" cy="158"/>
                <a:chOff x="2721" y="3120"/>
                <a:chExt cx="543" cy="192"/>
              </a:xfrm>
            </p:grpSpPr>
            <p:pic>
              <p:nvPicPr>
                <p:cNvPr id="30836"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30837"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30838"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30839"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nvGrpSpPr>
              <p:cNvPr id="30831" name="Group 1308"/>
              <p:cNvGrpSpPr>
                <a:grpSpLocks/>
              </p:cNvGrpSpPr>
              <p:nvPr/>
            </p:nvGrpSpPr>
            <p:grpSpPr bwMode="auto">
              <a:xfrm>
                <a:off x="949" y="3840"/>
                <a:ext cx="449" cy="158"/>
                <a:chOff x="2721" y="3120"/>
                <a:chExt cx="543" cy="192"/>
              </a:xfrm>
            </p:grpSpPr>
            <p:pic>
              <p:nvPicPr>
                <p:cNvPr id="30832"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30833"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30834"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30835"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grpSp>
      <p:sp>
        <p:nvSpPr>
          <p:cNvPr id="30764" name="Freeform 192"/>
          <p:cNvSpPr>
            <a:spLocks/>
          </p:cNvSpPr>
          <p:nvPr/>
        </p:nvSpPr>
        <p:spPr bwMode="auto">
          <a:xfrm>
            <a:off x="4876800" y="4343400"/>
            <a:ext cx="304800" cy="1066800"/>
          </a:xfrm>
          <a:custGeom>
            <a:avLst/>
            <a:gdLst>
              <a:gd name="T0" fmla="*/ 0 w 914"/>
              <a:gd name="T1" fmla="*/ 2147483647 h 567"/>
              <a:gd name="T2" fmla="*/ 2147483647 w 914"/>
              <a:gd name="T3" fmla="*/ 2147483647 h 567"/>
              <a:gd name="T4" fmla="*/ 2147483647 w 914"/>
              <a:gd name="T5" fmla="*/ 2147483647 h 567"/>
              <a:gd name="T6" fmla="*/ 2147483647 w 914"/>
              <a:gd name="T7" fmla="*/ 0 h 567"/>
              <a:gd name="T8" fmla="*/ 0 60000 65536"/>
              <a:gd name="T9" fmla="*/ 0 60000 65536"/>
              <a:gd name="T10" fmla="*/ 0 60000 65536"/>
              <a:gd name="T11" fmla="*/ 0 60000 65536"/>
              <a:gd name="T12" fmla="*/ 0 w 914"/>
              <a:gd name="T13" fmla="*/ 0 h 567"/>
              <a:gd name="T14" fmla="*/ 914 w 914"/>
              <a:gd name="T15" fmla="*/ 567 h 567"/>
            </a:gdLst>
            <a:ahLst/>
            <a:cxnLst>
              <a:cxn ang="T8">
                <a:pos x="T0" y="T1"/>
              </a:cxn>
              <a:cxn ang="T9">
                <a:pos x="T2" y="T3"/>
              </a:cxn>
              <a:cxn ang="T10">
                <a:pos x="T4" y="T5"/>
              </a:cxn>
              <a:cxn ang="T11">
                <a:pos x="T6" y="T7"/>
              </a:cxn>
            </a:cxnLst>
            <a:rect l="T12" t="T13" r="T14" b="T15"/>
            <a:pathLst>
              <a:path w="914" h="567">
                <a:moveTo>
                  <a:pt x="0" y="567"/>
                </a:moveTo>
                <a:cubicBezTo>
                  <a:pt x="1" y="474"/>
                  <a:pt x="1" y="463"/>
                  <a:pt x="2" y="370"/>
                </a:cubicBezTo>
                <a:lnTo>
                  <a:pt x="914" y="370"/>
                </a:lnTo>
                <a:lnTo>
                  <a:pt x="914" y="0"/>
                </a:lnTo>
              </a:path>
            </a:pathLst>
          </a:custGeom>
          <a:noFill/>
          <a:ln w="28575" algn="ctr">
            <a:solidFill>
              <a:srgbClr val="969696"/>
            </a:solidFill>
            <a:round/>
            <a:headEnd/>
            <a:tailEnd/>
          </a:ln>
        </p:spPr>
        <p:txBody>
          <a:bodyPr wrap="none" lIns="0" tIns="0" rIns="0" bIns="0" anchor="ctr"/>
          <a:lstStyle/>
          <a:p>
            <a:endParaRPr lang="en-US"/>
          </a:p>
        </p:txBody>
      </p:sp>
      <p:grpSp>
        <p:nvGrpSpPr>
          <p:cNvPr id="30765" name="Group 326"/>
          <p:cNvGrpSpPr>
            <a:grpSpLocks/>
          </p:cNvGrpSpPr>
          <p:nvPr/>
        </p:nvGrpSpPr>
        <p:grpSpPr bwMode="auto">
          <a:xfrm>
            <a:off x="4648200" y="5391150"/>
            <a:ext cx="503238" cy="781050"/>
            <a:chOff x="3962400" y="5695949"/>
            <a:chExt cx="503238" cy="781052"/>
          </a:xfrm>
        </p:grpSpPr>
        <p:sp>
          <p:nvSpPr>
            <p:cNvPr id="30810" name="Freeform 216"/>
            <p:cNvSpPr>
              <a:spLocks/>
            </p:cNvSpPr>
            <p:nvPr/>
          </p:nvSpPr>
          <p:spPr bwMode="auto">
            <a:xfrm>
              <a:off x="4013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30811" name="Line 217"/>
            <p:cNvSpPr>
              <a:spLocks noChangeShapeType="1"/>
            </p:cNvSpPr>
            <p:nvPr/>
          </p:nvSpPr>
          <p:spPr bwMode="auto">
            <a:xfrm flipH="1" flipV="1">
              <a:off x="4210050" y="5695949"/>
              <a:ext cx="3175" cy="247650"/>
            </a:xfrm>
            <a:prstGeom prst="line">
              <a:avLst/>
            </a:prstGeom>
            <a:noFill/>
            <a:ln w="25400">
              <a:solidFill>
                <a:schemeClr val="folHlink"/>
              </a:solidFill>
              <a:round/>
              <a:headEnd/>
              <a:tailEnd/>
            </a:ln>
          </p:spPr>
          <p:txBody>
            <a:bodyPr wrap="none" lIns="0" tIns="0" rIns="0" bIns="0" anchor="ctr"/>
            <a:lstStyle/>
            <a:p>
              <a:endParaRPr lang="en-US"/>
            </a:p>
          </p:txBody>
        </p:sp>
        <p:sp>
          <p:nvSpPr>
            <p:cNvPr id="30812" name="Line 218"/>
            <p:cNvSpPr>
              <a:spLocks noChangeShapeType="1"/>
            </p:cNvSpPr>
            <p:nvPr/>
          </p:nvSpPr>
          <p:spPr bwMode="auto">
            <a:xfrm flipV="1">
              <a:off x="4151312"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30813" name="Line 219"/>
            <p:cNvSpPr>
              <a:spLocks noChangeShapeType="1"/>
            </p:cNvSpPr>
            <p:nvPr/>
          </p:nvSpPr>
          <p:spPr bwMode="auto">
            <a:xfrm flipV="1">
              <a:off x="4284662"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30814" name="Group 1302"/>
            <p:cNvGrpSpPr>
              <a:grpSpLocks/>
            </p:cNvGrpSpPr>
            <p:nvPr/>
          </p:nvGrpSpPr>
          <p:grpSpPr bwMode="auto">
            <a:xfrm>
              <a:off x="3968018" y="6084888"/>
              <a:ext cx="504362" cy="392113"/>
              <a:chOff x="949" y="3648"/>
              <a:chExt cx="449" cy="350"/>
            </a:xfrm>
          </p:grpSpPr>
          <p:grpSp>
            <p:nvGrpSpPr>
              <p:cNvPr id="30815" name="Group 1303"/>
              <p:cNvGrpSpPr>
                <a:grpSpLocks/>
              </p:cNvGrpSpPr>
              <p:nvPr/>
            </p:nvGrpSpPr>
            <p:grpSpPr bwMode="auto">
              <a:xfrm>
                <a:off x="949" y="3648"/>
                <a:ext cx="449" cy="158"/>
                <a:chOff x="2721" y="3120"/>
                <a:chExt cx="543" cy="192"/>
              </a:xfrm>
            </p:grpSpPr>
            <p:pic>
              <p:nvPicPr>
                <p:cNvPr id="30821"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30822"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30823"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30824"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nvGrpSpPr>
              <p:cNvPr id="30816" name="Group 1308"/>
              <p:cNvGrpSpPr>
                <a:grpSpLocks/>
              </p:cNvGrpSpPr>
              <p:nvPr/>
            </p:nvGrpSpPr>
            <p:grpSpPr bwMode="auto">
              <a:xfrm>
                <a:off x="949" y="3840"/>
                <a:ext cx="449" cy="158"/>
                <a:chOff x="2721" y="3120"/>
                <a:chExt cx="543" cy="192"/>
              </a:xfrm>
            </p:grpSpPr>
            <p:pic>
              <p:nvPicPr>
                <p:cNvPr id="30817"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30818"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30819"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30820"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grpSp>
      <p:sp>
        <p:nvSpPr>
          <p:cNvPr id="1945776" name="Rectangle 176"/>
          <p:cNvSpPr>
            <a:spLocks noGrp="1" noChangeArrowheads="1"/>
          </p:cNvSpPr>
          <p:nvPr>
            <p:ph type="title"/>
          </p:nvPr>
        </p:nvSpPr>
        <p:spPr/>
        <p:txBody>
          <a:bodyPr/>
          <a:lstStyle/>
          <a:p>
            <a:pPr>
              <a:defRPr/>
            </a:pPr>
            <a:r>
              <a:t>Latency with legacy network </a:t>
            </a:r>
            <a:endParaRPr/>
          </a:p>
        </p:txBody>
      </p:sp>
      <p:sp>
        <p:nvSpPr>
          <p:cNvPr id="30767" name="Freeform 446"/>
          <p:cNvSpPr>
            <a:spLocks/>
          </p:cNvSpPr>
          <p:nvPr/>
        </p:nvSpPr>
        <p:spPr bwMode="auto">
          <a:xfrm>
            <a:off x="3276600" y="4343400"/>
            <a:ext cx="152400" cy="990600"/>
          </a:xfrm>
          <a:custGeom>
            <a:avLst/>
            <a:gdLst>
              <a:gd name="T0" fmla="*/ 2147483647 w 144"/>
              <a:gd name="T1" fmla="*/ 2147483647 h 624"/>
              <a:gd name="T2" fmla="*/ 2147483647 w 144"/>
              <a:gd name="T3" fmla="*/ 2147483647 h 624"/>
              <a:gd name="T4" fmla="*/ 0 w 144"/>
              <a:gd name="T5" fmla="*/ 2147483647 h 624"/>
              <a:gd name="T6" fmla="*/ 0 w 144"/>
              <a:gd name="T7" fmla="*/ 0 h 624"/>
              <a:gd name="T8" fmla="*/ 0 60000 65536"/>
              <a:gd name="T9" fmla="*/ 0 60000 65536"/>
              <a:gd name="T10" fmla="*/ 0 60000 65536"/>
              <a:gd name="T11" fmla="*/ 0 60000 65536"/>
              <a:gd name="T12" fmla="*/ 0 w 144"/>
              <a:gd name="T13" fmla="*/ 0 h 624"/>
              <a:gd name="T14" fmla="*/ 144 w 144"/>
              <a:gd name="T15" fmla="*/ 624 h 624"/>
            </a:gdLst>
            <a:ahLst/>
            <a:cxnLst>
              <a:cxn ang="T8">
                <a:pos x="T0" y="T1"/>
              </a:cxn>
              <a:cxn ang="T9">
                <a:pos x="T2" y="T3"/>
              </a:cxn>
              <a:cxn ang="T10">
                <a:pos x="T4" y="T5"/>
              </a:cxn>
              <a:cxn ang="T11">
                <a:pos x="T6" y="T7"/>
              </a:cxn>
            </a:cxnLst>
            <a:rect l="T12" t="T13" r="T14" b="T15"/>
            <a:pathLst>
              <a:path w="144" h="624">
                <a:moveTo>
                  <a:pt x="144" y="624"/>
                </a:moveTo>
                <a:lnTo>
                  <a:pt x="144" y="144"/>
                </a:lnTo>
                <a:lnTo>
                  <a:pt x="0" y="144"/>
                </a:lnTo>
                <a:lnTo>
                  <a:pt x="0" y="0"/>
                </a:lnTo>
              </a:path>
            </a:pathLst>
          </a:custGeom>
          <a:noFill/>
          <a:ln w="25400">
            <a:solidFill>
              <a:schemeClr val="hlink"/>
            </a:solidFill>
            <a:round/>
            <a:headEnd/>
            <a:tailEnd/>
          </a:ln>
        </p:spPr>
        <p:txBody>
          <a:bodyPr wrap="none" lIns="0" tIns="0" rIns="0" bIns="0" anchor="ctr"/>
          <a:lstStyle/>
          <a:p>
            <a:endParaRPr lang="en-US"/>
          </a:p>
        </p:txBody>
      </p:sp>
      <p:sp>
        <p:nvSpPr>
          <p:cNvPr id="30768" name="Freeform 447"/>
          <p:cNvSpPr>
            <a:spLocks/>
          </p:cNvSpPr>
          <p:nvPr/>
        </p:nvSpPr>
        <p:spPr bwMode="auto">
          <a:xfrm>
            <a:off x="6324600" y="4343400"/>
            <a:ext cx="152400" cy="990600"/>
          </a:xfrm>
          <a:custGeom>
            <a:avLst/>
            <a:gdLst>
              <a:gd name="T0" fmla="*/ 2147483647 w 144"/>
              <a:gd name="T1" fmla="*/ 2147483647 h 624"/>
              <a:gd name="T2" fmla="*/ 2147483647 w 144"/>
              <a:gd name="T3" fmla="*/ 2147483647 h 624"/>
              <a:gd name="T4" fmla="*/ 0 w 144"/>
              <a:gd name="T5" fmla="*/ 2147483647 h 624"/>
              <a:gd name="T6" fmla="*/ 0 w 144"/>
              <a:gd name="T7" fmla="*/ 0 h 624"/>
              <a:gd name="T8" fmla="*/ 0 60000 65536"/>
              <a:gd name="T9" fmla="*/ 0 60000 65536"/>
              <a:gd name="T10" fmla="*/ 0 60000 65536"/>
              <a:gd name="T11" fmla="*/ 0 60000 65536"/>
              <a:gd name="T12" fmla="*/ 0 w 144"/>
              <a:gd name="T13" fmla="*/ 0 h 624"/>
              <a:gd name="T14" fmla="*/ 144 w 144"/>
              <a:gd name="T15" fmla="*/ 624 h 624"/>
            </a:gdLst>
            <a:ahLst/>
            <a:cxnLst>
              <a:cxn ang="T8">
                <a:pos x="T0" y="T1"/>
              </a:cxn>
              <a:cxn ang="T9">
                <a:pos x="T2" y="T3"/>
              </a:cxn>
              <a:cxn ang="T10">
                <a:pos x="T4" y="T5"/>
              </a:cxn>
              <a:cxn ang="T11">
                <a:pos x="T6" y="T7"/>
              </a:cxn>
            </a:cxnLst>
            <a:rect l="T12" t="T13" r="T14" b="T15"/>
            <a:pathLst>
              <a:path w="144" h="624">
                <a:moveTo>
                  <a:pt x="144" y="624"/>
                </a:moveTo>
                <a:lnTo>
                  <a:pt x="144" y="144"/>
                </a:lnTo>
                <a:lnTo>
                  <a:pt x="0" y="144"/>
                </a:lnTo>
                <a:lnTo>
                  <a:pt x="0" y="0"/>
                </a:lnTo>
              </a:path>
            </a:pathLst>
          </a:custGeom>
          <a:noFill/>
          <a:ln w="25400">
            <a:solidFill>
              <a:schemeClr val="hlink"/>
            </a:solidFill>
            <a:round/>
            <a:headEnd/>
            <a:tailEnd/>
          </a:ln>
        </p:spPr>
        <p:txBody>
          <a:bodyPr wrap="none" lIns="0" tIns="0" rIns="0" bIns="0" anchor="ctr"/>
          <a:lstStyle/>
          <a:p>
            <a:endParaRPr lang="en-US"/>
          </a:p>
        </p:txBody>
      </p:sp>
      <p:sp>
        <p:nvSpPr>
          <p:cNvPr id="30769" name="Freeform 448"/>
          <p:cNvSpPr>
            <a:spLocks/>
          </p:cNvSpPr>
          <p:nvPr/>
        </p:nvSpPr>
        <p:spPr bwMode="auto">
          <a:xfrm>
            <a:off x="2286000" y="4375150"/>
            <a:ext cx="306388" cy="1028700"/>
          </a:xfrm>
          <a:custGeom>
            <a:avLst/>
            <a:gdLst>
              <a:gd name="T0" fmla="*/ 2147483647 w 197"/>
              <a:gd name="T1" fmla="*/ 0 h 648"/>
              <a:gd name="T2" fmla="*/ 0 w 197"/>
              <a:gd name="T3" fmla="*/ 2147483647 h 648"/>
              <a:gd name="T4" fmla="*/ 2147483647 w 197"/>
              <a:gd name="T5" fmla="*/ 2147483647 h 648"/>
              <a:gd name="T6" fmla="*/ 2147483647 w 197"/>
              <a:gd name="T7" fmla="*/ 2147483647 h 648"/>
              <a:gd name="T8" fmla="*/ 0 60000 65536"/>
              <a:gd name="T9" fmla="*/ 0 60000 65536"/>
              <a:gd name="T10" fmla="*/ 0 60000 65536"/>
              <a:gd name="T11" fmla="*/ 0 60000 65536"/>
              <a:gd name="T12" fmla="*/ 0 w 197"/>
              <a:gd name="T13" fmla="*/ 0 h 648"/>
              <a:gd name="T14" fmla="*/ 197 w 197"/>
              <a:gd name="T15" fmla="*/ 648 h 648"/>
            </a:gdLst>
            <a:ahLst/>
            <a:cxnLst>
              <a:cxn ang="T8">
                <a:pos x="T0" y="T1"/>
              </a:cxn>
              <a:cxn ang="T9">
                <a:pos x="T2" y="T3"/>
              </a:cxn>
              <a:cxn ang="T10">
                <a:pos x="T4" y="T5"/>
              </a:cxn>
              <a:cxn ang="T11">
                <a:pos x="T6" y="T7"/>
              </a:cxn>
            </a:cxnLst>
            <a:rect l="T12" t="T13" r="T14" b="T15"/>
            <a:pathLst>
              <a:path w="197" h="648">
                <a:moveTo>
                  <a:pt x="5" y="0"/>
                </a:moveTo>
                <a:lnTo>
                  <a:pt x="0" y="528"/>
                </a:lnTo>
                <a:lnTo>
                  <a:pt x="197" y="528"/>
                </a:lnTo>
                <a:lnTo>
                  <a:pt x="197" y="648"/>
                </a:lnTo>
              </a:path>
            </a:pathLst>
          </a:custGeom>
          <a:noFill/>
          <a:ln w="25400">
            <a:solidFill>
              <a:schemeClr val="hlink"/>
            </a:solidFill>
            <a:round/>
            <a:headEnd/>
            <a:tailEnd/>
          </a:ln>
        </p:spPr>
        <p:txBody>
          <a:bodyPr wrap="none" lIns="0" tIns="0" rIns="0" bIns="0" anchor="ctr"/>
          <a:lstStyle/>
          <a:p>
            <a:endParaRPr lang="en-US"/>
          </a:p>
        </p:txBody>
      </p:sp>
      <p:sp>
        <p:nvSpPr>
          <p:cNvPr id="30770" name="Freeform 449"/>
          <p:cNvSpPr>
            <a:spLocks/>
          </p:cNvSpPr>
          <p:nvPr/>
        </p:nvSpPr>
        <p:spPr bwMode="auto">
          <a:xfrm>
            <a:off x="5334000" y="4375150"/>
            <a:ext cx="306388" cy="1028700"/>
          </a:xfrm>
          <a:custGeom>
            <a:avLst/>
            <a:gdLst>
              <a:gd name="T0" fmla="*/ 2147483647 w 197"/>
              <a:gd name="T1" fmla="*/ 0 h 648"/>
              <a:gd name="T2" fmla="*/ 0 w 197"/>
              <a:gd name="T3" fmla="*/ 2147483647 h 648"/>
              <a:gd name="T4" fmla="*/ 2147483647 w 197"/>
              <a:gd name="T5" fmla="*/ 2147483647 h 648"/>
              <a:gd name="T6" fmla="*/ 2147483647 w 197"/>
              <a:gd name="T7" fmla="*/ 2147483647 h 648"/>
              <a:gd name="T8" fmla="*/ 0 60000 65536"/>
              <a:gd name="T9" fmla="*/ 0 60000 65536"/>
              <a:gd name="T10" fmla="*/ 0 60000 65536"/>
              <a:gd name="T11" fmla="*/ 0 60000 65536"/>
              <a:gd name="T12" fmla="*/ 0 w 197"/>
              <a:gd name="T13" fmla="*/ 0 h 648"/>
              <a:gd name="T14" fmla="*/ 197 w 197"/>
              <a:gd name="T15" fmla="*/ 648 h 648"/>
            </a:gdLst>
            <a:ahLst/>
            <a:cxnLst>
              <a:cxn ang="T8">
                <a:pos x="T0" y="T1"/>
              </a:cxn>
              <a:cxn ang="T9">
                <a:pos x="T2" y="T3"/>
              </a:cxn>
              <a:cxn ang="T10">
                <a:pos x="T4" y="T5"/>
              </a:cxn>
              <a:cxn ang="T11">
                <a:pos x="T6" y="T7"/>
              </a:cxn>
            </a:cxnLst>
            <a:rect l="T12" t="T13" r="T14" b="T15"/>
            <a:pathLst>
              <a:path w="197" h="648">
                <a:moveTo>
                  <a:pt x="5" y="0"/>
                </a:moveTo>
                <a:lnTo>
                  <a:pt x="0" y="528"/>
                </a:lnTo>
                <a:lnTo>
                  <a:pt x="197" y="528"/>
                </a:lnTo>
                <a:lnTo>
                  <a:pt x="197" y="648"/>
                </a:lnTo>
              </a:path>
            </a:pathLst>
          </a:custGeom>
          <a:noFill/>
          <a:ln w="25400">
            <a:solidFill>
              <a:schemeClr val="hlink"/>
            </a:solidFill>
            <a:round/>
            <a:headEnd/>
            <a:tailEnd/>
          </a:ln>
        </p:spPr>
        <p:txBody>
          <a:bodyPr wrap="none" lIns="0" tIns="0" rIns="0" bIns="0" anchor="ctr"/>
          <a:lstStyle/>
          <a:p>
            <a:endParaRPr lang="en-US"/>
          </a:p>
        </p:txBody>
      </p:sp>
      <p:pic>
        <p:nvPicPr>
          <p:cNvPr id="30771" name="Picture 67" descr="L2-L3-Switch.png"/>
          <p:cNvPicPr preferRelativeResize="0">
            <a:picLocks noChangeAspect="1"/>
          </p:cNvPicPr>
          <p:nvPr/>
        </p:nvPicPr>
        <p:blipFill>
          <a:blip r:embed="rId4" cstate="print"/>
          <a:srcRect/>
          <a:stretch>
            <a:fillRect/>
          </a:stretch>
        </p:blipFill>
        <p:spPr bwMode="auto">
          <a:xfrm>
            <a:off x="1981200" y="4049713"/>
            <a:ext cx="347663" cy="349250"/>
          </a:xfrm>
          <a:prstGeom prst="rect">
            <a:avLst/>
          </a:prstGeom>
          <a:noFill/>
          <a:ln w="19050">
            <a:noFill/>
            <a:miter lim="800000"/>
            <a:headEnd/>
            <a:tailEnd/>
          </a:ln>
        </p:spPr>
      </p:pic>
      <p:pic>
        <p:nvPicPr>
          <p:cNvPr id="30772" name="Picture 67" descr="L2-L3-Switch.png"/>
          <p:cNvPicPr preferRelativeResize="0">
            <a:picLocks noChangeAspect="1"/>
          </p:cNvPicPr>
          <p:nvPr/>
        </p:nvPicPr>
        <p:blipFill>
          <a:blip r:embed="rId4" cstate="print"/>
          <a:srcRect/>
          <a:stretch>
            <a:fillRect/>
          </a:stretch>
        </p:blipFill>
        <p:spPr bwMode="auto">
          <a:xfrm>
            <a:off x="2971800" y="4049713"/>
            <a:ext cx="347663" cy="349250"/>
          </a:xfrm>
          <a:prstGeom prst="rect">
            <a:avLst/>
          </a:prstGeom>
          <a:noFill/>
          <a:ln w="19050">
            <a:noFill/>
            <a:miter lim="800000"/>
            <a:headEnd/>
            <a:tailEnd/>
          </a:ln>
        </p:spPr>
      </p:pic>
      <p:graphicFrame>
        <p:nvGraphicFramePr>
          <p:cNvPr id="1945802" name="Group 202"/>
          <p:cNvGraphicFramePr>
            <a:graphicFrameLocks noGrp="1"/>
          </p:cNvGraphicFramePr>
          <p:nvPr/>
        </p:nvGraphicFramePr>
        <p:xfrm>
          <a:off x="7016750" y="2019300"/>
          <a:ext cx="2127250" cy="3328416"/>
        </p:xfrm>
        <a:graphic>
          <a:graphicData uri="http://schemas.openxmlformats.org/drawingml/2006/table">
            <a:tbl>
              <a:tblPr/>
              <a:tblGrid>
                <a:gridCol w="2127250"/>
              </a:tblGrid>
              <a:tr h="2901950">
                <a:tc>
                  <a:txBody>
                    <a:bodyPr/>
                    <a:lstStyle/>
                    <a:p>
                      <a:pPr marL="171450" indent="-171450" eaLnBrk="0" fontAlgn="auto" hangingPunct="0">
                        <a:lnSpc>
                          <a:spcPct val="100000"/>
                        </a:lnSpc>
                        <a:spcBef>
                          <a:spcPct val="90000"/>
                        </a:spcBef>
                        <a:spcAft>
                          <a:spcPts val="0"/>
                        </a:spcAft>
                        <a:buClr>
                          <a:srgbClr val="333333"/>
                        </a:buClr>
                        <a:buFont typeface="Wingdings" pitchFamily="2" charset="2"/>
                        <a:buChar char="§"/>
                        <a:tabLst>
                          <a:tab pos="171450" algn="l"/>
                        </a:tabLst>
                        <a:defRPr/>
                      </a:pPr>
                      <a:r>
                        <a:rPr lang="en-US" sz="1800" b="1" dirty="0" smtClean="0">
                          <a:latin typeface="+mn-lt"/>
                        </a:rPr>
                        <a:t>Every hop adds additional latency</a:t>
                      </a:r>
                    </a:p>
                    <a:p>
                      <a:pPr marL="171450" indent="-171450" eaLnBrk="0" fontAlgn="auto" hangingPunct="0">
                        <a:lnSpc>
                          <a:spcPct val="100000"/>
                        </a:lnSpc>
                        <a:spcBef>
                          <a:spcPct val="90000"/>
                        </a:spcBef>
                        <a:spcAft>
                          <a:spcPts val="0"/>
                        </a:spcAft>
                        <a:buClr>
                          <a:srgbClr val="333333"/>
                        </a:buClr>
                        <a:buFont typeface="Wingdings" pitchFamily="2" charset="2"/>
                        <a:buChar char="§"/>
                        <a:tabLst>
                          <a:tab pos="171450" algn="l"/>
                        </a:tabLst>
                        <a:defRPr/>
                      </a:pPr>
                      <a:r>
                        <a:rPr lang="en-US" sz="1800" b="1" dirty="0" smtClean="0">
                          <a:latin typeface="+mn-lt"/>
                        </a:rPr>
                        <a:t>Increases load on uplinks</a:t>
                      </a:r>
                    </a:p>
                    <a:p>
                      <a:pPr marL="171450" indent="-171450" eaLnBrk="0" fontAlgn="auto" hangingPunct="0">
                        <a:lnSpc>
                          <a:spcPct val="100000"/>
                        </a:lnSpc>
                        <a:spcBef>
                          <a:spcPct val="90000"/>
                        </a:spcBef>
                        <a:spcAft>
                          <a:spcPts val="0"/>
                        </a:spcAft>
                        <a:buClr>
                          <a:srgbClr val="333333"/>
                        </a:buClr>
                        <a:buFont typeface="Wingdings" pitchFamily="2" charset="2"/>
                        <a:buChar char="§"/>
                        <a:tabLst>
                          <a:tab pos="171450" algn="l"/>
                        </a:tabLst>
                        <a:defRPr/>
                      </a:pPr>
                      <a:r>
                        <a:rPr lang="en-US" sz="1800" b="1" dirty="0" smtClean="0">
                          <a:solidFill>
                            <a:srgbClr val="333333"/>
                          </a:solidFill>
                          <a:latin typeface="+mn-lt"/>
                          <a:cs typeface="+mn-cs"/>
                        </a:rPr>
                        <a:t>Requires VLANs to span multiple access switches to support VM migration</a:t>
                      </a:r>
                      <a:endParaRPr lang="en-US" sz="1800" b="1" dirty="0">
                        <a:solidFill>
                          <a:srgbClr val="333333"/>
                        </a:solidFill>
                        <a:latin typeface="+mn-lt"/>
                        <a:cs typeface="+mn-cs"/>
                      </a:endParaRPr>
                    </a:p>
                  </a:txBody>
                  <a:tcPr marL="45720" anchor="ctr" horzOverflow="overflow">
                    <a:lnL cap="flat">
                      <a:noFill/>
                    </a:lnL>
                    <a:lnR cap="flat">
                      <a:noFill/>
                    </a:lnR>
                    <a:lnT cap="flat">
                      <a:noFill/>
                    </a:lnT>
                    <a:lnB w="12700" cap="flat" cmpd="sng" algn="ctr">
                      <a:noFill/>
                      <a:prstDash val="solid"/>
                      <a:round/>
                      <a:headEnd type="none" w="med" len="med"/>
                      <a:tailEnd type="none" w="med" len="med"/>
                    </a:lnB>
                    <a:lnTlToBr>
                      <a:noFill/>
                    </a:lnTlToBr>
                    <a:lnBlToTr>
                      <a:noFill/>
                    </a:lnBlToTr>
                    <a:noFill/>
                  </a:tcPr>
                </a:tc>
              </a:tr>
            </a:tbl>
          </a:graphicData>
        </a:graphic>
      </p:graphicFrame>
      <p:pic>
        <p:nvPicPr>
          <p:cNvPr id="30775" name="Picture 67" descr="L2-L3-Switch.png"/>
          <p:cNvPicPr preferRelativeResize="0">
            <a:picLocks noChangeAspect="1"/>
          </p:cNvPicPr>
          <p:nvPr/>
        </p:nvPicPr>
        <p:blipFill>
          <a:blip r:embed="rId4" cstate="print"/>
          <a:srcRect/>
          <a:stretch>
            <a:fillRect/>
          </a:stretch>
        </p:blipFill>
        <p:spPr bwMode="auto">
          <a:xfrm>
            <a:off x="6019800" y="4049713"/>
            <a:ext cx="347663" cy="349250"/>
          </a:xfrm>
          <a:prstGeom prst="rect">
            <a:avLst/>
          </a:prstGeom>
          <a:noFill/>
          <a:ln w="19050">
            <a:noFill/>
            <a:miter lim="800000"/>
            <a:headEnd/>
            <a:tailEnd/>
          </a:ln>
        </p:spPr>
      </p:pic>
      <p:pic>
        <p:nvPicPr>
          <p:cNvPr id="30776" name="Picture 67" descr="L2-L3-Switch.png"/>
          <p:cNvPicPr preferRelativeResize="0">
            <a:picLocks noChangeAspect="1"/>
          </p:cNvPicPr>
          <p:nvPr/>
        </p:nvPicPr>
        <p:blipFill>
          <a:blip r:embed="rId4" cstate="print"/>
          <a:srcRect/>
          <a:stretch>
            <a:fillRect/>
          </a:stretch>
        </p:blipFill>
        <p:spPr bwMode="auto">
          <a:xfrm>
            <a:off x="5029200" y="4049713"/>
            <a:ext cx="347663" cy="349250"/>
          </a:xfrm>
          <a:prstGeom prst="rect">
            <a:avLst/>
          </a:prstGeom>
          <a:noFill/>
          <a:ln w="19050">
            <a:noFill/>
            <a:miter lim="800000"/>
            <a:headEnd/>
            <a:tailEnd/>
          </a:ln>
        </p:spPr>
      </p:pic>
      <p:sp>
        <p:nvSpPr>
          <p:cNvPr id="30777" name="Rectangle 201"/>
          <p:cNvSpPr>
            <a:spLocks noChangeArrowheads="1"/>
          </p:cNvSpPr>
          <p:nvPr/>
        </p:nvSpPr>
        <p:spPr bwMode="invGray">
          <a:xfrm>
            <a:off x="0" y="5937250"/>
            <a:ext cx="2682875" cy="692150"/>
          </a:xfrm>
          <a:prstGeom prst="rect">
            <a:avLst/>
          </a:prstGeom>
          <a:gradFill rotWithShape="1">
            <a:gsLst>
              <a:gs pos="0">
                <a:srgbClr val="003B5C">
                  <a:alpha val="0"/>
                </a:srgbClr>
              </a:gs>
              <a:gs pos="100000">
                <a:srgbClr val="FFFFFF"/>
              </a:gs>
            </a:gsLst>
            <a:lin ang="5400000" scaled="1"/>
          </a:gradFill>
          <a:ln w="28575" algn="ctr">
            <a:noFill/>
            <a:miter lim="800000"/>
            <a:headEnd/>
            <a:tailEnd/>
          </a:ln>
        </p:spPr>
        <p:txBody>
          <a:bodyPr wrap="none" tIns="0" rIns="0" bIns="0" anchor="ctr"/>
          <a:lstStyle/>
          <a:p>
            <a:endParaRPr lang="en-US"/>
          </a:p>
        </p:txBody>
      </p:sp>
      <p:grpSp>
        <p:nvGrpSpPr>
          <p:cNvPr id="196" name="Group 501"/>
          <p:cNvGrpSpPr>
            <a:grpSpLocks/>
          </p:cNvGrpSpPr>
          <p:nvPr/>
        </p:nvGrpSpPr>
        <p:grpSpPr bwMode="auto">
          <a:xfrm>
            <a:off x="6167438" y="5791200"/>
            <a:ext cx="304800" cy="304800"/>
            <a:chOff x="1680" y="3840"/>
            <a:chExt cx="192" cy="192"/>
          </a:xfrm>
        </p:grpSpPr>
        <p:sp>
          <p:nvSpPr>
            <p:cNvPr id="216" name="Oval 502"/>
            <p:cNvSpPr>
              <a:spLocks noChangeArrowheads="1"/>
            </p:cNvSpPr>
            <p:nvPr/>
          </p:nvSpPr>
          <p:spPr bwMode="auto">
            <a:xfrm>
              <a:off x="1680" y="3840"/>
              <a:ext cx="192" cy="192"/>
            </a:xfrm>
            <a:prstGeom prst="ellipse">
              <a:avLst/>
            </a:prstGeom>
            <a:solidFill>
              <a:srgbClr val="F79646"/>
            </a:solidFill>
            <a:ln w="25400">
              <a:solidFill>
                <a:srgbClr val="FFFFFF"/>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tIns="0" rIns="0" bIns="0" anchor="ctr">
              <a:spAutoFit/>
            </a:bodyPr>
            <a:lstStyle/>
            <a:p>
              <a:pPr>
                <a:defRPr/>
              </a:pPr>
              <a:endParaRPr lang="en-US">
                <a:solidFill>
                  <a:schemeClr val="hlink"/>
                </a:solidFill>
                <a:ea typeface="ヒラギノ角ゴ Pro W3"/>
                <a:cs typeface="ヒラギノ角ゴ Pro W3"/>
              </a:endParaRPr>
            </a:p>
          </p:txBody>
        </p:sp>
        <p:sp>
          <p:nvSpPr>
            <p:cNvPr id="30809" name="Rectangle 1140"/>
            <p:cNvSpPr>
              <a:spLocks noChangeArrowheads="1"/>
            </p:cNvSpPr>
            <p:nvPr/>
          </p:nvSpPr>
          <p:spPr bwMode="auto">
            <a:xfrm>
              <a:off x="1695" y="3874"/>
              <a:ext cx="162" cy="124"/>
            </a:xfrm>
            <a:prstGeom prst="rect">
              <a:avLst/>
            </a:prstGeom>
            <a:noFill/>
            <a:ln w="25400">
              <a:noFill/>
              <a:miter lim="800000"/>
              <a:headEnd/>
              <a:tailEnd/>
            </a:ln>
          </p:spPr>
          <p:txBody>
            <a:bodyPr wrap="none" lIns="0" tIns="0" rIns="0" bIns="0" anchor="ctr"/>
            <a:lstStyle/>
            <a:p>
              <a:pPr algn="ctr"/>
              <a:r>
                <a:rPr lang="en-US">
                  <a:solidFill>
                    <a:schemeClr val="bg1"/>
                  </a:solidFill>
                  <a:ea typeface="ヒラギノ角ゴ Pro W3"/>
                  <a:cs typeface="ヒラギノ角ゴ Pro W3"/>
                </a:rPr>
                <a:t>B</a:t>
              </a:r>
            </a:p>
          </p:txBody>
        </p:sp>
      </p:grpSp>
      <p:pic>
        <p:nvPicPr>
          <p:cNvPr id="218" name="Picture 413" descr="stopwatch"/>
          <p:cNvPicPr>
            <a:picLocks noChangeAspect="1" noChangeArrowheads="1"/>
          </p:cNvPicPr>
          <p:nvPr/>
        </p:nvPicPr>
        <p:blipFill>
          <a:blip r:embed="rId6" cstate="print"/>
          <a:srcRect/>
          <a:stretch>
            <a:fillRect/>
          </a:stretch>
        </p:blipFill>
        <p:spPr bwMode="auto">
          <a:xfrm>
            <a:off x="1257300" y="4959350"/>
            <a:ext cx="296863" cy="336550"/>
          </a:xfrm>
          <a:prstGeom prst="rect">
            <a:avLst/>
          </a:prstGeom>
          <a:noFill/>
          <a:ln w="9525">
            <a:noFill/>
            <a:miter lim="800000"/>
            <a:headEnd/>
            <a:tailEnd/>
          </a:ln>
        </p:spPr>
      </p:pic>
      <p:pic>
        <p:nvPicPr>
          <p:cNvPr id="219" name="Picture 416" descr="stopwatch"/>
          <p:cNvPicPr>
            <a:picLocks noChangeAspect="1" noChangeArrowheads="1"/>
          </p:cNvPicPr>
          <p:nvPr/>
        </p:nvPicPr>
        <p:blipFill>
          <a:blip r:embed="rId6" cstate="print"/>
          <a:srcRect/>
          <a:stretch>
            <a:fillRect/>
          </a:stretch>
        </p:blipFill>
        <p:spPr bwMode="auto">
          <a:xfrm>
            <a:off x="2971800" y="2057400"/>
            <a:ext cx="296863" cy="336550"/>
          </a:xfrm>
          <a:prstGeom prst="rect">
            <a:avLst/>
          </a:prstGeom>
          <a:noFill/>
          <a:ln w="9525">
            <a:noFill/>
            <a:miter lim="800000"/>
            <a:headEnd/>
            <a:tailEnd/>
          </a:ln>
        </p:spPr>
      </p:pic>
      <p:pic>
        <p:nvPicPr>
          <p:cNvPr id="225" name="Picture 415" descr="stopwatch"/>
          <p:cNvPicPr>
            <a:picLocks noChangeAspect="1" noChangeArrowheads="1"/>
          </p:cNvPicPr>
          <p:nvPr/>
        </p:nvPicPr>
        <p:blipFill>
          <a:blip r:embed="rId6" cstate="print"/>
          <a:srcRect/>
          <a:stretch>
            <a:fillRect/>
          </a:stretch>
        </p:blipFill>
        <p:spPr bwMode="auto">
          <a:xfrm>
            <a:off x="1676400" y="3733800"/>
            <a:ext cx="296863" cy="336550"/>
          </a:xfrm>
          <a:prstGeom prst="rect">
            <a:avLst/>
          </a:prstGeom>
          <a:noFill/>
          <a:ln w="9525">
            <a:noFill/>
            <a:miter lim="800000"/>
            <a:headEnd/>
            <a:tailEnd/>
          </a:ln>
        </p:spPr>
      </p:pic>
      <p:pic>
        <p:nvPicPr>
          <p:cNvPr id="226" name="Picture 412" descr="stopwatch"/>
          <p:cNvPicPr>
            <a:picLocks noChangeAspect="1" noChangeArrowheads="1"/>
          </p:cNvPicPr>
          <p:nvPr/>
        </p:nvPicPr>
        <p:blipFill>
          <a:blip r:embed="rId6" cstate="print"/>
          <a:srcRect/>
          <a:stretch>
            <a:fillRect/>
          </a:stretch>
        </p:blipFill>
        <p:spPr bwMode="auto">
          <a:xfrm>
            <a:off x="6553200" y="5035550"/>
            <a:ext cx="296863" cy="336550"/>
          </a:xfrm>
          <a:prstGeom prst="rect">
            <a:avLst/>
          </a:prstGeom>
          <a:noFill/>
          <a:ln w="9525">
            <a:noFill/>
            <a:miter lim="800000"/>
            <a:headEnd/>
            <a:tailEnd/>
          </a:ln>
        </p:spPr>
      </p:pic>
      <p:pic>
        <p:nvPicPr>
          <p:cNvPr id="227" name="Picture 417" descr="stopwatch"/>
          <p:cNvPicPr>
            <a:picLocks noChangeAspect="1" noChangeArrowheads="1"/>
          </p:cNvPicPr>
          <p:nvPr/>
        </p:nvPicPr>
        <p:blipFill>
          <a:blip r:embed="rId6" cstate="print"/>
          <a:srcRect/>
          <a:stretch>
            <a:fillRect/>
          </a:stretch>
        </p:blipFill>
        <p:spPr bwMode="auto">
          <a:xfrm>
            <a:off x="5753100" y="3924300"/>
            <a:ext cx="296863" cy="336550"/>
          </a:xfrm>
          <a:prstGeom prst="rect">
            <a:avLst/>
          </a:prstGeom>
          <a:noFill/>
          <a:ln w="9525">
            <a:noFill/>
            <a:miter lim="800000"/>
            <a:headEnd/>
            <a:tailEnd/>
          </a:ln>
        </p:spPr>
      </p:pic>
      <p:grpSp>
        <p:nvGrpSpPr>
          <p:cNvPr id="197" name="Group 500"/>
          <p:cNvGrpSpPr>
            <a:grpSpLocks/>
          </p:cNvGrpSpPr>
          <p:nvPr/>
        </p:nvGrpSpPr>
        <p:grpSpPr bwMode="auto">
          <a:xfrm>
            <a:off x="909638" y="5791200"/>
            <a:ext cx="304800" cy="304800"/>
            <a:chOff x="1680" y="3840"/>
            <a:chExt cx="192" cy="192"/>
          </a:xfrm>
          <a:solidFill>
            <a:srgbClr val="F79646"/>
          </a:solidFill>
        </p:grpSpPr>
        <p:sp>
          <p:nvSpPr>
            <p:cNvPr id="232" name="Oval 499"/>
            <p:cNvSpPr>
              <a:spLocks noChangeArrowheads="1"/>
            </p:cNvSpPr>
            <p:nvPr/>
          </p:nvSpPr>
          <p:spPr bwMode="auto">
            <a:xfrm>
              <a:off x="1680" y="3840"/>
              <a:ext cx="192" cy="192"/>
            </a:xfrm>
            <a:prstGeom prst="ellipse">
              <a:avLst/>
            </a:prstGeom>
            <a:grpFill/>
            <a:ln w="25400">
              <a:solidFill>
                <a:schemeClr val="bg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tIns="0" rIns="0" bIns="0" anchor="ctr">
              <a:spAutoFit/>
            </a:bodyPr>
            <a:lstStyle/>
            <a:p>
              <a:pPr>
                <a:defRPr/>
              </a:pPr>
              <a:endParaRPr lang="en-US">
                <a:solidFill>
                  <a:schemeClr val="hlink"/>
                </a:solidFill>
                <a:ea typeface="ヒラギノ角ゴ Pro W3"/>
                <a:cs typeface="ヒラギノ角ゴ Pro W3"/>
              </a:endParaRPr>
            </a:p>
          </p:txBody>
        </p:sp>
        <p:sp>
          <p:nvSpPr>
            <p:cNvPr id="233" name="Rectangle 1140"/>
            <p:cNvSpPr>
              <a:spLocks noChangeArrowheads="1"/>
            </p:cNvSpPr>
            <p:nvPr/>
          </p:nvSpPr>
          <p:spPr bwMode="auto">
            <a:xfrm>
              <a:off x="1695" y="3874"/>
              <a:ext cx="162" cy="124"/>
            </a:xfrm>
            <a:prstGeom prst="rect">
              <a:avLst/>
            </a:prstGeom>
            <a:noFill/>
            <a:ln w="25400">
              <a:noFill/>
              <a:miter lim="800000"/>
              <a:headEnd/>
              <a:tailEnd/>
            </a:ln>
          </p:spPr>
          <p:txBody>
            <a:bodyPr wrap="none" lIns="0" tIns="0" rIns="0" bIns="0" anchor="ctr"/>
            <a:lstStyle/>
            <a:p>
              <a:pPr algn="ctr">
                <a:defRPr/>
              </a:pPr>
              <a:r>
                <a:rPr lang="en-US" dirty="0">
                  <a:solidFill>
                    <a:schemeClr val="bg1"/>
                  </a:solidFill>
                  <a:ea typeface="ヒラギノ角ゴ Pro W3"/>
                  <a:cs typeface="ヒラギノ角ゴ Pro W3"/>
                </a:rPr>
                <a:t>A</a:t>
              </a:r>
            </a:p>
          </p:txBody>
        </p:sp>
      </p:grpSp>
      <p:cxnSp>
        <p:nvCxnSpPr>
          <p:cNvPr id="234" name="Straight Arrow Connector 233"/>
          <p:cNvCxnSpPr/>
          <p:nvPr/>
        </p:nvCxnSpPr>
        <p:spPr>
          <a:xfrm>
            <a:off x="1276350" y="5959475"/>
            <a:ext cx="4822825" cy="1588"/>
          </a:xfrm>
          <a:prstGeom prst="straightConnector1">
            <a:avLst/>
          </a:prstGeom>
          <a:ln w="63500">
            <a:solidFill>
              <a:srgbClr val="F79646"/>
            </a:solidFill>
            <a:headEnd type="arrow" w="med" len="sm"/>
            <a:tailEnd type="arrow" w="med" len="sm"/>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235" name="Picture 416" descr="stopwatch"/>
          <p:cNvPicPr>
            <a:picLocks noChangeAspect="1" noChangeArrowheads="1"/>
          </p:cNvPicPr>
          <p:nvPr/>
        </p:nvPicPr>
        <p:blipFill>
          <a:blip r:embed="rId6" cstate="print"/>
          <a:srcRect/>
          <a:stretch>
            <a:fillRect/>
          </a:stretch>
        </p:blipFill>
        <p:spPr bwMode="auto">
          <a:xfrm>
            <a:off x="4419600" y="2057400"/>
            <a:ext cx="296863" cy="336550"/>
          </a:xfrm>
          <a:prstGeom prst="rect">
            <a:avLst/>
          </a:prstGeom>
          <a:noFill/>
          <a:ln w="9525">
            <a:noFill/>
            <a:miter lim="800000"/>
            <a:headEnd/>
            <a:tailEnd/>
          </a:ln>
        </p:spPr>
      </p:pic>
      <p:pic>
        <p:nvPicPr>
          <p:cNvPr id="30787" name="Picture 65" descr="L2-or-L3 Switch.png"/>
          <p:cNvPicPr preferRelativeResize="0">
            <a:picLocks noChangeAspect="1"/>
          </p:cNvPicPr>
          <p:nvPr/>
        </p:nvPicPr>
        <p:blipFill>
          <a:blip r:embed="rId7" cstate="print"/>
          <a:srcRect/>
          <a:stretch>
            <a:fillRect/>
          </a:stretch>
        </p:blipFill>
        <p:spPr bwMode="auto">
          <a:xfrm>
            <a:off x="1676400" y="5181600"/>
            <a:ext cx="307975" cy="307975"/>
          </a:xfrm>
          <a:prstGeom prst="rect">
            <a:avLst/>
          </a:prstGeom>
          <a:noFill/>
          <a:ln w="9525">
            <a:noFill/>
            <a:miter lim="800000"/>
            <a:headEnd/>
            <a:tailEnd/>
          </a:ln>
        </p:spPr>
      </p:pic>
      <p:pic>
        <p:nvPicPr>
          <p:cNvPr id="30788" name="Picture 65" descr="L2-or-L3 Switch.png"/>
          <p:cNvPicPr preferRelativeResize="0">
            <a:picLocks noChangeAspect="1"/>
          </p:cNvPicPr>
          <p:nvPr/>
        </p:nvPicPr>
        <p:blipFill>
          <a:blip r:embed="rId7" cstate="print"/>
          <a:srcRect/>
          <a:stretch>
            <a:fillRect/>
          </a:stretch>
        </p:blipFill>
        <p:spPr bwMode="auto">
          <a:xfrm>
            <a:off x="3962400" y="5181600"/>
            <a:ext cx="307975" cy="307975"/>
          </a:xfrm>
          <a:prstGeom prst="rect">
            <a:avLst/>
          </a:prstGeom>
          <a:noFill/>
          <a:ln w="9525">
            <a:noFill/>
            <a:miter lim="800000"/>
            <a:headEnd/>
            <a:tailEnd/>
          </a:ln>
        </p:spPr>
      </p:pic>
      <p:pic>
        <p:nvPicPr>
          <p:cNvPr id="30789" name="Picture 65" descr="L2-or-L3 Switch.png"/>
          <p:cNvPicPr preferRelativeResize="0">
            <a:picLocks noChangeAspect="1"/>
          </p:cNvPicPr>
          <p:nvPr/>
        </p:nvPicPr>
        <p:blipFill>
          <a:blip r:embed="rId7" cstate="print"/>
          <a:srcRect/>
          <a:stretch>
            <a:fillRect/>
          </a:stretch>
        </p:blipFill>
        <p:spPr bwMode="auto">
          <a:xfrm>
            <a:off x="4724400" y="5181600"/>
            <a:ext cx="307975" cy="307975"/>
          </a:xfrm>
          <a:prstGeom prst="rect">
            <a:avLst/>
          </a:prstGeom>
          <a:noFill/>
          <a:ln w="9525">
            <a:noFill/>
            <a:miter lim="800000"/>
            <a:headEnd/>
            <a:tailEnd/>
          </a:ln>
        </p:spPr>
      </p:pic>
      <p:pic>
        <p:nvPicPr>
          <p:cNvPr id="30790" name="Picture 65" descr="L2-or-L3 Switch.png"/>
          <p:cNvPicPr preferRelativeResize="0">
            <a:picLocks noChangeAspect="1"/>
          </p:cNvPicPr>
          <p:nvPr/>
        </p:nvPicPr>
        <p:blipFill>
          <a:blip r:embed="rId7" cstate="print"/>
          <a:srcRect/>
          <a:stretch>
            <a:fillRect/>
          </a:stretch>
        </p:blipFill>
        <p:spPr bwMode="auto">
          <a:xfrm>
            <a:off x="3200400" y="5181600"/>
            <a:ext cx="307975" cy="307975"/>
          </a:xfrm>
          <a:prstGeom prst="rect">
            <a:avLst/>
          </a:prstGeom>
          <a:noFill/>
          <a:ln w="9525">
            <a:noFill/>
            <a:miter lim="800000"/>
            <a:headEnd/>
            <a:tailEnd/>
          </a:ln>
        </p:spPr>
      </p:pic>
      <p:pic>
        <p:nvPicPr>
          <p:cNvPr id="30791" name="Picture 65" descr="L2-or-L3 Switch.png"/>
          <p:cNvPicPr preferRelativeResize="0">
            <a:picLocks noChangeAspect="1"/>
          </p:cNvPicPr>
          <p:nvPr/>
        </p:nvPicPr>
        <p:blipFill>
          <a:blip r:embed="rId7" cstate="print"/>
          <a:srcRect/>
          <a:stretch>
            <a:fillRect/>
          </a:stretch>
        </p:blipFill>
        <p:spPr bwMode="auto">
          <a:xfrm>
            <a:off x="6248400" y="5181600"/>
            <a:ext cx="307975" cy="307975"/>
          </a:xfrm>
          <a:prstGeom prst="rect">
            <a:avLst/>
          </a:prstGeom>
          <a:noFill/>
          <a:ln w="9525">
            <a:noFill/>
            <a:miter lim="800000"/>
            <a:headEnd/>
            <a:tailEnd/>
          </a:ln>
        </p:spPr>
      </p:pic>
      <p:pic>
        <p:nvPicPr>
          <p:cNvPr id="30792" name="Picture 65" descr="L2-or-L3 Switch.png"/>
          <p:cNvPicPr preferRelativeResize="0">
            <a:picLocks noChangeAspect="1"/>
          </p:cNvPicPr>
          <p:nvPr/>
        </p:nvPicPr>
        <p:blipFill>
          <a:blip r:embed="rId7" cstate="print"/>
          <a:srcRect/>
          <a:stretch>
            <a:fillRect/>
          </a:stretch>
        </p:blipFill>
        <p:spPr bwMode="auto">
          <a:xfrm>
            <a:off x="5486400" y="5181600"/>
            <a:ext cx="307975" cy="307975"/>
          </a:xfrm>
          <a:prstGeom prst="rect">
            <a:avLst/>
          </a:prstGeom>
          <a:noFill/>
          <a:ln w="9525">
            <a:noFill/>
            <a:miter lim="800000"/>
            <a:headEnd/>
            <a:tailEnd/>
          </a:ln>
        </p:spPr>
      </p:pic>
      <p:pic>
        <p:nvPicPr>
          <p:cNvPr id="30793" name="Picture 65" descr="L2-or-L3 Switch.png"/>
          <p:cNvPicPr preferRelativeResize="0">
            <a:picLocks noChangeAspect="1"/>
          </p:cNvPicPr>
          <p:nvPr/>
        </p:nvPicPr>
        <p:blipFill>
          <a:blip r:embed="rId7" cstate="print"/>
          <a:srcRect/>
          <a:stretch>
            <a:fillRect/>
          </a:stretch>
        </p:blipFill>
        <p:spPr bwMode="auto">
          <a:xfrm>
            <a:off x="2438400" y="5181600"/>
            <a:ext cx="307975" cy="307975"/>
          </a:xfrm>
          <a:prstGeom prst="rect">
            <a:avLst/>
          </a:prstGeom>
          <a:noFill/>
          <a:ln w="9525">
            <a:noFill/>
            <a:miter lim="800000"/>
            <a:headEnd/>
            <a:tailEnd/>
          </a:ln>
        </p:spPr>
      </p:pic>
      <p:pic>
        <p:nvPicPr>
          <p:cNvPr id="30794" name="Picture 65" descr="L2-or-L3 Switch.png"/>
          <p:cNvPicPr preferRelativeResize="0">
            <a:picLocks noChangeAspect="1"/>
          </p:cNvPicPr>
          <p:nvPr/>
        </p:nvPicPr>
        <p:blipFill>
          <a:blip r:embed="rId7" cstate="print"/>
          <a:srcRect/>
          <a:stretch>
            <a:fillRect/>
          </a:stretch>
        </p:blipFill>
        <p:spPr bwMode="auto">
          <a:xfrm>
            <a:off x="914400" y="5181600"/>
            <a:ext cx="307975" cy="307975"/>
          </a:xfrm>
          <a:prstGeom prst="rect">
            <a:avLst/>
          </a:prstGeom>
          <a:noFill/>
          <a:ln w="9525">
            <a:noFill/>
            <a:miter lim="800000"/>
            <a:headEnd/>
            <a:tailEnd/>
          </a:ln>
        </p:spPr>
      </p:pic>
      <p:cxnSp>
        <p:nvCxnSpPr>
          <p:cNvPr id="269" name="Elbow Connector 258"/>
          <p:cNvCxnSpPr>
            <a:stCxn id="240" idx="0"/>
            <a:endCxn id="1945839" idx="2"/>
          </p:cNvCxnSpPr>
          <p:nvPr/>
        </p:nvCxnSpPr>
        <p:spPr>
          <a:xfrm rot="16200000" flipV="1">
            <a:off x="5907088" y="4686300"/>
            <a:ext cx="782637" cy="207963"/>
          </a:xfrm>
          <a:prstGeom prst="bentConnector3">
            <a:avLst>
              <a:gd name="adj1" fmla="val 50000"/>
            </a:avLst>
          </a:prstGeom>
          <a:ln w="50800">
            <a:solidFill>
              <a:srgbClr val="2F5376"/>
            </a:solidFill>
            <a:miter lim="800000"/>
            <a:headEnd type="arrow" w="med" len="sm"/>
            <a:tailEnd type="arrow" w="med" len="sm"/>
          </a:ln>
          <a:effectLst/>
        </p:spPr>
        <p:style>
          <a:lnRef idx="2">
            <a:schemeClr val="accent3"/>
          </a:lnRef>
          <a:fillRef idx="0">
            <a:schemeClr val="accent3"/>
          </a:fillRef>
          <a:effectRef idx="1">
            <a:schemeClr val="accent3"/>
          </a:effectRef>
          <a:fontRef idx="minor">
            <a:schemeClr val="tx1"/>
          </a:fontRef>
        </p:style>
      </p:cxnSp>
      <p:sp>
        <p:nvSpPr>
          <p:cNvPr id="205" name="Freeform 204"/>
          <p:cNvSpPr/>
          <p:nvPr/>
        </p:nvSpPr>
        <p:spPr>
          <a:xfrm flipH="1">
            <a:off x="993775" y="4876800"/>
            <a:ext cx="84138" cy="285750"/>
          </a:xfrm>
          <a:custGeom>
            <a:avLst/>
            <a:gdLst>
              <a:gd name="connsiteX0" fmla="*/ 0 w 0"/>
              <a:gd name="connsiteY0" fmla="*/ 1028700 h 1028700"/>
              <a:gd name="connsiteX1" fmla="*/ 0 w 0"/>
              <a:gd name="connsiteY1" fmla="*/ 0 h 1028700"/>
            </a:gdLst>
            <a:ahLst/>
            <a:cxnLst>
              <a:cxn ang="0">
                <a:pos x="connsiteX0" y="connsiteY0"/>
              </a:cxn>
              <a:cxn ang="0">
                <a:pos x="connsiteX1" y="connsiteY1"/>
              </a:cxn>
            </a:cxnLst>
            <a:rect l="l" t="t" r="r" b="b"/>
            <a:pathLst>
              <a:path h="1028700">
                <a:moveTo>
                  <a:pt x="0" y="1028700"/>
                </a:moveTo>
                <a:lnTo>
                  <a:pt x="0" y="0"/>
                </a:lnTo>
              </a:path>
            </a:pathLst>
          </a:custGeom>
          <a:ln w="50800">
            <a:solidFill>
              <a:srgbClr val="2F5376"/>
            </a:solidFill>
            <a:headEnd type="arrow" w="med" len="sm"/>
            <a:tailEnd type="none" w="med" len="sm"/>
          </a:ln>
          <a:effectLst/>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
        <p:nvSpPr>
          <p:cNvPr id="206" name="Freeform 205"/>
          <p:cNvSpPr/>
          <p:nvPr/>
        </p:nvSpPr>
        <p:spPr>
          <a:xfrm rot="16200000">
            <a:off x="1477963" y="4284662"/>
            <a:ext cx="152400" cy="1006475"/>
          </a:xfrm>
          <a:custGeom>
            <a:avLst/>
            <a:gdLst>
              <a:gd name="connsiteX0" fmla="*/ 0 w 0"/>
              <a:gd name="connsiteY0" fmla="*/ 1028700 h 1028700"/>
              <a:gd name="connsiteX1" fmla="*/ 0 w 0"/>
              <a:gd name="connsiteY1" fmla="*/ 0 h 1028700"/>
            </a:gdLst>
            <a:ahLst/>
            <a:cxnLst>
              <a:cxn ang="0">
                <a:pos x="connsiteX0" y="connsiteY0"/>
              </a:cxn>
              <a:cxn ang="0">
                <a:pos x="connsiteX1" y="connsiteY1"/>
              </a:cxn>
            </a:cxnLst>
            <a:rect l="l" t="t" r="r" b="b"/>
            <a:pathLst>
              <a:path h="1028700">
                <a:moveTo>
                  <a:pt x="0" y="1028700"/>
                </a:moveTo>
                <a:lnTo>
                  <a:pt x="0" y="0"/>
                </a:lnTo>
              </a:path>
            </a:pathLst>
          </a:custGeom>
          <a:ln w="50800">
            <a:solidFill>
              <a:srgbClr val="2F5376"/>
            </a:solidFill>
            <a:headEnd type="none" w="med" len="sm"/>
            <a:tailEnd type="none" w="med" len="sm"/>
          </a:ln>
          <a:effectLst/>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
        <p:nvSpPr>
          <p:cNvPr id="207" name="Freeform 206"/>
          <p:cNvSpPr/>
          <p:nvPr/>
        </p:nvSpPr>
        <p:spPr>
          <a:xfrm flipH="1">
            <a:off x="2057400" y="3276600"/>
            <a:ext cx="93663" cy="762000"/>
          </a:xfrm>
          <a:custGeom>
            <a:avLst/>
            <a:gdLst>
              <a:gd name="connsiteX0" fmla="*/ 0 w 0"/>
              <a:gd name="connsiteY0" fmla="*/ 1028700 h 1028700"/>
              <a:gd name="connsiteX1" fmla="*/ 0 w 0"/>
              <a:gd name="connsiteY1" fmla="*/ 0 h 1028700"/>
            </a:gdLst>
            <a:ahLst/>
            <a:cxnLst>
              <a:cxn ang="0">
                <a:pos x="connsiteX0" y="connsiteY0"/>
              </a:cxn>
              <a:cxn ang="0">
                <a:pos x="connsiteX1" y="connsiteY1"/>
              </a:cxn>
            </a:cxnLst>
            <a:rect l="l" t="t" r="r" b="b"/>
            <a:pathLst>
              <a:path h="1028700">
                <a:moveTo>
                  <a:pt x="0" y="1028700"/>
                </a:moveTo>
                <a:lnTo>
                  <a:pt x="0" y="0"/>
                </a:lnTo>
              </a:path>
            </a:pathLst>
          </a:custGeom>
          <a:ln w="50800">
            <a:solidFill>
              <a:srgbClr val="2F5376"/>
            </a:solidFill>
            <a:headEnd type="arrow" w="med" len="sm"/>
            <a:tailEnd type="none" w="med" len="sm"/>
          </a:ln>
          <a:effectLst/>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
        <p:nvSpPr>
          <p:cNvPr id="208" name="Freeform 207"/>
          <p:cNvSpPr/>
          <p:nvPr/>
        </p:nvSpPr>
        <p:spPr>
          <a:xfrm rot="16200000">
            <a:off x="2623344" y="2623344"/>
            <a:ext cx="152400" cy="1154112"/>
          </a:xfrm>
          <a:custGeom>
            <a:avLst/>
            <a:gdLst>
              <a:gd name="connsiteX0" fmla="*/ 0 w 0"/>
              <a:gd name="connsiteY0" fmla="*/ 1028700 h 1028700"/>
              <a:gd name="connsiteX1" fmla="*/ 0 w 0"/>
              <a:gd name="connsiteY1" fmla="*/ 0 h 1028700"/>
            </a:gdLst>
            <a:ahLst/>
            <a:cxnLst>
              <a:cxn ang="0">
                <a:pos x="connsiteX0" y="connsiteY0"/>
              </a:cxn>
              <a:cxn ang="0">
                <a:pos x="connsiteX1" y="connsiteY1"/>
              </a:cxn>
            </a:cxnLst>
            <a:rect l="l" t="t" r="r" b="b"/>
            <a:pathLst>
              <a:path h="1028700">
                <a:moveTo>
                  <a:pt x="0" y="1028700"/>
                </a:moveTo>
                <a:lnTo>
                  <a:pt x="0" y="0"/>
                </a:lnTo>
              </a:path>
            </a:pathLst>
          </a:custGeom>
          <a:ln w="50800">
            <a:solidFill>
              <a:srgbClr val="2F5376"/>
            </a:solidFill>
            <a:headEnd type="none" w="med" len="sm"/>
            <a:tailEnd type="none" w="med" len="sm"/>
          </a:ln>
          <a:effectLst/>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
        <p:nvSpPr>
          <p:cNvPr id="209" name="Freeform 208"/>
          <p:cNvSpPr/>
          <p:nvPr/>
        </p:nvSpPr>
        <p:spPr>
          <a:xfrm rot="16200000">
            <a:off x="3790950" y="2095500"/>
            <a:ext cx="152400" cy="685800"/>
          </a:xfrm>
          <a:custGeom>
            <a:avLst/>
            <a:gdLst>
              <a:gd name="connsiteX0" fmla="*/ 0 w 0"/>
              <a:gd name="connsiteY0" fmla="*/ 1028700 h 1028700"/>
              <a:gd name="connsiteX1" fmla="*/ 0 w 0"/>
              <a:gd name="connsiteY1" fmla="*/ 0 h 1028700"/>
            </a:gdLst>
            <a:ahLst/>
            <a:cxnLst>
              <a:cxn ang="0">
                <a:pos x="connsiteX0" y="connsiteY0"/>
              </a:cxn>
              <a:cxn ang="0">
                <a:pos x="connsiteX1" y="connsiteY1"/>
              </a:cxn>
            </a:cxnLst>
            <a:rect l="l" t="t" r="r" b="b"/>
            <a:pathLst>
              <a:path h="1028700">
                <a:moveTo>
                  <a:pt x="0" y="1028700"/>
                </a:moveTo>
                <a:lnTo>
                  <a:pt x="0" y="0"/>
                </a:lnTo>
              </a:path>
            </a:pathLst>
          </a:custGeom>
          <a:ln w="50800">
            <a:solidFill>
              <a:srgbClr val="2F5376"/>
            </a:solidFill>
            <a:headEnd type="arrow" w="med" len="sm"/>
            <a:tailEnd type="arrow" w="med" len="sm"/>
          </a:ln>
          <a:effectLst/>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
        <p:nvSpPr>
          <p:cNvPr id="210" name="Freeform 209"/>
          <p:cNvSpPr/>
          <p:nvPr/>
        </p:nvSpPr>
        <p:spPr>
          <a:xfrm flipH="1">
            <a:off x="6135688" y="3276600"/>
            <a:ext cx="44450" cy="762000"/>
          </a:xfrm>
          <a:custGeom>
            <a:avLst/>
            <a:gdLst>
              <a:gd name="connsiteX0" fmla="*/ 0 w 0"/>
              <a:gd name="connsiteY0" fmla="*/ 1028700 h 1028700"/>
              <a:gd name="connsiteX1" fmla="*/ 0 w 0"/>
              <a:gd name="connsiteY1" fmla="*/ 0 h 1028700"/>
            </a:gdLst>
            <a:ahLst/>
            <a:cxnLst>
              <a:cxn ang="0">
                <a:pos x="connsiteX0" y="connsiteY0"/>
              </a:cxn>
              <a:cxn ang="0">
                <a:pos x="connsiteX1" y="connsiteY1"/>
              </a:cxn>
            </a:cxnLst>
            <a:rect l="l" t="t" r="r" b="b"/>
            <a:pathLst>
              <a:path h="1028700">
                <a:moveTo>
                  <a:pt x="0" y="1028700"/>
                </a:moveTo>
                <a:lnTo>
                  <a:pt x="0" y="0"/>
                </a:lnTo>
              </a:path>
            </a:pathLst>
          </a:custGeom>
          <a:ln w="50800">
            <a:solidFill>
              <a:srgbClr val="2F5376"/>
            </a:solidFill>
            <a:headEnd type="arrow" w="med" len="sm"/>
            <a:tailEnd type="none" w="med" len="sm"/>
          </a:ln>
          <a:effectLst/>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
        <p:nvSpPr>
          <p:cNvPr id="211" name="Freeform 210"/>
          <p:cNvSpPr/>
          <p:nvPr/>
        </p:nvSpPr>
        <p:spPr>
          <a:xfrm flipV="1">
            <a:off x="4495800" y="2679700"/>
            <a:ext cx="762000" cy="636588"/>
          </a:xfrm>
          <a:custGeom>
            <a:avLst/>
            <a:gdLst>
              <a:gd name="connsiteX0" fmla="*/ 0 w 0"/>
              <a:gd name="connsiteY0" fmla="*/ 1028700 h 1028700"/>
              <a:gd name="connsiteX1" fmla="*/ 0 w 0"/>
              <a:gd name="connsiteY1" fmla="*/ 0 h 1028700"/>
            </a:gdLst>
            <a:ahLst/>
            <a:cxnLst>
              <a:cxn ang="0">
                <a:pos x="connsiteX0" y="connsiteY0"/>
              </a:cxn>
              <a:cxn ang="0">
                <a:pos x="connsiteX1" y="connsiteY1"/>
              </a:cxn>
            </a:cxnLst>
            <a:rect l="l" t="t" r="r" b="b"/>
            <a:pathLst>
              <a:path h="1028700">
                <a:moveTo>
                  <a:pt x="0" y="1028700"/>
                </a:moveTo>
                <a:lnTo>
                  <a:pt x="0" y="0"/>
                </a:lnTo>
              </a:path>
            </a:pathLst>
          </a:custGeom>
          <a:ln w="50800">
            <a:solidFill>
              <a:srgbClr val="2F5376"/>
            </a:solidFill>
            <a:headEnd type="arrow" w="med" len="sm"/>
            <a:tailEnd type="none" w="med" len="sm"/>
          </a:ln>
          <a:effectLst/>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
        <p:nvSpPr>
          <p:cNvPr id="213" name="Freeform 212"/>
          <p:cNvSpPr/>
          <p:nvPr/>
        </p:nvSpPr>
        <p:spPr>
          <a:xfrm flipH="1">
            <a:off x="1981200" y="4435475"/>
            <a:ext cx="76200" cy="454025"/>
          </a:xfrm>
          <a:custGeom>
            <a:avLst/>
            <a:gdLst>
              <a:gd name="connsiteX0" fmla="*/ 0 w 0"/>
              <a:gd name="connsiteY0" fmla="*/ 1028700 h 1028700"/>
              <a:gd name="connsiteX1" fmla="*/ 0 w 0"/>
              <a:gd name="connsiteY1" fmla="*/ 0 h 1028700"/>
            </a:gdLst>
            <a:ahLst/>
            <a:cxnLst>
              <a:cxn ang="0">
                <a:pos x="connsiteX0" y="connsiteY0"/>
              </a:cxn>
              <a:cxn ang="0">
                <a:pos x="connsiteX1" y="connsiteY1"/>
              </a:cxn>
            </a:cxnLst>
            <a:rect l="l" t="t" r="r" b="b"/>
            <a:pathLst>
              <a:path h="1028700">
                <a:moveTo>
                  <a:pt x="0" y="1028700"/>
                </a:moveTo>
                <a:lnTo>
                  <a:pt x="0" y="0"/>
                </a:lnTo>
              </a:path>
            </a:pathLst>
          </a:custGeom>
          <a:ln w="50800">
            <a:solidFill>
              <a:srgbClr val="2F5376"/>
            </a:solidFill>
            <a:headEnd type="none" w="med" len="sm"/>
            <a:tailEnd type="arrow" w="med" len="sm"/>
          </a:ln>
          <a:effectLst/>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
        <p:nvSpPr>
          <p:cNvPr id="214" name="Freeform 213"/>
          <p:cNvSpPr/>
          <p:nvPr/>
        </p:nvSpPr>
        <p:spPr>
          <a:xfrm flipH="1">
            <a:off x="3200400" y="2673350"/>
            <a:ext cx="76200" cy="627063"/>
          </a:xfrm>
          <a:custGeom>
            <a:avLst/>
            <a:gdLst>
              <a:gd name="connsiteX0" fmla="*/ 0 w 0"/>
              <a:gd name="connsiteY0" fmla="*/ 1028700 h 1028700"/>
              <a:gd name="connsiteX1" fmla="*/ 0 w 0"/>
              <a:gd name="connsiteY1" fmla="*/ 0 h 1028700"/>
            </a:gdLst>
            <a:ahLst/>
            <a:cxnLst>
              <a:cxn ang="0">
                <a:pos x="connsiteX0" y="connsiteY0"/>
              </a:cxn>
              <a:cxn ang="0">
                <a:pos x="connsiteX1" y="connsiteY1"/>
              </a:cxn>
            </a:cxnLst>
            <a:rect l="l" t="t" r="r" b="b"/>
            <a:pathLst>
              <a:path h="1028700">
                <a:moveTo>
                  <a:pt x="0" y="1028700"/>
                </a:moveTo>
                <a:lnTo>
                  <a:pt x="0" y="0"/>
                </a:lnTo>
              </a:path>
            </a:pathLst>
          </a:custGeom>
          <a:ln w="50800">
            <a:solidFill>
              <a:srgbClr val="2F5376"/>
            </a:solidFill>
            <a:headEnd type="none" w="med" len="sm"/>
            <a:tailEnd type="arrow" w="med" len="sm"/>
          </a:ln>
          <a:effectLst/>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
        <p:nvSpPr>
          <p:cNvPr id="220" name="Freeform 219"/>
          <p:cNvSpPr/>
          <p:nvPr/>
        </p:nvSpPr>
        <p:spPr>
          <a:xfrm rot="16200000">
            <a:off x="5273675" y="2359025"/>
            <a:ext cx="133350" cy="1727200"/>
          </a:xfrm>
          <a:custGeom>
            <a:avLst/>
            <a:gdLst>
              <a:gd name="connsiteX0" fmla="*/ 0 w 0"/>
              <a:gd name="connsiteY0" fmla="*/ 1028700 h 1028700"/>
              <a:gd name="connsiteX1" fmla="*/ 0 w 0"/>
              <a:gd name="connsiteY1" fmla="*/ 0 h 1028700"/>
            </a:gdLst>
            <a:ahLst/>
            <a:cxnLst>
              <a:cxn ang="0">
                <a:pos x="connsiteX0" y="connsiteY0"/>
              </a:cxn>
              <a:cxn ang="0">
                <a:pos x="connsiteX1" y="connsiteY1"/>
              </a:cxn>
            </a:cxnLst>
            <a:rect l="l" t="t" r="r" b="b"/>
            <a:pathLst>
              <a:path h="1028700">
                <a:moveTo>
                  <a:pt x="0" y="1028700"/>
                </a:moveTo>
                <a:lnTo>
                  <a:pt x="0" y="0"/>
                </a:lnTo>
              </a:path>
            </a:pathLst>
          </a:custGeom>
          <a:ln w="50800">
            <a:solidFill>
              <a:srgbClr val="2F5376"/>
            </a:solidFill>
            <a:headEnd type="none" w="med" len="sm"/>
            <a:tailEnd type="none" w="med" len="sm"/>
          </a:ln>
          <a:effectLst/>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7"/>
                                        </p:tgtEl>
                                        <p:attrNameLst>
                                          <p:attrName>style.visibility</p:attrName>
                                        </p:attrNameLst>
                                      </p:cBhvr>
                                      <p:to>
                                        <p:strVal val="visible"/>
                                      </p:to>
                                    </p:set>
                                    <p:animEffect transition="in" filter="fade">
                                      <p:cBhvr>
                                        <p:cTn id="7" dur="500"/>
                                        <p:tgtEl>
                                          <p:spTgt spid="19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96"/>
                                        </p:tgtEl>
                                        <p:attrNameLst>
                                          <p:attrName>style.visibility</p:attrName>
                                        </p:attrNameLst>
                                      </p:cBhvr>
                                      <p:to>
                                        <p:strVal val="visible"/>
                                      </p:to>
                                    </p:set>
                                    <p:animEffect transition="in" filter="fade">
                                      <p:cBhvr>
                                        <p:cTn id="11" dur="500"/>
                                        <p:tgtEl>
                                          <p:spTgt spid="196"/>
                                        </p:tgtEl>
                                      </p:cBhvr>
                                    </p:animEffect>
                                  </p:childTnLst>
                                </p:cTn>
                              </p:par>
                            </p:childTnLst>
                          </p:cTn>
                        </p:par>
                        <p:par>
                          <p:cTn id="12" fill="hold">
                            <p:stCondLst>
                              <p:cond delay="1000"/>
                            </p:stCondLst>
                            <p:childTnLst>
                              <p:par>
                                <p:cTn id="13" presetID="17" presetClass="entr" presetSubtype="10" fill="hold" nodeType="afterEffect">
                                  <p:stCondLst>
                                    <p:cond delay="0"/>
                                  </p:stCondLst>
                                  <p:childTnLst>
                                    <p:set>
                                      <p:cBhvr>
                                        <p:cTn id="14" dur="1" fill="hold">
                                          <p:stCondLst>
                                            <p:cond delay="0"/>
                                          </p:stCondLst>
                                        </p:cTn>
                                        <p:tgtEl>
                                          <p:spTgt spid="234"/>
                                        </p:tgtEl>
                                        <p:attrNameLst>
                                          <p:attrName>style.visibility</p:attrName>
                                        </p:attrNameLst>
                                      </p:cBhvr>
                                      <p:to>
                                        <p:strVal val="visible"/>
                                      </p:to>
                                    </p:set>
                                    <p:anim calcmode="lin" valueType="num">
                                      <p:cBhvr>
                                        <p:cTn id="15" dur="500" fill="hold"/>
                                        <p:tgtEl>
                                          <p:spTgt spid="234"/>
                                        </p:tgtEl>
                                        <p:attrNameLst>
                                          <p:attrName>ppt_w</p:attrName>
                                        </p:attrNameLst>
                                      </p:cBhvr>
                                      <p:tavLst>
                                        <p:tav tm="0">
                                          <p:val>
                                            <p:fltVal val="0"/>
                                          </p:val>
                                        </p:tav>
                                        <p:tav tm="100000">
                                          <p:val>
                                            <p:strVal val="#ppt_w"/>
                                          </p:val>
                                        </p:tav>
                                      </p:tavLst>
                                    </p:anim>
                                    <p:anim calcmode="lin" valueType="num">
                                      <p:cBhvr>
                                        <p:cTn id="16" dur="500" fill="hold"/>
                                        <p:tgtEl>
                                          <p:spTgt spid="23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nodeType="clickEffect">
                                  <p:stCondLst>
                                    <p:cond delay="0"/>
                                  </p:stCondLst>
                                  <p:childTnLst>
                                    <p:animEffect transition="out" filter="fade">
                                      <p:cBhvr>
                                        <p:cTn id="20" dur="500"/>
                                        <p:tgtEl>
                                          <p:spTgt spid="234"/>
                                        </p:tgtEl>
                                      </p:cBhvr>
                                    </p:animEffect>
                                    <p:set>
                                      <p:cBhvr>
                                        <p:cTn id="21" dur="1" fill="hold">
                                          <p:stCondLst>
                                            <p:cond delay="499"/>
                                          </p:stCondLst>
                                        </p:cTn>
                                        <p:tgtEl>
                                          <p:spTgt spid="234"/>
                                        </p:tgtEl>
                                        <p:attrNameLst>
                                          <p:attrName>style.visibility</p:attrName>
                                        </p:attrNameLst>
                                      </p:cBhvr>
                                      <p:to>
                                        <p:strVal val="hidden"/>
                                      </p:to>
                                    </p:set>
                                  </p:childTnLst>
                                </p:cTn>
                              </p:par>
                            </p:childTnLst>
                          </p:cTn>
                        </p:par>
                        <p:par>
                          <p:cTn id="22" fill="hold">
                            <p:stCondLst>
                              <p:cond delay="500"/>
                            </p:stCondLst>
                            <p:childTnLst>
                              <p:par>
                                <p:cTn id="23" presetID="22" presetClass="entr" presetSubtype="4" fill="hold" nodeType="afterEffect">
                                  <p:stCondLst>
                                    <p:cond delay="0"/>
                                  </p:stCondLst>
                                  <p:childTnLst>
                                    <p:set>
                                      <p:cBhvr>
                                        <p:cTn id="24" dur="1" fill="hold">
                                          <p:stCondLst>
                                            <p:cond delay="0"/>
                                          </p:stCondLst>
                                        </p:cTn>
                                        <p:tgtEl>
                                          <p:spTgt spid="205"/>
                                        </p:tgtEl>
                                        <p:attrNameLst>
                                          <p:attrName>style.visibility</p:attrName>
                                        </p:attrNameLst>
                                      </p:cBhvr>
                                      <p:to>
                                        <p:strVal val="visible"/>
                                      </p:to>
                                    </p:set>
                                    <p:animEffect transition="in" filter="wipe(down)">
                                      <p:cBhvr>
                                        <p:cTn id="25" dur="500"/>
                                        <p:tgtEl>
                                          <p:spTgt spid="205"/>
                                        </p:tgtEl>
                                      </p:cBhvr>
                                    </p:animEffect>
                                  </p:childTnLst>
                                </p:cTn>
                              </p:par>
                            </p:childTnLst>
                          </p:cTn>
                        </p:par>
                        <p:par>
                          <p:cTn id="26" fill="hold">
                            <p:stCondLst>
                              <p:cond delay="1000"/>
                            </p:stCondLst>
                            <p:childTnLst>
                              <p:par>
                                <p:cTn id="27" presetID="22" presetClass="entr" presetSubtype="8" fill="hold" nodeType="afterEffect">
                                  <p:stCondLst>
                                    <p:cond delay="0"/>
                                  </p:stCondLst>
                                  <p:childTnLst>
                                    <p:set>
                                      <p:cBhvr>
                                        <p:cTn id="28" dur="1" fill="hold">
                                          <p:stCondLst>
                                            <p:cond delay="0"/>
                                          </p:stCondLst>
                                        </p:cTn>
                                        <p:tgtEl>
                                          <p:spTgt spid="206"/>
                                        </p:tgtEl>
                                        <p:attrNameLst>
                                          <p:attrName>style.visibility</p:attrName>
                                        </p:attrNameLst>
                                      </p:cBhvr>
                                      <p:to>
                                        <p:strVal val="visible"/>
                                      </p:to>
                                    </p:set>
                                    <p:animEffect transition="in" filter="wipe(left)">
                                      <p:cBhvr>
                                        <p:cTn id="29" dur="500"/>
                                        <p:tgtEl>
                                          <p:spTgt spid="206"/>
                                        </p:tgtEl>
                                      </p:cBhvr>
                                    </p:animEffect>
                                  </p:childTnLst>
                                </p:cTn>
                              </p:par>
                            </p:childTnLst>
                          </p:cTn>
                        </p:par>
                        <p:par>
                          <p:cTn id="30" fill="hold">
                            <p:stCondLst>
                              <p:cond delay="1500"/>
                            </p:stCondLst>
                            <p:childTnLst>
                              <p:par>
                                <p:cTn id="31" presetID="22" presetClass="entr" presetSubtype="4" fill="hold" nodeType="afterEffect">
                                  <p:stCondLst>
                                    <p:cond delay="0"/>
                                  </p:stCondLst>
                                  <p:childTnLst>
                                    <p:set>
                                      <p:cBhvr>
                                        <p:cTn id="32" dur="1" fill="hold">
                                          <p:stCondLst>
                                            <p:cond delay="0"/>
                                          </p:stCondLst>
                                        </p:cTn>
                                        <p:tgtEl>
                                          <p:spTgt spid="213"/>
                                        </p:tgtEl>
                                        <p:attrNameLst>
                                          <p:attrName>style.visibility</p:attrName>
                                        </p:attrNameLst>
                                      </p:cBhvr>
                                      <p:to>
                                        <p:strVal val="visible"/>
                                      </p:to>
                                    </p:set>
                                    <p:animEffect transition="in" filter="wipe(down)">
                                      <p:cBhvr>
                                        <p:cTn id="33" dur="500"/>
                                        <p:tgtEl>
                                          <p:spTgt spid="213"/>
                                        </p:tgtEl>
                                      </p:cBhvr>
                                    </p:animEffect>
                                  </p:childTnLst>
                                </p:cTn>
                              </p:par>
                            </p:childTnLst>
                          </p:cTn>
                        </p:par>
                        <p:par>
                          <p:cTn id="34" fill="hold">
                            <p:stCondLst>
                              <p:cond delay="2000"/>
                            </p:stCondLst>
                            <p:childTnLst>
                              <p:par>
                                <p:cTn id="35" presetID="22" presetClass="entr" presetSubtype="4" fill="hold" nodeType="afterEffect">
                                  <p:stCondLst>
                                    <p:cond delay="0"/>
                                  </p:stCondLst>
                                  <p:childTnLst>
                                    <p:set>
                                      <p:cBhvr>
                                        <p:cTn id="36" dur="1" fill="hold">
                                          <p:stCondLst>
                                            <p:cond delay="0"/>
                                          </p:stCondLst>
                                        </p:cTn>
                                        <p:tgtEl>
                                          <p:spTgt spid="207"/>
                                        </p:tgtEl>
                                        <p:attrNameLst>
                                          <p:attrName>style.visibility</p:attrName>
                                        </p:attrNameLst>
                                      </p:cBhvr>
                                      <p:to>
                                        <p:strVal val="visible"/>
                                      </p:to>
                                    </p:set>
                                    <p:animEffect transition="in" filter="wipe(down)">
                                      <p:cBhvr>
                                        <p:cTn id="37" dur="500"/>
                                        <p:tgtEl>
                                          <p:spTgt spid="207"/>
                                        </p:tgtEl>
                                      </p:cBhvr>
                                    </p:animEffect>
                                  </p:childTnLst>
                                </p:cTn>
                              </p:par>
                            </p:childTnLst>
                          </p:cTn>
                        </p:par>
                        <p:par>
                          <p:cTn id="38" fill="hold">
                            <p:stCondLst>
                              <p:cond delay="2500"/>
                            </p:stCondLst>
                            <p:childTnLst>
                              <p:par>
                                <p:cTn id="39" presetID="22" presetClass="entr" presetSubtype="8" fill="hold" nodeType="afterEffect">
                                  <p:stCondLst>
                                    <p:cond delay="0"/>
                                  </p:stCondLst>
                                  <p:childTnLst>
                                    <p:set>
                                      <p:cBhvr>
                                        <p:cTn id="40" dur="1" fill="hold">
                                          <p:stCondLst>
                                            <p:cond delay="0"/>
                                          </p:stCondLst>
                                        </p:cTn>
                                        <p:tgtEl>
                                          <p:spTgt spid="208"/>
                                        </p:tgtEl>
                                        <p:attrNameLst>
                                          <p:attrName>style.visibility</p:attrName>
                                        </p:attrNameLst>
                                      </p:cBhvr>
                                      <p:to>
                                        <p:strVal val="visible"/>
                                      </p:to>
                                    </p:set>
                                    <p:animEffect transition="in" filter="wipe(left)">
                                      <p:cBhvr>
                                        <p:cTn id="41" dur="500"/>
                                        <p:tgtEl>
                                          <p:spTgt spid="208"/>
                                        </p:tgtEl>
                                      </p:cBhvr>
                                    </p:animEffect>
                                  </p:childTnLst>
                                </p:cTn>
                              </p:par>
                            </p:childTnLst>
                          </p:cTn>
                        </p:par>
                        <p:par>
                          <p:cTn id="42" fill="hold">
                            <p:stCondLst>
                              <p:cond delay="3000"/>
                            </p:stCondLst>
                            <p:childTnLst>
                              <p:par>
                                <p:cTn id="43" presetID="22" presetClass="entr" presetSubtype="4" fill="hold" nodeType="afterEffect">
                                  <p:stCondLst>
                                    <p:cond delay="0"/>
                                  </p:stCondLst>
                                  <p:childTnLst>
                                    <p:set>
                                      <p:cBhvr>
                                        <p:cTn id="44" dur="1" fill="hold">
                                          <p:stCondLst>
                                            <p:cond delay="0"/>
                                          </p:stCondLst>
                                        </p:cTn>
                                        <p:tgtEl>
                                          <p:spTgt spid="214"/>
                                        </p:tgtEl>
                                        <p:attrNameLst>
                                          <p:attrName>style.visibility</p:attrName>
                                        </p:attrNameLst>
                                      </p:cBhvr>
                                      <p:to>
                                        <p:strVal val="visible"/>
                                      </p:to>
                                    </p:set>
                                    <p:animEffect transition="in" filter="wipe(down)">
                                      <p:cBhvr>
                                        <p:cTn id="45" dur="500"/>
                                        <p:tgtEl>
                                          <p:spTgt spid="214"/>
                                        </p:tgtEl>
                                      </p:cBhvr>
                                    </p:animEffect>
                                  </p:childTnLst>
                                </p:cTn>
                              </p:par>
                            </p:childTnLst>
                          </p:cTn>
                        </p:par>
                        <p:par>
                          <p:cTn id="46" fill="hold">
                            <p:stCondLst>
                              <p:cond delay="3500"/>
                            </p:stCondLst>
                            <p:childTnLst>
                              <p:par>
                                <p:cTn id="47" presetID="22" presetClass="entr" presetSubtype="8" fill="hold" nodeType="afterEffect">
                                  <p:stCondLst>
                                    <p:cond delay="0"/>
                                  </p:stCondLst>
                                  <p:childTnLst>
                                    <p:set>
                                      <p:cBhvr>
                                        <p:cTn id="48" dur="1" fill="hold">
                                          <p:stCondLst>
                                            <p:cond delay="0"/>
                                          </p:stCondLst>
                                        </p:cTn>
                                        <p:tgtEl>
                                          <p:spTgt spid="209"/>
                                        </p:tgtEl>
                                        <p:attrNameLst>
                                          <p:attrName>style.visibility</p:attrName>
                                        </p:attrNameLst>
                                      </p:cBhvr>
                                      <p:to>
                                        <p:strVal val="visible"/>
                                      </p:to>
                                    </p:set>
                                    <p:animEffect transition="in" filter="wipe(left)">
                                      <p:cBhvr>
                                        <p:cTn id="49" dur="500"/>
                                        <p:tgtEl>
                                          <p:spTgt spid="209"/>
                                        </p:tgtEl>
                                      </p:cBhvr>
                                    </p:animEffect>
                                  </p:childTnLst>
                                </p:cTn>
                              </p:par>
                            </p:childTnLst>
                          </p:cTn>
                        </p:par>
                        <p:par>
                          <p:cTn id="50" fill="hold">
                            <p:stCondLst>
                              <p:cond delay="4000"/>
                            </p:stCondLst>
                            <p:childTnLst>
                              <p:par>
                                <p:cTn id="51" presetID="22" presetClass="entr" presetSubtype="1" fill="hold" nodeType="afterEffect">
                                  <p:stCondLst>
                                    <p:cond delay="0"/>
                                  </p:stCondLst>
                                  <p:childTnLst>
                                    <p:set>
                                      <p:cBhvr>
                                        <p:cTn id="52" dur="1" fill="hold">
                                          <p:stCondLst>
                                            <p:cond delay="0"/>
                                          </p:stCondLst>
                                        </p:cTn>
                                        <p:tgtEl>
                                          <p:spTgt spid="211"/>
                                        </p:tgtEl>
                                        <p:attrNameLst>
                                          <p:attrName>style.visibility</p:attrName>
                                        </p:attrNameLst>
                                      </p:cBhvr>
                                      <p:to>
                                        <p:strVal val="visible"/>
                                      </p:to>
                                    </p:set>
                                    <p:animEffect transition="in" filter="wipe(up)">
                                      <p:cBhvr>
                                        <p:cTn id="53" dur="500"/>
                                        <p:tgtEl>
                                          <p:spTgt spid="211"/>
                                        </p:tgtEl>
                                      </p:cBhvr>
                                    </p:animEffect>
                                  </p:childTnLst>
                                </p:cTn>
                              </p:par>
                            </p:childTnLst>
                          </p:cTn>
                        </p:par>
                        <p:par>
                          <p:cTn id="54" fill="hold">
                            <p:stCondLst>
                              <p:cond delay="4500"/>
                            </p:stCondLst>
                            <p:childTnLst>
                              <p:par>
                                <p:cTn id="55" presetID="22" presetClass="entr" presetSubtype="8" fill="hold" nodeType="afterEffect">
                                  <p:stCondLst>
                                    <p:cond delay="0"/>
                                  </p:stCondLst>
                                  <p:childTnLst>
                                    <p:set>
                                      <p:cBhvr>
                                        <p:cTn id="56" dur="1" fill="hold">
                                          <p:stCondLst>
                                            <p:cond delay="0"/>
                                          </p:stCondLst>
                                        </p:cTn>
                                        <p:tgtEl>
                                          <p:spTgt spid="220"/>
                                        </p:tgtEl>
                                        <p:attrNameLst>
                                          <p:attrName>style.visibility</p:attrName>
                                        </p:attrNameLst>
                                      </p:cBhvr>
                                      <p:to>
                                        <p:strVal val="visible"/>
                                      </p:to>
                                    </p:set>
                                    <p:animEffect transition="in" filter="wipe(left)">
                                      <p:cBhvr>
                                        <p:cTn id="57" dur="500"/>
                                        <p:tgtEl>
                                          <p:spTgt spid="220"/>
                                        </p:tgtEl>
                                      </p:cBhvr>
                                    </p:animEffect>
                                  </p:childTnLst>
                                </p:cTn>
                              </p:par>
                            </p:childTnLst>
                          </p:cTn>
                        </p:par>
                        <p:par>
                          <p:cTn id="58" fill="hold">
                            <p:stCondLst>
                              <p:cond delay="5000"/>
                            </p:stCondLst>
                            <p:childTnLst>
                              <p:par>
                                <p:cTn id="59" presetID="22" presetClass="entr" presetSubtype="1" fill="hold" nodeType="afterEffect">
                                  <p:stCondLst>
                                    <p:cond delay="0"/>
                                  </p:stCondLst>
                                  <p:childTnLst>
                                    <p:set>
                                      <p:cBhvr>
                                        <p:cTn id="60" dur="1" fill="hold">
                                          <p:stCondLst>
                                            <p:cond delay="0"/>
                                          </p:stCondLst>
                                        </p:cTn>
                                        <p:tgtEl>
                                          <p:spTgt spid="210"/>
                                        </p:tgtEl>
                                        <p:attrNameLst>
                                          <p:attrName>style.visibility</p:attrName>
                                        </p:attrNameLst>
                                      </p:cBhvr>
                                      <p:to>
                                        <p:strVal val="visible"/>
                                      </p:to>
                                    </p:set>
                                    <p:animEffect transition="in" filter="wipe(up)">
                                      <p:cBhvr>
                                        <p:cTn id="61" dur="500"/>
                                        <p:tgtEl>
                                          <p:spTgt spid="210"/>
                                        </p:tgtEl>
                                      </p:cBhvr>
                                    </p:animEffect>
                                  </p:childTnLst>
                                </p:cTn>
                              </p:par>
                            </p:childTnLst>
                          </p:cTn>
                        </p:par>
                        <p:par>
                          <p:cTn id="62" fill="hold">
                            <p:stCondLst>
                              <p:cond delay="5500"/>
                            </p:stCondLst>
                            <p:childTnLst>
                              <p:par>
                                <p:cTn id="63" presetID="22" presetClass="entr" presetSubtype="1" fill="hold" nodeType="afterEffect">
                                  <p:stCondLst>
                                    <p:cond delay="0"/>
                                  </p:stCondLst>
                                  <p:childTnLst>
                                    <p:set>
                                      <p:cBhvr>
                                        <p:cTn id="64" dur="1" fill="hold">
                                          <p:stCondLst>
                                            <p:cond delay="0"/>
                                          </p:stCondLst>
                                        </p:cTn>
                                        <p:tgtEl>
                                          <p:spTgt spid="269"/>
                                        </p:tgtEl>
                                        <p:attrNameLst>
                                          <p:attrName>style.visibility</p:attrName>
                                        </p:attrNameLst>
                                      </p:cBhvr>
                                      <p:to>
                                        <p:strVal val="visible"/>
                                      </p:to>
                                    </p:set>
                                    <p:animEffect transition="in" filter="wipe(up)">
                                      <p:cBhvr>
                                        <p:cTn id="65" dur="500"/>
                                        <p:tgtEl>
                                          <p:spTgt spid="269"/>
                                        </p:tgtEl>
                                      </p:cBhvr>
                                    </p:animEffect>
                                  </p:childTnLst>
                                </p:cTn>
                              </p:par>
                            </p:childTnLst>
                          </p:cTn>
                        </p:par>
                        <p:par>
                          <p:cTn id="66" fill="hold">
                            <p:stCondLst>
                              <p:cond delay="6000"/>
                            </p:stCondLst>
                            <p:childTnLst>
                              <p:par>
                                <p:cTn id="67" presetID="10" presetClass="entr" presetSubtype="0" fill="hold" nodeType="afterEffect">
                                  <p:stCondLst>
                                    <p:cond delay="0"/>
                                  </p:stCondLst>
                                  <p:childTnLst>
                                    <p:set>
                                      <p:cBhvr>
                                        <p:cTn id="68" dur="1" fill="hold">
                                          <p:stCondLst>
                                            <p:cond delay="0"/>
                                          </p:stCondLst>
                                        </p:cTn>
                                        <p:tgtEl>
                                          <p:spTgt spid="218"/>
                                        </p:tgtEl>
                                        <p:attrNameLst>
                                          <p:attrName>style.visibility</p:attrName>
                                        </p:attrNameLst>
                                      </p:cBhvr>
                                      <p:to>
                                        <p:strVal val="visible"/>
                                      </p:to>
                                    </p:set>
                                    <p:animEffect transition="in" filter="fade">
                                      <p:cBhvr>
                                        <p:cTn id="69" dur="500"/>
                                        <p:tgtEl>
                                          <p:spTgt spid="218"/>
                                        </p:tgtEl>
                                      </p:cBhvr>
                                    </p:animEffect>
                                  </p:childTnLst>
                                </p:cTn>
                              </p:par>
                            </p:childTnLst>
                          </p:cTn>
                        </p:par>
                        <p:par>
                          <p:cTn id="70" fill="hold">
                            <p:stCondLst>
                              <p:cond delay="6500"/>
                            </p:stCondLst>
                            <p:childTnLst>
                              <p:par>
                                <p:cTn id="71" presetID="10" presetClass="entr" presetSubtype="0" fill="hold" nodeType="afterEffect">
                                  <p:stCondLst>
                                    <p:cond delay="0"/>
                                  </p:stCondLst>
                                  <p:childTnLst>
                                    <p:set>
                                      <p:cBhvr>
                                        <p:cTn id="72" dur="1" fill="hold">
                                          <p:stCondLst>
                                            <p:cond delay="0"/>
                                          </p:stCondLst>
                                        </p:cTn>
                                        <p:tgtEl>
                                          <p:spTgt spid="225"/>
                                        </p:tgtEl>
                                        <p:attrNameLst>
                                          <p:attrName>style.visibility</p:attrName>
                                        </p:attrNameLst>
                                      </p:cBhvr>
                                      <p:to>
                                        <p:strVal val="visible"/>
                                      </p:to>
                                    </p:set>
                                    <p:animEffect transition="in" filter="fade">
                                      <p:cBhvr>
                                        <p:cTn id="73" dur="500"/>
                                        <p:tgtEl>
                                          <p:spTgt spid="225"/>
                                        </p:tgtEl>
                                      </p:cBhvr>
                                    </p:animEffect>
                                  </p:childTnLst>
                                </p:cTn>
                              </p:par>
                            </p:childTnLst>
                          </p:cTn>
                        </p:par>
                        <p:par>
                          <p:cTn id="74" fill="hold">
                            <p:stCondLst>
                              <p:cond delay="7000"/>
                            </p:stCondLst>
                            <p:childTnLst>
                              <p:par>
                                <p:cTn id="75" presetID="10" presetClass="entr" presetSubtype="0" fill="hold" nodeType="afterEffect">
                                  <p:stCondLst>
                                    <p:cond delay="0"/>
                                  </p:stCondLst>
                                  <p:childTnLst>
                                    <p:set>
                                      <p:cBhvr>
                                        <p:cTn id="76" dur="1" fill="hold">
                                          <p:stCondLst>
                                            <p:cond delay="0"/>
                                          </p:stCondLst>
                                        </p:cTn>
                                        <p:tgtEl>
                                          <p:spTgt spid="219"/>
                                        </p:tgtEl>
                                        <p:attrNameLst>
                                          <p:attrName>style.visibility</p:attrName>
                                        </p:attrNameLst>
                                      </p:cBhvr>
                                      <p:to>
                                        <p:strVal val="visible"/>
                                      </p:to>
                                    </p:set>
                                    <p:animEffect transition="in" filter="fade">
                                      <p:cBhvr>
                                        <p:cTn id="77" dur="500"/>
                                        <p:tgtEl>
                                          <p:spTgt spid="219"/>
                                        </p:tgtEl>
                                      </p:cBhvr>
                                    </p:animEffect>
                                  </p:childTnLst>
                                </p:cTn>
                              </p:par>
                            </p:childTnLst>
                          </p:cTn>
                        </p:par>
                        <p:par>
                          <p:cTn id="78" fill="hold">
                            <p:stCondLst>
                              <p:cond delay="7500"/>
                            </p:stCondLst>
                            <p:childTnLst>
                              <p:par>
                                <p:cTn id="79" presetID="10" presetClass="entr" presetSubtype="0" fill="hold" nodeType="afterEffect">
                                  <p:stCondLst>
                                    <p:cond delay="0"/>
                                  </p:stCondLst>
                                  <p:childTnLst>
                                    <p:set>
                                      <p:cBhvr>
                                        <p:cTn id="80" dur="1" fill="hold">
                                          <p:stCondLst>
                                            <p:cond delay="0"/>
                                          </p:stCondLst>
                                        </p:cTn>
                                        <p:tgtEl>
                                          <p:spTgt spid="235"/>
                                        </p:tgtEl>
                                        <p:attrNameLst>
                                          <p:attrName>style.visibility</p:attrName>
                                        </p:attrNameLst>
                                      </p:cBhvr>
                                      <p:to>
                                        <p:strVal val="visible"/>
                                      </p:to>
                                    </p:set>
                                    <p:animEffect transition="in" filter="fade">
                                      <p:cBhvr>
                                        <p:cTn id="81" dur="500"/>
                                        <p:tgtEl>
                                          <p:spTgt spid="235"/>
                                        </p:tgtEl>
                                      </p:cBhvr>
                                    </p:animEffect>
                                  </p:childTnLst>
                                </p:cTn>
                              </p:par>
                            </p:childTnLst>
                          </p:cTn>
                        </p:par>
                        <p:par>
                          <p:cTn id="82" fill="hold">
                            <p:stCondLst>
                              <p:cond delay="8000"/>
                            </p:stCondLst>
                            <p:childTnLst>
                              <p:par>
                                <p:cTn id="83" presetID="10" presetClass="entr" presetSubtype="0" fill="hold" nodeType="afterEffect">
                                  <p:stCondLst>
                                    <p:cond delay="0"/>
                                  </p:stCondLst>
                                  <p:childTnLst>
                                    <p:set>
                                      <p:cBhvr>
                                        <p:cTn id="84" dur="1" fill="hold">
                                          <p:stCondLst>
                                            <p:cond delay="0"/>
                                          </p:stCondLst>
                                        </p:cTn>
                                        <p:tgtEl>
                                          <p:spTgt spid="227"/>
                                        </p:tgtEl>
                                        <p:attrNameLst>
                                          <p:attrName>style.visibility</p:attrName>
                                        </p:attrNameLst>
                                      </p:cBhvr>
                                      <p:to>
                                        <p:strVal val="visible"/>
                                      </p:to>
                                    </p:set>
                                    <p:animEffect transition="in" filter="fade">
                                      <p:cBhvr>
                                        <p:cTn id="85" dur="500"/>
                                        <p:tgtEl>
                                          <p:spTgt spid="227"/>
                                        </p:tgtEl>
                                      </p:cBhvr>
                                    </p:animEffect>
                                  </p:childTnLst>
                                </p:cTn>
                              </p:par>
                            </p:childTnLst>
                          </p:cTn>
                        </p:par>
                        <p:par>
                          <p:cTn id="86" fill="hold">
                            <p:stCondLst>
                              <p:cond delay="8500"/>
                            </p:stCondLst>
                            <p:childTnLst>
                              <p:par>
                                <p:cTn id="87" presetID="10" presetClass="entr" presetSubtype="0" fill="hold" nodeType="afterEffect">
                                  <p:stCondLst>
                                    <p:cond delay="0"/>
                                  </p:stCondLst>
                                  <p:childTnLst>
                                    <p:set>
                                      <p:cBhvr>
                                        <p:cTn id="88" dur="1" fill="hold">
                                          <p:stCondLst>
                                            <p:cond delay="0"/>
                                          </p:stCondLst>
                                        </p:cTn>
                                        <p:tgtEl>
                                          <p:spTgt spid="226"/>
                                        </p:tgtEl>
                                        <p:attrNameLst>
                                          <p:attrName>style.visibility</p:attrName>
                                        </p:attrNameLst>
                                      </p:cBhvr>
                                      <p:to>
                                        <p:strVal val="visible"/>
                                      </p:to>
                                    </p:set>
                                    <p:animEffect transition="in" filter="fade">
                                      <p:cBhvr>
                                        <p:cTn id="89" dur="500"/>
                                        <p:tgtEl>
                                          <p:spTgt spid="226"/>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nodeType="clickEffect">
                                  <p:stCondLst>
                                    <p:cond delay="0"/>
                                  </p:stCondLst>
                                  <p:childTnLst>
                                    <p:set>
                                      <p:cBhvr>
                                        <p:cTn id="93" dur="1" fill="hold">
                                          <p:stCondLst>
                                            <p:cond delay="0"/>
                                          </p:stCondLst>
                                        </p:cTn>
                                        <p:tgtEl>
                                          <p:spTgt spid="1945802"/>
                                        </p:tgtEl>
                                        <p:attrNameLst>
                                          <p:attrName>style.visibility</p:attrName>
                                        </p:attrNameLst>
                                      </p:cBhvr>
                                      <p:to>
                                        <p:strVal val="visible"/>
                                      </p:to>
                                    </p:set>
                                    <p:animEffect transition="in" filter="wipe(left)">
                                      <p:cBhvr>
                                        <p:cTn id="94" dur="500"/>
                                        <p:tgtEl>
                                          <p:spTgt spid="19458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ChangeArrowheads="1"/>
          </p:cNvSpPr>
          <p:nvPr/>
        </p:nvSpPr>
        <p:spPr bwMode="invGray">
          <a:xfrm>
            <a:off x="457200" y="4800600"/>
            <a:ext cx="6400800" cy="1371600"/>
          </a:xfrm>
          <a:prstGeom prst="roundRect">
            <a:avLst>
              <a:gd name="adj" fmla="val 0"/>
            </a:avLst>
          </a:prstGeom>
          <a:solidFill>
            <a:srgbClr val="5D87A1">
              <a:alpha val="50195"/>
            </a:srgbClr>
          </a:solidFill>
          <a:ln w="28575" algn="ctr">
            <a:noFill/>
            <a:round/>
            <a:headEnd/>
            <a:tailEnd/>
          </a:ln>
        </p:spPr>
        <p:txBody>
          <a:bodyPr/>
          <a:lstStyle/>
          <a:p>
            <a:pPr>
              <a:lnSpc>
                <a:spcPct val="90000"/>
              </a:lnSpc>
            </a:pPr>
            <a:endParaRPr lang="en-US">
              <a:solidFill>
                <a:srgbClr val="333333"/>
              </a:solidFill>
            </a:endParaRPr>
          </a:p>
        </p:txBody>
      </p:sp>
      <p:pic>
        <p:nvPicPr>
          <p:cNvPr id="243" name="Rectangle 7"/>
          <p:cNvPicPr>
            <a:picLocks noChangeArrowheads="1"/>
          </p:cNvPicPr>
          <p:nvPr/>
        </p:nvPicPr>
        <p:blipFill>
          <a:blip r:embed="rId3" cstate="print"/>
          <a:srcRect l="3659" t="4333" r="3659"/>
          <a:stretch>
            <a:fillRect/>
          </a:stretch>
        </p:blipFill>
        <p:spPr bwMode="blackWhite">
          <a:xfrm>
            <a:off x="3810000" y="5165725"/>
            <a:ext cx="3048000" cy="320675"/>
          </a:xfrm>
          <a:prstGeom prst="rect">
            <a:avLst/>
          </a:prstGeom>
          <a:noFill/>
          <a:ln w="9525">
            <a:noFill/>
            <a:miter lim="800000"/>
            <a:headEnd/>
            <a:tailEnd/>
          </a:ln>
        </p:spPr>
      </p:pic>
      <p:sp>
        <p:nvSpPr>
          <p:cNvPr id="31748" name="Rectangle 2"/>
          <p:cNvSpPr>
            <a:spLocks noChangeArrowheads="1"/>
          </p:cNvSpPr>
          <p:nvPr/>
        </p:nvSpPr>
        <p:spPr bwMode="invGray">
          <a:xfrm>
            <a:off x="457200" y="1143000"/>
            <a:ext cx="6400800" cy="838200"/>
          </a:xfrm>
          <a:prstGeom prst="roundRect">
            <a:avLst>
              <a:gd name="adj" fmla="val 0"/>
            </a:avLst>
          </a:prstGeom>
          <a:solidFill>
            <a:srgbClr val="80A1B6">
              <a:alpha val="20000"/>
            </a:srgbClr>
          </a:solidFill>
          <a:ln w="28575" algn="ctr">
            <a:noFill/>
            <a:round/>
            <a:headEnd/>
            <a:tailEnd/>
          </a:ln>
        </p:spPr>
        <p:txBody>
          <a:bodyPr/>
          <a:lstStyle/>
          <a:p>
            <a:pPr>
              <a:lnSpc>
                <a:spcPct val="90000"/>
              </a:lnSpc>
            </a:pPr>
            <a:endParaRPr lang="en-US">
              <a:solidFill>
                <a:srgbClr val="333333"/>
              </a:solidFill>
            </a:endParaRPr>
          </a:p>
        </p:txBody>
      </p:sp>
      <p:sp>
        <p:nvSpPr>
          <p:cNvPr id="31749" name="Rectangle 3"/>
          <p:cNvSpPr>
            <a:spLocks noChangeArrowheads="1"/>
          </p:cNvSpPr>
          <p:nvPr/>
        </p:nvSpPr>
        <p:spPr bwMode="invGray">
          <a:xfrm>
            <a:off x="457200" y="2057400"/>
            <a:ext cx="6400800" cy="1066800"/>
          </a:xfrm>
          <a:prstGeom prst="roundRect">
            <a:avLst>
              <a:gd name="adj" fmla="val 0"/>
            </a:avLst>
          </a:prstGeom>
          <a:solidFill>
            <a:srgbClr val="5D87A1">
              <a:alpha val="30196"/>
            </a:srgbClr>
          </a:solidFill>
          <a:ln w="28575" algn="ctr">
            <a:noFill/>
            <a:round/>
            <a:headEnd/>
            <a:tailEnd/>
          </a:ln>
        </p:spPr>
        <p:txBody>
          <a:bodyPr/>
          <a:lstStyle/>
          <a:p>
            <a:pPr>
              <a:lnSpc>
                <a:spcPct val="90000"/>
              </a:lnSpc>
            </a:pPr>
            <a:endParaRPr lang="en-US">
              <a:solidFill>
                <a:srgbClr val="333333"/>
              </a:solidFill>
            </a:endParaRPr>
          </a:p>
        </p:txBody>
      </p:sp>
      <p:sp>
        <p:nvSpPr>
          <p:cNvPr id="31750" name="Rectangle 5"/>
          <p:cNvSpPr>
            <a:spLocks noChangeArrowheads="1"/>
          </p:cNvSpPr>
          <p:nvPr/>
        </p:nvSpPr>
        <p:spPr bwMode="invGray">
          <a:xfrm>
            <a:off x="457200" y="3200400"/>
            <a:ext cx="6400800" cy="1524000"/>
          </a:xfrm>
          <a:prstGeom prst="roundRect">
            <a:avLst>
              <a:gd name="adj" fmla="val 0"/>
            </a:avLst>
          </a:prstGeom>
          <a:solidFill>
            <a:srgbClr val="5D87A1">
              <a:alpha val="39999"/>
            </a:srgbClr>
          </a:solidFill>
          <a:ln w="28575" algn="ctr">
            <a:noFill/>
            <a:round/>
            <a:headEnd/>
            <a:tailEnd/>
          </a:ln>
        </p:spPr>
        <p:txBody>
          <a:bodyPr/>
          <a:lstStyle/>
          <a:p>
            <a:pPr>
              <a:lnSpc>
                <a:spcPct val="90000"/>
              </a:lnSpc>
            </a:pPr>
            <a:endParaRPr lang="en-US">
              <a:solidFill>
                <a:srgbClr val="333333"/>
              </a:solidFill>
            </a:endParaRPr>
          </a:p>
        </p:txBody>
      </p:sp>
      <p:pic>
        <p:nvPicPr>
          <p:cNvPr id="3" name="Rectangle 7"/>
          <p:cNvPicPr>
            <a:picLocks noChangeArrowheads="1"/>
          </p:cNvPicPr>
          <p:nvPr/>
        </p:nvPicPr>
        <p:blipFill>
          <a:blip r:embed="rId3" cstate="print"/>
          <a:srcRect l="3659" t="4333" r="3659"/>
          <a:stretch>
            <a:fillRect/>
          </a:stretch>
        </p:blipFill>
        <p:spPr bwMode="blackWhite">
          <a:xfrm>
            <a:off x="685800" y="5165725"/>
            <a:ext cx="3048000" cy="320675"/>
          </a:xfrm>
          <a:prstGeom prst="rect">
            <a:avLst/>
          </a:prstGeom>
          <a:noFill/>
          <a:ln w="9525">
            <a:noFill/>
            <a:miter lim="800000"/>
            <a:headEnd/>
            <a:tailEnd/>
          </a:ln>
        </p:spPr>
      </p:pic>
      <p:sp>
        <p:nvSpPr>
          <p:cNvPr id="31752" name="Line 1410"/>
          <p:cNvSpPr>
            <a:spLocks noChangeShapeType="1"/>
          </p:cNvSpPr>
          <p:nvPr/>
        </p:nvSpPr>
        <p:spPr bwMode="auto">
          <a:xfrm>
            <a:off x="2184400" y="4267200"/>
            <a:ext cx="968375" cy="0"/>
          </a:xfrm>
          <a:prstGeom prst="line">
            <a:avLst/>
          </a:prstGeom>
          <a:noFill/>
          <a:ln w="25400">
            <a:solidFill>
              <a:schemeClr val="hlink"/>
            </a:solidFill>
            <a:round/>
            <a:headEnd/>
            <a:tailEnd/>
          </a:ln>
        </p:spPr>
        <p:txBody>
          <a:bodyPr wrap="none" lIns="0" tIns="0" rIns="0" bIns="0" anchor="ctr"/>
          <a:lstStyle/>
          <a:p>
            <a:endParaRPr lang="en-US"/>
          </a:p>
        </p:txBody>
      </p:sp>
      <p:sp>
        <p:nvSpPr>
          <p:cNvPr id="31753" name="Freeform 1439"/>
          <p:cNvSpPr>
            <a:spLocks/>
          </p:cNvSpPr>
          <p:nvPr/>
        </p:nvSpPr>
        <p:spPr bwMode="auto">
          <a:xfrm>
            <a:off x="3440113" y="1597025"/>
            <a:ext cx="862012" cy="838200"/>
          </a:xfrm>
          <a:custGeom>
            <a:avLst/>
            <a:gdLst>
              <a:gd name="T0" fmla="*/ 0 w 768"/>
              <a:gd name="T1" fmla="*/ 2147483647 h 384"/>
              <a:gd name="T2" fmla="*/ 2147483647 w 768"/>
              <a:gd name="T3" fmla="*/ 2147483647 h 384"/>
              <a:gd name="T4" fmla="*/ 2147483647 w 768"/>
              <a:gd name="T5" fmla="*/ 0 h 384"/>
              <a:gd name="T6" fmla="*/ 2147483647 w 768"/>
              <a:gd name="T7" fmla="*/ 0 h 384"/>
              <a:gd name="T8" fmla="*/ 0 60000 65536"/>
              <a:gd name="T9" fmla="*/ 0 60000 65536"/>
              <a:gd name="T10" fmla="*/ 0 60000 65536"/>
              <a:gd name="T11" fmla="*/ 0 60000 65536"/>
              <a:gd name="T12" fmla="*/ 0 w 768"/>
              <a:gd name="T13" fmla="*/ 0 h 384"/>
              <a:gd name="T14" fmla="*/ 768 w 768"/>
              <a:gd name="T15" fmla="*/ 384 h 384"/>
            </a:gdLst>
            <a:ahLst/>
            <a:cxnLst>
              <a:cxn ang="T8">
                <a:pos x="T0" y="T1"/>
              </a:cxn>
              <a:cxn ang="T9">
                <a:pos x="T2" y="T3"/>
              </a:cxn>
              <a:cxn ang="T10">
                <a:pos x="T4" y="T5"/>
              </a:cxn>
              <a:cxn ang="T11">
                <a:pos x="T6" y="T7"/>
              </a:cxn>
            </a:cxnLst>
            <a:rect l="T12" t="T13" r="T14" b="T15"/>
            <a:pathLst>
              <a:path w="768" h="384">
                <a:moveTo>
                  <a:pt x="0" y="384"/>
                </a:moveTo>
                <a:lnTo>
                  <a:pt x="192" y="384"/>
                </a:lnTo>
                <a:lnTo>
                  <a:pt x="576" y="0"/>
                </a:lnTo>
                <a:lnTo>
                  <a:pt x="768" y="0"/>
                </a:lnTo>
              </a:path>
            </a:pathLst>
          </a:custGeom>
          <a:noFill/>
          <a:ln w="28575" algn="ctr">
            <a:solidFill>
              <a:srgbClr val="969696"/>
            </a:solidFill>
            <a:round/>
            <a:headEnd/>
            <a:tailEnd/>
          </a:ln>
        </p:spPr>
        <p:txBody>
          <a:bodyPr wrap="none" lIns="0" tIns="0" rIns="0" bIns="0" anchor="ctr"/>
          <a:lstStyle/>
          <a:p>
            <a:endParaRPr lang="en-US"/>
          </a:p>
        </p:txBody>
      </p:sp>
      <p:sp>
        <p:nvSpPr>
          <p:cNvPr id="31754" name="Freeform 1440"/>
          <p:cNvSpPr>
            <a:spLocks/>
          </p:cNvSpPr>
          <p:nvPr/>
        </p:nvSpPr>
        <p:spPr bwMode="auto">
          <a:xfrm flipV="1">
            <a:off x="3440113" y="1600200"/>
            <a:ext cx="862012" cy="838200"/>
          </a:xfrm>
          <a:custGeom>
            <a:avLst/>
            <a:gdLst>
              <a:gd name="T0" fmla="*/ 0 w 768"/>
              <a:gd name="T1" fmla="*/ 2147483647 h 384"/>
              <a:gd name="T2" fmla="*/ 2147483647 w 768"/>
              <a:gd name="T3" fmla="*/ 2147483647 h 384"/>
              <a:gd name="T4" fmla="*/ 2147483647 w 768"/>
              <a:gd name="T5" fmla="*/ 0 h 384"/>
              <a:gd name="T6" fmla="*/ 2147483647 w 768"/>
              <a:gd name="T7" fmla="*/ 0 h 384"/>
              <a:gd name="T8" fmla="*/ 0 60000 65536"/>
              <a:gd name="T9" fmla="*/ 0 60000 65536"/>
              <a:gd name="T10" fmla="*/ 0 60000 65536"/>
              <a:gd name="T11" fmla="*/ 0 60000 65536"/>
              <a:gd name="T12" fmla="*/ 0 w 768"/>
              <a:gd name="T13" fmla="*/ 0 h 384"/>
              <a:gd name="T14" fmla="*/ 768 w 768"/>
              <a:gd name="T15" fmla="*/ 384 h 384"/>
            </a:gdLst>
            <a:ahLst/>
            <a:cxnLst>
              <a:cxn ang="T8">
                <a:pos x="T0" y="T1"/>
              </a:cxn>
              <a:cxn ang="T9">
                <a:pos x="T2" y="T3"/>
              </a:cxn>
              <a:cxn ang="T10">
                <a:pos x="T4" y="T5"/>
              </a:cxn>
              <a:cxn ang="T11">
                <a:pos x="T6" y="T7"/>
              </a:cxn>
            </a:cxnLst>
            <a:rect l="T12" t="T13" r="T14" b="T15"/>
            <a:pathLst>
              <a:path w="768" h="384">
                <a:moveTo>
                  <a:pt x="0" y="384"/>
                </a:moveTo>
                <a:lnTo>
                  <a:pt x="192" y="384"/>
                </a:lnTo>
                <a:lnTo>
                  <a:pt x="576" y="0"/>
                </a:lnTo>
                <a:lnTo>
                  <a:pt x="768" y="0"/>
                </a:lnTo>
              </a:path>
            </a:pathLst>
          </a:custGeom>
          <a:noFill/>
          <a:ln w="28575" algn="ctr">
            <a:solidFill>
              <a:srgbClr val="969696"/>
            </a:solidFill>
            <a:round/>
            <a:headEnd/>
            <a:tailEnd/>
          </a:ln>
        </p:spPr>
        <p:txBody>
          <a:bodyPr rot="10800000" wrap="none" lIns="0" tIns="0" rIns="0" bIns="0" anchor="ctr"/>
          <a:lstStyle/>
          <a:p>
            <a:endParaRPr lang="en-US"/>
          </a:p>
        </p:txBody>
      </p:sp>
      <p:sp>
        <p:nvSpPr>
          <p:cNvPr id="31755" name="Line 184"/>
          <p:cNvSpPr>
            <a:spLocks noChangeShapeType="1"/>
          </p:cNvSpPr>
          <p:nvPr/>
        </p:nvSpPr>
        <p:spPr bwMode="auto">
          <a:xfrm>
            <a:off x="3352800" y="1543050"/>
            <a:ext cx="1066800" cy="0"/>
          </a:xfrm>
          <a:prstGeom prst="line">
            <a:avLst/>
          </a:prstGeom>
          <a:noFill/>
          <a:ln w="25400">
            <a:solidFill>
              <a:schemeClr val="hlink"/>
            </a:solidFill>
            <a:round/>
            <a:headEnd/>
            <a:tailEnd/>
          </a:ln>
        </p:spPr>
        <p:txBody>
          <a:bodyPr wrap="none" lIns="0" tIns="0" rIns="0" bIns="0" anchor="ctr"/>
          <a:lstStyle/>
          <a:p>
            <a:endParaRPr lang="en-US"/>
          </a:p>
        </p:txBody>
      </p:sp>
      <p:sp>
        <p:nvSpPr>
          <p:cNvPr id="31756" name="Line 185"/>
          <p:cNvSpPr>
            <a:spLocks noChangeShapeType="1"/>
          </p:cNvSpPr>
          <p:nvPr/>
        </p:nvSpPr>
        <p:spPr bwMode="auto">
          <a:xfrm>
            <a:off x="3352800" y="2524125"/>
            <a:ext cx="1066800" cy="0"/>
          </a:xfrm>
          <a:prstGeom prst="line">
            <a:avLst/>
          </a:prstGeom>
          <a:noFill/>
          <a:ln w="25400">
            <a:solidFill>
              <a:schemeClr val="hlink"/>
            </a:solidFill>
            <a:round/>
            <a:headEnd/>
            <a:tailEnd/>
          </a:ln>
        </p:spPr>
        <p:txBody>
          <a:bodyPr wrap="none" lIns="0" tIns="0" rIns="0" bIns="0" anchor="ctr"/>
          <a:lstStyle/>
          <a:p>
            <a:endParaRPr lang="en-US"/>
          </a:p>
        </p:txBody>
      </p:sp>
      <p:sp>
        <p:nvSpPr>
          <p:cNvPr id="31757" name="Line 186"/>
          <p:cNvSpPr>
            <a:spLocks noChangeShapeType="1"/>
          </p:cNvSpPr>
          <p:nvPr/>
        </p:nvSpPr>
        <p:spPr bwMode="auto">
          <a:xfrm>
            <a:off x="3368675" y="1457325"/>
            <a:ext cx="0" cy="914400"/>
          </a:xfrm>
          <a:prstGeom prst="line">
            <a:avLst/>
          </a:prstGeom>
          <a:noFill/>
          <a:ln w="25400">
            <a:solidFill>
              <a:schemeClr val="hlink"/>
            </a:solidFill>
            <a:round/>
            <a:headEnd/>
            <a:tailEnd/>
          </a:ln>
        </p:spPr>
        <p:txBody>
          <a:bodyPr wrap="none" lIns="0" tIns="0" rIns="0" bIns="0" anchor="ctr"/>
          <a:lstStyle/>
          <a:p>
            <a:endParaRPr lang="en-US"/>
          </a:p>
        </p:txBody>
      </p:sp>
      <p:sp>
        <p:nvSpPr>
          <p:cNvPr id="31758" name="Line 187"/>
          <p:cNvSpPr>
            <a:spLocks noChangeShapeType="1"/>
          </p:cNvSpPr>
          <p:nvPr/>
        </p:nvSpPr>
        <p:spPr bwMode="auto">
          <a:xfrm>
            <a:off x="4381500" y="1457325"/>
            <a:ext cx="0" cy="914400"/>
          </a:xfrm>
          <a:prstGeom prst="line">
            <a:avLst/>
          </a:prstGeom>
          <a:noFill/>
          <a:ln w="25400">
            <a:solidFill>
              <a:schemeClr val="hlink"/>
            </a:solidFill>
            <a:round/>
            <a:headEnd/>
            <a:tailEnd/>
          </a:ln>
        </p:spPr>
        <p:txBody>
          <a:bodyPr wrap="none" lIns="0" tIns="0" rIns="0" bIns="0" anchor="ctr"/>
          <a:lstStyle/>
          <a:p>
            <a:endParaRPr lang="en-US"/>
          </a:p>
        </p:txBody>
      </p:sp>
      <p:pic>
        <p:nvPicPr>
          <p:cNvPr id="31759" name="Picture 80" descr="Generic-Router.png"/>
          <p:cNvPicPr>
            <a:picLocks noChangeAspect="1"/>
          </p:cNvPicPr>
          <p:nvPr/>
        </p:nvPicPr>
        <p:blipFill>
          <a:blip r:embed="rId4" cstate="print"/>
          <a:srcRect/>
          <a:stretch>
            <a:fillRect/>
          </a:stretch>
        </p:blipFill>
        <p:spPr bwMode="auto">
          <a:xfrm>
            <a:off x="4202113" y="1392238"/>
            <a:ext cx="358775" cy="360362"/>
          </a:xfrm>
          <a:prstGeom prst="rect">
            <a:avLst/>
          </a:prstGeom>
          <a:noFill/>
          <a:ln w="9525">
            <a:noFill/>
            <a:miter lim="800000"/>
            <a:headEnd/>
            <a:tailEnd/>
          </a:ln>
        </p:spPr>
      </p:pic>
      <p:pic>
        <p:nvPicPr>
          <p:cNvPr id="31760" name="Picture 80" descr="Generic-Router.png"/>
          <p:cNvPicPr>
            <a:picLocks noChangeAspect="1"/>
          </p:cNvPicPr>
          <p:nvPr/>
        </p:nvPicPr>
        <p:blipFill>
          <a:blip r:embed="rId4" cstate="print"/>
          <a:srcRect/>
          <a:stretch>
            <a:fillRect/>
          </a:stretch>
        </p:blipFill>
        <p:spPr bwMode="auto">
          <a:xfrm>
            <a:off x="3189288" y="1392238"/>
            <a:ext cx="360362" cy="358775"/>
          </a:xfrm>
          <a:prstGeom prst="rect">
            <a:avLst/>
          </a:prstGeom>
          <a:noFill/>
          <a:ln w="9525">
            <a:noFill/>
            <a:miter lim="800000"/>
            <a:headEnd/>
            <a:tailEnd/>
          </a:ln>
        </p:spPr>
      </p:pic>
      <p:sp>
        <p:nvSpPr>
          <p:cNvPr id="31761" name="Freeform 191"/>
          <p:cNvSpPr>
            <a:spLocks/>
          </p:cNvSpPr>
          <p:nvPr/>
        </p:nvSpPr>
        <p:spPr bwMode="auto">
          <a:xfrm>
            <a:off x="1066800" y="4343400"/>
            <a:ext cx="990600" cy="1014413"/>
          </a:xfrm>
          <a:custGeom>
            <a:avLst/>
            <a:gdLst>
              <a:gd name="T0" fmla="*/ 0 w 336"/>
              <a:gd name="T1" fmla="*/ 2147483647 h 639"/>
              <a:gd name="T2" fmla="*/ 0 w 336"/>
              <a:gd name="T3" fmla="*/ 2147483647 h 639"/>
              <a:gd name="T4" fmla="*/ 2147483647 w 336"/>
              <a:gd name="T5" fmla="*/ 2147483647 h 639"/>
              <a:gd name="T6" fmla="*/ 2147483647 w 336"/>
              <a:gd name="T7" fmla="*/ 0 h 639"/>
              <a:gd name="T8" fmla="*/ 0 60000 65536"/>
              <a:gd name="T9" fmla="*/ 0 60000 65536"/>
              <a:gd name="T10" fmla="*/ 0 60000 65536"/>
              <a:gd name="T11" fmla="*/ 0 60000 65536"/>
              <a:gd name="T12" fmla="*/ 0 w 336"/>
              <a:gd name="T13" fmla="*/ 0 h 639"/>
              <a:gd name="T14" fmla="*/ 336 w 336"/>
              <a:gd name="T15" fmla="*/ 639 h 639"/>
            </a:gdLst>
            <a:ahLst/>
            <a:cxnLst>
              <a:cxn ang="T8">
                <a:pos x="T0" y="T1"/>
              </a:cxn>
              <a:cxn ang="T9">
                <a:pos x="T2" y="T3"/>
              </a:cxn>
              <a:cxn ang="T10">
                <a:pos x="T4" y="T5"/>
              </a:cxn>
              <a:cxn ang="T11">
                <a:pos x="T6" y="T7"/>
              </a:cxn>
            </a:cxnLst>
            <a:rect l="T12" t="T13" r="T14" b="T15"/>
            <a:pathLst>
              <a:path w="336" h="639">
                <a:moveTo>
                  <a:pt x="0" y="639"/>
                </a:moveTo>
                <a:lnTo>
                  <a:pt x="0" y="317"/>
                </a:lnTo>
                <a:lnTo>
                  <a:pt x="336" y="317"/>
                </a:lnTo>
                <a:lnTo>
                  <a:pt x="336" y="0"/>
                </a:lnTo>
              </a:path>
            </a:pathLst>
          </a:custGeom>
          <a:noFill/>
          <a:ln w="25400">
            <a:solidFill>
              <a:schemeClr val="hlink"/>
            </a:solidFill>
            <a:round/>
            <a:headEnd/>
            <a:tailEnd/>
          </a:ln>
        </p:spPr>
        <p:txBody>
          <a:bodyPr wrap="none" lIns="0" tIns="0" rIns="0" bIns="0" anchor="ctr"/>
          <a:lstStyle/>
          <a:p>
            <a:endParaRPr lang="en-US"/>
          </a:p>
        </p:txBody>
      </p:sp>
      <p:sp>
        <p:nvSpPr>
          <p:cNvPr id="31762" name="Freeform 192"/>
          <p:cNvSpPr>
            <a:spLocks/>
          </p:cNvSpPr>
          <p:nvPr/>
        </p:nvSpPr>
        <p:spPr bwMode="auto">
          <a:xfrm>
            <a:off x="1143000" y="4343400"/>
            <a:ext cx="1905000" cy="1028700"/>
          </a:xfrm>
          <a:custGeom>
            <a:avLst/>
            <a:gdLst>
              <a:gd name="T0" fmla="*/ 0 w 914"/>
              <a:gd name="T1" fmla="*/ 2147483647 h 648"/>
              <a:gd name="T2" fmla="*/ 2147483647 w 914"/>
              <a:gd name="T3" fmla="*/ 2147483647 h 648"/>
              <a:gd name="T4" fmla="*/ 2147483647 w 914"/>
              <a:gd name="T5" fmla="*/ 2147483647 h 648"/>
              <a:gd name="T6" fmla="*/ 2147483647 w 914"/>
              <a:gd name="T7" fmla="*/ 0 h 648"/>
              <a:gd name="T8" fmla="*/ 0 60000 65536"/>
              <a:gd name="T9" fmla="*/ 0 60000 65536"/>
              <a:gd name="T10" fmla="*/ 0 60000 65536"/>
              <a:gd name="T11" fmla="*/ 0 60000 65536"/>
              <a:gd name="T12" fmla="*/ 0 w 914"/>
              <a:gd name="T13" fmla="*/ 0 h 648"/>
              <a:gd name="T14" fmla="*/ 914 w 914"/>
              <a:gd name="T15" fmla="*/ 648 h 648"/>
            </a:gdLst>
            <a:ahLst/>
            <a:cxnLst>
              <a:cxn ang="T8">
                <a:pos x="T0" y="T1"/>
              </a:cxn>
              <a:cxn ang="T9">
                <a:pos x="T2" y="T3"/>
              </a:cxn>
              <a:cxn ang="T10">
                <a:pos x="T4" y="T5"/>
              </a:cxn>
              <a:cxn ang="T11">
                <a:pos x="T6" y="T7"/>
              </a:cxn>
            </a:cxnLst>
            <a:rect l="T12" t="T13" r="T14" b="T15"/>
            <a:pathLst>
              <a:path w="914" h="648">
                <a:moveTo>
                  <a:pt x="0" y="648"/>
                </a:moveTo>
                <a:cubicBezTo>
                  <a:pt x="1" y="555"/>
                  <a:pt x="1" y="463"/>
                  <a:pt x="2" y="370"/>
                </a:cubicBezTo>
                <a:lnTo>
                  <a:pt x="914" y="370"/>
                </a:lnTo>
                <a:lnTo>
                  <a:pt x="914" y="0"/>
                </a:lnTo>
              </a:path>
            </a:pathLst>
          </a:custGeom>
          <a:noFill/>
          <a:ln w="28575" algn="ctr">
            <a:solidFill>
              <a:srgbClr val="969696"/>
            </a:solidFill>
            <a:round/>
            <a:headEnd/>
            <a:tailEnd/>
          </a:ln>
        </p:spPr>
        <p:txBody>
          <a:bodyPr wrap="none" lIns="0" tIns="0" rIns="0" bIns="0" anchor="ctr"/>
          <a:lstStyle/>
          <a:p>
            <a:endParaRPr lang="en-US"/>
          </a:p>
        </p:txBody>
      </p:sp>
      <p:sp>
        <p:nvSpPr>
          <p:cNvPr id="31763" name="Freeform 193"/>
          <p:cNvSpPr>
            <a:spLocks/>
          </p:cNvSpPr>
          <p:nvPr/>
        </p:nvSpPr>
        <p:spPr bwMode="auto">
          <a:xfrm>
            <a:off x="1905000" y="4267200"/>
            <a:ext cx="1219200" cy="1066800"/>
          </a:xfrm>
          <a:custGeom>
            <a:avLst/>
            <a:gdLst>
              <a:gd name="T0" fmla="*/ 0 w 528"/>
              <a:gd name="T1" fmla="*/ 2147483647 h 480"/>
              <a:gd name="T2" fmla="*/ 0 w 528"/>
              <a:gd name="T3" fmla="*/ 2147483647 h 480"/>
              <a:gd name="T4" fmla="*/ 2147483647 w 528"/>
              <a:gd name="T5" fmla="*/ 2147483647 h 480"/>
              <a:gd name="T6" fmla="*/ 2147483647 w 528"/>
              <a:gd name="T7" fmla="*/ 0 h 480"/>
              <a:gd name="T8" fmla="*/ 0 60000 65536"/>
              <a:gd name="T9" fmla="*/ 0 60000 65536"/>
              <a:gd name="T10" fmla="*/ 0 60000 65536"/>
              <a:gd name="T11" fmla="*/ 0 60000 65536"/>
              <a:gd name="T12" fmla="*/ 0 w 528"/>
              <a:gd name="T13" fmla="*/ 0 h 480"/>
              <a:gd name="T14" fmla="*/ 528 w 528"/>
              <a:gd name="T15" fmla="*/ 480 h 480"/>
            </a:gdLst>
            <a:ahLst/>
            <a:cxnLst>
              <a:cxn ang="T8">
                <a:pos x="T0" y="T1"/>
              </a:cxn>
              <a:cxn ang="T9">
                <a:pos x="T2" y="T3"/>
              </a:cxn>
              <a:cxn ang="T10">
                <a:pos x="T4" y="T5"/>
              </a:cxn>
              <a:cxn ang="T11">
                <a:pos x="T6" y="T7"/>
              </a:cxn>
            </a:cxnLst>
            <a:rect l="T12" t="T13" r="T14" b="T15"/>
            <a:pathLst>
              <a:path w="528" h="480">
                <a:moveTo>
                  <a:pt x="0" y="480"/>
                </a:moveTo>
                <a:lnTo>
                  <a:pt x="0" y="384"/>
                </a:lnTo>
                <a:lnTo>
                  <a:pt x="528" y="384"/>
                </a:lnTo>
                <a:lnTo>
                  <a:pt x="528" y="0"/>
                </a:lnTo>
              </a:path>
            </a:pathLst>
          </a:custGeom>
          <a:noFill/>
          <a:ln w="25400">
            <a:solidFill>
              <a:schemeClr val="hlink"/>
            </a:solidFill>
            <a:round/>
            <a:headEnd/>
            <a:tailEnd/>
          </a:ln>
        </p:spPr>
        <p:txBody>
          <a:bodyPr wrap="none" lIns="0" tIns="0" rIns="0" bIns="0" anchor="ctr"/>
          <a:lstStyle/>
          <a:p>
            <a:endParaRPr lang="en-US"/>
          </a:p>
        </p:txBody>
      </p:sp>
      <p:sp>
        <p:nvSpPr>
          <p:cNvPr id="31764" name="Freeform 194"/>
          <p:cNvSpPr>
            <a:spLocks/>
          </p:cNvSpPr>
          <p:nvPr/>
        </p:nvSpPr>
        <p:spPr bwMode="auto">
          <a:xfrm>
            <a:off x="2667000" y="4352925"/>
            <a:ext cx="533400" cy="1028700"/>
          </a:xfrm>
          <a:custGeom>
            <a:avLst/>
            <a:gdLst>
              <a:gd name="T0" fmla="*/ 2147483647 w 240"/>
              <a:gd name="T1" fmla="*/ 2147483647 h 564"/>
              <a:gd name="T2" fmla="*/ 0 w 240"/>
              <a:gd name="T3" fmla="*/ 2147483647 h 564"/>
              <a:gd name="T4" fmla="*/ 2147483647 w 240"/>
              <a:gd name="T5" fmla="*/ 2147483647 h 564"/>
              <a:gd name="T6" fmla="*/ 2147483647 w 240"/>
              <a:gd name="T7" fmla="*/ 0 h 564"/>
              <a:gd name="T8" fmla="*/ 0 60000 65536"/>
              <a:gd name="T9" fmla="*/ 0 60000 65536"/>
              <a:gd name="T10" fmla="*/ 0 60000 65536"/>
              <a:gd name="T11" fmla="*/ 0 60000 65536"/>
              <a:gd name="T12" fmla="*/ 0 w 240"/>
              <a:gd name="T13" fmla="*/ 0 h 564"/>
              <a:gd name="T14" fmla="*/ 240 w 240"/>
              <a:gd name="T15" fmla="*/ 564 h 564"/>
            </a:gdLst>
            <a:ahLst/>
            <a:cxnLst>
              <a:cxn ang="T8">
                <a:pos x="T0" y="T1"/>
              </a:cxn>
              <a:cxn ang="T9">
                <a:pos x="T2" y="T3"/>
              </a:cxn>
              <a:cxn ang="T10">
                <a:pos x="T4" y="T5"/>
              </a:cxn>
              <a:cxn ang="T11">
                <a:pos x="T6" y="T7"/>
              </a:cxn>
            </a:cxnLst>
            <a:rect l="T12" t="T13" r="T14" b="T15"/>
            <a:pathLst>
              <a:path w="240" h="564">
                <a:moveTo>
                  <a:pt x="2" y="564"/>
                </a:moveTo>
                <a:cubicBezTo>
                  <a:pt x="1" y="505"/>
                  <a:pt x="1" y="530"/>
                  <a:pt x="0" y="471"/>
                </a:cubicBezTo>
                <a:lnTo>
                  <a:pt x="240" y="471"/>
                </a:lnTo>
                <a:lnTo>
                  <a:pt x="240" y="0"/>
                </a:lnTo>
              </a:path>
            </a:pathLst>
          </a:custGeom>
          <a:noFill/>
          <a:ln w="28575" algn="ctr">
            <a:solidFill>
              <a:srgbClr val="969696"/>
            </a:solidFill>
            <a:round/>
            <a:headEnd/>
            <a:tailEnd/>
          </a:ln>
        </p:spPr>
        <p:txBody>
          <a:bodyPr wrap="none" lIns="0" tIns="0" rIns="0" bIns="0" anchor="ctr"/>
          <a:lstStyle/>
          <a:p>
            <a:endParaRPr lang="en-US"/>
          </a:p>
        </p:txBody>
      </p:sp>
      <p:sp>
        <p:nvSpPr>
          <p:cNvPr id="31765" name="Freeform 195"/>
          <p:cNvSpPr>
            <a:spLocks/>
          </p:cNvSpPr>
          <p:nvPr/>
        </p:nvSpPr>
        <p:spPr bwMode="auto">
          <a:xfrm flipH="1">
            <a:off x="2209800" y="4343400"/>
            <a:ext cx="1143000" cy="1066800"/>
          </a:xfrm>
          <a:custGeom>
            <a:avLst/>
            <a:gdLst>
              <a:gd name="T0" fmla="*/ 0 w 288"/>
              <a:gd name="T1" fmla="*/ 2147483647 h 611"/>
              <a:gd name="T2" fmla="*/ 0 w 288"/>
              <a:gd name="T3" fmla="*/ 2147483647 h 611"/>
              <a:gd name="T4" fmla="*/ 2147483647 w 288"/>
              <a:gd name="T5" fmla="*/ 2147483647 h 611"/>
              <a:gd name="T6" fmla="*/ 2147483647 w 288"/>
              <a:gd name="T7" fmla="*/ 0 h 611"/>
              <a:gd name="T8" fmla="*/ 0 60000 65536"/>
              <a:gd name="T9" fmla="*/ 0 60000 65536"/>
              <a:gd name="T10" fmla="*/ 0 60000 65536"/>
              <a:gd name="T11" fmla="*/ 0 60000 65536"/>
              <a:gd name="T12" fmla="*/ 0 w 288"/>
              <a:gd name="T13" fmla="*/ 0 h 611"/>
              <a:gd name="T14" fmla="*/ 288 w 288"/>
              <a:gd name="T15" fmla="*/ 611 h 611"/>
            </a:gdLst>
            <a:ahLst/>
            <a:cxnLst>
              <a:cxn ang="T8">
                <a:pos x="T0" y="T1"/>
              </a:cxn>
              <a:cxn ang="T9">
                <a:pos x="T2" y="T3"/>
              </a:cxn>
              <a:cxn ang="T10">
                <a:pos x="T4" y="T5"/>
              </a:cxn>
              <a:cxn ang="T11">
                <a:pos x="T6" y="T7"/>
              </a:cxn>
            </a:cxnLst>
            <a:rect l="T12" t="T13" r="T14" b="T15"/>
            <a:pathLst>
              <a:path w="288" h="611">
                <a:moveTo>
                  <a:pt x="0" y="611"/>
                </a:moveTo>
                <a:lnTo>
                  <a:pt x="0" y="288"/>
                </a:lnTo>
                <a:lnTo>
                  <a:pt x="288" y="288"/>
                </a:lnTo>
                <a:lnTo>
                  <a:pt x="288" y="0"/>
                </a:lnTo>
              </a:path>
            </a:pathLst>
          </a:custGeom>
          <a:noFill/>
          <a:ln w="28575" algn="ctr">
            <a:solidFill>
              <a:srgbClr val="969696"/>
            </a:solidFill>
            <a:round/>
            <a:headEnd/>
            <a:tailEnd/>
          </a:ln>
        </p:spPr>
        <p:txBody>
          <a:bodyPr wrap="none" lIns="0" tIns="0" rIns="0" bIns="0" anchor="ctr"/>
          <a:lstStyle/>
          <a:p>
            <a:endParaRPr lang="en-US"/>
          </a:p>
        </p:txBody>
      </p:sp>
      <p:sp>
        <p:nvSpPr>
          <p:cNvPr id="31766" name="Freeform 350"/>
          <p:cNvSpPr>
            <a:spLocks/>
          </p:cNvSpPr>
          <p:nvPr/>
        </p:nvSpPr>
        <p:spPr bwMode="auto">
          <a:xfrm>
            <a:off x="2209800" y="2514600"/>
            <a:ext cx="2057400" cy="1600200"/>
          </a:xfrm>
          <a:custGeom>
            <a:avLst/>
            <a:gdLst>
              <a:gd name="T0" fmla="*/ 0 w 1632"/>
              <a:gd name="T1" fmla="*/ 2147483647 h 624"/>
              <a:gd name="T2" fmla="*/ 0 w 1632"/>
              <a:gd name="T3" fmla="*/ 2147483647 h 624"/>
              <a:gd name="T4" fmla="*/ 2147483647 w 1632"/>
              <a:gd name="T5" fmla="*/ 2147483647 h 624"/>
              <a:gd name="T6" fmla="*/ 2147483647 w 1632"/>
              <a:gd name="T7" fmla="*/ 0 h 624"/>
              <a:gd name="T8" fmla="*/ 0 60000 65536"/>
              <a:gd name="T9" fmla="*/ 0 60000 65536"/>
              <a:gd name="T10" fmla="*/ 0 60000 65536"/>
              <a:gd name="T11" fmla="*/ 0 60000 65536"/>
              <a:gd name="T12" fmla="*/ 0 w 1632"/>
              <a:gd name="T13" fmla="*/ 0 h 624"/>
              <a:gd name="T14" fmla="*/ 1632 w 1632"/>
              <a:gd name="T15" fmla="*/ 624 h 624"/>
            </a:gdLst>
            <a:ahLst/>
            <a:cxnLst>
              <a:cxn ang="T8">
                <a:pos x="T0" y="T1"/>
              </a:cxn>
              <a:cxn ang="T9">
                <a:pos x="T2" y="T3"/>
              </a:cxn>
              <a:cxn ang="T10">
                <a:pos x="T4" y="T5"/>
              </a:cxn>
              <a:cxn ang="T11">
                <a:pos x="T6" y="T7"/>
              </a:cxn>
            </a:cxnLst>
            <a:rect l="T12" t="T13" r="T14" b="T15"/>
            <a:pathLst>
              <a:path w="1632" h="624">
                <a:moveTo>
                  <a:pt x="0" y="624"/>
                </a:moveTo>
                <a:lnTo>
                  <a:pt x="0" y="336"/>
                </a:lnTo>
                <a:lnTo>
                  <a:pt x="1632" y="336"/>
                </a:lnTo>
                <a:lnTo>
                  <a:pt x="1632" y="0"/>
                </a:lnTo>
              </a:path>
            </a:pathLst>
          </a:custGeom>
          <a:noFill/>
          <a:ln w="28575" algn="ctr">
            <a:solidFill>
              <a:srgbClr val="969696"/>
            </a:solidFill>
            <a:round/>
            <a:headEnd/>
            <a:tailEnd/>
          </a:ln>
        </p:spPr>
        <p:txBody>
          <a:bodyPr wrap="none" lIns="0" tIns="0" rIns="0" bIns="0" anchor="ctr"/>
          <a:lstStyle/>
          <a:p>
            <a:endParaRPr lang="en-US"/>
          </a:p>
        </p:txBody>
      </p:sp>
      <p:sp>
        <p:nvSpPr>
          <p:cNvPr id="31767" name="Freeform 351"/>
          <p:cNvSpPr>
            <a:spLocks/>
          </p:cNvSpPr>
          <p:nvPr/>
        </p:nvSpPr>
        <p:spPr bwMode="auto">
          <a:xfrm>
            <a:off x="3124200" y="2362200"/>
            <a:ext cx="228600" cy="1828800"/>
          </a:xfrm>
          <a:custGeom>
            <a:avLst/>
            <a:gdLst>
              <a:gd name="T0" fmla="*/ 0 w 576"/>
              <a:gd name="T1" fmla="*/ 2147483647 h 720"/>
              <a:gd name="T2" fmla="*/ 0 w 576"/>
              <a:gd name="T3" fmla="*/ 2147483647 h 720"/>
              <a:gd name="T4" fmla="*/ 2147483647 w 576"/>
              <a:gd name="T5" fmla="*/ 2147483647 h 720"/>
              <a:gd name="T6" fmla="*/ 2147483647 w 576"/>
              <a:gd name="T7" fmla="*/ 0 h 720"/>
              <a:gd name="T8" fmla="*/ 0 60000 65536"/>
              <a:gd name="T9" fmla="*/ 0 60000 65536"/>
              <a:gd name="T10" fmla="*/ 0 60000 65536"/>
              <a:gd name="T11" fmla="*/ 0 60000 65536"/>
              <a:gd name="T12" fmla="*/ 0 w 576"/>
              <a:gd name="T13" fmla="*/ 0 h 720"/>
              <a:gd name="T14" fmla="*/ 576 w 576"/>
              <a:gd name="T15" fmla="*/ 720 h 720"/>
            </a:gdLst>
            <a:ahLst/>
            <a:cxnLst>
              <a:cxn ang="T8">
                <a:pos x="T0" y="T1"/>
              </a:cxn>
              <a:cxn ang="T9">
                <a:pos x="T2" y="T3"/>
              </a:cxn>
              <a:cxn ang="T10">
                <a:pos x="T4" y="T5"/>
              </a:cxn>
              <a:cxn ang="T11">
                <a:pos x="T6" y="T7"/>
              </a:cxn>
            </a:cxnLst>
            <a:rect l="T12" t="T13" r="T14" b="T15"/>
            <a:pathLst>
              <a:path w="576" h="720">
                <a:moveTo>
                  <a:pt x="0" y="720"/>
                </a:moveTo>
                <a:lnTo>
                  <a:pt x="0" y="528"/>
                </a:lnTo>
                <a:lnTo>
                  <a:pt x="576" y="528"/>
                </a:lnTo>
                <a:lnTo>
                  <a:pt x="576" y="0"/>
                </a:lnTo>
              </a:path>
            </a:pathLst>
          </a:custGeom>
          <a:noFill/>
          <a:ln w="28575" algn="ctr">
            <a:solidFill>
              <a:srgbClr val="969696"/>
            </a:solidFill>
            <a:round/>
            <a:headEnd/>
            <a:tailEnd/>
          </a:ln>
        </p:spPr>
        <p:txBody>
          <a:bodyPr wrap="none" lIns="0" tIns="0" rIns="0" bIns="0" anchor="ctr"/>
          <a:lstStyle/>
          <a:p>
            <a:endParaRPr lang="en-US"/>
          </a:p>
        </p:txBody>
      </p:sp>
      <p:sp>
        <p:nvSpPr>
          <p:cNvPr id="31768" name="Freeform 352"/>
          <p:cNvSpPr>
            <a:spLocks/>
          </p:cNvSpPr>
          <p:nvPr/>
        </p:nvSpPr>
        <p:spPr bwMode="auto">
          <a:xfrm>
            <a:off x="3200400" y="2590800"/>
            <a:ext cx="1143000" cy="1524000"/>
          </a:xfrm>
          <a:custGeom>
            <a:avLst/>
            <a:gdLst>
              <a:gd name="T0" fmla="*/ 0 w 1104"/>
              <a:gd name="T1" fmla="*/ 2147483647 h 672"/>
              <a:gd name="T2" fmla="*/ 0 w 1104"/>
              <a:gd name="T3" fmla="*/ 2147483647 h 672"/>
              <a:gd name="T4" fmla="*/ 2147483647 w 1104"/>
              <a:gd name="T5" fmla="*/ 2147483647 h 672"/>
              <a:gd name="T6" fmla="*/ 2147483647 w 1104"/>
              <a:gd name="T7" fmla="*/ 0 h 672"/>
              <a:gd name="T8" fmla="*/ 0 60000 65536"/>
              <a:gd name="T9" fmla="*/ 0 60000 65536"/>
              <a:gd name="T10" fmla="*/ 0 60000 65536"/>
              <a:gd name="T11" fmla="*/ 0 60000 65536"/>
              <a:gd name="T12" fmla="*/ 0 w 1104"/>
              <a:gd name="T13" fmla="*/ 0 h 672"/>
              <a:gd name="T14" fmla="*/ 1104 w 1104"/>
              <a:gd name="T15" fmla="*/ 672 h 672"/>
            </a:gdLst>
            <a:ahLst/>
            <a:cxnLst>
              <a:cxn ang="T8">
                <a:pos x="T0" y="T1"/>
              </a:cxn>
              <a:cxn ang="T9">
                <a:pos x="T2" y="T3"/>
              </a:cxn>
              <a:cxn ang="T10">
                <a:pos x="T4" y="T5"/>
              </a:cxn>
              <a:cxn ang="T11">
                <a:pos x="T6" y="T7"/>
              </a:cxn>
            </a:cxnLst>
            <a:rect l="T12" t="T13" r="T14" b="T15"/>
            <a:pathLst>
              <a:path w="1104" h="672">
                <a:moveTo>
                  <a:pt x="0" y="672"/>
                </a:moveTo>
                <a:lnTo>
                  <a:pt x="0" y="528"/>
                </a:lnTo>
                <a:lnTo>
                  <a:pt x="1104" y="528"/>
                </a:lnTo>
                <a:lnTo>
                  <a:pt x="1104" y="0"/>
                </a:lnTo>
              </a:path>
            </a:pathLst>
          </a:custGeom>
          <a:noFill/>
          <a:ln w="25400">
            <a:solidFill>
              <a:schemeClr val="hlink"/>
            </a:solidFill>
            <a:round/>
            <a:headEnd/>
            <a:tailEnd/>
          </a:ln>
        </p:spPr>
        <p:txBody>
          <a:bodyPr wrap="none" lIns="0" tIns="0" rIns="0" bIns="0" anchor="ctr"/>
          <a:lstStyle/>
          <a:p>
            <a:endParaRPr lang="en-US"/>
          </a:p>
        </p:txBody>
      </p:sp>
      <p:sp>
        <p:nvSpPr>
          <p:cNvPr id="31769" name="Freeform 353"/>
          <p:cNvSpPr>
            <a:spLocks/>
          </p:cNvSpPr>
          <p:nvPr/>
        </p:nvSpPr>
        <p:spPr bwMode="auto">
          <a:xfrm>
            <a:off x="3429000" y="2514600"/>
            <a:ext cx="1676400" cy="1600200"/>
          </a:xfrm>
          <a:custGeom>
            <a:avLst/>
            <a:gdLst>
              <a:gd name="T0" fmla="*/ 2147483647 w 720"/>
              <a:gd name="T1" fmla="*/ 2147483647 h 720"/>
              <a:gd name="T2" fmla="*/ 2147483647 w 720"/>
              <a:gd name="T3" fmla="*/ 2147483647 h 720"/>
              <a:gd name="T4" fmla="*/ 0 w 720"/>
              <a:gd name="T5" fmla="*/ 2147483647 h 720"/>
              <a:gd name="T6" fmla="*/ 0 w 720"/>
              <a:gd name="T7" fmla="*/ 0 h 720"/>
              <a:gd name="T8" fmla="*/ 0 60000 65536"/>
              <a:gd name="T9" fmla="*/ 0 60000 65536"/>
              <a:gd name="T10" fmla="*/ 0 60000 65536"/>
              <a:gd name="T11" fmla="*/ 0 60000 65536"/>
              <a:gd name="T12" fmla="*/ 0 w 720"/>
              <a:gd name="T13" fmla="*/ 0 h 720"/>
              <a:gd name="T14" fmla="*/ 720 w 720"/>
              <a:gd name="T15" fmla="*/ 720 h 720"/>
            </a:gdLst>
            <a:ahLst/>
            <a:cxnLst>
              <a:cxn ang="T8">
                <a:pos x="T0" y="T1"/>
              </a:cxn>
              <a:cxn ang="T9">
                <a:pos x="T2" y="T3"/>
              </a:cxn>
              <a:cxn ang="T10">
                <a:pos x="T4" y="T5"/>
              </a:cxn>
              <a:cxn ang="T11">
                <a:pos x="T6" y="T7"/>
              </a:cxn>
            </a:cxnLst>
            <a:rect l="T12" t="T13" r="T14" b="T15"/>
            <a:pathLst>
              <a:path w="720" h="720">
                <a:moveTo>
                  <a:pt x="720" y="720"/>
                </a:moveTo>
                <a:lnTo>
                  <a:pt x="720" y="480"/>
                </a:lnTo>
                <a:lnTo>
                  <a:pt x="0" y="480"/>
                </a:lnTo>
                <a:lnTo>
                  <a:pt x="0" y="0"/>
                </a:lnTo>
              </a:path>
            </a:pathLst>
          </a:custGeom>
          <a:noFill/>
          <a:ln w="25400">
            <a:solidFill>
              <a:schemeClr val="hlink"/>
            </a:solidFill>
            <a:round/>
            <a:headEnd/>
            <a:tailEnd/>
          </a:ln>
        </p:spPr>
        <p:txBody>
          <a:bodyPr wrap="none" lIns="0" tIns="0" rIns="0" bIns="0" anchor="ctr"/>
          <a:lstStyle/>
          <a:p>
            <a:endParaRPr lang="en-US"/>
          </a:p>
        </p:txBody>
      </p:sp>
      <p:sp>
        <p:nvSpPr>
          <p:cNvPr id="31770" name="Freeform 354"/>
          <p:cNvSpPr>
            <a:spLocks/>
          </p:cNvSpPr>
          <p:nvPr/>
        </p:nvSpPr>
        <p:spPr bwMode="auto">
          <a:xfrm>
            <a:off x="4419600" y="2514600"/>
            <a:ext cx="762000" cy="1600200"/>
          </a:xfrm>
          <a:custGeom>
            <a:avLst/>
            <a:gdLst>
              <a:gd name="T0" fmla="*/ 2147483647 w 144"/>
              <a:gd name="T1" fmla="*/ 2147483647 h 720"/>
              <a:gd name="T2" fmla="*/ 2147483647 w 144"/>
              <a:gd name="T3" fmla="*/ 2147483647 h 720"/>
              <a:gd name="T4" fmla="*/ 0 w 144"/>
              <a:gd name="T5" fmla="*/ 2147483647 h 720"/>
              <a:gd name="T6" fmla="*/ 0 w 144"/>
              <a:gd name="T7" fmla="*/ 0 h 720"/>
              <a:gd name="T8" fmla="*/ 0 60000 65536"/>
              <a:gd name="T9" fmla="*/ 0 60000 65536"/>
              <a:gd name="T10" fmla="*/ 0 60000 65536"/>
              <a:gd name="T11" fmla="*/ 0 60000 65536"/>
              <a:gd name="T12" fmla="*/ 0 w 144"/>
              <a:gd name="T13" fmla="*/ 0 h 720"/>
              <a:gd name="T14" fmla="*/ 144 w 144"/>
              <a:gd name="T15" fmla="*/ 720 h 720"/>
            </a:gdLst>
            <a:ahLst/>
            <a:cxnLst>
              <a:cxn ang="T8">
                <a:pos x="T0" y="T1"/>
              </a:cxn>
              <a:cxn ang="T9">
                <a:pos x="T2" y="T3"/>
              </a:cxn>
              <a:cxn ang="T10">
                <a:pos x="T4" y="T5"/>
              </a:cxn>
              <a:cxn ang="T11">
                <a:pos x="T6" y="T7"/>
              </a:cxn>
            </a:cxnLst>
            <a:rect l="T12" t="T13" r="T14" b="T15"/>
            <a:pathLst>
              <a:path w="144" h="720">
                <a:moveTo>
                  <a:pt x="144" y="720"/>
                </a:moveTo>
                <a:lnTo>
                  <a:pt x="144" y="432"/>
                </a:lnTo>
                <a:lnTo>
                  <a:pt x="0" y="432"/>
                </a:lnTo>
                <a:lnTo>
                  <a:pt x="0" y="0"/>
                </a:lnTo>
              </a:path>
            </a:pathLst>
          </a:custGeom>
          <a:noFill/>
          <a:ln w="28575" algn="ctr">
            <a:solidFill>
              <a:srgbClr val="969696"/>
            </a:solidFill>
            <a:round/>
            <a:headEnd/>
            <a:tailEnd/>
          </a:ln>
        </p:spPr>
        <p:txBody>
          <a:bodyPr wrap="none" lIns="0" tIns="0" rIns="0" bIns="0" anchor="ctr"/>
          <a:lstStyle/>
          <a:p>
            <a:endParaRPr lang="en-US"/>
          </a:p>
        </p:txBody>
      </p:sp>
      <p:sp>
        <p:nvSpPr>
          <p:cNvPr id="31771" name="Freeform 355"/>
          <p:cNvSpPr>
            <a:spLocks/>
          </p:cNvSpPr>
          <p:nvPr/>
        </p:nvSpPr>
        <p:spPr bwMode="auto">
          <a:xfrm>
            <a:off x="3505200" y="2590800"/>
            <a:ext cx="2590800" cy="1447800"/>
          </a:xfrm>
          <a:custGeom>
            <a:avLst/>
            <a:gdLst>
              <a:gd name="T0" fmla="*/ 2147483647 w 1248"/>
              <a:gd name="T1" fmla="*/ 2147483647 h 672"/>
              <a:gd name="T2" fmla="*/ 2147483647 w 1248"/>
              <a:gd name="T3" fmla="*/ 2147483647 h 672"/>
              <a:gd name="T4" fmla="*/ 0 w 1248"/>
              <a:gd name="T5" fmla="*/ 2147483647 h 672"/>
              <a:gd name="T6" fmla="*/ 0 w 1248"/>
              <a:gd name="T7" fmla="*/ 0 h 672"/>
              <a:gd name="T8" fmla="*/ 0 60000 65536"/>
              <a:gd name="T9" fmla="*/ 0 60000 65536"/>
              <a:gd name="T10" fmla="*/ 0 60000 65536"/>
              <a:gd name="T11" fmla="*/ 0 60000 65536"/>
              <a:gd name="T12" fmla="*/ 0 w 1248"/>
              <a:gd name="T13" fmla="*/ 0 h 672"/>
              <a:gd name="T14" fmla="*/ 1248 w 1248"/>
              <a:gd name="T15" fmla="*/ 672 h 672"/>
            </a:gdLst>
            <a:ahLst/>
            <a:cxnLst>
              <a:cxn ang="T8">
                <a:pos x="T0" y="T1"/>
              </a:cxn>
              <a:cxn ang="T9">
                <a:pos x="T2" y="T3"/>
              </a:cxn>
              <a:cxn ang="T10">
                <a:pos x="T4" y="T5"/>
              </a:cxn>
              <a:cxn ang="T11">
                <a:pos x="T6" y="T7"/>
              </a:cxn>
            </a:cxnLst>
            <a:rect l="T12" t="T13" r="T14" b="T15"/>
            <a:pathLst>
              <a:path w="1248" h="672">
                <a:moveTo>
                  <a:pt x="1248" y="672"/>
                </a:moveTo>
                <a:lnTo>
                  <a:pt x="1248" y="288"/>
                </a:lnTo>
                <a:lnTo>
                  <a:pt x="0" y="288"/>
                </a:lnTo>
                <a:lnTo>
                  <a:pt x="0" y="0"/>
                </a:lnTo>
              </a:path>
            </a:pathLst>
          </a:custGeom>
          <a:noFill/>
          <a:ln w="28575" algn="ctr">
            <a:solidFill>
              <a:srgbClr val="969696"/>
            </a:solidFill>
            <a:round/>
            <a:headEnd/>
            <a:tailEnd/>
          </a:ln>
        </p:spPr>
        <p:txBody>
          <a:bodyPr wrap="none" lIns="0" tIns="0" rIns="0" bIns="0" anchor="ctr"/>
          <a:lstStyle/>
          <a:p>
            <a:endParaRPr lang="en-US"/>
          </a:p>
        </p:txBody>
      </p:sp>
      <p:sp>
        <p:nvSpPr>
          <p:cNvPr id="31772" name="Freeform 356"/>
          <p:cNvSpPr>
            <a:spLocks/>
          </p:cNvSpPr>
          <p:nvPr/>
        </p:nvSpPr>
        <p:spPr bwMode="auto">
          <a:xfrm>
            <a:off x="2133600" y="2590800"/>
            <a:ext cx="1143000" cy="1447800"/>
          </a:xfrm>
          <a:custGeom>
            <a:avLst/>
            <a:gdLst>
              <a:gd name="T0" fmla="*/ 0 w 1104"/>
              <a:gd name="T1" fmla="*/ 2147483647 h 624"/>
              <a:gd name="T2" fmla="*/ 0 w 1104"/>
              <a:gd name="T3" fmla="*/ 2147483647 h 624"/>
              <a:gd name="T4" fmla="*/ 2147483647 w 1104"/>
              <a:gd name="T5" fmla="*/ 2147483647 h 624"/>
              <a:gd name="T6" fmla="*/ 2147483647 w 1104"/>
              <a:gd name="T7" fmla="*/ 0 h 624"/>
              <a:gd name="T8" fmla="*/ 0 60000 65536"/>
              <a:gd name="T9" fmla="*/ 0 60000 65536"/>
              <a:gd name="T10" fmla="*/ 0 60000 65536"/>
              <a:gd name="T11" fmla="*/ 0 60000 65536"/>
              <a:gd name="T12" fmla="*/ 0 w 1104"/>
              <a:gd name="T13" fmla="*/ 0 h 624"/>
              <a:gd name="T14" fmla="*/ 1104 w 1104"/>
              <a:gd name="T15" fmla="*/ 624 h 624"/>
            </a:gdLst>
            <a:ahLst/>
            <a:cxnLst>
              <a:cxn ang="T8">
                <a:pos x="T0" y="T1"/>
              </a:cxn>
              <a:cxn ang="T9">
                <a:pos x="T2" y="T3"/>
              </a:cxn>
              <a:cxn ang="T10">
                <a:pos x="T4" y="T5"/>
              </a:cxn>
              <a:cxn ang="T11">
                <a:pos x="T6" y="T7"/>
              </a:cxn>
            </a:cxnLst>
            <a:rect l="T12" t="T13" r="T14" b="T15"/>
            <a:pathLst>
              <a:path w="1104" h="624">
                <a:moveTo>
                  <a:pt x="0" y="624"/>
                </a:moveTo>
                <a:lnTo>
                  <a:pt x="0" y="288"/>
                </a:lnTo>
                <a:lnTo>
                  <a:pt x="1104" y="288"/>
                </a:lnTo>
                <a:lnTo>
                  <a:pt x="1104" y="0"/>
                </a:lnTo>
              </a:path>
            </a:pathLst>
          </a:custGeom>
          <a:noFill/>
          <a:ln w="25400">
            <a:solidFill>
              <a:schemeClr val="hlink"/>
            </a:solidFill>
            <a:round/>
            <a:headEnd/>
            <a:tailEnd/>
          </a:ln>
        </p:spPr>
        <p:txBody>
          <a:bodyPr wrap="none" lIns="0" tIns="0" rIns="0" bIns="0" anchor="ctr"/>
          <a:lstStyle/>
          <a:p>
            <a:endParaRPr lang="en-US"/>
          </a:p>
        </p:txBody>
      </p:sp>
      <p:sp>
        <p:nvSpPr>
          <p:cNvPr id="31773" name="Freeform 357"/>
          <p:cNvSpPr>
            <a:spLocks/>
          </p:cNvSpPr>
          <p:nvPr/>
        </p:nvSpPr>
        <p:spPr bwMode="auto">
          <a:xfrm flipH="1">
            <a:off x="4495800" y="2566988"/>
            <a:ext cx="1676400" cy="1471612"/>
          </a:xfrm>
          <a:custGeom>
            <a:avLst/>
            <a:gdLst>
              <a:gd name="T0" fmla="*/ 0 w 1632"/>
              <a:gd name="T1" fmla="*/ 2147483647 h 624"/>
              <a:gd name="T2" fmla="*/ 0 w 1632"/>
              <a:gd name="T3" fmla="*/ 2147483647 h 624"/>
              <a:gd name="T4" fmla="*/ 2147483647 w 1632"/>
              <a:gd name="T5" fmla="*/ 2147483647 h 624"/>
              <a:gd name="T6" fmla="*/ 2147483647 w 1632"/>
              <a:gd name="T7" fmla="*/ 0 h 624"/>
              <a:gd name="T8" fmla="*/ 0 60000 65536"/>
              <a:gd name="T9" fmla="*/ 0 60000 65536"/>
              <a:gd name="T10" fmla="*/ 0 60000 65536"/>
              <a:gd name="T11" fmla="*/ 0 60000 65536"/>
              <a:gd name="T12" fmla="*/ 0 w 1632"/>
              <a:gd name="T13" fmla="*/ 0 h 624"/>
              <a:gd name="T14" fmla="*/ 1632 w 1632"/>
              <a:gd name="T15" fmla="*/ 624 h 624"/>
            </a:gdLst>
            <a:ahLst/>
            <a:cxnLst>
              <a:cxn ang="T8">
                <a:pos x="T0" y="T1"/>
              </a:cxn>
              <a:cxn ang="T9">
                <a:pos x="T2" y="T3"/>
              </a:cxn>
              <a:cxn ang="T10">
                <a:pos x="T4" y="T5"/>
              </a:cxn>
              <a:cxn ang="T11">
                <a:pos x="T6" y="T7"/>
              </a:cxn>
            </a:cxnLst>
            <a:rect l="T12" t="T13" r="T14" b="T15"/>
            <a:pathLst>
              <a:path w="1632" h="624">
                <a:moveTo>
                  <a:pt x="0" y="624"/>
                </a:moveTo>
                <a:lnTo>
                  <a:pt x="0" y="336"/>
                </a:lnTo>
                <a:lnTo>
                  <a:pt x="1632" y="336"/>
                </a:lnTo>
                <a:lnTo>
                  <a:pt x="1632" y="0"/>
                </a:lnTo>
              </a:path>
            </a:pathLst>
          </a:custGeom>
          <a:noFill/>
          <a:ln w="25400">
            <a:solidFill>
              <a:schemeClr val="hlink"/>
            </a:solidFill>
            <a:round/>
            <a:headEnd/>
            <a:tailEnd/>
          </a:ln>
        </p:spPr>
        <p:txBody>
          <a:bodyPr wrap="none" lIns="0" tIns="0" rIns="0" bIns="0" anchor="ctr"/>
          <a:lstStyle/>
          <a:p>
            <a:endParaRPr lang="en-US"/>
          </a:p>
        </p:txBody>
      </p:sp>
      <p:pic>
        <p:nvPicPr>
          <p:cNvPr id="31774" name="Picture 67" descr="L2-L3-Switch.png"/>
          <p:cNvPicPr preferRelativeResize="0">
            <a:picLocks noChangeAspect="1"/>
          </p:cNvPicPr>
          <p:nvPr/>
        </p:nvPicPr>
        <p:blipFill>
          <a:blip r:embed="rId5" cstate="print"/>
          <a:srcRect/>
          <a:stretch>
            <a:fillRect/>
          </a:stretch>
        </p:blipFill>
        <p:spPr bwMode="auto">
          <a:xfrm>
            <a:off x="4206875" y="2319338"/>
            <a:ext cx="347663" cy="347662"/>
          </a:xfrm>
          <a:prstGeom prst="rect">
            <a:avLst/>
          </a:prstGeom>
          <a:noFill/>
          <a:ln w="19050">
            <a:noFill/>
            <a:miter lim="800000"/>
            <a:headEnd/>
            <a:tailEnd/>
          </a:ln>
        </p:spPr>
      </p:pic>
      <p:pic>
        <p:nvPicPr>
          <p:cNvPr id="31775" name="Picture 67" descr="L2-L3-Switch.png"/>
          <p:cNvPicPr preferRelativeResize="0">
            <a:picLocks noChangeAspect="1"/>
          </p:cNvPicPr>
          <p:nvPr/>
        </p:nvPicPr>
        <p:blipFill>
          <a:blip r:embed="rId5" cstate="print"/>
          <a:srcRect/>
          <a:stretch>
            <a:fillRect/>
          </a:stretch>
        </p:blipFill>
        <p:spPr bwMode="auto">
          <a:xfrm>
            <a:off x="3195638" y="2319338"/>
            <a:ext cx="346075" cy="347662"/>
          </a:xfrm>
          <a:prstGeom prst="rect">
            <a:avLst/>
          </a:prstGeom>
          <a:noFill/>
          <a:ln w="19050">
            <a:noFill/>
            <a:miter lim="800000"/>
            <a:headEnd/>
            <a:tailEnd/>
          </a:ln>
        </p:spPr>
      </p:pic>
      <p:grpSp>
        <p:nvGrpSpPr>
          <p:cNvPr id="31776" name="Group 246"/>
          <p:cNvGrpSpPr>
            <a:grpSpLocks/>
          </p:cNvGrpSpPr>
          <p:nvPr/>
        </p:nvGrpSpPr>
        <p:grpSpPr bwMode="auto">
          <a:xfrm>
            <a:off x="838200" y="5403850"/>
            <a:ext cx="503238" cy="768350"/>
            <a:chOff x="3657600" y="5708650"/>
            <a:chExt cx="503238" cy="768351"/>
          </a:xfrm>
        </p:grpSpPr>
        <p:sp>
          <p:nvSpPr>
            <p:cNvPr id="31949" name="Line 199"/>
            <p:cNvSpPr>
              <a:spLocks noChangeShapeType="1"/>
            </p:cNvSpPr>
            <p:nvPr/>
          </p:nvSpPr>
          <p:spPr bwMode="auto">
            <a:xfrm flipV="1">
              <a:off x="3908425" y="5708650"/>
              <a:ext cx="0" cy="234950"/>
            </a:xfrm>
            <a:prstGeom prst="line">
              <a:avLst/>
            </a:prstGeom>
            <a:noFill/>
            <a:ln w="25400">
              <a:solidFill>
                <a:schemeClr val="folHlink"/>
              </a:solidFill>
              <a:round/>
              <a:headEnd/>
              <a:tailEnd/>
            </a:ln>
          </p:spPr>
          <p:txBody>
            <a:bodyPr wrap="none" lIns="0" tIns="0" rIns="0" bIns="0" anchor="ctr"/>
            <a:lstStyle/>
            <a:p>
              <a:endParaRPr lang="en-US"/>
            </a:p>
          </p:txBody>
        </p:sp>
        <p:grpSp>
          <p:nvGrpSpPr>
            <p:cNvPr id="31950" name="Group 242"/>
            <p:cNvGrpSpPr>
              <a:grpSpLocks/>
            </p:cNvGrpSpPr>
            <p:nvPr/>
          </p:nvGrpSpPr>
          <p:grpSpPr bwMode="auto">
            <a:xfrm>
              <a:off x="3657600" y="5940425"/>
              <a:ext cx="503238" cy="536576"/>
              <a:chOff x="3657600" y="5940425"/>
              <a:chExt cx="503238" cy="536576"/>
            </a:xfrm>
          </p:grpSpPr>
          <p:sp>
            <p:nvSpPr>
              <p:cNvPr id="31951" name="Freeform 198"/>
              <p:cNvSpPr>
                <a:spLocks/>
              </p:cNvSpPr>
              <p:nvPr/>
            </p:nvSpPr>
            <p:spPr bwMode="auto">
              <a:xfrm>
                <a:off x="37084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31952" name="Line 200"/>
              <p:cNvSpPr>
                <a:spLocks noChangeShapeType="1"/>
              </p:cNvSpPr>
              <p:nvPr/>
            </p:nvSpPr>
            <p:spPr bwMode="auto">
              <a:xfrm flipV="1">
                <a:off x="38465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31953" name="Line 201"/>
              <p:cNvSpPr>
                <a:spLocks noChangeShapeType="1"/>
              </p:cNvSpPr>
              <p:nvPr/>
            </p:nvSpPr>
            <p:spPr bwMode="auto">
              <a:xfrm flipV="1">
                <a:off x="39798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31954" name="Group 1302"/>
              <p:cNvGrpSpPr>
                <a:grpSpLocks/>
              </p:cNvGrpSpPr>
              <p:nvPr/>
            </p:nvGrpSpPr>
            <p:grpSpPr bwMode="auto">
              <a:xfrm>
                <a:off x="3657600" y="6084888"/>
                <a:ext cx="503238" cy="392113"/>
                <a:chOff x="944" y="3648"/>
                <a:chExt cx="448" cy="350"/>
              </a:xfrm>
            </p:grpSpPr>
            <p:grpSp>
              <p:nvGrpSpPr>
                <p:cNvPr id="31955" name="Group 1303"/>
                <p:cNvGrpSpPr>
                  <a:grpSpLocks/>
                </p:cNvGrpSpPr>
                <p:nvPr/>
              </p:nvGrpSpPr>
              <p:grpSpPr bwMode="auto">
                <a:xfrm>
                  <a:off x="944" y="3648"/>
                  <a:ext cx="448" cy="158"/>
                  <a:chOff x="2721" y="3120"/>
                  <a:chExt cx="543" cy="192"/>
                </a:xfrm>
              </p:grpSpPr>
              <p:pic>
                <p:nvPicPr>
                  <p:cNvPr id="31961"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31962"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31963"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31964"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nvGrpSpPr>
                <p:cNvPr id="31956" name="Group 1308"/>
                <p:cNvGrpSpPr>
                  <a:grpSpLocks/>
                </p:cNvGrpSpPr>
                <p:nvPr/>
              </p:nvGrpSpPr>
              <p:grpSpPr bwMode="auto">
                <a:xfrm>
                  <a:off x="944" y="3840"/>
                  <a:ext cx="448" cy="158"/>
                  <a:chOff x="2721" y="3120"/>
                  <a:chExt cx="543" cy="192"/>
                </a:xfrm>
              </p:grpSpPr>
              <p:pic>
                <p:nvPicPr>
                  <p:cNvPr id="31957"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31958"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31959"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31960"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grpSp>
      </p:grpSp>
      <p:grpSp>
        <p:nvGrpSpPr>
          <p:cNvPr id="31777" name="Group 244"/>
          <p:cNvGrpSpPr>
            <a:grpSpLocks/>
          </p:cNvGrpSpPr>
          <p:nvPr/>
        </p:nvGrpSpPr>
        <p:grpSpPr bwMode="auto">
          <a:xfrm>
            <a:off x="2362200" y="5387975"/>
            <a:ext cx="503238" cy="784225"/>
            <a:chOff x="4872038" y="5692775"/>
            <a:chExt cx="503238" cy="784226"/>
          </a:xfrm>
        </p:grpSpPr>
        <p:sp>
          <p:nvSpPr>
            <p:cNvPr id="31934" name="Freeform 253"/>
            <p:cNvSpPr>
              <a:spLocks/>
            </p:cNvSpPr>
            <p:nvPr/>
          </p:nvSpPr>
          <p:spPr bwMode="auto">
            <a:xfrm>
              <a:off x="4922838"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31935" name="Line 254"/>
            <p:cNvSpPr>
              <a:spLocks noChangeShapeType="1"/>
            </p:cNvSpPr>
            <p:nvPr/>
          </p:nvSpPr>
          <p:spPr bwMode="auto">
            <a:xfrm flipV="1">
              <a:off x="5122863" y="5692775"/>
              <a:ext cx="0" cy="250825"/>
            </a:xfrm>
            <a:prstGeom prst="line">
              <a:avLst/>
            </a:prstGeom>
            <a:noFill/>
            <a:ln w="25400">
              <a:solidFill>
                <a:schemeClr val="folHlink"/>
              </a:solidFill>
              <a:round/>
              <a:headEnd/>
              <a:tailEnd/>
            </a:ln>
          </p:spPr>
          <p:txBody>
            <a:bodyPr wrap="none" lIns="0" tIns="0" rIns="0" bIns="0" anchor="ctr"/>
            <a:lstStyle/>
            <a:p>
              <a:endParaRPr lang="en-US"/>
            </a:p>
          </p:txBody>
        </p:sp>
        <p:sp>
          <p:nvSpPr>
            <p:cNvPr id="31936" name="Line 255"/>
            <p:cNvSpPr>
              <a:spLocks noChangeShapeType="1"/>
            </p:cNvSpPr>
            <p:nvPr/>
          </p:nvSpPr>
          <p:spPr bwMode="auto">
            <a:xfrm flipV="1">
              <a:off x="5060950"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31937" name="Line 256"/>
            <p:cNvSpPr>
              <a:spLocks noChangeShapeType="1"/>
            </p:cNvSpPr>
            <p:nvPr/>
          </p:nvSpPr>
          <p:spPr bwMode="auto">
            <a:xfrm flipV="1">
              <a:off x="5194300"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31938" name="Group 1302"/>
            <p:cNvGrpSpPr>
              <a:grpSpLocks/>
            </p:cNvGrpSpPr>
            <p:nvPr/>
          </p:nvGrpSpPr>
          <p:grpSpPr bwMode="auto">
            <a:xfrm>
              <a:off x="4872038" y="6084888"/>
              <a:ext cx="503238" cy="392113"/>
              <a:chOff x="944" y="3648"/>
              <a:chExt cx="448" cy="350"/>
            </a:xfrm>
          </p:grpSpPr>
          <p:grpSp>
            <p:nvGrpSpPr>
              <p:cNvPr id="31939" name="Group 1303"/>
              <p:cNvGrpSpPr>
                <a:grpSpLocks/>
              </p:cNvGrpSpPr>
              <p:nvPr/>
            </p:nvGrpSpPr>
            <p:grpSpPr bwMode="auto">
              <a:xfrm>
                <a:off x="944" y="3648"/>
                <a:ext cx="448" cy="158"/>
                <a:chOff x="2721" y="3120"/>
                <a:chExt cx="543" cy="192"/>
              </a:xfrm>
            </p:grpSpPr>
            <p:pic>
              <p:nvPicPr>
                <p:cNvPr id="31945"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31946"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31947"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31948"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nvGrpSpPr>
              <p:cNvPr id="31940" name="Group 1308"/>
              <p:cNvGrpSpPr>
                <a:grpSpLocks/>
              </p:cNvGrpSpPr>
              <p:nvPr/>
            </p:nvGrpSpPr>
            <p:grpSpPr bwMode="auto">
              <a:xfrm>
                <a:off x="944" y="3840"/>
                <a:ext cx="448" cy="158"/>
                <a:chOff x="2721" y="3120"/>
                <a:chExt cx="543" cy="192"/>
              </a:xfrm>
            </p:grpSpPr>
            <p:pic>
              <p:nvPicPr>
                <p:cNvPr id="31941"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31942"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31943"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31944"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grpSp>
      <p:grpSp>
        <p:nvGrpSpPr>
          <p:cNvPr id="31778" name="Group 252"/>
          <p:cNvGrpSpPr>
            <a:grpSpLocks/>
          </p:cNvGrpSpPr>
          <p:nvPr/>
        </p:nvGrpSpPr>
        <p:grpSpPr bwMode="auto">
          <a:xfrm>
            <a:off x="3124200" y="5372100"/>
            <a:ext cx="503238" cy="800100"/>
            <a:chOff x="5486400" y="5676900"/>
            <a:chExt cx="503238" cy="800101"/>
          </a:xfrm>
        </p:grpSpPr>
        <p:sp>
          <p:nvSpPr>
            <p:cNvPr id="31919" name="Freeform 234"/>
            <p:cNvSpPr>
              <a:spLocks/>
            </p:cNvSpPr>
            <p:nvPr/>
          </p:nvSpPr>
          <p:spPr bwMode="auto">
            <a:xfrm>
              <a:off x="5537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31920" name="Line 235"/>
            <p:cNvSpPr>
              <a:spLocks noChangeShapeType="1"/>
            </p:cNvSpPr>
            <p:nvPr/>
          </p:nvSpPr>
          <p:spPr bwMode="auto">
            <a:xfrm flipH="1" flipV="1">
              <a:off x="5734050" y="5676900"/>
              <a:ext cx="3175" cy="266700"/>
            </a:xfrm>
            <a:prstGeom prst="line">
              <a:avLst/>
            </a:prstGeom>
            <a:noFill/>
            <a:ln w="25400">
              <a:solidFill>
                <a:schemeClr val="folHlink"/>
              </a:solidFill>
              <a:round/>
              <a:headEnd/>
              <a:tailEnd/>
            </a:ln>
          </p:spPr>
          <p:txBody>
            <a:bodyPr wrap="none" lIns="0" tIns="0" rIns="0" bIns="0" anchor="ctr"/>
            <a:lstStyle/>
            <a:p>
              <a:endParaRPr lang="en-US"/>
            </a:p>
          </p:txBody>
        </p:sp>
        <p:sp>
          <p:nvSpPr>
            <p:cNvPr id="31921" name="Line 236"/>
            <p:cNvSpPr>
              <a:spLocks noChangeShapeType="1"/>
            </p:cNvSpPr>
            <p:nvPr/>
          </p:nvSpPr>
          <p:spPr bwMode="auto">
            <a:xfrm flipV="1">
              <a:off x="56753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31922" name="Line 237"/>
            <p:cNvSpPr>
              <a:spLocks noChangeShapeType="1"/>
            </p:cNvSpPr>
            <p:nvPr/>
          </p:nvSpPr>
          <p:spPr bwMode="auto">
            <a:xfrm flipV="1">
              <a:off x="58086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31923" name="Group 1302"/>
            <p:cNvGrpSpPr>
              <a:grpSpLocks/>
            </p:cNvGrpSpPr>
            <p:nvPr/>
          </p:nvGrpSpPr>
          <p:grpSpPr bwMode="auto">
            <a:xfrm>
              <a:off x="5486400" y="6084888"/>
              <a:ext cx="503238" cy="392113"/>
              <a:chOff x="944" y="3648"/>
              <a:chExt cx="448" cy="350"/>
            </a:xfrm>
          </p:grpSpPr>
          <p:grpSp>
            <p:nvGrpSpPr>
              <p:cNvPr id="31924" name="Group 1303"/>
              <p:cNvGrpSpPr>
                <a:grpSpLocks/>
              </p:cNvGrpSpPr>
              <p:nvPr/>
            </p:nvGrpSpPr>
            <p:grpSpPr bwMode="auto">
              <a:xfrm>
                <a:off x="944" y="3648"/>
                <a:ext cx="448" cy="158"/>
                <a:chOff x="2721" y="3120"/>
                <a:chExt cx="543" cy="192"/>
              </a:xfrm>
            </p:grpSpPr>
            <p:pic>
              <p:nvPicPr>
                <p:cNvPr id="31930"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31931"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31932"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31933"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nvGrpSpPr>
              <p:cNvPr id="31925" name="Group 1308"/>
              <p:cNvGrpSpPr>
                <a:grpSpLocks/>
              </p:cNvGrpSpPr>
              <p:nvPr/>
            </p:nvGrpSpPr>
            <p:grpSpPr bwMode="auto">
              <a:xfrm>
                <a:off x="944" y="3840"/>
                <a:ext cx="448" cy="158"/>
                <a:chOff x="2721" y="3120"/>
                <a:chExt cx="543" cy="192"/>
              </a:xfrm>
            </p:grpSpPr>
            <p:pic>
              <p:nvPicPr>
                <p:cNvPr id="31926"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31927"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31928"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31929"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grpSp>
      <p:sp>
        <p:nvSpPr>
          <p:cNvPr id="31779" name="Freeform 192"/>
          <p:cNvSpPr>
            <a:spLocks/>
          </p:cNvSpPr>
          <p:nvPr/>
        </p:nvSpPr>
        <p:spPr bwMode="auto">
          <a:xfrm>
            <a:off x="1828800" y="4343400"/>
            <a:ext cx="304800" cy="1066800"/>
          </a:xfrm>
          <a:custGeom>
            <a:avLst/>
            <a:gdLst>
              <a:gd name="T0" fmla="*/ 0 w 914"/>
              <a:gd name="T1" fmla="*/ 2147483647 h 567"/>
              <a:gd name="T2" fmla="*/ 2147483647 w 914"/>
              <a:gd name="T3" fmla="*/ 2147483647 h 567"/>
              <a:gd name="T4" fmla="*/ 2147483647 w 914"/>
              <a:gd name="T5" fmla="*/ 2147483647 h 567"/>
              <a:gd name="T6" fmla="*/ 2147483647 w 914"/>
              <a:gd name="T7" fmla="*/ 0 h 567"/>
              <a:gd name="T8" fmla="*/ 0 60000 65536"/>
              <a:gd name="T9" fmla="*/ 0 60000 65536"/>
              <a:gd name="T10" fmla="*/ 0 60000 65536"/>
              <a:gd name="T11" fmla="*/ 0 60000 65536"/>
              <a:gd name="T12" fmla="*/ 0 w 914"/>
              <a:gd name="T13" fmla="*/ 0 h 567"/>
              <a:gd name="T14" fmla="*/ 914 w 914"/>
              <a:gd name="T15" fmla="*/ 567 h 567"/>
            </a:gdLst>
            <a:ahLst/>
            <a:cxnLst>
              <a:cxn ang="T8">
                <a:pos x="T0" y="T1"/>
              </a:cxn>
              <a:cxn ang="T9">
                <a:pos x="T2" y="T3"/>
              </a:cxn>
              <a:cxn ang="T10">
                <a:pos x="T4" y="T5"/>
              </a:cxn>
              <a:cxn ang="T11">
                <a:pos x="T6" y="T7"/>
              </a:cxn>
            </a:cxnLst>
            <a:rect l="T12" t="T13" r="T14" b="T15"/>
            <a:pathLst>
              <a:path w="914" h="567">
                <a:moveTo>
                  <a:pt x="0" y="567"/>
                </a:moveTo>
                <a:cubicBezTo>
                  <a:pt x="1" y="474"/>
                  <a:pt x="1" y="463"/>
                  <a:pt x="2" y="370"/>
                </a:cubicBezTo>
                <a:lnTo>
                  <a:pt x="914" y="370"/>
                </a:lnTo>
                <a:lnTo>
                  <a:pt x="914" y="0"/>
                </a:lnTo>
              </a:path>
            </a:pathLst>
          </a:custGeom>
          <a:noFill/>
          <a:ln w="28575" algn="ctr">
            <a:solidFill>
              <a:srgbClr val="969696"/>
            </a:solidFill>
            <a:round/>
            <a:headEnd/>
            <a:tailEnd/>
          </a:ln>
        </p:spPr>
        <p:txBody>
          <a:bodyPr wrap="none" lIns="0" tIns="0" rIns="0" bIns="0" anchor="ctr"/>
          <a:lstStyle/>
          <a:p>
            <a:endParaRPr lang="en-US"/>
          </a:p>
        </p:txBody>
      </p:sp>
      <p:grpSp>
        <p:nvGrpSpPr>
          <p:cNvPr id="31780" name="Group 251"/>
          <p:cNvGrpSpPr>
            <a:grpSpLocks/>
          </p:cNvGrpSpPr>
          <p:nvPr/>
        </p:nvGrpSpPr>
        <p:grpSpPr bwMode="auto">
          <a:xfrm>
            <a:off x="1600200" y="5391150"/>
            <a:ext cx="503238" cy="781050"/>
            <a:chOff x="3962400" y="5695949"/>
            <a:chExt cx="503238" cy="781052"/>
          </a:xfrm>
        </p:grpSpPr>
        <p:sp>
          <p:nvSpPr>
            <p:cNvPr id="31904" name="Freeform 216"/>
            <p:cNvSpPr>
              <a:spLocks/>
            </p:cNvSpPr>
            <p:nvPr/>
          </p:nvSpPr>
          <p:spPr bwMode="auto">
            <a:xfrm>
              <a:off x="4013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31905" name="Line 217"/>
            <p:cNvSpPr>
              <a:spLocks noChangeShapeType="1"/>
            </p:cNvSpPr>
            <p:nvPr/>
          </p:nvSpPr>
          <p:spPr bwMode="auto">
            <a:xfrm flipH="1" flipV="1">
              <a:off x="4210050" y="5695949"/>
              <a:ext cx="3175" cy="247650"/>
            </a:xfrm>
            <a:prstGeom prst="line">
              <a:avLst/>
            </a:prstGeom>
            <a:noFill/>
            <a:ln w="25400">
              <a:solidFill>
                <a:schemeClr val="folHlink"/>
              </a:solidFill>
              <a:round/>
              <a:headEnd/>
              <a:tailEnd/>
            </a:ln>
          </p:spPr>
          <p:txBody>
            <a:bodyPr wrap="none" lIns="0" tIns="0" rIns="0" bIns="0" anchor="ctr"/>
            <a:lstStyle/>
            <a:p>
              <a:endParaRPr lang="en-US"/>
            </a:p>
          </p:txBody>
        </p:sp>
        <p:sp>
          <p:nvSpPr>
            <p:cNvPr id="31906" name="Line 218"/>
            <p:cNvSpPr>
              <a:spLocks noChangeShapeType="1"/>
            </p:cNvSpPr>
            <p:nvPr/>
          </p:nvSpPr>
          <p:spPr bwMode="auto">
            <a:xfrm flipV="1">
              <a:off x="4151312"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31907" name="Line 219"/>
            <p:cNvSpPr>
              <a:spLocks noChangeShapeType="1"/>
            </p:cNvSpPr>
            <p:nvPr/>
          </p:nvSpPr>
          <p:spPr bwMode="auto">
            <a:xfrm flipV="1">
              <a:off x="4284662"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31908" name="Group 1302"/>
            <p:cNvGrpSpPr>
              <a:grpSpLocks/>
            </p:cNvGrpSpPr>
            <p:nvPr/>
          </p:nvGrpSpPr>
          <p:grpSpPr bwMode="auto">
            <a:xfrm>
              <a:off x="3962400" y="6084888"/>
              <a:ext cx="503238" cy="392113"/>
              <a:chOff x="944" y="3648"/>
              <a:chExt cx="448" cy="350"/>
            </a:xfrm>
          </p:grpSpPr>
          <p:grpSp>
            <p:nvGrpSpPr>
              <p:cNvPr id="31909" name="Group 1303"/>
              <p:cNvGrpSpPr>
                <a:grpSpLocks/>
              </p:cNvGrpSpPr>
              <p:nvPr/>
            </p:nvGrpSpPr>
            <p:grpSpPr bwMode="auto">
              <a:xfrm>
                <a:off x="944" y="3648"/>
                <a:ext cx="448" cy="158"/>
                <a:chOff x="2721" y="3120"/>
                <a:chExt cx="543" cy="192"/>
              </a:xfrm>
            </p:grpSpPr>
            <p:pic>
              <p:nvPicPr>
                <p:cNvPr id="31915"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31916"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31917"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31918"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nvGrpSpPr>
              <p:cNvPr id="31910" name="Group 1308"/>
              <p:cNvGrpSpPr>
                <a:grpSpLocks/>
              </p:cNvGrpSpPr>
              <p:nvPr/>
            </p:nvGrpSpPr>
            <p:grpSpPr bwMode="auto">
              <a:xfrm>
                <a:off x="944" y="3840"/>
                <a:ext cx="448" cy="158"/>
                <a:chOff x="2721" y="3120"/>
                <a:chExt cx="543" cy="192"/>
              </a:xfrm>
            </p:grpSpPr>
            <p:pic>
              <p:nvPicPr>
                <p:cNvPr id="31911"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31912"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31913"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31914"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grpSp>
      <p:sp>
        <p:nvSpPr>
          <p:cNvPr id="31781" name="Line 1410"/>
          <p:cNvSpPr>
            <a:spLocks noChangeShapeType="1"/>
          </p:cNvSpPr>
          <p:nvPr/>
        </p:nvSpPr>
        <p:spPr bwMode="auto">
          <a:xfrm>
            <a:off x="5232400" y="4267200"/>
            <a:ext cx="968375" cy="0"/>
          </a:xfrm>
          <a:prstGeom prst="line">
            <a:avLst/>
          </a:prstGeom>
          <a:noFill/>
          <a:ln w="25400">
            <a:solidFill>
              <a:schemeClr val="hlink"/>
            </a:solidFill>
            <a:round/>
            <a:headEnd/>
            <a:tailEnd/>
          </a:ln>
        </p:spPr>
        <p:txBody>
          <a:bodyPr wrap="none" lIns="0" tIns="0" rIns="0" bIns="0" anchor="ctr"/>
          <a:lstStyle/>
          <a:p>
            <a:endParaRPr lang="en-US"/>
          </a:p>
        </p:txBody>
      </p:sp>
      <p:sp>
        <p:nvSpPr>
          <p:cNvPr id="31782" name="Freeform 191"/>
          <p:cNvSpPr>
            <a:spLocks/>
          </p:cNvSpPr>
          <p:nvPr/>
        </p:nvSpPr>
        <p:spPr bwMode="auto">
          <a:xfrm>
            <a:off x="4114800" y="4343400"/>
            <a:ext cx="990600" cy="1014413"/>
          </a:xfrm>
          <a:custGeom>
            <a:avLst/>
            <a:gdLst>
              <a:gd name="T0" fmla="*/ 0 w 336"/>
              <a:gd name="T1" fmla="*/ 2147483647 h 639"/>
              <a:gd name="T2" fmla="*/ 0 w 336"/>
              <a:gd name="T3" fmla="*/ 2147483647 h 639"/>
              <a:gd name="T4" fmla="*/ 2147483647 w 336"/>
              <a:gd name="T5" fmla="*/ 2147483647 h 639"/>
              <a:gd name="T6" fmla="*/ 2147483647 w 336"/>
              <a:gd name="T7" fmla="*/ 0 h 639"/>
              <a:gd name="T8" fmla="*/ 0 60000 65536"/>
              <a:gd name="T9" fmla="*/ 0 60000 65536"/>
              <a:gd name="T10" fmla="*/ 0 60000 65536"/>
              <a:gd name="T11" fmla="*/ 0 60000 65536"/>
              <a:gd name="T12" fmla="*/ 0 w 336"/>
              <a:gd name="T13" fmla="*/ 0 h 639"/>
              <a:gd name="T14" fmla="*/ 336 w 336"/>
              <a:gd name="T15" fmla="*/ 639 h 639"/>
            </a:gdLst>
            <a:ahLst/>
            <a:cxnLst>
              <a:cxn ang="T8">
                <a:pos x="T0" y="T1"/>
              </a:cxn>
              <a:cxn ang="T9">
                <a:pos x="T2" y="T3"/>
              </a:cxn>
              <a:cxn ang="T10">
                <a:pos x="T4" y="T5"/>
              </a:cxn>
              <a:cxn ang="T11">
                <a:pos x="T6" y="T7"/>
              </a:cxn>
            </a:cxnLst>
            <a:rect l="T12" t="T13" r="T14" b="T15"/>
            <a:pathLst>
              <a:path w="336" h="639">
                <a:moveTo>
                  <a:pt x="0" y="639"/>
                </a:moveTo>
                <a:lnTo>
                  <a:pt x="0" y="317"/>
                </a:lnTo>
                <a:lnTo>
                  <a:pt x="336" y="317"/>
                </a:lnTo>
                <a:lnTo>
                  <a:pt x="336" y="0"/>
                </a:lnTo>
              </a:path>
            </a:pathLst>
          </a:custGeom>
          <a:noFill/>
          <a:ln w="25400">
            <a:solidFill>
              <a:schemeClr val="hlink"/>
            </a:solidFill>
            <a:round/>
            <a:headEnd/>
            <a:tailEnd/>
          </a:ln>
        </p:spPr>
        <p:txBody>
          <a:bodyPr wrap="none" lIns="0" tIns="0" rIns="0" bIns="0" anchor="ctr"/>
          <a:lstStyle/>
          <a:p>
            <a:endParaRPr lang="en-US"/>
          </a:p>
        </p:txBody>
      </p:sp>
      <p:sp>
        <p:nvSpPr>
          <p:cNvPr id="31783" name="Freeform 192"/>
          <p:cNvSpPr>
            <a:spLocks/>
          </p:cNvSpPr>
          <p:nvPr/>
        </p:nvSpPr>
        <p:spPr bwMode="auto">
          <a:xfrm>
            <a:off x="4191000" y="4343400"/>
            <a:ext cx="1905000" cy="1028700"/>
          </a:xfrm>
          <a:custGeom>
            <a:avLst/>
            <a:gdLst>
              <a:gd name="T0" fmla="*/ 0 w 914"/>
              <a:gd name="T1" fmla="*/ 2147483647 h 648"/>
              <a:gd name="T2" fmla="*/ 2147483647 w 914"/>
              <a:gd name="T3" fmla="*/ 2147483647 h 648"/>
              <a:gd name="T4" fmla="*/ 2147483647 w 914"/>
              <a:gd name="T5" fmla="*/ 2147483647 h 648"/>
              <a:gd name="T6" fmla="*/ 2147483647 w 914"/>
              <a:gd name="T7" fmla="*/ 0 h 648"/>
              <a:gd name="T8" fmla="*/ 0 60000 65536"/>
              <a:gd name="T9" fmla="*/ 0 60000 65536"/>
              <a:gd name="T10" fmla="*/ 0 60000 65536"/>
              <a:gd name="T11" fmla="*/ 0 60000 65536"/>
              <a:gd name="T12" fmla="*/ 0 w 914"/>
              <a:gd name="T13" fmla="*/ 0 h 648"/>
              <a:gd name="T14" fmla="*/ 914 w 914"/>
              <a:gd name="T15" fmla="*/ 648 h 648"/>
            </a:gdLst>
            <a:ahLst/>
            <a:cxnLst>
              <a:cxn ang="T8">
                <a:pos x="T0" y="T1"/>
              </a:cxn>
              <a:cxn ang="T9">
                <a:pos x="T2" y="T3"/>
              </a:cxn>
              <a:cxn ang="T10">
                <a:pos x="T4" y="T5"/>
              </a:cxn>
              <a:cxn ang="T11">
                <a:pos x="T6" y="T7"/>
              </a:cxn>
            </a:cxnLst>
            <a:rect l="T12" t="T13" r="T14" b="T15"/>
            <a:pathLst>
              <a:path w="914" h="648">
                <a:moveTo>
                  <a:pt x="0" y="648"/>
                </a:moveTo>
                <a:cubicBezTo>
                  <a:pt x="1" y="555"/>
                  <a:pt x="1" y="463"/>
                  <a:pt x="2" y="370"/>
                </a:cubicBezTo>
                <a:lnTo>
                  <a:pt x="914" y="370"/>
                </a:lnTo>
                <a:lnTo>
                  <a:pt x="914" y="0"/>
                </a:lnTo>
              </a:path>
            </a:pathLst>
          </a:custGeom>
          <a:noFill/>
          <a:ln w="28575" algn="ctr">
            <a:solidFill>
              <a:srgbClr val="969696"/>
            </a:solidFill>
            <a:round/>
            <a:headEnd/>
            <a:tailEnd/>
          </a:ln>
        </p:spPr>
        <p:txBody>
          <a:bodyPr wrap="none" lIns="0" tIns="0" rIns="0" bIns="0" anchor="ctr"/>
          <a:lstStyle/>
          <a:p>
            <a:endParaRPr lang="en-US"/>
          </a:p>
        </p:txBody>
      </p:sp>
      <p:sp>
        <p:nvSpPr>
          <p:cNvPr id="31784" name="Freeform 193"/>
          <p:cNvSpPr>
            <a:spLocks/>
          </p:cNvSpPr>
          <p:nvPr/>
        </p:nvSpPr>
        <p:spPr bwMode="auto">
          <a:xfrm>
            <a:off x="4953000" y="4267200"/>
            <a:ext cx="1219200" cy="1066800"/>
          </a:xfrm>
          <a:custGeom>
            <a:avLst/>
            <a:gdLst>
              <a:gd name="T0" fmla="*/ 0 w 528"/>
              <a:gd name="T1" fmla="*/ 2147483647 h 480"/>
              <a:gd name="T2" fmla="*/ 0 w 528"/>
              <a:gd name="T3" fmla="*/ 2147483647 h 480"/>
              <a:gd name="T4" fmla="*/ 2147483647 w 528"/>
              <a:gd name="T5" fmla="*/ 2147483647 h 480"/>
              <a:gd name="T6" fmla="*/ 2147483647 w 528"/>
              <a:gd name="T7" fmla="*/ 0 h 480"/>
              <a:gd name="T8" fmla="*/ 0 60000 65536"/>
              <a:gd name="T9" fmla="*/ 0 60000 65536"/>
              <a:gd name="T10" fmla="*/ 0 60000 65536"/>
              <a:gd name="T11" fmla="*/ 0 60000 65536"/>
              <a:gd name="T12" fmla="*/ 0 w 528"/>
              <a:gd name="T13" fmla="*/ 0 h 480"/>
              <a:gd name="T14" fmla="*/ 528 w 528"/>
              <a:gd name="T15" fmla="*/ 480 h 480"/>
            </a:gdLst>
            <a:ahLst/>
            <a:cxnLst>
              <a:cxn ang="T8">
                <a:pos x="T0" y="T1"/>
              </a:cxn>
              <a:cxn ang="T9">
                <a:pos x="T2" y="T3"/>
              </a:cxn>
              <a:cxn ang="T10">
                <a:pos x="T4" y="T5"/>
              </a:cxn>
              <a:cxn ang="T11">
                <a:pos x="T6" y="T7"/>
              </a:cxn>
            </a:cxnLst>
            <a:rect l="T12" t="T13" r="T14" b="T15"/>
            <a:pathLst>
              <a:path w="528" h="480">
                <a:moveTo>
                  <a:pt x="0" y="480"/>
                </a:moveTo>
                <a:lnTo>
                  <a:pt x="0" y="384"/>
                </a:lnTo>
                <a:lnTo>
                  <a:pt x="528" y="384"/>
                </a:lnTo>
                <a:lnTo>
                  <a:pt x="528" y="0"/>
                </a:lnTo>
              </a:path>
            </a:pathLst>
          </a:custGeom>
          <a:noFill/>
          <a:ln w="25400">
            <a:solidFill>
              <a:schemeClr val="hlink"/>
            </a:solidFill>
            <a:round/>
            <a:headEnd/>
            <a:tailEnd/>
          </a:ln>
        </p:spPr>
        <p:txBody>
          <a:bodyPr wrap="none" lIns="0" tIns="0" rIns="0" bIns="0" anchor="ctr"/>
          <a:lstStyle/>
          <a:p>
            <a:endParaRPr lang="en-US"/>
          </a:p>
        </p:txBody>
      </p:sp>
      <p:sp>
        <p:nvSpPr>
          <p:cNvPr id="31785" name="Freeform 194"/>
          <p:cNvSpPr>
            <a:spLocks/>
          </p:cNvSpPr>
          <p:nvPr/>
        </p:nvSpPr>
        <p:spPr bwMode="auto">
          <a:xfrm>
            <a:off x="5715000" y="4352925"/>
            <a:ext cx="533400" cy="1028700"/>
          </a:xfrm>
          <a:custGeom>
            <a:avLst/>
            <a:gdLst>
              <a:gd name="T0" fmla="*/ 2147483647 w 240"/>
              <a:gd name="T1" fmla="*/ 2147483647 h 564"/>
              <a:gd name="T2" fmla="*/ 0 w 240"/>
              <a:gd name="T3" fmla="*/ 2147483647 h 564"/>
              <a:gd name="T4" fmla="*/ 2147483647 w 240"/>
              <a:gd name="T5" fmla="*/ 2147483647 h 564"/>
              <a:gd name="T6" fmla="*/ 2147483647 w 240"/>
              <a:gd name="T7" fmla="*/ 0 h 564"/>
              <a:gd name="T8" fmla="*/ 0 60000 65536"/>
              <a:gd name="T9" fmla="*/ 0 60000 65536"/>
              <a:gd name="T10" fmla="*/ 0 60000 65536"/>
              <a:gd name="T11" fmla="*/ 0 60000 65536"/>
              <a:gd name="T12" fmla="*/ 0 w 240"/>
              <a:gd name="T13" fmla="*/ 0 h 564"/>
              <a:gd name="T14" fmla="*/ 240 w 240"/>
              <a:gd name="T15" fmla="*/ 564 h 564"/>
            </a:gdLst>
            <a:ahLst/>
            <a:cxnLst>
              <a:cxn ang="T8">
                <a:pos x="T0" y="T1"/>
              </a:cxn>
              <a:cxn ang="T9">
                <a:pos x="T2" y="T3"/>
              </a:cxn>
              <a:cxn ang="T10">
                <a:pos x="T4" y="T5"/>
              </a:cxn>
              <a:cxn ang="T11">
                <a:pos x="T6" y="T7"/>
              </a:cxn>
            </a:cxnLst>
            <a:rect l="T12" t="T13" r="T14" b="T15"/>
            <a:pathLst>
              <a:path w="240" h="564">
                <a:moveTo>
                  <a:pt x="2" y="564"/>
                </a:moveTo>
                <a:cubicBezTo>
                  <a:pt x="1" y="505"/>
                  <a:pt x="1" y="530"/>
                  <a:pt x="0" y="471"/>
                </a:cubicBezTo>
                <a:lnTo>
                  <a:pt x="240" y="471"/>
                </a:lnTo>
                <a:lnTo>
                  <a:pt x="240" y="0"/>
                </a:lnTo>
              </a:path>
            </a:pathLst>
          </a:custGeom>
          <a:noFill/>
          <a:ln w="28575" algn="ctr">
            <a:solidFill>
              <a:srgbClr val="969696"/>
            </a:solidFill>
            <a:round/>
            <a:headEnd/>
            <a:tailEnd/>
          </a:ln>
        </p:spPr>
        <p:txBody>
          <a:bodyPr wrap="none" lIns="0" tIns="0" rIns="0" bIns="0" anchor="ctr"/>
          <a:lstStyle/>
          <a:p>
            <a:endParaRPr lang="en-US"/>
          </a:p>
        </p:txBody>
      </p:sp>
      <p:sp>
        <p:nvSpPr>
          <p:cNvPr id="31786" name="Freeform 195"/>
          <p:cNvSpPr>
            <a:spLocks/>
          </p:cNvSpPr>
          <p:nvPr/>
        </p:nvSpPr>
        <p:spPr bwMode="auto">
          <a:xfrm flipH="1">
            <a:off x="5257800" y="4343400"/>
            <a:ext cx="1143000" cy="1066800"/>
          </a:xfrm>
          <a:custGeom>
            <a:avLst/>
            <a:gdLst>
              <a:gd name="T0" fmla="*/ 0 w 288"/>
              <a:gd name="T1" fmla="*/ 2147483647 h 611"/>
              <a:gd name="T2" fmla="*/ 0 w 288"/>
              <a:gd name="T3" fmla="*/ 2147483647 h 611"/>
              <a:gd name="T4" fmla="*/ 2147483647 w 288"/>
              <a:gd name="T5" fmla="*/ 2147483647 h 611"/>
              <a:gd name="T6" fmla="*/ 2147483647 w 288"/>
              <a:gd name="T7" fmla="*/ 0 h 611"/>
              <a:gd name="T8" fmla="*/ 0 60000 65536"/>
              <a:gd name="T9" fmla="*/ 0 60000 65536"/>
              <a:gd name="T10" fmla="*/ 0 60000 65536"/>
              <a:gd name="T11" fmla="*/ 0 60000 65536"/>
              <a:gd name="T12" fmla="*/ 0 w 288"/>
              <a:gd name="T13" fmla="*/ 0 h 611"/>
              <a:gd name="T14" fmla="*/ 288 w 288"/>
              <a:gd name="T15" fmla="*/ 611 h 611"/>
            </a:gdLst>
            <a:ahLst/>
            <a:cxnLst>
              <a:cxn ang="T8">
                <a:pos x="T0" y="T1"/>
              </a:cxn>
              <a:cxn ang="T9">
                <a:pos x="T2" y="T3"/>
              </a:cxn>
              <a:cxn ang="T10">
                <a:pos x="T4" y="T5"/>
              </a:cxn>
              <a:cxn ang="T11">
                <a:pos x="T6" y="T7"/>
              </a:cxn>
            </a:cxnLst>
            <a:rect l="T12" t="T13" r="T14" b="T15"/>
            <a:pathLst>
              <a:path w="288" h="611">
                <a:moveTo>
                  <a:pt x="0" y="611"/>
                </a:moveTo>
                <a:lnTo>
                  <a:pt x="0" y="288"/>
                </a:lnTo>
                <a:lnTo>
                  <a:pt x="288" y="288"/>
                </a:lnTo>
                <a:lnTo>
                  <a:pt x="288" y="0"/>
                </a:lnTo>
              </a:path>
            </a:pathLst>
          </a:custGeom>
          <a:noFill/>
          <a:ln w="28575" algn="ctr">
            <a:solidFill>
              <a:srgbClr val="969696"/>
            </a:solidFill>
            <a:round/>
            <a:headEnd/>
            <a:tailEnd/>
          </a:ln>
        </p:spPr>
        <p:txBody>
          <a:bodyPr wrap="none" lIns="0" tIns="0" rIns="0" bIns="0" anchor="ctr"/>
          <a:lstStyle/>
          <a:p>
            <a:endParaRPr lang="en-US"/>
          </a:p>
        </p:txBody>
      </p:sp>
      <p:grpSp>
        <p:nvGrpSpPr>
          <p:cNvPr id="31787" name="Group 273"/>
          <p:cNvGrpSpPr>
            <a:grpSpLocks/>
          </p:cNvGrpSpPr>
          <p:nvPr/>
        </p:nvGrpSpPr>
        <p:grpSpPr bwMode="auto">
          <a:xfrm>
            <a:off x="3886200" y="5403850"/>
            <a:ext cx="503238" cy="768350"/>
            <a:chOff x="3657600" y="5708650"/>
            <a:chExt cx="503238" cy="768351"/>
          </a:xfrm>
        </p:grpSpPr>
        <p:sp>
          <p:nvSpPr>
            <p:cNvPr id="31888" name="Line 199"/>
            <p:cNvSpPr>
              <a:spLocks noChangeShapeType="1"/>
            </p:cNvSpPr>
            <p:nvPr/>
          </p:nvSpPr>
          <p:spPr bwMode="auto">
            <a:xfrm flipV="1">
              <a:off x="3908425" y="5708650"/>
              <a:ext cx="0" cy="234950"/>
            </a:xfrm>
            <a:prstGeom prst="line">
              <a:avLst/>
            </a:prstGeom>
            <a:noFill/>
            <a:ln w="25400">
              <a:solidFill>
                <a:schemeClr val="folHlink"/>
              </a:solidFill>
              <a:round/>
              <a:headEnd/>
              <a:tailEnd/>
            </a:ln>
          </p:spPr>
          <p:txBody>
            <a:bodyPr wrap="none" lIns="0" tIns="0" rIns="0" bIns="0" anchor="ctr"/>
            <a:lstStyle/>
            <a:p>
              <a:endParaRPr lang="en-US"/>
            </a:p>
          </p:txBody>
        </p:sp>
        <p:grpSp>
          <p:nvGrpSpPr>
            <p:cNvPr id="31889" name="Group 275"/>
            <p:cNvGrpSpPr>
              <a:grpSpLocks/>
            </p:cNvGrpSpPr>
            <p:nvPr/>
          </p:nvGrpSpPr>
          <p:grpSpPr bwMode="auto">
            <a:xfrm>
              <a:off x="3663218" y="5940425"/>
              <a:ext cx="504362" cy="536576"/>
              <a:chOff x="3663218" y="5940425"/>
              <a:chExt cx="504362" cy="536576"/>
            </a:xfrm>
          </p:grpSpPr>
          <p:sp>
            <p:nvSpPr>
              <p:cNvPr id="31890" name="Freeform 198"/>
              <p:cNvSpPr>
                <a:spLocks/>
              </p:cNvSpPr>
              <p:nvPr/>
            </p:nvSpPr>
            <p:spPr bwMode="auto">
              <a:xfrm>
                <a:off x="37084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31891" name="Line 200"/>
              <p:cNvSpPr>
                <a:spLocks noChangeShapeType="1"/>
              </p:cNvSpPr>
              <p:nvPr/>
            </p:nvSpPr>
            <p:spPr bwMode="auto">
              <a:xfrm flipV="1">
                <a:off x="38465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31892" name="Line 201"/>
              <p:cNvSpPr>
                <a:spLocks noChangeShapeType="1"/>
              </p:cNvSpPr>
              <p:nvPr/>
            </p:nvSpPr>
            <p:spPr bwMode="auto">
              <a:xfrm flipV="1">
                <a:off x="39798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31893" name="Group 1302"/>
              <p:cNvGrpSpPr>
                <a:grpSpLocks/>
              </p:cNvGrpSpPr>
              <p:nvPr/>
            </p:nvGrpSpPr>
            <p:grpSpPr bwMode="auto">
              <a:xfrm>
                <a:off x="3663218" y="6084888"/>
                <a:ext cx="504362" cy="392113"/>
                <a:chOff x="949" y="3648"/>
                <a:chExt cx="449" cy="350"/>
              </a:xfrm>
            </p:grpSpPr>
            <p:grpSp>
              <p:nvGrpSpPr>
                <p:cNvPr id="31894" name="Group 1303"/>
                <p:cNvGrpSpPr>
                  <a:grpSpLocks/>
                </p:cNvGrpSpPr>
                <p:nvPr/>
              </p:nvGrpSpPr>
              <p:grpSpPr bwMode="auto">
                <a:xfrm>
                  <a:off x="949" y="3648"/>
                  <a:ext cx="449" cy="158"/>
                  <a:chOff x="2721" y="3120"/>
                  <a:chExt cx="543" cy="192"/>
                </a:xfrm>
              </p:grpSpPr>
              <p:pic>
                <p:nvPicPr>
                  <p:cNvPr id="31900"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31901"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31902"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31903"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nvGrpSpPr>
                <p:cNvPr id="31895" name="Group 1308"/>
                <p:cNvGrpSpPr>
                  <a:grpSpLocks/>
                </p:cNvGrpSpPr>
                <p:nvPr/>
              </p:nvGrpSpPr>
              <p:grpSpPr bwMode="auto">
                <a:xfrm>
                  <a:off x="949" y="3840"/>
                  <a:ext cx="449" cy="158"/>
                  <a:chOff x="2721" y="3120"/>
                  <a:chExt cx="543" cy="192"/>
                </a:xfrm>
              </p:grpSpPr>
              <p:pic>
                <p:nvPicPr>
                  <p:cNvPr id="31896"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31897"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31898"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31899"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grpSp>
      </p:grpSp>
      <p:grpSp>
        <p:nvGrpSpPr>
          <p:cNvPr id="31788" name="Group 290"/>
          <p:cNvGrpSpPr>
            <a:grpSpLocks/>
          </p:cNvGrpSpPr>
          <p:nvPr/>
        </p:nvGrpSpPr>
        <p:grpSpPr bwMode="auto">
          <a:xfrm>
            <a:off x="5410200" y="5387975"/>
            <a:ext cx="503238" cy="784225"/>
            <a:chOff x="4872038" y="5692775"/>
            <a:chExt cx="503238" cy="784226"/>
          </a:xfrm>
        </p:grpSpPr>
        <p:sp>
          <p:nvSpPr>
            <p:cNvPr id="31873" name="Freeform 253"/>
            <p:cNvSpPr>
              <a:spLocks/>
            </p:cNvSpPr>
            <p:nvPr/>
          </p:nvSpPr>
          <p:spPr bwMode="auto">
            <a:xfrm>
              <a:off x="4922838"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31874" name="Line 254"/>
            <p:cNvSpPr>
              <a:spLocks noChangeShapeType="1"/>
            </p:cNvSpPr>
            <p:nvPr/>
          </p:nvSpPr>
          <p:spPr bwMode="auto">
            <a:xfrm flipV="1">
              <a:off x="5122863" y="5692775"/>
              <a:ext cx="0" cy="250825"/>
            </a:xfrm>
            <a:prstGeom prst="line">
              <a:avLst/>
            </a:prstGeom>
            <a:noFill/>
            <a:ln w="25400">
              <a:solidFill>
                <a:schemeClr val="folHlink"/>
              </a:solidFill>
              <a:round/>
              <a:headEnd/>
              <a:tailEnd/>
            </a:ln>
          </p:spPr>
          <p:txBody>
            <a:bodyPr wrap="none" lIns="0" tIns="0" rIns="0" bIns="0" anchor="ctr"/>
            <a:lstStyle/>
            <a:p>
              <a:endParaRPr lang="en-US"/>
            </a:p>
          </p:txBody>
        </p:sp>
        <p:sp>
          <p:nvSpPr>
            <p:cNvPr id="31875" name="Line 255"/>
            <p:cNvSpPr>
              <a:spLocks noChangeShapeType="1"/>
            </p:cNvSpPr>
            <p:nvPr/>
          </p:nvSpPr>
          <p:spPr bwMode="auto">
            <a:xfrm flipV="1">
              <a:off x="5060950"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31876" name="Line 256"/>
            <p:cNvSpPr>
              <a:spLocks noChangeShapeType="1"/>
            </p:cNvSpPr>
            <p:nvPr/>
          </p:nvSpPr>
          <p:spPr bwMode="auto">
            <a:xfrm flipV="1">
              <a:off x="5194300"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31877" name="Group 1302"/>
            <p:cNvGrpSpPr>
              <a:grpSpLocks/>
            </p:cNvGrpSpPr>
            <p:nvPr/>
          </p:nvGrpSpPr>
          <p:grpSpPr bwMode="auto">
            <a:xfrm>
              <a:off x="4877656" y="6084888"/>
              <a:ext cx="504362" cy="392113"/>
              <a:chOff x="949" y="3648"/>
              <a:chExt cx="449" cy="350"/>
            </a:xfrm>
          </p:grpSpPr>
          <p:grpSp>
            <p:nvGrpSpPr>
              <p:cNvPr id="31878" name="Group 1303"/>
              <p:cNvGrpSpPr>
                <a:grpSpLocks/>
              </p:cNvGrpSpPr>
              <p:nvPr/>
            </p:nvGrpSpPr>
            <p:grpSpPr bwMode="auto">
              <a:xfrm>
                <a:off x="949" y="3648"/>
                <a:ext cx="449" cy="158"/>
                <a:chOff x="2721" y="3120"/>
                <a:chExt cx="543" cy="192"/>
              </a:xfrm>
            </p:grpSpPr>
            <p:pic>
              <p:nvPicPr>
                <p:cNvPr id="31884"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31885"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31886"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31887"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nvGrpSpPr>
              <p:cNvPr id="31879" name="Group 1308"/>
              <p:cNvGrpSpPr>
                <a:grpSpLocks/>
              </p:cNvGrpSpPr>
              <p:nvPr/>
            </p:nvGrpSpPr>
            <p:grpSpPr bwMode="auto">
              <a:xfrm>
                <a:off x="949" y="3840"/>
                <a:ext cx="449" cy="158"/>
                <a:chOff x="2721" y="3120"/>
                <a:chExt cx="543" cy="192"/>
              </a:xfrm>
            </p:grpSpPr>
            <p:pic>
              <p:nvPicPr>
                <p:cNvPr id="31880"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31881"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31882"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31883"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grpSp>
      <p:grpSp>
        <p:nvGrpSpPr>
          <p:cNvPr id="31789" name="Group 306"/>
          <p:cNvGrpSpPr>
            <a:grpSpLocks/>
          </p:cNvGrpSpPr>
          <p:nvPr/>
        </p:nvGrpSpPr>
        <p:grpSpPr bwMode="auto">
          <a:xfrm>
            <a:off x="6172200" y="5372100"/>
            <a:ext cx="503238" cy="800100"/>
            <a:chOff x="5486400" y="5676900"/>
            <a:chExt cx="503238" cy="800101"/>
          </a:xfrm>
        </p:grpSpPr>
        <p:sp>
          <p:nvSpPr>
            <p:cNvPr id="31858" name="Freeform 234"/>
            <p:cNvSpPr>
              <a:spLocks/>
            </p:cNvSpPr>
            <p:nvPr/>
          </p:nvSpPr>
          <p:spPr bwMode="auto">
            <a:xfrm>
              <a:off x="5537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31859" name="Line 235"/>
            <p:cNvSpPr>
              <a:spLocks noChangeShapeType="1"/>
            </p:cNvSpPr>
            <p:nvPr/>
          </p:nvSpPr>
          <p:spPr bwMode="auto">
            <a:xfrm flipH="1" flipV="1">
              <a:off x="5734050" y="5676900"/>
              <a:ext cx="3175" cy="266700"/>
            </a:xfrm>
            <a:prstGeom prst="line">
              <a:avLst/>
            </a:prstGeom>
            <a:noFill/>
            <a:ln w="25400">
              <a:solidFill>
                <a:schemeClr val="folHlink"/>
              </a:solidFill>
              <a:round/>
              <a:headEnd/>
              <a:tailEnd/>
            </a:ln>
          </p:spPr>
          <p:txBody>
            <a:bodyPr wrap="none" lIns="0" tIns="0" rIns="0" bIns="0" anchor="ctr"/>
            <a:lstStyle/>
            <a:p>
              <a:endParaRPr lang="en-US"/>
            </a:p>
          </p:txBody>
        </p:sp>
        <p:sp>
          <p:nvSpPr>
            <p:cNvPr id="31860" name="Line 236"/>
            <p:cNvSpPr>
              <a:spLocks noChangeShapeType="1"/>
            </p:cNvSpPr>
            <p:nvPr/>
          </p:nvSpPr>
          <p:spPr bwMode="auto">
            <a:xfrm flipV="1">
              <a:off x="56753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31861" name="Line 237"/>
            <p:cNvSpPr>
              <a:spLocks noChangeShapeType="1"/>
            </p:cNvSpPr>
            <p:nvPr/>
          </p:nvSpPr>
          <p:spPr bwMode="auto">
            <a:xfrm flipV="1">
              <a:off x="58086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31862" name="Group 1302"/>
            <p:cNvGrpSpPr>
              <a:grpSpLocks/>
            </p:cNvGrpSpPr>
            <p:nvPr/>
          </p:nvGrpSpPr>
          <p:grpSpPr bwMode="auto">
            <a:xfrm>
              <a:off x="5492018" y="6084888"/>
              <a:ext cx="504362" cy="392113"/>
              <a:chOff x="949" y="3648"/>
              <a:chExt cx="449" cy="350"/>
            </a:xfrm>
          </p:grpSpPr>
          <p:grpSp>
            <p:nvGrpSpPr>
              <p:cNvPr id="31863" name="Group 1303"/>
              <p:cNvGrpSpPr>
                <a:grpSpLocks/>
              </p:cNvGrpSpPr>
              <p:nvPr/>
            </p:nvGrpSpPr>
            <p:grpSpPr bwMode="auto">
              <a:xfrm>
                <a:off x="949" y="3648"/>
                <a:ext cx="449" cy="158"/>
                <a:chOff x="2721" y="3120"/>
                <a:chExt cx="543" cy="192"/>
              </a:xfrm>
            </p:grpSpPr>
            <p:pic>
              <p:nvPicPr>
                <p:cNvPr id="31869"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31870"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31871"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31872"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nvGrpSpPr>
              <p:cNvPr id="31864" name="Group 1308"/>
              <p:cNvGrpSpPr>
                <a:grpSpLocks/>
              </p:cNvGrpSpPr>
              <p:nvPr/>
            </p:nvGrpSpPr>
            <p:grpSpPr bwMode="auto">
              <a:xfrm>
                <a:off x="949" y="3840"/>
                <a:ext cx="449" cy="158"/>
                <a:chOff x="2721" y="3120"/>
                <a:chExt cx="543" cy="192"/>
              </a:xfrm>
            </p:grpSpPr>
            <p:pic>
              <p:nvPicPr>
                <p:cNvPr id="31865"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31866"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31867"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31868"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grpSp>
      <p:sp>
        <p:nvSpPr>
          <p:cNvPr id="31790" name="Freeform 192"/>
          <p:cNvSpPr>
            <a:spLocks/>
          </p:cNvSpPr>
          <p:nvPr/>
        </p:nvSpPr>
        <p:spPr bwMode="auto">
          <a:xfrm>
            <a:off x="4876800" y="4343400"/>
            <a:ext cx="304800" cy="1066800"/>
          </a:xfrm>
          <a:custGeom>
            <a:avLst/>
            <a:gdLst>
              <a:gd name="T0" fmla="*/ 0 w 914"/>
              <a:gd name="T1" fmla="*/ 2147483647 h 567"/>
              <a:gd name="T2" fmla="*/ 2147483647 w 914"/>
              <a:gd name="T3" fmla="*/ 2147483647 h 567"/>
              <a:gd name="T4" fmla="*/ 2147483647 w 914"/>
              <a:gd name="T5" fmla="*/ 2147483647 h 567"/>
              <a:gd name="T6" fmla="*/ 2147483647 w 914"/>
              <a:gd name="T7" fmla="*/ 0 h 567"/>
              <a:gd name="T8" fmla="*/ 0 60000 65536"/>
              <a:gd name="T9" fmla="*/ 0 60000 65536"/>
              <a:gd name="T10" fmla="*/ 0 60000 65536"/>
              <a:gd name="T11" fmla="*/ 0 60000 65536"/>
              <a:gd name="T12" fmla="*/ 0 w 914"/>
              <a:gd name="T13" fmla="*/ 0 h 567"/>
              <a:gd name="T14" fmla="*/ 914 w 914"/>
              <a:gd name="T15" fmla="*/ 567 h 567"/>
            </a:gdLst>
            <a:ahLst/>
            <a:cxnLst>
              <a:cxn ang="T8">
                <a:pos x="T0" y="T1"/>
              </a:cxn>
              <a:cxn ang="T9">
                <a:pos x="T2" y="T3"/>
              </a:cxn>
              <a:cxn ang="T10">
                <a:pos x="T4" y="T5"/>
              </a:cxn>
              <a:cxn ang="T11">
                <a:pos x="T6" y="T7"/>
              </a:cxn>
            </a:cxnLst>
            <a:rect l="T12" t="T13" r="T14" b="T15"/>
            <a:pathLst>
              <a:path w="914" h="567">
                <a:moveTo>
                  <a:pt x="0" y="567"/>
                </a:moveTo>
                <a:cubicBezTo>
                  <a:pt x="1" y="474"/>
                  <a:pt x="1" y="463"/>
                  <a:pt x="2" y="370"/>
                </a:cubicBezTo>
                <a:lnTo>
                  <a:pt x="914" y="370"/>
                </a:lnTo>
                <a:lnTo>
                  <a:pt x="914" y="0"/>
                </a:lnTo>
              </a:path>
            </a:pathLst>
          </a:custGeom>
          <a:noFill/>
          <a:ln w="28575" algn="ctr">
            <a:solidFill>
              <a:srgbClr val="969696"/>
            </a:solidFill>
            <a:round/>
            <a:headEnd/>
            <a:tailEnd/>
          </a:ln>
        </p:spPr>
        <p:txBody>
          <a:bodyPr wrap="none" lIns="0" tIns="0" rIns="0" bIns="0" anchor="ctr"/>
          <a:lstStyle/>
          <a:p>
            <a:endParaRPr lang="en-US"/>
          </a:p>
        </p:txBody>
      </p:sp>
      <p:grpSp>
        <p:nvGrpSpPr>
          <p:cNvPr id="31791" name="Group 326"/>
          <p:cNvGrpSpPr>
            <a:grpSpLocks/>
          </p:cNvGrpSpPr>
          <p:nvPr/>
        </p:nvGrpSpPr>
        <p:grpSpPr bwMode="auto">
          <a:xfrm>
            <a:off x="4648200" y="5391150"/>
            <a:ext cx="503238" cy="781050"/>
            <a:chOff x="3962400" y="5695949"/>
            <a:chExt cx="503238" cy="781052"/>
          </a:xfrm>
        </p:grpSpPr>
        <p:sp>
          <p:nvSpPr>
            <p:cNvPr id="31843" name="Freeform 216"/>
            <p:cNvSpPr>
              <a:spLocks/>
            </p:cNvSpPr>
            <p:nvPr/>
          </p:nvSpPr>
          <p:spPr bwMode="auto">
            <a:xfrm>
              <a:off x="4013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31844" name="Line 217"/>
            <p:cNvSpPr>
              <a:spLocks noChangeShapeType="1"/>
            </p:cNvSpPr>
            <p:nvPr/>
          </p:nvSpPr>
          <p:spPr bwMode="auto">
            <a:xfrm flipH="1" flipV="1">
              <a:off x="4210050" y="5695949"/>
              <a:ext cx="3175" cy="247650"/>
            </a:xfrm>
            <a:prstGeom prst="line">
              <a:avLst/>
            </a:prstGeom>
            <a:noFill/>
            <a:ln w="25400">
              <a:solidFill>
                <a:schemeClr val="folHlink"/>
              </a:solidFill>
              <a:round/>
              <a:headEnd/>
              <a:tailEnd/>
            </a:ln>
          </p:spPr>
          <p:txBody>
            <a:bodyPr wrap="none" lIns="0" tIns="0" rIns="0" bIns="0" anchor="ctr"/>
            <a:lstStyle/>
            <a:p>
              <a:endParaRPr lang="en-US"/>
            </a:p>
          </p:txBody>
        </p:sp>
        <p:sp>
          <p:nvSpPr>
            <p:cNvPr id="31845" name="Line 218"/>
            <p:cNvSpPr>
              <a:spLocks noChangeShapeType="1"/>
            </p:cNvSpPr>
            <p:nvPr/>
          </p:nvSpPr>
          <p:spPr bwMode="auto">
            <a:xfrm flipV="1">
              <a:off x="4151312"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31846" name="Line 219"/>
            <p:cNvSpPr>
              <a:spLocks noChangeShapeType="1"/>
            </p:cNvSpPr>
            <p:nvPr/>
          </p:nvSpPr>
          <p:spPr bwMode="auto">
            <a:xfrm flipV="1">
              <a:off x="4284662"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31847" name="Group 1302"/>
            <p:cNvGrpSpPr>
              <a:grpSpLocks/>
            </p:cNvGrpSpPr>
            <p:nvPr/>
          </p:nvGrpSpPr>
          <p:grpSpPr bwMode="auto">
            <a:xfrm>
              <a:off x="3968018" y="6084888"/>
              <a:ext cx="504362" cy="392113"/>
              <a:chOff x="949" y="3648"/>
              <a:chExt cx="449" cy="350"/>
            </a:xfrm>
          </p:grpSpPr>
          <p:grpSp>
            <p:nvGrpSpPr>
              <p:cNvPr id="31848" name="Group 1303"/>
              <p:cNvGrpSpPr>
                <a:grpSpLocks/>
              </p:cNvGrpSpPr>
              <p:nvPr/>
            </p:nvGrpSpPr>
            <p:grpSpPr bwMode="auto">
              <a:xfrm>
                <a:off x="949" y="3648"/>
                <a:ext cx="449" cy="158"/>
                <a:chOff x="2721" y="3120"/>
                <a:chExt cx="543" cy="192"/>
              </a:xfrm>
            </p:grpSpPr>
            <p:pic>
              <p:nvPicPr>
                <p:cNvPr id="31854"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31855"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31856"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31857"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nvGrpSpPr>
              <p:cNvPr id="31849" name="Group 1308"/>
              <p:cNvGrpSpPr>
                <a:grpSpLocks/>
              </p:cNvGrpSpPr>
              <p:nvPr/>
            </p:nvGrpSpPr>
            <p:grpSpPr bwMode="auto">
              <a:xfrm>
                <a:off x="949" y="3840"/>
                <a:ext cx="449" cy="158"/>
                <a:chOff x="2721" y="3120"/>
                <a:chExt cx="543" cy="192"/>
              </a:xfrm>
            </p:grpSpPr>
            <p:pic>
              <p:nvPicPr>
                <p:cNvPr id="31850"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31851"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31852"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31853"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grpSp>
      <p:sp>
        <p:nvSpPr>
          <p:cNvPr id="1945776" name="Rectangle 176"/>
          <p:cNvSpPr>
            <a:spLocks noGrp="1" noChangeArrowheads="1"/>
          </p:cNvSpPr>
          <p:nvPr>
            <p:ph type="title"/>
          </p:nvPr>
        </p:nvSpPr>
        <p:spPr/>
        <p:txBody>
          <a:bodyPr/>
          <a:lstStyle/>
          <a:p>
            <a:pPr>
              <a:defRPr/>
            </a:pPr>
            <a:r>
              <a:rPr dirty="0"/>
              <a:t>Virtualization with </a:t>
            </a:r>
            <a:r>
              <a:rPr dirty="0" smtClean="0"/>
              <a:t>Chassis Clustering</a:t>
            </a:r>
            <a:endParaRPr dirty="0"/>
          </a:p>
        </p:txBody>
      </p:sp>
      <p:sp>
        <p:nvSpPr>
          <p:cNvPr id="31793" name="Freeform 446"/>
          <p:cNvSpPr>
            <a:spLocks/>
          </p:cNvSpPr>
          <p:nvPr/>
        </p:nvSpPr>
        <p:spPr bwMode="auto">
          <a:xfrm>
            <a:off x="3276600" y="4343400"/>
            <a:ext cx="152400" cy="990600"/>
          </a:xfrm>
          <a:custGeom>
            <a:avLst/>
            <a:gdLst>
              <a:gd name="T0" fmla="*/ 2147483647 w 144"/>
              <a:gd name="T1" fmla="*/ 2147483647 h 624"/>
              <a:gd name="T2" fmla="*/ 2147483647 w 144"/>
              <a:gd name="T3" fmla="*/ 2147483647 h 624"/>
              <a:gd name="T4" fmla="*/ 0 w 144"/>
              <a:gd name="T5" fmla="*/ 2147483647 h 624"/>
              <a:gd name="T6" fmla="*/ 0 w 144"/>
              <a:gd name="T7" fmla="*/ 0 h 624"/>
              <a:gd name="T8" fmla="*/ 0 60000 65536"/>
              <a:gd name="T9" fmla="*/ 0 60000 65536"/>
              <a:gd name="T10" fmla="*/ 0 60000 65536"/>
              <a:gd name="T11" fmla="*/ 0 60000 65536"/>
              <a:gd name="T12" fmla="*/ 0 w 144"/>
              <a:gd name="T13" fmla="*/ 0 h 624"/>
              <a:gd name="T14" fmla="*/ 144 w 144"/>
              <a:gd name="T15" fmla="*/ 624 h 624"/>
            </a:gdLst>
            <a:ahLst/>
            <a:cxnLst>
              <a:cxn ang="T8">
                <a:pos x="T0" y="T1"/>
              </a:cxn>
              <a:cxn ang="T9">
                <a:pos x="T2" y="T3"/>
              </a:cxn>
              <a:cxn ang="T10">
                <a:pos x="T4" y="T5"/>
              </a:cxn>
              <a:cxn ang="T11">
                <a:pos x="T6" y="T7"/>
              </a:cxn>
            </a:cxnLst>
            <a:rect l="T12" t="T13" r="T14" b="T15"/>
            <a:pathLst>
              <a:path w="144" h="624">
                <a:moveTo>
                  <a:pt x="144" y="624"/>
                </a:moveTo>
                <a:lnTo>
                  <a:pt x="144" y="144"/>
                </a:lnTo>
                <a:lnTo>
                  <a:pt x="0" y="144"/>
                </a:lnTo>
                <a:lnTo>
                  <a:pt x="0" y="0"/>
                </a:lnTo>
              </a:path>
            </a:pathLst>
          </a:custGeom>
          <a:noFill/>
          <a:ln w="25400">
            <a:solidFill>
              <a:schemeClr val="hlink"/>
            </a:solidFill>
            <a:round/>
            <a:headEnd/>
            <a:tailEnd/>
          </a:ln>
        </p:spPr>
        <p:txBody>
          <a:bodyPr wrap="none" lIns="0" tIns="0" rIns="0" bIns="0" anchor="ctr"/>
          <a:lstStyle/>
          <a:p>
            <a:endParaRPr lang="en-US"/>
          </a:p>
        </p:txBody>
      </p:sp>
      <p:sp>
        <p:nvSpPr>
          <p:cNvPr id="31794" name="Freeform 447"/>
          <p:cNvSpPr>
            <a:spLocks/>
          </p:cNvSpPr>
          <p:nvPr/>
        </p:nvSpPr>
        <p:spPr bwMode="auto">
          <a:xfrm>
            <a:off x="6324600" y="4343400"/>
            <a:ext cx="152400" cy="990600"/>
          </a:xfrm>
          <a:custGeom>
            <a:avLst/>
            <a:gdLst>
              <a:gd name="T0" fmla="*/ 2147483647 w 144"/>
              <a:gd name="T1" fmla="*/ 2147483647 h 624"/>
              <a:gd name="T2" fmla="*/ 2147483647 w 144"/>
              <a:gd name="T3" fmla="*/ 2147483647 h 624"/>
              <a:gd name="T4" fmla="*/ 0 w 144"/>
              <a:gd name="T5" fmla="*/ 2147483647 h 624"/>
              <a:gd name="T6" fmla="*/ 0 w 144"/>
              <a:gd name="T7" fmla="*/ 0 h 624"/>
              <a:gd name="T8" fmla="*/ 0 60000 65536"/>
              <a:gd name="T9" fmla="*/ 0 60000 65536"/>
              <a:gd name="T10" fmla="*/ 0 60000 65536"/>
              <a:gd name="T11" fmla="*/ 0 60000 65536"/>
              <a:gd name="T12" fmla="*/ 0 w 144"/>
              <a:gd name="T13" fmla="*/ 0 h 624"/>
              <a:gd name="T14" fmla="*/ 144 w 144"/>
              <a:gd name="T15" fmla="*/ 624 h 624"/>
            </a:gdLst>
            <a:ahLst/>
            <a:cxnLst>
              <a:cxn ang="T8">
                <a:pos x="T0" y="T1"/>
              </a:cxn>
              <a:cxn ang="T9">
                <a:pos x="T2" y="T3"/>
              </a:cxn>
              <a:cxn ang="T10">
                <a:pos x="T4" y="T5"/>
              </a:cxn>
              <a:cxn ang="T11">
                <a:pos x="T6" y="T7"/>
              </a:cxn>
            </a:cxnLst>
            <a:rect l="T12" t="T13" r="T14" b="T15"/>
            <a:pathLst>
              <a:path w="144" h="624">
                <a:moveTo>
                  <a:pt x="144" y="624"/>
                </a:moveTo>
                <a:lnTo>
                  <a:pt x="144" y="144"/>
                </a:lnTo>
                <a:lnTo>
                  <a:pt x="0" y="144"/>
                </a:lnTo>
                <a:lnTo>
                  <a:pt x="0" y="0"/>
                </a:lnTo>
              </a:path>
            </a:pathLst>
          </a:custGeom>
          <a:noFill/>
          <a:ln w="25400">
            <a:solidFill>
              <a:schemeClr val="hlink"/>
            </a:solidFill>
            <a:round/>
            <a:headEnd/>
            <a:tailEnd/>
          </a:ln>
        </p:spPr>
        <p:txBody>
          <a:bodyPr wrap="none" lIns="0" tIns="0" rIns="0" bIns="0" anchor="ctr"/>
          <a:lstStyle/>
          <a:p>
            <a:endParaRPr lang="en-US"/>
          </a:p>
        </p:txBody>
      </p:sp>
      <p:sp>
        <p:nvSpPr>
          <p:cNvPr id="31795" name="Freeform 448"/>
          <p:cNvSpPr>
            <a:spLocks/>
          </p:cNvSpPr>
          <p:nvPr/>
        </p:nvSpPr>
        <p:spPr bwMode="auto">
          <a:xfrm>
            <a:off x="2286000" y="4375150"/>
            <a:ext cx="306388" cy="1028700"/>
          </a:xfrm>
          <a:custGeom>
            <a:avLst/>
            <a:gdLst>
              <a:gd name="T0" fmla="*/ 2147483647 w 197"/>
              <a:gd name="T1" fmla="*/ 0 h 648"/>
              <a:gd name="T2" fmla="*/ 0 w 197"/>
              <a:gd name="T3" fmla="*/ 2147483647 h 648"/>
              <a:gd name="T4" fmla="*/ 2147483647 w 197"/>
              <a:gd name="T5" fmla="*/ 2147483647 h 648"/>
              <a:gd name="T6" fmla="*/ 2147483647 w 197"/>
              <a:gd name="T7" fmla="*/ 2147483647 h 648"/>
              <a:gd name="T8" fmla="*/ 0 60000 65536"/>
              <a:gd name="T9" fmla="*/ 0 60000 65536"/>
              <a:gd name="T10" fmla="*/ 0 60000 65536"/>
              <a:gd name="T11" fmla="*/ 0 60000 65536"/>
              <a:gd name="T12" fmla="*/ 0 w 197"/>
              <a:gd name="T13" fmla="*/ 0 h 648"/>
              <a:gd name="T14" fmla="*/ 197 w 197"/>
              <a:gd name="T15" fmla="*/ 648 h 648"/>
            </a:gdLst>
            <a:ahLst/>
            <a:cxnLst>
              <a:cxn ang="T8">
                <a:pos x="T0" y="T1"/>
              </a:cxn>
              <a:cxn ang="T9">
                <a:pos x="T2" y="T3"/>
              </a:cxn>
              <a:cxn ang="T10">
                <a:pos x="T4" y="T5"/>
              </a:cxn>
              <a:cxn ang="T11">
                <a:pos x="T6" y="T7"/>
              </a:cxn>
            </a:cxnLst>
            <a:rect l="T12" t="T13" r="T14" b="T15"/>
            <a:pathLst>
              <a:path w="197" h="648">
                <a:moveTo>
                  <a:pt x="5" y="0"/>
                </a:moveTo>
                <a:lnTo>
                  <a:pt x="0" y="528"/>
                </a:lnTo>
                <a:lnTo>
                  <a:pt x="197" y="528"/>
                </a:lnTo>
                <a:lnTo>
                  <a:pt x="197" y="648"/>
                </a:lnTo>
              </a:path>
            </a:pathLst>
          </a:custGeom>
          <a:noFill/>
          <a:ln w="25400">
            <a:solidFill>
              <a:schemeClr val="hlink"/>
            </a:solidFill>
            <a:round/>
            <a:headEnd/>
            <a:tailEnd/>
          </a:ln>
        </p:spPr>
        <p:txBody>
          <a:bodyPr wrap="none" lIns="0" tIns="0" rIns="0" bIns="0" anchor="ctr"/>
          <a:lstStyle/>
          <a:p>
            <a:endParaRPr lang="en-US"/>
          </a:p>
        </p:txBody>
      </p:sp>
      <p:sp>
        <p:nvSpPr>
          <p:cNvPr id="31796" name="Freeform 449"/>
          <p:cNvSpPr>
            <a:spLocks/>
          </p:cNvSpPr>
          <p:nvPr/>
        </p:nvSpPr>
        <p:spPr bwMode="auto">
          <a:xfrm>
            <a:off x="5334000" y="4375150"/>
            <a:ext cx="306388" cy="1028700"/>
          </a:xfrm>
          <a:custGeom>
            <a:avLst/>
            <a:gdLst>
              <a:gd name="T0" fmla="*/ 2147483647 w 197"/>
              <a:gd name="T1" fmla="*/ 0 h 648"/>
              <a:gd name="T2" fmla="*/ 0 w 197"/>
              <a:gd name="T3" fmla="*/ 2147483647 h 648"/>
              <a:gd name="T4" fmla="*/ 2147483647 w 197"/>
              <a:gd name="T5" fmla="*/ 2147483647 h 648"/>
              <a:gd name="T6" fmla="*/ 2147483647 w 197"/>
              <a:gd name="T7" fmla="*/ 2147483647 h 648"/>
              <a:gd name="T8" fmla="*/ 0 60000 65536"/>
              <a:gd name="T9" fmla="*/ 0 60000 65536"/>
              <a:gd name="T10" fmla="*/ 0 60000 65536"/>
              <a:gd name="T11" fmla="*/ 0 60000 65536"/>
              <a:gd name="T12" fmla="*/ 0 w 197"/>
              <a:gd name="T13" fmla="*/ 0 h 648"/>
              <a:gd name="T14" fmla="*/ 197 w 197"/>
              <a:gd name="T15" fmla="*/ 648 h 648"/>
            </a:gdLst>
            <a:ahLst/>
            <a:cxnLst>
              <a:cxn ang="T8">
                <a:pos x="T0" y="T1"/>
              </a:cxn>
              <a:cxn ang="T9">
                <a:pos x="T2" y="T3"/>
              </a:cxn>
              <a:cxn ang="T10">
                <a:pos x="T4" y="T5"/>
              </a:cxn>
              <a:cxn ang="T11">
                <a:pos x="T6" y="T7"/>
              </a:cxn>
            </a:cxnLst>
            <a:rect l="T12" t="T13" r="T14" b="T15"/>
            <a:pathLst>
              <a:path w="197" h="648">
                <a:moveTo>
                  <a:pt x="5" y="0"/>
                </a:moveTo>
                <a:lnTo>
                  <a:pt x="0" y="528"/>
                </a:lnTo>
                <a:lnTo>
                  <a:pt x="197" y="528"/>
                </a:lnTo>
                <a:lnTo>
                  <a:pt x="197" y="648"/>
                </a:lnTo>
              </a:path>
            </a:pathLst>
          </a:custGeom>
          <a:noFill/>
          <a:ln w="25400">
            <a:solidFill>
              <a:schemeClr val="hlink"/>
            </a:solidFill>
            <a:round/>
            <a:headEnd/>
            <a:tailEnd/>
          </a:ln>
        </p:spPr>
        <p:txBody>
          <a:bodyPr wrap="none" lIns="0" tIns="0" rIns="0" bIns="0" anchor="ctr"/>
          <a:lstStyle/>
          <a:p>
            <a:endParaRPr lang="en-US"/>
          </a:p>
        </p:txBody>
      </p:sp>
      <p:pic>
        <p:nvPicPr>
          <p:cNvPr id="31797" name="Picture 67" descr="L2-L3-Switch.png"/>
          <p:cNvPicPr preferRelativeResize="0">
            <a:picLocks noChangeAspect="1"/>
          </p:cNvPicPr>
          <p:nvPr/>
        </p:nvPicPr>
        <p:blipFill>
          <a:blip r:embed="rId5" cstate="print"/>
          <a:srcRect/>
          <a:stretch>
            <a:fillRect/>
          </a:stretch>
        </p:blipFill>
        <p:spPr bwMode="auto">
          <a:xfrm>
            <a:off x="1981200" y="4049713"/>
            <a:ext cx="347663" cy="349250"/>
          </a:xfrm>
          <a:prstGeom prst="rect">
            <a:avLst/>
          </a:prstGeom>
          <a:noFill/>
          <a:ln w="19050">
            <a:noFill/>
            <a:miter lim="800000"/>
            <a:headEnd/>
            <a:tailEnd/>
          </a:ln>
        </p:spPr>
      </p:pic>
      <p:pic>
        <p:nvPicPr>
          <p:cNvPr id="31798" name="Picture 67" descr="L2-L3-Switch.png"/>
          <p:cNvPicPr preferRelativeResize="0">
            <a:picLocks noChangeAspect="1"/>
          </p:cNvPicPr>
          <p:nvPr/>
        </p:nvPicPr>
        <p:blipFill>
          <a:blip r:embed="rId5" cstate="print"/>
          <a:srcRect/>
          <a:stretch>
            <a:fillRect/>
          </a:stretch>
        </p:blipFill>
        <p:spPr bwMode="auto">
          <a:xfrm>
            <a:off x="2971800" y="4049713"/>
            <a:ext cx="347663" cy="349250"/>
          </a:xfrm>
          <a:prstGeom prst="rect">
            <a:avLst/>
          </a:prstGeom>
          <a:noFill/>
          <a:ln w="19050">
            <a:noFill/>
            <a:miter lim="800000"/>
            <a:headEnd/>
            <a:tailEnd/>
          </a:ln>
        </p:spPr>
      </p:pic>
      <p:sp>
        <p:nvSpPr>
          <p:cNvPr id="1945783" name="Text Box 198"/>
          <p:cNvSpPr txBox="1">
            <a:spLocks noChangeAspect="1" noChangeArrowheads="1"/>
          </p:cNvSpPr>
          <p:nvPr/>
        </p:nvSpPr>
        <p:spPr bwMode="auto">
          <a:xfrm>
            <a:off x="382370" y="4800600"/>
            <a:ext cx="760630" cy="373949"/>
          </a:xfrm>
          <a:prstGeom prst="rect">
            <a:avLst/>
          </a:prstGeom>
          <a:noFill/>
          <a:ln w="9525">
            <a:noFill/>
            <a:miter lim="800000"/>
            <a:headEnd/>
            <a:tailEnd/>
          </a:ln>
        </p:spPr>
        <p:txBody>
          <a:bodyPr wrap="square" tIns="0" bIns="0" anchor="ctr">
            <a:spAutoFit/>
          </a:bodyPr>
          <a:lstStyle/>
          <a:p>
            <a:pPr algn="ctr">
              <a:lnSpc>
                <a:spcPct val="90000"/>
              </a:lnSpc>
            </a:pPr>
            <a:r>
              <a:rPr lang="en-US" sz="900" b="1" dirty="0" smtClean="0">
                <a:ea typeface="ヒラギノ角ゴ Pro W3"/>
                <a:cs typeface="ヒラギノ角ゴ Pro W3"/>
              </a:rPr>
              <a:t>Clustered Access Switches</a:t>
            </a:r>
            <a:endParaRPr lang="en-US" sz="900" b="1" dirty="0">
              <a:ea typeface="ヒラギノ角ゴ Pro W3"/>
              <a:cs typeface="ヒラギノ角ゴ Pro W3"/>
            </a:endParaRPr>
          </a:p>
        </p:txBody>
      </p:sp>
      <p:grpSp>
        <p:nvGrpSpPr>
          <p:cNvPr id="197" name="Group 184"/>
          <p:cNvGrpSpPr>
            <a:grpSpLocks/>
          </p:cNvGrpSpPr>
          <p:nvPr/>
        </p:nvGrpSpPr>
        <p:grpSpPr bwMode="auto">
          <a:xfrm>
            <a:off x="1244600" y="5346700"/>
            <a:ext cx="5065713" cy="1588"/>
            <a:chOff x="2224" y="3594"/>
            <a:chExt cx="3191" cy="1"/>
          </a:xfrm>
        </p:grpSpPr>
        <p:sp>
          <p:nvSpPr>
            <p:cNvPr id="31837" name="Line 184"/>
            <p:cNvSpPr>
              <a:spLocks noChangeShapeType="1"/>
            </p:cNvSpPr>
            <p:nvPr/>
          </p:nvSpPr>
          <p:spPr bwMode="auto">
            <a:xfrm>
              <a:off x="2224" y="3594"/>
              <a:ext cx="300" cy="0"/>
            </a:xfrm>
            <a:prstGeom prst="line">
              <a:avLst/>
            </a:prstGeom>
            <a:noFill/>
            <a:ln w="57150">
              <a:solidFill>
                <a:srgbClr val="002060"/>
              </a:solidFill>
              <a:round/>
              <a:headEnd/>
              <a:tailEnd/>
            </a:ln>
          </p:spPr>
          <p:txBody>
            <a:bodyPr wrap="none" lIns="0" tIns="0" rIns="0" bIns="0" anchor="ctr"/>
            <a:lstStyle/>
            <a:p>
              <a:endParaRPr lang="en-US"/>
            </a:p>
          </p:txBody>
        </p:sp>
        <p:sp>
          <p:nvSpPr>
            <p:cNvPr id="31838" name="Line 184"/>
            <p:cNvSpPr>
              <a:spLocks noChangeShapeType="1"/>
            </p:cNvSpPr>
            <p:nvPr/>
          </p:nvSpPr>
          <p:spPr bwMode="auto">
            <a:xfrm>
              <a:off x="3184" y="3594"/>
              <a:ext cx="300" cy="0"/>
            </a:xfrm>
            <a:prstGeom prst="line">
              <a:avLst/>
            </a:prstGeom>
            <a:noFill/>
            <a:ln w="57150">
              <a:solidFill>
                <a:srgbClr val="002060"/>
              </a:solidFill>
              <a:round/>
              <a:headEnd/>
              <a:tailEnd/>
            </a:ln>
          </p:spPr>
          <p:txBody>
            <a:bodyPr wrap="none" lIns="0" tIns="0" rIns="0" bIns="0" anchor="ctr"/>
            <a:lstStyle/>
            <a:p>
              <a:endParaRPr lang="en-US"/>
            </a:p>
          </p:txBody>
        </p:sp>
        <p:sp>
          <p:nvSpPr>
            <p:cNvPr id="31839" name="Line 184"/>
            <p:cNvSpPr>
              <a:spLocks noChangeShapeType="1"/>
            </p:cNvSpPr>
            <p:nvPr/>
          </p:nvSpPr>
          <p:spPr bwMode="auto">
            <a:xfrm>
              <a:off x="4128" y="3594"/>
              <a:ext cx="300" cy="0"/>
            </a:xfrm>
            <a:prstGeom prst="line">
              <a:avLst/>
            </a:prstGeom>
            <a:noFill/>
            <a:ln w="57150">
              <a:solidFill>
                <a:srgbClr val="002060"/>
              </a:solidFill>
              <a:round/>
              <a:headEnd/>
              <a:tailEnd/>
            </a:ln>
          </p:spPr>
          <p:txBody>
            <a:bodyPr wrap="none" lIns="0" tIns="0" rIns="0" bIns="0" anchor="ctr"/>
            <a:lstStyle/>
            <a:p>
              <a:endParaRPr lang="en-US"/>
            </a:p>
          </p:txBody>
        </p:sp>
        <p:sp>
          <p:nvSpPr>
            <p:cNvPr id="31840" name="Line 184"/>
            <p:cNvSpPr>
              <a:spLocks noChangeShapeType="1"/>
            </p:cNvSpPr>
            <p:nvPr/>
          </p:nvSpPr>
          <p:spPr bwMode="auto">
            <a:xfrm>
              <a:off x="4641" y="3595"/>
              <a:ext cx="300" cy="0"/>
            </a:xfrm>
            <a:prstGeom prst="line">
              <a:avLst/>
            </a:prstGeom>
            <a:noFill/>
            <a:ln w="57150">
              <a:solidFill>
                <a:srgbClr val="002060"/>
              </a:solidFill>
              <a:round/>
              <a:headEnd/>
              <a:tailEnd/>
            </a:ln>
          </p:spPr>
          <p:txBody>
            <a:bodyPr wrap="none" lIns="0" tIns="0" rIns="0" bIns="0" anchor="ctr"/>
            <a:lstStyle/>
            <a:p>
              <a:endParaRPr lang="en-US"/>
            </a:p>
          </p:txBody>
        </p:sp>
        <p:sp>
          <p:nvSpPr>
            <p:cNvPr id="31841" name="Line 184"/>
            <p:cNvSpPr>
              <a:spLocks noChangeShapeType="1"/>
            </p:cNvSpPr>
            <p:nvPr/>
          </p:nvSpPr>
          <p:spPr bwMode="auto">
            <a:xfrm>
              <a:off x="2721" y="3595"/>
              <a:ext cx="300" cy="0"/>
            </a:xfrm>
            <a:prstGeom prst="line">
              <a:avLst/>
            </a:prstGeom>
            <a:noFill/>
            <a:ln w="57150">
              <a:solidFill>
                <a:srgbClr val="002060"/>
              </a:solidFill>
              <a:round/>
              <a:headEnd/>
              <a:tailEnd/>
            </a:ln>
          </p:spPr>
          <p:txBody>
            <a:bodyPr wrap="none" lIns="0" tIns="0" rIns="0" bIns="0" anchor="ctr"/>
            <a:lstStyle/>
            <a:p>
              <a:endParaRPr lang="en-US"/>
            </a:p>
          </p:txBody>
        </p:sp>
        <p:sp>
          <p:nvSpPr>
            <p:cNvPr id="31842" name="Line 184"/>
            <p:cNvSpPr>
              <a:spLocks noChangeShapeType="1"/>
            </p:cNvSpPr>
            <p:nvPr/>
          </p:nvSpPr>
          <p:spPr bwMode="auto">
            <a:xfrm>
              <a:off x="5115" y="3594"/>
              <a:ext cx="300" cy="0"/>
            </a:xfrm>
            <a:prstGeom prst="line">
              <a:avLst/>
            </a:prstGeom>
            <a:noFill/>
            <a:ln w="57150">
              <a:solidFill>
                <a:srgbClr val="002060"/>
              </a:solidFill>
              <a:round/>
              <a:headEnd/>
              <a:tailEnd/>
            </a:ln>
          </p:spPr>
          <p:txBody>
            <a:bodyPr wrap="none" lIns="0" tIns="0" rIns="0" bIns="0" anchor="ctr"/>
            <a:lstStyle/>
            <a:p>
              <a:endParaRPr lang="en-US"/>
            </a:p>
          </p:txBody>
        </p:sp>
      </p:grpSp>
      <p:grpSp>
        <p:nvGrpSpPr>
          <p:cNvPr id="198" name="Group 219"/>
          <p:cNvGrpSpPr>
            <a:grpSpLocks/>
          </p:cNvGrpSpPr>
          <p:nvPr/>
        </p:nvGrpSpPr>
        <p:grpSpPr bwMode="auto">
          <a:xfrm>
            <a:off x="762000" y="5276850"/>
            <a:ext cx="6053138" cy="128588"/>
            <a:chOff x="3025693" y="5638800"/>
            <a:chExt cx="6053302" cy="128588"/>
          </a:xfrm>
        </p:grpSpPr>
        <p:pic>
          <p:nvPicPr>
            <p:cNvPr id="31829" name="Picture 238" descr="EXSeriesC"/>
            <p:cNvPicPr>
              <a:picLocks noChangeAspect="1" noChangeArrowheads="1"/>
            </p:cNvPicPr>
            <p:nvPr/>
          </p:nvPicPr>
          <p:blipFill>
            <a:blip r:embed="rId7" cstate="print"/>
            <a:srcRect/>
            <a:stretch>
              <a:fillRect/>
            </a:stretch>
          </p:blipFill>
          <p:spPr bwMode="auto">
            <a:xfrm>
              <a:off x="3025693" y="5638800"/>
              <a:ext cx="663740" cy="128588"/>
            </a:xfrm>
            <a:prstGeom prst="rect">
              <a:avLst/>
            </a:prstGeom>
            <a:noFill/>
            <a:ln w="9525">
              <a:noFill/>
              <a:miter lim="800000"/>
              <a:headEnd/>
              <a:tailEnd/>
            </a:ln>
          </p:spPr>
        </p:pic>
        <p:pic>
          <p:nvPicPr>
            <p:cNvPr id="31830" name="Picture 238" descr="EXSeriesC"/>
            <p:cNvPicPr>
              <a:picLocks noChangeAspect="1" noChangeArrowheads="1"/>
            </p:cNvPicPr>
            <p:nvPr/>
          </p:nvPicPr>
          <p:blipFill>
            <a:blip r:embed="rId7" cstate="print"/>
            <a:srcRect/>
            <a:stretch>
              <a:fillRect/>
            </a:stretch>
          </p:blipFill>
          <p:spPr bwMode="auto">
            <a:xfrm>
              <a:off x="3787693" y="5638800"/>
              <a:ext cx="663740" cy="128588"/>
            </a:xfrm>
            <a:prstGeom prst="rect">
              <a:avLst/>
            </a:prstGeom>
            <a:noFill/>
            <a:ln w="9525">
              <a:noFill/>
              <a:miter lim="800000"/>
              <a:headEnd/>
              <a:tailEnd/>
            </a:ln>
          </p:spPr>
        </p:pic>
        <p:pic>
          <p:nvPicPr>
            <p:cNvPr id="31831" name="Picture 238" descr="EXSeriesC"/>
            <p:cNvPicPr>
              <a:picLocks noChangeAspect="1" noChangeArrowheads="1"/>
            </p:cNvPicPr>
            <p:nvPr/>
          </p:nvPicPr>
          <p:blipFill>
            <a:blip r:embed="rId7" cstate="print"/>
            <a:srcRect/>
            <a:stretch>
              <a:fillRect/>
            </a:stretch>
          </p:blipFill>
          <p:spPr bwMode="auto">
            <a:xfrm>
              <a:off x="6129255" y="5638800"/>
              <a:ext cx="663740" cy="128588"/>
            </a:xfrm>
            <a:prstGeom prst="rect">
              <a:avLst/>
            </a:prstGeom>
            <a:noFill/>
            <a:ln w="9525">
              <a:noFill/>
              <a:miter lim="800000"/>
              <a:headEnd/>
              <a:tailEnd/>
            </a:ln>
          </p:spPr>
        </p:pic>
        <p:pic>
          <p:nvPicPr>
            <p:cNvPr id="31832" name="Picture 238" descr="EXSeriesC"/>
            <p:cNvPicPr>
              <a:picLocks noChangeAspect="1" noChangeArrowheads="1"/>
            </p:cNvPicPr>
            <p:nvPr/>
          </p:nvPicPr>
          <p:blipFill>
            <a:blip r:embed="rId7" cstate="print"/>
            <a:srcRect/>
            <a:stretch>
              <a:fillRect/>
            </a:stretch>
          </p:blipFill>
          <p:spPr bwMode="auto">
            <a:xfrm>
              <a:off x="6891255" y="5638800"/>
              <a:ext cx="663740" cy="128588"/>
            </a:xfrm>
            <a:prstGeom prst="rect">
              <a:avLst/>
            </a:prstGeom>
            <a:noFill/>
            <a:ln w="9525">
              <a:noFill/>
              <a:miter lim="800000"/>
              <a:headEnd/>
              <a:tailEnd/>
            </a:ln>
          </p:spPr>
        </p:pic>
        <p:pic>
          <p:nvPicPr>
            <p:cNvPr id="31833" name="Picture 238" descr="EXSeriesC"/>
            <p:cNvPicPr>
              <a:picLocks noChangeAspect="1" noChangeArrowheads="1"/>
            </p:cNvPicPr>
            <p:nvPr/>
          </p:nvPicPr>
          <p:blipFill>
            <a:blip r:embed="rId7" cstate="print"/>
            <a:srcRect/>
            <a:stretch>
              <a:fillRect/>
            </a:stretch>
          </p:blipFill>
          <p:spPr bwMode="auto">
            <a:xfrm>
              <a:off x="4549693" y="5638800"/>
              <a:ext cx="663740" cy="128588"/>
            </a:xfrm>
            <a:prstGeom prst="rect">
              <a:avLst/>
            </a:prstGeom>
            <a:noFill/>
            <a:ln w="9525">
              <a:noFill/>
              <a:miter lim="800000"/>
              <a:headEnd/>
              <a:tailEnd/>
            </a:ln>
          </p:spPr>
        </p:pic>
        <p:pic>
          <p:nvPicPr>
            <p:cNvPr id="31834" name="Picture 238" descr="EXSeriesC"/>
            <p:cNvPicPr>
              <a:picLocks noChangeAspect="1" noChangeArrowheads="1"/>
            </p:cNvPicPr>
            <p:nvPr/>
          </p:nvPicPr>
          <p:blipFill>
            <a:blip r:embed="rId7" cstate="print"/>
            <a:srcRect/>
            <a:stretch>
              <a:fillRect/>
            </a:stretch>
          </p:blipFill>
          <p:spPr bwMode="auto">
            <a:xfrm>
              <a:off x="5311693" y="5638800"/>
              <a:ext cx="663740" cy="128588"/>
            </a:xfrm>
            <a:prstGeom prst="rect">
              <a:avLst/>
            </a:prstGeom>
            <a:noFill/>
            <a:ln w="9525">
              <a:noFill/>
              <a:miter lim="800000"/>
              <a:headEnd/>
              <a:tailEnd/>
            </a:ln>
          </p:spPr>
        </p:pic>
        <p:pic>
          <p:nvPicPr>
            <p:cNvPr id="31835" name="Picture 238" descr="EXSeriesC"/>
            <p:cNvPicPr>
              <a:picLocks noChangeAspect="1" noChangeArrowheads="1"/>
            </p:cNvPicPr>
            <p:nvPr/>
          </p:nvPicPr>
          <p:blipFill>
            <a:blip r:embed="rId7" cstate="print"/>
            <a:srcRect/>
            <a:stretch>
              <a:fillRect/>
            </a:stretch>
          </p:blipFill>
          <p:spPr bwMode="auto">
            <a:xfrm>
              <a:off x="7653255" y="5638800"/>
              <a:ext cx="663740" cy="128588"/>
            </a:xfrm>
            <a:prstGeom prst="rect">
              <a:avLst/>
            </a:prstGeom>
            <a:noFill/>
            <a:ln w="9525">
              <a:noFill/>
              <a:miter lim="800000"/>
              <a:headEnd/>
              <a:tailEnd/>
            </a:ln>
          </p:spPr>
        </p:pic>
        <p:pic>
          <p:nvPicPr>
            <p:cNvPr id="31836" name="Picture 238" descr="EXSeriesC"/>
            <p:cNvPicPr>
              <a:picLocks noChangeAspect="1" noChangeArrowheads="1"/>
            </p:cNvPicPr>
            <p:nvPr/>
          </p:nvPicPr>
          <p:blipFill>
            <a:blip r:embed="rId7" cstate="print"/>
            <a:srcRect/>
            <a:stretch>
              <a:fillRect/>
            </a:stretch>
          </p:blipFill>
          <p:spPr bwMode="auto">
            <a:xfrm>
              <a:off x="8415255" y="5638800"/>
              <a:ext cx="663740" cy="128588"/>
            </a:xfrm>
            <a:prstGeom prst="rect">
              <a:avLst/>
            </a:prstGeom>
            <a:noFill/>
            <a:ln w="9525">
              <a:noFill/>
              <a:miter lim="800000"/>
              <a:headEnd/>
              <a:tailEnd/>
            </a:ln>
          </p:spPr>
        </p:pic>
      </p:grpSp>
      <p:graphicFrame>
        <p:nvGraphicFramePr>
          <p:cNvPr id="1945802" name="Group 202"/>
          <p:cNvGraphicFramePr>
            <a:graphicFrameLocks noGrp="1"/>
          </p:cNvGraphicFramePr>
          <p:nvPr/>
        </p:nvGraphicFramePr>
        <p:xfrm>
          <a:off x="7016750" y="1295400"/>
          <a:ext cx="2127250" cy="5083810"/>
        </p:xfrm>
        <a:graphic>
          <a:graphicData uri="http://schemas.openxmlformats.org/drawingml/2006/table">
            <a:tbl>
              <a:tblPr/>
              <a:tblGrid>
                <a:gridCol w="2127250"/>
              </a:tblGrid>
              <a:tr h="5083810">
                <a:tc>
                  <a:txBody>
                    <a:bodyPr/>
                    <a:lstStyle/>
                    <a:p>
                      <a:pPr>
                        <a:lnSpc>
                          <a:spcPct val="100000"/>
                        </a:lnSpc>
                      </a:pPr>
                      <a:r>
                        <a:rPr lang="en-US" sz="1800" b="1" dirty="0" smtClean="0"/>
                        <a:t>10x latency improvement by eliminating trip to upper layers</a:t>
                      </a:r>
                    </a:p>
                    <a:p>
                      <a:pPr>
                        <a:lnSpc>
                          <a:spcPct val="100000"/>
                        </a:lnSpc>
                      </a:pPr>
                      <a:endParaRPr lang="en-US" sz="1400" dirty="0" smtClean="0"/>
                    </a:p>
                    <a:p>
                      <a:pPr marL="171450" lvl="0" indent="-171450" eaLnBrk="0" fontAlgn="auto" hangingPunct="0">
                        <a:lnSpc>
                          <a:spcPct val="100000"/>
                        </a:lnSpc>
                        <a:spcBef>
                          <a:spcPct val="90000"/>
                        </a:spcBef>
                        <a:spcAft>
                          <a:spcPts val="0"/>
                        </a:spcAft>
                        <a:buClr>
                          <a:srgbClr val="333333"/>
                        </a:buClr>
                        <a:buFont typeface="Wingdings" pitchFamily="2" charset="2"/>
                        <a:buChar char="§"/>
                        <a:tabLst>
                          <a:tab pos="114300" algn="l"/>
                        </a:tabLst>
                        <a:defRPr/>
                      </a:pPr>
                      <a:r>
                        <a:rPr lang="en-US" sz="1400" b="1" dirty="0" smtClean="0">
                          <a:solidFill>
                            <a:srgbClr val="333333"/>
                          </a:solidFill>
                          <a:latin typeface="+mn-lt"/>
                          <a:cs typeface="+mn-cs"/>
                        </a:rPr>
                        <a:t>Single-point </a:t>
                      </a:r>
                      <a:br>
                        <a:rPr lang="en-US" sz="1400" b="1" dirty="0" smtClean="0">
                          <a:solidFill>
                            <a:srgbClr val="333333"/>
                          </a:solidFill>
                          <a:latin typeface="+mn-lt"/>
                          <a:cs typeface="+mn-cs"/>
                        </a:rPr>
                      </a:br>
                      <a:r>
                        <a:rPr lang="en-US" sz="1400" b="1" dirty="0" smtClean="0">
                          <a:solidFill>
                            <a:srgbClr val="333333"/>
                          </a:solidFill>
                          <a:latin typeface="+mn-lt"/>
                          <a:cs typeface="+mn-cs"/>
                        </a:rPr>
                        <a:t>lookup model</a:t>
                      </a:r>
                    </a:p>
                    <a:p>
                      <a:pPr marL="171450" indent="-171450" eaLnBrk="0" fontAlgn="auto" hangingPunct="0">
                        <a:lnSpc>
                          <a:spcPct val="100000"/>
                        </a:lnSpc>
                        <a:spcBef>
                          <a:spcPct val="90000"/>
                        </a:spcBef>
                        <a:spcAft>
                          <a:spcPts val="0"/>
                        </a:spcAft>
                        <a:buClr>
                          <a:srgbClr val="333333"/>
                        </a:buClr>
                        <a:buFont typeface="Wingdings" pitchFamily="2" charset="2"/>
                        <a:buChar char="§"/>
                        <a:tabLst>
                          <a:tab pos="114300" algn="l"/>
                        </a:tabLst>
                        <a:defRPr/>
                      </a:pPr>
                      <a:r>
                        <a:rPr lang="en-US" sz="1400" b="1" dirty="0" smtClean="0">
                          <a:solidFill>
                            <a:srgbClr val="333333"/>
                          </a:solidFill>
                          <a:latin typeface="+mn-lt"/>
                        </a:rPr>
                        <a:t>Works with any Hypervisor</a:t>
                      </a:r>
                      <a:endParaRPr lang="en-US" sz="1400" b="1" dirty="0" smtClean="0">
                        <a:solidFill>
                          <a:srgbClr val="333333"/>
                        </a:solidFill>
                        <a:latin typeface="+mn-lt"/>
                        <a:cs typeface="+mn-cs"/>
                      </a:endParaRPr>
                    </a:p>
                    <a:p>
                      <a:endParaRPr lang="en-US" sz="1400" dirty="0"/>
                    </a:p>
                  </a:txBody>
                  <a:tcPr marL="45720" anchor="ctr" horzOverflow="overflow">
                    <a:lnL cap="flat">
                      <a:noFill/>
                    </a:lnL>
                    <a:lnR cap="flat">
                      <a:noFill/>
                    </a:lnR>
                    <a:lnT cap="flat">
                      <a:noFill/>
                    </a:lnT>
                    <a:lnB w="12700" cap="flat" cmpd="sng" algn="ctr">
                      <a:noFill/>
                      <a:prstDash val="solid"/>
                      <a:round/>
                      <a:headEnd type="none" w="med" len="med"/>
                      <a:tailEnd type="none" w="med" len="med"/>
                    </a:lnB>
                    <a:lnTlToBr>
                      <a:noFill/>
                    </a:lnTlToBr>
                    <a:lnBlToTr>
                      <a:noFill/>
                    </a:lnBlToTr>
                    <a:noFill/>
                  </a:tcPr>
                </a:tc>
              </a:tr>
            </a:tbl>
          </a:graphicData>
        </a:graphic>
      </p:graphicFrame>
      <p:pic>
        <p:nvPicPr>
          <p:cNvPr id="31804" name="Picture 67" descr="L2-L3-Switch.png"/>
          <p:cNvPicPr preferRelativeResize="0">
            <a:picLocks noChangeAspect="1"/>
          </p:cNvPicPr>
          <p:nvPr/>
        </p:nvPicPr>
        <p:blipFill>
          <a:blip r:embed="rId5" cstate="print"/>
          <a:srcRect/>
          <a:stretch>
            <a:fillRect/>
          </a:stretch>
        </p:blipFill>
        <p:spPr bwMode="auto">
          <a:xfrm>
            <a:off x="6019800" y="4049713"/>
            <a:ext cx="347663" cy="349250"/>
          </a:xfrm>
          <a:prstGeom prst="rect">
            <a:avLst/>
          </a:prstGeom>
          <a:noFill/>
          <a:ln w="19050">
            <a:noFill/>
            <a:miter lim="800000"/>
            <a:headEnd/>
            <a:tailEnd/>
          </a:ln>
        </p:spPr>
      </p:pic>
      <p:pic>
        <p:nvPicPr>
          <p:cNvPr id="31805" name="Picture 67" descr="L2-L3-Switch.png"/>
          <p:cNvPicPr preferRelativeResize="0">
            <a:picLocks noChangeAspect="1"/>
          </p:cNvPicPr>
          <p:nvPr/>
        </p:nvPicPr>
        <p:blipFill>
          <a:blip r:embed="rId5" cstate="print"/>
          <a:srcRect/>
          <a:stretch>
            <a:fillRect/>
          </a:stretch>
        </p:blipFill>
        <p:spPr bwMode="auto">
          <a:xfrm>
            <a:off x="5029200" y="4049713"/>
            <a:ext cx="347663" cy="349250"/>
          </a:xfrm>
          <a:prstGeom prst="rect">
            <a:avLst/>
          </a:prstGeom>
          <a:noFill/>
          <a:ln w="19050">
            <a:noFill/>
            <a:miter lim="800000"/>
            <a:headEnd/>
            <a:tailEnd/>
          </a:ln>
        </p:spPr>
      </p:pic>
      <p:grpSp>
        <p:nvGrpSpPr>
          <p:cNvPr id="31806" name="Group 501"/>
          <p:cNvGrpSpPr>
            <a:grpSpLocks/>
          </p:cNvGrpSpPr>
          <p:nvPr/>
        </p:nvGrpSpPr>
        <p:grpSpPr bwMode="auto">
          <a:xfrm>
            <a:off x="6167438" y="5791200"/>
            <a:ext cx="304800" cy="304800"/>
            <a:chOff x="1680" y="3840"/>
            <a:chExt cx="192" cy="192"/>
          </a:xfrm>
        </p:grpSpPr>
        <p:sp>
          <p:nvSpPr>
            <p:cNvPr id="216" name="Oval 502"/>
            <p:cNvSpPr>
              <a:spLocks noChangeArrowheads="1"/>
            </p:cNvSpPr>
            <p:nvPr/>
          </p:nvSpPr>
          <p:spPr bwMode="auto">
            <a:xfrm>
              <a:off x="1680" y="3840"/>
              <a:ext cx="192" cy="192"/>
            </a:xfrm>
            <a:prstGeom prst="ellipse">
              <a:avLst/>
            </a:prstGeom>
            <a:solidFill>
              <a:srgbClr val="F79646"/>
            </a:solidFill>
            <a:ln w="25400">
              <a:solidFill>
                <a:srgbClr val="FFFFFF"/>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tIns="0" rIns="0" bIns="0" anchor="ctr">
              <a:spAutoFit/>
            </a:bodyPr>
            <a:lstStyle/>
            <a:p>
              <a:pPr>
                <a:defRPr/>
              </a:pPr>
              <a:endParaRPr lang="en-US">
                <a:solidFill>
                  <a:schemeClr val="hlink"/>
                </a:solidFill>
                <a:ea typeface="ヒラギノ角ゴ Pro W3"/>
                <a:cs typeface="ヒラギノ角ゴ Pro W3"/>
              </a:endParaRPr>
            </a:p>
          </p:txBody>
        </p:sp>
        <p:sp>
          <p:nvSpPr>
            <p:cNvPr id="31828" name="Rectangle 1140"/>
            <p:cNvSpPr>
              <a:spLocks noChangeArrowheads="1"/>
            </p:cNvSpPr>
            <p:nvPr/>
          </p:nvSpPr>
          <p:spPr bwMode="auto">
            <a:xfrm>
              <a:off x="1695" y="3874"/>
              <a:ext cx="162" cy="124"/>
            </a:xfrm>
            <a:prstGeom prst="rect">
              <a:avLst/>
            </a:prstGeom>
            <a:noFill/>
            <a:ln w="25400">
              <a:noFill/>
              <a:miter lim="800000"/>
              <a:headEnd/>
              <a:tailEnd/>
            </a:ln>
          </p:spPr>
          <p:txBody>
            <a:bodyPr wrap="none" lIns="0" tIns="0" rIns="0" bIns="0" anchor="ctr"/>
            <a:lstStyle/>
            <a:p>
              <a:pPr algn="ctr"/>
              <a:r>
                <a:rPr lang="en-US">
                  <a:solidFill>
                    <a:schemeClr val="bg1"/>
                  </a:solidFill>
                  <a:ea typeface="ヒラギノ角ゴ Pro W3"/>
                  <a:cs typeface="ヒラギノ角ゴ Pro W3"/>
                </a:rPr>
                <a:t>B</a:t>
              </a:r>
            </a:p>
          </p:txBody>
        </p:sp>
      </p:grpSp>
      <p:cxnSp>
        <p:nvCxnSpPr>
          <p:cNvPr id="234" name="Straight Arrow Connector 233"/>
          <p:cNvCxnSpPr/>
          <p:nvPr/>
        </p:nvCxnSpPr>
        <p:spPr>
          <a:xfrm>
            <a:off x="1276350" y="5959475"/>
            <a:ext cx="4822825" cy="1588"/>
          </a:xfrm>
          <a:prstGeom prst="straightConnector1">
            <a:avLst/>
          </a:prstGeom>
          <a:ln w="63500">
            <a:solidFill>
              <a:srgbClr val="F79646"/>
            </a:solidFill>
            <a:headEnd type="arrow" w="med" len="sm"/>
            <a:tailEnd type="arrow" w="med" len="sm"/>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228" name="Picture 65" descr="L2-or-L3 Switch.png"/>
          <p:cNvPicPr preferRelativeResize="0">
            <a:picLocks noChangeAspect="1"/>
          </p:cNvPicPr>
          <p:nvPr/>
        </p:nvPicPr>
        <p:blipFill>
          <a:blip r:embed="rId8" cstate="print"/>
          <a:srcRect/>
          <a:stretch>
            <a:fillRect/>
          </a:stretch>
        </p:blipFill>
        <p:spPr bwMode="auto">
          <a:xfrm>
            <a:off x="1676400" y="5181600"/>
            <a:ext cx="307975" cy="307975"/>
          </a:xfrm>
          <a:prstGeom prst="rect">
            <a:avLst/>
          </a:prstGeom>
          <a:noFill/>
          <a:ln w="9525">
            <a:noFill/>
            <a:miter lim="800000"/>
            <a:headEnd/>
            <a:tailEnd/>
          </a:ln>
        </p:spPr>
      </p:pic>
      <p:pic>
        <p:nvPicPr>
          <p:cNvPr id="236" name="Picture 65" descr="L2-or-L3 Switch.png"/>
          <p:cNvPicPr preferRelativeResize="0">
            <a:picLocks noChangeAspect="1"/>
          </p:cNvPicPr>
          <p:nvPr/>
        </p:nvPicPr>
        <p:blipFill>
          <a:blip r:embed="rId8" cstate="print"/>
          <a:srcRect/>
          <a:stretch>
            <a:fillRect/>
          </a:stretch>
        </p:blipFill>
        <p:spPr bwMode="auto">
          <a:xfrm>
            <a:off x="3962400" y="5181600"/>
            <a:ext cx="307975" cy="307975"/>
          </a:xfrm>
          <a:prstGeom prst="rect">
            <a:avLst/>
          </a:prstGeom>
          <a:noFill/>
          <a:ln w="9525">
            <a:noFill/>
            <a:miter lim="800000"/>
            <a:headEnd/>
            <a:tailEnd/>
          </a:ln>
        </p:spPr>
      </p:pic>
      <p:pic>
        <p:nvPicPr>
          <p:cNvPr id="237" name="Picture 65" descr="L2-or-L3 Switch.png"/>
          <p:cNvPicPr preferRelativeResize="0">
            <a:picLocks noChangeAspect="1"/>
          </p:cNvPicPr>
          <p:nvPr/>
        </p:nvPicPr>
        <p:blipFill>
          <a:blip r:embed="rId8" cstate="print"/>
          <a:srcRect/>
          <a:stretch>
            <a:fillRect/>
          </a:stretch>
        </p:blipFill>
        <p:spPr bwMode="auto">
          <a:xfrm>
            <a:off x="4724400" y="5181600"/>
            <a:ext cx="307975" cy="307975"/>
          </a:xfrm>
          <a:prstGeom prst="rect">
            <a:avLst/>
          </a:prstGeom>
          <a:noFill/>
          <a:ln w="9525">
            <a:noFill/>
            <a:miter lim="800000"/>
            <a:headEnd/>
            <a:tailEnd/>
          </a:ln>
        </p:spPr>
      </p:pic>
      <p:pic>
        <p:nvPicPr>
          <p:cNvPr id="238" name="Picture 65" descr="L2-or-L3 Switch.png"/>
          <p:cNvPicPr preferRelativeResize="0">
            <a:picLocks noChangeAspect="1"/>
          </p:cNvPicPr>
          <p:nvPr/>
        </p:nvPicPr>
        <p:blipFill>
          <a:blip r:embed="rId8" cstate="print"/>
          <a:srcRect/>
          <a:stretch>
            <a:fillRect/>
          </a:stretch>
        </p:blipFill>
        <p:spPr bwMode="auto">
          <a:xfrm>
            <a:off x="3200400" y="5181600"/>
            <a:ext cx="307975" cy="307975"/>
          </a:xfrm>
          <a:prstGeom prst="rect">
            <a:avLst/>
          </a:prstGeom>
          <a:noFill/>
          <a:ln w="9525">
            <a:noFill/>
            <a:miter lim="800000"/>
            <a:headEnd/>
            <a:tailEnd/>
          </a:ln>
        </p:spPr>
      </p:pic>
      <p:pic>
        <p:nvPicPr>
          <p:cNvPr id="239" name="Picture 65" descr="L2-or-L3 Switch.png"/>
          <p:cNvPicPr preferRelativeResize="0">
            <a:picLocks noChangeAspect="1"/>
          </p:cNvPicPr>
          <p:nvPr/>
        </p:nvPicPr>
        <p:blipFill>
          <a:blip r:embed="rId8" cstate="print"/>
          <a:srcRect/>
          <a:stretch>
            <a:fillRect/>
          </a:stretch>
        </p:blipFill>
        <p:spPr bwMode="auto">
          <a:xfrm>
            <a:off x="6248400" y="5181600"/>
            <a:ext cx="307975" cy="307975"/>
          </a:xfrm>
          <a:prstGeom prst="rect">
            <a:avLst/>
          </a:prstGeom>
          <a:noFill/>
          <a:ln w="9525">
            <a:noFill/>
            <a:miter lim="800000"/>
            <a:headEnd/>
            <a:tailEnd/>
          </a:ln>
        </p:spPr>
      </p:pic>
      <p:pic>
        <p:nvPicPr>
          <p:cNvPr id="240" name="Picture 65" descr="L2-or-L3 Switch.png"/>
          <p:cNvPicPr preferRelativeResize="0">
            <a:picLocks noChangeAspect="1"/>
          </p:cNvPicPr>
          <p:nvPr/>
        </p:nvPicPr>
        <p:blipFill>
          <a:blip r:embed="rId8" cstate="print"/>
          <a:srcRect/>
          <a:stretch>
            <a:fillRect/>
          </a:stretch>
        </p:blipFill>
        <p:spPr bwMode="auto">
          <a:xfrm>
            <a:off x="5486400" y="5181600"/>
            <a:ext cx="307975" cy="307975"/>
          </a:xfrm>
          <a:prstGeom prst="rect">
            <a:avLst/>
          </a:prstGeom>
          <a:noFill/>
          <a:ln w="9525">
            <a:noFill/>
            <a:miter lim="800000"/>
            <a:headEnd/>
            <a:tailEnd/>
          </a:ln>
        </p:spPr>
      </p:pic>
      <p:pic>
        <p:nvPicPr>
          <p:cNvPr id="241" name="Picture 65" descr="L2-or-L3 Switch.png"/>
          <p:cNvPicPr preferRelativeResize="0">
            <a:picLocks noChangeAspect="1"/>
          </p:cNvPicPr>
          <p:nvPr/>
        </p:nvPicPr>
        <p:blipFill>
          <a:blip r:embed="rId8" cstate="print"/>
          <a:srcRect/>
          <a:stretch>
            <a:fillRect/>
          </a:stretch>
        </p:blipFill>
        <p:spPr bwMode="auto">
          <a:xfrm>
            <a:off x="2438400" y="5181600"/>
            <a:ext cx="307975" cy="307975"/>
          </a:xfrm>
          <a:prstGeom prst="rect">
            <a:avLst/>
          </a:prstGeom>
          <a:noFill/>
          <a:ln w="9525">
            <a:noFill/>
            <a:miter lim="800000"/>
            <a:headEnd/>
            <a:tailEnd/>
          </a:ln>
        </p:spPr>
      </p:pic>
      <p:pic>
        <p:nvPicPr>
          <p:cNvPr id="242" name="Picture 65" descr="L2-or-L3 Switch.png"/>
          <p:cNvPicPr preferRelativeResize="0">
            <a:picLocks noChangeAspect="1"/>
          </p:cNvPicPr>
          <p:nvPr/>
        </p:nvPicPr>
        <p:blipFill>
          <a:blip r:embed="rId8" cstate="print"/>
          <a:srcRect/>
          <a:stretch>
            <a:fillRect/>
          </a:stretch>
        </p:blipFill>
        <p:spPr bwMode="auto">
          <a:xfrm>
            <a:off x="914400" y="5181600"/>
            <a:ext cx="307975" cy="307975"/>
          </a:xfrm>
          <a:prstGeom prst="rect">
            <a:avLst/>
          </a:prstGeom>
          <a:noFill/>
          <a:ln w="9525">
            <a:noFill/>
            <a:miter lim="800000"/>
            <a:headEnd/>
            <a:tailEnd/>
          </a:ln>
        </p:spPr>
      </p:pic>
      <p:sp>
        <p:nvSpPr>
          <p:cNvPr id="214" name="Freeform 213"/>
          <p:cNvSpPr/>
          <p:nvPr/>
        </p:nvSpPr>
        <p:spPr>
          <a:xfrm flipH="1">
            <a:off x="6159500" y="5280025"/>
            <a:ext cx="158750" cy="492125"/>
          </a:xfrm>
          <a:custGeom>
            <a:avLst/>
            <a:gdLst>
              <a:gd name="connsiteX0" fmla="*/ 0 w 0"/>
              <a:gd name="connsiteY0" fmla="*/ 1028700 h 1028700"/>
              <a:gd name="connsiteX1" fmla="*/ 0 w 0"/>
              <a:gd name="connsiteY1" fmla="*/ 0 h 1028700"/>
            </a:gdLst>
            <a:ahLst/>
            <a:cxnLst>
              <a:cxn ang="0">
                <a:pos x="connsiteX0" y="connsiteY0"/>
              </a:cxn>
              <a:cxn ang="0">
                <a:pos x="connsiteX1" y="connsiteY1"/>
              </a:cxn>
            </a:cxnLst>
            <a:rect l="l" t="t" r="r" b="b"/>
            <a:pathLst>
              <a:path h="1028700">
                <a:moveTo>
                  <a:pt x="0" y="1028700"/>
                </a:moveTo>
                <a:lnTo>
                  <a:pt x="0" y="0"/>
                </a:lnTo>
              </a:path>
            </a:pathLst>
          </a:custGeom>
          <a:ln w="50800">
            <a:solidFill>
              <a:srgbClr val="2F5376"/>
            </a:solidFill>
            <a:headEnd type="arrow" w="med" len="sm"/>
            <a:tailEnd type="none" w="med" len="sm"/>
          </a:ln>
          <a:effectLst/>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
        <p:nvSpPr>
          <p:cNvPr id="215" name="Freeform 214"/>
          <p:cNvSpPr/>
          <p:nvPr/>
        </p:nvSpPr>
        <p:spPr>
          <a:xfrm rot="16200000">
            <a:off x="3600450" y="2552700"/>
            <a:ext cx="123825" cy="5343525"/>
          </a:xfrm>
          <a:custGeom>
            <a:avLst/>
            <a:gdLst>
              <a:gd name="connsiteX0" fmla="*/ 0 w 0"/>
              <a:gd name="connsiteY0" fmla="*/ 1028700 h 1028700"/>
              <a:gd name="connsiteX1" fmla="*/ 0 w 0"/>
              <a:gd name="connsiteY1" fmla="*/ 0 h 1028700"/>
            </a:gdLst>
            <a:ahLst/>
            <a:cxnLst>
              <a:cxn ang="0">
                <a:pos x="connsiteX0" y="connsiteY0"/>
              </a:cxn>
              <a:cxn ang="0">
                <a:pos x="connsiteX1" y="connsiteY1"/>
              </a:cxn>
            </a:cxnLst>
            <a:rect l="l" t="t" r="r" b="b"/>
            <a:pathLst>
              <a:path h="1028700">
                <a:moveTo>
                  <a:pt x="0" y="1028700"/>
                </a:moveTo>
                <a:lnTo>
                  <a:pt x="0" y="0"/>
                </a:lnTo>
              </a:path>
            </a:pathLst>
          </a:custGeom>
          <a:ln w="50800">
            <a:solidFill>
              <a:srgbClr val="2F5376"/>
            </a:solidFill>
            <a:headEnd type="none" w="med" len="sm"/>
            <a:tailEnd type="none" w="med" len="sm"/>
          </a:ln>
          <a:effectLst/>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sp>
        <p:nvSpPr>
          <p:cNvPr id="225" name="Freeform 224"/>
          <p:cNvSpPr/>
          <p:nvPr/>
        </p:nvSpPr>
        <p:spPr>
          <a:xfrm flipH="1">
            <a:off x="847725" y="5280025"/>
            <a:ext cx="160338" cy="492125"/>
          </a:xfrm>
          <a:custGeom>
            <a:avLst/>
            <a:gdLst>
              <a:gd name="connsiteX0" fmla="*/ 0 w 0"/>
              <a:gd name="connsiteY0" fmla="*/ 1028700 h 1028700"/>
              <a:gd name="connsiteX1" fmla="*/ 0 w 0"/>
              <a:gd name="connsiteY1" fmla="*/ 0 h 1028700"/>
            </a:gdLst>
            <a:ahLst/>
            <a:cxnLst>
              <a:cxn ang="0">
                <a:pos x="connsiteX0" y="connsiteY0"/>
              </a:cxn>
              <a:cxn ang="0">
                <a:pos x="connsiteX1" y="connsiteY1"/>
              </a:cxn>
            </a:cxnLst>
            <a:rect l="l" t="t" r="r" b="b"/>
            <a:pathLst>
              <a:path h="1028700">
                <a:moveTo>
                  <a:pt x="0" y="1028700"/>
                </a:moveTo>
                <a:lnTo>
                  <a:pt x="0" y="0"/>
                </a:lnTo>
              </a:path>
            </a:pathLst>
          </a:custGeom>
          <a:ln w="50800">
            <a:solidFill>
              <a:srgbClr val="2F5376"/>
            </a:solidFill>
            <a:headEnd type="none" w="med" len="sm"/>
            <a:tailEnd type="none" w="med" len="sm"/>
          </a:ln>
          <a:effectLst/>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grpSp>
        <p:nvGrpSpPr>
          <p:cNvPr id="31819" name="Group 500"/>
          <p:cNvGrpSpPr>
            <a:grpSpLocks/>
          </p:cNvGrpSpPr>
          <p:nvPr/>
        </p:nvGrpSpPr>
        <p:grpSpPr bwMode="auto">
          <a:xfrm>
            <a:off x="879475" y="5791200"/>
            <a:ext cx="304800" cy="304800"/>
            <a:chOff x="1680" y="3840"/>
            <a:chExt cx="192" cy="192"/>
          </a:xfrm>
        </p:grpSpPr>
        <p:sp>
          <p:nvSpPr>
            <p:cNvPr id="232" name="Oval 499"/>
            <p:cNvSpPr>
              <a:spLocks noChangeArrowheads="1"/>
            </p:cNvSpPr>
            <p:nvPr/>
          </p:nvSpPr>
          <p:spPr bwMode="auto">
            <a:xfrm>
              <a:off x="1680" y="3840"/>
              <a:ext cx="192" cy="192"/>
            </a:xfrm>
            <a:prstGeom prst="ellipse">
              <a:avLst/>
            </a:prstGeom>
            <a:solidFill>
              <a:srgbClr val="F79646"/>
            </a:solidFill>
            <a:ln w="25400">
              <a:solidFill>
                <a:srgbClr val="FFFFFF"/>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tIns="0" rIns="0" bIns="0" anchor="ctr">
              <a:spAutoFit/>
            </a:bodyPr>
            <a:lstStyle/>
            <a:p>
              <a:pPr>
                <a:defRPr/>
              </a:pPr>
              <a:endParaRPr lang="en-US">
                <a:solidFill>
                  <a:schemeClr val="hlink"/>
                </a:solidFill>
                <a:ea typeface="ヒラギノ角ゴ Pro W3"/>
                <a:cs typeface="ヒラギノ角ゴ Pro W3"/>
              </a:endParaRPr>
            </a:p>
          </p:txBody>
        </p:sp>
        <p:sp>
          <p:nvSpPr>
            <p:cNvPr id="31824" name="Rectangle 1140"/>
            <p:cNvSpPr>
              <a:spLocks noChangeArrowheads="1"/>
            </p:cNvSpPr>
            <p:nvPr/>
          </p:nvSpPr>
          <p:spPr bwMode="auto">
            <a:xfrm>
              <a:off x="1695" y="3874"/>
              <a:ext cx="162" cy="124"/>
            </a:xfrm>
            <a:prstGeom prst="rect">
              <a:avLst/>
            </a:prstGeom>
            <a:noFill/>
            <a:ln w="25400">
              <a:noFill/>
              <a:miter lim="800000"/>
              <a:headEnd/>
              <a:tailEnd/>
            </a:ln>
          </p:spPr>
          <p:txBody>
            <a:bodyPr wrap="none" lIns="0" tIns="0" rIns="0" bIns="0" anchor="ctr"/>
            <a:lstStyle/>
            <a:p>
              <a:pPr algn="ctr"/>
              <a:r>
                <a:rPr lang="en-US">
                  <a:solidFill>
                    <a:schemeClr val="bg1"/>
                  </a:solidFill>
                  <a:ea typeface="ヒラギノ角ゴ Pro W3"/>
                  <a:cs typeface="ヒラギノ角ゴ Pro W3"/>
                </a:rPr>
                <a:t>A</a:t>
              </a:r>
            </a:p>
          </p:txBody>
        </p:sp>
      </p:grpSp>
      <p:pic>
        <p:nvPicPr>
          <p:cNvPr id="218" name="Picture 413" descr="stopwatch"/>
          <p:cNvPicPr>
            <a:picLocks noChangeAspect="1" noChangeArrowheads="1"/>
          </p:cNvPicPr>
          <p:nvPr/>
        </p:nvPicPr>
        <p:blipFill>
          <a:blip r:embed="rId9" cstate="print"/>
          <a:srcRect/>
          <a:stretch>
            <a:fillRect/>
          </a:stretch>
        </p:blipFill>
        <p:spPr bwMode="auto">
          <a:xfrm>
            <a:off x="1049338" y="4724400"/>
            <a:ext cx="504825" cy="5715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nodeType="clickEffect">
                                  <p:stCondLst>
                                    <p:cond delay="0"/>
                                  </p:stCondLst>
                                  <p:childTnLst>
                                    <p:animEffect transition="out" filter="randombar(horizontal)">
                                      <p:cBhvr>
                                        <p:cTn id="6" dur="500"/>
                                        <p:tgtEl>
                                          <p:spTgt spid="228"/>
                                        </p:tgtEl>
                                      </p:cBhvr>
                                    </p:animEffect>
                                    <p:set>
                                      <p:cBhvr>
                                        <p:cTn id="7" dur="1" fill="hold">
                                          <p:stCondLst>
                                            <p:cond delay="499"/>
                                          </p:stCondLst>
                                        </p:cTn>
                                        <p:tgtEl>
                                          <p:spTgt spid="228"/>
                                        </p:tgtEl>
                                        <p:attrNameLst>
                                          <p:attrName>style.visibility</p:attrName>
                                        </p:attrNameLst>
                                      </p:cBhvr>
                                      <p:to>
                                        <p:strVal val="hidden"/>
                                      </p:to>
                                    </p:set>
                                  </p:childTnLst>
                                </p:cTn>
                              </p:par>
                              <p:par>
                                <p:cTn id="8" presetID="14" presetClass="exit" presetSubtype="10" fill="hold" nodeType="withEffect">
                                  <p:stCondLst>
                                    <p:cond delay="0"/>
                                  </p:stCondLst>
                                  <p:childTnLst>
                                    <p:animEffect transition="out" filter="randombar(horizontal)">
                                      <p:cBhvr>
                                        <p:cTn id="9" dur="500"/>
                                        <p:tgtEl>
                                          <p:spTgt spid="236"/>
                                        </p:tgtEl>
                                      </p:cBhvr>
                                    </p:animEffect>
                                    <p:set>
                                      <p:cBhvr>
                                        <p:cTn id="10" dur="1" fill="hold">
                                          <p:stCondLst>
                                            <p:cond delay="499"/>
                                          </p:stCondLst>
                                        </p:cTn>
                                        <p:tgtEl>
                                          <p:spTgt spid="236"/>
                                        </p:tgtEl>
                                        <p:attrNameLst>
                                          <p:attrName>style.visibility</p:attrName>
                                        </p:attrNameLst>
                                      </p:cBhvr>
                                      <p:to>
                                        <p:strVal val="hidden"/>
                                      </p:to>
                                    </p:set>
                                  </p:childTnLst>
                                </p:cTn>
                              </p:par>
                              <p:par>
                                <p:cTn id="11" presetID="14" presetClass="exit" presetSubtype="10" fill="hold" nodeType="withEffect">
                                  <p:stCondLst>
                                    <p:cond delay="0"/>
                                  </p:stCondLst>
                                  <p:childTnLst>
                                    <p:animEffect transition="out" filter="randombar(horizontal)">
                                      <p:cBhvr>
                                        <p:cTn id="12" dur="500"/>
                                        <p:tgtEl>
                                          <p:spTgt spid="237"/>
                                        </p:tgtEl>
                                      </p:cBhvr>
                                    </p:animEffect>
                                    <p:set>
                                      <p:cBhvr>
                                        <p:cTn id="13" dur="1" fill="hold">
                                          <p:stCondLst>
                                            <p:cond delay="499"/>
                                          </p:stCondLst>
                                        </p:cTn>
                                        <p:tgtEl>
                                          <p:spTgt spid="237"/>
                                        </p:tgtEl>
                                        <p:attrNameLst>
                                          <p:attrName>style.visibility</p:attrName>
                                        </p:attrNameLst>
                                      </p:cBhvr>
                                      <p:to>
                                        <p:strVal val="hidden"/>
                                      </p:to>
                                    </p:set>
                                  </p:childTnLst>
                                </p:cTn>
                              </p:par>
                              <p:par>
                                <p:cTn id="14" presetID="14" presetClass="exit" presetSubtype="10" fill="hold" nodeType="withEffect">
                                  <p:stCondLst>
                                    <p:cond delay="0"/>
                                  </p:stCondLst>
                                  <p:childTnLst>
                                    <p:animEffect transition="out" filter="randombar(horizontal)">
                                      <p:cBhvr>
                                        <p:cTn id="15" dur="500"/>
                                        <p:tgtEl>
                                          <p:spTgt spid="238"/>
                                        </p:tgtEl>
                                      </p:cBhvr>
                                    </p:animEffect>
                                    <p:set>
                                      <p:cBhvr>
                                        <p:cTn id="16" dur="1" fill="hold">
                                          <p:stCondLst>
                                            <p:cond delay="499"/>
                                          </p:stCondLst>
                                        </p:cTn>
                                        <p:tgtEl>
                                          <p:spTgt spid="238"/>
                                        </p:tgtEl>
                                        <p:attrNameLst>
                                          <p:attrName>style.visibility</p:attrName>
                                        </p:attrNameLst>
                                      </p:cBhvr>
                                      <p:to>
                                        <p:strVal val="hidden"/>
                                      </p:to>
                                    </p:set>
                                  </p:childTnLst>
                                </p:cTn>
                              </p:par>
                              <p:par>
                                <p:cTn id="17" presetID="14" presetClass="exit" presetSubtype="10" fill="hold" nodeType="withEffect">
                                  <p:stCondLst>
                                    <p:cond delay="0"/>
                                  </p:stCondLst>
                                  <p:childTnLst>
                                    <p:animEffect transition="out" filter="randombar(horizontal)">
                                      <p:cBhvr>
                                        <p:cTn id="18" dur="500"/>
                                        <p:tgtEl>
                                          <p:spTgt spid="239"/>
                                        </p:tgtEl>
                                      </p:cBhvr>
                                    </p:animEffect>
                                    <p:set>
                                      <p:cBhvr>
                                        <p:cTn id="19" dur="1" fill="hold">
                                          <p:stCondLst>
                                            <p:cond delay="499"/>
                                          </p:stCondLst>
                                        </p:cTn>
                                        <p:tgtEl>
                                          <p:spTgt spid="239"/>
                                        </p:tgtEl>
                                        <p:attrNameLst>
                                          <p:attrName>style.visibility</p:attrName>
                                        </p:attrNameLst>
                                      </p:cBhvr>
                                      <p:to>
                                        <p:strVal val="hidden"/>
                                      </p:to>
                                    </p:set>
                                  </p:childTnLst>
                                </p:cTn>
                              </p:par>
                              <p:par>
                                <p:cTn id="20" presetID="14" presetClass="exit" presetSubtype="10" fill="hold" nodeType="withEffect">
                                  <p:stCondLst>
                                    <p:cond delay="0"/>
                                  </p:stCondLst>
                                  <p:childTnLst>
                                    <p:animEffect transition="out" filter="randombar(horizontal)">
                                      <p:cBhvr>
                                        <p:cTn id="21" dur="500"/>
                                        <p:tgtEl>
                                          <p:spTgt spid="240"/>
                                        </p:tgtEl>
                                      </p:cBhvr>
                                    </p:animEffect>
                                    <p:set>
                                      <p:cBhvr>
                                        <p:cTn id="22" dur="1" fill="hold">
                                          <p:stCondLst>
                                            <p:cond delay="499"/>
                                          </p:stCondLst>
                                        </p:cTn>
                                        <p:tgtEl>
                                          <p:spTgt spid="240"/>
                                        </p:tgtEl>
                                        <p:attrNameLst>
                                          <p:attrName>style.visibility</p:attrName>
                                        </p:attrNameLst>
                                      </p:cBhvr>
                                      <p:to>
                                        <p:strVal val="hidden"/>
                                      </p:to>
                                    </p:set>
                                  </p:childTnLst>
                                </p:cTn>
                              </p:par>
                              <p:par>
                                <p:cTn id="23" presetID="14" presetClass="exit" presetSubtype="10" fill="hold" nodeType="withEffect">
                                  <p:stCondLst>
                                    <p:cond delay="0"/>
                                  </p:stCondLst>
                                  <p:childTnLst>
                                    <p:animEffect transition="out" filter="randombar(horizontal)">
                                      <p:cBhvr>
                                        <p:cTn id="24" dur="500"/>
                                        <p:tgtEl>
                                          <p:spTgt spid="241"/>
                                        </p:tgtEl>
                                      </p:cBhvr>
                                    </p:animEffect>
                                    <p:set>
                                      <p:cBhvr>
                                        <p:cTn id="25" dur="1" fill="hold">
                                          <p:stCondLst>
                                            <p:cond delay="499"/>
                                          </p:stCondLst>
                                        </p:cTn>
                                        <p:tgtEl>
                                          <p:spTgt spid="241"/>
                                        </p:tgtEl>
                                        <p:attrNameLst>
                                          <p:attrName>style.visibility</p:attrName>
                                        </p:attrNameLst>
                                      </p:cBhvr>
                                      <p:to>
                                        <p:strVal val="hidden"/>
                                      </p:to>
                                    </p:set>
                                  </p:childTnLst>
                                </p:cTn>
                              </p:par>
                              <p:par>
                                <p:cTn id="26" presetID="14" presetClass="exit" presetSubtype="10" fill="hold" nodeType="withEffect">
                                  <p:stCondLst>
                                    <p:cond delay="0"/>
                                  </p:stCondLst>
                                  <p:childTnLst>
                                    <p:animEffect transition="out" filter="randombar(horizontal)">
                                      <p:cBhvr>
                                        <p:cTn id="27" dur="500"/>
                                        <p:tgtEl>
                                          <p:spTgt spid="242"/>
                                        </p:tgtEl>
                                      </p:cBhvr>
                                    </p:animEffect>
                                    <p:set>
                                      <p:cBhvr>
                                        <p:cTn id="28" dur="1" fill="hold">
                                          <p:stCondLst>
                                            <p:cond delay="499"/>
                                          </p:stCondLst>
                                        </p:cTn>
                                        <p:tgtEl>
                                          <p:spTgt spid="242"/>
                                        </p:tgtEl>
                                        <p:attrNameLst>
                                          <p:attrName>style.visibility</p:attrName>
                                        </p:attrNameLst>
                                      </p:cBhvr>
                                      <p:to>
                                        <p:strVal val="hidden"/>
                                      </p:to>
                                    </p:set>
                                  </p:childTnLst>
                                </p:cTn>
                              </p:par>
                              <p:par>
                                <p:cTn id="29" presetID="14" presetClass="entr" presetSubtype="10" fill="hold" nodeType="withEffect">
                                  <p:stCondLst>
                                    <p:cond delay="0"/>
                                  </p:stCondLst>
                                  <p:childTnLst>
                                    <p:set>
                                      <p:cBhvr>
                                        <p:cTn id="30" dur="1" fill="hold">
                                          <p:stCondLst>
                                            <p:cond delay="0"/>
                                          </p:stCondLst>
                                        </p:cTn>
                                        <p:tgtEl>
                                          <p:spTgt spid="198"/>
                                        </p:tgtEl>
                                        <p:attrNameLst>
                                          <p:attrName>style.visibility</p:attrName>
                                        </p:attrNameLst>
                                      </p:cBhvr>
                                      <p:to>
                                        <p:strVal val="visible"/>
                                      </p:to>
                                    </p:set>
                                    <p:animEffect transition="in" filter="randombar(horizontal)">
                                      <p:cBhvr>
                                        <p:cTn id="31" dur="500"/>
                                        <p:tgtEl>
                                          <p:spTgt spid="198"/>
                                        </p:tgtEl>
                                      </p:cBhvr>
                                    </p:animEffect>
                                  </p:childTnLst>
                                </p:cTn>
                              </p:par>
                            </p:childTnLst>
                          </p:cTn>
                        </p:par>
                        <p:par>
                          <p:cTn id="32" fill="hold">
                            <p:stCondLst>
                              <p:cond delay="500"/>
                            </p:stCondLst>
                            <p:childTnLst>
                              <p:par>
                                <p:cTn id="33" presetID="14" presetClass="entr" presetSubtype="10" fill="hold" nodeType="afterEffect">
                                  <p:stCondLst>
                                    <p:cond delay="0"/>
                                  </p:stCondLst>
                                  <p:childTnLst>
                                    <p:set>
                                      <p:cBhvr>
                                        <p:cTn id="34" dur="1" fill="hold">
                                          <p:stCondLst>
                                            <p:cond delay="0"/>
                                          </p:stCondLst>
                                        </p:cTn>
                                        <p:tgtEl>
                                          <p:spTgt spid="197"/>
                                        </p:tgtEl>
                                        <p:attrNameLst>
                                          <p:attrName>style.visibility</p:attrName>
                                        </p:attrNameLst>
                                      </p:cBhvr>
                                      <p:to>
                                        <p:strVal val="visible"/>
                                      </p:to>
                                    </p:set>
                                    <p:animEffect transition="in" filter="randombar(horizontal)">
                                      <p:cBhvr>
                                        <p:cTn id="35" dur="500"/>
                                        <p:tgtEl>
                                          <p:spTgt spid="197"/>
                                        </p:tgtEl>
                                      </p:cBhvr>
                                    </p:animEffect>
                                  </p:childTnLst>
                                </p:cTn>
                              </p:par>
                            </p:childTnLst>
                          </p:cTn>
                        </p:par>
                      </p:childTnLst>
                    </p:cTn>
                  </p:par>
                  <p:par>
                    <p:cTn id="36" fill="hold">
                      <p:stCondLst>
                        <p:cond delay="indefinite"/>
                      </p:stCondLst>
                      <p:childTnLst>
                        <p:par>
                          <p:cTn id="37" fill="hold">
                            <p:stCondLst>
                              <p:cond delay="0"/>
                            </p:stCondLst>
                            <p:childTnLst>
                              <p:par>
                                <p:cTn id="38" presetID="17" presetClass="entr" presetSubtype="10" fill="hold" nodeType="clickEffect">
                                  <p:stCondLst>
                                    <p:cond delay="0"/>
                                  </p:stCondLst>
                                  <p:childTnLst>
                                    <p:set>
                                      <p:cBhvr>
                                        <p:cTn id="39" dur="1" fill="hold">
                                          <p:stCondLst>
                                            <p:cond delay="0"/>
                                          </p:stCondLst>
                                        </p:cTn>
                                        <p:tgtEl>
                                          <p:spTgt spid="3"/>
                                        </p:tgtEl>
                                        <p:attrNameLst>
                                          <p:attrName>style.visibility</p:attrName>
                                        </p:attrNameLst>
                                      </p:cBhvr>
                                      <p:to>
                                        <p:strVal val="visible"/>
                                      </p:to>
                                    </p:set>
                                    <p:anim calcmode="lin" valueType="num">
                                      <p:cBhvr>
                                        <p:cTn id="40" dur="1000" fill="hold"/>
                                        <p:tgtEl>
                                          <p:spTgt spid="3"/>
                                        </p:tgtEl>
                                        <p:attrNameLst>
                                          <p:attrName>ppt_w</p:attrName>
                                        </p:attrNameLst>
                                      </p:cBhvr>
                                      <p:tavLst>
                                        <p:tav tm="0">
                                          <p:val>
                                            <p:fltVal val="0"/>
                                          </p:val>
                                        </p:tav>
                                        <p:tav tm="100000">
                                          <p:val>
                                            <p:strVal val="#ppt_w"/>
                                          </p:val>
                                        </p:tav>
                                      </p:tavLst>
                                    </p:anim>
                                    <p:anim calcmode="lin" valueType="num">
                                      <p:cBhvr>
                                        <p:cTn id="41" dur="1000" fill="hold"/>
                                        <p:tgtEl>
                                          <p:spTgt spid="3"/>
                                        </p:tgtEl>
                                        <p:attrNameLst>
                                          <p:attrName>ppt_h</p:attrName>
                                        </p:attrNameLst>
                                      </p:cBhvr>
                                      <p:tavLst>
                                        <p:tav tm="0">
                                          <p:val>
                                            <p:strVal val="#ppt_h"/>
                                          </p:val>
                                        </p:tav>
                                        <p:tav tm="100000">
                                          <p:val>
                                            <p:strVal val="#ppt_h"/>
                                          </p:val>
                                        </p:tav>
                                      </p:tavLst>
                                    </p:anim>
                                  </p:childTnLst>
                                </p:cTn>
                              </p:par>
                              <p:par>
                                <p:cTn id="42" presetID="10" presetClass="entr" presetSubtype="0" fill="hold" grpId="0" nodeType="withEffect">
                                  <p:stCondLst>
                                    <p:cond delay="0"/>
                                  </p:stCondLst>
                                  <p:childTnLst>
                                    <p:set>
                                      <p:cBhvr>
                                        <p:cTn id="43" dur="1" fill="hold">
                                          <p:stCondLst>
                                            <p:cond delay="0"/>
                                          </p:stCondLst>
                                        </p:cTn>
                                        <p:tgtEl>
                                          <p:spTgt spid="1945783"/>
                                        </p:tgtEl>
                                        <p:attrNameLst>
                                          <p:attrName>style.visibility</p:attrName>
                                        </p:attrNameLst>
                                      </p:cBhvr>
                                      <p:to>
                                        <p:strVal val="visible"/>
                                      </p:to>
                                    </p:set>
                                    <p:animEffect transition="in" filter="fade">
                                      <p:cBhvr>
                                        <p:cTn id="44" dur="2000"/>
                                        <p:tgtEl>
                                          <p:spTgt spid="1945783"/>
                                        </p:tgtEl>
                                      </p:cBhvr>
                                    </p:animEffect>
                                  </p:childTnLst>
                                </p:cTn>
                              </p:par>
                              <p:par>
                                <p:cTn id="45" presetID="14" presetClass="entr" presetSubtype="10" fill="hold" nodeType="with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randombar(horizontal)">
                                      <p:cBhvr>
                                        <p:cTn id="47" dur="500"/>
                                        <p:tgtEl>
                                          <p:spTgt spid="3"/>
                                        </p:tgtEl>
                                      </p:cBhvr>
                                    </p:animEffect>
                                  </p:childTnLst>
                                </p:cTn>
                              </p:par>
                              <p:par>
                                <p:cTn id="48" presetID="17" presetClass="entr" presetSubtype="10" fill="hold" nodeType="withEffect">
                                  <p:stCondLst>
                                    <p:cond delay="0"/>
                                  </p:stCondLst>
                                  <p:childTnLst>
                                    <p:set>
                                      <p:cBhvr>
                                        <p:cTn id="49" dur="1" fill="hold">
                                          <p:stCondLst>
                                            <p:cond delay="0"/>
                                          </p:stCondLst>
                                        </p:cTn>
                                        <p:tgtEl>
                                          <p:spTgt spid="243"/>
                                        </p:tgtEl>
                                        <p:attrNameLst>
                                          <p:attrName>style.visibility</p:attrName>
                                        </p:attrNameLst>
                                      </p:cBhvr>
                                      <p:to>
                                        <p:strVal val="visible"/>
                                      </p:to>
                                    </p:set>
                                    <p:anim calcmode="lin" valueType="num">
                                      <p:cBhvr>
                                        <p:cTn id="50" dur="1000" fill="hold"/>
                                        <p:tgtEl>
                                          <p:spTgt spid="243"/>
                                        </p:tgtEl>
                                        <p:attrNameLst>
                                          <p:attrName>ppt_w</p:attrName>
                                        </p:attrNameLst>
                                      </p:cBhvr>
                                      <p:tavLst>
                                        <p:tav tm="0">
                                          <p:val>
                                            <p:fltVal val="0"/>
                                          </p:val>
                                        </p:tav>
                                        <p:tav tm="100000">
                                          <p:val>
                                            <p:strVal val="#ppt_w"/>
                                          </p:val>
                                        </p:tav>
                                      </p:tavLst>
                                    </p:anim>
                                    <p:anim calcmode="lin" valueType="num">
                                      <p:cBhvr>
                                        <p:cTn id="51" dur="1000" fill="hold"/>
                                        <p:tgtEl>
                                          <p:spTgt spid="243"/>
                                        </p:tgtEl>
                                        <p:attrNameLst>
                                          <p:attrName>ppt_h</p:attrName>
                                        </p:attrNameLst>
                                      </p:cBhvr>
                                      <p:tavLst>
                                        <p:tav tm="0">
                                          <p:val>
                                            <p:strVal val="#ppt_h"/>
                                          </p:val>
                                        </p:tav>
                                        <p:tav tm="100000">
                                          <p:val>
                                            <p:strVal val="#ppt_h"/>
                                          </p:val>
                                        </p:tav>
                                      </p:tavLst>
                                    </p:anim>
                                  </p:childTnLst>
                                </p:cTn>
                              </p:par>
                              <p:par>
                                <p:cTn id="52" presetID="14" presetClass="entr" presetSubtype="10" fill="hold" nodeType="withEffect">
                                  <p:stCondLst>
                                    <p:cond delay="0"/>
                                  </p:stCondLst>
                                  <p:childTnLst>
                                    <p:set>
                                      <p:cBhvr>
                                        <p:cTn id="53" dur="1" fill="hold">
                                          <p:stCondLst>
                                            <p:cond delay="0"/>
                                          </p:stCondLst>
                                        </p:cTn>
                                        <p:tgtEl>
                                          <p:spTgt spid="243"/>
                                        </p:tgtEl>
                                        <p:attrNameLst>
                                          <p:attrName>style.visibility</p:attrName>
                                        </p:attrNameLst>
                                      </p:cBhvr>
                                      <p:to>
                                        <p:strVal val="visible"/>
                                      </p:to>
                                    </p:set>
                                    <p:animEffect transition="in" filter="randombar(horizontal)">
                                      <p:cBhvr>
                                        <p:cTn id="54" dur="500"/>
                                        <p:tgtEl>
                                          <p:spTgt spid="243"/>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225"/>
                                        </p:tgtEl>
                                        <p:attrNameLst>
                                          <p:attrName>style.visibility</p:attrName>
                                        </p:attrNameLst>
                                      </p:cBhvr>
                                      <p:to>
                                        <p:strVal val="visible"/>
                                      </p:to>
                                    </p:set>
                                    <p:animEffect transition="in" filter="wipe(down)">
                                      <p:cBhvr>
                                        <p:cTn id="59" dur="500"/>
                                        <p:tgtEl>
                                          <p:spTgt spid="225"/>
                                        </p:tgtEl>
                                      </p:cBhvr>
                                    </p:animEffect>
                                  </p:childTnLst>
                                </p:cTn>
                              </p:par>
                            </p:childTnLst>
                          </p:cTn>
                        </p:par>
                        <p:par>
                          <p:cTn id="60" fill="hold">
                            <p:stCondLst>
                              <p:cond delay="500"/>
                            </p:stCondLst>
                            <p:childTnLst>
                              <p:par>
                                <p:cTn id="61" presetID="22" presetClass="entr" presetSubtype="8" fill="hold" nodeType="afterEffect">
                                  <p:stCondLst>
                                    <p:cond delay="0"/>
                                  </p:stCondLst>
                                  <p:childTnLst>
                                    <p:set>
                                      <p:cBhvr>
                                        <p:cTn id="62" dur="1" fill="hold">
                                          <p:stCondLst>
                                            <p:cond delay="0"/>
                                          </p:stCondLst>
                                        </p:cTn>
                                        <p:tgtEl>
                                          <p:spTgt spid="215"/>
                                        </p:tgtEl>
                                        <p:attrNameLst>
                                          <p:attrName>style.visibility</p:attrName>
                                        </p:attrNameLst>
                                      </p:cBhvr>
                                      <p:to>
                                        <p:strVal val="visible"/>
                                      </p:to>
                                    </p:set>
                                    <p:animEffect transition="in" filter="wipe(left)">
                                      <p:cBhvr>
                                        <p:cTn id="63" dur="500"/>
                                        <p:tgtEl>
                                          <p:spTgt spid="215"/>
                                        </p:tgtEl>
                                      </p:cBhvr>
                                    </p:animEffect>
                                  </p:childTnLst>
                                </p:cTn>
                              </p:par>
                            </p:childTnLst>
                          </p:cTn>
                        </p:par>
                        <p:par>
                          <p:cTn id="64" fill="hold">
                            <p:stCondLst>
                              <p:cond delay="1000"/>
                            </p:stCondLst>
                            <p:childTnLst>
                              <p:par>
                                <p:cTn id="65" presetID="22" presetClass="entr" presetSubtype="1" fill="hold" nodeType="afterEffect">
                                  <p:stCondLst>
                                    <p:cond delay="0"/>
                                  </p:stCondLst>
                                  <p:childTnLst>
                                    <p:set>
                                      <p:cBhvr>
                                        <p:cTn id="66" dur="1" fill="hold">
                                          <p:stCondLst>
                                            <p:cond delay="0"/>
                                          </p:stCondLst>
                                        </p:cTn>
                                        <p:tgtEl>
                                          <p:spTgt spid="214"/>
                                        </p:tgtEl>
                                        <p:attrNameLst>
                                          <p:attrName>style.visibility</p:attrName>
                                        </p:attrNameLst>
                                      </p:cBhvr>
                                      <p:to>
                                        <p:strVal val="visible"/>
                                      </p:to>
                                    </p:set>
                                    <p:animEffect transition="in" filter="wipe(up)">
                                      <p:cBhvr>
                                        <p:cTn id="67" dur="500"/>
                                        <p:tgtEl>
                                          <p:spTgt spid="214"/>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nodeType="clickEffect">
                                  <p:stCondLst>
                                    <p:cond delay="0"/>
                                  </p:stCondLst>
                                  <p:childTnLst>
                                    <p:set>
                                      <p:cBhvr>
                                        <p:cTn id="71" dur="1" fill="hold">
                                          <p:stCondLst>
                                            <p:cond delay="0"/>
                                          </p:stCondLst>
                                        </p:cTn>
                                        <p:tgtEl>
                                          <p:spTgt spid="218"/>
                                        </p:tgtEl>
                                        <p:attrNameLst>
                                          <p:attrName>style.visibility</p:attrName>
                                        </p:attrNameLst>
                                      </p:cBhvr>
                                      <p:to>
                                        <p:strVal val="visible"/>
                                      </p:to>
                                    </p:set>
                                    <p:animEffect transition="in" filter="checkerboard(across)">
                                      <p:cBhvr>
                                        <p:cTn id="72" dur="500"/>
                                        <p:tgtEl>
                                          <p:spTgt spid="21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1945802"/>
                                        </p:tgtEl>
                                        <p:attrNameLst>
                                          <p:attrName>style.visibility</p:attrName>
                                        </p:attrNameLst>
                                      </p:cBhvr>
                                      <p:to>
                                        <p:strVal val="visible"/>
                                      </p:to>
                                    </p:set>
                                    <p:animEffect transition="in" filter="wipe(left)">
                                      <p:cBhvr>
                                        <p:cTn id="77" dur="500"/>
                                        <p:tgtEl>
                                          <p:spTgt spid="19458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8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Rectangle 266"/>
          <p:cNvSpPr/>
          <p:nvPr/>
        </p:nvSpPr>
        <p:spPr>
          <a:xfrm>
            <a:off x="0" y="5029200"/>
            <a:ext cx="9144000" cy="182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3" name="TextBox 302"/>
          <p:cNvSpPr txBox="1"/>
          <p:nvPr/>
        </p:nvSpPr>
        <p:spPr>
          <a:xfrm>
            <a:off x="309563" y="2057400"/>
            <a:ext cx="2066925" cy="5638800"/>
          </a:xfrm>
          <a:prstGeom prst="rect">
            <a:avLst/>
          </a:prstGeom>
          <a:gradFill>
            <a:gsLst>
              <a:gs pos="0">
                <a:schemeClr val="accent5">
                  <a:lumMod val="75000"/>
                </a:schemeClr>
              </a:gs>
              <a:gs pos="100000">
                <a:schemeClr val="accent1">
                  <a:tint val="23500"/>
                  <a:satMod val="160000"/>
                  <a:alpha val="0"/>
                </a:schemeClr>
              </a:gs>
            </a:gsLst>
            <a:lin ang="5400000" scaled="0"/>
          </a:gradFill>
          <a:ln w="25400">
            <a:gradFill flip="none" rotWithShape="1">
              <a:gsLst>
                <a:gs pos="0">
                  <a:schemeClr val="accent1">
                    <a:tint val="66000"/>
                    <a:satMod val="160000"/>
                    <a:alpha val="0"/>
                  </a:schemeClr>
                </a:gs>
                <a:gs pos="100000">
                  <a:schemeClr val="accent5">
                    <a:lumMod val="50000"/>
                  </a:schemeClr>
                </a:gs>
              </a:gsLst>
              <a:lin ang="16200000" scaled="1"/>
              <a:tileRect/>
            </a:gradFill>
          </a:ln>
          <a:effectLst/>
        </p:spPr>
        <p:txBody>
          <a:bodyPr tIns="91440" bIns="91440"/>
          <a:lstStyle/>
          <a:p>
            <a:pPr marL="177800" indent="-177800">
              <a:lnSpc>
                <a:spcPts val="1900"/>
              </a:lnSpc>
              <a:spcAft>
                <a:spcPts val="600"/>
              </a:spcAft>
              <a:buClr>
                <a:srgbClr val="4D4D4D"/>
              </a:buClr>
              <a:tabLst>
                <a:tab pos="177800" algn="l"/>
              </a:tabLst>
              <a:defRPr/>
            </a:pPr>
            <a:endParaRPr lang="en-US" sz="1500" dirty="0">
              <a:solidFill>
                <a:srgbClr val="494949"/>
              </a:solidFill>
            </a:endParaRPr>
          </a:p>
        </p:txBody>
      </p:sp>
      <p:sp>
        <p:nvSpPr>
          <p:cNvPr id="325" name="Rectangle 324"/>
          <p:cNvSpPr/>
          <p:nvPr/>
        </p:nvSpPr>
        <p:spPr>
          <a:xfrm>
            <a:off x="0" y="4376738"/>
            <a:ext cx="2514600" cy="915987"/>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2" name="Rectangle 321"/>
          <p:cNvSpPr/>
          <p:nvPr/>
        </p:nvSpPr>
        <p:spPr>
          <a:xfrm>
            <a:off x="304800" y="2146300"/>
            <a:ext cx="2057400" cy="68580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4" name="Rectangle 323"/>
          <p:cNvSpPr/>
          <p:nvPr/>
        </p:nvSpPr>
        <p:spPr>
          <a:xfrm>
            <a:off x="238125" y="2274888"/>
            <a:ext cx="2209800" cy="523875"/>
          </a:xfrm>
          <a:prstGeom prst="rect">
            <a:avLst/>
          </a:prstGeom>
          <a:ln>
            <a:noFill/>
          </a:ln>
        </p:spPr>
        <p:txBody>
          <a:bodyPr>
            <a:spAutoFit/>
          </a:bodyPr>
          <a:lstStyle/>
          <a:p>
            <a:pPr algn="ctr">
              <a:defRPr/>
            </a:pPr>
            <a:r>
              <a:rPr lang="en-US" sz="1400" b="1" dirty="0">
                <a:solidFill>
                  <a:schemeClr val="bg1"/>
                </a:solidFill>
                <a:effectLst>
                  <a:outerShdw blurRad="50800" dist="38100" dir="2700000" algn="tl" rotWithShape="0">
                    <a:prstClr val="black">
                      <a:alpha val="40000"/>
                    </a:prstClr>
                  </a:outerShdw>
                </a:effectLst>
              </a:rPr>
              <a:t>INFRASTRUCTURE THAT IS:</a:t>
            </a:r>
          </a:p>
        </p:txBody>
      </p:sp>
      <p:sp>
        <p:nvSpPr>
          <p:cNvPr id="302" name="TextBox 301"/>
          <p:cNvSpPr txBox="1"/>
          <p:nvPr/>
        </p:nvSpPr>
        <p:spPr>
          <a:xfrm>
            <a:off x="6781800" y="2057400"/>
            <a:ext cx="2066925" cy="5638800"/>
          </a:xfrm>
          <a:prstGeom prst="rect">
            <a:avLst/>
          </a:prstGeom>
          <a:gradFill>
            <a:gsLst>
              <a:gs pos="0">
                <a:schemeClr val="accent5">
                  <a:lumMod val="75000"/>
                </a:schemeClr>
              </a:gs>
              <a:gs pos="100000">
                <a:schemeClr val="accent1">
                  <a:tint val="23500"/>
                  <a:satMod val="160000"/>
                  <a:alpha val="0"/>
                </a:schemeClr>
              </a:gs>
            </a:gsLst>
            <a:lin ang="5400000" scaled="0"/>
          </a:gradFill>
          <a:ln w="25400">
            <a:gradFill flip="none" rotWithShape="1">
              <a:gsLst>
                <a:gs pos="0">
                  <a:schemeClr val="accent1">
                    <a:tint val="66000"/>
                    <a:satMod val="160000"/>
                    <a:alpha val="0"/>
                  </a:schemeClr>
                </a:gs>
                <a:gs pos="100000">
                  <a:schemeClr val="accent5">
                    <a:lumMod val="50000"/>
                  </a:schemeClr>
                </a:gs>
              </a:gsLst>
              <a:lin ang="16200000" scaled="1"/>
              <a:tileRect/>
            </a:gradFill>
          </a:ln>
          <a:effectLst/>
        </p:spPr>
        <p:txBody>
          <a:bodyPr tIns="91440" bIns="91440"/>
          <a:lstStyle/>
          <a:p>
            <a:pPr marL="177800" indent="-177800">
              <a:lnSpc>
                <a:spcPts val="1900"/>
              </a:lnSpc>
              <a:spcAft>
                <a:spcPts val="600"/>
              </a:spcAft>
              <a:buClr>
                <a:srgbClr val="4D4D4D"/>
              </a:buClr>
              <a:tabLst>
                <a:tab pos="177800" algn="l"/>
              </a:tabLst>
              <a:defRPr/>
            </a:pPr>
            <a:endParaRPr lang="en-US" sz="1500" dirty="0">
              <a:solidFill>
                <a:srgbClr val="494949"/>
              </a:solidFill>
            </a:endParaRPr>
          </a:p>
        </p:txBody>
      </p:sp>
      <p:sp>
        <p:nvSpPr>
          <p:cNvPr id="323" name="Rectangle 322"/>
          <p:cNvSpPr/>
          <p:nvPr/>
        </p:nvSpPr>
        <p:spPr>
          <a:xfrm>
            <a:off x="6781800" y="2146300"/>
            <a:ext cx="2057400" cy="68580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5874" name="Rectangle 118"/>
          <p:cNvSpPr>
            <a:spLocks noGrp="1" noChangeArrowheads="1"/>
          </p:cNvSpPr>
          <p:nvPr>
            <p:ph type="title"/>
          </p:nvPr>
        </p:nvSpPr>
        <p:spPr/>
        <p:txBody>
          <a:bodyPr>
            <a:normAutofit/>
          </a:bodyPr>
          <a:lstStyle/>
          <a:p>
            <a:pPr>
              <a:defRPr/>
            </a:pPr>
            <a:r>
              <a:rPr dirty="0" smtClean="0"/>
              <a:t>mobility</a:t>
            </a:r>
            <a:endParaRPr i="1" dirty="0"/>
          </a:p>
        </p:txBody>
      </p:sp>
      <p:sp>
        <p:nvSpPr>
          <p:cNvPr id="273" name="TextBox 272"/>
          <p:cNvSpPr txBox="1"/>
          <p:nvPr/>
        </p:nvSpPr>
        <p:spPr>
          <a:xfrm>
            <a:off x="304800" y="1028700"/>
            <a:ext cx="8534400" cy="914400"/>
          </a:xfrm>
          <a:prstGeom prst="rect">
            <a:avLst/>
          </a:prstGeom>
          <a:solidFill>
            <a:schemeClr val="accent5">
              <a:lumMod val="75000"/>
            </a:schemeClr>
          </a:solidFill>
          <a:ln w="25400">
            <a:solidFill>
              <a:schemeClr val="accent1">
                <a:lumMod val="75000"/>
              </a:schemeClr>
            </a:solidFill>
          </a:ln>
          <a:effectLst>
            <a:outerShdw blurRad="50800" dist="38100" dir="2700000" algn="tl" rotWithShape="0">
              <a:prstClr val="black">
                <a:alpha val="40000"/>
              </a:prstClr>
            </a:outerShdw>
          </a:effectLst>
        </p:spPr>
        <p:txBody>
          <a:bodyPr tIns="91440" bIns="91440"/>
          <a:lstStyle/>
          <a:p>
            <a:pPr marL="177800" indent="-177800">
              <a:lnSpc>
                <a:spcPts val="1900"/>
              </a:lnSpc>
              <a:spcAft>
                <a:spcPts val="600"/>
              </a:spcAft>
              <a:buClr>
                <a:srgbClr val="4D4D4D"/>
              </a:buClr>
              <a:tabLst>
                <a:tab pos="177800" algn="l"/>
              </a:tabLst>
              <a:defRPr/>
            </a:pPr>
            <a:endParaRPr lang="en-US" sz="1500" dirty="0">
              <a:solidFill>
                <a:srgbClr val="494949"/>
              </a:solidFill>
            </a:endParaRPr>
          </a:p>
        </p:txBody>
      </p:sp>
      <p:sp>
        <p:nvSpPr>
          <p:cNvPr id="321" name="Rectangle 320"/>
          <p:cNvSpPr/>
          <p:nvPr/>
        </p:nvSpPr>
        <p:spPr>
          <a:xfrm>
            <a:off x="304800" y="1143000"/>
            <a:ext cx="8534400" cy="68580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7" name="Rectangle 316"/>
          <p:cNvSpPr/>
          <p:nvPr/>
        </p:nvSpPr>
        <p:spPr>
          <a:xfrm>
            <a:off x="304800" y="1143000"/>
            <a:ext cx="8534400"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8" name="Rectangle 317"/>
          <p:cNvSpPr/>
          <p:nvPr/>
        </p:nvSpPr>
        <p:spPr>
          <a:xfrm>
            <a:off x="304800" y="1295400"/>
            <a:ext cx="8534400" cy="400050"/>
          </a:xfrm>
          <a:prstGeom prst="rect">
            <a:avLst/>
          </a:prstGeom>
          <a:ln>
            <a:noFill/>
          </a:ln>
        </p:spPr>
        <p:txBody>
          <a:bodyPr>
            <a:spAutoFit/>
          </a:bodyPr>
          <a:lstStyle/>
          <a:p>
            <a:pPr algn="ctr">
              <a:defRPr/>
            </a:pPr>
            <a:r>
              <a:rPr lang="en-US" sz="2000" b="1" dirty="0">
                <a:solidFill>
                  <a:schemeClr val="bg1"/>
                </a:solidFill>
                <a:effectLst>
                  <a:outerShdw blurRad="50800" dist="38100" dir="2700000" algn="tl" rotWithShape="0">
                    <a:prstClr val="black">
                      <a:alpha val="40000"/>
                    </a:prstClr>
                  </a:outerShdw>
                </a:effectLst>
              </a:rPr>
              <a:t>SIMPLIFICATION</a:t>
            </a:r>
          </a:p>
        </p:txBody>
      </p:sp>
      <p:sp>
        <p:nvSpPr>
          <p:cNvPr id="319" name="Rectangle 318"/>
          <p:cNvSpPr/>
          <p:nvPr/>
        </p:nvSpPr>
        <p:spPr>
          <a:xfrm>
            <a:off x="0" y="3184525"/>
            <a:ext cx="2514600"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6" name="Rectangle 325"/>
          <p:cNvSpPr/>
          <p:nvPr/>
        </p:nvSpPr>
        <p:spPr>
          <a:xfrm>
            <a:off x="-66675" y="4419600"/>
            <a:ext cx="2819400" cy="830263"/>
          </a:xfrm>
          <a:prstGeom prst="rect">
            <a:avLst/>
          </a:prstGeom>
          <a:ln>
            <a:noFill/>
          </a:ln>
        </p:spPr>
        <p:txBody>
          <a:bodyPr>
            <a:spAutoFit/>
          </a:bodyPr>
          <a:lstStyle/>
          <a:p>
            <a:pPr algn="ctr">
              <a:defRPr/>
            </a:pPr>
            <a:r>
              <a:rPr lang="en-US" sz="1600" b="1" dirty="0">
                <a:solidFill>
                  <a:schemeClr val="bg1"/>
                </a:solidFill>
                <a:effectLst>
                  <a:outerShdw blurRad="50800" dist="38100" dir="2700000" algn="tl" rotWithShape="0">
                    <a:prstClr val="black">
                      <a:alpha val="40000"/>
                    </a:prstClr>
                  </a:outerShdw>
                </a:effectLst>
              </a:rPr>
              <a:t>OPEN, </a:t>
            </a:r>
            <a:br>
              <a:rPr lang="en-US" sz="1600" b="1" dirty="0">
                <a:solidFill>
                  <a:schemeClr val="bg1"/>
                </a:solidFill>
                <a:effectLst>
                  <a:outerShdw blurRad="50800" dist="38100" dir="2700000" algn="tl" rotWithShape="0">
                    <a:prstClr val="black">
                      <a:alpha val="40000"/>
                    </a:prstClr>
                  </a:outerShdw>
                </a:effectLst>
              </a:rPr>
            </a:br>
            <a:r>
              <a:rPr lang="en-US" sz="1600" b="1" dirty="0">
                <a:solidFill>
                  <a:schemeClr val="bg1"/>
                </a:solidFill>
                <a:effectLst>
                  <a:outerShdw blurRad="50800" dist="38100" dir="2700000" algn="tl" rotWithShape="0">
                    <a:prstClr val="black">
                      <a:alpha val="40000"/>
                    </a:prstClr>
                  </a:outerShdw>
                </a:effectLst>
              </a:rPr>
              <a:t>STANDARDS </a:t>
            </a:r>
            <a:br>
              <a:rPr lang="en-US" sz="1600" b="1" dirty="0">
                <a:solidFill>
                  <a:schemeClr val="bg1"/>
                </a:solidFill>
                <a:effectLst>
                  <a:outerShdw blurRad="50800" dist="38100" dir="2700000" algn="tl" rotWithShape="0">
                    <a:prstClr val="black">
                      <a:alpha val="40000"/>
                    </a:prstClr>
                  </a:outerShdw>
                </a:effectLst>
              </a:rPr>
            </a:br>
            <a:r>
              <a:rPr lang="en-US" sz="1600" b="1" dirty="0">
                <a:solidFill>
                  <a:schemeClr val="bg1"/>
                </a:solidFill>
                <a:effectLst>
                  <a:outerShdw blurRad="50800" dist="38100" dir="2700000" algn="tl" rotWithShape="0">
                    <a:prstClr val="black">
                      <a:alpha val="40000"/>
                    </a:prstClr>
                  </a:outerShdw>
                </a:effectLst>
              </a:rPr>
              <a:t>BASED</a:t>
            </a:r>
          </a:p>
        </p:txBody>
      </p:sp>
      <p:sp>
        <p:nvSpPr>
          <p:cNvPr id="329" name="Rectangle 328"/>
          <p:cNvSpPr/>
          <p:nvPr/>
        </p:nvSpPr>
        <p:spPr>
          <a:xfrm>
            <a:off x="6477000" y="4484688"/>
            <a:ext cx="2617788"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1" name="Rectangle 330"/>
          <p:cNvSpPr/>
          <p:nvPr/>
        </p:nvSpPr>
        <p:spPr>
          <a:xfrm>
            <a:off x="6477000" y="5680075"/>
            <a:ext cx="2617788"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2" name="Rectangle 331"/>
          <p:cNvSpPr/>
          <p:nvPr/>
        </p:nvSpPr>
        <p:spPr>
          <a:xfrm>
            <a:off x="6397625" y="5680075"/>
            <a:ext cx="2819400" cy="704850"/>
          </a:xfrm>
          <a:prstGeom prst="rect">
            <a:avLst/>
          </a:prstGeom>
          <a:ln>
            <a:noFill/>
          </a:ln>
        </p:spPr>
        <p:txBody>
          <a:bodyPr anchor="ctr"/>
          <a:lstStyle/>
          <a:p>
            <a:pPr algn="ctr">
              <a:defRPr/>
            </a:pPr>
            <a:r>
              <a:rPr lang="en-US" sz="1600" b="1" dirty="0">
                <a:solidFill>
                  <a:srgbClr val="FEFFFF"/>
                </a:solidFill>
                <a:effectLst>
                  <a:outerShdw blurRad="127000" algn="ctr" rotWithShape="0">
                    <a:prstClr val="black">
                      <a:alpha val="40000"/>
                    </a:prstClr>
                  </a:outerShdw>
                </a:effectLst>
                <a:latin typeface="Arial" charset="0"/>
                <a:ea typeface="ＭＳ Ｐゴシック"/>
                <a:cs typeface="Arial"/>
              </a:rPr>
              <a:t>MANAGEABILITY</a:t>
            </a:r>
          </a:p>
        </p:txBody>
      </p:sp>
      <p:sp>
        <p:nvSpPr>
          <p:cNvPr id="330" name="Rectangle 329"/>
          <p:cNvSpPr/>
          <p:nvPr/>
        </p:nvSpPr>
        <p:spPr>
          <a:xfrm>
            <a:off x="6397625" y="4484688"/>
            <a:ext cx="2819400" cy="704850"/>
          </a:xfrm>
          <a:prstGeom prst="rect">
            <a:avLst/>
          </a:prstGeom>
          <a:ln>
            <a:noFill/>
          </a:ln>
        </p:spPr>
        <p:txBody>
          <a:bodyPr anchor="ctr"/>
          <a:lstStyle/>
          <a:p>
            <a:pPr algn="ctr">
              <a:defRPr/>
            </a:pPr>
            <a:r>
              <a:rPr lang="en-US" sz="1600" b="1" dirty="0">
                <a:solidFill>
                  <a:srgbClr val="FEFFFF"/>
                </a:solidFill>
                <a:effectLst>
                  <a:outerShdw blurRad="127000" algn="ctr" rotWithShape="0">
                    <a:prstClr val="black">
                      <a:alpha val="40000"/>
                    </a:prstClr>
                  </a:outerShdw>
                </a:effectLst>
                <a:latin typeface="Arial" charset="0"/>
                <a:ea typeface="ＭＳ Ｐゴシック"/>
                <a:cs typeface="Arial"/>
              </a:rPr>
              <a:t>SECURITY</a:t>
            </a:r>
          </a:p>
        </p:txBody>
      </p:sp>
      <p:sp>
        <p:nvSpPr>
          <p:cNvPr id="334" name="Rectangle 333"/>
          <p:cNvSpPr/>
          <p:nvPr/>
        </p:nvSpPr>
        <p:spPr>
          <a:xfrm>
            <a:off x="6705600" y="2228850"/>
            <a:ext cx="2209800" cy="523875"/>
          </a:xfrm>
          <a:prstGeom prst="rect">
            <a:avLst/>
          </a:prstGeom>
          <a:ln>
            <a:noFill/>
          </a:ln>
        </p:spPr>
        <p:txBody>
          <a:bodyPr>
            <a:spAutoFit/>
          </a:bodyPr>
          <a:lstStyle/>
          <a:p>
            <a:pPr algn="ctr">
              <a:defRPr/>
            </a:pPr>
            <a:r>
              <a:rPr lang="en-US" sz="1400" b="1" dirty="0">
                <a:solidFill>
                  <a:schemeClr val="bg1"/>
                </a:solidFill>
                <a:effectLst>
                  <a:outerShdw blurRad="50800" dist="38100" dir="2700000" algn="tl" rotWithShape="0">
                    <a:prstClr val="black">
                      <a:alpha val="40000"/>
                    </a:prstClr>
                  </a:outerShdw>
                </a:effectLst>
              </a:rPr>
              <a:t>ENHANCED SERVICES NEEDED</a:t>
            </a:r>
          </a:p>
        </p:txBody>
      </p:sp>
      <p:sp>
        <p:nvSpPr>
          <p:cNvPr id="320" name="Rectangle 319"/>
          <p:cNvSpPr/>
          <p:nvPr/>
        </p:nvSpPr>
        <p:spPr>
          <a:xfrm>
            <a:off x="-66675" y="3254375"/>
            <a:ext cx="2819400" cy="584200"/>
          </a:xfrm>
          <a:prstGeom prst="rect">
            <a:avLst/>
          </a:prstGeom>
          <a:ln>
            <a:noFill/>
          </a:ln>
        </p:spPr>
        <p:txBody>
          <a:bodyPr>
            <a:spAutoFit/>
          </a:bodyPr>
          <a:lstStyle/>
          <a:p>
            <a:pPr algn="ctr">
              <a:defRPr/>
            </a:pPr>
            <a:r>
              <a:rPr lang="en-US" sz="1600" b="1" dirty="0">
                <a:solidFill>
                  <a:schemeClr val="bg1"/>
                </a:solidFill>
                <a:effectLst>
                  <a:outerShdw blurRad="50800" dist="38100" dir="2700000" algn="tl" rotWithShape="0">
                    <a:prstClr val="black">
                      <a:alpha val="40000"/>
                    </a:prstClr>
                  </a:outerShdw>
                </a:effectLst>
              </a:rPr>
              <a:t>HIGH </a:t>
            </a:r>
            <a:br>
              <a:rPr lang="en-US" sz="1600" b="1" dirty="0">
                <a:solidFill>
                  <a:schemeClr val="bg1"/>
                </a:solidFill>
                <a:effectLst>
                  <a:outerShdw blurRad="50800" dist="38100" dir="2700000" algn="tl" rotWithShape="0">
                    <a:prstClr val="black">
                      <a:alpha val="40000"/>
                    </a:prstClr>
                  </a:outerShdw>
                </a:effectLst>
              </a:rPr>
            </a:br>
            <a:r>
              <a:rPr lang="en-US" sz="1600" b="1" dirty="0">
                <a:solidFill>
                  <a:schemeClr val="bg1"/>
                </a:solidFill>
                <a:effectLst>
                  <a:outerShdw blurRad="50800" dist="38100" dir="2700000" algn="tl" rotWithShape="0">
                    <a:prstClr val="black">
                      <a:alpha val="40000"/>
                    </a:prstClr>
                  </a:outerShdw>
                </a:effectLst>
              </a:rPr>
              <a:t>PERFORMANCE</a:t>
            </a:r>
          </a:p>
        </p:txBody>
      </p:sp>
      <p:sp>
        <p:nvSpPr>
          <p:cNvPr id="283" name="Rectangle 282"/>
          <p:cNvSpPr/>
          <p:nvPr/>
        </p:nvSpPr>
        <p:spPr>
          <a:xfrm>
            <a:off x="0" y="990600"/>
            <a:ext cx="9144000" cy="5867400"/>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7" name="Rectangle 326"/>
          <p:cNvSpPr/>
          <p:nvPr/>
        </p:nvSpPr>
        <p:spPr>
          <a:xfrm>
            <a:off x="6477000" y="3257550"/>
            <a:ext cx="2617788"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5" name="Rectangle 334"/>
          <p:cNvSpPr/>
          <p:nvPr/>
        </p:nvSpPr>
        <p:spPr>
          <a:xfrm>
            <a:off x="6553200" y="3275013"/>
            <a:ext cx="2514600" cy="687387"/>
          </a:xfrm>
          <a:prstGeom prst="rect">
            <a:avLst/>
          </a:prstGeom>
          <a:gradFill>
            <a:gsLst>
              <a:gs pos="0">
                <a:srgbClr val="F79646">
                  <a:alpha val="0"/>
                </a:srgbClr>
              </a:gs>
              <a:gs pos="50000">
                <a:srgbClr val="F79646"/>
              </a:gs>
              <a:gs pos="100000">
                <a:srgbClr val="F79646">
                  <a:alpha val="0"/>
                </a:srgb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8" name="Rectangle 327"/>
          <p:cNvSpPr/>
          <p:nvPr/>
        </p:nvSpPr>
        <p:spPr>
          <a:xfrm>
            <a:off x="6397625" y="3257550"/>
            <a:ext cx="2819400" cy="704850"/>
          </a:xfrm>
          <a:prstGeom prst="rect">
            <a:avLst/>
          </a:prstGeom>
          <a:ln>
            <a:noFill/>
          </a:ln>
        </p:spPr>
        <p:txBody>
          <a:bodyPr anchor="ctr"/>
          <a:lstStyle/>
          <a:p>
            <a:pPr algn="ctr">
              <a:defRPr/>
            </a:pPr>
            <a:r>
              <a:rPr lang="en-US" sz="1600" b="1" dirty="0">
                <a:solidFill>
                  <a:srgbClr val="FEFFFF"/>
                </a:solidFill>
                <a:effectLst>
                  <a:outerShdw blurRad="127000" algn="ctr" rotWithShape="0">
                    <a:prstClr val="black">
                      <a:alpha val="40000"/>
                    </a:prstClr>
                  </a:outerShdw>
                </a:effectLst>
                <a:latin typeface="Arial" charset="0"/>
                <a:ea typeface="ＭＳ Ｐゴシック"/>
                <a:cs typeface="Arial"/>
              </a:rPr>
              <a:t>MOBILITY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5"/>
                                        </p:tgtEl>
                                        <p:attrNameLst>
                                          <p:attrName>style.visibility</p:attrName>
                                        </p:attrNameLst>
                                      </p:cBhvr>
                                      <p:to>
                                        <p:strVal val="visible"/>
                                      </p:to>
                                    </p:set>
                                    <p:animEffect transition="in" filter="fade">
                                      <p:cBhvr>
                                        <p:cTn id="7" dur="1000"/>
                                        <p:tgtEl>
                                          <p:spTgt spid="33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3"/>
                                        </p:tgtEl>
                                        <p:attrNameLst>
                                          <p:attrName>style.visibility</p:attrName>
                                        </p:attrNameLst>
                                      </p:cBhvr>
                                      <p:to>
                                        <p:strVal val="visible"/>
                                      </p:to>
                                    </p:set>
                                    <p:animEffect transition="in" filter="fade">
                                      <p:cBhvr>
                                        <p:cTn id="10" dur="1000"/>
                                        <p:tgtEl>
                                          <p:spTgt spid="2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 grpId="0" animBg="1"/>
      <p:bldP spid="33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t>NETWORK Requirements for VM mobility</a:t>
            </a:r>
            <a:endParaRPr/>
          </a:p>
        </p:txBody>
      </p:sp>
      <p:sp>
        <p:nvSpPr>
          <p:cNvPr id="34819" name="Content Placeholder 4"/>
          <p:cNvSpPr>
            <a:spLocks noGrp="1"/>
          </p:cNvSpPr>
          <p:nvPr>
            <p:ph sz="quarter" idx="10"/>
          </p:nvPr>
        </p:nvSpPr>
        <p:spPr>
          <a:xfrm>
            <a:off x="366713" y="1135063"/>
            <a:ext cx="8229600" cy="4851400"/>
          </a:xfrm>
        </p:spPr>
        <p:txBody>
          <a:bodyPr/>
          <a:lstStyle/>
          <a:p>
            <a:r>
              <a:rPr dirty="0" smtClean="0"/>
              <a:t>IP network with 622 Mbps is required. </a:t>
            </a:r>
          </a:p>
          <a:p>
            <a:r>
              <a:rPr dirty="0" smtClean="0"/>
              <a:t>The maximum latency between the two servers </a:t>
            </a:r>
            <a:br>
              <a:rPr dirty="0" smtClean="0"/>
            </a:br>
            <a:r>
              <a:rPr dirty="0" smtClean="0"/>
              <a:t>&lt; 5 milliseconds (ms). </a:t>
            </a:r>
          </a:p>
          <a:p>
            <a:r>
              <a:rPr dirty="0" smtClean="0"/>
              <a:t>Access to the IP subnet &amp; data storage location</a:t>
            </a:r>
          </a:p>
          <a:p>
            <a:r>
              <a:rPr dirty="0" smtClean="0"/>
              <a:t>Access from </a:t>
            </a:r>
            <a:r>
              <a:rPr dirty="0" err="1" smtClean="0"/>
              <a:t>vCenter</a:t>
            </a:r>
            <a:r>
              <a:rPr dirty="0" smtClean="0"/>
              <a:t> Server and </a:t>
            </a:r>
            <a:r>
              <a:rPr dirty="0" err="1" smtClean="0"/>
              <a:t>vSphere</a:t>
            </a:r>
            <a:r>
              <a:rPr dirty="0" smtClean="0"/>
              <a:t> Client. </a:t>
            </a:r>
          </a:p>
          <a:p>
            <a:r>
              <a:rPr dirty="0" smtClean="0">
                <a:solidFill>
                  <a:schemeClr val="accent3">
                    <a:lumMod val="75000"/>
                  </a:schemeClr>
                </a:solidFill>
              </a:rPr>
              <a:t>Same IP subnet &amp; broadcast domain </a:t>
            </a:r>
          </a:p>
          <a:p>
            <a:pPr lvl="1"/>
            <a:r>
              <a:rPr dirty="0" smtClean="0">
                <a:solidFill>
                  <a:schemeClr val="accent3">
                    <a:lumMod val="75000"/>
                  </a:schemeClr>
                </a:solidFill>
              </a:rPr>
              <a:t>Layer 2 adjacency</a:t>
            </a:r>
          </a:p>
          <a:p>
            <a:pPr lvl="1"/>
            <a:r>
              <a:rPr dirty="0" smtClean="0">
                <a:solidFill>
                  <a:schemeClr val="accent3">
                    <a:lumMod val="75000"/>
                  </a:schemeClr>
                </a:solidFill>
              </a:rPr>
              <a:t>VLAN stretch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will get from this session</a:t>
            </a:r>
            <a:endParaRPr lang="en-US" dirty="0"/>
          </a:p>
        </p:txBody>
      </p:sp>
      <p:sp>
        <p:nvSpPr>
          <p:cNvPr id="3" name="Content Placeholder 2"/>
          <p:cNvSpPr>
            <a:spLocks noGrp="1"/>
          </p:cNvSpPr>
          <p:nvPr>
            <p:ph sz="quarter" idx="10"/>
          </p:nvPr>
        </p:nvSpPr>
        <p:spPr/>
        <p:txBody>
          <a:bodyPr/>
          <a:lstStyle/>
          <a:p>
            <a:endParaRPr lang="en-US" dirty="0" smtClean="0"/>
          </a:p>
          <a:p>
            <a:endParaRPr lang="en-US" dirty="0" smtClean="0"/>
          </a:p>
          <a:p>
            <a:r>
              <a:rPr lang="en-US" b="1" dirty="0" smtClean="0"/>
              <a:t>1. Talk:</a:t>
            </a:r>
            <a:r>
              <a:rPr lang="en-US" dirty="0" smtClean="0"/>
              <a:t> about challenges Server Virtualization technologies brings for the data center networks.</a:t>
            </a:r>
          </a:p>
          <a:p>
            <a:r>
              <a:rPr lang="en-US" b="1" dirty="0" smtClean="0"/>
              <a:t>2. Demonstrate: </a:t>
            </a:r>
            <a:r>
              <a:rPr lang="en-US" dirty="0" smtClean="0"/>
              <a:t>standards based approach, where available, to improve the experience and economics in a virtualized environment.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79" name="Rectangle 43"/>
          <p:cNvSpPr>
            <a:spLocks noGrp="1" noChangeArrowheads="1"/>
          </p:cNvSpPr>
          <p:nvPr>
            <p:ph type="title"/>
          </p:nvPr>
        </p:nvSpPr>
        <p:spPr/>
        <p:txBody>
          <a:bodyPr/>
          <a:lstStyle/>
          <a:p>
            <a:pPr>
              <a:defRPr/>
            </a:pPr>
            <a:r>
              <a:t>VM Migration Scenarios</a:t>
            </a:r>
            <a:endParaRPr/>
          </a:p>
        </p:txBody>
      </p:sp>
      <p:grpSp>
        <p:nvGrpSpPr>
          <p:cNvPr id="2" name="Group 85"/>
          <p:cNvGrpSpPr>
            <a:grpSpLocks/>
          </p:cNvGrpSpPr>
          <p:nvPr/>
        </p:nvGrpSpPr>
        <p:grpSpPr bwMode="auto">
          <a:xfrm>
            <a:off x="390525" y="990600"/>
            <a:ext cx="2721061" cy="5105400"/>
            <a:chOff x="390525" y="990600"/>
            <a:chExt cx="2721060" cy="5105399"/>
          </a:xfrm>
        </p:grpSpPr>
        <p:grpSp>
          <p:nvGrpSpPr>
            <p:cNvPr id="35896" name="Group 367"/>
            <p:cNvGrpSpPr>
              <a:grpSpLocks/>
            </p:cNvGrpSpPr>
            <p:nvPr/>
          </p:nvGrpSpPr>
          <p:grpSpPr bwMode="auto">
            <a:xfrm>
              <a:off x="444500" y="990600"/>
              <a:ext cx="2652896" cy="5105399"/>
              <a:chOff x="615950" y="1557338"/>
              <a:chExt cx="2535422" cy="5105399"/>
            </a:xfrm>
          </p:grpSpPr>
          <p:sp>
            <p:nvSpPr>
              <p:cNvPr id="35917" name="TextBox 73"/>
              <p:cNvSpPr txBox="1">
                <a:spLocks noChangeArrowheads="1"/>
              </p:cNvSpPr>
              <p:nvPr/>
            </p:nvSpPr>
            <p:spPr bwMode="auto">
              <a:xfrm>
                <a:off x="615951" y="2234240"/>
                <a:ext cx="2535421" cy="4428497"/>
              </a:xfrm>
              <a:prstGeom prst="rect">
                <a:avLst/>
              </a:prstGeom>
              <a:solidFill>
                <a:srgbClr val="E8E8E8"/>
              </a:solidFill>
              <a:ln w="9525">
                <a:noFill/>
                <a:miter lim="800000"/>
                <a:headEnd/>
                <a:tailEnd/>
              </a:ln>
            </p:spPr>
            <p:txBody>
              <a:bodyPr tIns="91440" bIns="91440"/>
              <a:lstStyle/>
              <a:p>
                <a:pPr marL="177800" indent="-177800">
                  <a:lnSpc>
                    <a:spcPts val="1900"/>
                  </a:lnSpc>
                  <a:spcAft>
                    <a:spcPts val="600"/>
                  </a:spcAft>
                  <a:buClr>
                    <a:srgbClr val="4D4D4D"/>
                  </a:buClr>
                  <a:tabLst>
                    <a:tab pos="177800" algn="l"/>
                  </a:tabLst>
                </a:pPr>
                <a:endParaRPr lang="en-US" sz="1500">
                  <a:solidFill>
                    <a:srgbClr val="494949"/>
                  </a:solidFill>
                </a:endParaRPr>
              </a:p>
            </p:txBody>
          </p:sp>
          <p:sp>
            <p:nvSpPr>
              <p:cNvPr id="35918" name="TextBox 75"/>
              <p:cNvSpPr txBox="1">
                <a:spLocks noChangeArrowheads="1"/>
              </p:cNvSpPr>
              <p:nvPr/>
            </p:nvSpPr>
            <p:spPr bwMode="auto">
              <a:xfrm>
                <a:off x="615950" y="1557338"/>
                <a:ext cx="2534925" cy="677108"/>
              </a:xfrm>
              <a:prstGeom prst="rect">
                <a:avLst/>
              </a:prstGeom>
              <a:solidFill>
                <a:srgbClr val="2F5376"/>
              </a:solidFill>
              <a:ln w="9525">
                <a:noFill/>
                <a:miter lim="800000"/>
                <a:headEnd/>
                <a:tailEnd/>
              </a:ln>
            </p:spPr>
            <p:txBody>
              <a:bodyPr lIns="274320" tIns="91440" rIns="182880" bIns="91440" anchor="ctr"/>
              <a:lstStyle/>
              <a:p>
                <a:pPr marL="339725">
                  <a:spcAft>
                    <a:spcPts val="600"/>
                  </a:spcAft>
                  <a:buClr>
                    <a:srgbClr val="4D4D4D"/>
                  </a:buClr>
                </a:pPr>
                <a:endParaRPr lang="en-US" sz="1600">
                  <a:solidFill>
                    <a:schemeClr val="bg1"/>
                  </a:solidFill>
                </a:endParaRPr>
              </a:p>
            </p:txBody>
          </p:sp>
        </p:grpSp>
        <p:pic>
          <p:nvPicPr>
            <p:cNvPr id="35897" name="Rectangle 7"/>
            <p:cNvPicPr>
              <a:picLocks noChangeArrowheads="1"/>
            </p:cNvPicPr>
            <p:nvPr/>
          </p:nvPicPr>
          <p:blipFill>
            <a:blip r:embed="rId3" cstate="print"/>
            <a:srcRect/>
            <a:stretch>
              <a:fillRect/>
            </a:stretch>
          </p:blipFill>
          <p:spPr bwMode="blackWhite">
            <a:xfrm>
              <a:off x="457200" y="3362325"/>
              <a:ext cx="2638425" cy="685800"/>
            </a:xfrm>
            <a:prstGeom prst="rect">
              <a:avLst/>
            </a:prstGeom>
            <a:noFill/>
            <a:ln w="9525">
              <a:noFill/>
              <a:miter lim="800000"/>
              <a:headEnd/>
              <a:tailEnd/>
            </a:ln>
          </p:spPr>
        </p:pic>
        <p:sp>
          <p:nvSpPr>
            <p:cNvPr id="35898" name="Rectangle 16"/>
            <p:cNvSpPr>
              <a:spLocks noChangeArrowheads="1"/>
            </p:cNvSpPr>
            <p:nvPr/>
          </p:nvSpPr>
          <p:spPr bwMode="auto">
            <a:xfrm>
              <a:off x="607969" y="1808202"/>
              <a:ext cx="2325958" cy="246221"/>
            </a:xfrm>
            <a:prstGeom prst="rect">
              <a:avLst/>
            </a:prstGeom>
            <a:noFill/>
            <a:ln w="19050" algn="ctr">
              <a:noFill/>
              <a:miter lim="800000"/>
              <a:headEnd/>
              <a:tailEnd/>
            </a:ln>
          </p:spPr>
          <p:txBody>
            <a:bodyPr wrap="none" lIns="0" tIns="0" rIns="0" bIns="0">
              <a:spAutoFit/>
            </a:bodyPr>
            <a:lstStyle/>
            <a:p>
              <a:pPr algn="ctr"/>
              <a:r>
                <a:rPr lang="en-US" sz="1600">
                  <a:solidFill>
                    <a:srgbClr val="4D4D4D"/>
                  </a:solidFill>
                </a:rPr>
                <a:t>Within Same Data Center</a:t>
              </a:r>
            </a:p>
          </p:txBody>
        </p:sp>
        <p:sp>
          <p:nvSpPr>
            <p:cNvPr id="35899" name="Rectangle 234"/>
            <p:cNvSpPr>
              <a:spLocks noChangeArrowheads="1"/>
            </p:cNvSpPr>
            <p:nvPr/>
          </p:nvSpPr>
          <p:spPr bwMode="auto">
            <a:xfrm>
              <a:off x="390525" y="5495925"/>
              <a:ext cx="927100" cy="136525"/>
            </a:xfrm>
            <a:prstGeom prst="rect">
              <a:avLst/>
            </a:prstGeom>
            <a:noFill/>
            <a:ln w="28575" algn="ctr">
              <a:noFill/>
              <a:miter lim="800000"/>
              <a:headEnd/>
              <a:tailEnd/>
            </a:ln>
          </p:spPr>
          <p:txBody>
            <a:bodyPr lIns="0" tIns="0" rIns="0" bIns="0" anchor="ctr" anchorCtr="1"/>
            <a:lstStyle/>
            <a:p>
              <a:pPr algn="ctr"/>
              <a:r>
                <a:rPr lang="en-US" sz="1000" b="1">
                  <a:solidFill>
                    <a:srgbClr val="000000"/>
                  </a:solidFill>
                </a:rPr>
                <a:t>Rack A</a:t>
              </a:r>
            </a:p>
          </p:txBody>
        </p:sp>
        <p:sp>
          <p:nvSpPr>
            <p:cNvPr id="35900" name="Rectangle 16"/>
            <p:cNvSpPr>
              <a:spLocks noChangeArrowheads="1"/>
            </p:cNvSpPr>
            <p:nvPr/>
          </p:nvSpPr>
          <p:spPr bwMode="auto">
            <a:xfrm>
              <a:off x="513648" y="5684838"/>
              <a:ext cx="2514600" cy="182562"/>
            </a:xfrm>
            <a:prstGeom prst="rect">
              <a:avLst/>
            </a:prstGeom>
            <a:noFill/>
            <a:ln w="19050" algn="ctr">
              <a:noFill/>
              <a:miter lim="800000"/>
              <a:headEnd/>
              <a:tailEnd/>
            </a:ln>
          </p:spPr>
          <p:txBody>
            <a:bodyPr lIns="0" tIns="0" rIns="0" bIns="0">
              <a:spAutoFit/>
            </a:bodyPr>
            <a:lstStyle/>
            <a:p>
              <a:pPr algn="ctr"/>
              <a:r>
                <a:rPr lang="en-US" sz="1200" b="1"/>
                <a:t>Layer 2 domain across racks</a:t>
              </a:r>
            </a:p>
          </p:txBody>
        </p:sp>
        <p:sp>
          <p:nvSpPr>
            <p:cNvPr id="35901" name="Text Box 30"/>
            <p:cNvSpPr txBox="1">
              <a:spLocks noChangeArrowheads="1"/>
            </p:cNvSpPr>
            <p:nvPr/>
          </p:nvSpPr>
          <p:spPr bwMode="auto">
            <a:xfrm>
              <a:off x="853374" y="1143000"/>
              <a:ext cx="1844675" cy="369332"/>
            </a:xfrm>
            <a:prstGeom prst="rect">
              <a:avLst/>
            </a:prstGeom>
            <a:noFill/>
            <a:ln w="9525">
              <a:noFill/>
              <a:miter lim="800000"/>
              <a:headEnd/>
              <a:tailEnd/>
            </a:ln>
          </p:spPr>
          <p:txBody>
            <a:bodyPr>
              <a:spAutoFit/>
            </a:bodyPr>
            <a:lstStyle/>
            <a:p>
              <a:pPr algn="ctr">
                <a:spcBef>
                  <a:spcPct val="50000"/>
                </a:spcBef>
              </a:pPr>
              <a:r>
                <a:rPr lang="en-US" b="1">
                  <a:solidFill>
                    <a:schemeClr val="bg1"/>
                  </a:solidFill>
                </a:rPr>
                <a:t>Scenario #1</a:t>
              </a:r>
            </a:p>
          </p:txBody>
        </p:sp>
        <p:sp>
          <p:nvSpPr>
            <p:cNvPr id="35902" name="Text Box 96"/>
            <p:cNvSpPr txBox="1">
              <a:spLocks noChangeArrowheads="1"/>
            </p:cNvSpPr>
            <p:nvPr/>
          </p:nvSpPr>
          <p:spPr bwMode="auto">
            <a:xfrm>
              <a:off x="452436" y="3220243"/>
              <a:ext cx="2519363" cy="276999"/>
            </a:xfrm>
            <a:prstGeom prst="rect">
              <a:avLst/>
            </a:prstGeom>
            <a:noFill/>
            <a:ln w="9525">
              <a:noFill/>
              <a:miter lim="800000"/>
              <a:headEnd/>
              <a:tailEnd/>
            </a:ln>
          </p:spPr>
          <p:txBody>
            <a:bodyPr wrap="square">
              <a:spAutoFit/>
            </a:bodyPr>
            <a:lstStyle/>
            <a:p>
              <a:pPr>
                <a:spcBef>
                  <a:spcPct val="50000"/>
                </a:spcBef>
              </a:pPr>
              <a:r>
                <a:rPr lang="en-US" sz="1200" b="1" dirty="0" smtClean="0">
                  <a:solidFill>
                    <a:schemeClr val="hlink"/>
                  </a:solidFill>
                </a:rPr>
                <a:t>Clustered Access Switches</a:t>
              </a:r>
              <a:endParaRPr lang="en-US" sz="1200" b="1" dirty="0">
                <a:solidFill>
                  <a:schemeClr val="hlink"/>
                </a:solidFill>
              </a:endParaRPr>
            </a:p>
          </p:txBody>
        </p:sp>
        <p:pic>
          <p:nvPicPr>
            <p:cNvPr id="35904" name="Picture 238" descr="EXSeriesC"/>
            <p:cNvPicPr>
              <a:picLocks noChangeAspect="1" noChangeArrowheads="1"/>
            </p:cNvPicPr>
            <p:nvPr/>
          </p:nvPicPr>
          <p:blipFill>
            <a:blip r:embed="rId4" cstate="print"/>
            <a:srcRect/>
            <a:stretch>
              <a:fillRect/>
            </a:stretch>
          </p:blipFill>
          <p:spPr bwMode="auto">
            <a:xfrm>
              <a:off x="2343150" y="3514725"/>
              <a:ext cx="663740" cy="128588"/>
            </a:xfrm>
            <a:prstGeom prst="rect">
              <a:avLst/>
            </a:prstGeom>
            <a:noFill/>
            <a:ln w="9525">
              <a:noFill/>
              <a:miter lim="800000"/>
              <a:headEnd/>
              <a:tailEnd/>
            </a:ln>
          </p:spPr>
        </p:pic>
        <p:sp>
          <p:nvSpPr>
            <p:cNvPr id="35905" name="Freeform 86"/>
            <p:cNvSpPr>
              <a:spLocks/>
            </p:cNvSpPr>
            <p:nvPr/>
          </p:nvSpPr>
          <p:spPr bwMode="auto">
            <a:xfrm>
              <a:off x="581025" y="3581400"/>
              <a:ext cx="238125" cy="676275"/>
            </a:xfrm>
            <a:custGeom>
              <a:avLst/>
              <a:gdLst>
                <a:gd name="T0" fmla="*/ 0 w 238125"/>
                <a:gd name="T1" fmla="*/ 0 h 676275"/>
                <a:gd name="T2" fmla="*/ 238125 w 238125"/>
                <a:gd name="T3" fmla="*/ 676275 h 676275"/>
                <a:gd name="T4" fmla="*/ 0 60000 65536"/>
                <a:gd name="T5" fmla="*/ 0 60000 65536"/>
              </a:gdLst>
              <a:ahLst/>
              <a:cxnLst>
                <a:cxn ang="T4">
                  <a:pos x="T0" y="T1"/>
                </a:cxn>
                <a:cxn ang="T5">
                  <a:pos x="T2" y="T3"/>
                </a:cxn>
              </a:cxnLst>
              <a:rect l="0" t="0" r="r" b="b"/>
              <a:pathLst>
                <a:path w="238125" h="676275">
                  <a:moveTo>
                    <a:pt x="0" y="0"/>
                  </a:moveTo>
                  <a:lnTo>
                    <a:pt x="238125" y="676275"/>
                  </a:lnTo>
                </a:path>
              </a:pathLst>
            </a:custGeom>
            <a:noFill/>
            <a:ln w="25400">
              <a:solidFill>
                <a:schemeClr val="hlink"/>
              </a:solidFill>
              <a:round/>
              <a:headEnd/>
              <a:tailEnd/>
            </a:ln>
          </p:spPr>
          <p:txBody>
            <a:bodyPr wrap="none" lIns="0" tIns="0" rIns="0" bIns="0" anchor="ctr"/>
            <a:lstStyle/>
            <a:p>
              <a:endParaRPr lang="en-US"/>
            </a:p>
          </p:txBody>
        </p:sp>
        <p:sp>
          <p:nvSpPr>
            <p:cNvPr id="35906" name="Freeform 87"/>
            <p:cNvSpPr>
              <a:spLocks/>
            </p:cNvSpPr>
            <p:nvPr/>
          </p:nvSpPr>
          <p:spPr bwMode="auto">
            <a:xfrm>
              <a:off x="933450" y="3829050"/>
              <a:ext cx="0" cy="352425"/>
            </a:xfrm>
            <a:custGeom>
              <a:avLst/>
              <a:gdLst>
                <a:gd name="T0" fmla="*/ 352425 h 352425"/>
                <a:gd name="T1" fmla="*/ 0 h 352425"/>
                <a:gd name="T2" fmla="*/ 0 60000 65536"/>
                <a:gd name="T3" fmla="*/ 0 60000 65536"/>
              </a:gdLst>
              <a:ahLst/>
              <a:cxnLst>
                <a:cxn ang="T2">
                  <a:pos x="0" y="T0"/>
                </a:cxn>
                <a:cxn ang="T3">
                  <a:pos x="0" y="T1"/>
                </a:cxn>
              </a:cxnLst>
              <a:rect l="0" t="0" r="r" b="b"/>
              <a:pathLst>
                <a:path h="352425">
                  <a:moveTo>
                    <a:pt x="0" y="352425"/>
                  </a:moveTo>
                  <a:lnTo>
                    <a:pt x="0" y="0"/>
                  </a:lnTo>
                </a:path>
              </a:pathLst>
            </a:custGeom>
            <a:noFill/>
            <a:ln w="25400">
              <a:solidFill>
                <a:schemeClr val="hlink"/>
              </a:solidFill>
              <a:round/>
              <a:headEnd/>
              <a:tailEnd/>
            </a:ln>
          </p:spPr>
          <p:txBody>
            <a:bodyPr wrap="none" lIns="0" tIns="0" rIns="0" bIns="0" anchor="ctr"/>
            <a:lstStyle/>
            <a:p>
              <a:endParaRPr lang="en-US"/>
            </a:p>
          </p:txBody>
        </p:sp>
        <p:pic>
          <p:nvPicPr>
            <p:cNvPr id="35907" name="Picture 1" descr="C:\Users\User\Desktop\Dog &amp; Pony Show\Juniper\Juniper Template NEW\Juniper Icon Library PNGs\Database 1c.png"/>
            <p:cNvPicPr>
              <a:picLocks noChangeAspect="1" noChangeArrowheads="1"/>
            </p:cNvPicPr>
            <p:nvPr/>
          </p:nvPicPr>
          <p:blipFill>
            <a:blip r:embed="rId5" cstate="print"/>
            <a:srcRect/>
            <a:stretch>
              <a:fillRect/>
            </a:stretch>
          </p:blipFill>
          <p:spPr bwMode="auto">
            <a:xfrm>
              <a:off x="713843" y="4048125"/>
              <a:ext cx="286282" cy="493712"/>
            </a:xfrm>
            <a:prstGeom prst="rect">
              <a:avLst/>
            </a:prstGeom>
            <a:noFill/>
            <a:ln w="9525">
              <a:noFill/>
              <a:miter lim="800000"/>
              <a:headEnd/>
              <a:tailEnd/>
            </a:ln>
          </p:spPr>
        </p:pic>
        <p:pic>
          <p:nvPicPr>
            <p:cNvPr id="35908" name="Picture 238" descr="EXSeriesC"/>
            <p:cNvPicPr>
              <a:picLocks noChangeAspect="1" noChangeArrowheads="1"/>
            </p:cNvPicPr>
            <p:nvPr/>
          </p:nvPicPr>
          <p:blipFill>
            <a:blip r:embed="rId4" cstate="print"/>
            <a:srcRect/>
            <a:stretch>
              <a:fillRect/>
            </a:stretch>
          </p:blipFill>
          <p:spPr bwMode="auto">
            <a:xfrm>
              <a:off x="533400" y="3514725"/>
              <a:ext cx="663740" cy="128588"/>
            </a:xfrm>
            <a:prstGeom prst="rect">
              <a:avLst/>
            </a:prstGeom>
            <a:noFill/>
            <a:ln w="9525">
              <a:noFill/>
              <a:miter lim="800000"/>
              <a:headEnd/>
              <a:tailEnd/>
            </a:ln>
          </p:spPr>
        </p:pic>
        <p:pic>
          <p:nvPicPr>
            <p:cNvPr id="35909" name="Picture 238" descr="EXSeriesC"/>
            <p:cNvPicPr>
              <a:picLocks noChangeAspect="1" noChangeArrowheads="1"/>
            </p:cNvPicPr>
            <p:nvPr/>
          </p:nvPicPr>
          <p:blipFill>
            <a:blip r:embed="rId4" cstate="print"/>
            <a:srcRect/>
            <a:stretch>
              <a:fillRect/>
            </a:stretch>
          </p:blipFill>
          <p:spPr bwMode="auto">
            <a:xfrm>
              <a:off x="838200" y="3743325"/>
              <a:ext cx="663740" cy="128588"/>
            </a:xfrm>
            <a:prstGeom prst="rect">
              <a:avLst/>
            </a:prstGeom>
            <a:noFill/>
            <a:ln w="9525">
              <a:noFill/>
              <a:miter lim="800000"/>
              <a:headEnd/>
              <a:tailEnd/>
            </a:ln>
          </p:spPr>
        </p:pic>
        <p:sp>
          <p:nvSpPr>
            <p:cNvPr id="35910" name="Freeform 88"/>
            <p:cNvSpPr>
              <a:spLocks/>
            </p:cNvSpPr>
            <p:nvPr/>
          </p:nvSpPr>
          <p:spPr bwMode="auto">
            <a:xfrm>
              <a:off x="2590800" y="3829050"/>
              <a:ext cx="0" cy="352425"/>
            </a:xfrm>
            <a:custGeom>
              <a:avLst/>
              <a:gdLst>
                <a:gd name="T0" fmla="*/ 352425 h 352425"/>
                <a:gd name="T1" fmla="*/ 0 h 352425"/>
                <a:gd name="T2" fmla="*/ 0 60000 65536"/>
                <a:gd name="T3" fmla="*/ 0 60000 65536"/>
              </a:gdLst>
              <a:ahLst/>
              <a:cxnLst>
                <a:cxn ang="T2">
                  <a:pos x="0" y="T0"/>
                </a:cxn>
                <a:cxn ang="T3">
                  <a:pos x="0" y="T1"/>
                </a:cxn>
              </a:cxnLst>
              <a:rect l="0" t="0" r="r" b="b"/>
              <a:pathLst>
                <a:path h="352425">
                  <a:moveTo>
                    <a:pt x="0" y="352425"/>
                  </a:moveTo>
                  <a:lnTo>
                    <a:pt x="0" y="0"/>
                  </a:lnTo>
                </a:path>
              </a:pathLst>
            </a:custGeom>
            <a:noFill/>
            <a:ln w="25400">
              <a:solidFill>
                <a:schemeClr val="hlink"/>
              </a:solidFill>
              <a:round/>
              <a:headEnd/>
              <a:tailEnd/>
            </a:ln>
          </p:spPr>
          <p:txBody>
            <a:bodyPr wrap="none" lIns="0" tIns="0" rIns="0" bIns="0" anchor="ctr"/>
            <a:lstStyle/>
            <a:p>
              <a:endParaRPr lang="en-US"/>
            </a:p>
          </p:txBody>
        </p:sp>
        <p:pic>
          <p:nvPicPr>
            <p:cNvPr id="35911" name="Picture 1" descr="C:\Users\User\Desktop\Dog &amp; Pony Show\Juniper\Juniper Template NEW\Juniper Icon Library PNGs\Database 1c.png"/>
            <p:cNvPicPr>
              <a:picLocks noChangeAspect="1" noChangeArrowheads="1"/>
            </p:cNvPicPr>
            <p:nvPr/>
          </p:nvPicPr>
          <p:blipFill>
            <a:blip r:embed="rId5" cstate="print"/>
            <a:srcRect/>
            <a:stretch>
              <a:fillRect/>
            </a:stretch>
          </p:blipFill>
          <p:spPr bwMode="auto">
            <a:xfrm>
              <a:off x="2514068" y="4048125"/>
              <a:ext cx="286282" cy="493712"/>
            </a:xfrm>
            <a:prstGeom prst="rect">
              <a:avLst/>
            </a:prstGeom>
            <a:noFill/>
            <a:ln w="9525">
              <a:noFill/>
              <a:miter lim="800000"/>
              <a:headEnd/>
              <a:tailEnd/>
            </a:ln>
          </p:spPr>
        </p:pic>
        <p:pic>
          <p:nvPicPr>
            <p:cNvPr id="35912" name="Picture 238" descr="EXSeriesC"/>
            <p:cNvPicPr>
              <a:picLocks noChangeAspect="1" noChangeArrowheads="1"/>
            </p:cNvPicPr>
            <p:nvPr/>
          </p:nvPicPr>
          <p:blipFill>
            <a:blip r:embed="rId4" cstate="print"/>
            <a:srcRect/>
            <a:stretch>
              <a:fillRect/>
            </a:stretch>
          </p:blipFill>
          <p:spPr bwMode="auto">
            <a:xfrm>
              <a:off x="1981200" y="3743325"/>
              <a:ext cx="663740" cy="128588"/>
            </a:xfrm>
            <a:prstGeom prst="rect">
              <a:avLst/>
            </a:prstGeom>
            <a:noFill/>
            <a:ln w="9525">
              <a:noFill/>
              <a:miter lim="800000"/>
              <a:headEnd/>
              <a:tailEnd/>
            </a:ln>
          </p:spPr>
        </p:pic>
        <p:sp>
          <p:nvSpPr>
            <p:cNvPr id="90" name="Arc 89"/>
            <p:cNvSpPr/>
            <p:nvPr/>
          </p:nvSpPr>
          <p:spPr>
            <a:xfrm rot="18959391">
              <a:off x="790575" y="3943349"/>
              <a:ext cx="1981199" cy="1981200"/>
            </a:xfrm>
            <a:prstGeom prst="arc">
              <a:avLst/>
            </a:prstGeom>
            <a:ln w="50800">
              <a:solidFill>
                <a:srgbClr val="2F5376"/>
              </a:solidFill>
              <a:headEnd type="none" w="med" len="sm"/>
              <a:tailEnd type="arrow" w="med" len="sm"/>
            </a:ln>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dirty="0"/>
            </a:p>
          </p:txBody>
        </p:sp>
        <p:pic>
          <p:nvPicPr>
            <p:cNvPr id="35914" name="Picture 2" descr="C:\Users\User\Desktop\Dog &amp; Pony Show\Juniper\Juniper Template NEW\Juniper Icon Library PNGs\Generic Racks 3.png"/>
            <p:cNvPicPr>
              <a:picLocks noChangeAspect="1" noChangeArrowheads="1"/>
            </p:cNvPicPr>
            <p:nvPr/>
          </p:nvPicPr>
          <p:blipFill>
            <a:blip r:embed="rId6" cstate="print"/>
            <a:srcRect/>
            <a:stretch>
              <a:fillRect/>
            </a:stretch>
          </p:blipFill>
          <p:spPr bwMode="auto">
            <a:xfrm>
              <a:off x="644440" y="4611173"/>
              <a:ext cx="419270" cy="884752"/>
            </a:xfrm>
            <a:prstGeom prst="rect">
              <a:avLst/>
            </a:prstGeom>
            <a:noFill/>
            <a:ln w="9525">
              <a:noFill/>
              <a:miter lim="800000"/>
              <a:headEnd/>
              <a:tailEnd/>
            </a:ln>
          </p:spPr>
        </p:pic>
        <p:sp>
          <p:nvSpPr>
            <p:cNvPr id="35915" name="Rectangle 234"/>
            <p:cNvSpPr>
              <a:spLocks noChangeArrowheads="1"/>
            </p:cNvSpPr>
            <p:nvPr/>
          </p:nvSpPr>
          <p:spPr bwMode="auto">
            <a:xfrm>
              <a:off x="2184485" y="5495925"/>
              <a:ext cx="927100" cy="136525"/>
            </a:xfrm>
            <a:prstGeom prst="rect">
              <a:avLst/>
            </a:prstGeom>
            <a:noFill/>
            <a:ln w="28575" algn="ctr">
              <a:noFill/>
              <a:miter lim="800000"/>
              <a:headEnd/>
              <a:tailEnd/>
            </a:ln>
          </p:spPr>
          <p:txBody>
            <a:bodyPr lIns="0" tIns="0" rIns="0" bIns="0" anchor="ctr" anchorCtr="1"/>
            <a:lstStyle/>
            <a:p>
              <a:pPr algn="ctr"/>
              <a:r>
                <a:rPr lang="en-US" sz="1000" b="1">
                  <a:solidFill>
                    <a:srgbClr val="000000"/>
                  </a:solidFill>
                </a:rPr>
                <a:t>Rack A</a:t>
              </a:r>
            </a:p>
          </p:txBody>
        </p:sp>
        <p:pic>
          <p:nvPicPr>
            <p:cNvPr id="35916" name="Picture 2" descr="C:\Users\User\Desktop\Dog &amp; Pony Show\Juniper\Juniper Template NEW\Juniper Icon Library PNGs\Generic Racks 3.png"/>
            <p:cNvPicPr>
              <a:picLocks noChangeAspect="1" noChangeArrowheads="1"/>
            </p:cNvPicPr>
            <p:nvPr/>
          </p:nvPicPr>
          <p:blipFill>
            <a:blip r:embed="rId6" cstate="print"/>
            <a:srcRect/>
            <a:stretch>
              <a:fillRect/>
            </a:stretch>
          </p:blipFill>
          <p:spPr bwMode="auto">
            <a:xfrm>
              <a:off x="2438400" y="4611173"/>
              <a:ext cx="419270" cy="884752"/>
            </a:xfrm>
            <a:prstGeom prst="rect">
              <a:avLst/>
            </a:prstGeom>
            <a:noFill/>
            <a:ln w="9525">
              <a:noFill/>
              <a:miter lim="800000"/>
              <a:headEnd/>
              <a:tailEnd/>
            </a:ln>
          </p:spPr>
        </p:pic>
      </p:grpSp>
      <p:grpSp>
        <p:nvGrpSpPr>
          <p:cNvPr id="4" name="Group 105"/>
          <p:cNvGrpSpPr>
            <a:grpSpLocks/>
          </p:cNvGrpSpPr>
          <p:nvPr/>
        </p:nvGrpSpPr>
        <p:grpSpPr bwMode="auto">
          <a:xfrm>
            <a:off x="3252788" y="990600"/>
            <a:ext cx="2657971" cy="5105400"/>
            <a:chOff x="3252707" y="990600"/>
            <a:chExt cx="2658048" cy="5105399"/>
          </a:xfrm>
        </p:grpSpPr>
        <p:grpSp>
          <p:nvGrpSpPr>
            <p:cNvPr id="35873" name="Group 92"/>
            <p:cNvGrpSpPr>
              <a:grpSpLocks/>
            </p:cNvGrpSpPr>
            <p:nvPr/>
          </p:nvGrpSpPr>
          <p:grpSpPr bwMode="auto">
            <a:xfrm>
              <a:off x="3252707" y="990600"/>
              <a:ext cx="2658048" cy="5105399"/>
              <a:chOff x="3252707" y="990600"/>
              <a:chExt cx="2658048" cy="5105399"/>
            </a:xfrm>
          </p:grpSpPr>
          <p:sp>
            <p:nvSpPr>
              <p:cNvPr id="35875" name="TextBox 65"/>
              <p:cNvSpPr txBox="1">
                <a:spLocks noChangeArrowheads="1"/>
              </p:cNvSpPr>
              <p:nvPr/>
            </p:nvSpPr>
            <p:spPr bwMode="auto">
              <a:xfrm>
                <a:off x="3257859" y="1667502"/>
                <a:ext cx="2652896" cy="4428497"/>
              </a:xfrm>
              <a:prstGeom prst="rect">
                <a:avLst/>
              </a:prstGeom>
              <a:solidFill>
                <a:srgbClr val="E8E8E8"/>
              </a:solidFill>
              <a:ln w="9525">
                <a:noFill/>
                <a:miter lim="800000"/>
                <a:headEnd/>
                <a:tailEnd/>
              </a:ln>
            </p:spPr>
            <p:txBody>
              <a:bodyPr tIns="91440" bIns="91440"/>
              <a:lstStyle/>
              <a:p>
                <a:pPr marL="177800" indent="-177800">
                  <a:lnSpc>
                    <a:spcPts val="1900"/>
                  </a:lnSpc>
                  <a:spcAft>
                    <a:spcPts val="600"/>
                  </a:spcAft>
                  <a:buClr>
                    <a:srgbClr val="4D4D4D"/>
                  </a:buClr>
                  <a:tabLst>
                    <a:tab pos="177800" algn="l"/>
                  </a:tabLst>
                </a:pPr>
                <a:endParaRPr lang="en-US" sz="1500">
                  <a:solidFill>
                    <a:srgbClr val="494949"/>
                  </a:solidFill>
                </a:endParaRPr>
              </a:p>
            </p:txBody>
          </p:sp>
          <p:pic>
            <p:nvPicPr>
              <p:cNvPr id="35876" name="Rectangle 7"/>
              <p:cNvPicPr>
                <a:picLocks noChangeArrowheads="1"/>
              </p:cNvPicPr>
              <p:nvPr/>
            </p:nvPicPr>
            <p:blipFill>
              <a:blip r:embed="rId3" cstate="print"/>
              <a:srcRect/>
              <a:stretch>
                <a:fillRect/>
              </a:stretch>
            </p:blipFill>
            <p:spPr bwMode="blackWhite">
              <a:xfrm>
                <a:off x="3267075" y="3362325"/>
                <a:ext cx="2638425" cy="685800"/>
              </a:xfrm>
              <a:prstGeom prst="rect">
                <a:avLst/>
              </a:prstGeom>
              <a:noFill/>
              <a:ln w="9525">
                <a:noFill/>
                <a:miter lim="800000"/>
                <a:headEnd/>
                <a:tailEnd/>
              </a:ln>
            </p:spPr>
          </p:pic>
          <p:sp>
            <p:nvSpPr>
              <p:cNvPr id="35877" name="TextBox 70"/>
              <p:cNvSpPr txBox="1">
                <a:spLocks noChangeArrowheads="1"/>
              </p:cNvSpPr>
              <p:nvPr/>
            </p:nvSpPr>
            <p:spPr bwMode="auto">
              <a:xfrm>
                <a:off x="3252707" y="990600"/>
                <a:ext cx="2652378" cy="677108"/>
              </a:xfrm>
              <a:prstGeom prst="rect">
                <a:avLst/>
              </a:prstGeom>
              <a:solidFill>
                <a:srgbClr val="2F5376"/>
              </a:solidFill>
              <a:ln w="9525">
                <a:noFill/>
                <a:miter lim="800000"/>
                <a:headEnd/>
                <a:tailEnd/>
              </a:ln>
            </p:spPr>
            <p:txBody>
              <a:bodyPr lIns="274320" tIns="91440" rIns="274320" bIns="91440" anchor="ctr"/>
              <a:lstStyle/>
              <a:p>
                <a:pPr marL="339725">
                  <a:spcAft>
                    <a:spcPts val="600"/>
                  </a:spcAft>
                  <a:buClr>
                    <a:srgbClr val="4D4D4D"/>
                  </a:buClr>
                </a:pPr>
                <a:endParaRPr lang="en-US" sz="1600">
                  <a:solidFill>
                    <a:schemeClr val="bg1"/>
                  </a:solidFill>
                </a:endParaRPr>
              </a:p>
            </p:txBody>
          </p:sp>
          <p:sp>
            <p:nvSpPr>
              <p:cNvPr id="35878" name="Rectangle 16"/>
              <p:cNvSpPr>
                <a:spLocks noChangeArrowheads="1"/>
              </p:cNvSpPr>
              <p:nvPr/>
            </p:nvSpPr>
            <p:spPr bwMode="auto">
              <a:xfrm>
                <a:off x="3325405" y="1808202"/>
                <a:ext cx="2517804" cy="492443"/>
              </a:xfrm>
              <a:prstGeom prst="rect">
                <a:avLst/>
              </a:prstGeom>
              <a:noFill/>
              <a:ln w="19050" algn="ctr">
                <a:noFill/>
                <a:miter lim="800000"/>
                <a:headEnd/>
                <a:tailEnd/>
              </a:ln>
            </p:spPr>
            <p:txBody>
              <a:bodyPr wrap="none" lIns="0" tIns="0" rIns="0" bIns="0">
                <a:spAutoFit/>
              </a:bodyPr>
              <a:lstStyle/>
              <a:p>
                <a:pPr algn="ctr"/>
                <a:r>
                  <a:rPr lang="en-US" sz="1600">
                    <a:solidFill>
                      <a:srgbClr val="4D4D4D"/>
                    </a:solidFill>
                  </a:rPr>
                  <a:t> Data Centers in the same </a:t>
                </a:r>
              </a:p>
              <a:p>
                <a:pPr algn="ctr"/>
                <a:r>
                  <a:rPr lang="en-US" sz="1600">
                    <a:solidFill>
                      <a:srgbClr val="4D4D4D"/>
                    </a:solidFill>
                  </a:rPr>
                  <a:t>City - two different locations</a:t>
                </a:r>
              </a:p>
            </p:txBody>
          </p:sp>
          <p:sp>
            <p:nvSpPr>
              <p:cNvPr id="35879" name="Rectangle 16"/>
              <p:cNvSpPr>
                <a:spLocks noChangeArrowheads="1"/>
              </p:cNvSpPr>
              <p:nvPr/>
            </p:nvSpPr>
            <p:spPr bwMode="auto">
              <a:xfrm>
                <a:off x="3365107" y="5673725"/>
                <a:ext cx="2438400" cy="365125"/>
              </a:xfrm>
              <a:prstGeom prst="rect">
                <a:avLst/>
              </a:prstGeom>
              <a:noFill/>
              <a:ln w="19050" algn="ctr">
                <a:noFill/>
                <a:miter lim="800000"/>
                <a:headEnd/>
                <a:tailEnd/>
              </a:ln>
            </p:spPr>
            <p:txBody>
              <a:bodyPr lIns="0" tIns="0" rIns="0" bIns="0">
                <a:spAutoFit/>
              </a:bodyPr>
              <a:lstStyle/>
              <a:p>
                <a:pPr algn="ctr"/>
                <a:r>
                  <a:rPr lang="en-US" sz="1200" b="1"/>
                  <a:t>Layer 2 domain across </a:t>
                </a:r>
                <a:br>
                  <a:rPr lang="en-US" sz="1200" b="1"/>
                </a:br>
                <a:r>
                  <a:rPr lang="en-US" sz="1200" b="1"/>
                  <a:t>fiber connected data centers</a:t>
                </a:r>
              </a:p>
            </p:txBody>
          </p:sp>
          <p:sp>
            <p:nvSpPr>
              <p:cNvPr id="35880" name="Text Box 31"/>
              <p:cNvSpPr txBox="1">
                <a:spLocks noChangeArrowheads="1"/>
              </p:cNvSpPr>
              <p:nvPr/>
            </p:nvSpPr>
            <p:spPr bwMode="auto">
              <a:xfrm>
                <a:off x="3693865" y="1143000"/>
                <a:ext cx="1770062" cy="369332"/>
              </a:xfrm>
              <a:prstGeom prst="rect">
                <a:avLst/>
              </a:prstGeom>
              <a:noFill/>
              <a:ln w="9525">
                <a:noFill/>
                <a:miter lim="800000"/>
                <a:headEnd/>
                <a:tailEnd/>
              </a:ln>
            </p:spPr>
            <p:txBody>
              <a:bodyPr>
                <a:spAutoFit/>
              </a:bodyPr>
              <a:lstStyle/>
              <a:p>
                <a:pPr algn="ctr">
                  <a:spcBef>
                    <a:spcPct val="50000"/>
                  </a:spcBef>
                </a:pPr>
                <a:r>
                  <a:rPr lang="en-US" b="1">
                    <a:solidFill>
                      <a:schemeClr val="bg1"/>
                    </a:solidFill>
                  </a:rPr>
                  <a:t>Scenario #2</a:t>
                </a:r>
              </a:p>
            </p:txBody>
          </p:sp>
          <p:sp>
            <p:nvSpPr>
              <p:cNvPr id="35881" name="Text Box 97"/>
              <p:cNvSpPr txBox="1">
                <a:spLocks noChangeArrowheads="1"/>
              </p:cNvSpPr>
              <p:nvPr/>
            </p:nvSpPr>
            <p:spPr bwMode="auto">
              <a:xfrm>
                <a:off x="3259667" y="3220243"/>
                <a:ext cx="2531525" cy="276999"/>
              </a:xfrm>
              <a:prstGeom prst="rect">
                <a:avLst/>
              </a:prstGeom>
              <a:noFill/>
              <a:ln w="9525">
                <a:noFill/>
                <a:miter lim="800000"/>
                <a:headEnd/>
                <a:tailEnd/>
              </a:ln>
            </p:spPr>
            <p:txBody>
              <a:bodyPr wrap="square">
                <a:spAutoFit/>
              </a:bodyPr>
              <a:lstStyle/>
              <a:p>
                <a:pPr>
                  <a:spcBef>
                    <a:spcPct val="50000"/>
                  </a:spcBef>
                </a:pPr>
                <a:r>
                  <a:rPr lang="en-US" sz="1200" b="1" dirty="0" smtClean="0">
                    <a:solidFill>
                      <a:schemeClr val="hlink"/>
                    </a:solidFill>
                  </a:rPr>
                  <a:t>Clustered Access Switches</a:t>
                </a:r>
                <a:endParaRPr lang="en-US" sz="1200" b="1" dirty="0">
                  <a:solidFill>
                    <a:schemeClr val="hlink"/>
                  </a:solidFill>
                </a:endParaRPr>
              </a:p>
            </p:txBody>
          </p:sp>
          <p:pic>
            <p:nvPicPr>
              <p:cNvPr id="35883" name="Picture 238" descr="EXSeriesC"/>
              <p:cNvPicPr>
                <a:picLocks noChangeAspect="1" noChangeArrowheads="1"/>
              </p:cNvPicPr>
              <p:nvPr/>
            </p:nvPicPr>
            <p:blipFill>
              <a:blip r:embed="rId4" cstate="print"/>
              <a:srcRect/>
              <a:stretch>
                <a:fillRect/>
              </a:stretch>
            </p:blipFill>
            <p:spPr bwMode="auto">
              <a:xfrm>
                <a:off x="5162550" y="3514725"/>
                <a:ext cx="663740" cy="128588"/>
              </a:xfrm>
              <a:prstGeom prst="rect">
                <a:avLst/>
              </a:prstGeom>
              <a:noFill/>
              <a:ln w="9525">
                <a:noFill/>
                <a:miter lim="800000"/>
                <a:headEnd/>
                <a:tailEnd/>
              </a:ln>
            </p:spPr>
          </p:pic>
          <p:sp>
            <p:nvSpPr>
              <p:cNvPr id="35884" name="Freeform 94"/>
              <p:cNvSpPr>
                <a:spLocks/>
              </p:cNvSpPr>
              <p:nvPr/>
            </p:nvSpPr>
            <p:spPr bwMode="auto">
              <a:xfrm>
                <a:off x="3400425" y="3581400"/>
                <a:ext cx="238125" cy="676275"/>
              </a:xfrm>
              <a:custGeom>
                <a:avLst/>
                <a:gdLst>
                  <a:gd name="T0" fmla="*/ 0 w 238125"/>
                  <a:gd name="T1" fmla="*/ 0 h 676275"/>
                  <a:gd name="T2" fmla="*/ 238125 w 238125"/>
                  <a:gd name="T3" fmla="*/ 676275 h 676275"/>
                  <a:gd name="T4" fmla="*/ 0 60000 65536"/>
                  <a:gd name="T5" fmla="*/ 0 60000 65536"/>
                </a:gdLst>
                <a:ahLst/>
                <a:cxnLst>
                  <a:cxn ang="T4">
                    <a:pos x="T0" y="T1"/>
                  </a:cxn>
                  <a:cxn ang="T5">
                    <a:pos x="T2" y="T3"/>
                  </a:cxn>
                </a:cxnLst>
                <a:rect l="0" t="0" r="r" b="b"/>
                <a:pathLst>
                  <a:path w="238125" h="676275">
                    <a:moveTo>
                      <a:pt x="0" y="0"/>
                    </a:moveTo>
                    <a:lnTo>
                      <a:pt x="238125" y="676275"/>
                    </a:lnTo>
                  </a:path>
                </a:pathLst>
              </a:custGeom>
              <a:noFill/>
              <a:ln w="25400">
                <a:solidFill>
                  <a:schemeClr val="hlink"/>
                </a:solidFill>
                <a:round/>
                <a:headEnd/>
                <a:tailEnd/>
              </a:ln>
            </p:spPr>
            <p:txBody>
              <a:bodyPr wrap="none" lIns="0" tIns="0" rIns="0" bIns="0" anchor="ctr"/>
              <a:lstStyle/>
              <a:p>
                <a:endParaRPr lang="en-US"/>
              </a:p>
            </p:txBody>
          </p:sp>
          <p:sp>
            <p:nvSpPr>
              <p:cNvPr id="35885" name="Freeform 95"/>
              <p:cNvSpPr>
                <a:spLocks/>
              </p:cNvSpPr>
              <p:nvPr/>
            </p:nvSpPr>
            <p:spPr bwMode="auto">
              <a:xfrm>
                <a:off x="3752850" y="3829050"/>
                <a:ext cx="0" cy="352425"/>
              </a:xfrm>
              <a:custGeom>
                <a:avLst/>
                <a:gdLst>
                  <a:gd name="T0" fmla="*/ 352425 h 352425"/>
                  <a:gd name="T1" fmla="*/ 0 h 352425"/>
                  <a:gd name="T2" fmla="*/ 0 60000 65536"/>
                  <a:gd name="T3" fmla="*/ 0 60000 65536"/>
                </a:gdLst>
                <a:ahLst/>
                <a:cxnLst>
                  <a:cxn ang="T2">
                    <a:pos x="0" y="T0"/>
                  </a:cxn>
                  <a:cxn ang="T3">
                    <a:pos x="0" y="T1"/>
                  </a:cxn>
                </a:cxnLst>
                <a:rect l="0" t="0" r="r" b="b"/>
                <a:pathLst>
                  <a:path h="352425">
                    <a:moveTo>
                      <a:pt x="0" y="352425"/>
                    </a:moveTo>
                    <a:lnTo>
                      <a:pt x="0" y="0"/>
                    </a:lnTo>
                  </a:path>
                </a:pathLst>
              </a:custGeom>
              <a:noFill/>
              <a:ln w="25400">
                <a:solidFill>
                  <a:schemeClr val="hlink"/>
                </a:solidFill>
                <a:round/>
                <a:headEnd/>
                <a:tailEnd/>
              </a:ln>
            </p:spPr>
            <p:txBody>
              <a:bodyPr wrap="none" lIns="0" tIns="0" rIns="0" bIns="0" anchor="ctr"/>
              <a:lstStyle/>
              <a:p>
                <a:endParaRPr lang="en-US"/>
              </a:p>
            </p:txBody>
          </p:sp>
          <p:pic>
            <p:nvPicPr>
              <p:cNvPr id="35886" name="Picture 1" descr="C:\Users\User\Desktop\Dog &amp; Pony Show\Juniper\Juniper Template NEW\Juniper Icon Library PNGs\Database 1c.png"/>
              <p:cNvPicPr>
                <a:picLocks noChangeAspect="1" noChangeArrowheads="1"/>
              </p:cNvPicPr>
              <p:nvPr/>
            </p:nvPicPr>
            <p:blipFill>
              <a:blip r:embed="rId5" cstate="print"/>
              <a:srcRect/>
              <a:stretch>
                <a:fillRect/>
              </a:stretch>
            </p:blipFill>
            <p:spPr bwMode="auto">
              <a:xfrm>
                <a:off x="3533243" y="4048125"/>
                <a:ext cx="286282" cy="493712"/>
              </a:xfrm>
              <a:prstGeom prst="rect">
                <a:avLst/>
              </a:prstGeom>
              <a:noFill/>
              <a:ln w="9525">
                <a:noFill/>
                <a:miter lim="800000"/>
                <a:headEnd/>
                <a:tailEnd/>
              </a:ln>
            </p:spPr>
          </p:pic>
          <p:pic>
            <p:nvPicPr>
              <p:cNvPr id="35887" name="Picture 238" descr="EXSeriesC"/>
              <p:cNvPicPr>
                <a:picLocks noChangeAspect="1" noChangeArrowheads="1"/>
              </p:cNvPicPr>
              <p:nvPr/>
            </p:nvPicPr>
            <p:blipFill>
              <a:blip r:embed="rId4" cstate="print"/>
              <a:srcRect/>
              <a:stretch>
                <a:fillRect/>
              </a:stretch>
            </p:blipFill>
            <p:spPr bwMode="auto">
              <a:xfrm>
                <a:off x="3352800" y="3514725"/>
                <a:ext cx="663740" cy="128588"/>
              </a:xfrm>
              <a:prstGeom prst="rect">
                <a:avLst/>
              </a:prstGeom>
              <a:noFill/>
              <a:ln w="9525">
                <a:noFill/>
                <a:miter lim="800000"/>
                <a:headEnd/>
                <a:tailEnd/>
              </a:ln>
            </p:spPr>
          </p:pic>
          <p:pic>
            <p:nvPicPr>
              <p:cNvPr id="35888" name="Picture 238" descr="EXSeriesC"/>
              <p:cNvPicPr>
                <a:picLocks noChangeAspect="1" noChangeArrowheads="1"/>
              </p:cNvPicPr>
              <p:nvPr/>
            </p:nvPicPr>
            <p:blipFill>
              <a:blip r:embed="rId4" cstate="print"/>
              <a:srcRect/>
              <a:stretch>
                <a:fillRect/>
              </a:stretch>
            </p:blipFill>
            <p:spPr bwMode="auto">
              <a:xfrm>
                <a:off x="3657600" y="3743325"/>
                <a:ext cx="663740" cy="128588"/>
              </a:xfrm>
              <a:prstGeom prst="rect">
                <a:avLst/>
              </a:prstGeom>
              <a:noFill/>
              <a:ln w="9525">
                <a:noFill/>
                <a:miter lim="800000"/>
                <a:headEnd/>
                <a:tailEnd/>
              </a:ln>
            </p:spPr>
          </p:pic>
          <p:sp>
            <p:nvSpPr>
              <p:cNvPr id="35889" name="Freeform 99"/>
              <p:cNvSpPr>
                <a:spLocks/>
              </p:cNvSpPr>
              <p:nvPr/>
            </p:nvSpPr>
            <p:spPr bwMode="auto">
              <a:xfrm>
                <a:off x="5410200" y="3829050"/>
                <a:ext cx="0" cy="352425"/>
              </a:xfrm>
              <a:custGeom>
                <a:avLst/>
                <a:gdLst>
                  <a:gd name="T0" fmla="*/ 352425 h 352425"/>
                  <a:gd name="T1" fmla="*/ 0 h 352425"/>
                  <a:gd name="T2" fmla="*/ 0 60000 65536"/>
                  <a:gd name="T3" fmla="*/ 0 60000 65536"/>
                </a:gdLst>
                <a:ahLst/>
                <a:cxnLst>
                  <a:cxn ang="T2">
                    <a:pos x="0" y="T0"/>
                  </a:cxn>
                  <a:cxn ang="T3">
                    <a:pos x="0" y="T1"/>
                  </a:cxn>
                </a:cxnLst>
                <a:rect l="0" t="0" r="r" b="b"/>
                <a:pathLst>
                  <a:path h="352425">
                    <a:moveTo>
                      <a:pt x="0" y="352425"/>
                    </a:moveTo>
                    <a:lnTo>
                      <a:pt x="0" y="0"/>
                    </a:lnTo>
                  </a:path>
                </a:pathLst>
              </a:custGeom>
              <a:noFill/>
              <a:ln w="25400">
                <a:solidFill>
                  <a:schemeClr val="hlink"/>
                </a:solidFill>
                <a:round/>
                <a:headEnd/>
                <a:tailEnd/>
              </a:ln>
            </p:spPr>
            <p:txBody>
              <a:bodyPr wrap="none" lIns="0" tIns="0" rIns="0" bIns="0" anchor="ctr"/>
              <a:lstStyle/>
              <a:p>
                <a:endParaRPr lang="en-US"/>
              </a:p>
            </p:txBody>
          </p:sp>
          <p:pic>
            <p:nvPicPr>
              <p:cNvPr id="35890" name="Picture 1" descr="C:\Users\User\Desktop\Dog &amp; Pony Show\Juniper\Juniper Template NEW\Juniper Icon Library PNGs\Database 1c.png"/>
              <p:cNvPicPr>
                <a:picLocks noChangeAspect="1" noChangeArrowheads="1"/>
              </p:cNvPicPr>
              <p:nvPr/>
            </p:nvPicPr>
            <p:blipFill>
              <a:blip r:embed="rId5" cstate="print"/>
              <a:srcRect/>
              <a:stretch>
                <a:fillRect/>
              </a:stretch>
            </p:blipFill>
            <p:spPr bwMode="auto">
              <a:xfrm>
                <a:off x="5333468" y="4048125"/>
                <a:ext cx="286282" cy="493712"/>
              </a:xfrm>
              <a:prstGeom prst="rect">
                <a:avLst/>
              </a:prstGeom>
              <a:noFill/>
              <a:ln w="9525">
                <a:noFill/>
                <a:miter lim="800000"/>
                <a:headEnd/>
                <a:tailEnd/>
              </a:ln>
            </p:spPr>
          </p:pic>
          <p:pic>
            <p:nvPicPr>
              <p:cNvPr id="35891" name="Picture 238" descr="EXSeriesC"/>
              <p:cNvPicPr>
                <a:picLocks noChangeAspect="1" noChangeArrowheads="1"/>
              </p:cNvPicPr>
              <p:nvPr/>
            </p:nvPicPr>
            <p:blipFill>
              <a:blip r:embed="rId4" cstate="print"/>
              <a:srcRect/>
              <a:stretch>
                <a:fillRect/>
              </a:stretch>
            </p:blipFill>
            <p:spPr bwMode="auto">
              <a:xfrm>
                <a:off x="4800600" y="3743325"/>
                <a:ext cx="663740" cy="128588"/>
              </a:xfrm>
              <a:prstGeom prst="rect">
                <a:avLst/>
              </a:prstGeom>
              <a:noFill/>
              <a:ln w="9525">
                <a:noFill/>
                <a:miter lim="800000"/>
                <a:headEnd/>
                <a:tailEnd/>
              </a:ln>
            </p:spPr>
          </p:pic>
          <p:pic>
            <p:nvPicPr>
              <p:cNvPr id="35892" name="Picture 3" descr="C:\Users\User\Desktop\Dog &amp; Pony Show\Juniper\Juniper Template NEW\Juniper Icon Library PNGs\Datacenter Building.png"/>
              <p:cNvPicPr>
                <a:picLocks noChangeAspect="1" noChangeArrowheads="1"/>
              </p:cNvPicPr>
              <p:nvPr/>
            </p:nvPicPr>
            <p:blipFill>
              <a:blip r:embed="rId7" cstate="print"/>
              <a:srcRect/>
              <a:stretch>
                <a:fillRect/>
              </a:stretch>
            </p:blipFill>
            <p:spPr bwMode="auto">
              <a:xfrm>
                <a:off x="3343275" y="4611173"/>
                <a:ext cx="967936" cy="378156"/>
              </a:xfrm>
              <a:prstGeom prst="rect">
                <a:avLst/>
              </a:prstGeom>
              <a:noFill/>
              <a:ln w="9525">
                <a:noFill/>
                <a:miter lim="800000"/>
                <a:headEnd/>
                <a:tailEnd/>
              </a:ln>
            </p:spPr>
          </p:pic>
          <p:sp>
            <p:nvSpPr>
              <p:cNvPr id="35893" name="Rectangle 234"/>
              <p:cNvSpPr>
                <a:spLocks noChangeArrowheads="1"/>
              </p:cNvSpPr>
              <p:nvPr/>
            </p:nvSpPr>
            <p:spPr bwMode="auto">
              <a:xfrm>
                <a:off x="3363693" y="5000625"/>
                <a:ext cx="927100" cy="136525"/>
              </a:xfrm>
              <a:prstGeom prst="rect">
                <a:avLst/>
              </a:prstGeom>
              <a:noFill/>
              <a:ln w="28575" algn="ctr">
                <a:noFill/>
                <a:miter lim="800000"/>
                <a:headEnd/>
                <a:tailEnd/>
              </a:ln>
            </p:spPr>
            <p:txBody>
              <a:bodyPr lIns="0" tIns="0" rIns="0" bIns="0" anchor="ctr" anchorCtr="1"/>
              <a:lstStyle/>
              <a:p>
                <a:pPr algn="ctr"/>
                <a:r>
                  <a:rPr lang="en-US" sz="1000" b="1">
                    <a:solidFill>
                      <a:srgbClr val="000000"/>
                    </a:solidFill>
                  </a:rPr>
                  <a:t>Data Center</a:t>
                </a:r>
              </a:p>
            </p:txBody>
          </p:sp>
          <p:pic>
            <p:nvPicPr>
              <p:cNvPr id="35894" name="Picture 3" descr="C:\Users\User\Desktop\Dog &amp; Pony Show\Juniper\Juniper Template NEW\Juniper Icon Library PNGs\Datacenter Building.png"/>
              <p:cNvPicPr>
                <a:picLocks noChangeAspect="1" noChangeArrowheads="1"/>
              </p:cNvPicPr>
              <p:nvPr/>
            </p:nvPicPr>
            <p:blipFill>
              <a:blip r:embed="rId7" cstate="print"/>
              <a:srcRect/>
              <a:stretch>
                <a:fillRect/>
              </a:stretch>
            </p:blipFill>
            <p:spPr bwMode="auto">
              <a:xfrm>
                <a:off x="4876800" y="4611173"/>
                <a:ext cx="967936" cy="378156"/>
              </a:xfrm>
              <a:prstGeom prst="rect">
                <a:avLst/>
              </a:prstGeom>
              <a:noFill/>
              <a:ln w="9525">
                <a:noFill/>
                <a:miter lim="800000"/>
                <a:headEnd/>
                <a:tailEnd/>
              </a:ln>
            </p:spPr>
          </p:pic>
          <p:sp>
            <p:nvSpPr>
              <p:cNvPr id="35895" name="Rectangle 234"/>
              <p:cNvSpPr>
                <a:spLocks noChangeArrowheads="1"/>
              </p:cNvSpPr>
              <p:nvPr/>
            </p:nvSpPr>
            <p:spPr bwMode="auto">
              <a:xfrm>
                <a:off x="4897218" y="5000625"/>
                <a:ext cx="927100" cy="136525"/>
              </a:xfrm>
              <a:prstGeom prst="rect">
                <a:avLst/>
              </a:prstGeom>
              <a:noFill/>
              <a:ln w="28575" algn="ctr">
                <a:noFill/>
                <a:miter lim="800000"/>
                <a:headEnd/>
                <a:tailEnd/>
              </a:ln>
            </p:spPr>
            <p:txBody>
              <a:bodyPr lIns="0" tIns="0" rIns="0" bIns="0" anchor="ctr" anchorCtr="1"/>
              <a:lstStyle/>
              <a:p>
                <a:pPr algn="ctr"/>
                <a:r>
                  <a:rPr lang="en-US" sz="1000" b="1">
                    <a:solidFill>
                      <a:srgbClr val="000000"/>
                    </a:solidFill>
                  </a:rPr>
                  <a:t>Data Center</a:t>
                </a:r>
              </a:p>
            </p:txBody>
          </p:sp>
        </p:grpSp>
        <p:sp>
          <p:nvSpPr>
            <p:cNvPr id="144" name="Arc 143"/>
            <p:cNvSpPr/>
            <p:nvPr/>
          </p:nvSpPr>
          <p:spPr>
            <a:xfrm rot="18959391">
              <a:off x="3590854" y="3943349"/>
              <a:ext cx="1981258" cy="1981200"/>
            </a:xfrm>
            <a:prstGeom prst="arc">
              <a:avLst/>
            </a:prstGeom>
            <a:ln w="50800">
              <a:solidFill>
                <a:srgbClr val="2F5376"/>
              </a:solidFill>
              <a:headEnd type="none" w="med" len="sm"/>
              <a:tailEnd type="arrow" w="med" len="sm"/>
            </a:ln>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grpSp>
      <p:grpSp>
        <p:nvGrpSpPr>
          <p:cNvPr id="9" name="Group 104"/>
          <p:cNvGrpSpPr>
            <a:grpSpLocks/>
          </p:cNvGrpSpPr>
          <p:nvPr/>
        </p:nvGrpSpPr>
        <p:grpSpPr bwMode="auto">
          <a:xfrm>
            <a:off x="6043613" y="990600"/>
            <a:ext cx="2652732" cy="5105400"/>
            <a:chOff x="6043430" y="990600"/>
            <a:chExt cx="2652896" cy="5105399"/>
          </a:xfrm>
        </p:grpSpPr>
        <p:sp>
          <p:nvSpPr>
            <p:cNvPr id="35846" name="TextBox 64"/>
            <p:cNvSpPr txBox="1">
              <a:spLocks noChangeArrowheads="1"/>
            </p:cNvSpPr>
            <p:nvPr/>
          </p:nvSpPr>
          <p:spPr bwMode="auto">
            <a:xfrm>
              <a:off x="6043430" y="1667502"/>
              <a:ext cx="2652896" cy="4428497"/>
            </a:xfrm>
            <a:prstGeom prst="rect">
              <a:avLst/>
            </a:prstGeom>
            <a:solidFill>
              <a:srgbClr val="E8E8E8"/>
            </a:solidFill>
            <a:ln w="9525">
              <a:noFill/>
              <a:miter lim="800000"/>
              <a:headEnd/>
              <a:tailEnd/>
            </a:ln>
          </p:spPr>
          <p:txBody>
            <a:bodyPr tIns="91440" bIns="91440"/>
            <a:lstStyle/>
            <a:p>
              <a:pPr marL="177800" indent="-177800">
                <a:lnSpc>
                  <a:spcPts val="1900"/>
                </a:lnSpc>
                <a:spcAft>
                  <a:spcPts val="600"/>
                </a:spcAft>
                <a:buClr>
                  <a:srgbClr val="4D4D4D"/>
                </a:buClr>
                <a:tabLst>
                  <a:tab pos="177800" algn="l"/>
                </a:tabLst>
              </a:pPr>
              <a:endParaRPr lang="en-US" sz="1500">
                <a:solidFill>
                  <a:srgbClr val="494949"/>
                </a:solidFill>
              </a:endParaRPr>
            </a:p>
          </p:txBody>
        </p:sp>
        <p:sp>
          <p:nvSpPr>
            <p:cNvPr id="35847" name="TextBox 67"/>
            <p:cNvSpPr txBox="1">
              <a:spLocks noChangeArrowheads="1"/>
            </p:cNvSpPr>
            <p:nvPr/>
          </p:nvSpPr>
          <p:spPr bwMode="auto">
            <a:xfrm>
              <a:off x="6043687" y="990600"/>
              <a:ext cx="2652377" cy="677108"/>
            </a:xfrm>
            <a:prstGeom prst="rect">
              <a:avLst/>
            </a:prstGeom>
            <a:solidFill>
              <a:srgbClr val="2F5376"/>
            </a:solidFill>
            <a:ln w="9525">
              <a:noFill/>
              <a:miter lim="800000"/>
              <a:headEnd/>
              <a:tailEnd/>
            </a:ln>
          </p:spPr>
          <p:txBody>
            <a:bodyPr lIns="274320" tIns="91440" rIns="274320" bIns="91440" anchor="ctr"/>
            <a:lstStyle/>
            <a:p>
              <a:pPr marL="339725">
                <a:spcAft>
                  <a:spcPts val="600"/>
                </a:spcAft>
                <a:buClr>
                  <a:srgbClr val="4D4D4D"/>
                </a:buClr>
              </a:pPr>
              <a:endParaRPr lang="en-US" sz="1600">
                <a:solidFill>
                  <a:schemeClr val="bg1"/>
                </a:solidFill>
              </a:endParaRPr>
            </a:p>
          </p:txBody>
        </p:sp>
        <p:sp>
          <p:nvSpPr>
            <p:cNvPr id="35848" name="Rectangle 16"/>
            <p:cNvSpPr>
              <a:spLocks noChangeArrowheads="1"/>
            </p:cNvSpPr>
            <p:nvPr/>
          </p:nvSpPr>
          <p:spPr bwMode="auto">
            <a:xfrm>
              <a:off x="6303078" y="5669518"/>
              <a:ext cx="2133600" cy="369332"/>
            </a:xfrm>
            <a:prstGeom prst="rect">
              <a:avLst/>
            </a:prstGeom>
            <a:noFill/>
            <a:ln w="19050" algn="ctr">
              <a:noFill/>
              <a:miter lim="800000"/>
              <a:headEnd/>
              <a:tailEnd/>
            </a:ln>
          </p:spPr>
          <p:txBody>
            <a:bodyPr lIns="0" tIns="0" rIns="0" bIns="0">
              <a:spAutoFit/>
            </a:bodyPr>
            <a:lstStyle/>
            <a:p>
              <a:pPr algn="ctr"/>
              <a:r>
                <a:rPr lang="en-US" sz="1200" b="1"/>
                <a:t>Layer 2 domain across </a:t>
              </a:r>
              <a:br>
                <a:rPr lang="en-US" sz="1200" b="1"/>
              </a:br>
              <a:r>
                <a:rPr lang="en-US" sz="1200" b="1"/>
                <a:t>virtual private LAN</a:t>
              </a:r>
            </a:p>
          </p:txBody>
        </p:sp>
        <p:sp>
          <p:nvSpPr>
            <p:cNvPr id="35849" name="Text Box 32"/>
            <p:cNvSpPr txBox="1">
              <a:spLocks noChangeArrowheads="1"/>
            </p:cNvSpPr>
            <p:nvPr/>
          </p:nvSpPr>
          <p:spPr bwMode="auto">
            <a:xfrm>
              <a:off x="6257038" y="1143000"/>
              <a:ext cx="2225675" cy="369332"/>
            </a:xfrm>
            <a:prstGeom prst="rect">
              <a:avLst/>
            </a:prstGeom>
            <a:noFill/>
            <a:ln w="9525">
              <a:noFill/>
              <a:miter lim="800000"/>
              <a:headEnd/>
              <a:tailEnd/>
            </a:ln>
          </p:spPr>
          <p:txBody>
            <a:bodyPr>
              <a:spAutoFit/>
            </a:bodyPr>
            <a:lstStyle/>
            <a:p>
              <a:pPr algn="ctr">
                <a:spcBef>
                  <a:spcPct val="50000"/>
                </a:spcBef>
              </a:pPr>
              <a:r>
                <a:rPr lang="en-US" b="1">
                  <a:solidFill>
                    <a:schemeClr val="bg1"/>
                  </a:solidFill>
                </a:rPr>
                <a:t>Scenario #3</a:t>
              </a:r>
            </a:p>
          </p:txBody>
        </p:sp>
        <p:sp>
          <p:nvSpPr>
            <p:cNvPr id="35850" name="Text Box 98"/>
            <p:cNvSpPr txBox="1">
              <a:spLocks noChangeArrowheads="1"/>
            </p:cNvSpPr>
            <p:nvPr/>
          </p:nvSpPr>
          <p:spPr bwMode="auto">
            <a:xfrm>
              <a:off x="6047467" y="3229768"/>
              <a:ext cx="2334494" cy="276999"/>
            </a:xfrm>
            <a:prstGeom prst="rect">
              <a:avLst/>
            </a:prstGeom>
            <a:noFill/>
            <a:ln w="9525">
              <a:noFill/>
              <a:miter lim="800000"/>
              <a:headEnd/>
              <a:tailEnd/>
            </a:ln>
          </p:spPr>
          <p:txBody>
            <a:bodyPr wrap="square">
              <a:spAutoFit/>
            </a:bodyPr>
            <a:lstStyle/>
            <a:p>
              <a:pPr>
                <a:spcBef>
                  <a:spcPct val="50000"/>
                </a:spcBef>
              </a:pPr>
              <a:r>
                <a:rPr lang="en-US" sz="1200" b="1" dirty="0" smtClean="0">
                  <a:solidFill>
                    <a:schemeClr val="hlink"/>
                  </a:solidFill>
                </a:rPr>
                <a:t>Clustered Access Switches</a:t>
              </a:r>
              <a:endParaRPr lang="en-US" sz="1200" b="1" dirty="0">
                <a:solidFill>
                  <a:schemeClr val="hlink"/>
                </a:solidFill>
              </a:endParaRPr>
            </a:p>
          </p:txBody>
        </p:sp>
        <p:pic>
          <p:nvPicPr>
            <p:cNvPr id="35853" name="Rectangle 7"/>
            <p:cNvPicPr>
              <a:picLocks noChangeArrowheads="1"/>
            </p:cNvPicPr>
            <p:nvPr/>
          </p:nvPicPr>
          <p:blipFill>
            <a:blip r:embed="rId3" cstate="print"/>
            <a:srcRect/>
            <a:stretch>
              <a:fillRect/>
            </a:stretch>
          </p:blipFill>
          <p:spPr bwMode="blackWhite">
            <a:xfrm>
              <a:off x="6048375" y="3371850"/>
              <a:ext cx="2638425" cy="685800"/>
            </a:xfrm>
            <a:prstGeom prst="rect">
              <a:avLst/>
            </a:prstGeom>
            <a:noFill/>
            <a:ln w="9525">
              <a:noFill/>
              <a:miter lim="800000"/>
              <a:headEnd/>
              <a:tailEnd/>
            </a:ln>
          </p:spPr>
        </p:pic>
        <p:pic>
          <p:nvPicPr>
            <p:cNvPr id="35854" name="Picture 238" descr="EXSeriesC"/>
            <p:cNvPicPr>
              <a:picLocks noChangeAspect="1" noChangeArrowheads="1"/>
            </p:cNvPicPr>
            <p:nvPr/>
          </p:nvPicPr>
          <p:blipFill>
            <a:blip r:embed="rId4" cstate="print"/>
            <a:srcRect/>
            <a:stretch>
              <a:fillRect/>
            </a:stretch>
          </p:blipFill>
          <p:spPr bwMode="auto">
            <a:xfrm>
              <a:off x="7934325" y="3524250"/>
              <a:ext cx="663740" cy="128588"/>
            </a:xfrm>
            <a:prstGeom prst="rect">
              <a:avLst/>
            </a:prstGeom>
            <a:noFill/>
            <a:ln w="9525">
              <a:noFill/>
              <a:miter lim="800000"/>
              <a:headEnd/>
              <a:tailEnd/>
            </a:ln>
          </p:spPr>
        </p:pic>
        <p:sp>
          <p:nvSpPr>
            <p:cNvPr id="35855" name="Freeform 131"/>
            <p:cNvSpPr>
              <a:spLocks/>
            </p:cNvSpPr>
            <p:nvPr/>
          </p:nvSpPr>
          <p:spPr bwMode="auto">
            <a:xfrm>
              <a:off x="6172200" y="3590925"/>
              <a:ext cx="238125" cy="676275"/>
            </a:xfrm>
            <a:custGeom>
              <a:avLst/>
              <a:gdLst>
                <a:gd name="T0" fmla="*/ 0 w 238125"/>
                <a:gd name="T1" fmla="*/ 0 h 676275"/>
                <a:gd name="T2" fmla="*/ 238125 w 238125"/>
                <a:gd name="T3" fmla="*/ 676275 h 676275"/>
                <a:gd name="T4" fmla="*/ 0 60000 65536"/>
                <a:gd name="T5" fmla="*/ 0 60000 65536"/>
              </a:gdLst>
              <a:ahLst/>
              <a:cxnLst>
                <a:cxn ang="T4">
                  <a:pos x="T0" y="T1"/>
                </a:cxn>
                <a:cxn ang="T5">
                  <a:pos x="T2" y="T3"/>
                </a:cxn>
              </a:cxnLst>
              <a:rect l="0" t="0" r="r" b="b"/>
              <a:pathLst>
                <a:path w="238125" h="676275">
                  <a:moveTo>
                    <a:pt x="0" y="0"/>
                  </a:moveTo>
                  <a:lnTo>
                    <a:pt x="238125" y="676275"/>
                  </a:lnTo>
                </a:path>
              </a:pathLst>
            </a:custGeom>
            <a:noFill/>
            <a:ln w="25400">
              <a:solidFill>
                <a:schemeClr val="hlink"/>
              </a:solidFill>
              <a:round/>
              <a:headEnd/>
              <a:tailEnd/>
            </a:ln>
          </p:spPr>
          <p:txBody>
            <a:bodyPr wrap="none" lIns="0" tIns="0" rIns="0" bIns="0" anchor="ctr"/>
            <a:lstStyle/>
            <a:p>
              <a:endParaRPr lang="en-US"/>
            </a:p>
          </p:txBody>
        </p:sp>
        <p:sp>
          <p:nvSpPr>
            <p:cNvPr id="35856" name="Freeform 132"/>
            <p:cNvSpPr>
              <a:spLocks/>
            </p:cNvSpPr>
            <p:nvPr/>
          </p:nvSpPr>
          <p:spPr bwMode="auto">
            <a:xfrm>
              <a:off x="6524625" y="3838575"/>
              <a:ext cx="0" cy="352425"/>
            </a:xfrm>
            <a:custGeom>
              <a:avLst/>
              <a:gdLst>
                <a:gd name="T0" fmla="*/ 352425 h 352425"/>
                <a:gd name="T1" fmla="*/ 0 h 352425"/>
                <a:gd name="T2" fmla="*/ 0 60000 65536"/>
                <a:gd name="T3" fmla="*/ 0 60000 65536"/>
              </a:gdLst>
              <a:ahLst/>
              <a:cxnLst>
                <a:cxn ang="T2">
                  <a:pos x="0" y="T0"/>
                </a:cxn>
                <a:cxn ang="T3">
                  <a:pos x="0" y="T1"/>
                </a:cxn>
              </a:cxnLst>
              <a:rect l="0" t="0" r="r" b="b"/>
              <a:pathLst>
                <a:path h="352425">
                  <a:moveTo>
                    <a:pt x="0" y="352425"/>
                  </a:moveTo>
                  <a:lnTo>
                    <a:pt x="0" y="0"/>
                  </a:lnTo>
                </a:path>
              </a:pathLst>
            </a:custGeom>
            <a:noFill/>
            <a:ln w="25400">
              <a:solidFill>
                <a:schemeClr val="hlink"/>
              </a:solidFill>
              <a:round/>
              <a:headEnd/>
              <a:tailEnd/>
            </a:ln>
          </p:spPr>
          <p:txBody>
            <a:bodyPr wrap="none" lIns="0" tIns="0" rIns="0" bIns="0" anchor="ctr"/>
            <a:lstStyle/>
            <a:p>
              <a:endParaRPr lang="en-US"/>
            </a:p>
          </p:txBody>
        </p:sp>
        <p:pic>
          <p:nvPicPr>
            <p:cNvPr id="35857" name="Picture 1" descr="C:\Users\User\Desktop\Dog &amp; Pony Show\Juniper\Juniper Template NEW\Juniper Icon Library PNGs\Database 1c.png"/>
            <p:cNvPicPr>
              <a:picLocks noChangeAspect="1" noChangeArrowheads="1"/>
            </p:cNvPicPr>
            <p:nvPr/>
          </p:nvPicPr>
          <p:blipFill>
            <a:blip r:embed="rId5" cstate="print"/>
            <a:srcRect/>
            <a:stretch>
              <a:fillRect/>
            </a:stretch>
          </p:blipFill>
          <p:spPr bwMode="auto">
            <a:xfrm>
              <a:off x="6305018" y="4057650"/>
              <a:ext cx="286282" cy="493712"/>
            </a:xfrm>
            <a:prstGeom prst="rect">
              <a:avLst/>
            </a:prstGeom>
            <a:noFill/>
            <a:ln w="9525">
              <a:noFill/>
              <a:miter lim="800000"/>
              <a:headEnd/>
              <a:tailEnd/>
            </a:ln>
          </p:spPr>
        </p:pic>
        <p:pic>
          <p:nvPicPr>
            <p:cNvPr id="35858" name="Picture 238" descr="EXSeriesC"/>
            <p:cNvPicPr>
              <a:picLocks noChangeAspect="1" noChangeArrowheads="1"/>
            </p:cNvPicPr>
            <p:nvPr/>
          </p:nvPicPr>
          <p:blipFill>
            <a:blip r:embed="rId4" cstate="print"/>
            <a:srcRect/>
            <a:stretch>
              <a:fillRect/>
            </a:stretch>
          </p:blipFill>
          <p:spPr bwMode="auto">
            <a:xfrm>
              <a:off x="6124575" y="3524250"/>
              <a:ext cx="663740" cy="128588"/>
            </a:xfrm>
            <a:prstGeom prst="rect">
              <a:avLst/>
            </a:prstGeom>
            <a:noFill/>
            <a:ln w="9525">
              <a:noFill/>
              <a:miter lim="800000"/>
              <a:headEnd/>
              <a:tailEnd/>
            </a:ln>
          </p:spPr>
        </p:pic>
        <p:pic>
          <p:nvPicPr>
            <p:cNvPr id="35859" name="Picture 238" descr="EXSeriesC"/>
            <p:cNvPicPr>
              <a:picLocks noChangeAspect="1" noChangeArrowheads="1"/>
            </p:cNvPicPr>
            <p:nvPr/>
          </p:nvPicPr>
          <p:blipFill>
            <a:blip r:embed="rId4" cstate="print"/>
            <a:srcRect/>
            <a:stretch>
              <a:fillRect/>
            </a:stretch>
          </p:blipFill>
          <p:spPr bwMode="auto">
            <a:xfrm>
              <a:off x="6429375" y="3752850"/>
              <a:ext cx="663740" cy="128588"/>
            </a:xfrm>
            <a:prstGeom prst="rect">
              <a:avLst/>
            </a:prstGeom>
            <a:noFill/>
            <a:ln w="9525">
              <a:noFill/>
              <a:miter lim="800000"/>
              <a:headEnd/>
              <a:tailEnd/>
            </a:ln>
          </p:spPr>
        </p:pic>
        <p:sp>
          <p:nvSpPr>
            <p:cNvPr id="35860" name="Freeform 136"/>
            <p:cNvSpPr>
              <a:spLocks/>
            </p:cNvSpPr>
            <p:nvPr/>
          </p:nvSpPr>
          <p:spPr bwMode="auto">
            <a:xfrm>
              <a:off x="8181975" y="3838575"/>
              <a:ext cx="0" cy="352425"/>
            </a:xfrm>
            <a:custGeom>
              <a:avLst/>
              <a:gdLst>
                <a:gd name="T0" fmla="*/ 352425 h 352425"/>
                <a:gd name="T1" fmla="*/ 0 h 352425"/>
                <a:gd name="T2" fmla="*/ 0 60000 65536"/>
                <a:gd name="T3" fmla="*/ 0 60000 65536"/>
              </a:gdLst>
              <a:ahLst/>
              <a:cxnLst>
                <a:cxn ang="T2">
                  <a:pos x="0" y="T0"/>
                </a:cxn>
                <a:cxn ang="T3">
                  <a:pos x="0" y="T1"/>
                </a:cxn>
              </a:cxnLst>
              <a:rect l="0" t="0" r="r" b="b"/>
              <a:pathLst>
                <a:path h="352425">
                  <a:moveTo>
                    <a:pt x="0" y="352425"/>
                  </a:moveTo>
                  <a:lnTo>
                    <a:pt x="0" y="0"/>
                  </a:lnTo>
                </a:path>
              </a:pathLst>
            </a:custGeom>
            <a:noFill/>
            <a:ln w="25400">
              <a:solidFill>
                <a:schemeClr val="hlink"/>
              </a:solidFill>
              <a:round/>
              <a:headEnd/>
              <a:tailEnd/>
            </a:ln>
          </p:spPr>
          <p:txBody>
            <a:bodyPr wrap="none" lIns="0" tIns="0" rIns="0" bIns="0" anchor="ctr"/>
            <a:lstStyle/>
            <a:p>
              <a:endParaRPr lang="en-US"/>
            </a:p>
          </p:txBody>
        </p:sp>
        <p:pic>
          <p:nvPicPr>
            <p:cNvPr id="35861" name="Picture 1" descr="C:\Users\User\Desktop\Dog &amp; Pony Show\Juniper\Juniper Template NEW\Juniper Icon Library PNGs\Database 1c.png"/>
            <p:cNvPicPr>
              <a:picLocks noChangeAspect="1" noChangeArrowheads="1"/>
            </p:cNvPicPr>
            <p:nvPr/>
          </p:nvPicPr>
          <p:blipFill>
            <a:blip r:embed="rId5" cstate="print"/>
            <a:srcRect/>
            <a:stretch>
              <a:fillRect/>
            </a:stretch>
          </p:blipFill>
          <p:spPr bwMode="auto">
            <a:xfrm>
              <a:off x="8105243" y="4057650"/>
              <a:ext cx="286282" cy="493712"/>
            </a:xfrm>
            <a:prstGeom prst="rect">
              <a:avLst/>
            </a:prstGeom>
            <a:noFill/>
            <a:ln w="9525">
              <a:noFill/>
              <a:miter lim="800000"/>
              <a:headEnd/>
              <a:tailEnd/>
            </a:ln>
          </p:spPr>
        </p:pic>
        <p:pic>
          <p:nvPicPr>
            <p:cNvPr id="35862" name="Picture 238" descr="EXSeriesC"/>
            <p:cNvPicPr>
              <a:picLocks noChangeAspect="1" noChangeArrowheads="1"/>
            </p:cNvPicPr>
            <p:nvPr/>
          </p:nvPicPr>
          <p:blipFill>
            <a:blip r:embed="rId4" cstate="print"/>
            <a:srcRect/>
            <a:stretch>
              <a:fillRect/>
            </a:stretch>
          </p:blipFill>
          <p:spPr bwMode="auto">
            <a:xfrm>
              <a:off x="7572375" y="3752850"/>
              <a:ext cx="663740" cy="128588"/>
            </a:xfrm>
            <a:prstGeom prst="rect">
              <a:avLst/>
            </a:prstGeom>
            <a:noFill/>
            <a:ln w="9525">
              <a:noFill/>
              <a:miter lim="800000"/>
              <a:headEnd/>
              <a:tailEnd/>
            </a:ln>
          </p:spPr>
        </p:pic>
        <p:pic>
          <p:nvPicPr>
            <p:cNvPr id="35863" name="Picture 3" descr="C:\Users\User\Desktop\Dog &amp; Pony Show\Juniper\Juniper Template NEW\Juniper Icon Library PNGs\Datacenter Building.png"/>
            <p:cNvPicPr>
              <a:picLocks noChangeAspect="1" noChangeArrowheads="1"/>
            </p:cNvPicPr>
            <p:nvPr/>
          </p:nvPicPr>
          <p:blipFill>
            <a:blip r:embed="rId7" cstate="print"/>
            <a:srcRect/>
            <a:stretch>
              <a:fillRect/>
            </a:stretch>
          </p:blipFill>
          <p:spPr bwMode="auto">
            <a:xfrm>
              <a:off x="6115050" y="4620698"/>
              <a:ext cx="967936" cy="378156"/>
            </a:xfrm>
            <a:prstGeom prst="rect">
              <a:avLst/>
            </a:prstGeom>
            <a:noFill/>
            <a:ln w="9525">
              <a:noFill/>
              <a:miter lim="800000"/>
              <a:headEnd/>
              <a:tailEnd/>
            </a:ln>
          </p:spPr>
        </p:pic>
        <p:sp>
          <p:nvSpPr>
            <p:cNvPr id="35864" name="Rectangle 234"/>
            <p:cNvSpPr>
              <a:spLocks noChangeArrowheads="1"/>
            </p:cNvSpPr>
            <p:nvPr/>
          </p:nvSpPr>
          <p:spPr bwMode="auto">
            <a:xfrm>
              <a:off x="6135468" y="5010150"/>
              <a:ext cx="927100" cy="136525"/>
            </a:xfrm>
            <a:prstGeom prst="rect">
              <a:avLst/>
            </a:prstGeom>
            <a:noFill/>
            <a:ln w="28575" algn="ctr">
              <a:noFill/>
              <a:miter lim="800000"/>
              <a:headEnd/>
              <a:tailEnd/>
            </a:ln>
          </p:spPr>
          <p:txBody>
            <a:bodyPr lIns="0" tIns="0" rIns="0" bIns="0" anchor="ctr" anchorCtr="1"/>
            <a:lstStyle/>
            <a:p>
              <a:pPr algn="ctr"/>
              <a:r>
                <a:rPr lang="en-US" sz="1000" b="1">
                  <a:solidFill>
                    <a:srgbClr val="000000"/>
                  </a:solidFill>
                </a:rPr>
                <a:t>Data Center</a:t>
              </a:r>
            </a:p>
          </p:txBody>
        </p:sp>
        <p:pic>
          <p:nvPicPr>
            <p:cNvPr id="35865" name="Picture 3" descr="C:\Users\User\Desktop\Dog &amp; Pony Show\Juniper\Juniper Template NEW\Juniper Icon Library PNGs\Datacenter Building.png"/>
            <p:cNvPicPr>
              <a:picLocks noChangeAspect="1" noChangeArrowheads="1"/>
            </p:cNvPicPr>
            <p:nvPr/>
          </p:nvPicPr>
          <p:blipFill>
            <a:blip r:embed="rId7" cstate="print"/>
            <a:srcRect/>
            <a:stretch>
              <a:fillRect/>
            </a:stretch>
          </p:blipFill>
          <p:spPr bwMode="auto">
            <a:xfrm>
              <a:off x="7648575" y="4620698"/>
              <a:ext cx="967936" cy="378156"/>
            </a:xfrm>
            <a:prstGeom prst="rect">
              <a:avLst/>
            </a:prstGeom>
            <a:noFill/>
            <a:ln w="9525">
              <a:noFill/>
              <a:miter lim="800000"/>
              <a:headEnd/>
              <a:tailEnd/>
            </a:ln>
          </p:spPr>
        </p:pic>
        <p:sp>
          <p:nvSpPr>
            <p:cNvPr id="35866" name="Rectangle 234"/>
            <p:cNvSpPr>
              <a:spLocks noChangeArrowheads="1"/>
            </p:cNvSpPr>
            <p:nvPr/>
          </p:nvSpPr>
          <p:spPr bwMode="auto">
            <a:xfrm>
              <a:off x="7668993" y="5010150"/>
              <a:ext cx="927100" cy="136525"/>
            </a:xfrm>
            <a:prstGeom prst="rect">
              <a:avLst/>
            </a:prstGeom>
            <a:noFill/>
            <a:ln w="28575" algn="ctr">
              <a:noFill/>
              <a:miter lim="800000"/>
              <a:headEnd/>
              <a:tailEnd/>
            </a:ln>
          </p:spPr>
          <p:txBody>
            <a:bodyPr lIns="0" tIns="0" rIns="0" bIns="0" anchor="ctr" anchorCtr="1"/>
            <a:lstStyle/>
            <a:p>
              <a:pPr algn="ctr"/>
              <a:r>
                <a:rPr lang="en-US" sz="1000" b="1" dirty="0">
                  <a:solidFill>
                    <a:srgbClr val="000000"/>
                  </a:solidFill>
                </a:rPr>
                <a:t>Data Center</a:t>
              </a:r>
            </a:p>
          </p:txBody>
        </p:sp>
        <p:pic>
          <p:nvPicPr>
            <p:cNvPr id="35867" name="Picture 5" descr="C:\Users\User\Desktop\Dog &amp; Pony Show\Juniper\Juniper Template NEW\Juniper Icon Library PNGs\Network Cloud 1.png"/>
            <p:cNvPicPr>
              <a:picLocks noChangeAspect="1" noChangeArrowheads="1"/>
            </p:cNvPicPr>
            <p:nvPr/>
          </p:nvPicPr>
          <p:blipFill>
            <a:blip r:embed="rId8" cstate="print"/>
            <a:srcRect/>
            <a:stretch>
              <a:fillRect/>
            </a:stretch>
          </p:blipFill>
          <p:spPr bwMode="auto">
            <a:xfrm>
              <a:off x="6858000" y="2286000"/>
              <a:ext cx="1090613" cy="718707"/>
            </a:xfrm>
            <a:prstGeom prst="rect">
              <a:avLst/>
            </a:prstGeom>
            <a:noFill/>
            <a:ln w="9525">
              <a:noFill/>
              <a:miter lim="800000"/>
              <a:headEnd/>
              <a:tailEnd/>
            </a:ln>
          </p:spPr>
        </p:pic>
        <p:sp>
          <p:nvSpPr>
            <p:cNvPr id="35868" name="TextBox 148"/>
            <p:cNvSpPr txBox="1">
              <a:spLocks noChangeArrowheads="1"/>
            </p:cNvSpPr>
            <p:nvPr/>
          </p:nvSpPr>
          <p:spPr bwMode="auto">
            <a:xfrm>
              <a:off x="7022306" y="2514600"/>
              <a:ext cx="762000" cy="307777"/>
            </a:xfrm>
            <a:prstGeom prst="rect">
              <a:avLst/>
            </a:prstGeom>
            <a:noFill/>
            <a:ln w="9525">
              <a:noFill/>
              <a:miter lim="800000"/>
              <a:headEnd/>
              <a:tailEnd/>
            </a:ln>
          </p:spPr>
          <p:txBody>
            <a:bodyPr>
              <a:spAutoFit/>
            </a:bodyPr>
            <a:lstStyle/>
            <a:p>
              <a:pPr algn="ctr"/>
              <a:r>
                <a:rPr lang="en-US" sz="1400" b="1" dirty="0"/>
                <a:t>VPLS</a:t>
              </a:r>
            </a:p>
          </p:txBody>
        </p:sp>
        <p:sp>
          <p:nvSpPr>
            <p:cNvPr id="35869" name="Rectangle 16"/>
            <p:cNvSpPr>
              <a:spLocks noChangeArrowheads="1"/>
            </p:cNvSpPr>
            <p:nvPr/>
          </p:nvSpPr>
          <p:spPr bwMode="auto">
            <a:xfrm>
              <a:off x="6209900" y="1808202"/>
              <a:ext cx="2319956" cy="492443"/>
            </a:xfrm>
            <a:prstGeom prst="rect">
              <a:avLst/>
            </a:prstGeom>
            <a:noFill/>
            <a:ln w="19050" algn="ctr">
              <a:noFill/>
              <a:miter lim="800000"/>
              <a:headEnd/>
              <a:tailEnd/>
            </a:ln>
          </p:spPr>
          <p:txBody>
            <a:bodyPr lIns="0" tIns="0" rIns="0" bIns="0">
              <a:spAutoFit/>
            </a:bodyPr>
            <a:lstStyle/>
            <a:p>
              <a:pPr algn="ctr"/>
              <a:r>
                <a:rPr lang="en-US" sz="1600">
                  <a:solidFill>
                    <a:srgbClr val="4D4D4D"/>
                  </a:solidFill>
                </a:rPr>
                <a:t> Data Centers in </a:t>
              </a:r>
              <a:br>
                <a:rPr lang="en-US" sz="1600">
                  <a:solidFill>
                    <a:srgbClr val="4D4D4D"/>
                  </a:solidFill>
                </a:rPr>
              </a:br>
              <a:r>
                <a:rPr lang="en-US" sz="1600">
                  <a:solidFill>
                    <a:srgbClr val="4D4D4D"/>
                  </a:solidFill>
                </a:rPr>
                <a:t>different Cities</a:t>
              </a:r>
            </a:p>
          </p:txBody>
        </p:sp>
        <p:pic>
          <p:nvPicPr>
            <p:cNvPr id="35870" name="Picture 4" descr="C:\Users\User\Desktop\Dog &amp; Pony Show\Juniper\Juniper Template NEW\Juniper Icon Library PNGs\MX Series_960.png"/>
            <p:cNvPicPr>
              <a:picLocks noChangeAspect="1" noChangeArrowheads="1"/>
            </p:cNvPicPr>
            <p:nvPr/>
          </p:nvPicPr>
          <p:blipFill>
            <a:blip r:embed="rId9" cstate="print"/>
            <a:srcRect/>
            <a:stretch>
              <a:fillRect/>
            </a:stretch>
          </p:blipFill>
          <p:spPr bwMode="auto">
            <a:xfrm>
              <a:off x="6553200" y="2533650"/>
              <a:ext cx="460375" cy="676560"/>
            </a:xfrm>
            <a:prstGeom prst="rect">
              <a:avLst/>
            </a:prstGeom>
            <a:noFill/>
            <a:ln w="9525">
              <a:noFill/>
              <a:miter lim="800000"/>
              <a:headEnd/>
              <a:tailEnd/>
            </a:ln>
          </p:spPr>
        </p:pic>
        <p:pic>
          <p:nvPicPr>
            <p:cNvPr id="35871" name="Picture 4" descr="C:\Users\User\Desktop\Dog &amp; Pony Show\Juniper\Juniper Template NEW\Juniper Icon Library PNGs\MX Series_960.png"/>
            <p:cNvPicPr>
              <a:picLocks noChangeAspect="1" noChangeArrowheads="1"/>
            </p:cNvPicPr>
            <p:nvPr/>
          </p:nvPicPr>
          <p:blipFill>
            <a:blip r:embed="rId9" cstate="print"/>
            <a:srcRect/>
            <a:stretch>
              <a:fillRect/>
            </a:stretch>
          </p:blipFill>
          <p:spPr bwMode="auto">
            <a:xfrm>
              <a:off x="7772400" y="2533650"/>
              <a:ext cx="460375" cy="676560"/>
            </a:xfrm>
            <a:prstGeom prst="rect">
              <a:avLst/>
            </a:prstGeom>
            <a:noFill/>
            <a:ln w="9525">
              <a:noFill/>
              <a:miter lim="800000"/>
              <a:headEnd/>
              <a:tailEnd/>
            </a:ln>
          </p:spPr>
        </p:pic>
        <p:sp>
          <p:nvSpPr>
            <p:cNvPr id="145" name="Arc 144"/>
            <p:cNvSpPr/>
            <p:nvPr/>
          </p:nvSpPr>
          <p:spPr>
            <a:xfrm rot="18959391">
              <a:off x="6353011" y="3933824"/>
              <a:ext cx="1981322" cy="1981200"/>
            </a:xfrm>
            <a:prstGeom prst="arc">
              <a:avLst/>
            </a:prstGeom>
            <a:ln w="50800">
              <a:solidFill>
                <a:srgbClr val="2F5376"/>
              </a:solidFill>
              <a:headEnd type="none" w="med" len="sm"/>
              <a:tailEnd type="arrow" w="med" len="sm"/>
            </a:ln>
          </p:spPr>
          <p:style>
            <a:lnRef idx="2">
              <a:schemeClr val="accent3"/>
            </a:lnRef>
            <a:fillRef idx="0">
              <a:schemeClr val="accent3"/>
            </a:fillRef>
            <a:effectRef idx="1">
              <a:schemeClr val="accent3"/>
            </a:effectRef>
            <a:fontRef idx="minor">
              <a:schemeClr val="tx1"/>
            </a:fontRef>
          </p:style>
          <p:txBody>
            <a:bodyPr anchor="ctr"/>
            <a:lstStyle/>
            <a:p>
              <a:pPr algn="ctr">
                <a:defRPr/>
              </a:pPr>
              <a:endParaRPr lang="en-US"/>
            </a:p>
          </p:txBody>
        </p:sp>
      </p:grpSp>
      <p:sp>
        <p:nvSpPr>
          <p:cNvPr id="76" name="Rectangle 75"/>
          <p:cNvSpPr/>
          <p:nvPr/>
        </p:nvSpPr>
        <p:spPr>
          <a:xfrm>
            <a:off x="6781800" y="5181600"/>
            <a:ext cx="2209800" cy="381000"/>
          </a:xfrm>
          <a:prstGeom prst="rect">
            <a:avLst/>
          </a:prstGeom>
          <a:solidFill>
            <a:schemeClr val="tx2">
              <a:lumMod val="60000"/>
              <a:lumOff val="4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dirty="0" smtClean="0"/>
              <a:t>Remember the </a:t>
            </a:r>
            <a:r>
              <a:rPr lang="en-AU" sz="900" dirty="0" err="1" smtClean="0"/>
              <a:t>vMotion</a:t>
            </a:r>
            <a:r>
              <a:rPr lang="en-AU" sz="900" dirty="0" smtClean="0"/>
              <a:t> Requirements!</a:t>
            </a:r>
          </a:p>
          <a:p>
            <a:pPr algn="ctr"/>
            <a:r>
              <a:rPr lang="en-AU" sz="1000" dirty="0" smtClean="0"/>
              <a:t>Bandwidth/Latency/IP Subnet/VLAN</a:t>
            </a:r>
            <a:endParaRPr lang="en-AU" sz="10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Rounded Rectangle 85"/>
          <p:cNvSpPr/>
          <p:nvPr/>
        </p:nvSpPr>
        <p:spPr bwMode="gray">
          <a:xfrm>
            <a:off x="5943600" y="1524000"/>
            <a:ext cx="2724150" cy="4495800"/>
          </a:xfrm>
          <a:prstGeom prst="roundRect">
            <a:avLst>
              <a:gd name="adj" fmla="val 0"/>
            </a:avLst>
          </a:prstGeom>
          <a:solidFill>
            <a:schemeClr val="bg1"/>
          </a:solidFill>
          <a:ln w="34925">
            <a:solidFill>
              <a:schemeClr val="accent6">
                <a:lumMod val="20000"/>
                <a:lumOff val="80000"/>
              </a:schemeClr>
            </a:solidFill>
            <a:miter lim="800000"/>
            <a:headEnd/>
            <a:tailEnd/>
          </a:ln>
          <a:effectLst>
            <a:outerShdw blurRad="50800" dist="50800" dir="462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7" name="Rectangle 86"/>
          <p:cNvSpPr/>
          <p:nvPr/>
        </p:nvSpPr>
        <p:spPr>
          <a:xfrm>
            <a:off x="5962650" y="1600200"/>
            <a:ext cx="2689225" cy="762000"/>
          </a:xfrm>
          <a:prstGeom prst="rect">
            <a:avLst/>
          </a:prstGeom>
          <a:solidFill>
            <a:srgbClr val="5D87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36868" name="Text Box 522"/>
          <p:cNvSpPr txBox="1">
            <a:spLocks noChangeArrowheads="1"/>
          </p:cNvSpPr>
          <p:nvPr/>
        </p:nvSpPr>
        <p:spPr bwMode="invGray">
          <a:xfrm>
            <a:off x="6237288" y="1638300"/>
            <a:ext cx="2133600" cy="685800"/>
          </a:xfrm>
          <a:prstGeom prst="rect">
            <a:avLst/>
          </a:prstGeom>
          <a:noFill/>
          <a:ln w="28575" algn="ctr">
            <a:noFill/>
            <a:miter lim="800000"/>
            <a:headEnd/>
            <a:tailEnd/>
          </a:ln>
        </p:spPr>
        <p:txBody>
          <a:bodyPr lIns="0" tIns="0" rIns="0" bIns="0" anchor="ctr"/>
          <a:lstStyle/>
          <a:p>
            <a:pPr algn="ctr" defTabSz="574675"/>
            <a:r>
              <a:rPr lang="en-US" sz="1600" b="1" dirty="0" smtClean="0">
                <a:solidFill>
                  <a:schemeClr val="bg1"/>
                </a:solidFill>
              </a:rPr>
              <a:t>Top-of-Rack / End-of-Row Clustered Switches</a:t>
            </a:r>
            <a:endParaRPr lang="en-US" sz="1600" b="1" dirty="0">
              <a:solidFill>
                <a:schemeClr val="bg1"/>
              </a:solidFill>
            </a:endParaRPr>
          </a:p>
        </p:txBody>
      </p:sp>
      <p:pic>
        <p:nvPicPr>
          <p:cNvPr id="36869" name="Picture 2" descr="C:\Users\User\Desktop\Dog &amp; Pony Show\Juniper\Juniper Template NEW\Juniper Icon Library PNGs\Generic Racks 3.png"/>
          <p:cNvPicPr>
            <a:picLocks noChangeAspect="1" noChangeArrowheads="1"/>
          </p:cNvPicPr>
          <p:nvPr/>
        </p:nvPicPr>
        <p:blipFill>
          <a:blip r:embed="rId5" cstate="print"/>
          <a:srcRect/>
          <a:stretch>
            <a:fillRect/>
          </a:stretch>
        </p:blipFill>
        <p:spPr bwMode="auto">
          <a:xfrm>
            <a:off x="2857500" y="1504950"/>
            <a:ext cx="2133600" cy="4502150"/>
          </a:xfrm>
          <a:prstGeom prst="rect">
            <a:avLst/>
          </a:prstGeom>
          <a:noFill/>
          <a:ln w="9525">
            <a:noFill/>
            <a:miter lim="800000"/>
            <a:headEnd/>
            <a:tailEnd/>
          </a:ln>
        </p:spPr>
      </p:pic>
      <p:pic>
        <p:nvPicPr>
          <p:cNvPr id="36870" name="Picture 2" descr="C:\Users\User\Desktop\Dog &amp; Pony Show\Juniper\Juniper Template NEW\Juniper Icon Library PNGs\Generic Racks 3.png"/>
          <p:cNvPicPr>
            <a:picLocks noChangeAspect="1" noChangeArrowheads="1"/>
          </p:cNvPicPr>
          <p:nvPr/>
        </p:nvPicPr>
        <p:blipFill>
          <a:blip r:embed="rId5" cstate="print"/>
          <a:srcRect/>
          <a:stretch>
            <a:fillRect/>
          </a:stretch>
        </p:blipFill>
        <p:spPr bwMode="auto">
          <a:xfrm>
            <a:off x="419100" y="1504950"/>
            <a:ext cx="2133600" cy="4502150"/>
          </a:xfrm>
          <a:prstGeom prst="rect">
            <a:avLst/>
          </a:prstGeom>
          <a:noFill/>
          <a:ln w="9525">
            <a:noFill/>
            <a:miter lim="800000"/>
            <a:headEnd/>
            <a:tailEnd/>
          </a:ln>
        </p:spPr>
      </p:pic>
      <p:pic>
        <p:nvPicPr>
          <p:cNvPr id="36871" name="Rectangle 7"/>
          <p:cNvPicPr>
            <a:picLocks noChangeArrowheads="1"/>
          </p:cNvPicPr>
          <p:nvPr/>
        </p:nvPicPr>
        <p:blipFill>
          <a:blip r:embed="rId6" cstate="print"/>
          <a:srcRect/>
          <a:stretch>
            <a:fillRect/>
          </a:stretch>
        </p:blipFill>
        <p:spPr bwMode="blackWhite">
          <a:xfrm>
            <a:off x="409575" y="1676400"/>
            <a:ext cx="4572000" cy="685800"/>
          </a:xfrm>
          <a:prstGeom prst="rect">
            <a:avLst/>
          </a:prstGeom>
          <a:noFill/>
          <a:ln w="9525">
            <a:noFill/>
            <a:miter lim="800000"/>
            <a:headEnd/>
            <a:tailEnd/>
          </a:ln>
        </p:spPr>
      </p:pic>
      <p:sp>
        <p:nvSpPr>
          <p:cNvPr id="66" name="Rectangle 65"/>
          <p:cNvSpPr/>
          <p:nvPr/>
        </p:nvSpPr>
        <p:spPr>
          <a:xfrm>
            <a:off x="2895600" y="3030538"/>
            <a:ext cx="2057400" cy="2320925"/>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 name="Title 1"/>
          <p:cNvSpPr>
            <a:spLocks noGrp="1"/>
          </p:cNvSpPr>
          <p:nvPr>
            <p:ph type="title"/>
          </p:nvPr>
        </p:nvSpPr>
        <p:spPr/>
        <p:txBody>
          <a:bodyPr/>
          <a:lstStyle/>
          <a:p>
            <a:pPr>
              <a:defRPr/>
            </a:pPr>
            <a:r>
              <a:t>RACK to RACK</a:t>
            </a:r>
            <a:endParaRPr/>
          </a:p>
        </p:txBody>
      </p:sp>
      <p:sp>
        <p:nvSpPr>
          <p:cNvPr id="36874" name="Line 126"/>
          <p:cNvSpPr>
            <a:spLocks noChangeShapeType="1"/>
          </p:cNvSpPr>
          <p:nvPr/>
        </p:nvSpPr>
        <p:spPr bwMode="invGray">
          <a:xfrm flipH="1" flipV="1">
            <a:off x="2057400" y="2019300"/>
            <a:ext cx="1219200" cy="0"/>
          </a:xfrm>
          <a:prstGeom prst="line">
            <a:avLst/>
          </a:prstGeom>
          <a:noFill/>
          <a:ln w="38100">
            <a:solidFill>
              <a:schemeClr val="hlink"/>
            </a:solidFill>
            <a:round/>
            <a:headEnd/>
            <a:tailEnd/>
          </a:ln>
        </p:spPr>
        <p:txBody>
          <a:bodyPr wrap="none" lIns="0" tIns="0" rIns="0" bIns="0" anchor="ctr"/>
          <a:lstStyle/>
          <a:p>
            <a:endParaRPr lang="en-US"/>
          </a:p>
        </p:txBody>
      </p:sp>
      <p:pic>
        <p:nvPicPr>
          <p:cNvPr id="36875" name="Picture 123" descr="EX3200_24"/>
          <p:cNvPicPr>
            <a:picLocks noChangeAspect="1" noChangeArrowheads="1"/>
          </p:cNvPicPr>
          <p:nvPr>
            <p:custDataLst>
              <p:tags r:id="rId1"/>
            </p:custDataLst>
          </p:nvPr>
        </p:nvPicPr>
        <p:blipFill>
          <a:blip r:embed="rId7" cstate="print"/>
          <a:srcRect/>
          <a:stretch>
            <a:fillRect/>
          </a:stretch>
        </p:blipFill>
        <p:spPr bwMode="auto">
          <a:xfrm>
            <a:off x="700088" y="1835150"/>
            <a:ext cx="1662112" cy="374650"/>
          </a:xfrm>
          <a:prstGeom prst="rect">
            <a:avLst/>
          </a:prstGeom>
          <a:noFill/>
          <a:ln w="9525">
            <a:noFill/>
            <a:miter lim="800000"/>
            <a:headEnd/>
            <a:tailEnd/>
          </a:ln>
        </p:spPr>
      </p:pic>
      <p:pic>
        <p:nvPicPr>
          <p:cNvPr id="36876" name="Picture 123" descr="EX3200_24"/>
          <p:cNvPicPr>
            <a:picLocks noChangeAspect="1" noChangeArrowheads="1"/>
          </p:cNvPicPr>
          <p:nvPr>
            <p:custDataLst>
              <p:tags r:id="rId2"/>
            </p:custDataLst>
          </p:nvPr>
        </p:nvPicPr>
        <p:blipFill>
          <a:blip r:embed="rId7" cstate="print"/>
          <a:srcRect/>
          <a:stretch>
            <a:fillRect/>
          </a:stretch>
        </p:blipFill>
        <p:spPr bwMode="auto">
          <a:xfrm>
            <a:off x="3062288" y="1828800"/>
            <a:ext cx="1662112" cy="374650"/>
          </a:xfrm>
          <a:prstGeom prst="rect">
            <a:avLst/>
          </a:prstGeom>
          <a:noFill/>
          <a:ln w="9525">
            <a:noFill/>
            <a:miter lim="800000"/>
            <a:headEnd/>
            <a:tailEnd/>
          </a:ln>
        </p:spPr>
      </p:pic>
      <p:sp>
        <p:nvSpPr>
          <p:cNvPr id="49" name="TextBox 48"/>
          <p:cNvSpPr txBox="1"/>
          <p:nvPr/>
        </p:nvSpPr>
        <p:spPr>
          <a:xfrm>
            <a:off x="838200" y="1143000"/>
            <a:ext cx="1219200" cy="369888"/>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a:defRPr/>
            </a:pPr>
            <a:r>
              <a:rPr lang="en-US" b="1" dirty="0">
                <a:solidFill>
                  <a:schemeClr val="tx1"/>
                </a:solidFill>
              </a:rPr>
              <a:t>RACK 1 </a:t>
            </a:r>
          </a:p>
        </p:txBody>
      </p:sp>
      <p:sp>
        <p:nvSpPr>
          <p:cNvPr id="50" name="TextBox 49"/>
          <p:cNvSpPr txBox="1"/>
          <p:nvPr/>
        </p:nvSpPr>
        <p:spPr>
          <a:xfrm>
            <a:off x="3276600" y="1143000"/>
            <a:ext cx="1219200" cy="369888"/>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a:defRPr/>
            </a:pPr>
            <a:r>
              <a:rPr lang="en-US" b="1" dirty="0">
                <a:solidFill>
                  <a:schemeClr val="tx1"/>
                </a:solidFill>
              </a:rPr>
              <a:t>RACK 2 </a:t>
            </a:r>
          </a:p>
        </p:txBody>
      </p:sp>
      <p:sp>
        <p:nvSpPr>
          <p:cNvPr id="36879" name="Rectangle 526"/>
          <p:cNvSpPr>
            <a:spLocks noChangeArrowheads="1"/>
          </p:cNvSpPr>
          <p:nvPr/>
        </p:nvSpPr>
        <p:spPr bwMode="auto">
          <a:xfrm>
            <a:off x="6019800" y="2844800"/>
            <a:ext cx="2689225" cy="2108200"/>
          </a:xfrm>
          <a:prstGeom prst="rect">
            <a:avLst/>
          </a:prstGeom>
          <a:noFill/>
          <a:ln w="9525">
            <a:noFill/>
            <a:miter lim="800000"/>
            <a:headEnd/>
            <a:tailEnd/>
          </a:ln>
        </p:spPr>
        <p:txBody>
          <a:bodyPr lIns="0" tIns="0" rIns="0" bIns="0"/>
          <a:lstStyle/>
          <a:p>
            <a:pPr marL="223838" indent="-223838" eaLnBrk="0" hangingPunct="0">
              <a:lnSpc>
                <a:spcPct val="90000"/>
              </a:lnSpc>
              <a:spcBef>
                <a:spcPct val="90000"/>
              </a:spcBef>
              <a:buClr>
                <a:srgbClr val="333333"/>
              </a:buClr>
              <a:buFont typeface="Wingdings" pitchFamily="2" charset="2"/>
              <a:buChar char="§"/>
            </a:pPr>
            <a:r>
              <a:rPr lang="en-US" sz="1400" dirty="0">
                <a:solidFill>
                  <a:srgbClr val="333333"/>
                </a:solidFill>
              </a:rPr>
              <a:t>Managed as a single device</a:t>
            </a:r>
          </a:p>
          <a:p>
            <a:pPr marL="223838" indent="-223838" eaLnBrk="0" hangingPunct="0">
              <a:lnSpc>
                <a:spcPct val="90000"/>
              </a:lnSpc>
              <a:spcBef>
                <a:spcPct val="90000"/>
              </a:spcBef>
              <a:buClr>
                <a:srgbClr val="333333"/>
              </a:buClr>
              <a:buFont typeface="Wingdings" pitchFamily="2" charset="2"/>
              <a:buChar char="§"/>
            </a:pPr>
            <a:r>
              <a:rPr lang="en-US" sz="1400" dirty="0" smtClean="0">
                <a:solidFill>
                  <a:srgbClr val="333333"/>
                </a:solidFill>
              </a:rPr>
              <a:t>Automatic </a:t>
            </a:r>
            <a:r>
              <a:rPr lang="en-US" sz="1400" dirty="0">
                <a:solidFill>
                  <a:srgbClr val="333333"/>
                </a:solidFill>
              </a:rPr>
              <a:t>VLAN update propagation.</a:t>
            </a:r>
          </a:p>
          <a:p>
            <a:pPr marL="223838" indent="-223838" eaLnBrk="0" hangingPunct="0">
              <a:lnSpc>
                <a:spcPct val="90000"/>
              </a:lnSpc>
              <a:spcBef>
                <a:spcPct val="90000"/>
              </a:spcBef>
              <a:buClr>
                <a:srgbClr val="333333"/>
              </a:buClr>
              <a:buFont typeface="Wingdings" pitchFamily="2" charset="2"/>
              <a:buChar char="§"/>
            </a:pPr>
            <a:r>
              <a:rPr lang="en-US" sz="1400" dirty="0">
                <a:solidFill>
                  <a:srgbClr val="333333"/>
                </a:solidFill>
              </a:rPr>
              <a:t>Sub 10us latency</a:t>
            </a:r>
            <a:endParaRPr lang="en-US" sz="1400" dirty="0"/>
          </a:p>
          <a:p>
            <a:pPr marL="223838" indent="-223838" eaLnBrk="0" hangingPunct="0">
              <a:lnSpc>
                <a:spcPct val="90000"/>
              </a:lnSpc>
              <a:spcBef>
                <a:spcPct val="90000"/>
              </a:spcBef>
              <a:buClr>
                <a:srgbClr val="333333"/>
              </a:buClr>
              <a:buFont typeface="Wingdings" pitchFamily="2" charset="2"/>
              <a:buChar char="§"/>
            </a:pPr>
            <a:endParaRPr lang="en-US" sz="1400" dirty="0"/>
          </a:p>
          <a:p>
            <a:pPr marL="223838" indent="-223838" eaLnBrk="0" hangingPunct="0">
              <a:lnSpc>
                <a:spcPct val="90000"/>
              </a:lnSpc>
              <a:spcBef>
                <a:spcPct val="90000"/>
              </a:spcBef>
              <a:buClr>
                <a:srgbClr val="333333"/>
              </a:buClr>
              <a:buFont typeface="Wingdings" pitchFamily="2" charset="2"/>
              <a:buChar char="§"/>
            </a:pPr>
            <a:endParaRPr lang="en-US" sz="1400" dirty="0">
              <a:solidFill>
                <a:srgbClr val="333333"/>
              </a:solidFill>
            </a:endParaRPr>
          </a:p>
          <a:p>
            <a:pPr marL="223838" indent="-223838" eaLnBrk="0" hangingPunct="0">
              <a:lnSpc>
                <a:spcPct val="90000"/>
              </a:lnSpc>
              <a:spcBef>
                <a:spcPct val="90000"/>
              </a:spcBef>
              <a:buClr>
                <a:srgbClr val="333333"/>
              </a:buClr>
              <a:buFont typeface="Wingdings" pitchFamily="2" charset="2"/>
              <a:buChar char="§"/>
            </a:pPr>
            <a:endParaRPr lang="en-US" sz="1400" dirty="0">
              <a:solidFill>
                <a:srgbClr val="333333"/>
              </a:solidFill>
            </a:endParaRPr>
          </a:p>
        </p:txBody>
      </p:sp>
      <p:sp>
        <p:nvSpPr>
          <p:cNvPr id="55" name="Rectangle 54"/>
          <p:cNvSpPr/>
          <p:nvPr/>
        </p:nvSpPr>
        <p:spPr>
          <a:xfrm>
            <a:off x="457200" y="3030538"/>
            <a:ext cx="2057400" cy="2320925"/>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56" name="Straight Connector 55"/>
          <p:cNvCxnSpPr/>
          <p:nvPr/>
        </p:nvCxnSpPr>
        <p:spPr>
          <a:xfrm rot="5400000">
            <a:off x="685800" y="3560763"/>
            <a:ext cx="1600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6882" name="Group 142"/>
          <p:cNvGrpSpPr>
            <a:grpSpLocks/>
          </p:cNvGrpSpPr>
          <p:nvPr/>
        </p:nvGrpSpPr>
        <p:grpSpPr bwMode="auto">
          <a:xfrm>
            <a:off x="1233488" y="4208463"/>
            <a:ext cx="504825" cy="914400"/>
            <a:chOff x="4373117" y="3733800"/>
            <a:chExt cx="401638" cy="695325"/>
          </a:xfrm>
        </p:grpSpPr>
        <p:pic>
          <p:nvPicPr>
            <p:cNvPr id="36905" name="Picture 75" descr="Server 1.png"/>
            <p:cNvPicPr>
              <a:picLocks noChangeAspect="1"/>
            </p:cNvPicPr>
            <p:nvPr/>
          </p:nvPicPr>
          <p:blipFill>
            <a:blip r:embed="rId8" cstate="print"/>
            <a:srcRect/>
            <a:stretch>
              <a:fillRect/>
            </a:stretch>
          </p:blipFill>
          <p:spPr bwMode="auto">
            <a:xfrm>
              <a:off x="4373117" y="3733800"/>
              <a:ext cx="401638" cy="695325"/>
            </a:xfrm>
            <a:prstGeom prst="rect">
              <a:avLst/>
            </a:prstGeom>
            <a:noFill/>
            <a:ln w="9525">
              <a:noFill/>
              <a:miter lim="800000"/>
              <a:headEnd/>
              <a:tailEnd/>
            </a:ln>
          </p:spPr>
        </p:pic>
        <p:sp>
          <p:nvSpPr>
            <p:cNvPr id="36906"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600" b="1">
                  <a:solidFill>
                    <a:srgbClr val="333333"/>
                  </a:solidFill>
                </a:rPr>
                <a:t>VM2</a:t>
              </a:r>
            </a:p>
          </p:txBody>
        </p:sp>
      </p:grpSp>
      <p:sp>
        <p:nvSpPr>
          <p:cNvPr id="60" name="Freeform 59"/>
          <p:cNvSpPr/>
          <p:nvPr/>
        </p:nvSpPr>
        <p:spPr>
          <a:xfrm>
            <a:off x="1481138" y="4068763"/>
            <a:ext cx="671512" cy="268287"/>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 name="connsiteX0" fmla="*/ 0 w 1429498"/>
              <a:gd name="connsiteY0" fmla="*/ 252997 h 268970"/>
              <a:gd name="connsiteX1" fmla="*/ 0 w 1429498"/>
              <a:gd name="connsiteY1" fmla="*/ 1438 h 268970"/>
              <a:gd name="connsiteX2" fmla="*/ 698754 w 1429498"/>
              <a:gd name="connsiteY2" fmla="*/ 0 h 268970"/>
              <a:gd name="connsiteX3" fmla="*/ 1429498 w 1429498"/>
              <a:gd name="connsiteY3" fmla="*/ 1438 h 268970"/>
              <a:gd name="connsiteX4" fmla="*/ 1429498 w 1429498"/>
              <a:gd name="connsiteY4" fmla="*/ 268970 h 268970"/>
              <a:gd name="connsiteX0" fmla="*/ 0 w 1429498"/>
              <a:gd name="connsiteY0" fmla="*/ 252997 h 268970"/>
              <a:gd name="connsiteX1" fmla="*/ 0 w 1429498"/>
              <a:gd name="connsiteY1" fmla="*/ 1438 h 268970"/>
              <a:gd name="connsiteX2" fmla="*/ 698754 w 1429498"/>
              <a:gd name="connsiteY2" fmla="*/ 0 h 268970"/>
              <a:gd name="connsiteX3" fmla="*/ 1429498 w 1429498"/>
              <a:gd name="connsiteY3" fmla="*/ 1438 h 268970"/>
              <a:gd name="connsiteX4" fmla="*/ 1429498 w 1429498"/>
              <a:gd name="connsiteY4" fmla="*/ 268970 h 268970"/>
              <a:gd name="connsiteX0" fmla="*/ 0 w 1429498"/>
              <a:gd name="connsiteY0" fmla="*/ 252997 h 268970"/>
              <a:gd name="connsiteX1" fmla="*/ 698754 w 1429498"/>
              <a:gd name="connsiteY1" fmla="*/ 0 h 268970"/>
              <a:gd name="connsiteX2" fmla="*/ 1429498 w 1429498"/>
              <a:gd name="connsiteY2" fmla="*/ 1438 h 268970"/>
              <a:gd name="connsiteX3" fmla="*/ 1429498 w 1429498"/>
              <a:gd name="connsiteY3" fmla="*/ 268970 h 268970"/>
              <a:gd name="connsiteX0" fmla="*/ 0 w 730744"/>
              <a:gd name="connsiteY0" fmla="*/ 0 h 268970"/>
              <a:gd name="connsiteX1" fmla="*/ 730744 w 730744"/>
              <a:gd name="connsiteY1" fmla="*/ 1438 h 268970"/>
              <a:gd name="connsiteX2" fmla="*/ 730744 w 730744"/>
              <a:gd name="connsiteY2" fmla="*/ 268970 h 268970"/>
            </a:gdLst>
            <a:ahLst/>
            <a:cxnLst>
              <a:cxn ang="0">
                <a:pos x="connsiteX0" y="connsiteY0"/>
              </a:cxn>
              <a:cxn ang="0">
                <a:pos x="connsiteX1" y="connsiteY1"/>
              </a:cxn>
              <a:cxn ang="0">
                <a:pos x="connsiteX2" y="connsiteY2"/>
              </a:cxn>
            </a:cxnLst>
            <a:rect l="l" t="t" r="r" b="b"/>
            <a:pathLst>
              <a:path w="730744" h="268970">
                <a:moveTo>
                  <a:pt x="0" y="0"/>
                </a:moveTo>
                <a:lnTo>
                  <a:pt x="730744" y="1438"/>
                </a:lnTo>
                <a:lnTo>
                  <a:pt x="730744" y="26897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cxnSp>
        <p:nvCxnSpPr>
          <p:cNvPr id="67" name="Straight Connector 66"/>
          <p:cNvCxnSpPr/>
          <p:nvPr/>
        </p:nvCxnSpPr>
        <p:spPr>
          <a:xfrm rot="5400000">
            <a:off x="3124200" y="3560763"/>
            <a:ext cx="1600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6885" name="Group 142"/>
          <p:cNvGrpSpPr>
            <a:grpSpLocks/>
          </p:cNvGrpSpPr>
          <p:nvPr/>
        </p:nvGrpSpPr>
        <p:grpSpPr bwMode="auto">
          <a:xfrm>
            <a:off x="3671888" y="4208463"/>
            <a:ext cx="504825" cy="914400"/>
            <a:chOff x="4373117" y="3733800"/>
            <a:chExt cx="401638" cy="695325"/>
          </a:xfrm>
        </p:grpSpPr>
        <p:pic>
          <p:nvPicPr>
            <p:cNvPr id="36903" name="Picture 75" descr="Server 1.png"/>
            <p:cNvPicPr>
              <a:picLocks noChangeAspect="1"/>
            </p:cNvPicPr>
            <p:nvPr/>
          </p:nvPicPr>
          <p:blipFill>
            <a:blip r:embed="rId8" cstate="print"/>
            <a:srcRect/>
            <a:stretch>
              <a:fillRect/>
            </a:stretch>
          </p:blipFill>
          <p:spPr bwMode="auto">
            <a:xfrm>
              <a:off x="4373117" y="3733800"/>
              <a:ext cx="401638" cy="695325"/>
            </a:xfrm>
            <a:prstGeom prst="rect">
              <a:avLst/>
            </a:prstGeom>
            <a:noFill/>
            <a:ln w="9525">
              <a:noFill/>
              <a:miter lim="800000"/>
              <a:headEnd/>
              <a:tailEnd/>
            </a:ln>
          </p:spPr>
        </p:pic>
        <p:sp>
          <p:nvSpPr>
            <p:cNvPr id="36904"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600" b="1">
                  <a:solidFill>
                    <a:srgbClr val="333333"/>
                  </a:solidFill>
                </a:rPr>
                <a:t>VM5</a:t>
              </a:r>
            </a:p>
          </p:txBody>
        </p:sp>
      </p:grpSp>
      <p:grpSp>
        <p:nvGrpSpPr>
          <p:cNvPr id="36886" name="Group 142"/>
          <p:cNvGrpSpPr>
            <a:grpSpLocks/>
          </p:cNvGrpSpPr>
          <p:nvPr/>
        </p:nvGrpSpPr>
        <p:grpSpPr bwMode="auto">
          <a:xfrm>
            <a:off x="1895475" y="4208463"/>
            <a:ext cx="506413" cy="914400"/>
            <a:chOff x="4373117" y="3733800"/>
            <a:chExt cx="401638" cy="695325"/>
          </a:xfrm>
        </p:grpSpPr>
        <p:pic>
          <p:nvPicPr>
            <p:cNvPr id="36901" name="Picture 75" descr="Server 1.png"/>
            <p:cNvPicPr>
              <a:picLocks noChangeAspect="1"/>
            </p:cNvPicPr>
            <p:nvPr/>
          </p:nvPicPr>
          <p:blipFill>
            <a:blip r:embed="rId8" cstate="print"/>
            <a:srcRect/>
            <a:stretch>
              <a:fillRect/>
            </a:stretch>
          </p:blipFill>
          <p:spPr bwMode="auto">
            <a:xfrm>
              <a:off x="4373117" y="3733800"/>
              <a:ext cx="401638" cy="695325"/>
            </a:xfrm>
            <a:prstGeom prst="rect">
              <a:avLst/>
            </a:prstGeom>
            <a:noFill/>
            <a:ln w="9525">
              <a:noFill/>
              <a:miter lim="800000"/>
              <a:headEnd/>
              <a:tailEnd/>
            </a:ln>
          </p:spPr>
        </p:pic>
        <p:sp>
          <p:nvSpPr>
            <p:cNvPr id="36902"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600" b="1">
                  <a:solidFill>
                    <a:srgbClr val="333333"/>
                  </a:solidFill>
                </a:rPr>
                <a:t>VM3</a:t>
              </a:r>
            </a:p>
          </p:txBody>
        </p:sp>
      </p:grpSp>
      <p:pic>
        <p:nvPicPr>
          <p:cNvPr id="64" name="Picture 3" descr="C:\Users\User\Desktop\Dog &amp; Pony Show\Juniper\Juniper Template NEW\Juniper Icon Library PNGs\New Folder\L2_L3 Switch 2.png"/>
          <p:cNvPicPr>
            <a:picLocks noChangeAspect="1" noChangeArrowheads="1"/>
          </p:cNvPicPr>
          <p:nvPr/>
        </p:nvPicPr>
        <p:blipFill>
          <a:blip r:embed="rId9" cstate="print"/>
          <a:srcRect/>
          <a:stretch>
            <a:fillRect/>
          </a:stretch>
        </p:blipFill>
        <p:spPr bwMode="auto">
          <a:xfrm>
            <a:off x="1100138" y="3101975"/>
            <a:ext cx="777875" cy="777875"/>
          </a:xfrm>
          <a:prstGeom prst="rect">
            <a:avLst/>
          </a:prstGeom>
          <a:noFill/>
          <a:effectLst>
            <a:outerShdw blurRad="63500" sx="102000" sy="102000" algn="ctr" rotWithShape="0">
              <a:prstClr val="black">
                <a:alpha val="40000"/>
              </a:prstClr>
            </a:outerShdw>
          </a:effectLst>
        </p:spPr>
      </p:pic>
      <p:sp>
        <p:nvSpPr>
          <p:cNvPr id="65" name="Rectangle 108"/>
          <p:cNvSpPr>
            <a:spLocks noChangeArrowheads="1"/>
          </p:cNvSpPr>
          <p:nvPr/>
        </p:nvSpPr>
        <p:spPr bwMode="invGray">
          <a:xfrm>
            <a:off x="1181100" y="2379663"/>
            <a:ext cx="609600" cy="427037"/>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tIns="0" rIns="0" bIns="0" anchor="ctr"/>
          <a:lstStyle/>
          <a:p>
            <a:pPr>
              <a:defRPr/>
            </a:pPr>
            <a:r>
              <a:rPr lang="en-US" dirty="0">
                <a:solidFill>
                  <a:srgbClr val="FFFFFF"/>
                </a:solidFill>
              </a:rPr>
              <a:t>NIC</a:t>
            </a:r>
          </a:p>
        </p:txBody>
      </p:sp>
      <p:pic>
        <p:nvPicPr>
          <p:cNvPr id="75" name="Picture 3" descr="C:\Users\User\Desktop\Dog &amp; Pony Show\Juniper\Juniper Template NEW\Juniper Icon Library PNGs\New Folder\L2_L3 Switch 2.png"/>
          <p:cNvPicPr>
            <a:picLocks noChangeAspect="1" noChangeArrowheads="1"/>
          </p:cNvPicPr>
          <p:nvPr/>
        </p:nvPicPr>
        <p:blipFill>
          <a:blip r:embed="rId9" cstate="print"/>
          <a:srcRect/>
          <a:stretch>
            <a:fillRect/>
          </a:stretch>
        </p:blipFill>
        <p:spPr bwMode="auto">
          <a:xfrm>
            <a:off x="3538538" y="3101975"/>
            <a:ext cx="777875" cy="777875"/>
          </a:xfrm>
          <a:prstGeom prst="rect">
            <a:avLst/>
          </a:prstGeom>
          <a:noFill/>
          <a:effectLst>
            <a:outerShdw blurRad="63500" sx="102000" sy="102000" algn="ctr" rotWithShape="0">
              <a:prstClr val="black">
                <a:alpha val="40000"/>
              </a:prstClr>
            </a:outerShdw>
          </a:effectLst>
        </p:spPr>
      </p:pic>
      <p:sp>
        <p:nvSpPr>
          <p:cNvPr id="76" name="Rectangle 108"/>
          <p:cNvSpPr>
            <a:spLocks noChangeArrowheads="1"/>
          </p:cNvSpPr>
          <p:nvPr/>
        </p:nvSpPr>
        <p:spPr bwMode="invGray">
          <a:xfrm>
            <a:off x="3619500" y="2379663"/>
            <a:ext cx="609600" cy="427037"/>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tIns="0" rIns="0" bIns="0" anchor="ctr"/>
          <a:lstStyle/>
          <a:p>
            <a:pPr>
              <a:defRPr/>
            </a:pPr>
            <a:r>
              <a:rPr lang="en-US" dirty="0">
                <a:solidFill>
                  <a:srgbClr val="FFFFFF"/>
                </a:solidFill>
              </a:rPr>
              <a:t>NIC</a:t>
            </a:r>
          </a:p>
        </p:txBody>
      </p:sp>
      <p:sp>
        <p:nvSpPr>
          <p:cNvPr id="42" name="Freeform 41"/>
          <p:cNvSpPr/>
          <p:nvPr/>
        </p:nvSpPr>
        <p:spPr>
          <a:xfrm>
            <a:off x="815975" y="4068763"/>
            <a:ext cx="685800" cy="250825"/>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 name="connsiteX0" fmla="*/ 0 w 1429498"/>
              <a:gd name="connsiteY0" fmla="*/ 251559 h 267532"/>
              <a:gd name="connsiteX1" fmla="*/ 0 w 1429498"/>
              <a:gd name="connsiteY1" fmla="*/ 0 h 267532"/>
              <a:gd name="connsiteX2" fmla="*/ 1429498 w 1429498"/>
              <a:gd name="connsiteY2" fmla="*/ 267532 h 267532"/>
              <a:gd name="connsiteX0" fmla="*/ 0 w 662800"/>
              <a:gd name="connsiteY0" fmla="*/ 251559 h 251559"/>
              <a:gd name="connsiteX1" fmla="*/ 0 w 662800"/>
              <a:gd name="connsiteY1" fmla="*/ 0 h 251559"/>
              <a:gd name="connsiteX2" fmla="*/ 662800 w 662800"/>
              <a:gd name="connsiteY2" fmla="*/ 0 h 251559"/>
            </a:gdLst>
            <a:ahLst/>
            <a:cxnLst>
              <a:cxn ang="0">
                <a:pos x="connsiteX0" y="connsiteY0"/>
              </a:cxn>
              <a:cxn ang="0">
                <a:pos x="connsiteX1" y="connsiteY1"/>
              </a:cxn>
              <a:cxn ang="0">
                <a:pos x="connsiteX2" y="connsiteY2"/>
              </a:cxn>
            </a:cxnLst>
            <a:rect l="l" t="t" r="r" b="b"/>
            <a:pathLst>
              <a:path w="662800" h="251559">
                <a:moveTo>
                  <a:pt x="0" y="251559"/>
                </a:moveTo>
                <a:lnTo>
                  <a:pt x="0" y="0"/>
                </a:lnTo>
                <a:lnTo>
                  <a:pt x="662800" y="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sp>
        <p:nvSpPr>
          <p:cNvPr id="43" name="Freeform 42"/>
          <p:cNvSpPr/>
          <p:nvPr/>
        </p:nvSpPr>
        <p:spPr>
          <a:xfrm>
            <a:off x="3921125" y="4070350"/>
            <a:ext cx="671513" cy="268288"/>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 name="connsiteX0" fmla="*/ 0 w 1429498"/>
              <a:gd name="connsiteY0" fmla="*/ 252997 h 268970"/>
              <a:gd name="connsiteX1" fmla="*/ 0 w 1429498"/>
              <a:gd name="connsiteY1" fmla="*/ 1438 h 268970"/>
              <a:gd name="connsiteX2" fmla="*/ 698754 w 1429498"/>
              <a:gd name="connsiteY2" fmla="*/ 0 h 268970"/>
              <a:gd name="connsiteX3" fmla="*/ 1429498 w 1429498"/>
              <a:gd name="connsiteY3" fmla="*/ 1438 h 268970"/>
              <a:gd name="connsiteX4" fmla="*/ 1429498 w 1429498"/>
              <a:gd name="connsiteY4" fmla="*/ 268970 h 268970"/>
              <a:gd name="connsiteX0" fmla="*/ 0 w 1429498"/>
              <a:gd name="connsiteY0" fmla="*/ 252997 h 268970"/>
              <a:gd name="connsiteX1" fmla="*/ 0 w 1429498"/>
              <a:gd name="connsiteY1" fmla="*/ 1438 h 268970"/>
              <a:gd name="connsiteX2" fmla="*/ 698754 w 1429498"/>
              <a:gd name="connsiteY2" fmla="*/ 0 h 268970"/>
              <a:gd name="connsiteX3" fmla="*/ 1429498 w 1429498"/>
              <a:gd name="connsiteY3" fmla="*/ 1438 h 268970"/>
              <a:gd name="connsiteX4" fmla="*/ 1429498 w 1429498"/>
              <a:gd name="connsiteY4" fmla="*/ 268970 h 268970"/>
              <a:gd name="connsiteX0" fmla="*/ 0 w 1429498"/>
              <a:gd name="connsiteY0" fmla="*/ 252997 h 268970"/>
              <a:gd name="connsiteX1" fmla="*/ 698754 w 1429498"/>
              <a:gd name="connsiteY1" fmla="*/ 0 h 268970"/>
              <a:gd name="connsiteX2" fmla="*/ 1429498 w 1429498"/>
              <a:gd name="connsiteY2" fmla="*/ 1438 h 268970"/>
              <a:gd name="connsiteX3" fmla="*/ 1429498 w 1429498"/>
              <a:gd name="connsiteY3" fmla="*/ 268970 h 268970"/>
              <a:gd name="connsiteX0" fmla="*/ 0 w 730744"/>
              <a:gd name="connsiteY0" fmla="*/ 0 h 268970"/>
              <a:gd name="connsiteX1" fmla="*/ 730744 w 730744"/>
              <a:gd name="connsiteY1" fmla="*/ 1438 h 268970"/>
              <a:gd name="connsiteX2" fmla="*/ 730744 w 730744"/>
              <a:gd name="connsiteY2" fmla="*/ 268970 h 268970"/>
            </a:gdLst>
            <a:ahLst/>
            <a:cxnLst>
              <a:cxn ang="0">
                <a:pos x="connsiteX0" y="connsiteY0"/>
              </a:cxn>
              <a:cxn ang="0">
                <a:pos x="connsiteX1" y="connsiteY1"/>
              </a:cxn>
              <a:cxn ang="0">
                <a:pos x="connsiteX2" y="connsiteY2"/>
              </a:cxn>
            </a:cxnLst>
            <a:rect l="l" t="t" r="r" b="b"/>
            <a:pathLst>
              <a:path w="730744" h="268970">
                <a:moveTo>
                  <a:pt x="0" y="0"/>
                </a:moveTo>
                <a:lnTo>
                  <a:pt x="730744" y="1438"/>
                </a:lnTo>
                <a:lnTo>
                  <a:pt x="730744" y="26897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sp>
        <p:nvSpPr>
          <p:cNvPr id="44" name="Freeform 43"/>
          <p:cNvSpPr/>
          <p:nvPr/>
        </p:nvSpPr>
        <p:spPr>
          <a:xfrm>
            <a:off x="3276600" y="4070350"/>
            <a:ext cx="644525" cy="250825"/>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 name="connsiteX0" fmla="*/ 0 w 1429498"/>
              <a:gd name="connsiteY0" fmla="*/ 251559 h 267532"/>
              <a:gd name="connsiteX1" fmla="*/ 0 w 1429498"/>
              <a:gd name="connsiteY1" fmla="*/ 0 h 267532"/>
              <a:gd name="connsiteX2" fmla="*/ 1429498 w 1429498"/>
              <a:gd name="connsiteY2" fmla="*/ 267532 h 267532"/>
              <a:gd name="connsiteX0" fmla="*/ 0 w 662800"/>
              <a:gd name="connsiteY0" fmla="*/ 251559 h 251559"/>
              <a:gd name="connsiteX1" fmla="*/ 0 w 662800"/>
              <a:gd name="connsiteY1" fmla="*/ 0 h 251559"/>
              <a:gd name="connsiteX2" fmla="*/ 662800 w 662800"/>
              <a:gd name="connsiteY2" fmla="*/ 0 h 251559"/>
            </a:gdLst>
            <a:ahLst/>
            <a:cxnLst>
              <a:cxn ang="0">
                <a:pos x="connsiteX0" y="connsiteY0"/>
              </a:cxn>
              <a:cxn ang="0">
                <a:pos x="connsiteX1" y="connsiteY1"/>
              </a:cxn>
              <a:cxn ang="0">
                <a:pos x="connsiteX2" y="connsiteY2"/>
              </a:cxn>
            </a:cxnLst>
            <a:rect l="l" t="t" r="r" b="b"/>
            <a:pathLst>
              <a:path w="662800" h="251559">
                <a:moveTo>
                  <a:pt x="0" y="251559"/>
                </a:moveTo>
                <a:lnTo>
                  <a:pt x="0" y="0"/>
                </a:lnTo>
                <a:lnTo>
                  <a:pt x="662800" y="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grpSp>
        <p:nvGrpSpPr>
          <p:cNvPr id="36894" name="Group 146"/>
          <p:cNvGrpSpPr>
            <a:grpSpLocks/>
          </p:cNvGrpSpPr>
          <p:nvPr/>
        </p:nvGrpSpPr>
        <p:grpSpPr bwMode="auto">
          <a:xfrm>
            <a:off x="3008313" y="4208463"/>
            <a:ext cx="534987" cy="914400"/>
            <a:chOff x="4373117" y="3733800"/>
            <a:chExt cx="401638" cy="695325"/>
          </a:xfrm>
        </p:grpSpPr>
        <p:pic>
          <p:nvPicPr>
            <p:cNvPr id="36899" name="Picture 75" descr="Server 1.png"/>
            <p:cNvPicPr>
              <a:picLocks noChangeAspect="1"/>
            </p:cNvPicPr>
            <p:nvPr/>
          </p:nvPicPr>
          <p:blipFill>
            <a:blip r:embed="rId8" cstate="print"/>
            <a:srcRect/>
            <a:stretch>
              <a:fillRect/>
            </a:stretch>
          </p:blipFill>
          <p:spPr bwMode="auto">
            <a:xfrm>
              <a:off x="4373117" y="3733800"/>
              <a:ext cx="401638" cy="695325"/>
            </a:xfrm>
            <a:prstGeom prst="rect">
              <a:avLst/>
            </a:prstGeom>
            <a:noFill/>
            <a:ln w="9525">
              <a:noFill/>
              <a:miter lim="800000"/>
              <a:headEnd/>
              <a:tailEnd/>
            </a:ln>
          </p:spPr>
        </p:pic>
        <p:sp>
          <p:nvSpPr>
            <p:cNvPr id="36900" name="TextBox 73"/>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600" b="1">
                  <a:solidFill>
                    <a:srgbClr val="333333"/>
                  </a:solidFill>
                </a:rPr>
                <a:t>VM4</a:t>
              </a:r>
            </a:p>
          </p:txBody>
        </p:sp>
      </p:grpSp>
      <p:grpSp>
        <p:nvGrpSpPr>
          <p:cNvPr id="8" name="Group 146"/>
          <p:cNvGrpSpPr>
            <a:grpSpLocks/>
          </p:cNvGrpSpPr>
          <p:nvPr/>
        </p:nvGrpSpPr>
        <p:grpSpPr bwMode="auto">
          <a:xfrm>
            <a:off x="569913" y="4208463"/>
            <a:ext cx="534987" cy="914400"/>
            <a:chOff x="4373117" y="3733800"/>
            <a:chExt cx="401638" cy="695325"/>
          </a:xfrm>
        </p:grpSpPr>
        <p:pic>
          <p:nvPicPr>
            <p:cNvPr id="36897" name="Picture 75" descr="Server 1.png"/>
            <p:cNvPicPr>
              <a:picLocks noChangeAspect="1"/>
            </p:cNvPicPr>
            <p:nvPr/>
          </p:nvPicPr>
          <p:blipFill>
            <a:blip r:embed="rId8" cstate="print"/>
            <a:srcRect/>
            <a:stretch>
              <a:fillRect/>
            </a:stretch>
          </p:blipFill>
          <p:spPr bwMode="auto">
            <a:xfrm>
              <a:off x="4373117" y="3733800"/>
              <a:ext cx="401638" cy="695325"/>
            </a:xfrm>
            <a:prstGeom prst="rect">
              <a:avLst/>
            </a:prstGeom>
            <a:noFill/>
            <a:ln w="9525">
              <a:noFill/>
              <a:miter lim="800000"/>
              <a:headEnd/>
              <a:tailEnd/>
            </a:ln>
          </p:spPr>
        </p:pic>
        <p:sp>
          <p:nvSpPr>
            <p:cNvPr id="36898" name="TextBox 62"/>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600" b="1">
                  <a:solidFill>
                    <a:srgbClr val="333333"/>
                  </a:solidFill>
                </a:rPr>
                <a:t>VM1</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3.05556E-6 3.3719E-6 L -0.00104 -0.07221 L 0.07188 -0.07499 L 0.07188 -0.3652 L 0.33854 -0.3652 L 0.33959 -0.06943 L 0.40938 -0.06943 L 0.40851 0.00023 " pathEditMode="relative" rAng="0" ptsTypes="AAAAAAAA">
                                      <p:cBhvr>
                                        <p:cTn id="6" dur="5000" fill="hold"/>
                                        <p:tgtEl>
                                          <p:spTgt spid="8"/>
                                        </p:tgtEl>
                                        <p:attrNameLst>
                                          <p:attrName>ppt_x</p:attrName>
                                          <p:attrName>ppt_y</p:attrName>
                                        </p:attrNameLst>
                                      </p:cBhvr>
                                      <p:rCtr x="204" y="-183"/>
                                    </p:animMotion>
                                  </p:childTnLst>
                                </p:cTn>
                              </p:par>
                              <p:par>
                                <p:cTn id="7" presetID="10" presetClass="exit" presetSubtype="0" fill="hold" nodeType="withEffect">
                                  <p:stCondLst>
                                    <p:cond delay="500"/>
                                  </p:stCondLst>
                                  <p:childTnLst>
                                    <p:animEffect transition="out" filter="fade">
                                      <p:cBhvr>
                                        <p:cTn id="8" dur="2000"/>
                                        <p:tgtEl>
                                          <p:spTgt spid="42"/>
                                        </p:tgtEl>
                                      </p:cBhvr>
                                    </p:animEffect>
                                    <p:set>
                                      <p:cBhvr>
                                        <p:cTn id="9" dur="1" fill="hold">
                                          <p:stCondLst>
                                            <p:cond delay="1999"/>
                                          </p:stCondLst>
                                        </p:cTn>
                                        <p:tgtEl>
                                          <p:spTgt spid="42"/>
                                        </p:tgtEl>
                                        <p:attrNameLst>
                                          <p:attrName>style.visibility</p:attrName>
                                        </p:attrNameLst>
                                      </p:cBhvr>
                                      <p:to>
                                        <p:strVal val="hidden"/>
                                      </p:to>
                                    </p:set>
                                  </p:childTnLst>
                                </p:cTn>
                              </p:par>
                            </p:childTnLst>
                          </p:cTn>
                        </p:par>
                        <p:par>
                          <p:cTn id="10" fill="hold">
                            <p:stCondLst>
                              <p:cond delay="5000"/>
                            </p:stCondLst>
                            <p:childTnLst>
                              <p:par>
                                <p:cTn id="11" presetID="10" presetClass="entr" presetSubtype="0" fill="hold" nodeType="after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fade">
                                      <p:cBhvr>
                                        <p:cTn id="13"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 name="Rounded Rectangle 421"/>
          <p:cNvSpPr/>
          <p:nvPr/>
        </p:nvSpPr>
        <p:spPr bwMode="gray">
          <a:xfrm>
            <a:off x="5943600" y="1524000"/>
            <a:ext cx="2724150" cy="4495800"/>
          </a:xfrm>
          <a:prstGeom prst="roundRect">
            <a:avLst>
              <a:gd name="adj" fmla="val 0"/>
            </a:avLst>
          </a:prstGeom>
          <a:solidFill>
            <a:schemeClr val="bg1"/>
          </a:solidFill>
          <a:ln w="34925">
            <a:solidFill>
              <a:schemeClr val="accent6">
                <a:lumMod val="20000"/>
                <a:lumOff val="80000"/>
              </a:schemeClr>
            </a:solidFill>
            <a:miter lim="800000"/>
            <a:headEnd/>
            <a:tailEnd/>
          </a:ln>
          <a:effectLst>
            <a:outerShdw blurRad="50800" dist="50800" dir="462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3" name="Rectangle 422"/>
          <p:cNvSpPr/>
          <p:nvPr/>
        </p:nvSpPr>
        <p:spPr>
          <a:xfrm>
            <a:off x="5957888" y="1600200"/>
            <a:ext cx="2693987" cy="762000"/>
          </a:xfrm>
          <a:prstGeom prst="rect">
            <a:avLst/>
          </a:prstGeom>
          <a:solidFill>
            <a:srgbClr val="5D87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grpSp>
        <p:nvGrpSpPr>
          <p:cNvPr id="37892" name="Group 384"/>
          <p:cNvGrpSpPr>
            <a:grpSpLocks/>
          </p:cNvGrpSpPr>
          <p:nvPr/>
        </p:nvGrpSpPr>
        <p:grpSpPr bwMode="auto">
          <a:xfrm>
            <a:off x="985838" y="2851150"/>
            <a:ext cx="2781300" cy="2733675"/>
            <a:chOff x="409575" y="1504950"/>
            <a:chExt cx="4581525" cy="4502366"/>
          </a:xfrm>
        </p:grpSpPr>
        <p:pic>
          <p:nvPicPr>
            <p:cNvPr id="37971" name="Picture 2" descr="C:\Users\User\Desktop\Dog &amp; Pony Show\Juniper\Juniper Template NEW\Juniper Icon Library PNGs\Generic Racks 3.png"/>
            <p:cNvPicPr>
              <a:picLocks noChangeAspect="1" noChangeArrowheads="1"/>
            </p:cNvPicPr>
            <p:nvPr/>
          </p:nvPicPr>
          <p:blipFill>
            <a:blip r:embed="rId11" cstate="print"/>
            <a:srcRect/>
            <a:stretch>
              <a:fillRect/>
            </a:stretch>
          </p:blipFill>
          <p:spPr bwMode="auto">
            <a:xfrm>
              <a:off x="2857500" y="1504950"/>
              <a:ext cx="2133600" cy="4502366"/>
            </a:xfrm>
            <a:prstGeom prst="rect">
              <a:avLst/>
            </a:prstGeom>
            <a:noFill/>
            <a:ln w="9525">
              <a:noFill/>
              <a:miter lim="800000"/>
              <a:headEnd/>
              <a:tailEnd/>
            </a:ln>
          </p:spPr>
        </p:pic>
        <p:pic>
          <p:nvPicPr>
            <p:cNvPr id="37972" name="Picture 2" descr="C:\Users\User\Desktop\Dog &amp; Pony Show\Juniper\Juniper Template NEW\Juniper Icon Library PNGs\Generic Racks 3.png"/>
            <p:cNvPicPr>
              <a:picLocks noChangeAspect="1" noChangeArrowheads="1"/>
            </p:cNvPicPr>
            <p:nvPr/>
          </p:nvPicPr>
          <p:blipFill>
            <a:blip r:embed="rId11" cstate="print"/>
            <a:srcRect/>
            <a:stretch>
              <a:fillRect/>
            </a:stretch>
          </p:blipFill>
          <p:spPr bwMode="auto">
            <a:xfrm>
              <a:off x="419100" y="1504950"/>
              <a:ext cx="2133600" cy="4502366"/>
            </a:xfrm>
            <a:prstGeom prst="rect">
              <a:avLst/>
            </a:prstGeom>
            <a:noFill/>
            <a:ln w="9525">
              <a:noFill/>
              <a:miter lim="800000"/>
              <a:headEnd/>
              <a:tailEnd/>
            </a:ln>
          </p:spPr>
        </p:pic>
        <p:pic>
          <p:nvPicPr>
            <p:cNvPr id="37973" name="Rectangle 7"/>
            <p:cNvPicPr>
              <a:picLocks noChangeArrowheads="1"/>
            </p:cNvPicPr>
            <p:nvPr/>
          </p:nvPicPr>
          <p:blipFill>
            <a:blip r:embed="rId12" cstate="print"/>
            <a:srcRect/>
            <a:stretch>
              <a:fillRect/>
            </a:stretch>
          </p:blipFill>
          <p:spPr bwMode="blackWhite">
            <a:xfrm>
              <a:off x="409575" y="1676400"/>
              <a:ext cx="4572000" cy="685800"/>
            </a:xfrm>
            <a:prstGeom prst="rect">
              <a:avLst/>
            </a:prstGeom>
            <a:noFill/>
            <a:ln w="9525">
              <a:noFill/>
              <a:miter lim="800000"/>
              <a:headEnd/>
              <a:tailEnd/>
            </a:ln>
          </p:spPr>
        </p:pic>
        <p:sp>
          <p:nvSpPr>
            <p:cNvPr id="389" name="Rectangle 388"/>
            <p:cNvSpPr/>
            <p:nvPr/>
          </p:nvSpPr>
          <p:spPr>
            <a:xfrm>
              <a:off x="2896464" y="3031885"/>
              <a:ext cx="2055410" cy="2319164"/>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90" name="Freeform 389"/>
            <p:cNvSpPr/>
            <p:nvPr/>
          </p:nvSpPr>
          <p:spPr>
            <a:xfrm>
              <a:off x="3267797" y="4020209"/>
              <a:ext cx="1315359" cy="266691"/>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Lst>
              <a:ahLst/>
              <a:cxnLst>
                <a:cxn ang="0">
                  <a:pos x="connsiteX0" y="connsiteY0"/>
                </a:cxn>
                <a:cxn ang="0">
                  <a:pos x="connsiteX1" y="connsiteY1"/>
                </a:cxn>
                <a:cxn ang="0">
                  <a:pos x="connsiteX2" y="connsiteY2"/>
                </a:cxn>
                <a:cxn ang="0">
                  <a:pos x="connsiteX3" y="connsiteY3"/>
                </a:cxn>
              </a:cxnLst>
              <a:rect l="l" t="t" r="r" b="b"/>
              <a:pathLst>
                <a:path w="1429498" h="267532">
                  <a:moveTo>
                    <a:pt x="0" y="251559"/>
                  </a:moveTo>
                  <a:lnTo>
                    <a:pt x="0" y="0"/>
                  </a:lnTo>
                  <a:lnTo>
                    <a:pt x="1429498" y="0"/>
                  </a:lnTo>
                  <a:lnTo>
                    <a:pt x="1429498" y="267532"/>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sp>
          <p:nvSpPr>
            <p:cNvPr id="37976" name="Line 126"/>
            <p:cNvSpPr>
              <a:spLocks noChangeShapeType="1"/>
            </p:cNvSpPr>
            <p:nvPr/>
          </p:nvSpPr>
          <p:spPr bwMode="invGray">
            <a:xfrm flipH="1" flipV="1">
              <a:off x="2057400" y="2019300"/>
              <a:ext cx="1219200" cy="0"/>
            </a:xfrm>
            <a:prstGeom prst="line">
              <a:avLst/>
            </a:prstGeom>
            <a:noFill/>
            <a:ln w="38100">
              <a:solidFill>
                <a:schemeClr val="hlink"/>
              </a:solidFill>
              <a:round/>
              <a:headEnd/>
              <a:tailEnd/>
            </a:ln>
          </p:spPr>
          <p:txBody>
            <a:bodyPr wrap="none" lIns="0" tIns="0" rIns="0" bIns="0" anchor="ctr"/>
            <a:lstStyle/>
            <a:p>
              <a:endParaRPr lang="en-US"/>
            </a:p>
          </p:txBody>
        </p:sp>
        <p:pic>
          <p:nvPicPr>
            <p:cNvPr id="37977" name="Picture 123" descr="EX3200_24"/>
            <p:cNvPicPr>
              <a:picLocks noChangeAspect="1" noChangeArrowheads="1"/>
            </p:cNvPicPr>
            <p:nvPr>
              <p:custDataLst>
                <p:tags r:id="rId7"/>
              </p:custDataLst>
            </p:nvPr>
          </p:nvPicPr>
          <p:blipFill>
            <a:blip r:embed="rId13" cstate="print"/>
            <a:srcRect/>
            <a:stretch>
              <a:fillRect/>
            </a:stretch>
          </p:blipFill>
          <p:spPr bwMode="auto">
            <a:xfrm>
              <a:off x="700355" y="1834941"/>
              <a:ext cx="1661845" cy="374859"/>
            </a:xfrm>
            <a:prstGeom prst="rect">
              <a:avLst/>
            </a:prstGeom>
            <a:noFill/>
            <a:ln w="9525">
              <a:noFill/>
              <a:miter lim="800000"/>
              <a:headEnd/>
              <a:tailEnd/>
            </a:ln>
          </p:spPr>
        </p:pic>
        <p:pic>
          <p:nvPicPr>
            <p:cNvPr id="37978" name="Picture 123" descr="EX3200_24"/>
            <p:cNvPicPr>
              <a:picLocks noChangeAspect="1" noChangeArrowheads="1"/>
            </p:cNvPicPr>
            <p:nvPr>
              <p:custDataLst>
                <p:tags r:id="rId8"/>
              </p:custDataLst>
            </p:nvPr>
          </p:nvPicPr>
          <p:blipFill>
            <a:blip r:embed="rId13" cstate="print"/>
            <a:srcRect/>
            <a:stretch>
              <a:fillRect/>
            </a:stretch>
          </p:blipFill>
          <p:spPr bwMode="auto">
            <a:xfrm>
              <a:off x="3062555" y="1828800"/>
              <a:ext cx="1661845" cy="374859"/>
            </a:xfrm>
            <a:prstGeom prst="rect">
              <a:avLst/>
            </a:prstGeom>
            <a:noFill/>
            <a:ln w="9525">
              <a:noFill/>
              <a:miter lim="800000"/>
              <a:headEnd/>
              <a:tailEnd/>
            </a:ln>
          </p:spPr>
        </p:pic>
        <p:sp>
          <p:nvSpPr>
            <p:cNvPr id="394" name="Rectangle 393"/>
            <p:cNvSpPr/>
            <p:nvPr/>
          </p:nvSpPr>
          <p:spPr>
            <a:xfrm>
              <a:off x="456645" y="3031885"/>
              <a:ext cx="2058024" cy="2319164"/>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395" name="Straight Connector 394"/>
            <p:cNvCxnSpPr/>
            <p:nvPr/>
          </p:nvCxnSpPr>
          <p:spPr>
            <a:xfrm rot="5400000">
              <a:off x="686894" y="3560037"/>
              <a:ext cx="16001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7981" name="Group 142"/>
            <p:cNvGrpSpPr>
              <a:grpSpLocks/>
            </p:cNvGrpSpPr>
            <p:nvPr/>
          </p:nvGrpSpPr>
          <p:grpSpPr bwMode="auto">
            <a:xfrm>
              <a:off x="1233091" y="4208407"/>
              <a:ext cx="505619" cy="914400"/>
              <a:chOff x="4373117" y="3733800"/>
              <a:chExt cx="401638" cy="695325"/>
            </a:xfrm>
          </p:grpSpPr>
          <p:pic>
            <p:nvPicPr>
              <p:cNvPr id="38000" name="Picture 75" descr="Server 1.png"/>
              <p:cNvPicPr>
                <a:picLocks noChangeAspect="1"/>
              </p:cNvPicPr>
              <p:nvPr/>
            </p:nvPicPr>
            <p:blipFill>
              <a:blip r:embed="rId14" cstate="print"/>
              <a:srcRect/>
              <a:stretch>
                <a:fillRect/>
              </a:stretch>
            </p:blipFill>
            <p:spPr bwMode="auto">
              <a:xfrm>
                <a:off x="4373117" y="3733800"/>
                <a:ext cx="401638" cy="695325"/>
              </a:xfrm>
              <a:prstGeom prst="rect">
                <a:avLst/>
              </a:prstGeom>
              <a:noFill/>
              <a:ln w="9525">
                <a:noFill/>
                <a:miter lim="800000"/>
                <a:headEnd/>
                <a:tailEnd/>
              </a:ln>
            </p:spPr>
          </p:pic>
          <p:sp>
            <p:nvSpPr>
              <p:cNvPr id="38001"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VM2</a:t>
                </a:r>
              </a:p>
            </p:txBody>
          </p:sp>
        </p:grpSp>
        <p:sp>
          <p:nvSpPr>
            <p:cNvPr id="397" name="Freeform 396"/>
            <p:cNvSpPr/>
            <p:nvPr/>
          </p:nvSpPr>
          <p:spPr>
            <a:xfrm>
              <a:off x="827979" y="4020209"/>
              <a:ext cx="1315357" cy="266691"/>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Lst>
              <a:ahLst/>
              <a:cxnLst>
                <a:cxn ang="0">
                  <a:pos x="connsiteX0" y="connsiteY0"/>
                </a:cxn>
                <a:cxn ang="0">
                  <a:pos x="connsiteX1" y="connsiteY1"/>
                </a:cxn>
                <a:cxn ang="0">
                  <a:pos x="connsiteX2" y="connsiteY2"/>
                </a:cxn>
                <a:cxn ang="0">
                  <a:pos x="connsiteX3" y="connsiteY3"/>
                </a:cxn>
              </a:cxnLst>
              <a:rect l="l" t="t" r="r" b="b"/>
              <a:pathLst>
                <a:path w="1429498" h="267532">
                  <a:moveTo>
                    <a:pt x="0" y="251559"/>
                  </a:moveTo>
                  <a:lnTo>
                    <a:pt x="0" y="0"/>
                  </a:lnTo>
                  <a:lnTo>
                    <a:pt x="1429498" y="0"/>
                  </a:lnTo>
                  <a:lnTo>
                    <a:pt x="1429498" y="267532"/>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grpSp>
          <p:nvGrpSpPr>
            <p:cNvPr id="37983" name="Group 146"/>
            <p:cNvGrpSpPr>
              <a:grpSpLocks/>
            </p:cNvGrpSpPr>
            <p:nvPr/>
          </p:nvGrpSpPr>
          <p:grpSpPr bwMode="auto">
            <a:xfrm>
              <a:off x="570412" y="4208407"/>
              <a:ext cx="534487" cy="914400"/>
              <a:chOff x="4373117" y="3733800"/>
              <a:chExt cx="401638" cy="695325"/>
            </a:xfrm>
          </p:grpSpPr>
          <p:pic>
            <p:nvPicPr>
              <p:cNvPr id="37998" name="Picture 75" descr="Server 1.png"/>
              <p:cNvPicPr>
                <a:picLocks noChangeAspect="1"/>
              </p:cNvPicPr>
              <p:nvPr/>
            </p:nvPicPr>
            <p:blipFill>
              <a:blip r:embed="rId14" cstate="print"/>
              <a:srcRect/>
              <a:stretch>
                <a:fillRect/>
              </a:stretch>
            </p:blipFill>
            <p:spPr bwMode="auto">
              <a:xfrm>
                <a:off x="4373117" y="3733800"/>
                <a:ext cx="401638" cy="695325"/>
              </a:xfrm>
              <a:prstGeom prst="rect">
                <a:avLst/>
              </a:prstGeom>
              <a:noFill/>
              <a:ln w="9525">
                <a:noFill/>
                <a:miter lim="800000"/>
                <a:headEnd/>
                <a:tailEnd/>
              </a:ln>
            </p:spPr>
          </p:pic>
          <p:sp>
            <p:nvSpPr>
              <p:cNvPr id="37999" name="TextBox 413"/>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VM1</a:t>
                </a:r>
              </a:p>
            </p:txBody>
          </p:sp>
        </p:grpSp>
        <p:cxnSp>
          <p:nvCxnSpPr>
            <p:cNvPr id="399" name="Straight Connector 398"/>
            <p:cNvCxnSpPr/>
            <p:nvPr/>
          </p:nvCxnSpPr>
          <p:spPr>
            <a:xfrm rot="5400000">
              <a:off x="3124098" y="3560037"/>
              <a:ext cx="16001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7985" name="Group 142"/>
            <p:cNvGrpSpPr>
              <a:grpSpLocks/>
            </p:cNvGrpSpPr>
            <p:nvPr/>
          </p:nvGrpSpPr>
          <p:grpSpPr bwMode="auto">
            <a:xfrm>
              <a:off x="3671491" y="4208407"/>
              <a:ext cx="505619" cy="914400"/>
              <a:chOff x="4373117" y="3733800"/>
              <a:chExt cx="401638" cy="695325"/>
            </a:xfrm>
          </p:grpSpPr>
          <p:pic>
            <p:nvPicPr>
              <p:cNvPr id="37996" name="Picture 75" descr="Server 1.png"/>
              <p:cNvPicPr>
                <a:picLocks noChangeAspect="1"/>
              </p:cNvPicPr>
              <p:nvPr/>
            </p:nvPicPr>
            <p:blipFill>
              <a:blip r:embed="rId14" cstate="print"/>
              <a:srcRect/>
              <a:stretch>
                <a:fillRect/>
              </a:stretch>
            </p:blipFill>
            <p:spPr bwMode="auto">
              <a:xfrm>
                <a:off x="4373117" y="3733800"/>
                <a:ext cx="401638" cy="695325"/>
              </a:xfrm>
              <a:prstGeom prst="rect">
                <a:avLst/>
              </a:prstGeom>
              <a:noFill/>
              <a:ln w="9525">
                <a:noFill/>
                <a:miter lim="800000"/>
                <a:headEnd/>
                <a:tailEnd/>
              </a:ln>
            </p:spPr>
          </p:pic>
          <p:sp>
            <p:nvSpPr>
              <p:cNvPr id="37997"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VM5</a:t>
                </a:r>
              </a:p>
            </p:txBody>
          </p:sp>
        </p:grpSp>
        <p:grpSp>
          <p:nvGrpSpPr>
            <p:cNvPr id="37986" name="Group 146"/>
            <p:cNvGrpSpPr>
              <a:grpSpLocks/>
            </p:cNvGrpSpPr>
            <p:nvPr/>
          </p:nvGrpSpPr>
          <p:grpSpPr bwMode="auto">
            <a:xfrm>
              <a:off x="3008812" y="4208407"/>
              <a:ext cx="534487" cy="914400"/>
              <a:chOff x="4373117" y="3733800"/>
              <a:chExt cx="401638" cy="695325"/>
            </a:xfrm>
          </p:grpSpPr>
          <p:pic>
            <p:nvPicPr>
              <p:cNvPr id="37994" name="Picture 75" descr="Server 1.png"/>
              <p:cNvPicPr>
                <a:picLocks noChangeAspect="1"/>
              </p:cNvPicPr>
              <p:nvPr/>
            </p:nvPicPr>
            <p:blipFill>
              <a:blip r:embed="rId14" cstate="print"/>
              <a:srcRect/>
              <a:stretch>
                <a:fillRect/>
              </a:stretch>
            </p:blipFill>
            <p:spPr bwMode="auto">
              <a:xfrm>
                <a:off x="4373117" y="3733800"/>
                <a:ext cx="401638" cy="695325"/>
              </a:xfrm>
              <a:prstGeom prst="rect">
                <a:avLst/>
              </a:prstGeom>
              <a:noFill/>
              <a:ln w="9525">
                <a:noFill/>
                <a:miter lim="800000"/>
                <a:headEnd/>
                <a:tailEnd/>
              </a:ln>
            </p:spPr>
          </p:pic>
          <p:sp>
            <p:nvSpPr>
              <p:cNvPr id="37995" name="TextBox 40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VM4</a:t>
                </a:r>
              </a:p>
            </p:txBody>
          </p:sp>
        </p:grpSp>
        <p:grpSp>
          <p:nvGrpSpPr>
            <p:cNvPr id="37987" name="Group 142"/>
            <p:cNvGrpSpPr>
              <a:grpSpLocks/>
            </p:cNvGrpSpPr>
            <p:nvPr/>
          </p:nvGrpSpPr>
          <p:grpSpPr bwMode="auto">
            <a:xfrm>
              <a:off x="1895475" y="4208407"/>
              <a:ext cx="505619" cy="914400"/>
              <a:chOff x="4373117" y="3733800"/>
              <a:chExt cx="401638" cy="695325"/>
            </a:xfrm>
          </p:grpSpPr>
          <p:pic>
            <p:nvPicPr>
              <p:cNvPr id="37992" name="Picture 75" descr="Server 1.png"/>
              <p:cNvPicPr>
                <a:picLocks noChangeAspect="1"/>
              </p:cNvPicPr>
              <p:nvPr/>
            </p:nvPicPr>
            <p:blipFill>
              <a:blip r:embed="rId14" cstate="print"/>
              <a:srcRect/>
              <a:stretch>
                <a:fillRect/>
              </a:stretch>
            </p:blipFill>
            <p:spPr bwMode="auto">
              <a:xfrm>
                <a:off x="4373117" y="3733800"/>
                <a:ext cx="401638" cy="695325"/>
              </a:xfrm>
              <a:prstGeom prst="rect">
                <a:avLst/>
              </a:prstGeom>
              <a:noFill/>
              <a:ln w="9525">
                <a:noFill/>
                <a:miter lim="800000"/>
                <a:headEnd/>
                <a:tailEnd/>
              </a:ln>
            </p:spPr>
          </p:pic>
          <p:sp>
            <p:nvSpPr>
              <p:cNvPr id="37993"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VM3</a:t>
                </a:r>
              </a:p>
            </p:txBody>
          </p:sp>
        </p:grpSp>
        <p:pic>
          <p:nvPicPr>
            <p:cNvPr id="403" name="Picture 3" descr="C:\Users\User\Desktop\Dog &amp; Pony Show\Juniper\Juniper Template NEW\Juniper Icon Library PNGs\New Folder\L2_L3 Switch 2.png"/>
            <p:cNvPicPr>
              <a:picLocks noChangeAspect="1" noChangeArrowheads="1"/>
            </p:cNvPicPr>
            <p:nvPr/>
          </p:nvPicPr>
          <p:blipFill>
            <a:blip r:embed="rId15" cstate="print"/>
            <a:srcRect/>
            <a:stretch>
              <a:fillRect/>
            </a:stretch>
          </p:blipFill>
          <p:spPr bwMode="auto">
            <a:xfrm>
              <a:off x="1099942" y="3102480"/>
              <a:ext cx="779278" cy="776540"/>
            </a:xfrm>
            <a:prstGeom prst="rect">
              <a:avLst/>
            </a:prstGeom>
            <a:noFill/>
            <a:effectLst>
              <a:outerShdw blurRad="63500" sx="102000" sy="102000" algn="ctr" rotWithShape="0">
                <a:prstClr val="black">
                  <a:alpha val="40000"/>
                </a:prstClr>
              </a:outerShdw>
            </a:effectLst>
          </p:spPr>
        </p:pic>
        <p:sp>
          <p:nvSpPr>
            <p:cNvPr id="404" name="Rectangle 108"/>
            <p:cNvSpPr>
              <a:spLocks noChangeArrowheads="1"/>
            </p:cNvSpPr>
            <p:nvPr/>
          </p:nvSpPr>
          <p:spPr bwMode="invGray">
            <a:xfrm>
              <a:off x="1181007" y="2380847"/>
              <a:ext cx="609302" cy="426181"/>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lIns="0" tIns="0" rIns="0" bIns="0" anchor="ctr"/>
            <a:lstStyle/>
            <a:p>
              <a:pPr algn="ctr">
                <a:defRPr/>
              </a:pPr>
              <a:r>
                <a:rPr lang="en-US" sz="1200" dirty="0">
                  <a:solidFill>
                    <a:srgbClr val="FFFFFF"/>
                  </a:solidFill>
                </a:rPr>
                <a:t>NIC</a:t>
              </a:r>
            </a:p>
          </p:txBody>
        </p:sp>
        <p:pic>
          <p:nvPicPr>
            <p:cNvPr id="405" name="Picture 3" descr="C:\Users\User\Desktop\Dog &amp; Pony Show\Juniper\Juniper Template NEW\Juniper Icon Library PNGs\New Folder\L2_L3 Switch 2.png"/>
            <p:cNvPicPr>
              <a:picLocks noChangeAspect="1" noChangeArrowheads="1"/>
            </p:cNvPicPr>
            <p:nvPr/>
          </p:nvPicPr>
          <p:blipFill>
            <a:blip r:embed="rId15" cstate="print"/>
            <a:srcRect/>
            <a:stretch>
              <a:fillRect/>
            </a:stretch>
          </p:blipFill>
          <p:spPr bwMode="auto">
            <a:xfrm>
              <a:off x="3539760" y="3102480"/>
              <a:ext cx="776663" cy="776540"/>
            </a:xfrm>
            <a:prstGeom prst="rect">
              <a:avLst/>
            </a:prstGeom>
            <a:noFill/>
            <a:effectLst>
              <a:outerShdw blurRad="63500" sx="102000" sy="102000" algn="ctr" rotWithShape="0">
                <a:prstClr val="black">
                  <a:alpha val="40000"/>
                </a:prstClr>
              </a:outerShdw>
            </a:effectLst>
          </p:spPr>
        </p:pic>
        <p:sp>
          <p:nvSpPr>
            <p:cNvPr id="406" name="Rectangle 108"/>
            <p:cNvSpPr>
              <a:spLocks noChangeArrowheads="1"/>
            </p:cNvSpPr>
            <p:nvPr/>
          </p:nvSpPr>
          <p:spPr bwMode="invGray">
            <a:xfrm>
              <a:off x="3618211" y="2380847"/>
              <a:ext cx="611916" cy="426181"/>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lIns="0" tIns="0" rIns="0" bIns="0" anchor="ctr"/>
            <a:lstStyle/>
            <a:p>
              <a:pPr algn="ctr">
                <a:defRPr/>
              </a:pPr>
              <a:r>
                <a:rPr lang="en-US" sz="1200" dirty="0">
                  <a:solidFill>
                    <a:srgbClr val="FFFFFF"/>
                  </a:solidFill>
                </a:rPr>
                <a:t>NIC</a:t>
              </a:r>
            </a:p>
          </p:txBody>
        </p:sp>
      </p:grpSp>
      <p:grpSp>
        <p:nvGrpSpPr>
          <p:cNvPr id="37893" name="Group 352"/>
          <p:cNvGrpSpPr>
            <a:grpSpLocks/>
          </p:cNvGrpSpPr>
          <p:nvPr/>
        </p:nvGrpSpPr>
        <p:grpSpPr bwMode="auto">
          <a:xfrm>
            <a:off x="1193800" y="3003550"/>
            <a:ext cx="2781300" cy="2733675"/>
            <a:chOff x="409575" y="1504950"/>
            <a:chExt cx="4581525" cy="4502366"/>
          </a:xfrm>
        </p:grpSpPr>
        <p:pic>
          <p:nvPicPr>
            <p:cNvPr id="37940" name="Picture 2" descr="C:\Users\User\Desktop\Dog &amp; Pony Show\Juniper\Juniper Template NEW\Juniper Icon Library PNGs\Generic Racks 3.png"/>
            <p:cNvPicPr>
              <a:picLocks noChangeAspect="1" noChangeArrowheads="1"/>
            </p:cNvPicPr>
            <p:nvPr/>
          </p:nvPicPr>
          <p:blipFill>
            <a:blip r:embed="rId11" cstate="print"/>
            <a:srcRect/>
            <a:stretch>
              <a:fillRect/>
            </a:stretch>
          </p:blipFill>
          <p:spPr bwMode="auto">
            <a:xfrm>
              <a:off x="2857500" y="1504950"/>
              <a:ext cx="2133600" cy="4502366"/>
            </a:xfrm>
            <a:prstGeom prst="rect">
              <a:avLst/>
            </a:prstGeom>
            <a:noFill/>
            <a:ln w="9525">
              <a:noFill/>
              <a:miter lim="800000"/>
              <a:headEnd/>
              <a:tailEnd/>
            </a:ln>
          </p:spPr>
        </p:pic>
        <p:pic>
          <p:nvPicPr>
            <p:cNvPr id="37941" name="Picture 2" descr="C:\Users\User\Desktop\Dog &amp; Pony Show\Juniper\Juniper Template NEW\Juniper Icon Library PNGs\Generic Racks 3.png"/>
            <p:cNvPicPr>
              <a:picLocks noChangeAspect="1" noChangeArrowheads="1"/>
            </p:cNvPicPr>
            <p:nvPr/>
          </p:nvPicPr>
          <p:blipFill>
            <a:blip r:embed="rId11" cstate="print"/>
            <a:srcRect/>
            <a:stretch>
              <a:fillRect/>
            </a:stretch>
          </p:blipFill>
          <p:spPr bwMode="auto">
            <a:xfrm>
              <a:off x="419100" y="1504950"/>
              <a:ext cx="2133600" cy="4502366"/>
            </a:xfrm>
            <a:prstGeom prst="rect">
              <a:avLst/>
            </a:prstGeom>
            <a:noFill/>
            <a:ln w="9525">
              <a:noFill/>
              <a:miter lim="800000"/>
              <a:headEnd/>
              <a:tailEnd/>
            </a:ln>
          </p:spPr>
        </p:pic>
        <p:pic>
          <p:nvPicPr>
            <p:cNvPr id="37942" name="Rectangle 7"/>
            <p:cNvPicPr>
              <a:picLocks noChangeArrowheads="1"/>
            </p:cNvPicPr>
            <p:nvPr/>
          </p:nvPicPr>
          <p:blipFill>
            <a:blip r:embed="rId12" cstate="print"/>
            <a:srcRect/>
            <a:stretch>
              <a:fillRect/>
            </a:stretch>
          </p:blipFill>
          <p:spPr bwMode="blackWhite">
            <a:xfrm>
              <a:off x="409575" y="1676400"/>
              <a:ext cx="4572000" cy="685800"/>
            </a:xfrm>
            <a:prstGeom prst="rect">
              <a:avLst/>
            </a:prstGeom>
            <a:noFill/>
            <a:ln w="9525">
              <a:noFill/>
              <a:miter lim="800000"/>
              <a:headEnd/>
              <a:tailEnd/>
            </a:ln>
          </p:spPr>
        </p:pic>
        <p:sp>
          <p:nvSpPr>
            <p:cNvPr id="357" name="Rectangle 356"/>
            <p:cNvSpPr/>
            <p:nvPr/>
          </p:nvSpPr>
          <p:spPr>
            <a:xfrm>
              <a:off x="2896465" y="3031885"/>
              <a:ext cx="2055410" cy="2319164"/>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58" name="Freeform 357"/>
            <p:cNvSpPr/>
            <p:nvPr/>
          </p:nvSpPr>
          <p:spPr>
            <a:xfrm>
              <a:off x="3267799" y="4020209"/>
              <a:ext cx="1315357" cy="266691"/>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Lst>
              <a:ahLst/>
              <a:cxnLst>
                <a:cxn ang="0">
                  <a:pos x="connsiteX0" y="connsiteY0"/>
                </a:cxn>
                <a:cxn ang="0">
                  <a:pos x="connsiteX1" y="connsiteY1"/>
                </a:cxn>
                <a:cxn ang="0">
                  <a:pos x="connsiteX2" y="connsiteY2"/>
                </a:cxn>
                <a:cxn ang="0">
                  <a:pos x="connsiteX3" y="connsiteY3"/>
                </a:cxn>
              </a:cxnLst>
              <a:rect l="l" t="t" r="r" b="b"/>
              <a:pathLst>
                <a:path w="1429498" h="267532">
                  <a:moveTo>
                    <a:pt x="0" y="251559"/>
                  </a:moveTo>
                  <a:lnTo>
                    <a:pt x="0" y="0"/>
                  </a:lnTo>
                  <a:lnTo>
                    <a:pt x="1429498" y="0"/>
                  </a:lnTo>
                  <a:lnTo>
                    <a:pt x="1429498" y="267532"/>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sp>
          <p:nvSpPr>
            <p:cNvPr id="37945" name="Line 126"/>
            <p:cNvSpPr>
              <a:spLocks noChangeShapeType="1"/>
            </p:cNvSpPr>
            <p:nvPr/>
          </p:nvSpPr>
          <p:spPr bwMode="invGray">
            <a:xfrm flipH="1" flipV="1">
              <a:off x="2057400" y="2019300"/>
              <a:ext cx="1219200" cy="0"/>
            </a:xfrm>
            <a:prstGeom prst="line">
              <a:avLst/>
            </a:prstGeom>
            <a:noFill/>
            <a:ln w="38100">
              <a:solidFill>
                <a:schemeClr val="hlink"/>
              </a:solidFill>
              <a:round/>
              <a:headEnd/>
              <a:tailEnd/>
            </a:ln>
          </p:spPr>
          <p:txBody>
            <a:bodyPr wrap="none" lIns="0" tIns="0" rIns="0" bIns="0" anchor="ctr"/>
            <a:lstStyle/>
            <a:p>
              <a:endParaRPr lang="en-US"/>
            </a:p>
          </p:txBody>
        </p:sp>
        <p:pic>
          <p:nvPicPr>
            <p:cNvPr id="37946" name="Picture 123" descr="EX3200_24"/>
            <p:cNvPicPr>
              <a:picLocks noChangeAspect="1" noChangeArrowheads="1"/>
            </p:cNvPicPr>
            <p:nvPr>
              <p:custDataLst>
                <p:tags r:id="rId5"/>
              </p:custDataLst>
            </p:nvPr>
          </p:nvPicPr>
          <p:blipFill>
            <a:blip r:embed="rId13" cstate="print"/>
            <a:srcRect/>
            <a:stretch>
              <a:fillRect/>
            </a:stretch>
          </p:blipFill>
          <p:spPr bwMode="auto">
            <a:xfrm>
              <a:off x="700355" y="1834941"/>
              <a:ext cx="1661845" cy="374859"/>
            </a:xfrm>
            <a:prstGeom prst="rect">
              <a:avLst/>
            </a:prstGeom>
            <a:noFill/>
            <a:ln w="9525">
              <a:noFill/>
              <a:miter lim="800000"/>
              <a:headEnd/>
              <a:tailEnd/>
            </a:ln>
          </p:spPr>
        </p:pic>
        <p:pic>
          <p:nvPicPr>
            <p:cNvPr id="37947" name="Picture 123" descr="EX3200_24"/>
            <p:cNvPicPr>
              <a:picLocks noChangeAspect="1" noChangeArrowheads="1"/>
            </p:cNvPicPr>
            <p:nvPr>
              <p:custDataLst>
                <p:tags r:id="rId6"/>
              </p:custDataLst>
            </p:nvPr>
          </p:nvPicPr>
          <p:blipFill>
            <a:blip r:embed="rId13" cstate="print"/>
            <a:srcRect/>
            <a:stretch>
              <a:fillRect/>
            </a:stretch>
          </p:blipFill>
          <p:spPr bwMode="auto">
            <a:xfrm>
              <a:off x="3062555" y="1828800"/>
              <a:ext cx="1661845" cy="374859"/>
            </a:xfrm>
            <a:prstGeom prst="rect">
              <a:avLst/>
            </a:prstGeom>
            <a:noFill/>
            <a:ln w="9525">
              <a:noFill/>
              <a:miter lim="800000"/>
              <a:headEnd/>
              <a:tailEnd/>
            </a:ln>
          </p:spPr>
        </p:pic>
        <p:sp>
          <p:nvSpPr>
            <p:cNvPr id="362" name="Rectangle 361"/>
            <p:cNvSpPr/>
            <p:nvPr/>
          </p:nvSpPr>
          <p:spPr>
            <a:xfrm>
              <a:off x="456645" y="3031885"/>
              <a:ext cx="2058026" cy="2319164"/>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363" name="Straight Connector 362"/>
            <p:cNvCxnSpPr/>
            <p:nvPr/>
          </p:nvCxnSpPr>
          <p:spPr>
            <a:xfrm rot="5400000">
              <a:off x="686894" y="3560037"/>
              <a:ext cx="16001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7950" name="Group 142"/>
            <p:cNvGrpSpPr>
              <a:grpSpLocks/>
            </p:cNvGrpSpPr>
            <p:nvPr/>
          </p:nvGrpSpPr>
          <p:grpSpPr bwMode="auto">
            <a:xfrm>
              <a:off x="1233091" y="4208407"/>
              <a:ext cx="505619" cy="914400"/>
              <a:chOff x="4373117" y="3733800"/>
              <a:chExt cx="401638" cy="695325"/>
            </a:xfrm>
          </p:grpSpPr>
          <p:pic>
            <p:nvPicPr>
              <p:cNvPr id="37969" name="Picture 75" descr="Server 1.png"/>
              <p:cNvPicPr>
                <a:picLocks noChangeAspect="1"/>
              </p:cNvPicPr>
              <p:nvPr/>
            </p:nvPicPr>
            <p:blipFill>
              <a:blip r:embed="rId14" cstate="print"/>
              <a:srcRect/>
              <a:stretch>
                <a:fillRect/>
              </a:stretch>
            </p:blipFill>
            <p:spPr bwMode="auto">
              <a:xfrm>
                <a:off x="4373117" y="3733800"/>
                <a:ext cx="401638" cy="695325"/>
              </a:xfrm>
              <a:prstGeom prst="rect">
                <a:avLst/>
              </a:prstGeom>
              <a:noFill/>
              <a:ln w="9525">
                <a:noFill/>
                <a:miter lim="800000"/>
                <a:headEnd/>
                <a:tailEnd/>
              </a:ln>
            </p:spPr>
          </p:pic>
          <p:sp>
            <p:nvSpPr>
              <p:cNvPr id="37970"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VM2</a:t>
                </a:r>
              </a:p>
            </p:txBody>
          </p:sp>
        </p:grpSp>
        <p:sp>
          <p:nvSpPr>
            <p:cNvPr id="365" name="Freeform 364"/>
            <p:cNvSpPr/>
            <p:nvPr/>
          </p:nvSpPr>
          <p:spPr>
            <a:xfrm>
              <a:off x="827979" y="4020209"/>
              <a:ext cx="1315359" cy="266691"/>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Lst>
              <a:ahLst/>
              <a:cxnLst>
                <a:cxn ang="0">
                  <a:pos x="connsiteX0" y="connsiteY0"/>
                </a:cxn>
                <a:cxn ang="0">
                  <a:pos x="connsiteX1" y="connsiteY1"/>
                </a:cxn>
                <a:cxn ang="0">
                  <a:pos x="connsiteX2" y="connsiteY2"/>
                </a:cxn>
                <a:cxn ang="0">
                  <a:pos x="connsiteX3" y="connsiteY3"/>
                </a:cxn>
              </a:cxnLst>
              <a:rect l="l" t="t" r="r" b="b"/>
              <a:pathLst>
                <a:path w="1429498" h="267532">
                  <a:moveTo>
                    <a:pt x="0" y="251559"/>
                  </a:moveTo>
                  <a:lnTo>
                    <a:pt x="0" y="0"/>
                  </a:lnTo>
                  <a:lnTo>
                    <a:pt x="1429498" y="0"/>
                  </a:lnTo>
                  <a:lnTo>
                    <a:pt x="1429498" y="267532"/>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grpSp>
          <p:nvGrpSpPr>
            <p:cNvPr id="37952" name="Group 146"/>
            <p:cNvGrpSpPr>
              <a:grpSpLocks/>
            </p:cNvGrpSpPr>
            <p:nvPr/>
          </p:nvGrpSpPr>
          <p:grpSpPr bwMode="auto">
            <a:xfrm>
              <a:off x="570412" y="4208407"/>
              <a:ext cx="534487" cy="914400"/>
              <a:chOff x="4373117" y="3733800"/>
              <a:chExt cx="401638" cy="695325"/>
            </a:xfrm>
          </p:grpSpPr>
          <p:pic>
            <p:nvPicPr>
              <p:cNvPr id="37967" name="Picture 75" descr="Server 1.png"/>
              <p:cNvPicPr>
                <a:picLocks noChangeAspect="1"/>
              </p:cNvPicPr>
              <p:nvPr/>
            </p:nvPicPr>
            <p:blipFill>
              <a:blip r:embed="rId14" cstate="print"/>
              <a:srcRect/>
              <a:stretch>
                <a:fillRect/>
              </a:stretch>
            </p:blipFill>
            <p:spPr bwMode="auto">
              <a:xfrm>
                <a:off x="4373117" y="3733800"/>
                <a:ext cx="401638" cy="695325"/>
              </a:xfrm>
              <a:prstGeom prst="rect">
                <a:avLst/>
              </a:prstGeom>
              <a:noFill/>
              <a:ln w="9525">
                <a:noFill/>
                <a:miter lim="800000"/>
                <a:headEnd/>
                <a:tailEnd/>
              </a:ln>
            </p:spPr>
          </p:pic>
          <p:sp>
            <p:nvSpPr>
              <p:cNvPr id="37968" name="TextBox 381"/>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VM1</a:t>
                </a:r>
              </a:p>
            </p:txBody>
          </p:sp>
        </p:grpSp>
        <p:cxnSp>
          <p:nvCxnSpPr>
            <p:cNvPr id="367" name="Straight Connector 366"/>
            <p:cNvCxnSpPr/>
            <p:nvPr/>
          </p:nvCxnSpPr>
          <p:spPr>
            <a:xfrm rot="5400000">
              <a:off x="3124098" y="3560037"/>
              <a:ext cx="16001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7954" name="Group 142"/>
            <p:cNvGrpSpPr>
              <a:grpSpLocks/>
            </p:cNvGrpSpPr>
            <p:nvPr/>
          </p:nvGrpSpPr>
          <p:grpSpPr bwMode="auto">
            <a:xfrm>
              <a:off x="3671491" y="4208407"/>
              <a:ext cx="505619" cy="914400"/>
              <a:chOff x="4373117" y="3733800"/>
              <a:chExt cx="401638" cy="695325"/>
            </a:xfrm>
          </p:grpSpPr>
          <p:pic>
            <p:nvPicPr>
              <p:cNvPr id="37965" name="Picture 75" descr="Server 1.png"/>
              <p:cNvPicPr>
                <a:picLocks noChangeAspect="1"/>
              </p:cNvPicPr>
              <p:nvPr/>
            </p:nvPicPr>
            <p:blipFill>
              <a:blip r:embed="rId14" cstate="print"/>
              <a:srcRect/>
              <a:stretch>
                <a:fillRect/>
              </a:stretch>
            </p:blipFill>
            <p:spPr bwMode="auto">
              <a:xfrm>
                <a:off x="4373117" y="3733800"/>
                <a:ext cx="401638" cy="695325"/>
              </a:xfrm>
              <a:prstGeom prst="rect">
                <a:avLst/>
              </a:prstGeom>
              <a:noFill/>
              <a:ln w="9525">
                <a:noFill/>
                <a:miter lim="800000"/>
                <a:headEnd/>
                <a:tailEnd/>
              </a:ln>
            </p:spPr>
          </p:pic>
          <p:sp>
            <p:nvSpPr>
              <p:cNvPr id="37966"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VM5</a:t>
                </a:r>
              </a:p>
            </p:txBody>
          </p:sp>
        </p:grpSp>
        <p:grpSp>
          <p:nvGrpSpPr>
            <p:cNvPr id="37955" name="Group 146"/>
            <p:cNvGrpSpPr>
              <a:grpSpLocks/>
            </p:cNvGrpSpPr>
            <p:nvPr/>
          </p:nvGrpSpPr>
          <p:grpSpPr bwMode="auto">
            <a:xfrm>
              <a:off x="3008812" y="4208407"/>
              <a:ext cx="534487" cy="914400"/>
              <a:chOff x="4373117" y="3733800"/>
              <a:chExt cx="401638" cy="695325"/>
            </a:xfrm>
          </p:grpSpPr>
          <p:pic>
            <p:nvPicPr>
              <p:cNvPr id="37963" name="Picture 75" descr="Server 1.png"/>
              <p:cNvPicPr>
                <a:picLocks noChangeAspect="1"/>
              </p:cNvPicPr>
              <p:nvPr/>
            </p:nvPicPr>
            <p:blipFill>
              <a:blip r:embed="rId14" cstate="print"/>
              <a:srcRect/>
              <a:stretch>
                <a:fillRect/>
              </a:stretch>
            </p:blipFill>
            <p:spPr bwMode="auto">
              <a:xfrm>
                <a:off x="4373117" y="3733800"/>
                <a:ext cx="401638" cy="695325"/>
              </a:xfrm>
              <a:prstGeom prst="rect">
                <a:avLst/>
              </a:prstGeom>
              <a:noFill/>
              <a:ln w="9525">
                <a:noFill/>
                <a:miter lim="800000"/>
                <a:headEnd/>
                <a:tailEnd/>
              </a:ln>
            </p:spPr>
          </p:pic>
          <p:sp>
            <p:nvSpPr>
              <p:cNvPr id="37964" name="TextBox 377"/>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VM4</a:t>
                </a:r>
              </a:p>
            </p:txBody>
          </p:sp>
        </p:grpSp>
        <p:grpSp>
          <p:nvGrpSpPr>
            <p:cNvPr id="37956" name="Group 142"/>
            <p:cNvGrpSpPr>
              <a:grpSpLocks/>
            </p:cNvGrpSpPr>
            <p:nvPr/>
          </p:nvGrpSpPr>
          <p:grpSpPr bwMode="auto">
            <a:xfrm>
              <a:off x="1895475" y="4208407"/>
              <a:ext cx="505619" cy="914400"/>
              <a:chOff x="4373117" y="3733800"/>
              <a:chExt cx="401638" cy="695325"/>
            </a:xfrm>
          </p:grpSpPr>
          <p:pic>
            <p:nvPicPr>
              <p:cNvPr id="37961" name="Picture 75" descr="Server 1.png"/>
              <p:cNvPicPr>
                <a:picLocks noChangeAspect="1"/>
              </p:cNvPicPr>
              <p:nvPr/>
            </p:nvPicPr>
            <p:blipFill>
              <a:blip r:embed="rId14" cstate="print"/>
              <a:srcRect/>
              <a:stretch>
                <a:fillRect/>
              </a:stretch>
            </p:blipFill>
            <p:spPr bwMode="auto">
              <a:xfrm>
                <a:off x="4373117" y="3733800"/>
                <a:ext cx="401638" cy="695325"/>
              </a:xfrm>
              <a:prstGeom prst="rect">
                <a:avLst/>
              </a:prstGeom>
              <a:noFill/>
              <a:ln w="9525">
                <a:noFill/>
                <a:miter lim="800000"/>
                <a:headEnd/>
                <a:tailEnd/>
              </a:ln>
            </p:spPr>
          </p:pic>
          <p:sp>
            <p:nvSpPr>
              <p:cNvPr id="37962"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VM3</a:t>
                </a:r>
              </a:p>
            </p:txBody>
          </p:sp>
        </p:grpSp>
        <p:pic>
          <p:nvPicPr>
            <p:cNvPr id="371" name="Picture 3" descr="C:\Users\User\Desktop\Dog &amp; Pony Show\Juniper\Juniper Template NEW\Juniper Icon Library PNGs\New Folder\L2_L3 Switch 2.png"/>
            <p:cNvPicPr>
              <a:picLocks noChangeAspect="1" noChangeArrowheads="1"/>
            </p:cNvPicPr>
            <p:nvPr/>
          </p:nvPicPr>
          <p:blipFill>
            <a:blip r:embed="rId15" cstate="print"/>
            <a:srcRect/>
            <a:stretch>
              <a:fillRect/>
            </a:stretch>
          </p:blipFill>
          <p:spPr bwMode="auto">
            <a:xfrm>
              <a:off x="1099942" y="3102480"/>
              <a:ext cx="779278" cy="776540"/>
            </a:xfrm>
            <a:prstGeom prst="rect">
              <a:avLst/>
            </a:prstGeom>
            <a:noFill/>
            <a:effectLst>
              <a:outerShdw blurRad="63500" sx="102000" sy="102000" algn="ctr" rotWithShape="0">
                <a:prstClr val="black">
                  <a:alpha val="40000"/>
                </a:prstClr>
              </a:outerShdw>
            </a:effectLst>
          </p:spPr>
        </p:pic>
        <p:sp>
          <p:nvSpPr>
            <p:cNvPr id="372" name="Rectangle 108"/>
            <p:cNvSpPr>
              <a:spLocks noChangeArrowheads="1"/>
            </p:cNvSpPr>
            <p:nvPr/>
          </p:nvSpPr>
          <p:spPr bwMode="invGray">
            <a:xfrm>
              <a:off x="1181008" y="2380847"/>
              <a:ext cx="609300" cy="426181"/>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lIns="0" tIns="0" rIns="0" bIns="0" anchor="ctr"/>
            <a:lstStyle/>
            <a:p>
              <a:pPr algn="ctr">
                <a:defRPr/>
              </a:pPr>
              <a:r>
                <a:rPr lang="en-US" sz="1200" dirty="0">
                  <a:solidFill>
                    <a:srgbClr val="FFFFFF"/>
                  </a:solidFill>
                </a:rPr>
                <a:t>NIC</a:t>
              </a:r>
            </a:p>
          </p:txBody>
        </p:sp>
        <p:pic>
          <p:nvPicPr>
            <p:cNvPr id="373" name="Picture 3" descr="C:\Users\User\Desktop\Dog &amp; Pony Show\Juniper\Juniper Template NEW\Juniper Icon Library PNGs\New Folder\L2_L3 Switch 2.png"/>
            <p:cNvPicPr>
              <a:picLocks noChangeAspect="1" noChangeArrowheads="1"/>
            </p:cNvPicPr>
            <p:nvPr/>
          </p:nvPicPr>
          <p:blipFill>
            <a:blip r:embed="rId15" cstate="print"/>
            <a:srcRect/>
            <a:stretch>
              <a:fillRect/>
            </a:stretch>
          </p:blipFill>
          <p:spPr bwMode="auto">
            <a:xfrm>
              <a:off x="3539762" y="3102480"/>
              <a:ext cx="776662" cy="776540"/>
            </a:xfrm>
            <a:prstGeom prst="rect">
              <a:avLst/>
            </a:prstGeom>
            <a:noFill/>
            <a:effectLst>
              <a:outerShdw blurRad="63500" sx="102000" sy="102000" algn="ctr" rotWithShape="0">
                <a:prstClr val="black">
                  <a:alpha val="40000"/>
                </a:prstClr>
              </a:outerShdw>
            </a:effectLst>
          </p:spPr>
        </p:pic>
        <p:sp>
          <p:nvSpPr>
            <p:cNvPr id="374" name="Rectangle 108"/>
            <p:cNvSpPr>
              <a:spLocks noChangeArrowheads="1"/>
            </p:cNvSpPr>
            <p:nvPr/>
          </p:nvSpPr>
          <p:spPr bwMode="invGray">
            <a:xfrm>
              <a:off x="3618212" y="2380847"/>
              <a:ext cx="611916" cy="426181"/>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lIns="0" tIns="0" rIns="0" bIns="0" anchor="ctr"/>
            <a:lstStyle/>
            <a:p>
              <a:pPr algn="ctr">
                <a:defRPr/>
              </a:pPr>
              <a:r>
                <a:rPr lang="en-US" sz="1200" dirty="0">
                  <a:solidFill>
                    <a:srgbClr val="FFFFFF"/>
                  </a:solidFill>
                </a:rPr>
                <a:t>NIC</a:t>
              </a:r>
            </a:p>
          </p:txBody>
        </p:sp>
      </p:grpSp>
      <p:pic>
        <p:nvPicPr>
          <p:cNvPr id="37894" name="Rectangle 7"/>
          <p:cNvPicPr>
            <a:picLocks noChangeArrowheads="1"/>
          </p:cNvPicPr>
          <p:nvPr/>
        </p:nvPicPr>
        <p:blipFill>
          <a:blip r:embed="rId12" cstate="print"/>
          <a:srcRect/>
          <a:stretch>
            <a:fillRect/>
          </a:stretch>
        </p:blipFill>
        <p:spPr bwMode="blackWhite">
          <a:xfrm>
            <a:off x="1568450" y="1143000"/>
            <a:ext cx="2514600" cy="1600200"/>
          </a:xfrm>
          <a:prstGeom prst="rect">
            <a:avLst/>
          </a:prstGeom>
          <a:noFill/>
          <a:ln w="9525">
            <a:noFill/>
            <a:miter lim="800000"/>
            <a:headEnd/>
            <a:tailEnd/>
          </a:ln>
        </p:spPr>
      </p:pic>
      <p:sp>
        <p:nvSpPr>
          <p:cNvPr id="2" name="Title 1"/>
          <p:cNvSpPr>
            <a:spLocks noGrp="1"/>
          </p:cNvSpPr>
          <p:nvPr>
            <p:ph type="title"/>
          </p:nvPr>
        </p:nvSpPr>
        <p:spPr/>
        <p:txBody>
          <a:bodyPr/>
          <a:lstStyle/>
          <a:p>
            <a:pPr>
              <a:defRPr/>
            </a:pPr>
            <a:r>
              <a:t>POD to POD</a:t>
            </a:r>
            <a:endParaRPr/>
          </a:p>
        </p:txBody>
      </p:sp>
      <p:sp>
        <p:nvSpPr>
          <p:cNvPr id="37896" name="Text Box 522"/>
          <p:cNvSpPr txBox="1">
            <a:spLocks noChangeArrowheads="1"/>
          </p:cNvSpPr>
          <p:nvPr/>
        </p:nvSpPr>
        <p:spPr bwMode="invGray">
          <a:xfrm>
            <a:off x="6237288" y="1638300"/>
            <a:ext cx="2133600" cy="685800"/>
          </a:xfrm>
          <a:prstGeom prst="rect">
            <a:avLst/>
          </a:prstGeom>
          <a:noFill/>
          <a:ln w="28575" algn="ctr">
            <a:noFill/>
            <a:miter lim="800000"/>
            <a:headEnd/>
            <a:tailEnd/>
          </a:ln>
        </p:spPr>
        <p:txBody>
          <a:bodyPr lIns="0" tIns="0" rIns="0" bIns="0" anchor="ctr"/>
          <a:lstStyle/>
          <a:p>
            <a:pPr algn="ctr" defTabSz="574675"/>
            <a:r>
              <a:rPr lang="en-US" sz="1600" b="1" dirty="0" smtClean="0">
                <a:solidFill>
                  <a:schemeClr val="bg1"/>
                </a:solidFill>
              </a:rPr>
              <a:t>Core</a:t>
            </a:r>
            <a:r>
              <a:rPr lang="en-US" sz="1600" b="1" dirty="0">
                <a:solidFill>
                  <a:schemeClr val="bg1"/>
                </a:solidFill>
              </a:rPr>
              <a:t/>
            </a:r>
            <a:br>
              <a:rPr lang="en-US" sz="1600" b="1" dirty="0">
                <a:solidFill>
                  <a:schemeClr val="bg1"/>
                </a:solidFill>
              </a:rPr>
            </a:br>
            <a:r>
              <a:rPr lang="en-US" sz="1600" b="1" dirty="0" smtClean="0">
                <a:solidFill>
                  <a:schemeClr val="bg1"/>
                </a:solidFill>
              </a:rPr>
              <a:t>Clustered Chassis</a:t>
            </a:r>
            <a:endParaRPr lang="en-US" sz="1600" b="1" dirty="0">
              <a:solidFill>
                <a:schemeClr val="bg1"/>
              </a:solidFill>
            </a:endParaRPr>
          </a:p>
        </p:txBody>
      </p:sp>
      <p:sp>
        <p:nvSpPr>
          <p:cNvPr id="37897" name="Rectangle 526"/>
          <p:cNvSpPr>
            <a:spLocks noChangeArrowheads="1"/>
          </p:cNvSpPr>
          <p:nvPr/>
        </p:nvSpPr>
        <p:spPr bwMode="auto">
          <a:xfrm>
            <a:off x="6016625" y="2844800"/>
            <a:ext cx="2689225" cy="2108200"/>
          </a:xfrm>
          <a:prstGeom prst="rect">
            <a:avLst/>
          </a:prstGeom>
          <a:noFill/>
          <a:ln w="9525">
            <a:noFill/>
            <a:miter lim="800000"/>
            <a:headEnd/>
            <a:tailEnd/>
          </a:ln>
        </p:spPr>
        <p:txBody>
          <a:bodyPr lIns="0" tIns="0" rIns="0" bIns="0"/>
          <a:lstStyle/>
          <a:p>
            <a:pPr marL="223838" indent="-223838" eaLnBrk="0" hangingPunct="0">
              <a:lnSpc>
                <a:spcPct val="90000"/>
              </a:lnSpc>
              <a:spcBef>
                <a:spcPct val="90000"/>
              </a:spcBef>
              <a:buClr>
                <a:srgbClr val="333333"/>
              </a:buClr>
              <a:buFont typeface="Wingdings" pitchFamily="2" charset="2"/>
              <a:buChar char="§"/>
            </a:pPr>
            <a:r>
              <a:rPr lang="en-US" sz="1400" dirty="0">
                <a:solidFill>
                  <a:srgbClr val="333333"/>
                </a:solidFill>
              </a:rPr>
              <a:t>Extends L2 domain across multiple Rows/Pods in a DC</a:t>
            </a:r>
          </a:p>
          <a:p>
            <a:pPr marL="223838" indent="-223838" eaLnBrk="0" hangingPunct="0">
              <a:lnSpc>
                <a:spcPct val="90000"/>
              </a:lnSpc>
              <a:spcBef>
                <a:spcPct val="90000"/>
              </a:spcBef>
              <a:buClr>
                <a:srgbClr val="333333"/>
              </a:buClr>
              <a:buFont typeface="Wingdings" pitchFamily="2" charset="2"/>
              <a:buChar char="§"/>
            </a:pPr>
            <a:r>
              <a:rPr lang="en-US" sz="1400" dirty="0"/>
              <a:t>Extends L2 adjacency to over 10,000 1GbE servers</a:t>
            </a:r>
          </a:p>
          <a:p>
            <a:pPr marL="223838" indent="-223838" eaLnBrk="0" hangingPunct="0">
              <a:lnSpc>
                <a:spcPct val="90000"/>
              </a:lnSpc>
              <a:spcBef>
                <a:spcPct val="90000"/>
              </a:spcBef>
              <a:buClr>
                <a:srgbClr val="333333"/>
              </a:buClr>
              <a:buFont typeface="Wingdings" pitchFamily="2" charset="2"/>
              <a:buChar char="§"/>
            </a:pPr>
            <a:r>
              <a:rPr lang="en-US" sz="1400" dirty="0"/>
              <a:t>Eliminates STP</a:t>
            </a:r>
          </a:p>
          <a:p>
            <a:pPr marL="223838" indent="-223838" eaLnBrk="0" hangingPunct="0">
              <a:lnSpc>
                <a:spcPct val="90000"/>
              </a:lnSpc>
              <a:spcBef>
                <a:spcPct val="90000"/>
              </a:spcBef>
              <a:buClr>
                <a:srgbClr val="333333"/>
              </a:buClr>
              <a:buFont typeface="Wingdings" pitchFamily="2" charset="2"/>
              <a:buChar char="§"/>
            </a:pPr>
            <a:r>
              <a:rPr lang="en-US" sz="1400" dirty="0"/>
              <a:t>Core managed as a single device</a:t>
            </a:r>
          </a:p>
          <a:p>
            <a:pPr marL="223838" indent="-223838" eaLnBrk="0" hangingPunct="0">
              <a:lnSpc>
                <a:spcPct val="90000"/>
              </a:lnSpc>
              <a:spcBef>
                <a:spcPct val="90000"/>
              </a:spcBef>
              <a:buClr>
                <a:srgbClr val="333333"/>
              </a:buClr>
              <a:buFont typeface="Wingdings" pitchFamily="2" charset="2"/>
              <a:buChar char="§"/>
            </a:pPr>
            <a:endParaRPr lang="en-US" sz="1400" dirty="0"/>
          </a:p>
          <a:p>
            <a:pPr marL="223838" indent="-223838" eaLnBrk="0" hangingPunct="0">
              <a:lnSpc>
                <a:spcPct val="90000"/>
              </a:lnSpc>
              <a:spcBef>
                <a:spcPct val="90000"/>
              </a:spcBef>
              <a:buClr>
                <a:srgbClr val="333333"/>
              </a:buClr>
              <a:buFont typeface="Wingdings" pitchFamily="2" charset="2"/>
              <a:buChar char="§"/>
            </a:pPr>
            <a:endParaRPr lang="en-US" sz="1400" dirty="0">
              <a:solidFill>
                <a:srgbClr val="333333"/>
              </a:solidFill>
            </a:endParaRPr>
          </a:p>
          <a:p>
            <a:pPr marL="223838" indent="-223838" eaLnBrk="0" hangingPunct="0">
              <a:lnSpc>
                <a:spcPct val="90000"/>
              </a:lnSpc>
              <a:spcBef>
                <a:spcPct val="90000"/>
              </a:spcBef>
              <a:buClr>
                <a:srgbClr val="333333"/>
              </a:buClr>
              <a:buFont typeface="Wingdings" pitchFamily="2" charset="2"/>
              <a:buChar char="§"/>
            </a:pPr>
            <a:endParaRPr lang="en-US" sz="1400" dirty="0">
              <a:solidFill>
                <a:srgbClr val="333333"/>
              </a:solidFill>
            </a:endParaRPr>
          </a:p>
        </p:txBody>
      </p:sp>
      <p:sp>
        <p:nvSpPr>
          <p:cNvPr id="37898" name="Line 184"/>
          <p:cNvSpPr>
            <a:spLocks noChangeShapeType="1"/>
          </p:cNvSpPr>
          <p:nvPr/>
        </p:nvSpPr>
        <p:spPr bwMode="auto">
          <a:xfrm>
            <a:off x="2057400" y="1828800"/>
            <a:ext cx="1433513" cy="1588"/>
          </a:xfrm>
          <a:prstGeom prst="line">
            <a:avLst/>
          </a:prstGeom>
          <a:noFill/>
          <a:ln w="38100">
            <a:solidFill>
              <a:schemeClr val="hlink"/>
            </a:solidFill>
            <a:round/>
            <a:headEnd/>
            <a:tailEnd/>
          </a:ln>
        </p:spPr>
        <p:txBody>
          <a:bodyPr wrap="none" lIns="0" tIns="0" rIns="0" bIns="0" anchor="ctr"/>
          <a:lstStyle/>
          <a:p>
            <a:endParaRPr lang="en-US"/>
          </a:p>
        </p:txBody>
      </p:sp>
      <p:pic>
        <p:nvPicPr>
          <p:cNvPr id="37899" name="Picture 2" descr="C:\Users\User\Desktop\Dog &amp; Pony Show\Juniper\Juniper Template NEW\Juniper Icon Library PNGs\Generic Racks 3.png"/>
          <p:cNvPicPr>
            <a:picLocks noChangeAspect="1" noChangeArrowheads="1"/>
          </p:cNvPicPr>
          <p:nvPr/>
        </p:nvPicPr>
        <p:blipFill>
          <a:blip r:embed="rId11" cstate="print"/>
          <a:srcRect/>
          <a:stretch>
            <a:fillRect/>
          </a:stretch>
        </p:blipFill>
        <p:spPr bwMode="auto">
          <a:xfrm>
            <a:off x="2895600" y="3133725"/>
            <a:ext cx="1295400" cy="2733675"/>
          </a:xfrm>
          <a:prstGeom prst="rect">
            <a:avLst/>
          </a:prstGeom>
          <a:noFill/>
          <a:ln w="9525">
            <a:noFill/>
            <a:miter lim="800000"/>
            <a:headEnd/>
            <a:tailEnd/>
          </a:ln>
        </p:spPr>
      </p:pic>
      <p:pic>
        <p:nvPicPr>
          <p:cNvPr id="37900" name="Picture 2" descr="C:\Users\User\Desktop\Dog &amp; Pony Show\Juniper\Juniper Template NEW\Juniper Icon Library PNGs\Generic Racks 3.png"/>
          <p:cNvPicPr>
            <a:picLocks noChangeAspect="1" noChangeArrowheads="1"/>
          </p:cNvPicPr>
          <p:nvPr/>
        </p:nvPicPr>
        <p:blipFill>
          <a:blip r:embed="rId11" cstate="print"/>
          <a:srcRect/>
          <a:stretch>
            <a:fillRect/>
          </a:stretch>
        </p:blipFill>
        <p:spPr bwMode="auto">
          <a:xfrm>
            <a:off x="1416050" y="3133725"/>
            <a:ext cx="1295400" cy="2733675"/>
          </a:xfrm>
          <a:prstGeom prst="rect">
            <a:avLst/>
          </a:prstGeom>
          <a:noFill/>
          <a:ln w="9525">
            <a:noFill/>
            <a:miter lim="800000"/>
            <a:headEnd/>
            <a:tailEnd/>
          </a:ln>
        </p:spPr>
      </p:pic>
      <p:pic>
        <p:nvPicPr>
          <p:cNvPr id="37901" name="Rectangle 7"/>
          <p:cNvPicPr>
            <a:picLocks noChangeArrowheads="1"/>
          </p:cNvPicPr>
          <p:nvPr/>
        </p:nvPicPr>
        <p:blipFill>
          <a:blip r:embed="rId12" cstate="print"/>
          <a:srcRect/>
          <a:stretch>
            <a:fillRect/>
          </a:stretch>
        </p:blipFill>
        <p:spPr bwMode="blackWhite">
          <a:xfrm>
            <a:off x="1409700" y="3238500"/>
            <a:ext cx="2774950" cy="415925"/>
          </a:xfrm>
          <a:prstGeom prst="rect">
            <a:avLst/>
          </a:prstGeom>
          <a:noFill/>
          <a:ln w="9525">
            <a:noFill/>
            <a:miter lim="800000"/>
            <a:headEnd/>
            <a:tailEnd/>
          </a:ln>
        </p:spPr>
      </p:pic>
      <p:sp>
        <p:nvSpPr>
          <p:cNvPr id="324" name="Rectangle 323"/>
          <p:cNvSpPr/>
          <p:nvPr/>
        </p:nvSpPr>
        <p:spPr>
          <a:xfrm>
            <a:off x="2919413" y="4060825"/>
            <a:ext cx="1247775" cy="1408113"/>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7903" name="Line 126"/>
          <p:cNvSpPr>
            <a:spLocks noChangeShapeType="1"/>
          </p:cNvSpPr>
          <p:nvPr/>
        </p:nvSpPr>
        <p:spPr bwMode="invGray">
          <a:xfrm flipH="1" flipV="1">
            <a:off x="2409825" y="3446463"/>
            <a:ext cx="739775" cy="0"/>
          </a:xfrm>
          <a:prstGeom prst="line">
            <a:avLst/>
          </a:prstGeom>
          <a:noFill/>
          <a:ln w="38100">
            <a:solidFill>
              <a:schemeClr val="hlink"/>
            </a:solidFill>
            <a:round/>
            <a:headEnd/>
            <a:tailEnd/>
          </a:ln>
        </p:spPr>
        <p:txBody>
          <a:bodyPr wrap="none" lIns="0" tIns="0" rIns="0" bIns="0" anchor="ctr"/>
          <a:lstStyle/>
          <a:p>
            <a:endParaRPr lang="en-US"/>
          </a:p>
        </p:txBody>
      </p:sp>
      <p:pic>
        <p:nvPicPr>
          <p:cNvPr id="37904" name="Picture 123" descr="EX3200_24"/>
          <p:cNvPicPr>
            <a:picLocks noChangeAspect="1" noChangeArrowheads="1"/>
          </p:cNvPicPr>
          <p:nvPr>
            <p:custDataLst>
              <p:tags r:id="rId1"/>
            </p:custDataLst>
          </p:nvPr>
        </p:nvPicPr>
        <p:blipFill>
          <a:blip r:embed="rId13" cstate="print"/>
          <a:srcRect/>
          <a:stretch>
            <a:fillRect/>
          </a:stretch>
        </p:blipFill>
        <p:spPr bwMode="auto">
          <a:xfrm>
            <a:off x="1585913" y="3333750"/>
            <a:ext cx="1009650" cy="228600"/>
          </a:xfrm>
          <a:prstGeom prst="rect">
            <a:avLst/>
          </a:prstGeom>
          <a:noFill/>
          <a:ln w="9525">
            <a:noFill/>
            <a:miter lim="800000"/>
            <a:headEnd/>
            <a:tailEnd/>
          </a:ln>
        </p:spPr>
      </p:pic>
      <p:pic>
        <p:nvPicPr>
          <p:cNvPr id="37905" name="Picture 123" descr="EX3200_24"/>
          <p:cNvPicPr>
            <a:picLocks noChangeAspect="1" noChangeArrowheads="1"/>
          </p:cNvPicPr>
          <p:nvPr>
            <p:custDataLst>
              <p:tags r:id="rId2"/>
            </p:custDataLst>
          </p:nvPr>
        </p:nvPicPr>
        <p:blipFill>
          <a:blip r:embed="rId13" cstate="print"/>
          <a:srcRect/>
          <a:stretch>
            <a:fillRect/>
          </a:stretch>
        </p:blipFill>
        <p:spPr bwMode="auto">
          <a:xfrm>
            <a:off x="3021013" y="3330575"/>
            <a:ext cx="1008062" cy="227013"/>
          </a:xfrm>
          <a:prstGeom prst="rect">
            <a:avLst/>
          </a:prstGeom>
          <a:noFill/>
          <a:ln w="9525">
            <a:noFill/>
            <a:miter lim="800000"/>
            <a:headEnd/>
            <a:tailEnd/>
          </a:ln>
        </p:spPr>
      </p:pic>
      <p:sp>
        <p:nvSpPr>
          <p:cNvPr id="329" name="Rectangle 328"/>
          <p:cNvSpPr/>
          <p:nvPr/>
        </p:nvSpPr>
        <p:spPr>
          <a:xfrm>
            <a:off x="1438275" y="4060825"/>
            <a:ext cx="1249363" cy="1408113"/>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330" name="Straight Connector 329"/>
          <p:cNvCxnSpPr/>
          <p:nvPr/>
        </p:nvCxnSpPr>
        <p:spPr>
          <a:xfrm rot="5400000">
            <a:off x="1577975" y="4381500"/>
            <a:ext cx="9715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7908" name="Group 142"/>
          <p:cNvGrpSpPr>
            <a:grpSpLocks/>
          </p:cNvGrpSpPr>
          <p:nvPr/>
        </p:nvGrpSpPr>
        <p:grpSpPr bwMode="auto">
          <a:xfrm>
            <a:off x="1909763" y="4775200"/>
            <a:ext cx="306387" cy="555625"/>
            <a:chOff x="4373117" y="3733800"/>
            <a:chExt cx="401638" cy="695325"/>
          </a:xfrm>
        </p:grpSpPr>
        <p:pic>
          <p:nvPicPr>
            <p:cNvPr id="37938" name="Picture 75" descr="Server 1.png"/>
            <p:cNvPicPr>
              <a:picLocks noChangeAspect="1"/>
            </p:cNvPicPr>
            <p:nvPr/>
          </p:nvPicPr>
          <p:blipFill>
            <a:blip r:embed="rId14" cstate="print"/>
            <a:srcRect/>
            <a:stretch>
              <a:fillRect/>
            </a:stretch>
          </p:blipFill>
          <p:spPr bwMode="auto">
            <a:xfrm>
              <a:off x="4373117" y="3733800"/>
              <a:ext cx="401638" cy="695325"/>
            </a:xfrm>
            <a:prstGeom prst="rect">
              <a:avLst/>
            </a:prstGeom>
            <a:noFill/>
            <a:ln w="9525">
              <a:noFill/>
              <a:miter lim="800000"/>
              <a:headEnd/>
              <a:tailEnd/>
            </a:ln>
          </p:spPr>
        </p:pic>
        <p:sp>
          <p:nvSpPr>
            <p:cNvPr id="37939"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VM2</a:t>
              </a:r>
            </a:p>
          </p:txBody>
        </p:sp>
      </p:grpSp>
      <p:cxnSp>
        <p:nvCxnSpPr>
          <p:cNvPr id="338" name="Straight Connector 337"/>
          <p:cNvCxnSpPr/>
          <p:nvPr/>
        </p:nvCxnSpPr>
        <p:spPr>
          <a:xfrm rot="5400000">
            <a:off x="3057525" y="4381500"/>
            <a:ext cx="9715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7910" name="Group 142"/>
          <p:cNvGrpSpPr>
            <a:grpSpLocks/>
          </p:cNvGrpSpPr>
          <p:nvPr/>
        </p:nvGrpSpPr>
        <p:grpSpPr bwMode="auto">
          <a:xfrm>
            <a:off x="3389313" y="4775200"/>
            <a:ext cx="307975" cy="555625"/>
            <a:chOff x="4373117" y="3733800"/>
            <a:chExt cx="401638" cy="695325"/>
          </a:xfrm>
        </p:grpSpPr>
        <p:pic>
          <p:nvPicPr>
            <p:cNvPr id="37936" name="Picture 75" descr="Server 1.png"/>
            <p:cNvPicPr>
              <a:picLocks noChangeAspect="1"/>
            </p:cNvPicPr>
            <p:nvPr/>
          </p:nvPicPr>
          <p:blipFill>
            <a:blip r:embed="rId14" cstate="print"/>
            <a:srcRect/>
            <a:stretch>
              <a:fillRect/>
            </a:stretch>
          </p:blipFill>
          <p:spPr bwMode="auto">
            <a:xfrm>
              <a:off x="4373117" y="3733800"/>
              <a:ext cx="401638" cy="695325"/>
            </a:xfrm>
            <a:prstGeom prst="rect">
              <a:avLst/>
            </a:prstGeom>
            <a:noFill/>
            <a:ln w="9525">
              <a:noFill/>
              <a:miter lim="800000"/>
              <a:headEnd/>
              <a:tailEnd/>
            </a:ln>
          </p:spPr>
        </p:pic>
        <p:sp>
          <p:nvSpPr>
            <p:cNvPr id="37937"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VM5</a:t>
              </a:r>
            </a:p>
          </p:txBody>
        </p:sp>
      </p:grpSp>
      <p:pic>
        <p:nvPicPr>
          <p:cNvPr id="348" name="Picture 3" descr="C:\Users\User\Desktop\Dog &amp; Pony Show\Juniper\Juniper Template NEW\Juniper Icon Library PNGs\New Folder\L2_L3 Switch 2.png"/>
          <p:cNvPicPr>
            <a:picLocks noChangeAspect="1" noChangeArrowheads="1"/>
          </p:cNvPicPr>
          <p:nvPr/>
        </p:nvPicPr>
        <p:blipFill>
          <a:blip r:embed="rId15" cstate="print"/>
          <a:srcRect/>
          <a:stretch>
            <a:fillRect/>
          </a:stretch>
        </p:blipFill>
        <p:spPr bwMode="auto">
          <a:xfrm>
            <a:off x="1828800" y="4103688"/>
            <a:ext cx="473075" cy="471487"/>
          </a:xfrm>
          <a:prstGeom prst="rect">
            <a:avLst/>
          </a:prstGeom>
          <a:noFill/>
          <a:effectLst>
            <a:outerShdw blurRad="63500" sx="102000" sy="102000" algn="ctr" rotWithShape="0">
              <a:prstClr val="black">
                <a:alpha val="40000"/>
              </a:prstClr>
            </a:outerShdw>
          </a:effectLst>
        </p:spPr>
      </p:pic>
      <p:sp>
        <p:nvSpPr>
          <p:cNvPr id="349" name="Rectangle 108"/>
          <p:cNvSpPr>
            <a:spLocks noChangeArrowheads="1"/>
          </p:cNvSpPr>
          <p:nvPr/>
        </p:nvSpPr>
        <p:spPr bwMode="invGray">
          <a:xfrm>
            <a:off x="1878013" y="3665538"/>
            <a:ext cx="369887" cy="258762"/>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lIns="0" tIns="0" rIns="0" bIns="0" anchor="ctr"/>
          <a:lstStyle/>
          <a:p>
            <a:pPr algn="ctr">
              <a:defRPr/>
            </a:pPr>
            <a:r>
              <a:rPr lang="en-US" sz="1200" dirty="0">
                <a:solidFill>
                  <a:srgbClr val="FFFFFF"/>
                </a:solidFill>
              </a:rPr>
              <a:t>NIC</a:t>
            </a:r>
          </a:p>
        </p:txBody>
      </p:sp>
      <p:pic>
        <p:nvPicPr>
          <p:cNvPr id="350" name="Picture 3" descr="C:\Users\User\Desktop\Dog &amp; Pony Show\Juniper\Juniper Template NEW\Juniper Icon Library PNGs\New Folder\L2_L3 Switch 2.png"/>
          <p:cNvPicPr>
            <a:picLocks noChangeAspect="1" noChangeArrowheads="1"/>
          </p:cNvPicPr>
          <p:nvPr/>
        </p:nvPicPr>
        <p:blipFill>
          <a:blip r:embed="rId15" cstate="print"/>
          <a:srcRect/>
          <a:stretch>
            <a:fillRect/>
          </a:stretch>
        </p:blipFill>
        <p:spPr bwMode="auto">
          <a:xfrm>
            <a:off x="3309938" y="4103688"/>
            <a:ext cx="471487" cy="471487"/>
          </a:xfrm>
          <a:prstGeom prst="rect">
            <a:avLst/>
          </a:prstGeom>
          <a:noFill/>
          <a:effectLst>
            <a:outerShdw blurRad="63500" sx="102000" sy="102000" algn="ctr" rotWithShape="0">
              <a:prstClr val="black">
                <a:alpha val="40000"/>
              </a:prstClr>
            </a:outerShdw>
          </a:effectLst>
        </p:spPr>
      </p:pic>
      <p:sp>
        <p:nvSpPr>
          <p:cNvPr id="351" name="Rectangle 108"/>
          <p:cNvSpPr>
            <a:spLocks noChangeArrowheads="1"/>
          </p:cNvSpPr>
          <p:nvPr/>
        </p:nvSpPr>
        <p:spPr bwMode="invGray">
          <a:xfrm>
            <a:off x="3357563" y="3665538"/>
            <a:ext cx="371475" cy="258762"/>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lIns="0" tIns="0" rIns="0" bIns="0" anchor="ctr"/>
          <a:lstStyle/>
          <a:p>
            <a:pPr algn="ctr">
              <a:defRPr/>
            </a:pPr>
            <a:r>
              <a:rPr lang="en-US" sz="1200" dirty="0">
                <a:solidFill>
                  <a:srgbClr val="FFFFFF"/>
                </a:solidFill>
              </a:rPr>
              <a:t>NIC</a:t>
            </a:r>
          </a:p>
        </p:txBody>
      </p:sp>
      <p:sp>
        <p:nvSpPr>
          <p:cNvPr id="418" name="TextBox 417"/>
          <p:cNvSpPr txBox="1"/>
          <p:nvPr/>
        </p:nvSpPr>
        <p:spPr>
          <a:xfrm>
            <a:off x="2938463" y="5878513"/>
            <a:ext cx="1219200" cy="369887"/>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a:defRPr/>
            </a:pPr>
            <a:r>
              <a:rPr lang="en-US" b="1" dirty="0">
                <a:solidFill>
                  <a:schemeClr val="tx1"/>
                </a:solidFill>
              </a:rPr>
              <a:t>POD N</a:t>
            </a:r>
          </a:p>
        </p:txBody>
      </p:sp>
      <p:sp>
        <p:nvSpPr>
          <p:cNvPr id="419" name="TextBox 418"/>
          <p:cNvSpPr txBox="1"/>
          <p:nvPr/>
        </p:nvSpPr>
        <p:spPr>
          <a:xfrm>
            <a:off x="1447800" y="5878513"/>
            <a:ext cx="1219200" cy="369887"/>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a:defRPr/>
            </a:pPr>
            <a:r>
              <a:rPr lang="en-US" b="1" dirty="0">
                <a:solidFill>
                  <a:schemeClr val="tx1"/>
                </a:solidFill>
              </a:rPr>
              <a:t>POD 1 </a:t>
            </a:r>
          </a:p>
        </p:txBody>
      </p:sp>
      <p:cxnSp>
        <p:nvCxnSpPr>
          <p:cNvPr id="37918" name="Straight Connector 110"/>
          <p:cNvCxnSpPr>
            <a:cxnSpLocks noChangeShapeType="1"/>
          </p:cNvCxnSpPr>
          <p:nvPr/>
        </p:nvCxnSpPr>
        <p:spPr bwMode="auto">
          <a:xfrm rot="5400000" flipH="1" flipV="1">
            <a:off x="1643063" y="2886075"/>
            <a:ext cx="895350" cy="0"/>
          </a:xfrm>
          <a:prstGeom prst="line">
            <a:avLst/>
          </a:prstGeom>
          <a:noFill/>
          <a:ln w="28575">
            <a:solidFill>
              <a:schemeClr val="hlink"/>
            </a:solidFill>
            <a:round/>
            <a:headEnd/>
            <a:tailEnd/>
          </a:ln>
        </p:spPr>
      </p:cxnSp>
      <p:cxnSp>
        <p:nvCxnSpPr>
          <p:cNvPr id="37919" name="Straight Connector 112"/>
          <p:cNvCxnSpPr>
            <a:cxnSpLocks noChangeShapeType="1"/>
          </p:cNvCxnSpPr>
          <p:nvPr/>
        </p:nvCxnSpPr>
        <p:spPr bwMode="auto">
          <a:xfrm rot="16200000" flipV="1">
            <a:off x="3087688" y="2894013"/>
            <a:ext cx="871537" cy="1587"/>
          </a:xfrm>
          <a:prstGeom prst="line">
            <a:avLst/>
          </a:prstGeom>
          <a:noFill/>
          <a:ln w="28575">
            <a:solidFill>
              <a:schemeClr val="hlink"/>
            </a:solidFill>
            <a:round/>
            <a:headEnd/>
            <a:tailEnd/>
          </a:ln>
        </p:spPr>
      </p:cxnSp>
      <p:sp>
        <p:nvSpPr>
          <p:cNvPr id="37920" name="TextBox 111"/>
          <p:cNvSpPr txBox="1">
            <a:spLocks noChangeArrowheads="1"/>
          </p:cNvSpPr>
          <p:nvPr/>
        </p:nvSpPr>
        <p:spPr bwMode="auto">
          <a:xfrm>
            <a:off x="4191000" y="3276600"/>
            <a:ext cx="2438400" cy="400110"/>
          </a:xfrm>
          <a:prstGeom prst="rect">
            <a:avLst/>
          </a:prstGeom>
          <a:noFill/>
          <a:ln w="9525">
            <a:noFill/>
            <a:miter lim="800000"/>
            <a:headEnd/>
            <a:tailEnd/>
          </a:ln>
        </p:spPr>
        <p:txBody>
          <a:bodyPr>
            <a:spAutoFit/>
          </a:bodyPr>
          <a:lstStyle/>
          <a:p>
            <a:r>
              <a:rPr lang="en-US" sz="1000" b="1" dirty="0" smtClean="0"/>
              <a:t>Clustered </a:t>
            </a:r>
            <a:br>
              <a:rPr lang="en-US" sz="1000" b="1" dirty="0" smtClean="0"/>
            </a:br>
            <a:r>
              <a:rPr lang="en-US" sz="1000" b="1" dirty="0" smtClean="0"/>
              <a:t>Access Switches</a:t>
            </a:r>
            <a:endParaRPr lang="en-US" sz="1000" b="1" dirty="0"/>
          </a:p>
        </p:txBody>
      </p:sp>
      <p:sp>
        <p:nvSpPr>
          <p:cNvPr id="114" name="Freeform 113"/>
          <p:cNvSpPr/>
          <p:nvPr/>
        </p:nvSpPr>
        <p:spPr>
          <a:xfrm>
            <a:off x="2057400" y="4648200"/>
            <a:ext cx="381000" cy="152400"/>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 name="connsiteX0" fmla="*/ 0 w 1429498"/>
              <a:gd name="connsiteY0" fmla="*/ 252997 h 268970"/>
              <a:gd name="connsiteX1" fmla="*/ 0 w 1429498"/>
              <a:gd name="connsiteY1" fmla="*/ 1438 h 268970"/>
              <a:gd name="connsiteX2" fmla="*/ 698754 w 1429498"/>
              <a:gd name="connsiteY2" fmla="*/ 0 h 268970"/>
              <a:gd name="connsiteX3" fmla="*/ 1429498 w 1429498"/>
              <a:gd name="connsiteY3" fmla="*/ 1438 h 268970"/>
              <a:gd name="connsiteX4" fmla="*/ 1429498 w 1429498"/>
              <a:gd name="connsiteY4" fmla="*/ 268970 h 268970"/>
              <a:gd name="connsiteX0" fmla="*/ 0 w 1429498"/>
              <a:gd name="connsiteY0" fmla="*/ 252997 h 268970"/>
              <a:gd name="connsiteX1" fmla="*/ 0 w 1429498"/>
              <a:gd name="connsiteY1" fmla="*/ 1438 h 268970"/>
              <a:gd name="connsiteX2" fmla="*/ 698754 w 1429498"/>
              <a:gd name="connsiteY2" fmla="*/ 0 h 268970"/>
              <a:gd name="connsiteX3" fmla="*/ 1429498 w 1429498"/>
              <a:gd name="connsiteY3" fmla="*/ 1438 h 268970"/>
              <a:gd name="connsiteX4" fmla="*/ 1429498 w 1429498"/>
              <a:gd name="connsiteY4" fmla="*/ 268970 h 268970"/>
              <a:gd name="connsiteX0" fmla="*/ 0 w 1429498"/>
              <a:gd name="connsiteY0" fmla="*/ 252997 h 268970"/>
              <a:gd name="connsiteX1" fmla="*/ 698754 w 1429498"/>
              <a:gd name="connsiteY1" fmla="*/ 0 h 268970"/>
              <a:gd name="connsiteX2" fmla="*/ 1429498 w 1429498"/>
              <a:gd name="connsiteY2" fmla="*/ 1438 h 268970"/>
              <a:gd name="connsiteX3" fmla="*/ 1429498 w 1429498"/>
              <a:gd name="connsiteY3" fmla="*/ 268970 h 268970"/>
              <a:gd name="connsiteX0" fmla="*/ 0 w 730744"/>
              <a:gd name="connsiteY0" fmla="*/ 0 h 268970"/>
              <a:gd name="connsiteX1" fmla="*/ 730744 w 730744"/>
              <a:gd name="connsiteY1" fmla="*/ 1438 h 268970"/>
              <a:gd name="connsiteX2" fmla="*/ 730744 w 730744"/>
              <a:gd name="connsiteY2" fmla="*/ 268970 h 268970"/>
            </a:gdLst>
            <a:ahLst/>
            <a:cxnLst>
              <a:cxn ang="0">
                <a:pos x="connsiteX0" y="connsiteY0"/>
              </a:cxn>
              <a:cxn ang="0">
                <a:pos x="connsiteX1" y="connsiteY1"/>
              </a:cxn>
              <a:cxn ang="0">
                <a:pos x="connsiteX2" y="connsiteY2"/>
              </a:cxn>
            </a:cxnLst>
            <a:rect l="l" t="t" r="r" b="b"/>
            <a:pathLst>
              <a:path w="730744" h="268970">
                <a:moveTo>
                  <a:pt x="0" y="0"/>
                </a:moveTo>
                <a:lnTo>
                  <a:pt x="730744" y="1438"/>
                </a:lnTo>
                <a:lnTo>
                  <a:pt x="730744" y="26897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sp>
        <p:nvSpPr>
          <p:cNvPr id="115" name="Freeform 114"/>
          <p:cNvSpPr/>
          <p:nvPr/>
        </p:nvSpPr>
        <p:spPr>
          <a:xfrm>
            <a:off x="1676400" y="4648200"/>
            <a:ext cx="388938" cy="142875"/>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 name="connsiteX0" fmla="*/ 0 w 1429498"/>
              <a:gd name="connsiteY0" fmla="*/ 251559 h 267532"/>
              <a:gd name="connsiteX1" fmla="*/ 0 w 1429498"/>
              <a:gd name="connsiteY1" fmla="*/ 0 h 267532"/>
              <a:gd name="connsiteX2" fmla="*/ 1429498 w 1429498"/>
              <a:gd name="connsiteY2" fmla="*/ 267532 h 267532"/>
              <a:gd name="connsiteX0" fmla="*/ 0 w 662800"/>
              <a:gd name="connsiteY0" fmla="*/ 251559 h 251559"/>
              <a:gd name="connsiteX1" fmla="*/ 0 w 662800"/>
              <a:gd name="connsiteY1" fmla="*/ 0 h 251559"/>
              <a:gd name="connsiteX2" fmla="*/ 662800 w 662800"/>
              <a:gd name="connsiteY2" fmla="*/ 0 h 251559"/>
            </a:gdLst>
            <a:ahLst/>
            <a:cxnLst>
              <a:cxn ang="0">
                <a:pos x="connsiteX0" y="connsiteY0"/>
              </a:cxn>
              <a:cxn ang="0">
                <a:pos x="connsiteX1" y="connsiteY1"/>
              </a:cxn>
              <a:cxn ang="0">
                <a:pos x="connsiteX2" y="connsiteY2"/>
              </a:cxn>
            </a:cxnLst>
            <a:rect l="l" t="t" r="r" b="b"/>
            <a:pathLst>
              <a:path w="662800" h="251559">
                <a:moveTo>
                  <a:pt x="0" y="251559"/>
                </a:moveTo>
                <a:lnTo>
                  <a:pt x="0" y="0"/>
                </a:lnTo>
                <a:lnTo>
                  <a:pt x="662800" y="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grpSp>
        <p:nvGrpSpPr>
          <p:cNvPr id="37923" name="Group 142"/>
          <p:cNvGrpSpPr>
            <a:grpSpLocks/>
          </p:cNvGrpSpPr>
          <p:nvPr/>
        </p:nvGrpSpPr>
        <p:grpSpPr bwMode="auto">
          <a:xfrm>
            <a:off x="2311400" y="4775200"/>
            <a:ext cx="307975" cy="555625"/>
            <a:chOff x="4373117" y="3733800"/>
            <a:chExt cx="401638" cy="695325"/>
          </a:xfrm>
        </p:grpSpPr>
        <p:pic>
          <p:nvPicPr>
            <p:cNvPr id="37934" name="Picture 75" descr="Server 1.png"/>
            <p:cNvPicPr>
              <a:picLocks noChangeAspect="1"/>
            </p:cNvPicPr>
            <p:nvPr/>
          </p:nvPicPr>
          <p:blipFill>
            <a:blip r:embed="rId14" cstate="print"/>
            <a:srcRect/>
            <a:stretch>
              <a:fillRect/>
            </a:stretch>
          </p:blipFill>
          <p:spPr bwMode="auto">
            <a:xfrm>
              <a:off x="4373117" y="3733800"/>
              <a:ext cx="401638" cy="695325"/>
            </a:xfrm>
            <a:prstGeom prst="rect">
              <a:avLst/>
            </a:prstGeom>
            <a:noFill/>
            <a:ln w="9525">
              <a:noFill/>
              <a:miter lim="800000"/>
              <a:headEnd/>
              <a:tailEnd/>
            </a:ln>
          </p:spPr>
        </p:pic>
        <p:sp>
          <p:nvSpPr>
            <p:cNvPr id="37935"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VM3</a:t>
              </a:r>
            </a:p>
          </p:txBody>
        </p:sp>
      </p:grpSp>
      <p:sp>
        <p:nvSpPr>
          <p:cNvPr id="116" name="Freeform 115"/>
          <p:cNvSpPr/>
          <p:nvPr/>
        </p:nvSpPr>
        <p:spPr>
          <a:xfrm>
            <a:off x="3538538" y="4648200"/>
            <a:ext cx="381000" cy="152400"/>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 name="connsiteX0" fmla="*/ 0 w 1429498"/>
              <a:gd name="connsiteY0" fmla="*/ 252997 h 268970"/>
              <a:gd name="connsiteX1" fmla="*/ 0 w 1429498"/>
              <a:gd name="connsiteY1" fmla="*/ 1438 h 268970"/>
              <a:gd name="connsiteX2" fmla="*/ 698754 w 1429498"/>
              <a:gd name="connsiteY2" fmla="*/ 0 h 268970"/>
              <a:gd name="connsiteX3" fmla="*/ 1429498 w 1429498"/>
              <a:gd name="connsiteY3" fmla="*/ 1438 h 268970"/>
              <a:gd name="connsiteX4" fmla="*/ 1429498 w 1429498"/>
              <a:gd name="connsiteY4" fmla="*/ 268970 h 268970"/>
              <a:gd name="connsiteX0" fmla="*/ 0 w 1429498"/>
              <a:gd name="connsiteY0" fmla="*/ 252997 h 268970"/>
              <a:gd name="connsiteX1" fmla="*/ 0 w 1429498"/>
              <a:gd name="connsiteY1" fmla="*/ 1438 h 268970"/>
              <a:gd name="connsiteX2" fmla="*/ 698754 w 1429498"/>
              <a:gd name="connsiteY2" fmla="*/ 0 h 268970"/>
              <a:gd name="connsiteX3" fmla="*/ 1429498 w 1429498"/>
              <a:gd name="connsiteY3" fmla="*/ 1438 h 268970"/>
              <a:gd name="connsiteX4" fmla="*/ 1429498 w 1429498"/>
              <a:gd name="connsiteY4" fmla="*/ 268970 h 268970"/>
              <a:gd name="connsiteX0" fmla="*/ 0 w 1429498"/>
              <a:gd name="connsiteY0" fmla="*/ 252997 h 268970"/>
              <a:gd name="connsiteX1" fmla="*/ 698754 w 1429498"/>
              <a:gd name="connsiteY1" fmla="*/ 0 h 268970"/>
              <a:gd name="connsiteX2" fmla="*/ 1429498 w 1429498"/>
              <a:gd name="connsiteY2" fmla="*/ 1438 h 268970"/>
              <a:gd name="connsiteX3" fmla="*/ 1429498 w 1429498"/>
              <a:gd name="connsiteY3" fmla="*/ 268970 h 268970"/>
              <a:gd name="connsiteX0" fmla="*/ 0 w 730744"/>
              <a:gd name="connsiteY0" fmla="*/ 0 h 268970"/>
              <a:gd name="connsiteX1" fmla="*/ 730744 w 730744"/>
              <a:gd name="connsiteY1" fmla="*/ 1438 h 268970"/>
              <a:gd name="connsiteX2" fmla="*/ 730744 w 730744"/>
              <a:gd name="connsiteY2" fmla="*/ 268970 h 268970"/>
            </a:gdLst>
            <a:ahLst/>
            <a:cxnLst>
              <a:cxn ang="0">
                <a:pos x="connsiteX0" y="connsiteY0"/>
              </a:cxn>
              <a:cxn ang="0">
                <a:pos x="connsiteX1" y="connsiteY1"/>
              </a:cxn>
              <a:cxn ang="0">
                <a:pos x="connsiteX2" y="connsiteY2"/>
              </a:cxn>
            </a:cxnLst>
            <a:rect l="l" t="t" r="r" b="b"/>
            <a:pathLst>
              <a:path w="730744" h="268970">
                <a:moveTo>
                  <a:pt x="0" y="0"/>
                </a:moveTo>
                <a:lnTo>
                  <a:pt x="730744" y="1438"/>
                </a:lnTo>
                <a:lnTo>
                  <a:pt x="730744" y="26897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sp>
        <p:nvSpPr>
          <p:cNvPr id="117" name="Freeform 116"/>
          <p:cNvSpPr/>
          <p:nvPr/>
        </p:nvSpPr>
        <p:spPr>
          <a:xfrm>
            <a:off x="3157538" y="4648200"/>
            <a:ext cx="388937" cy="142875"/>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 name="connsiteX0" fmla="*/ 0 w 1429498"/>
              <a:gd name="connsiteY0" fmla="*/ 251559 h 267532"/>
              <a:gd name="connsiteX1" fmla="*/ 0 w 1429498"/>
              <a:gd name="connsiteY1" fmla="*/ 0 h 267532"/>
              <a:gd name="connsiteX2" fmla="*/ 1429498 w 1429498"/>
              <a:gd name="connsiteY2" fmla="*/ 267532 h 267532"/>
              <a:gd name="connsiteX0" fmla="*/ 0 w 662800"/>
              <a:gd name="connsiteY0" fmla="*/ 251559 h 251559"/>
              <a:gd name="connsiteX1" fmla="*/ 0 w 662800"/>
              <a:gd name="connsiteY1" fmla="*/ 0 h 251559"/>
              <a:gd name="connsiteX2" fmla="*/ 662800 w 662800"/>
              <a:gd name="connsiteY2" fmla="*/ 0 h 251559"/>
            </a:gdLst>
            <a:ahLst/>
            <a:cxnLst>
              <a:cxn ang="0">
                <a:pos x="connsiteX0" y="connsiteY0"/>
              </a:cxn>
              <a:cxn ang="0">
                <a:pos x="connsiteX1" y="connsiteY1"/>
              </a:cxn>
              <a:cxn ang="0">
                <a:pos x="connsiteX2" y="connsiteY2"/>
              </a:cxn>
            </a:cxnLst>
            <a:rect l="l" t="t" r="r" b="b"/>
            <a:pathLst>
              <a:path w="662800" h="251559">
                <a:moveTo>
                  <a:pt x="0" y="251559"/>
                </a:moveTo>
                <a:lnTo>
                  <a:pt x="0" y="0"/>
                </a:lnTo>
                <a:lnTo>
                  <a:pt x="662800" y="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grpSp>
        <p:nvGrpSpPr>
          <p:cNvPr id="37926" name="Group 146"/>
          <p:cNvGrpSpPr>
            <a:grpSpLocks/>
          </p:cNvGrpSpPr>
          <p:nvPr/>
        </p:nvGrpSpPr>
        <p:grpSpPr bwMode="auto">
          <a:xfrm>
            <a:off x="2987675" y="4775200"/>
            <a:ext cx="323850" cy="555625"/>
            <a:chOff x="4373117" y="3733800"/>
            <a:chExt cx="401638" cy="695325"/>
          </a:xfrm>
        </p:grpSpPr>
        <p:pic>
          <p:nvPicPr>
            <p:cNvPr id="37932" name="Picture 75" descr="Server 1.png"/>
            <p:cNvPicPr>
              <a:picLocks noChangeAspect="1"/>
            </p:cNvPicPr>
            <p:nvPr/>
          </p:nvPicPr>
          <p:blipFill>
            <a:blip r:embed="rId14" cstate="print"/>
            <a:srcRect/>
            <a:stretch>
              <a:fillRect/>
            </a:stretch>
          </p:blipFill>
          <p:spPr bwMode="auto">
            <a:xfrm>
              <a:off x="4373117" y="3733800"/>
              <a:ext cx="401638" cy="695325"/>
            </a:xfrm>
            <a:prstGeom prst="rect">
              <a:avLst/>
            </a:prstGeom>
            <a:noFill/>
            <a:ln w="9525">
              <a:noFill/>
              <a:miter lim="800000"/>
              <a:headEnd/>
              <a:tailEnd/>
            </a:ln>
          </p:spPr>
        </p:pic>
        <p:sp>
          <p:nvSpPr>
            <p:cNvPr id="37933" name="TextBox 343"/>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VM4</a:t>
              </a:r>
            </a:p>
          </p:txBody>
        </p:sp>
      </p:grpSp>
      <p:pic>
        <p:nvPicPr>
          <p:cNvPr id="37927" name="Picture 181"/>
          <p:cNvPicPr>
            <a:picLocks noChangeAspect="1" noChangeArrowheads="1"/>
          </p:cNvPicPr>
          <p:nvPr>
            <p:custDataLst>
              <p:tags r:id="rId3"/>
            </p:custDataLst>
          </p:nvPr>
        </p:nvPicPr>
        <p:blipFill>
          <a:blip r:embed="rId16" cstate="print"/>
          <a:srcRect/>
          <a:stretch>
            <a:fillRect/>
          </a:stretch>
        </p:blipFill>
        <p:spPr bwMode="invGray">
          <a:xfrm>
            <a:off x="1766888" y="1362075"/>
            <a:ext cx="644525" cy="1104900"/>
          </a:xfrm>
          <a:prstGeom prst="rect">
            <a:avLst/>
          </a:prstGeom>
          <a:noFill/>
          <a:ln w="28575" algn="ctr">
            <a:noFill/>
            <a:miter lim="800000"/>
            <a:headEnd/>
            <a:tailEnd/>
          </a:ln>
        </p:spPr>
      </p:pic>
      <p:pic>
        <p:nvPicPr>
          <p:cNvPr id="37928" name="Picture 180"/>
          <p:cNvPicPr>
            <a:picLocks noChangeAspect="1" noChangeArrowheads="1"/>
          </p:cNvPicPr>
          <p:nvPr>
            <p:custDataLst>
              <p:tags r:id="rId4"/>
            </p:custDataLst>
          </p:nvPr>
        </p:nvPicPr>
        <p:blipFill>
          <a:blip r:embed="rId16" cstate="print"/>
          <a:srcRect/>
          <a:stretch>
            <a:fillRect/>
          </a:stretch>
        </p:blipFill>
        <p:spPr bwMode="invGray">
          <a:xfrm>
            <a:off x="3201988" y="1362075"/>
            <a:ext cx="642937" cy="1104900"/>
          </a:xfrm>
          <a:prstGeom prst="rect">
            <a:avLst/>
          </a:prstGeom>
          <a:noFill/>
          <a:ln w="28575" algn="ctr">
            <a:noFill/>
            <a:miter lim="800000"/>
            <a:headEnd/>
            <a:tailEnd/>
          </a:ln>
        </p:spPr>
      </p:pic>
      <p:grpSp>
        <p:nvGrpSpPr>
          <p:cNvPr id="19" name="Group 146"/>
          <p:cNvGrpSpPr>
            <a:grpSpLocks/>
          </p:cNvGrpSpPr>
          <p:nvPr/>
        </p:nvGrpSpPr>
        <p:grpSpPr bwMode="auto">
          <a:xfrm>
            <a:off x="1508125" y="4775200"/>
            <a:ext cx="323850" cy="555625"/>
            <a:chOff x="4373117" y="3733800"/>
            <a:chExt cx="401638" cy="695325"/>
          </a:xfrm>
        </p:grpSpPr>
        <p:pic>
          <p:nvPicPr>
            <p:cNvPr id="37930" name="Picture 75" descr="Server 1.png"/>
            <p:cNvPicPr>
              <a:picLocks noChangeAspect="1"/>
            </p:cNvPicPr>
            <p:nvPr/>
          </p:nvPicPr>
          <p:blipFill>
            <a:blip r:embed="rId14" cstate="print"/>
            <a:srcRect/>
            <a:stretch>
              <a:fillRect/>
            </a:stretch>
          </p:blipFill>
          <p:spPr bwMode="auto">
            <a:xfrm>
              <a:off x="4373117" y="3733800"/>
              <a:ext cx="401638" cy="695325"/>
            </a:xfrm>
            <a:prstGeom prst="rect">
              <a:avLst/>
            </a:prstGeom>
            <a:noFill/>
            <a:ln w="9525">
              <a:noFill/>
              <a:miter lim="800000"/>
              <a:headEnd/>
              <a:tailEnd/>
            </a:ln>
          </p:spPr>
        </p:pic>
        <p:sp>
          <p:nvSpPr>
            <p:cNvPr id="37931" name="TextBox 336"/>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VM1</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1.11111E-6 4.44444E-6 L 1.11111E-6 -0.04422 L 0.0441 -0.04213 L 0.04201 -0.45996 L 0.20382 -0.45787 L 0.20295 -0.04514 L 0.25 -0.04422 L 0.24965 0.00046 " pathEditMode="relative" rAng="0" ptsTypes="AAAAAAAA">
                                      <p:cBhvr>
                                        <p:cTn id="6" dur="5000" fill="hold"/>
                                        <p:tgtEl>
                                          <p:spTgt spid="19"/>
                                        </p:tgtEl>
                                        <p:attrNameLst>
                                          <p:attrName>ppt_x</p:attrName>
                                          <p:attrName>ppt_y</p:attrName>
                                        </p:attrNameLst>
                                      </p:cBhvr>
                                      <p:rCtr x="125" y="-230"/>
                                    </p:animMotion>
                                  </p:childTnLst>
                                </p:cTn>
                              </p:par>
                              <p:par>
                                <p:cTn id="7" presetID="10" presetClass="exit" presetSubtype="0" fill="hold" nodeType="withEffect">
                                  <p:stCondLst>
                                    <p:cond delay="500"/>
                                  </p:stCondLst>
                                  <p:childTnLst>
                                    <p:animEffect transition="out" filter="fade">
                                      <p:cBhvr>
                                        <p:cTn id="8" dur="2000"/>
                                        <p:tgtEl>
                                          <p:spTgt spid="115"/>
                                        </p:tgtEl>
                                      </p:cBhvr>
                                    </p:animEffect>
                                    <p:set>
                                      <p:cBhvr>
                                        <p:cTn id="9" dur="1" fill="hold">
                                          <p:stCondLst>
                                            <p:cond delay="1999"/>
                                          </p:stCondLst>
                                        </p:cTn>
                                        <p:tgtEl>
                                          <p:spTgt spid="115"/>
                                        </p:tgtEl>
                                        <p:attrNameLst>
                                          <p:attrName>style.visibility</p:attrName>
                                        </p:attrNameLst>
                                      </p:cBhvr>
                                      <p:to>
                                        <p:strVal val="hidden"/>
                                      </p:to>
                                    </p:set>
                                  </p:childTnLst>
                                </p:cTn>
                              </p:par>
                            </p:childTnLst>
                          </p:cTn>
                        </p:par>
                        <p:par>
                          <p:cTn id="10" fill="hold">
                            <p:stCondLst>
                              <p:cond delay="5000"/>
                            </p:stCondLst>
                            <p:childTnLst>
                              <p:par>
                                <p:cTn id="11" presetID="10" presetClass="entr" presetSubtype="0" fill="hold" nodeType="afterEffect">
                                  <p:stCondLst>
                                    <p:cond delay="0"/>
                                  </p:stCondLst>
                                  <p:childTnLst>
                                    <p:set>
                                      <p:cBhvr>
                                        <p:cTn id="12" dur="1" fill="hold">
                                          <p:stCondLst>
                                            <p:cond delay="0"/>
                                          </p:stCondLst>
                                        </p:cTn>
                                        <p:tgtEl>
                                          <p:spTgt spid="116"/>
                                        </p:tgtEl>
                                        <p:attrNameLst>
                                          <p:attrName>style.visibility</p:attrName>
                                        </p:attrNameLst>
                                      </p:cBhvr>
                                      <p:to>
                                        <p:strVal val="visible"/>
                                      </p:to>
                                    </p:set>
                                    <p:animEffect transition="in" filter="fade">
                                      <p:cBhvr>
                                        <p:cTn id="13" dur="10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3" name="Rounded Rectangle 932"/>
          <p:cNvSpPr/>
          <p:nvPr/>
        </p:nvSpPr>
        <p:spPr bwMode="gray">
          <a:xfrm>
            <a:off x="5943600" y="1524000"/>
            <a:ext cx="2724150" cy="4495800"/>
          </a:xfrm>
          <a:prstGeom prst="roundRect">
            <a:avLst>
              <a:gd name="adj" fmla="val 0"/>
            </a:avLst>
          </a:prstGeom>
          <a:solidFill>
            <a:schemeClr val="bg1"/>
          </a:solidFill>
          <a:ln w="34925">
            <a:solidFill>
              <a:schemeClr val="accent6">
                <a:lumMod val="20000"/>
                <a:lumOff val="80000"/>
              </a:schemeClr>
            </a:solidFill>
            <a:miter lim="800000"/>
            <a:headEnd/>
            <a:tailEnd/>
          </a:ln>
          <a:effectLst>
            <a:outerShdw blurRad="50800" dist="50800" dir="462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34" name="Rectangle 933"/>
          <p:cNvSpPr/>
          <p:nvPr/>
        </p:nvSpPr>
        <p:spPr>
          <a:xfrm>
            <a:off x="5957888" y="1600200"/>
            <a:ext cx="2693987" cy="762000"/>
          </a:xfrm>
          <a:prstGeom prst="rect">
            <a:avLst/>
          </a:prstGeom>
          <a:solidFill>
            <a:srgbClr val="5D87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solidFill>
            </a:endParaRPr>
          </a:p>
        </p:txBody>
      </p:sp>
      <p:sp>
        <p:nvSpPr>
          <p:cNvPr id="38916" name="Line 184"/>
          <p:cNvSpPr>
            <a:spLocks noChangeShapeType="1"/>
          </p:cNvSpPr>
          <p:nvPr/>
        </p:nvSpPr>
        <p:spPr bwMode="auto">
          <a:xfrm>
            <a:off x="1905000" y="1524000"/>
            <a:ext cx="2667000" cy="0"/>
          </a:xfrm>
          <a:prstGeom prst="line">
            <a:avLst/>
          </a:prstGeom>
          <a:noFill/>
          <a:ln w="38100">
            <a:solidFill>
              <a:schemeClr val="hlink"/>
            </a:solidFill>
            <a:round/>
            <a:headEnd/>
            <a:tailEnd/>
          </a:ln>
        </p:spPr>
        <p:txBody>
          <a:bodyPr wrap="none" lIns="0" tIns="0" rIns="0" bIns="0" anchor="ctr"/>
          <a:lstStyle/>
          <a:p>
            <a:endParaRPr lang="en-US"/>
          </a:p>
        </p:txBody>
      </p:sp>
      <p:sp>
        <p:nvSpPr>
          <p:cNvPr id="38917" name="TextBox 824"/>
          <p:cNvSpPr txBox="1">
            <a:spLocks noChangeArrowheads="1"/>
          </p:cNvSpPr>
          <p:nvPr/>
        </p:nvSpPr>
        <p:spPr bwMode="auto">
          <a:xfrm>
            <a:off x="444500" y="1766888"/>
            <a:ext cx="2652713" cy="4427537"/>
          </a:xfrm>
          <a:prstGeom prst="rect">
            <a:avLst/>
          </a:prstGeom>
          <a:solidFill>
            <a:srgbClr val="E8E8E8"/>
          </a:solidFill>
          <a:ln w="9525">
            <a:noFill/>
            <a:miter lim="800000"/>
            <a:headEnd/>
            <a:tailEnd/>
          </a:ln>
        </p:spPr>
        <p:txBody>
          <a:bodyPr tIns="91440" bIns="91440"/>
          <a:lstStyle/>
          <a:p>
            <a:pPr marL="177800" indent="-177800">
              <a:lnSpc>
                <a:spcPts val="1900"/>
              </a:lnSpc>
              <a:spcAft>
                <a:spcPts val="600"/>
              </a:spcAft>
              <a:buClr>
                <a:srgbClr val="4D4D4D"/>
              </a:buClr>
              <a:tabLst>
                <a:tab pos="177800" algn="l"/>
              </a:tabLst>
            </a:pPr>
            <a:endParaRPr lang="en-US" sz="1500">
              <a:solidFill>
                <a:srgbClr val="494949"/>
              </a:solidFill>
            </a:endParaRPr>
          </a:p>
        </p:txBody>
      </p:sp>
      <p:sp>
        <p:nvSpPr>
          <p:cNvPr id="2" name="Title 1"/>
          <p:cNvSpPr>
            <a:spLocks noGrp="1"/>
          </p:cNvSpPr>
          <p:nvPr>
            <p:ph type="title"/>
          </p:nvPr>
        </p:nvSpPr>
        <p:spPr/>
        <p:txBody>
          <a:bodyPr/>
          <a:lstStyle/>
          <a:p>
            <a:pPr>
              <a:defRPr/>
            </a:pPr>
            <a:r>
              <a:t>Across DC/Clouds</a:t>
            </a:r>
            <a:endParaRPr/>
          </a:p>
        </p:txBody>
      </p:sp>
      <p:sp>
        <p:nvSpPr>
          <p:cNvPr id="38919" name="Rectangle 526"/>
          <p:cNvSpPr>
            <a:spLocks noChangeArrowheads="1"/>
          </p:cNvSpPr>
          <p:nvPr/>
        </p:nvSpPr>
        <p:spPr bwMode="auto">
          <a:xfrm>
            <a:off x="6016625" y="2844800"/>
            <a:ext cx="2689225" cy="2108200"/>
          </a:xfrm>
          <a:prstGeom prst="rect">
            <a:avLst/>
          </a:prstGeom>
          <a:noFill/>
          <a:ln w="9525">
            <a:noFill/>
            <a:miter lim="800000"/>
            <a:headEnd/>
            <a:tailEnd/>
          </a:ln>
        </p:spPr>
        <p:txBody>
          <a:bodyPr lIns="0" tIns="0" rIns="0" bIns="0"/>
          <a:lstStyle/>
          <a:p>
            <a:pPr marL="223838" indent="-223838" eaLnBrk="0" hangingPunct="0">
              <a:lnSpc>
                <a:spcPct val="90000"/>
              </a:lnSpc>
              <a:spcBef>
                <a:spcPct val="90000"/>
              </a:spcBef>
              <a:buClr>
                <a:srgbClr val="333333"/>
              </a:buClr>
              <a:buFont typeface="Wingdings" pitchFamily="2" charset="2"/>
              <a:buChar char="§"/>
            </a:pPr>
            <a:r>
              <a:rPr lang="en-US" sz="1400" dirty="0">
                <a:solidFill>
                  <a:srgbClr val="333333"/>
                </a:solidFill>
              </a:rPr>
              <a:t>Extends L2 domain across </a:t>
            </a:r>
            <a:br>
              <a:rPr lang="en-US" sz="1400" dirty="0">
                <a:solidFill>
                  <a:srgbClr val="333333"/>
                </a:solidFill>
              </a:rPr>
            </a:br>
            <a:r>
              <a:rPr lang="en-US" sz="1400" dirty="0">
                <a:solidFill>
                  <a:srgbClr val="333333"/>
                </a:solidFill>
              </a:rPr>
              <a:t>DC /clouds</a:t>
            </a:r>
          </a:p>
          <a:p>
            <a:pPr marL="223838" indent="-223838" eaLnBrk="0" hangingPunct="0">
              <a:lnSpc>
                <a:spcPct val="90000"/>
              </a:lnSpc>
              <a:spcBef>
                <a:spcPct val="90000"/>
              </a:spcBef>
              <a:buClr>
                <a:srgbClr val="333333"/>
              </a:buClr>
              <a:buFont typeface="Wingdings" pitchFamily="2" charset="2"/>
              <a:buChar char="§"/>
            </a:pPr>
            <a:r>
              <a:rPr lang="en-US" sz="1400" dirty="0">
                <a:solidFill>
                  <a:srgbClr val="333333"/>
                </a:solidFill>
              </a:rPr>
              <a:t>Allows VM Motion across locations.</a:t>
            </a:r>
          </a:p>
          <a:p>
            <a:pPr marL="223838" indent="-223838" eaLnBrk="0" hangingPunct="0">
              <a:lnSpc>
                <a:spcPct val="90000"/>
              </a:lnSpc>
              <a:spcBef>
                <a:spcPct val="90000"/>
              </a:spcBef>
              <a:buClr>
                <a:srgbClr val="333333"/>
              </a:buClr>
              <a:buFont typeface="Wingdings" pitchFamily="2" charset="2"/>
              <a:buChar char="§"/>
            </a:pPr>
            <a:r>
              <a:rPr lang="en-US" sz="1400" dirty="0"/>
              <a:t>VPLS can be provisioned </a:t>
            </a:r>
            <a:r>
              <a:rPr lang="en-US" sz="1400" dirty="0" smtClean="0"/>
              <a:t>or orchestrated using vendor tools and scripts</a:t>
            </a:r>
            <a:endParaRPr lang="en-US" sz="1400" dirty="0"/>
          </a:p>
          <a:p>
            <a:pPr marL="223838" indent="-223838" eaLnBrk="0" hangingPunct="0">
              <a:lnSpc>
                <a:spcPct val="90000"/>
              </a:lnSpc>
              <a:spcBef>
                <a:spcPct val="90000"/>
              </a:spcBef>
              <a:buClr>
                <a:srgbClr val="333333"/>
              </a:buClr>
              <a:buFont typeface="Wingdings" pitchFamily="2" charset="2"/>
              <a:buChar char="§"/>
            </a:pPr>
            <a:r>
              <a:rPr lang="en-US" sz="1400" dirty="0" smtClean="0"/>
              <a:t>VLAN </a:t>
            </a:r>
            <a:r>
              <a:rPr lang="en-US" sz="1400" dirty="0"/>
              <a:t>to VPLS mapping</a:t>
            </a:r>
          </a:p>
          <a:p>
            <a:pPr marL="223838" indent="-223838" eaLnBrk="0" hangingPunct="0">
              <a:lnSpc>
                <a:spcPct val="90000"/>
              </a:lnSpc>
              <a:spcBef>
                <a:spcPct val="90000"/>
              </a:spcBef>
              <a:buClr>
                <a:srgbClr val="333333"/>
              </a:buClr>
              <a:buFont typeface="Wingdings" pitchFamily="2" charset="2"/>
              <a:buChar char="§"/>
            </a:pPr>
            <a:r>
              <a:rPr lang="en-US" sz="1400" dirty="0"/>
              <a:t>DB/Storage mirroring</a:t>
            </a:r>
          </a:p>
          <a:p>
            <a:pPr marL="223838" indent="-223838" eaLnBrk="0" hangingPunct="0">
              <a:lnSpc>
                <a:spcPct val="90000"/>
              </a:lnSpc>
              <a:spcBef>
                <a:spcPct val="90000"/>
              </a:spcBef>
              <a:buClr>
                <a:srgbClr val="333333"/>
              </a:buClr>
              <a:buFont typeface="Wingdings" pitchFamily="2" charset="2"/>
              <a:buChar char="§"/>
            </a:pPr>
            <a:endParaRPr lang="en-US" sz="1400" dirty="0"/>
          </a:p>
          <a:p>
            <a:pPr marL="223838" indent="-223838" eaLnBrk="0" hangingPunct="0">
              <a:lnSpc>
                <a:spcPct val="90000"/>
              </a:lnSpc>
              <a:spcBef>
                <a:spcPct val="90000"/>
              </a:spcBef>
              <a:buClr>
                <a:srgbClr val="333333"/>
              </a:buClr>
              <a:buFont typeface="Wingdings" pitchFamily="2" charset="2"/>
              <a:buChar char="§"/>
            </a:pPr>
            <a:endParaRPr lang="en-US" sz="1400" dirty="0"/>
          </a:p>
          <a:p>
            <a:pPr marL="223838" indent="-223838" eaLnBrk="0" hangingPunct="0">
              <a:lnSpc>
                <a:spcPct val="90000"/>
              </a:lnSpc>
              <a:spcBef>
                <a:spcPct val="90000"/>
              </a:spcBef>
              <a:buClr>
                <a:srgbClr val="333333"/>
              </a:buClr>
              <a:buFont typeface="Wingdings" pitchFamily="2" charset="2"/>
              <a:buChar char="§"/>
            </a:pPr>
            <a:endParaRPr lang="en-US" sz="1400" dirty="0"/>
          </a:p>
          <a:p>
            <a:pPr marL="223838" indent="-223838" eaLnBrk="0" hangingPunct="0">
              <a:lnSpc>
                <a:spcPct val="90000"/>
              </a:lnSpc>
              <a:spcBef>
                <a:spcPct val="90000"/>
              </a:spcBef>
              <a:buClr>
                <a:srgbClr val="333333"/>
              </a:buClr>
              <a:buFont typeface="Wingdings" pitchFamily="2" charset="2"/>
              <a:buChar char="§"/>
            </a:pPr>
            <a:endParaRPr lang="en-US" sz="1400" dirty="0"/>
          </a:p>
          <a:p>
            <a:pPr marL="223838" indent="-223838" eaLnBrk="0" hangingPunct="0">
              <a:lnSpc>
                <a:spcPct val="90000"/>
              </a:lnSpc>
              <a:spcBef>
                <a:spcPct val="90000"/>
              </a:spcBef>
              <a:buClr>
                <a:srgbClr val="333333"/>
              </a:buClr>
              <a:buFont typeface="Wingdings" pitchFamily="2" charset="2"/>
              <a:buChar char="§"/>
            </a:pPr>
            <a:endParaRPr lang="en-US" sz="1400" dirty="0">
              <a:solidFill>
                <a:srgbClr val="333333"/>
              </a:solidFill>
            </a:endParaRPr>
          </a:p>
          <a:p>
            <a:pPr marL="223838" indent="-223838" eaLnBrk="0" hangingPunct="0">
              <a:lnSpc>
                <a:spcPct val="90000"/>
              </a:lnSpc>
              <a:spcBef>
                <a:spcPct val="90000"/>
              </a:spcBef>
              <a:buClr>
                <a:srgbClr val="333333"/>
              </a:buClr>
              <a:buFont typeface="Wingdings" pitchFamily="2" charset="2"/>
              <a:buChar char="§"/>
            </a:pPr>
            <a:endParaRPr lang="en-US" sz="1400" dirty="0">
              <a:solidFill>
                <a:srgbClr val="333333"/>
              </a:solidFill>
            </a:endParaRPr>
          </a:p>
        </p:txBody>
      </p:sp>
      <p:grpSp>
        <p:nvGrpSpPr>
          <p:cNvPr id="38920" name="Group 624"/>
          <p:cNvGrpSpPr>
            <a:grpSpLocks/>
          </p:cNvGrpSpPr>
          <p:nvPr/>
        </p:nvGrpSpPr>
        <p:grpSpPr bwMode="auto">
          <a:xfrm>
            <a:off x="479425" y="3643313"/>
            <a:ext cx="2332038" cy="2292350"/>
            <a:chOff x="409575" y="1504950"/>
            <a:chExt cx="4581525" cy="4502366"/>
          </a:xfrm>
        </p:grpSpPr>
        <p:pic>
          <p:nvPicPr>
            <p:cNvPr id="39111" name="Picture 2" descr="C:\Users\User\Desktop\Dog &amp; Pony Show\Juniper\Juniper Template NEW\Juniper Icon Library PNGs\Generic Racks 3.png"/>
            <p:cNvPicPr>
              <a:picLocks noChangeAspect="1" noChangeArrowheads="1"/>
            </p:cNvPicPr>
            <p:nvPr/>
          </p:nvPicPr>
          <p:blipFill>
            <a:blip r:embed="rId20" cstate="print"/>
            <a:srcRect/>
            <a:stretch>
              <a:fillRect/>
            </a:stretch>
          </p:blipFill>
          <p:spPr bwMode="auto">
            <a:xfrm>
              <a:off x="2857500" y="1504950"/>
              <a:ext cx="2133600" cy="4502366"/>
            </a:xfrm>
            <a:prstGeom prst="rect">
              <a:avLst/>
            </a:prstGeom>
            <a:noFill/>
            <a:ln w="9525">
              <a:noFill/>
              <a:miter lim="800000"/>
              <a:headEnd/>
              <a:tailEnd/>
            </a:ln>
          </p:spPr>
        </p:pic>
        <p:pic>
          <p:nvPicPr>
            <p:cNvPr id="39112" name="Picture 2" descr="C:\Users\User\Desktop\Dog &amp; Pony Show\Juniper\Juniper Template NEW\Juniper Icon Library PNGs\Generic Racks 3.png"/>
            <p:cNvPicPr>
              <a:picLocks noChangeAspect="1" noChangeArrowheads="1"/>
            </p:cNvPicPr>
            <p:nvPr/>
          </p:nvPicPr>
          <p:blipFill>
            <a:blip r:embed="rId20" cstate="print"/>
            <a:srcRect/>
            <a:stretch>
              <a:fillRect/>
            </a:stretch>
          </p:blipFill>
          <p:spPr bwMode="auto">
            <a:xfrm>
              <a:off x="419100" y="1504950"/>
              <a:ext cx="2133600" cy="4502366"/>
            </a:xfrm>
            <a:prstGeom prst="rect">
              <a:avLst/>
            </a:prstGeom>
            <a:noFill/>
            <a:ln w="9525">
              <a:noFill/>
              <a:miter lim="800000"/>
              <a:headEnd/>
              <a:tailEnd/>
            </a:ln>
          </p:spPr>
        </p:pic>
        <p:pic>
          <p:nvPicPr>
            <p:cNvPr id="39113" name="Rectangle 7"/>
            <p:cNvPicPr>
              <a:picLocks noChangeArrowheads="1"/>
            </p:cNvPicPr>
            <p:nvPr/>
          </p:nvPicPr>
          <p:blipFill>
            <a:blip r:embed="rId21" cstate="print"/>
            <a:srcRect/>
            <a:stretch>
              <a:fillRect/>
            </a:stretch>
          </p:blipFill>
          <p:spPr bwMode="blackWhite">
            <a:xfrm>
              <a:off x="409575" y="1676400"/>
              <a:ext cx="4572000" cy="685800"/>
            </a:xfrm>
            <a:prstGeom prst="rect">
              <a:avLst/>
            </a:prstGeom>
            <a:noFill/>
            <a:ln w="9525">
              <a:noFill/>
              <a:miter lim="800000"/>
              <a:headEnd/>
              <a:tailEnd/>
            </a:ln>
          </p:spPr>
        </p:pic>
        <p:sp>
          <p:nvSpPr>
            <p:cNvPr id="629" name="Rectangle 628"/>
            <p:cNvSpPr/>
            <p:nvPr/>
          </p:nvSpPr>
          <p:spPr>
            <a:xfrm>
              <a:off x="2895263" y="3029642"/>
              <a:ext cx="2058411" cy="2322898"/>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30" name="Freeform 629"/>
            <p:cNvSpPr/>
            <p:nvPr/>
          </p:nvSpPr>
          <p:spPr>
            <a:xfrm>
              <a:off x="3266400" y="4021160"/>
              <a:ext cx="1316136" cy="268146"/>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Lst>
              <a:ahLst/>
              <a:cxnLst>
                <a:cxn ang="0">
                  <a:pos x="connsiteX0" y="connsiteY0"/>
                </a:cxn>
                <a:cxn ang="0">
                  <a:pos x="connsiteX1" y="connsiteY1"/>
                </a:cxn>
                <a:cxn ang="0">
                  <a:pos x="connsiteX2" y="connsiteY2"/>
                </a:cxn>
                <a:cxn ang="0">
                  <a:pos x="connsiteX3" y="connsiteY3"/>
                </a:cxn>
              </a:cxnLst>
              <a:rect l="l" t="t" r="r" b="b"/>
              <a:pathLst>
                <a:path w="1429498" h="267532">
                  <a:moveTo>
                    <a:pt x="0" y="251559"/>
                  </a:moveTo>
                  <a:lnTo>
                    <a:pt x="0" y="0"/>
                  </a:lnTo>
                  <a:lnTo>
                    <a:pt x="1429498" y="0"/>
                  </a:lnTo>
                  <a:lnTo>
                    <a:pt x="1429498" y="267532"/>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sp>
          <p:nvSpPr>
            <p:cNvPr id="39116" name="Line 126"/>
            <p:cNvSpPr>
              <a:spLocks noChangeShapeType="1"/>
            </p:cNvSpPr>
            <p:nvPr/>
          </p:nvSpPr>
          <p:spPr bwMode="invGray">
            <a:xfrm flipH="1" flipV="1">
              <a:off x="2057400" y="2019300"/>
              <a:ext cx="1219200" cy="0"/>
            </a:xfrm>
            <a:prstGeom prst="line">
              <a:avLst/>
            </a:prstGeom>
            <a:noFill/>
            <a:ln w="38100">
              <a:solidFill>
                <a:schemeClr val="hlink"/>
              </a:solidFill>
              <a:round/>
              <a:headEnd/>
              <a:tailEnd/>
            </a:ln>
          </p:spPr>
          <p:txBody>
            <a:bodyPr wrap="none" lIns="0" tIns="0" rIns="0" bIns="0" anchor="ctr"/>
            <a:lstStyle/>
            <a:p>
              <a:endParaRPr lang="en-US"/>
            </a:p>
          </p:txBody>
        </p:sp>
        <p:pic>
          <p:nvPicPr>
            <p:cNvPr id="39117" name="Picture 123" descr="EX3200_24"/>
            <p:cNvPicPr>
              <a:picLocks noChangeAspect="1" noChangeArrowheads="1"/>
            </p:cNvPicPr>
            <p:nvPr>
              <p:custDataLst>
                <p:tags r:id="rId16"/>
              </p:custDataLst>
            </p:nvPr>
          </p:nvPicPr>
          <p:blipFill>
            <a:blip r:embed="rId22" cstate="print"/>
            <a:srcRect/>
            <a:stretch>
              <a:fillRect/>
            </a:stretch>
          </p:blipFill>
          <p:spPr bwMode="auto">
            <a:xfrm>
              <a:off x="700355" y="1834941"/>
              <a:ext cx="1661845" cy="374859"/>
            </a:xfrm>
            <a:prstGeom prst="rect">
              <a:avLst/>
            </a:prstGeom>
            <a:noFill/>
            <a:ln w="9525">
              <a:noFill/>
              <a:miter lim="800000"/>
              <a:headEnd/>
              <a:tailEnd/>
            </a:ln>
          </p:spPr>
        </p:pic>
        <p:pic>
          <p:nvPicPr>
            <p:cNvPr id="39118" name="Picture 123" descr="EX3200_24"/>
            <p:cNvPicPr>
              <a:picLocks noChangeAspect="1" noChangeArrowheads="1"/>
            </p:cNvPicPr>
            <p:nvPr>
              <p:custDataLst>
                <p:tags r:id="rId17"/>
              </p:custDataLst>
            </p:nvPr>
          </p:nvPicPr>
          <p:blipFill>
            <a:blip r:embed="rId22" cstate="print"/>
            <a:srcRect/>
            <a:stretch>
              <a:fillRect/>
            </a:stretch>
          </p:blipFill>
          <p:spPr bwMode="auto">
            <a:xfrm>
              <a:off x="3062555" y="1828800"/>
              <a:ext cx="1661845" cy="374859"/>
            </a:xfrm>
            <a:prstGeom prst="rect">
              <a:avLst/>
            </a:prstGeom>
            <a:noFill/>
            <a:ln w="9525">
              <a:noFill/>
              <a:miter lim="800000"/>
              <a:headEnd/>
              <a:tailEnd/>
            </a:ln>
          </p:spPr>
        </p:pic>
        <p:sp>
          <p:nvSpPr>
            <p:cNvPr id="634" name="Rectangle 633"/>
            <p:cNvSpPr/>
            <p:nvPr/>
          </p:nvSpPr>
          <p:spPr>
            <a:xfrm>
              <a:off x="456358" y="3029642"/>
              <a:ext cx="2058411" cy="2322898"/>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635" name="Straight Connector 634"/>
            <p:cNvCxnSpPr/>
            <p:nvPr/>
          </p:nvCxnSpPr>
          <p:spPr>
            <a:xfrm rot="5400000">
              <a:off x="685801" y="3561259"/>
              <a:ext cx="159952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9121" name="Group 142"/>
            <p:cNvGrpSpPr>
              <a:grpSpLocks/>
            </p:cNvGrpSpPr>
            <p:nvPr/>
          </p:nvGrpSpPr>
          <p:grpSpPr bwMode="auto">
            <a:xfrm>
              <a:off x="1233091" y="4208407"/>
              <a:ext cx="505619" cy="914400"/>
              <a:chOff x="4373117" y="3733800"/>
              <a:chExt cx="401638" cy="695325"/>
            </a:xfrm>
          </p:grpSpPr>
          <p:pic>
            <p:nvPicPr>
              <p:cNvPr id="39140"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141"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VM2</a:t>
                </a:r>
              </a:p>
            </p:txBody>
          </p:sp>
        </p:grpSp>
        <p:sp>
          <p:nvSpPr>
            <p:cNvPr id="637" name="Freeform 636"/>
            <p:cNvSpPr/>
            <p:nvPr/>
          </p:nvSpPr>
          <p:spPr>
            <a:xfrm>
              <a:off x="827495" y="4021160"/>
              <a:ext cx="1316136" cy="268146"/>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Lst>
              <a:ahLst/>
              <a:cxnLst>
                <a:cxn ang="0">
                  <a:pos x="connsiteX0" y="connsiteY0"/>
                </a:cxn>
                <a:cxn ang="0">
                  <a:pos x="connsiteX1" y="connsiteY1"/>
                </a:cxn>
                <a:cxn ang="0">
                  <a:pos x="connsiteX2" y="connsiteY2"/>
                </a:cxn>
                <a:cxn ang="0">
                  <a:pos x="connsiteX3" y="connsiteY3"/>
                </a:cxn>
              </a:cxnLst>
              <a:rect l="l" t="t" r="r" b="b"/>
              <a:pathLst>
                <a:path w="1429498" h="267532">
                  <a:moveTo>
                    <a:pt x="0" y="251559"/>
                  </a:moveTo>
                  <a:lnTo>
                    <a:pt x="0" y="0"/>
                  </a:lnTo>
                  <a:lnTo>
                    <a:pt x="1429498" y="0"/>
                  </a:lnTo>
                  <a:lnTo>
                    <a:pt x="1429498" y="267532"/>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grpSp>
          <p:nvGrpSpPr>
            <p:cNvPr id="39123" name="Group 146"/>
            <p:cNvGrpSpPr>
              <a:grpSpLocks/>
            </p:cNvGrpSpPr>
            <p:nvPr/>
          </p:nvGrpSpPr>
          <p:grpSpPr bwMode="auto">
            <a:xfrm>
              <a:off x="570412" y="4208407"/>
              <a:ext cx="534487" cy="914400"/>
              <a:chOff x="4373117" y="3733800"/>
              <a:chExt cx="401638" cy="695325"/>
            </a:xfrm>
          </p:grpSpPr>
          <p:pic>
            <p:nvPicPr>
              <p:cNvPr id="39138"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139" name="TextBox 653"/>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VM1</a:t>
                </a:r>
              </a:p>
            </p:txBody>
          </p:sp>
        </p:grpSp>
        <p:cxnSp>
          <p:nvCxnSpPr>
            <p:cNvPr id="639" name="Straight Connector 638"/>
            <p:cNvCxnSpPr/>
            <p:nvPr/>
          </p:nvCxnSpPr>
          <p:spPr>
            <a:xfrm rot="5400000">
              <a:off x="3124706" y="3561259"/>
              <a:ext cx="159952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9125" name="Group 142"/>
            <p:cNvGrpSpPr>
              <a:grpSpLocks/>
            </p:cNvGrpSpPr>
            <p:nvPr/>
          </p:nvGrpSpPr>
          <p:grpSpPr bwMode="auto">
            <a:xfrm>
              <a:off x="3671491" y="4208407"/>
              <a:ext cx="505619" cy="914400"/>
              <a:chOff x="4373117" y="3733800"/>
              <a:chExt cx="401638" cy="695325"/>
            </a:xfrm>
          </p:grpSpPr>
          <p:pic>
            <p:nvPicPr>
              <p:cNvPr id="39136"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137"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VM5</a:t>
                </a:r>
              </a:p>
            </p:txBody>
          </p:sp>
        </p:grpSp>
        <p:grpSp>
          <p:nvGrpSpPr>
            <p:cNvPr id="39126" name="Group 146"/>
            <p:cNvGrpSpPr>
              <a:grpSpLocks/>
            </p:cNvGrpSpPr>
            <p:nvPr/>
          </p:nvGrpSpPr>
          <p:grpSpPr bwMode="auto">
            <a:xfrm>
              <a:off x="3008812" y="4208407"/>
              <a:ext cx="534487" cy="914400"/>
              <a:chOff x="4373117" y="3733800"/>
              <a:chExt cx="401638" cy="695325"/>
            </a:xfrm>
          </p:grpSpPr>
          <p:pic>
            <p:nvPicPr>
              <p:cNvPr id="39134"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135" name="TextBox 64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VM4</a:t>
                </a:r>
              </a:p>
            </p:txBody>
          </p:sp>
        </p:grpSp>
        <p:grpSp>
          <p:nvGrpSpPr>
            <p:cNvPr id="39127" name="Group 142"/>
            <p:cNvGrpSpPr>
              <a:grpSpLocks/>
            </p:cNvGrpSpPr>
            <p:nvPr/>
          </p:nvGrpSpPr>
          <p:grpSpPr bwMode="auto">
            <a:xfrm>
              <a:off x="1895475" y="4208407"/>
              <a:ext cx="505619" cy="914400"/>
              <a:chOff x="4373117" y="3733800"/>
              <a:chExt cx="401638" cy="695325"/>
            </a:xfrm>
          </p:grpSpPr>
          <p:pic>
            <p:nvPicPr>
              <p:cNvPr id="39132"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133"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VM3</a:t>
                </a:r>
              </a:p>
            </p:txBody>
          </p:sp>
        </p:grpSp>
        <p:pic>
          <p:nvPicPr>
            <p:cNvPr id="643" name="Picture 3" descr="C:\Users\User\Desktop\Dog &amp; Pony Show\Juniper\Juniper Template NEW\Juniper Icon Library PNGs\New Folder\L2_L3 Switch 2.png"/>
            <p:cNvPicPr>
              <a:picLocks noChangeAspect="1" noChangeArrowheads="1"/>
            </p:cNvPicPr>
            <p:nvPr/>
          </p:nvPicPr>
          <p:blipFill>
            <a:blip r:embed="rId24" cstate="print"/>
            <a:srcRect/>
            <a:stretch>
              <a:fillRect/>
            </a:stretch>
          </p:blipFill>
          <p:spPr bwMode="auto">
            <a:xfrm>
              <a:off x="1101950" y="3101357"/>
              <a:ext cx="776583" cy="779495"/>
            </a:xfrm>
            <a:prstGeom prst="rect">
              <a:avLst/>
            </a:prstGeom>
            <a:noFill/>
            <a:effectLst>
              <a:outerShdw blurRad="63500" sx="102000" sy="102000" algn="ctr" rotWithShape="0">
                <a:prstClr val="black">
                  <a:alpha val="40000"/>
                </a:prstClr>
              </a:outerShdw>
            </a:effectLst>
          </p:spPr>
        </p:pic>
        <p:sp>
          <p:nvSpPr>
            <p:cNvPr id="644" name="Rectangle 108"/>
            <p:cNvSpPr>
              <a:spLocks noChangeArrowheads="1"/>
            </p:cNvSpPr>
            <p:nvPr/>
          </p:nvSpPr>
          <p:spPr bwMode="invGray">
            <a:xfrm>
              <a:off x="1179921" y="2381102"/>
              <a:ext cx="611286" cy="424046"/>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lIns="0" tIns="0" rIns="0" bIns="0" anchor="ctr"/>
            <a:lstStyle/>
            <a:p>
              <a:pPr algn="ctr">
                <a:defRPr/>
              </a:pPr>
              <a:r>
                <a:rPr lang="en-US" sz="1200" dirty="0">
                  <a:solidFill>
                    <a:srgbClr val="FFFFFF"/>
                  </a:solidFill>
                </a:rPr>
                <a:t>NIC</a:t>
              </a:r>
            </a:p>
          </p:txBody>
        </p:sp>
        <p:pic>
          <p:nvPicPr>
            <p:cNvPr id="645" name="Picture 3" descr="C:\Users\User\Desktop\Dog &amp; Pony Show\Juniper\Juniper Template NEW\Juniper Icon Library PNGs\New Folder\L2_L3 Switch 2.png"/>
            <p:cNvPicPr>
              <a:picLocks noChangeAspect="1" noChangeArrowheads="1"/>
            </p:cNvPicPr>
            <p:nvPr/>
          </p:nvPicPr>
          <p:blipFill>
            <a:blip r:embed="rId24" cstate="print"/>
            <a:srcRect/>
            <a:stretch>
              <a:fillRect/>
            </a:stretch>
          </p:blipFill>
          <p:spPr bwMode="auto">
            <a:xfrm>
              <a:off x="3537737" y="3101357"/>
              <a:ext cx="779701" cy="779495"/>
            </a:xfrm>
            <a:prstGeom prst="rect">
              <a:avLst/>
            </a:prstGeom>
            <a:noFill/>
            <a:effectLst>
              <a:outerShdw blurRad="63500" sx="102000" sy="102000" algn="ctr" rotWithShape="0">
                <a:prstClr val="black">
                  <a:alpha val="40000"/>
                </a:prstClr>
              </a:outerShdw>
            </a:effectLst>
          </p:spPr>
        </p:pic>
        <p:sp>
          <p:nvSpPr>
            <p:cNvPr id="646" name="Rectangle 108"/>
            <p:cNvSpPr>
              <a:spLocks noChangeArrowheads="1"/>
            </p:cNvSpPr>
            <p:nvPr/>
          </p:nvSpPr>
          <p:spPr bwMode="invGray">
            <a:xfrm>
              <a:off x="3618826" y="2381102"/>
              <a:ext cx="611286" cy="424046"/>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lIns="0" tIns="0" rIns="0" bIns="0" anchor="ctr"/>
            <a:lstStyle/>
            <a:p>
              <a:pPr algn="ctr">
                <a:defRPr/>
              </a:pPr>
              <a:r>
                <a:rPr lang="en-US" sz="1200" dirty="0">
                  <a:solidFill>
                    <a:srgbClr val="FFFFFF"/>
                  </a:solidFill>
                </a:rPr>
                <a:t>NIC</a:t>
              </a:r>
            </a:p>
          </p:txBody>
        </p:sp>
      </p:grpSp>
      <p:grpSp>
        <p:nvGrpSpPr>
          <p:cNvPr id="38921" name="Group 656"/>
          <p:cNvGrpSpPr>
            <a:grpSpLocks/>
          </p:cNvGrpSpPr>
          <p:nvPr/>
        </p:nvGrpSpPr>
        <p:grpSpPr bwMode="auto">
          <a:xfrm>
            <a:off x="598488" y="3770313"/>
            <a:ext cx="2333625" cy="2292350"/>
            <a:chOff x="409575" y="1504950"/>
            <a:chExt cx="4581525" cy="4502366"/>
          </a:xfrm>
        </p:grpSpPr>
        <p:pic>
          <p:nvPicPr>
            <p:cNvPr id="39080" name="Picture 2" descr="C:\Users\User\Desktop\Dog &amp; Pony Show\Juniper\Juniper Template NEW\Juniper Icon Library PNGs\Generic Racks 3.png"/>
            <p:cNvPicPr>
              <a:picLocks noChangeAspect="1" noChangeArrowheads="1"/>
            </p:cNvPicPr>
            <p:nvPr/>
          </p:nvPicPr>
          <p:blipFill>
            <a:blip r:embed="rId20" cstate="print"/>
            <a:srcRect/>
            <a:stretch>
              <a:fillRect/>
            </a:stretch>
          </p:blipFill>
          <p:spPr bwMode="auto">
            <a:xfrm>
              <a:off x="2857500" y="1504950"/>
              <a:ext cx="2133600" cy="4502366"/>
            </a:xfrm>
            <a:prstGeom prst="rect">
              <a:avLst/>
            </a:prstGeom>
            <a:noFill/>
            <a:ln w="9525">
              <a:noFill/>
              <a:miter lim="800000"/>
              <a:headEnd/>
              <a:tailEnd/>
            </a:ln>
          </p:spPr>
        </p:pic>
        <p:pic>
          <p:nvPicPr>
            <p:cNvPr id="39081" name="Picture 2" descr="C:\Users\User\Desktop\Dog &amp; Pony Show\Juniper\Juniper Template NEW\Juniper Icon Library PNGs\Generic Racks 3.png"/>
            <p:cNvPicPr>
              <a:picLocks noChangeAspect="1" noChangeArrowheads="1"/>
            </p:cNvPicPr>
            <p:nvPr/>
          </p:nvPicPr>
          <p:blipFill>
            <a:blip r:embed="rId20" cstate="print"/>
            <a:srcRect/>
            <a:stretch>
              <a:fillRect/>
            </a:stretch>
          </p:blipFill>
          <p:spPr bwMode="auto">
            <a:xfrm>
              <a:off x="419100" y="1504950"/>
              <a:ext cx="2133600" cy="4502366"/>
            </a:xfrm>
            <a:prstGeom prst="rect">
              <a:avLst/>
            </a:prstGeom>
            <a:noFill/>
            <a:ln w="9525">
              <a:noFill/>
              <a:miter lim="800000"/>
              <a:headEnd/>
              <a:tailEnd/>
            </a:ln>
          </p:spPr>
        </p:pic>
        <p:pic>
          <p:nvPicPr>
            <p:cNvPr id="39082" name="Rectangle 7"/>
            <p:cNvPicPr>
              <a:picLocks noChangeArrowheads="1"/>
            </p:cNvPicPr>
            <p:nvPr/>
          </p:nvPicPr>
          <p:blipFill>
            <a:blip r:embed="rId21" cstate="print"/>
            <a:srcRect/>
            <a:stretch>
              <a:fillRect/>
            </a:stretch>
          </p:blipFill>
          <p:spPr bwMode="blackWhite">
            <a:xfrm>
              <a:off x="409575" y="1676400"/>
              <a:ext cx="4572000" cy="685800"/>
            </a:xfrm>
            <a:prstGeom prst="rect">
              <a:avLst/>
            </a:prstGeom>
            <a:noFill/>
            <a:ln w="9525">
              <a:noFill/>
              <a:miter lim="800000"/>
              <a:headEnd/>
              <a:tailEnd/>
            </a:ln>
          </p:spPr>
        </p:pic>
        <p:sp>
          <p:nvSpPr>
            <p:cNvPr id="661" name="Rectangle 660"/>
            <p:cNvSpPr/>
            <p:nvPr/>
          </p:nvSpPr>
          <p:spPr>
            <a:xfrm>
              <a:off x="2896689" y="3029642"/>
              <a:ext cx="2057011" cy="2322898"/>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62" name="Freeform 661"/>
            <p:cNvSpPr/>
            <p:nvPr/>
          </p:nvSpPr>
          <p:spPr>
            <a:xfrm>
              <a:off x="3267573" y="4021160"/>
              <a:ext cx="1315241" cy="268146"/>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Lst>
              <a:ahLst/>
              <a:cxnLst>
                <a:cxn ang="0">
                  <a:pos x="connsiteX0" y="connsiteY0"/>
                </a:cxn>
                <a:cxn ang="0">
                  <a:pos x="connsiteX1" y="connsiteY1"/>
                </a:cxn>
                <a:cxn ang="0">
                  <a:pos x="connsiteX2" y="connsiteY2"/>
                </a:cxn>
                <a:cxn ang="0">
                  <a:pos x="connsiteX3" y="connsiteY3"/>
                </a:cxn>
              </a:cxnLst>
              <a:rect l="l" t="t" r="r" b="b"/>
              <a:pathLst>
                <a:path w="1429498" h="267532">
                  <a:moveTo>
                    <a:pt x="0" y="251559"/>
                  </a:moveTo>
                  <a:lnTo>
                    <a:pt x="0" y="0"/>
                  </a:lnTo>
                  <a:lnTo>
                    <a:pt x="1429498" y="0"/>
                  </a:lnTo>
                  <a:lnTo>
                    <a:pt x="1429498" y="267532"/>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sp>
          <p:nvSpPr>
            <p:cNvPr id="39085" name="Line 126"/>
            <p:cNvSpPr>
              <a:spLocks noChangeShapeType="1"/>
            </p:cNvSpPr>
            <p:nvPr/>
          </p:nvSpPr>
          <p:spPr bwMode="invGray">
            <a:xfrm flipH="1" flipV="1">
              <a:off x="2057400" y="2019300"/>
              <a:ext cx="1219200" cy="0"/>
            </a:xfrm>
            <a:prstGeom prst="line">
              <a:avLst/>
            </a:prstGeom>
            <a:noFill/>
            <a:ln w="38100">
              <a:solidFill>
                <a:schemeClr val="hlink"/>
              </a:solidFill>
              <a:round/>
              <a:headEnd/>
              <a:tailEnd/>
            </a:ln>
          </p:spPr>
          <p:txBody>
            <a:bodyPr wrap="none" lIns="0" tIns="0" rIns="0" bIns="0" anchor="ctr"/>
            <a:lstStyle/>
            <a:p>
              <a:endParaRPr lang="en-US"/>
            </a:p>
          </p:txBody>
        </p:sp>
        <p:pic>
          <p:nvPicPr>
            <p:cNvPr id="39086" name="Picture 123" descr="EX3200_24"/>
            <p:cNvPicPr>
              <a:picLocks noChangeAspect="1" noChangeArrowheads="1"/>
            </p:cNvPicPr>
            <p:nvPr>
              <p:custDataLst>
                <p:tags r:id="rId14"/>
              </p:custDataLst>
            </p:nvPr>
          </p:nvPicPr>
          <p:blipFill>
            <a:blip r:embed="rId22" cstate="print"/>
            <a:srcRect/>
            <a:stretch>
              <a:fillRect/>
            </a:stretch>
          </p:blipFill>
          <p:spPr bwMode="auto">
            <a:xfrm>
              <a:off x="700355" y="1834941"/>
              <a:ext cx="1661845" cy="374859"/>
            </a:xfrm>
            <a:prstGeom prst="rect">
              <a:avLst/>
            </a:prstGeom>
            <a:noFill/>
            <a:ln w="9525">
              <a:noFill/>
              <a:miter lim="800000"/>
              <a:headEnd/>
              <a:tailEnd/>
            </a:ln>
          </p:spPr>
        </p:pic>
        <p:pic>
          <p:nvPicPr>
            <p:cNvPr id="39087" name="Picture 123" descr="EX3200_24"/>
            <p:cNvPicPr>
              <a:picLocks noChangeAspect="1" noChangeArrowheads="1"/>
            </p:cNvPicPr>
            <p:nvPr>
              <p:custDataLst>
                <p:tags r:id="rId15"/>
              </p:custDataLst>
            </p:nvPr>
          </p:nvPicPr>
          <p:blipFill>
            <a:blip r:embed="rId22" cstate="print"/>
            <a:srcRect/>
            <a:stretch>
              <a:fillRect/>
            </a:stretch>
          </p:blipFill>
          <p:spPr bwMode="auto">
            <a:xfrm>
              <a:off x="3062555" y="1828800"/>
              <a:ext cx="1661845" cy="374859"/>
            </a:xfrm>
            <a:prstGeom prst="rect">
              <a:avLst/>
            </a:prstGeom>
            <a:noFill/>
            <a:ln w="9525">
              <a:noFill/>
              <a:miter lim="800000"/>
              <a:headEnd/>
              <a:tailEnd/>
            </a:ln>
          </p:spPr>
        </p:pic>
        <p:sp>
          <p:nvSpPr>
            <p:cNvPr id="666" name="Rectangle 665"/>
            <p:cNvSpPr/>
            <p:nvPr/>
          </p:nvSpPr>
          <p:spPr>
            <a:xfrm>
              <a:off x="456324" y="3029642"/>
              <a:ext cx="2057011" cy="2322898"/>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667" name="Straight Connector 666"/>
            <p:cNvCxnSpPr/>
            <p:nvPr/>
          </p:nvCxnSpPr>
          <p:spPr>
            <a:xfrm rot="5400000">
              <a:off x="685067" y="3561259"/>
              <a:ext cx="159952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9090" name="Group 142"/>
            <p:cNvGrpSpPr>
              <a:grpSpLocks/>
            </p:cNvGrpSpPr>
            <p:nvPr/>
          </p:nvGrpSpPr>
          <p:grpSpPr bwMode="auto">
            <a:xfrm>
              <a:off x="1233091" y="4208407"/>
              <a:ext cx="505619" cy="914400"/>
              <a:chOff x="4373117" y="3733800"/>
              <a:chExt cx="401638" cy="695325"/>
            </a:xfrm>
          </p:grpSpPr>
          <p:pic>
            <p:nvPicPr>
              <p:cNvPr id="39109"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110"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VM2</a:t>
                </a:r>
              </a:p>
            </p:txBody>
          </p:sp>
        </p:grpSp>
        <p:sp>
          <p:nvSpPr>
            <p:cNvPr id="669" name="Freeform 668"/>
            <p:cNvSpPr/>
            <p:nvPr/>
          </p:nvSpPr>
          <p:spPr>
            <a:xfrm>
              <a:off x="830326" y="4021160"/>
              <a:ext cx="1312125" cy="268146"/>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Lst>
              <a:ahLst/>
              <a:cxnLst>
                <a:cxn ang="0">
                  <a:pos x="connsiteX0" y="connsiteY0"/>
                </a:cxn>
                <a:cxn ang="0">
                  <a:pos x="connsiteX1" y="connsiteY1"/>
                </a:cxn>
                <a:cxn ang="0">
                  <a:pos x="connsiteX2" y="connsiteY2"/>
                </a:cxn>
                <a:cxn ang="0">
                  <a:pos x="connsiteX3" y="connsiteY3"/>
                </a:cxn>
              </a:cxnLst>
              <a:rect l="l" t="t" r="r" b="b"/>
              <a:pathLst>
                <a:path w="1429498" h="267532">
                  <a:moveTo>
                    <a:pt x="0" y="251559"/>
                  </a:moveTo>
                  <a:lnTo>
                    <a:pt x="0" y="0"/>
                  </a:lnTo>
                  <a:lnTo>
                    <a:pt x="1429498" y="0"/>
                  </a:lnTo>
                  <a:lnTo>
                    <a:pt x="1429498" y="267532"/>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grpSp>
          <p:nvGrpSpPr>
            <p:cNvPr id="39092" name="Group 146"/>
            <p:cNvGrpSpPr>
              <a:grpSpLocks/>
            </p:cNvGrpSpPr>
            <p:nvPr/>
          </p:nvGrpSpPr>
          <p:grpSpPr bwMode="auto">
            <a:xfrm>
              <a:off x="570412" y="4208407"/>
              <a:ext cx="534487" cy="914400"/>
              <a:chOff x="4373117" y="3733800"/>
              <a:chExt cx="401638" cy="695325"/>
            </a:xfrm>
          </p:grpSpPr>
          <p:pic>
            <p:nvPicPr>
              <p:cNvPr id="39107"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108" name="TextBox 685"/>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VM1</a:t>
                </a:r>
              </a:p>
            </p:txBody>
          </p:sp>
        </p:grpSp>
        <p:cxnSp>
          <p:nvCxnSpPr>
            <p:cNvPr id="671" name="Straight Connector 670"/>
            <p:cNvCxnSpPr/>
            <p:nvPr/>
          </p:nvCxnSpPr>
          <p:spPr>
            <a:xfrm rot="5400000">
              <a:off x="3125431" y="3561259"/>
              <a:ext cx="159952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9094" name="Group 142"/>
            <p:cNvGrpSpPr>
              <a:grpSpLocks/>
            </p:cNvGrpSpPr>
            <p:nvPr/>
          </p:nvGrpSpPr>
          <p:grpSpPr bwMode="auto">
            <a:xfrm>
              <a:off x="3671491" y="4208407"/>
              <a:ext cx="505619" cy="914400"/>
              <a:chOff x="4373117" y="3733800"/>
              <a:chExt cx="401638" cy="695325"/>
            </a:xfrm>
          </p:grpSpPr>
          <p:pic>
            <p:nvPicPr>
              <p:cNvPr id="39105"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106"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VM5</a:t>
                </a:r>
              </a:p>
            </p:txBody>
          </p:sp>
        </p:grpSp>
        <p:grpSp>
          <p:nvGrpSpPr>
            <p:cNvPr id="39095" name="Group 146"/>
            <p:cNvGrpSpPr>
              <a:grpSpLocks/>
            </p:cNvGrpSpPr>
            <p:nvPr/>
          </p:nvGrpSpPr>
          <p:grpSpPr bwMode="auto">
            <a:xfrm>
              <a:off x="3008812" y="4208407"/>
              <a:ext cx="534487" cy="914400"/>
              <a:chOff x="4373117" y="3733800"/>
              <a:chExt cx="401638" cy="695325"/>
            </a:xfrm>
          </p:grpSpPr>
          <p:pic>
            <p:nvPicPr>
              <p:cNvPr id="39103"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104" name="TextBox 681"/>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VM4</a:t>
                </a:r>
              </a:p>
            </p:txBody>
          </p:sp>
        </p:grpSp>
        <p:grpSp>
          <p:nvGrpSpPr>
            <p:cNvPr id="39096" name="Group 142"/>
            <p:cNvGrpSpPr>
              <a:grpSpLocks/>
            </p:cNvGrpSpPr>
            <p:nvPr/>
          </p:nvGrpSpPr>
          <p:grpSpPr bwMode="auto">
            <a:xfrm>
              <a:off x="1895475" y="4208407"/>
              <a:ext cx="505619" cy="914400"/>
              <a:chOff x="4373117" y="3733800"/>
              <a:chExt cx="401638" cy="695325"/>
            </a:xfrm>
          </p:grpSpPr>
          <p:pic>
            <p:nvPicPr>
              <p:cNvPr id="39101"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102"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VM3</a:t>
                </a:r>
              </a:p>
            </p:txBody>
          </p:sp>
        </p:grpSp>
        <p:pic>
          <p:nvPicPr>
            <p:cNvPr id="675" name="Picture 3" descr="C:\Users\User\Desktop\Dog &amp; Pony Show\Juniper\Juniper Template NEW\Juniper Icon Library PNGs\New Folder\L2_L3 Switch 2.png"/>
            <p:cNvPicPr>
              <a:picLocks noChangeAspect="1" noChangeArrowheads="1"/>
            </p:cNvPicPr>
            <p:nvPr/>
          </p:nvPicPr>
          <p:blipFill>
            <a:blip r:embed="rId24" cstate="print"/>
            <a:srcRect/>
            <a:stretch>
              <a:fillRect/>
            </a:stretch>
          </p:blipFill>
          <p:spPr bwMode="auto">
            <a:xfrm>
              <a:off x="1101479" y="3101357"/>
              <a:ext cx="776053" cy="779495"/>
            </a:xfrm>
            <a:prstGeom prst="rect">
              <a:avLst/>
            </a:prstGeom>
            <a:noFill/>
            <a:effectLst>
              <a:outerShdw blurRad="63500" sx="102000" sy="102000" algn="ctr" rotWithShape="0">
                <a:prstClr val="black">
                  <a:alpha val="40000"/>
                </a:prstClr>
              </a:outerShdw>
            </a:effectLst>
          </p:spPr>
        </p:pic>
        <p:sp>
          <p:nvSpPr>
            <p:cNvPr id="676" name="Rectangle 108"/>
            <p:cNvSpPr>
              <a:spLocks noChangeArrowheads="1"/>
            </p:cNvSpPr>
            <p:nvPr/>
          </p:nvSpPr>
          <p:spPr bwMode="invGray">
            <a:xfrm>
              <a:off x="1182513" y="2381102"/>
              <a:ext cx="607752" cy="424046"/>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lIns="0" tIns="0" rIns="0" bIns="0" anchor="ctr"/>
            <a:lstStyle/>
            <a:p>
              <a:pPr algn="ctr">
                <a:defRPr/>
              </a:pPr>
              <a:r>
                <a:rPr lang="en-US" sz="1200" dirty="0">
                  <a:solidFill>
                    <a:srgbClr val="FFFFFF"/>
                  </a:solidFill>
                </a:rPr>
                <a:t>NIC</a:t>
              </a:r>
            </a:p>
          </p:txBody>
        </p:sp>
        <p:pic>
          <p:nvPicPr>
            <p:cNvPr id="677" name="Picture 3" descr="C:\Users\User\Desktop\Dog &amp; Pony Show\Juniper\Juniper Template NEW\Juniper Icon Library PNGs\New Folder\L2_L3 Switch 2.png"/>
            <p:cNvPicPr>
              <a:picLocks noChangeAspect="1" noChangeArrowheads="1"/>
            </p:cNvPicPr>
            <p:nvPr/>
          </p:nvPicPr>
          <p:blipFill>
            <a:blip r:embed="rId24" cstate="print"/>
            <a:srcRect/>
            <a:stretch>
              <a:fillRect/>
            </a:stretch>
          </p:blipFill>
          <p:spPr bwMode="auto">
            <a:xfrm>
              <a:off x="3538725" y="3101357"/>
              <a:ext cx="779171" cy="779495"/>
            </a:xfrm>
            <a:prstGeom prst="rect">
              <a:avLst/>
            </a:prstGeom>
            <a:noFill/>
            <a:effectLst>
              <a:outerShdw blurRad="63500" sx="102000" sy="102000" algn="ctr" rotWithShape="0">
                <a:prstClr val="black">
                  <a:alpha val="40000"/>
                </a:prstClr>
              </a:outerShdw>
            </a:effectLst>
          </p:spPr>
        </p:pic>
        <p:sp>
          <p:nvSpPr>
            <p:cNvPr id="678" name="Rectangle 108"/>
            <p:cNvSpPr>
              <a:spLocks noChangeArrowheads="1"/>
            </p:cNvSpPr>
            <p:nvPr/>
          </p:nvSpPr>
          <p:spPr bwMode="invGray">
            <a:xfrm>
              <a:off x="3619759" y="2381102"/>
              <a:ext cx="610870" cy="424046"/>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lIns="0" tIns="0" rIns="0" bIns="0" anchor="ctr"/>
            <a:lstStyle/>
            <a:p>
              <a:pPr algn="ctr">
                <a:defRPr/>
              </a:pPr>
              <a:r>
                <a:rPr lang="en-US" sz="1200" dirty="0">
                  <a:solidFill>
                    <a:srgbClr val="FFFFFF"/>
                  </a:solidFill>
                </a:rPr>
                <a:t>NIC</a:t>
              </a:r>
            </a:p>
          </p:txBody>
        </p:sp>
      </p:grpSp>
      <p:pic>
        <p:nvPicPr>
          <p:cNvPr id="38922" name="Rectangle 7"/>
          <p:cNvPicPr>
            <a:picLocks noChangeArrowheads="1"/>
          </p:cNvPicPr>
          <p:nvPr/>
        </p:nvPicPr>
        <p:blipFill>
          <a:blip r:embed="rId21" cstate="print"/>
          <a:srcRect/>
          <a:stretch>
            <a:fillRect/>
          </a:stretch>
        </p:blipFill>
        <p:spPr bwMode="blackWhite">
          <a:xfrm>
            <a:off x="831850" y="2209800"/>
            <a:ext cx="2063750" cy="1341438"/>
          </a:xfrm>
          <a:prstGeom prst="rect">
            <a:avLst/>
          </a:prstGeom>
          <a:noFill/>
          <a:ln w="9525">
            <a:noFill/>
            <a:miter lim="800000"/>
            <a:headEnd/>
            <a:tailEnd/>
          </a:ln>
        </p:spPr>
      </p:pic>
      <p:sp>
        <p:nvSpPr>
          <p:cNvPr id="38923" name="Line 184"/>
          <p:cNvSpPr>
            <a:spLocks noChangeShapeType="1"/>
          </p:cNvSpPr>
          <p:nvPr/>
        </p:nvSpPr>
        <p:spPr bwMode="auto">
          <a:xfrm flipV="1">
            <a:off x="1087438" y="2781300"/>
            <a:ext cx="1417637" cy="3175"/>
          </a:xfrm>
          <a:prstGeom prst="line">
            <a:avLst/>
          </a:prstGeom>
          <a:noFill/>
          <a:ln w="38100">
            <a:solidFill>
              <a:schemeClr val="hlink"/>
            </a:solidFill>
            <a:round/>
            <a:headEnd/>
            <a:tailEnd/>
          </a:ln>
        </p:spPr>
        <p:txBody>
          <a:bodyPr wrap="none" lIns="0" tIns="0" rIns="0" bIns="0" anchor="ctr"/>
          <a:lstStyle/>
          <a:p>
            <a:endParaRPr lang="en-US"/>
          </a:p>
        </p:txBody>
      </p:sp>
      <p:pic>
        <p:nvPicPr>
          <p:cNvPr id="38924" name="Picture 2" descr="C:\Users\User\Desktop\Dog &amp; Pony Show\Juniper\Juniper Template NEW\Juniper Icon Library PNGs\Generic Racks 3.png"/>
          <p:cNvPicPr>
            <a:picLocks noChangeAspect="1" noChangeArrowheads="1"/>
          </p:cNvPicPr>
          <p:nvPr/>
        </p:nvPicPr>
        <p:blipFill>
          <a:blip r:embed="rId20" cstate="print"/>
          <a:srcRect/>
          <a:stretch>
            <a:fillRect/>
          </a:stretch>
        </p:blipFill>
        <p:spPr bwMode="auto">
          <a:xfrm>
            <a:off x="1971675" y="3879850"/>
            <a:ext cx="1085850" cy="2292350"/>
          </a:xfrm>
          <a:prstGeom prst="rect">
            <a:avLst/>
          </a:prstGeom>
          <a:noFill/>
          <a:ln w="9525">
            <a:noFill/>
            <a:miter lim="800000"/>
            <a:headEnd/>
            <a:tailEnd/>
          </a:ln>
        </p:spPr>
      </p:pic>
      <p:pic>
        <p:nvPicPr>
          <p:cNvPr id="38925" name="Picture 2" descr="C:\Users\User\Desktop\Dog &amp; Pony Show\Juniper\Juniper Template NEW\Juniper Icon Library PNGs\Generic Racks 3.png"/>
          <p:cNvPicPr>
            <a:picLocks noChangeAspect="1" noChangeArrowheads="1"/>
          </p:cNvPicPr>
          <p:nvPr/>
        </p:nvPicPr>
        <p:blipFill>
          <a:blip r:embed="rId20" cstate="print"/>
          <a:srcRect/>
          <a:stretch>
            <a:fillRect/>
          </a:stretch>
        </p:blipFill>
        <p:spPr bwMode="auto">
          <a:xfrm>
            <a:off x="730250" y="3879850"/>
            <a:ext cx="1085850" cy="2292350"/>
          </a:xfrm>
          <a:prstGeom prst="rect">
            <a:avLst/>
          </a:prstGeom>
          <a:noFill/>
          <a:ln w="9525">
            <a:noFill/>
            <a:miter lim="800000"/>
            <a:headEnd/>
            <a:tailEnd/>
          </a:ln>
        </p:spPr>
      </p:pic>
      <p:pic>
        <p:nvPicPr>
          <p:cNvPr id="38926" name="Rectangle 7"/>
          <p:cNvPicPr>
            <a:picLocks noChangeArrowheads="1"/>
          </p:cNvPicPr>
          <p:nvPr/>
        </p:nvPicPr>
        <p:blipFill>
          <a:blip r:embed="rId21" cstate="print"/>
          <a:srcRect/>
          <a:stretch>
            <a:fillRect/>
          </a:stretch>
        </p:blipFill>
        <p:spPr bwMode="blackWhite">
          <a:xfrm>
            <a:off x="725488" y="3967163"/>
            <a:ext cx="2327275" cy="349250"/>
          </a:xfrm>
          <a:prstGeom prst="rect">
            <a:avLst/>
          </a:prstGeom>
          <a:noFill/>
          <a:ln w="9525">
            <a:noFill/>
            <a:miter lim="800000"/>
            <a:headEnd/>
            <a:tailEnd/>
          </a:ln>
        </p:spPr>
      </p:pic>
      <p:sp>
        <p:nvSpPr>
          <p:cNvPr id="696" name="Rectangle 695"/>
          <p:cNvSpPr/>
          <p:nvPr/>
        </p:nvSpPr>
        <p:spPr>
          <a:xfrm>
            <a:off x="1990725" y="4656138"/>
            <a:ext cx="1047750" cy="1182687"/>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97" name="Freeform 696"/>
          <p:cNvSpPr/>
          <p:nvPr/>
        </p:nvSpPr>
        <p:spPr>
          <a:xfrm>
            <a:off x="2179638" y="5160963"/>
            <a:ext cx="669925" cy="136525"/>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Lst>
            <a:ahLst/>
            <a:cxnLst>
              <a:cxn ang="0">
                <a:pos x="connsiteX0" y="connsiteY0"/>
              </a:cxn>
              <a:cxn ang="0">
                <a:pos x="connsiteX1" y="connsiteY1"/>
              </a:cxn>
              <a:cxn ang="0">
                <a:pos x="connsiteX2" y="connsiteY2"/>
              </a:cxn>
              <a:cxn ang="0">
                <a:pos x="connsiteX3" y="connsiteY3"/>
              </a:cxn>
            </a:cxnLst>
            <a:rect l="l" t="t" r="r" b="b"/>
            <a:pathLst>
              <a:path w="1429498" h="267532">
                <a:moveTo>
                  <a:pt x="0" y="251559"/>
                </a:moveTo>
                <a:lnTo>
                  <a:pt x="0" y="0"/>
                </a:lnTo>
                <a:lnTo>
                  <a:pt x="1429498" y="0"/>
                </a:lnTo>
                <a:lnTo>
                  <a:pt x="1429498" y="267532"/>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sp>
        <p:nvSpPr>
          <p:cNvPr id="38929" name="Line 126"/>
          <p:cNvSpPr>
            <a:spLocks noChangeShapeType="1"/>
          </p:cNvSpPr>
          <p:nvPr/>
        </p:nvSpPr>
        <p:spPr bwMode="invGray">
          <a:xfrm flipH="1" flipV="1">
            <a:off x="1563688" y="4141788"/>
            <a:ext cx="620712" cy="0"/>
          </a:xfrm>
          <a:prstGeom prst="line">
            <a:avLst/>
          </a:prstGeom>
          <a:noFill/>
          <a:ln w="38100">
            <a:solidFill>
              <a:schemeClr val="hlink"/>
            </a:solidFill>
            <a:round/>
            <a:headEnd/>
            <a:tailEnd/>
          </a:ln>
        </p:spPr>
        <p:txBody>
          <a:bodyPr wrap="none" lIns="0" tIns="0" rIns="0" bIns="0" anchor="ctr"/>
          <a:lstStyle/>
          <a:p>
            <a:endParaRPr lang="en-US"/>
          </a:p>
        </p:txBody>
      </p:sp>
      <p:pic>
        <p:nvPicPr>
          <p:cNvPr id="38930" name="Picture 123" descr="EX3200_24"/>
          <p:cNvPicPr>
            <a:picLocks noChangeAspect="1" noChangeArrowheads="1"/>
          </p:cNvPicPr>
          <p:nvPr>
            <p:custDataLst>
              <p:tags r:id="rId1"/>
            </p:custDataLst>
          </p:nvPr>
        </p:nvPicPr>
        <p:blipFill>
          <a:blip r:embed="rId22" cstate="print"/>
          <a:srcRect/>
          <a:stretch>
            <a:fillRect/>
          </a:stretch>
        </p:blipFill>
        <p:spPr bwMode="auto">
          <a:xfrm>
            <a:off x="873125" y="4048125"/>
            <a:ext cx="846138" cy="190500"/>
          </a:xfrm>
          <a:prstGeom prst="rect">
            <a:avLst/>
          </a:prstGeom>
          <a:noFill/>
          <a:ln w="9525">
            <a:noFill/>
            <a:miter lim="800000"/>
            <a:headEnd/>
            <a:tailEnd/>
          </a:ln>
        </p:spPr>
      </p:pic>
      <p:pic>
        <p:nvPicPr>
          <p:cNvPr id="38931" name="Picture 123" descr="EX3200_24"/>
          <p:cNvPicPr>
            <a:picLocks noChangeAspect="1" noChangeArrowheads="1"/>
          </p:cNvPicPr>
          <p:nvPr>
            <p:custDataLst>
              <p:tags r:id="rId2"/>
            </p:custDataLst>
          </p:nvPr>
        </p:nvPicPr>
        <p:blipFill>
          <a:blip r:embed="rId22" cstate="print"/>
          <a:srcRect/>
          <a:stretch>
            <a:fillRect/>
          </a:stretch>
        </p:blipFill>
        <p:spPr bwMode="auto">
          <a:xfrm>
            <a:off x="2074863" y="4044950"/>
            <a:ext cx="846137" cy="190500"/>
          </a:xfrm>
          <a:prstGeom prst="rect">
            <a:avLst/>
          </a:prstGeom>
          <a:noFill/>
          <a:ln w="9525">
            <a:noFill/>
            <a:miter lim="800000"/>
            <a:headEnd/>
            <a:tailEnd/>
          </a:ln>
        </p:spPr>
      </p:pic>
      <p:sp>
        <p:nvSpPr>
          <p:cNvPr id="701" name="Rectangle 700"/>
          <p:cNvSpPr/>
          <p:nvPr/>
        </p:nvSpPr>
        <p:spPr>
          <a:xfrm>
            <a:off x="749300" y="4656138"/>
            <a:ext cx="1047750" cy="1182687"/>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702" name="Straight Connector 701"/>
          <p:cNvCxnSpPr/>
          <p:nvPr/>
        </p:nvCxnSpPr>
        <p:spPr>
          <a:xfrm rot="5400000">
            <a:off x="865981" y="4926807"/>
            <a:ext cx="8143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8934" name="Group 142"/>
          <p:cNvGrpSpPr>
            <a:grpSpLocks/>
          </p:cNvGrpSpPr>
          <p:nvPr/>
        </p:nvGrpSpPr>
        <p:grpSpPr bwMode="auto">
          <a:xfrm>
            <a:off x="1144588" y="5256213"/>
            <a:ext cx="257175" cy="465137"/>
            <a:chOff x="4373117" y="3733800"/>
            <a:chExt cx="401638" cy="695325"/>
          </a:xfrm>
        </p:grpSpPr>
        <p:pic>
          <p:nvPicPr>
            <p:cNvPr id="39078"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079"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VM2</a:t>
              </a:r>
            </a:p>
          </p:txBody>
        </p:sp>
      </p:grpSp>
      <p:cxnSp>
        <p:nvCxnSpPr>
          <p:cNvPr id="710" name="Straight Connector 709"/>
          <p:cNvCxnSpPr/>
          <p:nvPr/>
        </p:nvCxnSpPr>
        <p:spPr>
          <a:xfrm rot="5400000">
            <a:off x="2107406" y="4926807"/>
            <a:ext cx="8143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8936" name="Group 142"/>
          <p:cNvGrpSpPr>
            <a:grpSpLocks/>
          </p:cNvGrpSpPr>
          <p:nvPr/>
        </p:nvGrpSpPr>
        <p:grpSpPr bwMode="auto">
          <a:xfrm>
            <a:off x="2386013" y="5256213"/>
            <a:ext cx="257175" cy="465137"/>
            <a:chOff x="4373117" y="3733800"/>
            <a:chExt cx="401638" cy="695325"/>
          </a:xfrm>
        </p:grpSpPr>
        <p:pic>
          <p:nvPicPr>
            <p:cNvPr id="39076"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077"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VM5</a:t>
              </a:r>
            </a:p>
          </p:txBody>
        </p:sp>
      </p:grpSp>
      <p:grpSp>
        <p:nvGrpSpPr>
          <p:cNvPr id="38937" name="Group 146"/>
          <p:cNvGrpSpPr>
            <a:grpSpLocks/>
          </p:cNvGrpSpPr>
          <p:nvPr/>
        </p:nvGrpSpPr>
        <p:grpSpPr bwMode="auto">
          <a:xfrm>
            <a:off x="2047875" y="5256213"/>
            <a:ext cx="273050" cy="465137"/>
            <a:chOff x="4373117" y="3733800"/>
            <a:chExt cx="401638" cy="695325"/>
          </a:xfrm>
        </p:grpSpPr>
        <p:pic>
          <p:nvPicPr>
            <p:cNvPr id="39074"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075" name="TextBox 715"/>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VM4</a:t>
              </a:r>
            </a:p>
          </p:txBody>
        </p:sp>
      </p:grpSp>
      <p:pic>
        <p:nvPicPr>
          <p:cNvPr id="720" name="Picture 3" descr="C:\Users\User\Desktop\Dog &amp; Pony Show\Juniper\Juniper Template NEW\Juniper Icon Library PNGs\New Folder\L2_L3 Switch 2.png"/>
          <p:cNvPicPr>
            <a:picLocks noChangeAspect="1" noChangeArrowheads="1"/>
          </p:cNvPicPr>
          <p:nvPr/>
        </p:nvPicPr>
        <p:blipFill>
          <a:blip r:embed="rId24" cstate="print"/>
          <a:srcRect/>
          <a:stretch>
            <a:fillRect/>
          </a:stretch>
        </p:blipFill>
        <p:spPr bwMode="auto">
          <a:xfrm>
            <a:off x="1076325" y="4692650"/>
            <a:ext cx="396875" cy="396875"/>
          </a:xfrm>
          <a:prstGeom prst="rect">
            <a:avLst/>
          </a:prstGeom>
          <a:noFill/>
          <a:effectLst>
            <a:outerShdw blurRad="63500" sx="102000" sy="102000" algn="ctr" rotWithShape="0">
              <a:prstClr val="black">
                <a:alpha val="40000"/>
              </a:prstClr>
            </a:outerShdw>
          </a:effectLst>
        </p:spPr>
      </p:pic>
      <p:sp>
        <p:nvSpPr>
          <p:cNvPr id="721" name="Rectangle 108"/>
          <p:cNvSpPr>
            <a:spLocks noChangeArrowheads="1"/>
          </p:cNvSpPr>
          <p:nvPr/>
        </p:nvSpPr>
        <p:spPr bwMode="invGray">
          <a:xfrm>
            <a:off x="1117600" y="4324350"/>
            <a:ext cx="311150" cy="217488"/>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lIns="0" tIns="0" rIns="0" bIns="0" anchor="ctr"/>
          <a:lstStyle/>
          <a:p>
            <a:pPr algn="ctr">
              <a:defRPr/>
            </a:pPr>
            <a:r>
              <a:rPr lang="en-US" sz="1200" dirty="0">
                <a:solidFill>
                  <a:srgbClr val="FFFFFF"/>
                </a:solidFill>
              </a:rPr>
              <a:t>NIC</a:t>
            </a:r>
          </a:p>
        </p:txBody>
      </p:sp>
      <p:pic>
        <p:nvPicPr>
          <p:cNvPr id="722" name="Picture 3" descr="C:\Users\User\Desktop\Dog &amp; Pony Show\Juniper\Juniper Template NEW\Juniper Icon Library PNGs\New Folder\L2_L3 Switch 2.png"/>
          <p:cNvPicPr>
            <a:picLocks noChangeAspect="1" noChangeArrowheads="1"/>
          </p:cNvPicPr>
          <p:nvPr/>
        </p:nvPicPr>
        <p:blipFill>
          <a:blip r:embed="rId24" cstate="print"/>
          <a:srcRect/>
          <a:stretch>
            <a:fillRect/>
          </a:stretch>
        </p:blipFill>
        <p:spPr bwMode="auto">
          <a:xfrm>
            <a:off x="2317750" y="4692650"/>
            <a:ext cx="396875" cy="396875"/>
          </a:xfrm>
          <a:prstGeom prst="rect">
            <a:avLst/>
          </a:prstGeom>
          <a:noFill/>
          <a:effectLst>
            <a:outerShdw blurRad="63500" sx="102000" sy="102000" algn="ctr" rotWithShape="0">
              <a:prstClr val="black">
                <a:alpha val="40000"/>
              </a:prstClr>
            </a:outerShdw>
          </a:effectLst>
        </p:spPr>
      </p:pic>
      <p:sp>
        <p:nvSpPr>
          <p:cNvPr id="723" name="Rectangle 108"/>
          <p:cNvSpPr>
            <a:spLocks noChangeArrowheads="1"/>
          </p:cNvSpPr>
          <p:nvPr/>
        </p:nvSpPr>
        <p:spPr bwMode="invGray">
          <a:xfrm>
            <a:off x="2359025" y="4324350"/>
            <a:ext cx="311150" cy="217488"/>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lIns="0" tIns="0" rIns="0" bIns="0" anchor="ctr"/>
          <a:lstStyle/>
          <a:p>
            <a:pPr algn="ctr">
              <a:defRPr/>
            </a:pPr>
            <a:r>
              <a:rPr lang="en-US" sz="1200" dirty="0">
                <a:solidFill>
                  <a:srgbClr val="FFFFFF"/>
                </a:solidFill>
              </a:rPr>
              <a:t>NIC</a:t>
            </a:r>
          </a:p>
        </p:txBody>
      </p:sp>
      <p:sp>
        <p:nvSpPr>
          <p:cNvPr id="38942" name="TextBox 825"/>
          <p:cNvSpPr txBox="1">
            <a:spLocks noChangeArrowheads="1"/>
          </p:cNvSpPr>
          <p:nvPr/>
        </p:nvSpPr>
        <p:spPr bwMode="auto">
          <a:xfrm>
            <a:off x="3168650" y="1766888"/>
            <a:ext cx="2652713" cy="4427537"/>
          </a:xfrm>
          <a:prstGeom prst="rect">
            <a:avLst/>
          </a:prstGeom>
          <a:solidFill>
            <a:srgbClr val="E8E8E8"/>
          </a:solidFill>
          <a:ln w="9525">
            <a:noFill/>
            <a:miter lim="800000"/>
            <a:headEnd/>
            <a:tailEnd/>
          </a:ln>
        </p:spPr>
        <p:txBody>
          <a:bodyPr tIns="91440" bIns="91440"/>
          <a:lstStyle/>
          <a:p>
            <a:pPr marL="177800" indent="-177800">
              <a:lnSpc>
                <a:spcPts val="1900"/>
              </a:lnSpc>
              <a:spcAft>
                <a:spcPts val="600"/>
              </a:spcAft>
              <a:buClr>
                <a:srgbClr val="4D4D4D"/>
              </a:buClr>
              <a:tabLst>
                <a:tab pos="177800" algn="l"/>
              </a:tabLst>
            </a:pPr>
            <a:endParaRPr lang="en-US" sz="1500">
              <a:solidFill>
                <a:srgbClr val="494949"/>
              </a:solidFill>
            </a:endParaRPr>
          </a:p>
        </p:txBody>
      </p:sp>
      <p:grpSp>
        <p:nvGrpSpPr>
          <p:cNvPr id="38943" name="Group 826"/>
          <p:cNvGrpSpPr>
            <a:grpSpLocks/>
          </p:cNvGrpSpPr>
          <p:nvPr/>
        </p:nvGrpSpPr>
        <p:grpSpPr bwMode="auto">
          <a:xfrm>
            <a:off x="3195638" y="3643313"/>
            <a:ext cx="2332037" cy="2292350"/>
            <a:chOff x="409575" y="1504950"/>
            <a:chExt cx="4581525" cy="4502366"/>
          </a:xfrm>
        </p:grpSpPr>
        <p:pic>
          <p:nvPicPr>
            <p:cNvPr id="39043" name="Picture 2" descr="C:\Users\User\Desktop\Dog &amp; Pony Show\Juniper\Juniper Template NEW\Juniper Icon Library PNGs\Generic Racks 3.png"/>
            <p:cNvPicPr>
              <a:picLocks noChangeAspect="1" noChangeArrowheads="1"/>
            </p:cNvPicPr>
            <p:nvPr/>
          </p:nvPicPr>
          <p:blipFill>
            <a:blip r:embed="rId20" cstate="print"/>
            <a:srcRect/>
            <a:stretch>
              <a:fillRect/>
            </a:stretch>
          </p:blipFill>
          <p:spPr bwMode="auto">
            <a:xfrm>
              <a:off x="2857500" y="1504950"/>
              <a:ext cx="2133600" cy="4502366"/>
            </a:xfrm>
            <a:prstGeom prst="rect">
              <a:avLst/>
            </a:prstGeom>
            <a:noFill/>
            <a:ln w="9525">
              <a:noFill/>
              <a:miter lim="800000"/>
              <a:headEnd/>
              <a:tailEnd/>
            </a:ln>
          </p:spPr>
        </p:pic>
        <p:pic>
          <p:nvPicPr>
            <p:cNvPr id="39044" name="Picture 2" descr="C:\Users\User\Desktop\Dog &amp; Pony Show\Juniper\Juniper Template NEW\Juniper Icon Library PNGs\Generic Racks 3.png"/>
            <p:cNvPicPr>
              <a:picLocks noChangeAspect="1" noChangeArrowheads="1"/>
            </p:cNvPicPr>
            <p:nvPr/>
          </p:nvPicPr>
          <p:blipFill>
            <a:blip r:embed="rId20" cstate="print"/>
            <a:srcRect/>
            <a:stretch>
              <a:fillRect/>
            </a:stretch>
          </p:blipFill>
          <p:spPr bwMode="auto">
            <a:xfrm>
              <a:off x="419100" y="1504950"/>
              <a:ext cx="2133600" cy="4502366"/>
            </a:xfrm>
            <a:prstGeom prst="rect">
              <a:avLst/>
            </a:prstGeom>
            <a:noFill/>
            <a:ln w="9525">
              <a:noFill/>
              <a:miter lim="800000"/>
              <a:headEnd/>
              <a:tailEnd/>
            </a:ln>
          </p:spPr>
        </p:pic>
        <p:pic>
          <p:nvPicPr>
            <p:cNvPr id="39045" name="Rectangle 7"/>
            <p:cNvPicPr>
              <a:picLocks noChangeArrowheads="1"/>
            </p:cNvPicPr>
            <p:nvPr/>
          </p:nvPicPr>
          <p:blipFill>
            <a:blip r:embed="rId21" cstate="print"/>
            <a:srcRect/>
            <a:stretch>
              <a:fillRect/>
            </a:stretch>
          </p:blipFill>
          <p:spPr bwMode="blackWhite">
            <a:xfrm>
              <a:off x="409575" y="1676400"/>
              <a:ext cx="4572000" cy="685800"/>
            </a:xfrm>
            <a:prstGeom prst="rect">
              <a:avLst/>
            </a:prstGeom>
            <a:noFill/>
            <a:ln w="9525">
              <a:noFill/>
              <a:miter lim="800000"/>
              <a:headEnd/>
              <a:tailEnd/>
            </a:ln>
          </p:spPr>
        </p:pic>
        <p:sp>
          <p:nvSpPr>
            <p:cNvPr id="831" name="Rectangle 830"/>
            <p:cNvSpPr/>
            <p:nvPr/>
          </p:nvSpPr>
          <p:spPr>
            <a:xfrm>
              <a:off x="2895262" y="3029642"/>
              <a:ext cx="2058412" cy="2322898"/>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32" name="Freeform 831"/>
            <p:cNvSpPr/>
            <p:nvPr/>
          </p:nvSpPr>
          <p:spPr>
            <a:xfrm>
              <a:off x="3266401" y="4021160"/>
              <a:ext cx="1316136" cy="268146"/>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Lst>
              <a:ahLst/>
              <a:cxnLst>
                <a:cxn ang="0">
                  <a:pos x="connsiteX0" y="connsiteY0"/>
                </a:cxn>
                <a:cxn ang="0">
                  <a:pos x="connsiteX1" y="connsiteY1"/>
                </a:cxn>
                <a:cxn ang="0">
                  <a:pos x="connsiteX2" y="connsiteY2"/>
                </a:cxn>
                <a:cxn ang="0">
                  <a:pos x="connsiteX3" y="connsiteY3"/>
                </a:cxn>
              </a:cxnLst>
              <a:rect l="l" t="t" r="r" b="b"/>
              <a:pathLst>
                <a:path w="1429498" h="267532">
                  <a:moveTo>
                    <a:pt x="0" y="251559"/>
                  </a:moveTo>
                  <a:lnTo>
                    <a:pt x="0" y="0"/>
                  </a:lnTo>
                  <a:lnTo>
                    <a:pt x="1429498" y="0"/>
                  </a:lnTo>
                  <a:lnTo>
                    <a:pt x="1429498" y="267532"/>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sp>
          <p:nvSpPr>
            <p:cNvPr id="39048" name="Line 126"/>
            <p:cNvSpPr>
              <a:spLocks noChangeShapeType="1"/>
            </p:cNvSpPr>
            <p:nvPr/>
          </p:nvSpPr>
          <p:spPr bwMode="invGray">
            <a:xfrm flipH="1" flipV="1">
              <a:off x="2057400" y="2019300"/>
              <a:ext cx="1219200" cy="0"/>
            </a:xfrm>
            <a:prstGeom prst="line">
              <a:avLst/>
            </a:prstGeom>
            <a:noFill/>
            <a:ln w="38100">
              <a:solidFill>
                <a:schemeClr val="hlink"/>
              </a:solidFill>
              <a:round/>
              <a:headEnd/>
              <a:tailEnd/>
            </a:ln>
          </p:spPr>
          <p:txBody>
            <a:bodyPr wrap="none" lIns="0" tIns="0" rIns="0" bIns="0" anchor="ctr"/>
            <a:lstStyle/>
            <a:p>
              <a:endParaRPr lang="en-US"/>
            </a:p>
          </p:txBody>
        </p:sp>
        <p:pic>
          <p:nvPicPr>
            <p:cNvPr id="39049" name="Picture 123" descr="EX3200_24"/>
            <p:cNvPicPr>
              <a:picLocks noChangeAspect="1" noChangeArrowheads="1"/>
            </p:cNvPicPr>
            <p:nvPr>
              <p:custDataLst>
                <p:tags r:id="rId12"/>
              </p:custDataLst>
            </p:nvPr>
          </p:nvPicPr>
          <p:blipFill>
            <a:blip r:embed="rId22" cstate="print"/>
            <a:srcRect/>
            <a:stretch>
              <a:fillRect/>
            </a:stretch>
          </p:blipFill>
          <p:spPr bwMode="auto">
            <a:xfrm>
              <a:off x="700355" y="1834941"/>
              <a:ext cx="1661845" cy="374859"/>
            </a:xfrm>
            <a:prstGeom prst="rect">
              <a:avLst/>
            </a:prstGeom>
            <a:noFill/>
            <a:ln w="9525">
              <a:noFill/>
              <a:miter lim="800000"/>
              <a:headEnd/>
              <a:tailEnd/>
            </a:ln>
          </p:spPr>
        </p:pic>
        <p:pic>
          <p:nvPicPr>
            <p:cNvPr id="39050" name="Picture 123" descr="EX3200_24"/>
            <p:cNvPicPr>
              <a:picLocks noChangeAspect="1" noChangeArrowheads="1"/>
            </p:cNvPicPr>
            <p:nvPr>
              <p:custDataLst>
                <p:tags r:id="rId13"/>
              </p:custDataLst>
            </p:nvPr>
          </p:nvPicPr>
          <p:blipFill>
            <a:blip r:embed="rId22" cstate="print"/>
            <a:srcRect/>
            <a:stretch>
              <a:fillRect/>
            </a:stretch>
          </p:blipFill>
          <p:spPr bwMode="auto">
            <a:xfrm>
              <a:off x="3062555" y="1828800"/>
              <a:ext cx="1661845" cy="374859"/>
            </a:xfrm>
            <a:prstGeom prst="rect">
              <a:avLst/>
            </a:prstGeom>
            <a:noFill/>
            <a:ln w="9525">
              <a:noFill/>
              <a:miter lim="800000"/>
              <a:headEnd/>
              <a:tailEnd/>
            </a:ln>
          </p:spPr>
        </p:pic>
        <p:sp>
          <p:nvSpPr>
            <p:cNvPr id="836" name="Rectangle 835"/>
            <p:cNvSpPr/>
            <p:nvPr/>
          </p:nvSpPr>
          <p:spPr>
            <a:xfrm>
              <a:off x="456356" y="3029642"/>
              <a:ext cx="2058412" cy="2322898"/>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837" name="Straight Connector 836"/>
            <p:cNvCxnSpPr/>
            <p:nvPr/>
          </p:nvCxnSpPr>
          <p:spPr>
            <a:xfrm rot="5400000">
              <a:off x="685799" y="3561259"/>
              <a:ext cx="159952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9053" name="Group 142"/>
            <p:cNvGrpSpPr>
              <a:grpSpLocks/>
            </p:cNvGrpSpPr>
            <p:nvPr/>
          </p:nvGrpSpPr>
          <p:grpSpPr bwMode="auto">
            <a:xfrm>
              <a:off x="1233091" y="4208407"/>
              <a:ext cx="505619" cy="914400"/>
              <a:chOff x="4373117" y="3733800"/>
              <a:chExt cx="401638" cy="695325"/>
            </a:xfrm>
          </p:grpSpPr>
          <p:pic>
            <p:nvPicPr>
              <p:cNvPr id="39072"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073"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VM2</a:t>
                </a:r>
              </a:p>
            </p:txBody>
          </p:sp>
        </p:grpSp>
        <p:sp>
          <p:nvSpPr>
            <p:cNvPr id="839" name="Freeform 838"/>
            <p:cNvSpPr/>
            <p:nvPr/>
          </p:nvSpPr>
          <p:spPr>
            <a:xfrm>
              <a:off x="827495" y="4021160"/>
              <a:ext cx="1316136" cy="268146"/>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Lst>
              <a:ahLst/>
              <a:cxnLst>
                <a:cxn ang="0">
                  <a:pos x="connsiteX0" y="connsiteY0"/>
                </a:cxn>
                <a:cxn ang="0">
                  <a:pos x="connsiteX1" y="connsiteY1"/>
                </a:cxn>
                <a:cxn ang="0">
                  <a:pos x="connsiteX2" y="connsiteY2"/>
                </a:cxn>
                <a:cxn ang="0">
                  <a:pos x="connsiteX3" y="connsiteY3"/>
                </a:cxn>
              </a:cxnLst>
              <a:rect l="l" t="t" r="r" b="b"/>
              <a:pathLst>
                <a:path w="1429498" h="267532">
                  <a:moveTo>
                    <a:pt x="0" y="251559"/>
                  </a:moveTo>
                  <a:lnTo>
                    <a:pt x="0" y="0"/>
                  </a:lnTo>
                  <a:lnTo>
                    <a:pt x="1429498" y="0"/>
                  </a:lnTo>
                  <a:lnTo>
                    <a:pt x="1429498" y="267532"/>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grpSp>
          <p:nvGrpSpPr>
            <p:cNvPr id="39055" name="Group 146"/>
            <p:cNvGrpSpPr>
              <a:grpSpLocks/>
            </p:cNvGrpSpPr>
            <p:nvPr/>
          </p:nvGrpSpPr>
          <p:grpSpPr bwMode="auto">
            <a:xfrm>
              <a:off x="570412" y="4208407"/>
              <a:ext cx="534487" cy="914400"/>
              <a:chOff x="4373117" y="3733800"/>
              <a:chExt cx="401638" cy="695325"/>
            </a:xfrm>
          </p:grpSpPr>
          <p:pic>
            <p:nvPicPr>
              <p:cNvPr id="39070"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071" name="TextBox 855"/>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VM1</a:t>
                </a:r>
              </a:p>
            </p:txBody>
          </p:sp>
        </p:grpSp>
        <p:cxnSp>
          <p:nvCxnSpPr>
            <p:cNvPr id="841" name="Straight Connector 840"/>
            <p:cNvCxnSpPr/>
            <p:nvPr/>
          </p:nvCxnSpPr>
          <p:spPr>
            <a:xfrm rot="5400000">
              <a:off x="3124705" y="3561259"/>
              <a:ext cx="159952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9057" name="Group 142"/>
            <p:cNvGrpSpPr>
              <a:grpSpLocks/>
            </p:cNvGrpSpPr>
            <p:nvPr/>
          </p:nvGrpSpPr>
          <p:grpSpPr bwMode="auto">
            <a:xfrm>
              <a:off x="3671491" y="4208407"/>
              <a:ext cx="505619" cy="914400"/>
              <a:chOff x="4373117" y="3733800"/>
              <a:chExt cx="401638" cy="695325"/>
            </a:xfrm>
          </p:grpSpPr>
          <p:pic>
            <p:nvPicPr>
              <p:cNvPr id="39068"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069"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VM5</a:t>
                </a:r>
              </a:p>
            </p:txBody>
          </p:sp>
        </p:grpSp>
        <p:grpSp>
          <p:nvGrpSpPr>
            <p:cNvPr id="39058" name="Group 146"/>
            <p:cNvGrpSpPr>
              <a:grpSpLocks/>
            </p:cNvGrpSpPr>
            <p:nvPr/>
          </p:nvGrpSpPr>
          <p:grpSpPr bwMode="auto">
            <a:xfrm>
              <a:off x="3008812" y="4208407"/>
              <a:ext cx="534487" cy="914400"/>
              <a:chOff x="4373117" y="3733800"/>
              <a:chExt cx="401638" cy="695325"/>
            </a:xfrm>
          </p:grpSpPr>
          <p:pic>
            <p:nvPicPr>
              <p:cNvPr id="39066"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067" name="TextBox 851"/>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VM4</a:t>
                </a:r>
              </a:p>
            </p:txBody>
          </p:sp>
        </p:grpSp>
        <p:grpSp>
          <p:nvGrpSpPr>
            <p:cNvPr id="39059" name="Group 142"/>
            <p:cNvGrpSpPr>
              <a:grpSpLocks/>
            </p:cNvGrpSpPr>
            <p:nvPr/>
          </p:nvGrpSpPr>
          <p:grpSpPr bwMode="auto">
            <a:xfrm>
              <a:off x="1895475" y="4208407"/>
              <a:ext cx="505619" cy="914400"/>
              <a:chOff x="4373117" y="3733800"/>
              <a:chExt cx="401638" cy="695325"/>
            </a:xfrm>
          </p:grpSpPr>
          <p:pic>
            <p:nvPicPr>
              <p:cNvPr id="39064"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065"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VM3</a:t>
                </a:r>
              </a:p>
            </p:txBody>
          </p:sp>
        </p:grpSp>
        <p:pic>
          <p:nvPicPr>
            <p:cNvPr id="845" name="Picture 3" descr="C:\Users\User\Desktop\Dog &amp; Pony Show\Juniper\Juniper Template NEW\Juniper Icon Library PNGs\New Folder\L2_L3 Switch 2.png"/>
            <p:cNvPicPr>
              <a:picLocks noChangeAspect="1" noChangeArrowheads="1"/>
            </p:cNvPicPr>
            <p:nvPr/>
          </p:nvPicPr>
          <p:blipFill>
            <a:blip r:embed="rId24" cstate="print"/>
            <a:srcRect/>
            <a:stretch>
              <a:fillRect/>
            </a:stretch>
          </p:blipFill>
          <p:spPr bwMode="auto">
            <a:xfrm>
              <a:off x="1101950" y="3101357"/>
              <a:ext cx="776582" cy="779495"/>
            </a:xfrm>
            <a:prstGeom prst="rect">
              <a:avLst/>
            </a:prstGeom>
            <a:noFill/>
            <a:effectLst>
              <a:outerShdw blurRad="63500" sx="102000" sy="102000" algn="ctr" rotWithShape="0">
                <a:prstClr val="black">
                  <a:alpha val="40000"/>
                </a:prstClr>
              </a:outerShdw>
            </a:effectLst>
          </p:spPr>
        </p:pic>
        <p:sp>
          <p:nvSpPr>
            <p:cNvPr id="846" name="Rectangle 108"/>
            <p:cNvSpPr>
              <a:spLocks noChangeArrowheads="1"/>
            </p:cNvSpPr>
            <p:nvPr/>
          </p:nvSpPr>
          <p:spPr bwMode="invGray">
            <a:xfrm>
              <a:off x="1179919" y="2381102"/>
              <a:ext cx="611286" cy="424046"/>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lIns="0" tIns="0" rIns="0" bIns="0" anchor="ctr"/>
            <a:lstStyle/>
            <a:p>
              <a:pPr algn="ctr">
                <a:defRPr/>
              </a:pPr>
              <a:r>
                <a:rPr lang="en-US" sz="1200" dirty="0">
                  <a:solidFill>
                    <a:srgbClr val="FFFFFF"/>
                  </a:solidFill>
                </a:rPr>
                <a:t>NIC</a:t>
              </a:r>
            </a:p>
          </p:txBody>
        </p:sp>
        <p:pic>
          <p:nvPicPr>
            <p:cNvPr id="847" name="Picture 3" descr="C:\Users\User\Desktop\Dog &amp; Pony Show\Juniper\Juniper Template NEW\Juniper Icon Library PNGs\New Folder\L2_L3 Switch 2.png"/>
            <p:cNvPicPr>
              <a:picLocks noChangeAspect="1" noChangeArrowheads="1"/>
            </p:cNvPicPr>
            <p:nvPr/>
          </p:nvPicPr>
          <p:blipFill>
            <a:blip r:embed="rId24" cstate="print"/>
            <a:srcRect/>
            <a:stretch>
              <a:fillRect/>
            </a:stretch>
          </p:blipFill>
          <p:spPr bwMode="auto">
            <a:xfrm>
              <a:off x="3537736" y="3101357"/>
              <a:ext cx="779701" cy="779495"/>
            </a:xfrm>
            <a:prstGeom prst="rect">
              <a:avLst/>
            </a:prstGeom>
            <a:noFill/>
            <a:effectLst>
              <a:outerShdw blurRad="63500" sx="102000" sy="102000" algn="ctr" rotWithShape="0">
                <a:prstClr val="black">
                  <a:alpha val="40000"/>
                </a:prstClr>
              </a:outerShdw>
            </a:effectLst>
          </p:spPr>
        </p:pic>
        <p:sp>
          <p:nvSpPr>
            <p:cNvPr id="848" name="Rectangle 108"/>
            <p:cNvSpPr>
              <a:spLocks noChangeArrowheads="1"/>
            </p:cNvSpPr>
            <p:nvPr/>
          </p:nvSpPr>
          <p:spPr bwMode="invGray">
            <a:xfrm>
              <a:off x="3618825" y="2381102"/>
              <a:ext cx="611286" cy="424046"/>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lIns="0" tIns="0" rIns="0" bIns="0" anchor="ctr"/>
            <a:lstStyle/>
            <a:p>
              <a:pPr algn="ctr">
                <a:defRPr/>
              </a:pPr>
              <a:r>
                <a:rPr lang="en-US" sz="1200" dirty="0">
                  <a:solidFill>
                    <a:srgbClr val="FFFFFF"/>
                  </a:solidFill>
                </a:rPr>
                <a:t>NIC</a:t>
              </a:r>
            </a:p>
          </p:txBody>
        </p:sp>
      </p:grpSp>
      <p:grpSp>
        <p:nvGrpSpPr>
          <p:cNvPr id="38944" name="Group 858"/>
          <p:cNvGrpSpPr>
            <a:grpSpLocks/>
          </p:cNvGrpSpPr>
          <p:nvPr/>
        </p:nvGrpSpPr>
        <p:grpSpPr bwMode="auto">
          <a:xfrm>
            <a:off x="3314700" y="3770313"/>
            <a:ext cx="2332038" cy="2292350"/>
            <a:chOff x="409575" y="1504950"/>
            <a:chExt cx="4581525" cy="4502366"/>
          </a:xfrm>
        </p:grpSpPr>
        <p:pic>
          <p:nvPicPr>
            <p:cNvPr id="39012" name="Picture 2" descr="C:\Users\User\Desktop\Dog &amp; Pony Show\Juniper\Juniper Template NEW\Juniper Icon Library PNGs\Generic Racks 3.png"/>
            <p:cNvPicPr>
              <a:picLocks noChangeAspect="1" noChangeArrowheads="1"/>
            </p:cNvPicPr>
            <p:nvPr/>
          </p:nvPicPr>
          <p:blipFill>
            <a:blip r:embed="rId20" cstate="print"/>
            <a:srcRect/>
            <a:stretch>
              <a:fillRect/>
            </a:stretch>
          </p:blipFill>
          <p:spPr bwMode="auto">
            <a:xfrm>
              <a:off x="2857500" y="1504950"/>
              <a:ext cx="2133600" cy="4502366"/>
            </a:xfrm>
            <a:prstGeom prst="rect">
              <a:avLst/>
            </a:prstGeom>
            <a:noFill/>
            <a:ln w="9525">
              <a:noFill/>
              <a:miter lim="800000"/>
              <a:headEnd/>
              <a:tailEnd/>
            </a:ln>
          </p:spPr>
        </p:pic>
        <p:pic>
          <p:nvPicPr>
            <p:cNvPr id="39013" name="Picture 2" descr="C:\Users\User\Desktop\Dog &amp; Pony Show\Juniper\Juniper Template NEW\Juniper Icon Library PNGs\Generic Racks 3.png"/>
            <p:cNvPicPr>
              <a:picLocks noChangeAspect="1" noChangeArrowheads="1"/>
            </p:cNvPicPr>
            <p:nvPr/>
          </p:nvPicPr>
          <p:blipFill>
            <a:blip r:embed="rId20" cstate="print"/>
            <a:srcRect/>
            <a:stretch>
              <a:fillRect/>
            </a:stretch>
          </p:blipFill>
          <p:spPr bwMode="auto">
            <a:xfrm>
              <a:off x="419100" y="1504950"/>
              <a:ext cx="2133600" cy="4502366"/>
            </a:xfrm>
            <a:prstGeom prst="rect">
              <a:avLst/>
            </a:prstGeom>
            <a:noFill/>
            <a:ln w="9525">
              <a:noFill/>
              <a:miter lim="800000"/>
              <a:headEnd/>
              <a:tailEnd/>
            </a:ln>
          </p:spPr>
        </p:pic>
        <p:pic>
          <p:nvPicPr>
            <p:cNvPr id="39014" name="Rectangle 7"/>
            <p:cNvPicPr>
              <a:picLocks noChangeArrowheads="1"/>
            </p:cNvPicPr>
            <p:nvPr/>
          </p:nvPicPr>
          <p:blipFill>
            <a:blip r:embed="rId21" cstate="print"/>
            <a:srcRect/>
            <a:stretch>
              <a:fillRect/>
            </a:stretch>
          </p:blipFill>
          <p:spPr bwMode="blackWhite">
            <a:xfrm>
              <a:off x="409575" y="1676400"/>
              <a:ext cx="4572000" cy="685800"/>
            </a:xfrm>
            <a:prstGeom prst="rect">
              <a:avLst/>
            </a:prstGeom>
            <a:noFill/>
            <a:ln w="9525">
              <a:noFill/>
              <a:miter lim="800000"/>
              <a:headEnd/>
              <a:tailEnd/>
            </a:ln>
          </p:spPr>
        </p:pic>
        <p:sp>
          <p:nvSpPr>
            <p:cNvPr id="863" name="Rectangle 862"/>
            <p:cNvSpPr/>
            <p:nvPr/>
          </p:nvSpPr>
          <p:spPr>
            <a:xfrm>
              <a:off x="2895263" y="3029642"/>
              <a:ext cx="2058411" cy="2322898"/>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64" name="Freeform 863"/>
            <p:cNvSpPr/>
            <p:nvPr/>
          </p:nvSpPr>
          <p:spPr>
            <a:xfrm>
              <a:off x="3266400" y="4021160"/>
              <a:ext cx="1316136" cy="268146"/>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Lst>
              <a:ahLst/>
              <a:cxnLst>
                <a:cxn ang="0">
                  <a:pos x="connsiteX0" y="connsiteY0"/>
                </a:cxn>
                <a:cxn ang="0">
                  <a:pos x="connsiteX1" y="connsiteY1"/>
                </a:cxn>
                <a:cxn ang="0">
                  <a:pos x="connsiteX2" y="connsiteY2"/>
                </a:cxn>
                <a:cxn ang="0">
                  <a:pos x="connsiteX3" y="connsiteY3"/>
                </a:cxn>
              </a:cxnLst>
              <a:rect l="l" t="t" r="r" b="b"/>
              <a:pathLst>
                <a:path w="1429498" h="267532">
                  <a:moveTo>
                    <a:pt x="0" y="251559"/>
                  </a:moveTo>
                  <a:lnTo>
                    <a:pt x="0" y="0"/>
                  </a:lnTo>
                  <a:lnTo>
                    <a:pt x="1429498" y="0"/>
                  </a:lnTo>
                  <a:lnTo>
                    <a:pt x="1429498" y="267532"/>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sp>
          <p:nvSpPr>
            <p:cNvPr id="39017" name="Line 126"/>
            <p:cNvSpPr>
              <a:spLocks noChangeShapeType="1"/>
            </p:cNvSpPr>
            <p:nvPr/>
          </p:nvSpPr>
          <p:spPr bwMode="invGray">
            <a:xfrm flipH="1" flipV="1">
              <a:off x="2057400" y="2019300"/>
              <a:ext cx="1219200" cy="0"/>
            </a:xfrm>
            <a:prstGeom prst="line">
              <a:avLst/>
            </a:prstGeom>
            <a:noFill/>
            <a:ln w="38100">
              <a:solidFill>
                <a:schemeClr val="hlink"/>
              </a:solidFill>
              <a:round/>
              <a:headEnd/>
              <a:tailEnd/>
            </a:ln>
          </p:spPr>
          <p:txBody>
            <a:bodyPr wrap="none" lIns="0" tIns="0" rIns="0" bIns="0" anchor="ctr"/>
            <a:lstStyle/>
            <a:p>
              <a:endParaRPr lang="en-US"/>
            </a:p>
          </p:txBody>
        </p:sp>
        <p:pic>
          <p:nvPicPr>
            <p:cNvPr id="39018" name="Picture 123" descr="EX3200_24"/>
            <p:cNvPicPr>
              <a:picLocks noChangeAspect="1" noChangeArrowheads="1"/>
            </p:cNvPicPr>
            <p:nvPr>
              <p:custDataLst>
                <p:tags r:id="rId10"/>
              </p:custDataLst>
            </p:nvPr>
          </p:nvPicPr>
          <p:blipFill>
            <a:blip r:embed="rId22" cstate="print"/>
            <a:srcRect/>
            <a:stretch>
              <a:fillRect/>
            </a:stretch>
          </p:blipFill>
          <p:spPr bwMode="auto">
            <a:xfrm>
              <a:off x="700355" y="1834941"/>
              <a:ext cx="1661845" cy="374859"/>
            </a:xfrm>
            <a:prstGeom prst="rect">
              <a:avLst/>
            </a:prstGeom>
            <a:noFill/>
            <a:ln w="9525">
              <a:noFill/>
              <a:miter lim="800000"/>
              <a:headEnd/>
              <a:tailEnd/>
            </a:ln>
          </p:spPr>
        </p:pic>
        <p:pic>
          <p:nvPicPr>
            <p:cNvPr id="39019" name="Picture 123" descr="EX3200_24"/>
            <p:cNvPicPr>
              <a:picLocks noChangeAspect="1" noChangeArrowheads="1"/>
            </p:cNvPicPr>
            <p:nvPr>
              <p:custDataLst>
                <p:tags r:id="rId11"/>
              </p:custDataLst>
            </p:nvPr>
          </p:nvPicPr>
          <p:blipFill>
            <a:blip r:embed="rId22" cstate="print"/>
            <a:srcRect/>
            <a:stretch>
              <a:fillRect/>
            </a:stretch>
          </p:blipFill>
          <p:spPr bwMode="auto">
            <a:xfrm>
              <a:off x="3062555" y="1828800"/>
              <a:ext cx="1661845" cy="374859"/>
            </a:xfrm>
            <a:prstGeom prst="rect">
              <a:avLst/>
            </a:prstGeom>
            <a:noFill/>
            <a:ln w="9525">
              <a:noFill/>
              <a:miter lim="800000"/>
              <a:headEnd/>
              <a:tailEnd/>
            </a:ln>
          </p:spPr>
        </p:pic>
        <p:sp>
          <p:nvSpPr>
            <p:cNvPr id="868" name="Rectangle 867"/>
            <p:cNvSpPr/>
            <p:nvPr/>
          </p:nvSpPr>
          <p:spPr>
            <a:xfrm>
              <a:off x="456358" y="3029642"/>
              <a:ext cx="2058411" cy="2322898"/>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869" name="Straight Connector 868"/>
            <p:cNvCxnSpPr/>
            <p:nvPr/>
          </p:nvCxnSpPr>
          <p:spPr>
            <a:xfrm rot="5400000">
              <a:off x="685801" y="3561259"/>
              <a:ext cx="159952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9022" name="Group 142"/>
            <p:cNvGrpSpPr>
              <a:grpSpLocks/>
            </p:cNvGrpSpPr>
            <p:nvPr/>
          </p:nvGrpSpPr>
          <p:grpSpPr bwMode="auto">
            <a:xfrm>
              <a:off x="1233091" y="4208407"/>
              <a:ext cx="505619" cy="914400"/>
              <a:chOff x="4373117" y="3733800"/>
              <a:chExt cx="401638" cy="695325"/>
            </a:xfrm>
          </p:grpSpPr>
          <p:pic>
            <p:nvPicPr>
              <p:cNvPr id="39041"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042"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VM2</a:t>
                </a:r>
              </a:p>
            </p:txBody>
          </p:sp>
        </p:grpSp>
        <p:sp>
          <p:nvSpPr>
            <p:cNvPr id="871" name="Freeform 870"/>
            <p:cNvSpPr/>
            <p:nvPr/>
          </p:nvSpPr>
          <p:spPr>
            <a:xfrm>
              <a:off x="827495" y="4021160"/>
              <a:ext cx="1316136" cy="268146"/>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Lst>
              <a:ahLst/>
              <a:cxnLst>
                <a:cxn ang="0">
                  <a:pos x="connsiteX0" y="connsiteY0"/>
                </a:cxn>
                <a:cxn ang="0">
                  <a:pos x="connsiteX1" y="connsiteY1"/>
                </a:cxn>
                <a:cxn ang="0">
                  <a:pos x="connsiteX2" y="connsiteY2"/>
                </a:cxn>
                <a:cxn ang="0">
                  <a:pos x="connsiteX3" y="connsiteY3"/>
                </a:cxn>
              </a:cxnLst>
              <a:rect l="l" t="t" r="r" b="b"/>
              <a:pathLst>
                <a:path w="1429498" h="267532">
                  <a:moveTo>
                    <a:pt x="0" y="251559"/>
                  </a:moveTo>
                  <a:lnTo>
                    <a:pt x="0" y="0"/>
                  </a:lnTo>
                  <a:lnTo>
                    <a:pt x="1429498" y="0"/>
                  </a:lnTo>
                  <a:lnTo>
                    <a:pt x="1429498" y="267532"/>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grpSp>
          <p:nvGrpSpPr>
            <p:cNvPr id="39024" name="Group 146"/>
            <p:cNvGrpSpPr>
              <a:grpSpLocks/>
            </p:cNvGrpSpPr>
            <p:nvPr/>
          </p:nvGrpSpPr>
          <p:grpSpPr bwMode="auto">
            <a:xfrm>
              <a:off x="570412" y="4208407"/>
              <a:ext cx="534487" cy="914400"/>
              <a:chOff x="4373117" y="3733800"/>
              <a:chExt cx="401638" cy="695325"/>
            </a:xfrm>
          </p:grpSpPr>
          <p:pic>
            <p:nvPicPr>
              <p:cNvPr id="39039"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040" name="TextBox 887"/>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VM1</a:t>
                </a:r>
              </a:p>
            </p:txBody>
          </p:sp>
        </p:grpSp>
        <p:cxnSp>
          <p:nvCxnSpPr>
            <p:cNvPr id="873" name="Straight Connector 872"/>
            <p:cNvCxnSpPr/>
            <p:nvPr/>
          </p:nvCxnSpPr>
          <p:spPr>
            <a:xfrm rot="5400000">
              <a:off x="3124706" y="3561259"/>
              <a:ext cx="159952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9026" name="Group 142"/>
            <p:cNvGrpSpPr>
              <a:grpSpLocks/>
            </p:cNvGrpSpPr>
            <p:nvPr/>
          </p:nvGrpSpPr>
          <p:grpSpPr bwMode="auto">
            <a:xfrm>
              <a:off x="3671491" y="4208407"/>
              <a:ext cx="505619" cy="914400"/>
              <a:chOff x="4373117" y="3733800"/>
              <a:chExt cx="401638" cy="695325"/>
            </a:xfrm>
          </p:grpSpPr>
          <p:pic>
            <p:nvPicPr>
              <p:cNvPr id="39037"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038"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VM5</a:t>
                </a:r>
              </a:p>
            </p:txBody>
          </p:sp>
        </p:grpSp>
        <p:grpSp>
          <p:nvGrpSpPr>
            <p:cNvPr id="39027" name="Group 146"/>
            <p:cNvGrpSpPr>
              <a:grpSpLocks/>
            </p:cNvGrpSpPr>
            <p:nvPr/>
          </p:nvGrpSpPr>
          <p:grpSpPr bwMode="auto">
            <a:xfrm>
              <a:off x="3008812" y="4208407"/>
              <a:ext cx="534487" cy="914400"/>
              <a:chOff x="4373117" y="3733800"/>
              <a:chExt cx="401638" cy="695325"/>
            </a:xfrm>
          </p:grpSpPr>
          <p:pic>
            <p:nvPicPr>
              <p:cNvPr id="39035"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036" name="TextBox 883"/>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VM4</a:t>
                </a:r>
              </a:p>
            </p:txBody>
          </p:sp>
        </p:grpSp>
        <p:grpSp>
          <p:nvGrpSpPr>
            <p:cNvPr id="39028" name="Group 142"/>
            <p:cNvGrpSpPr>
              <a:grpSpLocks/>
            </p:cNvGrpSpPr>
            <p:nvPr/>
          </p:nvGrpSpPr>
          <p:grpSpPr bwMode="auto">
            <a:xfrm>
              <a:off x="1895475" y="4208407"/>
              <a:ext cx="505619" cy="914400"/>
              <a:chOff x="4373117" y="3733800"/>
              <a:chExt cx="401638" cy="695325"/>
            </a:xfrm>
          </p:grpSpPr>
          <p:pic>
            <p:nvPicPr>
              <p:cNvPr id="39033"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034"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VM3</a:t>
                </a:r>
              </a:p>
            </p:txBody>
          </p:sp>
        </p:grpSp>
        <p:pic>
          <p:nvPicPr>
            <p:cNvPr id="877" name="Picture 3" descr="C:\Users\User\Desktop\Dog &amp; Pony Show\Juniper\Juniper Template NEW\Juniper Icon Library PNGs\New Folder\L2_L3 Switch 2.png"/>
            <p:cNvPicPr>
              <a:picLocks noChangeAspect="1" noChangeArrowheads="1"/>
            </p:cNvPicPr>
            <p:nvPr/>
          </p:nvPicPr>
          <p:blipFill>
            <a:blip r:embed="rId24" cstate="print"/>
            <a:srcRect/>
            <a:stretch>
              <a:fillRect/>
            </a:stretch>
          </p:blipFill>
          <p:spPr bwMode="auto">
            <a:xfrm>
              <a:off x="1101950" y="3101357"/>
              <a:ext cx="776583" cy="779495"/>
            </a:xfrm>
            <a:prstGeom prst="rect">
              <a:avLst/>
            </a:prstGeom>
            <a:noFill/>
            <a:effectLst>
              <a:outerShdw blurRad="63500" sx="102000" sy="102000" algn="ctr" rotWithShape="0">
                <a:prstClr val="black">
                  <a:alpha val="40000"/>
                </a:prstClr>
              </a:outerShdw>
            </a:effectLst>
          </p:spPr>
        </p:pic>
        <p:sp>
          <p:nvSpPr>
            <p:cNvPr id="878" name="Rectangle 108"/>
            <p:cNvSpPr>
              <a:spLocks noChangeArrowheads="1"/>
            </p:cNvSpPr>
            <p:nvPr/>
          </p:nvSpPr>
          <p:spPr bwMode="invGray">
            <a:xfrm>
              <a:off x="1179921" y="2381102"/>
              <a:ext cx="611286" cy="424046"/>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lIns="0" tIns="0" rIns="0" bIns="0" anchor="ctr"/>
            <a:lstStyle/>
            <a:p>
              <a:pPr algn="ctr">
                <a:defRPr/>
              </a:pPr>
              <a:r>
                <a:rPr lang="en-US" sz="1200" dirty="0">
                  <a:solidFill>
                    <a:srgbClr val="FFFFFF"/>
                  </a:solidFill>
                </a:rPr>
                <a:t>NIC</a:t>
              </a:r>
            </a:p>
          </p:txBody>
        </p:sp>
        <p:pic>
          <p:nvPicPr>
            <p:cNvPr id="879" name="Picture 3" descr="C:\Users\User\Desktop\Dog &amp; Pony Show\Juniper\Juniper Template NEW\Juniper Icon Library PNGs\New Folder\L2_L3 Switch 2.png"/>
            <p:cNvPicPr>
              <a:picLocks noChangeAspect="1" noChangeArrowheads="1"/>
            </p:cNvPicPr>
            <p:nvPr/>
          </p:nvPicPr>
          <p:blipFill>
            <a:blip r:embed="rId24" cstate="print"/>
            <a:srcRect/>
            <a:stretch>
              <a:fillRect/>
            </a:stretch>
          </p:blipFill>
          <p:spPr bwMode="auto">
            <a:xfrm>
              <a:off x="3537737" y="3101357"/>
              <a:ext cx="779701" cy="779495"/>
            </a:xfrm>
            <a:prstGeom prst="rect">
              <a:avLst/>
            </a:prstGeom>
            <a:noFill/>
            <a:effectLst>
              <a:outerShdw blurRad="63500" sx="102000" sy="102000" algn="ctr" rotWithShape="0">
                <a:prstClr val="black">
                  <a:alpha val="40000"/>
                </a:prstClr>
              </a:outerShdw>
            </a:effectLst>
          </p:spPr>
        </p:pic>
        <p:sp>
          <p:nvSpPr>
            <p:cNvPr id="880" name="Rectangle 108"/>
            <p:cNvSpPr>
              <a:spLocks noChangeArrowheads="1"/>
            </p:cNvSpPr>
            <p:nvPr/>
          </p:nvSpPr>
          <p:spPr bwMode="invGray">
            <a:xfrm>
              <a:off x="3618826" y="2381102"/>
              <a:ext cx="611286" cy="424046"/>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lIns="0" tIns="0" rIns="0" bIns="0" anchor="ctr"/>
            <a:lstStyle/>
            <a:p>
              <a:pPr algn="ctr">
                <a:defRPr/>
              </a:pPr>
              <a:r>
                <a:rPr lang="en-US" sz="1200" dirty="0">
                  <a:solidFill>
                    <a:srgbClr val="FFFFFF"/>
                  </a:solidFill>
                </a:rPr>
                <a:t>NIC</a:t>
              </a:r>
            </a:p>
          </p:txBody>
        </p:sp>
      </p:grpSp>
      <p:pic>
        <p:nvPicPr>
          <p:cNvPr id="38945" name="Rectangle 7"/>
          <p:cNvPicPr>
            <a:picLocks noChangeArrowheads="1"/>
          </p:cNvPicPr>
          <p:nvPr/>
        </p:nvPicPr>
        <p:blipFill>
          <a:blip r:embed="rId21" cstate="print"/>
          <a:srcRect/>
          <a:stretch>
            <a:fillRect/>
          </a:stretch>
        </p:blipFill>
        <p:spPr bwMode="blackWhite">
          <a:xfrm>
            <a:off x="3548063" y="2209800"/>
            <a:ext cx="2090737" cy="1341438"/>
          </a:xfrm>
          <a:prstGeom prst="rect">
            <a:avLst/>
          </a:prstGeom>
          <a:noFill/>
          <a:ln w="9525">
            <a:noFill/>
            <a:miter lim="800000"/>
            <a:headEnd/>
            <a:tailEnd/>
          </a:ln>
        </p:spPr>
      </p:pic>
      <p:sp>
        <p:nvSpPr>
          <p:cNvPr id="38946" name="Line 184"/>
          <p:cNvSpPr>
            <a:spLocks noChangeShapeType="1"/>
          </p:cNvSpPr>
          <p:nvPr/>
        </p:nvSpPr>
        <p:spPr bwMode="auto">
          <a:xfrm flipV="1">
            <a:off x="3803650" y="2781300"/>
            <a:ext cx="1320800" cy="3175"/>
          </a:xfrm>
          <a:prstGeom prst="line">
            <a:avLst/>
          </a:prstGeom>
          <a:noFill/>
          <a:ln w="38100">
            <a:solidFill>
              <a:schemeClr val="hlink"/>
            </a:solidFill>
            <a:round/>
            <a:headEnd/>
            <a:tailEnd/>
          </a:ln>
        </p:spPr>
        <p:txBody>
          <a:bodyPr wrap="none" lIns="0" tIns="0" rIns="0" bIns="0" anchor="ctr"/>
          <a:lstStyle/>
          <a:p>
            <a:endParaRPr lang="en-US"/>
          </a:p>
        </p:txBody>
      </p:sp>
      <p:pic>
        <p:nvPicPr>
          <p:cNvPr id="38947" name="Picture 2" descr="C:\Users\User\Desktop\Dog &amp; Pony Show\Juniper\Juniper Template NEW\Juniper Icon Library PNGs\Generic Racks 3.png"/>
          <p:cNvPicPr>
            <a:picLocks noChangeAspect="1" noChangeArrowheads="1"/>
          </p:cNvPicPr>
          <p:nvPr/>
        </p:nvPicPr>
        <p:blipFill>
          <a:blip r:embed="rId20" cstate="print"/>
          <a:srcRect/>
          <a:stretch>
            <a:fillRect/>
          </a:stretch>
        </p:blipFill>
        <p:spPr bwMode="auto">
          <a:xfrm>
            <a:off x="4686300" y="3879850"/>
            <a:ext cx="1087438" cy="2292350"/>
          </a:xfrm>
          <a:prstGeom prst="rect">
            <a:avLst/>
          </a:prstGeom>
          <a:noFill/>
          <a:ln w="9525">
            <a:noFill/>
            <a:miter lim="800000"/>
            <a:headEnd/>
            <a:tailEnd/>
          </a:ln>
        </p:spPr>
      </p:pic>
      <p:pic>
        <p:nvPicPr>
          <p:cNvPr id="38948" name="Picture 2" descr="C:\Users\User\Desktop\Dog &amp; Pony Show\Juniper\Juniper Template NEW\Juniper Icon Library PNGs\Generic Racks 3.png"/>
          <p:cNvPicPr>
            <a:picLocks noChangeAspect="1" noChangeArrowheads="1"/>
          </p:cNvPicPr>
          <p:nvPr/>
        </p:nvPicPr>
        <p:blipFill>
          <a:blip r:embed="rId20" cstate="print"/>
          <a:srcRect/>
          <a:stretch>
            <a:fillRect/>
          </a:stretch>
        </p:blipFill>
        <p:spPr bwMode="auto">
          <a:xfrm>
            <a:off x="3444875" y="3879850"/>
            <a:ext cx="1087438" cy="2292350"/>
          </a:xfrm>
          <a:prstGeom prst="rect">
            <a:avLst/>
          </a:prstGeom>
          <a:noFill/>
          <a:ln w="9525">
            <a:noFill/>
            <a:miter lim="800000"/>
            <a:headEnd/>
            <a:tailEnd/>
          </a:ln>
        </p:spPr>
      </p:pic>
      <p:pic>
        <p:nvPicPr>
          <p:cNvPr id="38949" name="Rectangle 7"/>
          <p:cNvPicPr>
            <a:picLocks noChangeArrowheads="1"/>
          </p:cNvPicPr>
          <p:nvPr/>
        </p:nvPicPr>
        <p:blipFill>
          <a:blip r:embed="rId21" cstate="print"/>
          <a:srcRect/>
          <a:stretch>
            <a:fillRect/>
          </a:stretch>
        </p:blipFill>
        <p:spPr bwMode="blackWhite">
          <a:xfrm>
            <a:off x="3440113" y="3967163"/>
            <a:ext cx="2328862" cy="349250"/>
          </a:xfrm>
          <a:prstGeom prst="rect">
            <a:avLst/>
          </a:prstGeom>
          <a:noFill/>
          <a:ln w="9525">
            <a:noFill/>
            <a:miter lim="800000"/>
            <a:headEnd/>
            <a:tailEnd/>
          </a:ln>
        </p:spPr>
      </p:pic>
      <p:sp>
        <p:nvSpPr>
          <p:cNvPr id="898" name="Rectangle 897"/>
          <p:cNvSpPr/>
          <p:nvPr/>
        </p:nvSpPr>
        <p:spPr>
          <a:xfrm>
            <a:off x="4706938" y="4656138"/>
            <a:ext cx="1047750" cy="1182687"/>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8951" name="Line 126"/>
          <p:cNvSpPr>
            <a:spLocks noChangeShapeType="1"/>
          </p:cNvSpPr>
          <p:nvPr/>
        </p:nvSpPr>
        <p:spPr bwMode="invGray">
          <a:xfrm flipH="1" flipV="1">
            <a:off x="4279900" y="4141788"/>
            <a:ext cx="620713" cy="0"/>
          </a:xfrm>
          <a:prstGeom prst="line">
            <a:avLst/>
          </a:prstGeom>
          <a:noFill/>
          <a:ln w="38100">
            <a:solidFill>
              <a:schemeClr val="hlink"/>
            </a:solidFill>
            <a:round/>
            <a:headEnd/>
            <a:tailEnd/>
          </a:ln>
        </p:spPr>
        <p:txBody>
          <a:bodyPr wrap="none" lIns="0" tIns="0" rIns="0" bIns="0" anchor="ctr"/>
          <a:lstStyle/>
          <a:p>
            <a:endParaRPr lang="en-US"/>
          </a:p>
        </p:txBody>
      </p:sp>
      <p:pic>
        <p:nvPicPr>
          <p:cNvPr id="38952" name="Picture 123" descr="EX3200_24"/>
          <p:cNvPicPr>
            <a:picLocks noChangeAspect="1" noChangeArrowheads="1"/>
          </p:cNvPicPr>
          <p:nvPr>
            <p:custDataLst>
              <p:tags r:id="rId3"/>
            </p:custDataLst>
          </p:nvPr>
        </p:nvPicPr>
        <p:blipFill>
          <a:blip r:embed="rId22" cstate="print"/>
          <a:srcRect/>
          <a:stretch>
            <a:fillRect/>
          </a:stretch>
        </p:blipFill>
        <p:spPr bwMode="auto">
          <a:xfrm>
            <a:off x="3589338" y="4048125"/>
            <a:ext cx="846137" cy="190500"/>
          </a:xfrm>
          <a:prstGeom prst="rect">
            <a:avLst/>
          </a:prstGeom>
          <a:noFill/>
          <a:ln w="9525">
            <a:noFill/>
            <a:miter lim="800000"/>
            <a:headEnd/>
            <a:tailEnd/>
          </a:ln>
        </p:spPr>
      </p:pic>
      <p:pic>
        <p:nvPicPr>
          <p:cNvPr id="38953" name="Picture 123" descr="EX3200_24"/>
          <p:cNvPicPr>
            <a:picLocks noChangeAspect="1" noChangeArrowheads="1"/>
          </p:cNvPicPr>
          <p:nvPr>
            <p:custDataLst>
              <p:tags r:id="rId4"/>
            </p:custDataLst>
          </p:nvPr>
        </p:nvPicPr>
        <p:blipFill>
          <a:blip r:embed="rId22" cstate="print"/>
          <a:srcRect/>
          <a:stretch>
            <a:fillRect/>
          </a:stretch>
        </p:blipFill>
        <p:spPr bwMode="auto">
          <a:xfrm>
            <a:off x="4791075" y="4044950"/>
            <a:ext cx="846138" cy="190500"/>
          </a:xfrm>
          <a:prstGeom prst="rect">
            <a:avLst/>
          </a:prstGeom>
          <a:noFill/>
          <a:ln w="9525">
            <a:noFill/>
            <a:miter lim="800000"/>
            <a:headEnd/>
            <a:tailEnd/>
          </a:ln>
        </p:spPr>
      </p:pic>
      <p:sp>
        <p:nvSpPr>
          <p:cNvPr id="903" name="Rectangle 902"/>
          <p:cNvSpPr/>
          <p:nvPr/>
        </p:nvSpPr>
        <p:spPr>
          <a:xfrm>
            <a:off x="3465513" y="4656138"/>
            <a:ext cx="1046162" cy="1182687"/>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904" name="Straight Connector 903"/>
          <p:cNvCxnSpPr/>
          <p:nvPr/>
        </p:nvCxnSpPr>
        <p:spPr>
          <a:xfrm rot="5400000">
            <a:off x="3582194" y="4926807"/>
            <a:ext cx="8143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8956" name="Group 142"/>
          <p:cNvGrpSpPr>
            <a:grpSpLocks/>
          </p:cNvGrpSpPr>
          <p:nvPr/>
        </p:nvGrpSpPr>
        <p:grpSpPr bwMode="auto">
          <a:xfrm>
            <a:off x="3859213" y="5256213"/>
            <a:ext cx="258762" cy="465137"/>
            <a:chOff x="4373117" y="3733800"/>
            <a:chExt cx="401638" cy="695325"/>
          </a:xfrm>
        </p:grpSpPr>
        <p:pic>
          <p:nvPicPr>
            <p:cNvPr id="39010"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011"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VM2</a:t>
              </a:r>
            </a:p>
          </p:txBody>
        </p:sp>
      </p:grpSp>
      <p:sp>
        <p:nvSpPr>
          <p:cNvPr id="908" name="Freeform 907"/>
          <p:cNvSpPr/>
          <p:nvPr/>
        </p:nvSpPr>
        <p:spPr>
          <a:xfrm>
            <a:off x="3654425" y="5160963"/>
            <a:ext cx="668338" cy="136525"/>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Lst>
            <a:ahLst/>
            <a:cxnLst>
              <a:cxn ang="0">
                <a:pos x="connsiteX0" y="connsiteY0"/>
              </a:cxn>
              <a:cxn ang="0">
                <a:pos x="connsiteX1" y="connsiteY1"/>
              </a:cxn>
              <a:cxn ang="0">
                <a:pos x="connsiteX2" y="connsiteY2"/>
              </a:cxn>
              <a:cxn ang="0">
                <a:pos x="connsiteX3" y="connsiteY3"/>
              </a:cxn>
            </a:cxnLst>
            <a:rect l="l" t="t" r="r" b="b"/>
            <a:pathLst>
              <a:path w="1429498" h="267532">
                <a:moveTo>
                  <a:pt x="0" y="251559"/>
                </a:moveTo>
                <a:lnTo>
                  <a:pt x="0" y="0"/>
                </a:lnTo>
                <a:lnTo>
                  <a:pt x="1429498" y="0"/>
                </a:lnTo>
                <a:lnTo>
                  <a:pt x="1429498" y="267532"/>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grpSp>
        <p:nvGrpSpPr>
          <p:cNvPr id="38958" name="Group 146"/>
          <p:cNvGrpSpPr>
            <a:grpSpLocks/>
          </p:cNvGrpSpPr>
          <p:nvPr/>
        </p:nvGrpSpPr>
        <p:grpSpPr bwMode="auto">
          <a:xfrm>
            <a:off x="3522663" y="5256213"/>
            <a:ext cx="271462" cy="465137"/>
            <a:chOff x="4373117" y="3733800"/>
            <a:chExt cx="401638" cy="695325"/>
          </a:xfrm>
        </p:grpSpPr>
        <p:pic>
          <p:nvPicPr>
            <p:cNvPr id="39008"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009" name="TextBox 910"/>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VM1</a:t>
              </a:r>
            </a:p>
          </p:txBody>
        </p:sp>
      </p:grpSp>
      <p:cxnSp>
        <p:nvCxnSpPr>
          <p:cNvPr id="912" name="Straight Connector 911"/>
          <p:cNvCxnSpPr/>
          <p:nvPr/>
        </p:nvCxnSpPr>
        <p:spPr>
          <a:xfrm rot="5400000">
            <a:off x="4823619" y="4926807"/>
            <a:ext cx="81438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8960" name="Group 142"/>
          <p:cNvGrpSpPr>
            <a:grpSpLocks/>
          </p:cNvGrpSpPr>
          <p:nvPr/>
        </p:nvGrpSpPr>
        <p:grpSpPr bwMode="auto">
          <a:xfrm>
            <a:off x="5100638" y="5256213"/>
            <a:ext cx="258762" cy="465137"/>
            <a:chOff x="4373117" y="3733800"/>
            <a:chExt cx="401638" cy="695325"/>
          </a:xfrm>
        </p:grpSpPr>
        <p:pic>
          <p:nvPicPr>
            <p:cNvPr id="39006"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007"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VM5</a:t>
              </a:r>
            </a:p>
          </p:txBody>
        </p:sp>
      </p:grpSp>
      <p:grpSp>
        <p:nvGrpSpPr>
          <p:cNvPr id="38961" name="Group 142"/>
          <p:cNvGrpSpPr>
            <a:grpSpLocks/>
          </p:cNvGrpSpPr>
          <p:nvPr/>
        </p:nvGrpSpPr>
        <p:grpSpPr bwMode="auto">
          <a:xfrm>
            <a:off x="4197350" y="5256213"/>
            <a:ext cx="257175" cy="465137"/>
            <a:chOff x="4373117" y="3733800"/>
            <a:chExt cx="401638" cy="695325"/>
          </a:xfrm>
        </p:grpSpPr>
        <p:pic>
          <p:nvPicPr>
            <p:cNvPr id="39004"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005"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VM3</a:t>
              </a:r>
            </a:p>
          </p:txBody>
        </p:sp>
      </p:grpSp>
      <p:pic>
        <p:nvPicPr>
          <p:cNvPr id="922" name="Picture 3" descr="C:\Users\User\Desktop\Dog &amp; Pony Show\Juniper\Juniper Template NEW\Juniper Icon Library PNGs\New Folder\L2_L3 Switch 2.png"/>
          <p:cNvPicPr>
            <a:picLocks noChangeAspect="1" noChangeArrowheads="1"/>
          </p:cNvPicPr>
          <p:nvPr/>
        </p:nvPicPr>
        <p:blipFill>
          <a:blip r:embed="rId24" cstate="print"/>
          <a:srcRect/>
          <a:stretch>
            <a:fillRect/>
          </a:stretch>
        </p:blipFill>
        <p:spPr bwMode="auto">
          <a:xfrm>
            <a:off x="3792538" y="4692650"/>
            <a:ext cx="395287" cy="396875"/>
          </a:xfrm>
          <a:prstGeom prst="rect">
            <a:avLst/>
          </a:prstGeom>
          <a:noFill/>
          <a:effectLst>
            <a:outerShdw blurRad="63500" sx="102000" sy="102000" algn="ctr" rotWithShape="0">
              <a:prstClr val="black">
                <a:alpha val="40000"/>
              </a:prstClr>
            </a:outerShdw>
          </a:effectLst>
        </p:spPr>
      </p:pic>
      <p:sp>
        <p:nvSpPr>
          <p:cNvPr id="923" name="Rectangle 108"/>
          <p:cNvSpPr>
            <a:spLocks noChangeArrowheads="1"/>
          </p:cNvSpPr>
          <p:nvPr/>
        </p:nvSpPr>
        <p:spPr bwMode="invGray">
          <a:xfrm>
            <a:off x="3833813" y="4324350"/>
            <a:ext cx="309562" cy="217488"/>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lIns="0" tIns="0" rIns="0" bIns="0" anchor="ctr"/>
          <a:lstStyle/>
          <a:p>
            <a:pPr algn="ctr">
              <a:defRPr/>
            </a:pPr>
            <a:r>
              <a:rPr lang="en-US" sz="1200" dirty="0">
                <a:solidFill>
                  <a:srgbClr val="FFFFFF"/>
                </a:solidFill>
              </a:rPr>
              <a:t>NIC</a:t>
            </a:r>
          </a:p>
        </p:txBody>
      </p:sp>
      <p:pic>
        <p:nvPicPr>
          <p:cNvPr id="924" name="Picture 3" descr="C:\Users\User\Desktop\Dog &amp; Pony Show\Juniper\Juniper Template NEW\Juniper Icon Library PNGs\New Folder\L2_L3 Switch 2.png"/>
          <p:cNvPicPr>
            <a:picLocks noChangeAspect="1" noChangeArrowheads="1"/>
          </p:cNvPicPr>
          <p:nvPr/>
        </p:nvPicPr>
        <p:blipFill>
          <a:blip r:embed="rId24" cstate="print"/>
          <a:srcRect/>
          <a:stretch>
            <a:fillRect/>
          </a:stretch>
        </p:blipFill>
        <p:spPr bwMode="auto">
          <a:xfrm>
            <a:off x="5033963" y="4692650"/>
            <a:ext cx="395287" cy="396875"/>
          </a:xfrm>
          <a:prstGeom prst="rect">
            <a:avLst/>
          </a:prstGeom>
          <a:noFill/>
          <a:effectLst>
            <a:outerShdw blurRad="63500" sx="102000" sy="102000" algn="ctr" rotWithShape="0">
              <a:prstClr val="black">
                <a:alpha val="40000"/>
              </a:prstClr>
            </a:outerShdw>
          </a:effectLst>
        </p:spPr>
      </p:pic>
      <p:sp>
        <p:nvSpPr>
          <p:cNvPr id="925" name="Rectangle 108"/>
          <p:cNvSpPr>
            <a:spLocks noChangeArrowheads="1"/>
          </p:cNvSpPr>
          <p:nvPr/>
        </p:nvSpPr>
        <p:spPr bwMode="invGray">
          <a:xfrm>
            <a:off x="5075238" y="4324350"/>
            <a:ext cx="309562" cy="217488"/>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lIns="0" tIns="0" rIns="0" bIns="0" anchor="ctr"/>
          <a:lstStyle/>
          <a:p>
            <a:pPr algn="ctr">
              <a:defRPr/>
            </a:pPr>
            <a:r>
              <a:rPr lang="en-US" sz="1200" dirty="0">
                <a:solidFill>
                  <a:srgbClr val="FFFFFF"/>
                </a:solidFill>
              </a:rPr>
              <a:t>NIC</a:t>
            </a:r>
          </a:p>
        </p:txBody>
      </p:sp>
      <p:pic>
        <p:nvPicPr>
          <p:cNvPr id="38966" name="Picture 207" descr="Network Cloud 3.png"/>
          <p:cNvPicPr>
            <a:picLocks noChangeAspect="1"/>
          </p:cNvPicPr>
          <p:nvPr>
            <p:custDataLst>
              <p:tags r:id="rId5"/>
            </p:custDataLst>
          </p:nvPr>
        </p:nvPicPr>
        <p:blipFill>
          <a:blip r:embed="rId25" cstate="print"/>
          <a:srcRect/>
          <a:stretch>
            <a:fillRect/>
          </a:stretch>
        </p:blipFill>
        <p:spPr bwMode="auto">
          <a:xfrm>
            <a:off x="2438400" y="1035050"/>
            <a:ext cx="1387475" cy="912813"/>
          </a:xfrm>
          <a:prstGeom prst="rect">
            <a:avLst/>
          </a:prstGeom>
          <a:noFill/>
          <a:ln w="9525">
            <a:noFill/>
            <a:miter lim="800000"/>
            <a:headEnd/>
            <a:tailEnd/>
          </a:ln>
        </p:spPr>
      </p:pic>
      <p:grpSp>
        <p:nvGrpSpPr>
          <p:cNvPr id="38967" name="Group 142"/>
          <p:cNvGrpSpPr>
            <a:grpSpLocks/>
          </p:cNvGrpSpPr>
          <p:nvPr/>
        </p:nvGrpSpPr>
        <p:grpSpPr bwMode="auto">
          <a:xfrm>
            <a:off x="2743200" y="5256213"/>
            <a:ext cx="257175" cy="465137"/>
            <a:chOff x="4373117" y="3733800"/>
            <a:chExt cx="401638" cy="695325"/>
          </a:xfrm>
        </p:grpSpPr>
        <p:pic>
          <p:nvPicPr>
            <p:cNvPr id="39002"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003"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VM6</a:t>
              </a:r>
            </a:p>
          </p:txBody>
        </p:sp>
      </p:grpSp>
      <p:sp>
        <p:nvSpPr>
          <p:cNvPr id="38968" name="TextBox 208"/>
          <p:cNvSpPr txBox="1">
            <a:spLocks noChangeArrowheads="1"/>
          </p:cNvSpPr>
          <p:nvPr/>
        </p:nvSpPr>
        <p:spPr bwMode="auto">
          <a:xfrm>
            <a:off x="2438400" y="1244600"/>
            <a:ext cx="1447800" cy="522288"/>
          </a:xfrm>
          <a:prstGeom prst="rect">
            <a:avLst/>
          </a:prstGeom>
          <a:noFill/>
          <a:ln w="9525">
            <a:noFill/>
            <a:miter lim="800000"/>
            <a:headEnd/>
            <a:tailEnd/>
          </a:ln>
        </p:spPr>
        <p:txBody>
          <a:bodyPr>
            <a:spAutoFit/>
          </a:bodyPr>
          <a:lstStyle/>
          <a:p>
            <a:pPr algn="ctr"/>
            <a:r>
              <a:rPr lang="en-US" sz="1400" b="1" dirty="0">
                <a:ea typeface="ＭＳ Ｐゴシック" pitchFamily="34" charset="-128"/>
              </a:rPr>
              <a:t>VPLS Over MPLS </a:t>
            </a:r>
            <a:r>
              <a:rPr lang="en-US" sz="1400" b="1" dirty="0" smtClean="0">
                <a:ea typeface="ＭＳ Ｐゴシック" pitchFamily="34" charset="-128"/>
              </a:rPr>
              <a:t>Cloud</a:t>
            </a:r>
            <a:endParaRPr lang="en-US" sz="1400" b="1" dirty="0">
              <a:ea typeface="ＭＳ Ｐゴシック" pitchFamily="34" charset="-128"/>
            </a:endParaRPr>
          </a:p>
        </p:txBody>
      </p:sp>
      <p:sp>
        <p:nvSpPr>
          <p:cNvPr id="38969" name="Text Box 522"/>
          <p:cNvSpPr txBox="1">
            <a:spLocks noChangeArrowheads="1"/>
          </p:cNvSpPr>
          <p:nvPr/>
        </p:nvSpPr>
        <p:spPr bwMode="invGray">
          <a:xfrm>
            <a:off x="6161088" y="1638300"/>
            <a:ext cx="2286000" cy="685800"/>
          </a:xfrm>
          <a:prstGeom prst="rect">
            <a:avLst/>
          </a:prstGeom>
          <a:noFill/>
          <a:ln w="28575" algn="ctr">
            <a:noFill/>
            <a:miter lim="800000"/>
            <a:headEnd/>
            <a:tailEnd/>
          </a:ln>
        </p:spPr>
        <p:txBody>
          <a:bodyPr lIns="0" tIns="0" rIns="0" bIns="0" anchor="ctr"/>
          <a:lstStyle/>
          <a:p>
            <a:pPr algn="ctr" defTabSz="574675"/>
            <a:r>
              <a:rPr lang="en-US" sz="1600" b="1" dirty="0" smtClean="0">
                <a:solidFill>
                  <a:schemeClr val="bg1"/>
                </a:solidFill>
              </a:rPr>
              <a:t>Routers with </a:t>
            </a:r>
            <a:r>
              <a:rPr lang="en-US" sz="1600" b="1" dirty="0">
                <a:solidFill>
                  <a:schemeClr val="bg1"/>
                </a:solidFill>
              </a:rPr>
              <a:t>VPLS</a:t>
            </a:r>
          </a:p>
        </p:txBody>
      </p:sp>
      <p:sp>
        <p:nvSpPr>
          <p:cNvPr id="38970" name="TextBox 215"/>
          <p:cNvSpPr txBox="1">
            <a:spLocks noChangeArrowheads="1"/>
          </p:cNvSpPr>
          <p:nvPr/>
        </p:nvSpPr>
        <p:spPr bwMode="auto">
          <a:xfrm>
            <a:off x="1428750" y="2886075"/>
            <a:ext cx="914400" cy="400110"/>
          </a:xfrm>
          <a:prstGeom prst="rect">
            <a:avLst/>
          </a:prstGeom>
          <a:noFill/>
          <a:ln w="9525">
            <a:noFill/>
            <a:miter lim="800000"/>
            <a:headEnd/>
            <a:tailEnd/>
          </a:ln>
        </p:spPr>
        <p:txBody>
          <a:bodyPr>
            <a:spAutoFit/>
          </a:bodyPr>
          <a:lstStyle/>
          <a:p>
            <a:pPr algn="ctr"/>
            <a:r>
              <a:rPr lang="en-US" sz="1000" b="1" dirty="0" smtClean="0"/>
              <a:t>Core Switches</a:t>
            </a:r>
            <a:endParaRPr lang="en-US" sz="1000" b="1" dirty="0"/>
          </a:p>
        </p:txBody>
      </p:sp>
      <p:sp>
        <p:nvSpPr>
          <p:cNvPr id="38971" name="TextBox 216"/>
          <p:cNvSpPr txBox="1">
            <a:spLocks noChangeArrowheads="1"/>
          </p:cNvSpPr>
          <p:nvPr/>
        </p:nvSpPr>
        <p:spPr bwMode="auto">
          <a:xfrm>
            <a:off x="1562100" y="4295775"/>
            <a:ext cx="609600" cy="307777"/>
          </a:xfrm>
          <a:prstGeom prst="rect">
            <a:avLst/>
          </a:prstGeom>
          <a:solidFill>
            <a:srgbClr val="FFFFFF">
              <a:alpha val="72156"/>
            </a:srgbClr>
          </a:solidFill>
          <a:ln w="9525">
            <a:noFill/>
            <a:miter lim="800000"/>
            <a:headEnd/>
            <a:tailEnd/>
          </a:ln>
        </p:spPr>
        <p:txBody>
          <a:bodyPr lIns="0" tIns="0" rIns="0" bIns="0">
            <a:spAutoFit/>
          </a:bodyPr>
          <a:lstStyle/>
          <a:p>
            <a:pPr algn="ctr"/>
            <a:r>
              <a:rPr lang="en-US" sz="1000" b="1" dirty="0" smtClean="0"/>
              <a:t>Access</a:t>
            </a:r>
            <a:br>
              <a:rPr lang="en-US" sz="1000" b="1" dirty="0" smtClean="0"/>
            </a:br>
            <a:r>
              <a:rPr lang="en-US" sz="1000" b="1" dirty="0" smtClean="0"/>
              <a:t>Switches</a:t>
            </a:r>
            <a:endParaRPr lang="en-US" sz="1000" b="1" dirty="0"/>
          </a:p>
        </p:txBody>
      </p:sp>
      <p:sp>
        <p:nvSpPr>
          <p:cNvPr id="38972" name="TextBox 217"/>
          <p:cNvSpPr txBox="1">
            <a:spLocks noChangeArrowheads="1"/>
          </p:cNvSpPr>
          <p:nvPr/>
        </p:nvSpPr>
        <p:spPr bwMode="auto">
          <a:xfrm>
            <a:off x="762000" y="1219200"/>
            <a:ext cx="838200" cy="400050"/>
          </a:xfrm>
          <a:prstGeom prst="rect">
            <a:avLst/>
          </a:prstGeom>
          <a:noFill/>
          <a:ln w="9525">
            <a:noFill/>
            <a:miter lim="800000"/>
            <a:headEnd/>
            <a:tailEnd/>
          </a:ln>
        </p:spPr>
        <p:txBody>
          <a:bodyPr>
            <a:spAutoFit/>
          </a:bodyPr>
          <a:lstStyle/>
          <a:p>
            <a:r>
              <a:rPr lang="en-US" sz="1000" b="1" dirty="0" smtClean="0"/>
              <a:t>Routers</a:t>
            </a:r>
            <a:endParaRPr lang="en-US" sz="1000" b="1" dirty="0"/>
          </a:p>
          <a:p>
            <a:r>
              <a:rPr lang="en-US" sz="1000" b="1" dirty="0"/>
              <a:t>With VPLS</a:t>
            </a:r>
          </a:p>
        </p:txBody>
      </p:sp>
      <p:sp>
        <p:nvSpPr>
          <p:cNvPr id="229" name="Freeform 228"/>
          <p:cNvSpPr/>
          <p:nvPr/>
        </p:nvSpPr>
        <p:spPr>
          <a:xfrm>
            <a:off x="1276350" y="5181600"/>
            <a:ext cx="323850" cy="152400"/>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 name="connsiteX0" fmla="*/ 0 w 1429498"/>
              <a:gd name="connsiteY0" fmla="*/ 252997 h 268970"/>
              <a:gd name="connsiteX1" fmla="*/ 0 w 1429498"/>
              <a:gd name="connsiteY1" fmla="*/ 1438 h 268970"/>
              <a:gd name="connsiteX2" fmla="*/ 698754 w 1429498"/>
              <a:gd name="connsiteY2" fmla="*/ 0 h 268970"/>
              <a:gd name="connsiteX3" fmla="*/ 1429498 w 1429498"/>
              <a:gd name="connsiteY3" fmla="*/ 1438 h 268970"/>
              <a:gd name="connsiteX4" fmla="*/ 1429498 w 1429498"/>
              <a:gd name="connsiteY4" fmla="*/ 268970 h 268970"/>
              <a:gd name="connsiteX0" fmla="*/ 0 w 1429498"/>
              <a:gd name="connsiteY0" fmla="*/ 252997 h 268970"/>
              <a:gd name="connsiteX1" fmla="*/ 0 w 1429498"/>
              <a:gd name="connsiteY1" fmla="*/ 1438 h 268970"/>
              <a:gd name="connsiteX2" fmla="*/ 698754 w 1429498"/>
              <a:gd name="connsiteY2" fmla="*/ 0 h 268970"/>
              <a:gd name="connsiteX3" fmla="*/ 1429498 w 1429498"/>
              <a:gd name="connsiteY3" fmla="*/ 1438 h 268970"/>
              <a:gd name="connsiteX4" fmla="*/ 1429498 w 1429498"/>
              <a:gd name="connsiteY4" fmla="*/ 268970 h 268970"/>
              <a:gd name="connsiteX0" fmla="*/ 0 w 1429498"/>
              <a:gd name="connsiteY0" fmla="*/ 252997 h 268970"/>
              <a:gd name="connsiteX1" fmla="*/ 698754 w 1429498"/>
              <a:gd name="connsiteY1" fmla="*/ 0 h 268970"/>
              <a:gd name="connsiteX2" fmla="*/ 1429498 w 1429498"/>
              <a:gd name="connsiteY2" fmla="*/ 1438 h 268970"/>
              <a:gd name="connsiteX3" fmla="*/ 1429498 w 1429498"/>
              <a:gd name="connsiteY3" fmla="*/ 268970 h 268970"/>
              <a:gd name="connsiteX0" fmla="*/ 0 w 730744"/>
              <a:gd name="connsiteY0" fmla="*/ 0 h 268970"/>
              <a:gd name="connsiteX1" fmla="*/ 730744 w 730744"/>
              <a:gd name="connsiteY1" fmla="*/ 1438 h 268970"/>
              <a:gd name="connsiteX2" fmla="*/ 730744 w 730744"/>
              <a:gd name="connsiteY2" fmla="*/ 268970 h 268970"/>
            </a:gdLst>
            <a:ahLst/>
            <a:cxnLst>
              <a:cxn ang="0">
                <a:pos x="connsiteX0" y="connsiteY0"/>
              </a:cxn>
              <a:cxn ang="0">
                <a:pos x="connsiteX1" y="connsiteY1"/>
              </a:cxn>
              <a:cxn ang="0">
                <a:pos x="connsiteX2" y="connsiteY2"/>
              </a:cxn>
            </a:cxnLst>
            <a:rect l="l" t="t" r="r" b="b"/>
            <a:pathLst>
              <a:path w="730744" h="268970">
                <a:moveTo>
                  <a:pt x="0" y="0"/>
                </a:moveTo>
                <a:lnTo>
                  <a:pt x="730744" y="1438"/>
                </a:lnTo>
                <a:lnTo>
                  <a:pt x="730744" y="26897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sp>
        <p:nvSpPr>
          <p:cNvPr id="230" name="Freeform 229"/>
          <p:cNvSpPr/>
          <p:nvPr/>
        </p:nvSpPr>
        <p:spPr>
          <a:xfrm>
            <a:off x="933450" y="5181600"/>
            <a:ext cx="342900" cy="152400"/>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 name="connsiteX0" fmla="*/ 0 w 1429498"/>
              <a:gd name="connsiteY0" fmla="*/ 251559 h 267532"/>
              <a:gd name="connsiteX1" fmla="*/ 0 w 1429498"/>
              <a:gd name="connsiteY1" fmla="*/ 0 h 267532"/>
              <a:gd name="connsiteX2" fmla="*/ 1429498 w 1429498"/>
              <a:gd name="connsiteY2" fmla="*/ 267532 h 267532"/>
              <a:gd name="connsiteX0" fmla="*/ 0 w 662800"/>
              <a:gd name="connsiteY0" fmla="*/ 251559 h 251559"/>
              <a:gd name="connsiteX1" fmla="*/ 0 w 662800"/>
              <a:gd name="connsiteY1" fmla="*/ 0 h 251559"/>
              <a:gd name="connsiteX2" fmla="*/ 662800 w 662800"/>
              <a:gd name="connsiteY2" fmla="*/ 0 h 251559"/>
            </a:gdLst>
            <a:ahLst/>
            <a:cxnLst>
              <a:cxn ang="0">
                <a:pos x="connsiteX0" y="connsiteY0"/>
              </a:cxn>
              <a:cxn ang="0">
                <a:pos x="connsiteX1" y="connsiteY1"/>
              </a:cxn>
              <a:cxn ang="0">
                <a:pos x="connsiteX2" y="connsiteY2"/>
              </a:cxn>
            </a:cxnLst>
            <a:rect l="l" t="t" r="r" b="b"/>
            <a:pathLst>
              <a:path w="662800" h="251559">
                <a:moveTo>
                  <a:pt x="0" y="251559"/>
                </a:moveTo>
                <a:lnTo>
                  <a:pt x="0" y="0"/>
                </a:lnTo>
                <a:lnTo>
                  <a:pt x="662800" y="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sp>
        <p:nvSpPr>
          <p:cNvPr id="233" name="Freeform 232"/>
          <p:cNvSpPr/>
          <p:nvPr/>
        </p:nvSpPr>
        <p:spPr>
          <a:xfrm>
            <a:off x="5143500" y="5181600"/>
            <a:ext cx="457200" cy="152400"/>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 name="connsiteX0" fmla="*/ 0 w 1429498"/>
              <a:gd name="connsiteY0" fmla="*/ 252997 h 268970"/>
              <a:gd name="connsiteX1" fmla="*/ 0 w 1429498"/>
              <a:gd name="connsiteY1" fmla="*/ 1438 h 268970"/>
              <a:gd name="connsiteX2" fmla="*/ 698754 w 1429498"/>
              <a:gd name="connsiteY2" fmla="*/ 0 h 268970"/>
              <a:gd name="connsiteX3" fmla="*/ 1429498 w 1429498"/>
              <a:gd name="connsiteY3" fmla="*/ 1438 h 268970"/>
              <a:gd name="connsiteX4" fmla="*/ 1429498 w 1429498"/>
              <a:gd name="connsiteY4" fmla="*/ 268970 h 268970"/>
              <a:gd name="connsiteX0" fmla="*/ 0 w 1429498"/>
              <a:gd name="connsiteY0" fmla="*/ 252997 h 268970"/>
              <a:gd name="connsiteX1" fmla="*/ 0 w 1429498"/>
              <a:gd name="connsiteY1" fmla="*/ 1438 h 268970"/>
              <a:gd name="connsiteX2" fmla="*/ 698754 w 1429498"/>
              <a:gd name="connsiteY2" fmla="*/ 0 h 268970"/>
              <a:gd name="connsiteX3" fmla="*/ 1429498 w 1429498"/>
              <a:gd name="connsiteY3" fmla="*/ 1438 h 268970"/>
              <a:gd name="connsiteX4" fmla="*/ 1429498 w 1429498"/>
              <a:gd name="connsiteY4" fmla="*/ 268970 h 268970"/>
              <a:gd name="connsiteX0" fmla="*/ 0 w 1429498"/>
              <a:gd name="connsiteY0" fmla="*/ 252997 h 268970"/>
              <a:gd name="connsiteX1" fmla="*/ 698754 w 1429498"/>
              <a:gd name="connsiteY1" fmla="*/ 0 h 268970"/>
              <a:gd name="connsiteX2" fmla="*/ 1429498 w 1429498"/>
              <a:gd name="connsiteY2" fmla="*/ 1438 h 268970"/>
              <a:gd name="connsiteX3" fmla="*/ 1429498 w 1429498"/>
              <a:gd name="connsiteY3" fmla="*/ 268970 h 268970"/>
              <a:gd name="connsiteX0" fmla="*/ 0 w 730744"/>
              <a:gd name="connsiteY0" fmla="*/ 0 h 268970"/>
              <a:gd name="connsiteX1" fmla="*/ 730744 w 730744"/>
              <a:gd name="connsiteY1" fmla="*/ 1438 h 268970"/>
              <a:gd name="connsiteX2" fmla="*/ 730744 w 730744"/>
              <a:gd name="connsiteY2" fmla="*/ 268970 h 268970"/>
            </a:gdLst>
            <a:ahLst/>
            <a:cxnLst>
              <a:cxn ang="0">
                <a:pos x="connsiteX0" y="connsiteY0"/>
              </a:cxn>
              <a:cxn ang="0">
                <a:pos x="connsiteX1" y="connsiteY1"/>
              </a:cxn>
              <a:cxn ang="0">
                <a:pos x="connsiteX2" y="connsiteY2"/>
              </a:cxn>
            </a:cxnLst>
            <a:rect l="l" t="t" r="r" b="b"/>
            <a:pathLst>
              <a:path w="730744" h="268970">
                <a:moveTo>
                  <a:pt x="0" y="0"/>
                </a:moveTo>
                <a:lnTo>
                  <a:pt x="730744" y="1438"/>
                </a:lnTo>
                <a:lnTo>
                  <a:pt x="730744" y="26897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sp>
        <p:nvSpPr>
          <p:cNvPr id="234" name="Freeform 233"/>
          <p:cNvSpPr/>
          <p:nvPr/>
        </p:nvSpPr>
        <p:spPr>
          <a:xfrm>
            <a:off x="4914900" y="5181600"/>
            <a:ext cx="342900" cy="152400"/>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 name="connsiteX0" fmla="*/ 0 w 1429498"/>
              <a:gd name="connsiteY0" fmla="*/ 251559 h 267532"/>
              <a:gd name="connsiteX1" fmla="*/ 0 w 1429498"/>
              <a:gd name="connsiteY1" fmla="*/ 0 h 267532"/>
              <a:gd name="connsiteX2" fmla="*/ 1429498 w 1429498"/>
              <a:gd name="connsiteY2" fmla="*/ 267532 h 267532"/>
              <a:gd name="connsiteX0" fmla="*/ 0 w 662800"/>
              <a:gd name="connsiteY0" fmla="*/ 251559 h 251559"/>
              <a:gd name="connsiteX1" fmla="*/ 0 w 662800"/>
              <a:gd name="connsiteY1" fmla="*/ 0 h 251559"/>
              <a:gd name="connsiteX2" fmla="*/ 662800 w 662800"/>
              <a:gd name="connsiteY2" fmla="*/ 0 h 251559"/>
            </a:gdLst>
            <a:ahLst/>
            <a:cxnLst>
              <a:cxn ang="0">
                <a:pos x="connsiteX0" y="connsiteY0"/>
              </a:cxn>
              <a:cxn ang="0">
                <a:pos x="connsiteX1" y="connsiteY1"/>
              </a:cxn>
              <a:cxn ang="0">
                <a:pos x="connsiteX2" y="connsiteY2"/>
              </a:cxn>
            </a:cxnLst>
            <a:rect l="l" t="t" r="r" b="b"/>
            <a:pathLst>
              <a:path w="662800" h="251559">
                <a:moveTo>
                  <a:pt x="0" y="251559"/>
                </a:moveTo>
                <a:lnTo>
                  <a:pt x="0" y="0"/>
                </a:lnTo>
                <a:lnTo>
                  <a:pt x="662800" y="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grpSp>
        <p:nvGrpSpPr>
          <p:cNvPr id="38977" name="Group 142"/>
          <p:cNvGrpSpPr>
            <a:grpSpLocks/>
          </p:cNvGrpSpPr>
          <p:nvPr/>
        </p:nvGrpSpPr>
        <p:grpSpPr bwMode="auto">
          <a:xfrm>
            <a:off x="1481138" y="5256213"/>
            <a:ext cx="257175" cy="465137"/>
            <a:chOff x="4373117" y="3733800"/>
            <a:chExt cx="401638" cy="695325"/>
          </a:xfrm>
        </p:grpSpPr>
        <p:pic>
          <p:nvPicPr>
            <p:cNvPr id="39000"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9001"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VM3</a:t>
              </a:r>
            </a:p>
          </p:txBody>
        </p:sp>
      </p:grpSp>
      <p:grpSp>
        <p:nvGrpSpPr>
          <p:cNvPr id="38978" name="Group 146"/>
          <p:cNvGrpSpPr>
            <a:grpSpLocks/>
          </p:cNvGrpSpPr>
          <p:nvPr/>
        </p:nvGrpSpPr>
        <p:grpSpPr bwMode="auto">
          <a:xfrm>
            <a:off x="4764088" y="5256213"/>
            <a:ext cx="271462" cy="465137"/>
            <a:chOff x="4373117" y="3733800"/>
            <a:chExt cx="401638" cy="695325"/>
          </a:xfrm>
        </p:grpSpPr>
        <p:pic>
          <p:nvPicPr>
            <p:cNvPr id="38998"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8999" name="TextBox 917"/>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VM4</a:t>
              </a:r>
            </a:p>
          </p:txBody>
        </p:sp>
      </p:grpSp>
      <p:cxnSp>
        <p:nvCxnSpPr>
          <p:cNvPr id="38979" name="Straight Connector 234"/>
          <p:cNvCxnSpPr>
            <a:cxnSpLocks noChangeShapeType="1"/>
          </p:cNvCxnSpPr>
          <p:nvPr/>
        </p:nvCxnSpPr>
        <p:spPr bwMode="auto">
          <a:xfrm rot="5400000" flipH="1" flipV="1">
            <a:off x="2066925" y="3571875"/>
            <a:ext cx="895350" cy="0"/>
          </a:xfrm>
          <a:prstGeom prst="line">
            <a:avLst/>
          </a:prstGeom>
          <a:noFill/>
          <a:ln w="28575">
            <a:solidFill>
              <a:schemeClr val="hlink"/>
            </a:solidFill>
            <a:round/>
            <a:headEnd/>
            <a:tailEnd/>
          </a:ln>
        </p:spPr>
      </p:cxnSp>
      <p:cxnSp>
        <p:nvCxnSpPr>
          <p:cNvPr id="38980" name="Straight Connector 235"/>
          <p:cNvCxnSpPr>
            <a:cxnSpLocks noChangeShapeType="1"/>
          </p:cNvCxnSpPr>
          <p:nvPr/>
        </p:nvCxnSpPr>
        <p:spPr bwMode="auto">
          <a:xfrm rot="5400000" flipH="1" flipV="1">
            <a:off x="771525" y="3571875"/>
            <a:ext cx="895350" cy="0"/>
          </a:xfrm>
          <a:prstGeom prst="line">
            <a:avLst/>
          </a:prstGeom>
          <a:noFill/>
          <a:ln w="28575">
            <a:solidFill>
              <a:schemeClr val="hlink"/>
            </a:solidFill>
            <a:round/>
            <a:headEnd/>
            <a:tailEnd/>
          </a:ln>
        </p:spPr>
      </p:cxnSp>
      <p:cxnSp>
        <p:nvCxnSpPr>
          <p:cNvPr id="38981" name="Straight Connector 237"/>
          <p:cNvCxnSpPr>
            <a:cxnSpLocks noChangeShapeType="1"/>
          </p:cNvCxnSpPr>
          <p:nvPr/>
        </p:nvCxnSpPr>
        <p:spPr bwMode="auto">
          <a:xfrm rot="5400000" flipH="1" flipV="1">
            <a:off x="4810125" y="3571875"/>
            <a:ext cx="895350" cy="0"/>
          </a:xfrm>
          <a:prstGeom prst="line">
            <a:avLst/>
          </a:prstGeom>
          <a:noFill/>
          <a:ln w="28575">
            <a:solidFill>
              <a:schemeClr val="hlink"/>
            </a:solidFill>
            <a:round/>
            <a:headEnd/>
            <a:tailEnd/>
          </a:ln>
        </p:spPr>
      </p:cxnSp>
      <p:cxnSp>
        <p:nvCxnSpPr>
          <p:cNvPr id="38982" name="Straight Connector 238"/>
          <p:cNvCxnSpPr>
            <a:cxnSpLocks noChangeShapeType="1"/>
          </p:cNvCxnSpPr>
          <p:nvPr/>
        </p:nvCxnSpPr>
        <p:spPr bwMode="auto">
          <a:xfrm rot="5400000" flipH="1" flipV="1">
            <a:off x="3514725" y="3571875"/>
            <a:ext cx="895350" cy="0"/>
          </a:xfrm>
          <a:prstGeom prst="line">
            <a:avLst/>
          </a:prstGeom>
          <a:noFill/>
          <a:ln w="28575">
            <a:solidFill>
              <a:schemeClr val="hlink"/>
            </a:solidFill>
            <a:round/>
            <a:headEnd/>
            <a:tailEnd/>
          </a:ln>
        </p:spPr>
      </p:cxnSp>
      <p:sp>
        <p:nvSpPr>
          <p:cNvPr id="38983" name="Freeform 239"/>
          <p:cNvSpPr>
            <a:spLocks/>
          </p:cNvSpPr>
          <p:nvPr/>
        </p:nvSpPr>
        <p:spPr bwMode="auto">
          <a:xfrm>
            <a:off x="4648200" y="1752600"/>
            <a:ext cx="609600" cy="762000"/>
          </a:xfrm>
          <a:custGeom>
            <a:avLst/>
            <a:gdLst>
              <a:gd name="T0" fmla="*/ 609601 w 714375"/>
              <a:gd name="T1" fmla="*/ 762000 h 762000"/>
              <a:gd name="T2" fmla="*/ 609601 w 714375"/>
              <a:gd name="T3" fmla="*/ 333375 h 762000"/>
              <a:gd name="T4" fmla="*/ 0 w 714375"/>
              <a:gd name="T5" fmla="*/ 333375 h 762000"/>
              <a:gd name="T6" fmla="*/ 0 w 714375"/>
              <a:gd name="T7" fmla="*/ 0 h 762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14375" h="762000">
                <a:moveTo>
                  <a:pt x="714375" y="762000"/>
                </a:moveTo>
                <a:lnTo>
                  <a:pt x="714375" y="333375"/>
                </a:lnTo>
                <a:lnTo>
                  <a:pt x="0" y="333375"/>
                </a:lnTo>
                <a:lnTo>
                  <a:pt x="0" y="0"/>
                </a:lnTo>
              </a:path>
            </a:pathLst>
          </a:custGeom>
          <a:noFill/>
          <a:ln w="28575">
            <a:solidFill>
              <a:schemeClr val="hlink"/>
            </a:solidFill>
            <a:round/>
            <a:headEnd/>
            <a:tailEnd/>
          </a:ln>
        </p:spPr>
        <p:txBody>
          <a:bodyPr anchor="ctr"/>
          <a:lstStyle/>
          <a:p>
            <a:endParaRPr lang="en-US"/>
          </a:p>
        </p:txBody>
      </p:sp>
      <p:sp>
        <p:nvSpPr>
          <p:cNvPr id="38984" name="Freeform 240"/>
          <p:cNvSpPr>
            <a:spLocks/>
          </p:cNvSpPr>
          <p:nvPr/>
        </p:nvSpPr>
        <p:spPr bwMode="auto">
          <a:xfrm flipH="1">
            <a:off x="3914775" y="1752600"/>
            <a:ext cx="657225" cy="762000"/>
          </a:xfrm>
          <a:custGeom>
            <a:avLst/>
            <a:gdLst>
              <a:gd name="T0" fmla="*/ 657225 w 714375"/>
              <a:gd name="T1" fmla="*/ 762000 h 762000"/>
              <a:gd name="T2" fmla="*/ 657225 w 714375"/>
              <a:gd name="T3" fmla="*/ 333375 h 762000"/>
              <a:gd name="T4" fmla="*/ 0 w 714375"/>
              <a:gd name="T5" fmla="*/ 333375 h 762000"/>
              <a:gd name="T6" fmla="*/ 0 w 714375"/>
              <a:gd name="T7" fmla="*/ 0 h 762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14375" h="762000">
                <a:moveTo>
                  <a:pt x="714375" y="762000"/>
                </a:moveTo>
                <a:lnTo>
                  <a:pt x="714375" y="333375"/>
                </a:lnTo>
                <a:lnTo>
                  <a:pt x="0" y="333375"/>
                </a:lnTo>
                <a:lnTo>
                  <a:pt x="0" y="0"/>
                </a:lnTo>
              </a:path>
            </a:pathLst>
          </a:custGeom>
          <a:noFill/>
          <a:ln w="28575">
            <a:solidFill>
              <a:schemeClr val="hlink"/>
            </a:solidFill>
            <a:round/>
            <a:headEnd/>
            <a:tailEnd/>
          </a:ln>
        </p:spPr>
        <p:txBody>
          <a:bodyPr anchor="ctr"/>
          <a:lstStyle/>
          <a:p>
            <a:endParaRPr lang="en-US"/>
          </a:p>
        </p:txBody>
      </p:sp>
      <p:pic>
        <p:nvPicPr>
          <p:cNvPr id="38985" name="Picture 160"/>
          <p:cNvPicPr>
            <a:picLocks noChangeAspect="1" noChangeArrowheads="1"/>
          </p:cNvPicPr>
          <p:nvPr/>
        </p:nvPicPr>
        <p:blipFill>
          <a:blip r:embed="rId26" cstate="print"/>
          <a:srcRect/>
          <a:stretch>
            <a:fillRect/>
          </a:stretch>
        </p:blipFill>
        <p:spPr bwMode="invGray">
          <a:xfrm>
            <a:off x="4322763" y="1143000"/>
            <a:ext cx="557212" cy="819150"/>
          </a:xfrm>
          <a:prstGeom prst="rect">
            <a:avLst/>
          </a:prstGeom>
          <a:noFill/>
          <a:ln w="28575" algn="ctr">
            <a:noFill/>
            <a:miter lim="800000"/>
            <a:headEnd/>
            <a:tailEnd/>
          </a:ln>
        </p:spPr>
      </p:pic>
      <p:pic>
        <p:nvPicPr>
          <p:cNvPr id="38986" name="Picture 180"/>
          <p:cNvPicPr>
            <a:picLocks noChangeAspect="1" noChangeArrowheads="1"/>
          </p:cNvPicPr>
          <p:nvPr>
            <p:custDataLst>
              <p:tags r:id="rId6"/>
            </p:custDataLst>
          </p:nvPr>
        </p:nvPicPr>
        <p:blipFill>
          <a:blip r:embed="rId27" cstate="print"/>
          <a:srcRect/>
          <a:stretch>
            <a:fillRect/>
          </a:stretch>
        </p:blipFill>
        <p:spPr bwMode="invGray">
          <a:xfrm>
            <a:off x="4994275" y="2393950"/>
            <a:ext cx="539750" cy="925513"/>
          </a:xfrm>
          <a:prstGeom prst="rect">
            <a:avLst/>
          </a:prstGeom>
          <a:noFill/>
          <a:ln w="28575" algn="ctr">
            <a:noFill/>
            <a:miter lim="800000"/>
            <a:headEnd/>
            <a:tailEnd/>
          </a:ln>
        </p:spPr>
      </p:pic>
      <p:pic>
        <p:nvPicPr>
          <p:cNvPr id="38987" name="Picture 181"/>
          <p:cNvPicPr>
            <a:picLocks noChangeAspect="1" noChangeArrowheads="1"/>
          </p:cNvPicPr>
          <p:nvPr>
            <p:custDataLst>
              <p:tags r:id="rId7"/>
            </p:custDataLst>
          </p:nvPr>
        </p:nvPicPr>
        <p:blipFill>
          <a:blip r:embed="rId27" cstate="print"/>
          <a:srcRect/>
          <a:stretch>
            <a:fillRect/>
          </a:stretch>
        </p:blipFill>
        <p:spPr bwMode="invGray">
          <a:xfrm>
            <a:off x="3667125" y="2393950"/>
            <a:ext cx="541338" cy="925513"/>
          </a:xfrm>
          <a:prstGeom prst="rect">
            <a:avLst/>
          </a:prstGeom>
          <a:noFill/>
          <a:ln w="28575" algn="ctr">
            <a:noFill/>
            <a:miter lim="800000"/>
            <a:headEnd/>
            <a:tailEnd/>
          </a:ln>
        </p:spPr>
      </p:pic>
      <p:sp>
        <p:nvSpPr>
          <p:cNvPr id="38988" name="Freeform 241"/>
          <p:cNvSpPr>
            <a:spLocks/>
          </p:cNvSpPr>
          <p:nvPr/>
        </p:nvSpPr>
        <p:spPr bwMode="auto">
          <a:xfrm>
            <a:off x="1905000" y="1752600"/>
            <a:ext cx="609600" cy="762000"/>
          </a:xfrm>
          <a:custGeom>
            <a:avLst/>
            <a:gdLst>
              <a:gd name="T0" fmla="*/ 609601 w 714375"/>
              <a:gd name="T1" fmla="*/ 762000 h 762000"/>
              <a:gd name="T2" fmla="*/ 609601 w 714375"/>
              <a:gd name="T3" fmla="*/ 333375 h 762000"/>
              <a:gd name="T4" fmla="*/ 0 w 714375"/>
              <a:gd name="T5" fmla="*/ 333375 h 762000"/>
              <a:gd name="T6" fmla="*/ 0 w 714375"/>
              <a:gd name="T7" fmla="*/ 0 h 762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14375" h="762000">
                <a:moveTo>
                  <a:pt x="714375" y="762000"/>
                </a:moveTo>
                <a:lnTo>
                  <a:pt x="714375" y="333375"/>
                </a:lnTo>
                <a:lnTo>
                  <a:pt x="0" y="333375"/>
                </a:lnTo>
                <a:lnTo>
                  <a:pt x="0" y="0"/>
                </a:lnTo>
              </a:path>
            </a:pathLst>
          </a:custGeom>
          <a:noFill/>
          <a:ln w="28575">
            <a:solidFill>
              <a:schemeClr val="hlink"/>
            </a:solidFill>
            <a:round/>
            <a:headEnd/>
            <a:tailEnd/>
          </a:ln>
        </p:spPr>
        <p:txBody>
          <a:bodyPr anchor="ctr"/>
          <a:lstStyle/>
          <a:p>
            <a:endParaRPr lang="en-US"/>
          </a:p>
        </p:txBody>
      </p:sp>
      <p:sp>
        <p:nvSpPr>
          <p:cNvPr id="38989" name="Freeform 242"/>
          <p:cNvSpPr>
            <a:spLocks/>
          </p:cNvSpPr>
          <p:nvPr/>
        </p:nvSpPr>
        <p:spPr bwMode="auto">
          <a:xfrm flipH="1">
            <a:off x="1171575" y="1752600"/>
            <a:ext cx="657225" cy="762000"/>
          </a:xfrm>
          <a:custGeom>
            <a:avLst/>
            <a:gdLst>
              <a:gd name="T0" fmla="*/ 657225 w 714375"/>
              <a:gd name="T1" fmla="*/ 762000 h 762000"/>
              <a:gd name="T2" fmla="*/ 657225 w 714375"/>
              <a:gd name="T3" fmla="*/ 333375 h 762000"/>
              <a:gd name="T4" fmla="*/ 0 w 714375"/>
              <a:gd name="T5" fmla="*/ 333375 h 762000"/>
              <a:gd name="T6" fmla="*/ 0 w 714375"/>
              <a:gd name="T7" fmla="*/ 0 h 762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14375" h="762000">
                <a:moveTo>
                  <a:pt x="714375" y="762000"/>
                </a:moveTo>
                <a:lnTo>
                  <a:pt x="714375" y="333375"/>
                </a:lnTo>
                <a:lnTo>
                  <a:pt x="0" y="333375"/>
                </a:lnTo>
                <a:lnTo>
                  <a:pt x="0" y="0"/>
                </a:lnTo>
              </a:path>
            </a:pathLst>
          </a:custGeom>
          <a:noFill/>
          <a:ln w="28575">
            <a:solidFill>
              <a:schemeClr val="hlink"/>
            </a:solidFill>
            <a:round/>
            <a:headEnd/>
            <a:tailEnd/>
          </a:ln>
        </p:spPr>
        <p:txBody>
          <a:bodyPr anchor="ctr"/>
          <a:lstStyle/>
          <a:p>
            <a:endParaRPr lang="en-US"/>
          </a:p>
        </p:txBody>
      </p:sp>
      <p:pic>
        <p:nvPicPr>
          <p:cNvPr id="38990" name="Picture 159"/>
          <p:cNvPicPr>
            <a:picLocks noChangeAspect="1" noChangeArrowheads="1"/>
          </p:cNvPicPr>
          <p:nvPr/>
        </p:nvPicPr>
        <p:blipFill>
          <a:blip r:embed="rId26" cstate="print"/>
          <a:srcRect/>
          <a:stretch>
            <a:fillRect/>
          </a:stretch>
        </p:blipFill>
        <p:spPr bwMode="invGray">
          <a:xfrm>
            <a:off x="1601788" y="1143000"/>
            <a:ext cx="557212" cy="819150"/>
          </a:xfrm>
          <a:prstGeom prst="rect">
            <a:avLst/>
          </a:prstGeom>
          <a:noFill/>
          <a:ln w="28575" algn="ctr">
            <a:noFill/>
            <a:miter lim="800000"/>
            <a:headEnd/>
            <a:tailEnd/>
          </a:ln>
        </p:spPr>
      </p:pic>
      <p:pic>
        <p:nvPicPr>
          <p:cNvPr id="38991" name="Picture 180"/>
          <p:cNvPicPr>
            <a:picLocks noChangeAspect="1" noChangeArrowheads="1"/>
          </p:cNvPicPr>
          <p:nvPr>
            <p:custDataLst>
              <p:tags r:id="rId8"/>
            </p:custDataLst>
          </p:nvPr>
        </p:nvPicPr>
        <p:blipFill>
          <a:blip r:embed="rId27" cstate="print"/>
          <a:srcRect/>
          <a:stretch>
            <a:fillRect/>
          </a:stretch>
        </p:blipFill>
        <p:spPr bwMode="invGray">
          <a:xfrm>
            <a:off x="2270125" y="2393950"/>
            <a:ext cx="539750" cy="925513"/>
          </a:xfrm>
          <a:prstGeom prst="rect">
            <a:avLst/>
          </a:prstGeom>
          <a:noFill/>
          <a:ln w="28575" algn="ctr">
            <a:noFill/>
            <a:miter lim="800000"/>
            <a:headEnd/>
            <a:tailEnd/>
          </a:ln>
        </p:spPr>
      </p:pic>
      <p:pic>
        <p:nvPicPr>
          <p:cNvPr id="38992" name="Picture 181"/>
          <p:cNvPicPr>
            <a:picLocks noChangeAspect="1" noChangeArrowheads="1"/>
          </p:cNvPicPr>
          <p:nvPr>
            <p:custDataLst>
              <p:tags r:id="rId9"/>
            </p:custDataLst>
          </p:nvPr>
        </p:nvPicPr>
        <p:blipFill>
          <a:blip r:embed="rId27" cstate="print"/>
          <a:srcRect/>
          <a:stretch>
            <a:fillRect/>
          </a:stretch>
        </p:blipFill>
        <p:spPr bwMode="invGray">
          <a:xfrm>
            <a:off x="952500" y="2393950"/>
            <a:ext cx="539750" cy="925513"/>
          </a:xfrm>
          <a:prstGeom prst="rect">
            <a:avLst/>
          </a:prstGeom>
          <a:noFill/>
          <a:ln w="28575" algn="ctr">
            <a:noFill/>
            <a:miter lim="800000"/>
            <a:headEnd/>
            <a:tailEnd/>
          </a:ln>
        </p:spPr>
      </p:pic>
      <p:sp>
        <p:nvSpPr>
          <p:cNvPr id="38993" name="TextBox 243"/>
          <p:cNvSpPr txBox="1">
            <a:spLocks noChangeArrowheads="1"/>
          </p:cNvSpPr>
          <p:nvPr/>
        </p:nvSpPr>
        <p:spPr bwMode="auto">
          <a:xfrm>
            <a:off x="4114800" y="2886075"/>
            <a:ext cx="914400" cy="400050"/>
          </a:xfrm>
          <a:prstGeom prst="rect">
            <a:avLst/>
          </a:prstGeom>
          <a:noFill/>
          <a:ln w="9525">
            <a:noFill/>
            <a:miter lim="800000"/>
            <a:headEnd/>
            <a:tailEnd/>
          </a:ln>
        </p:spPr>
        <p:txBody>
          <a:bodyPr>
            <a:spAutoFit/>
          </a:bodyPr>
          <a:lstStyle/>
          <a:p>
            <a:pPr algn="ctr"/>
            <a:r>
              <a:rPr lang="en-US" sz="1000" b="1" dirty="0" smtClean="0"/>
              <a:t>Core</a:t>
            </a:r>
            <a:endParaRPr lang="en-US" sz="1000" b="1" dirty="0"/>
          </a:p>
          <a:p>
            <a:pPr algn="ctr"/>
            <a:r>
              <a:rPr lang="en-US" sz="1000" b="1" dirty="0" smtClean="0"/>
              <a:t>Switches</a:t>
            </a:r>
            <a:endParaRPr lang="en-US" sz="1000" b="1" dirty="0"/>
          </a:p>
        </p:txBody>
      </p:sp>
      <p:sp>
        <p:nvSpPr>
          <p:cNvPr id="38994" name="TextBox 244"/>
          <p:cNvSpPr txBox="1">
            <a:spLocks noChangeArrowheads="1"/>
          </p:cNvSpPr>
          <p:nvPr/>
        </p:nvSpPr>
        <p:spPr bwMode="auto">
          <a:xfrm>
            <a:off x="4343400" y="4295775"/>
            <a:ext cx="609600" cy="307777"/>
          </a:xfrm>
          <a:prstGeom prst="rect">
            <a:avLst/>
          </a:prstGeom>
          <a:solidFill>
            <a:srgbClr val="FFFFFF">
              <a:alpha val="72156"/>
            </a:srgbClr>
          </a:solidFill>
          <a:ln w="9525">
            <a:noFill/>
            <a:miter lim="800000"/>
            <a:headEnd/>
            <a:tailEnd/>
          </a:ln>
        </p:spPr>
        <p:txBody>
          <a:bodyPr lIns="0" tIns="0" rIns="0" bIns="0">
            <a:spAutoFit/>
          </a:bodyPr>
          <a:lstStyle/>
          <a:p>
            <a:pPr algn="ctr"/>
            <a:r>
              <a:rPr lang="en-US" sz="1000" b="1" dirty="0" smtClean="0"/>
              <a:t>Access</a:t>
            </a:r>
            <a:br>
              <a:rPr lang="en-US" sz="1000" b="1" dirty="0" smtClean="0"/>
            </a:br>
            <a:r>
              <a:rPr lang="en-US" sz="1000" b="1" dirty="0" smtClean="0"/>
              <a:t>Switches</a:t>
            </a:r>
            <a:endParaRPr lang="en-US" sz="1000" b="1" dirty="0"/>
          </a:p>
        </p:txBody>
      </p:sp>
      <p:grpSp>
        <p:nvGrpSpPr>
          <p:cNvPr id="37" name="Group 146"/>
          <p:cNvGrpSpPr>
            <a:grpSpLocks/>
          </p:cNvGrpSpPr>
          <p:nvPr/>
        </p:nvGrpSpPr>
        <p:grpSpPr bwMode="auto">
          <a:xfrm>
            <a:off x="806450" y="5256213"/>
            <a:ext cx="273050" cy="465137"/>
            <a:chOff x="4373117" y="3733800"/>
            <a:chExt cx="401638" cy="695325"/>
          </a:xfrm>
        </p:grpSpPr>
        <p:pic>
          <p:nvPicPr>
            <p:cNvPr id="38996" name="Picture 75" descr="Server 1.png"/>
            <p:cNvPicPr>
              <a:picLocks noChangeAspect="1"/>
            </p:cNvPicPr>
            <p:nvPr/>
          </p:nvPicPr>
          <p:blipFill>
            <a:blip r:embed="rId23" cstate="print"/>
            <a:srcRect/>
            <a:stretch>
              <a:fillRect/>
            </a:stretch>
          </p:blipFill>
          <p:spPr bwMode="auto">
            <a:xfrm>
              <a:off x="4373117" y="3733800"/>
              <a:ext cx="401638" cy="695325"/>
            </a:xfrm>
            <a:prstGeom prst="rect">
              <a:avLst/>
            </a:prstGeom>
            <a:noFill/>
            <a:ln w="9525">
              <a:noFill/>
              <a:miter lim="800000"/>
              <a:headEnd/>
              <a:tailEnd/>
            </a:ln>
          </p:spPr>
        </p:pic>
        <p:sp>
          <p:nvSpPr>
            <p:cNvPr id="38997" name="TextBox 708"/>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VM1</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5E-6 -1.48148E-6 L 5E-6 -0.03333 L 0.03525 -0.03333 L 0.02813 -0.49606 L 0.09688 -0.49467 L 0.09896 -0.57801 L 0.40313 -0.57801 L 0.4073 -0.49606 L 0.47396 -0.49745 L 0.47084 -0.3794 L 0.47188 -0.03217 L 0.50591 -0.03241 L 0.50504 0.00093 " pathEditMode="relative" rAng="0" ptsTypes="AAAAAAAAAAAAA">
                                      <p:cBhvr>
                                        <p:cTn id="6" dur="5000" fill="hold"/>
                                        <p:tgtEl>
                                          <p:spTgt spid="37"/>
                                        </p:tgtEl>
                                        <p:attrNameLst>
                                          <p:attrName>ppt_x</p:attrName>
                                          <p:attrName>ppt_y</p:attrName>
                                        </p:attrNameLst>
                                      </p:cBhvr>
                                      <p:rCtr x="253" y="-289"/>
                                    </p:animMotion>
                                  </p:childTnLst>
                                </p:cTn>
                              </p:par>
                              <p:par>
                                <p:cTn id="7" presetID="10" presetClass="exit" presetSubtype="0" fill="hold" nodeType="withEffect">
                                  <p:stCondLst>
                                    <p:cond delay="500"/>
                                  </p:stCondLst>
                                  <p:childTnLst>
                                    <p:animEffect transition="out" filter="fade">
                                      <p:cBhvr>
                                        <p:cTn id="8" dur="2000"/>
                                        <p:tgtEl>
                                          <p:spTgt spid="230"/>
                                        </p:tgtEl>
                                      </p:cBhvr>
                                    </p:animEffect>
                                    <p:set>
                                      <p:cBhvr>
                                        <p:cTn id="9" dur="1" fill="hold">
                                          <p:stCondLst>
                                            <p:cond delay="1999"/>
                                          </p:stCondLst>
                                        </p:cTn>
                                        <p:tgtEl>
                                          <p:spTgt spid="230"/>
                                        </p:tgtEl>
                                        <p:attrNameLst>
                                          <p:attrName>style.visibility</p:attrName>
                                        </p:attrNameLst>
                                      </p:cBhvr>
                                      <p:to>
                                        <p:strVal val="hidden"/>
                                      </p:to>
                                    </p:set>
                                  </p:childTnLst>
                                </p:cTn>
                              </p:par>
                            </p:childTnLst>
                          </p:cTn>
                        </p:par>
                        <p:par>
                          <p:cTn id="10" fill="hold">
                            <p:stCondLst>
                              <p:cond delay="5000"/>
                            </p:stCondLst>
                            <p:childTnLst>
                              <p:par>
                                <p:cTn id="11" presetID="10" presetClass="entr" presetSubtype="0" fill="hold" nodeType="afterEffect">
                                  <p:stCondLst>
                                    <p:cond delay="0"/>
                                  </p:stCondLst>
                                  <p:childTnLst>
                                    <p:set>
                                      <p:cBhvr>
                                        <p:cTn id="12" dur="1" fill="hold">
                                          <p:stCondLst>
                                            <p:cond delay="0"/>
                                          </p:stCondLst>
                                        </p:cTn>
                                        <p:tgtEl>
                                          <p:spTgt spid="233"/>
                                        </p:tgtEl>
                                        <p:attrNameLst>
                                          <p:attrName>style.visibility</p:attrName>
                                        </p:attrNameLst>
                                      </p:cBhvr>
                                      <p:to>
                                        <p:strVal val="visible"/>
                                      </p:to>
                                    </p:set>
                                    <p:animEffect transition="in" filter="fade">
                                      <p:cBhvr>
                                        <p:cTn id="13" dur="1000"/>
                                        <p:tgtEl>
                                          <p:spTgt spid="2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Rectangle 266"/>
          <p:cNvSpPr/>
          <p:nvPr/>
        </p:nvSpPr>
        <p:spPr>
          <a:xfrm>
            <a:off x="0" y="5029200"/>
            <a:ext cx="9144000" cy="182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3" name="TextBox 302"/>
          <p:cNvSpPr txBox="1"/>
          <p:nvPr/>
        </p:nvSpPr>
        <p:spPr>
          <a:xfrm>
            <a:off x="309563" y="2057400"/>
            <a:ext cx="2066925" cy="5638800"/>
          </a:xfrm>
          <a:prstGeom prst="rect">
            <a:avLst/>
          </a:prstGeom>
          <a:gradFill>
            <a:gsLst>
              <a:gs pos="0">
                <a:schemeClr val="accent5">
                  <a:lumMod val="75000"/>
                </a:schemeClr>
              </a:gs>
              <a:gs pos="100000">
                <a:schemeClr val="accent1">
                  <a:tint val="23500"/>
                  <a:satMod val="160000"/>
                  <a:alpha val="0"/>
                </a:schemeClr>
              </a:gs>
            </a:gsLst>
            <a:lin ang="5400000" scaled="0"/>
          </a:gradFill>
          <a:ln w="25400">
            <a:gradFill flip="none" rotWithShape="1">
              <a:gsLst>
                <a:gs pos="0">
                  <a:schemeClr val="accent1">
                    <a:tint val="66000"/>
                    <a:satMod val="160000"/>
                    <a:alpha val="0"/>
                  </a:schemeClr>
                </a:gs>
                <a:gs pos="100000">
                  <a:schemeClr val="accent5">
                    <a:lumMod val="50000"/>
                  </a:schemeClr>
                </a:gs>
              </a:gsLst>
              <a:lin ang="16200000" scaled="1"/>
              <a:tileRect/>
            </a:gradFill>
          </a:ln>
          <a:effectLst/>
        </p:spPr>
        <p:txBody>
          <a:bodyPr tIns="91440" bIns="91440"/>
          <a:lstStyle/>
          <a:p>
            <a:pPr marL="177800" indent="-177800">
              <a:lnSpc>
                <a:spcPts val="1900"/>
              </a:lnSpc>
              <a:spcAft>
                <a:spcPts val="600"/>
              </a:spcAft>
              <a:buClr>
                <a:srgbClr val="4D4D4D"/>
              </a:buClr>
              <a:tabLst>
                <a:tab pos="177800" algn="l"/>
              </a:tabLst>
              <a:defRPr/>
            </a:pPr>
            <a:endParaRPr lang="en-US" sz="1500" dirty="0">
              <a:solidFill>
                <a:srgbClr val="494949"/>
              </a:solidFill>
            </a:endParaRPr>
          </a:p>
        </p:txBody>
      </p:sp>
      <p:sp>
        <p:nvSpPr>
          <p:cNvPr id="325" name="Rectangle 324"/>
          <p:cNvSpPr/>
          <p:nvPr/>
        </p:nvSpPr>
        <p:spPr>
          <a:xfrm>
            <a:off x="0" y="4376738"/>
            <a:ext cx="2514600" cy="915987"/>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2" name="Rectangle 321"/>
          <p:cNvSpPr/>
          <p:nvPr/>
        </p:nvSpPr>
        <p:spPr>
          <a:xfrm>
            <a:off x="304800" y="2146300"/>
            <a:ext cx="2057400" cy="68580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4" name="Rectangle 323"/>
          <p:cNvSpPr/>
          <p:nvPr/>
        </p:nvSpPr>
        <p:spPr>
          <a:xfrm>
            <a:off x="238125" y="2274888"/>
            <a:ext cx="2209800" cy="523875"/>
          </a:xfrm>
          <a:prstGeom prst="rect">
            <a:avLst/>
          </a:prstGeom>
          <a:ln>
            <a:noFill/>
          </a:ln>
        </p:spPr>
        <p:txBody>
          <a:bodyPr>
            <a:spAutoFit/>
          </a:bodyPr>
          <a:lstStyle/>
          <a:p>
            <a:pPr algn="ctr">
              <a:defRPr/>
            </a:pPr>
            <a:r>
              <a:rPr lang="en-US" sz="1400" b="1" dirty="0">
                <a:solidFill>
                  <a:schemeClr val="bg1"/>
                </a:solidFill>
                <a:effectLst>
                  <a:outerShdw blurRad="50800" dist="38100" dir="2700000" algn="tl" rotWithShape="0">
                    <a:prstClr val="black">
                      <a:alpha val="40000"/>
                    </a:prstClr>
                  </a:outerShdw>
                </a:effectLst>
              </a:rPr>
              <a:t>INFRASTRUCTURE THAT IS:</a:t>
            </a:r>
          </a:p>
        </p:txBody>
      </p:sp>
      <p:sp>
        <p:nvSpPr>
          <p:cNvPr id="302" name="TextBox 301"/>
          <p:cNvSpPr txBox="1"/>
          <p:nvPr/>
        </p:nvSpPr>
        <p:spPr>
          <a:xfrm>
            <a:off x="6781800" y="2057400"/>
            <a:ext cx="2066925" cy="5638800"/>
          </a:xfrm>
          <a:prstGeom prst="rect">
            <a:avLst/>
          </a:prstGeom>
          <a:gradFill>
            <a:gsLst>
              <a:gs pos="0">
                <a:schemeClr val="accent5">
                  <a:lumMod val="75000"/>
                </a:schemeClr>
              </a:gs>
              <a:gs pos="100000">
                <a:schemeClr val="accent1">
                  <a:tint val="23500"/>
                  <a:satMod val="160000"/>
                  <a:alpha val="0"/>
                </a:schemeClr>
              </a:gs>
            </a:gsLst>
            <a:lin ang="5400000" scaled="0"/>
          </a:gradFill>
          <a:ln w="25400">
            <a:gradFill flip="none" rotWithShape="1">
              <a:gsLst>
                <a:gs pos="0">
                  <a:schemeClr val="accent1">
                    <a:tint val="66000"/>
                    <a:satMod val="160000"/>
                    <a:alpha val="0"/>
                  </a:schemeClr>
                </a:gs>
                <a:gs pos="100000">
                  <a:schemeClr val="accent5">
                    <a:lumMod val="50000"/>
                  </a:schemeClr>
                </a:gs>
              </a:gsLst>
              <a:lin ang="16200000" scaled="1"/>
              <a:tileRect/>
            </a:gradFill>
          </a:ln>
          <a:effectLst/>
        </p:spPr>
        <p:txBody>
          <a:bodyPr tIns="91440" bIns="91440"/>
          <a:lstStyle/>
          <a:p>
            <a:pPr marL="177800" indent="-177800">
              <a:lnSpc>
                <a:spcPts val="1900"/>
              </a:lnSpc>
              <a:spcAft>
                <a:spcPts val="600"/>
              </a:spcAft>
              <a:buClr>
                <a:srgbClr val="4D4D4D"/>
              </a:buClr>
              <a:tabLst>
                <a:tab pos="177800" algn="l"/>
              </a:tabLst>
              <a:defRPr/>
            </a:pPr>
            <a:endParaRPr lang="en-US" sz="1500" dirty="0">
              <a:solidFill>
                <a:srgbClr val="494949"/>
              </a:solidFill>
            </a:endParaRPr>
          </a:p>
        </p:txBody>
      </p:sp>
      <p:sp>
        <p:nvSpPr>
          <p:cNvPr id="323" name="Rectangle 322"/>
          <p:cNvSpPr/>
          <p:nvPr/>
        </p:nvSpPr>
        <p:spPr>
          <a:xfrm>
            <a:off x="6781800" y="2146300"/>
            <a:ext cx="2057400" cy="68580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5874" name="Rectangle 118"/>
          <p:cNvSpPr>
            <a:spLocks noGrp="1" noChangeArrowheads="1"/>
          </p:cNvSpPr>
          <p:nvPr>
            <p:ph type="title"/>
          </p:nvPr>
        </p:nvSpPr>
        <p:spPr/>
        <p:txBody>
          <a:bodyPr>
            <a:normAutofit/>
          </a:bodyPr>
          <a:lstStyle/>
          <a:p>
            <a:pPr>
              <a:defRPr/>
            </a:pPr>
            <a:r>
              <a:rPr/>
              <a:t>MANAGEABILITY</a:t>
            </a:r>
          </a:p>
        </p:txBody>
      </p:sp>
      <p:sp>
        <p:nvSpPr>
          <p:cNvPr id="273" name="TextBox 272"/>
          <p:cNvSpPr txBox="1"/>
          <p:nvPr/>
        </p:nvSpPr>
        <p:spPr>
          <a:xfrm>
            <a:off x="304800" y="1028700"/>
            <a:ext cx="8534400" cy="914400"/>
          </a:xfrm>
          <a:prstGeom prst="rect">
            <a:avLst/>
          </a:prstGeom>
          <a:solidFill>
            <a:schemeClr val="accent5">
              <a:lumMod val="75000"/>
            </a:schemeClr>
          </a:solidFill>
          <a:ln w="25400">
            <a:solidFill>
              <a:schemeClr val="accent1">
                <a:lumMod val="75000"/>
              </a:schemeClr>
            </a:solidFill>
          </a:ln>
          <a:effectLst>
            <a:outerShdw blurRad="50800" dist="38100" dir="2700000" algn="tl" rotWithShape="0">
              <a:prstClr val="black">
                <a:alpha val="40000"/>
              </a:prstClr>
            </a:outerShdw>
          </a:effectLst>
        </p:spPr>
        <p:txBody>
          <a:bodyPr tIns="91440" bIns="91440"/>
          <a:lstStyle/>
          <a:p>
            <a:pPr marL="177800" indent="-177800">
              <a:lnSpc>
                <a:spcPts val="1900"/>
              </a:lnSpc>
              <a:spcAft>
                <a:spcPts val="600"/>
              </a:spcAft>
              <a:buClr>
                <a:srgbClr val="4D4D4D"/>
              </a:buClr>
              <a:tabLst>
                <a:tab pos="177800" algn="l"/>
              </a:tabLst>
              <a:defRPr/>
            </a:pPr>
            <a:endParaRPr lang="en-US" sz="1500" dirty="0">
              <a:solidFill>
                <a:srgbClr val="494949"/>
              </a:solidFill>
            </a:endParaRPr>
          </a:p>
        </p:txBody>
      </p:sp>
      <p:sp>
        <p:nvSpPr>
          <p:cNvPr id="321" name="Rectangle 320"/>
          <p:cNvSpPr/>
          <p:nvPr/>
        </p:nvSpPr>
        <p:spPr>
          <a:xfrm>
            <a:off x="304800" y="1143000"/>
            <a:ext cx="8534400" cy="68580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7" name="Rectangle 316"/>
          <p:cNvSpPr/>
          <p:nvPr/>
        </p:nvSpPr>
        <p:spPr>
          <a:xfrm>
            <a:off x="304800" y="1143000"/>
            <a:ext cx="8534400"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8" name="Rectangle 317"/>
          <p:cNvSpPr/>
          <p:nvPr/>
        </p:nvSpPr>
        <p:spPr>
          <a:xfrm>
            <a:off x="304800" y="1295400"/>
            <a:ext cx="8534400" cy="400050"/>
          </a:xfrm>
          <a:prstGeom prst="rect">
            <a:avLst/>
          </a:prstGeom>
          <a:ln>
            <a:noFill/>
          </a:ln>
        </p:spPr>
        <p:txBody>
          <a:bodyPr>
            <a:spAutoFit/>
          </a:bodyPr>
          <a:lstStyle/>
          <a:p>
            <a:pPr algn="ctr">
              <a:defRPr/>
            </a:pPr>
            <a:r>
              <a:rPr lang="en-US" sz="2000" b="1" dirty="0">
                <a:solidFill>
                  <a:schemeClr val="bg1"/>
                </a:solidFill>
                <a:effectLst>
                  <a:outerShdw blurRad="50800" dist="38100" dir="2700000" algn="tl" rotWithShape="0">
                    <a:prstClr val="black">
                      <a:alpha val="40000"/>
                    </a:prstClr>
                  </a:outerShdw>
                </a:effectLst>
              </a:rPr>
              <a:t>SIMPLIFICATION</a:t>
            </a:r>
          </a:p>
        </p:txBody>
      </p:sp>
      <p:sp>
        <p:nvSpPr>
          <p:cNvPr id="319" name="Rectangle 318"/>
          <p:cNvSpPr/>
          <p:nvPr/>
        </p:nvSpPr>
        <p:spPr>
          <a:xfrm>
            <a:off x="0" y="3184525"/>
            <a:ext cx="2514600"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6" name="Rectangle 325"/>
          <p:cNvSpPr/>
          <p:nvPr/>
        </p:nvSpPr>
        <p:spPr>
          <a:xfrm>
            <a:off x="-66675" y="4419600"/>
            <a:ext cx="2819400" cy="830263"/>
          </a:xfrm>
          <a:prstGeom prst="rect">
            <a:avLst/>
          </a:prstGeom>
          <a:ln>
            <a:noFill/>
          </a:ln>
        </p:spPr>
        <p:txBody>
          <a:bodyPr>
            <a:spAutoFit/>
          </a:bodyPr>
          <a:lstStyle/>
          <a:p>
            <a:pPr algn="ctr">
              <a:defRPr/>
            </a:pPr>
            <a:r>
              <a:rPr lang="en-US" sz="1600" b="1" dirty="0">
                <a:solidFill>
                  <a:schemeClr val="bg1"/>
                </a:solidFill>
                <a:effectLst>
                  <a:outerShdw blurRad="50800" dist="38100" dir="2700000" algn="tl" rotWithShape="0">
                    <a:prstClr val="black">
                      <a:alpha val="40000"/>
                    </a:prstClr>
                  </a:outerShdw>
                </a:effectLst>
              </a:rPr>
              <a:t>OPEN, </a:t>
            </a:r>
            <a:br>
              <a:rPr lang="en-US" sz="1600" b="1" dirty="0">
                <a:solidFill>
                  <a:schemeClr val="bg1"/>
                </a:solidFill>
                <a:effectLst>
                  <a:outerShdw blurRad="50800" dist="38100" dir="2700000" algn="tl" rotWithShape="0">
                    <a:prstClr val="black">
                      <a:alpha val="40000"/>
                    </a:prstClr>
                  </a:outerShdw>
                </a:effectLst>
              </a:rPr>
            </a:br>
            <a:r>
              <a:rPr lang="en-US" sz="1600" b="1" dirty="0">
                <a:solidFill>
                  <a:schemeClr val="bg1"/>
                </a:solidFill>
                <a:effectLst>
                  <a:outerShdw blurRad="50800" dist="38100" dir="2700000" algn="tl" rotWithShape="0">
                    <a:prstClr val="black">
                      <a:alpha val="40000"/>
                    </a:prstClr>
                  </a:outerShdw>
                </a:effectLst>
              </a:rPr>
              <a:t>STANDARDS </a:t>
            </a:r>
            <a:br>
              <a:rPr lang="en-US" sz="1600" b="1" dirty="0">
                <a:solidFill>
                  <a:schemeClr val="bg1"/>
                </a:solidFill>
                <a:effectLst>
                  <a:outerShdw blurRad="50800" dist="38100" dir="2700000" algn="tl" rotWithShape="0">
                    <a:prstClr val="black">
                      <a:alpha val="40000"/>
                    </a:prstClr>
                  </a:outerShdw>
                </a:effectLst>
              </a:rPr>
            </a:br>
            <a:r>
              <a:rPr lang="en-US" sz="1600" b="1" dirty="0">
                <a:solidFill>
                  <a:schemeClr val="bg1"/>
                </a:solidFill>
                <a:effectLst>
                  <a:outerShdw blurRad="50800" dist="38100" dir="2700000" algn="tl" rotWithShape="0">
                    <a:prstClr val="black">
                      <a:alpha val="40000"/>
                    </a:prstClr>
                  </a:outerShdw>
                </a:effectLst>
              </a:rPr>
              <a:t>BASED</a:t>
            </a:r>
          </a:p>
        </p:txBody>
      </p:sp>
      <p:sp>
        <p:nvSpPr>
          <p:cNvPr id="327" name="Rectangle 326"/>
          <p:cNvSpPr/>
          <p:nvPr/>
        </p:nvSpPr>
        <p:spPr>
          <a:xfrm>
            <a:off x="6477000" y="3257550"/>
            <a:ext cx="2617788"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9" name="Rectangle 328"/>
          <p:cNvSpPr/>
          <p:nvPr/>
        </p:nvSpPr>
        <p:spPr>
          <a:xfrm>
            <a:off x="6477000" y="4484688"/>
            <a:ext cx="2617788"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0" name="Rectangle 329"/>
          <p:cNvSpPr/>
          <p:nvPr/>
        </p:nvSpPr>
        <p:spPr>
          <a:xfrm>
            <a:off x="6397625" y="4484688"/>
            <a:ext cx="2819400" cy="704850"/>
          </a:xfrm>
          <a:prstGeom prst="rect">
            <a:avLst/>
          </a:prstGeom>
          <a:ln>
            <a:noFill/>
          </a:ln>
        </p:spPr>
        <p:txBody>
          <a:bodyPr anchor="ctr"/>
          <a:lstStyle/>
          <a:p>
            <a:pPr algn="ctr">
              <a:defRPr/>
            </a:pPr>
            <a:r>
              <a:rPr lang="en-US" sz="1600" b="1" dirty="0">
                <a:solidFill>
                  <a:srgbClr val="FEFFFF"/>
                </a:solidFill>
                <a:effectLst>
                  <a:outerShdw blurRad="127000" algn="ctr" rotWithShape="0">
                    <a:prstClr val="black">
                      <a:alpha val="40000"/>
                    </a:prstClr>
                  </a:outerShdw>
                </a:effectLst>
                <a:latin typeface="Arial" charset="0"/>
                <a:ea typeface="ＭＳ Ｐゴシック"/>
                <a:cs typeface="Arial"/>
              </a:rPr>
              <a:t>SECURITY</a:t>
            </a:r>
          </a:p>
        </p:txBody>
      </p:sp>
      <p:sp>
        <p:nvSpPr>
          <p:cNvPr id="334" name="Rectangle 333"/>
          <p:cNvSpPr/>
          <p:nvPr/>
        </p:nvSpPr>
        <p:spPr>
          <a:xfrm>
            <a:off x="6705600" y="2228850"/>
            <a:ext cx="2209800" cy="523875"/>
          </a:xfrm>
          <a:prstGeom prst="rect">
            <a:avLst/>
          </a:prstGeom>
          <a:ln>
            <a:noFill/>
          </a:ln>
        </p:spPr>
        <p:txBody>
          <a:bodyPr>
            <a:spAutoFit/>
          </a:bodyPr>
          <a:lstStyle/>
          <a:p>
            <a:pPr algn="ctr">
              <a:defRPr/>
            </a:pPr>
            <a:r>
              <a:rPr lang="en-US" sz="1400" b="1" dirty="0">
                <a:solidFill>
                  <a:schemeClr val="bg1"/>
                </a:solidFill>
                <a:effectLst>
                  <a:outerShdw blurRad="50800" dist="38100" dir="2700000" algn="tl" rotWithShape="0">
                    <a:prstClr val="black">
                      <a:alpha val="40000"/>
                    </a:prstClr>
                  </a:outerShdw>
                </a:effectLst>
              </a:rPr>
              <a:t>ENHANCED SERVICES NEEDED</a:t>
            </a:r>
          </a:p>
        </p:txBody>
      </p:sp>
      <p:sp>
        <p:nvSpPr>
          <p:cNvPr id="320" name="Rectangle 319"/>
          <p:cNvSpPr/>
          <p:nvPr/>
        </p:nvSpPr>
        <p:spPr>
          <a:xfrm>
            <a:off x="-66675" y="3254375"/>
            <a:ext cx="2819400" cy="584200"/>
          </a:xfrm>
          <a:prstGeom prst="rect">
            <a:avLst/>
          </a:prstGeom>
          <a:ln>
            <a:noFill/>
          </a:ln>
        </p:spPr>
        <p:txBody>
          <a:bodyPr>
            <a:spAutoFit/>
          </a:bodyPr>
          <a:lstStyle/>
          <a:p>
            <a:pPr algn="ctr">
              <a:defRPr/>
            </a:pPr>
            <a:r>
              <a:rPr lang="en-US" sz="1600" b="1" dirty="0">
                <a:solidFill>
                  <a:schemeClr val="bg1"/>
                </a:solidFill>
                <a:effectLst>
                  <a:outerShdw blurRad="50800" dist="38100" dir="2700000" algn="tl" rotWithShape="0">
                    <a:prstClr val="black">
                      <a:alpha val="40000"/>
                    </a:prstClr>
                  </a:outerShdw>
                </a:effectLst>
              </a:rPr>
              <a:t>HIGH </a:t>
            </a:r>
            <a:br>
              <a:rPr lang="en-US" sz="1600" b="1" dirty="0">
                <a:solidFill>
                  <a:schemeClr val="bg1"/>
                </a:solidFill>
                <a:effectLst>
                  <a:outerShdw blurRad="50800" dist="38100" dir="2700000" algn="tl" rotWithShape="0">
                    <a:prstClr val="black">
                      <a:alpha val="40000"/>
                    </a:prstClr>
                  </a:outerShdw>
                </a:effectLst>
              </a:rPr>
            </a:br>
            <a:r>
              <a:rPr lang="en-US" sz="1600" b="1" dirty="0">
                <a:solidFill>
                  <a:schemeClr val="bg1"/>
                </a:solidFill>
                <a:effectLst>
                  <a:outerShdw blurRad="50800" dist="38100" dir="2700000" algn="tl" rotWithShape="0">
                    <a:prstClr val="black">
                      <a:alpha val="40000"/>
                    </a:prstClr>
                  </a:outerShdw>
                </a:effectLst>
              </a:rPr>
              <a:t>PERFORMANCE</a:t>
            </a:r>
          </a:p>
        </p:txBody>
      </p:sp>
      <p:sp>
        <p:nvSpPr>
          <p:cNvPr id="328" name="Rectangle 327"/>
          <p:cNvSpPr/>
          <p:nvPr/>
        </p:nvSpPr>
        <p:spPr>
          <a:xfrm>
            <a:off x="6397625" y="3257550"/>
            <a:ext cx="2819400" cy="704850"/>
          </a:xfrm>
          <a:prstGeom prst="rect">
            <a:avLst/>
          </a:prstGeom>
          <a:ln>
            <a:noFill/>
          </a:ln>
        </p:spPr>
        <p:txBody>
          <a:bodyPr anchor="ctr"/>
          <a:lstStyle/>
          <a:p>
            <a:pPr algn="ctr">
              <a:defRPr/>
            </a:pPr>
            <a:r>
              <a:rPr lang="en-US" sz="1600" b="1" dirty="0">
                <a:solidFill>
                  <a:srgbClr val="FEFFFF"/>
                </a:solidFill>
                <a:effectLst>
                  <a:outerShdw blurRad="127000" algn="ctr" rotWithShape="0">
                    <a:prstClr val="black">
                      <a:alpha val="40000"/>
                    </a:prstClr>
                  </a:outerShdw>
                </a:effectLst>
                <a:latin typeface="Arial" charset="0"/>
                <a:ea typeface="ＭＳ Ｐゴシック"/>
                <a:cs typeface="Arial"/>
              </a:rPr>
              <a:t>MOBILITY</a:t>
            </a:r>
          </a:p>
        </p:txBody>
      </p:sp>
      <p:sp>
        <p:nvSpPr>
          <p:cNvPr id="282" name="Rectangle 281"/>
          <p:cNvSpPr/>
          <p:nvPr/>
        </p:nvSpPr>
        <p:spPr>
          <a:xfrm>
            <a:off x="0" y="990600"/>
            <a:ext cx="9144000" cy="5867400"/>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1" name="Rectangle 330"/>
          <p:cNvSpPr/>
          <p:nvPr/>
        </p:nvSpPr>
        <p:spPr>
          <a:xfrm>
            <a:off x="6477000" y="5680075"/>
            <a:ext cx="2617788"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5" name="Rectangle 334"/>
          <p:cNvSpPr/>
          <p:nvPr/>
        </p:nvSpPr>
        <p:spPr>
          <a:xfrm>
            <a:off x="6553200" y="5684838"/>
            <a:ext cx="2514600" cy="687387"/>
          </a:xfrm>
          <a:prstGeom prst="rect">
            <a:avLst/>
          </a:prstGeom>
          <a:gradFill>
            <a:gsLst>
              <a:gs pos="0">
                <a:srgbClr val="F79646">
                  <a:alpha val="0"/>
                </a:srgbClr>
              </a:gs>
              <a:gs pos="50000">
                <a:srgbClr val="F79646"/>
              </a:gs>
              <a:gs pos="100000">
                <a:srgbClr val="F79646">
                  <a:alpha val="0"/>
                </a:srgb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2" name="Rectangle 331"/>
          <p:cNvSpPr/>
          <p:nvPr/>
        </p:nvSpPr>
        <p:spPr>
          <a:xfrm>
            <a:off x="6397625" y="5680075"/>
            <a:ext cx="2819400" cy="704850"/>
          </a:xfrm>
          <a:prstGeom prst="rect">
            <a:avLst/>
          </a:prstGeom>
          <a:ln>
            <a:noFill/>
          </a:ln>
        </p:spPr>
        <p:txBody>
          <a:bodyPr anchor="ctr"/>
          <a:lstStyle/>
          <a:p>
            <a:pPr algn="ctr">
              <a:defRPr/>
            </a:pPr>
            <a:r>
              <a:rPr lang="en-US" sz="1600" b="1" dirty="0">
                <a:solidFill>
                  <a:srgbClr val="FEFFFF"/>
                </a:solidFill>
                <a:effectLst>
                  <a:outerShdw blurRad="127000" algn="ctr" rotWithShape="0">
                    <a:prstClr val="black">
                      <a:alpha val="40000"/>
                    </a:prstClr>
                  </a:outerShdw>
                </a:effectLst>
                <a:latin typeface="Arial" charset="0"/>
                <a:ea typeface="ＭＳ Ｐゴシック"/>
                <a:cs typeface="Arial"/>
              </a:rPr>
              <a:t>MANAGEABILITY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5"/>
                                        </p:tgtEl>
                                        <p:attrNameLst>
                                          <p:attrName>style.visibility</p:attrName>
                                        </p:attrNameLst>
                                      </p:cBhvr>
                                      <p:to>
                                        <p:strVal val="visible"/>
                                      </p:to>
                                    </p:set>
                                    <p:animEffect transition="in" filter="fade">
                                      <p:cBhvr>
                                        <p:cTn id="7" dur="1000"/>
                                        <p:tgtEl>
                                          <p:spTgt spid="33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2"/>
                                        </p:tgtEl>
                                        <p:attrNameLst>
                                          <p:attrName>style.visibility</p:attrName>
                                        </p:attrNameLst>
                                      </p:cBhvr>
                                      <p:to>
                                        <p:strVal val="visible"/>
                                      </p:to>
                                    </p:set>
                                    <p:animEffect transition="in" filter="fade">
                                      <p:cBhvr>
                                        <p:cTn id="10" dur="1000"/>
                                        <p:tgtEl>
                                          <p:spTgt spid="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 grpId="0" animBg="1"/>
      <p:bldP spid="33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ounded Rectangle 52"/>
          <p:cNvSpPr/>
          <p:nvPr/>
        </p:nvSpPr>
        <p:spPr bwMode="gray">
          <a:xfrm>
            <a:off x="5943600" y="1524000"/>
            <a:ext cx="2724150" cy="4495800"/>
          </a:xfrm>
          <a:prstGeom prst="roundRect">
            <a:avLst>
              <a:gd name="adj" fmla="val 0"/>
            </a:avLst>
          </a:prstGeom>
          <a:solidFill>
            <a:schemeClr val="bg1"/>
          </a:solidFill>
          <a:ln w="34925">
            <a:solidFill>
              <a:schemeClr val="accent6">
                <a:lumMod val="20000"/>
                <a:lumOff val="80000"/>
              </a:schemeClr>
            </a:solidFill>
            <a:miter lim="800000"/>
            <a:headEnd/>
            <a:tailEnd/>
          </a:ln>
          <a:effectLst>
            <a:outerShdw blurRad="50800" dist="50800" dir="462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987" name="TextBox 122"/>
          <p:cNvSpPr txBox="1">
            <a:spLocks noChangeArrowheads="1"/>
          </p:cNvSpPr>
          <p:nvPr/>
        </p:nvSpPr>
        <p:spPr bwMode="auto">
          <a:xfrm>
            <a:off x="457200" y="1219200"/>
            <a:ext cx="5257800" cy="1524000"/>
          </a:xfrm>
          <a:prstGeom prst="rect">
            <a:avLst/>
          </a:prstGeom>
          <a:solidFill>
            <a:srgbClr val="E8E8E8"/>
          </a:solidFill>
          <a:ln w="9525">
            <a:noFill/>
            <a:miter lim="800000"/>
            <a:headEnd/>
            <a:tailEnd/>
          </a:ln>
        </p:spPr>
        <p:txBody>
          <a:bodyPr tIns="91440" bIns="91440"/>
          <a:lstStyle/>
          <a:p>
            <a:pPr marL="177800" indent="-177800">
              <a:lnSpc>
                <a:spcPts val="1900"/>
              </a:lnSpc>
              <a:spcAft>
                <a:spcPts val="600"/>
              </a:spcAft>
              <a:buClr>
                <a:srgbClr val="4D4D4D"/>
              </a:buClr>
              <a:tabLst>
                <a:tab pos="177800" algn="l"/>
              </a:tabLst>
            </a:pPr>
            <a:endParaRPr lang="en-US" sz="1500">
              <a:solidFill>
                <a:srgbClr val="494949"/>
              </a:solidFill>
            </a:endParaRPr>
          </a:p>
        </p:txBody>
      </p:sp>
      <p:sp>
        <p:nvSpPr>
          <p:cNvPr id="124" name="TextBox 123"/>
          <p:cNvSpPr txBox="1"/>
          <p:nvPr/>
        </p:nvSpPr>
        <p:spPr>
          <a:xfrm>
            <a:off x="419100" y="3276600"/>
            <a:ext cx="5257800" cy="1524000"/>
          </a:xfrm>
          <a:prstGeom prst="rect">
            <a:avLst/>
          </a:prstGeom>
          <a:solidFill>
            <a:schemeClr val="accent5">
              <a:lumMod val="20000"/>
              <a:lumOff val="80000"/>
            </a:schemeClr>
          </a:solidFill>
        </p:spPr>
        <p:txBody>
          <a:bodyPr tIns="91440" bIns="91440"/>
          <a:lstStyle/>
          <a:p>
            <a:pPr marL="177800" indent="-177800">
              <a:lnSpc>
                <a:spcPts val="1900"/>
              </a:lnSpc>
              <a:spcAft>
                <a:spcPts val="600"/>
              </a:spcAft>
              <a:buClr>
                <a:srgbClr val="4D4D4D"/>
              </a:buClr>
              <a:tabLst>
                <a:tab pos="177800" algn="l"/>
              </a:tabLst>
              <a:defRPr/>
            </a:pPr>
            <a:endParaRPr lang="en-US" sz="1500" dirty="0">
              <a:solidFill>
                <a:srgbClr val="494949"/>
              </a:solidFill>
            </a:endParaRPr>
          </a:p>
        </p:txBody>
      </p:sp>
      <p:sp>
        <p:nvSpPr>
          <p:cNvPr id="125" name="Text Box 55"/>
          <p:cNvSpPr txBox="1">
            <a:spLocks noChangeArrowheads="1"/>
          </p:cNvSpPr>
          <p:nvPr/>
        </p:nvSpPr>
        <p:spPr bwMode="auto">
          <a:xfrm>
            <a:off x="4343400" y="2176463"/>
            <a:ext cx="1676400" cy="24606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1000" dirty="0">
                <a:latin typeface="Arial" charset="0"/>
                <a:cs typeface="Arial" charset="0"/>
              </a:rPr>
              <a:t>Network Admin</a:t>
            </a:r>
          </a:p>
        </p:txBody>
      </p:sp>
      <p:sp>
        <p:nvSpPr>
          <p:cNvPr id="126" name="Text Box 55"/>
          <p:cNvSpPr txBox="1">
            <a:spLocks noChangeArrowheads="1"/>
          </p:cNvSpPr>
          <p:nvPr/>
        </p:nvSpPr>
        <p:spPr bwMode="auto">
          <a:xfrm>
            <a:off x="4343400" y="4233863"/>
            <a:ext cx="1676400" cy="24606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1000" dirty="0">
                <a:latin typeface="Arial" charset="0"/>
                <a:cs typeface="Arial" charset="0"/>
              </a:rPr>
              <a:t>Server Admin</a:t>
            </a:r>
          </a:p>
        </p:txBody>
      </p:sp>
      <p:pic>
        <p:nvPicPr>
          <p:cNvPr id="41991" name="Picture 1" descr="C:\Users\User\Desktop\Dog &amp; Pony Show\Juniper\Juniper Template NEW\Juniper Icon Library PNGs\Workstation Male Back.png"/>
          <p:cNvPicPr>
            <a:picLocks noChangeAspect="1" noChangeArrowheads="1"/>
          </p:cNvPicPr>
          <p:nvPr/>
        </p:nvPicPr>
        <p:blipFill>
          <a:blip r:embed="rId4" cstate="print"/>
          <a:srcRect/>
          <a:stretch>
            <a:fillRect/>
          </a:stretch>
        </p:blipFill>
        <p:spPr bwMode="auto">
          <a:xfrm>
            <a:off x="4781550" y="1524000"/>
            <a:ext cx="757238" cy="638175"/>
          </a:xfrm>
          <a:prstGeom prst="rect">
            <a:avLst/>
          </a:prstGeom>
          <a:noFill/>
          <a:ln w="9525">
            <a:noFill/>
            <a:miter lim="800000"/>
            <a:headEnd/>
            <a:tailEnd/>
          </a:ln>
        </p:spPr>
      </p:pic>
      <p:sp>
        <p:nvSpPr>
          <p:cNvPr id="101380" name="Rectangle 4"/>
          <p:cNvSpPr>
            <a:spLocks noGrp="1"/>
          </p:cNvSpPr>
          <p:nvPr>
            <p:ph type="title"/>
          </p:nvPr>
        </p:nvSpPr>
        <p:spPr/>
        <p:txBody>
          <a:bodyPr/>
          <a:lstStyle/>
          <a:p>
            <a:pPr>
              <a:defRPr/>
            </a:pPr>
            <a:r>
              <a:rPr/>
              <a:t>DC manageability challenges with </a:t>
            </a:r>
            <a:r>
              <a:t/>
            </a:r>
            <a:br/>
            <a:r>
              <a:t>Server </a:t>
            </a:r>
            <a:r>
              <a:rPr/>
              <a:t>Virtualization</a:t>
            </a:r>
          </a:p>
        </p:txBody>
      </p:sp>
      <p:sp>
        <p:nvSpPr>
          <p:cNvPr id="41993" name="Freeform 108"/>
          <p:cNvSpPr>
            <a:spLocks/>
          </p:cNvSpPr>
          <p:nvPr/>
        </p:nvSpPr>
        <p:spPr bwMode="auto">
          <a:xfrm flipH="1">
            <a:off x="1295400" y="1600200"/>
            <a:ext cx="849313" cy="1944688"/>
          </a:xfrm>
          <a:custGeom>
            <a:avLst/>
            <a:gdLst>
              <a:gd name="T0" fmla="*/ 849801 w 1131974"/>
              <a:gd name="T1" fmla="*/ 1524000 h 6582135"/>
              <a:gd name="T2" fmla="*/ 849800 w 1131974"/>
              <a:gd name="T3" fmla="*/ 1752601 h 6582135"/>
              <a:gd name="T4" fmla="*/ 846717 w 1131974"/>
              <a:gd name="T5" fmla="*/ 368792 h 6582135"/>
              <a:gd name="T6" fmla="*/ 0 w 1131974"/>
              <a:gd name="T7" fmla="*/ 368792 h 6582135"/>
              <a:gd name="T8" fmla="*/ 4320 w 1131974"/>
              <a:gd name="T9" fmla="*/ 0 h 6582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31974" h="6582135">
                <a:moveTo>
                  <a:pt x="1131291" y="5157058"/>
                </a:moveTo>
                <a:cubicBezTo>
                  <a:pt x="1131291" y="5146314"/>
                  <a:pt x="1131974" y="6582134"/>
                  <a:pt x="1131290" y="5930617"/>
                </a:cubicBezTo>
                <a:cubicBezTo>
                  <a:pt x="1130606" y="5279100"/>
                  <a:pt x="1125532" y="2758982"/>
                  <a:pt x="1127185" y="1247954"/>
                </a:cubicBezTo>
                <a:lnTo>
                  <a:pt x="0" y="1247954"/>
                </a:lnTo>
                <a:lnTo>
                  <a:pt x="5751" y="0"/>
                </a:lnTo>
              </a:path>
            </a:pathLst>
          </a:custGeom>
          <a:noFill/>
          <a:ln w="38100">
            <a:solidFill>
              <a:schemeClr val="hlink"/>
            </a:solidFill>
            <a:round/>
            <a:headEnd/>
            <a:tailEnd/>
          </a:ln>
        </p:spPr>
        <p:txBody>
          <a:bodyPr wrap="none" lIns="0" tIns="0" rIns="0" bIns="0" anchor="ctr"/>
          <a:lstStyle/>
          <a:p>
            <a:endParaRPr lang="en-US"/>
          </a:p>
        </p:txBody>
      </p:sp>
      <p:sp>
        <p:nvSpPr>
          <p:cNvPr id="41994" name="Freeform 108"/>
          <p:cNvSpPr>
            <a:spLocks/>
          </p:cNvSpPr>
          <p:nvPr/>
        </p:nvSpPr>
        <p:spPr bwMode="auto">
          <a:xfrm>
            <a:off x="2413000" y="1600200"/>
            <a:ext cx="863600" cy="1981200"/>
          </a:xfrm>
          <a:custGeom>
            <a:avLst/>
            <a:gdLst>
              <a:gd name="T0" fmla="*/ 863111 w 1127186"/>
              <a:gd name="T1" fmla="*/ 1981200 h 6704174"/>
              <a:gd name="T2" fmla="*/ 863110 w 1127186"/>
              <a:gd name="T3" fmla="*/ 368792 h 6704174"/>
              <a:gd name="T4" fmla="*/ 0 w 1127186"/>
              <a:gd name="T5" fmla="*/ 368792 h 6704174"/>
              <a:gd name="T6" fmla="*/ 4404 w 1127186"/>
              <a:gd name="T7" fmla="*/ 0 h 670417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27186" h="6704174">
                <a:moveTo>
                  <a:pt x="1127186" y="6704174"/>
                </a:moveTo>
                <a:cubicBezTo>
                  <a:pt x="1127186" y="4885434"/>
                  <a:pt x="1127185" y="3066694"/>
                  <a:pt x="1127185" y="1247954"/>
                </a:cubicBezTo>
                <a:lnTo>
                  <a:pt x="0" y="1247954"/>
                </a:lnTo>
                <a:lnTo>
                  <a:pt x="5751" y="0"/>
                </a:lnTo>
              </a:path>
            </a:pathLst>
          </a:custGeom>
          <a:noFill/>
          <a:ln w="38100">
            <a:solidFill>
              <a:schemeClr val="hlink"/>
            </a:solidFill>
            <a:round/>
            <a:headEnd/>
            <a:tailEnd/>
          </a:ln>
        </p:spPr>
        <p:txBody>
          <a:bodyPr wrap="none" lIns="0" tIns="0" rIns="0" bIns="0" anchor="ctr"/>
          <a:lstStyle/>
          <a:p>
            <a:endParaRPr lang="en-US"/>
          </a:p>
        </p:txBody>
      </p:sp>
      <p:pic>
        <p:nvPicPr>
          <p:cNvPr id="41995" name="Picture 238" descr="EXSeriesC"/>
          <p:cNvPicPr>
            <a:picLocks noChangeAspect="1" noChangeArrowheads="1"/>
          </p:cNvPicPr>
          <p:nvPr/>
        </p:nvPicPr>
        <p:blipFill>
          <a:blip r:embed="rId5" cstate="print"/>
          <a:srcRect/>
          <a:stretch>
            <a:fillRect/>
          </a:stretch>
        </p:blipFill>
        <p:spPr bwMode="auto">
          <a:xfrm>
            <a:off x="1784350" y="1436688"/>
            <a:ext cx="977900" cy="158750"/>
          </a:xfrm>
          <a:prstGeom prst="rect">
            <a:avLst/>
          </a:prstGeom>
          <a:noFill/>
          <a:ln w="9525">
            <a:noFill/>
            <a:miter lim="800000"/>
            <a:headEnd/>
            <a:tailEnd/>
          </a:ln>
        </p:spPr>
      </p:pic>
      <p:sp>
        <p:nvSpPr>
          <p:cNvPr id="676878" name="Text Box 14"/>
          <p:cNvSpPr txBox="1">
            <a:spLocks noChangeArrowheads="1"/>
          </p:cNvSpPr>
          <p:nvPr/>
        </p:nvSpPr>
        <p:spPr bwMode="auto">
          <a:xfrm>
            <a:off x="6019800" y="1981200"/>
            <a:ext cx="3124200" cy="32781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marL="285750" indent="-285750">
              <a:spcBef>
                <a:spcPct val="50000"/>
              </a:spcBef>
              <a:buFontTx/>
              <a:buAutoNum type="arabicPeriod"/>
              <a:defRPr/>
            </a:pPr>
            <a:r>
              <a:rPr lang="en-US" dirty="0"/>
              <a:t>Blurred roles between </a:t>
            </a:r>
            <a:br>
              <a:rPr lang="en-US" dirty="0"/>
            </a:br>
            <a:r>
              <a:rPr lang="en-US" dirty="0"/>
              <a:t>the server and </a:t>
            </a:r>
            <a:br>
              <a:rPr lang="en-US" dirty="0"/>
            </a:br>
            <a:r>
              <a:rPr lang="en-US" dirty="0"/>
              <a:t>network admin. </a:t>
            </a:r>
          </a:p>
          <a:p>
            <a:pPr marL="285750" indent="-285750">
              <a:spcBef>
                <a:spcPct val="50000"/>
              </a:spcBef>
              <a:buFontTx/>
              <a:buAutoNum type="arabicPeriod"/>
              <a:defRPr/>
            </a:pPr>
            <a:r>
              <a:rPr lang="en-US" dirty="0"/>
              <a:t>No automation/</a:t>
            </a:r>
            <a:br>
              <a:rPr lang="en-US" dirty="0"/>
            </a:br>
            <a:r>
              <a:rPr lang="en-US" dirty="0"/>
              <a:t>orchestration </a:t>
            </a:r>
            <a:br>
              <a:rPr lang="en-US" dirty="0"/>
            </a:br>
            <a:r>
              <a:rPr lang="en-US" dirty="0"/>
              <a:t>to sync-up the 2 networks.</a:t>
            </a:r>
          </a:p>
          <a:p>
            <a:pPr marL="285750" indent="-285750">
              <a:spcBef>
                <a:spcPct val="50000"/>
              </a:spcBef>
              <a:buFontTx/>
              <a:buAutoNum type="arabicPeriod"/>
              <a:defRPr/>
            </a:pPr>
            <a:r>
              <a:rPr lang="en-US" dirty="0"/>
              <a:t>VM Migration can fail.</a:t>
            </a:r>
          </a:p>
          <a:p>
            <a:pPr marL="285750" indent="-285750">
              <a:spcBef>
                <a:spcPct val="50000"/>
              </a:spcBef>
              <a:buFontTx/>
              <a:buAutoNum type="arabicPeriod"/>
              <a:defRPr/>
            </a:pPr>
            <a:r>
              <a:rPr lang="en-US" dirty="0"/>
              <a:t>Proprietary products </a:t>
            </a:r>
            <a:br>
              <a:rPr lang="en-US" dirty="0"/>
            </a:br>
            <a:r>
              <a:rPr lang="en-US" dirty="0"/>
              <a:t>&amp; protocols</a:t>
            </a:r>
          </a:p>
        </p:txBody>
      </p:sp>
      <p:pic>
        <p:nvPicPr>
          <p:cNvPr id="41997" name="Picture 238" descr="EXSeriesC"/>
          <p:cNvPicPr>
            <a:picLocks noChangeAspect="1" noChangeArrowheads="1"/>
          </p:cNvPicPr>
          <p:nvPr/>
        </p:nvPicPr>
        <p:blipFill>
          <a:blip r:embed="rId5" cstate="print"/>
          <a:srcRect/>
          <a:stretch>
            <a:fillRect/>
          </a:stretch>
        </p:blipFill>
        <p:spPr bwMode="auto">
          <a:xfrm>
            <a:off x="2457450" y="2179638"/>
            <a:ext cx="976313" cy="157162"/>
          </a:xfrm>
          <a:prstGeom prst="rect">
            <a:avLst/>
          </a:prstGeom>
          <a:noFill/>
          <a:ln w="9525">
            <a:noFill/>
            <a:miter lim="800000"/>
            <a:headEnd/>
            <a:tailEnd/>
          </a:ln>
        </p:spPr>
      </p:pic>
      <p:pic>
        <p:nvPicPr>
          <p:cNvPr id="41998" name="Picture 238" descr="EXSeriesC"/>
          <p:cNvPicPr>
            <a:picLocks noChangeAspect="1" noChangeArrowheads="1"/>
          </p:cNvPicPr>
          <p:nvPr/>
        </p:nvPicPr>
        <p:blipFill>
          <a:blip r:embed="rId5" cstate="print"/>
          <a:srcRect/>
          <a:stretch>
            <a:fillRect/>
          </a:stretch>
        </p:blipFill>
        <p:spPr bwMode="auto">
          <a:xfrm>
            <a:off x="1169988" y="2179638"/>
            <a:ext cx="976312" cy="157162"/>
          </a:xfrm>
          <a:prstGeom prst="rect">
            <a:avLst/>
          </a:prstGeom>
          <a:noFill/>
          <a:ln w="9525">
            <a:noFill/>
            <a:miter lim="800000"/>
            <a:headEnd/>
            <a:tailEnd/>
          </a:ln>
        </p:spPr>
      </p:pic>
      <p:sp>
        <p:nvSpPr>
          <p:cNvPr id="57" name="Rectangle 56"/>
          <p:cNvSpPr/>
          <p:nvPr/>
        </p:nvSpPr>
        <p:spPr>
          <a:xfrm>
            <a:off x="685800" y="3355975"/>
            <a:ext cx="1212850" cy="1368425"/>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70" name="Rectangle 69"/>
          <p:cNvSpPr/>
          <p:nvPr/>
        </p:nvSpPr>
        <p:spPr>
          <a:xfrm>
            <a:off x="2673350" y="3355975"/>
            <a:ext cx="1212850" cy="1368425"/>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09" name="Rectangle 241"/>
          <p:cNvSpPr>
            <a:spLocks noChangeArrowheads="1"/>
          </p:cNvSpPr>
          <p:nvPr/>
        </p:nvSpPr>
        <p:spPr bwMode="invGray">
          <a:xfrm>
            <a:off x="1066800" y="1371600"/>
            <a:ext cx="2438400" cy="1371600"/>
          </a:xfrm>
          <a:prstGeom prst="roundRect">
            <a:avLst>
              <a:gd name="adj" fmla="val 0"/>
            </a:avLst>
          </a:prstGeom>
          <a:noFill/>
          <a:ln w="38100" algn="ctr">
            <a:solidFill>
              <a:schemeClr val="accent1"/>
            </a:solidFill>
            <a:round/>
            <a:headEnd/>
            <a:tailEnd/>
          </a:ln>
        </p:spPr>
        <p:txBody>
          <a:bodyPr tIns="0" bIns="0" anchor="b" anchorCtr="1"/>
          <a:lstStyle/>
          <a:p>
            <a:pPr algn="ctr">
              <a:lnSpc>
                <a:spcPct val="90000"/>
              </a:lnSpc>
            </a:pPr>
            <a:endParaRPr lang="en-US" sz="2200" b="1" i="1"/>
          </a:p>
        </p:txBody>
      </p:sp>
      <p:sp>
        <p:nvSpPr>
          <p:cNvPr id="95" name="Oval 94"/>
          <p:cNvSpPr/>
          <p:nvPr/>
        </p:nvSpPr>
        <p:spPr>
          <a:xfrm>
            <a:off x="3352799" y="1752600"/>
            <a:ext cx="381000" cy="381000"/>
          </a:xfrm>
          <a:prstGeom prst="ellipse">
            <a:avLst/>
          </a:prstGeom>
          <a:solidFill>
            <a:srgbClr val="2F5376"/>
          </a:solidFill>
          <a:ln w="28575">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dirty="0"/>
              <a:t>B</a:t>
            </a:r>
          </a:p>
        </p:txBody>
      </p:sp>
      <p:cxnSp>
        <p:nvCxnSpPr>
          <p:cNvPr id="58" name="Straight Connector 57"/>
          <p:cNvCxnSpPr/>
          <p:nvPr/>
        </p:nvCxnSpPr>
        <p:spPr>
          <a:xfrm rot="5400000">
            <a:off x="938213" y="3783012"/>
            <a:ext cx="711200" cy="31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Freeform 61"/>
          <p:cNvSpPr/>
          <p:nvPr/>
        </p:nvSpPr>
        <p:spPr>
          <a:xfrm>
            <a:off x="904875" y="3940175"/>
            <a:ext cx="776288" cy="157163"/>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Lst>
            <a:ahLst/>
            <a:cxnLst>
              <a:cxn ang="0">
                <a:pos x="connsiteX0" y="connsiteY0"/>
              </a:cxn>
              <a:cxn ang="0">
                <a:pos x="connsiteX1" y="connsiteY1"/>
              </a:cxn>
              <a:cxn ang="0">
                <a:pos x="connsiteX2" y="connsiteY2"/>
              </a:cxn>
              <a:cxn ang="0">
                <a:pos x="connsiteX3" y="connsiteY3"/>
              </a:cxn>
            </a:cxnLst>
            <a:rect l="l" t="t" r="r" b="b"/>
            <a:pathLst>
              <a:path w="1429498" h="267532">
                <a:moveTo>
                  <a:pt x="0" y="251559"/>
                </a:moveTo>
                <a:lnTo>
                  <a:pt x="0" y="0"/>
                </a:lnTo>
                <a:lnTo>
                  <a:pt x="1429498" y="0"/>
                </a:lnTo>
                <a:lnTo>
                  <a:pt x="1429498" y="267532"/>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pic>
        <p:nvPicPr>
          <p:cNvPr id="66" name="Picture 3" descr="C:\Users\User\Desktop\Dog &amp; Pony Show\Juniper\Juniper Template NEW\Juniper Icon Library PNGs\New Folder\L2_L3 Switch 2.png"/>
          <p:cNvPicPr>
            <a:picLocks noChangeAspect="1" noChangeArrowheads="1"/>
          </p:cNvPicPr>
          <p:nvPr/>
        </p:nvPicPr>
        <p:blipFill>
          <a:blip r:embed="rId6" cstate="print"/>
          <a:srcRect/>
          <a:stretch>
            <a:fillRect/>
          </a:stretch>
        </p:blipFill>
        <p:spPr bwMode="auto">
          <a:xfrm>
            <a:off x="1065213" y="3397250"/>
            <a:ext cx="458787" cy="458788"/>
          </a:xfrm>
          <a:prstGeom prst="rect">
            <a:avLst/>
          </a:prstGeom>
          <a:noFill/>
          <a:effectLst>
            <a:outerShdw blurRad="63500" sx="102000" sy="102000" algn="ctr" rotWithShape="0">
              <a:prstClr val="black">
                <a:alpha val="40000"/>
              </a:prstClr>
            </a:outerShdw>
          </a:effectLst>
        </p:spPr>
      </p:pic>
      <p:sp>
        <p:nvSpPr>
          <p:cNvPr id="108" name="Rectangle 241"/>
          <p:cNvSpPr>
            <a:spLocks noChangeArrowheads="1"/>
          </p:cNvSpPr>
          <p:nvPr/>
        </p:nvSpPr>
        <p:spPr bwMode="invGray">
          <a:xfrm>
            <a:off x="1033463" y="3376613"/>
            <a:ext cx="2495550" cy="504825"/>
          </a:xfrm>
          <a:prstGeom prst="roundRect">
            <a:avLst>
              <a:gd name="adj" fmla="val 0"/>
            </a:avLst>
          </a:prstGeom>
          <a:noFill/>
          <a:ln w="38100" algn="ctr">
            <a:solidFill>
              <a:schemeClr val="accent1"/>
            </a:solidFill>
            <a:round/>
            <a:headEnd/>
            <a:tailEnd/>
          </a:ln>
        </p:spPr>
        <p:txBody>
          <a:bodyPr tIns="0" bIns="0" anchor="ctr" anchorCtr="1"/>
          <a:lstStyle/>
          <a:p>
            <a:pPr algn="ctr">
              <a:lnSpc>
                <a:spcPct val="90000"/>
              </a:lnSpc>
            </a:pPr>
            <a:endParaRPr lang="en-US" sz="2200" b="1" i="1"/>
          </a:p>
        </p:txBody>
      </p:sp>
      <p:sp>
        <p:nvSpPr>
          <p:cNvPr id="93" name="Oval 92"/>
          <p:cNvSpPr/>
          <p:nvPr/>
        </p:nvSpPr>
        <p:spPr>
          <a:xfrm>
            <a:off x="895349" y="3124200"/>
            <a:ext cx="381000" cy="381000"/>
          </a:xfrm>
          <a:prstGeom prst="ellipse">
            <a:avLst/>
          </a:prstGeom>
          <a:solidFill>
            <a:srgbClr val="2F5376"/>
          </a:solidFill>
          <a:ln w="28575">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dirty="0"/>
              <a:t>A</a:t>
            </a:r>
          </a:p>
        </p:txBody>
      </p:sp>
      <p:sp>
        <p:nvSpPr>
          <p:cNvPr id="115" name="Freeform 114"/>
          <p:cNvSpPr>
            <a:spLocks/>
          </p:cNvSpPr>
          <p:nvPr/>
        </p:nvSpPr>
        <p:spPr bwMode="auto">
          <a:xfrm>
            <a:off x="3560763" y="3684588"/>
            <a:ext cx="1392237" cy="49212"/>
          </a:xfrm>
          <a:custGeom>
            <a:avLst/>
            <a:gdLst>
              <a:gd name="T0" fmla="*/ 1391653 w 796758"/>
              <a:gd name="T1" fmla="*/ 49463 h 49463"/>
              <a:gd name="T2" fmla="*/ 0 w 796758"/>
              <a:gd name="T3" fmla="*/ 49463 h 49463"/>
              <a:gd name="T4" fmla="*/ 0 60000 65536"/>
              <a:gd name="T5" fmla="*/ 0 60000 65536"/>
            </a:gdLst>
            <a:ahLst/>
            <a:cxnLst>
              <a:cxn ang="T4">
                <a:pos x="T0" y="T1"/>
              </a:cxn>
              <a:cxn ang="T5">
                <a:pos x="T2" y="T3"/>
              </a:cxn>
            </a:cxnLst>
            <a:rect l="0" t="0" r="r" b="b"/>
            <a:pathLst>
              <a:path w="796758" h="49463">
                <a:moveTo>
                  <a:pt x="796758" y="0"/>
                </a:moveTo>
                <a:lnTo>
                  <a:pt x="0" y="0"/>
                </a:lnTo>
              </a:path>
            </a:pathLst>
          </a:custGeom>
          <a:noFill/>
          <a:ln w="38100">
            <a:solidFill>
              <a:schemeClr val="hlink"/>
            </a:solidFill>
            <a:round/>
            <a:headEnd type="none" w="med" len="sm"/>
            <a:tailEnd type="arrow" w="med" len="sm"/>
          </a:ln>
        </p:spPr>
        <p:txBody>
          <a:bodyPr wrap="none" lIns="0" tIns="0" rIns="0" bIns="0" anchor="ctr"/>
          <a:lstStyle/>
          <a:p>
            <a:endParaRPr lang="en-US"/>
          </a:p>
        </p:txBody>
      </p:sp>
      <p:sp>
        <p:nvSpPr>
          <p:cNvPr id="116" name="Freeform 115"/>
          <p:cNvSpPr>
            <a:spLocks/>
          </p:cNvSpPr>
          <p:nvPr/>
        </p:nvSpPr>
        <p:spPr bwMode="auto">
          <a:xfrm flipV="1">
            <a:off x="3810000" y="1914525"/>
            <a:ext cx="990600" cy="66675"/>
          </a:xfrm>
          <a:custGeom>
            <a:avLst/>
            <a:gdLst>
              <a:gd name="T0" fmla="*/ 990601 w 796758"/>
              <a:gd name="T1" fmla="*/ 66677 h 66677"/>
              <a:gd name="T2" fmla="*/ 0 w 796758"/>
              <a:gd name="T3" fmla="*/ 66677 h 66677"/>
              <a:gd name="T4" fmla="*/ 0 60000 65536"/>
              <a:gd name="T5" fmla="*/ 0 60000 65536"/>
            </a:gdLst>
            <a:ahLst/>
            <a:cxnLst>
              <a:cxn ang="T4">
                <a:pos x="T0" y="T1"/>
              </a:cxn>
              <a:cxn ang="T5">
                <a:pos x="T2" y="T3"/>
              </a:cxn>
            </a:cxnLst>
            <a:rect l="0" t="0" r="r" b="b"/>
            <a:pathLst>
              <a:path w="796758" h="66677">
                <a:moveTo>
                  <a:pt x="796758" y="0"/>
                </a:moveTo>
                <a:lnTo>
                  <a:pt x="0" y="0"/>
                </a:lnTo>
              </a:path>
            </a:pathLst>
          </a:custGeom>
          <a:noFill/>
          <a:ln w="38100">
            <a:solidFill>
              <a:schemeClr val="hlink"/>
            </a:solidFill>
            <a:round/>
            <a:headEnd type="none" w="med" len="sm"/>
            <a:tailEnd type="arrow" w="med" len="sm"/>
          </a:ln>
        </p:spPr>
        <p:txBody>
          <a:bodyPr wrap="none" lIns="0" tIns="0" rIns="0" bIns="0" anchor="ctr"/>
          <a:lstStyle/>
          <a:p>
            <a:endParaRPr lang="en-US"/>
          </a:p>
        </p:txBody>
      </p:sp>
      <p:pic>
        <p:nvPicPr>
          <p:cNvPr id="42014" name="Picture 1" descr="C:\Users\User\Desktop\Dog &amp; Pony Show\Juniper\Juniper Template NEW\Juniper Icon Library PNGs\Workstation Male Back.png"/>
          <p:cNvPicPr>
            <a:picLocks noChangeAspect="1" noChangeArrowheads="1"/>
          </p:cNvPicPr>
          <p:nvPr/>
        </p:nvPicPr>
        <p:blipFill>
          <a:blip r:embed="rId4" cstate="print"/>
          <a:srcRect/>
          <a:stretch>
            <a:fillRect/>
          </a:stretch>
        </p:blipFill>
        <p:spPr bwMode="auto">
          <a:xfrm>
            <a:off x="4781550" y="3581400"/>
            <a:ext cx="757238" cy="638175"/>
          </a:xfrm>
          <a:prstGeom prst="rect">
            <a:avLst/>
          </a:prstGeom>
          <a:noFill/>
          <a:ln w="9525">
            <a:noFill/>
            <a:miter lim="800000"/>
            <a:headEnd/>
            <a:tailEnd/>
          </a:ln>
        </p:spPr>
      </p:pic>
      <p:sp>
        <p:nvSpPr>
          <p:cNvPr id="67" name="TextBox 66"/>
          <p:cNvSpPr txBox="1">
            <a:spLocks noChangeArrowheads="1"/>
          </p:cNvSpPr>
          <p:nvPr/>
        </p:nvSpPr>
        <p:spPr bwMode="auto">
          <a:xfrm>
            <a:off x="-247650" y="3492500"/>
            <a:ext cx="1524000" cy="277813"/>
          </a:xfrm>
          <a:prstGeom prst="rect">
            <a:avLst/>
          </a:prstGeom>
          <a:noFill/>
          <a:ln w="9525">
            <a:noFill/>
            <a:miter lim="800000"/>
            <a:headEnd/>
            <a:tailEnd/>
          </a:ln>
        </p:spPr>
        <p:txBody>
          <a:bodyPr>
            <a:spAutoFit/>
          </a:bodyPr>
          <a:lstStyle/>
          <a:p>
            <a:pPr algn="ctr"/>
            <a:r>
              <a:rPr lang="en-US" sz="1200" b="1" i="1">
                <a:solidFill>
                  <a:schemeClr val="accent1"/>
                </a:solidFill>
              </a:rPr>
              <a:t>Virtual n/w</a:t>
            </a:r>
          </a:p>
        </p:txBody>
      </p:sp>
      <p:sp>
        <p:nvSpPr>
          <p:cNvPr id="68" name="TextBox 67"/>
          <p:cNvSpPr txBox="1">
            <a:spLocks noChangeArrowheads="1"/>
          </p:cNvSpPr>
          <p:nvPr/>
        </p:nvSpPr>
        <p:spPr bwMode="auto">
          <a:xfrm>
            <a:off x="-247650" y="1828800"/>
            <a:ext cx="1524000" cy="258763"/>
          </a:xfrm>
          <a:prstGeom prst="rect">
            <a:avLst/>
          </a:prstGeom>
          <a:noFill/>
          <a:ln w="9525">
            <a:noFill/>
            <a:miter lim="800000"/>
            <a:headEnd/>
            <a:tailEnd/>
          </a:ln>
        </p:spPr>
        <p:txBody>
          <a:bodyPr>
            <a:spAutoFit/>
          </a:bodyPr>
          <a:lstStyle/>
          <a:p>
            <a:pPr algn="ctr">
              <a:lnSpc>
                <a:spcPct val="90000"/>
              </a:lnSpc>
            </a:pPr>
            <a:r>
              <a:rPr lang="en-US" sz="1200" b="1" i="1">
                <a:solidFill>
                  <a:schemeClr val="accent1"/>
                </a:solidFill>
              </a:rPr>
              <a:t>Physical n/w</a:t>
            </a:r>
          </a:p>
        </p:txBody>
      </p:sp>
      <p:sp>
        <p:nvSpPr>
          <p:cNvPr id="69" name="Oval 68"/>
          <p:cNvSpPr/>
          <p:nvPr/>
        </p:nvSpPr>
        <p:spPr>
          <a:xfrm>
            <a:off x="2638425" y="3428431"/>
            <a:ext cx="384048" cy="382137"/>
          </a:xfrm>
          <a:prstGeom prst="ellipse">
            <a:avLst/>
          </a:prstGeom>
          <a:solidFill>
            <a:srgbClr val="932B0B"/>
          </a:solidFill>
          <a:ln w="28575">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b="1" dirty="0"/>
              <a:t>P</a:t>
            </a:r>
          </a:p>
        </p:txBody>
      </p:sp>
      <p:sp>
        <p:nvSpPr>
          <p:cNvPr id="76" name="Oval 75"/>
          <p:cNvSpPr/>
          <p:nvPr/>
        </p:nvSpPr>
        <p:spPr>
          <a:xfrm>
            <a:off x="1571625" y="3428431"/>
            <a:ext cx="384048" cy="382137"/>
          </a:xfrm>
          <a:prstGeom prst="ellipse">
            <a:avLst/>
          </a:prstGeom>
          <a:solidFill>
            <a:srgbClr val="932B0B"/>
          </a:solidFill>
          <a:ln w="28575">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b="1" dirty="0"/>
              <a:t>P</a:t>
            </a:r>
          </a:p>
        </p:txBody>
      </p:sp>
      <p:sp>
        <p:nvSpPr>
          <p:cNvPr id="81" name="Rectangle 80"/>
          <p:cNvSpPr/>
          <p:nvPr/>
        </p:nvSpPr>
        <p:spPr>
          <a:xfrm>
            <a:off x="781050" y="3886200"/>
            <a:ext cx="506413" cy="44132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 name="Group 146"/>
          <p:cNvGrpSpPr>
            <a:grpSpLocks/>
          </p:cNvGrpSpPr>
          <p:nvPr/>
        </p:nvGrpSpPr>
        <p:grpSpPr bwMode="auto">
          <a:xfrm>
            <a:off x="752475" y="4049713"/>
            <a:ext cx="315913" cy="539750"/>
            <a:chOff x="4373117" y="3733800"/>
            <a:chExt cx="401638" cy="695325"/>
          </a:xfrm>
        </p:grpSpPr>
        <p:pic>
          <p:nvPicPr>
            <p:cNvPr id="42044" name="Picture 75" descr="Server 1.png"/>
            <p:cNvPicPr>
              <a:picLocks noChangeAspect="1"/>
            </p:cNvPicPr>
            <p:nvPr/>
          </p:nvPicPr>
          <p:blipFill>
            <a:blip r:embed="rId7" cstate="print"/>
            <a:srcRect/>
            <a:stretch>
              <a:fillRect/>
            </a:stretch>
          </p:blipFill>
          <p:spPr bwMode="auto">
            <a:xfrm>
              <a:off x="4373117" y="3733800"/>
              <a:ext cx="401638" cy="695325"/>
            </a:xfrm>
            <a:prstGeom prst="rect">
              <a:avLst/>
            </a:prstGeom>
            <a:noFill/>
            <a:ln w="9525">
              <a:noFill/>
              <a:miter lim="800000"/>
              <a:headEnd/>
              <a:tailEnd/>
            </a:ln>
          </p:spPr>
        </p:pic>
        <p:sp>
          <p:nvSpPr>
            <p:cNvPr id="42045" name="TextBox 64"/>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VM1</a:t>
              </a:r>
            </a:p>
          </p:txBody>
        </p:sp>
      </p:grpSp>
      <p:grpSp>
        <p:nvGrpSpPr>
          <p:cNvPr id="3" name="Group 142"/>
          <p:cNvGrpSpPr>
            <a:grpSpLocks/>
          </p:cNvGrpSpPr>
          <p:nvPr/>
        </p:nvGrpSpPr>
        <p:grpSpPr bwMode="auto">
          <a:xfrm>
            <a:off x="1143000" y="4049713"/>
            <a:ext cx="669925" cy="539750"/>
            <a:chOff x="4373117" y="3733800"/>
            <a:chExt cx="901486" cy="695325"/>
          </a:xfrm>
        </p:grpSpPr>
        <p:pic>
          <p:nvPicPr>
            <p:cNvPr id="42040" name="Picture 75" descr="Server 1.png"/>
            <p:cNvPicPr>
              <a:picLocks noChangeAspect="1"/>
            </p:cNvPicPr>
            <p:nvPr/>
          </p:nvPicPr>
          <p:blipFill>
            <a:blip r:embed="rId7" cstate="print"/>
            <a:srcRect/>
            <a:stretch>
              <a:fillRect/>
            </a:stretch>
          </p:blipFill>
          <p:spPr bwMode="auto">
            <a:xfrm>
              <a:off x="4373117" y="3733800"/>
              <a:ext cx="401638" cy="695325"/>
            </a:xfrm>
            <a:prstGeom prst="rect">
              <a:avLst/>
            </a:prstGeom>
            <a:noFill/>
            <a:ln w="9525">
              <a:noFill/>
              <a:miter lim="800000"/>
              <a:headEnd/>
              <a:tailEnd/>
            </a:ln>
          </p:spPr>
        </p:pic>
        <p:sp>
          <p:nvSpPr>
            <p:cNvPr id="42041"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VM2</a:t>
              </a:r>
            </a:p>
          </p:txBody>
        </p:sp>
        <p:pic>
          <p:nvPicPr>
            <p:cNvPr id="42042" name="Picture 75" descr="Server 1.png"/>
            <p:cNvPicPr>
              <a:picLocks noChangeAspect="1"/>
            </p:cNvPicPr>
            <p:nvPr/>
          </p:nvPicPr>
          <p:blipFill>
            <a:blip r:embed="rId7" cstate="print"/>
            <a:srcRect/>
            <a:stretch>
              <a:fillRect/>
            </a:stretch>
          </p:blipFill>
          <p:spPr bwMode="auto">
            <a:xfrm>
              <a:off x="4872965" y="3733800"/>
              <a:ext cx="401638" cy="695325"/>
            </a:xfrm>
            <a:prstGeom prst="rect">
              <a:avLst/>
            </a:prstGeom>
            <a:noFill/>
            <a:ln w="9525">
              <a:noFill/>
              <a:miter lim="800000"/>
              <a:headEnd/>
              <a:tailEnd/>
            </a:ln>
          </p:spPr>
        </p:pic>
        <p:sp>
          <p:nvSpPr>
            <p:cNvPr id="42043" name="TextBox 59"/>
            <p:cNvSpPr txBox="1">
              <a:spLocks noChangeArrowheads="1"/>
            </p:cNvSpPr>
            <p:nvPr/>
          </p:nvSpPr>
          <p:spPr bwMode="auto">
            <a:xfrm>
              <a:off x="4892808" y="3946525"/>
              <a:ext cx="361951" cy="244476"/>
            </a:xfrm>
            <a:prstGeom prst="rect">
              <a:avLst/>
            </a:prstGeom>
            <a:noFill/>
            <a:ln w="9525">
              <a:noFill/>
              <a:miter lim="800000"/>
              <a:headEnd/>
              <a:tailEnd/>
            </a:ln>
          </p:spPr>
          <p:txBody>
            <a:bodyPr wrap="none" anchor="b"/>
            <a:lstStyle/>
            <a:p>
              <a:pPr algn="ctr"/>
              <a:r>
                <a:rPr lang="en-US" sz="1000" b="1">
                  <a:solidFill>
                    <a:srgbClr val="333333"/>
                  </a:solidFill>
                </a:rPr>
                <a:t>VM3</a:t>
              </a:r>
            </a:p>
          </p:txBody>
        </p:sp>
      </p:grpSp>
      <p:pic>
        <p:nvPicPr>
          <p:cNvPr id="151554" name="Picture 2" descr="C:\Users\User\Desktop\Dog &amp; Pony Show\Juniper\Juniper Template NEW\Juniper Icon Library PNGs\Failed X.png"/>
          <p:cNvPicPr>
            <a:picLocks noChangeAspect="1" noChangeArrowheads="1"/>
          </p:cNvPicPr>
          <p:nvPr/>
        </p:nvPicPr>
        <p:blipFill>
          <a:blip r:embed="rId8" cstate="print"/>
          <a:srcRect/>
          <a:stretch>
            <a:fillRect/>
          </a:stretch>
        </p:blipFill>
        <p:spPr bwMode="auto">
          <a:xfrm>
            <a:off x="3048000" y="2679700"/>
            <a:ext cx="430213" cy="430213"/>
          </a:xfrm>
          <a:prstGeom prst="rect">
            <a:avLst/>
          </a:prstGeom>
          <a:noFill/>
          <a:ln w="9525">
            <a:noFill/>
            <a:miter lim="800000"/>
            <a:headEnd/>
            <a:tailEnd/>
          </a:ln>
        </p:spPr>
      </p:pic>
      <p:grpSp>
        <p:nvGrpSpPr>
          <p:cNvPr id="4" name="Group 110"/>
          <p:cNvGrpSpPr>
            <a:grpSpLocks/>
          </p:cNvGrpSpPr>
          <p:nvPr/>
        </p:nvGrpSpPr>
        <p:grpSpPr bwMode="auto">
          <a:xfrm>
            <a:off x="2740025" y="3397250"/>
            <a:ext cx="771525" cy="1192213"/>
            <a:chOff x="2739626" y="3397635"/>
            <a:chExt cx="771359" cy="1191949"/>
          </a:xfrm>
        </p:grpSpPr>
        <p:cxnSp>
          <p:nvCxnSpPr>
            <p:cNvPr id="71" name="Straight Connector 70"/>
            <p:cNvCxnSpPr/>
            <p:nvPr/>
          </p:nvCxnSpPr>
          <p:spPr>
            <a:xfrm rot="16200000" flipH="1">
              <a:off x="2922152" y="3783312"/>
              <a:ext cx="711043" cy="31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Freeform 72"/>
            <p:cNvSpPr/>
            <p:nvPr/>
          </p:nvSpPr>
          <p:spPr>
            <a:xfrm>
              <a:off x="2891993" y="3938853"/>
              <a:ext cx="396790" cy="149192"/>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 name="connsiteX0" fmla="*/ 0 w 1429498"/>
                <a:gd name="connsiteY0" fmla="*/ 259376 h 275349"/>
                <a:gd name="connsiteX1" fmla="*/ 0 w 1429498"/>
                <a:gd name="connsiteY1" fmla="*/ 7817 h 275349"/>
                <a:gd name="connsiteX2" fmla="*/ 711889 w 1429498"/>
                <a:gd name="connsiteY2" fmla="*/ 0 h 275349"/>
                <a:gd name="connsiteX3" fmla="*/ 1429498 w 1429498"/>
                <a:gd name="connsiteY3" fmla="*/ 7817 h 275349"/>
                <a:gd name="connsiteX4" fmla="*/ 1429498 w 1429498"/>
                <a:gd name="connsiteY4" fmla="*/ 275349 h 275349"/>
                <a:gd name="connsiteX0" fmla="*/ 0 w 1429498"/>
                <a:gd name="connsiteY0" fmla="*/ 259376 h 275349"/>
                <a:gd name="connsiteX1" fmla="*/ 0 w 1429498"/>
                <a:gd name="connsiteY1" fmla="*/ 7817 h 275349"/>
                <a:gd name="connsiteX2" fmla="*/ 711889 w 1429498"/>
                <a:gd name="connsiteY2" fmla="*/ 0 h 275349"/>
                <a:gd name="connsiteX3" fmla="*/ 1429498 w 1429498"/>
                <a:gd name="connsiteY3" fmla="*/ 275349 h 275349"/>
                <a:gd name="connsiteX0" fmla="*/ 0 w 711889"/>
                <a:gd name="connsiteY0" fmla="*/ 259376 h 259376"/>
                <a:gd name="connsiteX1" fmla="*/ 0 w 711889"/>
                <a:gd name="connsiteY1" fmla="*/ 7817 h 259376"/>
                <a:gd name="connsiteX2" fmla="*/ 711889 w 711889"/>
                <a:gd name="connsiteY2" fmla="*/ 0 h 259376"/>
                <a:gd name="connsiteX0" fmla="*/ 0 w 732812"/>
                <a:gd name="connsiteY0" fmla="*/ 251559 h 251559"/>
                <a:gd name="connsiteX1" fmla="*/ 0 w 732812"/>
                <a:gd name="connsiteY1" fmla="*/ 0 h 251559"/>
                <a:gd name="connsiteX2" fmla="*/ 732812 w 732812"/>
                <a:gd name="connsiteY2" fmla="*/ 431 h 251559"/>
              </a:gdLst>
              <a:ahLst/>
              <a:cxnLst>
                <a:cxn ang="0">
                  <a:pos x="connsiteX0" y="connsiteY0"/>
                </a:cxn>
                <a:cxn ang="0">
                  <a:pos x="connsiteX1" y="connsiteY1"/>
                </a:cxn>
                <a:cxn ang="0">
                  <a:pos x="connsiteX2" y="connsiteY2"/>
                </a:cxn>
              </a:cxnLst>
              <a:rect l="l" t="t" r="r" b="b"/>
              <a:pathLst>
                <a:path w="732812" h="251559">
                  <a:moveTo>
                    <a:pt x="0" y="251559"/>
                  </a:moveTo>
                  <a:lnTo>
                    <a:pt x="0" y="0"/>
                  </a:lnTo>
                  <a:lnTo>
                    <a:pt x="732812" y="431"/>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grpSp>
          <p:nvGrpSpPr>
            <p:cNvPr id="42033" name="Group 146"/>
            <p:cNvGrpSpPr>
              <a:grpSpLocks/>
            </p:cNvGrpSpPr>
            <p:nvPr/>
          </p:nvGrpSpPr>
          <p:grpSpPr bwMode="auto">
            <a:xfrm>
              <a:off x="2739626" y="4050322"/>
              <a:ext cx="315210" cy="539262"/>
              <a:chOff x="4373117" y="3733800"/>
              <a:chExt cx="401638" cy="695325"/>
            </a:xfrm>
          </p:grpSpPr>
          <p:pic>
            <p:nvPicPr>
              <p:cNvPr id="42038" name="Picture 75" descr="Server 1.png"/>
              <p:cNvPicPr>
                <a:picLocks noChangeAspect="1"/>
              </p:cNvPicPr>
              <p:nvPr/>
            </p:nvPicPr>
            <p:blipFill>
              <a:blip r:embed="rId7" cstate="print"/>
              <a:srcRect/>
              <a:stretch>
                <a:fillRect/>
              </a:stretch>
            </p:blipFill>
            <p:spPr bwMode="auto">
              <a:xfrm>
                <a:off x="4373117" y="3733800"/>
                <a:ext cx="401638" cy="695325"/>
              </a:xfrm>
              <a:prstGeom prst="rect">
                <a:avLst/>
              </a:prstGeom>
              <a:noFill/>
              <a:ln w="9525">
                <a:noFill/>
                <a:miter lim="800000"/>
                <a:headEnd/>
                <a:tailEnd/>
              </a:ln>
            </p:spPr>
          </p:pic>
          <p:sp>
            <p:nvSpPr>
              <p:cNvPr id="42039" name="TextBox 77"/>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VM1</a:t>
                </a:r>
              </a:p>
            </p:txBody>
          </p:sp>
        </p:grpSp>
        <p:pic>
          <p:nvPicPr>
            <p:cNvPr id="75" name="Picture 3" descr="C:\Users\User\Desktop\Dog &amp; Pony Show\Juniper\Juniper Template NEW\Juniper Icon Library PNGs\New Folder\L2_L3 Switch 2.png"/>
            <p:cNvPicPr>
              <a:picLocks noChangeAspect="1" noChangeArrowheads="1"/>
            </p:cNvPicPr>
            <p:nvPr/>
          </p:nvPicPr>
          <p:blipFill>
            <a:blip r:embed="rId6" cstate="print"/>
            <a:srcRect/>
            <a:stretch>
              <a:fillRect/>
            </a:stretch>
          </p:blipFill>
          <p:spPr bwMode="auto">
            <a:xfrm>
              <a:off x="3052297" y="3397635"/>
              <a:ext cx="458688" cy="458686"/>
            </a:xfrm>
            <a:prstGeom prst="rect">
              <a:avLst/>
            </a:prstGeom>
            <a:noFill/>
            <a:effectLst>
              <a:outerShdw blurRad="63500" sx="102000" sy="102000" algn="ctr" rotWithShape="0">
                <a:prstClr val="black">
                  <a:alpha val="40000"/>
                </a:prstClr>
              </a:outerShdw>
            </a:effectLst>
          </p:spPr>
        </p:pic>
        <p:grpSp>
          <p:nvGrpSpPr>
            <p:cNvPr id="42035" name="Group 142"/>
            <p:cNvGrpSpPr>
              <a:grpSpLocks/>
            </p:cNvGrpSpPr>
            <p:nvPr/>
          </p:nvGrpSpPr>
          <p:grpSpPr bwMode="auto">
            <a:xfrm>
              <a:off x="3130440" y="4050322"/>
              <a:ext cx="298186" cy="539262"/>
              <a:chOff x="4373117" y="3733800"/>
              <a:chExt cx="401638" cy="695325"/>
            </a:xfrm>
          </p:grpSpPr>
          <p:pic>
            <p:nvPicPr>
              <p:cNvPr id="42036" name="Picture 75" descr="Server 1.png"/>
              <p:cNvPicPr>
                <a:picLocks noChangeAspect="1"/>
              </p:cNvPicPr>
              <p:nvPr/>
            </p:nvPicPr>
            <p:blipFill>
              <a:blip r:embed="rId7" cstate="print"/>
              <a:srcRect/>
              <a:stretch>
                <a:fillRect/>
              </a:stretch>
            </p:blipFill>
            <p:spPr bwMode="auto">
              <a:xfrm>
                <a:off x="4373117" y="3733800"/>
                <a:ext cx="401638" cy="695325"/>
              </a:xfrm>
              <a:prstGeom prst="rect">
                <a:avLst/>
              </a:prstGeom>
              <a:noFill/>
              <a:ln w="9525">
                <a:noFill/>
                <a:miter lim="800000"/>
                <a:headEnd/>
                <a:tailEnd/>
              </a:ln>
            </p:spPr>
          </p:pic>
          <p:sp>
            <p:nvSpPr>
              <p:cNvPr id="42037"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VM2</a:t>
                </a:r>
              </a:p>
            </p:txBody>
          </p:sp>
        </p:grpSp>
      </p:grpSp>
      <p:sp>
        <p:nvSpPr>
          <p:cNvPr id="94" name="Oval 93"/>
          <p:cNvSpPr/>
          <p:nvPr/>
        </p:nvSpPr>
        <p:spPr>
          <a:xfrm>
            <a:off x="3352799" y="3124200"/>
            <a:ext cx="381000" cy="381000"/>
          </a:xfrm>
          <a:prstGeom prst="ellipse">
            <a:avLst/>
          </a:prstGeom>
          <a:solidFill>
            <a:srgbClr val="2F5376"/>
          </a:solidFill>
          <a:ln w="28575">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dirty="0"/>
              <a:t>A</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76878">
                                            <p:txEl>
                                              <p:pRg st="0" end="0"/>
                                            </p:txEl>
                                          </p:spTgt>
                                        </p:tgtEl>
                                        <p:attrNameLst>
                                          <p:attrName>style.visibility</p:attrName>
                                        </p:attrNameLst>
                                      </p:cBhvr>
                                      <p:to>
                                        <p:strVal val="visible"/>
                                      </p:to>
                                    </p:set>
                                    <p:animEffect transition="in" filter="wipe(left)">
                                      <p:cBhvr>
                                        <p:cTn id="7" dur="1000"/>
                                        <p:tgtEl>
                                          <p:spTgt spid="67687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8"/>
                                        </p:tgtEl>
                                        <p:attrNameLst>
                                          <p:attrName>style.visibility</p:attrName>
                                        </p:attrNameLst>
                                      </p:cBhvr>
                                      <p:to>
                                        <p:strVal val="visible"/>
                                      </p:to>
                                    </p:set>
                                    <p:animEffect transition="in" filter="fade">
                                      <p:cBhvr>
                                        <p:cTn id="10" dur="1000"/>
                                        <p:tgtEl>
                                          <p:spTgt spid="58"/>
                                        </p:tgtEl>
                                      </p:cBhvr>
                                    </p:animEffect>
                                  </p:childTnLst>
                                </p:cTn>
                              </p:par>
                              <p:par>
                                <p:cTn id="11" presetID="10" presetClass="entr" presetSubtype="0" fill="hold" nodeType="withEffect">
                                  <p:stCondLst>
                                    <p:cond delay="0"/>
                                  </p:stCondLst>
                                  <p:childTnLst>
                                    <p:set>
                                      <p:cBhvr>
                                        <p:cTn id="12" dur="1" fill="hold">
                                          <p:stCondLst>
                                            <p:cond delay="0"/>
                                          </p:stCondLst>
                                        </p:cTn>
                                        <p:tgtEl>
                                          <p:spTgt spid="62"/>
                                        </p:tgtEl>
                                        <p:attrNameLst>
                                          <p:attrName>style.visibility</p:attrName>
                                        </p:attrNameLst>
                                      </p:cBhvr>
                                      <p:to>
                                        <p:strVal val="visible"/>
                                      </p:to>
                                    </p:set>
                                    <p:animEffect transition="in" filter="fade">
                                      <p:cBhvr>
                                        <p:cTn id="13" dur="500"/>
                                        <p:tgtEl>
                                          <p:spTgt spid="62"/>
                                        </p:tgtEl>
                                      </p:cBhvr>
                                    </p:animEffect>
                                  </p:childTnLst>
                                </p:cTn>
                              </p:par>
                              <p:par>
                                <p:cTn id="14" presetID="10" presetClass="entr" presetSubtype="0"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childTnLst>
                                </p:cTn>
                              </p:par>
                              <p:par>
                                <p:cTn id="17" presetID="10" presetClass="entr" presetSubtype="0" fill="hold" nodeType="withEffect">
                                  <p:stCondLst>
                                    <p:cond delay="0"/>
                                  </p:stCondLst>
                                  <p:childTnLst>
                                    <p:set>
                                      <p:cBhvr>
                                        <p:cTn id="18" dur="1" fill="hold">
                                          <p:stCondLst>
                                            <p:cond delay="0"/>
                                          </p:stCondLst>
                                        </p:cTn>
                                        <p:tgtEl>
                                          <p:spTgt spid="66"/>
                                        </p:tgtEl>
                                        <p:attrNameLst>
                                          <p:attrName>style.visibility</p:attrName>
                                        </p:attrNameLst>
                                      </p:cBhvr>
                                      <p:to>
                                        <p:strVal val="visible"/>
                                      </p:to>
                                    </p:set>
                                    <p:animEffect transition="in" filter="fade">
                                      <p:cBhvr>
                                        <p:cTn id="19" dur="1000"/>
                                        <p:tgtEl>
                                          <p:spTgt spid="66"/>
                                        </p:tgtEl>
                                      </p:cBhvr>
                                    </p:animEffect>
                                  </p:childTnLst>
                                </p:cTn>
                              </p:par>
                              <p:par>
                                <p:cTn id="20" presetID="10" presetClass="entr" presetSubtype="0" fill="hold"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childTnLst>
                                </p:cTn>
                              </p:par>
                              <p:par>
                                <p:cTn id="23" presetID="10"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109">
                                            <p:bg/>
                                          </p:spTgt>
                                        </p:tgtEl>
                                        <p:attrNameLst>
                                          <p:attrName>style.visibility</p:attrName>
                                        </p:attrNameLst>
                                      </p:cBhvr>
                                      <p:to>
                                        <p:strVal val="visible"/>
                                      </p:to>
                                    </p:set>
                                    <p:animEffect transition="in" filter="fade">
                                      <p:cBhvr>
                                        <p:cTn id="29" dur="1000"/>
                                        <p:tgtEl>
                                          <p:spTgt spid="109">
                                            <p:bg/>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109">
                                            <p:txEl>
                                              <p:pRg st="0" end="0"/>
                                            </p:txEl>
                                          </p:spTgt>
                                        </p:tgtEl>
                                        <p:attrNameLst>
                                          <p:attrName>style.visibility</p:attrName>
                                        </p:attrNameLst>
                                      </p:cBhvr>
                                      <p:to>
                                        <p:strVal val="visible"/>
                                      </p:to>
                                    </p:set>
                                    <p:animEffect transition="in" filter="fade">
                                      <p:cBhvr>
                                        <p:cTn id="32" dur="1000"/>
                                        <p:tgtEl>
                                          <p:spTgt spid="109">
                                            <p:txEl>
                                              <p:pRg st="0" end="0"/>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08">
                                            <p:bg/>
                                          </p:spTgt>
                                        </p:tgtEl>
                                        <p:attrNameLst>
                                          <p:attrName>style.visibility</p:attrName>
                                        </p:attrNameLst>
                                      </p:cBhvr>
                                      <p:to>
                                        <p:strVal val="visible"/>
                                      </p:to>
                                    </p:set>
                                    <p:animEffect transition="in" filter="fade">
                                      <p:cBhvr>
                                        <p:cTn id="35" dur="1000"/>
                                        <p:tgtEl>
                                          <p:spTgt spid="108">
                                            <p:bg/>
                                          </p:spTgt>
                                        </p:tgtEl>
                                      </p:cBhvr>
                                    </p:animEffect>
                                  </p:childTnLst>
                                </p:cTn>
                              </p:par>
                              <p:par>
                                <p:cTn id="36" presetID="10" presetClass="entr" presetSubtype="0" fill="hold" grpId="0" nodeType="withEffect" nodePh="1">
                                  <p:stCondLst>
                                    <p:cond delay="0"/>
                                  </p:stCondLst>
                                  <p:endCondLst>
                                    <p:cond evt="begin" delay="0">
                                      <p:tn val="36"/>
                                    </p:cond>
                                  </p:endCondLst>
                                  <p:childTnLst>
                                    <p:set>
                                      <p:cBhvr>
                                        <p:cTn id="37" dur="1" fill="hold">
                                          <p:stCondLst>
                                            <p:cond delay="0"/>
                                          </p:stCondLst>
                                        </p:cTn>
                                        <p:tgtEl>
                                          <p:spTgt spid="108">
                                            <p:txEl>
                                              <p:pRg st="0" end="0"/>
                                            </p:txEl>
                                          </p:spTgt>
                                        </p:tgtEl>
                                        <p:attrNameLst>
                                          <p:attrName>style.visibility</p:attrName>
                                        </p:attrNameLst>
                                      </p:cBhvr>
                                      <p:to>
                                        <p:strVal val="visible"/>
                                      </p:to>
                                    </p:set>
                                    <p:animEffect transition="in" filter="fade">
                                      <p:cBhvr>
                                        <p:cTn id="38" dur="1000"/>
                                        <p:tgtEl>
                                          <p:spTgt spid="108">
                                            <p:txEl>
                                              <p:pRg st="0" end="0"/>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68"/>
                                        </p:tgtEl>
                                        <p:attrNameLst>
                                          <p:attrName>style.visibility</p:attrName>
                                        </p:attrNameLst>
                                      </p:cBhvr>
                                      <p:to>
                                        <p:strVal val="visible"/>
                                      </p:to>
                                    </p:set>
                                    <p:animEffect transition="in" filter="fade">
                                      <p:cBhvr>
                                        <p:cTn id="41" dur="500"/>
                                        <p:tgtEl>
                                          <p:spTgt spid="68"/>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67"/>
                                        </p:tgtEl>
                                        <p:attrNameLst>
                                          <p:attrName>style.visibility</p:attrName>
                                        </p:attrNameLst>
                                      </p:cBhvr>
                                      <p:to>
                                        <p:strVal val="visible"/>
                                      </p:to>
                                    </p:set>
                                    <p:animEffect transition="in" filter="fade">
                                      <p:cBhvr>
                                        <p:cTn id="44" dur="500"/>
                                        <p:tgtEl>
                                          <p:spTgt spid="67"/>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676878">
                                            <p:txEl>
                                              <p:pRg st="1" end="1"/>
                                            </p:txEl>
                                          </p:spTgt>
                                        </p:tgtEl>
                                        <p:attrNameLst>
                                          <p:attrName>style.visibility</p:attrName>
                                        </p:attrNameLst>
                                      </p:cBhvr>
                                      <p:to>
                                        <p:strVal val="visible"/>
                                      </p:to>
                                    </p:set>
                                    <p:animEffect transition="in" filter="wipe(left)">
                                      <p:cBhvr>
                                        <p:cTn id="49" dur="1000"/>
                                        <p:tgtEl>
                                          <p:spTgt spid="676878">
                                            <p:txEl>
                                              <p:pRg st="1" end="1"/>
                                            </p:txEl>
                                          </p:spTgt>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115"/>
                                        </p:tgtEl>
                                        <p:attrNameLst>
                                          <p:attrName>style.visibility</p:attrName>
                                        </p:attrNameLst>
                                      </p:cBhvr>
                                      <p:to>
                                        <p:strVal val="visible"/>
                                      </p:to>
                                    </p:set>
                                    <p:animEffect transition="in" filter="wipe(right)">
                                      <p:cBhvr>
                                        <p:cTn id="52" dur="1000"/>
                                        <p:tgtEl>
                                          <p:spTgt spid="115"/>
                                        </p:tgtEl>
                                      </p:cBhvr>
                                    </p:animEffect>
                                  </p:childTnLst>
                                </p:cTn>
                              </p:par>
                              <p:par>
                                <p:cTn id="53" presetID="22" presetClass="entr" presetSubtype="2" fill="hold" grpId="0" nodeType="withEffect">
                                  <p:stCondLst>
                                    <p:cond delay="0"/>
                                  </p:stCondLst>
                                  <p:childTnLst>
                                    <p:set>
                                      <p:cBhvr>
                                        <p:cTn id="54" dur="1" fill="hold">
                                          <p:stCondLst>
                                            <p:cond delay="0"/>
                                          </p:stCondLst>
                                        </p:cTn>
                                        <p:tgtEl>
                                          <p:spTgt spid="116"/>
                                        </p:tgtEl>
                                        <p:attrNameLst>
                                          <p:attrName>style.visibility</p:attrName>
                                        </p:attrNameLst>
                                      </p:cBhvr>
                                      <p:to>
                                        <p:strVal val="visible"/>
                                      </p:to>
                                    </p:set>
                                    <p:animEffect transition="in" filter="wipe(right)">
                                      <p:cBhvr>
                                        <p:cTn id="55" dur="1000"/>
                                        <p:tgtEl>
                                          <p:spTgt spid="116"/>
                                        </p:tgtEl>
                                      </p:cBhvr>
                                    </p:animEffect>
                                  </p:childTnLst>
                                </p:cTn>
                              </p:par>
                              <p:par>
                                <p:cTn id="56" presetID="10" presetClass="entr" presetSubtype="0" fill="hold" nodeType="withEffect">
                                  <p:stCondLst>
                                    <p:cond delay="0"/>
                                  </p:stCondLst>
                                  <p:childTnLst>
                                    <p:set>
                                      <p:cBhvr>
                                        <p:cTn id="57" dur="1" fill="hold">
                                          <p:stCondLst>
                                            <p:cond delay="0"/>
                                          </p:stCondLst>
                                        </p:cTn>
                                        <p:tgtEl>
                                          <p:spTgt spid="95"/>
                                        </p:tgtEl>
                                        <p:attrNameLst>
                                          <p:attrName>style.visibility</p:attrName>
                                        </p:attrNameLst>
                                      </p:cBhvr>
                                      <p:to>
                                        <p:strVal val="visible"/>
                                      </p:to>
                                    </p:set>
                                    <p:animEffect transition="in" filter="fade">
                                      <p:cBhvr>
                                        <p:cTn id="58" dur="1000"/>
                                        <p:tgtEl>
                                          <p:spTgt spid="95"/>
                                        </p:tgtEl>
                                      </p:cBhvr>
                                    </p:animEffect>
                                  </p:childTnLst>
                                </p:cTn>
                              </p:par>
                              <p:par>
                                <p:cTn id="59" presetID="10" presetClass="entr" presetSubtype="0" fill="hold" nodeType="withEffect">
                                  <p:stCondLst>
                                    <p:cond delay="0"/>
                                  </p:stCondLst>
                                  <p:childTnLst>
                                    <p:set>
                                      <p:cBhvr>
                                        <p:cTn id="60" dur="1" fill="hold">
                                          <p:stCondLst>
                                            <p:cond delay="0"/>
                                          </p:stCondLst>
                                        </p:cTn>
                                        <p:tgtEl>
                                          <p:spTgt spid="94"/>
                                        </p:tgtEl>
                                        <p:attrNameLst>
                                          <p:attrName>style.visibility</p:attrName>
                                        </p:attrNameLst>
                                      </p:cBhvr>
                                      <p:to>
                                        <p:strVal val="visible"/>
                                      </p:to>
                                    </p:set>
                                    <p:animEffect transition="in" filter="fade">
                                      <p:cBhvr>
                                        <p:cTn id="61" dur="1000"/>
                                        <p:tgtEl>
                                          <p:spTgt spid="94"/>
                                        </p:tgtEl>
                                      </p:cBhvr>
                                    </p:animEffect>
                                  </p:childTnLst>
                                </p:cTn>
                              </p:par>
                              <p:par>
                                <p:cTn id="62" presetID="10" presetClass="entr" presetSubtype="0" fill="hold" nodeType="withEffect">
                                  <p:stCondLst>
                                    <p:cond delay="0"/>
                                  </p:stCondLst>
                                  <p:childTnLst>
                                    <p:set>
                                      <p:cBhvr>
                                        <p:cTn id="63" dur="1" fill="hold">
                                          <p:stCondLst>
                                            <p:cond delay="0"/>
                                          </p:stCondLst>
                                        </p:cTn>
                                        <p:tgtEl>
                                          <p:spTgt spid="93"/>
                                        </p:tgtEl>
                                        <p:attrNameLst>
                                          <p:attrName>style.visibility</p:attrName>
                                        </p:attrNameLst>
                                      </p:cBhvr>
                                      <p:to>
                                        <p:strVal val="visible"/>
                                      </p:to>
                                    </p:set>
                                    <p:animEffect transition="in" filter="fade">
                                      <p:cBhvr>
                                        <p:cTn id="64" dur="1000"/>
                                        <p:tgtEl>
                                          <p:spTgt spid="93"/>
                                        </p:tgtEl>
                                      </p:cBhvr>
                                    </p:animEffect>
                                  </p:childTnLst>
                                </p:cTn>
                              </p:par>
                              <p:par>
                                <p:cTn id="65" presetID="1" presetClass="entr" presetSubtype="0" fill="hold" nodeType="withEffect">
                                  <p:stCondLst>
                                    <p:cond delay="0"/>
                                  </p:stCondLst>
                                  <p:childTnLst>
                                    <p:set>
                                      <p:cBhvr>
                                        <p:cTn id="66" dur="1" fill="hold">
                                          <p:stCondLst>
                                            <p:cond delay="0"/>
                                          </p:stCondLst>
                                        </p:cTn>
                                        <p:tgtEl>
                                          <p:spTgt spid="15155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nodeType="clickEffect">
                                  <p:stCondLst>
                                    <p:cond delay="0"/>
                                  </p:stCondLst>
                                  <p:childTnLst>
                                    <p:set>
                                      <p:cBhvr>
                                        <p:cTn id="70" dur="1" fill="hold">
                                          <p:stCondLst>
                                            <p:cond delay="0"/>
                                          </p:stCondLst>
                                        </p:cTn>
                                        <p:tgtEl>
                                          <p:spTgt spid="676878">
                                            <p:txEl>
                                              <p:pRg st="2" end="2"/>
                                            </p:txEl>
                                          </p:spTgt>
                                        </p:tgtEl>
                                        <p:attrNameLst>
                                          <p:attrName>style.visibility</p:attrName>
                                        </p:attrNameLst>
                                      </p:cBhvr>
                                      <p:to>
                                        <p:strVal val="visible"/>
                                      </p:to>
                                    </p:set>
                                    <p:animEffect transition="in" filter="wipe(left)">
                                      <p:cBhvr>
                                        <p:cTn id="71" dur="1000"/>
                                        <p:tgtEl>
                                          <p:spTgt spid="676878">
                                            <p:txEl>
                                              <p:pRg st="2" end="2"/>
                                            </p:txEl>
                                          </p:spTgt>
                                        </p:tgtEl>
                                      </p:cBhvr>
                                    </p:animEffect>
                                  </p:childTnLst>
                                </p:cTn>
                              </p:par>
                              <p:par>
                                <p:cTn id="72" presetID="0" presetClass="path" presetSubtype="0" accel="50000" decel="50000" fill="hold" nodeType="withEffect">
                                  <p:stCondLst>
                                    <p:cond delay="0"/>
                                  </p:stCondLst>
                                  <p:childTnLst>
                                    <p:animMotion origin="layout" path="M -4.72222E-6 1.23091E-6 L -4.72222E-6 -0.05067 L 0.04323 -0.05067 L 0.04393 -0.33827 L 0.13681 -0.33735 L 0.13629 -0.40213 L 0.16789 -0.4012 L 0.16667 -0.33341 L 0.25955 -0.33341 L 0.25955 -0.21888 " pathEditMode="relative" ptsTypes="AAAAAAAAAA">
                                      <p:cBhvr>
                                        <p:cTn id="73" dur="5000" fill="hold"/>
                                        <p:tgtEl>
                                          <p:spTgt spid="2"/>
                                        </p:tgtEl>
                                        <p:attrNameLst>
                                          <p:attrName>ppt_x</p:attrName>
                                          <p:attrName>ppt_y</p:attrName>
                                        </p:attrNameLst>
                                      </p:cBhvr>
                                    </p:animMotion>
                                  </p:childTnLst>
                                </p:cTn>
                              </p:par>
                              <p:par>
                                <p:cTn id="74" presetID="10" presetClass="entr" presetSubtype="0" fill="hold" grpId="0" nodeType="withEffect">
                                  <p:stCondLst>
                                    <p:cond delay="0"/>
                                  </p:stCondLst>
                                  <p:childTnLst>
                                    <p:set>
                                      <p:cBhvr>
                                        <p:cTn id="75" dur="1" fill="hold">
                                          <p:stCondLst>
                                            <p:cond delay="0"/>
                                          </p:stCondLst>
                                        </p:cTn>
                                        <p:tgtEl>
                                          <p:spTgt spid="81"/>
                                        </p:tgtEl>
                                        <p:attrNameLst>
                                          <p:attrName>style.visibility</p:attrName>
                                        </p:attrNameLst>
                                      </p:cBhvr>
                                      <p:to>
                                        <p:strVal val="visible"/>
                                      </p:to>
                                    </p:set>
                                    <p:animEffect transition="in" filter="fade">
                                      <p:cBhvr>
                                        <p:cTn id="76" dur="2000"/>
                                        <p:tgtEl>
                                          <p:spTgt spid="81"/>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nodeType="clickEffect">
                                  <p:stCondLst>
                                    <p:cond delay="0"/>
                                  </p:stCondLst>
                                  <p:childTnLst>
                                    <p:set>
                                      <p:cBhvr>
                                        <p:cTn id="80" dur="1" fill="hold">
                                          <p:stCondLst>
                                            <p:cond delay="0"/>
                                          </p:stCondLst>
                                        </p:cTn>
                                        <p:tgtEl>
                                          <p:spTgt spid="676878">
                                            <p:txEl>
                                              <p:pRg st="3" end="3"/>
                                            </p:txEl>
                                          </p:spTgt>
                                        </p:tgtEl>
                                        <p:attrNameLst>
                                          <p:attrName>style.visibility</p:attrName>
                                        </p:attrNameLst>
                                      </p:cBhvr>
                                      <p:to>
                                        <p:strVal val="visible"/>
                                      </p:to>
                                    </p:set>
                                    <p:animEffect transition="in" filter="wipe(left)">
                                      <p:cBhvr>
                                        <p:cTn id="81" dur="500"/>
                                        <p:tgtEl>
                                          <p:spTgt spid="676878">
                                            <p:txEl>
                                              <p:pRg st="3" end="3"/>
                                            </p:txEl>
                                          </p:spTgt>
                                        </p:tgtEl>
                                      </p:cBhvr>
                                    </p:animEffect>
                                  </p:childTnLst>
                                </p:cTn>
                              </p:par>
                              <p:par>
                                <p:cTn id="82" presetID="16" presetClass="entr" presetSubtype="26" fill="hold" nodeType="withEffect">
                                  <p:stCondLst>
                                    <p:cond delay="0"/>
                                  </p:stCondLst>
                                  <p:childTnLst>
                                    <p:set>
                                      <p:cBhvr>
                                        <p:cTn id="83" dur="1" fill="hold">
                                          <p:stCondLst>
                                            <p:cond delay="0"/>
                                          </p:stCondLst>
                                        </p:cTn>
                                        <p:tgtEl>
                                          <p:spTgt spid="69"/>
                                        </p:tgtEl>
                                        <p:attrNameLst>
                                          <p:attrName>style.visibility</p:attrName>
                                        </p:attrNameLst>
                                      </p:cBhvr>
                                      <p:to>
                                        <p:strVal val="visible"/>
                                      </p:to>
                                    </p:set>
                                    <p:animEffect transition="in" filter="barn(inHorizontal)">
                                      <p:cBhvr>
                                        <p:cTn id="84" dur="500"/>
                                        <p:tgtEl>
                                          <p:spTgt spid="69"/>
                                        </p:tgtEl>
                                      </p:cBhvr>
                                    </p:animEffect>
                                  </p:childTnLst>
                                </p:cTn>
                              </p:par>
                              <p:par>
                                <p:cTn id="85" presetID="16" presetClass="entr" presetSubtype="26" fill="hold" nodeType="withEffect">
                                  <p:stCondLst>
                                    <p:cond delay="0"/>
                                  </p:stCondLst>
                                  <p:childTnLst>
                                    <p:set>
                                      <p:cBhvr>
                                        <p:cTn id="86" dur="1" fill="hold">
                                          <p:stCondLst>
                                            <p:cond delay="0"/>
                                          </p:stCondLst>
                                        </p:cTn>
                                        <p:tgtEl>
                                          <p:spTgt spid="76"/>
                                        </p:tgtEl>
                                        <p:attrNameLst>
                                          <p:attrName>style.visibility</p:attrName>
                                        </p:attrNameLst>
                                      </p:cBhvr>
                                      <p:to>
                                        <p:strVal val="visible"/>
                                      </p:to>
                                    </p:set>
                                    <p:animEffect transition="in" filter="barn(inHorizontal)">
                                      <p:cBhvr>
                                        <p:cTn id="87"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build="allAtOnce" animBg="1"/>
      <p:bldP spid="108" grpId="0" build="allAtOnce" animBg="1"/>
      <p:bldP spid="115" grpId="0" animBg="1"/>
      <p:bldP spid="116" grpId="0" animBg="1"/>
      <p:bldP spid="67" grpId="0"/>
      <p:bldP spid="68" grpId="0"/>
      <p:bldP spid="8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Box 84"/>
          <p:cNvSpPr txBox="1">
            <a:spLocks noChangeArrowheads="1"/>
          </p:cNvSpPr>
          <p:nvPr/>
        </p:nvSpPr>
        <p:spPr bwMode="auto">
          <a:xfrm>
            <a:off x="457200" y="1219200"/>
            <a:ext cx="5257800" cy="1524000"/>
          </a:xfrm>
          <a:prstGeom prst="rect">
            <a:avLst/>
          </a:prstGeom>
          <a:solidFill>
            <a:srgbClr val="E8E8E8"/>
          </a:solidFill>
          <a:ln w="9525">
            <a:noFill/>
            <a:miter lim="800000"/>
            <a:headEnd/>
            <a:tailEnd/>
          </a:ln>
        </p:spPr>
        <p:txBody>
          <a:bodyPr tIns="91440" bIns="91440"/>
          <a:lstStyle/>
          <a:p>
            <a:pPr marL="177800" indent="-177800">
              <a:lnSpc>
                <a:spcPts val="1900"/>
              </a:lnSpc>
              <a:spcAft>
                <a:spcPts val="600"/>
              </a:spcAft>
              <a:buClr>
                <a:srgbClr val="4D4D4D"/>
              </a:buClr>
              <a:tabLst>
                <a:tab pos="177800" algn="l"/>
              </a:tabLst>
            </a:pPr>
            <a:endParaRPr lang="en-US" sz="1500">
              <a:solidFill>
                <a:srgbClr val="494949"/>
              </a:solidFill>
            </a:endParaRPr>
          </a:p>
        </p:txBody>
      </p:sp>
      <p:sp>
        <p:nvSpPr>
          <p:cNvPr id="69" name="Rounded Rectangle 68"/>
          <p:cNvSpPr/>
          <p:nvPr/>
        </p:nvSpPr>
        <p:spPr bwMode="gray">
          <a:xfrm>
            <a:off x="5943600" y="1524000"/>
            <a:ext cx="2724150" cy="4495800"/>
          </a:xfrm>
          <a:prstGeom prst="roundRect">
            <a:avLst>
              <a:gd name="adj" fmla="val 0"/>
            </a:avLst>
          </a:prstGeom>
          <a:solidFill>
            <a:schemeClr val="bg1"/>
          </a:solidFill>
          <a:ln w="34925">
            <a:solidFill>
              <a:schemeClr val="accent6">
                <a:lumMod val="20000"/>
                <a:lumOff val="80000"/>
              </a:schemeClr>
            </a:solidFill>
            <a:miter lim="800000"/>
            <a:headEnd/>
            <a:tailEnd/>
          </a:ln>
          <a:effectLst>
            <a:outerShdw blurRad="50800" dist="50800" dir="462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8" name="TextBox 97"/>
          <p:cNvSpPr txBox="1">
            <a:spLocks noChangeArrowheads="1"/>
          </p:cNvSpPr>
          <p:nvPr/>
        </p:nvSpPr>
        <p:spPr bwMode="auto">
          <a:xfrm>
            <a:off x="457200" y="1219200"/>
            <a:ext cx="5257800" cy="2590800"/>
          </a:xfrm>
          <a:prstGeom prst="rect">
            <a:avLst/>
          </a:prstGeom>
          <a:solidFill>
            <a:srgbClr val="E8E8E8"/>
          </a:solidFill>
          <a:ln w="9525">
            <a:noFill/>
            <a:miter lim="800000"/>
            <a:headEnd/>
            <a:tailEnd/>
          </a:ln>
        </p:spPr>
        <p:txBody>
          <a:bodyPr tIns="91440" bIns="91440"/>
          <a:lstStyle/>
          <a:p>
            <a:pPr marL="177800" indent="-177800">
              <a:lnSpc>
                <a:spcPts val="1900"/>
              </a:lnSpc>
              <a:spcAft>
                <a:spcPts val="600"/>
              </a:spcAft>
              <a:buClr>
                <a:srgbClr val="4D4D4D"/>
              </a:buClr>
              <a:tabLst>
                <a:tab pos="177800" algn="l"/>
              </a:tabLst>
            </a:pPr>
            <a:endParaRPr lang="en-US" sz="1500">
              <a:solidFill>
                <a:srgbClr val="494949"/>
              </a:solidFill>
            </a:endParaRPr>
          </a:p>
        </p:txBody>
      </p:sp>
      <p:sp>
        <p:nvSpPr>
          <p:cNvPr id="107" name="TextBox 106"/>
          <p:cNvSpPr txBox="1"/>
          <p:nvPr/>
        </p:nvSpPr>
        <p:spPr>
          <a:xfrm>
            <a:off x="419100" y="3962400"/>
            <a:ext cx="5257800" cy="838200"/>
          </a:xfrm>
          <a:prstGeom prst="rect">
            <a:avLst/>
          </a:prstGeom>
          <a:solidFill>
            <a:schemeClr val="accent5">
              <a:lumMod val="20000"/>
              <a:lumOff val="80000"/>
            </a:schemeClr>
          </a:solidFill>
        </p:spPr>
        <p:txBody>
          <a:bodyPr tIns="91440" bIns="91440"/>
          <a:lstStyle/>
          <a:p>
            <a:pPr marL="177800" indent="-177800">
              <a:lnSpc>
                <a:spcPts val="1900"/>
              </a:lnSpc>
              <a:spcAft>
                <a:spcPts val="600"/>
              </a:spcAft>
              <a:buClr>
                <a:srgbClr val="4D4D4D"/>
              </a:buClr>
              <a:tabLst>
                <a:tab pos="177800" algn="l"/>
              </a:tabLst>
              <a:defRPr/>
            </a:pPr>
            <a:endParaRPr lang="en-US" sz="1500" dirty="0">
              <a:solidFill>
                <a:srgbClr val="494949"/>
              </a:solidFill>
            </a:endParaRPr>
          </a:p>
        </p:txBody>
      </p:sp>
      <p:sp>
        <p:nvSpPr>
          <p:cNvPr id="101380" name="Rectangle 4"/>
          <p:cNvSpPr>
            <a:spLocks noGrp="1"/>
          </p:cNvSpPr>
          <p:nvPr>
            <p:ph type="title"/>
          </p:nvPr>
        </p:nvSpPr>
        <p:spPr/>
        <p:txBody>
          <a:bodyPr/>
          <a:lstStyle/>
          <a:p>
            <a:pPr>
              <a:defRPr/>
            </a:pPr>
            <a:r>
              <a:rPr dirty="0" smtClean="0"/>
              <a:t>One Step Orchestration</a:t>
            </a:r>
            <a:endParaRPr dirty="0"/>
          </a:p>
        </p:txBody>
      </p:sp>
      <p:sp>
        <p:nvSpPr>
          <p:cNvPr id="43015" name="Freeform 108"/>
          <p:cNvSpPr>
            <a:spLocks/>
          </p:cNvSpPr>
          <p:nvPr/>
        </p:nvSpPr>
        <p:spPr bwMode="auto">
          <a:xfrm flipH="1">
            <a:off x="1295400" y="1600200"/>
            <a:ext cx="849313" cy="1944688"/>
          </a:xfrm>
          <a:custGeom>
            <a:avLst/>
            <a:gdLst>
              <a:gd name="T0" fmla="*/ 849801 w 1131974"/>
              <a:gd name="T1" fmla="*/ 1524000 h 6582135"/>
              <a:gd name="T2" fmla="*/ 849800 w 1131974"/>
              <a:gd name="T3" fmla="*/ 1752601 h 6582135"/>
              <a:gd name="T4" fmla="*/ 846717 w 1131974"/>
              <a:gd name="T5" fmla="*/ 368792 h 6582135"/>
              <a:gd name="T6" fmla="*/ 0 w 1131974"/>
              <a:gd name="T7" fmla="*/ 368792 h 6582135"/>
              <a:gd name="T8" fmla="*/ 4320 w 1131974"/>
              <a:gd name="T9" fmla="*/ 0 h 6582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31974" h="6582135">
                <a:moveTo>
                  <a:pt x="1131291" y="5157058"/>
                </a:moveTo>
                <a:cubicBezTo>
                  <a:pt x="1131291" y="5146314"/>
                  <a:pt x="1131974" y="6582134"/>
                  <a:pt x="1131290" y="5930617"/>
                </a:cubicBezTo>
                <a:cubicBezTo>
                  <a:pt x="1130606" y="5279100"/>
                  <a:pt x="1125532" y="2758982"/>
                  <a:pt x="1127185" y="1247954"/>
                </a:cubicBezTo>
                <a:lnTo>
                  <a:pt x="0" y="1247954"/>
                </a:lnTo>
                <a:lnTo>
                  <a:pt x="5751" y="0"/>
                </a:lnTo>
              </a:path>
            </a:pathLst>
          </a:custGeom>
          <a:noFill/>
          <a:ln w="38100">
            <a:solidFill>
              <a:schemeClr val="hlink"/>
            </a:solidFill>
            <a:round/>
            <a:headEnd/>
            <a:tailEnd/>
          </a:ln>
        </p:spPr>
        <p:txBody>
          <a:bodyPr wrap="none" lIns="0" tIns="0" rIns="0" bIns="0" anchor="ctr"/>
          <a:lstStyle/>
          <a:p>
            <a:endParaRPr lang="en-US"/>
          </a:p>
        </p:txBody>
      </p:sp>
      <p:sp>
        <p:nvSpPr>
          <p:cNvPr id="43016" name="Freeform 108"/>
          <p:cNvSpPr>
            <a:spLocks/>
          </p:cNvSpPr>
          <p:nvPr/>
        </p:nvSpPr>
        <p:spPr bwMode="auto">
          <a:xfrm>
            <a:off x="2413000" y="1600200"/>
            <a:ext cx="863600" cy="1981200"/>
          </a:xfrm>
          <a:custGeom>
            <a:avLst/>
            <a:gdLst>
              <a:gd name="T0" fmla="*/ 863111 w 1127186"/>
              <a:gd name="T1" fmla="*/ 1981200 h 6704174"/>
              <a:gd name="T2" fmla="*/ 863110 w 1127186"/>
              <a:gd name="T3" fmla="*/ 368792 h 6704174"/>
              <a:gd name="T4" fmla="*/ 0 w 1127186"/>
              <a:gd name="T5" fmla="*/ 368792 h 6704174"/>
              <a:gd name="T6" fmla="*/ 4404 w 1127186"/>
              <a:gd name="T7" fmla="*/ 0 h 670417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27186" h="6704174">
                <a:moveTo>
                  <a:pt x="1127186" y="6704174"/>
                </a:moveTo>
                <a:cubicBezTo>
                  <a:pt x="1127186" y="4885434"/>
                  <a:pt x="1127185" y="3066694"/>
                  <a:pt x="1127185" y="1247954"/>
                </a:cubicBezTo>
                <a:lnTo>
                  <a:pt x="0" y="1247954"/>
                </a:lnTo>
                <a:lnTo>
                  <a:pt x="5751" y="0"/>
                </a:lnTo>
              </a:path>
            </a:pathLst>
          </a:custGeom>
          <a:noFill/>
          <a:ln w="38100">
            <a:solidFill>
              <a:schemeClr val="hlink"/>
            </a:solidFill>
            <a:round/>
            <a:headEnd/>
            <a:tailEnd/>
          </a:ln>
        </p:spPr>
        <p:txBody>
          <a:bodyPr wrap="none" lIns="0" tIns="0" rIns="0" bIns="0" anchor="ctr"/>
          <a:lstStyle/>
          <a:p>
            <a:endParaRPr lang="en-US"/>
          </a:p>
        </p:txBody>
      </p:sp>
      <p:pic>
        <p:nvPicPr>
          <p:cNvPr id="43017" name="Picture 238" descr="EXSeriesC"/>
          <p:cNvPicPr>
            <a:picLocks noChangeAspect="1" noChangeArrowheads="1"/>
          </p:cNvPicPr>
          <p:nvPr/>
        </p:nvPicPr>
        <p:blipFill>
          <a:blip r:embed="rId4" cstate="print"/>
          <a:srcRect/>
          <a:stretch>
            <a:fillRect/>
          </a:stretch>
        </p:blipFill>
        <p:spPr bwMode="auto">
          <a:xfrm>
            <a:off x="1784350" y="1436688"/>
            <a:ext cx="977900" cy="158750"/>
          </a:xfrm>
          <a:prstGeom prst="rect">
            <a:avLst/>
          </a:prstGeom>
          <a:noFill/>
          <a:ln w="9525">
            <a:noFill/>
            <a:miter lim="800000"/>
            <a:headEnd/>
            <a:tailEnd/>
          </a:ln>
        </p:spPr>
      </p:pic>
      <p:sp>
        <p:nvSpPr>
          <p:cNvPr id="676878" name="Text Box 14"/>
          <p:cNvSpPr txBox="1">
            <a:spLocks noChangeArrowheads="1"/>
          </p:cNvSpPr>
          <p:nvPr/>
        </p:nvSpPr>
        <p:spPr bwMode="auto">
          <a:xfrm>
            <a:off x="6019800" y="1981200"/>
            <a:ext cx="2590800" cy="32781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marL="285750" indent="-285750">
              <a:spcBef>
                <a:spcPct val="50000"/>
              </a:spcBef>
              <a:buFontTx/>
              <a:buAutoNum type="arabicPeriod"/>
              <a:defRPr/>
            </a:pPr>
            <a:r>
              <a:rPr lang="en-US" dirty="0"/>
              <a:t>Clear roles and responsibilities</a:t>
            </a:r>
          </a:p>
          <a:p>
            <a:pPr marL="285750" indent="-285750">
              <a:spcBef>
                <a:spcPct val="50000"/>
              </a:spcBef>
              <a:buFontTx/>
              <a:buAutoNum type="arabicPeriod"/>
              <a:defRPr/>
            </a:pPr>
            <a:r>
              <a:rPr lang="en-US" dirty="0"/>
              <a:t>Automated orchestration between physical and virtual networks</a:t>
            </a:r>
          </a:p>
          <a:p>
            <a:pPr marL="285750" indent="-285750">
              <a:spcBef>
                <a:spcPct val="50000"/>
              </a:spcBef>
              <a:buFontTx/>
              <a:buAutoNum type="arabicPeriod"/>
              <a:defRPr/>
            </a:pPr>
            <a:r>
              <a:rPr lang="en-US" dirty="0"/>
              <a:t>Scalable solution – allows </a:t>
            </a:r>
            <a:r>
              <a:rPr lang="en-US" dirty="0" err="1"/>
              <a:t>VMs</a:t>
            </a:r>
            <a:r>
              <a:rPr lang="en-US" dirty="0"/>
              <a:t> to move freely</a:t>
            </a:r>
          </a:p>
          <a:p>
            <a:pPr marL="285750" indent="-285750">
              <a:spcBef>
                <a:spcPct val="50000"/>
              </a:spcBef>
              <a:buFontTx/>
              <a:buAutoNum type="arabicPeriod"/>
              <a:defRPr/>
            </a:pPr>
            <a:r>
              <a:rPr lang="en-US" dirty="0"/>
              <a:t>Open Architecture</a:t>
            </a:r>
          </a:p>
        </p:txBody>
      </p:sp>
      <p:pic>
        <p:nvPicPr>
          <p:cNvPr id="43019" name="Picture 238" descr="EXSeriesC"/>
          <p:cNvPicPr>
            <a:picLocks noChangeAspect="1" noChangeArrowheads="1"/>
          </p:cNvPicPr>
          <p:nvPr/>
        </p:nvPicPr>
        <p:blipFill>
          <a:blip r:embed="rId4" cstate="print"/>
          <a:srcRect/>
          <a:stretch>
            <a:fillRect/>
          </a:stretch>
        </p:blipFill>
        <p:spPr bwMode="auto">
          <a:xfrm>
            <a:off x="2457450" y="2179638"/>
            <a:ext cx="976313" cy="157162"/>
          </a:xfrm>
          <a:prstGeom prst="rect">
            <a:avLst/>
          </a:prstGeom>
          <a:noFill/>
          <a:ln w="9525">
            <a:noFill/>
            <a:miter lim="800000"/>
            <a:headEnd/>
            <a:tailEnd/>
          </a:ln>
        </p:spPr>
      </p:pic>
      <p:pic>
        <p:nvPicPr>
          <p:cNvPr id="43020" name="Picture 238" descr="EXSeriesC"/>
          <p:cNvPicPr>
            <a:picLocks noChangeAspect="1" noChangeArrowheads="1"/>
          </p:cNvPicPr>
          <p:nvPr/>
        </p:nvPicPr>
        <p:blipFill>
          <a:blip r:embed="rId4" cstate="print"/>
          <a:srcRect/>
          <a:stretch>
            <a:fillRect/>
          </a:stretch>
        </p:blipFill>
        <p:spPr bwMode="auto">
          <a:xfrm>
            <a:off x="1169988" y="2179638"/>
            <a:ext cx="976312" cy="157162"/>
          </a:xfrm>
          <a:prstGeom prst="rect">
            <a:avLst/>
          </a:prstGeom>
          <a:noFill/>
          <a:ln w="9525">
            <a:noFill/>
            <a:miter lim="800000"/>
            <a:headEnd/>
            <a:tailEnd/>
          </a:ln>
        </p:spPr>
      </p:pic>
      <p:sp>
        <p:nvSpPr>
          <p:cNvPr id="676919" name="Text Box 55"/>
          <p:cNvSpPr txBox="1">
            <a:spLocks noChangeArrowheads="1"/>
          </p:cNvSpPr>
          <p:nvPr/>
        </p:nvSpPr>
        <p:spPr bwMode="auto">
          <a:xfrm>
            <a:off x="4343400" y="1295400"/>
            <a:ext cx="1676400" cy="24606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1000" dirty="0">
                <a:latin typeface="Arial" charset="0"/>
                <a:cs typeface="Arial" charset="0"/>
              </a:rPr>
              <a:t>Network Admin</a:t>
            </a:r>
          </a:p>
        </p:txBody>
      </p:sp>
      <p:sp>
        <p:nvSpPr>
          <p:cNvPr id="57" name="Rectangle 56"/>
          <p:cNvSpPr/>
          <p:nvPr/>
        </p:nvSpPr>
        <p:spPr>
          <a:xfrm>
            <a:off x="685800" y="3355975"/>
            <a:ext cx="1212850" cy="1368425"/>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70" name="Rectangle 69"/>
          <p:cNvSpPr/>
          <p:nvPr/>
        </p:nvSpPr>
        <p:spPr>
          <a:xfrm>
            <a:off x="2673350" y="3355975"/>
            <a:ext cx="1212850" cy="1368425"/>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00" name="Text Box 55"/>
          <p:cNvSpPr txBox="1">
            <a:spLocks noChangeArrowheads="1"/>
          </p:cNvSpPr>
          <p:nvPr/>
        </p:nvSpPr>
        <p:spPr bwMode="auto">
          <a:xfrm>
            <a:off x="4343400" y="4602163"/>
            <a:ext cx="1676400" cy="24606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1000" dirty="0">
                <a:latin typeface="Arial" charset="0"/>
                <a:cs typeface="Arial" charset="0"/>
              </a:rPr>
              <a:t>Server Admin</a:t>
            </a:r>
          </a:p>
        </p:txBody>
      </p:sp>
      <p:sp>
        <p:nvSpPr>
          <p:cNvPr id="43025" name="Rectangle 241"/>
          <p:cNvSpPr>
            <a:spLocks noChangeArrowheads="1"/>
          </p:cNvSpPr>
          <p:nvPr/>
        </p:nvSpPr>
        <p:spPr bwMode="invGray">
          <a:xfrm>
            <a:off x="1066800" y="1371600"/>
            <a:ext cx="2438400" cy="1371600"/>
          </a:xfrm>
          <a:prstGeom prst="roundRect">
            <a:avLst>
              <a:gd name="adj" fmla="val 0"/>
            </a:avLst>
          </a:prstGeom>
          <a:noFill/>
          <a:ln w="38100" algn="ctr">
            <a:solidFill>
              <a:schemeClr val="accent1"/>
            </a:solidFill>
            <a:round/>
            <a:headEnd/>
            <a:tailEnd/>
          </a:ln>
        </p:spPr>
        <p:txBody>
          <a:bodyPr tIns="0" bIns="0" anchor="b" anchorCtr="1"/>
          <a:lstStyle/>
          <a:p>
            <a:pPr algn="ctr">
              <a:lnSpc>
                <a:spcPct val="90000"/>
              </a:lnSpc>
            </a:pPr>
            <a:endParaRPr lang="en-US" sz="2200" b="1" i="1"/>
          </a:p>
        </p:txBody>
      </p:sp>
      <p:sp>
        <p:nvSpPr>
          <p:cNvPr id="87" name="Freeform 86"/>
          <p:cNvSpPr/>
          <p:nvPr/>
        </p:nvSpPr>
        <p:spPr>
          <a:xfrm>
            <a:off x="3276600" y="3962400"/>
            <a:ext cx="381000" cy="152400"/>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 name="connsiteX0" fmla="*/ 0 w 1429498"/>
              <a:gd name="connsiteY0" fmla="*/ 252997 h 268970"/>
              <a:gd name="connsiteX1" fmla="*/ 0 w 1429498"/>
              <a:gd name="connsiteY1" fmla="*/ 1438 h 268970"/>
              <a:gd name="connsiteX2" fmla="*/ 698754 w 1429498"/>
              <a:gd name="connsiteY2" fmla="*/ 0 h 268970"/>
              <a:gd name="connsiteX3" fmla="*/ 1429498 w 1429498"/>
              <a:gd name="connsiteY3" fmla="*/ 1438 h 268970"/>
              <a:gd name="connsiteX4" fmla="*/ 1429498 w 1429498"/>
              <a:gd name="connsiteY4" fmla="*/ 268970 h 268970"/>
              <a:gd name="connsiteX0" fmla="*/ 0 w 1429498"/>
              <a:gd name="connsiteY0" fmla="*/ 252997 h 268970"/>
              <a:gd name="connsiteX1" fmla="*/ 0 w 1429498"/>
              <a:gd name="connsiteY1" fmla="*/ 1438 h 268970"/>
              <a:gd name="connsiteX2" fmla="*/ 698754 w 1429498"/>
              <a:gd name="connsiteY2" fmla="*/ 0 h 268970"/>
              <a:gd name="connsiteX3" fmla="*/ 1429498 w 1429498"/>
              <a:gd name="connsiteY3" fmla="*/ 1438 h 268970"/>
              <a:gd name="connsiteX4" fmla="*/ 1429498 w 1429498"/>
              <a:gd name="connsiteY4" fmla="*/ 268970 h 268970"/>
              <a:gd name="connsiteX0" fmla="*/ 0 w 1429498"/>
              <a:gd name="connsiteY0" fmla="*/ 252997 h 268970"/>
              <a:gd name="connsiteX1" fmla="*/ 698754 w 1429498"/>
              <a:gd name="connsiteY1" fmla="*/ 0 h 268970"/>
              <a:gd name="connsiteX2" fmla="*/ 1429498 w 1429498"/>
              <a:gd name="connsiteY2" fmla="*/ 1438 h 268970"/>
              <a:gd name="connsiteX3" fmla="*/ 1429498 w 1429498"/>
              <a:gd name="connsiteY3" fmla="*/ 268970 h 268970"/>
              <a:gd name="connsiteX0" fmla="*/ 0 w 730744"/>
              <a:gd name="connsiteY0" fmla="*/ 0 h 268970"/>
              <a:gd name="connsiteX1" fmla="*/ 730744 w 730744"/>
              <a:gd name="connsiteY1" fmla="*/ 1438 h 268970"/>
              <a:gd name="connsiteX2" fmla="*/ 730744 w 730744"/>
              <a:gd name="connsiteY2" fmla="*/ 268970 h 268970"/>
            </a:gdLst>
            <a:ahLst/>
            <a:cxnLst>
              <a:cxn ang="0">
                <a:pos x="connsiteX0" y="connsiteY0"/>
              </a:cxn>
              <a:cxn ang="0">
                <a:pos x="connsiteX1" y="connsiteY1"/>
              </a:cxn>
              <a:cxn ang="0">
                <a:pos x="connsiteX2" y="connsiteY2"/>
              </a:cxn>
            </a:cxnLst>
            <a:rect l="l" t="t" r="r" b="b"/>
            <a:pathLst>
              <a:path w="730744" h="268970">
                <a:moveTo>
                  <a:pt x="0" y="0"/>
                </a:moveTo>
                <a:lnTo>
                  <a:pt x="730744" y="1438"/>
                </a:lnTo>
                <a:lnTo>
                  <a:pt x="730744" y="26897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sp>
        <p:nvSpPr>
          <p:cNvPr id="88" name="Freeform 87"/>
          <p:cNvSpPr/>
          <p:nvPr/>
        </p:nvSpPr>
        <p:spPr>
          <a:xfrm>
            <a:off x="2895600" y="3962400"/>
            <a:ext cx="388938" cy="142875"/>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 name="connsiteX0" fmla="*/ 0 w 1429498"/>
              <a:gd name="connsiteY0" fmla="*/ 251559 h 267532"/>
              <a:gd name="connsiteX1" fmla="*/ 0 w 1429498"/>
              <a:gd name="connsiteY1" fmla="*/ 0 h 267532"/>
              <a:gd name="connsiteX2" fmla="*/ 1429498 w 1429498"/>
              <a:gd name="connsiteY2" fmla="*/ 267532 h 267532"/>
              <a:gd name="connsiteX0" fmla="*/ 0 w 662800"/>
              <a:gd name="connsiteY0" fmla="*/ 251559 h 251559"/>
              <a:gd name="connsiteX1" fmla="*/ 0 w 662800"/>
              <a:gd name="connsiteY1" fmla="*/ 0 h 251559"/>
              <a:gd name="connsiteX2" fmla="*/ 662800 w 662800"/>
              <a:gd name="connsiteY2" fmla="*/ 0 h 251559"/>
            </a:gdLst>
            <a:ahLst/>
            <a:cxnLst>
              <a:cxn ang="0">
                <a:pos x="connsiteX0" y="connsiteY0"/>
              </a:cxn>
              <a:cxn ang="0">
                <a:pos x="connsiteX1" y="connsiteY1"/>
              </a:cxn>
              <a:cxn ang="0">
                <a:pos x="connsiteX2" y="connsiteY2"/>
              </a:cxn>
            </a:cxnLst>
            <a:rect l="l" t="t" r="r" b="b"/>
            <a:pathLst>
              <a:path w="662800" h="251559">
                <a:moveTo>
                  <a:pt x="0" y="251559"/>
                </a:moveTo>
                <a:lnTo>
                  <a:pt x="0" y="0"/>
                </a:lnTo>
                <a:lnTo>
                  <a:pt x="662800" y="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cxnSp>
        <p:nvCxnSpPr>
          <p:cNvPr id="58" name="Straight Connector 57"/>
          <p:cNvCxnSpPr/>
          <p:nvPr/>
        </p:nvCxnSpPr>
        <p:spPr>
          <a:xfrm rot="5400000">
            <a:off x="938213" y="3783012"/>
            <a:ext cx="711200" cy="31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Freeform 61"/>
          <p:cNvSpPr/>
          <p:nvPr/>
        </p:nvSpPr>
        <p:spPr>
          <a:xfrm>
            <a:off x="904875" y="3940175"/>
            <a:ext cx="776288" cy="157163"/>
          </a:xfrm>
          <a:custGeom>
            <a:avLst/>
            <a:gdLst>
              <a:gd name="connsiteX0" fmla="*/ 0 w 1429498"/>
              <a:gd name="connsiteY0" fmla="*/ 251559 h 267532"/>
              <a:gd name="connsiteX1" fmla="*/ 0 w 1429498"/>
              <a:gd name="connsiteY1" fmla="*/ 0 h 267532"/>
              <a:gd name="connsiteX2" fmla="*/ 1429498 w 1429498"/>
              <a:gd name="connsiteY2" fmla="*/ 0 h 267532"/>
              <a:gd name="connsiteX3" fmla="*/ 1429498 w 1429498"/>
              <a:gd name="connsiteY3" fmla="*/ 267532 h 267532"/>
            </a:gdLst>
            <a:ahLst/>
            <a:cxnLst>
              <a:cxn ang="0">
                <a:pos x="connsiteX0" y="connsiteY0"/>
              </a:cxn>
              <a:cxn ang="0">
                <a:pos x="connsiteX1" y="connsiteY1"/>
              </a:cxn>
              <a:cxn ang="0">
                <a:pos x="connsiteX2" y="connsiteY2"/>
              </a:cxn>
              <a:cxn ang="0">
                <a:pos x="connsiteX3" y="connsiteY3"/>
              </a:cxn>
            </a:cxnLst>
            <a:rect l="l" t="t" r="r" b="b"/>
            <a:pathLst>
              <a:path w="1429498" h="267532">
                <a:moveTo>
                  <a:pt x="0" y="251559"/>
                </a:moveTo>
                <a:lnTo>
                  <a:pt x="0" y="0"/>
                </a:lnTo>
                <a:lnTo>
                  <a:pt x="1429498" y="0"/>
                </a:lnTo>
                <a:lnTo>
                  <a:pt x="1429498" y="267532"/>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333333"/>
              </a:solidFill>
            </a:endParaRPr>
          </a:p>
        </p:txBody>
      </p:sp>
      <p:pic>
        <p:nvPicPr>
          <p:cNvPr id="66" name="Picture 3" descr="C:\Users\User\Desktop\Dog &amp; Pony Show\Juniper\Juniper Template NEW\Juniper Icon Library PNGs\New Folder\L2_L3 Switch 2.png"/>
          <p:cNvPicPr>
            <a:picLocks noChangeAspect="1" noChangeArrowheads="1"/>
          </p:cNvPicPr>
          <p:nvPr/>
        </p:nvPicPr>
        <p:blipFill>
          <a:blip r:embed="rId5" cstate="print"/>
          <a:srcRect/>
          <a:stretch>
            <a:fillRect/>
          </a:stretch>
        </p:blipFill>
        <p:spPr bwMode="auto">
          <a:xfrm>
            <a:off x="1065213" y="3397250"/>
            <a:ext cx="458787" cy="458788"/>
          </a:xfrm>
          <a:prstGeom prst="rect">
            <a:avLst/>
          </a:prstGeom>
          <a:noFill/>
          <a:effectLst>
            <a:outerShdw blurRad="63500" sx="102000" sy="102000" algn="ctr" rotWithShape="0">
              <a:prstClr val="black">
                <a:alpha val="40000"/>
              </a:prstClr>
            </a:outerShdw>
          </a:effectLst>
        </p:spPr>
      </p:pic>
      <p:grpSp>
        <p:nvGrpSpPr>
          <p:cNvPr id="43031" name="Group 110"/>
          <p:cNvGrpSpPr>
            <a:grpSpLocks/>
          </p:cNvGrpSpPr>
          <p:nvPr/>
        </p:nvGrpSpPr>
        <p:grpSpPr bwMode="auto">
          <a:xfrm>
            <a:off x="2740025" y="3397250"/>
            <a:ext cx="771525" cy="1192213"/>
            <a:chOff x="2739626" y="3397635"/>
            <a:chExt cx="771359" cy="1191949"/>
          </a:xfrm>
        </p:grpSpPr>
        <p:cxnSp>
          <p:nvCxnSpPr>
            <p:cNvPr id="71" name="Straight Connector 70"/>
            <p:cNvCxnSpPr/>
            <p:nvPr/>
          </p:nvCxnSpPr>
          <p:spPr>
            <a:xfrm rot="16200000" flipH="1">
              <a:off x="2922152" y="3783312"/>
              <a:ext cx="711043" cy="31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3074" name="Group 146"/>
            <p:cNvGrpSpPr>
              <a:grpSpLocks/>
            </p:cNvGrpSpPr>
            <p:nvPr/>
          </p:nvGrpSpPr>
          <p:grpSpPr bwMode="auto">
            <a:xfrm>
              <a:off x="2739626" y="4050322"/>
              <a:ext cx="315210" cy="539262"/>
              <a:chOff x="4373117" y="3733800"/>
              <a:chExt cx="401638" cy="695325"/>
            </a:xfrm>
          </p:grpSpPr>
          <p:pic>
            <p:nvPicPr>
              <p:cNvPr id="43079" name="Picture 75" descr="Server 1.png"/>
              <p:cNvPicPr>
                <a:picLocks noChangeAspect="1"/>
              </p:cNvPicPr>
              <p:nvPr/>
            </p:nvPicPr>
            <p:blipFill>
              <a:blip r:embed="rId6" cstate="print"/>
              <a:srcRect/>
              <a:stretch>
                <a:fillRect/>
              </a:stretch>
            </p:blipFill>
            <p:spPr bwMode="auto">
              <a:xfrm>
                <a:off x="4373117" y="3733800"/>
                <a:ext cx="401638" cy="695325"/>
              </a:xfrm>
              <a:prstGeom prst="rect">
                <a:avLst/>
              </a:prstGeom>
              <a:noFill/>
              <a:ln w="9525">
                <a:noFill/>
                <a:miter lim="800000"/>
                <a:headEnd/>
                <a:tailEnd/>
              </a:ln>
            </p:spPr>
          </p:pic>
          <p:sp>
            <p:nvSpPr>
              <p:cNvPr id="43080" name="TextBox 77"/>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VM1</a:t>
                </a:r>
              </a:p>
            </p:txBody>
          </p:sp>
        </p:grpSp>
        <p:pic>
          <p:nvPicPr>
            <p:cNvPr id="75" name="Picture 3" descr="C:\Users\User\Desktop\Dog &amp; Pony Show\Juniper\Juniper Template NEW\Juniper Icon Library PNGs\New Folder\L2_L3 Switch 2.png"/>
            <p:cNvPicPr>
              <a:picLocks noChangeAspect="1" noChangeArrowheads="1"/>
            </p:cNvPicPr>
            <p:nvPr/>
          </p:nvPicPr>
          <p:blipFill>
            <a:blip r:embed="rId5" cstate="print"/>
            <a:srcRect/>
            <a:stretch>
              <a:fillRect/>
            </a:stretch>
          </p:blipFill>
          <p:spPr bwMode="auto">
            <a:xfrm>
              <a:off x="3052297" y="3397635"/>
              <a:ext cx="458688" cy="458686"/>
            </a:xfrm>
            <a:prstGeom prst="rect">
              <a:avLst/>
            </a:prstGeom>
            <a:noFill/>
            <a:effectLst>
              <a:outerShdw blurRad="63500" sx="102000" sy="102000" algn="ctr" rotWithShape="0">
                <a:prstClr val="black">
                  <a:alpha val="40000"/>
                </a:prstClr>
              </a:outerShdw>
            </a:effectLst>
          </p:spPr>
        </p:pic>
        <p:grpSp>
          <p:nvGrpSpPr>
            <p:cNvPr id="43076" name="Group 142"/>
            <p:cNvGrpSpPr>
              <a:grpSpLocks/>
            </p:cNvGrpSpPr>
            <p:nvPr/>
          </p:nvGrpSpPr>
          <p:grpSpPr bwMode="auto">
            <a:xfrm>
              <a:off x="3130441" y="4050322"/>
              <a:ext cx="298186" cy="539262"/>
              <a:chOff x="4373117" y="3733800"/>
              <a:chExt cx="401638" cy="695325"/>
            </a:xfrm>
          </p:grpSpPr>
          <p:pic>
            <p:nvPicPr>
              <p:cNvPr id="43077" name="Picture 75" descr="Server 1.png"/>
              <p:cNvPicPr>
                <a:picLocks noChangeAspect="1"/>
              </p:cNvPicPr>
              <p:nvPr/>
            </p:nvPicPr>
            <p:blipFill>
              <a:blip r:embed="rId6" cstate="print"/>
              <a:srcRect/>
              <a:stretch>
                <a:fillRect/>
              </a:stretch>
            </p:blipFill>
            <p:spPr bwMode="auto">
              <a:xfrm>
                <a:off x="4373117" y="3733800"/>
                <a:ext cx="401638" cy="695325"/>
              </a:xfrm>
              <a:prstGeom prst="rect">
                <a:avLst/>
              </a:prstGeom>
              <a:noFill/>
              <a:ln w="9525">
                <a:noFill/>
                <a:miter lim="800000"/>
                <a:headEnd/>
                <a:tailEnd/>
              </a:ln>
            </p:spPr>
          </p:pic>
          <p:sp>
            <p:nvSpPr>
              <p:cNvPr id="43078"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VM2</a:t>
                </a:r>
              </a:p>
            </p:txBody>
          </p:sp>
        </p:grpSp>
      </p:grpSp>
      <p:sp>
        <p:nvSpPr>
          <p:cNvPr id="43032" name="Rectangle 241"/>
          <p:cNvSpPr>
            <a:spLocks noChangeArrowheads="1"/>
          </p:cNvSpPr>
          <p:nvPr/>
        </p:nvSpPr>
        <p:spPr bwMode="invGray">
          <a:xfrm>
            <a:off x="1033463" y="3376613"/>
            <a:ext cx="2495550" cy="504825"/>
          </a:xfrm>
          <a:prstGeom prst="roundRect">
            <a:avLst>
              <a:gd name="adj" fmla="val 0"/>
            </a:avLst>
          </a:prstGeom>
          <a:noFill/>
          <a:ln w="38100" algn="ctr">
            <a:solidFill>
              <a:schemeClr val="accent1"/>
            </a:solidFill>
            <a:round/>
            <a:headEnd/>
            <a:tailEnd/>
          </a:ln>
        </p:spPr>
        <p:txBody>
          <a:bodyPr tIns="0" bIns="0" anchor="ctr" anchorCtr="1"/>
          <a:lstStyle/>
          <a:p>
            <a:pPr algn="ctr">
              <a:lnSpc>
                <a:spcPct val="90000"/>
              </a:lnSpc>
            </a:pPr>
            <a:endParaRPr lang="en-US" sz="2200" b="1" i="1"/>
          </a:p>
        </p:txBody>
      </p:sp>
      <p:pic>
        <p:nvPicPr>
          <p:cNvPr id="43033" name="Picture 1" descr="C:\Users\User\Desktop\Dog &amp; Pony Show\Juniper\Juniper Template NEW\Juniper Icon Library PNGs\Workstation Male Back.png"/>
          <p:cNvPicPr>
            <a:picLocks noChangeAspect="1" noChangeArrowheads="1"/>
          </p:cNvPicPr>
          <p:nvPr/>
        </p:nvPicPr>
        <p:blipFill>
          <a:blip r:embed="rId7" cstate="print"/>
          <a:srcRect/>
          <a:stretch>
            <a:fillRect/>
          </a:stretch>
        </p:blipFill>
        <p:spPr bwMode="auto">
          <a:xfrm>
            <a:off x="4781550" y="3949700"/>
            <a:ext cx="757238" cy="636588"/>
          </a:xfrm>
          <a:prstGeom prst="rect">
            <a:avLst/>
          </a:prstGeom>
          <a:noFill/>
          <a:ln w="9525">
            <a:noFill/>
            <a:miter lim="800000"/>
            <a:headEnd/>
            <a:tailEnd/>
          </a:ln>
        </p:spPr>
      </p:pic>
      <p:sp>
        <p:nvSpPr>
          <p:cNvPr id="116" name="Freeform 115"/>
          <p:cNvSpPr>
            <a:spLocks/>
          </p:cNvSpPr>
          <p:nvPr/>
        </p:nvSpPr>
        <p:spPr bwMode="auto">
          <a:xfrm>
            <a:off x="3522663" y="2286000"/>
            <a:ext cx="1125537" cy="76200"/>
          </a:xfrm>
          <a:custGeom>
            <a:avLst/>
            <a:gdLst>
              <a:gd name="T0" fmla="*/ 1124954 w 796758"/>
              <a:gd name="T1" fmla="*/ 76200 h 76200"/>
              <a:gd name="T2" fmla="*/ 0 w 796758"/>
              <a:gd name="T3" fmla="*/ 76200 h 76200"/>
              <a:gd name="T4" fmla="*/ 0 60000 65536"/>
              <a:gd name="T5" fmla="*/ 0 60000 65536"/>
            </a:gdLst>
            <a:ahLst/>
            <a:cxnLst>
              <a:cxn ang="T4">
                <a:pos x="T0" y="T1"/>
              </a:cxn>
              <a:cxn ang="T5">
                <a:pos x="T2" y="T3"/>
              </a:cxn>
            </a:cxnLst>
            <a:rect l="0" t="0" r="r" b="b"/>
            <a:pathLst>
              <a:path w="796758" h="76200">
                <a:moveTo>
                  <a:pt x="796758" y="0"/>
                </a:moveTo>
                <a:lnTo>
                  <a:pt x="0" y="0"/>
                </a:lnTo>
              </a:path>
            </a:pathLst>
          </a:custGeom>
          <a:noFill/>
          <a:ln w="38100">
            <a:solidFill>
              <a:schemeClr val="hlink"/>
            </a:solidFill>
            <a:round/>
            <a:headEnd type="none" w="med" len="sm"/>
            <a:tailEnd type="arrow" w="med" len="sm"/>
          </a:ln>
        </p:spPr>
        <p:txBody>
          <a:bodyPr wrap="none" lIns="0" tIns="0" rIns="0" bIns="0" anchor="ctr"/>
          <a:lstStyle/>
          <a:p>
            <a:endParaRPr lang="en-US"/>
          </a:p>
        </p:txBody>
      </p:sp>
      <p:pic>
        <p:nvPicPr>
          <p:cNvPr id="43035" name="Picture 1" descr="C:\Users\User\Desktop\Dog &amp; Pony Show\Juniper\Juniper Template NEW\Juniper Icon Library PNGs\Workstation Male Back.png"/>
          <p:cNvPicPr>
            <a:picLocks noChangeAspect="1" noChangeArrowheads="1"/>
          </p:cNvPicPr>
          <p:nvPr/>
        </p:nvPicPr>
        <p:blipFill>
          <a:blip r:embed="rId7" cstate="print"/>
          <a:srcRect/>
          <a:stretch>
            <a:fillRect/>
          </a:stretch>
        </p:blipFill>
        <p:spPr bwMode="auto">
          <a:xfrm>
            <a:off x="4781550" y="1524000"/>
            <a:ext cx="757238" cy="638175"/>
          </a:xfrm>
          <a:prstGeom prst="rect">
            <a:avLst/>
          </a:prstGeom>
          <a:noFill/>
          <a:ln w="9525">
            <a:noFill/>
            <a:miter lim="800000"/>
            <a:headEnd/>
            <a:tailEnd/>
          </a:ln>
        </p:spPr>
      </p:pic>
      <p:sp>
        <p:nvSpPr>
          <p:cNvPr id="55" name="Freeform 54"/>
          <p:cNvSpPr>
            <a:spLocks/>
          </p:cNvSpPr>
          <p:nvPr/>
        </p:nvSpPr>
        <p:spPr bwMode="auto">
          <a:xfrm>
            <a:off x="3609975" y="2286000"/>
            <a:ext cx="752475" cy="1352550"/>
          </a:xfrm>
          <a:custGeom>
            <a:avLst/>
            <a:gdLst>
              <a:gd name="T0" fmla="*/ 752475 w 752475"/>
              <a:gd name="T1" fmla="*/ 0 h 1733550"/>
              <a:gd name="T2" fmla="*/ 752475 w 752475"/>
              <a:gd name="T3" fmla="*/ 1352550 h 1733550"/>
              <a:gd name="T4" fmla="*/ 0 w 752475"/>
              <a:gd name="T5" fmla="*/ 1352550 h 1733550"/>
              <a:gd name="T6" fmla="*/ 0 60000 65536"/>
              <a:gd name="T7" fmla="*/ 0 60000 65536"/>
              <a:gd name="T8" fmla="*/ 0 60000 65536"/>
            </a:gdLst>
            <a:ahLst/>
            <a:cxnLst>
              <a:cxn ang="T6">
                <a:pos x="T0" y="T1"/>
              </a:cxn>
              <a:cxn ang="T7">
                <a:pos x="T2" y="T3"/>
              </a:cxn>
              <a:cxn ang="T8">
                <a:pos x="T4" y="T5"/>
              </a:cxn>
            </a:cxnLst>
            <a:rect l="0" t="0" r="r" b="b"/>
            <a:pathLst>
              <a:path w="752475" h="1733550">
                <a:moveTo>
                  <a:pt x="752475" y="0"/>
                </a:moveTo>
                <a:lnTo>
                  <a:pt x="752475" y="1733550"/>
                </a:lnTo>
                <a:lnTo>
                  <a:pt x="0" y="1733550"/>
                </a:lnTo>
              </a:path>
            </a:pathLst>
          </a:custGeom>
          <a:noFill/>
          <a:ln w="38100">
            <a:solidFill>
              <a:schemeClr val="hlink"/>
            </a:solidFill>
            <a:round/>
            <a:headEnd type="none" w="med" len="sm"/>
            <a:tailEnd type="arrow" w="med" len="sm"/>
          </a:ln>
        </p:spPr>
        <p:txBody>
          <a:bodyPr wrap="none" lIns="0" tIns="0" rIns="0" bIns="0" anchor="ctr"/>
          <a:lstStyle/>
          <a:p>
            <a:endParaRPr lang="en-US"/>
          </a:p>
        </p:txBody>
      </p:sp>
      <p:sp>
        <p:nvSpPr>
          <p:cNvPr id="53" name="Rectangle 52"/>
          <p:cNvSpPr/>
          <p:nvPr/>
        </p:nvSpPr>
        <p:spPr>
          <a:xfrm>
            <a:off x="4038600" y="2057400"/>
            <a:ext cx="1143000" cy="411163"/>
          </a:xfrm>
          <a:prstGeom prst="rect">
            <a:avLst/>
          </a:prstGeom>
          <a:solidFill>
            <a:srgbClr val="5D87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smtClean="0">
                <a:solidFill>
                  <a:schemeClr val="bg1"/>
                </a:solidFill>
              </a:rPr>
              <a:t>Orchestration Tools</a:t>
            </a:r>
            <a:endParaRPr lang="en-US" sz="1200" dirty="0">
              <a:solidFill>
                <a:schemeClr val="bg1"/>
              </a:solidFill>
            </a:endParaRPr>
          </a:p>
        </p:txBody>
      </p:sp>
      <p:sp>
        <p:nvSpPr>
          <p:cNvPr id="94" name="Oval 93"/>
          <p:cNvSpPr/>
          <p:nvPr/>
        </p:nvSpPr>
        <p:spPr>
          <a:xfrm>
            <a:off x="4572000" y="2438400"/>
            <a:ext cx="381000" cy="381000"/>
          </a:xfrm>
          <a:prstGeom prst="ellipse">
            <a:avLst/>
          </a:prstGeom>
          <a:solidFill>
            <a:srgbClr val="2F5376"/>
          </a:solidFill>
          <a:ln w="28575">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dirty="0"/>
              <a:t>A</a:t>
            </a:r>
          </a:p>
        </p:txBody>
      </p:sp>
      <p:sp>
        <p:nvSpPr>
          <p:cNvPr id="56" name="Oval 55"/>
          <p:cNvSpPr/>
          <p:nvPr/>
        </p:nvSpPr>
        <p:spPr>
          <a:xfrm>
            <a:off x="3276600" y="1828800"/>
            <a:ext cx="381000" cy="381000"/>
          </a:xfrm>
          <a:prstGeom prst="ellipse">
            <a:avLst/>
          </a:prstGeom>
          <a:solidFill>
            <a:srgbClr val="2F5376"/>
          </a:solidFill>
          <a:ln w="28575">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dirty="0"/>
              <a:t>A</a:t>
            </a:r>
          </a:p>
        </p:txBody>
      </p:sp>
      <p:sp>
        <p:nvSpPr>
          <p:cNvPr id="59" name="Oval 58"/>
          <p:cNvSpPr/>
          <p:nvPr/>
        </p:nvSpPr>
        <p:spPr>
          <a:xfrm>
            <a:off x="1981200" y="1828800"/>
            <a:ext cx="381000" cy="381000"/>
          </a:xfrm>
          <a:prstGeom prst="ellipse">
            <a:avLst/>
          </a:prstGeom>
          <a:solidFill>
            <a:srgbClr val="2F5376"/>
          </a:solidFill>
          <a:ln w="28575">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dirty="0"/>
              <a:t>A</a:t>
            </a:r>
          </a:p>
        </p:txBody>
      </p:sp>
      <p:sp>
        <p:nvSpPr>
          <p:cNvPr id="63" name="Oval 62"/>
          <p:cNvSpPr/>
          <p:nvPr/>
        </p:nvSpPr>
        <p:spPr>
          <a:xfrm>
            <a:off x="2667000" y="1066800"/>
            <a:ext cx="381000" cy="381000"/>
          </a:xfrm>
          <a:prstGeom prst="ellipse">
            <a:avLst/>
          </a:prstGeom>
          <a:solidFill>
            <a:srgbClr val="2F5376"/>
          </a:solidFill>
          <a:ln w="28575">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dirty="0"/>
              <a:t>A</a:t>
            </a:r>
          </a:p>
        </p:txBody>
      </p:sp>
      <p:sp>
        <p:nvSpPr>
          <p:cNvPr id="43050" name="TextBox 73"/>
          <p:cNvSpPr txBox="1">
            <a:spLocks noChangeArrowheads="1"/>
          </p:cNvSpPr>
          <p:nvPr/>
        </p:nvSpPr>
        <p:spPr bwMode="auto">
          <a:xfrm>
            <a:off x="-247650" y="3492500"/>
            <a:ext cx="1524000" cy="277813"/>
          </a:xfrm>
          <a:prstGeom prst="rect">
            <a:avLst/>
          </a:prstGeom>
          <a:noFill/>
          <a:ln w="9525">
            <a:noFill/>
            <a:miter lim="800000"/>
            <a:headEnd/>
            <a:tailEnd/>
          </a:ln>
        </p:spPr>
        <p:txBody>
          <a:bodyPr>
            <a:spAutoFit/>
          </a:bodyPr>
          <a:lstStyle/>
          <a:p>
            <a:pPr algn="ctr"/>
            <a:r>
              <a:rPr lang="en-US" sz="1200" b="1" i="1">
                <a:solidFill>
                  <a:schemeClr val="accent1"/>
                </a:solidFill>
              </a:rPr>
              <a:t>Virtual n/w</a:t>
            </a:r>
          </a:p>
        </p:txBody>
      </p:sp>
      <p:sp>
        <p:nvSpPr>
          <p:cNvPr id="43051" name="TextBox 75"/>
          <p:cNvSpPr txBox="1">
            <a:spLocks noChangeArrowheads="1"/>
          </p:cNvSpPr>
          <p:nvPr/>
        </p:nvSpPr>
        <p:spPr bwMode="auto">
          <a:xfrm>
            <a:off x="-247650" y="1828800"/>
            <a:ext cx="1524000" cy="258763"/>
          </a:xfrm>
          <a:prstGeom prst="rect">
            <a:avLst/>
          </a:prstGeom>
          <a:noFill/>
          <a:ln w="9525">
            <a:noFill/>
            <a:miter lim="800000"/>
            <a:headEnd/>
            <a:tailEnd/>
          </a:ln>
        </p:spPr>
        <p:txBody>
          <a:bodyPr>
            <a:spAutoFit/>
          </a:bodyPr>
          <a:lstStyle/>
          <a:p>
            <a:pPr algn="ctr">
              <a:lnSpc>
                <a:spcPct val="90000"/>
              </a:lnSpc>
            </a:pPr>
            <a:r>
              <a:rPr lang="en-US" sz="1200" b="1" i="1">
                <a:solidFill>
                  <a:schemeClr val="accent1"/>
                </a:solidFill>
              </a:rPr>
              <a:t>Physical n/w</a:t>
            </a:r>
          </a:p>
        </p:txBody>
      </p:sp>
      <p:sp>
        <p:nvSpPr>
          <p:cNvPr id="81" name="Oval 80"/>
          <p:cNvSpPr/>
          <p:nvPr/>
        </p:nvSpPr>
        <p:spPr>
          <a:xfrm>
            <a:off x="2638425" y="3428431"/>
            <a:ext cx="384048" cy="382137"/>
          </a:xfrm>
          <a:prstGeom prst="ellipse">
            <a:avLst/>
          </a:prstGeom>
          <a:solidFill>
            <a:srgbClr val="932B0B"/>
          </a:solidFill>
          <a:ln w="28575">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b="1" dirty="0"/>
              <a:t>P</a:t>
            </a:r>
          </a:p>
        </p:txBody>
      </p:sp>
      <p:sp>
        <p:nvSpPr>
          <p:cNvPr id="82" name="Oval 81"/>
          <p:cNvSpPr/>
          <p:nvPr/>
        </p:nvSpPr>
        <p:spPr>
          <a:xfrm>
            <a:off x="1571625" y="3428431"/>
            <a:ext cx="384048" cy="382137"/>
          </a:xfrm>
          <a:prstGeom prst="ellipse">
            <a:avLst/>
          </a:prstGeom>
          <a:solidFill>
            <a:srgbClr val="932B0B"/>
          </a:solidFill>
          <a:ln w="28575">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b="1" dirty="0"/>
              <a:t>P</a:t>
            </a:r>
          </a:p>
        </p:txBody>
      </p:sp>
      <p:sp>
        <p:nvSpPr>
          <p:cNvPr id="83" name="Oval 82"/>
          <p:cNvSpPr/>
          <p:nvPr/>
        </p:nvSpPr>
        <p:spPr>
          <a:xfrm>
            <a:off x="895349" y="3124200"/>
            <a:ext cx="381000" cy="381000"/>
          </a:xfrm>
          <a:prstGeom prst="ellipse">
            <a:avLst/>
          </a:prstGeom>
          <a:solidFill>
            <a:srgbClr val="2F5376"/>
          </a:solidFill>
          <a:ln w="28575">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dirty="0"/>
              <a:t>A</a:t>
            </a:r>
          </a:p>
        </p:txBody>
      </p:sp>
      <p:sp>
        <p:nvSpPr>
          <p:cNvPr id="84" name="Oval 83"/>
          <p:cNvSpPr/>
          <p:nvPr/>
        </p:nvSpPr>
        <p:spPr>
          <a:xfrm>
            <a:off x="3352799" y="3124200"/>
            <a:ext cx="381000" cy="381000"/>
          </a:xfrm>
          <a:prstGeom prst="ellipse">
            <a:avLst/>
          </a:prstGeom>
          <a:solidFill>
            <a:srgbClr val="2F5376"/>
          </a:solidFill>
          <a:ln w="28575">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dirty="0"/>
              <a:t>A</a:t>
            </a:r>
          </a:p>
        </p:txBody>
      </p:sp>
      <p:sp>
        <p:nvSpPr>
          <p:cNvPr id="86" name="Rectangle 85"/>
          <p:cNvSpPr/>
          <p:nvPr/>
        </p:nvSpPr>
        <p:spPr>
          <a:xfrm>
            <a:off x="781050" y="3886200"/>
            <a:ext cx="506413" cy="44132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43065" name="Group 142"/>
          <p:cNvGrpSpPr>
            <a:grpSpLocks/>
          </p:cNvGrpSpPr>
          <p:nvPr/>
        </p:nvGrpSpPr>
        <p:grpSpPr bwMode="auto">
          <a:xfrm>
            <a:off x="1143000" y="4049713"/>
            <a:ext cx="669925" cy="539750"/>
            <a:chOff x="4373117" y="3733800"/>
            <a:chExt cx="901486" cy="695325"/>
          </a:xfrm>
        </p:grpSpPr>
        <p:pic>
          <p:nvPicPr>
            <p:cNvPr id="43069" name="Picture 75" descr="Server 1.png"/>
            <p:cNvPicPr>
              <a:picLocks noChangeAspect="1"/>
            </p:cNvPicPr>
            <p:nvPr/>
          </p:nvPicPr>
          <p:blipFill>
            <a:blip r:embed="rId6" cstate="print"/>
            <a:srcRect/>
            <a:stretch>
              <a:fillRect/>
            </a:stretch>
          </p:blipFill>
          <p:spPr bwMode="auto">
            <a:xfrm>
              <a:off x="4373117" y="3733800"/>
              <a:ext cx="401638" cy="695325"/>
            </a:xfrm>
            <a:prstGeom prst="rect">
              <a:avLst/>
            </a:prstGeom>
            <a:noFill/>
            <a:ln w="9525">
              <a:noFill/>
              <a:miter lim="800000"/>
              <a:headEnd/>
              <a:tailEnd/>
            </a:ln>
          </p:spPr>
        </p:pic>
        <p:sp>
          <p:nvSpPr>
            <p:cNvPr id="43070"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VM2</a:t>
              </a:r>
            </a:p>
          </p:txBody>
        </p:sp>
        <p:pic>
          <p:nvPicPr>
            <p:cNvPr id="43071" name="Picture 75" descr="Server 1.png"/>
            <p:cNvPicPr>
              <a:picLocks noChangeAspect="1"/>
            </p:cNvPicPr>
            <p:nvPr/>
          </p:nvPicPr>
          <p:blipFill>
            <a:blip r:embed="rId6" cstate="print"/>
            <a:srcRect/>
            <a:stretch>
              <a:fillRect/>
            </a:stretch>
          </p:blipFill>
          <p:spPr bwMode="auto">
            <a:xfrm>
              <a:off x="4872965" y="3733800"/>
              <a:ext cx="401638" cy="695325"/>
            </a:xfrm>
            <a:prstGeom prst="rect">
              <a:avLst/>
            </a:prstGeom>
            <a:noFill/>
            <a:ln w="9525">
              <a:noFill/>
              <a:miter lim="800000"/>
              <a:headEnd/>
              <a:tailEnd/>
            </a:ln>
          </p:spPr>
        </p:pic>
        <p:sp>
          <p:nvSpPr>
            <p:cNvPr id="43072" name="TextBox 59"/>
            <p:cNvSpPr txBox="1">
              <a:spLocks noChangeArrowheads="1"/>
            </p:cNvSpPr>
            <p:nvPr/>
          </p:nvSpPr>
          <p:spPr bwMode="auto">
            <a:xfrm>
              <a:off x="4892808" y="3946525"/>
              <a:ext cx="361951" cy="244476"/>
            </a:xfrm>
            <a:prstGeom prst="rect">
              <a:avLst/>
            </a:prstGeom>
            <a:noFill/>
            <a:ln w="9525">
              <a:noFill/>
              <a:miter lim="800000"/>
              <a:headEnd/>
              <a:tailEnd/>
            </a:ln>
          </p:spPr>
          <p:txBody>
            <a:bodyPr wrap="none" anchor="b"/>
            <a:lstStyle/>
            <a:p>
              <a:pPr algn="ctr"/>
              <a:r>
                <a:rPr lang="en-US" sz="1000" b="1">
                  <a:solidFill>
                    <a:srgbClr val="333333"/>
                  </a:solidFill>
                </a:rPr>
                <a:t>VM3</a:t>
              </a:r>
            </a:p>
          </p:txBody>
        </p:sp>
      </p:grpSp>
      <p:grpSp>
        <p:nvGrpSpPr>
          <p:cNvPr id="6" name="Group 146"/>
          <p:cNvGrpSpPr>
            <a:grpSpLocks/>
          </p:cNvGrpSpPr>
          <p:nvPr/>
        </p:nvGrpSpPr>
        <p:grpSpPr bwMode="auto">
          <a:xfrm>
            <a:off x="752475" y="4049713"/>
            <a:ext cx="315913" cy="539750"/>
            <a:chOff x="4373117" y="3733800"/>
            <a:chExt cx="401638" cy="695325"/>
          </a:xfrm>
        </p:grpSpPr>
        <p:pic>
          <p:nvPicPr>
            <p:cNvPr id="43067" name="Picture 75" descr="Server 1.png"/>
            <p:cNvPicPr>
              <a:picLocks noChangeAspect="1"/>
            </p:cNvPicPr>
            <p:nvPr/>
          </p:nvPicPr>
          <p:blipFill>
            <a:blip r:embed="rId6" cstate="print"/>
            <a:srcRect/>
            <a:stretch>
              <a:fillRect/>
            </a:stretch>
          </p:blipFill>
          <p:spPr bwMode="auto">
            <a:xfrm>
              <a:off x="4373117" y="3733800"/>
              <a:ext cx="401638" cy="695325"/>
            </a:xfrm>
            <a:prstGeom prst="rect">
              <a:avLst/>
            </a:prstGeom>
            <a:noFill/>
            <a:ln w="9525">
              <a:noFill/>
              <a:miter lim="800000"/>
              <a:headEnd/>
              <a:tailEnd/>
            </a:ln>
          </p:spPr>
        </p:pic>
        <p:sp>
          <p:nvSpPr>
            <p:cNvPr id="43068" name="TextBox 64"/>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VM1</a:t>
              </a: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76878">
                                            <p:txEl>
                                              <p:pRg st="0" end="0"/>
                                            </p:txEl>
                                          </p:spTgt>
                                        </p:tgtEl>
                                        <p:attrNameLst>
                                          <p:attrName>style.visibility</p:attrName>
                                        </p:attrNameLst>
                                      </p:cBhvr>
                                      <p:to>
                                        <p:strVal val="visible"/>
                                      </p:to>
                                    </p:set>
                                    <p:animEffect transition="in" filter="wipe(left)">
                                      <p:cBhvr>
                                        <p:cTn id="7" dur="1000"/>
                                        <p:tgtEl>
                                          <p:spTgt spid="676878">
                                            <p:txEl>
                                              <p:pRg st="0" end="0"/>
                                            </p:txEl>
                                          </p:spTgt>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16"/>
                                        </p:tgtEl>
                                        <p:attrNameLst>
                                          <p:attrName>style.visibility</p:attrName>
                                        </p:attrNameLst>
                                      </p:cBhvr>
                                      <p:to>
                                        <p:strVal val="visible"/>
                                      </p:to>
                                    </p:set>
                                    <p:animEffect transition="in" filter="wipe(right)">
                                      <p:cBhvr>
                                        <p:cTn id="10" dur="500"/>
                                        <p:tgtEl>
                                          <p:spTgt spid="11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wipe(up)">
                                      <p:cBhvr>
                                        <p:cTn id="13" dur="500"/>
                                        <p:tgtEl>
                                          <p:spTgt spid="55"/>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98"/>
                                        </p:tgtEl>
                                        <p:attrNameLst>
                                          <p:attrName>style.visibility</p:attrName>
                                        </p:attrNameLst>
                                      </p:cBhvr>
                                      <p:to>
                                        <p:strVal val="visible"/>
                                      </p:to>
                                    </p:set>
                                    <p:animEffect transition="in" filter="wipe(up)">
                                      <p:cBhvr>
                                        <p:cTn id="16" dur="2000"/>
                                        <p:tgtEl>
                                          <p:spTgt spid="9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676878">
                                            <p:txEl>
                                              <p:pRg st="1" end="1"/>
                                            </p:txEl>
                                          </p:spTgt>
                                        </p:tgtEl>
                                        <p:attrNameLst>
                                          <p:attrName>style.visibility</p:attrName>
                                        </p:attrNameLst>
                                      </p:cBhvr>
                                      <p:to>
                                        <p:strVal val="visible"/>
                                      </p:to>
                                    </p:set>
                                    <p:animEffect transition="in" filter="wipe(left)">
                                      <p:cBhvr>
                                        <p:cTn id="21" dur="1000"/>
                                        <p:tgtEl>
                                          <p:spTgt spid="676878">
                                            <p:txEl>
                                              <p:pRg st="1" end="1"/>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4"/>
                                        </p:tgtEl>
                                        <p:attrNameLst>
                                          <p:attrName>style.visibility</p:attrName>
                                        </p:attrNameLst>
                                      </p:cBhvr>
                                      <p:to>
                                        <p:strVal val="visible"/>
                                      </p:to>
                                    </p:set>
                                    <p:animEffect transition="in" filter="fade">
                                      <p:cBhvr>
                                        <p:cTn id="24" dur="1000"/>
                                        <p:tgtEl>
                                          <p:spTgt spid="94"/>
                                        </p:tgtEl>
                                      </p:cBhvr>
                                    </p:animEffect>
                                  </p:childTnLst>
                                </p:cTn>
                              </p:par>
                            </p:childTnLst>
                          </p:cTn>
                        </p:par>
                        <p:par>
                          <p:cTn id="25" fill="hold">
                            <p:stCondLst>
                              <p:cond delay="1000"/>
                            </p:stCondLst>
                            <p:childTnLst>
                              <p:par>
                                <p:cTn id="26" presetID="10" presetClass="entr" presetSubtype="0" fill="hold" nodeType="afterEffect">
                                  <p:stCondLst>
                                    <p:cond delay="0"/>
                                  </p:stCondLst>
                                  <p:childTnLst>
                                    <p:set>
                                      <p:cBhvr>
                                        <p:cTn id="27" dur="1" fill="hold">
                                          <p:stCondLst>
                                            <p:cond delay="0"/>
                                          </p:stCondLst>
                                        </p:cTn>
                                        <p:tgtEl>
                                          <p:spTgt spid="56"/>
                                        </p:tgtEl>
                                        <p:attrNameLst>
                                          <p:attrName>style.visibility</p:attrName>
                                        </p:attrNameLst>
                                      </p:cBhvr>
                                      <p:to>
                                        <p:strVal val="visible"/>
                                      </p:to>
                                    </p:set>
                                    <p:animEffect transition="in" filter="fade">
                                      <p:cBhvr>
                                        <p:cTn id="28" dur="500"/>
                                        <p:tgtEl>
                                          <p:spTgt spid="56"/>
                                        </p:tgtEl>
                                      </p:cBhvr>
                                    </p:animEffect>
                                  </p:childTnLst>
                                </p:cTn>
                              </p:par>
                            </p:childTnLst>
                          </p:cTn>
                        </p:par>
                        <p:par>
                          <p:cTn id="29" fill="hold">
                            <p:stCondLst>
                              <p:cond delay="1500"/>
                            </p:stCondLst>
                            <p:childTnLst>
                              <p:par>
                                <p:cTn id="30" presetID="10" presetClass="entr" presetSubtype="0" fill="hold" nodeType="afterEffect">
                                  <p:stCondLst>
                                    <p:cond delay="0"/>
                                  </p:stCondLst>
                                  <p:childTnLst>
                                    <p:set>
                                      <p:cBhvr>
                                        <p:cTn id="31" dur="1" fill="hold">
                                          <p:stCondLst>
                                            <p:cond delay="0"/>
                                          </p:stCondLst>
                                        </p:cTn>
                                        <p:tgtEl>
                                          <p:spTgt spid="59"/>
                                        </p:tgtEl>
                                        <p:attrNameLst>
                                          <p:attrName>style.visibility</p:attrName>
                                        </p:attrNameLst>
                                      </p:cBhvr>
                                      <p:to>
                                        <p:strVal val="visible"/>
                                      </p:to>
                                    </p:set>
                                    <p:animEffect transition="in" filter="fade">
                                      <p:cBhvr>
                                        <p:cTn id="32" dur="500"/>
                                        <p:tgtEl>
                                          <p:spTgt spid="59"/>
                                        </p:tgtEl>
                                      </p:cBhvr>
                                    </p:animEffect>
                                  </p:childTnLst>
                                </p:cTn>
                              </p:par>
                            </p:childTnLst>
                          </p:cTn>
                        </p:par>
                        <p:par>
                          <p:cTn id="33" fill="hold">
                            <p:stCondLst>
                              <p:cond delay="2000"/>
                            </p:stCondLst>
                            <p:childTnLst>
                              <p:par>
                                <p:cTn id="34" presetID="10" presetClass="entr" presetSubtype="0" fill="hold" nodeType="afterEffect">
                                  <p:stCondLst>
                                    <p:cond delay="0"/>
                                  </p:stCondLst>
                                  <p:childTnLst>
                                    <p:set>
                                      <p:cBhvr>
                                        <p:cTn id="35" dur="1" fill="hold">
                                          <p:stCondLst>
                                            <p:cond delay="0"/>
                                          </p:stCondLst>
                                        </p:cTn>
                                        <p:tgtEl>
                                          <p:spTgt spid="63"/>
                                        </p:tgtEl>
                                        <p:attrNameLst>
                                          <p:attrName>style.visibility</p:attrName>
                                        </p:attrNameLst>
                                      </p:cBhvr>
                                      <p:to>
                                        <p:strVal val="visible"/>
                                      </p:to>
                                    </p:set>
                                    <p:animEffect transition="in" filter="fade">
                                      <p:cBhvr>
                                        <p:cTn id="36" dur="500"/>
                                        <p:tgtEl>
                                          <p:spTgt spid="63"/>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676878">
                                            <p:txEl>
                                              <p:pRg st="2" end="2"/>
                                            </p:txEl>
                                          </p:spTgt>
                                        </p:tgtEl>
                                        <p:attrNameLst>
                                          <p:attrName>style.visibility</p:attrName>
                                        </p:attrNameLst>
                                      </p:cBhvr>
                                      <p:to>
                                        <p:strVal val="visible"/>
                                      </p:to>
                                    </p:set>
                                    <p:animEffect transition="in" filter="wipe(left)">
                                      <p:cBhvr>
                                        <p:cTn id="41" dur="1000"/>
                                        <p:tgtEl>
                                          <p:spTgt spid="676878">
                                            <p:txEl>
                                              <p:pRg st="2" end="2"/>
                                            </p:txEl>
                                          </p:spTgt>
                                        </p:tgtEl>
                                      </p:cBhvr>
                                    </p:animEffect>
                                  </p:childTnLst>
                                </p:cTn>
                              </p:par>
                              <p:par>
                                <p:cTn id="42" presetID="0" presetClass="path" presetSubtype="0" accel="50000" decel="50000" fill="hold" nodeType="withEffect">
                                  <p:stCondLst>
                                    <p:cond delay="0"/>
                                  </p:stCondLst>
                                  <p:childTnLst>
                                    <p:animMotion origin="layout" path="M -0.00052 -0.00069 L -0.00156 -0.05764 L 0.04219 -0.05903 L 0.04115 -0.34792 L 0.14219 -0.34653 L 0.1401 -0.4118 L 0.17031 -0.4118 L 0.17135 -0.33819 L 0.25885 -0.33819 L 0.25781 -0.05486 L 0.30365 -0.05764 L 0.30365 0.00046 " pathEditMode="relative" rAng="0" ptsTypes="AAAAAAAAAAAA">
                                      <p:cBhvr>
                                        <p:cTn id="43" dur="5000" fill="hold"/>
                                        <p:tgtEl>
                                          <p:spTgt spid="6"/>
                                        </p:tgtEl>
                                        <p:attrNameLst>
                                          <p:attrName>ppt_x</p:attrName>
                                          <p:attrName>ppt_y</p:attrName>
                                        </p:attrNameLst>
                                      </p:cBhvr>
                                      <p:rCtr x="152" y="-205"/>
                                    </p:animMotion>
                                  </p:childTnLst>
                                </p:cTn>
                              </p:par>
                              <p:par>
                                <p:cTn id="44" presetID="10" presetClass="entr" presetSubtype="0" fill="hold" grpId="0" nodeType="withEffect">
                                  <p:stCondLst>
                                    <p:cond delay="0"/>
                                  </p:stCondLst>
                                  <p:childTnLst>
                                    <p:set>
                                      <p:cBhvr>
                                        <p:cTn id="45" dur="1" fill="hold">
                                          <p:stCondLst>
                                            <p:cond delay="0"/>
                                          </p:stCondLst>
                                        </p:cTn>
                                        <p:tgtEl>
                                          <p:spTgt spid="86"/>
                                        </p:tgtEl>
                                        <p:attrNameLst>
                                          <p:attrName>style.visibility</p:attrName>
                                        </p:attrNameLst>
                                      </p:cBhvr>
                                      <p:to>
                                        <p:strVal val="visible"/>
                                      </p:to>
                                    </p:set>
                                    <p:animEffect transition="in" filter="fade">
                                      <p:cBhvr>
                                        <p:cTn id="46" dur="1000"/>
                                        <p:tgtEl>
                                          <p:spTgt spid="86"/>
                                        </p:tgtEl>
                                      </p:cBhvr>
                                    </p:animEffect>
                                  </p:childTnLst>
                                </p:cTn>
                              </p:par>
                            </p:childTnLst>
                          </p:cTn>
                        </p:par>
                        <p:par>
                          <p:cTn id="47" fill="hold">
                            <p:stCondLst>
                              <p:cond delay="5000"/>
                            </p:stCondLst>
                            <p:childTnLst>
                              <p:par>
                                <p:cTn id="48" presetID="10" presetClass="entr" presetSubtype="0" fill="hold" nodeType="afterEffect">
                                  <p:stCondLst>
                                    <p:cond delay="0"/>
                                  </p:stCondLst>
                                  <p:childTnLst>
                                    <p:set>
                                      <p:cBhvr>
                                        <p:cTn id="49" dur="1" fill="hold">
                                          <p:stCondLst>
                                            <p:cond delay="0"/>
                                          </p:stCondLst>
                                        </p:cTn>
                                        <p:tgtEl>
                                          <p:spTgt spid="87"/>
                                        </p:tgtEl>
                                        <p:attrNameLst>
                                          <p:attrName>style.visibility</p:attrName>
                                        </p:attrNameLst>
                                      </p:cBhvr>
                                      <p:to>
                                        <p:strVal val="visible"/>
                                      </p:to>
                                    </p:set>
                                    <p:animEffect transition="in" filter="fade">
                                      <p:cBhvr>
                                        <p:cTn id="50" dur="1000"/>
                                        <p:tgtEl>
                                          <p:spTgt spid="87"/>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676878">
                                            <p:txEl>
                                              <p:pRg st="3" end="3"/>
                                            </p:txEl>
                                          </p:spTgt>
                                        </p:tgtEl>
                                        <p:attrNameLst>
                                          <p:attrName>style.visibility</p:attrName>
                                        </p:attrNameLst>
                                      </p:cBhvr>
                                      <p:to>
                                        <p:strVal val="visible"/>
                                      </p:to>
                                    </p:set>
                                    <p:animEffect transition="in" filter="wipe(left)">
                                      <p:cBhvr>
                                        <p:cTn id="55" dur="1000"/>
                                        <p:tgtEl>
                                          <p:spTgt spid="676878">
                                            <p:txEl>
                                              <p:pRg st="3" end="3"/>
                                            </p:txEl>
                                          </p:spTgt>
                                        </p:tgtEl>
                                      </p:cBhvr>
                                    </p:animEffect>
                                  </p:childTnLst>
                                </p:cTn>
                              </p:par>
                            </p:childTnLst>
                          </p:cTn>
                        </p:par>
                        <p:par>
                          <p:cTn id="56" fill="hold">
                            <p:stCondLst>
                              <p:cond delay="1000"/>
                            </p:stCondLst>
                            <p:childTnLst>
                              <p:par>
                                <p:cTn id="57" presetID="10" presetClass="exit" presetSubtype="0" fill="hold" nodeType="afterEffect">
                                  <p:stCondLst>
                                    <p:cond delay="0"/>
                                  </p:stCondLst>
                                  <p:childTnLst>
                                    <p:animEffect transition="out" filter="fade">
                                      <p:cBhvr>
                                        <p:cTn id="58" dur="1000"/>
                                        <p:tgtEl>
                                          <p:spTgt spid="81"/>
                                        </p:tgtEl>
                                      </p:cBhvr>
                                    </p:animEffect>
                                    <p:set>
                                      <p:cBhvr>
                                        <p:cTn id="59" dur="1" fill="hold">
                                          <p:stCondLst>
                                            <p:cond delay="999"/>
                                          </p:stCondLst>
                                        </p:cTn>
                                        <p:tgtEl>
                                          <p:spTgt spid="81"/>
                                        </p:tgtEl>
                                        <p:attrNameLst>
                                          <p:attrName>style.visibility</p:attrName>
                                        </p:attrNameLst>
                                      </p:cBhvr>
                                      <p:to>
                                        <p:strVal val="hidden"/>
                                      </p:to>
                                    </p:set>
                                  </p:childTnLst>
                                </p:cTn>
                              </p:par>
                              <p:par>
                                <p:cTn id="60" presetID="10" presetClass="exit" presetSubtype="0" fill="hold" nodeType="withEffect">
                                  <p:stCondLst>
                                    <p:cond delay="0"/>
                                  </p:stCondLst>
                                  <p:childTnLst>
                                    <p:animEffect transition="out" filter="fade">
                                      <p:cBhvr>
                                        <p:cTn id="61" dur="1000"/>
                                        <p:tgtEl>
                                          <p:spTgt spid="82"/>
                                        </p:tgtEl>
                                      </p:cBhvr>
                                    </p:animEffect>
                                    <p:set>
                                      <p:cBhvr>
                                        <p:cTn id="62" dur="1" fill="hold">
                                          <p:stCondLst>
                                            <p:cond delay="999"/>
                                          </p:stCondLst>
                                        </p:cTn>
                                        <p:tgtEl>
                                          <p:spTgt spid="8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animBg="1"/>
      <p:bldP spid="116" grpId="0" animBg="1"/>
      <p:bldP spid="55" grpId="0" animBg="1"/>
      <p:bldP spid="8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Rectangle 266"/>
          <p:cNvSpPr/>
          <p:nvPr/>
        </p:nvSpPr>
        <p:spPr>
          <a:xfrm>
            <a:off x="0" y="5029200"/>
            <a:ext cx="9144000" cy="182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3" name="TextBox 302"/>
          <p:cNvSpPr txBox="1"/>
          <p:nvPr/>
        </p:nvSpPr>
        <p:spPr>
          <a:xfrm>
            <a:off x="309563" y="2057400"/>
            <a:ext cx="2066925" cy="5638800"/>
          </a:xfrm>
          <a:prstGeom prst="rect">
            <a:avLst/>
          </a:prstGeom>
          <a:gradFill>
            <a:gsLst>
              <a:gs pos="0">
                <a:schemeClr val="accent5">
                  <a:lumMod val="75000"/>
                </a:schemeClr>
              </a:gs>
              <a:gs pos="100000">
                <a:schemeClr val="accent1">
                  <a:tint val="23500"/>
                  <a:satMod val="160000"/>
                  <a:alpha val="0"/>
                </a:schemeClr>
              </a:gs>
            </a:gsLst>
            <a:lin ang="5400000" scaled="0"/>
          </a:gradFill>
          <a:ln w="25400">
            <a:gradFill flip="none" rotWithShape="1">
              <a:gsLst>
                <a:gs pos="0">
                  <a:schemeClr val="accent1">
                    <a:tint val="66000"/>
                    <a:satMod val="160000"/>
                    <a:alpha val="0"/>
                  </a:schemeClr>
                </a:gs>
                <a:gs pos="100000">
                  <a:schemeClr val="accent5">
                    <a:lumMod val="50000"/>
                  </a:schemeClr>
                </a:gs>
              </a:gsLst>
              <a:lin ang="16200000" scaled="1"/>
              <a:tileRect/>
            </a:gradFill>
          </a:ln>
          <a:effectLst/>
        </p:spPr>
        <p:txBody>
          <a:bodyPr tIns="91440" bIns="91440"/>
          <a:lstStyle/>
          <a:p>
            <a:pPr marL="177800" indent="-177800">
              <a:lnSpc>
                <a:spcPts val="1900"/>
              </a:lnSpc>
              <a:spcAft>
                <a:spcPts val="600"/>
              </a:spcAft>
              <a:buClr>
                <a:srgbClr val="4D4D4D"/>
              </a:buClr>
              <a:tabLst>
                <a:tab pos="177800" algn="l"/>
              </a:tabLst>
              <a:defRPr/>
            </a:pPr>
            <a:endParaRPr lang="en-US" sz="1500" dirty="0">
              <a:solidFill>
                <a:srgbClr val="494949"/>
              </a:solidFill>
            </a:endParaRPr>
          </a:p>
        </p:txBody>
      </p:sp>
      <p:sp>
        <p:nvSpPr>
          <p:cNvPr id="325" name="Rectangle 324"/>
          <p:cNvSpPr/>
          <p:nvPr/>
        </p:nvSpPr>
        <p:spPr>
          <a:xfrm>
            <a:off x="0" y="4376738"/>
            <a:ext cx="2514600" cy="915987"/>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2" name="Rectangle 321"/>
          <p:cNvSpPr/>
          <p:nvPr/>
        </p:nvSpPr>
        <p:spPr>
          <a:xfrm>
            <a:off x="304800" y="2146300"/>
            <a:ext cx="2057400" cy="68580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4" name="Rectangle 323"/>
          <p:cNvSpPr/>
          <p:nvPr/>
        </p:nvSpPr>
        <p:spPr>
          <a:xfrm>
            <a:off x="238125" y="2274888"/>
            <a:ext cx="2209800" cy="523875"/>
          </a:xfrm>
          <a:prstGeom prst="rect">
            <a:avLst/>
          </a:prstGeom>
          <a:ln>
            <a:noFill/>
          </a:ln>
        </p:spPr>
        <p:txBody>
          <a:bodyPr>
            <a:spAutoFit/>
          </a:bodyPr>
          <a:lstStyle/>
          <a:p>
            <a:pPr algn="ctr">
              <a:defRPr/>
            </a:pPr>
            <a:r>
              <a:rPr lang="en-US" sz="1400" b="1" dirty="0">
                <a:solidFill>
                  <a:schemeClr val="bg1"/>
                </a:solidFill>
                <a:effectLst>
                  <a:outerShdw blurRad="50800" dist="38100" dir="2700000" algn="tl" rotWithShape="0">
                    <a:prstClr val="black">
                      <a:alpha val="40000"/>
                    </a:prstClr>
                  </a:outerShdw>
                </a:effectLst>
              </a:rPr>
              <a:t>INFRASTRUCTURE THAT IS:</a:t>
            </a:r>
          </a:p>
        </p:txBody>
      </p:sp>
      <p:sp>
        <p:nvSpPr>
          <p:cNvPr id="302" name="TextBox 301"/>
          <p:cNvSpPr txBox="1"/>
          <p:nvPr/>
        </p:nvSpPr>
        <p:spPr>
          <a:xfrm>
            <a:off x="6781800" y="2057400"/>
            <a:ext cx="2066925" cy="5638800"/>
          </a:xfrm>
          <a:prstGeom prst="rect">
            <a:avLst/>
          </a:prstGeom>
          <a:gradFill>
            <a:gsLst>
              <a:gs pos="0">
                <a:schemeClr val="accent5">
                  <a:lumMod val="75000"/>
                </a:schemeClr>
              </a:gs>
              <a:gs pos="100000">
                <a:schemeClr val="accent1">
                  <a:tint val="23500"/>
                  <a:satMod val="160000"/>
                  <a:alpha val="0"/>
                </a:schemeClr>
              </a:gs>
            </a:gsLst>
            <a:lin ang="5400000" scaled="0"/>
          </a:gradFill>
          <a:ln w="25400">
            <a:gradFill flip="none" rotWithShape="1">
              <a:gsLst>
                <a:gs pos="0">
                  <a:schemeClr val="accent1">
                    <a:tint val="66000"/>
                    <a:satMod val="160000"/>
                    <a:alpha val="0"/>
                  </a:schemeClr>
                </a:gs>
                <a:gs pos="100000">
                  <a:schemeClr val="accent5">
                    <a:lumMod val="50000"/>
                  </a:schemeClr>
                </a:gs>
              </a:gsLst>
              <a:lin ang="16200000" scaled="1"/>
              <a:tileRect/>
            </a:gradFill>
          </a:ln>
          <a:effectLst/>
        </p:spPr>
        <p:txBody>
          <a:bodyPr tIns="91440" bIns="91440"/>
          <a:lstStyle/>
          <a:p>
            <a:pPr marL="177800" indent="-177800">
              <a:lnSpc>
                <a:spcPts val="1900"/>
              </a:lnSpc>
              <a:spcAft>
                <a:spcPts val="600"/>
              </a:spcAft>
              <a:buClr>
                <a:srgbClr val="4D4D4D"/>
              </a:buClr>
              <a:tabLst>
                <a:tab pos="177800" algn="l"/>
              </a:tabLst>
              <a:defRPr/>
            </a:pPr>
            <a:endParaRPr lang="en-US" sz="1500" dirty="0">
              <a:solidFill>
                <a:srgbClr val="494949"/>
              </a:solidFill>
            </a:endParaRPr>
          </a:p>
        </p:txBody>
      </p:sp>
      <p:sp>
        <p:nvSpPr>
          <p:cNvPr id="323" name="Rectangle 322"/>
          <p:cNvSpPr/>
          <p:nvPr/>
        </p:nvSpPr>
        <p:spPr>
          <a:xfrm>
            <a:off x="6781800" y="2146300"/>
            <a:ext cx="2057400" cy="68580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5874" name="Rectangle 118"/>
          <p:cNvSpPr>
            <a:spLocks noGrp="1" noChangeArrowheads="1"/>
          </p:cNvSpPr>
          <p:nvPr>
            <p:ph type="title"/>
          </p:nvPr>
        </p:nvSpPr>
        <p:spPr/>
        <p:txBody>
          <a:bodyPr>
            <a:normAutofit/>
          </a:bodyPr>
          <a:lstStyle/>
          <a:p>
            <a:pPr>
              <a:defRPr/>
            </a:pPr>
            <a:r>
              <a:rPr dirty="0" smtClean="0"/>
              <a:t>security</a:t>
            </a:r>
            <a:endParaRPr dirty="0"/>
          </a:p>
        </p:txBody>
      </p:sp>
      <p:sp>
        <p:nvSpPr>
          <p:cNvPr id="273" name="TextBox 272"/>
          <p:cNvSpPr txBox="1"/>
          <p:nvPr/>
        </p:nvSpPr>
        <p:spPr>
          <a:xfrm>
            <a:off x="304800" y="1028700"/>
            <a:ext cx="8534400" cy="914400"/>
          </a:xfrm>
          <a:prstGeom prst="rect">
            <a:avLst/>
          </a:prstGeom>
          <a:solidFill>
            <a:schemeClr val="accent5">
              <a:lumMod val="75000"/>
            </a:schemeClr>
          </a:solidFill>
          <a:ln w="25400">
            <a:solidFill>
              <a:schemeClr val="accent1">
                <a:lumMod val="75000"/>
              </a:schemeClr>
            </a:solidFill>
          </a:ln>
          <a:effectLst>
            <a:outerShdw blurRad="50800" dist="38100" dir="2700000" algn="tl" rotWithShape="0">
              <a:prstClr val="black">
                <a:alpha val="40000"/>
              </a:prstClr>
            </a:outerShdw>
          </a:effectLst>
        </p:spPr>
        <p:txBody>
          <a:bodyPr tIns="91440" bIns="91440"/>
          <a:lstStyle/>
          <a:p>
            <a:pPr marL="177800" indent="-177800">
              <a:lnSpc>
                <a:spcPts val="1900"/>
              </a:lnSpc>
              <a:spcAft>
                <a:spcPts val="600"/>
              </a:spcAft>
              <a:buClr>
                <a:srgbClr val="4D4D4D"/>
              </a:buClr>
              <a:tabLst>
                <a:tab pos="177800" algn="l"/>
              </a:tabLst>
              <a:defRPr/>
            </a:pPr>
            <a:endParaRPr lang="en-US" sz="1500" dirty="0">
              <a:solidFill>
                <a:srgbClr val="494949"/>
              </a:solidFill>
            </a:endParaRPr>
          </a:p>
        </p:txBody>
      </p:sp>
      <p:sp>
        <p:nvSpPr>
          <p:cNvPr id="321" name="Rectangle 320"/>
          <p:cNvSpPr/>
          <p:nvPr/>
        </p:nvSpPr>
        <p:spPr>
          <a:xfrm>
            <a:off x="304800" y="1143000"/>
            <a:ext cx="8534400" cy="68580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7" name="Rectangle 316"/>
          <p:cNvSpPr/>
          <p:nvPr/>
        </p:nvSpPr>
        <p:spPr>
          <a:xfrm>
            <a:off x="304800" y="1143000"/>
            <a:ext cx="8534400"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8" name="Rectangle 317"/>
          <p:cNvSpPr/>
          <p:nvPr/>
        </p:nvSpPr>
        <p:spPr>
          <a:xfrm>
            <a:off x="304800" y="1295400"/>
            <a:ext cx="8534400" cy="400050"/>
          </a:xfrm>
          <a:prstGeom prst="rect">
            <a:avLst/>
          </a:prstGeom>
          <a:ln>
            <a:noFill/>
          </a:ln>
        </p:spPr>
        <p:txBody>
          <a:bodyPr>
            <a:spAutoFit/>
          </a:bodyPr>
          <a:lstStyle/>
          <a:p>
            <a:pPr algn="ctr">
              <a:defRPr/>
            </a:pPr>
            <a:r>
              <a:rPr lang="en-US" sz="2000" b="1" dirty="0">
                <a:solidFill>
                  <a:schemeClr val="bg1"/>
                </a:solidFill>
                <a:effectLst>
                  <a:outerShdw blurRad="50800" dist="38100" dir="2700000" algn="tl" rotWithShape="0">
                    <a:prstClr val="black">
                      <a:alpha val="40000"/>
                    </a:prstClr>
                  </a:outerShdw>
                </a:effectLst>
              </a:rPr>
              <a:t>SIMPLIFICATION</a:t>
            </a:r>
          </a:p>
        </p:txBody>
      </p:sp>
      <p:sp>
        <p:nvSpPr>
          <p:cNvPr id="319" name="Rectangle 318"/>
          <p:cNvSpPr/>
          <p:nvPr/>
        </p:nvSpPr>
        <p:spPr>
          <a:xfrm>
            <a:off x="0" y="3184525"/>
            <a:ext cx="2514600"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6" name="Rectangle 325"/>
          <p:cNvSpPr/>
          <p:nvPr/>
        </p:nvSpPr>
        <p:spPr>
          <a:xfrm>
            <a:off x="-66675" y="4419600"/>
            <a:ext cx="2819400" cy="830263"/>
          </a:xfrm>
          <a:prstGeom prst="rect">
            <a:avLst/>
          </a:prstGeom>
          <a:ln>
            <a:noFill/>
          </a:ln>
        </p:spPr>
        <p:txBody>
          <a:bodyPr>
            <a:spAutoFit/>
          </a:bodyPr>
          <a:lstStyle/>
          <a:p>
            <a:pPr algn="ctr">
              <a:defRPr/>
            </a:pPr>
            <a:r>
              <a:rPr lang="en-US" sz="1600" b="1" dirty="0">
                <a:solidFill>
                  <a:schemeClr val="bg1"/>
                </a:solidFill>
                <a:effectLst>
                  <a:outerShdw blurRad="50800" dist="38100" dir="2700000" algn="tl" rotWithShape="0">
                    <a:prstClr val="black">
                      <a:alpha val="40000"/>
                    </a:prstClr>
                  </a:outerShdw>
                </a:effectLst>
              </a:rPr>
              <a:t>OPEN, </a:t>
            </a:r>
            <a:br>
              <a:rPr lang="en-US" sz="1600" b="1" dirty="0">
                <a:solidFill>
                  <a:schemeClr val="bg1"/>
                </a:solidFill>
                <a:effectLst>
                  <a:outerShdw blurRad="50800" dist="38100" dir="2700000" algn="tl" rotWithShape="0">
                    <a:prstClr val="black">
                      <a:alpha val="40000"/>
                    </a:prstClr>
                  </a:outerShdw>
                </a:effectLst>
              </a:rPr>
            </a:br>
            <a:r>
              <a:rPr lang="en-US" sz="1600" b="1" dirty="0">
                <a:solidFill>
                  <a:schemeClr val="bg1"/>
                </a:solidFill>
                <a:effectLst>
                  <a:outerShdw blurRad="50800" dist="38100" dir="2700000" algn="tl" rotWithShape="0">
                    <a:prstClr val="black">
                      <a:alpha val="40000"/>
                    </a:prstClr>
                  </a:outerShdw>
                </a:effectLst>
              </a:rPr>
              <a:t>STANDARDS </a:t>
            </a:r>
            <a:br>
              <a:rPr lang="en-US" sz="1600" b="1" dirty="0">
                <a:solidFill>
                  <a:schemeClr val="bg1"/>
                </a:solidFill>
                <a:effectLst>
                  <a:outerShdw blurRad="50800" dist="38100" dir="2700000" algn="tl" rotWithShape="0">
                    <a:prstClr val="black">
                      <a:alpha val="40000"/>
                    </a:prstClr>
                  </a:outerShdw>
                </a:effectLst>
              </a:rPr>
            </a:br>
            <a:r>
              <a:rPr lang="en-US" sz="1600" b="1" dirty="0">
                <a:solidFill>
                  <a:schemeClr val="bg1"/>
                </a:solidFill>
                <a:effectLst>
                  <a:outerShdw blurRad="50800" dist="38100" dir="2700000" algn="tl" rotWithShape="0">
                    <a:prstClr val="black">
                      <a:alpha val="40000"/>
                    </a:prstClr>
                  </a:outerShdw>
                </a:effectLst>
              </a:rPr>
              <a:t>BASED</a:t>
            </a:r>
          </a:p>
        </p:txBody>
      </p:sp>
      <p:sp>
        <p:nvSpPr>
          <p:cNvPr id="327" name="Rectangle 326"/>
          <p:cNvSpPr/>
          <p:nvPr/>
        </p:nvSpPr>
        <p:spPr>
          <a:xfrm>
            <a:off x="6477000" y="3257550"/>
            <a:ext cx="2617788"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1" name="Rectangle 330"/>
          <p:cNvSpPr/>
          <p:nvPr/>
        </p:nvSpPr>
        <p:spPr>
          <a:xfrm>
            <a:off x="6477000" y="5680075"/>
            <a:ext cx="2617788"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4" name="Rectangle 333"/>
          <p:cNvSpPr/>
          <p:nvPr/>
        </p:nvSpPr>
        <p:spPr>
          <a:xfrm>
            <a:off x="6705600" y="2228850"/>
            <a:ext cx="2209800" cy="523875"/>
          </a:xfrm>
          <a:prstGeom prst="rect">
            <a:avLst/>
          </a:prstGeom>
          <a:ln>
            <a:noFill/>
          </a:ln>
        </p:spPr>
        <p:txBody>
          <a:bodyPr>
            <a:spAutoFit/>
          </a:bodyPr>
          <a:lstStyle/>
          <a:p>
            <a:pPr algn="ctr">
              <a:defRPr/>
            </a:pPr>
            <a:r>
              <a:rPr lang="en-US" sz="1400" b="1" dirty="0">
                <a:solidFill>
                  <a:schemeClr val="bg1"/>
                </a:solidFill>
                <a:effectLst>
                  <a:outerShdw blurRad="50800" dist="38100" dir="2700000" algn="tl" rotWithShape="0">
                    <a:prstClr val="black">
                      <a:alpha val="40000"/>
                    </a:prstClr>
                  </a:outerShdw>
                </a:effectLst>
              </a:rPr>
              <a:t>ENHANCED SERVICES NEEDED</a:t>
            </a:r>
          </a:p>
        </p:txBody>
      </p:sp>
      <p:sp>
        <p:nvSpPr>
          <p:cNvPr id="320" name="Rectangle 319"/>
          <p:cNvSpPr/>
          <p:nvPr/>
        </p:nvSpPr>
        <p:spPr>
          <a:xfrm>
            <a:off x="-66675" y="3254375"/>
            <a:ext cx="2819400" cy="584200"/>
          </a:xfrm>
          <a:prstGeom prst="rect">
            <a:avLst/>
          </a:prstGeom>
          <a:ln>
            <a:noFill/>
          </a:ln>
        </p:spPr>
        <p:txBody>
          <a:bodyPr>
            <a:spAutoFit/>
          </a:bodyPr>
          <a:lstStyle/>
          <a:p>
            <a:pPr algn="ctr">
              <a:defRPr/>
            </a:pPr>
            <a:r>
              <a:rPr lang="en-US" sz="1600" b="1" dirty="0">
                <a:solidFill>
                  <a:schemeClr val="bg1"/>
                </a:solidFill>
                <a:effectLst>
                  <a:outerShdw blurRad="50800" dist="38100" dir="2700000" algn="tl" rotWithShape="0">
                    <a:prstClr val="black">
                      <a:alpha val="40000"/>
                    </a:prstClr>
                  </a:outerShdw>
                </a:effectLst>
              </a:rPr>
              <a:t>HIGH </a:t>
            </a:r>
            <a:br>
              <a:rPr lang="en-US" sz="1600" b="1" dirty="0">
                <a:solidFill>
                  <a:schemeClr val="bg1"/>
                </a:solidFill>
                <a:effectLst>
                  <a:outerShdw blurRad="50800" dist="38100" dir="2700000" algn="tl" rotWithShape="0">
                    <a:prstClr val="black">
                      <a:alpha val="40000"/>
                    </a:prstClr>
                  </a:outerShdw>
                </a:effectLst>
              </a:rPr>
            </a:br>
            <a:r>
              <a:rPr lang="en-US" sz="1600" b="1" dirty="0">
                <a:solidFill>
                  <a:schemeClr val="bg1"/>
                </a:solidFill>
                <a:effectLst>
                  <a:outerShdw blurRad="50800" dist="38100" dir="2700000" algn="tl" rotWithShape="0">
                    <a:prstClr val="black">
                      <a:alpha val="40000"/>
                    </a:prstClr>
                  </a:outerShdw>
                </a:effectLst>
              </a:rPr>
              <a:t>PERFORMANCE</a:t>
            </a:r>
          </a:p>
        </p:txBody>
      </p:sp>
      <p:sp>
        <p:nvSpPr>
          <p:cNvPr id="328" name="Rectangle 327"/>
          <p:cNvSpPr/>
          <p:nvPr/>
        </p:nvSpPr>
        <p:spPr>
          <a:xfrm>
            <a:off x="6397625" y="3257550"/>
            <a:ext cx="2819400" cy="704850"/>
          </a:xfrm>
          <a:prstGeom prst="rect">
            <a:avLst/>
          </a:prstGeom>
          <a:ln>
            <a:noFill/>
          </a:ln>
        </p:spPr>
        <p:txBody>
          <a:bodyPr anchor="ctr"/>
          <a:lstStyle/>
          <a:p>
            <a:pPr algn="ctr">
              <a:defRPr/>
            </a:pPr>
            <a:r>
              <a:rPr lang="en-US" sz="1600" b="1" dirty="0">
                <a:solidFill>
                  <a:srgbClr val="FEFFFF"/>
                </a:solidFill>
                <a:effectLst>
                  <a:outerShdw blurRad="127000" algn="ctr" rotWithShape="0">
                    <a:prstClr val="black">
                      <a:alpha val="40000"/>
                    </a:prstClr>
                  </a:outerShdw>
                </a:effectLst>
                <a:latin typeface="Arial" charset="0"/>
                <a:ea typeface="ＭＳ Ｐゴシック"/>
                <a:cs typeface="Arial"/>
              </a:rPr>
              <a:t>MOBILITY</a:t>
            </a:r>
          </a:p>
        </p:txBody>
      </p:sp>
      <p:sp>
        <p:nvSpPr>
          <p:cNvPr id="332" name="Rectangle 331"/>
          <p:cNvSpPr/>
          <p:nvPr/>
        </p:nvSpPr>
        <p:spPr>
          <a:xfrm>
            <a:off x="6397625" y="5680075"/>
            <a:ext cx="2819400" cy="704850"/>
          </a:xfrm>
          <a:prstGeom prst="rect">
            <a:avLst/>
          </a:prstGeom>
          <a:ln>
            <a:noFill/>
          </a:ln>
        </p:spPr>
        <p:txBody>
          <a:bodyPr anchor="ctr"/>
          <a:lstStyle/>
          <a:p>
            <a:pPr algn="ctr">
              <a:defRPr/>
            </a:pPr>
            <a:r>
              <a:rPr lang="en-US" sz="1600" b="1" dirty="0">
                <a:solidFill>
                  <a:srgbClr val="FEFFFF"/>
                </a:solidFill>
                <a:effectLst>
                  <a:outerShdw blurRad="127000" algn="ctr" rotWithShape="0">
                    <a:prstClr val="black">
                      <a:alpha val="40000"/>
                    </a:prstClr>
                  </a:outerShdw>
                </a:effectLst>
                <a:latin typeface="Arial" charset="0"/>
                <a:ea typeface="ＭＳ Ｐゴシック"/>
                <a:cs typeface="Arial"/>
              </a:rPr>
              <a:t>MANAGEABILITY</a:t>
            </a:r>
          </a:p>
        </p:txBody>
      </p:sp>
      <p:sp>
        <p:nvSpPr>
          <p:cNvPr id="282" name="Rectangle 281"/>
          <p:cNvSpPr/>
          <p:nvPr/>
        </p:nvSpPr>
        <p:spPr>
          <a:xfrm>
            <a:off x="0" y="990600"/>
            <a:ext cx="9144000" cy="5867400"/>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9" name="Rectangle 328"/>
          <p:cNvSpPr/>
          <p:nvPr/>
        </p:nvSpPr>
        <p:spPr>
          <a:xfrm>
            <a:off x="6477000" y="4484688"/>
            <a:ext cx="2617788"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5" name="Rectangle 334"/>
          <p:cNvSpPr/>
          <p:nvPr/>
        </p:nvSpPr>
        <p:spPr>
          <a:xfrm>
            <a:off x="6553200" y="4486275"/>
            <a:ext cx="2514600" cy="687388"/>
          </a:xfrm>
          <a:prstGeom prst="rect">
            <a:avLst/>
          </a:prstGeom>
          <a:gradFill>
            <a:gsLst>
              <a:gs pos="0">
                <a:srgbClr val="F79646">
                  <a:alpha val="0"/>
                </a:srgbClr>
              </a:gs>
              <a:gs pos="50000">
                <a:srgbClr val="F79646"/>
              </a:gs>
              <a:gs pos="100000">
                <a:srgbClr val="F79646">
                  <a:alpha val="0"/>
                </a:srgb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0" name="Rectangle 329"/>
          <p:cNvSpPr/>
          <p:nvPr/>
        </p:nvSpPr>
        <p:spPr>
          <a:xfrm>
            <a:off x="6397625" y="4484688"/>
            <a:ext cx="2819400" cy="704850"/>
          </a:xfrm>
          <a:prstGeom prst="rect">
            <a:avLst/>
          </a:prstGeom>
          <a:ln>
            <a:noFill/>
          </a:ln>
        </p:spPr>
        <p:txBody>
          <a:bodyPr anchor="ctr"/>
          <a:lstStyle/>
          <a:p>
            <a:pPr algn="ctr">
              <a:defRPr/>
            </a:pPr>
            <a:r>
              <a:rPr lang="en-US" sz="1600" b="1" dirty="0">
                <a:solidFill>
                  <a:srgbClr val="FEFFFF"/>
                </a:solidFill>
                <a:effectLst>
                  <a:outerShdw blurRad="127000" algn="ctr" rotWithShape="0">
                    <a:prstClr val="black">
                      <a:alpha val="40000"/>
                    </a:prstClr>
                  </a:outerShdw>
                </a:effectLst>
                <a:latin typeface="Arial" charset="0"/>
                <a:ea typeface="ＭＳ Ｐゴシック"/>
                <a:cs typeface="Arial"/>
              </a:rPr>
              <a:t>SECURITY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5"/>
                                        </p:tgtEl>
                                        <p:attrNameLst>
                                          <p:attrName>style.visibility</p:attrName>
                                        </p:attrNameLst>
                                      </p:cBhvr>
                                      <p:to>
                                        <p:strVal val="visible"/>
                                      </p:to>
                                    </p:set>
                                    <p:animEffect transition="in" filter="fade">
                                      <p:cBhvr>
                                        <p:cTn id="7" dur="1000"/>
                                        <p:tgtEl>
                                          <p:spTgt spid="33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2"/>
                                        </p:tgtEl>
                                        <p:attrNameLst>
                                          <p:attrName>style.visibility</p:attrName>
                                        </p:attrNameLst>
                                      </p:cBhvr>
                                      <p:to>
                                        <p:strVal val="visible"/>
                                      </p:to>
                                    </p:set>
                                    <p:animEffect transition="in" filter="fade">
                                      <p:cBhvr>
                                        <p:cTn id="10" dur="1000"/>
                                        <p:tgtEl>
                                          <p:spTgt spid="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 grpId="0" animBg="1"/>
      <p:bldP spid="33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106" name="Group 39"/>
          <p:cNvGrpSpPr>
            <a:grpSpLocks/>
          </p:cNvGrpSpPr>
          <p:nvPr/>
        </p:nvGrpSpPr>
        <p:grpSpPr bwMode="auto">
          <a:xfrm>
            <a:off x="4845050" y="1100138"/>
            <a:ext cx="3495675" cy="4973637"/>
            <a:chOff x="909013" y="1099863"/>
            <a:chExt cx="3185189" cy="4973766"/>
          </a:xfrm>
        </p:grpSpPr>
        <p:sp>
          <p:nvSpPr>
            <p:cNvPr id="41" name="AutoShape 48"/>
            <p:cNvSpPr>
              <a:spLocks noChangeArrowheads="1"/>
            </p:cNvSpPr>
            <p:nvPr/>
          </p:nvSpPr>
          <p:spPr bwMode="auto">
            <a:xfrm>
              <a:off x="909013" y="1110975"/>
              <a:ext cx="3185189" cy="4962654"/>
            </a:xfrm>
            <a:prstGeom prst="roundRect">
              <a:avLst>
                <a:gd name="adj" fmla="val 0"/>
              </a:avLst>
            </a:prstGeom>
            <a:solidFill>
              <a:srgbClr val="E8E8E8"/>
            </a:solidFill>
            <a:ln w="19050" algn="ctr">
              <a:noFill/>
              <a:round/>
              <a:headEnd/>
              <a:tailEnd/>
            </a:ln>
            <a:effectLst/>
          </p:spPr>
          <p:txBody>
            <a:bodyPr wrap="none" anchor="ctr"/>
            <a:lstStyle/>
            <a:p>
              <a:pPr fontAlgn="auto">
                <a:spcBef>
                  <a:spcPts val="0"/>
                </a:spcBef>
                <a:spcAft>
                  <a:spcPts val="0"/>
                </a:spcAft>
                <a:defRPr/>
              </a:pPr>
              <a:endParaRPr lang="en-US" sz="1200">
                <a:ln w="28575">
                  <a:solidFill>
                    <a:schemeClr val="accent1"/>
                  </a:solidFill>
                </a:ln>
                <a:latin typeface="+mn-lt"/>
                <a:cs typeface="+mn-cs"/>
              </a:endParaRPr>
            </a:p>
          </p:txBody>
        </p:sp>
        <p:sp>
          <p:nvSpPr>
            <p:cNvPr id="42" name="AutoShape 48"/>
            <p:cNvSpPr>
              <a:spLocks noChangeArrowheads="1"/>
            </p:cNvSpPr>
            <p:nvPr/>
          </p:nvSpPr>
          <p:spPr bwMode="auto">
            <a:xfrm>
              <a:off x="909013" y="1099863"/>
              <a:ext cx="3185189" cy="422286"/>
            </a:xfrm>
            <a:prstGeom prst="roundRect">
              <a:avLst>
                <a:gd name="adj" fmla="val 0"/>
              </a:avLst>
            </a:prstGeom>
            <a:solidFill>
              <a:srgbClr val="2F5376"/>
            </a:solidFill>
            <a:ln w="19050" algn="ctr">
              <a:noFill/>
              <a:round/>
              <a:headEnd/>
              <a:tailEnd/>
            </a:ln>
            <a:effectLst/>
          </p:spPr>
          <p:txBody>
            <a:bodyPr wrap="none" anchor="ctr"/>
            <a:lstStyle/>
            <a:p>
              <a:pPr fontAlgn="auto">
                <a:spcBef>
                  <a:spcPts val="0"/>
                </a:spcBef>
                <a:spcAft>
                  <a:spcPts val="0"/>
                </a:spcAft>
                <a:defRPr/>
              </a:pPr>
              <a:endParaRPr lang="en-US" sz="1200">
                <a:ln w="28575">
                  <a:solidFill>
                    <a:schemeClr val="accent1"/>
                  </a:solidFill>
                </a:ln>
                <a:latin typeface="+mn-lt"/>
                <a:cs typeface="+mn-cs"/>
              </a:endParaRPr>
            </a:p>
          </p:txBody>
        </p:sp>
        <p:sp>
          <p:nvSpPr>
            <p:cNvPr id="43" name="Rectangle 33"/>
            <p:cNvSpPr>
              <a:spLocks noChangeArrowheads="1"/>
            </p:cNvSpPr>
            <p:nvPr/>
          </p:nvSpPr>
          <p:spPr bwMode="auto">
            <a:xfrm>
              <a:off x="1036305" y="1131614"/>
              <a:ext cx="2930605" cy="338146"/>
            </a:xfrm>
            <a:prstGeom prst="rect">
              <a:avLst/>
            </a:prstGeom>
            <a:noFill/>
            <a:ln w="9525" algn="ctr">
              <a:noFill/>
              <a:miter lim="800000"/>
              <a:headEnd/>
              <a:tailEnd/>
            </a:ln>
            <a:effectLst>
              <a:prstShdw prst="shdw17" dist="17961" dir="2700000">
                <a:schemeClr val="accent1">
                  <a:gamma/>
                  <a:shade val="60000"/>
                  <a:invGamma/>
                </a:schemeClr>
              </a:prstShdw>
            </a:effectLst>
          </p:spPr>
          <p:txBody>
            <a:bodyPr anchor="ctr"/>
            <a:lstStyle/>
            <a:p>
              <a:pPr algn="ctr" fontAlgn="auto">
                <a:spcBef>
                  <a:spcPts val="0"/>
                </a:spcBef>
                <a:spcAft>
                  <a:spcPts val="0"/>
                </a:spcAft>
                <a:defRPr/>
              </a:pPr>
              <a:r>
                <a:rPr lang="en-US" sz="1600" b="1" dirty="0">
                  <a:solidFill>
                    <a:schemeClr val="bg1"/>
                  </a:solidFill>
                  <a:latin typeface="+mn-lt"/>
                  <a:cs typeface="+mn-cs"/>
                </a:rPr>
                <a:t>VIRTUAL NETWORK</a:t>
              </a:r>
            </a:p>
          </p:txBody>
        </p:sp>
      </p:grpSp>
      <p:sp>
        <p:nvSpPr>
          <p:cNvPr id="39" name="Rectangle 38"/>
          <p:cNvSpPr/>
          <p:nvPr/>
        </p:nvSpPr>
        <p:spPr>
          <a:xfrm>
            <a:off x="5200650" y="1676400"/>
            <a:ext cx="2819400" cy="2590800"/>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0243" name="Title 4"/>
          <p:cNvSpPr>
            <a:spLocks noGrp="1"/>
          </p:cNvSpPr>
          <p:nvPr>
            <p:ph type="title"/>
          </p:nvPr>
        </p:nvSpPr>
        <p:spPr/>
        <p:txBody>
          <a:bodyPr/>
          <a:lstStyle/>
          <a:p>
            <a:pPr>
              <a:defRPr/>
            </a:pPr>
            <a:r>
              <a:rPr dirty="0"/>
              <a:t>Security Implications of Virtual servers</a:t>
            </a:r>
          </a:p>
        </p:txBody>
      </p:sp>
      <p:grpSp>
        <p:nvGrpSpPr>
          <p:cNvPr id="47109" name="Group 38"/>
          <p:cNvGrpSpPr>
            <a:grpSpLocks/>
          </p:cNvGrpSpPr>
          <p:nvPr/>
        </p:nvGrpSpPr>
        <p:grpSpPr bwMode="auto">
          <a:xfrm>
            <a:off x="765175" y="1100138"/>
            <a:ext cx="3497263" cy="4973637"/>
            <a:chOff x="907843" y="1099863"/>
            <a:chExt cx="3186636" cy="4973766"/>
          </a:xfrm>
        </p:grpSpPr>
        <p:sp>
          <p:nvSpPr>
            <p:cNvPr id="35" name="AutoShape 48"/>
            <p:cNvSpPr>
              <a:spLocks noChangeArrowheads="1"/>
            </p:cNvSpPr>
            <p:nvPr/>
          </p:nvSpPr>
          <p:spPr bwMode="auto">
            <a:xfrm>
              <a:off x="907843" y="1110975"/>
              <a:ext cx="3186636" cy="4962654"/>
            </a:xfrm>
            <a:prstGeom prst="roundRect">
              <a:avLst>
                <a:gd name="adj" fmla="val 0"/>
              </a:avLst>
            </a:prstGeom>
            <a:solidFill>
              <a:srgbClr val="E8E8E8"/>
            </a:solidFill>
            <a:ln w="19050" algn="ctr">
              <a:noFill/>
              <a:round/>
              <a:headEnd/>
              <a:tailEnd/>
            </a:ln>
            <a:effectLst/>
          </p:spPr>
          <p:txBody>
            <a:bodyPr wrap="none" anchor="ctr"/>
            <a:lstStyle/>
            <a:p>
              <a:pPr fontAlgn="auto">
                <a:spcBef>
                  <a:spcPts val="0"/>
                </a:spcBef>
                <a:spcAft>
                  <a:spcPts val="0"/>
                </a:spcAft>
                <a:defRPr/>
              </a:pPr>
              <a:endParaRPr lang="en-US" sz="1200">
                <a:ln w="28575">
                  <a:solidFill>
                    <a:schemeClr val="accent1"/>
                  </a:solidFill>
                </a:ln>
                <a:latin typeface="+mn-lt"/>
                <a:cs typeface="+mn-cs"/>
              </a:endParaRPr>
            </a:p>
          </p:txBody>
        </p:sp>
        <p:sp>
          <p:nvSpPr>
            <p:cNvPr id="36" name="AutoShape 48"/>
            <p:cNvSpPr>
              <a:spLocks noChangeArrowheads="1"/>
            </p:cNvSpPr>
            <p:nvPr/>
          </p:nvSpPr>
          <p:spPr bwMode="auto">
            <a:xfrm>
              <a:off x="907843" y="1099863"/>
              <a:ext cx="3186636" cy="422286"/>
            </a:xfrm>
            <a:prstGeom prst="roundRect">
              <a:avLst>
                <a:gd name="adj" fmla="val 0"/>
              </a:avLst>
            </a:prstGeom>
            <a:solidFill>
              <a:srgbClr val="2F5376"/>
            </a:solidFill>
            <a:ln w="19050" algn="ctr">
              <a:noFill/>
              <a:round/>
              <a:headEnd/>
              <a:tailEnd/>
            </a:ln>
            <a:effectLst/>
          </p:spPr>
          <p:txBody>
            <a:bodyPr wrap="none" anchor="ctr"/>
            <a:lstStyle/>
            <a:p>
              <a:pPr fontAlgn="auto">
                <a:spcBef>
                  <a:spcPts val="0"/>
                </a:spcBef>
                <a:spcAft>
                  <a:spcPts val="0"/>
                </a:spcAft>
                <a:defRPr/>
              </a:pPr>
              <a:endParaRPr lang="en-US" sz="1200">
                <a:ln w="28575">
                  <a:solidFill>
                    <a:schemeClr val="accent1"/>
                  </a:solidFill>
                </a:ln>
                <a:latin typeface="+mn-lt"/>
                <a:cs typeface="+mn-cs"/>
              </a:endParaRPr>
            </a:p>
          </p:txBody>
        </p:sp>
        <p:sp>
          <p:nvSpPr>
            <p:cNvPr id="37" name="Rectangle 33"/>
            <p:cNvSpPr>
              <a:spLocks noChangeArrowheads="1"/>
            </p:cNvSpPr>
            <p:nvPr/>
          </p:nvSpPr>
          <p:spPr bwMode="auto">
            <a:xfrm>
              <a:off x="1035135" y="1131614"/>
              <a:ext cx="2932052" cy="338146"/>
            </a:xfrm>
            <a:prstGeom prst="rect">
              <a:avLst/>
            </a:prstGeom>
            <a:noFill/>
            <a:ln w="9525" algn="ctr">
              <a:noFill/>
              <a:miter lim="800000"/>
              <a:headEnd/>
              <a:tailEnd/>
            </a:ln>
            <a:effectLst>
              <a:prstShdw prst="shdw17" dist="17961" dir="2700000">
                <a:schemeClr val="accent1">
                  <a:gamma/>
                  <a:shade val="60000"/>
                  <a:invGamma/>
                </a:schemeClr>
              </a:prstShdw>
            </a:effectLst>
          </p:spPr>
          <p:txBody>
            <a:bodyPr anchor="ctr"/>
            <a:lstStyle/>
            <a:p>
              <a:pPr algn="ctr" fontAlgn="auto">
                <a:spcBef>
                  <a:spcPts val="0"/>
                </a:spcBef>
                <a:spcAft>
                  <a:spcPts val="0"/>
                </a:spcAft>
                <a:defRPr/>
              </a:pPr>
              <a:r>
                <a:rPr lang="en-US" sz="1600" b="1" dirty="0">
                  <a:solidFill>
                    <a:schemeClr val="bg1"/>
                  </a:solidFill>
                  <a:latin typeface="+mn-lt"/>
                  <a:cs typeface="+mn-cs"/>
                </a:rPr>
                <a:t>PHYSICAL NETWORK</a:t>
              </a:r>
            </a:p>
          </p:txBody>
        </p:sp>
      </p:grpSp>
      <p:cxnSp>
        <p:nvCxnSpPr>
          <p:cNvPr id="52" name="Straight Connector 51"/>
          <p:cNvCxnSpPr/>
          <p:nvPr/>
        </p:nvCxnSpPr>
        <p:spPr bwMode="auto">
          <a:xfrm rot="5400000">
            <a:off x="5249069" y="2782094"/>
            <a:ext cx="962025"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auto">
          <a:xfrm rot="5400000">
            <a:off x="7015956" y="2782094"/>
            <a:ext cx="962025"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47112" name="Picture 44" descr="Server 1.png"/>
          <p:cNvPicPr>
            <a:picLocks noChangeAspect="1"/>
          </p:cNvPicPr>
          <p:nvPr/>
        </p:nvPicPr>
        <p:blipFill>
          <a:blip r:embed="rId3" cstate="print"/>
          <a:srcRect/>
          <a:stretch>
            <a:fillRect/>
          </a:stretch>
        </p:blipFill>
        <p:spPr bwMode="auto">
          <a:xfrm>
            <a:off x="5472113" y="1997075"/>
            <a:ext cx="503237" cy="871538"/>
          </a:xfrm>
          <a:prstGeom prst="rect">
            <a:avLst/>
          </a:prstGeom>
          <a:noFill/>
          <a:ln w="9525">
            <a:noFill/>
            <a:miter lim="800000"/>
            <a:headEnd/>
            <a:tailEnd/>
          </a:ln>
        </p:spPr>
      </p:pic>
      <p:pic>
        <p:nvPicPr>
          <p:cNvPr id="47113" name="Picture 46" descr="Server 1.png"/>
          <p:cNvPicPr>
            <a:picLocks noChangeAspect="1"/>
          </p:cNvPicPr>
          <p:nvPr/>
        </p:nvPicPr>
        <p:blipFill>
          <a:blip r:embed="rId3" cstate="print"/>
          <a:srcRect/>
          <a:stretch>
            <a:fillRect/>
          </a:stretch>
        </p:blipFill>
        <p:spPr bwMode="auto">
          <a:xfrm>
            <a:off x="7234238" y="1997075"/>
            <a:ext cx="504825" cy="871538"/>
          </a:xfrm>
          <a:prstGeom prst="rect">
            <a:avLst/>
          </a:prstGeom>
          <a:noFill/>
          <a:ln w="9525">
            <a:noFill/>
            <a:miter lim="800000"/>
            <a:headEnd/>
            <a:tailEnd/>
          </a:ln>
        </p:spPr>
      </p:pic>
      <p:sp>
        <p:nvSpPr>
          <p:cNvPr id="47114" name="TextBox 120"/>
          <p:cNvSpPr txBox="1">
            <a:spLocks noChangeArrowheads="1"/>
          </p:cNvSpPr>
          <p:nvPr/>
        </p:nvSpPr>
        <p:spPr bwMode="auto">
          <a:xfrm rot="5400000">
            <a:off x="7696201" y="2859087"/>
            <a:ext cx="876300" cy="276225"/>
          </a:xfrm>
          <a:prstGeom prst="rect">
            <a:avLst/>
          </a:prstGeom>
          <a:noFill/>
          <a:ln w="9525">
            <a:noFill/>
            <a:miter lim="800000"/>
            <a:headEnd/>
            <a:tailEnd/>
          </a:ln>
        </p:spPr>
        <p:txBody>
          <a:bodyPr wrap="none">
            <a:spAutoFit/>
          </a:bodyPr>
          <a:lstStyle/>
          <a:p>
            <a:r>
              <a:rPr lang="en-US" sz="1200" b="1"/>
              <a:t>ESX Host</a:t>
            </a:r>
          </a:p>
        </p:txBody>
      </p:sp>
      <p:pic>
        <p:nvPicPr>
          <p:cNvPr id="47115" name="Picture 63" descr="Firewall.png"/>
          <p:cNvPicPr>
            <a:picLocks noChangeAspect="1"/>
          </p:cNvPicPr>
          <p:nvPr/>
        </p:nvPicPr>
        <p:blipFill>
          <a:blip r:embed="rId4" cstate="print"/>
          <a:srcRect/>
          <a:stretch>
            <a:fillRect/>
          </a:stretch>
        </p:blipFill>
        <p:spPr bwMode="auto">
          <a:xfrm>
            <a:off x="6111875" y="4716463"/>
            <a:ext cx="949325" cy="749300"/>
          </a:xfrm>
          <a:prstGeom prst="rect">
            <a:avLst/>
          </a:prstGeom>
          <a:noFill/>
          <a:ln w="9525">
            <a:noFill/>
            <a:miter lim="800000"/>
            <a:headEnd/>
            <a:tailEnd/>
          </a:ln>
        </p:spPr>
      </p:pic>
      <p:sp>
        <p:nvSpPr>
          <p:cNvPr id="78" name="Rectangle 371"/>
          <p:cNvSpPr/>
          <p:nvPr/>
        </p:nvSpPr>
        <p:spPr bwMode="auto">
          <a:xfrm>
            <a:off x="4833938" y="5486400"/>
            <a:ext cx="3538537" cy="554038"/>
          </a:xfrm>
          <a:prstGeom prst="roundRect">
            <a:avLst>
              <a:gd name="adj" fmla="val 1673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ts val="1700"/>
              </a:lnSpc>
              <a:spcBef>
                <a:spcPts val="0"/>
              </a:spcBef>
              <a:spcAft>
                <a:spcPts val="0"/>
              </a:spcAft>
              <a:defRPr/>
            </a:pPr>
            <a:r>
              <a:rPr lang="en-US" sz="1600" dirty="0">
                <a:solidFill>
                  <a:schemeClr val="tx1"/>
                </a:solidFill>
              </a:rPr>
              <a:t>Physical Security is “Blind” to</a:t>
            </a:r>
            <a:br>
              <a:rPr lang="en-US" sz="1600" dirty="0">
                <a:solidFill>
                  <a:schemeClr val="tx1"/>
                </a:solidFill>
              </a:rPr>
            </a:br>
            <a:r>
              <a:rPr lang="en-US" sz="1600" dirty="0">
                <a:solidFill>
                  <a:schemeClr val="tx1"/>
                </a:solidFill>
              </a:rPr>
              <a:t>Traffic Between Virtual Machines</a:t>
            </a:r>
          </a:p>
        </p:txBody>
      </p:sp>
      <p:sp>
        <p:nvSpPr>
          <p:cNvPr id="80" name="Rectangle 371"/>
          <p:cNvSpPr/>
          <p:nvPr/>
        </p:nvSpPr>
        <p:spPr bwMode="auto">
          <a:xfrm>
            <a:off x="747713" y="5486400"/>
            <a:ext cx="3538537" cy="554038"/>
          </a:xfrm>
          <a:prstGeom prst="roundRect">
            <a:avLst>
              <a:gd name="adj" fmla="val 1673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ts val="1700"/>
              </a:lnSpc>
              <a:spcBef>
                <a:spcPts val="0"/>
              </a:spcBef>
              <a:spcAft>
                <a:spcPts val="0"/>
              </a:spcAft>
              <a:defRPr/>
            </a:pPr>
            <a:r>
              <a:rPr lang="en-US" sz="1600" dirty="0">
                <a:solidFill>
                  <a:schemeClr val="tx1"/>
                </a:solidFill>
              </a:rPr>
              <a:t>Firewall/IPS Inspects</a:t>
            </a:r>
            <a:br>
              <a:rPr lang="en-US" sz="1600" dirty="0">
                <a:solidFill>
                  <a:schemeClr val="tx1"/>
                </a:solidFill>
              </a:rPr>
            </a:br>
            <a:r>
              <a:rPr lang="en-US" sz="1600" dirty="0">
                <a:solidFill>
                  <a:schemeClr val="tx1"/>
                </a:solidFill>
              </a:rPr>
              <a:t>All Traffic Between Servers</a:t>
            </a:r>
          </a:p>
        </p:txBody>
      </p:sp>
      <p:cxnSp>
        <p:nvCxnSpPr>
          <p:cNvPr id="99" name="Straight Connector 98"/>
          <p:cNvCxnSpPr/>
          <p:nvPr/>
        </p:nvCxnSpPr>
        <p:spPr bwMode="auto">
          <a:xfrm rot="5400000">
            <a:off x="1161256" y="2782094"/>
            <a:ext cx="962025"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auto">
          <a:xfrm rot="5400000">
            <a:off x="2928144" y="2782094"/>
            <a:ext cx="962025"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auto">
          <a:xfrm>
            <a:off x="1641475" y="3252788"/>
            <a:ext cx="1766888"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a:endCxn id="116" idx="0"/>
          </p:cNvCxnSpPr>
          <p:nvPr/>
        </p:nvCxnSpPr>
        <p:spPr bwMode="auto">
          <a:xfrm rot="5400000">
            <a:off x="1231900" y="3359150"/>
            <a:ext cx="253523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47122" name="Picture 104" descr="Server 1.png"/>
          <p:cNvPicPr>
            <a:picLocks noChangeAspect="1"/>
          </p:cNvPicPr>
          <p:nvPr/>
        </p:nvPicPr>
        <p:blipFill>
          <a:blip r:embed="rId3" cstate="print"/>
          <a:srcRect/>
          <a:stretch>
            <a:fillRect/>
          </a:stretch>
        </p:blipFill>
        <p:spPr bwMode="auto">
          <a:xfrm>
            <a:off x="1384300" y="1997075"/>
            <a:ext cx="503238" cy="871538"/>
          </a:xfrm>
          <a:prstGeom prst="rect">
            <a:avLst/>
          </a:prstGeom>
          <a:noFill/>
          <a:ln w="9525">
            <a:noFill/>
            <a:miter lim="800000"/>
            <a:headEnd/>
            <a:tailEnd/>
          </a:ln>
        </p:spPr>
      </p:pic>
      <p:pic>
        <p:nvPicPr>
          <p:cNvPr id="47123" name="Picture 106" descr="Server 1.png"/>
          <p:cNvPicPr>
            <a:picLocks noChangeAspect="1"/>
          </p:cNvPicPr>
          <p:nvPr/>
        </p:nvPicPr>
        <p:blipFill>
          <a:blip r:embed="rId3" cstate="print"/>
          <a:srcRect/>
          <a:stretch>
            <a:fillRect/>
          </a:stretch>
        </p:blipFill>
        <p:spPr bwMode="auto">
          <a:xfrm>
            <a:off x="2247900" y="1997075"/>
            <a:ext cx="503238" cy="871538"/>
          </a:xfrm>
          <a:prstGeom prst="rect">
            <a:avLst/>
          </a:prstGeom>
          <a:noFill/>
          <a:ln w="9525">
            <a:noFill/>
            <a:miter lim="800000"/>
            <a:headEnd/>
            <a:tailEnd/>
          </a:ln>
        </p:spPr>
      </p:pic>
      <p:pic>
        <p:nvPicPr>
          <p:cNvPr id="47124" name="Picture 107" descr="Server 1.png"/>
          <p:cNvPicPr>
            <a:picLocks noChangeAspect="1"/>
          </p:cNvPicPr>
          <p:nvPr/>
        </p:nvPicPr>
        <p:blipFill>
          <a:blip r:embed="rId3" cstate="print"/>
          <a:srcRect/>
          <a:stretch>
            <a:fillRect/>
          </a:stretch>
        </p:blipFill>
        <p:spPr bwMode="auto">
          <a:xfrm>
            <a:off x="3146425" y="1997075"/>
            <a:ext cx="504825" cy="871538"/>
          </a:xfrm>
          <a:prstGeom prst="rect">
            <a:avLst/>
          </a:prstGeom>
          <a:noFill/>
          <a:ln w="9525">
            <a:noFill/>
            <a:miter lim="800000"/>
            <a:headEnd/>
            <a:tailEnd/>
          </a:ln>
        </p:spPr>
      </p:pic>
      <p:sp>
        <p:nvSpPr>
          <p:cNvPr id="95" name="Rectangle 94"/>
          <p:cNvSpPr/>
          <p:nvPr/>
        </p:nvSpPr>
        <p:spPr bwMode="auto">
          <a:xfrm>
            <a:off x="5930900" y="3000375"/>
            <a:ext cx="1300163" cy="1093788"/>
          </a:xfrm>
          <a:prstGeom prst="rect">
            <a:avLst/>
          </a:prstGeom>
          <a:solidFill>
            <a:srgbClr val="2F5376"/>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dirty="0"/>
          </a:p>
          <a:p>
            <a:pPr algn="ctr" fontAlgn="auto">
              <a:spcBef>
                <a:spcPts val="0"/>
              </a:spcBef>
              <a:spcAft>
                <a:spcPts val="0"/>
              </a:spcAft>
              <a:defRPr/>
            </a:pPr>
            <a:endParaRPr lang="en-US" sz="1200" dirty="0"/>
          </a:p>
        </p:txBody>
      </p:sp>
      <p:cxnSp>
        <p:nvCxnSpPr>
          <p:cNvPr id="56" name="Straight Connector 55"/>
          <p:cNvCxnSpPr/>
          <p:nvPr/>
        </p:nvCxnSpPr>
        <p:spPr bwMode="auto">
          <a:xfrm>
            <a:off x="5729288" y="3252788"/>
            <a:ext cx="1766887"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endCxn id="64" idx="0"/>
          </p:cNvCxnSpPr>
          <p:nvPr/>
        </p:nvCxnSpPr>
        <p:spPr bwMode="auto">
          <a:xfrm rot="5400000">
            <a:off x="5319713" y="3448050"/>
            <a:ext cx="2535238"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47128" name="Picture 115" descr="Firewall.png"/>
          <p:cNvPicPr>
            <a:picLocks noChangeAspect="1"/>
          </p:cNvPicPr>
          <p:nvPr/>
        </p:nvPicPr>
        <p:blipFill>
          <a:blip r:embed="rId4" cstate="print"/>
          <a:srcRect/>
          <a:stretch>
            <a:fillRect/>
          </a:stretch>
        </p:blipFill>
        <p:spPr bwMode="auto">
          <a:xfrm>
            <a:off x="2024063" y="4627563"/>
            <a:ext cx="947737" cy="749300"/>
          </a:xfrm>
          <a:prstGeom prst="rect">
            <a:avLst/>
          </a:prstGeom>
          <a:noFill/>
          <a:ln w="9525">
            <a:noFill/>
            <a:miter lim="800000"/>
            <a:headEnd/>
            <a:tailEnd/>
          </a:ln>
        </p:spPr>
      </p:pic>
      <p:pic>
        <p:nvPicPr>
          <p:cNvPr id="47129" name="Picture 45" descr="Server 1.png"/>
          <p:cNvPicPr>
            <a:picLocks noChangeAspect="1"/>
          </p:cNvPicPr>
          <p:nvPr/>
        </p:nvPicPr>
        <p:blipFill>
          <a:blip r:embed="rId3" cstate="print"/>
          <a:srcRect/>
          <a:stretch>
            <a:fillRect/>
          </a:stretch>
        </p:blipFill>
        <p:spPr bwMode="auto">
          <a:xfrm>
            <a:off x="6335713" y="1997075"/>
            <a:ext cx="503237" cy="871538"/>
          </a:xfrm>
          <a:prstGeom prst="rect">
            <a:avLst/>
          </a:prstGeom>
          <a:noFill/>
          <a:ln w="9525">
            <a:noFill/>
            <a:miter lim="800000"/>
            <a:headEnd/>
            <a:tailEnd/>
          </a:ln>
        </p:spPr>
      </p:pic>
      <p:sp>
        <p:nvSpPr>
          <p:cNvPr id="50" name="TextBox 49"/>
          <p:cNvSpPr txBox="1"/>
          <p:nvPr/>
        </p:nvSpPr>
        <p:spPr bwMode="auto">
          <a:xfrm>
            <a:off x="6105525" y="3670300"/>
            <a:ext cx="1119188" cy="415925"/>
          </a:xfrm>
          <a:prstGeom prst="rect">
            <a:avLst/>
          </a:prstGeom>
          <a:noFill/>
        </p:spPr>
        <p:txBody>
          <a:bodyPr>
            <a:spAutoFit/>
          </a:bodyPr>
          <a:lstStyle/>
          <a:p>
            <a:pPr fontAlgn="auto">
              <a:spcBef>
                <a:spcPts val="0"/>
              </a:spcBef>
              <a:spcAft>
                <a:spcPts val="0"/>
              </a:spcAft>
              <a:defRPr/>
            </a:pPr>
            <a:r>
              <a:rPr lang="en-US" sz="1050" dirty="0">
                <a:solidFill>
                  <a:schemeClr val="bg1"/>
                </a:solidFill>
                <a:latin typeface="+mn-lt"/>
                <a:cs typeface="+mn-cs"/>
              </a:rPr>
              <a:t>HYPERVISOR</a:t>
            </a:r>
          </a:p>
          <a:p>
            <a:pPr fontAlgn="auto">
              <a:spcBef>
                <a:spcPts val="0"/>
              </a:spcBef>
              <a:spcAft>
                <a:spcPts val="0"/>
              </a:spcAft>
              <a:defRPr/>
            </a:pPr>
            <a:endParaRPr lang="en-US" sz="1050" dirty="0">
              <a:solidFill>
                <a:schemeClr val="bg1"/>
              </a:solidFill>
              <a:latin typeface="+mn-lt"/>
              <a:cs typeface="+mn-cs"/>
            </a:endParaRPr>
          </a:p>
        </p:txBody>
      </p:sp>
      <p:pic>
        <p:nvPicPr>
          <p:cNvPr id="47131" name="Picture 56" descr="Server 1.png"/>
          <p:cNvPicPr>
            <a:picLocks noChangeAspect="1"/>
          </p:cNvPicPr>
          <p:nvPr/>
        </p:nvPicPr>
        <p:blipFill>
          <a:blip r:embed="rId3" cstate="print"/>
          <a:srcRect/>
          <a:stretch>
            <a:fillRect/>
          </a:stretch>
        </p:blipFill>
        <p:spPr bwMode="auto">
          <a:xfrm>
            <a:off x="6437313" y="4016375"/>
            <a:ext cx="323850" cy="561975"/>
          </a:xfrm>
          <a:prstGeom prst="rect">
            <a:avLst/>
          </a:prstGeom>
          <a:noFill/>
          <a:ln w="9525">
            <a:noFill/>
            <a:miter lim="800000"/>
            <a:headEnd/>
            <a:tailEnd/>
          </a:ln>
        </p:spPr>
      </p:pic>
      <p:pic>
        <p:nvPicPr>
          <p:cNvPr id="47132" name="Picture 53" descr="L2_L3 Switch 2.png"/>
          <p:cNvPicPr>
            <a:picLocks noChangeAspect="1"/>
          </p:cNvPicPr>
          <p:nvPr/>
        </p:nvPicPr>
        <p:blipFill>
          <a:blip r:embed="rId5" cstate="print"/>
          <a:srcRect/>
          <a:stretch>
            <a:fillRect/>
          </a:stretch>
        </p:blipFill>
        <p:spPr bwMode="auto">
          <a:xfrm>
            <a:off x="6405563" y="3060700"/>
            <a:ext cx="368300" cy="368300"/>
          </a:xfrm>
          <a:prstGeom prst="rect">
            <a:avLst/>
          </a:prstGeom>
          <a:noFill/>
          <a:ln w="9525">
            <a:noFill/>
            <a:miter lim="800000"/>
            <a:headEnd/>
            <a:tailEnd/>
          </a:ln>
        </p:spPr>
      </p:pic>
      <p:sp>
        <p:nvSpPr>
          <p:cNvPr id="47133" name="TextBox 119"/>
          <p:cNvSpPr txBox="1">
            <a:spLocks noChangeArrowheads="1"/>
          </p:cNvSpPr>
          <p:nvPr/>
        </p:nvSpPr>
        <p:spPr bwMode="auto">
          <a:xfrm>
            <a:off x="5481638" y="2209800"/>
            <a:ext cx="454025" cy="307975"/>
          </a:xfrm>
          <a:prstGeom prst="rect">
            <a:avLst/>
          </a:prstGeom>
          <a:noFill/>
          <a:ln w="9525">
            <a:noFill/>
            <a:miter lim="800000"/>
            <a:headEnd/>
            <a:tailEnd/>
          </a:ln>
        </p:spPr>
        <p:txBody>
          <a:bodyPr wrap="none" anchor="b"/>
          <a:lstStyle/>
          <a:p>
            <a:pPr algn="ctr"/>
            <a:r>
              <a:rPr lang="en-US" sz="1200" b="1"/>
              <a:t>VM1</a:t>
            </a:r>
          </a:p>
        </p:txBody>
      </p:sp>
      <p:sp>
        <p:nvSpPr>
          <p:cNvPr id="47134" name="TextBox 47"/>
          <p:cNvSpPr txBox="1">
            <a:spLocks noChangeArrowheads="1"/>
          </p:cNvSpPr>
          <p:nvPr/>
        </p:nvSpPr>
        <p:spPr bwMode="auto">
          <a:xfrm>
            <a:off x="6346825" y="2209800"/>
            <a:ext cx="454025" cy="307975"/>
          </a:xfrm>
          <a:prstGeom prst="rect">
            <a:avLst/>
          </a:prstGeom>
          <a:noFill/>
          <a:ln w="9525">
            <a:noFill/>
            <a:miter lim="800000"/>
            <a:headEnd/>
            <a:tailEnd/>
          </a:ln>
        </p:spPr>
        <p:txBody>
          <a:bodyPr wrap="none" anchor="b"/>
          <a:lstStyle/>
          <a:p>
            <a:pPr algn="ctr"/>
            <a:r>
              <a:rPr lang="en-US" sz="1200" b="1"/>
              <a:t>VM2</a:t>
            </a:r>
          </a:p>
        </p:txBody>
      </p:sp>
      <p:sp>
        <p:nvSpPr>
          <p:cNvPr id="47135" name="TextBox 48"/>
          <p:cNvSpPr txBox="1">
            <a:spLocks noChangeArrowheads="1"/>
          </p:cNvSpPr>
          <p:nvPr/>
        </p:nvSpPr>
        <p:spPr bwMode="auto">
          <a:xfrm>
            <a:off x="7262813" y="2209800"/>
            <a:ext cx="454025" cy="307975"/>
          </a:xfrm>
          <a:prstGeom prst="rect">
            <a:avLst/>
          </a:prstGeom>
          <a:noFill/>
          <a:ln w="9525">
            <a:noFill/>
            <a:miter lim="800000"/>
            <a:headEnd/>
            <a:tailEnd/>
          </a:ln>
        </p:spPr>
        <p:txBody>
          <a:bodyPr wrap="none" anchor="b"/>
          <a:lstStyle/>
          <a:p>
            <a:pPr algn="ctr"/>
            <a:r>
              <a:rPr lang="en-US" sz="1200" b="1"/>
              <a:t>VM3</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9"/>
          <p:cNvSpPr>
            <a:spLocks noGrp="1" noChangeArrowheads="1"/>
          </p:cNvSpPr>
          <p:nvPr>
            <p:ph type="title"/>
          </p:nvPr>
        </p:nvSpPr>
        <p:spPr/>
        <p:txBody>
          <a:bodyPr/>
          <a:lstStyle/>
          <a:p>
            <a:pPr>
              <a:defRPr/>
            </a:pPr>
            <a:r>
              <a:rPr/>
              <a:t>Approaches To Securing Virtual servers:</a:t>
            </a:r>
            <a:br>
              <a:rPr/>
            </a:br>
            <a:r>
              <a:rPr/>
              <a:t>Three Methods</a:t>
            </a:r>
          </a:p>
        </p:txBody>
      </p:sp>
      <p:grpSp>
        <p:nvGrpSpPr>
          <p:cNvPr id="2" name="Group 96"/>
          <p:cNvGrpSpPr>
            <a:grpSpLocks/>
          </p:cNvGrpSpPr>
          <p:nvPr/>
        </p:nvGrpSpPr>
        <p:grpSpPr bwMode="auto">
          <a:xfrm>
            <a:off x="3252788" y="1100138"/>
            <a:ext cx="2670175" cy="4973637"/>
            <a:chOff x="3252788" y="1100138"/>
            <a:chExt cx="2670175" cy="4973637"/>
          </a:xfrm>
        </p:grpSpPr>
        <p:grpSp>
          <p:nvGrpSpPr>
            <p:cNvPr id="48183" name="Group 114"/>
            <p:cNvGrpSpPr>
              <a:grpSpLocks/>
            </p:cNvGrpSpPr>
            <p:nvPr/>
          </p:nvGrpSpPr>
          <p:grpSpPr bwMode="auto">
            <a:xfrm>
              <a:off x="3252788" y="1100138"/>
              <a:ext cx="2670175" cy="4973637"/>
              <a:chOff x="908257" y="1099863"/>
              <a:chExt cx="3185571" cy="4973766"/>
            </a:xfrm>
          </p:grpSpPr>
          <p:sp>
            <p:nvSpPr>
              <p:cNvPr id="116" name="AutoShape 48"/>
              <p:cNvSpPr>
                <a:spLocks noChangeArrowheads="1"/>
              </p:cNvSpPr>
              <p:nvPr/>
            </p:nvSpPr>
            <p:spPr bwMode="auto">
              <a:xfrm>
                <a:off x="908257" y="1110975"/>
                <a:ext cx="3185571" cy="4962654"/>
              </a:xfrm>
              <a:prstGeom prst="roundRect">
                <a:avLst>
                  <a:gd name="adj" fmla="val 2194"/>
                </a:avLst>
              </a:prstGeom>
              <a:solidFill>
                <a:srgbClr val="E8E8E8"/>
              </a:solidFill>
              <a:ln w="19050" algn="ctr">
                <a:noFill/>
                <a:round/>
                <a:headEnd/>
                <a:tailEnd/>
              </a:ln>
              <a:effectLst/>
            </p:spPr>
            <p:txBody>
              <a:bodyPr wrap="none" anchor="ctr"/>
              <a:lstStyle/>
              <a:p>
                <a:pPr fontAlgn="auto">
                  <a:spcBef>
                    <a:spcPts val="0"/>
                  </a:spcBef>
                  <a:spcAft>
                    <a:spcPts val="0"/>
                  </a:spcAft>
                  <a:defRPr/>
                </a:pPr>
                <a:endParaRPr lang="en-US" sz="1200">
                  <a:ln w="28575">
                    <a:solidFill>
                      <a:schemeClr val="accent1"/>
                    </a:solidFill>
                  </a:ln>
                  <a:latin typeface="+mn-lt"/>
                  <a:cs typeface="+mn-cs"/>
                </a:endParaRPr>
              </a:p>
            </p:txBody>
          </p:sp>
          <p:sp>
            <p:nvSpPr>
              <p:cNvPr id="117" name="AutoShape 48"/>
              <p:cNvSpPr>
                <a:spLocks noChangeArrowheads="1"/>
              </p:cNvSpPr>
              <p:nvPr/>
            </p:nvSpPr>
            <p:spPr bwMode="auto">
              <a:xfrm>
                <a:off x="908257" y="1099863"/>
                <a:ext cx="3185571" cy="422286"/>
              </a:xfrm>
              <a:prstGeom prst="roundRect">
                <a:avLst>
                  <a:gd name="adj" fmla="val 0"/>
                </a:avLst>
              </a:prstGeom>
              <a:solidFill>
                <a:srgbClr val="2F5376"/>
              </a:solidFill>
              <a:ln w="19050" algn="ctr">
                <a:noFill/>
                <a:round/>
                <a:headEnd/>
                <a:tailEnd/>
              </a:ln>
              <a:effectLst/>
            </p:spPr>
            <p:txBody>
              <a:bodyPr wrap="none" anchor="ctr"/>
              <a:lstStyle/>
              <a:p>
                <a:pPr fontAlgn="auto">
                  <a:spcBef>
                    <a:spcPts val="0"/>
                  </a:spcBef>
                  <a:spcAft>
                    <a:spcPts val="0"/>
                  </a:spcAft>
                  <a:defRPr/>
                </a:pPr>
                <a:endParaRPr lang="en-US" sz="1200">
                  <a:ln w="28575">
                    <a:solidFill>
                      <a:schemeClr val="accent1"/>
                    </a:solidFill>
                  </a:ln>
                  <a:latin typeface="+mn-lt"/>
                  <a:cs typeface="+mn-cs"/>
                </a:endParaRPr>
              </a:p>
            </p:txBody>
          </p:sp>
          <p:sp>
            <p:nvSpPr>
              <p:cNvPr id="118" name="Rectangle 33"/>
              <p:cNvSpPr>
                <a:spLocks noChangeArrowheads="1"/>
              </p:cNvSpPr>
              <p:nvPr/>
            </p:nvSpPr>
            <p:spPr bwMode="auto">
              <a:xfrm>
                <a:off x="1037043" y="1131614"/>
                <a:ext cx="2927998" cy="338146"/>
              </a:xfrm>
              <a:prstGeom prst="rect">
                <a:avLst/>
              </a:prstGeom>
              <a:noFill/>
              <a:ln w="9525" algn="ctr">
                <a:noFill/>
                <a:miter lim="800000"/>
                <a:headEnd/>
                <a:tailEnd/>
              </a:ln>
              <a:effectLst>
                <a:prstShdw prst="shdw17" dist="17961" dir="2700000">
                  <a:schemeClr val="accent1">
                    <a:gamma/>
                    <a:shade val="60000"/>
                    <a:invGamma/>
                  </a:schemeClr>
                </a:prstShdw>
              </a:effectLst>
            </p:spPr>
            <p:txBody>
              <a:bodyPr anchor="ctr"/>
              <a:lstStyle/>
              <a:p>
                <a:pPr algn="ctr" fontAlgn="auto">
                  <a:spcBef>
                    <a:spcPts val="0"/>
                  </a:spcBef>
                  <a:spcAft>
                    <a:spcPts val="0"/>
                  </a:spcAft>
                  <a:defRPr/>
                </a:pPr>
                <a:r>
                  <a:rPr lang="en-US" sz="1600" b="1" dirty="0">
                    <a:solidFill>
                      <a:schemeClr val="bg1"/>
                    </a:solidFill>
                    <a:latin typeface="+mn-lt"/>
                    <a:cs typeface="+mn-cs"/>
                  </a:rPr>
                  <a:t>2. Agent-based</a:t>
                </a:r>
              </a:p>
            </p:txBody>
          </p:sp>
        </p:grpSp>
        <p:sp>
          <p:nvSpPr>
            <p:cNvPr id="89" name="Rectangle 88"/>
            <p:cNvSpPr/>
            <p:nvPr/>
          </p:nvSpPr>
          <p:spPr>
            <a:xfrm>
              <a:off x="3559175" y="2952750"/>
              <a:ext cx="2057400" cy="2133600"/>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94" name="Rectangle 93"/>
            <p:cNvSpPr/>
            <p:nvPr/>
          </p:nvSpPr>
          <p:spPr bwMode="auto">
            <a:xfrm>
              <a:off x="4068763" y="4065588"/>
              <a:ext cx="1036637" cy="881062"/>
            </a:xfrm>
            <a:prstGeom prst="rect">
              <a:avLst/>
            </a:prstGeom>
            <a:solidFill>
              <a:srgbClr val="2F5376"/>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00" dirty="0"/>
            </a:p>
          </p:txBody>
        </p:sp>
        <p:sp>
          <p:nvSpPr>
            <p:cNvPr id="48186" name="Content Placeholder 3"/>
            <p:cNvSpPr txBox="1">
              <a:spLocks/>
            </p:cNvSpPr>
            <p:nvPr/>
          </p:nvSpPr>
          <p:spPr bwMode="auto">
            <a:xfrm>
              <a:off x="3348639" y="1662113"/>
              <a:ext cx="2468939" cy="1025895"/>
            </a:xfrm>
            <a:prstGeom prst="rect">
              <a:avLst/>
            </a:prstGeom>
            <a:noFill/>
            <a:ln w="9525">
              <a:noFill/>
              <a:miter lim="800000"/>
              <a:headEnd/>
              <a:tailEnd/>
            </a:ln>
          </p:spPr>
          <p:txBody>
            <a:bodyPr lIns="0" tIns="0" rIns="0" bIns="0">
              <a:spAutoFit/>
            </a:bodyPr>
            <a:lstStyle/>
            <a:p>
              <a:pPr marL="53975">
                <a:spcBef>
                  <a:spcPts val="800"/>
                </a:spcBef>
                <a:buClr>
                  <a:schemeClr val="tx1"/>
                </a:buClr>
                <a:buSzPct val="25000"/>
              </a:pPr>
              <a:r>
                <a:rPr lang="en-US" sz="1200"/>
                <a:t>Each VM has a software firewall</a:t>
              </a:r>
            </a:p>
            <a:p>
              <a:pPr marL="53975">
                <a:spcBef>
                  <a:spcPts val="800"/>
                </a:spcBef>
                <a:buClr>
                  <a:schemeClr val="tx1"/>
                </a:buClr>
                <a:buSzPct val="25000"/>
              </a:pPr>
              <a:r>
                <a:rPr lang="en-US" sz="1200"/>
                <a:t>Drawback: Significant performance implications; Huge management overhead of maintaining software and signature on 1000s of VMs</a:t>
              </a:r>
            </a:p>
          </p:txBody>
        </p:sp>
        <p:grpSp>
          <p:nvGrpSpPr>
            <p:cNvPr id="48187" name="Group 209"/>
            <p:cNvGrpSpPr>
              <a:grpSpLocks/>
            </p:cNvGrpSpPr>
            <p:nvPr/>
          </p:nvGrpSpPr>
          <p:grpSpPr bwMode="auto">
            <a:xfrm>
              <a:off x="3676650" y="3259985"/>
              <a:ext cx="2224470" cy="1883516"/>
              <a:chOff x="3652881" y="3202614"/>
              <a:chExt cx="2224736" cy="1883565"/>
            </a:xfrm>
          </p:grpSpPr>
          <p:cxnSp>
            <p:nvCxnSpPr>
              <p:cNvPr id="129" name="Straight Connector 128"/>
              <p:cNvCxnSpPr/>
              <p:nvPr/>
            </p:nvCxnSpPr>
            <p:spPr>
              <a:xfrm rot="16200000" flipH="1">
                <a:off x="3990307" y="4636110"/>
                <a:ext cx="898548"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rot="16200000" flipH="1">
                <a:off x="4200676" y="4632141"/>
                <a:ext cx="892198" cy="31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rot="5400000">
                <a:off x="3475890" y="3831227"/>
                <a:ext cx="765195"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rot="5400000">
                <a:off x="4882583" y="3831227"/>
                <a:ext cx="765195"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3857693" y="4206680"/>
                <a:ext cx="140828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rot="5400000">
                <a:off x="3685509" y="4131272"/>
                <a:ext cx="1708194" cy="793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48199" name="Picture 137" descr="Server 1.png"/>
              <p:cNvPicPr>
                <a:picLocks noChangeAspect="1"/>
              </p:cNvPicPr>
              <p:nvPr/>
            </p:nvPicPr>
            <p:blipFill>
              <a:blip r:embed="rId3" cstate="print"/>
              <a:srcRect/>
              <a:stretch>
                <a:fillRect/>
              </a:stretch>
            </p:blipFill>
            <p:spPr bwMode="auto">
              <a:xfrm>
                <a:off x="3652881" y="3205377"/>
                <a:ext cx="401344" cy="694765"/>
              </a:xfrm>
              <a:prstGeom prst="rect">
                <a:avLst/>
              </a:prstGeom>
              <a:solidFill>
                <a:srgbClr val="2F5376"/>
              </a:solidFill>
              <a:ln w="9525">
                <a:noFill/>
                <a:miter lim="800000"/>
                <a:headEnd/>
                <a:tailEnd/>
              </a:ln>
            </p:spPr>
          </p:pic>
          <p:pic>
            <p:nvPicPr>
              <p:cNvPr id="48200" name="Picture 138" descr="Server 1.png"/>
              <p:cNvPicPr>
                <a:picLocks noChangeAspect="1"/>
              </p:cNvPicPr>
              <p:nvPr/>
            </p:nvPicPr>
            <p:blipFill>
              <a:blip r:embed="rId3" cstate="print"/>
              <a:srcRect/>
              <a:stretch>
                <a:fillRect/>
              </a:stretch>
            </p:blipFill>
            <p:spPr bwMode="auto">
              <a:xfrm>
                <a:off x="4341534" y="3205377"/>
                <a:ext cx="401344" cy="694765"/>
              </a:xfrm>
              <a:prstGeom prst="rect">
                <a:avLst/>
              </a:prstGeom>
              <a:solidFill>
                <a:srgbClr val="2F5376"/>
              </a:solidFill>
              <a:ln w="9525">
                <a:noFill/>
                <a:miter lim="800000"/>
                <a:headEnd/>
                <a:tailEnd/>
              </a:ln>
            </p:spPr>
          </p:pic>
          <p:pic>
            <p:nvPicPr>
              <p:cNvPr id="48201" name="Picture 139" descr="Server 1.png"/>
              <p:cNvPicPr>
                <a:picLocks noChangeAspect="1"/>
              </p:cNvPicPr>
              <p:nvPr/>
            </p:nvPicPr>
            <p:blipFill>
              <a:blip r:embed="rId3" cstate="print"/>
              <a:srcRect/>
              <a:stretch>
                <a:fillRect/>
              </a:stretch>
            </p:blipFill>
            <p:spPr bwMode="auto">
              <a:xfrm>
                <a:off x="5057827" y="3205377"/>
                <a:ext cx="401344" cy="694765"/>
              </a:xfrm>
              <a:prstGeom prst="rect">
                <a:avLst/>
              </a:prstGeom>
              <a:solidFill>
                <a:srgbClr val="2F5376"/>
              </a:solidFill>
              <a:ln w="9525">
                <a:noFill/>
                <a:miter lim="800000"/>
                <a:headEnd/>
                <a:tailEnd/>
              </a:ln>
            </p:spPr>
          </p:pic>
          <p:sp>
            <p:nvSpPr>
              <p:cNvPr id="142" name="TextBox 141"/>
              <p:cNvSpPr txBox="1"/>
              <p:nvPr/>
            </p:nvSpPr>
            <p:spPr>
              <a:xfrm rot="5400000">
                <a:off x="5327933" y="3860584"/>
                <a:ext cx="831872" cy="266732"/>
              </a:xfrm>
              <a:prstGeom prst="rect">
                <a:avLst/>
              </a:prstGeom>
              <a:noFill/>
            </p:spPr>
            <p:txBody>
              <a:bodyPr wrap="none" anchor="b">
                <a:spAutoFit/>
              </a:bodyPr>
              <a:lstStyle/>
              <a:p>
                <a:pPr fontAlgn="auto">
                  <a:spcBef>
                    <a:spcPts val="0"/>
                  </a:spcBef>
                  <a:spcAft>
                    <a:spcPts val="0"/>
                  </a:spcAft>
                  <a:defRPr/>
                </a:pPr>
                <a:r>
                  <a:rPr lang="en-US" sz="1050" b="1" dirty="0">
                    <a:latin typeface="+mn-lt"/>
                    <a:cs typeface="+mn-cs"/>
                  </a:rPr>
                  <a:t>ESX Host</a:t>
                </a:r>
              </a:p>
            </p:txBody>
          </p:sp>
          <p:pic>
            <p:nvPicPr>
              <p:cNvPr id="48203" name="Picture 142" descr="Firewall.png"/>
              <p:cNvPicPr>
                <a:picLocks noChangeAspect="1"/>
              </p:cNvPicPr>
              <p:nvPr/>
            </p:nvPicPr>
            <p:blipFill>
              <a:blip r:embed="rId4" cstate="print"/>
              <a:srcRect/>
              <a:stretch>
                <a:fillRect/>
              </a:stretch>
            </p:blipFill>
            <p:spPr bwMode="auto">
              <a:xfrm>
                <a:off x="3727265" y="3523271"/>
                <a:ext cx="256237" cy="202695"/>
              </a:xfrm>
              <a:prstGeom prst="rect">
                <a:avLst/>
              </a:prstGeom>
              <a:solidFill>
                <a:srgbClr val="2F5376"/>
              </a:solidFill>
              <a:ln w="9525">
                <a:noFill/>
                <a:miter lim="800000"/>
                <a:headEnd/>
                <a:tailEnd/>
              </a:ln>
            </p:spPr>
          </p:pic>
          <p:pic>
            <p:nvPicPr>
              <p:cNvPr id="48204" name="Picture 170" descr="Firewall.png"/>
              <p:cNvPicPr>
                <a:picLocks noChangeAspect="1"/>
              </p:cNvPicPr>
              <p:nvPr/>
            </p:nvPicPr>
            <p:blipFill>
              <a:blip r:embed="rId4" cstate="print"/>
              <a:srcRect/>
              <a:stretch>
                <a:fillRect/>
              </a:stretch>
            </p:blipFill>
            <p:spPr bwMode="auto">
              <a:xfrm>
                <a:off x="4409504" y="3523271"/>
                <a:ext cx="256237" cy="202695"/>
              </a:xfrm>
              <a:prstGeom prst="rect">
                <a:avLst/>
              </a:prstGeom>
              <a:solidFill>
                <a:srgbClr val="2F5376"/>
              </a:solidFill>
              <a:ln w="9525">
                <a:noFill/>
                <a:miter lim="800000"/>
                <a:headEnd/>
                <a:tailEnd/>
              </a:ln>
            </p:spPr>
          </p:pic>
          <p:pic>
            <p:nvPicPr>
              <p:cNvPr id="48205" name="Picture 171" descr="Firewall.png"/>
              <p:cNvPicPr>
                <a:picLocks noChangeAspect="1"/>
              </p:cNvPicPr>
              <p:nvPr/>
            </p:nvPicPr>
            <p:blipFill>
              <a:blip r:embed="rId4" cstate="print"/>
              <a:srcRect/>
              <a:stretch>
                <a:fillRect/>
              </a:stretch>
            </p:blipFill>
            <p:spPr bwMode="auto">
              <a:xfrm>
                <a:off x="5134473" y="3523271"/>
                <a:ext cx="256237" cy="202695"/>
              </a:xfrm>
              <a:prstGeom prst="rect">
                <a:avLst/>
              </a:prstGeom>
              <a:solidFill>
                <a:srgbClr val="2F5376"/>
              </a:solidFill>
              <a:ln w="9525">
                <a:noFill/>
                <a:miter lim="800000"/>
                <a:headEnd/>
                <a:tailEnd/>
              </a:ln>
            </p:spPr>
          </p:pic>
          <p:sp>
            <p:nvSpPr>
              <p:cNvPr id="205" name="Rectangle 204"/>
              <p:cNvSpPr/>
              <p:nvPr/>
            </p:nvSpPr>
            <p:spPr>
              <a:xfrm>
                <a:off x="3730678" y="3528800"/>
                <a:ext cx="241329" cy="185742"/>
              </a:xfrm>
              <a:prstGeom prst="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6" name="Rectangle 205"/>
              <p:cNvSpPr/>
              <p:nvPr/>
            </p:nvSpPr>
            <p:spPr>
              <a:xfrm>
                <a:off x="4414972" y="3528800"/>
                <a:ext cx="239742" cy="185742"/>
              </a:xfrm>
              <a:prstGeom prst="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7" name="Rectangle 206"/>
              <p:cNvSpPr/>
              <p:nvPr/>
            </p:nvSpPr>
            <p:spPr>
              <a:xfrm>
                <a:off x="5137371" y="3528800"/>
                <a:ext cx="241329" cy="185742"/>
              </a:xfrm>
              <a:prstGeom prst="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8209" name="TextBox 130"/>
              <p:cNvSpPr txBox="1">
                <a:spLocks noChangeArrowheads="1"/>
              </p:cNvSpPr>
              <p:nvPr/>
            </p:nvSpPr>
            <p:spPr bwMode="auto">
              <a:xfrm>
                <a:off x="3660947" y="3202614"/>
                <a:ext cx="361700" cy="245221"/>
              </a:xfrm>
              <a:prstGeom prst="rect">
                <a:avLst/>
              </a:prstGeom>
              <a:noFill/>
              <a:ln w="9525">
                <a:noFill/>
                <a:miter lim="800000"/>
                <a:headEnd/>
                <a:tailEnd/>
              </a:ln>
            </p:spPr>
            <p:txBody>
              <a:bodyPr wrap="none" anchor="b"/>
              <a:lstStyle/>
              <a:p>
                <a:pPr algn="ctr"/>
                <a:r>
                  <a:rPr lang="en-US" sz="1000" b="1"/>
                  <a:t>VM1</a:t>
                </a:r>
              </a:p>
            </p:txBody>
          </p:sp>
          <p:sp>
            <p:nvSpPr>
              <p:cNvPr id="48210" name="TextBox 131"/>
              <p:cNvSpPr txBox="1">
                <a:spLocks noChangeArrowheads="1"/>
              </p:cNvSpPr>
              <p:nvPr/>
            </p:nvSpPr>
            <p:spPr bwMode="auto">
              <a:xfrm>
                <a:off x="4350505" y="3202614"/>
                <a:ext cx="361700" cy="245221"/>
              </a:xfrm>
              <a:prstGeom prst="rect">
                <a:avLst/>
              </a:prstGeom>
              <a:noFill/>
              <a:ln w="9525">
                <a:noFill/>
                <a:miter lim="800000"/>
                <a:headEnd/>
                <a:tailEnd/>
              </a:ln>
            </p:spPr>
            <p:txBody>
              <a:bodyPr wrap="none" anchor="b"/>
              <a:lstStyle/>
              <a:p>
                <a:pPr algn="ctr"/>
                <a:r>
                  <a:rPr lang="en-US" sz="1000" b="1"/>
                  <a:t>VM2</a:t>
                </a:r>
              </a:p>
            </p:txBody>
          </p:sp>
          <p:sp>
            <p:nvSpPr>
              <p:cNvPr id="48211" name="TextBox 132"/>
              <p:cNvSpPr txBox="1">
                <a:spLocks noChangeArrowheads="1"/>
              </p:cNvSpPr>
              <p:nvPr/>
            </p:nvSpPr>
            <p:spPr bwMode="auto">
              <a:xfrm>
                <a:off x="5080166" y="3202614"/>
                <a:ext cx="361700" cy="245221"/>
              </a:xfrm>
              <a:prstGeom prst="rect">
                <a:avLst/>
              </a:prstGeom>
              <a:noFill/>
              <a:ln w="9525">
                <a:noFill/>
                <a:miter lim="800000"/>
                <a:headEnd/>
                <a:tailEnd/>
              </a:ln>
            </p:spPr>
            <p:txBody>
              <a:bodyPr wrap="none" anchor="b"/>
              <a:lstStyle/>
              <a:p>
                <a:pPr algn="ctr"/>
                <a:r>
                  <a:rPr lang="en-US" sz="1000" b="1"/>
                  <a:t>VM3</a:t>
                </a:r>
              </a:p>
            </p:txBody>
          </p:sp>
        </p:grpSp>
        <p:sp>
          <p:nvSpPr>
            <p:cNvPr id="208" name="Rectangle 207"/>
            <p:cNvSpPr/>
            <p:nvPr/>
          </p:nvSpPr>
          <p:spPr bwMode="auto">
            <a:xfrm>
              <a:off x="3421063" y="5803900"/>
              <a:ext cx="185737" cy="142875"/>
            </a:xfrm>
            <a:prstGeom prst="rect">
              <a:avLst/>
            </a:prstGeom>
            <a:solidFill>
              <a:srgbClr val="932B0B"/>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9" name="Content Placeholder 3"/>
            <p:cNvSpPr txBox="1">
              <a:spLocks/>
            </p:cNvSpPr>
            <p:nvPr/>
          </p:nvSpPr>
          <p:spPr bwMode="auto">
            <a:xfrm>
              <a:off x="3613150" y="5792788"/>
              <a:ext cx="719138" cy="161925"/>
            </a:xfrm>
            <a:prstGeom prst="rect">
              <a:avLst/>
            </a:prstGeom>
          </p:spPr>
          <p:txBody>
            <a:bodyPr wrap="none" lIns="0" tIns="0" rIns="0" bIns="0" anchor="ctr">
              <a:spAutoFit/>
            </a:bodyPr>
            <a:lstStyle/>
            <a:p>
              <a:pPr marL="53975" fontAlgn="auto">
                <a:spcBef>
                  <a:spcPts val="800"/>
                </a:spcBef>
                <a:spcAft>
                  <a:spcPts val="0"/>
                </a:spcAft>
                <a:buClr>
                  <a:schemeClr val="tx1"/>
                </a:buClr>
                <a:buSzPct val="25000"/>
                <a:defRPr/>
              </a:pPr>
              <a:r>
                <a:rPr lang="en-US" sz="1050" dirty="0">
                  <a:cs typeface="+mn-cs"/>
                </a:rPr>
                <a:t>FW Agents</a:t>
              </a:r>
            </a:p>
          </p:txBody>
        </p:sp>
        <p:sp>
          <p:nvSpPr>
            <p:cNvPr id="101" name="TextBox 100"/>
            <p:cNvSpPr txBox="1"/>
            <p:nvPr/>
          </p:nvSpPr>
          <p:spPr bwMode="auto">
            <a:xfrm>
              <a:off x="4049713" y="4530725"/>
              <a:ext cx="1073150" cy="415925"/>
            </a:xfrm>
            <a:prstGeom prst="rect">
              <a:avLst/>
            </a:prstGeom>
            <a:noFill/>
          </p:spPr>
          <p:txBody>
            <a:bodyPr>
              <a:spAutoFit/>
            </a:bodyPr>
            <a:lstStyle/>
            <a:p>
              <a:pPr fontAlgn="auto">
                <a:spcBef>
                  <a:spcPts val="0"/>
                </a:spcBef>
                <a:spcAft>
                  <a:spcPts val="0"/>
                </a:spcAft>
                <a:defRPr/>
              </a:pPr>
              <a:r>
                <a:rPr lang="en-US" sz="1050" dirty="0">
                  <a:solidFill>
                    <a:schemeClr val="bg1"/>
                  </a:solidFill>
                  <a:latin typeface="+mn-lt"/>
                  <a:cs typeface="+mn-cs"/>
                </a:rPr>
                <a:t>HYPERVISOR</a:t>
              </a:r>
            </a:p>
            <a:p>
              <a:pPr fontAlgn="auto">
                <a:spcBef>
                  <a:spcPts val="0"/>
                </a:spcBef>
                <a:spcAft>
                  <a:spcPts val="0"/>
                </a:spcAft>
                <a:defRPr/>
              </a:pPr>
              <a:endParaRPr lang="en-US" sz="1050" dirty="0">
                <a:solidFill>
                  <a:schemeClr val="bg1"/>
                </a:solidFill>
                <a:latin typeface="+mn-lt"/>
                <a:cs typeface="+mn-cs"/>
              </a:endParaRPr>
            </a:p>
          </p:txBody>
        </p:sp>
        <p:pic>
          <p:nvPicPr>
            <p:cNvPr id="48191" name="Picture 110" descr="L2_L3 Switch 2.png"/>
            <p:cNvPicPr>
              <a:picLocks noChangeAspect="1"/>
            </p:cNvPicPr>
            <p:nvPr/>
          </p:nvPicPr>
          <p:blipFill>
            <a:blip r:embed="rId5" cstate="print"/>
            <a:srcRect/>
            <a:stretch>
              <a:fillRect/>
            </a:stretch>
          </p:blipFill>
          <p:spPr bwMode="auto">
            <a:xfrm>
              <a:off x="4402519" y="4119563"/>
              <a:ext cx="314325" cy="312737"/>
            </a:xfrm>
            <a:prstGeom prst="rect">
              <a:avLst/>
            </a:prstGeom>
            <a:noFill/>
            <a:ln w="9525">
              <a:noFill/>
              <a:miter lim="800000"/>
              <a:headEnd/>
              <a:tailEnd/>
            </a:ln>
          </p:spPr>
        </p:pic>
        <p:pic>
          <p:nvPicPr>
            <p:cNvPr id="48192" name="Picture 126" descr="Server 1.png"/>
            <p:cNvPicPr>
              <a:picLocks noChangeAspect="1"/>
            </p:cNvPicPr>
            <p:nvPr/>
          </p:nvPicPr>
          <p:blipFill>
            <a:blip r:embed="rId3" cstate="print"/>
            <a:srcRect/>
            <a:stretch>
              <a:fillRect/>
            </a:stretch>
          </p:blipFill>
          <p:spPr bwMode="auto">
            <a:xfrm>
              <a:off x="4442207" y="4848225"/>
              <a:ext cx="260350" cy="450850"/>
            </a:xfrm>
            <a:prstGeom prst="rect">
              <a:avLst/>
            </a:prstGeom>
            <a:noFill/>
            <a:ln w="9525">
              <a:noFill/>
              <a:miter lim="800000"/>
              <a:headEnd/>
              <a:tailEnd/>
            </a:ln>
          </p:spPr>
        </p:pic>
      </p:grpSp>
      <p:grpSp>
        <p:nvGrpSpPr>
          <p:cNvPr id="5" name="Group 98"/>
          <p:cNvGrpSpPr>
            <a:grpSpLocks/>
          </p:cNvGrpSpPr>
          <p:nvPr/>
        </p:nvGrpSpPr>
        <p:grpSpPr bwMode="auto">
          <a:xfrm>
            <a:off x="6021388" y="1100138"/>
            <a:ext cx="2670175" cy="4973637"/>
            <a:chOff x="6021388" y="1100138"/>
            <a:chExt cx="2670175" cy="4973637"/>
          </a:xfrm>
        </p:grpSpPr>
        <p:grpSp>
          <p:nvGrpSpPr>
            <p:cNvPr id="48158" name="Group 118"/>
            <p:cNvGrpSpPr>
              <a:grpSpLocks/>
            </p:cNvGrpSpPr>
            <p:nvPr/>
          </p:nvGrpSpPr>
          <p:grpSpPr bwMode="auto">
            <a:xfrm>
              <a:off x="6021388" y="1100138"/>
              <a:ext cx="2670175" cy="4973637"/>
              <a:chOff x="908342" y="1099863"/>
              <a:chExt cx="3185486" cy="4973766"/>
            </a:xfrm>
          </p:grpSpPr>
          <p:sp>
            <p:nvSpPr>
              <p:cNvPr id="120" name="AutoShape 48"/>
              <p:cNvSpPr>
                <a:spLocks noChangeArrowheads="1"/>
              </p:cNvSpPr>
              <p:nvPr/>
            </p:nvSpPr>
            <p:spPr bwMode="auto">
              <a:xfrm>
                <a:off x="908342" y="1110975"/>
                <a:ext cx="3185486" cy="4962654"/>
              </a:xfrm>
              <a:prstGeom prst="roundRect">
                <a:avLst>
                  <a:gd name="adj" fmla="val 2194"/>
                </a:avLst>
              </a:prstGeom>
              <a:solidFill>
                <a:srgbClr val="E8E8E8"/>
              </a:solidFill>
              <a:ln w="19050" algn="ctr">
                <a:noFill/>
                <a:round/>
                <a:headEnd/>
                <a:tailEnd/>
              </a:ln>
              <a:effectLst/>
            </p:spPr>
            <p:txBody>
              <a:bodyPr wrap="none" anchor="ctr"/>
              <a:lstStyle/>
              <a:p>
                <a:pPr fontAlgn="auto">
                  <a:spcBef>
                    <a:spcPts val="0"/>
                  </a:spcBef>
                  <a:spcAft>
                    <a:spcPts val="0"/>
                  </a:spcAft>
                  <a:defRPr/>
                </a:pPr>
                <a:endParaRPr lang="en-US" sz="1200">
                  <a:ln w="28575">
                    <a:solidFill>
                      <a:schemeClr val="accent1"/>
                    </a:solidFill>
                  </a:ln>
                  <a:latin typeface="+mn-lt"/>
                  <a:cs typeface="+mn-cs"/>
                </a:endParaRPr>
              </a:p>
            </p:txBody>
          </p:sp>
          <p:sp>
            <p:nvSpPr>
              <p:cNvPr id="121" name="AutoShape 48"/>
              <p:cNvSpPr>
                <a:spLocks noChangeArrowheads="1"/>
              </p:cNvSpPr>
              <p:nvPr/>
            </p:nvSpPr>
            <p:spPr bwMode="auto">
              <a:xfrm>
                <a:off x="908342" y="1099863"/>
                <a:ext cx="3185486" cy="422286"/>
              </a:xfrm>
              <a:prstGeom prst="roundRect">
                <a:avLst>
                  <a:gd name="adj" fmla="val 0"/>
                </a:avLst>
              </a:prstGeom>
              <a:solidFill>
                <a:srgbClr val="2F5376"/>
              </a:solidFill>
              <a:ln w="19050" algn="ctr">
                <a:noFill/>
                <a:round/>
                <a:headEnd/>
                <a:tailEnd/>
              </a:ln>
              <a:effectLst/>
            </p:spPr>
            <p:txBody>
              <a:bodyPr wrap="none" anchor="ctr"/>
              <a:lstStyle/>
              <a:p>
                <a:pPr fontAlgn="auto">
                  <a:spcBef>
                    <a:spcPts val="0"/>
                  </a:spcBef>
                  <a:spcAft>
                    <a:spcPts val="0"/>
                  </a:spcAft>
                  <a:defRPr/>
                </a:pPr>
                <a:endParaRPr lang="en-US" sz="1200">
                  <a:ln w="28575">
                    <a:solidFill>
                      <a:schemeClr val="accent1"/>
                    </a:solidFill>
                  </a:ln>
                  <a:latin typeface="+mn-lt"/>
                  <a:cs typeface="+mn-cs"/>
                </a:endParaRPr>
              </a:p>
            </p:txBody>
          </p:sp>
          <p:sp>
            <p:nvSpPr>
              <p:cNvPr id="122" name="Rectangle 33"/>
              <p:cNvSpPr>
                <a:spLocks noChangeArrowheads="1"/>
              </p:cNvSpPr>
              <p:nvPr/>
            </p:nvSpPr>
            <p:spPr bwMode="auto">
              <a:xfrm>
                <a:off x="923493" y="1131614"/>
                <a:ext cx="3140033" cy="338146"/>
              </a:xfrm>
              <a:prstGeom prst="rect">
                <a:avLst/>
              </a:prstGeom>
              <a:noFill/>
              <a:ln w="9525" algn="ctr">
                <a:noFill/>
                <a:miter lim="800000"/>
                <a:headEnd/>
                <a:tailEnd/>
              </a:ln>
              <a:effectLst>
                <a:prstShdw prst="shdw17" dist="17961" dir="2700000">
                  <a:schemeClr val="accent1">
                    <a:gamma/>
                    <a:shade val="60000"/>
                    <a:invGamma/>
                  </a:schemeClr>
                </a:prstShdw>
              </a:effectLst>
            </p:spPr>
            <p:txBody>
              <a:bodyPr anchor="ctr"/>
              <a:lstStyle/>
              <a:p>
                <a:pPr algn="ctr" fontAlgn="auto">
                  <a:spcBef>
                    <a:spcPts val="0"/>
                  </a:spcBef>
                  <a:spcAft>
                    <a:spcPts val="0"/>
                  </a:spcAft>
                  <a:defRPr/>
                </a:pPr>
                <a:r>
                  <a:rPr lang="en-US" sz="1600" b="1" dirty="0">
                    <a:solidFill>
                      <a:schemeClr val="bg1"/>
                    </a:solidFill>
                    <a:latin typeface="+mn-lt"/>
                    <a:cs typeface="+mn-cs"/>
                  </a:rPr>
                  <a:t>3. Kernel-based Firewall</a:t>
                </a:r>
              </a:p>
            </p:txBody>
          </p:sp>
        </p:grpSp>
        <p:sp>
          <p:nvSpPr>
            <p:cNvPr id="95" name="Rectangle 94"/>
            <p:cNvSpPr/>
            <p:nvPr/>
          </p:nvSpPr>
          <p:spPr>
            <a:xfrm>
              <a:off x="6327775" y="2952750"/>
              <a:ext cx="2057400" cy="2133600"/>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96" name="Rectangle 95"/>
            <p:cNvSpPr/>
            <p:nvPr/>
          </p:nvSpPr>
          <p:spPr bwMode="auto">
            <a:xfrm>
              <a:off x="6865938" y="4065588"/>
              <a:ext cx="1036637" cy="881062"/>
            </a:xfrm>
            <a:prstGeom prst="rect">
              <a:avLst/>
            </a:prstGeom>
            <a:solidFill>
              <a:srgbClr val="2F5376"/>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00" dirty="0"/>
            </a:p>
          </p:txBody>
        </p:sp>
        <p:sp>
          <p:nvSpPr>
            <p:cNvPr id="48161" name="Content Placeholder 3"/>
            <p:cNvSpPr txBox="1">
              <a:spLocks/>
            </p:cNvSpPr>
            <p:nvPr/>
          </p:nvSpPr>
          <p:spPr bwMode="auto">
            <a:xfrm>
              <a:off x="6116638" y="1662113"/>
              <a:ext cx="2468562" cy="1231900"/>
            </a:xfrm>
            <a:prstGeom prst="rect">
              <a:avLst/>
            </a:prstGeom>
            <a:noFill/>
            <a:ln w="9525">
              <a:noFill/>
              <a:miter lim="800000"/>
              <a:headEnd/>
              <a:tailEnd/>
            </a:ln>
          </p:spPr>
          <p:txBody>
            <a:bodyPr lIns="0" tIns="0" rIns="0" bIns="0">
              <a:spAutoFit/>
            </a:bodyPr>
            <a:lstStyle/>
            <a:p>
              <a:pPr marL="53975">
                <a:spcBef>
                  <a:spcPts val="800"/>
                </a:spcBef>
                <a:buClr>
                  <a:schemeClr val="tx1"/>
                </a:buClr>
                <a:buSzPct val="25000"/>
              </a:pPr>
              <a:r>
                <a:rPr lang="en-US" sz="1200"/>
                <a:t>VMs can securely share VLANs</a:t>
              </a:r>
            </a:p>
            <a:p>
              <a:pPr marL="53975">
                <a:spcBef>
                  <a:spcPts val="800"/>
                </a:spcBef>
                <a:buClr>
                  <a:schemeClr val="tx1"/>
                </a:buClr>
                <a:buSzPct val="25000"/>
              </a:pPr>
              <a:r>
                <a:rPr lang="en-US" sz="1200"/>
                <a:t>Inter-VM traffic always protected</a:t>
              </a:r>
            </a:p>
            <a:p>
              <a:pPr marL="53975">
                <a:spcBef>
                  <a:spcPts val="800"/>
                </a:spcBef>
                <a:buClr>
                  <a:schemeClr val="tx1"/>
                </a:buClr>
                <a:buSzPct val="25000"/>
              </a:pPr>
              <a:r>
                <a:rPr lang="en-US" sz="1200"/>
                <a:t>High-performance from implementing firewall in the kernel</a:t>
              </a:r>
            </a:p>
            <a:p>
              <a:pPr marL="53975">
                <a:spcBef>
                  <a:spcPts val="800"/>
                </a:spcBef>
                <a:buClr>
                  <a:schemeClr val="tx1"/>
                </a:buClr>
                <a:buSzPct val="25000"/>
              </a:pPr>
              <a:r>
                <a:rPr lang="en-US" sz="1200"/>
                <a:t>Micro-segmenting capabilities</a:t>
              </a:r>
            </a:p>
          </p:txBody>
        </p:sp>
        <p:grpSp>
          <p:nvGrpSpPr>
            <p:cNvPr id="48162" name="Group 203"/>
            <p:cNvGrpSpPr>
              <a:grpSpLocks/>
            </p:cNvGrpSpPr>
            <p:nvPr/>
          </p:nvGrpSpPr>
          <p:grpSpPr bwMode="auto">
            <a:xfrm>
              <a:off x="6449595" y="3295650"/>
              <a:ext cx="2224505" cy="1885951"/>
              <a:chOff x="6420296" y="3199983"/>
              <a:chExt cx="2225202" cy="1886367"/>
            </a:xfrm>
          </p:grpSpPr>
          <p:cxnSp>
            <p:nvCxnSpPr>
              <p:cNvPr id="179" name="Straight Connector 178"/>
              <p:cNvCxnSpPr/>
              <p:nvPr/>
            </p:nvCxnSpPr>
            <p:spPr>
              <a:xfrm rot="16200000" flipH="1">
                <a:off x="6758204" y="4636194"/>
                <a:ext cx="898723"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rot="16200000" flipH="1">
                <a:off x="6968614" y="4632224"/>
                <a:ext cx="892372" cy="31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5400000">
                <a:off x="6243687" y="3742235"/>
                <a:ext cx="76534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7650653" y="3742235"/>
                <a:ext cx="76534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a:off x="6625565" y="4117760"/>
                <a:ext cx="140855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6558144" y="4155076"/>
                <a:ext cx="149099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48172" name="Picture 187" descr="Server 1.png"/>
              <p:cNvPicPr>
                <a:picLocks noChangeAspect="1"/>
              </p:cNvPicPr>
              <p:nvPr/>
            </p:nvPicPr>
            <p:blipFill>
              <a:blip r:embed="rId3" cstate="print"/>
              <a:srcRect/>
              <a:stretch>
                <a:fillRect/>
              </a:stretch>
            </p:blipFill>
            <p:spPr bwMode="auto">
              <a:xfrm>
                <a:off x="6420296" y="3205377"/>
                <a:ext cx="401344" cy="694765"/>
              </a:xfrm>
              <a:prstGeom prst="rect">
                <a:avLst/>
              </a:prstGeom>
              <a:noFill/>
              <a:ln w="9525">
                <a:noFill/>
                <a:miter lim="800000"/>
                <a:headEnd/>
                <a:tailEnd/>
              </a:ln>
            </p:spPr>
          </p:pic>
          <p:pic>
            <p:nvPicPr>
              <p:cNvPr id="48173" name="Picture 188" descr="Server 1.png"/>
              <p:cNvPicPr>
                <a:picLocks noChangeAspect="1"/>
              </p:cNvPicPr>
              <p:nvPr/>
            </p:nvPicPr>
            <p:blipFill>
              <a:blip r:embed="rId3" cstate="print"/>
              <a:srcRect/>
              <a:stretch>
                <a:fillRect/>
              </a:stretch>
            </p:blipFill>
            <p:spPr bwMode="auto">
              <a:xfrm>
                <a:off x="7108949" y="3205377"/>
                <a:ext cx="401344" cy="694765"/>
              </a:xfrm>
              <a:prstGeom prst="rect">
                <a:avLst/>
              </a:prstGeom>
              <a:noFill/>
              <a:ln w="9525">
                <a:noFill/>
                <a:miter lim="800000"/>
                <a:headEnd/>
                <a:tailEnd/>
              </a:ln>
            </p:spPr>
          </p:pic>
          <p:pic>
            <p:nvPicPr>
              <p:cNvPr id="48174" name="Picture 189" descr="Server 1.png"/>
              <p:cNvPicPr>
                <a:picLocks noChangeAspect="1"/>
              </p:cNvPicPr>
              <p:nvPr/>
            </p:nvPicPr>
            <p:blipFill>
              <a:blip r:embed="rId3" cstate="print"/>
              <a:srcRect/>
              <a:stretch>
                <a:fillRect/>
              </a:stretch>
            </p:blipFill>
            <p:spPr bwMode="auto">
              <a:xfrm>
                <a:off x="7825242" y="3205377"/>
                <a:ext cx="401344" cy="694765"/>
              </a:xfrm>
              <a:prstGeom prst="rect">
                <a:avLst/>
              </a:prstGeom>
              <a:noFill/>
              <a:ln w="9525">
                <a:noFill/>
                <a:miter lim="800000"/>
                <a:headEnd/>
                <a:tailEnd/>
              </a:ln>
            </p:spPr>
          </p:pic>
          <p:sp>
            <p:nvSpPr>
              <p:cNvPr id="192" name="TextBox 191"/>
              <p:cNvSpPr txBox="1"/>
              <p:nvPr/>
            </p:nvSpPr>
            <p:spPr>
              <a:xfrm rot="5400000">
                <a:off x="8096089" y="3860516"/>
                <a:ext cx="832033" cy="266784"/>
              </a:xfrm>
              <a:prstGeom prst="rect">
                <a:avLst/>
              </a:prstGeom>
              <a:noFill/>
            </p:spPr>
            <p:txBody>
              <a:bodyPr wrap="none" anchor="b">
                <a:spAutoFit/>
              </a:bodyPr>
              <a:lstStyle/>
              <a:p>
                <a:pPr fontAlgn="auto">
                  <a:spcBef>
                    <a:spcPts val="0"/>
                  </a:spcBef>
                  <a:spcAft>
                    <a:spcPts val="0"/>
                  </a:spcAft>
                  <a:defRPr/>
                </a:pPr>
                <a:r>
                  <a:rPr lang="en-US" sz="1050" b="1" dirty="0">
                    <a:latin typeface="+mn-lt"/>
                    <a:cs typeface="+mn-cs"/>
                  </a:rPr>
                  <a:t>ESX Host</a:t>
                </a:r>
              </a:p>
            </p:txBody>
          </p:sp>
          <p:sp>
            <p:nvSpPr>
              <p:cNvPr id="201" name="Rectangle 200"/>
              <p:cNvSpPr/>
              <p:nvPr/>
            </p:nvSpPr>
            <p:spPr>
              <a:xfrm>
                <a:off x="6781189" y="4024078"/>
                <a:ext cx="1046491" cy="173075"/>
              </a:xfrm>
              <a:prstGeom prst="rect">
                <a:avLst/>
              </a:prstGeom>
              <a:solidFill>
                <a:srgbClr val="932B0B"/>
              </a:solidFill>
              <a:ln>
                <a:no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fontAlgn="auto">
                  <a:spcBef>
                    <a:spcPts val="0"/>
                  </a:spcBef>
                  <a:spcAft>
                    <a:spcPts val="0"/>
                  </a:spcAft>
                  <a:defRPr/>
                </a:pPr>
                <a:r>
                  <a:rPr lang="en-US" sz="800" dirty="0"/>
                  <a:t>FW as Kernel Module</a:t>
                </a:r>
              </a:p>
            </p:txBody>
          </p:sp>
          <p:sp>
            <p:nvSpPr>
              <p:cNvPr id="48177" name="TextBox 180"/>
              <p:cNvSpPr txBox="1">
                <a:spLocks noChangeArrowheads="1"/>
              </p:cNvSpPr>
              <p:nvPr/>
            </p:nvSpPr>
            <p:spPr bwMode="auto">
              <a:xfrm>
                <a:off x="6428362" y="3199984"/>
                <a:ext cx="361700" cy="245221"/>
              </a:xfrm>
              <a:prstGeom prst="rect">
                <a:avLst/>
              </a:prstGeom>
              <a:noFill/>
              <a:ln w="9525">
                <a:noFill/>
                <a:miter lim="800000"/>
                <a:headEnd/>
                <a:tailEnd/>
              </a:ln>
            </p:spPr>
            <p:txBody>
              <a:bodyPr wrap="none" anchor="b"/>
              <a:lstStyle/>
              <a:p>
                <a:pPr algn="ctr"/>
                <a:r>
                  <a:rPr lang="en-US" sz="1000" b="1"/>
                  <a:t>VM1</a:t>
                </a:r>
              </a:p>
            </p:txBody>
          </p:sp>
          <p:sp>
            <p:nvSpPr>
              <p:cNvPr id="48178" name="TextBox 181"/>
              <p:cNvSpPr txBox="1">
                <a:spLocks noChangeArrowheads="1"/>
              </p:cNvSpPr>
              <p:nvPr/>
            </p:nvSpPr>
            <p:spPr bwMode="auto">
              <a:xfrm>
                <a:off x="7117920" y="3199983"/>
                <a:ext cx="361700" cy="245221"/>
              </a:xfrm>
              <a:prstGeom prst="rect">
                <a:avLst/>
              </a:prstGeom>
              <a:noFill/>
              <a:ln w="9525">
                <a:noFill/>
                <a:miter lim="800000"/>
                <a:headEnd/>
                <a:tailEnd/>
              </a:ln>
            </p:spPr>
            <p:txBody>
              <a:bodyPr wrap="none" anchor="b"/>
              <a:lstStyle/>
              <a:p>
                <a:pPr algn="ctr"/>
                <a:r>
                  <a:rPr lang="en-US" sz="1000" b="1"/>
                  <a:t>VM2</a:t>
                </a:r>
              </a:p>
            </p:txBody>
          </p:sp>
          <p:sp>
            <p:nvSpPr>
              <p:cNvPr id="48179" name="TextBox 182"/>
              <p:cNvSpPr txBox="1">
                <a:spLocks noChangeArrowheads="1"/>
              </p:cNvSpPr>
              <p:nvPr/>
            </p:nvSpPr>
            <p:spPr bwMode="auto">
              <a:xfrm>
                <a:off x="7847581" y="3199983"/>
                <a:ext cx="361700" cy="245221"/>
              </a:xfrm>
              <a:prstGeom prst="rect">
                <a:avLst/>
              </a:prstGeom>
              <a:noFill/>
              <a:ln w="9525">
                <a:noFill/>
                <a:miter lim="800000"/>
                <a:headEnd/>
                <a:tailEnd/>
              </a:ln>
            </p:spPr>
            <p:txBody>
              <a:bodyPr wrap="none" anchor="b"/>
              <a:lstStyle/>
              <a:p>
                <a:pPr algn="ctr"/>
                <a:r>
                  <a:rPr lang="en-US" sz="1000" b="1"/>
                  <a:t>VM3</a:t>
                </a:r>
              </a:p>
            </p:txBody>
          </p:sp>
        </p:grpSp>
        <p:sp>
          <p:nvSpPr>
            <p:cNvPr id="105" name="TextBox 104"/>
            <p:cNvSpPr txBox="1"/>
            <p:nvPr/>
          </p:nvSpPr>
          <p:spPr>
            <a:xfrm>
              <a:off x="6810375" y="4613275"/>
              <a:ext cx="1073150" cy="415925"/>
            </a:xfrm>
            <a:prstGeom prst="rect">
              <a:avLst/>
            </a:prstGeom>
            <a:noFill/>
          </p:spPr>
          <p:txBody>
            <a:bodyPr>
              <a:spAutoFit/>
            </a:bodyPr>
            <a:lstStyle/>
            <a:p>
              <a:pPr fontAlgn="auto">
                <a:spcBef>
                  <a:spcPts val="0"/>
                </a:spcBef>
                <a:spcAft>
                  <a:spcPts val="0"/>
                </a:spcAft>
                <a:defRPr/>
              </a:pPr>
              <a:r>
                <a:rPr lang="en-US" sz="1050" dirty="0">
                  <a:solidFill>
                    <a:schemeClr val="bg1"/>
                  </a:solidFill>
                  <a:latin typeface="+mn-lt"/>
                  <a:cs typeface="+mn-cs"/>
                </a:rPr>
                <a:t>HYPERVISOR</a:t>
              </a:r>
            </a:p>
            <a:p>
              <a:pPr fontAlgn="auto">
                <a:spcBef>
                  <a:spcPts val="0"/>
                </a:spcBef>
                <a:spcAft>
                  <a:spcPts val="0"/>
                </a:spcAft>
                <a:defRPr/>
              </a:pPr>
              <a:endParaRPr lang="en-US" sz="1050" dirty="0">
                <a:solidFill>
                  <a:schemeClr val="bg1"/>
                </a:solidFill>
                <a:latin typeface="+mn-lt"/>
                <a:cs typeface="+mn-cs"/>
              </a:endParaRPr>
            </a:p>
          </p:txBody>
        </p:sp>
        <p:pic>
          <p:nvPicPr>
            <p:cNvPr id="48164" name="Picture 111" descr="L2_L3 Switch 2.png"/>
            <p:cNvPicPr>
              <a:picLocks noChangeAspect="1"/>
            </p:cNvPicPr>
            <p:nvPr/>
          </p:nvPicPr>
          <p:blipFill>
            <a:blip r:embed="rId5" cstate="print"/>
            <a:srcRect/>
            <a:stretch>
              <a:fillRect/>
            </a:stretch>
          </p:blipFill>
          <p:spPr bwMode="auto">
            <a:xfrm>
              <a:off x="7175500" y="4330700"/>
              <a:ext cx="314325" cy="312738"/>
            </a:xfrm>
            <a:prstGeom prst="rect">
              <a:avLst/>
            </a:prstGeom>
            <a:noFill/>
            <a:ln w="9525">
              <a:noFill/>
              <a:miter lim="800000"/>
              <a:headEnd/>
              <a:tailEnd/>
            </a:ln>
          </p:spPr>
        </p:pic>
        <p:pic>
          <p:nvPicPr>
            <p:cNvPr id="48165" name="Picture 145" descr="Server 1.png"/>
            <p:cNvPicPr>
              <a:picLocks noChangeAspect="1"/>
            </p:cNvPicPr>
            <p:nvPr/>
          </p:nvPicPr>
          <p:blipFill>
            <a:blip r:embed="rId3" cstate="print"/>
            <a:srcRect/>
            <a:stretch>
              <a:fillRect/>
            </a:stretch>
          </p:blipFill>
          <p:spPr bwMode="auto">
            <a:xfrm>
              <a:off x="7215188" y="4848225"/>
              <a:ext cx="260350" cy="450850"/>
            </a:xfrm>
            <a:prstGeom prst="rect">
              <a:avLst/>
            </a:prstGeom>
            <a:noFill/>
            <a:ln w="9525">
              <a:noFill/>
              <a:miter lim="800000"/>
              <a:headEnd/>
              <a:tailEnd/>
            </a:ln>
          </p:spPr>
        </p:pic>
      </p:grpSp>
      <p:grpSp>
        <p:nvGrpSpPr>
          <p:cNvPr id="8" name="Group 86"/>
          <p:cNvGrpSpPr>
            <a:grpSpLocks/>
          </p:cNvGrpSpPr>
          <p:nvPr/>
        </p:nvGrpSpPr>
        <p:grpSpPr bwMode="auto">
          <a:xfrm>
            <a:off x="485775" y="1100138"/>
            <a:ext cx="2670175" cy="4973637"/>
            <a:chOff x="485775" y="1100138"/>
            <a:chExt cx="2670175" cy="4973637"/>
          </a:xfrm>
        </p:grpSpPr>
        <p:grpSp>
          <p:nvGrpSpPr>
            <p:cNvPr id="48134" name="Group 81"/>
            <p:cNvGrpSpPr>
              <a:grpSpLocks/>
            </p:cNvGrpSpPr>
            <p:nvPr/>
          </p:nvGrpSpPr>
          <p:grpSpPr bwMode="auto">
            <a:xfrm>
              <a:off x="485775" y="1100138"/>
              <a:ext cx="2670175" cy="4973637"/>
              <a:chOff x="908342" y="1099863"/>
              <a:chExt cx="3185571" cy="4973766"/>
            </a:xfrm>
          </p:grpSpPr>
          <p:sp>
            <p:nvSpPr>
              <p:cNvPr id="83" name="AutoShape 48"/>
              <p:cNvSpPr>
                <a:spLocks noChangeArrowheads="1"/>
              </p:cNvSpPr>
              <p:nvPr/>
            </p:nvSpPr>
            <p:spPr bwMode="auto">
              <a:xfrm>
                <a:off x="908342" y="1110975"/>
                <a:ext cx="3185571" cy="4962654"/>
              </a:xfrm>
              <a:prstGeom prst="roundRect">
                <a:avLst>
                  <a:gd name="adj" fmla="val 2194"/>
                </a:avLst>
              </a:prstGeom>
              <a:solidFill>
                <a:srgbClr val="E8E8E8"/>
              </a:solidFill>
              <a:ln w="19050" algn="ctr">
                <a:noFill/>
                <a:round/>
                <a:headEnd/>
                <a:tailEnd/>
              </a:ln>
              <a:effectLst/>
            </p:spPr>
            <p:txBody>
              <a:bodyPr wrap="none" anchor="ctr"/>
              <a:lstStyle/>
              <a:p>
                <a:pPr fontAlgn="auto">
                  <a:spcBef>
                    <a:spcPts val="0"/>
                  </a:spcBef>
                  <a:spcAft>
                    <a:spcPts val="0"/>
                  </a:spcAft>
                  <a:defRPr/>
                </a:pPr>
                <a:endParaRPr lang="en-US" sz="1200">
                  <a:ln w="28575">
                    <a:solidFill>
                      <a:schemeClr val="accent1"/>
                    </a:solidFill>
                  </a:ln>
                  <a:latin typeface="+mn-lt"/>
                  <a:cs typeface="+mn-cs"/>
                </a:endParaRPr>
              </a:p>
            </p:txBody>
          </p:sp>
          <p:sp>
            <p:nvSpPr>
              <p:cNvPr id="84" name="AutoShape 48"/>
              <p:cNvSpPr>
                <a:spLocks noChangeArrowheads="1"/>
              </p:cNvSpPr>
              <p:nvPr/>
            </p:nvSpPr>
            <p:spPr bwMode="auto">
              <a:xfrm>
                <a:off x="908342" y="1099863"/>
                <a:ext cx="3185571" cy="422286"/>
              </a:xfrm>
              <a:prstGeom prst="roundRect">
                <a:avLst>
                  <a:gd name="adj" fmla="val 0"/>
                </a:avLst>
              </a:prstGeom>
              <a:solidFill>
                <a:srgbClr val="2F5376"/>
              </a:solidFill>
              <a:ln w="19050" algn="ctr">
                <a:noFill/>
                <a:round/>
                <a:headEnd/>
                <a:tailEnd/>
              </a:ln>
              <a:effectLst/>
            </p:spPr>
            <p:txBody>
              <a:bodyPr wrap="none" anchor="ctr"/>
              <a:lstStyle/>
              <a:p>
                <a:pPr fontAlgn="auto">
                  <a:spcBef>
                    <a:spcPts val="0"/>
                  </a:spcBef>
                  <a:spcAft>
                    <a:spcPts val="0"/>
                  </a:spcAft>
                  <a:defRPr/>
                </a:pPr>
                <a:endParaRPr lang="en-US" sz="1200">
                  <a:ln w="28575">
                    <a:solidFill>
                      <a:schemeClr val="accent1"/>
                    </a:solidFill>
                  </a:ln>
                  <a:latin typeface="+mn-lt"/>
                  <a:cs typeface="+mn-cs"/>
                </a:endParaRPr>
              </a:p>
            </p:txBody>
          </p:sp>
          <p:sp>
            <p:nvSpPr>
              <p:cNvPr id="85" name="Rectangle 33"/>
              <p:cNvSpPr>
                <a:spLocks noChangeArrowheads="1"/>
              </p:cNvSpPr>
              <p:nvPr/>
            </p:nvSpPr>
            <p:spPr bwMode="auto">
              <a:xfrm>
                <a:off x="1037128" y="1131614"/>
                <a:ext cx="2927998" cy="338146"/>
              </a:xfrm>
              <a:prstGeom prst="rect">
                <a:avLst/>
              </a:prstGeom>
              <a:noFill/>
              <a:ln w="9525" algn="ctr">
                <a:noFill/>
                <a:miter lim="800000"/>
                <a:headEnd/>
                <a:tailEnd/>
              </a:ln>
              <a:effectLst>
                <a:prstShdw prst="shdw17" dist="17961" dir="2700000">
                  <a:schemeClr val="accent1">
                    <a:gamma/>
                    <a:shade val="60000"/>
                    <a:invGamma/>
                  </a:schemeClr>
                </a:prstShdw>
              </a:effectLst>
            </p:spPr>
            <p:txBody>
              <a:bodyPr anchor="ctr"/>
              <a:lstStyle/>
              <a:p>
                <a:pPr algn="ctr" fontAlgn="auto">
                  <a:spcBef>
                    <a:spcPts val="0"/>
                  </a:spcBef>
                  <a:spcAft>
                    <a:spcPts val="0"/>
                  </a:spcAft>
                  <a:defRPr/>
                </a:pPr>
                <a:r>
                  <a:rPr lang="en-US" sz="1600" b="1" dirty="0">
                    <a:solidFill>
                      <a:schemeClr val="bg1"/>
                    </a:solidFill>
                    <a:latin typeface="+mn-lt"/>
                    <a:cs typeface="+mn-cs"/>
                  </a:rPr>
                  <a:t>1. VLAN Segmentation</a:t>
                </a:r>
              </a:p>
            </p:txBody>
          </p:sp>
        </p:grpSp>
        <p:sp>
          <p:nvSpPr>
            <p:cNvPr id="88" name="Rectangle 87"/>
            <p:cNvSpPr/>
            <p:nvPr/>
          </p:nvSpPr>
          <p:spPr>
            <a:xfrm>
              <a:off x="792163" y="2952750"/>
              <a:ext cx="2057400" cy="2133600"/>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04" name="Rectangle 103"/>
            <p:cNvSpPr/>
            <p:nvPr/>
          </p:nvSpPr>
          <p:spPr bwMode="auto">
            <a:xfrm>
              <a:off x="1270000" y="4065588"/>
              <a:ext cx="1036638" cy="881062"/>
            </a:xfrm>
            <a:prstGeom prst="rect">
              <a:avLst/>
            </a:prstGeom>
            <a:solidFill>
              <a:srgbClr val="2F5376"/>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00" dirty="0"/>
            </a:p>
          </p:txBody>
        </p:sp>
        <p:cxnSp>
          <p:nvCxnSpPr>
            <p:cNvPr id="110" name="Straight Connector 109"/>
            <p:cNvCxnSpPr/>
            <p:nvPr/>
          </p:nvCxnSpPr>
          <p:spPr bwMode="auto">
            <a:xfrm rot="5400000">
              <a:off x="1242219" y="4693444"/>
              <a:ext cx="898525"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bwMode="auto">
            <a:xfrm rot="5400000">
              <a:off x="1469231" y="4671219"/>
              <a:ext cx="854075"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bwMode="auto">
            <a:xfrm rot="5400000">
              <a:off x="727075" y="3887788"/>
              <a:ext cx="766763"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bwMode="auto">
            <a:xfrm rot="5400000">
              <a:off x="2133600" y="3887788"/>
              <a:ext cx="766763"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bwMode="auto">
            <a:xfrm>
              <a:off x="1109663" y="4264025"/>
              <a:ext cx="140811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bwMode="auto">
            <a:xfrm rot="5400000">
              <a:off x="785813" y="4449763"/>
              <a:ext cx="20193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48143" name="Picture 93" descr="Server 1.png"/>
            <p:cNvPicPr>
              <a:picLocks noChangeAspect="1"/>
            </p:cNvPicPr>
            <p:nvPr/>
          </p:nvPicPr>
          <p:blipFill>
            <a:blip r:embed="rId3" cstate="print"/>
            <a:srcRect/>
            <a:stretch>
              <a:fillRect/>
            </a:stretch>
          </p:blipFill>
          <p:spPr bwMode="auto">
            <a:xfrm>
              <a:off x="904423" y="3262747"/>
              <a:ext cx="401296" cy="694747"/>
            </a:xfrm>
            <a:prstGeom prst="rect">
              <a:avLst/>
            </a:prstGeom>
            <a:noFill/>
            <a:ln w="9525">
              <a:noFill/>
              <a:miter lim="800000"/>
              <a:headEnd/>
              <a:tailEnd/>
            </a:ln>
          </p:spPr>
        </p:pic>
        <p:pic>
          <p:nvPicPr>
            <p:cNvPr id="48144" name="Picture 94" descr="Server 1.png"/>
            <p:cNvPicPr>
              <a:picLocks noChangeAspect="1"/>
            </p:cNvPicPr>
            <p:nvPr/>
          </p:nvPicPr>
          <p:blipFill>
            <a:blip r:embed="rId3" cstate="print"/>
            <a:srcRect/>
            <a:stretch>
              <a:fillRect/>
            </a:stretch>
          </p:blipFill>
          <p:spPr bwMode="auto">
            <a:xfrm>
              <a:off x="1592994" y="3262747"/>
              <a:ext cx="401296" cy="694747"/>
            </a:xfrm>
            <a:prstGeom prst="rect">
              <a:avLst/>
            </a:prstGeom>
            <a:noFill/>
            <a:ln w="9525">
              <a:noFill/>
              <a:miter lim="800000"/>
              <a:headEnd/>
              <a:tailEnd/>
            </a:ln>
          </p:spPr>
        </p:pic>
        <p:pic>
          <p:nvPicPr>
            <p:cNvPr id="48145" name="Picture 95" descr="Server 1.png"/>
            <p:cNvPicPr>
              <a:picLocks noChangeAspect="1"/>
            </p:cNvPicPr>
            <p:nvPr/>
          </p:nvPicPr>
          <p:blipFill>
            <a:blip r:embed="rId3" cstate="print"/>
            <a:srcRect/>
            <a:stretch>
              <a:fillRect/>
            </a:stretch>
          </p:blipFill>
          <p:spPr bwMode="auto">
            <a:xfrm>
              <a:off x="2309201" y="3262747"/>
              <a:ext cx="401296" cy="694747"/>
            </a:xfrm>
            <a:prstGeom prst="rect">
              <a:avLst/>
            </a:prstGeom>
            <a:noFill/>
            <a:ln w="9525">
              <a:noFill/>
              <a:miter lim="800000"/>
              <a:headEnd/>
              <a:tailEnd/>
            </a:ln>
          </p:spPr>
        </p:pic>
        <p:sp>
          <p:nvSpPr>
            <p:cNvPr id="98" name="TextBox 97"/>
            <p:cNvSpPr txBox="1"/>
            <p:nvPr/>
          </p:nvSpPr>
          <p:spPr bwMode="auto">
            <a:xfrm rot="5400000">
              <a:off x="2560638" y="3917950"/>
              <a:ext cx="831850" cy="266700"/>
            </a:xfrm>
            <a:prstGeom prst="rect">
              <a:avLst/>
            </a:prstGeom>
            <a:noFill/>
          </p:spPr>
          <p:txBody>
            <a:bodyPr wrap="none" anchor="b">
              <a:spAutoFit/>
            </a:bodyPr>
            <a:lstStyle/>
            <a:p>
              <a:pPr fontAlgn="auto">
                <a:spcBef>
                  <a:spcPts val="0"/>
                </a:spcBef>
                <a:spcAft>
                  <a:spcPts val="0"/>
                </a:spcAft>
                <a:defRPr/>
              </a:pPr>
              <a:r>
                <a:rPr lang="en-US" sz="1050" b="1" dirty="0">
                  <a:latin typeface="+mn-lt"/>
                  <a:cs typeface="+mn-cs"/>
                </a:rPr>
                <a:t>ESX Host</a:t>
              </a:r>
            </a:p>
          </p:txBody>
        </p:sp>
        <p:pic>
          <p:nvPicPr>
            <p:cNvPr id="48147" name="Picture 98" descr="Firewall.png"/>
            <p:cNvPicPr>
              <a:picLocks noChangeAspect="1"/>
            </p:cNvPicPr>
            <p:nvPr/>
          </p:nvPicPr>
          <p:blipFill>
            <a:blip r:embed="rId6" cstate="print"/>
            <a:srcRect/>
            <a:stretch>
              <a:fillRect/>
            </a:stretch>
          </p:blipFill>
          <p:spPr bwMode="auto">
            <a:xfrm>
              <a:off x="1414582" y="5400446"/>
              <a:ext cx="755667" cy="597821"/>
            </a:xfrm>
            <a:prstGeom prst="rect">
              <a:avLst/>
            </a:prstGeom>
            <a:noFill/>
            <a:ln w="9525">
              <a:noFill/>
              <a:miter lim="800000"/>
              <a:headEnd/>
              <a:tailEnd/>
            </a:ln>
          </p:spPr>
        </p:pic>
        <p:sp>
          <p:nvSpPr>
            <p:cNvPr id="48148" name="Content Placeholder 3"/>
            <p:cNvSpPr txBox="1">
              <a:spLocks/>
            </p:cNvSpPr>
            <p:nvPr/>
          </p:nvSpPr>
          <p:spPr bwMode="auto">
            <a:xfrm>
              <a:off x="581557" y="1662113"/>
              <a:ext cx="2468939" cy="1128485"/>
            </a:xfrm>
            <a:prstGeom prst="rect">
              <a:avLst/>
            </a:prstGeom>
            <a:noFill/>
            <a:ln w="9525">
              <a:noFill/>
              <a:miter lim="800000"/>
              <a:headEnd/>
              <a:tailEnd/>
            </a:ln>
          </p:spPr>
          <p:txBody>
            <a:bodyPr lIns="0" tIns="0" rIns="0" bIns="0">
              <a:spAutoFit/>
            </a:bodyPr>
            <a:lstStyle/>
            <a:p>
              <a:pPr marL="53975">
                <a:spcBef>
                  <a:spcPts val="800"/>
                </a:spcBef>
                <a:buClr>
                  <a:schemeClr val="tx1"/>
                </a:buClr>
                <a:buSzPct val="25000"/>
              </a:pPr>
              <a:r>
                <a:rPr lang="en-US" sz="1200"/>
                <a:t>Each VM in separate VLAN</a:t>
              </a:r>
            </a:p>
            <a:p>
              <a:pPr marL="53975">
                <a:spcBef>
                  <a:spcPts val="800"/>
                </a:spcBef>
                <a:buClr>
                  <a:schemeClr val="tx1"/>
                </a:buClr>
                <a:buSzPct val="25000"/>
              </a:pPr>
              <a:r>
                <a:rPr lang="en-US" sz="1200"/>
                <a:t>Inter-VM communications must route through the firewall</a:t>
              </a:r>
            </a:p>
            <a:p>
              <a:pPr marL="53975">
                <a:spcBef>
                  <a:spcPts val="800"/>
                </a:spcBef>
                <a:buClr>
                  <a:schemeClr val="tx1"/>
                </a:buClr>
                <a:buSzPct val="25000"/>
              </a:pPr>
              <a:r>
                <a:rPr lang="en-US" sz="1200"/>
                <a:t>Drawback: Possibly complex VLAN networking </a:t>
              </a:r>
            </a:p>
          </p:txBody>
        </p:sp>
        <p:sp>
          <p:nvSpPr>
            <p:cNvPr id="103" name="TextBox 102"/>
            <p:cNvSpPr txBox="1"/>
            <p:nvPr/>
          </p:nvSpPr>
          <p:spPr bwMode="auto">
            <a:xfrm>
              <a:off x="1277938" y="4567238"/>
              <a:ext cx="1071562" cy="415925"/>
            </a:xfrm>
            <a:prstGeom prst="rect">
              <a:avLst/>
            </a:prstGeom>
            <a:noFill/>
          </p:spPr>
          <p:txBody>
            <a:bodyPr>
              <a:spAutoFit/>
            </a:bodyPr>
            <a:lstStyle/>
            <a:p>
              <a:pPr fontAlgn="auto">
                <a:spcBef>
                  <a:spcPts val="0"/>
                </a:spcBef>
                <a:spcAft>
                  <a:spcPts val="0"/>
                </a:spcAft>
                <a:defRPr/>
              </a:pPr>
              <a:r>
                <a:rPr lang="en-US" sz="1050" dirty="0">
                  <a:solidFill>
                    <a:schemeClr val="bg1"/>
                  </a:solidFill>
                  <a:latin typeface="+mn-lt"/>
                  <a:cs typeface="+mn-cs"/>
                </a:rPr>
                <a:t>HYPERVISOR</a:t>
              </a:r>
            </a:p>
            <a:p>
              <a:pPr fontAlgn="auto">
                <a:spcBef>
                  <a:spcPts val="0"/>
                </a:spcBef>
                <a:spcAft>
                  <a:spcPts val="0"/>
                </a:spcAft>
                <a:defRPr/>
              </a:pPr>
              <a:endParaRPr lang="en-US" sz="1050" dirty="0">
                <a:solidFill>
                  <a:schemeClr val="bg1"/>
                </a:solidFill>
                <a:latin typeface="+mn-lt"/>
                <a:cs typeface="+mn-cs"/>
              </a:endParaRPr>
            </a:p>
          </p:txBody>
        </p:sp>
        <p:pic>
          <p:nvPicPr>
            <p:cNvPr id="48150" name="Picture 108" descr="L2_L3 Switch 2.png"/>
            <p:cNvPicPr>
              <a:picLocks noChangeAspect="1"/>
            </p:cNvPicPr>
            <p:nvPr/>
          </p:nvPicPr>
          <p:blipFill>
            <a:blip r:embed="rId5" cstate="print"/>
            <a:srcRect/>
            <a:stretch>
              <a:fillRect/>
            </a:stretch>
          </p:blipFill>
          <p:spPr bwMode="auto">
            <a:xfrm>
              <a:off x="1646238" y="4094163"/>
              <a:ext cx="314325" cy="312737"/>
            </a:xfrm>
            <a:prstGeom prst="rect">
              <a:avLst/>
            </a:prstGeom>
            <a:noFill/>
            <a:ln w="9525">
              <a:noFill/>
              <a:miter lim="800000"/>
              <a:headEnd/>
              <a:tailEnd/>
            </a:ln>
          </p:spPr>
        </p:pic>
        <p:pic>
          <p:nvPicPr>
            <p:cNvPr id="48151" name="Picture 113" descr="Server 1.png"/>
            <p:cNvPicPr>
              <a:picLocks noChangeAspect="1"/>
            </p:cNvPicPr>
            <p:nvPr/>
          </p:nvPicPr>
          <p:blipFill>
            <a:blip r:embed="rId3" cstate="print"/>
            <a:srcRect/>
            <a:stretch>
              <a:fillRect/>
            </a:stretch>
          </p:blipFill>
          <p:spPr bwMode="auto">
            <a:xfrm>
              <a:off x="1668463" y="4848225"/>
              <a:ext cx="260350" cy="450850"/>
            </a:xfrm>
            <a:prstGeom prst="rect">
              <a:avLst/>
            </a:prstGeom>
            <a:noFill/>
            <a:ln w="9525">
              <a:noFill/>
              <a:miter lim="800000"/>
              <a:headEnd/>
              <a:tailEnd/>
            </a:ln>
          </p:spPr>
        </p:pic>
        <p:sp>
          <p:nvSpPr>
            <p:cNvPr id="48152" name="TextBox 86"/>
            <p:cNvSpPr txBox="1">
              <a:spLocks noChangeArrowheads="1"/>
            </p:cNvSpPr>
            <p:nvPr/>
          </p:nvSpPr>
          <p:spPr bwMode="auto">
            <a:xfrm>
              <a:off x="912488" y="3257550"/>
              <a:ext cx="361657" cy="245215"/>
            </a:xfrm>
            <a:prstGeom prst="rect">
              <a:avLst/>
            </a:prstGeom>
            <a:noFill/>
            <a:ln w="9525">
              <a:noFill/>
              <a:miter lim="800000"/>
              <a:headEnd/>
              <a:tailEnd/>
            </a:ln>
          </p:spPr>
          <p:txBody>
            <a:bodyPr wrap="none" anchor="b"/>
            <a:lstStyle/>
            <a:p>
              <a:pPr algn="ctr"/>
              <a:r>
                <a:rPr lang="en-US" sz="1000" b="1"/>
                <a:t>VM1</a:t>
              </a:r>
            </a:p>
          </p:txBody>
        </p:sp>
        <p:sp>
          <p:nvSpPr>
            <p:cNvPr id="48153" name="TextBox 87"/>
            <p:cNvSpPr txBox="1">
              <a:spLocks noChangeArrowheads="1"/>
            </p:cNvSpPr>
            <p:nvPr/>
          </p:nvSpPr>
          <p:spPr bwMode="auto">
            <a:xfrm>
              <a:off x="1601964" y="3257550"/>
              <a:ext cx="361657" cy="245215"/>
            </a:xfrm>
            <a:prstGeom prst="rect">
              <a:avLst/>
            </a:prstGeom>
            <a:noFill/>
            <a:ln w="9525">
              <a:noFill/>
              <a:miter lim="800000"/>
              <a:headEnd/>
              <a:tailEnd/>
            </a:ln>
          </p:spPr>
          <p:txBody>
            <a:bodyPr wrap="none" anchor="b"/>
            <a:lstStyle/>
            <a:p>
              <a:pPr algn="ctr"/>
              <a:r>
                <a:rPr lang="en-US" sz="1000" b="1"/>
                <a:t>VM2</a:t>
              </a:r>
            </a:p>
          </p:txBody>
        </p:sp>
        <p:sp>
          <p:nvSpPr>
            <p:cNvPr id="48154" name="TextBox 88"/>
            <p:cNvSpPr txBox="1">
              <a:spLocks noChangeArrowheads="1"/>
            </p:cNvSpPr>
            <p:nvPr/>
          </p:nvSpPr>
          <p:spPr bwMode="auto">
            <a:xfrm>
              <a:off x="2331538" y="3257550"/>
              <a:ext cx="361657" cy="245215"/>
            </a:xfrm>
            <a:prstGeom prst="rect">
              <a:avLst/>
            </a:prstGeom>
            <a:noFill/>
            <a:ln w="9525">
              <a:noFill/>
              <a:miter lim="800000"/>
              <a:headEnd/>
              <a:tailEnd/>
            </a:ln>
          </p:spPr>
          <p:txBody>
            <a:bodyPr wrap="none" anchor="b"/>
            <a:lstStyle/>
            <a:p>
              <a:pPr algn="ctr"/>
              <a:r>
                <a:rPr lang="en-US" sz="1000" b="1"/>
                <a:t>VM3</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dirty="0"/>
              <a:t>Agenda</a:t>
            </a:r>
          </a:p>
        </p:txBody>
      </p:sp>
      <p:sp>
        <p:nvSpPr>
          <p:cNvPr id="3" name="Content Placeholder 2"/>
          <p:cNvSpPr>
            <a:spLocks noGrp="1"/>
          </p:cNvSpPr>
          <p:nvPr>
            <p:ph sz="quarter" idx="10"/>
          </p:nvPr>
        </p:nvSpPr>
        <p:spPr>
          <a:xfrm>
            <a:off x="366713" y="1135063"/>
            <a:ext cx="8229600" cy="4851400"/>
          </a:xfrm>
        </p:spPr>
        <p:txBody>
          <a:bodyPr/>
          <a:lstStyle/>
          <a:p>
            <a:pPr marL="347663" indent="-293688">
              <a:buSzPct val="100000"/>
              <a:buFont typeface="+mj-lt"/>
              <a:buAutoNum type="arabicPeriod"/>
              <a:defRPr/>
            </a:pPr>
            <a:r>
              <a:rPr dirty="0" smtClean="0"/>
              <a:t>Market Drivers</a:t>
            </a:r>
          </a:p>
          <a:p>
            <a:pPr marL="347663" indent="-293688">
              <a:buSzPct val="100000"/>
              <a:buFont typeface="+mj-lt"/>
              <a:buAutoNum type="arabicPeriod"/>
              <a:defRPr/>
            </a:pPr>
            <a:r>
              <a:rPr dirty="0" smtClean="0"/>
              <a:t>Limitations of legacy network</a:t>
            </a:r>
          </a:p>
          <a:p>
            <a:pPr marL="347663" indent="-293688">
              <a:buSzPct val="100000"/>
              <a:buFont typeface="+mj-lt"/>
              <a:buAutoNum type="arabicPeriod"/>
              <a:defRPr/>
            </a:pPr>
            <a:r>
              <a:rPr dirty="0" smtClean="0"/>
              <a:t>Solutions</a:t>
            </a:r>
          </a:p>
          <a:p>
            <a:pPr lvl="1">
              <a:defRPr/>
            </a:pPr>
            <a:r>
              <a:rPr dirty="0" smtClean="0"/>
              <a:t>Simplification</a:t>
            </a:r>
          </a:p>
          <a:p>
            <a:pPr lvl="1">
              <a:defRPr/>
            </a:pPr>
            <a:r>
              <a:rPr dirty="0" smtClean="0"/>
              <a:t>Infrastructure</a:t>
            </a:r>
          </a:p>
          <a:p>
            <a:pPr lvl="1">
              <a:defRPr/>
            </a:pPr>
            <a:r>
              <a:rPr dirty="0" smtClean="0"/>
              <a:t>Enhanced services</a:t>
            </a:r>
          </a:p>
          <a:p>
            <a:pPr marL="347663" indent="-293688">
              <a:buSzPct val="100000"/>
              <a:buFont typeface="+mj-lt"/>
              <a:buAutoNum type="arabicPeriod"/>
              <a:defRPr/>
            </a:pPr>
            <a:r>
              <a:rPr dirty="0" smtClean="0"/>
              <a:t>Summary</a:t>
            </a:r>
          </a:p>
          <a:p>
            <a:pPr>
              <a:defRPr/>
            </a:pPr>
            <a:endParaRPr dirty="0"/>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sz="quarter" idx="10"/>
          </p:nvPr>
        </p:nvSpPr>
        <p:spPr>
          <a:xfrm>
            <a:off x="4759325" y="952500"/>
            <a:ext cx="4068763" cy="4914900"/>
          </a:xfrm>
        </p:spPr>
        <p:txBody>
          <a:bodyPr/>
          <a:lstStyle/>
          <a:p>
            <a:r>
              <a:rPr sz="1800" dirty="0" smtClean="0"/>
              <a:t>Hypervisor Kernel Stateful Firewall</a:t>
            </a:r>
          </a:p>
          <a:p>
            <a:r>
              <a:rPr sz="1800" dirty="0" smtClean="0"/>
              <a:t>Purpose-built virtual firewall</a:t>
            </a:r>
          </a:p>
          <a:p>
            <a:pPr lvl="1"/>
            <a:r>
              <a:rPr sz="1600" dirty="0" smtClean="0"/>
              <a:t>Secure Live-Migration (VMotion)</a:t>
            </a:r>
          </a:p>
          <a:p>
            <a:pPr lvl="1"/>
            <a:r>
              <a:rPr sz="1600" dirty="0" smtClean="0"/>
              <a:t>Security for each VM by VM ID</a:t>
            </a:r>
          </a:p>
          <a:p>
            <a:pPr lvl="1"/>
            <a:r>
              <a:rPr sz="1600" dirty="0" smtClean="0"/>
              <a:t>Fully stateful firewall </a:t>
            </a:r>
          </a:p>
          <a:p>
            <a:r>
              <a:rPr sz="1800" dirty="0" smtClean="0"/>
              <a:t>Tight Integration with Virtual Platform Management, e.g. VMware vCenter</a:t>
            </a:r>
          </a:p>
          <a:p>
            <a:r>
              <a:rPr sz="1800" dirty="0" smtClean="0"/>
              <a:t>Fault-Tolerant Architecture</a:t>
            </a:r>
          </a:p>
        </p:txBody>
      </p:sp>
      <p:cxnSp>
        <p:nvCxnSpPr>
          <p:cNvPr id="49155" name="Straight Connector 49"/>
          <p:cNvCxnSpPr>
            <a:cxnSpLocks noChangeShapeType="1"/>
          </p:cNvCxnSpPr>
          <p:nvPr/>
        </p:nvCxnSpPr>
        <p:spPr bwMode="auto">
          <a:xfrm flipV="1">
            <a:off x="5257800" y="4953000"/>
            <a:ext cx="1073150" cy="307975"/>
          </a:xfrm>
          <a:prstGeom prst="line">
            <a:avLst/>
          </a:prstGeom>
          <a:noFill/>
          <a:ln w="38100">
            <a:solidFill>
              <a:schemeClr val="hlink"/>
            </a:solidFill>
            <a:round/>
            <a:headEnd type="none" w="med" len="sm"/>
            <a:tailEnd type="none" w="med" len="sm"/>
          </a:ln>
        </p:spPr>
      </p:cxnSp>
      <p:cxnSp>
        <p:nvCxnSpPr>
          <p:cNvPr id="49156" name="Straight Connector 54"/>
          <p:cNvCxnSpPr>
            <a:cxnSpLocks noChangeShapeType="1"/>
          </p:cNvCxnSpPr>
          <p:nvPr/>
        </p:nvCxnSpPr>
        <p:spPr bwMode="auto">
          <a:xfrm>
            <a:off x="5118100" y="5435600"/>
            <a:ext cx="1106488" cy="298450"/>
          </a:xfrm>
          <a:prstGeom prst="line">
            <a:avLst/>
          </a:prstGeom>
          <a:noFill/>
          <a:ln w="38100">
            <a:solidFill>
              <a:schemeClr val="hlink"/>
            </a:solidFill>
            <a:round/>
            <a:headEnd type="none" w="med" len="sm"/>
            <a:tailEnd type="none" w="med" len="sm"/>
          </a:ln>
        </p:spPr>
      </p:cxnSp>
      <p:cxnSp>
        <p:nvCxnSpPr>
          <p:cNvPr id="49157" name="Straight Connector 91"/>
          <p:cNvCxnSpPr>
            <a:cxnSpLocks noChangeShapeType="1"/>
          </p:cNvCxnSpPr>
          <p:nvPr/>
        </p:nvCxnSpPr>
        <p:spPr bwMode="auto">
          <a:xfrm flipV="1">
            <a:off x="2509838" y="5343525"/>
            <a:ext cx="2900362" cy="0"/>
          </a:xfrm>
          <a:prstGeom prst="line">
            <a:avLst/>
          </a:prstGeom>
          <a:noFill/>
          <a:ln w="38100">
            <a:solidFill>
              <a:schemeClr val="hlink"/>
            </a:solidFill>
            <a:round/>
            <a:headEnd type="none" w="med" len="sm"/>
            <a:tailEnd type="none" w="med" len="sm"/>
          </a:ln>
        </p:spPr>
      </p:cxnSp>
      <p:sp>
        <p:nvSpPr>
          <p:cNvPr id="56" name="Rectangle 55"/>
          <p:cNvSpPr/>
          <p:nvPr/>
        </p:nvSpPr>
        <p:spPr>
          <a:xfrm>
            <a:off x="1162050" y="1333500"/>
            <a:ext cx="2178050" cy="2124075"/>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84" name="Rectangle 83"/>
          <p:cNvSpPr/>
          <p:nvPr/>
        </p:nvSpPr>
        <p:spPr>
          <a:xfrm>
            <a:off x="1716088" y="2446338"/>
            <a:ext cx="1036637" cy="831850"/>
          </a:xfrm>
          <a:prstGeom prst="rect">
            <a:avLst/>
          </a:prstGeom>
          <a:solidFill>
            <a:srgbClr val="2F5376"/>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cxnSp>
        <p:nvCxnSpPr>
          <p:cNvPr id="57" name="Straight Connector 56"/>
          <p:cNvCxnSpPr/>
          <p:nvPr/>
        </p:nvCxnSpPr>
        <p:spPr>
          <a:xfrm rot="16200000" flipH="1">
            <a:off x="1688306" y="3024982"/>
            <a:ext cx="898525"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1898650" y="3021013"/>
            <a:ext cx="890587"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1171576" y="2219325"/>
            <a:ext cx="766762"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a:off x="2579688" y="2219325"/>
            <a:ext cx="76676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1554163" y="2593975"/>
            <a:ext cx="140811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1384300" y="2519363"/>
            <a:ext cx="1706563" cy="79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49166" name="Picture 73" descr="Server 1.png"/>
          <p:cNvPicPr>
            <a:picLocks noChangeAspect="1"/>
          </p:cNvPicPr>
          <p:nvPr/>
        </p:nvPicPr>
        <p:blipFill>
          <a:blip r:embed="rId6" cstate="print"/>
          <a:srcRect/>
          <a:stretch>
            <a:fillRect/>
          </a:stretch>
        </p:blipFill>
        <p:spPr bwMode="auto">
          <a:xfrm>
            <a:off x="1349375" y="1593850"/>
            <a:ext cx="401638" cy="695325"/>
          </a:xfrm>
          <a:prstGeom prst="rect">
            <a:avLst/>
          </a:prstGeom>
          <a:noFill/>
          <a:ln w="9525">
            <a:noFill/>
            <a:miter lim="800000"/>
            <a:headEnd/>
            <a:tailEnd/>
          </a:ln>
        </p:spPr>
      </p:pic>
      <p:pic>
        <p:nvPicPr>
          <p:cNvPr id="49167" name="Picture 75" descr="Server 1.png"/>
          <p:cNvPicPr>
            <a:picLocks noChangeAspect="1"/>
          </p:cNvPicPr>
          <p:nvPr/>
        </p:nvPicPr>
        <p:blipFill>
          <a:blip r:embed="rId6" cstate="print"/>
          <a:srcRect/>
          <a:stretch>
            <a:fillRect/>
          </a:stretch>
        </p:blipFill>
        <p:spPr bwMode="auto">
          <a:xfrm>
            <a:off x="2038350" y="1593850"/>
            <a:ext cx="401638" cy="695325"/>
          </a:xfrm>
          <a:prstGeom prst="rect">
            <a:avLst/>
          </a:prstGeom>
          <a:noFill/>
          <a:ln w="9525">
            <a:noFill/>
            <a:miter lim="800000"/>
            <a:headEnd/>
            <a:tailEnd/>
          </a:ln>
        </p:spPr>
      </p:pic>
      <p:pic>
        <p:nvPicPr>
          <p:cNvPr id="49168" name="Picture 76" descr="Server 1.png"/>
          <p:cNvPicPr>
            <a:picLocks noChangeAspect="1"/>
          </p:cNvPicPr>
          <p:nvPr/>
        </p:nvPicPr>
        <p:blipFill>
          <a:blip r:embed="rId6" cstate="print"/>
          <a:srcRect/>
          <a:stretch>
            <a:fillRect/>
          </a:stretch>
        </p:blipFill>
        <p:spPr bwMode="auto">
          <a:xfrm>
            <a:off x="2754313" y="1593850"/>
            <a:ext cx="401637" cy="695325"/>
          </a:xfrm>
          <a:prstGeom prst="rect">
            <a:avLst/>
          </a:prstGeom>
          <a:noFill/>
          <a:ln w="9525">
            <a:noFill/>
            <a:miter lim="800000"/>
            <a:headEnd/>
            <a:tailEnd/>
          </a:ln>
        </p:spPr>
      </p:pic>
      <p:sp>
        <p:nvSpPr>
          <p:cNvPr id="79" name="TextBox 78"/>
          <p:cNvSpPr txBox="1"/>
          <p:nvPr/>
        </p:nvSpPr>
        <p:spPr>
          <a:xfrm rot="5400000">
            <a:off x="3024188" y="2247900"/>
            <a:ext cx="833438" cy="268287"/>
          </a:xfrm>
          <a:prstGeom prst="rect">
            <a:avLst/>
          </a:prstGeom>
          <a:noFill/>
        </p:spPr>
        <p:txBody>
          <a:bodyPr wrap="none" anchor="b">
            <a:spAutoFit/>
          </a:bodyPr>
          <a:lstStyle/>
          <a:p>
            <a:pPr fontAlgn="auto">
              <a:spcBef>
                <a:spcPts val="0"/>
              </a:spcBef>
              <a:spcAft>
                <a:spcPts val="0"/>
              </a:spcAft>
              <a:defRPr/>
            </a:pPr>
            <a:r>
              <a:rPr lang="en-US" sz="1050" b="1" dirty="0">
                <a:latin typeface="+mn-lt"/>
                <a:cs typeface="+mn-cs"/>
              </a:rPr>
              <a:t>ESX Host</a:t>
            </a:r>
          </a:p>
        </p:txBody>
      </p:sp>
      <p:pic>
        <p:nvPicPr>
          <p:cNvPr id="49170" name="Picture 84" descr="VMware-gray.png"/>
          <p:cNvPicPr>
            <a:picLocks noChangeAspect="1"/>
          </p:cNvPicPr>
          <p:nvPr/>
        </p:nvPicPr>
        <p:blipFill>
          <a:blip r:embed="rId7" cstate="print"/>
          <a:srcRect/>
          <a:stretch>
            <a:fillRect/>
          </a:stretch>
        </p:blipFill>
        <p:spPr bwMode="auto">
          <a:xfrm>
            <a:off x="1784350" y="2989263"/>
            <a:ext cx="898525" cy="219075"/>
          </a:xfrm>
          <a:prstGeom prst="rect">
            <a:avLst/>
          </a:prstGeom>
          <a:noFill/>
          <a:ln w="9525">
            <a:noFill/>
            <a:miter lim="800000"/>
            <a:headEnd/>
            <a:tailEnd/>
          </a:ln>
        </p:spPr>
      </p:pic>
      <p:sp>
        <p:nvSpPr>
          <p:cNvPr id="83" name="Rectangle 82"/>
          <p:cNvSpPr/>
          <p:nvPr/>
        </p:nvSpPr>
        <p:spPr>
          <a:xfrm>
            <a:off x="1711325" y="2500313"/>
            <a:ext cx="1044575" cy="134937"/>
          </a:xfrm>
          <a:prstGeom prst="rect">
            <a:avLst/>
          </a:prstGeom>
          <a:solidFill>
            <a:srgbClr val="49A94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lnSpc>
                <a:spcPts val="1200"/>
              </a:lnSpc>
              <a:spcBef>
                <a:spcPts val="0"/>
              </a:spcBef>
              <a:spcAft>
                <a:spcPts val="0"/>
              </a:spcAft>
              <a:defRPr/>
            </a:pPr>
            <a:r>
              <a:rPr lang="en-US" sz="1000" b="1" dirty="0" smtClean="0"/>
              <a:t>KERNEL </a:t>
            </a:r>
            <a:r>
              <a:rPr lang="en-US" sz="1000" b="1" dirty="0"/>
              <a:t>VF</a:t>
            </a:r>
          </a:p>
        </p:txBody>
      </p:sp>
      <p:sp>
        <p:nvSpPr>
          <p:cNvPr id="2" name="Title 1"/>
          <p:cNvSpPr>
            <a:spLocks noGrp="1"/>
          </p:cNvSpPr>
          <p:nvPr>
            <p:ph type="title"/>
          </p:nvPr>
        </p:nvSpPr>
        <p:spPr/>
        <p:txBody>
          <a:bodyPr/>
          <a:lstStyle/>
          <a:p>
            <a:pPr>
              <a:defRPr/>
            </a:pPr>
            <a:r>
              <a:rPr dirty="0"/>
              <a:t>Introducing The </a:t>
            </a:r>
            <a:r>
              <a:rPr dirty="0" smtClean="0"/>
              <a:t>Idea of a Stateful Kernel Firewall</a:t>
            </a:r>
            <a:endParaRPr dirty="0"/>
          </a:p>
        </p:txBody>
      </p:sp>
      <p:pic>
        <p:nvPicPr>
          <p:cNvPr id="49173" name="Picture 23" descr="cloud2b.png"/>
          <p:cNvPicPr preferRelativeResize="0">
            <a:picLocks noChangeAspect="1"/>
          </p:cNvPicPr>
          <p:nvPr/>
        </p:nvPicPr>
        <p:blipFill>
          <a:blip r:embed="rId8" cstate="print"/>
          <a:srcRect/>
          <a:stretch>
            <a:fillRect/>
          </a:stretch>
        </p:blipFill>
        <p:spPr bwMode="auto">
          <a:xfrm>
            <a:off x="4279900" y="4926013"/>
            <a:ext cx="1284288" cy="846137"/>
          </a:xfrm>
          <a:prstGeom prst="rect">
            <a:avLst/>
          </a:prstGeom>
          <a:noFill/>
          <a:ln w="9525">
            <a:noFill/>
            <a:miter lim="800000"/>
            <a:headEnd/>
            <a:tailEnd/>
          </a:ln>
        </p:spPr>
      </p:pic>
      <p:grpSp>
        <p:nvGrpSpPr>
          <p:cNvPr id="49174" name="Group 71"/>
          <p:cNvGrpSpPr>
            <a:grpSpLocks/>
          </p:cNvGrpSpPr>
          <p:nvPr/>
        </p:nvGrpSpPr>
        <p:grpSpPr bwMode="auto">
          <a:xfrm>
            <a:off x="6173788" y="4343400"/>
            <a:ext cx="1370012" cy="986295"/>
            <a:chOff x="8017533" y="3022183"/>
            <a:chExt cx="718904" cy="542913"/>
          </a:xfrm>
        </p:grpSpPr>
        <p:pic>
          <p:nvPicPr>
            <p:cNvPr id="49192" name="Picture 6" descr="Juniper-Monitor.png"/>
            <p:cNvPicPr>
              <a:picLocks noChangeAspect="1"/>
            </p:cNvPicPr>
            <p:nvPr/>
          </p:nvPicPr>
          <p:blipFill>
            <a:blip r:embed="rId9" cstate="print"/>
            <a:srcRect/>
            <a:stretch>
              <a:fillRect/>
            </a:stretch>
          </p:blipFill>
          <p:spPr bwMode="auto">
            <a:xfrm>
              <a:off x="8069021" y="3022183"/>
              <a:ext cx="630179" cy="528638"/>
            </a:xfrm>
            <a:prstGeom prst="rect">
              <a:avLst/>
            </a:prstGeom>
            <a:noFill/>
            <a:ln w="9525">
              <a:noFill/>
              <a:miter lim="800000"/>
              <a:headEnd/>
              <a:tailEnd/>
            </a:ln>
          </p:spPr>
        </p:pic>
        <p:sp>
          <p:nvSpPr>
            <p:cNvPr id="49193" name="TextBox 41"/>
            <p:cNvSpPr txBox="1">
              <a:spLocks noChangeArrowheads="1"/>
            </p:cNvSpPr>
            <p:nvPr/>
          </p:nvSpPr>
          <p:spPr bwMode="auto">
            <a:xfrm>
              <a:off x="8017533" y="3082888"/>
              <a:ext cx="718904" cy="482208"/>
            </a:xfrm>
            <a:prstGeom prst="rect">
              <a:avLst/>
            </a:prstGeom>
            <a:noFill/>
            <a:ln w="9525">
              <a:noFill/>
              <a:miter lim="800000"/>
              <a:headEnd/>
              <a:tailEnd/>
            </a:ln>
          </p:spPr>
          <p:txBody>
            <a:bodyPr wrap="square">
              <a:spAutoFit/>
            </a:bodyPr>
            <a:lstStyle/>
            <a:p>
              <a:pPr algn="ctr">
                <a:lnSpc>
                  <a:spcPts val="1000"/>
                </a:lnSpc>
              </a:pPr>
              <a:r>
                <a:rPr lang="en-US" sz="1200" b="1" dirty="0" smtClean="0"/>
                <a:t>Security</a:t>
              </a:r>
              <a:br>
                <a:rPr lang="en-US" sz="1200" b="1" dirty="0" smtClean="0"/>
              </a:br>
              <a:r>
                <a:rPr lang="en-US" sz="1200" b="1" dirty="0" smtClean="0"/>
                <a:t>Policy</a:t>
              </a:r>
            </a:p>
            <a:p>
              <a:pPr algn="ctr">
                <a:lnSpc>
                  <a:spcPts val="1000"/>
                </a:lnSpc>
              </a:pPr>
              <a:r>
                <a:rPr lang="en-US" sz="1200" b="1" dirty="0" smtClean="0"/>
                <a:t>Management</a:t>
              </a:r>
              <a:endParaRPr lang="en-US" sz="1200" b="1" dirty="0"/>
            </a:p>
          </p:txBody>
        </p:sp>
      </p:grpSp>
      <p:cxnSp>
        <p:nvCxnSpPr>
          <p:cNvPr id="49175" name="Straight Connector 60"/>
          <p:cNvCxnSpPr>
            <a:cxnSpLocks noChangeShapeType="1"/>
          </p:cNvCxnSpPr>
          <p:nvPr/>
        </p:nvCxnSpPr>
        <p:spPr bwMode="auto">
          <a:xfrm rot="16200000" flipH="1">
            <a:off x="1470025" y="4340225"/>
            <a:ext cx="1541463" cy="4763"/>
          </a:xfrm>
          <a:prstGeom prst="line">
            <a:avLst/>
          </a:prstGeom>
          <a:noFill/>
          <a:ln w="38100">
            <a:solidFill>
              <a:schemeClr val="hlink"/>
            </a:solidFill>
            <a:round/>
            <a:headEnd type="none" w="med" len="sm"/>
            <a:tailEnd type="none" w="med" len="sm"/>
          </a:ln>
        </p:spPr>
      </p:cxnSp>
      <p:pic>
        <p:nvPicPr>
          <p:cNvPr id="49176" name="Picture 99" descr="SRX5800"/>
          <p:cNvPicPr>
            <a:picLocks noChangeAspect="1" noChangeArrowheads="1"/>
          </p:cNvPicPr>
          <p:nvPr/>
        </p:nvPicPr>
        <p:blipFill>
          <a:blip r:embed="rId10" cstate="print"/>
          <a:srcRect/>
          <a:stretch>
            <a:fillRect/>
          </a:stretch>
        </p:blipFill>
        <p:spPr bwMode="auto">
          <a:xfrm>
            <a:off x="2995613" y="4862513"/>
            <a:ext cx="660400" cy="971550"/>
          </a:xfrm>
          <a:prstGeom prst="rect">
            <a:avLst/>
          </a:prstGeom>
          <a:noFill/>
          <a:ln w="9525">
            <a:noFill/>
            <a:miter lim="800000"/>
            <a:headEnd/>
            <a:tailEnd/>
          </a:ln>
        </p:spPr>
      </p:pic>
      <p:pic>
        <p:nvPicPr>
          <p:cNvPr id="49177" name="Picture 34" descr="L2_L3 Switch 2.png"/>
          <p:cNvPicPr>
            <a:picLocks noChangeAspect="1"/>
          </p:cNvPicPr>
          <p:nvPr/>
        </p:nvPicPr>
        <p:blipFill>
          <a:blip r:embed="rId11" cstate="print"/>
          <a:srcRect/>
          <a:stretch>
            <a:fillRect/>
          </a:stretch>
        </p:blipFill>
        <p:spPr bwMode="auto">
          <a:xfrm>
            <a:off x="2093913" y="2686050"/>
            <a:ext cx="285750" cy="285750"/>
          </a:xfrm>
          <a:prstGeom prst="rect">
            <a:avLst/>
          </a:prstGeom>
          <a:noFill/>
          <a:ln w="9525">
            <a:noFill/>
            <a:miter lim="800000"/>
            <a:headEnd/>
            <a:tailEnd/>
          </a:ln>
        </p:spPr>
      </p:pic>
      <p:sp>
        <p:nvSpPr>
          <p:cNvPr id="44" name="TextBox 43"/>
          <p:cNvSpPr txBox="1"/>
          <p:nvPr/>
        </p:nvSpPr>
        <p:spPr>
          <a:xfrm>
            <a:off x="2846388" y="5791200"/>
            <a:ext cx="942887" cy="415498"/>
          </a:xfrm>
          <a:prstGeom prst="rect">
            <a:avLst/>
          </a:prstGeom>
          <a:noFill/>
        </p:spPr>
        <p:txBody>
          <a:bodyPr wrap="none" anchor="b">
            <a:spAutoFit/>
          </a:bodyPr>
          <a:lstStyle/>
          <a:p>
            <a:pPr fontAlgn="auto">
              <a:spcBef>
                <a:spcPts val="0"/>
              </a:spcBef>
              <a:spcAft>
                <a:spcPts val="0"/>
              </a:spcAft>
              <a:defRPr/>
            </a:pPr>
            <a:r>
              <a:rPr lang="en-US" sz="1050" b="1" dirty="0" smtClean="0">
                <a:latin typeface="+mn-lt"/>
                <a:cs typeface="+mn-cs"/>
              </a:rPr>
              <a:t>Data Center</a:t>
            </a:r>
          </a:p>
          <a:p>
            <a:pPr algn="ctr" fontAlgn="auto">
              <a:spcBef>
                <a:spcPts val="0"/>
              </a:spcBef>
              <a:spcAft>
                <a:spcPts val="0"/>
              </a:spcAft>
              <a:defRPr/>
            </a:pPr>
            <a:r>
              <a:rPr lang="en-US" sz="1050" b="1" dirty="0" smtClean="0">
                <a:latin typeface="+mn-lt"/>
                <a:cs typeface="+mn-cs"/>
              </a:rPr>
              <a:t>Firewall</a:t>
            </a:r>
            <a:endParaRPr lang="en-US" sz="1050" b="1" dirty="0">
              <a:latin typeface="+mn-lt"/>
              <a:cs typeface="+mn-cs"/>
            </a:endParaRPr>
          </a:p>
        </p:txBody>
      </p:sp>
      <p:sp>
        <p:nvSpPr>
          <p:cNvPr id="46" name="TextBox 45"/>
          <p:cNvSpPr txBox="1"/>
          <p:nvPr/>
        </p:nvSpPr>
        <p:spPr>
          <a:xfrm>
            <a:off x="1973323" y="5791200"/>
            <a:ext cx="659155" cy="415498"/>
          </a:xfrm>
          <a:prstGeom prst="rect">
            <a:avLst/>
          </a:prstGeom>
          <a:noFill/>
        </p:spPr>
        <p:txBody>
          <a:bodyPr wrap="none" anchor="b">
            <a:spAutoFit/>
          </a:bodyPr>
          <a:lstStyle/>
          <a:p>
            <a:pPr algn="ctr" fontAlgn="auto">
              <a:spcBef>
                <a:spcPts val="0"/>
              </a:spcBef>
              <a:spcAft>
                <a:spcPts val="0"/>
              </a:spcAft>
              <a:defRPr/>
            </a:pPr>
            <a:r>
              <a:rPr lang="en-US" sz="1050" b="1" dirty="0" smtClean="0">
                <a:latin typeface="+mn-lt"/>
                <a:cs typeface="+mn-cs"/>
              </a:rPr>
              <a:t>Access</a:t>
            </a:r>
            <a:br>
              <a:rPr lang="en-US" sz="1050" b="1" dirty="0" smtClean="0">
                <a:latin typeface="+mn-lt"/>
                <a:cs typeface="+mn-cs"/>
              </a:rPr>
            </a:br>
            <a:r>
              <a:rPr lang="en-US" sz="1050" b="1" dirty="0" smtClean="0">
                <a:latin typeface="+mn-lt"/>
                <a:cs typeface="+mn-cs"/>
              </a:rPr>
              <a:t>Switch</a:t>
            </a:r>
            <a:endParaRPr lang="en-US" sz="1050" b="1" dirty="0">
              <a:latin typeface="+mn-lt"/>
              <a:cs typeface="+mn-cs"/>
            </a:endParaRPr>
          </a:p>
        </p:txBody>
      </p:sp>
      <p:pic>
        <p:nvPicPr>
          <p:cNvPr id="49180" name="Picture 46" descr="Server 1.png"/>
          <p:cNvPicPr>
            <a:picLocks noChangeAspect="1"/>
          </p:cNvPicPr>
          <p:nvPr/>
        </p:nvPicPr>
        <p:blipFill>
          <a:blip r:embed="rId6" cstate="print"/>
          <a:srcRect/>
          <a:stretch>
            <a:fillRect/>
          </a:stretch>
        </p:blipFill>
        <p:spPr bwMode="auto">
          <a:xfrm>
            <a:off x="2084388" y="3394075"/>
            <a:ext cx="314325" cy="542925"/>
          </a:xfrm>
          <a:prstGeom prst="rect">
            <a:avLst/>
          </a:prstGeom>
          <a:noFill/>
          <a:ln w="9525">
            <a:noFill/>
            <a:miter lim="800000"/>
            <a:headEnd/>
            <a:tailEnd/>
          </a:ln>
        </p:spPr>
      </p:pic>
      <p:sp>
        <p:nvSpPr>
          <p:cNvPr id="48" name="TextBox 47"/>
          <p:cNvSpPr txBox="1"/>
          <p:nvPr/>
        </p:nvSpPr>
        <p:spPr>
          <a:xfrm>
            <a:off x="4367213" y="5221288"/>
            <a:ext cx="1055687" cy="254000"/>
          </a:xfrm>
          <a:prstGeom prst="rect">
            <a:avLst/>
          </a:prstGeom>
          <a:noFill/>
        </p:spPr>
        <p:txBody>
          <a:bodyPr anchor="b">
            <a:spAutoFit/>
          </a:bodyPr>
          <a:lstStyle/>
          <a:p>
            <a:pPr algn="ctr" fontAlgn="auto">
              <a:spcBef>
                <a:spcPts val="0"/>
              </a:spcBef>
              <a:spcAft>
                <a:spcPts val="0"/>
              </a:spcAft>
              <a:defRPr/>
            </a:pPr>
            <a:r>
              <a:rPr lang="en-US" sz="1050" b="1" dirty="0">
                <a:latin typeface="+mn-lt"/>
                <a:cs typeface="+mn-cs"/>
              </a:rPr>
              <a:t>Network</a:t>
            </a:r>
          </a:p>
        </p:txBody>
      </p:sp>
      <p:grpSp>
        <p:nvGrpSpPr>
          <p:cNvPr id="49182" name="Group 71"/>
          <p:cNvGrpSpPr>
            <a:grpSpLocks/>
          </p:cNvGrpSpPr>
          <p:nvPr/>
        </p:nvGrpSpPr>
        <p:grpSpPr bwMode="auto">
          <a:xfrm>
            <a:off x="6172199" y="5334000"/>
            <a:ext cx="1357312" cy="914400"/>
            <a:chOff x="8022665" y="3022183"/>
            <a:chExt cx="718904" cy="528638"/>
          </a:xfrm>
        </p:grpSpPr>
        <p:pic>
          <p:nvPicPr>
            <p:cNvPr id="49190" name="Picture 6" descr="Juniper-Monitor.png"/>
            <p:cNvPicPr>
              <a:picLocks noChangeAspect="1"/>
            </p:cNvPicPr>
            <p:nvPr/>
          </p:nvPicPr>
          <p:blipFill>
            <a:blip r:embed="rId9" cstate="print"/>
            <a:srcRect/>
            <a:stretch>
              <a:fillRect/>
            </a:stretch>
          </p:blipFill>
          <p:spPr bwMode="auto">
            <a:xfrm>
              <a:off x="8069021" y="3022183"/>
              <a:ext cx="630179" cy="528638"/>
            </a:xfrm>
            <a:prstGeom prst="rect">
              <a:avLst/>
            </a:prstGeom>
            <a:noFill/>
            <a:ln w="9525">
              <a:noFill/>
              <a:miter lim="800000"/>
              <a:headEnd/>
              <a:tailEnd/>
            </a:ln>
          </p:spPr>
        </p:pic>
        <p:sp>
          <p:nvSpPr>
            <p:cNvPr id="49191" name="TextBox 52"/>
            <p:cNvSpPr txBox="1">
              <a:spLocks noChangeArrowheads="1"/>
            </p:cNvSpPr>
            <p:nvPr/>
          </p:nvSpPr>
          <p:spPr bwMode="auto">
            <a:xfrm>
              <a:off x="8022665" y="3066236"/>
              <a:ext cx="718904" cy="351678"/>
            </a:xfrm>
            <a:prstGeom prst="rect">
              <a:avLst/>
            </a:prstGeom>
            <a:noFill/>
            <a:ln w="9525">
              <a:noFill/>
              <a:miter lim="800000"/>
              <a:headEnd/>
              <a:tailEnd/>
            </a:ln>
          </p:spPr>
          <p:txBody>
            <a:bodyPr>
              <a:spAutoFit/>
            </a:bodyPr>
            <a:lstStyle/>
            <a:p>
              <a:pPr algn="ctr">
                <a:lnSpc>
                  <a:spcPts val="1000"/>
                </a:lnSpc>
              </a:pPr>
              <a:r>
                <a:rPr lang="en-US" sz="1200" b="1" dirty="0" smtClean="0"/>
                <a:t>Security</a:t>
              </a:r>
              <a:br>
                <a:rPr lang="en-US" sz="1200" b="1" dirty="0" smtClean="0"/>
              </a:br>
              <a:r>
                <a:rPr lang="en-US" sz="1200" b="1" dirty="0" smtClean="0"/>
                <a:t>Information</a:t>
              </a:r>
            </a:p>
            <a:p>
              <a:pPr algn="ctr">
                <a:lnSpc>
                  <a:spcPts val="1000"/>
                </a:lnSpc>
              </a:pPr>
              <a:r>
                <a:rPr lang="en-US" sz="1200" b="1" dirty="0" smtClean="0"/>
                <a:t>And Event</a:t>
              </a:r>
              <a:br>
                <a:rPr lang="en-US" sz="1200" b="1" dirty="0" smtClean="0"/>
              </a:br>
              <a:r>
                <a:rPr lang="en-US" sz="1200" b="1" dirty="0" smtClean="0"/>
                <a:t>Management</a:t>
              </a:r>
              <a:endParaRPr lang="en-US" sz="1200" b="1" dirty="0"/>
            </a:p>
          </p:txBody>
        </p:sp>
      </p:grpSp>
      <p:grpSp>
        <p:nvGrpSpPr>
          <p:cNvPr id="49183" name="Group 154"/>
          <p:cNvGrpSpPr>
            <a:grpSpLocks/>
          </p:cNvGrpSpPr>
          <p:nvPr/>
        </p:nvGrpSpPr>
        <p:grpSpPr bwMode="auto">
          <a:xfrm>
            <a:off x="1828800" y="5105400"/>
            <a:ext cx="914400" cy="685800"/>
            <a:chOff x="3185417" y="5040271"/>
            <a:chExt cx="576163" cy="327064"/>
          </a:xfrm>
        </p:grpSpPr>
        <p:pic>
          <p:nvPicPr>
            <p:cNvPr id="49187" name="Picture 155" descr="EX 3200_24.png"/>
            <p:cNvPicPr>
              <a:picLocks noChangeAspect="1"/>
            </p:cNvPicPr>
            <p:nvPr>
              <p:custDataLst>
                <p:tags r:id="rId1"/>
              </p:custDataLst>
            </p:nvPr>
          </p:nvPicPr>
          <p:blipFill>
            <a:blip r:embed="rId12" cstate="print"/>
            <a:srcRect/>
            <a:stretch>
              <a:fillRect/>
            </a:stretch>
          </p:blipFill>
          <p:spPr bwMode="auto">
            <a:xfrm>
              <a:off x="3187797" y="5146107"/>
              <a:ext cx="573783" cy="111160"/>
            </a:xfrm>
            <a:prstGeom prst="rect">
              <a:avLst/>
            </a:prstGeom>
            <a:noFill/>
            <a:ln w="9525">
              <a:noFill/>
              <a:miter lim="800000"/>
              <a:headEnd/>
              <a:tailEnd/>
            </a:ln>
          </p:spPr>
        </p:pic>
        <p:pic>
          <p:nvPicPr>
            <p:cNvPr id="49188" name="Picture 156" descr="EX 3200_48.png"/>
            <p:cNvPicPr>
              <a:picLocks noChangeAspect="1"/>
            </p:cNvPicPr>
            <p:nvPr>
              <p:custDataLst>
                <p:tags r:id="rId2"/>
              </p:custDataLst>
            </p:nvPr>
          </p:nvPicPr>
          <p:blipFill>
            <a:blip r:embed="rId13" cstate="print"/>
            <a:srcRect/>
            <a:stretch>
              <a:fillRect/>
            </a:stretch>
          </p:blipFill>
          <p:spPr bwMode="auto">
            <a:xfrm>
              <a:off x="3185417" y="5040271"/>
              <a:ext cx="573783" cy="111160"/>
            </a:xfrm>
            <a:prstGeom prst="rect">
              <a:avLst/>
            </a:prstGeom>
            <a:noFill/>
            <a:ln w="9525">
              <a:noFill/>
              <a:miter lim="800000"/>
              <a:headEnd/>
              <a:tailEnd/>
            </a:ln>
          </p:spPr>
        </p:pic>
        <p:pic>
          <p:nvPicPr>
            <p:cNvPr id="49189" name="Picture 157" descr="EX 3200_48.png"/>
            <p:cNvPicPr>
              <a:picLocks noChangeAspect="1"/>
            </p:cNvPicPr>
            <p:nvPr>
              <p:custDataLst>
                <p:tags r:id="rId3"/>
              </p:custDataLst>
            </p:nvPr>
          </p:nvPicPr>
          <p:blipFill>
            <a:blip r:embed="rId13" cstate="print"/>
            <a:srcRect/>
            <a:stretch>
              <a:fillRect/>
            </a:stretch>
          </p:blipFill>
          <p:spPr bwMode="auto">
            <a:xfrm>
              <a:off x="3185417" y="5256175"/>
              <a:ext cx="573783" cy="111160"/>
            </a:xfrm>
            <a:prstGeom prst="rect">
              <a:avLst/>
            </a:prstGeom>
            <a:noFill/>
            <a:ln w="9525">
              <a:noFill/>
              <a:miter lim="800000"/>
              <a:headEnd/>
              <a:tailEnd/>
            </a:ln>
          </p:spPr>
        </p:pic>
      </p:grpSp>
      <p:sp>
        <p:nvSpPr>
          <p:cNvPr id="49184" name="TextBox 58"/>
          <p:cNvSpPr txBox="1">
            <a:spLocks noChangeArrowheads="1"/>
          </p:cNvSpPr>
          <p:nvPr/>
        </p:nvSpPr>
        <p:spPr bwMode="auto">
          <a:xfrm>
            <a:off x="1357313" y="1574800"/>
            <a:ext cx="361950" cy="244475"/>
          </a:xfrm>
          <a:prstGeom prst="rect">
            <a:avLst/>
          </a:prstGeom>
          <a:noFill/>
          <a:ln w="9525">
            <a:noFill/>
            <a:miter lim="800000"/>
            <a:headEnd/>
            <a:tailEnd/>
          </a:ln>
        </p:spPr>
        <p:txBody>
          <a:bodyPr wrap="none" anchor="b"/>
          <a:lstStyle/>
          <a:p>
            <a:pPr algn="ctr"/>
            <a:r>
              <a:rPr lang="en-US" sz="1000" b="1" dirty="0"/>
              <a:t>VM1</a:t>
            </a:r>
          </a:p>
        </p:txBody>
      </p:sp>
      <p:sp>
        <p:nvSpPr>
          <p:cNvPr id="49185" name="TextBox 59"/>
          <p:cNvSpPr txBox="1">
            <a:spLocks noChangeArrowheads="1"/>
          </p:cNvSpPr>
          <p:nvPr/>
        </p:nvSpPr>
        <p:spPr bwMode="auto">
          <a:xfrm>
            <a:off x="2047875" y="1574800"/>
            <a:ext cx="361950" cy="244475"/>
          </a:xfrm>
          <a:prstGeom prst="rect">
            <a:avLst/>
          </a:prstGeom>
          <a:noFill/>
          <a:ln w="9525">
            <a:noFill/>
            <a:miter lim="800000"/>
            <a:headEnd/>
            <a:tailEnd/>
          </a:ln>
        </p:spPr>
        <p:txBody>
          <a:bodyPr wrap="none" anchor="b"/>
          <a:lstStyle/>
          <a:p>
            <a:pPr algn="ctr"/>
            <a:r>
              <a:rPr lang="en-US" sz="1000" b="1" dirty="0"/>
              <a:t>VM2</a:t>
            </a:r>
          </a:p>
        </p:txBody>
      </p:sp>
      <p:sp>
        <p:nvSpPr>
          <p:cNvPr id="49186" name="TextBox 61"/>
          <p:cNvSpPr txBox="1">
            <a:spLocks noChangeArrowheads="1"/>
          </p:cNvSpPr>
          <p:nvPr/>
        </p:nvSpPr>
        <p:spPr bwMode="auto">
          <a:xfrm>
            <a:off x="2776538" y="1574800"/>
            <a:ext cx="361950" cy="244475"/>
          </a:xfrm>
          <a:prstGeom prst="rect">
            <a:avLst/>
          </a:prstGeom>
          <a:noFill/>
          <a:ln w="9525">
            <a:noFill/>
            <a:miter lim="800000"/>
            <a:headEnd/>
            <a:tailEnd/>
          </a:ln>
        </p:spPr>
        <p:txBody>
          <a:bodyPr wrap="none" anchor="b"/>
          <a:lstStyle/>
          <a:p>
            <a:pPr algn="ctr"/>
            <a:r>
              <a:rPr lang="en-US" sz="1000" b="1" dirty="0"/>
              <a:t>VM3</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2616200" y="1358900"/>
            <a:ext cx="2178050" cy="2124075"/>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56" name="Rectangle 55"/>
          <p:cNvSpPr/>
          <p:nvPr/>
        </p:nvSpPr>
        <p:spPr>
          <a:xfrm>
            <a:off x="152400" y="1371600"/>
            <a:ext cx="2179638" cy="2125663"/>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pic>
        <p:nvPicPr>
          <p:cNvPr id="53253" name="Picture 52"/>
          <p:cNvPicPr>
            <a:picLocks noChangeAspect="1" noChangeArrowheads="1"/>
          </p:cNvPicPr>
          <p:nvPr/>
        </p:nvPicPr>
        <p:blipFill>
          <a:blip r:embed="rId9" cstate="print"/>
          <a:srcRect/>
          <a:stretch>
            <a:fillRect/>
          </a:stretch>
        </p:blipFill>
        <p:spPr bwMode="invGray">
          <a:xfrm>
            <a:off x="2147888" y="4648200"/>
            <a:ext cx="747712" cy="1122363"/>
          </a:xfrm>
          <a:prstGeom prst="rect">
            <a:avLst/>
          </a:prstGeom>
          <a:noFill/>
          <a:ln w="28575" algn="ctr">
            <a:noFill/>
            <a:miter lim="800000"/>
            <a:headEnd/>
            <a:tailEnd/>
          </a:ln>
        </p:spPr>
      </p:pic>
      <p:cxnSp>
        <p:nvCxnSpPr>
          <p:cNvPr id="82" name="Straight Connector 81"/>
          <p:cNvCxnSpPr/>
          <p:nvPr/>
        </p:nvCxnSpPr>
        <p:spPr>
          <a:xfrm rot="16200000" flipH="1">
            <a:off x="2878138" y="4437062"/>
            <a:ext cx="1568450" cy="9525"/>
          </a:xfrm>
          <a:prstGeom prst="line">
            <a:avLst/>
          </a:prstGeom>
          <a:ln>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92" name="Straight Connector 91"/>
          <p:cNvCxnSpPr/>
          <p:nvPr/>
        </p:nvCxnSpPr>
        <p:spPr>
          <a:xfrm flipV="1">
            <a:off x="1500188" y="5334000"/>
            <a:ext cx="2233612" cy="9525"/>
          </a:xfrm>
          <a:prstGeom prst="line">
            <a:avLst/>
          </a:prstGeom>
          <a:ln>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84" name="Rectangle 83"/>
          <p:cNvSpPr/>
          <p:nvPr/>
        </p:nvSpPr>
        <p:spPr>
          <a:xfrm>
            <a:off x="706438" y="2446338"/>
            <a:ext cx="1036637" cy="831850"/>
          </a:xfrm>
          <a:prstGeom prst="rect">
            <a:avLst/>
          </a:prstGeom>
          <a:solidFill>
            <a:srgbClr val="2F5376"/>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cxnSp>
        <p:nvCxnSpPr>
          <p:cNvPr id="57" name="Straight Connector 56"/>
          <p:cNvCxnSpPr/>
          <p:nvPr/>
        </p:nvCxnSpPr>
        <p:spPr>
          <a:xfrm rot="16200000" flipH="1">
            <a:off x="678656" y="3024982"/>
            <a:ext cx="898525"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889000" y="3021013"/>
            <a:ext cx="890587"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a:off x="1570038" y="2219325"/>
            <a:ext cx="76676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866775" y="2593975"/>
            <a:ext cx="109855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374650" y="2519363"/>
            <a:ext cx="1706563" cy="79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53262" name="Picture 75" descr="Server 1.png"/>
          <p:cNvPicPr>
            <a:picLocks noChangeAspect="1"/>
          </p:cNvPicPr>
          <p:nvPr/>
        </p:nvPicPr>
        <p:blipFill>
          <a:blip r:embed="rId10" cstate="print"/>
          <a:srcRect/>
          <a:stretch>
            <a:fillRect/>
          </a:stretch>
        </p:blipFill>
        <p:spPr bwMode="auto">
          <a:xfrm>
            <a:off x="1028700" y="1593850"/>
            <a:ext cx="401638" cy="695325"/>
          </a:xfrm>
          <a:prstGeom prst="rect">
            <a:avLst/>
          </a:prstGeom>
          <a:noFill/>
          <a:ln w="9525">
            <a:noFill/>
            <a:miter lim="800000"/>
            <a:headEnd/>
            <a:tailEnd/>
          </a:ln>
        </p:spPr>
      </p:pic>
      <p:pic>
        <p:nvPicPr>
          <p:cNvPr id="53263" name="Picture 76" descr="Server 1.png"/>
          <p:cNvPicPr>
            <a:picLocks noChangeAspect="1"/>
          </p:cNvPicPr>
          <p:nvPr/>
        </p:nvPicPr>
        <p:blipFill>
          <a:blip r:embed="rId10" cstate="print"/>
          <a:srcRect/>
          <a:stretch>
            <a:fillRect/>
          </a:stretch>
        </p:blipFill>
        <p:spPr bwMode="auto">
          <a:xfrm>
            <a:off x="1744663" y="1593850"/>
            <a:ext cx="401637" cy="695325"/>
          </a:xfrm>
          <a:prstGeom prst="rect">
            <a:avLst/>
          </a:prstGeom>
          <a:noFill/>
          <a:ln w="9525">
            <a:noFill/>
            <a:miter lim="800000"/>
            <a:headEnd/>
            <a:tailEnd/>
          </a:ln>
        </p:spPr>
      </p:pic>
      <p:sp>
        <p:nvSpPr>
          <p:cNvPr id="79" name="TextBox 78"/>
          <p:cNvSpPr txBox="1"/>
          <p:nvPr/>
        </p:nvSpPr>
        <p:spPr>
          <a:xfrm rot="5400000">
            <a:off x="2014538" y="2247900"/>
            <a:ext cx="833438" cy="268287"/>
          </a:xfrm>
          <a:prstGeom prst="rect">
            <a:avLst/>
          </a:prstGeom>
          <a:noFill/>
        </p:spPr>
        <p:txBody>
          <a:bodyPr wrap="none" anchor="b">
            <a:spAutoFit/>
          </a:bodyPr>
          <a:lstStyle/>
          <a:p>
            <a:pPr fontAlgn="auto">
              <a:spcBef>
                <a:spcPts val="0"/>
              </a:spcBef>
              <a:spcAft>
                <a:spcPts val="0"/>
              </a:spcAft>
              <a:defRPr/>
            </a:pPr>
            <a:r>
              <a:rPr lang="en-US" sz="1050" b="1" dirty="0">
                <a:latin typeface="+mn-lt"/>
                <a:cs typeface="+mn-cs"/>
              </a:rPr>
              <a:t>ESX Host</a:t>
            </a:r>
          </a:p>
        </p:txBody>
      </p:sp>
      <p:pic>
        <p:nvPicPr>
          <p:cNvPr id="53265" name="Picture 84" descr="VMware-gray.png"/>
          <p:cNvPicPr>
            <a:picLocks noChangeAspect="1"/>
          </p:cNvPicPr>
          <p:nvPr/>
        </p:nvPicPr>
        <p:blipFill>
          <a:blip r:embed="rId11" cstate="print"/>
          <a:srcRect/>
          <a:stretch>
            <a:fillRect/>
          </a:stretch>
        </p:blipFill>
        <p:spPr bwMode="auto">
          <a:xfrm>
            <a:off x="774700" y="2989263"/>
            <a:ext cx="898525" cy="219075"/>
          </a:xfrm>
          <a:prstGeom prst="rect">
            <a:avLst/>
          </a:prstGeom>
          <a:noFill/>
          <a:ln w="9525">
            <a:noFill/>
            <a:miter lim="800000"/>
            <a:headEnd/>
            <a:tailEnd/>
          </a:ln>
        </p:spPr>
      </p:pic>
      <p:sp>
        <p:nvSpPr>
          <p:cNvPr id="2" name="Title 1"/>
          <p:cNvSpPr>
            <a:spLocks noGrp="1"/>
          </p:cNvSpPr>
          <p:nvPr>
            <p:ph type="title"/>
          </p:nvPr>
        </p:nvSpPr>
        <p:spPr/>
        <p:txBody>
          <a:bodyPr/>
          <a:lstStyle/>
          <a:p>
            <a:pPr>
              <a:defRPr/>
            </a:pPr>
            <a:r>
              <a:rPr dirty="0"/>
              <a:t>Follow-me policies</a:t>
            </a:r>
          </a:p>
        </p:txBody>
      </p:sp>
      <p:cxnSp>
        <p:nvCxnSpPr>
          <p:cNvPr id="61" name="Straight Connector 60"/>
          <p:cNvCxnSpPr/>
          <p:nvPr/>
        </p:nvCxnSpPr>
        <p:spPr>
          <a:xfrm rot="16200000" flipH="1">
            <a:off x="444501" y="4324350"/>
            <a:ext cx="1568450" cy="9525"/>
          </a:xfrm>
          <a:prstGeom prst="line">
            <a:avLst/>
          </a:prstGeom>
          <a:ln>
            <a:solidFill>
              <a:schemeClr val="accent5"/>
            </a:solidFill>
          </a:ln>
          <a:effectLst/>
        </p:spPr>
        <p:style>
          <a:lnRef idx="2">
            <a:schemeClr val="accent1"/>
          </a:lnRef>
          <a:fillRef idx="0">
            <a:schemeClr val="accent1"/>
          </a:fillRef>
          <a:effectRef idx="1">
            <a:schemeClr val="accent1"/>
          </a:effectRef>
          <a:fontRef idx="minor">
            <a:schemeClr val="tx1"/>
          </a:fontRef>
        </p:style>
      </p:cxnSp>
      <p:pic>
        <p:nvPicPr>
          <p:cNvPr id="53268" name="Picture 34" descr="L2_L3 Switch 2.png"/>
          <p:cNvPicPr>
            <a:picLocks noChangeAspect="1"/>
          </p:cNvPicPr>
          <p:nvPr/>
        </p:nvPicPr>
        <p:blipFill>
          <a:blip r:embed="rId12" cstate="print"/>
          <a:srcRect/>
          <a:stretch>
            <a:fillRect/>
          </a:stretch>
        </p:blipFill>
        <p:spPr bwMode="auto">
          <a:xfrm>
            <a:off x="1084263" y="2686050"/>
            <a:ext cx="285750" cy="285750"/>
          </a:xfrm>
          <a:prstGeom prst="rect">
            <a:avLst/>
          </a:prstGeom>
          <a:noFill/>
          <a:ln w="9525">
            <a:noFill/>
            <a:miter lim="800000"/>
            <a:headEnd/>
            <a:tailEnd/>
          </a:ln>
        </p:spPr>
      </p:pic>
      <p:sp>
        <p:nvSpPr>
          <p:cNvPr id="44" name="TextBox 43"/>
          <p:cNvSpPr txBox="1"/>
          <p:nvPr/>
        </p:nvSpPr>
        <p:spPr>
          <a:xfrm>
            <a:off x="1905000" y="5867400"/>
            <a:ext cx="979755" cy="415498"/>
          </a:xfrm>
          <a:prstGeom prst="rect">
            <a:avLst/>
          </a:prstGeom>
          <a:noFill/>
        </p:spPr>
        <p:txBody>
          <a:bodyPr wrap="none" anchor="b">
            <a:spAutoFit/>
          </a:bodyPr>
          <a:lstStyle/>
          <a:p>
            <a:pPr algn="ctr" fontAlgn="auto">
              <a:spcBef>
                <a:spcPts val="0"/>
              </a:spcBef>
              <a:spcAft>
                <a:spcPts val="0"/>
              </a:spcAft>
              <a:defRPr/>
            </a:pPr>
            <a:r>
              <a:rPr lang="en-US" sz="1050" b="1" dirty="0" smtClean="0">
                <a:latin typeface="+mn-lt"/>
                <a:cs typeface="+mn-cs"/>
              </a:rPr>
              <a:t>Data Centre </a:t>
            </a:r>
            <a:br>
              <a:rPr lang="en-US" sz="1050" b="1" dirty="0" smtClean="0">
                <a:latin typeface="+mn-lt"/>
                <a:cs typeface="+mn-cs"/>
              </a:rPr>
            </a:br>
            <a:r>
              <a:rPr lang="en-US" sz="1050" b="1" dirty="0" smtClean="0">
                <a:latin typeface="+mn-lt"/>
                <a:cs typeface="+mn-cs"/>
              </a:rPr>
              <a:t>Firewall</a:t>
            </a:r>
            <a:endParaRPr lang="en-US" sz="1050" b="1" dirty="0">
              <a:latin typeface="+mn-lt"/>
              <a:cs typeface="+mn-cs"/>
            </a:endParaRPr>
          </a:p>
        </p:txBody>
      </p:sp>
      <p:sp>
        <p:nvSpPr>
          <p:cNvPr id="46" name="TextBox 45"/>
          <p:cNvSpPr txBox="1"/>
          <p:nvPr/>
        </p:nvSpPr>
        <p:spPr>
          <a:xfrm>
            <a:off x="685800" y="5894472"/>
            <a:ext cx="1128835" cy="253916"/>
          </a:xfrm>
          <a:prstGeom prst="rect">
            <a:avLst/>
          </a:prstGeom>
          <a:noFill/>
        </p:spPr>
        <p:txBody>
          <a:bodyPr wrap="none" anchor="b">
            <a:spAutoFit/>
          </a:bodyPr>
          <a:lstStyle/>
          <a:p>
            <a:pPr fontAlgn="auto">
              <a:spcBef>
                <a:spcPts val="0"/>
              </a:spcBef>
              <a:spcAft>
                <a:spcPts val="0"/>
              </a:spcAft>
              <a:defRPr/>
            </a:pPr>
            <a:r>
              <a:rPr lang="en-US" sz="1050" b="1" dirty="0" smtClean="0">
                <a:latin typeface="+mn-lt"/>
                <a:cs typeface="+mn-cs"/>
              </a:rPr>
              <a:t>Access Switch</a:t>
            </a:r>
            <a:endParaRPr lang="en-US" sz="1050" b="1" dirty="0">
              <a:latin typeface="+mn-lt"/>
              <a:cs typeface="+mn-cs"/>
            </a:endParaRPr>
          </a:p>
        </p:txBody>
      </p:sp>
      <p:pic>
        <p:nvPicPr>
          <p:cNvPr id="53271" name="Picture 46" descr="Server 1.png"/>
          <p:cNvPicPr>
            <a:picLocks noChangeAspect="1"/>
          </p:cNvPicPr>
          <p:nvPr/>
        </p:nvPicPr>
        <p:blipFill>
          <a:blip r:embed="rId10" cstate="print"/>
          <a:srcRect/>
          <a:stretch>
            <a:fillRect/>
          </a:stretch>
        </p:blipFill>
        <p:spPr bwMode="auto">
          <a:xfrm>
            <a:off x="1074738" y="3394075"/>
            <a:ext cx="314325" cy="542925"/>
          </a:xfrm>
          <a:prstGeom prst="rect">
            <a:avLst/>
          </a:prstGeom>
          <a:noFill/>
          <a:ln w="9525">
            <a:noFill/>
            <a:miter lim="800000"/>
            <a:headEnd/>
            <a:tailEnd/>
          </a:ln>
        </p:spPr>
      </p:pic>
      <p:grpSp>
        <p:nvGrpSpPr>
          <p:cNvPr id="53272" name="Group 154"/>
          <p:cNvGrpSpPr>
            <a:grpSpLocks/>
          </p:cNvGrpSpPr>
          <p:nvPr/>
        </p:nvGrpSpPr>
        <p:grpSpPr bwMode="auto">
          <a:xfrm>
            <a:off x="819150" y="5105400"/>
            <a:ext cx="914400" cy="685800"/>
            <a:chOff x="3185417" y="5040271"/>
            <a:chExt cx="576163" cy="327064"/>
          </a:xfrm>
        </p:grpSpPr>
        <p:pic>
          <p:nvPicPr>
            <p:cNvPr id="53306" name="Picture 155" descr="EX 3200_24.png"/>
            <p:cNvPicPr>
              <a:picLocks noChangeAspect="1"/>
            </p:cNvPicPr>
            <p:nvPr>
              <p:custDataLst>
                <p:tags r:id="rId4"/>
              </p:custDataLst>
            </p:nvPr>
          </p:nvPicPr>
          <p:blipFill>
            <a:blip r:embed="rId13" cstate="print"/>
            <a:srcRect/>
            <a:stretch>
              <a:fillRect/>
            </a:stretch>
          </p:blipFill>
          <p:spPr bwMode="auto">
            <a:xfrm>
              <a:off x="3187797" y="5146107"/>
              <a:ext cx="573783" cy="111160"/>
            </a:xfrm>
            <a:prstGeom prst="rect">
              <a:avLst/>
            </a:prstGeom>
            <a:noFill/>
            <a:ln w="9525">
              <a:noFill/>
              <a:miter lim="800000"/>
              <a:headEnd/>
              <a:tailEnd/>
            </a:ln>
          </p:spPr>
        </p:pic>
        <p:pic>
          <p:nvPicPr>
            <p:cNvPr id="53307" name="Picture 156" descr="EX 3200_48.png"/>
            <p:cNvPicPr>
              <a:picLocks noChangeAspect="1"/>
            </p:cNvPicPr>
            <p:nvPr>
              <p:custDataLst>
                <p:tags r:id="rId5"/>
              </p:custDataLst>
            </p:nvPr>
          </p:nvPicPr>
          <p:blipFill>
            <a:blip r:embed="rId14" cstate="print"/>
            <a:srcRect/>
            <a:stretch>
              <a:fillRect/>
            </a:stretch>
          </p:blipFill>
          <p:spPr bwMode="auto">
            <a:xfrm>
              <a:off x="3185417" y="5040271"/>
              <a:ext cx="573783" cy="111160"/>
            </a:xfrm>
            <a:prstGeom prst="rect">
              <a:avLst/>
            </a:prstGeom>
            <a:noFill/>
            <a:ln w="9525">
              <a:noFill/>
              <a:miter lim="800000"/>
              <a:headEnd/>
              <a:tailEnd/>
            </a:ln>
          </p:spPr>
        </p:pic>
        <p:pic>
          <p:nvPicPr>
            <p:cNvPr id="53308" name="Picture 157" descr="EX 3200_48.png"/>
            <p:cNvPicPr>
              <a:picLocks noChangeAspect="1"/>
            </p:cNvPicPr>
            <p:nvPr>
              <p:custDataLst>
                <p:tags r:id="rId6"/>
              </p:custDataLst>
            </p:nvPr>
          </p:nvPicPr>
          <p:blipFill>
            <a:blip r:embed="rId14" cstate="print"/>
            <a:srcRect/>
            <a:stretch>
              <a:fillRect/>
            </a:stretch>
          </p:blipFill>
          <p:spPr bwMode="auto">
            <a:xfrm>
              <a:off x="3185417" y="5256175"/>
              <a:ext cx="573783" cy="111160"/>
            </a:xfrm>
            <a:prstGeom prst="rect">
              <a:avLst/>
            </a:prstGeom>
            <a:noFill/>
            <a:ln w="9525">
              <a:noFill/>
              <a:miter lim="800000"/>
              <a:headEnd/>
              <a:tailEnd/>
            </a:ln>
          </p:spPr>
        </p:pic>
      </p:grpSp>
      <p:sp>
        <p:nvSpPr>
          <p:cNvPr id="45" name="Rectangle 44"/>
          <p:cNvSpPr/>
          <p:nvPr/>
        </p:nvSpPr>
        <p:spPr>
          <a:xfrm>
            <a:off x="3170238" y="2471738"/>
            <a:ext cx="1036637" cy="831850"/>
          </a:xfrm>
          <a:prstGeom prst="rect">
            <a:avLst/>
          </a:prstGeom>
          <a:solidFill>
            <a:srgbClr val="2F5376"/>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cxnSp>
        <p:nvCxnSpPr>
          <p:cNvPr id="47" name="Straight Connector 46"/>
          <p:cNvCxnSpPr/>
          <p:nvPr/>
        </p:nvCxnSpPr>
        <p:spPr>
          <a:xfrm rot="16200000" flipH="1">
            <a:off x="3142456" y="3050382"/>
            <a:ext cx="898525"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3352800" y="3046413"/>
            <a:ext cx="890587"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4033838" y="2244725"/>
            <a:ext cx="76676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3225800" y="2620963"/>
            <a:ext cx="11906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2838450" y="2544763"/>
            <a:ext cx="1706563" cy="79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53279" name="Picture 73" descr="Server 1.png"/>
          <p:cNvPicPr>
            <a:picLocks noChangeAspect="1"/>
          </p:cNvPicPr>
          <p:nvPr/>
        </p:nvPicPr>
        <p:blipFill>
          <a:blip r:embed="rId10" cstate="print"/>
          <a:srcRect/>
          <a:stretch>
            <a:fillRect/>
          </a:stretch>
        </p:blipFill>
        <p:spPr bwMode="auto">
          <a:xfrm>
            <a:off x="4211638" y="1619250"/>
            <a:ext cx="401637" cy="695325"/>
          </a:xfrm>
          <a:prstGeom prst="rect">
            <a:avLst/>
          </a:prstGeom>
          <a:noFill/>
          <a:ln w="9525">
            <a:noFill/>
            <a:miter lim="800000"/>
            <a:headEnd/>
            <a:tailEnd/>
          </a:ln>
        </p:spPr>
      </p:pic>
      <p:pic>
        <p:nvPicPr>
          <p:cNvPr id="53280" name="Picture 75" descr="Server 1.png"/>
          <p:cNvPicPr>
            <a:picLocks noChangeAspect="1"/>
          </p:cNvPicPr>
          <p:nvPr/>
        </p:nvPicPr>
        <p:blipFill>
          <a:blip r:embed="rId10" cstate="print"/>
          <a:srcRect/>
          <a:stretch>
            <a:fillRect/>
          </a:stretch>
        </p:blipFill>
        <p:spPr bwMode="auto">
          <a:xfrm>
            <a:off x="3492500" y="1619250"/>
            <a:ext cx="401638" cy="695325"/>
          </a:xfrm>
          <a:prstGeom prst="rect">
            <a:avLst/>
          </a:prstGeom>
          <a:noFill/>
          <a:ln w="9525">
            <a:noFill/>
            <a:miter lim="800000"/>
            <a:headEnd/>
            <a:tailEnd/>
          </a:ln>
        </p:spPr>
      </p:pic>
      <p:sp>
        <p:nvSpPr>
          <p:cNvPr id="69" name="TextBox 68"/>
          <p:cNvSpPr txBox="1"/>
          <p:nvPr/>
        </p:nvSpPr>
        <p:spPr>
          <a:xfrm rot="5400000">
            <a:off x="4478338" y="2273300"/>
            <a:ext cx="833438" cy="268287"/>
          </a:xfrm>
          <a:prstGeom prst="rect">
            <a:avLst/>
          </a:prstGeom>
          <a:noFill/>
        </p:spPr>
        <p:txBody>
          <a:bodyPr wrap="none" anchor="b">
            <a:spAutoFit/>
          </a:bodyPr>
          <a:lstStyle/>
          <a:p>
            <a:pPr fontAlgn="auto">
              <a:spcBef>
                <a:spcPts val="0"/>
              </a:spcBef>
              <a:spcAft>
                <a:spcPts val="0"/>
              </a:spcAft>
              <a:defRPr/>
            </a:pPr>
            <a:r>
              <a:rPr lang="en-US" sz="1050" b="1" dirty="0">
                <a:latin typeface="+mn-lt"/>
                <a:cs typeface="+mn-cs"/>
              </a:rPr>
              <a:t>ESX Host</a:t>
            </a:r>
          </a:p>
        </p:txBody>
      </p:sp>
      <p:pic>
        <p:nvPicPr>
          <p:cNvPr id="53282" name="Picture 84" descr="VMware-gray.png"/>
          <p:cNvPicPr>
            <a:picLocks noChangeAspect="1"/>
          </p:cNvPicPr>
          <p:nvPr/>
        </p:nvPicPr>
        <p:blipFill>
          <a:blip r:embed="rId11" cstate="print"/>
          <a:srcRect/>
          <a:stretch>
            <a:fillRect/>
          </a:stretch>
        </p:blipFill>
        <p:spPr bwMode="auto">
          <a:xfrm>
            <a:off x="3238500" y="3014663"/>
            <a:ext cx="898525" cy="219075"/>
          </a:xfrm>
          <a:prstGeom prst="rect">
            <a:avLst/>
          </a:prstGeom>
          <a:noFill/>
          <a:ln w="9525">
            <a:noFill/>
            <a:miter lim="800000"/>
            <a:headEnd/>
            <a:tailEnd/>
          </a:ln>
        </p:spPr>
      </p:pic>
      <p:pic>
        <p:nvPicPr>
          <p:cNvPr id="53283" name="Picture 34" descr="L2_L3 Switch 2.png"/>
          <p:cNvPicPr>
            <a:picLocks noChangeAspect="1"/>
          </p:cNvPicPr>
          <p:nvPr/>
        </p:nvPicPr>
        <p:blipFill>
          <a:blip r:embed="rId12" cstate="print"/>
          <a:srcRect/>
          <a:stretch>
            <a:fillRect/>
          </a:stretch>
        </p:blipFill>
        <p:spPr bwMode="auto">
          <a:xfrm>
            <a:off x="3548063" y="2711450"/>
            <a:ext cx="285750" cy="285750"/>
          </a:xfrm>
          <a:prstGeom prst="rect">
            <a:avLst/>
          </a:prstGeom>
          <a:noFill/>
          <a:ln w="9525">
            <a:noFill/>
            <a:miter lim="800000"/>
            <a:headEnd/>
            <a:tailEnd/>
          </a:ln>
        </p:spPr>
      </p:pic>
      <p:pic>
        <p:nvPicPr>
          <p:cNvPr id="53284" name="Picture 46" descr="Server 1.png"/>
          <p:cNvPicPr>
            <a:picLocks noChangeAspect="1"/>
          </p:cNvPicPr>
          <p:nvPr/>
        </p:nvPicPr>
        <p:blipFill>
          <a:blip r:embed="rId10" cstate="print"/>
          <a:srcRect/>
          <a:stretch>
            <a:fillRect/>
          </a:stretch>
        </p:blipFill>
        <p:spPr bwMode="auto">
          <a:xfrm>
            <a:off x="3538538" y="3419475"/>
            <a:ext cx="314325" cy="542925"/>
          </a:xfrm>
          <a:prstGeom prst="rect">
            <a:avLst/>
          </a:prstGeom>
          <a:noFill/>
          <a:ln w="9525">
            <a:noFill/>
            <a:miter lim="800000"/>
            <a:headEnd/>
            <a:tailEnd/>
          </a:ln>
        </p:spPr>
      </p:pic>
      <p:sp>
        <p:nvSpPr>
          <p:cNvPr id="75" name="TextBox 74"/>
          <p:cNvSpPr txBox="1"/>
          <p:nvPr/>
        </p:nvSpPr>
        <p:spPr>
          <a:xfrm>
            <a:off x="2971800" y="5894472"/>
            <a:ext cx="1128835" cy="253916"/>
          </a:xfrm>
          <a:prstGeom prst="rect">
            <a:avLst/>
          </a:prstGeom>
          <a:noFill/>
        </p:spPr>
        <p:txBody>
          <a:bodyPr wrap="none" anchor="b">
            <a:spAutoFit/>
          </a:bodyPr>
          <a:lstStyle/>
          <a:p>
            <a:pPr fontAlgn="auto">
              <a:spcBef>
                <a:spcPts val="0"/>
              </a:spcBef>
              <a:spcAft>
                <a:spcPts val="0"/>
              </a:spcAft>
              <a:defRPr/>
            </a:pPr>
            <a:r>
              <a:rPr lang="en-US" sz="1050" b="1" dirty="0" smtClean="0">
                <a:latin typeface="+mn-lt"/>
                <a:cs typeface="+mn-cs"/>
              </a:rPr>
              <a:t>Access Switch</a:t>
            </a:r>
            <a:endParaRPr lang="en-US" sz="1050" b="1" dirty="0">
              <a:latin typeface="+mn-lt"/>
              <a:cs typeface="+mn-cs"/>
            </a:endParaRPr>
          </a:p>
        </p:txBody>
      </p:sp>
      <p:grpSp>
        <p:nvGrpSpPr>
          <p:cNvPr id="53286" name="Group 154"/>
          <p:cNvGrpSpPr>
            <a:grpSpLocks/>
          </p:cNvGrpSpPr>
          <p:nvPr/>
        </p:nvGrpSpPr>
        <p:grpSpPr bwMode="auto">
          <a:xfrm>
            <a:off x="3105150" y="5105400"/>
            <a:ext cx="914400" cy="685800"/>
            <a:chOff x="3185417" y="5040271"/>
            <a:chExt cx="576163" cy="327064"/>
          </a:xfrm>
        </p:grpSpPr>
        <p:pic>
          <p:nvPicPr>
            <p:cNvPr id="53303" name="Picture 155" descr="EX 3200_24.png"/>
            <p:cNvPicPr>
              <a:picLocks noChangeAspect="1"/>
            </p:cNvPicPr>
            <p:nvPr>
              <p:custDataLst>
                <p:tags r:id="rId1"/>
              </p:custDataLst>
            </p:nvPr>
          </p:nvPicPr>
          <p:blipFill>
            <a:blip r:embed="rId13" cstate="print"/>
            <a:srcRect/>
            <a:stretch>
              <a:fillRect/>
            </a:stretch>
          </p:blipFill>
          <p:spPr bwMode="auto">
            <a:xfrm>
              <a:off x="3187797" y="5146107"/>
              <a:ext cx="573783" cy="111160"/>
            </a:xfrm>
            <a:prstGeom prst="rect">
              <a:avLst/>
            </a:prstGeom>
            <a:noFill/>
            <a:ln w="9525">
              <a:noFill/>
              <a:miter lim="800000"/>
              <a:headEnd/>
              <a:tailEnd/>
            </a:ln>
          </p:spPr>
        </p:pic>
        <p:pic>
          <p:nvPicPr>
            <p:cNvPr id="53304" name="Picture 156" descr="EX 3200_48.png"/>
            <p:cNvPicPr>
              <a:picLocks noChangeAspect="1"/>
            </p:cNvPicPr>
            <p:nvPr>
              <p:custDataLst>
                <p:tags r:id="rId2"/>
              </p:custDataLst>
            </p:nvPr>
          </p:nvPicPr>
          <p:blipFill>
            <a:blip r:embed="rId14" cstate="print"/>
            <a:srcRect/>
            <a:stretch>
              <a:fillRect/>
            </a:stretch>
          </p:blipFill>
          <p:spPr bwMode="auto">
            <a:xfrm>
              <a:off x="3185417" y="5040271"/>
              <a:ext cx="573783" cy="111160"/>
            </a:xfrm>
            <a:prstGeom prst="rect">
              <a:avLst/>
            </a:prstGeom>
            <a:noFill/>
            <a:ln w="9525">
              <a:noFill/>
              <a:miter lim="800000"/>
              <a:headEnd/>
              <a:tailEnd/>
            </a:ln>
          </p:spPr>
        </p:pic>
        <p:pic>
          <p:nvPicPr>
            <p:cNvPr id="53305" name="Picture 157" descr="EX 3200_48.png"/>
            <p:cNvPicPr>
              <a:picLocks noChangeAspect="1"/>
            </p:cNvPicPr>
            <p:nvPr>
              <p:custDataLst>
                <p:tags r:id="rId3"/>
              </p:custDataLst>
            </p:nvPr>
          </p:nvPicPr>
          <p:blipFill>
            <a:blip r:embed="rId14" cstate="print"/>
            <a:srcRect/>
            <a:stretch>
              <a:fillRect/>
            </a:stretch>
          </p:blipFill>
          <p:spPr bwMode="auto">
            <a:xfrm>
              <a:off x="3185417" y="5256175"/>
              <a:ext cx="573783" cy="111160"/>
            </a:xfrm>
            <a:prstGeom prst="rect">
              <a:avLst/>
            </a:prstGeom>
            <a:noFill/>
            <a:ln w="9525">
              <a:noFill/>
              <a:miter lim="800000"/>
              <a:headEnd/>
              <a:tailEnd/>
            </a:ln>
          </p:spPr>
        </p:pic>
      </p:grpSp>
      <p:sp>
        <p:nvSpPr>
          <p:cNvPr id="53287" name="Text Box 4"/>
          <p:cNvSpPr txBox="1">
            <a:spLocks noChangeArrowheads="1"/>
          </p:cNvSpPr>
          <p:nvPr/>
        </p:nvSpPr>
        <p:spPr bwMode="auto">
          <a:xfrm>
            <a:off x="5181600" y="1295400"/>
            <a:ext cx="3505200" cy="3324225"/>
          </a:xfrm>
          <a:prstGeom prst="rect">
            <a:avLst/>
          </a:prstGeom>
          <a:noFill/>
          <a:ln w="28575" algn="ctr">
            <a:noFill/>
            <a:miter lim="800000"/>
            <a:headEnd/>
            <a:tailEnd/>
          </a:ln>
        </p:spPr>
        <p:txBody>
          <a:bodyPr lIns="0" tIns="0" rIns="0" bIns="0">
            <a:spAutoFit/>
          </a:bodyPr>
          <a:lstStyle/>
          <a:p>
            <a:pPr marL="228600" indent="-228600">
              <a:buFont typeface="Wingdings" pitchFamily="2" charset="2"/>
              <a:buChar char="§"/>
            </a:pPr>
            <a:r>
              <a:rPr lang="en-US" b="1" dirty="0"/>
              <a:t>When a VM migrates, the network policies of the VM are migrated to the new server port.</a:t>
            </a:r>
          </a:p>
          <a:p>
            <a:pPr marL="228600" indent="-228600">
              <a:buFont typeface="Wingdings" pitchFamily="2" charset="2"/>
              <a:buChar char="§"/>
            </a:pPr>
            <a:endParaRPr lang="en-US" b="1" dirty="0"/>
          </a:p>
          <a:p>
            <a:pPr marL="228600" indent="-228600">
              <a:buFont typeface="Wingdings" pitchFamily="2" charset="2"/>
              <a:buChar char="§"/>
            </a:pPr>
            <a:r>
              <a:rPr lang="en-US" b="1" dirty="0"/>
              <a:t>Traffic between VMs still gets re-directed to the same appliance in the Services cluster </a:t>
            </a:r>
          </a:p>
          <a:p>
            <a:pPr marL="228600" indent="-228600">
              <a:buFont typeface="Wingdings" pitchFamily="2" charset="2"/>
              <a:buChar char="§"/>
            </a:pPr>
            <a:endParaRPr lang="en-US" b="1" dirty="0"/>
          </a:p>
          <a:p>
            <a:pPr marL="228600" indent="-228600">
              <a:buFont typeface="Wingdings" pitchFamily="2" charset="2"/>
              <a:buChar char="§"/>
            </a:pPr>
            <a:r>
              <a:rPr lang="en-US" b="1" dirty="0"/>
              <a:t>No migration of services state is required</a:t>
            </a:r>
          </a:p>
        </p:txBody>
      </p:sp>
      <p:pic>
        <p:nvPicPr>
          <p:cNvPr id="53288" name="Picture 52"/>
          <p:cNvPicPr>
            <a:picLocks noChangeAspect="1" noChangeArrowheads="1"/>
          </p:cNvPicPr>
          <p:nvPr/>
        </p:nvPicPr>
        <p:blipFill>
          <a:blip r:embed="rId9" cstate="print"/>
          <a:srcRect/>
          <a:stretch>
            <a:fillRect/>
          </a:stretch>
        </p:blipFill>
        <p:spPr bwMode="invGray">
          <a:xfrm>
            <a:off x="1905000" y="4800600"/>
            <a:ext cx="747713" cy="1122363"/>
          </a:xfrm>
          <a:prstGeom prst="rect">
            <a:avLst/>
          </a:prstGeom>
          <a:noFill/>
          <a:ln w="28575" algn="ctr">
            <a:noFill/>
            <a:miter lim="800000"/>
            <a:headEnd/>
            <a:tailEnd/>
          </a:ln>
        </p:spPr>
      </p:pic>
      <p:sp>
        <p:nvSpPr>
          <p:cNvPr id="90" name="Up-Down Arrow 89"/>
          <p:cNvSpPr/>
          <p:nvPr/>
        </p:nvSpPr>
        <p:spPr>
          <a:xfrm>
            <a:off x="1828800" y="2438400"/>
            <a:ext cx="533400" cy="2286000"/>
          </a:xfrm>
          <a:prstGeom prst="upDownArrow">
            <a:avLst/>
          </a:prstGeom>
          <a:ln>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Policy</a:t>
            </a:r>
          </a:p>
        </p:txBody>
      </p:sp>
      <p:sp>
        <p:nvSpPr>
          <p:cNvPr id="53291" name="TextBox 59"/>
          <p:cNvSpPr txBox="1">
            <a:spLocks noChangeArrowheads="1"/>
          </p:cNvSpPr>
          <p:nvPr/>
        </p:nvSpPr>
        <p:spPr bwMode="auto">
          <a:xfrm>
            <a:off x="1038225" y="1584325"/>
            <a:ext cx="361950" cy="244475"/>
          </a:xfrm>
          <a:prstGeom prst="rect">
            <a:avLst/>
          </a:prstGeom>
          <a:noFill/>
          <a:ln w="9525">
            <a:noFill/>
            <a:miter lim="800000"/>
            <a:headEnd/>
            <a:tailEnd/>
          </a:ln>
        </p:spPr>
        <p:txBody>
          <a:bodyPr wrap="none" anchor="b"/>
          <a:lstStyle/>
          <a:p>
            <a:pPr algn="ctr"/>
            <a:r>
              <a:rPr lang="en-US" sz="1000" b="1" dirty="0"/>
              <a:t>VM2</a:t>
            </a:r>
          </a:p>
        </p:txBody>
      </p:sp>
      <p:sp>
        <p:nvSpPr>
          <p:cNvPr id="53292" name="TextBox 61"/>
          <p:cNvSpPr txBox="1">
            <a:spLocks noChangeArrowheads="1"/>
          </p:cNvSpPr>
          <p:nvPr/>
        </p:nvSpPr>
        <p:spPr bwMode="auto">
          <a:xfrm>
            <a:off x="1766888" y="1584325"/>
            <a:ext cx="361950" cy="244475"/>
          </a:xfrm>
          <a:prstGeom prst="rect">
            <a:avLst/>
          </a:prstGeom>
          <a:noFill/>
          <a:ln w="9525">
            <a:noFill/>
            <a:miter lim="800000"/>
            <a:headEnd/>
            <a:tailEnd/>
          </a:ln>
        </p:spPr>
        <p:txBody>
          <a:bodyPr wrap="none" anchor="b"/>
          <a:lstStyle/>
          <a:p>
            <a:pPr algn="ctr"/>
            <a:r>
              <a:rPr lang="en-US" sz="1000" b="1" dirty="0"/>
              <a:t>VM3</a:t>
            </a:r>
          </a:p>
        </p:txBody>
      </p:sp>
      <p:sp>
        <p:nvSpPr>
          <p:cNvPr id="53293" name="TextBox 58"/>
          <p:cNvSpPr txBox="1">
            <a:spLocks noChangeArrowheads="1"/>
          </p:cNvSpPr>
          <p:nvPr/>
        </p:nvSpPr>
        <p:spPr bwMode="auto">
          <a:xfrm>
            <a:off x="4219575" y="1603375"/>
            <a:ext cx="361950" cy="244475"/>
          </a:xfrm>
          <a:prstGeom prst="rect">
            <a:avLst/>
          </a:prstGeom>
          <a:noFill/>
          <a:ln w="9525">
            <a:noFill/>
            <a:miter lim="800000"/>
            <a:headEnd/>
            <a:tailEnd/>
          </a:ln>
        </p:spPr>
        <p:txBody>
          <a:bodyPr wrap="none" anchor="b"/>
          <a:lstStyle/>
          <a:p>
            <a:pPr algn="ctr"/>
            <a:r>
              <a:rPr lang="en-US" sz="1000" b="1" dirty="0"/>
              <a:t>VM3</a:t>
            </a:r>
          </a:p>
        </p:txBody>
      </p:sp>
      <p:sp>
        <p:nvSpPr>
          <p:cNvPr id="53294" name="TextBox 59"/>
          <p:cNvSpPr txBox="1">
            <a:spLocks noChangeArrowheads="1"/>
          </p:cNvSpPr>
          <p:nvPr/>
        </p:nvSpPr>
        <p:spPr bwMode="auto">
          <a:xfrm>
            <a:off x="3502025" y="1603375"/>
            <a:ext cx="361950" cy="244475"/>
          </a:xfrm>
          <a:prstGeom prst="rect">
            <a:avLst/>
          </a:prstGeom>
          <a:noFill/>
          <a:ln w="9525">
            <a:noFill/>
            <a:miter lim="800000"/>
            <a:headEnd/>
            <a:tailEnd/>
          </a:ln>
        </p:spPr>
        <p:txBody>
          <a:bodyPr wrap="none" anchor="b"/>
          <a:lstStyle/>
          <a:p>
            <a:pPr algn="ctr"/>
            <a:r>
              <a:rPr lang="en-US" sz="1000" b="1" dirty="0"/>
              <a:t>VM2</a:t>
            </a:r>
          </a:p>
        </p:txBody>
      </p:sp>
      <p:sp>
        <p:nvSpPr>
          <p:cNvPr id="87" name="Freeform 86"/>
          <p:cNvSpPr/>
          <p:nvPr/>
        </p:nvSpPr>
        <p:spPr>
          <a:xfrm>
            <a:off x="544513" y="2171700"/>
            <a:ext cx="773112" cy="425450"/>
          </a:xfrm>
          <a:custGeom>
            <a:avLst/>
            <a:gdLst>
              <a:gd name="connsiteX0" fmla="*/ 0 w 772668"/>
              <a:gd name="connsiteY0" fmla="*/ 0 h 425196"/>
              <a:gd name="connsiteX1" fmla="*/ 0 w 772668"/>
              <a:gd name="connsiteY1" fmla="*/ 425196 h 425196"/>
              <a:gd name="connsiteX2" fmla="*/ 772668 w 772668"/>
              <a:gd name="connsiteY2" fmla="*/ 425196 h 425196"/>
            </a:gdLst>
            <a:ahLst/>
            <a:cxnLst>
              <a:cxn ang="0">
                <a:pos x="connsiteX0" y="connsiteY0"/>
              </a:cxn>
              <a:cxn ang="0">
                <a:pos x="connsiteX1" y="connsiteY1"/>
              </a:cxn>
              <a:cxn ang="0">
                <a:pos x="connsiteX2" y="connsiteY2"/>
              </a:cxn>
            </a:cxnLst>
            <a:rect l="l" t="t" r="r" b="b"/>
            <a:pathLst>
              <a:path w="772668" h="425196">
                <a:moveTo>
                  <a:pt x="0" y="0"/>
                </a:moveTo>
                <a:lnTo>
                  <a:pt x="0" y="425196"/>
                </a:lnTo>
                <a:lnTo>
                  <a:pt x="772668" y="425196"/>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83" name="Rectangle 82"/>
          <p:cNvSpPr/>
          <p:nvPr/>
        </p:nvSpPr>
        <p:spPr>
          <a:xfrm>
            <a:off x="701675" y="2500313"/>
            <a:ext cx="1044575" cy="134937"/>
          </a:xfrm>
          <a:prstGeom prst="rect">
            <a:avLst/>
          </a:prstGeom>
          <a:solidFill>
            <a:srgbClr val="49A94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lnSpc>
                <a:spcPts val="1200"/>
              </a:lnSpc>
              <a:spcBef>
                <a:spcPts val="0"/>
              </a:spcBef>
              <a:spcAft>
                <a:spcPts val="0"/>
              </a:spcAft>
              <a:defRPr/>
            </a:pPr>
            <a:r>
              <a:rPr lang="en-US" sz="1000" b="1" dirty="0" smtClean="0"/>
              <a:t>KERNEL VF</a:t>
            </a:r>
            <a:endParaRPr lang="en-US" sz="1000" b="1" dirty="0"/>
          </a:p>
        </p:txBody>
      </p:sp>
      <p:sp>
        <p:nvSpPr>
          <p:cNvPr id="97" name="Freeform 96"/>
          <p:cNvSpPr/>
          <p:nvPr/>
        </p:nvSpPr>
        <p:spPr>
          <a:xfrm>
            <a:off x="2998788" y="2185988"/>
            <a:ext cx="773112" cy="423862"/>
          </a:xfrm>
          <a:custGeom>
            <a:avLst/>
            <a:gdLst>
              <a:gd name="connsiteX0" fmla="*/ 0 w 772668"/>
              <a:gd name="connsiteY0" fmla="*/ 0 h 425196"/>
              <a:gd name="connsiteX1" fmla="*/ 0 w 772668"/>
              <a:gd name="connsiteY1" fmla="*/ 425196 h 425196"/>
              <a:gd name="connsiteX2" fmla="*/ 772668 w 772668"/>
              <a:gd name="connsiteY2" fmla="*/ 425196 h 425196"/>
            </a:gdLst>
            <a:ahLst/>
            <a:cxnLst>
              <a:cxn ang="0">
                <a:pos x="connsiteX0" y="connsiteY0"/>
              </a:cxn>
              <a:cxn ang="0">
                <a:pos x="connsiteX1" y="connsiteY1"/>
              </a:cxn>
              <a:cxn ang="0">
                <a:pos x="connsiteX2" y="connsiteY2"/>
              </a:cxn>
            </a:cxnLst>
            <a:rect l="l" t="t" r="r" b="b"/>
            <a:pathLst>
              <a:path w="772668" h="425196">
                <a:moveTo>
                  <a:pt x="0" y="0"/>
                </a:moveTo>
                <a:lnTo>
                  <a:pt x="0" y="425196"/>
                </a:lnTo>
                <a:lnTo>
                  <a:pt x="772668" y="425196"/>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71" name="Rectangle 70"/>
          <p:cNvSpPr/>
          <p:nvPr/>
        </p:nvSpPr>
        <p:spPr>
          <a:xfrm>
            <a:off x="3165475" y="2525713"/>
            <a:ext cx="1044575" cy="134937"/>
          </a:xfrm>
          <a:prstGeom prst="rect">
            <a:avLst/>
          </a:prstGeom>
          <a:solidFill>
            <a:srgbClr val="49A94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lnSpc>
                <a:spcPts val="1200"/>
              </a:lnSpc>
              <a:spcBef>
                <a:spcPts val="0"/>
              </a:spcBef>
              <a:spcAft>
                <a:spcPts val="0"/>
              </a:spcAft>
              <a:defRPr/>
            </a:pPr>
            <a:r>
              <a:rPr lang="en-US" sz="1000" b="1" dirty="0" smtClean="0"/>
              <a:t>KERNEL VF</a:t>
            </a:r>
            <a:endParaRPr lang="en-US" sz="1000" b="1" dirty="0"/>
          </a:p>
        </p:txBody>
      </p:sp>
      <p:sp>
        <p:nvSpPr>
          <p:cNvPr id="91" name="Up-Down Arrow 90"/>
          <p:cNvSpPr/>
          <p:nvPr/>
        </p:nvSpPr>
        <p:spPr>
          <a:xfrm>
            <a:off x="2590800" y="2438400"/>
            <a:ext cx="533400" cy="2286000"/>
          </a:xfrm>
          <a:prstGeom prst="upDownArrow">
            <a:avLst/>
          </a:prstGeom>
          <a:ln>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Policy</a:t>
            </a:r>
          </a:p>
        </p:txBody>
      </p:sp>
      <p:grpSp>
        <p:nvGrpSpPr>
          <p:cNvPr id="5" name="Group 84"/>
          <p:cNvGrpSpPr>
            <a:grpSpLocks/>
          </p:cNvGrpSpPr>
          <p:nvPr/>
        </p:nvGrpSpPr>
        <p:grpSpPr bwMode="auto">
          <a:xfrm>
            <a:off x="339725" y="1584325"/>
            <a:ext cx="401638" cy="704850"/>
            <a:chOff x="340512" y="1584325"/>
            <a:chExt cx="401638" cy="704850"/>
          </a:xfrm>
        </p:grpSpPr>
        <p:pic>
          <p:nvPicPr>
            <p:cNvPr id="53301" name="Picture 73" descr="Server 1.png"/>
            <p:cNvPicPr>
              <a:picLocks noChangeAspect="1"/>
            </p:cNvPicPr>
            <p:nvPr/>
          </p:nvPicPr>
          <p:blipFill>
            <a:blip r:embed="rId10" cstate="print"/>
            <a:srcRect/>
            <a:stretch>
              <a:fillRect/>
            </a:stretch>
          </p:blipFill>
          <p:spPr bwMode="auto">
            <a:xfrm>
              <a:off x="340512" y="1593850"/>
              <a:ext cx="401638" cy="695325"/>
            </a:xfrm>
            <a:prstGeom prst="rect">
              <a:avLst/>
            </a:prstGeom>
            <a:noFill/>
            <a:ln w="9525">
              <a:noFill/>
              <a:miter lim="800000"/>
              <a:headEnd/>
              <a:tailEnd/>
            </a:ln>
          </p:spPr>
        </p:pic>
        <p:sp>
          <p:nvSpPr>
            <p:cNvPr id="53302" name="TextBox 58"/>
            <p:cNvSpPr txBox="1">
              <a:spLocks noChangeArrowheads="1"/>
            </p:cNvSpPr>
            <p:nvPr/>
          </p:nvSpPr>
          <p:spPr bwMode="auto">
            <a:xfrm>
              <a:off x="348450" y="1584325"/>
              <a:ext cx="361950" cy="244475"/>
            </a:xfrm>
            <a:prstGeom prst="rect">
              <a:avLst/>
            </a:prstGeom>
            <a:noFill/>
            <a:ln w="9525">
              <a:noFill/>
              <a:miter lim="800000"/>
              <a:headEnd/>
              <a:tailEnd/>
            </a:ln>
          </p:spPr>
          <p:txBody>
            <a:bodyPr wrap="none" anchor="b"/>
            <a:lstStyle/>
            <a:p>
              <a:pPr algn="ctr"/>
              <a:r>
                <a:rPr lang="en-US" sz="1000" b="1" dirty="0"/>
                <a:t>VM1</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2.22222E-6 2.59259E-6 L 2.22222E-6 0.10278 L 0.07604 0.1 L 0.07916 0.50278 L 0.34687 0.49861 L 0.34271 0.10139 L 0.26805 0.10231 L 0.2691 0.00231 " pathEditMode="relative" rAng="0" ptsTypes="AAAAAAAA">
                                      <p:cBhvr>
                                        <p:cTn id="6" dur="5000" fill="hold"/>
                                        <p:tgtEl>
                                          <p:spTgt spid="5"/>
                                        </p:tgtEl>
                                        <p:attrNameLst>
                                          <p:attrName>ppt_x</p:attrName>
                                          <p:attrName>ppt_y</p:attrName>
                                        </p:attrNameLst>
                                      </p:cBhvr>
                                      <p:rCtr x="173" y="251"/>
                                    </p:animMotion>
                                  </p:childTnLst>
                                </p:cTn>
                              </p:par>
                              <p:par>
                                <p:cTn id="7" presetID="10" presetClass="exit" presetSubtype="0" fill="hold" nodeType="withEffect">
                                  <p:stCondLst>
                                    <p:cond delay="500"/>
                                  </p:stCondLst>
                                  <p:childTnLst>
                                    <p:animEffect transition="out" filter="fade">
                                      <p:cBhvr>
                                        <p:cTn id="8" dur="1000"/>
                                        <p:tgtEl>
                                          <p:spTgt spid="87"/>
                                        </p:tgtEl>
                                      </p:cBhvr>
                                    </p:animEffect>
                                    <p:set>
                                      <p:cBhvr>
                                        <p:cTn id="9" dur="1" fill="hold">
                                          <p:stCondLst>
                                            <p:cond delay="999"/>
                                          </p:stCondLst>
                                        </p:cTn>
                                        <p:tgtEl>
                                          <p:spTgt spid="87"/>
                                        </p:tgtEl>
                                        <p:attrNameLst>
                                          <p:attrName>style.visibility</p:attrName>
                                        </p:attrNameLst>
                                      </p:cBhvr>
                                      <p:to>
                                        <p:strVal val="hidden"/>
                                      </p:to>
                                    </p:set>
                                  </p:childTnLst>
                                </p:cTn>
                              </p:par>
                            </p:childTnLst>
                          </p:cTn>
                        </p:par>
                        <p:par>
                          <p:cTn id="10" fill="hold">
                            <p:stCondLst>
                              <p:cond delay="5000"/>
                            </p:stCondLst>
                            <p:childTnLst>
                              <p:par>
                                <p:cTn id="11" presetID="10" presetClass="entr" presetSubtype="0" fill="hold" nodeType="afterEffect">
                                  <p:stCondLst>
                                    <p:cond delay="0"/>
                                  </p:stCondLst>
                                  <p:childTnLst>
                                    <p:set>
                                      <p:cBhvr>
                                        <p:cTn id="12" dur="1" fill="hold">
                                          <p:stCondLst>
                                            <p:cond delay="0"/>
                                          </p:stCondLst>
                                        </p:cTn>
                                        <p:tgtEl>
                                          <p:spTgt spid="97"/>
                                        </p:tgtEl>
                                        <p:attrNameLst>
                                          <p:attrName>style.visibility</p:attrName>
                                        </p:attrNameLst>
                                      </p:cBhvr>
                                      <p:to>
                                        <p:strVal val="visible"/>
                                      </p:to>
                                    </p:set>
                                    <p:animEffect transition="in" filter="fade">
                                      <p:cBhvr>
                                        <p:cTn id="13" dur="1000"/>
                                        <p:tgtEl>
                                          <p:spTgt spid="9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xit" presetSubtype="4" fill="hold" grpId="0" nodeType="clickEffect">
                                  <p:stCondLst>
                                    <p:cond delay="0"/>
                                  </p:stCondLst>
                                  <p:childTnLst>
                                    <p:animEffect transition="out" filter="wipe(down)">
                                      <p:cBhvr>
                                        <p:cTn id="17" dur="500"/>
                                        <p:tgtEl>
                                          <p:spTgt spid="90"/>
                                        </p:tgtEl>
                                      </p:cBhvr>
                                    </p:animEffect>
                                    <p:set>
                                      <p:cBhvr>
                                        <p:cTn id="18" dur="1" fill="hold">
                                          <p:stCondLst>
                                            <p:cond delay="499"/>
                                          </p:stCondLst>
                                        </p:cTn>
                                        <p:tgtEl>
                                          <p:spTgt spid="90"/>
                                        </p:tgtEl>
                                        <p:attrNameLst>
                                          <p:attrName>style.visibility</p:attrName>
                                        </p:attrNameLst>
                                      </p:cBhvr>
                                      <p:to>
                                        <p:strVal val="hidden"/>
                                      </p:to>
                                    </p:set>
                                  </p:childTnLst>
                                </p:cTn>
                              </p:par>
                            </p:childTnLst>
                          </p:cTn>
                        </p:par>
                        <p:par>
                          <p:cTn id="19" fill="hold">
                            <p:stCondLst>
                              <p:cond delay="500"/>
                            </p:stCondLst>
                            <p:childTnLst>
                              <p:par>
                                <p:cTn id="20" presetID="22" presetClass="entr" presetSubtype="4" fill="hold" grpId="0" nodeType="afterEffect">
                                  <p:stCondLst>
                                    <p:cond delay="0"/>
                                  </p:stCondLst>
                                  <p:childTnLst>
                                    <p:set>
                                      <p:cBhvr>
                                        <p:cTn id="21" dur="1" fill="hold">
                                          <p:stCondLst>
                                            <p:cond delay="0"/>
                                          </p:stCondLst>
                                        </p:cTn>
                                        <p:tgtEl>
                                          <p:spTgt spid="91"/>
                                        </p:tgtEl>
                                        <p:attrNameLst>
                                          <p:attrName>style.visibility</p:attrName>
                                        </p:attrNameLst>
                                      </p:cBhvr>
                                      <p:to>
                                        <p:strVal val="visible"/>
                                      </p:to>
                                    </p:set>
                                    <p:animEffect transition="in" filter="wipe(down)">
                                      <p:cBhvr>
                                        <p:cTn id="22"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23"/>
          <p:cNvGrpSpPr>
            <a:grpSpLocks/>
          </p:cNvGrpSpPr>
          <p:nvPr/>
        </p:nvGrpSpPr>
        <p:grpSpPr bwMode="auto">
          <a:xfrm>
            <a:off x="304800" y="1028700"/>
            <a:ext cx="8534400" cy="914400"/>
            <a:chOff x="304800" y="1028701"/>
            <a:chExt cx="8534400" cy="914399"/>
          </a:xfrm>
        </p:grpSpPr>
        <p:sp>
          <p:nvSpPr>
            <p:cNvPr id="561" name="TextBox 560"/>
            <p:cNvSpPr txBox="1"/>
            <p:nvPr/>
          </p:nvSpPr>
          <p:spPr>
            <a:xfrm>
              <a:off x="304800" y="1028701"/>
              <a:ext cx="8534400" cy="914399"/>
            </a:xfrm>
            <a:prstGeom prst="rect">
              <a:avLst/>
            </a:prstGeom>
            <a:solidFill>
              <a:schemeClr val="accent5">
                <a:lumMod val="75000"/>
              </a:schemeClr>
            </a:solidFill>
            <a:ln w="25400">
              <a:solidFill>
                <a:schemeClr val="accent1">
                  <a:lumMod val="75000"/>
                </a:schemeClr>
              </a:solidFill>
            </a:ln>
            <a:effectLst>
              <a:outerShdw blurRad="50800" dist="38100" dir="2700000" algn="tl" rotWithShape="0">
                <a:prstClr val="black">
                  <a:alpha val="40000"/>
                </a:prstClr>
              </a:outerShdw>
            </a:effectLst>
          </p:spPr>
          <p:txBody>
            <a:bodyPr tIns="91440" bIns="91440"/>
            <a:lstStyle/>
            <a:p>
              <a:pPr marL="177800" indent="-177800">
                <a:lnSpc>
                  <a:spcPts val="1900"/>
                </a:lnSpc>
                <a:spcAft>
                  <a:spcPts val="600"/>
                </a:spcAft>
                <a:buClr>
                  <a:srgbClr val="4D4D4D"/>
                </a:buClr>
                <a:tabLst>
                  <a:tab pos="177800" algn="l"/>
                </a:tabLst>
                <a:defRPr/>
              </a:pPr>
              <a:endParaRPr lang="en-US" sz="1500" dirty="0">
                <a:solidFill>
                  <a:srgbClr val="494949"/>
                </a:solidFill>
              </a:endParaRPr>
            </a:p>
          </p:txBody>
        </p:sp>
        <p:sp>
          <p:nvSpPr>
            <p:cNvPr id="562" name="Rectangle 561"/>
            <p:cNvSpPr/>
            <p:nvPr/>
          </p:nvSpPr>
          <p:spPr>
            <a:xfrm>
              <a:off x="304800" y="1143001"/>
              <a:ext cx="8534400" cy="685799"/>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4" name="Rectangle 563"/>
            <p:cNvSpPr/>
            <p:nvPr/>
          </p:nvSpPr>
          <p:spPr>
            <a:xfrm>
              <a:off x="2590800" y="1104901"/>
              <a:ext cx="2914650" cy="761999"/>
            </a:xfrm>
            <a:prstGeom prst="rect">
              <a:avLst/>
            </a:prstGeom>
            <a:solidFill>
              <a:schemeClr val="accent5">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3" name="Rectangle 572"/>
            <p:cNvSpPr/>
            <p:nvPr/>
          </p:nvSpPr>
          <p:spPr>
            <a:xfrm>
              <a:off x="304800" y="1292226"/>
              <a:ext cx="2286000" cy="400050"/>
            </a:xfrm>
            <a:prstGeom prst="rect">
              <a:avLst/>
            </a:prstGeom>
            <a:ln>
              <a:noFill/>
            </a:ln>
          </p:spPr>
          <p:txBody>
            <a:bodyPr>
              <a:spAutoFit/>
            </a:bodyPr>
            <a:lstStyle/>
            <a:p>
              <a:pPr algn="ctr">
                <a:defRPr/>
              </a:pPr>
              <a:r>
                <a:rPr lang="en-US" sz="2000" b="1" dirty="0">
                  <a:solidFill>
                    <a:schemeClr val="bg1"/>
                  </a:solidFill>
                  <a:effectLst>
                    <a:outerShdw blurRad="50800" dist="38100" dir="2700000" algn="tl" rotWithShape="0">
                      <a:prstClr val="black">
                        <a:alpha val="40000"/>
                      </a:prstClr>
                    </a:outerShdw>
                  </a:effectLst>
                </a:rPr>
                <a:t>SIMPLIFCATION:</a:t>
              </a:r>
            </a:p>
          </p:txBody>
        </p:sp>
        <p:sp>
          <p:nvSpPr>
            <p:cNvPr id="54517" name="TextBox 573"/>
            <p:cNvSpPr txBox="1">
              <a:spLocks noChangeArrowheads="1"/>
            </p:cNvSpPr>
            <p:nvPr/>
          </p:nvSpPr>
          <p:spPr bwMode="auto">
            <a:xfrm>
              <a:off x="3048000" y="1352943"/>
              <a:ext cx="2133600" cy="313932"/>
            </a:xfrm>
            <a:prstGeom prst="rect">
              <a:avLst/>
            </a:prstGeom>
            <a:noFill/>
            <a:ln w="9525">
              <a:noFill/>
              <a:miter lim="800000"/>
              <a:headEnd/>
              <a:tailEnd/>
            </a:ln>
          </p:spPr>
          <p:txBody>
            <a:bodyPr>
              <a:spAutoFit/>
            </a:bodyPr>
            <a:lstStyle/>
            <a:p>
              <a:pPr algn="ctr">
                <a:lnSpc>
                  <a:spcPct val="80000"/>
                </a:lnSpc>
              </a:pPr>
              <a:r>
                <a:rPr lang="en-US"/>
                <a:t>Few Devices</a:t>
              </a:r>
            </a:p>
          </p:txBody>
        </p:sp>
        <p:sp>
          <p:nvSpPr>
            <p:cNvPr id="575" name="Rectangle 574"/>
            <p:cNvSpPr/>
            <p:nvPr/>
          </p:nvSpPr>
          <p:spPr>
            <a:xfrm>
              <a:off x="5638800" y="1104901"/>
              <a:ext cx="2914650" cy="761999"/>
            </a:xfrm>
            <a:prstGeom prst="rect">
              <a:avLst/>
            </a:prstGeom>
            <a:solidFill>
              <a:schemeClr val="accent5">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519" name="TextBox 575"/>
            <p:cNvSpPr txBox="1">
              <a:spLocks noChangeArrowheads="1"/>
            </p:cNvSpPr>
            <p:nvPr/>
          </p:nvSpPr>
          <p:spPr bwMode="auto">
            <a:xfrm>
              <a:off x="6096000" y="1219200"/>
              <a:ext cx="2133600" cy="535531"/>
            </a:xfrm>
            <a:prstGeom prst="rect">
              <a:avLst/>
            </a:prstGeom>
            <a:noFill/>
            <a:ln w="9525">
              <a:noFill/>
              <a:miter lim="800000"/>
              <a:headEnd/>
              <a:tailEnd/>
            </a:ln>
          </p:spPr>
          <p:txBody>
            <a:bodyPr>
              <a:spAutoFit/>
            </a:bodyPr>
            <a:lstStyle/>
            <a:p>
              <a:pPr algn="ctr">
                <a:lnSpc>
                  <a:spcPct val="80000"/>
                </a:lnSpc>
              </a:pPr>
              <a:r>
                <a:rPr lang="en-US"/>
                <a:t>Fewer Devices to Manage</a:t>
              </a:r>
            </a:p>
          </p:txBody>
        </p:sp>
      </p:grpSp>
      <p:sp>
        <p:nvSpPr>
          <p:cNvPr id="267" name="Rectangle 266"/>
          <p:cNvSpPr/>
          <p:nvPr/>
        </p:nvSpPr>
        <p:spPr>
          <a:xfrm>
            <a:off x="0" y="5029200"/>
            <a:ext cx="9144000" cy="182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2" name="TextBox 301"/>
          <p:cNvSpPr txBox="1"/>
          <p:nvPr/>
        </p:nvSpPr>
        <p:spPr>
          <a:xfrm>
            <a:off x="6781800" y="2057400"/>
            <a:ext cx="2066925" cy="5638800"/>
          </a:xfrm>
          <a:prstGeom prst="rect">
            <a:avLst/>
          </a:prstGeom>
          <a:gradFill>
            <a:gsLst>
              <a:gs pos="0">
                <a:schemeClr val="accent5">
                  <a:lumMod val="75000"/>
                </a:schemeClr>
              </a:gs>
              <a:gs pos="100000">
                <a:schemeClr val="accent1">
                  <a:tint val="23500"/>
                  <a:satMod val="160000"/>
                  <a:alpha val="0"/>
                </a:schemeClr>
              </a:gs>
            </a:gsLst>
            <a:lin ang="5400000" scaled="0"/>
          </a:gradFill>
          <a:ln w="25400">
            <a:gradFill flip="none" rotWithShape="1">
              <a:gsLst>
                <a:gs pos="0">
                  <a:schemeClr val="accent1">
                    <a:tint val="66000"/>
                    <a:satMod val="160000"/>
                    <a:alpha val="0"/>
                  </a:schemeClr>
                </a:gs>
                <a:gs pos="100000">
                  <a:schemeClr val="accent5">
                    <a:lumMod val="50000"/>
                  </a:schemeClr>
                </a:gs>
              </a:gsLst>
              <a:lin ang="16200000" scaled="1"/>
              <a:tileRect/>
            </a:gradFill>
          </a:ln>
          <a:effectLst/>
        </p:spPr>
        <p:txBody>
          <a:bodyPr tIns="91440" bIns="91440"/>
          <a:lstStyle/>
          <a:p>
            <a:pPr marL="177800" indent="-177800">
              <a:lnSpc>
                <a:spcPts val="1900"/>
              </a:lnSpc>
              <a:spcAft>
                <a:spcPts val="600"/>
              </a:spcAft>
              <a:buClr>
                <a:srgbClr val="4D4D4D"/>
              </a:buClr>
              <a:tabLst>
                <a:tab pos="177800" algn="l"/>
              </a:tabLst>
              <a:defRPr/>
            </a:pPr>
            <a:endParaRPr lang="en-US" sz="1500" dirty="0">
              <a:solidFill>
                <a:srgbClr val="494949"/>
              </a:solidFill>
            </a:endParaRPr>
          </a:p>
        </p:txBody>
      </p:sp>
      <p:sp>
        <p:nvSpPr>
          <p:cNvPr id="323" name="Rectangle 322"/>
          <p:cNvSpPr/>
          <p:nvPr/>
        </p:nvSpPr>
        <p:spPr>
          <a:xfrm>
            <a:off x="6781800" y="2146300"/>
            <a:ext cx="2057400" cy="68580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3" name="TextBox 302"/>
          <p:cNvSpPr txBox="1"/>
          <p:nvPr/>
        </p:nvSpPr>
        <p:spPr>
          <a:xfrm>
            <a:off x="292100" y="2057400"/>
            <a:ext cx="2066925" cy="5638800"/>
          </a:xfrm>
          <a:prstGeom prst="rect">
            <a:avLst/>
          </a:prstGeom>
          <a:gradFill>
            <a:gsLst>
              <a:gs pos="0">
                <a:schemeClr val="accent5">
                  <a:lumMod val="75000"/>
                </a:schemeClr>
              </a:gs>
              <a:gs pos="100000">
                <a:schemeClr val="accent1">
                  <a:tint val="23500"/>
                  <a:satMod val="160000"/>
                  <a:alpha val="0"/>
                </a:schemeClr>
              </a:gs>
            </a:gsLst>
            <a:lin ang="5400000" scaled="0"/>
          </a:gradFill>
          <a:ln w="25400">
            <a:gradFill flip="none" rotWithShape="1">
              <a:gsLst>
                <a:gs pos="0">
                  <a:schemeClr val="accent1">
                    <a:tint val="66000"/>
                    <a:satMod val="160000"/>
                    <a:alpha val="0"/>
                  </a:schemeClr>
                </a:gs>
                <a:gs pos="100000">
                  <a:schemeClr val="accent5">
                    <a:lumMod val="50000"/>
                  </a:schemeClr>
                </a:gs>
              </a:gsLst>
              <a:lin ang="16200000" scaled="1"/>
              <a:tileRect/>
            </a:gradFill>
          </a:ln>
          <a:effectLst/>
        </p:spPr>
        <p:txBody>
          <a:bodyPr tIns="91440" bIns="91440"/>
          <a:lstStyle/>
          <a:p>
            <a:pPr marL="177800" indent="-177800">
              <a:lnSpc>
                <a:spcPts val="1900"/>
              </a:lnSpc>
              <a:spcAft>
                <a:spcPts val="600"/>
              </a:spcAft>
              <a:buClr>
                <a:srgbClr val="4D4D4D"/>
              </a:buClr>
              <a:tabLst>
                <a:tab pos="177800" algn="l"/>
              </a:tabLst>
              <a:defRPr/>
            </a:pPr>
            <a:endParaRPr lang="en-US" sz="1500" dirty="0">
              <a:solidFill>
                <a:srgbClr val="494949"/>
              </a:solidFill>
            </a:endParaRPr>
          </a:p>
        </p:txBody>
      </p:sp>
      <p:sp>
        <p:nvSpPr>
          <p:cNvPr id="322" name="Rectangle 321"/>
          <p:cNvSpPr/>
          <p:nvPr/>
        </p:nvSpPr>
        <p:spPr>
          <a:xfrm>
            <a:off x="304800" y="2146300"/>
            <a:ext cx="2057400" cy="68580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5874" name="Rectangle 118"/>
          <p:cNvSpPr>
            <a:spLocks noGrp="1" noChangeArrowheads="1"/>
          </p:cNvSpPr>
          <p:nvPr>
            <p:ph type="title"/>
          </p:nvPr>
        </p:nvSpPr>
        <p:spPr/>
        <p:txBody>
          <a:bodyPr>
            <a:normAutofit fontScale="90000"/>
          </a:bodyPr>
          <a:lstStyle/>
          <a:p>
            <a:pPr>
              <a:defRPr/>
            </a:pPr>
            <a:r>
              <a:rPr dirty="0"/>
              <a:t>Summary of </a:t>
            </a:r>
            <a:r>
              <a:rPr dirty="0" smtClean="0"/>
              <a:t>solutions </a:t>
            </a:r>
            <a:r>
              <a:rPr dirty="0"/>
              <a:t>for server virtualization</a:t>
            </a:r>
            <a:endParaRPr i="1" dirty="0"/>
          </a:p>
        </p:txBody>
      </p:sp>
      <p:sp>
        <p:nvSpPr>
          <p:cNvPr id="304" name="Rectangle 303"/>
          <p:cNvSpPr/>
          <p:nvPr/>
        </p:nvSpPr>
        <p:spPr>
          <a:xfrm>
            <a:off x="215900" y="2301875"/>
            <a:ext cx="2209800" cy="307975"/>
          </a:xfrm>
          <a:prstGeom prst="rect">
            <a:avLst/>
          </a:prstGeom>
          <a:ln>
            <a:noFill/>
          </a:ln>
        </p:spPr>
        <p:txBody>
          <a:bodyPr>
            <a:spAutoFit/>
          </a:bodyPr>
          <a:lstStyle/>
          <a:p>
            <a:pPr algn="ctr">
              <a:defRPr/>
            </a:pPr>
            <a:r>
              <a:rPr lang="en-US" sz="1400" b="1" dirty="0">
                <a:solidFill>
                  <a:schemeClr val="bg1"/>
                </a:solidFill>
                <a:effectLst>
                  <a:outerShdw blurRad="50800" dist="38100" dir="2700000" algn="tl" rotWithShape="0">
                    <a:prstClr val="black">
                      <a:alpha val="40000"/>
                    </a:prstClr>
                  </a:outerShdw>
                </a:effectLst>
              </a:rPr>
              <a:t>INFRASTRUCTURE:</a:t>
            </a:r>
          </a:p>
        </p:txBody>
      </p:sp>
      <p:sp>
        <p:nvSpPr>
          <p:cNvPr id="305" name="Rectangle 304"/>
          <p:cNvSpPr/>
          <p:nvPr/>
        </p:nvSpPr>
        <p:spPr>
          <a:xfrm>
            <a:off x="6743700" y="2209800"/>
            <a:ext cx="2209800" cy="523875"/>
          </a:xfrm>
          <a:prstGeom prst="rect">
            <a:avLst/>
          </a:prstGeom>
          <a:ln>
            <a:noFill/>
          </a:ln>
        </p:spPr>
        <p:txBody>
          <a:bodyPr>
            <a:spAutoFit/>
          </a:bodyPr>
          <a:lstStyle/>
          <a:p>
            <a:pPr algn="ctr">
              <a:defRPr/>
            </a:pPr>
            <a:r>
              <a:rPr lang="en-US" sz="1400" b="1" dirty="0">
                <a:solidFill>
                  <a:schemeClr val="bg1"/>
                </a:solidFill>
                <a:effectLst>
                  <a:outerShdw blurRad="50800" dist="38100" dir="2700000" algn="tl" rotWithShape="0">
                    <a:prstClr val="black">
                      <a:alpha val="40000"/>
                    </a:prstClr>
                  </a:outerShdw>
                </a:effectLst>
              </a:rPr>
              <a:t>ADDITIONAL SERVICES</a:t>
            </a:r>
          </a:p>
        </p:txBody>
      </p:sp>
      <p:grpSp>
        <p:nvGrpSpPr>
          <p:cNvPr id="3" name="Group 318"/>
          <p:cNvGrpSpPr>
            <a:grpSpLocks/>
          </p:cNvGrpSpPr>
          <p:nvPr/>
        </p:nvGrpSpPr>
        <p:grpSpPr bwMode="auto">
          <a:xfrm>
            <a:off x="342900" y="2946400"/>
            <a:ext cx="1968500" cy="1193800"/>
            <a:chOff x="508000" y="2743200"/>
            <a:chExt cx="1968500" cy="1193800"/>
          </a:xfrm>
        </p:grpSpPr>
        <p:sp>
          <p:nvSpPr>
            <p:cNvPr id="306" name="Rectangle 305"/>
            <p:cNvSpPr/>
            <p:nvPr/>
          </p:nvSpPr>
          <p:spPr>
            <a:xfrm>
              <a:off x="508000" y="2755900"/>
              <a:ext cx="1968500" cy="1181100"/>
            </a:xfrm>
            <a:prstGeom prst="rect">
              <a:avLst/>
            </a:prstGeom>
            <a:solidFill>
              <a:schemeClr val="accent5">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512" name="TextBox 306"/>
            <p:cNvSpPr txBox="1">
              <a:spLocks noChangeArrowheads="1"/>
            </p:cNvSpPr>
            <p:nvPr/>
          </p:nvSpPr>
          <p:spPr bwMode="auto">
            <a:xfrm>
              <a:off x="533400" y="2743200"/>
              <a:ext cx="1905000" cy="911019"/>
            </a:xfrm>
            <a:prstGeom prst="rect">
              <a:avLst/>
            </a:prstGeom>
            <a:noFill/>
            <a:ln w="9525">
              <a:noFill/>
              <a:miter lim="800000"/>
              <a:headEnd/>
              <a:tailEnd/>
            </a:ln>
          </p:spPr>
          <p:txBody>
            <a:bodyPr>
              <a:spAutoFit/>
            </a:bodyPr>
            <a:lstStyle/>
            <a:p>
              <a:pPr>
                <a:lnSpc>
                  <a:spcPct val="95000"/>
                </a:lnSpc>
              </a:pPr>
              <a:r>
                <a:rPr lang="en-US" sz="1400" b="1" dirty="0">
                  <a:solidFill>
                    <a:schemeClr val="tx2"/>
                  </a:solidFill>
                </a:rPr>
                <a:t>HIGH PERFORMANCE</a:t>
              </a:r>
            </a:p>
            <a:p>
              <a:pPr>
                <a:lnSpc>
                  <a:spcPct val="95000"/>
                </a:lnSpc>
              </a:pPr>
              <a:r>
                <a:rPr lang="en-US" sz="1400" dirty="0"/>
                <a:t>Few layers</a:t>
              </a:r>
            </a:p>
            <a:p>
              <a:pPr>
                <a:lnSpc>
                  <a:spcPct val="95000"/>
                </a:lnSpc>
              </a:pPr>
              <a:r>
                <a:rPr lang="en-US" sz="1400" dirty="0" smtClean="0"/>
                <a:t>Clustered Switches </a:t>
              </a:r>
              <a:endParaRPr lang="en-US" sz="1400" dirty="0"/>
            </a:p>
          </p:txBody>
        </p:sp>
      </p:grpSp>
      <p:grpSp>
        <p:nvGrpSpPr>
          <p:cNvPr id="4" name="Group 319"/>
          <p:cNvGrpSpPr>
            <a:grpSpLocks/>
          </p:cNvGrpSpPr>
          <p:nvPr/>
        </p:nvGrpSpPr>
        <p:grpSpPr bwMode="auto">
          <a:xfrm>
            <a:off x="342900" y="4279900"/>
            <a:ext cx="1968500" cy="1143000"/>
            <a:chOff x="508000" y="4343400"/>
            <a:chExt cx="1968500" cy="1143000"/>
          </a:xfrm>
        </p:grpSpPr>
        <p:sp>
          <p:nvSpPr>
            <p:cNvPr id="308" name="Rectangle 307"/>
            <p:cNvSpPr/>
            <p:nvPr/>
          </p:nvSpPr>
          <p:spPr>
            <a:xfrm>
              <a:off x="508000" y="4356100"/>
              <a:ext cx="1968500" cy="1130300"/>
            </a:xfrm>
            <a:prstGeom prst="rect">
              <a:avLst/>
            </a:prstGeom>
            <a:solidFill>
              <a:schemeClr val="accent5">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510" name="TextBox 308"/>
            <p:cNvSpPr txBox="1">
              <a:spLocks noChangeArrowheads="1"/>
            </p:cNvSpPr>
            <p:nvPr/>
          </p:nvSpPr>
          <p:spPr bwMode="auto">
            <a:xfrm>
              <a:off x="533400" y="4343400"/>
              <a:ext cx="1905000" cy="706347"/>
            </a:xfrm>
            <a:prstGeom prst="rect">
              <a:avLst/>
            </a:prstGeom>
            <a:noFill/>
            <a:ln w="9525">
              <a:noFill/>
              <a:miter lim="800000"/>
              <a:headEnd/>
              <a:tailEnd/>
            </a:ln>
          </p:spPr>
          <p:txBody>
            <a:bodyPr>
              <a:spAutoFit/>
            </a:bodyPr>
            <a:lstStyle/>
            <a:p>
              <a:pPr>
                <a:lnSpc>
                  <a:spcPct val="95000"/>
                </a:lnSpc>
              </a:pPr>
              <a:r>
                <a:rPr lang="en-US" sz="1400" b="1" dirty="0">
                  <a:solidFill>
                    <a:schemeClr val="tx2"/>
                  </a:solidFill>
                </a:rPr>
                <a:t>OPEN:</a:t>
              </a:r>
            </a:p>
            <a:p>
              <a:pPr>
                <a:lnSpc>
                  <a:spcPct val="95000"/>
                </a:lnSpc>
              </a:pPr>
              <a:r>
                <a:rPr lang="en-US" sz="1400" dirty="0"/>
                <a:t>VEPA</a:t>
              </a:r>
            </a:p>
            <a:p>
              <a:pPr>
                <a:lnSpc>
                  <a:spcPct val="95000"/>
                </a:lnSpc>
              </a:pPr>
              <a:r>
                <a:rPr lang="en-US" sz="1400" dirty="0" smtClean="0"/>
                <a:t>Standards Based</a:t>
              </a:r>
              <a:endParaRPr lang="en-US" sz="1400" dirty="0"/>
            </a:p>
          </p:txBody>
        </p:sp>
      </p:grpSp>
      <p:grpSp>
        <p:nvGrpSpPr>
          <p:cNvPr id="5" name="Group 317"/>
          <p:cNvGrpSpPr>
            <a:grpSpLocks/>
          </p:cNvGrpSpPr>
          <p:nvPr/>
        </p:nvGrpSpPr>
        <p:grpSpPr bwMode="auto">
          <a:xfrm>
            <a:off x="6838950" y="2946400"/>
            <a:ext cx="1968500" cy="1193800"/>
            <a:chOff x="6677025" y="2743200"/>
            <a:chExt cx="1968500" cy="1193800"/>
          </a:xfrm>
        </p:grpSpPr>
        <p:sp>
          <p:nvSpPr>
            <p:cNvPr id="310" name="Rectangle 309"/>
            <p:cNvSpPr/>
            <p:nvPr/>
          </p:nvSpPr>
          <p:spPr>
            <a:xfrm>
              <a:off x="6677025" y="2755900"/>
              <a:ext cx="1968500" cy="1181100"/>
            </a:xfrm>
            <a:prstGeom prst="rect">
              <a:avLst/>
            </a:prstGeom>
            <a:solidFill>
              <a:schemeClr val="accent5">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508" name="TextBox 310"/>
            <p:cNvSpPr txBox="1">
              <a:spLocks noChangeArrowheads="1"/>
            </p:cNvSpPr>
            <p:nvPr/>
          </p:nvSpPr>
          <p:spPr bwMode="auto">
            <a:xfrm>
              <a:off x="6702425" y="2743200"/>
              <a:ext cx="1905000" cy="911019"/>
            </a:xfrm>
            <a:prstGeom prst="rect">
              <a:avLst/>
            </a:prstGeom>
            <a:noFill/>
            <a:ln w="9525">
              <a:noFill/>
              <a:miter lim="800000"/>
              <a:headEnd/>
              <a:tailEnd/>
            </a:ln>
          </p:spPr>
          <p:txBody>
            <a:bodyPr>
              <a:spAutoFit/>
            </a:bodyPr>
            <a:lstStyle/>
            <a:p>
              <a:pPr>
                <a:lnSpc>
                  <a:spcPct val="95000"/>
                </a:lnSpc>
              </a:pPr>
              <a:r>
                <a:rPr lang="en-US" sz="1400" b="1" dirty="0">
                  <a:solidFill>
                    <a:schemeClr val="tx2"/>
                  </a:solidFill>
                </a:rPr>
                <a:t>MOBILITY:</a:t>
              </a:r>
            </a:p>
            <a:p>
              <a:pPr>
                <a:lnSpc>
                  <a:spcPct val="95000"/>
                </a:lnSpc>
              </a:pPr>
              <a:r>
                <a:rPr lang="en-US" sz="1400" dirty="0"/>
                <a:t>VPLS</a:t>
              </a:r>
            </a:p>
            <a:p>
              <a:pPr>
                <a:lnSpc>
                  <a:spcPct val="95000"/>
                </a:lnSpc>
              </a:pPr>
              <a:r>
                <a:rPr lang="en-US" sz="1400" dirty="0" smtClean="0"/>
                <a:t>Clustered Switch domains</a:t>
              </a:r>
              <a:endParaRPr lang="en-US" sz="1400" dirty="0"/>
            </a:p>
          </p:txBody>
        </p:sp>
      </p:grpSp>
      <p:grpSp>
        <p:nvGrpSpPr>
          <p:cNvPr id="6" name="Group 316"/>
          <p:cNvGrpSpPr>
            <a:grpSpLocks/>
          </p:cNvGrpSpPr>
          <p:nvPr/>
        </p:nvGrpSpPr>
        <p:grpSpPr bwMode="auto">
          <a:xfrm>
            <a:off x="6838950" y="4279900"/>
            <a:ext cx="1968500" cy="1320361"/>
            <a:chOff x="6677025" y="4343400"/>
            <a:chExt cx="1968500" cy="1320361"/>
          </a:xfrm>
        </p:grpSpPr>
        <p:sp>
          <p:nvSpPr>
            <p:cNvPr id="312" name="Rectangle 311"/>
            <p:cNvSpPr/>
            <p:nvPr/>
          </p:nvSpPr>
          <p:spPr>
            <a:xfrm>
              <a:off x="6677025" y="4356100"/>
              <a:ext cx="1968500" cy="1130300"/>
            </a:xfrm>
            <a:prstGeom prst="rect">
              <a:avLst/>
            </a:prstGeom>
            <a:solidFill>
              <a:schemeClr val="accent5">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506" name="TextBox 312"/>
            <p:cNvSpPr txBox="1">
              <a:spLocks noChangeArrowheads="1"/>
            </p:cNvSpPr>
            <p:nvPr/>
          </p:nvSpPr>
          <p:spPr bwMode="auto">
            <a:xfrm>
              <a:off x="6702425" y="4343400"/>
              <a:ext cx="1905000" cy="1320361"/>
            </a:xfrm>
            <a:prstGeom prst="rect">
              <a:avLst/>
            </a:prstGeom>
            <a:noFill/>
            <a:ln w="9525">
              <a:noFill/>
              <a:miter lim="800000"/>
              <a:headEnd/>
              <a:tailEnd/>
            </a:ln>
          </p:spPr>
          <p:txBody>
            <a:bodyPr>
              <a:spAutoFit/>
            </a:bodyPr>
            <a:lstStyle/>
            <a:p>
              <a:pPr>
                <a:lnSpc>
                  <a:spcPct val="95000"/>
                </a:lnSpc>
              </a:pPr>
              <a:r>
                <a:rPr lang="en-US" sz="1400" b="1" dirty="0">
                  <a:solidFill>
                    <a:schemeClr val="tx2"/>
                  </a:solidFill>
                </a:rPr>
                <a:t>SECURITY:</a:t>
              </a:r>
              <a:r>
                <a:rPr lang="en-US" sz="1600" b="1" dirty="0">
                  <a:solidFill>
                    <a:schemeClr val="tx2"/>
                  </a:solidFill>
                </a:rPr>
                <a:t/>
              </a:r>
              <a:br>
                <a:rPr lang="en-US" sz="1600" b="1" dirty="0">
                  <a:solidFill>
                    <a:schemeClr val="tx2"/>
                  </a:solidFill>
                </a:rPr>
              </a:br>
              <a:r>
                <a:rPr lang="en-US" sz="1400" dirty="0" smtClean="0"/>
                <a:t>Kernel </a:t>
              </a:r>
              <a:r>
                <a:rPr lang="en-US" sz="1400" dirty="0" err="1" smtClean="0"/>
                <a:t>Stateful</a:t>
              </a:r>
              <a:r>
                <a:rPr lang="en-US" sz="1400" dirty="0" smtClean="0"/>
                <a:t> Firewalls</a:t>
              </a:r>
              <a:endParaRPr lang="en-US" sz="1400" dirty="0"/>
            </a:p>
            <a:p>
              <a:pPr>
                <a:lnSpc>
                  <a:spcPct val="95000"/>
                </a:lnSpc>
              </a:pPr>
              <a:r>
                <a:rPr lang="en-US" sz="1400" dirty="0" smtClean="0"/>
                <a:t>Integration with DC FWs for </a:t>
              </a:r>
              <a:r>
                <a:rPr lang="en-US" sz="1400" dirty="0"/>
                <a:t>follow me policies</a:t>
              </a:r>
            </a:p>
          </p:txBody>
        </p:sp>
      </p:grpSp>
      <p:grpSp>
        <p:nvGrpSpPr>
          <p:cNvPr id="7" name="Group 315"/>
          <p:cNvGrpSpPr>
            <a:grpSpLocks/>
          </p:cNvGrpSpPr>
          <p:nvPr/>
        </p:nvGrpSpPr>
        <p:grpSpPr bwMode="auto">
          <a:xfrm>
            <a:off x="6838950" y="5562600"/>
            <a:ext cx="1968500" cy="965200"/>
            <a:chOff x="6677025" y="5550357"/>
            <a:chExt cx="1968500" cy="964533"/>
          </a:xfrm>
        </p:grpSpPr>
        <p:sp>
          <p:nvSpPr>
            <p:cNvPr id="314" name="Rectangle 313"/>
            <p:cNvSpPr/>
            <p:nvPr/>
          </p:nvSpPr>
          <p:spPr>
            <a:xfrm>
              <a:off x="6677025" y="5550357"/>
              <a:ext cx="1968500" cy="964533"/>
            </a:xfrm>
            <a:prstGeom prst="rect">
              <a:avLst/>
            </a:prstGeom>
            <a:solidFill>
              <a:schemeClr val="accent5">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504" name="TextBox 314"/>
            <p:cNvSpPr txBox="1">
              <a:spLocks noChangeArrowheads="1"/>
            </p:cNvSpPr>
            <p:nvPr/>
          </p:nvSpPr>
          <p:spPr bwMode="auto">
            <a:xfrm>
              <a:off x="6702425" y="5562600"/>
              <a:ext cx="1905000" cy="910389"/>
            </a:xfrm>
            <a:prstGeom prst="rect">
              <a:avLst/>
            </a:prstGeom>
            <a:noFill/>
            <a:ln w="9525">
              <a:noFill/>
              <a:miter lim="800000"/>
              <a:headEnd/>
              <a:tailEnd/>
            </a:ln>
          </p:spPr>
          <p:txBody>
            <a:bodyPr>
              <a:spAutoFit/>
            </a:bodyPr>
            <a:lstStyle/>
            <a:p>
              <a:pPr>
                <a:lnSpc>
                  <a:spcPct val="95000"/>
                </a:lnSpc>
              </a:pPr>
              <a:r>
                <a:rPr lang="en-US" sz="1400" b="1" dirty="0">
                  <a:solidFill>
                    <a:schemeClr val="tx2"/>
                  </a:solidFill>
                </a:rPr>
                <a:t>MANAGEABILITY:</a:t>
              </a:r>
              <a:r>
                <a:rPr lang="en-US" sz="1600" b="1" dirty="0">
                  <a:solidFill>
                    <a:schemeClr val="tx2"/>
                  </a:solidFill>
                </a:rPr>
                <a:t/>
              </a:r>
              <a:br>
                <a:rPr lang="en-US" sz="1600" b="1" dirty="0">
                  <a:solidFill>
                    <a:schemeClr val="tx2"/>
                  </a:solidFill>
                </a:rPr>
              </a:br>
              <a:r>
                <a:rPr lang="es-ES" sz="1400" dirty="0"/>
                <a:t>VEPA</a:t>
              </a:r>
            </a:p>
            <a:p>
              <a:pPr>
                <a:lnSpc>
                  <a:spcPct val="95000"/>
                </a:lnSpc>
              </a:pPr>
              <a:r>
                <a:rPr lang="es-ES" sz="1400" dirty="0" err="1" smtClean="0"/>
                <a:t>Orchestration</a:t>
              </a:r>
              <a:r>
                <a:rPr lang="es-ES" sz="1400" dirty="0" smtClean="0"/>
                <a:t> Tools</a:t>
              </a:r>
              <a:r>
                <a:rPr lang="es-ES" sz="1400" dirty="0"/>
                <a:t/>
              </a:r>
              <a:br>
                <a:rPr lang="es-ES" sz="1400" dirty="0"/>
              </a:br>
              <a:endParaRPr lang="es-ES" sz="1400" dirty="0"/>
            </a:p>
          </p:txBody>
        </p:sp>
      </p:grpSp>
      <p:grpSp>
        <p:nvGrpSpPr>
          <p:cNvPr id="54292" name="Group 265"/>
          <p:cNvGrpSpPr>
            <a:grpSpLocks/>
          </p:cNvGrpSpPr>
          <p:nvPr/>
        </p:nvGrpSpPr>
        <p:grpSpPr bwMode="auto">
          <a:xfrm>
            <a:off x="2400300" y="2038350"/>
            <a:ext cx="4333875" cy="3346450"/>
            <a:chOff x="4571170" y="2131520"/>
            <a:chExt cx="4333875" cy="3806242"/>
          </a:xfrm>
        </p:grpSpPr>
        <p:sp>
          <p:nvSpPr>
            <p:cNvPr id="54336" name="Rectangle 5"/>
            <p:cNvSpPr>
              <a:spLocks noChangeArrowheads="1"/>
            </p:cNvSpPr>
            <p:nvPr/>
          </p:nvSpPr>
          <p:spPr bwMode="invGray">
            <a:xfrm>
              <a:off x="4593723" y="2823560"/>
              <a:ext cx="4311322" cy="2018448"/>
            </a:xfrm>
            <a:prstGeom prst="roundRect">
              <a:avLst>
                <a:gd name="adj" fmla="val 0"/>
              </a:avLst>
            </a:prstGeom>
            <a:solidFill>
              <a:srgbClr val="5D87A1">
                <a:alpha val="39999"/>
              </a:srgbClr>
            </a:solidFill>
            <a:ln w="28575" algn="ctr">
              <a:noFill/>
              <a:round/>
              <a:headEnd/>
              <a:tailEnd/>
            </a:ln>
          </p:spPr>
          <p:txBody>
            <a:bodyPr/>
            <a:lstStyle/>
            <a:p>
              <a:pPr>
                <a:lnSpc>
                  <a:spcPct val="90000"/>
                </a:lnSpc>
              </a:pPr>
              <a:endParaRPr lang="en-US" sz="1600">
                <a:solidFill>
                  <a:srgbClr val="333333"/>
                </a:solidFill>
              </a:endParaRPr>
            </a:p>
          </p:txBody>
        </p:sp>
        <p:pic>
          <p:nvPicPr>
            <p:cNvPr id="54337" name="Rectangle 7"/>
            <p:cNvPicPr>
              <a:picLocks noChangeArrowheads="1"/>
            </p:cNvPicPr>
            <p:nvPr/>
          </p:nvPicPr>
          <p:blipFill>
            <a:blip r:embed="rId3" cstate="print"/>
            <a:srcRect l="3659" t="4333" r="3659"/>
            <a:stretch>
              <a:fillRect/>
            </a:stretch>
          </p:blipFill>
          <p:spPr bwMode="blackWhite">
            <a:xfrm>
              <a:off x="5933245" y="3346937"/>
              <a:ext cx="1828800" cy="1066800"/>
            </a:xfrm>
            <a:prstGeom prst="rect">
              <a:avLst/>
            </a:prstGeom>
            <a:noFill/>
            <a:ln w="9525">
              <a:noFill/>
              <a:miter lim="800000"/>
              <a:headEnd/>
              <a:tailEnd/>
            </a:ln>
          </p:spPr>
        </p:pic>
        <p:sp>
          <p:nvSpPr>
            <p:cNvPr id="54338" name="Rectangle 2"/>
            <p:cNvSpPr>
              <a:spLocks noChangeArrowheads="1"/>
            </p:cNvSpPr>
            <p:nvPr/>
          </p:nvSpPr>
          <p:spPr bwMode="invGray">
            <a:xfrm>
              <a:off x="4593723" y="4899678"/>
              <a:ext cx="4311322" cy="1038059"/>
            </a:xfrm>
            <a:prstGeom prst="roundRect">
              <a:avLst>
                <a:gd name="adj" fmla="val 0"/>
              </a:avLst>
            </a:prstGeom>
            <a:solidFill>
              <a:srgbClr val="5D87A1">
                <a:alpha val="50195"/>
              </a:srgbClr>
            </a:solidFill>
            <a:ln w="28575" algn="ctr">
              <a:noFill/>
              <a:round/>
              <a:headEnd/>
              <a:tailEnd/>
            </a:ln>
          </p:spPr>
          <p:txBody>
            <a:bodyPr/>
            <a:lstStyle/>
            <a:p>
              <a:pPr>
                <a:lnSpc>
                  <a:spcPct val="90000"/>
                </a:lnSpc>
              </a:pPr>
              <a:endParaRPr lang="en-US" sz="1600">
                <a:solidFill>
                  <a:srgbClr val="333333"/>
                </a:solidFill>
              </a:endParaRPr>
            </a:p>
          </p:txBody>
        </p:sp>
        <p:pic>
          <p:nvPicPr>
            <p:cNvPr id="54339" name="Rectangle 7"/>
            <p:cNvPicPr>
              <a:picLocks noChangeArrowheads="1"/>
            </p:cNvPicPr>
            <p:nvPr/>
          </p:nvPicPr>
          <p:blipFill>
            <a:blip r:embed="rId3" cstate="print"/>
            <a:srcRect l="3659" t="4333" r="3659"/>
            <a:stretch>
              <a:fillRect/>
            </a:stretch>
          </p:blipFill>
          <p:spPr bwMode="blackWhite">
            <a:xfrm>
              <a:off x="6830649" y="5238489"/>
              <a:ext cx="2074396" cy="242694"/>
            </a:xfrm>
            <a:prstGeom prst="rect">
              <a:avLst/>
            </a:prstGeom>
            <a:noFill/>
            <a:ln w="9525">
              <a:noFill/>
              <a:miter lim="800000"/>
              <a:headEnd/>
              <a:tailEnd/>
            </a:ln>
          </p:spPr>
        </p:pic>
        <p:pic>
          <p:nvPicPr>
            <p:cNvPr id="54340" name="Rectangle 7"/>
            <p:cNvPicPr>
              <a:picLocks noChangeArrowheads="1"/>
            </p:cNvPicPr>
            <p:nvPr/>
          </p:nvPicPr>
          <p:blipFill>
            <a:blip r:embed="rId3" cstate="print"/>
            <a:srcRect l="3659" t="4333" r="3659"/>
            <a:stretch>
              <a:fillRect/>
            </a:stretch>
          </p:blipFill>
          <p:spPr bwMode="blackWhite">
            <a:xfrm>
              <a:off x="4747699" y="5238489"/>
              <a:ext cx="2053010" cy="242694"/>
            </a:xfrm>
            <a:prstGeom prst="rect">
              <a:avLst/>
            </a:prstGeom>
            <a:noFill/>
            <a:ln w="9525">
              <a:noFill/>
              <a:miter lim="800000"/>
              <a:headEnd/>
              <a:tailEnd/>
            </a:ln>
          </p:spPr>
        </p:pic>
        <p:sp>
          <p:nvSpPr>
            <p:cNvPr id="54341" name="Rectangle 6"/>
            <p:cNvSpPr>
              <a:spLocks noChangeArrowheads="1"/>
            </p:cNvSpPr>
            <p:nvPr/>
          </p:nvSpPr>
          <p:spPr bwMode="invGray">
            <a:xfrm>
              <a:off x="4593723" y="2131520"/>
              <a:ext cx="4311322" cy="634369"/>
            </a:xfrm>
            <a:prstGeom prst="roundRect">
              <a:avLst>
                <a:gd name="adj" fmla="val 0"/>
              </a:avLst>
            </a:prstGeom>
            <a:solidFill>
              <a:srgbClr val="5D87A1">
                <a:alpha val="30196"/>
              </a:srgbClr>
            </a:solidFill>
            <a:ln w="28575" algn="ctr">
              <a:noFill/>
              <a:round/>
              <a:headEnd/>
              <a:tailEnd/>
            </a:ln>
          </p:spPr>
          <p:txBody>
            <a:bodyPr/>
            <a:lstStyle/>
            <a:p>
              <a:pPr>
                <a:lnSpc>
                  <a:spcPct val="90000"/>
                </a:lnSpc>
              </a:pPr>
              <a:endParaRPr lang="en-US" sz="1600">
                <a:solidFill>
                  <a:srgbClr val="333333"/>
                </a:solidFill>
              </a:endParaRPr>
            </a:p>
          </p:txBody>
        </p:sp>
        <p:grpSp>
          <p:nvGrpSpPr>
            <p:cNvPr id="54342" name="Group 246"/>
            <p:cNvGrpSpPr>
              <a:grpSpLocks/>
            </p:cNvGrpSpPr>
            <p:nvPr/>
          </p:nvGrpSpPr>
          <p:grpSpPr bwMode="auto">
            <a:xfrm>
              <a:off x="6049955" y="5356232"/>
              <a:ext cx="504362" cy="581505"/>
              <a:chOff x="3663218" y="5708650"/>
              <a:chExt cx="504362" cy="768351"/>
            </a:xfrm>
          </p:grpSpPr>
          <p:sp>
            <p:nvSpPr>
              <p:cNvPr id="54487" name="Line 199"/>
              <p:cNvSpPr>
                <a:spLocks noChangeShapeType="1"/>
              </p:cNvSpPr>
              <p:nvPr/>
            </p:nvSpPr>
            <p:spPr bwMode="auto">
              <a:xfrm flipV="1">
                <a:off x="3908425" y="5708650"/>
                <a:ext cx="0" cy="234950"/>
              </a:xfrm>
              <a:prstGeom prst="line">
                <a:avLst/>
              </a:prstGeom>
              <a:noFill/>
              <a:ln w="25400">
                <a:solidFill>
                  <a:schemeClr val="folHlink"/>
                </a:solidFill>
                <a:round/>
                <a:headEnd/>
                <a:tailEnd/>
              </a:ln>
            </p:spPr>
            <p:txBody>
              <a:bodyPr wrap="none" lIns="0" tIns="0" rIns="0" bIns="0" anchor="ctr"/>
              <a:lstStyle/>
              <a:p>
                <a:endParaRPr lang="en-US"/>
              </a:p>
            </p:txBody>
          </p:sp>
          <p:grpSp>
            <p:nvGrpSpPr>
              <p:cNvPr id="54488" name="Group 242"/>
              <p:cNvGrpSpPr>
                <a:grpSpLocks/>
              </p:cNvGrpSpPr>
              <p:nvPr/>
            </p:nvGrpSpPr>
            <p:grpSpPr bwMode="auto">
              <a:xfrm>
                <a:off x="3663218" y="5940425"/>
                <a:ext cx="504362" cy="536576"/>
                <a:chOff x="3663218" y="5940425"/>
                <a:chExt cx="504362" cy="536576"/>
              </a:xfrm>
            </p:grpSpPr>
            <p:sp>
              <p:nvSpPr>
                <p:cNvPr id="54489" name="Freeform 198"/>
                <p:cNvSpPr>
                  <a:spLocks/>
                </p:cNvSpPr>
                <p:nvPr/>
              </p:nvSpPr>
              <p:spPr bwMode="auto">
                <a:xfrm>
                  <a:off x="37084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54490" name="Line 200"/>
                <p:cNvSpPr>
                  <a:spLocks noChangeShapeType="1"/>
                </p:cNvSpPr>
                <p:nvPr/>
              </p:nvSpPr>
              <p:spPr bwMode="auto">
                <a:xfrm flipV="1">
                  <a:off x="38465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54491" name="Line 201"/>
                <p:cNvSpPr>
                  <a:spLocks noChangeShapeType="1"/>
                </p:cNvSpPr>
                <p:nvPr/>
              </p:nvSpPr>
              <p:spPr bwMode="auto">
                <a:xfrm flipV="1">
                  <a:off x="39798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54492" name="Group 1302"/>
                <p:cNvGrpSpPr>
                  <a:grpSpLocks/>
                </p:cNvGrpSpPr>
                <p:nvPr/>
              </p:nvGrpSpPr>
              <p:grpSpPr bwMode="auto">
                <a:xfrm>
                  <a:off x="3663218" y="6084888"/>
                  <a:ext cx="504362" cy="392113"/>
                  <a:chOff x="949" y="3648"/>
                  <a:chExt cx="449" cy="350"/>
                </a:xfrm>
              </p:grpSpPr>
              <p:grpSp>
                <p:nvGrpSpPr>
                  <p:cNvPr id="54493" name="Group 1303"/>
                  <p:cNvGrpSpPr>
                    <a:grpSpLocks/>
                  </p:cNvGrpSpPr>
                  <p:nvPr/>
                </p:nvGrpSpPr>
                <p:grpSpPr bwMode="auto">
                  <a:xfrm>
                    <a:off x="949" y="3648"/>
                    <a:ext cx="449" cy="158"/>
                    <a:chOff x="2721" y="3120"/>
                    <a:chExt cx="543" cy="192"/>
                  </a:xfrm>
                </p:grpSpPr>
                <p:pic>
                  <p:nvPicPr>
                    <p:cNvPr id="54499" name="Picture 71" descr="Server-Grey.png"/>
                    <p:cNvPicPr>
                      <a:picLocks noChangeAspect="1"/>
                    </p:cNvPicPr>
                    <p:nvPr/>
                  </p:nvPicPr>
                  <p:blipFill>
                    <a:blip r:embed="rId4" cstate="print"/>
                    <a:srcRect/>
                    <a:stretch>
                      <a:fillRect/>
                    </a:stretch>
                  </p:blipFill>
                  <p:spPr bwMode="auto">
                    <a:xfrm>
                      <a:off x="2721" y="3120"/>
                      <a:ext cx="111" cy="192"/>
                    </a:xfrm>
                    <a:prstGeom prst="rect">
                      <a:avLst/>
                    </a:prstGeom>
                    <a:noFill/>
                    <a:ln w="9525">
                      <a:noFill/>
                      <a:miter lim="800000"/>
                      <a:headEnd/>
                      <a:tailEnd/>
                    </a:ln>
                  </p:spPr>
                </p:pic>
                <p:pic>
                  <p:nvPicPr>
                    <p:cNvPr id="54500" name="Picture 71" descr="Server-Grey.png"/>
                    <p:cNvPicPr>
                      <a:picLocks noChangeAspect="1"/>
                    </p:cNvPicPr>
                    <p:nvPr/>
                  </p:nvPicPr>
                  <p:blipFill>
                    <a:blip r:embed="rId4" cstate="print"/>
                    <a:srcRect/>
                    <a:stretch>
                      <a:fillRect/>
                    </a:stretch>
                  </p:blipFill>
                  <p:spPr bwMode="auto">
                    <a:xfrm>
                      <a:off x="2865" y="3120"/>
                      <a:ext cx="111" cy="192"/>
                    </a:xfrm>
                    <a:prstGeom prst="rect">
                      <a:avLst/>
                    </a:prstGeom>
                    <a:noFill/>
                    <a:ln w="9525">
                      <a:noFill/>
                      <a:miter lim="800000"/>
                      <a:headEnd/>
                      <a:tailEnd/>
                    </a:ln>
                  </p:spPr>
                </p:pic>
                <p:pic>
                  <p:nvPicPr>
                    <p:cNvPr id="54501" name="Picture 71" descr="Server-Grey.png"/>
                    <p:cNvPicPr>
                      <a:picLocks noChangeAspect="1"/>
                    </p:cNvPicPr>
                    <p:nvPr/>
                  </p:nvPicPr>
                  <p:blipFill>
                    <a:blip r:embed="rId4" cstate="print"/>
                    <a:srcRect/>
                    <a:stretch>
                      <a:fillRect/>
                    </a:stretch>
                  </p:blipFill>
                  <p:spPr bwMode="auto">
                    <a:xfrm>
                      <a:off x="3009" y="3120"/>
                      <a:ext cx="111" cy="192"/>
                    </a:xfrm>
                    <a:prstGeom prst="rect">
                      <a:avLst/>
                    </a:prstGeom>
                    <a:noFill/>
                    <a:ln w="9525">
                      <a:noFill/>
                      <a:miter lim="800000"/>
                      <a:headEnd/>
                      <a:tailEnd/>
                    </a:ln>
                  </p:spPr>
                </p:pic>
                <p:pic>
                  <p:nvPicPr>
                    <p:cNvPr id="54502" name="Picture 71" descr="Server-Grey.png"/>
                    <p:cNvPicPr>
                      <a:picLocks noChangeAspect="1"/>
                    </p:cNvPicPr>
                    <p:nvPr/>
                  </p:nvPicPr>
                  <p:blipFill>
                    <a:blip r:embed="rId4" cstate="print"/>
                    <a:srcRect/>
                    <a:stretch>
                      <a:fillRect/>
                    </a:stretch>
                  </p:blipFill>
                  <p:spPr bwMode="auto">
                    <a:xfrm>
                      <a:off x="3153" y="3120"/>
                      <a:ext cx="111" cy="192"/>
                    </a:xfrm>
                    <a:prstGeom prst="rect">
                      <a:avLst/>
                    </a:prstGeom>
                    <a:noFill/>
                    <a:ln w="9525">
                      <a:noFill/>
                      <a:miter lim="800000"/>
                      <a:headEnd/>
                      <a:tailEnd/>
                    </a:ln>
                  </p:spPr>
                </p:pic>
              </p:grpSp>
              <p:grpSp>
                <p:nvGrpSpPr>
                  <p:cNvPr id="54494" name="Group 1308"/>
                  <p:cNvGrpSpPr>
                    <a:grpSpLocks/>
                  </p:cNvGrpSpPr>
                  <p:nvPr/>
                </p:nvGrpSpPr>
                <p:grpSpPr bwMode="auto">
                  <a:xfrm>
                    <a:off x="949" y="3840"/>
                    <a:ext cx="449" cy="158"/>
                    <a:chOff x="2721" y="3120"/>
                    <a:chExt cx="543" cy="192"/>
                  </a:xfrm>
                </p:grpSpPr>
                <p:pic>
                  <p:nvPicPr>
                    <p:cNvPr id="54495" name="Picture 71" descr="Server-Grey.png"/>
                    <p:cNvPicPr>
                      <a:picLocks noChangeAspect="1"/>
                    </p:cNvPicPr>
                    <p:nvPr/>
                  </p:nvPicPr>
                  <p:blipFill>
                    <a:blip r:embed="rId4" cstate="print"/>
                    <a:srcRect/>
                    <a:stretch>
                      <a:fillRect/>
                    </a:stretch>
                  </p:blipFill>
                  <p:spPr bwMode="auto">
                    <a:xfrm>
                      <a:off x="2721" y="3120"/>
                      <a:ext cx="111" cy="192"/>
                    </a:xfrm>
                    <a:prstGeom prst="rect">
                      <a:avLst/>
                    </a:prstGeom>
                    <a:noFill/>
                    <a:ln w="9525">
                      <a:noFill/>
                      <a:miter lim="800000"/>
                      <a:headEnd/>
                      <a:tailEnd/>
                    </a:ln>
                  </p:spPr>
                </p:pic>
                <p:pic>
                  <p:nvPicPr>
                    <p:cNvPr id="54496" name="Picture 71" descr="Server-Grey.png"/>
                    <p:cNvPicPr>
                      <a:picLocks noChangeAspect="1"/>
                    </p:cNvPicPr>
                    <p:nvPr/>
                  </p:nvPicPr>
                  <p:blipFill>
                    <a:blip r:embed="rId4" cstate="print"/>
                    <a:srcRect/>
                    <a:stretch>
                      <a:fillRect/>
                    </a:stretch>
                  </p:blipFill>
                  <p:spPr bwMode="auto">
                    <a:xfrm>
                      <a:off x="2865" y="3120"/>
                      <a:ext cx="111" cy="192"/>
                    </a:xfrm>
                    <a:prstGeom prst="rect">
                      <a:avLst/>
                    </a:prstGeom>
                    <a:noFill/>
                    <a:ln w="9525">
                      <a:noFill/>
                      <a:miter lim="800000"/>
                      <a:headEnd/>
                      <a:tailEnd/>
                    </a:ln>
                  </p:spPr>
                </p:pic>
                <p:pic>
                  <p:nvPicPr>
                    <p:cNvPr id="54497" name="Picture 71" descr="Server-Grey.png"/>
                    <p:cNvPicPr>
                      <a:picLocks noChangeAspect="1"/>
                    </p:cNvPicPr>
                    <p:nvPr/>
                  </p:nvPicPr>
                  <p:blipFill>
                    <a:blip r:embed="rId4" cstate="print"/>
                    <a:srcRect/>
                    <a:stretch>
                      <a:fillRect/>
                    </a:stretch>
                  </p:blipFill>
                  <p:spPr bwMode="auto">
                    <a:xfrm>
                      <a:off x="3009" y="3120"/>
                      <a:ext cx="111" cy="192"/>
                    </a:xfrm>
                    <a:prstGeom prst="rect">
                      <a:avLst/>
                    </a:prstGeom>
                    <a:noFill/>
                    <a:ln w="9525">
                      <a:noFill/>
                      <a:miter lim="800000"/>
                      <a:headEnd/>
                      <a:tailEnd/>
                    </a:ln>
                  </p:spPr>
                </p:pic>
                <p:pic>
                  <p:nvPicPr>
                    <p:cNvPr id="54498" name="Picture 71" descr="Server-Grey.png"/>
                    <p:cNvPicPr>
                      <a:picLocks noChangeAspect="1"/>
                    </p:cNvPicPr>
                    <p:nvPr/>
                  </p:nvPicPr>
                  <p:blipFill>
                    <a:blip r:embed="rId4" cstate="print"/>
                    <a:srcRect/>
                    <a:stretch>
                      <a:fillRect/>
                    </a:stretch>
                  </p:blipFill>
                  <p:spPr bwMode="auto">
                    <a:xfrm>
                      <a:off x="3153" y="3120"/>
                      <a:ext cx="111" cy="192"/>
                    </a:xfrm>
                    <a:prstGeom prst="rect">
                      <a:avLst/>
                    </a:prstGeom>
                    <a:noFill/>
                    <a:ln w="9525">
                      <a:noFill/>
                      <a:miter lim="800000"/>
                      <a:headEnd/>
                      <a:tailEnd/>
                    </a:ln>
                  </p:spPr>
                </p:pic>
              </p:grpSp>
            </p:grpSp>
          </p:grpSp>
        </p:grpSp>
        <p:grpSp>
          <p:nvGrpSpPr>
            <p:cNvPr id="54343" name="Group 244"/>
            <p:cNvGrpSpPr>
              <a:grpSpLocks/>
            </p:cNvGrpSpPr>
            <p:nvPr/>
          </p:nvGrpSpPr>
          <p:grpSpPr bwMode="auto">
            <a:xfrm>
              <a:off x="5880638" y="5344228"/>
              <a:ext cx="339718" cy="593521"/>
              <a:chOff x="4877656" y="5692775"/>
              <a:chExt cx="504362" cy="784226"/>
            </a:xfrm>
          </p:grpSpPr>
          <p:sp>
            <p:nvSpPr>
              <p:cNvPr id="54472" name="Freeform 253"/>
              <p:cNvSpPr>
                <a:spLocks/>
              </p:cNvSpPr>
              <p:nvPr/>
            </p:nvSpPr>
            <p:spPr bwMode="auto">
              <a:xfrm>
                <a:off x="4922838"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54473" name="Line 254"/>
              <p:cNvSpPr>
                <a:spLocks noChangeShapeType="1"/>
              </p:cNvSpPr>
              <p:nvPr/>
            </p:nvSpPr>
            <p:spPr bwMode="auto">
              <a:xfrm flipV="1">
                <a:off x="5122863" y="5692775"/>
                <a:ext cx="0" cy="250825"/>
              </a:xfrm>
              <a:prstGeom prst="line">
                <a:avLst/>
              </a:prstGeom>
              <a:noFill/>
              <a:ln w="25400">
                <a:solidFill>
                  <a:schemeClr val="folHlink"/>
                </a:solidFill>
                <a:round/>
                <a:headEnd/>
                <a:tailEnd/>
              </a:ln>
            </p:spPr>
            <p:txBody>
              <a:bodyPr wrap="none" lIns="0" tIns="0" rIns="0" bIns="0" anchor="ctr"/>
              <a:lstStyle/>
              <a:p>
                <a:endParaRPr lang="en-US"/>
              </a:p>
            </p:txBody>
          </p:sp>
          <p:sp>
            <p:nvSpPr>
              <p:cNvPr id="54474" name="Line 255"/>
              <p:cNvSpPr>
                <a:spLocks noChangeShapeType="1"/>
              </p:cNvSpPr>
              <p:nvPr/>
            </p:nvSpPr>
            <p:spPr bwMode="auto">
              <a:xfrm flipV="1">
                <a:off x="5060950"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54475" name="Line 256"/>
              <p:cNvSpPr>
                <a:spLocks noChangeShapeType="1"/>
              </p:cNvSpPr>
              <p:nvPr/>
            </p:nvSpPr>
            <p:spPr bwMode="auto">
              <a:xfrm flipV="1">
                <a:off x="5194300"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54476" name="Group 1302"/>
              <p:cNvGrpSpPr>
                <a:grpSpLocks/>
              </p:cNvGrpSpPr>
              <p:nvPr/>
            </p:nvGrpSpPr>
            <p:grpSpPr bwMode="auto">
              <a:xfrm>
                <a:off x="4877656" y="6084888"/>
                <a:ext cx="504362" cy="392113"/>
                <a:chOff x="949" y="3648"/>
                <a:chExt cx="449" cy="350"/>
              </a:xfrm>
            </p:grpSpPr>
            <p:grpSp>
              <p:nvGrpSpPr>
                <p:cNvPr id="54477" name="Group 1303"/>
                <p:cNvGrpSpPr>
                  <a:grpSpLocks/>
                </p:cNvGrpSpPr>
                <p:nvPr/>
              </p:nvGrpSpPr>
              <p:grpSpPr bwMode="auto">
                <a:xfrm>
                  <a:off x="949" y="3648"/>
                  <a:ext cx="449" cy="158"/>
                  <a:chOff x="2721" y="3120"/>
                  <a:chExt cx="543" cy="192"/>
                </a:xfrm>
              </p:grpSpPr>
              <p:pic>
                <p:nvPicPr>
                  <p:cNvPr id="54483"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54484"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54485"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54486"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nvGrpSpPr>
                <p:cNvPr id="54478" name="Group 1308"/>
                <p:cNvGrpSpPr>
                  <a:grpSpLocks/>
                </p:cNvGrpSpPr>
                <p:nvPr/>
              </p:nvGrpSpPr>
              <p:grpSpPr bwMode="auto">
                <a:xfrm>
                  <a:off x="949" y="3840"/>
                  <a:ext cx="449" cy="158"/>
                  <a:chOff x="2721" y="3120"/>
                  <a:chExt cx="543" cy="192"/>
                </a:xfrm>
              </p:grpSpPr>
              <p:pic>
                <p:nvPicPr>
                  <p:cNvPr id="54479"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54480"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54481"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54482"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grpSp>
        <p:grpSp>
          <p:nvGrpSpPr>
            <p:cNvPr id="54344" name="Group 252"/>
            <p:cNvGrpSpPr>
              <a:grpSpLocks/>
            </p:cNvGrpSpPr>
            <p:nvPr/>
          </p:nvGrpSpPr>
          <p:grpSpPr bwMode="auto">
            <a:xfrm>
              <a:off x="6393891" y="5332225"/>
              <a:ext cx="339718" cy="605537"/>
              <a:chOff x="5492018" y="5676900"/>
              <a:chExt cx="504362" cy="800101"/>
            </a:xfrm>
          </p:grpSpPr>
          <p:sp>
            <p:nvSpPr>
              <p:cNvPr id="54457" name="Freeform 234"/>
              <p:cNvSpPr>
                <a:spLocks/>
              </p:cNvSpPr>
              <p:nvPr/>
            </p:nvSpPr>
            <p:spPr bwMode="auto">
              <a:xfrm>
                <a:off x="5537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54458" name="Line 235"/>
              <p:cNvSpPr>
                <a:spLocks noChangeShapeType="1"/>
              </p:cNvSpPr>
              <p:nvPr/>
            </p:nvSpPr>
            <p:spPr bwMode="auto">
              <a:xfrm flipH="1" flipV="1">
                <a:off x="5734050" y="5676900"/>
                <a:ext cx="3175" cy="266700"/>
              </a:xfrm>
              <a:prstGeom prst="line">
                <a:avLst/>
              </a:prstGeom>
              <a:noFill/>
              <a:ln w="25400">
                <a:solidFill>
                  <a:schemeClr val="folHlink"/>
                </a:solidFill>
                <a:round/>
                <a:headEnd/>
                <a:tailEnd/>
              </a:ln>
            </p:spPr>
            <p:txBody>
              <a:bodyPr wrap="none" lIns="0" tIns="0" rIns="0" bIns="0" anchor="ctr"/>
              <a:lstStyle/>
              <a:p>
                <a:endParaRPr lang="en-US"/>
              </a:p>
            </p:txBody>
          </p:sp>
          <p:sp>
            <p:nvSpPr>
              <p:cNvPr id="54459" name="Line 236"/>
              <p:cNvSpPr>
                <a:spLocks noChangeShapeType="1"/>
              </p:cNvSpPr>
              <p:nvPr/>
            </p:nvSpPr>
            <p:spPr bwMode="auto">
              <a:xfrm flipV="1">
                <a:off x="56753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54460" name="Line 237"/>
              <p:cNvSpPr>
                <a:spLocks noChangeShapeType="1"/>
              </p:cNvSpPr>
              <p:nvPr/>
            </p:nvSpPr>
            <p:spPr bwMode="auto">
              <a:xfrm flipV="1">
                <a:off x="58086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54461" name="Group 1302"/>
              <p:cNvGrpSpPr>
                <a:grpSpLocks/>
              </p:cNvGrpSpPr>
              <p:nvPr/>
            </p:nvGrpSpPr>
            <p:grpSpPr bwMode="auto">
              <a:xfrm>
                <a:off x="5492018" y="6084888"/>
                <a:ext cx="504362" cy="392113"/>
                <a:chOff x="949" y="3648"/>
                <a:chExt cx="449" cy="350"/>
              </a:xfrm>
            </p:grpSpPr>
            <p:grpSp>
              <p:nvGrpSpPr>
                <p:cNvPr id="54462" name="Group 1303"/>
                <p:cNvGrpSpPr>
                  <a:grpSpLocks/>
                </p:cNvGrpSpPr>
                <p:nvPr/>
              </p:nvGrpSpPr>
              <p:grpSpPr bwMode="auto">
                <a:xfrm>
                  <a:off x="949" y="3648"/>
                  <a:ext cx="449" cy="158"/>
                  <a:chOff x="2721" y="3120"/>
                  <a:chExt cx="543" cy="192"/>
                </a:xfrm>
              </p:grpSpPr>
              <p:pic>
                <p:nvPicPr>
                  <p:cNvPr id="54468"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54469"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54470"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54471"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nvGrpSpPr>
                <p:cNvPr id="54463" name="Group 1308"/>
                <p:cNvGrpSpPr>
                  <a:grpSpLocks/>
                </p:cNvGrpSpPr>
                <p:nvPr/>
              </p:nvGrpSpPr>
              <p:grpSpPr bwMode="auto">
                <a:xfrm>
                  <a:off x="949" y="3840"/>
                  <a:ext cx="449" cy="158"/>
                  <a:chOff x="2721" y="3120"/>
                  <a:chExt cx="543" cy="192"/>
                </a:xfrm>
              </p:grpSpPr>
              <p:pic>
                <p:nvPicPr>
                  <p:cNvPr id="54464"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54465"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54466"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54467"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grpSp>
        <p:grpSp>
          <p:nvGrpSpPr>
            <p:cNvPr id="54345" name="Group 251"/>
            <p:cNvGrpSpPr>
              <a:grpSpLocks/>
            </p:cNvGrpSpPr>
            <p:nvPr/>
          </p:nvGrpSpPr>
          <p:grpSpPr bwMode="auto">
            <a:xfrm>
              <a:off x="5367385" y="5346642"/>
              <a:ext cx="339718" cy="591120"/>
              <a:chOff x="3968018" y="5695949"/>
              <a:chExt cx="504362" cy="781052"/>
            </a:xfrm>
          </p:grpSpPr>
          <p:sp>
            <p:nvSpPr>
              <p:cNvPr id="54442" name="Freeform 216"/>
              <p:cNvSpPr>
                <a:spLocks/>
              </p:cNvSpPr>
              <p:nvPr/>
            </p:nvSpPr>
            <p:spPr bwMode="auto">
              <a:xfrm>
                <a:off x="4013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54443" name="Line 217"/>
              <p:cNvSpPr>
                <a:spLocks noChangeShapeType="1"/>
              </p:cNvSpPr>
              <p:nvPr/>
            </p:nvSpPr>
            <p:spPr bwMode="auto">
              <a:xfrm flipH="1" flipV="1">
                <a:off x="4210050" y="5695949"/>
                <a:ext cx="3175" cy="247650"/>
              </a:xfrm>
              <a:prstGeom prst="line">
                <a:avLst/>
              </a:prstGeom>
              <a:noFill/>
              <a:ln w="25400">
                <a:solidFill>
                  <a:schemeClr val="folHlink"/>
                </a:solidFill>
                <a:round/>
                <a:headEnd/>
                <a:tailEnd/>
              </a:ln>
            </p:spPr>
            <p:txBody>
              <a:bodyPr wrap="none" lIns="0" tIns="0" rIns="0" bIns="0" anchor="ctr"/>
              <a:lstStyle/>
              <a:p>
                <a:endParaRPr lang="en-US"/>
              </a:p>
            </p:txBody>
          </p:sp>
          <p:sp>
            <p:nvSpPr>
              <p:cNvPr id="54444" name="Line 218"/>
              <p:cNvSpPr>
                <a:spLocks noChangeShapeType="1"/>
              </p:cNvSpPr>
              <p:nvPr/>
            </p:nvSpPr>
            <p:spPr bwMode="auto">
              <a:xfrm flipV="1">
                <a:off x="4151312"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54445" name="Line 219"/>
              <p:cNvSpPr>
                <a:spLocks noChangeShapeType="1"/>
              </p:cNvSpPr>
              <p:nvPr/>
            </p:nvSpPr>
            <p:spPr bwMode="auto">
              <a:xfrm flipV="1">
                <a:off x="4284662"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54446" name="Group 1302"/>
              <p:cNvGrpSpPr>
                <a:grpSpLocks/>
              </p:cNvGrpSpPr>
              <p:nvPr/>
            </p:nvGrpSpPr>
            <p:grpSpPr bwMode="auto">
              <a:xfrm>
                <a:off x="3968018" y="6084888"/>
                <a:ext cx="504362" cy="392113"/>
                <a:chOff x="949" y="3648"/>
                <a:chExt cx="449" cy="350"/>
              </a:xfrm>
            </p:grpSpPr>
            <p:grpSp>
              <p:nvGrpSpPr>
                <p:cNvPr id="54447" name="Group 1303"/>
                <p:cNvGrpSpPr>
                  <a:grpSpLocks/>
                </p:cNvGrpSpPr>
                <p:nvPr/>
              </p:nvGrpSpPr>
              <p:grpSpPr bwMode="auto">
                <a:xfrm>
                  <a:off x="949" y="3648"/>
                  <a:ext cx="449" cy="158"/>
                  <a:chOff x="2721" y="3120"/>
                  <a:chExt cx="543" cy="192"/>
                </a:xfrm>
              </p:grpSpPr>
              <p:pic>
                <p:nvPicPr>
                  <p:cNvPr id="54453"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54454"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54455"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54456"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nvGrpSpPr>
                <p:cNvPr id="54448" name="Group 1308"/>
                <p:cNvGrpSpPr>
                  <a:grpSpLocks/>
                </p:cNvGrpSpPr>
                <p:nvPr/>
              </p:nvGrpSpPr>
              <p:grpSpPr bwMode="auto">
                <a:xfrm>
                  <a:off x="949" y="3840"/>
                  <a:ext cx="449" cy="158"/>
                  <a:chOff x="2721" y="3120"/>
                  <a:chExt cx="543" cy="192"/>
                </a:xfrm>
              </p:grpSpPr>
              <p:pic>
                <p:nvPicPr>
                  <p:cNvPr id="54449"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54450"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54451"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54452"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grpSp>
        <p:grpSp>
          <p:nvGrpSpPr>
            <p:cNvPr id="54346" name="Group 273"/>
            <p:cNvGrpSpPr>
              <a:grpSpLocks/>
            </p:cNvGrpSpPr>
            <p:nvPr/>
          </p:nvGrpSpPr>
          <p:grpSpPr bwMode="auto">
            <a:xfrm>
              <a:off x="8102965" y="5356232"/>
              <a:ext cx="504362" cy="581505"/>
              <a:chOff x="3663218" y="5708650"/>
              <a:chExt cx="504362" cy="768351"/>
            </a:xfrm>
          </p:grpSpPr>
          <p:sp>
            <p:nvSpPr>
              <p:cNvPr id="54426" name="Line 199"/>
              <p:cNvSpPr>
                <a:spLocks noChangeShapeType="1"/>
              </p:cNvSpPr>
              <p:nvPr/>
            </p:nvSpPr>
            <p:spPr bwMode="auto">
              <a:xfrm flipV="1">
                <a:off x="3908425" y="5708650"/>
                <a:ext cx="0" cy="234950"/>
              </a:xfrm>
              <a:prstGeom prst="line">
                <a:avLst/>
              </a:prstGeom>
              <a:noFill/>
              <a:ln w="25400">
                <a:solidFill>
                  <a:schemeClr val="folHlink"/>
                </a:solidFill>
                <a:round/>
                <a:headEnd/>
                <a:tailEnd/>
              </a:ln>
            </p:spPr>
            <p:txBody>
              <a:bodyPr wrap="none" lIns="0" tIns="0" rIns="0" bIns="0" anchor="ctr"/>
              <a:lstStyle/>
              <a:p>
                <a:endParaRPr lang="en-US"/>
              </a:p>
            </p:txBody>
          </p:sp>
          <p:grpSp>
            <p:nvGrpSpPr>
              <p:cNvPr id="54427" name="Group 275"/>
              <p:cNvGrpSpPr>
                <a:grpSpLocks/>
              </p:cNvGrpSpPr>
              <p:nvPr/>
            </p:nvGrpSpPr>
            <p:grpSpPr bwMode="auto">
              <a:xfrm>
                <a:off x="3663218" y="5940425"/>
                <a:ext cx="504362" cy="536576"/>
                <a:chOff x="3663218" y="5940425"/>
                <a:chExt cx="504362" cy="536576"/>
              </a:xfrm>
            </p:grpSpPr>
            <p:sp>
              <p:nvSpPr>
                <p:cNvPr id="54428" name="Freeform 198"/>
                <p:cNvSpPr>
                  <a:spLocks/>
                </p:cNvSpPr>
                <p:nvPr/>
              </p:nvSpPr>
              <p:spPr bwMode="auto">
                <a:xfrm>
                  <a:off x="37084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54429" name="Line 200"/>
                <p:cNvSpPr>
                  <a:spLocks noChangeShapeType="1"/>
                </p:cNvSpPr>
                <p:nvPr/>
              </p:nvSpPr>
              <p:spPr bwMode="auto">
                <a:xfrm flipV="1">
                  <a:off x="38465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54430" name="Line 201"/>
                <p:cNvSpPr>
                  <a:spLocks noChangeShapeType="1"/>
                </p:cNvSpPr>
                <p:nvPr/>
              </p:nvSpPr>
              <p:spPr bwMode="auto">
                <a:xfrm flipV="1">
                  <a:off x="39798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54431" name="Group 1302"/>
                <p:cNvGrpSpPr>
                  <a:grpSpLocks/>
                </p:cNvGrpSpPr>
                <p:nvPr/>
              </p:nvGrpSpPr>
              <p:grpSpPr bwMode="auto">
                <a:xfrm>
                  <a:off x="3663218" y="6084888"/>
                  <a:ext cx="504362" cy="392113"/>
                  <a:chOff x="949" y="3648"/>
                  <a:chExt cx="449" cy="350"/>
                </a:xfrm>
              </p:grpSpPr>
              <p:grpSp>
                <p:nvGrpSpPr>
                  <p:cNvPr id="54432" name="Group 1303"/>
                  <p:cNvGrpSpPr>
                    <a:grpSpLocks/>
                  </p:cNvGrpSpPr>
                  <p:nvPr/>
                </p:nvGrpSpPr>
                <p:grpSpPr bwMode="auto">
                  <a:xfrm>
                    <a:off x="949" y="3648"/>
                    <a:ext cx="449" cy="158"/>
                    <a:chOff x="2721" y="3120"/>
                    <a:chExt cx="543" cy="192"/>
                  </a:xfrm>
                </p:grpSpPr>
                <p:pic>
                  <p:nvPicPr>
                    <p:cNvPr id="54438" name="Picture 71" descr="Server-Grey.png"/>
                    <p:cNvPicPr>
                      <a:picLocks noChangeAspect="1"/>
                    </p:cNvPicPr>
                    <p:nvPr/>
                  </p:nvPicPr>
                  <p:blipFill>
                    <a:blip r:embed="rId4" cstate="print"/>
                    <a:srcRect/>
                    <a:stretch>
                      <a:fillRect/>
                    </a:stretch>
                  </p:blipFill>
                  <p:spPr bwMode="auto">
                    <a:xfrm>
                      <a:off x="2721" y="3120"/>
                      <a:ext cx="111" cy="192"/>
                    </a:xfrm>
                    <a:prstGeom prst="rect">
                      <a:avLst/>
                    </a:prstGeom>
                    <a:noFill/>
                    <a:ln w="9525">
                      <a:noFill/>
                      <a:miter lim="800000"/>
                      <a:headEnd/>
                      <a:tailEnd/>
                    </a:ln>
                  </p:spPr>
                </p:pic>
                <p:pic>
                  <p:nvPicPr>
                    <p:cNvPr id="54439" name="Picture 71" descr="Server-Grey.png"/>
                    <p:cNvPicPr>
                      <a:picLocks noChangeAspect="1"/>
                    </p:cNvPicPr>
                    <p:nvPr/>
                  </p:nvPicPr>
                  <p:blipFill>
                    <a:blip r:embed="rId4" cstate="print"/>
                    <a:srcRect/>
                    <a:stretch>
                      <a:fillRect/>
                    </a:stretch>
                  </p:blipFill>
                  <p:spPr bwMode="auto">
                    <a:xfrm>
                      <a:off x="2865" y="3120"/>
                      <a:ext cx="111" cy="192"/>
                    </a:xfrm>
                    <a:prstGeom prst="rect">
                      <a:avLst/>
                    </a:prstGeom>
                    <a:noFill/>
                    <a:ln w="9525">
                      <a:noFill/>
                      <a:miter lim="800000"/>
                      <a:headEnd/>
                      <a:tailEnd/>
                    </a:ln>
                  </p:spPr>
                </p:pic>
                <p:pic>
                  <p:nvPicPr>
                    <p:cNvPr id="54440" name="Picture 71" descr="Server-Grey.png"/>
                    <p:cNvPicPr>
                      <a:picLocks noChangeAspect="1"/>
                    </p:cNvPicPr>
                    <p:nvPr/>
                  </p:nvPicPr>
                  <p:blipFill>
                    <a:blip r:embed="rId4" cstate="print"/>
                    <a:srcRect/>
                    <a:stretch>
                      <a:fillRect/>
                    </a:stretch>
                  </p:blipFill>
                  <p:spPr bwMode="auto">
                    <a:xfrm>
                      <a:off x="3009" y="3120"/>
                      <a:ext cx="111" cy="192"/>
                    </a:xfrm>
                    <a:prstGeom prst="rect">
                      <a:avLst/>
                    </a:prstGeom>
                    <a:noFill/>
                    <a:ln w="9525">
                      <a:noFill/>
                      <a:miter lim="800000"/>
                      <a:headEnd/>
                      <a:tailEnd/>
                    </a:ln>
                  </p:spPr>
                </p:pic>
                <p:pic>
                  <p:nvPicPr>
                    <p:cNvPr id="54441" name="Picture 71" descr="Server-Grey.png"/>
                    <p:cNvPicPr>
                      <a:picLocks noChangeAspect="1"/>
                    </p:cNvPicPr>
                    <p:nvPr/>
                  </p:nvPicPr>
                  <p:blipFill>
                    <a:blip r:embed="rId4" cstate="print"/>
                    <a:srcRect/>
                    <a:stretch>
                      <a:fillRect/>
                    </a:stretch>
                  </p:blipFill>
                  <p:spPr bwMode="auto">
                    <a:xfrm>
                      <a:off x="3153" y="3120"/>
                      <a:ext cx="111" cy="192"/>
                    </a:xfrm>
                    <a:prstGeom prst="rect">
                      <a:avLst/>
                    </a:prstGeom>
                    <a:noFill/>
                    <a:ln w="9525">
                      <a:noFill/>
                      <a:miter lim="800000"/>
                      <a:headEnd/>
                      <a:tailEnd/>
                    </a:ln>
                  </p:spPr>
                </p:pic>
              </p:grpSp>
              <p:grpSp>
                <p:nvGrpSpPr>
                  <p:cNvPr id="54433" name="Group 1308"/>
                  <p:cNvGrpSpPr>
                    <a:grpSpLocks/>
                  </p:cNvGrpSpPr>
                  <p:nvPr/>
                </p:nvGrpSpPr>
                <p:grpSpPr bwMode="auto">
                  <a:xfrm>
                    <a:off x="949" y="3840"/>
                    <a:ext cx="449" cy="158"/>
                    <a:chOff x="2721" y="3120"/>
                    <a:chExt cx="543" cy="192"/>
                  </a:xfrm>
                </p:grpSpPr>
                <p:pic>
                  <p:nvPicPr>
                    <p:cNvPr id="54434" name="Picture 71" descr="Server-Grey.png"/>
                    <p:cNvPicPr>
                      <a:picLocks noChangeAspect="1"/>
                    </p:cNvPicPr>
                    <p:nvPr/>
                  </p:nvPicPr>
                  <p:blipFill>
                    <a:blip r:embed="rId4" cstate="print"/>
                    <a:srcRect/>
                    <a:stretch>
                      <a:fillRect/>
                    </a:stretch>
                  </p:blipFill>
                  <p:spPr bwMode="auto">
                    <a:xfrm>
                      <a:off x="2721" y="3120"/>
                      <a:ext cx="111" cy="192"/>
                    </a:xfrm>
                    <a:prstGeom prst="rect">
                      <a:avLst/>
                    </a:prstGeom>
                    <a:noFill/>
                    <a:ln w="9525">
                      <a:noFill/>
                      <a:miter lim="800000"/>
                      <a:headEnd/>
                      <a:tailEnd/>
                    </a:ln>
                  </p:spPr>
                </p:pic>
                <p:pic>
                  <p:nvPicPr>
                    <p:cNvPr id="54435" name="Picture 71" descr="Server-Grey.png"/>
                    <p:cNvPicPr>
                      <a:picLocks noChangeAspect="1"/>
                    </p:cNvPicPr>
                    <p:nvPr/>
                  </p:nvPicPr>
                  <p:blipFill>
                    <a:blip r:embed="rId4" cstate="print"/>
                    <a:srcRect/>
                    <a:stretch>
                      <a:fillRect/>
                    </a:stretch>
                  </p:blipFill>
                  <p:spPr bwMode="auto">
                    <a:xfrm>
                      <a:off x="2865" y="3120"/>
                      <a:ext cx="111" cy="192"/>
                    </a:xfrm>
                    <a:prstGeom prst="rect">
                      <a:avLst/>
                    </a:prstGeom>
                    <a:noFill/>
                    <a:ln w="9525">
                      <a:noFill/>
                      <a:miter lim="800000"/>
                      <a:headEnd/>
                      <a:tailEnd/>
                    </a:ln>
                  </p:spPr>
                </p:pic>
                <p:pic>
                  <p:nvPicPr>
                    <p:cNvPr id="54436" name="Picture 71" descr="Server-Grey.png"/>
                    <p:cNvPicPr>
                      <a:picLocks noChangeAspect="1"/>
                    </p:cNvPicPr>
                    <p:nvPr/>
                  </p:nvPicPr>
                  <p:blipFill>
                    <a:blip r:embed="rId4" cstate="print"/>
                    <a:srcRect/>
                    <a:stretch>
                      <a:fillRect/>
                    </a:stretch>
                  </p:blipFill>
                  <p:spPr bwMode="auto">
                    <a:xfrm>
                      <a:off x="3009" y="3120"/>
                      <a:ext cx="111" cy="192"/>
                    </a:xfrm>
                    <a:prstGeom prst="rect">
                      <a:avLst/>
                    </a:prstGeom>
                    <a:noFill/>
                    <a:ln w="9525">
                      <a:noFill/>
                      <a:miter lim="800000"/>
                      <a:headEnd/>
                      <a:tailEnd/>
                    </a:ln>
                  </p:spPr>
                </p:pic>
                <p:pic>
                  <p:nvPicPr>
                    <p:cNvPr id="54437" name="Picture 71" descr="Server-Grey.png"/>
                    <p:cNvPicPr>
                      <a:picLocks noChangeAspect="1"/>
                    </p:cNvPicPr>
                    <p:nvPr/>
                  </p:nvPicPr>
                  <p:blipFill>
                    <a:blip r:embed="rId4" cstate="print"/>
                    <a:srcRect/>
                    <a:stretch>
                      <a:fillRect/>
                    </a:stretch>
                  </p:blipFill>
                  <p:spPr bwMode="auto">
                    <a:xfrm>
                      <a:off x="3153" y="3120"/>
                      <a:ext cx="111" cy="192"/>
                    </a:xfrm>
                    <a:prstGeom prst="rect">
                      <a:avLst/>
                    </a:prstGeom>
                    <a:noFill/>
                    <a:ln w="9525">
                      <a:noFill/>
                      <a:miter lim="800000"/>
                      <a:headEnd/>
                      <a:tailEnd/>
                    </a:ln>
                  </p:spPr>
                </p:pic>
              </p:grpSp>
            </p:grpSp>
          </p:grpSp>
        </p:grpSp>
        <p:grpSp>
          <p:nvGrpSpPr>
            <p:cNvPr id="54347" name="Group 290"/>
            <p:cNvGrpSpPr>
              <a:grpSpLocks/>
            </p:cNvGrpSpPr>
            <p:nvPr/>
          </p:nvGrpSpPr>
          <p:grpSpPr bwMode="auto">
            <a:xfrm>
              <a:off x="7933648" y="5344228"/>
              <a:ext cx="339718" cy="593521"/>
              <a:chOff x="4877656" y="5692775"/>
              <a:chExt cx="504362" cy="784226"/>
            </a:xfrm>
          </p:grpSpPr>
          <p:sp>
            <p:nvSpPr>
              <p:cNvPr id="54411" name="Freeform 253"/>
              <p:cNvSpPr>
                <a:spLocks/>
              </p:cNvSpPr>
              <p:nvPr/>
            </p:nvSpPr>
            <p:spPr bwMode="auto">
              <a:xfrm>
                <a:off x="4922838"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54412" name="Line 254"/>
              <p:cNvSpPr>
                <a:spLocks noChangeShapeType="1"/>
              </p:cNvSpPr>
              <p:nvPr/>
            </p:nvSpPr>
            <p:spPr bwMode="auto">
              <a:xfrm flipV="1">
                <a:off x="5122863" y="5692775"/>
                <a:ext cx="0" cy="250825"/>
              </a:xfrm>
              <a:prstGeom prst="line">
                <a:avLst/>
              </a:prstGeom>
              <a:noFill/>
              <a:ln w="25400">
                <a:solidFill>
                  <a:schemeClr val="folHlink"/>
                </a:solidFill>
                <a:round/>
                <a:headEnd/>
                <a:tailEnd/>
              </a:ln>
            </p:spPr>
            <p:txBody>
              <a:bodyPr wrap="none" lIns="0" tIns="0" rIns="0" bIns="0" anchor="ctr"/>
              <a:lstStyle/>
              <a:p>
                <a:endParaRPr lang="en-US"/>
              </a:p>
            </p:txBody>
          </p:sp>
          <p:sp>
            <p:nvSpPr>
              <p:cNvPr id="54413" name="Line 255"/>
              <p:cNvSpPr>
                <a:spLocks noChangeShapeType="1"/>
              </p:cNvSpPr>
              <p:nvPr/>
            </p:nvSpPr>
            <p:spPr bwMode="auto">
              <a:xfrm flipV="1">
                <a:off x="5060950"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54414" name="Line 256"/>
              <p:cNvSpPr>
                <a:spLocks noChangeShapeType="1"/>
              </p:cNvSpPr>
              <p:nvPr/>
            </p:nvSpPr>
            <p:spPr bwMode="auto">
              <a:xfrm flipV="1">
                <a:off x="5194300"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54415" name="Group 1302"/>
              <p:cNvGrpSpPr>
                <a:grpSpLocks/>
              </p:cNvGrpSpPr>
              <p:nvPr/>
            </p:nvGrpSpPr>
            <p:grpSpPr bwMode="auto">
              <a:xfrm>
                <a:off x="4877656" y="6084888"/>
                <a:ext cx="504362" cy="392113"/>
                <a:chOff x="949" y="3648"/>
                <a:chExt cx="449" cy="350"/>
              </a:xfrm>
            </p:grpSpPr>
            <p:grpSp>
              <p:nvGrpSpPr>
                <p:cNvPr id="54416" name="Group 1303"/>
                <p:cNvGrpSpPr>
                  <a:grpSpLocks/>
                </p:cNvGrpSpPr>
                <p:nvPr/>
              </p:nvGrpSpPr>
              <p:grpSpPr bwMode="auto">
                <a:xfrm>
                  <a:off x="949" y="3648"/>
                  <a:ext cx="449" cy="158"/>
                  <a:chOff x="2721" y="3120"/>
                  <a:chExt cx="543" cy="192"/>
                </a:xfrm>
              </p:grpSpPr>
              <p:pic>
                <p:nvPicPr>
                  <p:cNvPr id="54422"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54423"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54424"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54425"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nvGrpSpPr>
                <p:cNvPr id="54417" name="Group 1308"/>
                <p:cNvGrpSpPr>
                  <a:grpSpLocks/>
                </p:cNvGrpSpPr>
                <p:nvPr/>
              </p:nvGrpSpPr>
              <p:grpSpPr bwMode="auto">
                <a:xfrm>
                  <a:off x="949" y="3840"/>
                  <a:ext cx="449" cy="158"/>
                  <a:chOff x="2721" y="3120"/>
                  <a:chExt cx="543" cy="192"/>
                </a:xfrm>
              </p:grpSpPr>
              <p:pic>
                <p:nvPicPr>
                  <p:cNvPr id="54418"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54419"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54420"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54421"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grpSp>
        <p:grpSp>
          <p:nvGrpSpPr>
            <p:cNvPr id="54348" name="Group 306"/>
            <p:cNvGrpSpPr>
              <a:grpSpLocks/>
            </p:cNvGrpSpPr>
            <p:nvPr/>
          </p:nvGrpSpPr>
          <p:grpSpPr bwMode="auto">
            <a:xfrm>
              <a:off x="8446902" y="5332225"/>
              <a:ext cx="339718" cy="605537"/>
              <a:chOff x="5492018" y="5676900"/>
              <a:chExt cx="504362" cy="800101"/>
            </a:xfrm>
          </p:grpSpPr>
          <p:sp>
            <p:nvSpPr>
              <p:cNvPr id="54396" name="Freeform 234"/>
              <p:cNvSpPr>
                <a:spLocks/>
              </p:cNvSpPr>
              <p:nvPr/>
            </p:nvSpPr>
            <p:spPr bwMode="auto">
              <a:xfrm>
                <a:off x="5537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54397" name="Line 235"/>
              <p:cNvSpPr>
                <a:spLocks noChangeShapeType="1"/>
              </p:cNvSpPr>
              <p:nvPr/>
            </p:nvSpPr>
            <p:spPr bwMode="auto">
              <a:xfrm flipH="1" flipV="1">
                <a:off x="5734050" y="5676900"/>
                <a:ext cx="3175" cy="266700"/>
              </a:xfrm>
              <a:prstGeom prst="line">
                <a:avLst/>
              </a:prstGeom>
              <a:noFill/>
              <a:ln w="25400">
                <a:solidFill>
                  <a:schemeClr val="folHlink"/>
                </a:solidFill>
                <a:round/>
                <a:headEnd/>
                <a:tailEnd/>
              </a:ln>
            </p:spPr>
            <p:txBody>
              <a:bodyPr wrap="none" lIns="0" tIns="0" rIns="0" bIns="0" anchor="ctr"/>
              <a:lstStyle/>
              <a:p>
                <a:endParaRPr lang="en-US"/>
              </a:p>
            </p:txBody>
          </p:sp>
          <p:sp>
            <p:nvSpPr>
              <p:cNvPr id="54398" name="Line 236"/>
              <p:cNvSpPr>
                <a:spLocks noChangeShapeType="1"/>
              </p:cNvSpPr>
              <p:nvPr/>
            </p:nvSpPr>
            <p:spPr bwMode="auto">
              <a:xfrm flipV="1">
                <a:off x="56753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54399" name="Line 237"/>
              <p:cNvSpPr>
                <a:spLocks noChangeShapeType="1"/>
              </p:cNvSpPr>
              <p:nvPr/>
            </p:nvSpPr>
            <p:spPr bwMode="auto">
              <a:xfrm flipV="1">
                <a:off x="58086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54400" name="Group 1302"/>
              <p:cNvGrpSpPr>
                <a:grpSpLocks/>
              </p:cNvGrpSpPr>
              <p:nvPr/>
            </p:nvGrpSpPr>
            <p:grpSpPr bwMode="auto">
              <a:xfrm>
                <a:off x="5492018" y="6084888"/>
                <a:ext cx="504362" cy="392113"/>
                <a:chOff x="949" y="3648"/>
                <a:chExt cx="449" cy="350"/>
              </a:xfrm>
            </p:grpSpPr>
            <p:grpSp>
              <p:nvGrpSpPr>
                <p:cNvPr id="54401" name="Group 1303"/>
                <p:cNvGrpSpPr>
                  <a:grpSpLocks/>
                </p:cNvGrpSpPr>
                <p:nvPr/>
              </p:nvGrpSpPr>
              <p:grpSpPr bwMode="auto">
                <a:xfrm>
                  <a:off x="949" y="3648"/>
                  <a:ext cx="449" cy="158"/>
                  <a:chOff x="2721" y="3120"/>
                  <a:chExt cx="543" cy="192"/>
                </a:xfrm>
              </p:grpSpPr>
              <p:pic>
                <p:nvPicPr>
                  <p:cNvPr id="54407"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54408"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54409"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54410"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nvGrpSpPr>
                <p:cNvPr id="54402" name="Group 1308"/>
                <p:cNvGrpSpPr>
                  <a:grpSpLocks/>
                </p:cNvGrpSpPr>
                <p:nvPr/>
              </p:nvGrpSpPr>
              <p:grpSpPr bwMode="auto">
                <a:xfrm>
                  <a:off x="949" y="3840"/>
                  <a:ext cx="449" cy="158"/>
                  <a:chOff x="2721" y="3120"/>
                  <a:chExt cx="543" cy="192"/>
                </a:xfrm>
              </p:grpSpPr>
              <p:pic>
                <p:nvPicPr>
                  <p:cNvPr id="54403"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54404"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54405"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54406"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grpSp>
        <p:grpSp>
          <p:nvGrpSpPr>
            <p:cNvPr id="54349" name="Group 326"/>
            <p:cNvGrpSpPr>
              <a:grpSpLocks/>
            </p:cNvGrpSpPr>
            <p:nvPr/>
          </p:nvGrpSpPr>
          <p:grpSpPr bwMode="auto">
            <a:xfrm>
              <a:off x="7420396" y="5346642"/>
              <a:ext cx="339718" cy="591120"/>
              <a:chOff x="3968018" y="5695949"/>
              <a:chExt cx="504362" cy="781052"/>
            </a:xfrm>
          </p:grpSpPr>
          <p:sp>
            <p:nvSpPr>
              <p:cNvPr id="54381" name="Freeform 216"/>
              <p:cNvSpPr>
                <a:spLocks/>
              </p:cNvSpPr>
              <p:nvPr/>
            </p:nvSpPr>
            <p:spPr bwMode="auto">
              <a:xfrm>
                <a:off x="4013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54382" name="Line 217"/>
              <p:cNvSpPr>
                <a:spLocks noChangeShapeType="1"/>
              </p:cNvSpPr>
              <p:nvPr/>
            </p:nvSpPr>
            <p:spPr bwMode="auto">
              <a:xfrm flipH="1" flipV="1">
                <a:off x="4210050" y="5695949"/>
                <a:ext cx="3175" cy="247650"/>
              </a:xfrm>
              <a:prstGeom prst="line">
                <a:avLst/>
              </a:prstGeom>
              <a:noFill/>
              <a:ln w="25400">
                <a:solidFill>
                  <a:schemeClr val="folHlink"/>
                </a:solidFill>
                <a:round/>
                <a:headEnd/>
                <a:tailEnd/>
              </a:ln>
            </p:spPr>
            <p:txBody>
              <a:bodyPr wrap="none" lIns="0" tIns="0" rIns="0" bIns="0" anchor="ctr"/>
              <a:lstStyle/>
              <a:p>
                <a:endParaRPr lang="en-US"/>
              </a:p>
            </p:txBody>
          </p:sp>
          <p:sp>
            <p:nvSpPr>
              <p:cNvPr id="54383" name="Line 218"/>
              <p:cNvSpPr>
                <a:spLocks noChangeShapeType="1"/>
              </p:cNvSpPr>
              <p:nvPr/>
            </p:nvSpPr>
            <p:spPr bwMode="auto">
              <a:xfrm flipV="1">
                <a:off x="4151312"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54384" name="Line 219"/>
              <p:cNvSpPr>
                <a:spLocks noChangeShapeType="1"/>
              </p:cNvSpPr>
              <p:nvPr/>
            </p:nvSpPr>
            <p:spPr bwMode="auto">
              <a:xfrm flipV="1">
                <a:off x="4284662"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54385" name="Group 1302"/>
              <p:cNvGrpSpPr>
                <a:grpSpLocks/>
              </p:cNvGrpSpPr>
              <p:nvPr/>
            </p:nvGrpSpPr>
            <p:grpSpPr bwMode="auto">
              <a:xfrm>
                <a:off x="3968018" y="6084888"/>
                <a:ext cx="504362" cy="392113"/>
                <a:chOff x="949" y="3648"/>
                <a:chExt cx="449" cy="350"/>
              </a:xfrm>
            </p:grpSpPr>
            <p:grpSp>
              <p:nvGrpSpPr>
                <p:cNvPr id="54386" name="Group 1303"/>
                <p:cNvGrpSpPr>
                  <a:grpSpLocks/>
                </p:cNvGrpSpPr>
                <p:nvPr/>
              </p:nvGrpSpPr>
              <p:grpSpPr bwMode="auto">
                <a:xfrm>
                  <a:off x="949" y="3648"/>
                  <a:ext cx="449" cy="158"/>
                  <a:chOff x="2721" y="3120"/>
                  <a:chExt cx="543" cy="192"/>
                </a:xfrm>
              </p:grpSpPr>
              <p:pic>
                <p:nvPicPr>
                  <p:cNvPr id="54392"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54393"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54394"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54395"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nvGrpSpPr>
                <p:cNvPr id="54387" name="Group 1308"/>
                <p:cNvGrpSpPr>
                  <a:grpSpLocks/>
                </p:cNvGrpSpPr>
                <p:nvPr/>
              </p:nvGrpSpPr>
              <p:grpSpPr bwMode="auto">
                <a:xfrm>
                  <a:off x="949" y="3840"/>
                  <a:ext cx="449" cy="158"/>
                  <a:chOff x="2721" y="3120"/>
                  <a:chExt cx="543" cy="192"/>
                </a:xfrm>
              </p:grpSpPr>
              <p:pic>
                <p:nvPicPr>
                  <p:cNvPr id="54388" name="Picture 71" descr="Server-Grey.png"/>
                  <p:cNvPicPr>
                    <a:picLocks noChangeAspect="1"/>
                  </p:cNvPicPr>
                  <p:nvPr/>
                </p:nvPicPr>
                <p:blipFill>
                  <a:blip r:embed="rId5" cstate="print"/>
                  <a:srcRect/>
                  <a:stretch>
                    <a:fillRect/>
                  </a:stretch>
                </p:blipFill>
                <p:spPr bwMode="auto">
                  <a:xfrm>
                    <a:off x="2721" y="3120"/>
                    <a:ext cx="111" cy="192"/>
                  </a:xfrm>
                  <a:prstGeom prst="rect">
                    <a:avLst/>
                  </a:prstGeom>
                  <a:noFill/>
                  <a:ln w="9525">
                    <a:noFill/>
                    <a:miter lim="800000"/>
                    <a:headEnd/>
                    <a:tailEnd/>
                  </a:ln>
                </p:spPr>
              </p:pic>
              <p:pic>
                <p:nvPicPr>
                  <p:cNvPr id="54389" name="Picture 71" descr="Server-Grey.png"/>
                  <p:cNvPicPr>
                    <a:picLocks noChangeAspect="1"/>
                  </p:cNvPicPr>
                  <p:nvPr/>
                </p:nvPicPr>
                <p:blipFill>
                  <a:blip r:embed="rId5" cstate="print"/>
                  <a:srcRect/>
                  <a:stretch>
                    <a:fillRect/>
                  </a:stretch>
                </p:blipFill>
                <p:spPr bwMode="auto">
                  <a:xfrm>
                    <a:off x="2865" y="3120"/>
                    <a:ext cx="111" cy="192"/>
                  </a:xfrm>
                  <a:prstGeom prst="rect">
                    <a:avLst/>
                  </a:prstGeom>
                  <a:noFill/>
                  <a:ln w="9525">
                    <a:noFill/>
                    <a:miter lim="800000"/>
                    <a:headEnd/>
                    <a:tailEnd/>
                  </a:ln>
                </p:spPr>
              </p:pic>
              <p:pic>
                <p:nvPicPr>
                  <p:cNvPr id="54390" name="Picture 71" descr="Server-Grey.png"/>
                  <p:cNvPicPr>
                    <a:picLocks noChangeAspect="1"/>
                  </p:cNvPicPr>
                  <p:nvPr/>
                </p:nvPicPr>
                <p:blipFill>
                  <a:blip r:embed="rId5" cstate="print"/>
                  <a:srcRect/>
                  <a:stretch>
                    <a:fillRect/>
                  </a:stretch>
                </p:blipFill>
                <p:spPr bwMode="auto">
                  <a:xfrm>
                    <a:off x="3009" y="3120"/>
                    <a:ext cx="111" cy="192"/>
                  </a:xfrm>
                  <a:prstGeom prst="rect">
                    <a:avLst/>
                  </a:prstGeom>
                  <a:noFill/>
                  <a:ln w="9525">
                    <a:noFill/>
                    <a:miter lim="800000"/>
                    <a:headEnd/>
                    <a:tailEnd/>
                  </a:ln>
                </p:spPr>
              </p:pic>
              <p:pic>
                <p:nvPicPr>
                  <p:cNvPr id="54391" name="Picture 71" descr="Server-Grey.png"/>
                  <p:cNvPicPr>
                    <a:picLocks noChangeAspect="1"/>
                  </p:cNvPicPr>
                  <p:nvPr/>
                </p:nvPicPr>
                <p:blipFill>
                  <a:blip r:embed="rId5" cstate="print"/>
                  <a:srcRect/>
                  <a:stretch>
                    <a:fillRect/>
                  </a:stretch>
                </p:blipFill>
                <p:spPr bwMode="auto">
                  <a:xfrm>
                    <a:off x="3153" y="3120"/>
                    <a:ext cx="111" cy="192"/>
                  </a:xfrm>
                  <a:prstGeom prst="rect">
                    <a:avLst/>
                  </a:prstGeom>
                  <a:noFill/>
                  <a:ln w="9525">
                    <a:noFill/>
                    <a:miter lim="800000"/>
                    <a:headEnd/>
                    <a:tailEnd/>
                  </a:ln>
                </p:spPr>
              </p:pic>
            </p:grpSp>
          </p:grpSp>
        </p:grpSp>
        <p:sp>
          <p:nvSpPr>
            <p:cNvPr id="54350" name="Text Box 198"/>
            <p:cNvSpPr txBox="1">
              <a:spLocks noChangeAspect="1" noChangeArrowheads="1"/>
            </p:cNvSpPr>
            <p:nvPr/>
          </p:nvSpPr>
          <p:spPr bwMode="auto">
            <a:xfrm>
              <a:off x="5388960" y="2466653"/>
              <a:ext cx="928438" cy="298061"/>
            </a:xfrm>
            <a:prstGeom prst="rect">
              <a:avLst/>
            </a:prstGeom>
            <a:noFill/>
            <a:ln w="9525">
              <a:noFill/>
              <a:miter lim="800000"/>
              <a:headEnd/>
              <a:tailEnd/>
            </a:ln>
          </p:spPr>
          <p:txBody>
            <a:bodyPr lIns="0" tIns="0" rIns="0" bIns="0" anchor="ctr"/>
            <a:lstStyle/>
            <a:p>
              <a:pPr algn="r">
                <a:lnSpc>
                  <a:spcPct val="90000"/>
                </a:lnSpc>
              </a:pPr>
              <a:r>
                <a:rPr lang="en-US" sz="1000" b="1" dirty="0" smtClean="0">
                  <a:ea typeface="ヒラギノ角ゴ Pro W3"/>
                  <a:cs typeface="ヒラギノ角ゴ Pro W3"/>
                </a:rPr>
                <a:t>Routers</a:t>
              </a:r>
              <a:endParaRPr lang="en-US" sz="1000" b="1" dirty="0">
                <a:ea typeface="ヒラギノ角ゴ Pro W3"/>
                <a:cs typeface="ヒラギノ角ゴ Pro W3"/>
              </a:endParaRPr>
            </a:p>
          </p:txBody>
        </p:sp>
        <p:sp>
          <p:nvSpPr>
            <p:cNvPr id="54351" name="Line 157"/>
            <p:cNvSpPr>
              <a:spLocks noChangeShapeType="1"/>
            </p:cNvSpPr>
            <p:nvPr/>
          </p:nvSpPr>
          <p:spPr bwMode="auto">
            <a:xfrm>
              <a:off x="6595408" y="2434288"/>
              <a:ext cx="718554" cy="0"/>
            </a:xfrm>
            <a:prstGeom prst="line">
              <a:avLst/>
            </a:prstGeom>
            <a:noFill/>
            <a:ln w="25400">
              <a:solidFill>
                <a:schemeClr val="hlink"/>
              </a:solidFill>
              <a:round/>
              <a:headEnd/>
              <a:tailEnd/>
            </a:ln>
          </p:spPr>
          <p:txBody>
            <a:bodyPr lIns="0" tIns="0" rIns="0" bIns="0" anchor="ctr">
              <a:spAutoFit/>
            </a:bodyPr>
            <a:lstStyle/>
            <a:p>
              <a:endParaRPr lang="en-US"/>
            </a:p>
          </p:txBody>
        </p:sp>
        <p:sp>
          <p:nvSpPr>
            <p:cNvPr id="54352" name="Line 184"/>
            <p:cNvSpPr>
              <a:spLocks noChangeShapeType="1"/>
            </p:cNvSpPr>
            <p:nvPr/>
          </p:nvSpPr>
          <p:spPr bwMode="auto">
            <a:xfrm>
              <a:off x="6544083" y="2434288"/>
              <a:ext cx="718554" cy="0"/>
            </a:xfrm>
            <a:prstGeom prst="line">
              <a:avLst/>
            </a:prstGeom>
            <a:noFill/>
            <a:ln w="25400">
              <a:solidFill>
                <a:schemeClr val="hlink"/>
              </a:solidFill>
              <a:round/>
              <a:headEnd/>
              <a:tailEnd/>
            </a:ln>
          </p:spPr>
          <p:txBody>
            <a:bodyPr wrap="none" lIns="0" tIns="0" rIns="0" bIns="0" anchor="ctr"/>
            <a:lstStyle/>
            <a:p>
              <a:endParaRPr lang="en-US"/>
            </a:p>
          </p:txBody>
        </p:sp>
        <p:grpSp>
          <p:nvGrpSpPr>
            <p:cNvPr id="54353" name="Group 142"/>
            <p:cNvGrpSpPr>
              <a:grpSpLocks/>
            </p:cNvGrpSpPr>
            <p:nvPr/>
          </p:nvGrpSpPr>
          <p:grpSpPr bwMode="auto">
            <a:xfrm>
              <a:off x="4953000" y="2362200"/>
              <a:ext cx="3644092" cy="2925549"/>
              <a:chOff x="2064" y="1104"/>
              <a:chExt cx="3408" cy="2435"/>
            </a:xfrm>
          </p:grpSpPr>
          <p:sp>
            <p:nvSpPr>
              <p:cNvPr id="54372" name="Freeform 286"/>
              <p:cNvSpPr>
                <a:spLocks/>
              </p:cNvSpPr>
              <p:nvPr/>
            </p:nvSpPr>
            <p:spPr bwMode="auto">
              <a:xfrm>
                <a:off x="2112" y="2511"/>
                <a:ext cx="1392" cy="1028"/>
              </a:xfrm>
              <a:custGeom>
                <a:avLst/>
                <a:gdLst>
                  <a:gd name="T0" fmla="*/ 0 w 1392"/>
                  <a:gd name="T1" fmla="*/ 1048 h 1008"/>
                  <a:gd name="T2" fmla="*/ 0 w 1392"/>
                  <a:gd name="T3" fmla="*/ 749 h 1008"/>
                  <a:gd name="T4" fmla="*/ 1392 w 1392"/>
                  <a:gd name="T5" fmla="*/ 749 h 1008"/>
                  <a:gd name="T6" fmla="*/ 1392 w 1392"/>
                  <a:gd name="T7" fmla="*/ 0 h 1008"/>
                  <a:gd name="T8" fmla="*/ 0 60000 65536"/>
                  <a:gd name="T9" fmla="*/ 0 60000 65536"/>
                  <a:gd name="T10" fmla="*/ 0 60000 65536"/>
                  <a:gd name="T11" fmla="*/ 0 60000 65536"/>
                  <a:gd name="T12" fmla="*/ 0 w 1392"/>
                  <a:gd name="T13" fmla="*/ 0 h 1008"/>
                  <a:gd name="T14" fmla="*/ 1392 w 1392"/>
                  <a:gd name="T15" fmla="*/ 1008 h 1008"/>
                </a:gdLst>
                <a:ahLst/>
                <a:cxnLst>
                  <a:cxn ang="T8">
                    <a:pos x="T0" y="T1"/>
                  </a:cxn>
                  <a:cxn ang="T9">
                    <a:pos x="T2" y="T3"/>
                  </a:cxn>
                  <a:cxn ang="T10">
                    <a:pos x="T4" y="T5"/>
                  </a:cxn>
                  <a:cxn ang="T11">
                    <a:pos x="T6" y="T7"/>
                  </a:cxn>
                </a:cxnLst>
                <a:rect l="T12" t="T13" r="T14" b="T15"/>
                <a:pathLst>
                  <a:path w="1392" h="1008">
                    <a:moveTo>
                      <a:pt x="0" y="1008"/>
                    </a:moveTo>
                    <a:lnTo>
                      <a:pt x="0" y="720"/>
                    </a:lnTo>
                    <a:lnTo>
                      <a:pt x="1392" y="720"/>
                    </a:lnTo>
                    <a:lnTo>
                      <a:pt x="1392" y="0"/>
                    </a:lnTo>
                  </a:path>
                </a:pathLst>
              </a:custGeom>
              <a:noFill/>
              <a:ln w="28575">
                <a:solidFill>
                  <a:schemeClr val="hlink"/>
                </a:solidFill>
                <a:round/>
                <a:headEnd/>
                <a:tailEnd/>
              </a:ln>
            </p:spPr>
            <p:txBody>
              <a:bodyPr wrap="none" lIns="0" tIns="0" rIns="0" bIns="0" anchor="ctr"/>
              <a:lstStyle/>
              <a:p>
                <a:endParaRPr lang="en-US"/>
              </a:p>
            </p:txBody>
          </p:sp>
          <p:sp>
            <p:nvSpPr>
              <p:cNvPr id="54373" name="Freeform 287"/>
              <p:cNvSpPr>
                <a:spLocks/>
              </p:cNvSpPr>
              <p:nvPr/>
            </p:nvSpPr>
            <p:spPr bwMode="auto">
              <a:xfrm flipH="1">
                <a:off x="4224" y="2511"/>
                <a:ext cx="1248" cy="1028"/>
              </a:xfrm>
              <a:custGeom>
                <a:avLst/>
                <a:gdLst>
                  <a:gd name="T0" fmla="*/ 0 w 1392"/>
                  <a:gd name="T1" fmla="*/ 1048 h 1008"/>
                  <a:gd name="T2" fmla="*/ 0 w 1392"/>
                  <a:gd name="T3" fmla="*/ 749 h 1008"/>
                  <a:gd name="T4" fmla="*/ 1119 w 1392"/>
                  <a:gd name="T5" fmla="*/ 749 h 1008"/>
                  <a:gd name="T6" fmla="*/ 1119 w 1392"/>
                  <a:gd name="T7" fmla="*/ 0 h 1008"/>
                  <a:gd name="T8" fmla="*/ 0 60000 65536"/>
                  <a:gd name="T9" fmla="*/ 0 60000 65536"/>
                  <a:gd name="T10" fmla="*/ 0 60000 65536"/>
                  <a:gd name="T11" fmla="*/ 0 60000 65536"/>
                  <a:gd name="T12" fmla="*/ 0 w 1392"/>
                  <a:gd name="T13" fmla="*/ 0 h 1008"/>
                  <a:gd name="T14" fmla="*/ 1392 w 1392"/>
                  <a:gd name="T15" fmla="*/ 1008 h 1008"/>
                </a:gdLst>
                <a:ahLst/>
                <a:cxnLst>
                  <a:cxn ang="T8">
                    <a:pos x="T0" y="T1"/>
                  </a:cxn>
                  <a:cxn ang="T9">
                    <a:pos x="T2" y="T3"/>
                  </a:cxn>
                  <a:cxn ang="T10">
                    <a:pos x="T4" y="T5"/>
                  </a:cxn>
                  <a:cxn ang="T11">
                    <a:pos x="T6" y="T7"/>
                  </a:cxn>
                </a:cxnLst>
                <a:rect l="T12" t="T13" r="T14" b="T15"/>
                <a:pathLst>
                  <a:path w="1392" h="1008">
                    <a:moveTo>
                      <a:pt x="0" y="1008"/>
                    </a:moveTo>
                    <a:lnTo>
                      <a:pt x="0" y="720"/>
                    </a:lnTo>
                    <a:lnTo>
                      <a:pt x="1392" y="720"/>
                    </a:lnTo>
                    <a:lnTo>
                      <a:pt x="1392" y="0"/>
                    </a:lnTo>
                  </a:path>
                </a:pathLst>
              </a:custGeom>
              <a:noFill/>
              <a:ln w="28575">
                <a:solidFill>
                  <a:schemeClr val="hlink"/>
                </a:solidFill>
                <a:round/>
                <a:headEnd/>
                <a:tailEnd/>
              </a:ln>
            </p:spPr>
            <p:txBody>
              <a:bodyPr wrap="none" lIns="0" tIns="0" rIns="0" bIns="0" anchor="ctr"/>
              <a:lstStyle/>
              <a:p>
                <a:endParaRPr lang="en-US"/>
              </a:p>
            </p:txBody>
          </p:sp>
          <p:sp>
            <p:nvSpPr>
              <p:cNvPr id="54374" name="Freeform 288"/>
              <p:cNvSpPr>
                <a:spLocks/>
              </p:cNvSpPr>
              <p:nvPr/>
            </p:nvSpPr>
            <p:spPr bwMode="auto">
              <a:xfrm flipH="1">
                <a:off x="3600" y="2511"/>
                <a:ext cx="432" cy="1028"/>
              </a:xfrm>
              <a:custGeom>
                <a:avLst/>
                <a:gdLst>
                  <a:gd name="T0" fmla="*/ 0 w 1392"/>
                  <a:gd name="T1" fmla="*/ 1048 h 1008"/>
                  <a:gd name="T2" fmla="*/ 0 w 1392"/>
                  <a:gd name="T3" fmla="*/ 749 h 1008"/>
                  <a:gd name="T4" fmla="*/ 134 w 1392"/>
                  <a:gd name="T5" fmla="*/ 749 h 1008"/>
                  <a:gd name="T6" fmla="*/ 134 w 1392"/>
                  <a:gd name="T7" fmla="*/ 0 h 1008"/>
                  <a:gd name="T8" fmla="*/ 0 60000 65536"/>
                  <a:gd name="T9" fmla="*/ 0 60000 65536"/>
                  <a:gd name="T10" fmla="*/ 0 60000 65536"/>
                  <a:gd name="T11" fmla="*/ 0 60000 65536"/>
                  <a:gd name="T12" fmla="*/ 0 w 1392"/>
                  <a:gd name="T13" fmla="*/ 0 h 1008"/>
                  <a:gd name="T14" fmla="*/ 1392 w 1392"/>
                  <a:gd name="T15" fmla="*/ 1008 h 1008"/>
                </a:gdLst>
                <a:ahLst/>
                <a:cxnLst>
                  <a:cxn ang="T8">
                    <a:pos x="T0" y="T1"/>
                  </a:cxn>
                  <a:cxn ang="T9">
                    <a:pos x="T2" y="T3"/>
                  </a:cxn>
                  <a:cxn ang="T10">
                    <a:pos x="T4" y="T5"/>
                  </a:cxn>
                  <a:cxn ang="T11">
                    <a:pos x="T6" y="T7"/>
                  </a:cxn>
                </a:cxnLst>
                <a:rect l="T12" t="T13" r="T14" b="T15"/>
                <a:pathLst>
                  <a:path w="1392" h="1008">
                    <a:moveTo>
                      <a:pt x="0" y="1008"/>
                    </a:moveTo>
                    <a:lnTo>
                      <a:pt x="0" y="720"/>
                    </a:lnTo>
                    <a:lnTo>
                      <a:pt x="1392" y="720"/>
                    </a:lnTo>
                    <a:lnTo>
                      <a:pt x="1392" y="0"/>
                    </a:lnTo>
                  </a:path>
                </a:pathLst>
              </a:custGeom>
              <a:noFill/>
              <a:ln w="28575">
                <a:solidFill>
                  <a:schemeClr val="hlink"/>
                </a:solidFill>
                <a:round/>
                <a:headEnd/>
                <a:tailEnd/>
              </a:ln>
            </p:spPr>
            <p:txBody>
              <a:bodyPr wrap="none" lIns="0" tIns="0" rIns="0" bIns="0" anchor="ctr"/>
              <a:lstStyle/>
              <a:p>
                <a:endParaRPr lang="en-US"/>
              </a:p>
            </p:txBody>
          </p:sp>
          <p:sp>
            <p:nvSpPr>
              <p:cNvPr id="54375" name="Freeform 289"/>
              <p:cNvSpPr>
                <a:spLocks/>
              </p:cNvSpPr>
              <p:nvPr/>
            </p:nvSpPr>
            <p:spPr bwMode="auto">
              <a:xfrm>
                <a:off x="3072" y="2523"/>
                <a:ext cx="1056" cy="1016"/>
              </a:xfrm>
              <a:custGeom>
                <a:avLst/>
                <a:gdLst>
                  <a:gd name="T0" fmla="*/ 0 w 1056"/>
                  <a:gd name="T1" fmla="*/ 1016 h 1016"/>
                  <a:gd name="T2" fmla="*/ 0 w 1056"/>
                  <a:gd name="T3" fmla="*/ 867 h 1016"/>
                  <a:gd name="T4" fmla="*/ 1056 w 1056"/>
                  <a:gd name="T5" fmla="*/ 867 h 1016"/>
                  <a:gd name="T6" fmla="*/ 1043 w 1056"/>
                  <a:gd name="T7" fmla="*/ 0 h 1016"/>
                  <a:gd name="T8" fmla="*/ 0 60000 65536"/>
                  <a:gd name="T9" fmla="*/ 0 60000 65536"/>
                  <a:gd name="T10" fmla="*/ 0 60000 65536"/>
                  <a:gd name="T11" fmla="*/ 0 60000 65536"/>
                  <a:gd name="T12" fmla="*/ 0 w 1056"/>
                  <a:gd name="T13" fmla="*/ 0 h 1016"/>
                  <a:gd name="T14" fmla="*/ 1056 w 1056"/>
                  <a:gd name="T15" fmla="*/ 1016 h 1016"/>
                </a:gdLst>
                <a:ahLst/>
                <a:cxnLst>
                  <a:cxn ang="T8">
                    <a:pos x="T0" y="T1"/>
                  </a:cxn>
                  <a:cxn ang="T9">
                    <a:pos x="T2" y="T3"/>
                  </a:cxn>
                  <a:cxn ang="T10">
                    <a:pos x="T4" y="T5"/>
                  </a:cxn>
                  <a:cxn ang="T11">
                    <a:pos x="T6" y="T7"/>
                  </a:cxn>
                </a:cxnLst>
                <a:rect l="T12" t="T13" r="T14" b="T15"/>
                <a:pathLst>
                  <a:path w="1056" h="1016">
                    <a:moveTo>
                      <a:pt x="0" y="1016"/>
                    </a:moveTo>
                    <a:lnTo>
                      <a:pt x="0" y="867"/>
                    </a:lnTo>
                    <a:lnTo>
                      <a:pt x="1056" y="867"/>
                    </a:lnTo>
                    <a:lnTo>
                      <a:pt x="1043" y="0"/>
                    </a:lnTo>
                  </a:path>
                </a:pathLst>
              </a:custGeom>
              <a:noFill/>
              <a:ln w="28575">
                <a:solidFill>
                  <a:schemeClr val="hlink"/>
                </a:solidFill>
                <a:round/>
                <a:headEnd/>
                <a:tailEnd/>
              </a:ln>
            </p:spPr>
            <p:txBody>
              <a:bodyPr wrap="none" lIns="0" tIns="0" rIns="0" bIns="0" anchor="ctr"/>
              <a:lstStyle/>
              <a:p>
                <a:endParaRPr lang="en-US"/>
              </a:p>
            </p:txBody>
          </p:sp>
          <p:sp>
            <p:nvSpPr>
              <p:cNvPr id="54376" name="Line 1410"/>
              <p:cNvSpPr>
                <a:spLocks noChangeShapeType="1"/>
              </p:cNvSpPr>
              <p:nvPr/>
            </p:nvSpPr>
            <p:spPr bwMode="auto">
              <a:xfrm>
                <a:off x="3600" y="2479"/>
                <a:ext cx="610" cy="0"/>
              </a:xfrm>
              <a:prstGeom prst="line">
                <a:avLst/>
              </a:prstGeom>
              <a:noFill/>
              <a:ln w="25400">
                <a:solidFill>
                  <a:schemeClr val="hlink"/>
                </a:solidFill>
                <a:round/>
                <a:headEnd/>
                <a:tailEnd/>
              </a:ln>
            </p:spPr>
            <p:txBody>
              <a:bodyPr wrap="none" lIns="0" tIns="0" rIns="0" bIns="0" anchor="ctr"/>
              <a:lstStyle/>
              <a:p>
                <a:endParaRPr lang="en-US"/>
              </a:p>
            </p:txBody>
          </p:sp>
          <p:sp>
            <p:nvSpPr>
              <p:cNvPr id="54377" name="Line 186"/>
              <p:cNvSpPr>
                <a:spLocks noChangeShapeType="1"/>
              </p:cNvSpPr>
              <p:nvPr/>
            </p:nvSpPr>
            <p:spPr bwMode="auto">
              <a:xfrm>
                <a:off x="3562" y="1104"/>
                <a:ext cx="0" cy="1440"/>
              </a:xfrm>
              <a:prstGeom prst="line">
                <a:avLst/>
              </a:prstGeom>
              <a:noFill/>
              <a:ln w="25400">
                <a:solidFill>
                  <a:schemeClr val="hlink"/>
                </a:solidFill>
                <a:round/>
                <a:headEnd/>
                <a:tailEnd/>
              </a:ln>
            </p:spPr>
            <p:txBody>
              <a:bodyPr wrap="none" lIns="0" tIns="0" rIns="0" bIns="0" anchor="ctr"/>
              <a:lstStyle/>
              <a:p>
                <a:endParaRPr lang="en-US"/>
              </a:p>
            </p:txBody>
          </p:sp>
          <p:sp>
            <p:nvSpPr>
              <p:cNvPr id="54378" name="Line 187"/>
              <p:cNvSpPr>
                <a:spLocks noChangeShapeType="1"/>
              </p:cNvSpPr>
              <p:nvPr/>
            </p:nvSpPr>
            <p:spPr bwMode="auto">
              <a:xfrm>
                <a:off x="4200" y="1104"/>
                <a:ext cx="0" cy="1500"/>
              </a:xfrm>
              <a:prstGeom prst="line">
                <a:avLst/>
              </a:prstGeom>
              <a:noFill/>
              <a:ln w="25400">
                <a:solidFill>
                  <a:schemeClr val="hlink"/>
                </a:solidFill>
                <a:round/>
                <a:headEnd/>
                <a:tailEnd/>
              </a:ln>
            </p:spPr>
            <p:txBody>
              <a:bodyPr wrap="none" lIns="0" tIns="0" rIns="0" bIns="0" anchor="ctr"/>
              <a:lstStyle/>
              <a:p>
                <a:endParaRPr lang="en-US"/>
              </a:p>
            </p:txBody>
          </p:sp>
          <p:sp>
            <p:nvSpPr>
              <p:cNvPr id="54379" name="Freeform 150"/>
              <p:cNvSpPr>
                <a:spLocks/>
              </p:cNvSpPr>
              <p:nvPr/>
            </p:nvSpPr>
            <p:spPr bwMode="auto">
              <a:xfrm>
                <a:off x="2064" y="2064"/>
                <a:ext cx="2064" cy="384"/>
              </a:xfrm>
              <a:custGeom>
                <a:avLst/>
                <a:gdLst>
                  <a:gd name="T0" fmla="*/ 2064 w 2064"/>
                  <a:gd name="T1" fmla="*/ 144 h 384"/>
                  <a:gd name="T2" fmla="*/ 2064 w 2064"/>
                  <a:gd name="T3" fmla="*/ 0 h 384"/>
                  <a:gd name="T4" fmla="*/ 0 w 2064"/>
                  <a:gd name="T5" fmla="*/ 0 h 384"/>
                  <a:gd name="T6" fmla="*/ 0 w 2064"/>
                  <a:gd name="T7" fmla="*/ 384 h 384"/>
                  <a:gd name="T8" fmla="*/ 0 60000 65536"/>
                  <a:gd name="T9" fmla="*/ 0 60000 65536"/>
                  <a:gd name="T10" fmla="*/ 0 60000 65536"/>
                  <a:gd name="T11" fmla="*/ 0 60000 65536"/>
                  <a:gd name="T12" fmla="*/ 0 w 2064"/>
                  <a:gd name="T13" fmla="*/ 0 h 384"/>
                  <a:gd name="T14" fmla="*/ 2064 w 2064"/>
                  <a:gd name="T15" fmla="*/ 384 h 384"/>
                </a:gdLst>
                <a:ahLst/>
                <a:cxnLst>
                  <a:cxn ang="T8">
                    <a:pos x="T0" y="T1"/>
                  </a:cxn>
                  <a:cxn ang="T9">
                    <a:pos x="T2" y="T3"/>
                  </a:cxn>
                  <a:cxn ang="T10">
                    <a:pos x="T4" y="T5"/>
                  </a:cxn>
                  <a:cxn ang="T11">
                    <a:pos x="T6" y="T7"/>
                  </a:cxn>
                </a:cxnLst>
                <a:rect l="T12" t="T13" r="T14" b="T15"/>
                <a:pathLst>
                  <a:path w="2064" h="384">
                    <a:moveTo>
                      <a:pt x="2064" y="144"/>
                    </a:moveTo>
                    <a:lnTo>
                      <a:pt x="2064" y="0"/>
                    </a:lnTo>
                    <a:lnTo>
                      <a:pt x="0" y="0"/>
                    </a:lnTo>
                    <a:lnTo>
                      <a:pt x="0" y="384"/>
                    </a:lnTo>
                  </a:path>
                </a:pathLst>
              </a:custGeom>
              <a:noFill/>
              <a:ln w="38100" cap="flat" cmpd="sng">
                <a:solidFill>
                  <a:srgbClr val="006FBA"/>
                </a:solidFill>
                <a:prstDash val="solid"/>
                <a:round/>
                <a:headEnd type="none" w="med" len="med"/>
                <a:tailEnd type="none" w="med" len="med"/>
              </a:ln>
            </p:spPr>
            <p:txBody>
              <a:bodyPr wrap="none" lIns="0" tIns="0" rIns="0" bIns="0" anchor="ctr"/>
              <a:lstStyle/>
              <a:p>
                <a:endParaRPr lang="en-US"/>
              </a:p>
            </p:txBody>
          </p:sp>
          <p:sp>
            <p:nvSpPr>
              <p:cNvPr id="54380" name="Freeform 151"/>
              <p:cNvSpPr>
                <a:spLocks/>
              </p:cNvSpPr>
              <p:nvPr/>
            </p:nvSpPr>
            <p:spPr bwMode="auto">
              <a:xfrm>
                <a:off x="2160" y="2208"/>
                <a:ext cx="1392" cy="240"/>
              </a:xfrm>
              <a:custGeom>
                <a:avLst/>
                <a:gdLst>
                  <a:gd name="T0" fmla="*/ 1392 w 1392"/>
                  <a:gd name="T1" fmla="*/ 0 h 240"/>
                  <a:gd name="T2" fmla="*/ 0 w 1392"/>
                  <a:gd name="T3" fmla="*/ 0 h 240"/>
                  <a:gd name="T4" fmla="*/ 0 w 1392"/>
                  <a:gd name="T5" fmla="*/ 240 h 240"/>
                  <a:gd name="T6" fmla="*/ 0 60000 65536"/>
                  <a:gd name="T7" fmla="*/ 0 60000 65536"/>
                  <a:gd name="T8" fmla="*/ 0 60000 65536"/>
                  <a:gd name="T9" fmla="*/ 0 w 1392"/>
                  <a:gd name="T10" fmla="*/ 0 h 240"/>
                  <a:gd name="T11" fmla="*/ 1392 w 1392"/>
                  <a:gd name="T12" fmla="*/ 240 h 240"/>
                </a:gdLst>
                <a:ahLst/>
                <a:cxnLst>
                  <a:cxn ang="T6">
                    <a:pos x="T0" y="T1"/>
                  </a:cxn>
                  <a:cxn ang="T7">
                    <a:pos x="T2" y="T3"/>
                  </a:cxn>
                  <a:cxn ang="T8">
                    <a:pos x="T4" y="T5"/>
                  </a:cxn>
                </a:cxnLst>
                <a:rect l="T9" t="T10" r="T11" b="T12"/>
                <a:pathLst>
                  <a:path w="1392" h="240">
                    <a:moveTo>
                      <a:pt x="1392" y="0"/>
                    </a:moveTo>
                    <a:lnTo>
                      <a:pt x="0" y="0"/>
                    </a:lnTo>
                    <a:lnTo>
                      <a:pt x="0" y="240"/>
                    </a:lnTo>
                  </a:path>
                </a:pathLst>
              </a:custGeom>
              <a:noFill/>
              <a:ln w="38100" cap="flat" cmpd="sng">
                <a:solidFill>
                  <a:srgbClr val="006FBA"/>
                </a:solidFill>
                <a:prstDash val="solid"/>
                <a:round/>
                <a:headEnd type="none" w="med" len="med"/>
                <a:tailEnd type="none" w="med" len="med"/>
              </a:ln>
            </p:spPr>
            <p:txBody>
              <a:bodyPr wrap="none" lIns="0" tIns="0" rIns="0" bIns="0" anchor="ctr"/>
              <a:lstStyle/>
              <a:p>
                <a:endParaRPr lang="en-US"/>
              </a:p>
            </p:txBody>
          </p:sp>
        </p:grpSp>
        <p:grpSp>
          <p:nvGrpSpPr>
            <p:cNvPr id="54354" name="Group 153"/>
            <p:cNvGrpSpPr>
              <a:grpSpLocks/>
            </p:cNvGrpSpPr>
            <p:nvPr/>
          </p:nvGrpSpPr>
          <p:grpSpPr bwMode="auto">
            <a:xfrm>
              <a:off x="4718958" y="3649264"/>
              <a:ext cx="464465" cy="695568"/>
              <a:chOff x="1920" y="1127"/>
              <a:chExt cx="654" cy="873"/>
            </a:xfrm>
          </p:grpSpPr>
          <p:pic>
            <p:nvPicPr>
              <p:cNvPr id="54370" name="Picture 154"/>
              <p:cNvPicPr>
                <a:picLocks noChangeAspect="1" noChangeArrowheads="1"/>
              </p:cNvPicPr>
              <p:nvPr/>
            </p:nvPicPr>
            <p:blipFill>
              <a:blip r:embed="rId6" cstate="print"/>
              <a:srcRect/>
              <a:stretch>
                <a:fillRect/>
              </a:stretch>
            </p:blipFill>
            <p:spPr bwMode="invGray">
              <a:xfrm>
                <a:off x="1920" y="1127"/>
                <a:ext cx="528" cy="777"/>
              </a:xfrm>
              <a:prstGeom prst="rect">
                <a:avLst/>
              </a:prstGeom>
              <a:noFill/>
              <a:ln w="28575" algn="ctr">
                <a:noFill/>
                <a:miter lim="800000"/>
                <a:headEnd/>
                <a:tailEnd/>
              </a:ln>
            </p:spPr>
          </p:pic>
          <p:pic>
            <p:nvPicPr>
              <p:cNvPr id="54371" name="Picture 155"/>
              <p:cNvPicPr>
                <a:picLocks noChangeAspect="1" noChangeArrowheads="1"/>
              </p:cNvPicPr>
              <p:nvPr/>
            </p:nvPicPr>
            <p:blipFill>
              <a:blip r:embed="rId6" cstate="print"/>
              <a:srcRect/>
              <a:stretch>
                <a:fillRect/>
              </a:stretch>
            </p:blipFill>
            <p:spPr bwMode="invGray">
              <a:xfrm>
                <a:off x="2046" y="1223"/>
                <a:ext cx="528" cy="777"/>
              </a:xfrm>
              <a:prstGeom prst="rect">
                <a:avLst/>
              </a:prstGeom>
              <a:noFill/>
              <a:ln w="28575" algn="ctr">
                <a:noFill/>
                <a:miter lim="800000"/>
                <a:headEnd/>
                <a:tailEnd/>
              </a:ln>
            </p:spPr>
          </p:pic>
        </p:grpSp>
        <p:sp>
          <p:nvSpPr>
            <p:cNvPr id="54355" name="Text Box 198"/>
            <p:cNvSpPr txBox="1">
              <a:spLocks noChangeAspect="1" noChangeArrowheads="1"/>
            </p:cNvSpPr>
            <p:nvPr/>
          </p:nvSpPr>
          <p:spPr bwMode="auto">
            <a:xfrm>
              <a:off x="5595789" y="3841194"/>
              <a:ext cx="721609" cy="383132"/>
            </a:xfrm>
            <a:prstGeom prst="rect">
              <a:avLst/>
            </a:prstGeom>
            <a:noFill/>
            <a:ln w="9525">
              <a:noFill/>
              <a:miter lim="800000"/>
              <a:headEnd/>
              <a:tailEnd/>
            </a:ln>
          </p:spPr>
          <p:txBody>
            <a:bodyPr lIns="0" tIns="0" rIns="0" bIns="0" anchor="ctr"/>
            <a:lstStyle/>
            <a:p>
              <a:pPr algn="r">
                <a:lnSpc>
                  <a:spcPct val="90000"/>
                </a:lnSpc>
              </a:pPr>
              <a:r>
                <a:rPr lang="en-US" sz="1000" b="1" dirty="0" smtClean="0">
                  <a:ea typeface="ヒラギノ角ゴ Pro W3"/>
                  <a:cs typeface="ヒラギノ角ゴ Pro W3"/>
                </a:rPr>
                <a:t>Core Switch Clusters</a:t>
              </a:r>
              <a:endParaRPr lang="en-US" sz="1000" b="1" dirty="0">
                <a:ea typeface="ヒラギノ角ゴ Pro W3"/>
                <a:cs typeface="ヒラギノ角ゴ Pro W3"/>
              </a:endParaRPr>
            </a:p>
          </p:txBody>
        </p:sp>
        <p:pic>
          <p:nvPicPr>
            <p:cNvPr id="54356" name="Picture 157"/>
            <p:cNvPicPr>
              <a:picLocks noChangeAspect="1" noChangeArrowheads="1"/>
            </p:cNvPicPr>
            <p:nvPr/>
          </p:nvPicPr>
          <p:blipFill>
            <a:blip r:embed="rId7" cstate="print"/>
            <a:srcRect/>
            <a:stretch>
              <a:fillRect/>
            </a:stretch>
          </p:blipFill>
          <p:spPr bwMode="invGray">
            <a:xfrm>
              <a:off x="6353752" y="3573269"/>
              <a:ext cx="375316" cy="692039"/>
            </a:xfrm>
            <a:prstGeom prst="rect">
              <a:avLst/>
            </a:prstGeom>
            <a:noFill/>
            <a:ln w="28575" algn="ctr">
              <a:noFill/>
              <a:miter lim="800000"/>
              <a:headEnd/>
              <a:tailEnd/>
            </a:ln>
          </p:spPr>
        </p:pic>
        <p:pic>
          <p:nvPicPr>
            <p:cNvPr id="54357" name="Picture 158"/>
            <p:cNvPicPr>
              <a:picLocks noChangeAspect="1" noChangeArrowheads="1"/>
            </p:cNvPicPr>
            <p:nvPr/>
          </p:nvPicPr>
          <p:blipFill>
            <a:blip r:embed="rId7" cstate="print"/>
            <a:srcRect/>
            <a:stretch>
              <a:fillRect/>
            </a:stretch>
          </p:blipFill>
          <p:spPr bwMode="invGray">
            <a:xfrm>
              <a:off x="7026327" y="3573269"/>
              <a:ext cx="375316" cy="692039"/>
            </a:xfrm>
            <a:prstGeom prst="rect">
              <a:avLst/>
            </a:prstGeom>
            <a:noFill/>
            <a:ln w="28575" algn="ctr">
              <a:noFill/>
              <a:miter lim="800000"/>
              <a:headEnd/>
              <a:tailEnd/>
            </a:ln>
          </p:spPr>
        </p:pic>
        <p:pic>
          <p:nvPicPr>
            <p:cNvPr id="54358" name="Picture 238" descr="EXSeriesC"/>
            <p:cNvPicPr>
              <a:picLocks noChangeAspect="1" noChangeArrowheads="1"/>
            </p:cNvPicPr>
            <p:nvPr/>
          </p:nvPicPr>
          <p:blipFill>
            <a:blip r:embed="rId8" cstate="print"/>
            <a:srcRect/>
            <a:stretch>
              <a:fillRect/>
            </a:stretch>
          </p:blipFill>
          <p:spPr bwMode="auto">
            <a:xfrm>
              <a:off x="4783999" y="5303368"/>
              <a:ext cx="447069" cy="97318"/>
            </a:xfrm>
            <a:prstGeom prst="rect">
              <a:avLst/>
            </a:prstGeom>
            <a:noFill/>
            <a:ln w="9525">
              <a:noFill/>
              <a:miter lim="800000"/>
              <a:headEnd/>
              <a:tailEnd/>
            </a:ln>
          </p:spPr>
        </p:pic>
        <p:pic>
          <p:nvPicPr>
            <p:cNvPr id="54359" name="Picture 238" descr="EXSeriesC"/>
            <p:cNvPicPr>
              <a:picLocks noChangeAspect="1" noChangeArrowheads="1"/>
            </p:cNvPicPr>
            <p:nvPr/>
          </p:nvPicPr>
          <p:blipFill>
            <a:blip r:embed="rId8" cstate="print"/>
            <a:srcRect/>
            <a:stretch>
              <a:fillRect/>
            </a:stretch>
          </p:blipFill>
          <p:spPr bwMode="auto">
            <a:xfrm>
              <a:off x="5297252" y="5303368"/>
              <a:ext cx="447069" cy="97318"/>
            </a:xfrm>
            <a:prstGeom prst="rect">
              <a:avLst/>
            </a:prstGeom>
            <a:noFill/>
            <a:ln w="9525">
              <a:noFill/>
              <a:miter lim="800000"/>
              <a:headEnd/>
              <a:tailEnd/>
            </a:ln>
          </p:spPr>
        </p:pic>
        <p:pic>
          <p:nvPicPr>
            <p:cNvPr id="54360" name="Picture 238" descr="EXSeriesC"/>
            <p:cNvPicPr>
              <a:picLocks noChangeAspect="1" noChangeArrowheads="1"/>
            </p:cNvPicPr>
            <p:nvPr/>
          </p:nvPicPr>
          <p:blipFill>
            <a:blip r:embed="rId8" cstate="print"/>
            <a:srcRect/>
            <a:stretch>
              <a:fillRect/>
            </a:stretch>
          </p:blipFill>
          <p:spPr bwMode="auto">
            <a:xfrm>
              <a:off x="6874434" y="5303368"/>
              <a:ext cx="447069" cy="97318"/>
            </a:xfrm>
            <a:prstGeom prst="rect">
              <a:avLst/>
            </a:prstGeom>
            <a:noFill/>
            <a:ln w="9525">
              <a:noFill/>
              <a:miter lim="800000"/>
              <a:headEnd/>
              <a:tailEnd/>
            </a:ln>
          </p:spPr>
        </p:pic>
        <p:pic>
          <p:nvPicPr>
            <p:cNvPr id="54361" name="Picture 238" descr="EXSeriesC"/>
            <p:cNvPicPr>
              <a:picLocks noChangeAspect="1" noChangeArrowheads="1"/>
            </p:cNvPicPr>
            <p:nvPr/>
          </p:nvPicPr>
          <p:blipFill>
            <a:blip r:embed="rId8" cstate="print"/>
            <a:srcRect/>
            <a:stretch>
              <a:fillRect/>
            </a:stretch>
          </p:blipFill>
          <p:spPr bwMode="auto">
            <a:xfrm>
              <a:off x="7387686" y="5303368"/>
              <a:ext cx="447069" cy="97318"/>
            </a:xfrm>
            <a:prstGeom prst="rect">
              <a:avLst/>
            </a:prstGeom>
            <a:noFill/>
            <a:ln w="9525">
              <a:noFill/>
              <a:miter lim="800000"/>
              <a:headEnd/>
              <a:tailEnd/>
            </a:ln>
          </p:spPr>
        </p:pic>
        <p:pic>
          <p:nvPicPr>
            <p:cNvPr id="54362" name="Picture 238" descr="EXSeriesC"/>
            <p:cNvPicPr>
              <a:picLocks noChangeAspect="1" noChangeArrowheads="1"/>
            </p:cNvPicPr>
            <p:nvPr/>
          </p:nvPicPr>
          <p:blipFill>
            <a:blip r:embed="rId8" cstate="print"/>
            <a:srcRect/>
            <a:stretch>
              <a:fillRect/>
            </a:stretch>
          </p:blipFill>
          <p:spPr bwMode="auto">
            <a:xfrm>
              <a:off x="5810504" y="5303368"/>
              <a:ext cx="447069" cy="97318"/>
            </a:xfrm>
            <a:prstGeom prst="rect">
              <a:avLst/>
            </a:prstGeom>
            <a:noFill/>
            <a:ln w="9525">
              <a:noFill/>
              <a:miter lim="800000"/>
              <a:headEnd/>
              <a:tailEnd/>
            </a:ln>
          </p:spPr>
        </p:pic>
        <p:pic>
          <p:nvPicPr>
            <p:cNvPr id="54363" name="Picture 238" descr="EXSeriesC"/>
            <p:cNvPicPr>
              <a:picLocks noChangeAspect="1" noChangeArrowheads="1"/>
            </p:cNvPicPr>
            <p:nvPr/>
          </p:nvPicPr>
          <p:blipFill>
            <a:blip r:embed="rId8" cstate="print"/>
            <a:srcRect/>
            <a:stretch>
              <a:fillRect/>
            </a:stretch>
          </p:blipFill>
          <p:spPr bwMode="auto">
            <a:xfrm>
              <a:off x="6323757" y="5303368"/>
              <a:ext cx="447069" cy="97318"/>
            </a:xfrm>
            <a:prstGeom prst="rect">
              <a:avLst/>
            </a:prstGeom>
            <a:noFill/>
            <a:ln w="9525">
              <a:noFill/>
              <a:miter lim="800000"/>
              <a:headEnd/>
              <a:tailEnd/>
            </a:ln>
          </p:spPr>
        </p:pic>
        <p:pic>
          <p:nvPicPr>
            <p:cNvPr id="54364" name="Picture 238" descr="EXSeriesC"/>
            <p:cNvPicPr>
              <a:picLocks noChangeAspect="1" noChangeArrowheads="1"/>
            </p:cNvPicPr>
            <p:nvPr/>
          </p:nvPicPr>
          <p:blipFill>
            <a:blip r:embed="rId8" cstate="print"/>
            <a:srcRect/>
            <a:stretch>
              <a:fillRect/>
            </a:stretch>
          </p:blipFill>
          <p:spPr bwMode="auto">
            <a:xfrm>
              <a:off x="7900939" y="5303368"/>
              <a:ext cx="447069" cy="97318"/>
            </a:xfrm>
            <a:prstGeom prst="rect">
              <a:avLst/>
            </a:prstGeom>
            <a:noFill/>
            <a:ln w="9525">
              <a:noFill/>
              <a:miter lim="800000"/>
              <a:headEnd/>
              <a:tailEnd/>
            </a:ln>
          </p:spPr>
        </p:pic>
        <p:pic>
          <p:nvPicPr>
            <p:cNvPr id="54365" name="Picture 238" descr="EXSeriesC"/>
            <p:cNvPicPr>
              <a:picLocks noChangeAspect="1" noChangeArrowheads="1"/>
            </p:cNvPicPr>
            <p:nvPr/>
          </p:nvPicPr>
          <p:blipFill>
            <a:blip r:embed="rId8" cstate="print"/>
            <a:srcRect/>
            <a:stretch>
              <a:fillRect/>
            </a:stretch>
          </p:blipFill>
          <p:spPr bwMode="auto">
            <a:xfrm>
              <a:off x="8414192" y="5303368"/>
              <a:ext cx="447069" cy="97318"/>
            </a:xfrm>
            <a:prstGeom prst="rect">
              <a:avLst/>
            </a:prstGeom>
            <a:noFill/>
            <a:ln w="9525">
              <a:noFill/>
              <a:miter lim="800000"/>
              <a:headEnd/>
              <a:tailEnd/>
            </a:ln>
          </p:spPr>
        </p:pic>
        <p:pic>
          <p:nvPicPr>
            <p:cNvPr id="54366" name="Picture 159"/>
            <p:cNvPicPr>
              <a:picLocks noChangeAspect="1" noChangeArrowheads="1"/>
            </p:cNvPicPr>
            <p:nvPr/>
          </p:nvPicPr>
          <p:blipFill>
            <a:blip r:embed="rId9" cstate="print"/>
            <a:srcRect/>
            <a:stretch>
              <a:fillRect/>
            </a:stretch>
          </p:blipFill>
          <p:spPr bwMode="invGray">
            <a:xfrm>
              <a:off x="6363911" y="2145938"/>
              <a:ext cx="375316" cy="619952"/>
            </a:xfrm>
            <a:prstGeom prst="rect">
              <a:avLst/>
            </a:prstGeom>
            <a:noFill/>
            <a:ln w="28575" algn="ctr">
              <a:noFill/>
              <a:miter lim="800000"/>
              <a:headEnd/>
              <a:tailEnd/>
            </a:ln>
          </p:spPr>
        </p:pic>
        <p:pic>
          <p:nvPicPr>
            <p:cNvPr id="54367" name="Picture 160"/>
            <p:cNvPicPr>
              <a:picLocks noChangeAspect="1" noChangeArrowheads="1"/>
            </p:cNvPicPr>
            <p:nvPr/>
          </p:nvPicPr>
          <p:blipFill>
            <a:blip r:embed="rId9" cstate="print"/>
            <a:srcRect/>
            <a:stretch>
              <a:fillRect/>
            </a:stretch>
          </p:blipFill>
          <p:spPr bwMode="invGray">
            <a:xfrm>
              <a:off x="7048247" y="2145938"/>
              <a:ext cx="375316" cy="619952"/>
            </a:xfrm>
            <a:prstGeom prst="rect">
              <a:avLst/>
            </a:prstGeom>
            <a:noFill/>
            <a:ln w="28575" algn="ctr">
              <a:noFill/>
              <a:miter lim="800000"/>
              <a:headEnd/>
              <a:tailEnd/>
            </a:ln>
          </p:spPr>
        </p:pic>
        <p:sp>
          <p:nvSpPr>
            <p:cNvPr id="54368" name="Text Box 198"/>
            <p:cNvSpPr txBox="1">
              <a:spLocks noChangeAspect="1" noChangeArrowheads="1"/>
            </p:cNvSpPr>
            <p:nvPr/>
          </p:nvSpPr>
          <p:spPr bwMode="auto">
            <a:xfrm>
              <a:off x="4571170" y="4357081"/>
              <a:ext cx="864811" cy="316578"/>
            </a:xfrm>
            <a:prstGeom prst="rect">
              <a:avLst/>
            </a:prstGeom>
            <a:noFill/>
            <a:ln w="9525">
              <a:noFill/>
              <a:miter lim="800000"/>
              <a:headEnd/>
              <a:tailEnd/>
            </a:ln>
          </p:spPr>
          <p:txBody>
            <a:bodyPr lIns="0" tIns="0" rIns="0" bIns="0" anchor="ctr"/>
            <a:lstStyle/>
            <a:p>
              <a:pPr algn="ctr">
                <a:lnSpc>
                  <a:spcPct val="90000"/>
                </a:lnSpc>
              </a:pPr>
              <a:r>
                <a:rPr lang="en-US" sz="1000" b="1" dirty="0" smtClean="0">
                  <a:ea typeface="ヒラギノ角ゴ Pro W3"/>
                  <a:cs typeface="ヒラギノ角ゴ Pro W3"/>
                </a:rPr>
                <a:t>Data Center Firewalls</a:t>
              </a:r>
              <a:endParaRPr lang="en-US" sz="1000" b="1" dirty="0">
                <a:ea typeface="ヒラギノ角ゴ Pro W3"/>
                <a:cs typeface="ヒラギノ角ゴ Pro W3"/>
              </a:endParaRPr>
            </a:p>
          </p:txBody>
        </p:sp>
        <p:sp>
          <p:nvSpPr>
            <p:cNvPr id="1045" name="Text Box 198"/>
            <p:cNvSpPr txBox="1">
              <a:spLocks noChangeAspect="1" noChangeArrowheads="1"/>
            </p:cNvSpPr>
            <p:nvPr/>
          </p:nvSpPr>
          <p:spPr bwMode="auto">
            <a:xfrm>
              <a:off x="4990270" y="4926616"/>
              <a:ext cx="1304925" cy="330811"/>
            </a:xfrm>
            <a:prstGeom prst="rect">
              <a:avLst/>
            </a:prstGeom>
            <a:noFill/>
            <a:ln w="9525">
              <a:noFill/>
              <a:miter lim="800000"/>
              <a:headEnd/>
              <a:tailEnd/>
            </a:ln>
          </p:spPr>
          <p:txBody>
            <a:bodyPr wrap="square" tIns="0" bIns="0" anchor="ctr">
              <a:spAutoFit/>
            </a:bodyPr>
            <a:lstStyle/>
            <a:p>
              <a:pPr>
                <a:lnSpc>
                  <a:spcPct val="90000"/>
                </a:lnSpc>
                <a:defRPr/>
              </a:pPr>
              <a:r>
                <a:rPr lang="en-US" sz="1050" b="1" dirty="0" smtClean="0">
                  <a:ea typeface="ヒラギノ角ゴ Pro W3" charset="-128"/>
                  <a:cs typeface="Arial" charset="0"/>
                </a:rPr>
                <a:t>Access Switch Clusters</a:t>
              </a:r>
              <a:endParaRPr lang="en-US" sz="800" b="1" dirty="0">
                <a:ea typeface="ヒラギノ角ゴ Pro W3" charset="-128"/>
                <a:cs typeface="Arial" charset="0"/>
              </a:endParaRPr>
            </a:p>
          </p:txBody>
        </p:sp>
      </p:grpSp>
      <p:grpSp>
        <p:nvGrpSpPr>
          <p:cNvPr id="54293" name="Group 1351"/>
          <p:cNvGrpSpPr>
            <a:grpSpLocks/>
          </p:cNvGrpSpPr>
          <p:nvPr/>
        </p:nvGrpSpPr>
        <p:grpSpPr bwMode="auto">
          <a:xfrm>
            <a:off x="3124200" y="5419725"/>
            <a:ext cx="3124200" cy="1484313"/>
            <a:chOff x="2743200" y="5457825"/>
            <a:chExt cx="3886200" cy="1846130"/>
          </a:xfrm>
        </p:grpSpPr>
        <p:sp>
          <p:nvSpPr>
            <p:cNvPr id="1316" name="Freeform 1315"/>
            <p:cNvSpPr/>
            <p:nvPr/>
          </p:nvSpPr>
          <p:spPr>
            <a:xfrm>
              <a:off x="2761833" y="5541094"/>
              <a:ext cx="1136458" cy="486547"/>
            </a:xfrm>
            <a:custGeom>
              <a:avLst/>
              <a:gdLst>
                <a:gd name="connsiteX0" fmla="*/ 544606 w 1411941"/>
                <a:gd name="connsiteY0" fmla="*/ 26894 h 598394"/>
                <a:gd name="connsiteX1" fmla="*/ 0 w 1411941"/>
                <a:gd name="connsiteY1" fmla="*/ 598394 h 598394"/>
                <a:gd name="connsiteX2" fmla="*/ 1411941 w 1411941"/>
                <a:gd name="connsiteY2" fmla="*/ 598394 h 598394"/>
                <a:gd name="connsiteX3" fmla="*/ 867336 w 1411941"/>
                <a:gd name="connsiteY3" fmla="*/ 0 h 598394"/>
                <a:gd name="connsiteX4" fmla="*/ 544606 w 1411941"/>
                <a:gd name="connsiteY4" fmla="*/ 26894 h 598394"/>
                <a:gd name="connsiteX0" fmla="*/ 544606 w 1411941"/>
                <a:gd name="connsiteY0" fmla="*/ 26894 h 598394"/>
                <a:gd name="connsiteX1" fmla="*/ 0 w 1411941"/>
                <a:gd name="connsiteY1" fmla="*/ 598394 h 598394"/>
                <a:gd name="connsiteX2" fmla="*/ 1411941 w 1411941"/>
                <a:gd name="connsiteY2" fmla="*/ 598394 h 598394"/>
                <a:gd name="connsiteX3" fmla="*/ 838200 w 1411941"/>
                <a:gd name="connsiteY3" fmla="*/ 0 h 598394"/>
                <a:gd name="connsiteX4" fmla="*/ 544606 w 1411941"/>
                <a:gd name="connsiteY4" fmla="*/ 26894 h 598394"/>
                <a:gd name="connsiteX0" fmla="*/ 544606 w 1411941"/>
                <a:gd name="connsiteY0" fmla="*/ 0 h 571500"/>
                <a:gd name="connsiteX1" fmla="*/ 0 w 1411941"/>
                <a:gd name="connsiteY1" fmla="*/ 571500 h 571500"/>
                <a:gd name="connsiteX2" fmla="*/ 1411941 w 1411941"/>
                <a:gd name="connsiteY2" fmla="*/ 571500 h 571500"/>
                <a:gd name="connsiteX3" fmla="*/ 885265 w 1411941"/>
                <a:gd name="connsiteY3" fmla="*/ 2241 h 571500"/>
                <a:gd name="connsiteX4" fmla="*/ 544606 w 1411941"/>
                <a:gd name="connsiteY4" fmla="*/ 0 h 571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1941" h="571500">
                  <a:moveTo>
                    <a:pt x="544606" y="0"/>
                  </a:moveTo>
                  <a:lnTo>
                    <a:pt x="0" y="571500"/>
                  </a:lnTo>
                  <a:lnTo>
                    <a:pt x="1411941" y="571500"/>
                  </a:lnTo>
                  <a:lnTo>
                    <a:pt x="885265" y="2241"/>
                  </a:lnTo>
                  <a:lnTo>
                    <a:pt x="544606" y="0"/>
                  </a:lnTo>
                  <a:close/>
                </a:path>
              </a:pathLst>
            </a:custGeom>
            <a:gradFill>
              <a:gsLst>
                <a:gs pos="0">
                  <a:srgbClr val="FFC000">
                    <a:alpha val="61000"/>
                  </a:srgbClr>
                </a:gs>
                <a:gs pos="50000">
                  <a:srgbClr val="FFC000">
                    <a:alpha val="33000"/>
                  </a:srgbClr>
                </a:gs>
                <a:gs pos="100000">
                  <a:srgbClr val="FFC000">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200"/>
            </a:p>
          </p:txBody>
        </p:sp>
        <p:grpSp>
          <p:nvGrpSpPr>
            <p:cNvPr id="54297" name="Group 398"/>
            <p:cNvGrpSpPr>
              <a:grpSpLocks/>
            </p:cNvGrpSpPr>
            <p:nvPr/>
          </p:nvGrpSpPr>
          <p:grpSpPr bwMode="auto">
            <a:xfrm>
              <a:off x="2743200" y="5457825"/>
              <a:ext cx="1122620" cy="1846130"/>
              <a:chOff x="-1394750" y="4742706"/>
              <a:chExt cx="1394750" cy="2168471"/>
            </a:xfrm>
          </p:grpSpPr>
          <p:sp>
            <p:nvSpPr>
              <p:cNvPr id="1318" name="Trapezoid 1317"/>
              <p:cNvSpPr/>
              <p:nvPr/>
            </p:nvSpPr>
            <p:spPr>
              <a:xfrm>
                <a:off x="-1394750" y="5503310"/>
                <a:ext cx="903606" cy="1202290"/>
              </a:xfrm>
              <a:prstGeom prst="trapezoid">
                <a:avLst>
                  <a:gd name="adj" fmla="val 34360"/>
                </a:avLst>
              </a:prstGeom>
              <a:gradFill>
                <a:gsLst>
                  <a:gs pos="0">
                    <a:srgbClr val="FFC000">
                      <a:alpha val="61000"/>
                    </a:srgbClr>
                  </a:gs>
                  <a:gs pos="50000">
                    <a:srgbClr val="FFC000">
                      <a:alpha val="33000"/>
                    </a:srgbClr>
                  </a:gs>
                  <a:gs pos="100000">
                    <a:srgbClr val="FFC000">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319" name="Rectangle 1318"/>
              <p:cNvSpPr/>
              <p:nvPr/>
            </p:nvSpPr>
            <p:spPr>
              <a:xfrm>
                <a:off x="-1372669" y="5104504"/>
                <a:ext cx="1373890" cy="1465747"/>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solidFill>
                    <a:srgbClr val="FFFFFF"/>
                  </a:solidFill>
                </a:endParaRPr>
              </a:p>
            </p:txBody>
          </p:sp>
          <p:cxnSp>
            <p:nvCxnSpPr>
              <p:cNvPr id="54324" name="Straight Connector 1319"/>
              <p:cNvCxnSpPr>
                <a:cxnSpLocks noChangeShapeType="1"/>
              </p:cNvCxnSpPr>
              <p:nvPr/>
            </p:nvCxnSpPr>
            <p:spPr bwMode="auto">
              <a:xfrm rot="5400000">
                <a:off x="-1122881" y="5771081"/>
                <a:ext cx="874159" cy="0"/>
              </a:xfrm>
              <a:prstGeom prst="line">
                <a:avLst/>
              </a:prstGeom>
              <a:noFill/>
              <a:ln w="25400">
                <a:solidFill>
                  <a:schemeClr val="folHlink"/>
                </a:solidFill>
                <a:round/>
                <a:headEnd/>
                <a:tailEnd/>
              </a:ln>
            </p:spPr>
          </p:cxnSp>
          <p:sp>
            <p:nvSpPr>
              <p:cNvPr id="54325" name="Freeform 1320"/>
              <p:cNvSpPr>
                <a:spLocks/>
              </p:cNvSpPr>
              <p:nvPr/>
            </p:nvSpPr>
            <p:spPr bwMode="auto">
              <a:xfrm>
                <a:off x="-1116105" y="5693810"/>
                <a:ext cx="862851" cy="208080"/>
              </a:xfrm>
              <a:custGeom>
                <a:avLst/>
                <a:gdLst>
                  <a:gd name="T0" fmla="*/ 0 w 1429498"/>
                  <a:gd name="T1" fmla="*/ 195657 h 267532"/>
                  <a:gd name="T2" fmla="*/ 0 w 1429498"/>
                  <a:gd name="T3" fmla="*/ 0 h 267532"/>
                  <a:gd name="T4" fmla="*/ 862851 w 1429498"/>
                  <a:gd name="T5" fmla="*/ 0 h 267532"/>
                  <a:gd name="T6" fmla="*/ 862851 w 1429498"/>
                  <a:gd name="T7" fmla="*/ 208080 h 2675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29498" h="267532">
                    <a:moveTo>
                      <a:pt x="0" y="251559"/>
                    </a:moveTo>
                    <a:lnTo>
                      <a:pt x="0" y="0"/>
                    </a:lnTo>
                    <a:lnTo>
                      <a:pt x="1429498" y="0"/>
                    </a:lnTo>
                    <a:lnTo>
                      <a:pt x="1429498" y="267532"/>
                    </a:lnTo>
                  </a:path>
                </a:pathLst>
              </a:custGeom>
              <a:noFill/>
              <a:ln w="25400">
                <a:solidFill>
                  <a:schemeClr val="folHlink"/>
                </a:solidFill>
                <a:round/>
                <a:headEnd/>
                <a:tailEnd/>
              </a:ln>
            </p:spPr>
            <p:txBody>
              <a:bodyPr wrap="none" lIns="0" tIns="0" rIns="0" bIns="0" anchor="ctr"/>
              <a:lstStyle/>
              <a:p>
                <a:endParaRPr lang="en-US"/>
              </a:p>
            </p:txBody>
          </p:sp>
          <p:grpSp>
            <p:nvGrpSpPr>
              <p:cNvPr id="54326" name="Group 142"/>
              <p:cNvGrpSpPr>
                <a:grpSpLocks/>
              </p:cNvGrpSpPr>
              <p:nvPr/>
            </p:nvGrpSpPr>
            <p:grpSpPr bwMode="auto">
              <a:xfrm>
                <a:off x="-871202" y="5808110"/>
                <a:ext cx="393259" cy="711200"/>
                <a:chOff x="4373117" y="3733800"/>
                <a:chExt cx="401638" cy="695325"/>
              </a:xfrm>
            </p:grpSpPr>
            <p:pic>
              <p:nvPicPr>
                <p:cNvPr id="54334" name="Picture 75" descr="Server 1.png"/>
                <p:cNvPicPr>
                  <a:picLocks noChangeAspect="1"/>
                </p:cNvPicPr>
                <p:nvPr/>
              </p:nvPicPr>
              <p:blipFill>
                <a:blip r:embed="rId10" cstate="print"/>
                <a:srcRect/>
                <a:stretch>
                  <a:fillRect/>
                </a:stretch>
              </p:blipFill>
              <p:spPr bwMode="auto">
                <a:xfrm>
                  <a:off x="4373117" y="3733800"/>
                  <a:ext cx="401638" cy="695325"/>
                </a:xfrm>
                <a:prstGeom prst="rect">
                  <a:avLst/>
                </a:prstGeom>
                <a:noFill/>
                <a:ln w="9525">
                  <a:noFill/>
                  <a:miter lim="800000"/>
                  <a:headEnd/>
                  <a:tailEnd/>
                </a:ln>
              </p:spPr>
            </p:pic>
            <p:sp>
              <p:nvSpPr>
                <p:cNvPr id="54335"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VM2</a:t>
                  </a:r>
                </a:p>
              </p:txBody>
            </p:sp>
          </p:grpSp>
          <p:grpSp>
            <p:nvGrpSpPr>
              <p:cNvPr id="54327" name="Group 142"/>
              <p:cNvGrpSpPr>
                <a:grpSpLocks/>
              </p:cNvGrpSpPr>
              <p:nvPr/>
            </p:nvGrpSpPr>
            <p:grpSpPr bwMode="auto">
              <a:xfrm>
                <a:off x="-444279" y="5808110"/>
                <a:ext cx="393259" cy="711200"/>
                <a:chOff x="4373117" y="3733800"/>
                <a:chExt cx="401638" cy="695325"/>
              </a:xfrm>
            </p:grpSpPr>
            <p:pic>
              <p:nvPicPr>
                <p:cNvPr id="54332" name="Picture 75" descr="Server 1.png"/>
                <p:cNvPicPr>
                  <a:picLocks noChangeAspect="1"/>
                </p:cNvPicPr>
                <p:nvPr/>
              </p:nvPicPr>
              <p:blipFill>
                <a:blip r:embed="rId10" cstate="print"/>
                <a:srcRect/>
                <a:stretch>
                  <a:fillRect/>
                </a:stretch>
              </p:blipFill>
              <p:spPr bwMode="auto">
                <a:xfrm>
                  <a:off x="4373117" y="3733800"/>
                  <a:ext cx="401638" cy="695325"/>
                </a:xfrm>
                <a:prstGeom prst="rect">
                  <a:avLst/>
                </a:prstGeom>
                <a:noFill/>
                <a:ln w="9525">
                  <a:noFill/>
                  <a:miter lim="800000"/>
                  <a:headEnd/>
                  <a:tailEnd/>
                </a:ln>
              </p:spPr>
            </p:pic>
            <p:sp>
              <p:nvSpPr>
                <p:cNvPr id="54333"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VM3</a:t>
                  </a:r>
                </a:p>
              </p:txBody>
            </p:sp>
          </p:grpSp>
          <p:sp>
            <p:nvSpPr>
              <p:cNvPr id="54328" name="TextBox 1323"/>
              <p:cNvSpPr txBox="1">
                <a:spLocks noChangeArrowheads="1"/>
              </p:cNvSpPr>
              <p:nvPr/>
            </p:nvSpPr>
            <p:spPr bwMode="auto">
              <a:xfrm>
                <a:off x="-1295400" y="6596393"/>
                <a:ext cx="1219200" cy="314784"/>
              </a:xfrm>
              <a:prstGeom prst="rect">
                <a:avLst/>
              </a:prstGeom>
              <a:noFill/>
              <a:ln w="9525">
                <a:noFill/>
                <a:miter lim="800000"/>
                <a:headEnd/>
                <a:tailEnd/>
              </a:ln>
            </p:spPr>
            <p:txBody>
              <a:bodyPr>
                <a:spAutoFit/>
              </a:bodyPr>
              <a:lstStyle/>
              <a:p>
                <a:pPr algn="ctr"/>
                <a:r>
                  <a:rPr lang="en-US" sz="800"/>
                  <a:t>SERVER 1</a:t>
                </a:r>
              </a:p>
            </p:txBody>
          </p:sp>
          <p:sp>
            <p:nvSpPr>
              <p:cNvPr id="54329" name="Freeform 1324"/>
              <p:cNvSpPr>
                <a:spLocks/>
              </p:cNvSpPr>
              <p:nvPr/>
            </p:nvSpPr>
            <p:spPr bwMode="auto">
              <a:xfrm>
                <a:off x="-685800" y="4876800"/>
                <a:ext cx="0" cy="746312"/>
              </a:xfrm>
              <a:custGeom>
                <a:avLst/>
                <a:gdLst>
                  <a:gd name="T0" fmla="*/ 746312 h 746312"/>
                  <a:gd name="T1" fmla="*/ 0 h 746312"/>
                  <a:gd name="T2" fmla="*/ 0 60000 65536"/>
                  <a:gd name="T3" fmla="*/ 0 60000 65536"/>
                </a:gdLst>
                <a:ahLst/>
                <a:cxnLst>
                  <a:cxn ang="T2">
                    <a:pos x="0" y="T0"/>
                  </a:cxn>
                  <a:cxn ang="T3">
                    <a:pos x="0" y="T1"/>
                  </a:cxn>
                </a:cxnLst>
                <a:rect l="0" t="0" r="r" b="b"/>
                <a:pathLst>
                  <a:path h="746312">
                    <a:moveTo>
                      <a:pt x="0" y="746312"/>
                    </a:moveTo>
                    <a:lnTo>
                      <a:pt x="0" y="0"/>
                    </a:lnTo>
                  </a:path>
                </a:pathLst>
              </a:custGeom>
              <a:noFill/>
              <a:ln w="25400">
                <a:solidFill>
                  <a:schemeClr val="hlink"/>
                </a:solidFill>
                <a:round/>
                <a:headEnd/>
                <a:tailEnd/>
              </a:ln>
            </p:spPr>
            <p:txBody>
              <a:bodyPr wrap="none" lIns="0" tIns="0" rIns="0" bIns="0" anchor="ctr"/>
              <a:lstStyle/>
              <a:p>
                <a:endParaRPr lang="en-US"/>
              </a:p>
            </p:txBody>
          </p:sp>
          <p:pic>
            <p:nvPicPr>
              <p:cNvPr id="1326" name="Picture 3" descr="C:\Users\User\Desktop\Dog &amp; Pony Show\Juniper\Juniper Template NEW\Juniper Icon Library PNGs\New Folder\L2_L3 Switch 2.png"/>
              <p:cNvPicPr>
                <a:picLocks noChangeAspect="1" noChangeArrowheads="1"/>
              </p:cNvPicPr>
              <p:nvPr/>
            </p:nvPicPr>
            <p:blipFill>
              <a:blip r:embed="rId11" cstate="print"/>
              <a:srcRect/>
              <a:stretch>
                <a:fillRect/>
              </a:stretch>
            </p:blipFill>
            <p:spPr bwMode="auto">
              <a:xfrm>
                <a:off x="-913889" y="5181039"/>
                <a:ext cx="456328" cy="456886"/>
              </a:xfrm>
              <a:prstGeom prst="rect">
                <a:avLst/>
              </a:prstGeom>
              <a:noFill/>
              <a:effectLst>
                <a:outerShdw blurRad="63500" sx="102000" sy="102000" algn="ctr" rotWithShape="0">
                  <a:prstClr val="black">
                    <a:alpha val="40000"/>
                  </a:prstClr>
                </a:outerShdw>
              </a:effectLst>
            </p:spPr>
          </p:pic>
          <p:sp>
            <p:nvSpPr>
              <p:cNvPr id="1327" name="Rectangle 108"/>
              <p:cNvSpPr>
                <a:spLocks noChangeArrowheads="1"/>
              </p:cNvSpPr>
              <p:nvPr/>
            </p:nvSpPr>
            <p:spPr bwMode="invGray">
              <a:xfrm>
                <a:off x="-884448" y="4742706"/>
                <a:ext cx="397447" cy="278306"/>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lIns="0" tIns="0" rIns="0" bIns="0" anchor="ctr"/>
              <a:lstStyle/>
              <a:p>
                <a:pPr algn="ctr">
                  <a:defRPr/>
                </a:pPr>
                <a:r>
                  <a:rPr lang="en-US" sz="1050" dirty="0">
                    <a:solidFill>
                      <a:srgbClr val="FFFFFF"/>
                    </a:solidFill>
                  </a:rPr>
                  <a:t>NIC</a:t>
                </a:r>
              </a:p>
            </p:txBody>
          </p:sp>
        </p:grpSp>
        <p:sp>
          <p:nvSpPr>
            <p:cNvPr id="1332" name="Freeform 1331"/>
            <p:cNvSpPr/>
            <p:nvPr/>
          </p:nvSpPr>
          <p:spPr>
            <a:xfrm>
              <a:off x="5492942" y="5541094"/>
              <a:ext cx="1136458" cy="486547"/>
            </a:xfrm>
            <a:custGeom>
              <a:avLst/>
              <a:gdLst>
                <a:gd name="connsiteX0" fmla="*/ 544606 w 1411941"/>
                <a:gd name="connsiteY0" fmla="*/ 26894 h 598394"/>
                <a:gd name="connsiteX1" fmla="*/ 0 w 1411941"/>
                <a:gd name="connsiteY1" fmla="*/ 598394 h 598394"/>
                <a:gd name="connsiteX2" fmla="*/ 1411941 w 1411941"/>
                <a:gd name="connsiteY2" fmla="*/ 598394 h 598394"/>
                <a:gd name="connsiteX3" fmla="*/ 867336 w 1411941"/>
                <a:gd name="connsiteY3" fmla="*/ 0 h 598394"/>
                <a:gd name="connsiteX4" fmla="*/ 544606 w 1411941"/>
                <a:gd name="connsiteY4" fmla="*/ 26894 h 598394"/>
                <a:gd name="connsiteX0" fmla="*/ 544606 w 1411941"/>
                <a:gd name="connsiteY0" fmla="*/ 26894 h 598394"/>
                <a:gd name="connsiteX1" fmla="*/ 0 w 1411941"/>
                <a:gd name="connsiteY1" fmla="*/ 598394 h 598394"/>
                <a:gd name="connsiteX2" fmla="*/ 1411941 w 1411941"/>
                <a:gd name="connsiteY2" fmla="*/ 598394 h 598394"/>
                <a:gd name="connsiteX3" fmla="*/ 838200 w 1411941"/>
                <a:gd name="connsiteY3" fmla="*/ 0 h 598394"/>
                <a:gd name="connsiteX4" fmla="*/ 544606 w 1411941"/>
                <a:gd name="connsiteY4" fmla="*/ 26894 h 598394"/>
                <a:gd name="connsiteX0" fmla="*/ 544606 w 1411941"/>
                <a:gd name="connsiteY0" fmla="*/ 0 h 571500"/>
                <a:gd name="connsiteX1" fmla="*/ 0 w 1411941"/>
                <a:gd name="connsiteY1" fmla="*/ 571500 h 571500"/>
                <a:gd name="connsiteX2" fmla="*/ 1411941 w 1411941"/>
                <a:gd name="connsiteY2" fmla="*/ 571500 h 571500"/>
                <a:gd name="connsiteX3" fmla="*/ 885265 w 1411941"/>
                <a:gd name="connsiteY3" fmla="*/ 2241 h 571500"/>
                <a:gd name="connsiteX4" fmla="*/ 544606 w 1411941"/>
                <a:gd name="connsiteY4" fmla="*/ 0 h 571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1941" h="571500">
                  <a:moveTo>
                    <a:pt x="544606" y="0"/>
                  </a:moveTo>
                  <a:lnTo>
                    <a:pt x="0" y="571500"/>
                  </a:lnTo>
                  <a:lnTo>
                    <a:pt x="1411941" y="571500"/>
                  </a:lnTo>
                  <a:lnTo>
                    <a:pt x="885265" y="2241"/>
                  </a:lnTo>
                  <a:lnTo>
                    <a:pt x="544606" y="0"/>
                  </a:lnTo>
                  <a:close/>
                </a:path>
              </a:pathLst>
            </a:custGeom>
            <a:gradFill>
              <a:gsLst>
                <a:gs pos="0">
                  <a:srgbClr val="FFC000">
                    <a:alpha val="61000"/>
                  </a:srgbClr>
                </a:gs>
                <a:gs pos="50000">
                  <a:srgbClr val="FFC000">
                    <a:alpha val="33000"/>
                  </a:srgbClr>
                </a:gs>
                <a:gs pos="100000">
                  <a:srgbClr val="FFC000">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200"/>
            </a:p>
          </p:txBody>
        </p:sp>
        <p:grpSp>
          <p:nvGrpSpPr>
            <p:cNvPr id="54301" name="Group 419"/>
            <p:cNvGrpSpPr>
              <a:grpSpLocks/>
            </p:cNvGrpSpPr>
            <p:nvPr/>
          </p:nvGrpSpPr>
          <p:grpSpPr bwMode="auto">
            <a:xfrm>
              <a:off x="5500154" y="5457826"/>
              <a:ext cx="1103988" cy="1846128"/>
              <a:chOff x="3554504" y="4742706"/>
              <a:chExt cx="1371600" cy="2168468"/>
            </a:xfrm>
          </p:grpSpPr>
          <p:sp>
            <p:nvSpPr>
              <p:cNvPr id="1334" name="Rectangle 1333"/>
              <p:cNvSpPr/>
              <p:nvPr/>
            </p:nvSpPr>
            <p:spPr>
              <a:xfrm>
                <a:off x="3554156" y="5104503"/>
                <a:ext cx="1371435" cy="1465747"/>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a:solidFill>
                    <a:srgbClr val="FFFFFF"/>
                  </a:solidFill>
                </a:endParaRPr>
              </a:p>
            </p:txBody>
          </p:sp>
          <p:cxnSp>
            <p:nvCxnSpPr>
              <p:cNvPr id="54306" name="Straight Connector 1334"/>
              <p:cNvCxnSpPr>
                <a:cxnSpLocks noChangeShapeType="1"/>
              </p:cNvCxnSpPr>
              <p:nvPr/>
            </p:nvCxnSpPr>
            <p:spPr bwMode="auto">
              <a:xfrm rot="5400000">
                <a:off x="3803223" y="5771081"/>
                <a:ext cx="874159" cy="0"/>
              </a:xfrm>
              <a:prstGeom prst="line">
                <a:avLst/>
              </a:prstGeom>
              <a:noFill/>
              <a:ln w="25400">
                <a:solidFill>
                  <a:schemeClr val="folHlink"/>
                </a:solidFill>
                <a:round/>
                <a:headEnd/>
                <a:tailEnd/>
              </a:ln>
            </p:spPr>
          </p:cxnSp>
          <p:sp>
            <p:nvSpPr>
              <p:cNvPr id="54307" name="Freeform 1335"/>
              <p:cNvSpPr>
                <a:spLocks/>
              </p:cNvSpPr>
              <p:nvPr/>
            </p:nvSpPr>
            <p:spPr bwMode="auto">
              <a:xfrm>
                <a:off x="3809999" y="5693810"/>
                <a:ext cx="862851" cy="208080"/>
              </a:xfrm>
              <a:custGeom>
                <a:avLst/>
                <a:gdLst>
                  <a:gd name="T0" fmla="*/ 0 w 1429498"/>
                  <a:gd name="T1" fmla="*/ 195657 h 267532"/>
                  <a:gd name="T2" fmla="*/ 0 w 1429498"/>
                  <a:gd name="T3" fmla="*/ 0 h 267532"/>
                  <a:gd name="T4" fmla="*/ 862851 w 1429498"/>
                  <a:gd name="T5" fmla="*/ 0 h 267532"/>
                  <a:gd name="T6" fmla="*/ 862851 w 1429498"/>
                  <a:gd name="T7" fmla="*/ 208080 h 2675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29498" h="267532">
                    <a:moveTo>
                      <a:pt x="0" y="251559"/>
                    </a:moveTo>
                    <a:lnTo>
                      <a:pt x="0" y="0"/>
                    </a:lnTo>
                    <a:lnTo>
                      <a:pt x="1429498" y="0"/>
                    </a:lnTo>
                    <a:lnTo>
                      <a:pt x="1429498" y="267532"/>
                    </a:lnTo>
                  </a:path>
                </a:pathLst>
              </a:custGeom>
              <a:noFill/>
              <a:ln w="25400">
                <a:solidFill>
                  <a:schemeClr val="folHlink"/>
                </a:solidFill>
                <a:round/>
                <a:headEnd/>
                <a:tailEnd/>
              </a:ln>
            </p:spPr>
            <p:txBody>
              <a:bodyPr wrap="none" lIns="0" tIns="0" rIns="0" bIns="0" anchor="ctr"/>
              <a:lstStyle/>
              <a:p>
                <a:endParaRPr lang="en-US"/>
              </a:p>
            </p:txBody>
          </p:sp>
          <p:grpSp>
            <p:nvGrpSpPr>
              <p:cNvPr id="54308" name="Group 142"/>
              <p:cNvGrpSpPr>
                <a:grpSpLocks/>
              </p:cNvGrpSpPr>
              <p:nvPr/>
            </p:nvGrpSpPr>
            <p:grpSpPr bwMode="auto">
              <a:xfrm>
                <a:off x="4054904" y="5808110"/>
                <a:ext cx="822486" cy="711200"/>
                <a:chOff x="4373117" y="3733800"/>
                <a:chExt cx="840010" cy="695325"/>
              </a:xfrm>
            </p:grpSpPr>
            <p:pic>
              <p:nvPicPr>
                <p:cNvPr id="54316" name="Picture 75" descr="Server 1.png"/>
                <p:cNvPicPr>
                  <a:picLocks noChangeAspect="1"/>
                </p:cNvPicPr>
                <p:nvPr/>
              </p:nvPicPr>
              <p:blipFill>
                <a:blip r:embed="rId10" cstate="print"/>
                <a:srcRect/>
                <a:stretch>
                  <a:fillRect/>
                </a:stretch>
              </p:blipFill>
              <p:spPr bwMode="auto">
                <a:xfrm>
                  <a:off x="4373117" y="3733800"/>
                  <a:ext cx="401638" cy="695325"/>
                </a:xfrm>
                <a:prstGeom prst="rect">
                  <a:avLst/>
                </a:prstGeom>
                <a:noFill/>
                <a:ln w="9525">
                  <a:noFill/>
                  <a:miter lim="800000"/>
                  <a:headEnd/>
                  <a:tailEnd/>
                </a:ln>
              </p:spPr>
            </p:pic>
            <p:sp>
              <p:nvSpPr>
                <p:cNvPr id="54317"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VM2</a:t>
                  </a:r>
                </a:p>
              </p:txBody>
            </p:sp>
            <p:pic>
              <p:nvPicPr>
                <p:cNvPr id="54318" name="Picture 75" descr="Server 1.png"/>
                <p:cNvPicPr>
                  <a:picLocks noChangeAspect="1"/>
                </p:cNvPicPr>
                <p:nvPr/>
              </p:nvPicPr>
              <p:blipFill>
                <a:blip r:embed="rId10" cstate="print"/>
                <a:srcRect/>
                <a:stretch>
                  <a:fillRect/>
                </a:stretch>
              </p:blipFill>
              <p:spPr bwMode="auto">
                <a:xfrm>
                  <a:off x="4811489" y="3733800"/>
                  <a:ext cx="401638" cy="695325"/>
                </a:xfrm>
                <a:prstGeom prst="rect">
                  <a:avLst/>
                </a:prstGeom>
                <a:noFill/>
                <a:ln w="9525">
                  <a:noFill/>
                  <a:miter lim="800000"/>
                  <a:headEnd/>
                  <a:tailEnd/>
                </a:ln>
              </p:spPr>
            </p:pic>
            <p:sp>
              <p:nvSpPr>
                <p:cNvPr id="54319" name="TextBox 59"/>
                <p:cNvSpPr txBox="1">
                  <a:spLocks noChangeArrowheads="1"/>
                </p:cNvSpPr>
                <p:nvPr/>
              </p:nvSpPr>
              <p:spPr bwMode="auto">
                <a:xfrm>
                  <a:off x="4831332" y="3946524"/>
                  <a:ext cx="361949" cy="244475"/>
                </a:xfrm>
                <a:prstGeom prst="rect">
                  <a:avLst/>
                </a:prstGeom>
                <a:noFill/>
                <a:ln w="9525">
                  <a:noFill/>
                  <a:miter lim="800000"/>
                  <a:headEnd/>
                  <a:tailEnd/>
                </a:ln>
              </p:spPr>
              <p:txBody>
                <a:bodyPr wrap="none" anchor="b"/>
                <a:lstStyle/>
                <a:p>
                  <a:pPr algn="ctr"/>
                  <a:r>
                    <a:rPr lang="en-US" sz="1000" b="1">
                      <a:solidFill>
                        <a:srgbClr val="333333"/>
                      </a:solidFill>
                    </a:rPr>
                    <a:t>VM3</a:t>
                  </a:r>
                </a:p>
              </p:txBody>
            </p:sp>
          </p:grpSp>
          <p:grpSp>
            <p:nvGrpSpPr>
              <p:cNvPr id="54309" name="Group 146"/>
              <p:cNvGrpSpPr>
                <a:grpSpLocks/>
              </p:cNvGrpSpPr>
              <p:nvPr/>
            </p:nvGrpSpPr>
            <p:grpSpPr bwMode="auto">
              <a:xfrm>
                <a:off x="3605525" y="5808110"/>
                <a:ext cx="415712" cy="711200"/>
                <a:chOff x="4373117" y="3733800"/>
                <a:chExt cx="401638" cy="695325"/>
              </a:xfrm>
            </p:grpSpPr>
            <p:pic>
              <p:nvPicPr>
                <p:cNvPr id="54314" name="Picture 75" descr="Server 1.png"/>
                <p:cNvPicPr>
                  <a:picLocks noChangeAspect="1"/>
                </p:cNvPicPr>
                <p:nvPr/>
              </p:nvPicPr>
              <p:blipFill>
                <a:blip r:embed="rId10" cstate="print"/>
                <a:srcRect/>
                <a:stretch>
                  <a:fillRect/>
                </a:stretch>
              </p:blipFill>
              <p:spPr bwMode="auto">
                <a:xfrm>
                  <a:off x="4373117" y="3733800"/>
                  <a:ext cx="401638" cy="695325"/>
                </a:xfrm>
                <a:prstGeom prst="rect">
                  <a:avLst/>
                </a:prstGeom>
                <a:noFill/>
                <a:ln w="9525">
                  <a:noFill/>
                  <a:miter lim="800000"/>
                  <a:headEnd/>
                  <a:tailEnd/>
                </a:ln>
              </p:spPr>
            </p:pic>
            <p:sp>
              <p:nvSpPr>
                <p:cNvPr id="54315" name="TextBox 1343"/>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000" b="1">
                      <a:solidFill>
                        <a:srgbClr val="333333"/>
                      </a:solidFill>
                    </a:rPr>
                    <a:t>VM1</a:t>
                  </a:r>
                </a:p>
              </p:txBody>
            </p:sp>
          </p:grpSp>
          <p:sp>
            <p:nvSpPr>
              <p:cNvPr id="54310" name="TextBox 1338"/>
              <p:cNvSpPr txBox="1">
                <a:spLocks noChangeArrowheads="1"/>
              </p:cNvSpPr>
              <p:nvPr/>
            </p:nvSpPr>
            <p:spPr bwMode="auto">
              <a:xfrm>
                <a:off x="3630705" y="6596390"/>
                <a:ext cx="1219201" cy="314784"/>
              </a:xfrm>
              <a:prstGeom prst="rect">
                <a:avLst/>
              </a:prstGeom>
              <a:noFill/>
              <a:ln w="9525">
                <a:noFill/>
                <a:miter lim="800000"/>
                <a:headEnd/>
                <a:tailEnd/>
              </a:ln>
            </p:spPr>
            <p:txBody>
              <a:bodyPr>
                <a:spAutoFit/>
              </a:bodyPr>
              <a:lstStyle/>
              <a:p>
                <a:pPr algn="ctr"/>
                <a:r>
                  <a:rPr lang="en-US" sz="800"/>
                  <a:t>SERVER 2</a:t>
                </a:r>
              </a:p>
            </p:txBody>
          </p:sp>
          <p:sp>
            <p:nvSpPr>
              <p:cNvPr id="54311" name="Freeform 1339"/>
              <p:cNvSpPr>
                <a:spLocks/>
              </p:cNvSpPr>
              <p:nvPr/>
            </p:nvSpPr>
            <p:spPr bwMode="auto">
              <a:xfrm>
                <a:off x="4240304" y="4876800"/>
                <a:ext cx="0" cy="746312"/>
              </a:xfrm>
              <a:custGeom>
                <a:avLst/>
                <a:gdLst>
                  <a:gd name="T0" fmla="*/ 746312 h 746312"/>
                  <a:gd name="T1" fmla="*/ 0 h 746312"/>
                  <a:gd name="T2" fmla="*/ 0 60000 65536"/>
                  <a:gd name="T3" fmla="*/ 0 60000 65536"/>
                </a:gdLst>
                <a:ahLst/>
                <a:cxnLst>
                  <a:cxn ang="T2">
                    <a:pos x="0" y="T0"/>
                  </a:cxn>
                  <a:cxn ang="T3">
                    <a:pos x="0" y="T1"/>
                  </a:cxn>
                </a:cxnLst>
                <a:rect l="0" t="0" r="r" b="b"/>
                <a:pathLst>
                  <a:path h="746312">
                    <a:moveTo>
                      <a:pt x="0" y="746312"/>
                    </a:moveTo>
                    <a:lnTo>
                      <a:pt x="0" y="0"/>
                    </a:lnTo>
                  </a:path>
                </a:pathLst>
              </a:custGeom>
              <a:noFill/>
              <a:ln w="25400">
                <a:solidFill>
                  <a:schemeClr val="hlink"/>
                </a:solidFill>
                <a:round/>
                <a:headEnd/>
                <a:tailEnd/>
              </a:ln>
            </p:spPr>
            <p:txBody>
              <a:bodyPr wrap="none" lIns="0" tIns="0" rIns="0" bIns="0" anchor="ctr"/>
              <a:lstStyle/>
              <a:p>
                <a:endParaRPr lang="en-US"/>
              </a:p>
            </p:txBody>
          </p:sp>
          <p:pic>
            <p:nvPicPr>
              <p:cNvPr id="1341" name="Picture 3" descr="C:\Users\User\Desktop\Dog &amp; Pony Show\Juniper\Juniper Template NEW\Juniper Icon Library PNGs\New Folder\L2_L3 Switch 2.png"/>
              <p:cNvPicPr>
                <a:picLocks noChangeAspect="1" noChangeArrowheads="1"/>
              </p:cNvPicPr>
              <p:nvPr/>
            </p:nvPicPr>
            <p:blipFill>
              <a:blip r:embed="rId11" cstate="print"/>
              <a:srcRect/>
              <a:stretch>
                <a:fillRect/>
              </a:stretch>
            </p:blipFill>
            <p:spPr bwMode="auto">
              <a:xfrm>
                <a:off x="4012937" y="5181038"/>
                <a:ext cx="453873" cy="456886"/>
              </a:xfrm>
              <a:prstGeom prst="rect">
                <a:avLst/>
              </a:prstGeom>
              <a:noFill/>
              <a:effectLst>
                <a:outerShdw blurRad="63500" sx="102000" sy="102000" algn="ctr" rotWithShape="0">
                  <a:prstClr val="black">
                    <a:alpha val="40000"/>
                  </a:prstClr>
                </a:outerShdw>
              </a:effectLst>
            </p:spPr>
          </p:pic>
          <p:sp>
            <p:nvSpPr>
              <p:cNvPr id="1342" name="Rectangle 108"/>
              <p:cNvSpPr>
                <a:spLocks noChangeArrowheads="1"/>
              </p:cNvSpPr>
              <p:nvPr/>
            </p:nvSpPr>
            <p:spPr bwMode="invGray">
              <a:xfrm>
                <a:off x="4039924" y="4742705"/>
                <a:ext cx="399900" cy="278306"/>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lIns="0" tIns="0" rIns="0" bIns="0" anchor="ctr"/>
              <a:lstStyle/>
              <a:p>
                <a:pPr algn="ctr">
                  <a:defRPr/>
                </a:pPr>
                <a:r>
                  <a:rPr lang="en-US" sz="1050" dirty="0">
                    <a:solidFill>
                      <a:srgbClr val="FFFFFF"/>
                    </a:solidFill>
                  </a:rPr>
                  <a:t>NIC</a:t>
                </a:r>
              </a:p>
            </p:txBody>
          </p:sp>
        </p:grpSp>
        <p:grpSp>
          <p:nvGrpSpPr>
            <p:cNvPr id="54302" name="Group 418"/>
            <p:cNvGrpSpPr>
              <a:grpSpLocks/>
            </p:cNvGrpSpPr>
            <p:nvPr/>
          </p:nvGrpSpPr>
          <p:grpSpPr bwMode="auto">
            <a:xfrm>
              <a:off x="2802900" y="6364863"/>
              <a:ext cx="334602" cy="605482"/>
              <a:chOff x="203421" y="5808116"/>
              <a:chExt cx="415712" cy="711201"/>
            </a:xfrm>
          </p:grpSpPr>
          <p:pic>
            <p:nvPicPr>
              <p:cNvPr id="54303" name="Picture 75" descr="Server 1.png"/>
              <p:cNvPicPr>
                <a:picLocks noChangeAspect="1"/>
              </p:cNvPicPr>
              <p:nvPr/>
            </p:nvPicPr>
            <p:blipFill>
              <a:blip r:embed="rId10" cstate="print"/>
              <a:srcRect/>
              <a:stretch>
                <a:fillRect/>
              </a:stretch>
            </p:blipFill>
            <p:spPr bwMode="auto">
              <a:xfrm>
                <a:off x="203421" y="5808116"/>
                <a:ext cx="415712" cy="711201"/>
              </a:xfrm>
              <a:prstGeom prst="rect">
                <a:avLst/>
              </a:prstGeom>
              <a:noFill/>
              <a:ln w="9525">
                <a:noFill/>
                <a:miter lim="800000"/>
                <a:headEnd/>
                <a:tailEnd/>
              </a:ln>
            </p:spPr>
          </p:pic>
          <p:sp>
            <p:nvSpPr>
              <p:cNvPr id="54304" name="TextBox 1350"/>
              <p:cNvSpPr txBox="1">
                <a:spLocks noChangeArrowheads="1"/>
              </p:cNvSpPr>
              <p:nvPr/>
            </p:nvSpPr>
            <p:spPr bwMode="auto">
              <a:xfrm>
                <a:off x="223960" y="6025692"/>
                <a:ext cx="374633" cy="250057"/>
              </a:xfrm>
              <a:prstGeom prst="rect">
                <a:avLst/>
              </a:prstGeom>
              <a:noFill/>
              <a:ln w="9525">
                <a:noFill/>
                <a:miter lim="800000"/>
                <a:headEnd/>
                <a:tailEnd/>
              </a:ln>
            </p:spPr>
            <p:txBody>
              <a:bodyPr wrap="none" anchor="b"/>
              <a:lstStyle/>
              <a:p>
                <a:pPr algn="ctr"/>
                <a:r>
                  <a:rPr lang="en-US" sz="1000" b="1">
                    <a:solidFill>
                      <a:srgbClr val="333333"/>
                    </a:solidFill>
                  </a:rPr>
                  <a:t>VM1</a:t>
                </a:r>
              </a:p>
            </p:txBody>
          </p:sp>
        </p:gr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03"/>
                                        </p:tgtEl>
                                        <p:attrNameLst>
                                          <p:attrName>style.visibility</p:attrName>
                                        </p:attrNameLst>
                                      </p:cBhvr>
                                      <p:to>
                                        <p:strVal val="visible"/>
                                      </p:to>
                                    </p:set>
                                    <p:animEffect transition="in" filter="fade">
                                      <p:cBhvr>
                                        <p:cTn id="12" dur="1000"/>
                                        <p:tgtEl>
                                          <p:spTgt spid="303"/>
                                        </p:tgtEl>
                                      </p:cBhvr>
                                    </p:animEffect>
                                    <p:anim calcmode="lin" valueType="num">
                                      <p:cBhvr>
                                        <p:cTn id="13" dur="1000" fill="hold"/>
                                        <p:tgtEl>
                                          <p:spTgt spid="303"/>
                                        </p:tgtEl>
                                        <p:attrNameLst>
                                          <p:attrName>ppt_x</p:attrName>
                                        </p:attrNameLst>
                                      </p:cBhvr>
                                      <p:tavLst>
                                        <p:tav tm="0">
                                          <p:val>
                                            <p:strVal val="#ppt_x"/>
                                          </p:val>
                                        </p:tav>
                                        <p:tav tm="100000">
                                          <p:val>
                                            <p:strVal val="#ppt_x"/>
                                          </p:val>
                                        </p:tav>
                                      </p:tavLst>
                                    </p:anim>
                                    <p:anim calcmode="lin" valueType="num">
                                      <p:cBhvr>
                                        <p:cTn id="14" dur="1000" fill="hold"/>
                                        <p:tgtEl>
                                          <p:spTgt spid="303"/>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22"/>
                                        </p:tgtEl>
                                        <p:attrNameLst>
                                          <p:attrName>style.visibility</p:attrName>
                                        </p:attrNameLst>
                                      </p:cBhvr>
                                      <p:to>
                                        <p:strVal val="visible"/>
                                      </p:to>
                                    </p:set>
                                    <p:animEffect transition="in" filter="fade">
                                      <p:cBhvr>
                                        <p:cTn id="17" dur="1000"/>
                                        <p:tgtEl>
                                          <p:spTgt spid="322"/>
                                        </p:tgtEl>
                                      </p:cBhvr>
                                    </p:animEffect>
                                    <p:anim calcmode="lin" valueType="num">
                                      <p:cBhvr>
                                        <p:cTn id="18" dur="1000" fill="hold"/>
                                        <p:tgtEl>
                                          <p:spTgt spid="322"/>
                                        </p:tgtEl>
                                        <p:attrNameLst>
                                          <p:attrName>ppt_x</p:attrName>
                                        </p:attrNameLst>
                                      </p:cBhvr>
                                      <p:tavLst>
                                        <p:tav tm="0">
                                          <p:val>
                                            <p:strVal val="#ppt_x"/>
                                          </p:val>
                                        </p:tav>
                                        <p:tav tm="100000">
                                          <p:val>
                                            <p:strVal val="#ppt_x"/>
                                          </p:val>
                                        </p:tav>
                                      </p:tavLst>
                                    </p:anim>
                                    <p:anim calcmode="lin" valueType="num">
                                      <p:cBhvr>
                                        <p:cTn id="19" dur="1000" fill="hold"/>
                                        <p:tgtEl>
                                          <p:spTgt spid="322"/>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04"/>
                                        </p:tgtEl>
                                        <p:attrNameLst>
                                          <p:attrName>style.visibility</p:attrName>
                                        </p:attrNameLst>
                                      </p:cBhvr>
                                      <p:to>
                                        <p:strVal val="visible"/>
                                      </p:to>
                                    </p:set>
                                    <p:animEffect transition="in" filter="fade">
                                      <p:cBhvr>
                                        <p:cTn id="22" dur="1000"/>
                                        <p:tgtEl>
                                          <p:spTgt spid="304"/>
                                        </p:tgtEl>
                                      </p:cBhvr>
                                    </p:animEffect>
                                    <p:anim calcmode="lin" valueType="num">
                                      <p:cBhvr>
                                        <p:cTn id="23" dur="1000" fill="hold"/>
                                        <p:tgtEl>
                                          <p:spTgt spid="304"/>
                                        </p:tgtEl>
                                        <p:attrNameLst>
                                          <p:attrName>ppt_x</p:attrName>
                                        </p:attrNameLst>
                                      </p:cBhvr>
                                      <p:tavLst>
                                        <p:tav tm="0">
                                          <p:val>
                                            <p:strVal val="#ppt_x"/>
                                          </p:val>
                                        </p:tav>
                                        <p:tav tm="100000">
                                          <p:val>
                                            <p:strVal val="#ppt_x"/>
                                          </p:val>
                                        </p:tav>
                                      </p:tavLst>
                                    </p:anim>
                                    <p:anim calcmode="lin" valueType="num">
                                      <p:cBhvr>
                                        <p:cTn id="24" dur="1000" fill="hold"/>
                                        <p:tgtEl>
                                          <p:spTgt spid="304"/>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1000"/>
                                        <p:tgtEl>
                                          <p:spTgt spid="3"/>
                                        </p:tgtEl>
                                      </p:cBhvr>
                                    </p:animEffect>
                                    <p:anim calcmode="lin" valueType="num">
                                      <p:cBhvr>
                                        <p:cTn id="28" dur="1000" fill="hold"/>
                                        <p:tgtEl>
                                          <p:spTgt spid="3"/>
                                        </p:tgtEl>
                                        <p:attrNameLst>
                                          <p:attrName>ppt_x</p:attrName>
                                        </p:attrNameLst>
                                      </p:cBhvr>
                                      <p:tavLst>
                                        <p:tav tm="0">
                                          <p:val>
                                            <p:strVal val="#ppt_x"/>
                                          </p:val>
                                        </p:tav>
                                        <p:tav tm="100000">
                                          <p:val>
                                            <p:strVal val="#ppt_x"/>
                                          </p:val>
                                        </p:tav>
                                      </p:tavLst>
                                    </p:anim>
                                    <p:anim calcmode="lin" valueType="num">
                                      <p:cBhvr>
                                        <p:cTn id="29" dur="1000" fill="hold"/>
                                        <p:tgtEl>
                                          <p:spTgt spid="3"/>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1000"/>
                                        <p:tgtEl>
                                          <p:spTgt spid="4"/>
                                        </p:tgtEl>
                                      </p:cBhvr>
                                    </p:animEffect>
                                    <p:anim calcmode="lin" valueType="num">
                                      <p:cBhvr>
                                        <p:cTn id="33" dur="1000" fill="hold"/>
                                        <p:tgtEl>
                                          <p:spTgt spid="4"/>
                                        </p:tgtEl>
                                        <p:attrNameLst>
                                          <p:attrName>ppt_x</p:attrName>
                                        </p:attrNameLst>
                                      </p:cBhvr>
                                      <p:tavLst>
                                        <p:tav tm="0">
                                          <p:val>
                                            <p:strVal val="#ppt_x"/>
                                          </p:val>
                                        </p:tav>
                                        <p:tav tm="100000">
                                          <p:val>
                                            <p:strVal val="#ppt_x"/>
                                          </p:val>
                                        </p:tav>
                                      </p:tavLst>
                                    </p:anim>
                                    <p:anim calcmode="lin" valueType="num">
                                      <p:cBhvr>
                                        <p:cTn id="3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7" presetClass="entr" presetSubtype="0" fill="hold" nodeType="clickEffect">
                                  <p:stCondLst>
                                    <p:cond delay="0"/>
                                  </p:stCondLst>
                                  <p:childTnLst>
                                    <p:set>
                                      <p:cBhvr>
                                        <p:cTn id="38" dur="1" fill="hold">
                                          <p:stCondLst>
                                            <p:cond delay="0"/>
                                          </p:stCondLst>
                                        </p:cTn>
                                        <p:tgtEl>
                                          <p:spTgt spid="302"/>
                                        </p:tgtEl>
                                        <p:attrNameLst>
                                          <p:attrName>style.visibility</p:attrName>
                                        </p:attrNameLst>
                                      </p:cBhvr>
                                      <p:to>
                                        <p:strVal val="visible"/>
                                      </p:to>
                                    </p:set>
                                    <p:animEffect transition="in" filter="fade">
                                      <p:cBhvr>
                                        <p:cTn id="39" dur="1000"/>
                                        <p:tgtEl>
                                          <p:spTgt spid="302"/>
                                        </p:tgtEl>
                                      </p:cBhvr>
                                    </p:animEffect>
                                    <p:anim calcmode="lin" valueType="num">
                                      <p:cBhvr>
                                        <p:cTn id="40" dur="1000" fill="hold"/>
                                        <p:tgtEl>
                                          <p:spTgt spid="302"/>
                                        </p:tgtEl>
                                        <p:attrNameLst>
                                          <p:attrName>ppt_x</p:attrName>
                                        </p:attrNameLst>
                                      </p:cBhvr>
                                      <p:tavLst>
                                        <p:tav tm="0">
                                          <p:val>
                                            <p:strVal val="#ppt_x"/>
                                          </p:val>
                                        </p:tav>
                                        <p:tav tm="100000">
                                          <p:val>
                                            <p:strVal val="#ppt_x"/>
                                          </p:val>
                                        </p:tav>
                                      </p:tavLst>
                                    </p:anim>
                                    <p:anim calcmode="lin" valueType="num">
                                      <p:cBhvr>
                                        <p:cTn id="41" dur="1000" fill="hold"/>
                                        <p:tgtEl>
                                          <p:spTgt spid="302"/>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305"/>
                                        </p:tgtEl>
                                        <p:attrNameLst>
                                          <p:attrName>style.visibility</p:attrName>
                                        </p:attrNameLst>
                                      </p:cBhvr>
                                      <p:to>
                                        <p:strVal val="visible"/>
                                      </p:to>
                                    </p:set>
                                    <p:animEffect transition="in" filter="fade">
                                      <p:cBhvr>
                                        <p:cTn id="44" dur="1000"/>
                                        <p:tgtEl>
                                          <p:spTgt spid="305"/>
                                        </p:tgtEl>
                                      </p:cBhvr>
                                    </p:animEffect>
                                    <p:anim calcmode="lin" valueType="num">
                                      <p:cBhvr>
                                        <p:cTn id="45" dur="1000" fill="hold"/>
                                        <p:tgtEl>
                                          <p:spTgt spid="305"/>
                                        </p:tgtEl>
                                        <p:attrNameLst>
                                          <p:attrName>ppt_x</p:attrName>
                                        </p:attrNameLst>
                                      </p:cBhvr>
                                      <p:tavLst>
                                        <p:tav tm="0">
                                          <p:val>
                                            <p:strVal val="#ppt_x"/>
                                          </p:val>
                                        </p:tav>
                                        <p:tav tm="100000">
                                          <p:val>
                                            <p:strVal val="#ppt_x"/>
                                          </p:val>
                                        </p:tav>
                                      </p:tavLst>
                                    </p:anim>
                                    <p:anim calcmode="lin" valueType="num">
                                      <p:cBhvr>
                                        <p:cTn id="46" dur="1000" fill="hold"/>
                                        <p:tgtEl>
                                          <p:spTgt spid="305"/>
                                        </p:tgtEl>
                                        <p:attrNameLst>
                                          <p:attrName>ppt_y</p:attrName>
                                        </p:attrNameLst>
                                      </p:cBhvr>
                                      <p:tavLst>
                                        <p:tav tm="0">
                                          <p:val>
                                            <p:strVal val="#ppt_y-.1"/>
                                          </p:val>
                                        </p:tav>
                                        <p:tav tm="100000">
                                          <p:val>
                                            <p:strVal val="#ppt_y"/>
                                          </p:val>
                                        </p:tav>
                                      </p:tavLst>
                                    </p:anim>
                                  </p:childTnLst>
                                </p:cTn>
                              </p:par>
                              <p:par>
                                <p:cTn id="47" presetID="47" presetClass="entr" presetSubtype="0" fill="hold" nodeType="with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1000"/>
                                        <p:tgtEl>
                                          <p:spTgt spid="5"/>
                                        </p:tgtEl>
                                      </p:cBhvr>
                                    </p:animEffect>
                                    <p:anim calcmode="lin" valueType="num">
                                      <p:cBhvr>
                                        <p:cTn id="50" dur="1000" fill="hold"/>
                                        <p:tgtEl>
                                          <p:spTgt spid="5"/>
                                        </p:tgtEl>
                                        <p:attrNameLst>
                                          <p:attrName>ppt_x</p:attrName>
                                        </p:attrNameLst>
                                      </p:cBhvr>
                                      <p:tavLst>
                                        <p:tav tm="0">
                                          <p:val>
                                            <p:strVal val="#ppt_x"/>
                                          </p:val>
                                        </p:tav>
                                        <p:tav tm="100000">
                                          <p:val>
                                            <p:strVal val="#ppt_x"/>
                                          </p:val>
                                        </p:tav>
                                      </p:tavLst>
                                    </p:anim>
                                    <p:anim calcmode="lin" valueType="num">
                                      <p:cBhvr>
                                        <p:cTn id="51" dur="1000" fill="hold"/>
                                        <p:tgtEl>
                                          <p:spTgt spid="5"/>
                                        </p:tgtEl>
                                        <p:attrNameLst>
                                          <p:attrName>ppt_y</p:attrName>
                                        </p:attrNameLst>
                                      </p:cBhvr>
                                      <p:tavLst>
                                        <p:tav tm="0">
                                          <p:val>
                                            <p:strVal val="#ppt_y-.1"/>
                                          </p:val>
                                        </p:tav>
                                        <p:tav tm="100000">
                                          <p:val>
                                            <p:strVal val="#ppt_y"/>
                                          </p:val>
                                        </p:tav>
                                      </p:tavLst>
                                    </p:anim>
                                  </p:childTnLst>
                                </p:cTn>
                              </p:par>
                              <p:par>
                                <p:cTn id="52" presetID="47" presetClass="entr" presetSubtype="0" fill="hold" nodeType="withEffect">
                                  <p:stCondLst>
                                    <p:cond delay="0"/>
                                  </p:stCondLst>
                                  <p:childTnLst>
                                    <p:set>
                                      <p:cBhvr>
                                        <p:cTn id="53" dur="1" fill="hold">
                                          <p:stCondLst>
                                            <p:cond delay="0"/>
                                          </p:stCondLst>
                                        </p:cTn>
                                        <p:tgtEl>
                                          <p:spTgt spid="6"/>
                                        </p:tgtEl>
                                        <p:attrNameLst>
                                          <p:attrName>style.visibility</p:attrName>
                                        </p:attrNameLst>
                                      </p:cBhvr>
                                      <p:to>
                                        <p:strVal val="visible"/>
                                      </p:to>
                                    </p:set>
                                    <p:animEffect transition="in" filter="fade">
                                      <p:cBhvr>
                                        <p:cTn id="54" dur="1000"/>
                                        <p:tgtEl>
                                          <p:spTgt spid="6"/>
                                        </p:tgtEl>
                                      </p:cBhvr>
                                    </p:animEffect>
                                    <p:anim calcmode="lin" valueType="num">
                                      <p:cBhvr>
                                        <p:cTn id="55" dur="1000" fill="hold"/>
                                        <p:tgtEl>
                                          <p:spTgt spid="6"/>
                                        </p:tgtEl>
                                        <p:attrNameLst>
                                          <p:attrName>ppt_x</p:attrName>
                                        </p:attrNameLst>
                                      </p:cBhvr>
                                      <p:tavLst>
                                        <p:tav tm="0">
                                          <p:val>
                                            <p:strVal val="#ppt_x"/>
                                          </p:val>
                                        </p:tav>
                                        <p:tav tm="100000">
                                          <p:val>
                                            <p:strVal val="#ppt_x"/>
                                          </p:val>
                                        </p:tav>
                                      </p:tavLst>
                                    </p:anim>
                                    <p:anim calcmode="lin" valueType="num">
                                      <p:cBhvr>
                                        <p:cTn id="56" dur="1000" fill="hold"/>
                                        <p:tgtEl>
                                          <p:spTgt spid="6"/>
                                        </p:tgtEl>
                                        <p:attrNameLst>
                                          <p:attrName>ppt_y</p:attrName>
                                        </p:attrNameLst>
                                      </p:cBhvr>
                                      <p:tavLst>
                                        <p:tav tm="0">
                                          <p:val>
                                            <p:strVal val="#ppt_y-.1"/>
                                          </p:val>
                                        </p:tav>
                                        <p:tav tm="100000">
                                          <p:val>
                                            <p:strVal val="#ppt_y"/>
                                          </p:val>
                                        </p:tav>
                                      </p:tavLst>
                                    </p:anim>
                                  </p:childTnLst>
                                </p:cTn>
                              </p:par>
                              <p:par>
                                <p:cTn id="57" presetID="47" presetClass="entr" presetSubtype="0" fill="hold" nodeType="with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fade">
                                      <p:cBhvr>
                                        <p:cTn id="59" dur="1000"/>
                                        <p:tgtEl>
                                          <p:spTgt spid="7"/>
                                        </p:tgtEl>
                                      </p:cBhvr>
                                    </p:animEffect>
                                    <p:anim calcmode="lin" valueType="num">
                                      <p:cBhvr>
                                        <p:cTn id="60" dur="1000" fill="hold"/>
                                        <p:tgtEl>
                                          <p:spTgt spid="7"/>
                                        </p:tgtEl>
                                        <p:attrNameLst>
                                          <p:attrName>ppt_x</p:attrName>
                                        </p:attrNameLst>
                                      </p:cBhvr>
                                      <p:tavLst>
                                        <p:tav tm="0">
                                          <p:val>
                                            <p:strVal val="#ppt_x"/>
                                          </p:val>
                                        </p:tav>
                                        <p:tav tm="100000">
                                          <p:val>
                                            <p:strVal val="#ppt_x"/>
                                          </p:val>
                                        </p:tav>
                                      </p:tavLst>
                                    </p:anim>
                                    <p:anim calcmode="lin" valueType="num">
                                      <p:cBhvr>
                                        <p:cTn id="61" dur="1000" fill="hold"/>
                                        <p:tgtEl>
                                          <p:spTgt spid="7"/>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0"/>
                                  </p:stCondLst>
                                  <p:childTnLst>
                                    <p:set>
                                      <p:cBhvr>
                                        <p:cTn id="63" dur="1" fill="hold">
                                          <p:stCondLst>
                                            <p:cond delay="0"/>
                                          </p:stCondLst>
                                        </p:cTn>
                                        <p:tgtEl>
                                          <p:spTgt spid="323"/>
                                        </p:tgtEl>
                                        <p:attrNameLst>
                                          <p:attrName>style.visibility</p:attrName>
                                        </p:attrNameLst>
                                      </p:cBhvr>
                                      <p:to>
                                        <p:strVal val="visible"/>
                                      </p:to>
                                    </p:set>
                                    <p:animEffect transition="in" filter="fade">
                                      <p:cBhvr>
                                        <p:cTn id="64" dur="1000"/>
                                        <p:tgtEl>
                                          <p:spTgt spid="323"/>
                                        </p:tgtEl>
                                      </p:cBhvr>
                                    </p:animEffect>
                                    <p:anim calcmode="lin" valueType="num">
                                      <p:cBhvr>
                                        <p:cTn id="65" dur="1000" fill="hold"/>
                                        <p:tgtEl>
                                          <p:spTgt spid="323"/>
                                        </p:tgtEl>
                                        <p:attrNameLst>
                                          <p:attrName>ppt_x</p:attrName>
                                        </p:attrNameLst>
                                      </p:cBhvr>
                                      <p:tavLst>
                                        <p:tav tm="0">
                                          <p:val>
                                            <p:strVal val="#ppt_x"/>
                                          </p:val>
                                        </p:tav>
                                        <p:tav tm="100000">
                                          <p:val>
                                            <p:strVal val="#ppt_x"/>
                                          </p:val>
                                        </p:tav>
                                      </p:tavLst>
                                    </p:anim>
                                    <p:anim calcmode="lin" valueType="num">
                                      <p:cBhvr>
                                        <p:cTn id="66" dur="1000" fill="hold"/>
                                        <p:tgtEl>
                                          <p:spTgt spid="3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 grpId="0" animBg="1"/>
      <p:bldP spid="322" grpId="0" animBg="1"/>
      <p:bldP spid="304" grpId="0"/>
      <p:bldP spid="30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dirty="0"/>
              <a:t>The evolution of Server Virtualization</a:t>
            </a:r>
          </a:p>
        </p:txBody>
      </p:sp>
      <p:grpSp>
        <p:nvGrpSpPr>
          <p:cNvPr id="3" name="Group 26"/>
          <p:cNvGrpSpPr>
            <a:grpSpLocks/>
          </p:cNvGrpSpPr>
          <p:nvPr/>
        </p:nvGrpSpPr>
        <p:grpSpPr bwMode="auto">
          <a:xfrm>
            <a:off x="457200" y="1143000"/>
            <a:ext cx="3962400" cy="4953000"/>
            <a:chOff x="457200" y="1143000"/>
            <a:chExt cx="3962400" cy="4953000"/>
          </a:xfrm>
        </p:grpSpPr>
        <p:sp>
          <p:nvSpPr>
            <p:cNvPr id="9" name="Rectangle 8"/>
            <p:cNvSpPr/>
            <p:nvPr/>
          </p:nvSpPr>
          <p:spPr>
            <a:xfrm>
              <a:off x="457200" y="1143000"/>
              <a:ext cx="3962400" cy="4953000"/>
            </a:xfrm>
            <a:prstGeom prst="rect">
              <a:avLst/>
            </a:prstGeom>
            <a:solidFill>
              <a:schemeClr val="accent5">
                <a:lumMod val="40000"/>
                <a:lumOff val="60000"/>
              </a:schemeClr>
            </a:solidFill>
            <a:ln w="285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25" name="Rectangle 24"/>
            <p:cNvSpPr/>
            <p:nvPr/>
          </p:nvSpPr>
          <p:spPr>
            <a:xfrm>
              <a:off x="533400" y="2590800"/>
              <a:ext cx="3810000" cy="2819400"/>
            </a:xfrm>
            <a:prstGeom prst="rect">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533400" y="1220788"/>
              <a:ext cx="38100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TextBox 11"/>
            <p:cNvSpPr txBox="1"/>
            <p:nvPr/>
          </p:nvSpPr>
          <p:spPr>
            <a:xfrm>
              <a:off x="1143000" y="1333500"/>
              <a:ext cx="2590800" cy="830997"/>
            </a:xfrm>
            <a:prstGeom prst="rect">
              <a:avLst/>
            </a:prstGeom>
            <a:noFill/>
            <a:effectLst>
              <a:reflection blurRad="6350" stA="52000" endA="300" endPos="35000" dir="5400000" sy="-100000" algn="bl" rotWithShape="0"/>
            </a:effectLst>
          </p:spPr>
          <p:txBody>
            <a:bodyPr>
              <a:spAutoFit/>
            </a:bodyPr>
            <a:lstStyle/>
            <a:p>
              <a:pPr algn="ctr">
                <a:defRPr/>
              </a:pPr>
              <a:r>
                <a:rPr lang="en-US" sz="2400" b="1" dirty="0">
                  <a:effectLst>
                    <a:reflection blurRad="6350" stA="55000" endA="300" endPos="45500" dir="5400000" sy="-100000" algn="bl" rotWithShape="0"/>
                  </a:effectLst>
                </a:rPr>
                <a:t>PHASE 1 </a:t>
              </a:r>
              <a:r>
                <a:rPr lang="en-US" sz="2000" dirty="0">
                  <a:effectLst>
                    <a:reflection blurRad="6350" stA="55000" endA="300" endPos="45500" dir="5400000" sy="-100000" algn="bl" rotWithShape="0"/>
                  </a:effectLst>
                </a:rPr>
                <a:t>PAST</a:t>
              </a:r>
              <a:endParaRPr lang="en-US" sz="2400" dirty="0">
                <a:effectLst>
                  <a:reflection blurRad="6350" stA="55000" endA="300" endPos="45500" dir="5400000" sy="-100000" algn="bl" rotWithShape="0"/>
                </a:effectLst>
              </a:endParaRPr>
            </a:p>
            <a:p>
              <a:pPr algn="ctr">
                <a:defRPr/>
              </a:pPr>
              <a:endParaRPr lang="en-US" sz="2400" b="1" dirty="0">
                <a:effectLst>
                  <a:reflection blurRad="6350" stA="55000" endA="300" endPos="45500" dir="5400000" sy="-100000" algn="bl" rotWithShape="0"/>
                </a:effectLst>
              </a:endParaRPr>
            </a:p>
          </p:txBody>
        </p:sp>
        <p:sp>
          <p:nvSpPr>
            <p:cNvPr id="20498" name="TextBox 14"/>
            <p:cNvSpPr txBox="1">
              <a:spLocks noChangeArrowheads="1"/>
            </p:cNvSpPr>
            <p:nvPr/>
          </p:nvSpPr>
          <p:spPr bwMode="auto">
            <a:xfrm>
              <a:off x="876300" y="2057400"/>
              <a:ext cx="3124200" cy="369332"/>
            </a:xfrm>
            <a:prstGeom prst="rect">
              <a:avLst/>
            </a:prstGeom>
            <a:noFill/>
            <a:ln w="9525">
              <a:noFill/>
              <a:miter lim="800000"/>
              <a:headEnd/>
              <a:tailEnd/>
            </a:ln>
          </p:spPr>
          <p:txBody>
            <a:bodyPr>
              <a:spAutoFit/>
            </a:bodyPr>
            <a:lstStyle/>
            <a:p>
              <a:pPr algn="ctr"/>
              <a:r>
                <a:rPr lang="en-US" dirty="0"/>
                <a:t>Server Consolidation</a:t>
              </a:r>
            </a:p>
          </p:txBody>
        </p:sp>
        <p:sp>
          <p:nvSpPr>
            <p:cNvPr id="20499" name="TextBox 15"/>
            <p:cNvSpPr txBox="1">
              <a:spLocks noChangeArrowheads="1"/>
            </p:cNvSpPr>
            <p:nvPr/>
          </p:nvSpPr>
          <p:spPr bwMode="auto">
            <a:xfrm>
              <a:off x="609600" y="2743200"/>
              <a:ext cx="3657600" cy="646331"/>
            </a:xfrm>
            <a:prstGeom prst="rect">
              <a:avLst/>
            </a:prstGeom>
            <a:noFill/>
            <a:ln w="9525">
              <a:noFill/>
              <a:miter lim="800000"/>
              <a:headEnd/>
              <a:tailEnd/>
            </a:ln>
          </p:spPr>
          <p:txBody>
            <a:bodyPr>
              <a:spAutoFit/>
            </a:bodyPr>
            <a:lstStyle/>
            <a:p>
              <a:r>
                <a:rPr lang="en-US" dirty="0"/>
                <a:t>Guiding Principle: Improve utilization of physical resources</a:t>
              </a:r>
            </a:p>
          </p:txBody>
        </p:sp>
        <p:sp>
          <p:nvSpPr>
            <p:cNvPr id="18" name="TextBox 17"/>
            <p:cNvSpPr txBox="1"/>
            <p:nvPr/>
          </p:nvSpPr>
          <p:spPr>
            <a:xfrm>
              <a:off x="609600" y="3581400"/>
              <a:ext cx="3810000" cy="1200329"/>
            </a:xfrm>
            <a:prstGeom prst="rect">
              <a:avLst/>
            </a:prstGeom>
            <a:noFill/>
          </p:spPr>
          <p:txBody>
            <a:bodyPr>
              <a:spAutoFit/>
            </a:bodyPr>
            <a:lstStyle/>
            <a:p>
              <a:pPr>
                <a:defRPr/>
              </a:pPr>
              <a:r>
                <a:rPr lang="en-US" b="1" dirty="0"/>
                <a:t>Driver: </a:t>
              </a:r>
            </a:p>
            <a:p>
              <a:pPr marL="171450" indent="-171450">
                <a:buFont typeface="Wingdings" pitchFamily="2" charset="2"/>
                <a:buChar char="§"/>
                <a:defRPr/>
              </a:pPr>
              <a:r>
                <a:rPr lang="en-US" dirty="0" smtClean="0"/>
                <a:t>Power </a:t>
              </a:r>
              <a:r>
                <a:rPr lang="en-US" dirty="0"/>
                <a:t>and space</a:t>
              </a:r>
            </a:p>
            <a:p>
              <a:pPr marL="171450" indent="-171450">
                <a:buFont typeface="Wingdings" pitchFamily="2" charset="2"/>
                <a:buChar char="§"/>
                <a:defRPr/>
              </a:pPr>
              <a:r>
                <a:rPr lang="en-US" dirty="0"/>
                <a:t>Improvements in server </a:t>
              </a:r>
              <a:r>
                <a:rPr lang="en-US" dirty="0" smtClean="0"/>
                <a:t>utilization</a:t>
              </a:r>
            </a:p>
            <a:p>
              <a:pPr marL="171450" indent="-171450">
                <a:buFont typeface="Wingdings" pitchFamily="2" charset="2"/>
                <a:buChar char="§"/>
                <a:defRPr/>
              </a:pPr>
              <a:r>
                <a:rPr lang="en-US" dirty="0" smtClean="0"/>
                <a:t>Savings</a:t>
              </a:r>
              <a:endParaRPr lang="en-US" dirty="0"/>
            </a:p>
          </p:txBody>
        </p:sp>
      </p:grpSp>
      <p:sp>
        <p:nvSpPr>
          <p:cNvPr id="19" name="TextBox 18"/>
          <p:cNvSpPr txBox="1">
            <a:spLocks noChangeArrowheads="1"/>
          </p:cNvSpPr>
          <p:nvPr/>
        </p:nvSpPr>
        <p:spPr bwMode="auto">
          <a:xfrm>
            <a:off x="609600" y="5497513"/>
            <a:ext cx="3657600" cy="461962"/>
          </a:xfrm>
          <a:prstGeom prst="rect">
            <a:avLst/>
          </a:prstGeom>
          <a:noFill/>
          <a:ln w="9525">
            <a:noFill/>
            <a:miter lim="800000"/>
            <a:headEnd/>
            <a:tailEnd/>
          </a:ln>
        </p:spPr>
        <p:txBody>
          <a:bodyPr>
            <a:spAutoFit/>
          </a:bodyPr>
          <a:lstStyle/>
          <a:p>
            <a:pPr algn="ctr"/>
            <a:r>
              <a:rPr lang="en-US" sz="2400" b="1" dirty="0">
                <a:solidFill>
                  <a:srgbClr val="2F5376"/>
                </a:solidFill>
              </a:rPr>
              <a:t>Network had no role</a:t>
            </a:r>
          </a:p>
        </p:txBody>
      </p:sp>
      <p:grpSp>
        <p:nvGrpSpPr>
          <p:cNvPr id="4" name="Group 27"/>
          <p:cNvGrpSpPr>
            <a:grpSpLocks/>
          </p:cNvGrpSpPr>
          <p:nvPr/>
        </p:nvGrpSpPr>
        <p:grpSpPr bwMode="auto">
          <a:xfrm>
            <a:off x="4695825" y="1143000"/>
            <a:ext cx="3990975" cy="4953000"/>
            <a:chOff x="4695825" y="1143000"/>
            <a:chExt cx="3990975" cy="4953000"/>
          </a:xfrm>
        </p:grpSpPr>
        <p:sp>
          <p:nvSpPr>
            <p:cNvPr id="10" name="Rectangle 9"/>
            <p:cNvSpPr/>
            <p:nvPr/>
          </p:nvSpPr>
          <p:spPr>
            <a:xfrm>
              <a:off x="4695825" y="1143000"/>
              <a:ext cx="3962400" cy="4953000"/>
            </a:xfrm>
            <a:prstGeom prst="rect">
              <a:avLst/>
            </a:prstGeom>
            <a:solidFill>
              <a:schemeClr val="accent5">
                <a:lumMod val="40000"/>
                <a:lumOff val="60000"/>
              </a:schemeClr>
            </a:solidFill>
            <a:ln w="285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26" name="Rectangle 25"/>
            <p:cNvSpPr/>
            <p:nvPr/>
          </p:nvSpPr>
          <p:spPr>
            <a:xfrm>
              <a:off x="4772025" y="2590800"/>
              <a:ext cx="3810000" cy="2819400"/>
            </a:xfrm>
            <a:prstGeom prst="rect">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3" name="Rectangle 12"/>
            <p:cNvSpPr/>
            <p:nvPr/>
          </p:nvSpPr>
          <p:spPr>
            <a:xfrm>
              <a:off x="4772025" y="1220788"/>
              <a:ext cx="38100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0" name="TextBox 19"/>
            <p:cNvSpPr txBox="1"/>
            <p:nvPr/>
          </p:nvSpPr>
          <p:spPr>
            <a:xfrm>
              <a:off x="4819650" y="1333500"/>
              <a:ext cx="3714750" cy="830997"/>
            </a:xfrm>
            <a:prstGeom prst="rect">
              <a:avLst/>
            </a:prstGeom>
            <a:noFill/>
            <a:effectLst>
              <a:reflection blurRad="6350" stA="52000" endA="300" endPos="35000" dir="5400000" sy="-100000" algn="bl" rotWithShape="0"/>
            </a:effectLst>
          </p:spPr>
          <p:txBody>
            <a:bodyPr>
              <a:spAutoFit/>
            </a:bodyPr>
            <a:lstStyle/>
            <a:p>
              <a:pPr algn="ctr">
                <a:defRPr/>
              </a:pPr>
              <a:r>
                <a:rPr lang="en-US" sz="2400" b="1" dirty="0">
                  <a:effectLst>
                    <a:reflection blurRad="6350" stA="55000" endA="300" endPos="45500" dir="5400000" sy="-100000" algn="bl" rotWithShape="0"/>
                  </a:effectLst>
                </a:rPr>
                <a:t>PHASE 2 </a:t>
              </a:r>
              <a:r>
                <a:rPr lang="en-US" sz="2000" dirty="0">
                  <a:effectLst>
                    <a:reflection blurRad="6350" stA="55000" endA="300" endPos="45500" dir="5400000" sy="-100000" algn="bl" rotWithShape="0"/>
                  </a:effectLst>
                </a:rPr>
                <a:t>FUTURE</a:t>
              </a:r>
              <a:endParaRPr lang="en-US" sz="2400" dirty="0">
                <a:effectLst>
                  <a:reflection blurRad="6350" stA="55000" endA="300" endPos="45500" dir="5400000" sy="-100000" algn="bl" rotWithShape="0"/>
                </a:effectLst>
              </a:endParaRPr>
            </a:p>
            <a:p>
              <a:pPr algn="ctr">
                <a:defRPr/>
              </a:pPr>
              <a:endParaRPr lang="en-US" sz="2400" b="1" dirty="0">
                <a:effectLst>
                  <a:reflection blurRad="6350" stA="55000" endA="300" endPos="45500" dir="5400000" sy="-100000" algn="bl" rotWithShape="0"/>
                </a:effectLst>
              </a:endParaRPr>
            </a:p>
          </p:txBody>
        </p:sp>
        <p:sp>
          <p:nvSpPr>
            <p:cNvPr id="20491" name="TextBox 20"/>
            <p:cNvSpPr txBox="1">
              <a:spLocks noChangeArrowheads="1"/>
            </p:cNvSpPr>
            <p:nvPr/>
          </p:nvSpPr>
          <p:spPr bwMode="auto">
            <a:xfrm>
              <a:off x="5114925" y="2057400"/>
              <a:ext cx="3124200" cy="369332"/>
            </a:xfrm>
            <a:prstGeom prst="rect">
              <a:avLst/>
            </a:prstGeom>
            <a:noFill/>
            <a:ln w="9525">
              <a:noFill/>
              <a:miter lim="800000"/>
              <a:headEnd/>
              <a:tailEnd/>
            </a:ln>
          </p:spPr>
          <p:txBody>
            <a:bodyPr>
              <a:spAutoFit/>
            </a:bodyPr>
            <a:lstStyle/>
            <a:p>
              <a:pPr algn="ctr"/>
              <a:r>
                <a:rPr lang="en-US" dirty="0"/>
                <a:t>Business Agility</a:t>
              </a:r>
            </a:p>
          </p:txBody>
        </p:sp>
        <p:sp>
          <p:nvSpPr>
            <p:cNvPr id="20492" name="TextBox 21"/>
            <p:cNvSpPr txBox="1">
              <a:spLocks noChangeArrowheads="1"/>
            </p:cNvSpPr>
            <p:nvPr/>
          </p:nvSpPr>
          <p:spPr bwMode="auto">
            <a:xfrm>
              <a:off x="4848225" y="2743200"/>
              <a:ext cx="3657600" cy="646331"/>
            </a:xfrm>
            <a:prstGeom prst="rect">
              <a:avLst/>
            </a:prstGeom>
            <a:noFill/>
            <a:ln w="9525">
              <a:noFill/>
              <a:miter lim="800000"/>
              <a:headEnd/>
              <a:tailEnd/>
            </a:ln>
          </p:spPr>
          <p:txBody>
            <a:bodyPr>
              <a:spAutoFit/>
            </a:bodyPr>
            <a:lstStyle/>
            <a:p>
              <a:r>
                <a:rPr lang="en-US" dirty="0"/>
                <a:t>Guiding Principle: : Improve utilization of a </a:t>
              </a:r>
              <a:r>
                <a:rPr lang="en-US" b="1" dirty="0"/>
                <a:t>pool of </a:t>
              </a:r>
              <a:r>
                <a:rPr lang="en-US" dirty="0"/>
                <a:t>resources</a:t>
              </a:r>
            </a:p>
          </p:txBody>
        </p:sp>
        <p:sp>
          <p:nvSpPr>
            <p:cNvPr id="23" name="TextBox 22"/>
            <p:cNvSpPr txBox="1"/>
            <p:nvPr/>
          </p:nvSpPr>
          <p:spPr>
            <a:xfrm>
              <a:off x="4848225" y="3581400"/>
              <a:ext cx="3838575" cy="1477963"/>
            </a:xfrm>
            <a:prstGeom prst="rect">
              <a:avLst/>
            </a:prstGeom>
            <a:noFill/>
          </p:spPr>
          <p:txBody>
            <a:bodyPr>
              <a:spAutoFit/>
            </a:bodyPr>
            <a:lstStyle/>
            <a:p>
              <a:pPr>
                <a:defRPr/>
              </a:pPr>
              <a:r>
                <a:rPr lang="en-US" b="1" dirty="0"/>
                <a:t>Driver: </a:t>
              </a:r>
            </a:p>
            <a:p>
              <a:pPr marL="171450" indent="-171450">
                <a:buFont typeface="Wingdings" pitchFamily="2" charset="2"/>
                <a:buChar char="§"/>
                <a:defRPr/>
              </a:pPr>
              <a:r>
                <a:rPr lang="en-US" dirty="0"/>
                <a:t>Adapt quickly to new demands </a:t>
              </a:r>
            </a:p>
            <a:p>
              <a:pPr marL="171450" indent="-171450">
                <a:buFont typeface="Wingdings" pitchFamily="2" charset="2"/>
                <a:buChar char="§"/>
                <a:defRPr/>
              </a:pPr>
              <a:r>
                <a:rPr lang="en-US" dirty="0"/>
                <a:t>Heightened compliance &amp; security</a:t>
              </a:r>
            </a:p>
            <a:p>
              <a:pPr marL="171450" indent="-171450">
                <a:buFont typeface="Wingdings" pitchFamily="2" charset="2"/>
                <a:buChar char="§"/>
                <a:defRPr/>
              </a:pPr>
              <a:r>
                <a:rPr lang="en-US" dirty="0"/>
                <a:t>Better disaster management</a:t>
              </a:r>
            </a:p>
            <a:p>
              <a:pPr marL="171450" indent="-171450">
                <a:buFont typeface="Wingdings" pitchFamily="2" charset="2"/>
                <a:buChar char="§"/>
                <a:defRPr/>
              </a:pPr>
              <a:r>
                <a:rPr lang="en-US" dirty="0"/>
                <a:t>Cloud Based Computing Models</a:t>
              </a:r>
            </a:p>
          </p:txBody>
        </p:sp>
      </p:grpSp>
      <p:sp>
        <p:nvSpPr>
          <p:cNvPr id="24" name="TextBox 23"/>
          <p:cNvSpPr txBox="1">
            <a:spLocks noChangeArrowheads="1"/>
          </p:cNvSpPr>
          <p:nvPr/>
        </p:nvSpPr>
        <p:spPr bwMode="auto">
          <a:xfrm>
            <a:off x="4743450" y="5497513"/>
            <a:ext cx="3867150" cy="461962"/>
          </a:xfrm>
          <a:prstGeom prst="rect">
            <a:avLst/>
          </a:prstGeom>
          <a:noFill/>
          <a:ln w="9525">
            <a:noFill/>
            <a:miter lim="800000"/>
            <a:headEnd/>
            <a:tailEnd/>
          </a:ln>
        </p:spPr>
        <p:txBody>
          <a:bodyPr>
            <a:spAutoFit/>
          </a:bodyPr>
          <a:lstStyle/>
          <a:p>
            <a:pPr algn="ctr"/>
            <a:r>
              <a:rPr lang="en-US" sz="2400" b="1" dirty="0">
                <a:solidFill>
                  <a:srgbClr val="2F5376"/>
                </a:solidFill>
              </a:rPr>
              <a:t>Network has a huge role</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p:cTn id="14" dur="500" fill="hold"/>
                                        <p:tgtEl>
                                          <p:spTgt spid="19"/>
                                        </p:tgtEl>
                                        <p:attrNameLst>
                                          <p:attrName>ppt_w</p:attrName>
                                        </p:attrNameLst>
                                      </p:cBhvr>
                                      <p:tavLst>
                                        <p:tav tm="0">
                                          <p:val>
                                            <p:fltVal val="0"/>
                                          </p:val>
                                        </p:tav>
                                        <p:tav tm="100000">
                                          <p:val>
                                            <p:strVal val="#ppt_w"/>
                                          </p:val>
                                        </p:tav>
                                      </p:tavLst>
                                    </p:anim>
                                    <p:anim calcmode="lin" valueType="num">
                                      <p:cBhvr>
                                        <p:cTn id="15" dur="500" fill="hold"/>
                                        <p:tgtEl>
                                          <p:spTgt spid="19"/>
                                        </p:tgtEl>
                                        <p:attrNameLst>
                                          <p:attrName>ppt_h</p:attrName>
                                        </p:attrNameLst>
                                      </p:cBhvr>
                                      <p:tavLst>
                                        <p:tav tm="0">
                                          <p:val>
                                            <p:fltVal val="0"/>
                                          </p:val>
                                        </p:tav>
                                        <p:tav tm="100000">
                                          <p:val>
                                            <p:strVal val="#ppt_h"/>
                                          </p:val>
                                        </p:tav>
                                      </p:tavLst>
                                    </p:anim>
                                    <p:animEffect transition="in" filter="fade">
                                      <p:cBhvr>
                                        <p:cTn id="16" dur="500"/>
                                        <p:tgtEl>
                                          <p:spTgt spid="19"/>
                                        </p:tgtEl>
                                      </p:cBhvr>
                                    </p:animEffect>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p:cTn id="28" dur="500" fill="hold"/>
                                        <p:tgtEl>
                                          <p:spTgt spid="24"/>
                                        </p:tgtEl>
                                        <p:attrNameLst>
                                          <p:attrName>ppt_w</p:attrName>
                                        </p:attrNameLst>
                                      </p:cBhvr>
                                      <p:tavLst>
                                        <p:tav tm="0">
                                          <p:val>
                                            <p:fltVal val="0"/>
                                          </p:val>
                                        </p:tav>
                                        <p:tav tm="100000">
                                          <p:val>
                                            <p:strVal val="#ppt_w"/>
                                          </p:val>
                                        </p:tav>
                                      </p:tavLst>
                                    </p:anim>
                                    <p:anim calcmode="lin" valueType="num">
                                      <p:cBhvr>
                                        <p:cTn id="29" dur="500" fill="hold"/>
                                        <p:tgtEl>
                                          <p:spTgt spid="24"/>
                                        </p:tgtEl>
                                        <p:attrNameLst>
                                          <p:attrName>ppt_h</p:attrName>
                                        </p:attrNameLst>
                                      </p:cBhvr>
                                      <p:tavLst>
                                        <p:tav tm="0">
                                          <p:val>
                                            <p:fltVal val="0"/>
                                          </p:val>
                                        </p:tav>
                                        <p:tav tm="100000">
                                          <p:val>
                                            <p:strVal val="#ppt_h"/>
                                          </p:val>
                                        </p:tav>
                                      </p:tavLst>
                                    </p:anim>
                                    <p:animEffect transition="in" filter="fade">
                                      <p:cBhvr>
                                        <p:cTn id="3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Rectangle 266"/>
          <p:cNvSpPr/>
          <p:nvPr/>
        </p:nvSpPr>
        <p:spPr>
          <a:xfrm>
            <a:off x="0" y="5029200"/>
            <a:ext cx="9144000" cy="182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2" name="TextBox 301"/>
          <p:cNvSpPr txBox="1"/>
          <p:nvPr/>
        </p:nvSpPr>
        <p:spPr>
          <a:xfrm>
            <a:off x="6781800" y="2057400"/>
            <a:ext cx="2066925" cy="5638800"/>
          </a:xfrm>
          <a:prstGeom prst="rect">
            <a:avLst/>
          </a:prstGeom>
          <a:gradFill>
            <a:gsLst>
              <a:gs pos="0">
                <a:schemeClr val="accent5">
                  <a:lumMod val="75000"/>
                </a:schemeClr>
              </a:gs>
              <a:gs pos="100000">
                <a:schemeClr val="accent1">
                  <a:tint val="23500"/>
                  <a:satMod val="160000"/>
                  <a:alpha val="0"/>
                </a:schemeClr>
              </a:gs>
            </a:gsLst>
            <a:lin ang="5400000" scaled="0"/>
          </a:gradFill>
          <a:ln w="25400">
            <a:gradFill flip="none" rotWithShape="1">
              <a:gsLst>
                <a:gs pos="0">
                  <a:schemeClr val="accent1">
                    <a:tint val="66000"/>
                    <a:satMod val="160000"/>
                    <a:alpha val="0"/>
                  </a:schemeClr>
                </a:gs>
                <a:gs pos="100000">
                  <a:schemeClr val="accent5">
                    <a:lumMod val="50000"/>
                  </a:schemeClr>
                </a:gs>
              </a:gsLst>
              <a:lin ang="16200000" scaled="1"/>
              <a:tileRect/>
            </a:gradFill>
          </a:ln>
          <a:effectLst/>
        </p:spPr>
        <p:txBody>
          <a:bodyPr tIns="91440" bIns="91440"/>
          <a:lstStyle/>
          <a:p>
            <a:pPr marL="177800" indent="-177800">
              <a:lnSpc>
                <a:spcPts val="1900"/>
              </a:lnSpc>
              <a:spcAft>
                <a:spcPts val="600"/>
              </a:spcAft>
              <a:buClr>
                <a:srgbClr val="4D4D4D"/>
              </a:buClr>
              <a:tabLst>
                <a:tab pos="177800" algn="l"/>
              </a:tabLst>
              <a:defRPr/>
            </a:pPr>
            <a:endParaRPr lang="en-US" sz="1500" dirty="0">
              <a:solidFill>
                <a:srgbClr val="494949"/>
              </a:solidFill>
            </a:endParaRPr>
          </a:p>
        </p:txBody>
      </p:sp>
      <p:sp>
        <p:nvSpPr>
          <p:cNvPr id="303" name="TextBox 302"/>
          <p:cNvSpPr txBox="1"/>
          <p:nvPr/>
        </p:nvSpPr>
        <p:spPr>
          <a:xfrm>
            <a:off x="292100" y="2057400"/>
            <a:ext cx="2066925" cy="5638800"/>
          </a:xfrm>
          <a:prstGeom prst="rect">
            <a:avLst/>
          </a:prstGeom>
          <a:gradFill>
            <a:gsLst>
              <a:gs pos="0">
                <a:schemeClr val="accent5">
                  <a:lumMod val="75000"/>
                </a:schemeClr>
              </a:gs>
              <a:gs pos="100000">
                <a:schemeClr val="accent1">
                  <a:tint val="23500"/>
                  <a:satMod val="160000"/>
                  <a:alpha val="0"/>
                </a:schemeClr>
              </a:gs>
            </a:gsLst>
            <a:lin ang="5400000" scaled="0"/>
          </a:gradFill>
          <a:ln w="25400">
            <a:gradFill flip="none" rotWithShape="1">
              <a:gsLst>
                <a:gs pos="0">
                  <a:schemeClr val="accent1">
                    <a:tint val="66000"/>
                    <a:satMod val="160000"/>
                    <a:alpha val="0"/>
                  </a:schemeClr>
                </a:gs>
                <a:gs pos="100000">
                  <a:schemeClr val="accent5">
                    <a:lumMod val="50000"/>
                  </a:schemeClr>
                </a:gs>
              </a:gsLst>
              <a:lin ang="16200000" scaled="1"/>
              <a:tileRect/>
            </a:gradFill>
          </a:ln>
          <a:effectLst/>
        </p:spPr>
        <p:txBody>
          <a:bodyPr tIns="91440" bIns="91440"/>
          <a:lstStyle/>
          <a:p>
            <a:pPr marL="177800" indent="-177800">
              <a:lnSpc>
                <a:spcPts val="1900"/>
              </a:lnSpc>
              <a:spcAft>
                <a:spcPts val="600"/>
              </a:spcAft>
              <a:buClr>
                <a:srgbClr val="4D4D4D"/>
              </a:buClr>
              <a:tabLst>
                <a:tab pos="177800" algn="l"/>
              </a:tabLst>
              <a:defRPr/>
            </a:pPr>
            <a:endParaRPr lang="en-US" sz="1500" dirty="0">
              <a:solidFill>
                <a:srgbClr val="494949"/>
              </a:solidFill>
            </a:endParaRPr>
          </a:p>
        </p:txBody>
      </p:sp>
      <p:sp>
        <p:nvSpPr>
          <p:cNvPr id="322" name="Rectangle 321"/>
          <p:cNvSpPr/>
          <p:nvPr/>
        </p:nvSpPr>
        <p:spPr>
          <a:xfrm>
            <a:off x="304800" y="2146300"/>
            <a:ext cx="2057400" cy="68580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5874" name="Rectangle 118"/>
          <p:cNvSpPr>
            <a:spLocks noGrp="1" noChangeArrowheads="1"/>
          </p:cNvSpPr>
          <p:nvPr>
            <p:ph type="title"/>
          </p:nvPr>
        </p:nvSpPr>
        <p:spPr/>
        <p:txBody>
          <a:bodyPr>
            <a:normAutofit/>
          </a:bodyPr>
          <a:lstStyle/>
          <a:p>
            <a:pPr>
              <a:defRPr/>
            </a:pPr>
            <a:r>
              <a:t>Legacy networks restrict agility</a:t>
            </a:r>
            <a:endParaRPr i="1"/>
          </a:p>
        </p:txBody>
      </p:sp>
      <p:sp>
        <p:nvSpPr>
          <p:cNvPr id="375" name="Freeform 374"/>
          <p:cNvSpPr/>
          <p:nvPr/>
        </p:nvSpPr>
        <p:spPr>
          <a:xfrm>
            <a:off x="2685633" y="5140411"/>
            <a:ext cx="1136458" cy="486547"/>
          </a:xfrm>
          <a:custGeom>
            <a:avLst/>
            <a:gdLst>
              <a:gd name="connsiteX0" fmla="*/ 544606 w 1411941"/>
              <a:gd name="connsiteY0" fmla="*/ 26894 h 598394"/>
              <a:gd name="connsiteX1" fmla="*/ 0 w 1411941"/>
              <a:gd name="connsiteY1" fmla="*/ 598394 h 598394"/>
              <a:gd name="connsiteX2" fmla="*/ 1411941 w 1411941"/>
              <a:gd name="connsiteY2" fmla="*/ 598394 h 598394"/>
              <a:gd name="connsiteX3" fmla="*/ 867336 w 1411941"/>
              <a:gd name="connsiteY3" fmla="*/ 0 h 598394"/>
              <a:gd name="connsiteX4" fmla="*/ 544606 w 1411941"/>
              <a:gd name="connsiteY4" fmla="*/ 26894 h 598394"/>
              <a:gd name="connsiteX0" fmla="*/ 544606 w 1411941"/>
              <a:gd name="connsiteY0" fmla="*/ 26894 h 598394"/>
              <a:gd name="connsiteX1" fmla="*/ 0 w 1411941"/>
              <a:gd name="connsiteY1" fmla="*/ 598394 h 598394"/>
              <a:gd name="connsiteX2" fmla="*/ 1411941 w 1411941"/>
              <a:gd name="connsiteY2" fmla="*/ 598394 h 598394"/>
              <a:gd name="connsiteX3" fmla="*/ 838200 w 1411941"/>
              <a:gd name="connsiteY3" fmla="*/ 0 h 598394"/>
              <a:gd name="connsiteX4" fmla="*/ 544606 w 1411941"/>
              <a:gd name="connsiteY4" fmla="*/ 26894 h 598394"/>
              <a:gd name="connsiteX0" fmla="*/ 544606 w 1411941"/>
              <a:gd name="connsiteY0" fmla="*/ 0 h 571500"/>
              <a:gd name="connsiteX1" fmla="*/ 0 w 1411941"/>
              <a:gd name="connsiteY1" fmla="*/ 571500 h 571500"/>
              <a:gd name="connsiteX2" fmla="*/ 1411941 w 1411941"/>
              <a:gd name="connsiteY2" fmla="*/ 571500 h 571500"/>
              <a:gd name="connsiteX3" fmla="*/ 885265 w 1411941"/>
              <a:gd name="connsiteY3" fmla="*/ 2241 h 571500"/>
              <a:gd name="connsiteX4" fmla="*/ 544606 w 1411941"/>
              <a:gd name="connsiteY4" fmla="*/ 0 h 571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1941" h="571500">
                <a:moveTo>
                  <a:pt x="544606" y="0"/>
                </a:moveTo>
                <a:lnTo>
                  <a:pt x="0" y="571500"/>
                </a:lnTo>
                <a:lnTo>
                  <a:pt x="1411941" y="571500"/>
                </a:lnTo>
                <a:lnTo>
                  <a:pt x="885265" y="2241"/>
                </a:lnTo>
                <a:lnTo>
                  <a:pt x="544606" y="0"/>
                </a:lnTo>
                <a:close/>
              </a:path>
            </a:pathLst>
          </a:custGeom>
          <a:gradFill>
            <a:gsLst>
              <a:gs pos="0">
                <a:srgbClr val="FFC000">
                  <a:alpha val="61000"/>
                </a:srgbClr>
              </a:gs>
              <a:gs pos="50000">
                <a:srgbClr val="FFC000">
                  <a:alpha val="33000"/>
                </a:srgbClr>
              </a:gs>
              <a:gs pos="100000">
                <a:srgbClr val="FFC000">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1518" name="Group 398"/>
          <p:cNvGrpSpPr>
            <a:grpSpLocks/>
          </p:cNvGrpSpPr>
          <p:nvPr/>
        </p:nvGrpSpPr>
        <p:grpSpPr bwMode="auto">
          <a:xfrm>
            <a:off x="2667000" y="5057775"/>
            <a:ext cx="1122363" cy="1800225"/>
            <a:chOff x="-1394750" y="4742706"/>
            <a:chExt cx="1394750" cy="2115294"/>
          </a:xfrm>
        </p:grpSpPr>
        <p:sp>
          <p:nvSpPr>
            <p:cNvPr id="275" name="Trapezoid 274"/>
            <p:cNvSpPr/>
            <p:nvPr/>
          </p:nvSpPr>
          <p:spPr>
            <a:xfrm>
              <a:off x="-1394750" y="5503310"/>
              <a:ext cx="903606" cy="1202290"/>
            </a:xfrm>
            <a:prstGeom prst="trapezoid">
              <a:avLst>
                <a:gd name="adj" fmla="val 34360"/>
              </a:avLst>
            </a:prstGeom>
            <a:gradFill>
              <a:gsLst>
                <a:gs pos="0">
                  <a:srgbClr val="FFC000">
                    <a:alpha val="61000"/>
                  </a:srgbClr>
                </a:gs>
                <a:gs pos="50000">
                  <a:srgbClr val="FFC000">
                    <a:alpha val="33000"/>
                  </a:srgbClr>
                </a:gs>
                <a:gs pos="100000">
                  <a:srgbClr val="FFC000">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6" name="Rectangle 275"/>
            <p:cNvSpPr/>
            <p:nvPr/>
          </p:nvSpPr>
          <p:spPr>
            <a:xfrm>
              <a:off x="-1371077" y="5104582"/>
              <a:ext cx="1371077" cy="1466156"/>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21791" name="Straight Connector 276"/>
            <p:cNvCxnSpPr>
              <a:cxnSpLocks noChangeShapeType="1"/>
            </p:cNvCxnSpPr>
            <p:nvPr/>
          </p:nvCxnSpPr>
          <p:spPr bwMode="auto">
            <a:xfrm rot="5400000">
              <a:off x="-1122881" y="5771081"/>
              <a:ext cx="874159" cy="0"/>
            </a:xfrm>
            <a:prstGeom prst="line">
              <a:avLst/>
            </a:prstGeom>
            <a:noFill/>
            <a:ln w="25400">
              <a:solidFill>
                <a:schemeClr val="folHlink"/>
              </a:solidFill>
              <a:round/>
              <a:headEnd/>
              <a:tailEnd/>
            </a:ln>
          </p:spPr>
        </p:cxnSp>
        <p:sp>
          <p:nvSpPr>
            <p:cNvPr id="21792" name="Freeform 280"/>
            <p:cNvSpPr>
              <a:spLocks/>
            </p:cNvSpPr>
            <p:nvPr/>
          </p:nvSpPr>
          <p:spPr bwMode="auto">
            <a:xfrm>
              <a:off x="-1116105" y="5693810"/>
              <a:ext cx="862851" cy="208080"/>
            </a:xfrm>
            <a:custGeom>
              <a:avLst/>
              <a:gdLst>
                <a:gd name="T0" fmla="*/ 0 w 1429498"/>
                <a:gd name="T1" fmla="*/ 195657 h 267532"/>
                <a:gd name="T2" fmla="*/ 0 w 1429498"/>
                <a:gd name="T3" fmla="*/ 0 h 267532"/>
                <a:gd name="T4" fmla="*/ 862851 w 1429498"/>
                <a:gd name="T5" fmla="*/ 0 h 267532"/>
                <a:gd name="T6" fmla="*/ 862851 w 1429498"/>
                <a:gd name="T7" fmla="*/ 208080 h 2675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29498" h="267532">
                  <a:moveTo>
                    <a:pt x="0" y="251559"/>
                  </a:moveTo>
                  <a:lnTo>
                    <a:pt x="0" y="0"/>
                  </a:lnTo>
                  <a:lnTo>
                    <a:pt x="1429498" y="0"/>
                  </a:lnTo>
                  <a:lnTo>
                    <a:pt x="1429498" y="267532"/>
                  </a:lnTo>
                </a:path>
              </a:pathLst>
            </a:custGeom>
            <a:noFill/>
            <a:ln w="25400">
              <a:solidFill>
                <a:schemeClr val="folHlink"/>
              </a:solidFill>
              <a:round/>
              <a:headEnd/>
              <a:tailEnd/>
            </a:ln>
          </p:spPr>
          <p:txBody>
            <a:bodyPr wrap="none" lIns="0" tIns="0" rIns="0" bIns="0" anchor="ctr"/>
            <a:lstStyle/>
            <a:p>
              <a:endParaRPr lang="en-US"/>
            </a:p>
          </p:txBody>
        </p:sp>
        <p:grpSp>
          <p:nvGrpSpPr>
            <p:cNvPr id="21793" name="Group 142"/>
            <p:cNvGrpSpPr>
              <a:grpSpLocks/>
            </p:cNvGrpSpPr>
            <p:nvPr/>
          </p:nvGrpSpPr>
          <p:grpSpPr bwMode="auto">
            <a:xfrm>
              <a:off x="-871202" y="5808110"/>
              <a:ext cx="393259" cy="711200"/>
              <a:chOff x="4373117" y="3733800"/>
              <a:chExt cx="401638" cy="695325"/>
            </a:xfrm>
          </p:grpSpPr>
          <p:pic>
            <p:nvPicPr>
              <p:cNvPr id="21801" name="Picture 75" descr="Server 1.png"/>
              <p:cNvPicPr>
                <a:picLocks noChangeAspect="1"/>
              </p:cNvPicPr>
              <p:nvPr/>
            </p:nvPicPr>
            <p:blipFill>
              <a:blip r:embed="rId4" cstate="print"/>
              <a:srcRect/>
              <a:stretch>
                <a:fillRect/>
              </a:stretch>
            </p:blipFill>
            <p:spPr bwMode="auto">
              <a:xfrm>
                <a:off x="4373117" y="3733800"/>
                <a:ext cx="401638" cy="695325"/>
              </a:xfrm>
              <a:prstGeom prst="rect">
                <a:avLst/>
              </a:prstGeom>
              <a:noFill/>
              <a:ln w="9525">
                <a:noFill/>
                <a:miter lim="800000"/>
                <a:headEnd/>
                <a:tailEnd/>
              </a:ln>
            </p:spPr>
          </p:pic>
          <p:sp>
            <p:nvSpPr>
              <p:cNvPr id="21802"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200" b="1">
                    <a:solidFill>
                      <a:srgbClr val="333333"/>
                    </a:solidFill>
                  </a:rPr>
                  <a:t>VM2</a:t>
                </a:r>
              </a:p>
            </p:txBody>
          </p:sp>
        </p:grpSp>
        <p:grpSp>
          <p:nvGrpSpPr>
            <p:cNvPr id="21794" name="Group 142"/>
            <p:cNvGrpSpPr>
              <a:grpSpLocks/>
            </p:cNvGrpSpPr>
            <p:nvPr/>
          </p:nvGrpSpPr>
          <p:grpSpPr bwMode="auto">
            <a:xfrm>
              <a:off x="-444279" y="5808110"/>
              <a:ext cx="393259" cy="711200"/>
              <a:chOff x="4373117" y="3733800"/>
              <a:chExt cx="401638" cy="695325"/>
            </a:xfrm>
          </p:grpSpPr>
          <p:pic>
            <p:nvPicPr>
              <p:cNvPr id="21799" name="Picture 75" descr="Server 1.png"/>
              <p:cNvPicPr>
                <a:picLocks noChangeAspect="1"/>
              </p:cNvPicPr>
              <p:nvPr/>
            </p:nvPicPr>
            <p:blipFill>
              <a:blip r:embed="rId4" cstate="print"/>
              <a:srcRect/>
              <a:stretch>
                <a:fillRect/>
              </a:stretch>
            </p:blipFill>
            <p:spPr bwMode="auto">
              <a:xfrm>
                <a:off x="4373117" y="3733800"/>
                <a:ext cx="401638" cy="695325"/>
              </a:xfrm>
              <a:prstGeom prst="rect">
                <a:avLst/>
              </a:prstGeom>
              <a:noFill/>
              <a:ln w="9525">
                <a:noFill/>
                <a:miter lim="800000"/>
                <a:headEnd/>
                <a:tailEnd/>
              </a:ln>
            </p:spPr>
          </p:pic>
          <p:sp>
            <p:nvSpPr>
              <p:cNvPr id="21800"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200" b="1">
                    <a:solidFill>
                      <a:srgbClr val="333333"/>
                    </a:solidFill>
                  </a:rPr>
                  <a:t>VM3</a:t>
                </a:r>
              </a:p>
            </p:txBody>
          </p:sp>
        </p:grpSp>
        <p:sp>
          <p:nvSpPr>
            <p:cNvPr id="354" name="TextBox 353"/>
            <p:cNvSpPr txBox="1"/>
            <p:nvPr/>
          </p:nvSpPr>
          <p:spPr>
            <a:xfrm>
              <a:off x="-1296111" y="6596853"/>
              <a:ext cx="1219173" cy="261147"/>
            </a:xfrm>
            <a:prstGeom prst="rect">
              <a:avLst/>
            </a:prstGeom>
            <a:noFill/>
          </p:spPr>
          <p:txBody>
            <a:bodyPr>
              <a:spAutoFit/>
            </a:bodyPr>
            <a:lstStyle/>
            <a:p>
              <a:pPr algn="ctr">
                <a:defRPr/>
              </a:pPr>
              <a:r>
                <a:rPr lang="en-US" sz="1050" dirty="0"/>
                <a:t>SERVER 1</a:t>
              </a:r>
            </a:p>
          </p:txBody>
        </p:sp>
        <p:sp>
          <p:nvSpPr>
            <p:cNvPr id="21796" name="Freeform 372"/>
            <p:cNvSpPr>
              <a:spLocks/>
            </p:cNvSpPr>
            <p:nvPr/>
          </p:nvSpPr>
          <p:spPr bwMode="auto">
            <a:xfrm>
              <a:off x="-685800" y="4876800"/>
              <a:ext cx="0" cy="746312"/>
            </a:xfrm>
            <a:custGeom>
              <a:avLst/>
              <a:gdLst>
                <a:gd name="T0" fmla="*/ 746312 h 746312"/>
                <a:gd name="T1" fmla="*/ 0 h 746312"/>
                <a:gd name="T2" fmla="*/ 0 60000 65536"/>
                <a:gd name="T3" fmla="*/ 0 60000 65536"/>
              </a:gdLst>
              <a:ahLst/>
              <a:cxnLst>
                <a:cxn ang="T2">
                  <a:pos x="0" y="T0"/>
                </a:cxn>
                <a:cxn ang="T3">
                  <a:pos x="0" y="T1"/>
                </a:cxn>
              </a:cxnLst>
              <a:rect l="0" t="0" r="r" b="b"/>
              <a:pathLst>
                <a:path h="746312">
                  <a:moveTo>
                    <a:pt x="0" y="746312"/>
                  </a:moveTo>
                  <a:lnTo>
                    <a:pt x="0" y="0"/>
                  </a:lnTo>
                </a:path>
              </a:pathLst>
            </a:custGeom>
            <a:noFill/>
            <a:ln w="25400">
              <a:solidFill>
                <a:schemeClr val="hlink"/>
              </a:solidFill>
              <a:round/>
              <a:headEnd/>
              <a:tailEnd/>
            </a:ln>
          </p:spPr>
          <p:txBody>
            <a:bodyPr wrap="none" lIns="0" tIns="0" rIns="0" bIns="0" anchor="ctr"/>
            <a:lstStyle/>
            <a:p>
              <a:endParaRPr lang="en-US"/>
            </a:p>
          </p:txBody>
        </p:sp>
        <p:pic>
          <p:nvPicPr>
            <p:cNvPr id="285" name="Picture 3" descr="C:\Users\User\Desktop\Dog &amp; Pony Show\Juniper\Juniper Template NEW\Juniper Icon Library PNGs\New Folder\L2_L3 Switch 2.png"/>
            <p:cNvPicPr>
              <a:picLocks noChangeAspect="1" noChangeArrowheads="1"/>
            </p:cNvPicPr>
            <p:nvPr/>
          </p:nvPicPr>
          <p:blipFill>
            <a:blip r:embed="rId5" cstate="print"/>
            <a:srcRect/>
            <a:stretch>
              <a:fillRect/>
            </a:stretch>
          </p:blipFill>
          <p:spPr bwMode="auto">
            <a:xfrm>
              <a:off x="-913394" y="5182926"/>
              <a:ext cx="455711" cy="453278"/>
            </a:xfrm>
            <a:prstGeom prst="rect">
              <a:avLst/>
            </a:prstGeom>
            <a:noFill/>
            <a:effectLst>
              <a:outerShdw blurRad="63500" sx="102000" sy="102000" algn="ctr" rotWithShape="0">
                <a:prstClr val="black">
                  <a:alpha val="40000"/>
                </a:prstClr>
              </a:outerShdw>
            </a:effectLst>
          </p:spPr>
        </p:pic>
        <p:sp>
          <p:nvSpPr>
            <p:cNvPr id="286" name="Rectangle 108"/>
            <p:cNvSpPr>
              <a:spLocks noChangeArrowheads="1"/>
            </p:cNvSpPr>
            <p:nvPr/>
          </p:nvSpPr>
          <p:spPr bwMode="invGray">
            <a:xfrm>
              <a:off x="-883802" y="4742706"/>
              <a:ext cx="396526" cy="277936"/>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lIns="0" tIns="0" rIns="0" bIns="0" anchor="ctr"/>
            <a:lstStyle/>
            <a:p>
              <a:pPr algn="ctr">
                <a:defRPr/>
              </a:pPr>
              <a:r>
                <a:rPr lang="en-US" sz="1400" dirty="0">
                  <a:solidFill>
                    <a:srgbClr val="FFFFFF"/>
                  </a:solidFill>
                </a:rPr>
                <a:t>NIC</a:t>
              </a:r>
            </a:p>
          </p:txBody>
        </p:sp>
      </p:grpSp>
      <p:sp>
        <p:nvSpPr>
          <p:cNvPr id="376" name="Freeform 375"/>
          <p:cNvSpPr/>
          <p:nvPr/>
        </p:nvSpPr>
        <p:spPr>
          <a:xfrm>
            <a:off x="5416742" y="5140411"/>
            <a:ext cx="1136458" cy="486547"/>
          </a:xfrm>
          <a:custGeom>
            <a:avLst/>
            <a:gdLst>
              <a:gd name="connsiteX0" fmla="*/ 544606 w 1411941"/>
              <a:gd name="connsiteY0" fmla="*/ 26894 h 598394"/>
              <a:gd name="connsiteX1" fmla="*/ 0 w 1411941"/>
              <a:gd name="connsiteY1" fmla="*/ 598394 h 598394"/>
              <a:gd name="connsiteX2" fmla="*/ 1411941 w 1411941"/>
              <a:gd name="connsiteY2" fmla="*/ 598394 h 598394"/>
              <a:gd name="connsiteX3" fmla="*/ 867336 w 1411941"/>
              <a:gd name="connsiteY3" fmla="*/ 0 h 598394"/>
              <a:gd name="connsiteX4" fmla="*/ 544606 w 1411941"/>
              <a:gd name="connsiteY4" fmla="*/ 26894 h 598394"/>
              <a:gd name="connsiteX0" fmla="*/ 544606 w 1411941"/>
              <a:gd name="connsiteY0" fmla="*/ 26894 h 598394"/>
              <a:gd name="connsiteX1" fmla="*/ 0 w 1411941"/>
              <a:gd name="connsiteY1" fmla="*/ 598394 h 598394"/>
              <a:gd name="connsiteX2" fmla="*/ 1411941 w 1411941"/>
              <a:gd name="connsiteY2" fmla="*/ 598394 h 598394"/>
              <a:gd name="connsiteX3" fmla="*/ 838200 w 1411941"/>
              <a:gd name="connsiteY3" fmla="*/ 0 h 598394"/>
              <a:gd name="connsiteX4" fmla="*/ 544606 w 1411941"/>
              <a:gd name="connsiteY4" fmla="*/ 26894 h 598394"/>
              <a:gd name="connsiteX0" fmla="*/ 544606 w 1411941"/>
              <a:gd name="connsiteY0" fmla="*/ 0 h 571500"/>
              <a:gd name="connsiteX1" fmla="*/ 0 w 1411941"/>
              <a:gd name="connsiteY1" fmla="*/ 571500 h 571500"/>
              <a:gd name="connsiteX2" fmla="*/ 1411941 w 1411941"/>
              <a:gd name="connsiteY2" fmla="*/ 571500 h 571500"/>
              <a:gd name="connsiteX3" fmla="*/ 885265 w 1411941"/>
              <a:gd name="connsiteY3" fmla="*/ 2241 h 571500"/>
              <a:gd name="connsiteX4" fmla="*/ 544606 w 1411941"/>
              <a:gd name="connsiteY4" fmla="*/ 0 h 571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1941" h="571500">
                <a:moveTo>
                  <a:pt x="544606" y="0"/>
                </a:moveTo>
                <a:lnTo>
                  <a:pt x="0" y="571500"/>
                </a:lnTo>
                <a:lnTo>
                  <a:pt x="1411941" y="571500"/>
                </a:lnTo>
                <a:lnTo>
                  <a:pt x="885265" y="2241"/>
                </a:lnTo>
                <a:lnTo>
                  <a:pt x="544606" y="0"/>
                </a:lnTo>
                <a:close/>
              </a:path>
            </a:pathLst>
          </a:custGeom>
          <a:gradFill>
            <a:gsLst>
              <a:gs pos="0">
                <a:srgbClr val="FFC000">
                  <a:alpha val="61000"/>
                </a:srgbClr>
              </a:gs>
              <a:gs pos="50000">
                <a:srgbClr val="FFC000">
                  <a:alpha val="33000"/>
                </a:srgbClr>
              </a:gs>
              <a:gs pos="100000">
                <a:srgbClr val="FFC000">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1522" name="Group 537"/>
          <p:cNvGrpSpPr>
            <a:grpSpLocks/>
          </p:cNvGrpSpPr>
          <p:nvPr/>
        </p:nvGrpSpPr>
        <p:grpSpPr bwMode="auto">
          <a:xfrm>
            <a:off x="2946400" y="2057400"/>
            <a:ext cx="3249613" cy="2854325"/>
            <a:chOff x="2743200" y="1365511"/>
            <a:chExt cx="6400800" cy="4810556"/>
          </a:xfrm>
        </p:grpSpPr>
        <p:sp>
          <p:nvSpPr>
            <p:cNvPr id="21569" name="Rectangle 238"/>
            <p:cNvSpPr>
              <a:spLocks noChangeArrowheads="1"/>
            </p:cNvSpPr>
            <p:nvPr/>
          </p:nvSpPr>
          <p:spPr bwMode="invGray">
            <a:xfrm>
              <a:off x="2743200" y="4804449"/>
              <a:ext cx="6400800" cy="1371600"/>
            </a:xfrm>
            <a:prstGeom prst="roundRect">
              <a:avLst>
                <a:gd name="adj" fmla="val 0"/>
              </a:avLst>
            </a:prstGeom>
            <a:solidFill>
              <a:srgbClr val="5D87A1">
                <a:alpha val="50195"/>
              </a:srgbClr>
            </a:solidFill>
            <a:ln w="28575" algn="ctr">
              <a:noFill/>
              <a:round/>
              <a:headEnd/>
              <a:tailEnd/>
            </a:ln>
          </p:spPr>
          <p:txBody>
            <a:bodyPr/>
            <a:lstStyle/>
            <a:p>
              <a:pPr>
                <a:lnSpc>
                  <a:spcPct val="90000"/>
                </a:lnSpc>
              </a:pPr>
              <a:endParaRPr lang="en-US">
                <a:solidFill>
                  <a:srgbClr val="333333"/>
                </a:solidFill>
              </a:endParaRPr>
            </a:p>
          </p:txBody>
        </p:sp>
        <p:sp>
          <p:nvSpPr>
            <p:cNvPr id="21570" name="Rectangle 242"/>
            <p:cNvSpPr>
              <a:spLocks noChangeArrowheads="1"/>
            </p:cNvSpPr>
            <p:nvPr/>
          </p:nvSpPr>
          <p:spPr bwMode="invGray">
            <a:xfrm>
              <a:off x="2743200" y="1365511"/>
              <a:ext cx="6400800" cy="619539"/>
            </a:xfrm>
            <a:prstGeom prst="roundRect">
              <a:avLst>
                <a:gd name="adj" fmla="val 0"/>
              </a:avLst>
            </a:prstGeom>
            <a:solidFill>
              <a:srgbClr val="80A1B6">
                <a:alpha val="20000"/>
              </a:srgbClr>
            </a:solidFill>
            <a:ln w="28575" algn="ctr">
              <a:noFill/>
              <a:round/>
              <a:headEnd/>
              <a:tailEnd/>
            </a:ln>
          </p:spPr>
          <p:txBody>
            <a:bodyPr/>
            <a:lstStyle/>
            <a:p>
              <a:pPr>
                <a:lnSpc>
                  <a:spcPct val="90000"/>
                </a:lnSpc>
              </a:pPr>
              <a:endParaRPr lang="en-US">
                <a:solidFill>
                  <a:srgbClr val="333333"/>
                </a:solidFill>
              </a:endParaRPr>
            </a:p>
          </p:txBody>
        </p:sp>
        <p:sp>
          <p:nvSpPr>
            <p:cNvPr id="21571" name="Rectangle 241"/>
            <p:cNvSpPr>
              <a:spLocks noChangeArrowheads="1"/>
            </p:cNvSpPr>
            <p:nvPr/>
          </p:nvSpPr>
          <p:spPr bwMode="invGray">
            <a:xfrm>
              <a:off x="2743200" y="2061250"/>
              <a:ext cx="6400800" cy="1066800"/>
            </a:xfrm>
            <a:prstGeom prst="roundRect">
              <a:avLst>
                <a:gd name="adj" fmla="val 0"/>
              </a:avLst>
            </a:prstGeom>
            <a:solidFill>
              <a:srgbClr val="5D87A1">
                <a:alpha val="30196"/>
              </a:srgbClr>
            </a:solidFill>
            <a:ln w="28575" algn="ctr">
              <a:noFill/>
              <a:round/>
              <a:headEnd/>
              <a:tailEnd/>
            </a:ln>
          </p:spPr>
          <p:txBody>
            <a:bodyPr/>
            <a:lstStyle/>
            <a:p>
              <a:pPr>
                <a:lnSpc>
                  <a:spcPct val="90000"/>
                </a:lnSpc>
              </a:pPr>
              <a:endParaRPr lang="en-US">
                <a:solidFill>
                  <a:srgbClr val="333333"/>
                </a:solidFill>
              </a:endParaRPr>
            </a:p>
          </p:txBody>
        </p:sp>
        <p:sp>
          <p:nvSpPr>
            <p:cNvPr id="21572" name="Rectangle 239"/>
            <p:cNvSpPr>
              <a:spLocks noChangeArrowheads="1"/>
            </p:cNvSpPr>
            <p:nvPr/>
          </p:nvSpPr>
          <p:spPr bwMode="invGray">
            <a:xfrm>
              <a:off x="2743200" y="3204249"/>
              <a:ext cx="6400800" cy="1524000"/>
            </a:xfrm>
            <a:prstGeom prst="roundRect">
              <a:avLst>
                <a:gd name="adj" fmla="val 0"/>
              </a:avLst>
            </a:prstGeom>
            <a:solidFill>
              <a:srgbClr val="5D87A1">
                <a:alpha val="39999"/>
              </a:srgbClr>
            </a:solidFill>
            <a:ln w="28575" algn="ctr">
              <a:noFill/>
              <a:round/>
              <a:headEnd/>
              <a:tailEnd/>
            </a:ln>
          </p:spPr>
          <p:txBody>
            <a:bodyPr/>
            <a:lstStyle/>
            <a:p>
              <a:pPr>
                <a:lnSpc>
                  <a:spcPct val="90000"/>
                </a:lnSpc>
              </a:pPr>
              <a:endParaRPr lang="en-US">
                <a:solidFill>
                  <a:srgbClr val="333333"/>
                </a:solidFill>
              </a:endParaRPr>
            </a:p>
          </p:txBody>
        </p:sp>
        <p:sp>
          <p:nvSpPr>
            <p:cNvPr id="21573" name="Line 1410"/>
            <p:cNvSpPr>
              <a:spLocks noChangeShapeType="1"/>
            </p:cNvSpPr>
            <p:nvPr/>
          </p:nvSpPr>
          <p:spPr bwMode="auto">
            <a:xfrm>
              <a:off x="4470400" y="4271050"/>
              <a:ext cx="968375" cy="0"/>
            </a:xfrm>
            <a:prstGeom prst="line">
              <a:avLst/>
            </a:prstGeom>
            <a:noFill/>
            <a:ln w="25400">
              <a:solidFill>
                <a:schemeClr val="hlink"/>
              </a:solidFill>
              <a:round/>
              <a:headEnd/>
              <a:tailEnd/>
            </a:ln>
          </p:spPr>
          <p:txBody>
            <a:bodyPr wrap="none" lIns="0" tIns="0" rIns="0" bIns="0" anchor="ctr"/>
            <a:lstStyle/>
            <a:p>
              <a:endParaRPr lang="en-US"/>
            </a:p>
          </p:txBody>
        </p:sp>
        <p:sp>
          <p:nvSpPr>
            <p:cNvPr id="21574" name="Freeform 191"/>
            <p:cNvSpPr>
              <a:spLocks/>
            </p:cNvSpPr>
            <p:nvPr/>
          </p:nvSpPr>
          <p:spPr bwMode="auto">
            <a:xfrm>
              <a:off x="3352800" y="4347250"/>
              <a:ext cx="990600" cy="1014413"/>
            </a:xfrm>
            <a:custGeom>
              <a:avLst/>
              <a:gdLst>
                <a:gd name="T0" fmla="*/ 0 w 336"/>
                <a:gd name="T1" fmla="*/ 2147483647 h 639"/>
                <a:gd name="T2" fmla="*/ 0 w 336"/>
                <a:gd name="T3" fmla="*/ 2147483647 h 639"/>
                <a:gd name="T4" fmla="*/ 2147483647 w 336"/>
                <a:gd name="T5" fmla="*/ 2147483647 h 639"/>
                <a:gd name="T6" fmla="*/ 2147483647 w 336"/>
                <a:gd name="T7" fmla="*/ 0 h 639"/>
                <a:gd name="T8" fmla="*/ 0 60000 65536"/>
                <a:gd name="T9" fmla="*/ 0 60000 65536"/>
                <a:gd name="T10" fmla="*/ 0 60000 65536"/>
                <a:gd name="T11" fmla="*/ 0 60000 65536"/>
                <a:gd name="T12" fmla="*/ 0 w 336"/>
                <a:gd name="T13" fmla="*/ 0 h 639"/>
                <a:gd name="T14" fmla="*/ 336 w 336"/>
                <a:gd name="T15" fmla="*/ 639 h 639"/>
              </a:gdLst>
              <a:ahLst/>
              <a:cxnLst>
                <a:cxn ang="T8">
                  <a:pos x="T0" y="T1"/>
                </a:cxn>
                <a:cxn ang="T9">
                  <a:pos x="T2" y="T3"/>
                </a:cxn>
                <a:cxn ang="T10">
                  <a:pos x="T4" y="T5"/>
                </a:cxn>
                <a:cxn ang="T11">
                  <a:pos x="T6" y="T7"/>
                </a:cxn>
              </a:cxnLst>
              <a:rect l="T12" t="T13" r="T14" b="T15"/>
              <a:pathLst>
                <a:path w="336" h="639">
                  <a:moveTo>
                    <a:pt x="0" y="639"/>
                  </a:moveTo>
                  <a:lnTo>
                    <a:pt x="0" y="317"/>
                  </a:lnTo>
                  <a:lnTo>
                    <a:pt x="336" y="317"/>
                  </a:lnTo>
                  <a:lnTo>
                    <a:pt x="336" y="0"/>
                  </a:lnTo>
                </a:path>
              </a:pathLst>
            </a:custGeom>
            <a:noFill/>
            <a:ln w="25400">
              <a:solidFill>
                <a:schemeClr val="hlink"/>
              </a:solidFill>
              <a:round/>
              <a:headEnd/>
              <a:tailEnd/>
            </a:ln>
          </p:spPr>
          <p:txBody>
            <a:bodyPr wrap="none" lIns="0" tIns="0" rIns="0" bIns="0" anchor="ctr"/>
            <a:lstStyle/>
            <a:p>
              <a:endParaRPr lang="en-US"/>
            </a:p>
          </p:txBody>
        </p:sp>
        <p:sp>
          <p:nvSpPr>
            <p:cNvPr id="21575" name="Freeform 192"/>
            <p:cNvSpPr>
              <a:spLocks/>
            </p:cNvSpPr>
            <p:nvPr/>
          </p:nvSpPr>
          <p:spPr bwMode="auto">
            <a:xfrm>
              <a:off x="3429000" y="4347250"/>
              <a:ext cx="1905000" cy="1028700"/>
            </a:xfrm>
            <a:custGeom>
              <a:avLst/>
              <a:gdLst>
                <a:gd name="T0" fmla="*/ 0 w 914"/>
                <a:gd name="T1" fmla="*/ 2147483647 h 648"/>
                <a:gd name="T2" fmla="*/ 2147483647 w 914"/>
                <a:gd name="T3" fmla="*/ 2147483647 h 648"/>
                <a:gd name="T4" fmla="*/ 2147483647 w 914"/>
                <a:gd name="T5" fmla="*/ 2147483647 h 648"/>
                <a:gd name="T6" fmla="*/ 2147483647 w 914"/>
                <a:gd name="T7" fmla="*/ 0 h 648"/>
                <a:gd name="T8" fmla="*/ 0 60000 65536"/>
                <a:gd name="T9" fmla="*/ 0 60000 65536"/>
                <a:gd name="T10" fmla="*/ 0 60000 65536"/>
                <a:gd name="T11" fmla="*/ 0 60000 65536"/>
                <a:gd name="T12" fmla="*/ 0 w 914"/>
                <a:gd name="T13" fmla="*/ 0 h 648"/>
                <a:gd name="T14" fmla="*/ 914 w 914"/>
                <a:gd name="T15" fmla="*/ 648 h 648"/>
              </a:gdLst>
              <a:ahLst/>
              <a:cxnLst>
                <a:cxn ang="T8">
                  <a:pos x="T0" y="T1"/>
                </a:cxn>
                <a:cxn ang="T9">
                  <a:pos x="T2" y="T3"/>
                </a:cxn>
                <a:cxn ang="T10">
                  <a:pos x="T4" y="T5"/>
                </a:cxn>
                <a:cxn ang="T11">
                  <a:pos x="T6" y="T7"/>
                </a:cxn>
              </a:cxnLst>
              <a:rect l="T12" t="T13" r="T14" b="T15"/>
              <a:pathLst>
                <a:path w="914" h="648">
                  <a:moveTo>
                    <a:pt x="0" y="648"/>
                  </a:moveTo>
                  <a:cubicBezTo>
                    <a:pt x="1" y="555"/>
                    <a:pt x="1" y="463"/>
                    <a:pt x="2" y="370"/>
                  </a:cubicBezTo>
                  <a:lnTo>
                    <a:pt x="914" y="370"/>
                  </a:lnTo>
                  <a:lnTo>
                    <a:pt x="914" y="0"/>
                  </a:lnTo>
                </a:path>
              </a:pathLst>
            </a:custGeom>
            <a:noFill/>
            <a:ln w="25400">
              <a:solidFill>
                <a:schemeClr val="hlink"/>
              </a:solidFill>
              <a:round/>
              <a:headEnd/>
              <a:tailEnd/>
            </a:ln>
          </p:spPr>
          <p:txBody>
            <a:bodyPr wrap="none" lIns="0" tIns="0" rIns="0" bIns="0" anchor="ctr"/>
            <a:lstStyle/>
            <a:p>
              <a:endParaRPr lang="en-US"/>
            </a:p>
          </p:txBody>
        </p:sp>
        <p:sp>
          <p:nvSpPr>
            <p:cNvPr id="21576" name="Freeform 193"/>
            <p:cNvSpPr>
              <a:spLocks/>
            </p:cNvSpPr>
            <p:nvPr/>
          </p:nvSpPr>
          <p:spPr bwMode="auto">
            <a:xfrm>
              <a:off x="4191000" y="4271050"/>
              <a:ext cx="1219200" cy="1066800"/>
            </a:xfrm>
            <a:custGeom>
              <a:avLst/>
              <a:gdLst>
                <a:gd name="T0" fmla="*/ 0 w 528"/>
                <a:gd name="T1" fmla="*/ 2147483647 h 480"/>
                <a:gd name="T2" fmla="*/ 0 w 528"/>
                <a:gd name="T3" fmla="*/ 2147483647 h 480"/>
                <a:gd name="T4" fmla="*/ 2147483647 w 528"/>
                <a:gd name="T5" fmla="*/ 2147483647 h 480"/>
                <a:gd name="T6" fmla="*/ 2147483647 w 528"/>
                <a:gd name="T7" fmla="*/ 0 h 480"/>
                <a:gd name="T8" fmla="*/ 0 60000 65536"/>
                <a:gd name="T9" fmla="*/ 0 60000 65536"/>
                <a:gd name="T10" fmla="*/ 0 60000 65536"/>
                <a:gd name="T11" fmla="*/ 0 60000 65536"/>
                <a:gd name="T12" fmla="*/ 0 w 528"/>
                <a:gd name="T13" fmla="*/ 0 h 480"/>
                <a:gd name="T14" fmla="*/ 528 w 528"/>
                <a:gd name="T15" fmla="*/ 480 h 480"/>
              </a:gdLst>
              <a:ahLst/>
              <a:cxnLst>
                <a:cxn ang="T8">
                  <a:pos x="T0" y="T1"/>
                </a:cxn>
                <a:cxn ang="T9">
                  <a:pos x="T2" y="T3"/>
                </a:cxn>
                <a:cxn ang="T10">
                  <a:pos x="T4" y="T5"/>
                </a:cxn>
                <a:cxn ang="T11">
                  <a:pos x="T6" y="T7"/>
                </a:cxn>
              </a:cxnLst>
              <a:rect l="T12" t="T13" r="T14" b="T15"/>
              <a:pathLst>
                <a:path w="528" h="480">
                  <a:moveTo>
                    <a:pt x="0" y="480"/>
                  </a:moveTo>
                  <a:lnTo>
                    <a:pt x="0" y="384"/>
                  </a:lnTo>
                  <a:lnTo>
                    <a:pt x="528" y="384"/>
                  </a:lnTo>
                  <a:lnTo>
                    <a:pt x="528" y="0"/>
                  </a:lnTo>
                </a:path>
              </a:pathLst>
            </a:custGeom>
            <a:noFill/>
            <a:ln w="25400">
              <a:solidFill>
                <a:schemeClr val="hlink"/>
              </a:solidFill>
              <a:round/>
              <a:headEnd/>
              <a:tailEnd/>
            </a:ln>
          </p:spPr>
          <p:txBody>
            <a:bodyPr wrap="none" lIns="0" tIns="0" rIns="0" bIns="0" anchor="ctr"/>
            <a:lstStyle/>
            <a:p>
              <a:endParaRPr lang="en-US"/>
            </a:p>
          </p:txBody>
        </p:sp>
        <p:sp>
          <p:nvSpPr>
            <p:cNvPr id="21577" name="Freeform 194"/>
            <p:cNvSpPr>
              <a:spLocks/>
            </p:cNvSpPr>
            <p:nvPr/>
          </p:nvSpPr>
          <p:spPr bwMode="auto">
            <a:xfrm>
              <a:off x="4953000" y="4356775"/>
              <a:ext cx="533400" cy="1028700"/>
            </a:xfrm>
            <a:custGeom>
              <a:avLst/>
              <a:gdLst>
                <a:gd name="T0" fmla="*/ 2147483647 w 240"/>
                <a:gd name="T1" fmla="*/ 2147483647 h 564"/>
                <a:gd name="T2" fmla="*/ 0 w 240"/>
                <a:gd name="T3" fmla="*/ 2147483647 h 564"/>
                <a:gd name="T4" fmla="*/ 2147483647 w 240"/>
                <a:gd name="T5" fmla="*/ 2147483647 h 564"/>
                <a:gd name="T6" fmla="*/ 2147483647 w 240"/>
                <a:gd name="T7" fmla="*/ 0 h 564"/>
                <a:gd name="T8" fmla="*/ 0 60000 65536"/>
                <a:gd name="T9" fmla="*/ 0 60000 65536"/>
                <a:gd name="T10" fmla="*/ 0 60000 65536"/>
                <a:gd name="T11" fmla="*/ 0 60000 65536"/>
                <a:gd name="T12" fmla="*/ 0 w 240"/>
                <a:gd name="T13" fmla="*/ 0 h 564"/>
                <a:gd name="T14" fmla="*/ 240 w 240"/>
                <a:gd name="T15" fmla="*/ 564 h 564"/>
              </a:gdLst>
              <a:ahLst/>
              <a:cxnLst>
                <a:cxn ang="T8">
                  <a:pos x="T0" y="T1"/>
                </a:cxn>
                <a:cxn ang="T9">
                  <a:pos x="T2" y="T3"/>
                </a:cxn>
                <a:cxn ang="T10">
                  <a:pos x="T4" y="T5"/>
                </a:cxn>
                <a:cxn ang="T11">
                  <a:pos x="T6" y="T7"/>
                </a:cxn>
              </a:cxnLst>
              <a:rect l="T12" t="T13" r="T14" b="T15"/>
              <a:pathLst>
                <a:path w="240" h="564">
                  <a:moveTo>
                    <a:pt x="2" y="564"/>
                  </a:moveTo>
                  <a:cubicBezTo>
                    <a:pt x="1" y="505"/>
                    <a:pt x="1" y="530"/>
                    <a:pt x="0" y="471"/>
                  </a:cubicBezTo>
                  <a:lnTo>
                    <a:pt x="240" y="471"/>
                  </a:lnTo>
                  <a:lnTo>
                    <a:pt x="240" y="0"/>
                  </a:lnTo>
                </a:path>
              </a:pathLst>
            </a:custGeom>
            <a:noFill/>
            <a:ln w="25400">
              <a:solidFill>
                <a:schemeClr val="hlink"/>
              </a:solidFill>
              <a:round/>
              <a:headEnd/>
              <a:tailEnd/>
            </a:ln>
          </p:spPr>
          <p:txBody>
            <a:bodyPr wrap="none" lIns="0" tIns="0" rIns="0" bIns="0" anchor="ctr"/>
            <a:lstStyle/>
            <a:p>
              <a:endParaRPr lang="en-US"/>
            </a:p>
          </p:txBody>
        </p:sp>
        <p:sp>
          <p:nvSpPr>
            <p:cNvPr id="21578" name="Freeform 195"/>
            <p:cNvSpPr>
              <a:spLocks/>
            </p:cNvSpPr>
            <p:nvPr/>
          </p:nvSpPr>
          <p:spPr bwMode="auto">
            <a:xfrm flipH="1">
              <a:off x="4495800" y="4347250"/>
              <a:ext cx="1143000" cy="1066800"/>
            </a:xfrm>
            <a:custGeom>
              <a:avLst/>
              <a:gdLst>
                <a:gd name="T0" fmla="*/ 0 w 288"/>
                <a:gd name="T1" fmla="*/ 2147483647 h 611"/>
                <a:gd name="T2" fmla="*/ 0 w 288"/>
                <a:gd name="T3" fmla="*/ 2147483647 h 611"/>
                <a:gd name="T4" fmla="*/ 2147483647 w 288"/>
                <a:gd name="T5" fmla="*/ 2147483647 h 611"/>
                <a:gd name="T6" fmla="*/ 2147483647 w 288"/>
                <a:gd name="T7" fmla="*/ 0 h 611"/>
                <a:gd name="T8" fmla="*/ 0 60000 65536"/>
                <a:gd name="T9" fmla="*/ 0 60000 65536"/>
                <a:gd name="T10" fmla="*/ 0 60000 65536"/>
                <a:gd name="T11" fmla="*/ 0 60000 65536"/>
                <a:gd name="T12" fmla="*/ 0 w 288"/>
                <a:gd name="T13" fmla="*/ 0 h 611"/>
                <a:gd name="T14" fmla="*/ 288 w 288"/>
                <a:gd name="T15" fmla="*/ 611 h 611"/>
              </a:gdLst>
              <a:ahLst/>
              <a:cxnLst>
                <a:cxn ang="T8">
                  <a:pos x="T0" y="T1"/>
                </a:cxn>
                <a:cxn ang="T9">
                  <a:pos x="T2" y="T3"/>
                </a:cxn>
                <a:cxn ang="T10">
                  <a:pos x="T4" y="T5"/>
                </a:cxn>
                <a:cxn ang="T11">
                  <a:pos x="T6" y="T7"/>
                </a:cxn>
              </a:cxnLst>
              <a:rect l="T12" t="T13" r="T14" b="T15"/>
              <a:pathLst>
                <a:path w="288" h="611">
                  <a:moveTo>
                    <a:pt x="0" y="611"/>
                  </a:moveTo>
                  <a:lnTo>
                    <a:pt x="0" y="288"/>
                  </a:lnTo>
                  <a:lnTo>
                    <a:pt x="288" y="288"/>
                  </a:lnTo>
                  <a:lnTo>
                    <a:pt x="288" y="0"/>
                  </a:lnTo>
                </a:path>
              </a:pathLst>
            </a:custGeom>
            <a:noFill/>
            <a:ln w="25400">
              <a:solidFill>
                <a:schemeClr val="hlink"/>
              </a:solidFill>
              <a:round/>
              <a:headEnd/>
              <a:tailEnd/>
            </a:ln>
          </p:spPr>
          <p:txBody>
            <a:bodyPr wrap="none" lIns="0" tIns="0" rIns="0" bIns="0" anchor="ctr"/>
            <a:lstStyle/>
            <a:p>
              <a:endParaRPr lang="en-US"/>
            </a:p>
          </p:txBody>
        </p:sp>
        <p:grpSp>
          <p:nvGrpSpPr>
            <p:cNvPr id="21579" name="Group 246"/>
            <p:cNvGrpSpPr>
              <a:grpSpLocks/>
            </p:cNvGrpSpPr>
            <p:nvPr/>
          </p:nvGrpSpPr>
          <p:grpSpPr bwMode="auto">
            <a:xfrm>
              <a:off x="3129818" y="5407707"/>
              <a:ext cx="504362" cy="768351"/>
              <a:chOff x="3663218" y="5708650"/>
              <a:chExt cx="504362" cy="768351"/>
            </a:xfrm>
          </p:grpSpPr>
          <p:sp>
            <p:nvSpPr>
              <p:cNvPr id="21771" name="Line 199"/>
              <p:cNvSpPr>
                <a:spLocks noChangeShapeType="1"/>
              </p:cNvSpPr>
              <p:nvPr/>
            </p:nvSpPr>
            <p:spPr bwMode="auto">
              <a:xfrm flipV="1">
                <a:off x="3908425" y="5708650"/>
                <a:ext cx="0" cy="234950"/>
              </a:xfrm>
              <a:prstGeom prst="line">
                <a:avLst/>
              </a:prstGeom>
              <a:noFill/>
              <a:ln w="25400">
                <a:solidFill>
                  <a:schemeClr val="folHlink"/>
                </a:solidFill>
                <a:round/>
                <a:headEnd/>
                <a:tailEnd/>
              </a:ln>
            </p:spPr>
            <p:txBody>
              <a:bodyPr wrap="none" lIns="0" tIns="0" rIns="0" bIns="0" anchor="ctr"/>
              <a:lstStyle/>
              <a:p>
                <a:endParaRPr lang="en-US"/>
              </a:p>
            </p:txBody>
          </p:sp>
          <p:grpSp>
            <p:nvGrpSpPr>
              <p:cNvPr id="21772" name="Group 242"/>
              <p:cNvGrpSpPr>
                <a:grpSpLocks/>
              </p:cNvGrpSpPr>
              <p:nvPr/>
            </p:nvGrpSpPr>
            <p:grpSpPr bwMode="auto">
              <a:xfrm>
                <a:off x="3663218" y="5940425"/>
                <a:ext cx="504362" cy="536576"/>
                <a:chOff x="3663218" y="5940425"/>
                <a:chExt cx="504362" cy="536576"/>
              </a:xfrm>
            </p:grpSpPr>
            <p:sp>
              <p:nvSpPr>
                <p:cNvPr id="21773" name="Freeform 198"/>
                <p:cNvSpPr>
                  <a:spLocks/>
                </p:cNvSpPr>
                <p:nvPr/>
              </p:nvSpPr>
              <p:spPr bwMode="auto">
                <a:xfrm>
                  <a:off x="37084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1774" name="Line 200"/>
                <p:cNvSpPr>
                  <a:spLocks noChangeShapeType="1"/>
                </p:cNvSpPr>
                <p:nvPr/>
              </p:nvSpPr>
              <p:spPr bwMode="auto">
                <a:xfrm flipV="1">
                  <a:off x="38465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1775" name="Line 201"/>
                <p:cNvSpPr>
                  <a:spLocks noChangeShapeType="1"/>
                </p:cNvSpPr>
                <p:nvPr/>
              </p:nvSpPr>
              <p:spPr bwMode="auto">
                <a:xfrm flipV="1">
                  <a:off x="39798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1776" name="Group 1302"/>
                <p:cNvGrpSpPr>
                  <a:grpSpLocks/>
                </p:cNvGrpSpPr>
                <p:nvPr/>
              </p:nvGrpSpPr>
              <p:grpSpPr bwMode="auto">
                <a:xfrm>
                  <a:off x="3663218" y="6084888"/>
                  <a:ext cx="504362" cy="392113"/>
                  <a:chOff x="949" y="3648"/>
                  <a:chExt cx="449" cy="350"/>
                </a:xfrm>
              </p:grpSpPr>
              <p:grpSp>
                <p:nvGrpSpPr>
                  <p:cNvPr id="21777" name="Group 1303"/>
                  <p:cNvGrpSpPr>
                    <a:grpSpLocks/>
                  </p:cNvGrpSpPr>
                  <p:nvPr/>
                </p:nvGrpSpPr>
                <p:grpSpPr bwMode="auto">
                  <a:xfrm>
                    <a:off x="949" y="3648"/>
                    <a:ext cx="449" cy="158"/>
                    <a:chOff x="2721" y="3120"/>
                    <a:chExt cx="543" cy="192"/>
                  </a:xfrm>
                </p:grpSpPr>
                <p:pic>
                  <p:nvPicPr>
                    <p:cNvPr id="21783"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1784"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1785"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1786"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nvGrpSpPr>
                  <p:cNvPr id="21778" name="Group 1308"/>
                  <p:cNvGrpSpPr>
                    <a:grpSpLocks/>
                  </p:cNvGrpSpPr>
                  <p:nvPr/>
                </p:nvGrpSpPr>
                <p:grpSpPr bwMode="auto">
                  <a:xfrm>
                    <a:off x="949" y="3840"/>
                    <a:ext cx="449" cy="158"/>
                    <a:chOff x="2721" y="3120"/>
                    <a:chExt cx="543" cy="192"/>
                  </a:xfrm>
                </p:grpSpPr>
                <p:pic>
                  <p:nvPicPr>
                    <p:cNvPr id="21779"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1780"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1781"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1782"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grpSp>
        </p:grpSp>
        <p:grpSp>
          <p:nvGrpSpPr>
            <p:cNvPr id="21580" name="Group 244"/>
            <p:cNvGrpSpPr>
              <a:grpSpLocks/>
            </p:cNvGrpSpPr>
            <p:nvPr/>
          </p:nvGrpSpPr>
          <p:grpSpPr bwMode="auto">
            <a:xfrm>
              <a:off x="4653818" y="5391832"/>
              <a:ext cx="504362" cy="784226"/>
              <a:chOff x="4877656" y="5692775"/>
              <a:chExt cx="504362" cy="784226"/>
            </a:xfrm>
          </p:grpSpPr>
          <p:sp>
            <p:nvSpPr>
              <p:cNvPr id="21756" name="Freeform 253"/>
              <p:cNvSpPr>
                <a:spLocks/>
              </p:cNvSpPr>
              <p:nvPr/>
            </p:nvSpPr>
            <p:spPr bwMode="auto">
              <a:xfrm>
                <a:off x="4922838"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1757" name="Line 254"/>
              <p:cNvSpPr>
                <a:spLocks noChangeShapeType="1"/>
              </p:cNvSpPr>
              <p:nvPr/>
            </p:nvSpPr>
            <p:spPr bwMode="auto">
              <a:xfrm flipV="1">
                <a:off x="5122863" y="5692775"/>
                <a:ext cx="0" cy="250825"/>
              </a:xfrm>
              <a:prstGeom prst="line">
                <a:avLst/>
              </a:prstGeom>
              <a:noFill/>
              <a:ln w="25400">
                <a:solidFill>
                  <a:schemeClr val="folHlink"/>
                </a:solidFill>
                <a:round/>
                <a:headEnd/>
                <a:tailEnd/>
              </a:ln>
            </p:spPr>
            <p:txBody>
              <a:bodyPr wrap="none" lIns="0" tIns="0" rIns="0" bIns="0" anchor="ctr"/>
              <a:lstStyle/>
              <a:p>
                <a:endParaRPr lang="en-US"/>
              </a:p>
            </p:txBody>
          </p:sp>
          <p:sp>
            <p:nvSpPr>
              <p:cNvPr id="21758" name="Line 255"/>
              <p:cNvSpPr>
                <a:spLocks noChangeShapeType="1"/>
              </p:cNvSpPr>
              <p:nvPr/>
            </p:nvSpPr>
            <p:spPr bwMode="auto">
              <a:xfrm flipV="1">
                <a:off x="5060950"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1759" name="Line 256"/>
              <p:cNvSpPr>
                <a:spLocks noChangeShapeType="1"/>
              </p:cNvSpPr>
              <p:nvPr/>
            </p:nvSpPr>
            <p:spPr bwMode="auto">
              <a:xfrm flipV="1">
                <a:off x="5194300"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1760" name="Group 1302"/>
              <p:cNvGrpSpPr>
                <a:grpSpLocks/>
              </p:cNvGrpSpPr>
              <p:nvPr/>
            </p:nvGrpSpPr>
            <p:grpSpPr bwMode="auto">
              <a:xfrm>
                <a:off x="4877656" y="6084888"/>
                <a:ext cx="504362" cy="392113"/>
                <a:chOff x="949" y="3648"/>
                <a:chExt cx="449" cy="350"/>
              </a:xfrm>
            </p:grpSpPr>
            <p:grpSp>
              <p:nvGrpSpPr>
                <p:cNvPr id="21761" name="Group 1303"/>
                <p:cNvGrpSpPr>
                  <a:grpSpLocks/>
                </p:cNvGrpSpPr>
                <p:nvPr/>
              </p:nvGrpSpPr>
              <p:grpSpPr bwMode="auto">
                <a:xfrm>
                  <a:off x="949" y="3648"/>
                  <a:ext cx="449" cy="158"/>
                  <a:chOff x="2721" y="3120"/>
                  <a:chExt cx="543" cy="192"/>
                </a:xfrm>
              </p:grpSpPr>
              <p:pic>
                <p:nvPicPr>
                  <p:cNvPr id="21767"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1768"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1769"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1770"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nvGrpSpPr>
                <p:cNvPr id="21762" name="Group 1308"/>
                <p:cNvGrpSpPr>
                  <a:grpSpLocks/>
                </p:cNvGrpSpPr>
                <p:nvPr/>
              </p:nvGrpSpPr>
              <p:grpSpPr bwMode="auto">
                <a:xfrm>
                  <a:off x="949" y="3840"/>
                  <a:ext cx="449" cy="158"/>
                  <a:chOff x="2721" y="3120"/>
                  <a:chExt cx="543" cy="192"/>
                </a:xfrm>
              </p:grpSpPr>
              <p:pic>
                <p:nvPicPr>
                  <p:cNvPr id="21763"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1764"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1765"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1766"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grpSp>
        <p:grpSp>
          <p:nvGrpSpPr>
            <p:cNvPr id="21581" name="Group 252"/>
            <p:cNvGrpSpPr>
              <a:grpSpLocks/>
            </p:cNvGrpSpPr>
            <p:nvPr/>
          </p:nvGrpSpPr>
          <p:grpSpPr bwMode="auto">
            <a:xfrm>
              <a:off x="5415818" y="5375957"/>
              <a:ext cx="504362" cy="800101"/>
              <a:chOff x="5492018" y="5676900"/>
              <a:chExt cx="504362" cy="800101"/>
            </a:xfrm>
          </p:grpSpPr>
          <p:sp>
            <p:nvSpPr>
              <p:cNvPr id="21741" name="Freeform 234"/>
              <p:cNvSpPr>
                <a:spLocks/>
              </p:cNvSpPr>
              <p:nvPr/>
            </p:nvSpPr>
            <p:spPr bwMode="auto">
              <a:xfrm>
                <a:off x="5537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1742" name="Line 235"/>
              <p:cNvSpPr>
                <a:spLocks noChangeShapeType="1"/>
              </p:cNvSpPr>
              <p:nvPr/>
            </p:nvSpPr>
            <p:spPr bwMode="auto">
              <a:xfrm flipH="1" flipV="1">
                <a:off x="5734050" y="5676900"/>
                <a:ext cx="3175" cy="266700"/>
              </a:xfrm>
              <a:prstGeom prst="line">
                <a:avLst/>
              </a:prstGeom>
              <a:noFill/>
              <a:ln w="25400">
                <a:solidFill>
                  <a:schemeClr val="folHlink"/>
                </a:solidFill>
                <a:round/>
                <a:headEnd/>
                <a:tailEnd/>
              </a:ln>
            </p:spPr>
            <p:txBody>
              <a:bodyPr wrap="none" lIns="0" tIns="0" rIns="0" bIns="0" anchor="ctr"/>
              <a:lstStyle/>
              <a:p>
                <a:endParaRPr lang="en-US"/>
              </a:p>
            </p:txBody>
          </p:sp>
          <p:sp>
            <p:nvSpPr>
              <p:cNvPr id="21743" name="Line 236"/>
              <p:cNvSpPr>
                <a:spLocks noChangeShapeType="1"/>
              </p:cNvSpPr>
              <p:nvPr/>
            </p:nvSpPr>
            <p:spPr bwMode="auto">
              <a:xfrm flipV="1">
                <a:off x="56753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1744" name="Line 237"/>
              <p:cNvSpPr>
                <a:spLocks noChangeShapeType="1"/>
              </p:cNvSpPr>
              <p:nvPr/>
            </p:nvSpPr>
            <p:spPr bwMode="auto">
              <a:xfrm flipV="1">
                <a:off x="58086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1745" name="Group 1302"/>
              <p:cNvGrpSpPr>
                <a:grpSpLocks/>
              </p:cNvGrpSpPr>
              <p:nvPr/>
            </p:nvGrpSpPr>
            <p:grpSpPr bwMode="auto">
              <a:xfrm>
                <a:off x="5492018" y="6084888"/>
                <a:ext cx="504362" cy="392113"/>
                <a:chOff x="949" y="3648"/>
                <a:chExt cx="449" cy="350"/>
              </a:xfrm>
            </p:grpSpPr>
            <p:grpSp>
              <p:nvGrpSpPr>
                <p:cNvPr id="21746" name="Group 1303"/>
                <p:cNvGrpSpPr>
                  <a:grpSpLocks/>
                </p:cNvGrpSpPr>
                <p:nvPr/>
              </p:nvGrpSpPr>
              <p:grpSpPr bwMode="auto">
                <a:xfrm>
                  <a:off x="949" y="3648"/>
                  <a:ext cx="449" cy="158"/>
                  <a:chOff x="2721" y="3120"/>
                  <a:chExt cx="543" cy="192"/>
                </a:xfrm>
              </p:grpSpPr>
              <p:pic>
                <p:nvPicPr>
                  <p:cNvPr id="21752"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1753"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1754"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1755"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nvGrpSpPr>
                <p:cNvPr id="21747" name="Group 1308"/>
                <p:cNvGrpSpPr>
                  <a:grpSpLocks/>
                </p:cNvGrpSpPr>
                <p:nvPr/>
              </p:nvGrpSpPr>
              <p:grpSpPr bwMode="auto">
                <a:xfrm>
                  <a:off x="949" y="3840"/>
                  <a:ext cx="449" cy="158"/>
                  <a:chOff x="2721" y="3120"/>
                  <a:chExt cx="543" cy="192"/>
                </a:xfrm>
              </p:grpSpPr>
              <p:pic>
                <p:nvPicPr>
                  <p:cNvPr id="21748"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1749"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1750"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1751"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grpSp>
        <p:sp>
          <p:nvSpPr>
            <p:cNvPr id="21582" name="Freeform 192"/>
            <p:cNvSpPr>
              <a:spLocks/>
            </p:cNvSpPr>
            <p:nvPr/>
          </p:nvSpPr>
          <p:spPr bwMode="auto">
            <a:xfrm>
              <a:off x="4114800" y="4347250"/>
              <a:ext cx="304800" cy="1066800"/>
            </a:xfrm>
            <a:custGeom>
              <a:avLst/>
              <a:gdLst>
                <a:gd name="T0" fmla="*/ 0 w 914"/>
                <a:gd name="T1" fmla="*/ 2147483647 h 567"/>
                <a:gd name="T2" fmla="*/ 2147483647 w 914"/>
                <a:gd name="T3" fmla="*/ 2147483647 h 567"/>
                <a:gd name="T4" fmla="*/ 2147483647 w 914"/>
                <a:gd name="T5" fmla="*/ 2147483647 h 567"/>
                <a:gd name="T6" fmla="*/ 2147483647 w 914"/>
                <a:gd name="T7" fmla="*/ 0 h 567"/>
                <a:gd name="T8" fmla="*/ 0 60000 65536"/>
                <a:gd name="T9" fmla="*/ 0 60000 65536"/>
                <a:gd name="T10" fmla="*/ 0 60000 65536"/>
                <a:gd name="T11" fmla="*/ 0 60000 65536"/>
                <a:gd name="T12" fmla="*/ 0 w 914"/>
                <a:gd name="T13" fmla="*/ 0 h 567"/>
                <a:gd name="T14" fmla="*/ 914 w 914"/>
                <a:gd name="T15" fmla="*/ 567 h 567"/>
              </a:gdLst>
              <a:ahLst/>
              <a:cxnLst>
                <a:cxn ang="T8">
                  <a:pos x="T0" y="T1"/>
                </a:cxn>
                <a:cxn ang="T9">
                  <a:pos x="T2" y="T3"/>
                </a:cxn>
                <a:cxn ang="T10">
                  <a:pos x="T4" y="T5"/>
                </a:cxn>
                <a:cxn ang="T11">
                  <a:pos x="T6" y="T7"/>
                </a:cxn>
              </a:cxnLst>
              <a:rect l="T12" t="T13" r="T14" b="T15"/>
              <a:pathLst>
                <a:path w="914" h="567">
                  <a:moveTo>
                    <a:pt x="0" y="567"/>
                  </a:moveTo>
                  <a:cubicBezTo>
                    <a:pt x="1" y="474"/>
                    <a:pt x="1" y="463"/>
                    <a:pt x="2" y="370"/>
                  </a:cubicBezTo>
                  <a:lnTo>
                    <a:pt x="914" y="370"/>
                  </a:lnTo>
                  <a:lnTo>
                    <a:pt x="914" y="0"/>
                  </a:lnTo>
                </a:path>
              </a:pathLst>
            </a:custGeom>
            <a:noFill/>
            <a:ln w="25400">
              <a:solidFill>
                <a:schemeClr val="hlink"/>
              </a:solidFill>
              <a:round/>
              <a:headEnd/>
              <a:tailEnd/>
            </a:ln>
          </p:spPr>
          <p:txBody>
            <a:bodyPr wrap="none" lIns="0" tIns="0" rIns="0" bIns="0" anchor="ctr"/>
            <a:lstStyle/>
            <a:p>
              <a:endParaRPr lang="en-US"/>
            </a:p>
          </p:txBody>
        </p:sp>
        <p:grpSp>
          <p:nvGrpSpPr>
            <p:cNvPr id="21583" name="Group 251"/>
            <p:cNvGrpSpPr>
              <a:grpSpLocks/>
            </p:cNvGrpSpPr>
            <p:nvPr/>
          </p:nvGrpSpPr>
          <p:grpSpPr bwMode="auto">
            <a:xfrm>
              <a:off x="3891818" y="5395015"/>
              <a:ext cx="504362" cy="781052"/>
              <a:chOff x="3968018" y="5695949"/>
              <a:chExt cx="504362" cy="781052"/>
            </a:xfrm>
          </p:grpSpPr>
          <p:sp>
            <p:nvSpPr>
              <p:cNvPr id="21726" name="Freeform 216"/>
              <p:cNvSpPr>
                <a:spLocks/>
              </p:cNvSpPr>
              <p:nvPr/>
            </p:nvSpPr>
            <p:spPr bwMode="auto">
              <a:xfrm>
                <a:off x="4013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1727" name="Line 217"/>
              <p:cNvSpPr>
                <a:spLocks noChangeShapeType="1"/>
              </p:cNvSpPr>
              <p:nvPr/>
            </p:nvSpPr>
            <p:spPr bwMode="auto">
              <a:xfrm flipH="1" flipV="1">
                <a:off x="4210050" y="5695949"/>
                <a:ext cx="3175" cy="247650"/>
              </a:xfrm>
              <a:prstGeom prst="line">
                <a:avLst/>
              </a:prstGeom>
              <a:noFill/>
              <a:ln w="25400">
                <a:solidFill>
                  <a:schemeClr val="folHlink"/>
                </a:solidFill>
                <a:round/>
                <a:headEnd/>
                <a:tailEnd/>
              </a:ln>
            </p:spPr>
            <p:txBody>
              <a:bodyPr wrap="none" lIns="0" tIns="0" rIns="0" bIns="0" anchor="ctr"/>
              <a:lstStyle/>
              <a:p>
                <a:endParaRPr lang="en-US"/>
              </a:p>
            </p:txBody>
          </p:sp>
          <p:sp>
            <p:nvSpPr>
              <p:cNvPr id="21728" name="Line 218"/>
              <p:cNvSpPr>
                <a:spLocks noChangeShapeType="1"/>
              </p:cNvSpPr>
              <p:nvPr/>
            </p:nvSpPr>
            <p:spPr bwMode="auto">
              <a:xfrm flipV="1">
                <a:off x="4151312"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1729" name="Line 219"/>
              <p:cNvSpPr>
                <a:spLocks noChangeShapeType="1"/>
              </p:cNvSpPr>
              <p:nvPr/>
            </p:nvSpPr>
            <p:spPr bwMode="auto">
              <a:xfrm flipV="1">
                <a:off x="4284662"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1730" name="Group 1302"/>
              <p:cNvGrpSpPr>
                <a:grpSpLocks/>
              </p:cNvGrpSpPr>
              <p:nvPr/>
            </p:nvGrpSpPr>
            <p:grpSpPr bwMode="auto">
              <a:xfrm>
                <a:off x="3968018" y="6084888"/>
                <a:ext cx="504362" cy="392113"/>
                <a:chOff x="949" y="3648"/>
                <a:chExt cx="449" cy="350"/>
              </a:xfrm>
            </p:grpSpPr>
            <p:grpSp>
              <p:nvGrpSpPr>
                <p:cNvPr id="21731" name="Group 1303"/>
                <p:cNvGrpSpPr>
                  <a:grpSpLocks/>
                </p:cNvGrpSpPr>
                <p:nvPr/>
              </p:nvGrpSpPr>
              <p:grpSpPr bwMode="auto">
                <a:xfrm>
                  <a:off x="949" y="3648"/>
                  <a:ext cx="449" cy="158"/>
                  <a:chOff x="2721" y="3120"/>
                  <a:chExt cx="543" cy="192"/>
                </a:xfrm>
              </p:grpSpPr>
              <p:pic>
                <p:nvPicPr>
                  <p:cNvPr id="21737"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1738"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1739"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1740"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nvGrpSpPr>
                <p:cNvPr id="21732" name="Group 1308"/>
                <p:cNvGrpSpPr>
                  <a:grpSpLocks/>
                </p:cNvGrpSpPr>
                <p:nvPr/>
              </p:nvGrpSpPr>
              <p:grpSpPr bwMode="auto">
                <a:xfrm>
                  <a:off x="949" y="3840"/>
                  <a:ext cx="449" cy="158"/>
                  <a:chOff x="2721" y="3120"/>
                  <a:chExt cx="543" cy="192"/>
                </a:xfrm>
              </p:grpSpPr>
              <p:pic>
                <p:nvPicPr>
                  <p:cNvPr id="21733"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1734"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1735"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1736"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grpSp>
        <p:sp>
          <p:nvSpPr>
            <p:cNvPr id="21584" name="Line 1410"/>
            <p:cNvSpPr>
              <a:spLocks noChangeShapeType="1"/>
            </p:cNvSpPr>
            <p:nvPr/>
          </p:nvSpPr>
          <p:spPr bwMode="auto">
            <a:xfrm>
              <a:off x="7518400" y="4271050"/>
              <a:ext cx="968375" cy="0"/>
            </a:xfrm>
            <a:prstGeom prst="line">
              <a:avLst/>
            </a:prstGeom>
            <a:noFill/>
            <a:ln w="25400">
              <a:solidFill>
                <a:schemeClr val="hlink"/>
              </a:solidFill>
              <a:round/>
              <a:headEnd/>
              <a:tailEnd/>
            </a:ln>
          </p:spPr>
          <p:txBody>
            <a:bodyPr wrap="none" lIns="0" tIns="0" rIns="0" bIns="0" anchor="ctr"/>
            <a:lstStyle/>
            <a:p>
              <a:endParaRPr lang="en-US"/>
            </a:p>
          </p:txBody>
        </p:sp>
        <p:sp>
          <p:nvSpPr>
            <p:cNvPr id="21585" name="Freeform 191"/>
            <p:cNvSpPr>
              <a:spLocks/>
            </p:cNvSpPr>
            <p:nvPr/>
          </p:nvSpPr>
          <p:spPr bwMode="auto">
            <a:xfrm>
              <a:off x="6400800" y="4347250"/>
              <a:ext cx="990600" cy="1014413"/>
            </a:xfrm>
            <a:custGeom>
              <a:avLst/>
              <a:gdLst>
                <a:gd name="T0" fmla="*/ 0 w 336"/>
                <a:gd name="T1" fmla="*/ 2147483647 h 639"/>
                <a:gd name="T2" fmla="*/ 0 w 336"/>
                <a:gd name="T3" fmla="*/ 2147483647 h 639"/>
                <a:gd name="T4" fmla="*/ 2147483647 w 336"/>
                <a:gd name="T5" fmla="*/ 2147483647 h 639"/>
                <a:gd name="T6" fmla="*/ 2147483647 w 336"/>
                <a:gd name="T7" fmla="*/ 0 h 639"/>
                <a:gd name="T8" fmla="*/ 0 60000 65536"/>
                <a:gd name="T9" fmla="*/ 0 60000 65536"/>
                <a:gd name="T10" fmla="*/ 0 60000 65536"/>
                <a:gd name="T11" fmla="*/ 0 60000 65536"/>
                <a:gd name="T12" fmla="*/ 0 w 336"/>
                <a:gd name="T13" fmla="*/ 0 h 639"/>
                <a:gd name="T14" fmla="*/ 336 w 336"/>
                <a:gd name="T15" fmla="*/ 639 h 639"/>
              </a:gdLst>
              <a:ahLst/>
              <a:cxnLst>
                <a:cxn ang="T8">
                  <a:pos x="T0" y="T1"/>
                </a:cxn>
                <a:cxn ang="T9">
                  <a:pos x="T2" y="T3"/>
                </a:cxn>
                <a:cxn ang="T10">
                  <a:pos x="T4" y="T5"/>
                </a:cxn>
                <a:cxn ang="T11">
                  <a:pos x="T6" y="T7"/>
                </a:cxn>
              </a:cxnLst>
              <a:rect l="T12" t="T13" r="T14" b="T15"/>
              <a:pathLst>
                <a:path w="336" h="639">
                  <a:moveTo>
                    <a:pt x="0" y="639"/>
                  </a:moveTo>
                  <a:lnTo>
                    <a:pt x="0" y="317"/>
                  </a:lnTo>
                  <a:lnTo>
                    <a:pt x="336" y="317"/>
                  </a:lnTo>
                  <a:lnTo>
                    <a:pt x="336" y="0"/>
                  </a:lnTo>
                </a:path>
              </a:pathLst>
            </a:custGeom>
            <a:noFill/>
            <a:ln w="25400">
              <a:solidFill>
                <a:schemeClr val="hlink"/>
              </a:solidFill>
              <a:round/>
              <a:headEnd/>
              <a:tailEnd/>
            </a:ln>
          </p:spPr>
          <p:txBody>
            <a:bodyPr wrap="none" lIns="0" tIns="0" rIns="0" bIns="0" anchor="ctr"/>
            <a:lstStyle/>
            <a:p>
              <a:endParaRPr lang="en-US"/>
            </a:p>
          </p:txBody>
        </p:sp>
        <p:sp>
          <p:nvSpPr>
            <p:cNvPr id="21586" name="Freeform 192"/>
            <p:cNvSpPr>
              <a:spLocks/>
            </p:cNvSpPr>
            <p:nvPr/>
          </p:nvSpPr>
          <p:spPr bwMode="auto">
            <a:xfrm>
              <a:off x="6477000" y="4347250"/>
              <a:ext cx="1905000" cy="1028700"/>
            </a:xfrm>
            <a:custGeom>
              <a:avLst/>
              <a:gdLst>
                <a:gd name="T0" fmla="*/ 0 w 914"/>
                <a:gd name="T1" fmla="*/ 2147483647 h 648"/>
                <a:gd name="T2" fmla="*/ 2147483647 w 914"/>
                <a:gd name="T3" fmla="*/ 2147483647 h 648"/>
                <a:gd name="T4" fmla="*/ 2147483647 w 914"/>
                <a:gd name="T5" fmla="*/ 2147483647 h 648"/>
                <a:gd name="T6" fmla="*/ 2147483647 w 914"/>
                <a:gd name="T7" fmla="*/ 0 h 648"/>
                <a:gd name="T8" fmla="*/ 0 60000 65536"/>
                <a:gd name="T9" fmla="*/ 0 60000 65536"/>
                <a:gd name="T10" fmla="*/ 0 60000 65536"/>
                <a:gd name="T11" fmla="*/ 0 60000 65536"/>
                <a:gd name="T12" fmla="*/ 0 w 914"/>
                <a:gd name="T13" fmla="*/ 0 h 648"/>
                <a:gd name="T14" fmla="*/ 914 w 914"/>
                <a:gd name="T15" fmla="*/ 648 h 648"/>
              </a:gdLst>
              <a:ahLst/>
              <a:cxnLst>
                <a:cxn ang="T8">
                  <a:pos x="T0" y="T1"/>
                </a:cxn>
                <a:cxn ang="T9">
                  <a:pos x="T2" y="T3"/>
                </a:cxn>
                <a:cxn ang="T10">
                  <a:pos x="T4" y="T5"/>
                </a:cxn>
                <a:cxn ang="T11">
                  <a:pos x="T6" y="T7"/>
                </a:cxn>
              </a:cxnLst>
              <a:rect l="T12" t="T13" r="T14" b="T15"/>
              <a:pathLst>
                <a:path w="914" h="648">
                  <a:moveTo>
                    <a:pt x="0" y="648"/>
                  </a:moveTo>
                  <a:cubicBezTo>
                    <a:pt x="1" y="555"/>
                    <a:pt x="1" y="463"/>
                    <a:pt x="2" y="370"/>
                  </a:cubicBezTo>
                  <a:lnTo>
                    <a:pt x="914" y="370"/>
                  </a:lnTo>
                  <a:lnTo>
                    <a:pt x="914" y="0"/>
                  </a:lnTo>
                </a:path>
              </a:pathLst>
            </a:custGeom>
            <a:noFill/>
            <a:ln w="25400">
              <a:solidFill>
                <a:schemeClr val="hlink"/>
              </a:solidFill>
              <a:round/>
              <a:headEnd/>
              <a:tailEnd/>
            </a:ln>
          </p:spPr>
          <p:txBody>
            <a:bodyPr wrap="none" lIns="0" tIns="0" rIns="0" bIns="0" anchor="ctr"/>
            <a:lstStyle/>
            <a:p>
              <a:endParaRPr lang="en-US"/>
            </a:p>
          </p:txBody>
        </p:sp>
        <p:sp>
          <p:nvSpPr>
            <p:cNvPr id="21587" name="Freeform 193"/>
            <p:cNvSpPr>
              <a:spLocks/>
            </p:cNvSpPr>
            <p:nvPr/>
          </p:nvSpPr>
          <p:spPr bwMode="auto">
            <a:xfrm>
              <a:off x="7239000" y="4271050"/>
              <a:ext cx="1219200" cy="1066800"/>
            </a:xfrm>
            <a:custGeom>
              <a:avLst/>
              <a:gdLst>
                <a:gd name="T0" fmla="*/ 0 w 528"/>
                <a:gd name="T1" fmla="*/ 2147483647 h 480"/>
                <a:gd name="T2" fmla="*/ 0 w 528"/>
                <a:gd name="T3" fmla="*/ 2147483647 h 480"/>
                <a:gd name="T4" fmla="*/ 2147483647 w 528"/>
                <a:gd name="T5" fmla="*/ 2147483647 h 480"/>
                <a:gd name="T6" fmla="*/ 2147483647 w 528"/>
                <a:gd name="T7" fmla="*/ 0 h 480"/>
                <a:gd name="T8" fmla="*/ 0 60000 65536"/>
                <a:gd name="T9" fmla="*/ 0 60000 65536"/>
                <a:gd name="T10" fmla="*/ 0 60000 65536"/>
                <a:gd name="T11" fmla="*/ 0 60000 65536"/>
                <a:gd name="T12" fmla="*/ 0 w 528"/>
                <a:gd name="T13" fmla="*/ 0 h 480"/>
                <a:gd name="T14" fmla="*/ 528 w 528"/>
                <a:gd name="T15" fmla="*/ 480 h 480"/>
              </a:gdLst>
              <a:ahLst/>
              <a:cxnLst>
                <a:cxn ang="T8">
                  <a:pos x="T0" y="T1"/>
                </a:cxn>
                <a:cxn ang="T9">
                  <a:pos x="T2" y="T3"/>
                </a:cxn>
                <a:cxn ang="T10">
                  <a:pos x="T4" y="T5"/>
                </a:cxn>
                <a:cxn ang="T11">
                  <a:pos x="T6" y="T7"/>
                </a:cxn>
              </a:cxnLst>
              <a:rect l="T12" t="T13" r="T14" b="T15"/>
              <a:pathLst>
                <a:path w="528" h="480">
                  <a:moveTo>
                    <a:pt x="0" y="480"/>
                  </a:moveTo>
                  <a:lnTo>
                    <a:pt x="0" y="384"/>
                  </a:lnTo>
                  <a:lnTo>
                    <a:pt x="528" y="384"/>
                  </a:lnTo>
                  <a:lnTo>
                    <a:pt x="528" y="0"/>
                  </a:lnTo>
                </a:path>
              </a:pathLst>
            </a:custGeom>
            <a:noFill/>
            <a:ln w="25400">
              <a:solidFill>
                <a:schemeClr val="hlink"/>
              </a:solidFill>
              <a:round/>
              <a:headEnd/>
              <a:tailEnd/>
            </a:ln>
          </p:spPr>
          <p:txBody>
            <a:bodyPr wrap="none" lIns="0" tIns="0" rIns="0" bIns="0" anchor="ctr"/>
            <a:lstStyle/>
            <a:p>
              <a:endParaRPr lang="en-US"/>
            </a:p>
          </p:txBody>
        </p:sp>
        <p:sp>
          <p:nvSpPr>
            <p:cNvPr id="21588" name="Freeform 194"/>
            <p:cNvSpPr>
              <a:spLocks/>
            </p:cNvSpPr>
            <p:nvPr/>
          </p:nvSpPr>
          <p:spPr bwMode="auto">
            <a:xfrm>
              <a:off x="8001000" y="4356775"/>
              <a:ext cx="533400" cy="1028700"/>
            </a:xfrm>
            <a:custGeom>
              <a:avLst/>
              <a:gdLst>
                <a:gd name="T0" fmla="*/ 2147483647 w 240"/>
                <a:gd name="T1" fmla="*/ 2147483647 h 564"/>
                <a:gd name="T2" fmla="*/ 0 w 240"/>
                <a:gd name="T3" fmla="*/ 2147483647 h 564"/>
                <a:gd name="T4" fmla="*/ 2147483647 w 240"/>
                <a:gd name="T5" fmla="*/ 2147483647 h 564"/>
                <a:gd name="T6" fmla="*/ 2147483647 w 240"/>
                <a:gd name="T7" fmla="*/ 0 h 564"/>
                <a:gd name="T8" fmla="*/ 0 60000 65536"/>
                <a:gd name="T9" fmla="*/ 0 60000 65536"/>
                <a:gd name="T10" fmla="*/ 0 60000 65536"/>
                <a:gd name="T11" fmla="*/ 0 60000 65536"/>
                <a:gd name="T12" fmla="*/ 0 w 240"/>
                <a:gd name="T13" fmla="*/ 0 h 564"/>
                <a:gd name="T14" fmla="*/ 240 w 240"/>
                <a:gd name="T15" fmla="*/ 564 h 564"/>
              </a:gdLst>
              <a:ahLst/>
              <a:cxnLst>
                <a:cxn ang="T8">
                  <a:pos x="T0" y="T1"/>
                </a:cxn>
                <a:cxn ang="T9">
                  <a:pos x="T2" y="T3"/>
                </a:cxn>
                <a:cxn ang="T10">
                  <a:pos x="T4" y="T5"/>
                </a:cxn>
                <a:cxn ang="T11">
                  <a:pos x="T6" y="T7"/>
                </a:cxn>
              </a:cxnLst>
              <a:rect l="T12" t="T13" r="T14" b="T15"/>
              <a:pathLst>
                <a:path w="240" h="564">
                  <a:moveTo>
                    <a:pt x="2" y="564"/>
                  </a:moveTo>
                  <a:cubicBezTo>
                    <a:pt x="1" y="505"/>
                    <a:pt x="1" y="530"/>
                    <a:pt x="0" y="471"/>
                  </a:cubicBezTo>
                  <a:lnTo>
                    <a:pt x="240" y="471"/>
                  </a:lnTo>
                  <a:lnTo>
                    <a:pt x="240" y="0"/>
                  </a:lnTo>
                </a:path>
              </a:pathLst>
            </a:custGeom>
            <a:noFill/>
            <a:ln w="25400">
              <a:solidFill>
                <a:schemeClr val="hlink"/>
              </a:solidFill>
              <a:round/>
              <a:headEnd/>
              <a:tailEnd/>
            </a:ln>
          </p:spPr>
          <p:txBody>
            <a:bodyPr wrap="none" lIns="0" tIns="0" rIns="0" bIns="0" anchor="ctr"/>
            <a:lstStyle/>
            <a:p>
              <a:endParaRPr lang="en-US"/>
            </a:p>
          </p:txBody>
        </p:sp>
        <p:sp>
          <p:nvSpPr>
            <p:cNvPr id="21589" name="Freeform 195"/>
            <p:cNvSpPr>
              <a:spLocks/>
            </p:cNvSpPr>
            <p:nvPr/>
          </p:nvSpPr>
          <p:spPr bwMode="auto">
            <a:xfrm flipH="1">
              <a:off x="7543800" y="4347250"/>
              <a:ext cx="1143000" cy="1066800"/>
            </a:xfrm>
            <a:custGeom>
              <a:avLst/>
              <a:gdLst>
                <a:gd name="T0" fmla="*/ 0 w 288"/>
                <a:gd name="T1" fmla="*/ 2147483647 h 611"/>
                <a:gd name="T2" fmla="*/ 0 w 288"/>
                <a:gd name="T3" fmla="*/ 2147483647 h 611"/>
                <a:gd name="T4" fmla="*/ 2147483647 w 288"/>
                <a:gd name="T5" fmla="*/ 2147483647 h 611"/>
                <a:gd name="T6" fmla="*/ 2147483647 w 288"/>
                <a:gd name="T7" fmla="*/ 0 h 611"/>
                <a:gd name="T8" fmla="*/ 0 60000 65536"/>
                <a:gd name="T9" fmla="*/ 0 60000 65536"/>
                <a:gd name="T10" fmla="*/ 0 60000 65536"/>
                <a:gd name="T11" fmla="*/ 0 60000 65536"/>
                <a:gd name="T12" fmla="*/ 0 w 288"/>
                <a:gd name="T13" fmla="*/ 0 h 611"/>
                <a:gd name="T14" fmla="*/ 288 w 288"/>
                <a:gd name="T15" fmla="*/ 611 h 611"/>
              </a:gdLst>
              <a:ahLst/>
              <a:cxnLst>
                <a:cxn ang="T8">
                  <a:pos x="T0" y="T1"/>
                </a:cxn>
                <a:cxn ang="T9">
                  <a:pos x="T2" y="T3"/>
                </a:cxn>
                <a:cxn ang="T10">
                  <a:pos x="T4" y="T5"/>
                </a:cxn>
                <a:cxn ang="T11">
                  <a:pos x="T6" y="T7"/>
                </a:cxn>
              </a:cxnLst>
              <a:rect l="T12" t="T13" r="T14" b="T15"/>
              <a:pathLst>
                <a:path w="288" h="611">
                  <a:moveTo>
                    <a:pt x="0" y="611"/>
                  </a:moveTo>
                  <a:lnTo>
                    <a:pt x="0" y="288"/>
                  </a:lnTo>
                  <a:lnTo>
                    <a:pt x="288" y="288"/>
                  </a:lnTo>
                  <a:lnTo>
                    <a:pt x="288" y="0"/>
                  </a:lnTo>
                </a:path>
              </a:pathLst>
            </a:custGeom>
            <a:noFill/>
            <a:ln w="25400">
              <a:solidFill>
                <a:schemeClr val="hlink"/>
              </a:solidFill>
              <a:round/>
              <a:headEnd/>
              <a:tailEnd/>
            </a:ln>
          </p:spPr>
          <p:txBody>
            <a:bodyPr wrap="none" lIns="0" tIns="0" rIns="0" bIns="0" anchor="ctr"/>
            <a:lstStyle/>
            <a:p>
              <a:endParaRPr lang="en-US"/>
            </a:p>
          </p:txBody>
        </p:sp>
        <p:grpSp>
          <p:nvGrpSpPr>
            <p:cNvPr id="21590" name="Group 273"/>
            <p:cNvGrpSpPr>
              <a:grpSpLocks/>
            </p:cNvGrpSpPr>
            <p:nvPr/>
          </p:nvGrpSpPr>
          <p:grpSpPr bwMode="auto">
            <a:xfrm>
              <a:off x="6177818" y="5407707"/>
              <a:ext cx="504362" cy="768351"/>
              <a:chOff x="3663218" y="5708650"/>
              <a:chExt cx="504362" cy="768351"/>
            </a:xfrm>
          </p:grpSpPr>
          <p:sp>
            <p:nvSpPr>
              <p:cNvPr id="21710" name="Line 199"/>
              <p:cNvSpPr>
                <a:spLocks noChangeShapeType="1"/>
              </p:cNvSpPr>
              <p:nvPr/>
            </p:nvSpPr>
            <p:spPr bwMode="auto">
              <a:xfrm flipV="1">
                <a:off x="3908425" y="5708650"/>
                <a:ext cx="0" cy="234950"/>
              </a:xfrm>
              <a:prstGeom prst="line">
                <a:avLst/>
              </a:prstGeom>
              <a:noFill/>
              <a:ln w="25400">
                <a:solidFill>
                  <a:schemeClr val="folHlink"/>
                </a:solidFill>
                <a:round/>
                <a:headEnd/>
                <a:tailEnd/>
              </a:ln>
            </p:spPr>
            <p:txBody>
              <a:bodyPr wrap="none" lIns="0" tIns="0" rIns="0" bIns="0" anchor="ctr"/>
              <a:lstStyle/>
              <a:p>
                <a:endParaRPr lang="en-US"/>
              </a:p>
            </p:txBody>
          </p:sp>
          <p:grpSp>
            <p:nvGrpSpPr>
              <p:cNvPr id="21711" name="Group 275"/>
              <p:cNvGrpSpPr>
                <a:grpSpLocks/>
              </p:cNvGrpSpPr>
              <p:nvPr/>
            </p:nvGrpSpPr>
            <p:grpSpPr bwMode="auto">
              <a:xfrm>
                <a:off x="3663218" y="5940425"/>
                <a:ext cx="504362" cy="536576"/>
                <a:chOff x="3663218" y="5940425"/>
                <a:chExt cx="504362" cy="536576"/>
              </a:xfrm>
            </p:grpSpPr>
            <p:sp>
              <p:nvSpPr>
                <p:cNvPr id="21712" name="Freeform 198"/>
                <p:cNvSpPr>
                  <a:spLocks/>
                </p:cNvSpPr>
                <p:nvPr/>
              </p:nvSpPr>
              <p:spPr bwMode="auto">
                <a:xfrm>
                  <a:off x="37084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1713" name="Line 200"/>
                <p:cNvSpPr>
                  <a:spLocks noChangeShapeType="1"/>
                </p:cNvSpPr>
                <p:nvPr/>
              </p:nvSpPr>
              <p:spPr bwMode="auto">
                <a:xfrm flipV="1">
                  <a:off x="38465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1714" name="Line 201"/>
                <p:cNvSpPr>
                  <a:spLocks noChangeShapeType="1"/>
                </p:cNvSpPr>
                <p:nvPr/>
              </p:nvSpPr>
              <p:spPr bwMode="auto">
                <a:xfrm flipV="1">
                  <a:off x="39798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1715" name="Group 1302"/>
                <p:cNvGrpSpPr>
                  <a:grpSpLocks/>
                </p:cNvGrpSpPr>
                <p:nvPr/>
              </p:nvGrpSpPr>
              <p:grpSpPr bwMode="auto">
                <a:xfrm>
                  <a:off x="3663218" y="6084888"/>
                  <a:ext cx="504362" cy="392113"/>
                  <a:chOff x="949" y="3648"/>
                  <a:chExt cx="449" cy="350"/>
                </a:xfrm>
              </p:grpSpPr>
              <p:grpSp>
                <p:nvGrpSpPr>
                  <p:cNvPr id="21716" name="Group 1303"/>
                  <p:cNvGrpSpPr>
                    <a:grpSpLocks/>
                  </p:cNvGrpSpPr>
                  <p:nvPr/>
                </p:nvGrpSpPr>
                <p:grpSpPr bwMode="auto">
                  <a:xfrm>
                    <a:off x="949" y="3648"/>
                    <a:ext cx="449" cy="158"/>
                    <a:chOff x="2721" y="3120"/>
                    <a:chExt cx="543" cy="192"/>
                  </a:xfrm>
                </p:grpSpPr>
                <p:pic>
                  <p:nvPicPr>
                    <p:cNvPr id="21722"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1723"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1724"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1725"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nvGrpSpPr>
                  <p:cNvPr id="21717" name="Group 1308"/>
                  <p:cNvGrpSpPr>
                    <a:grpSpLocks/>
                  </p:cNvGrpSpPr>
                  <p:nvPr/>
                </p:nvGrpSpPr>
                <p:grpSpPr bwMode="auto">
                  <a:xfrm>
                    <a:off x="949" y="3840"/>
                    <a:ext cx="449" cy="158"/>
                    <a:chOff x="2721" y="3120"/>
                    <a:chExt cx="543" cy="192"/>
                  </a:xfrm>
                </p:grpSpPr>
                <p:pic>
                  <p:nvPicPr>
                    <p:cNvPr id="21718"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1719"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1720"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1721"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grpSp>
        </p:grpSp>
        <p:grpSp>
          <p:nvGrpSpPr>
            <p:cNvPr id="21591" name="Group 290"/>
            <p:cNvGrpSpPr>
              <a:grpSpLocks/>
            </p:cNvGrpSpPr>
            <p:nvPr/>
          </p:nvGrpSpPr>
          <p:grpSpPr bwMode="auto">
            <a:xfrm>
              <a:off x="7701818" y="5391832"/>
              <a:ext cx="504362" cy="784226"/>
              <a:chOff x="4877656" y="5692775"/>
              <a:chExt cx="504362" cy="784226"/>
            </a:xfrm>
          </p:grpSpPr>
          <p:sp>
            <p:nvSpPr>
              <p:cNvPr id="21695" name="Freeform 253"/>
              <p:cNvSpPr>
                <a:spLocks/>
              </p:cNvSpPr>
              <p:nvPr/>
            </p:nvSpPr>
            <p:spPr bwMode="auto">
              <a:xfrm>
                <a:off x="4922838"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1696" name="Line 254"/>
              <p:cNvSpPr>
                <a:spLocks noChangeShapeType="1"/>
              </p:cNvSpPr>
              <p:nvPr/>
            </p:nvSpPr>
            <p:spPr bwMode="auto">
              <a:xfrm flipV="1">
                <a:off x="5122863" y="5692775"/>
                <a:ext cx="0" cy="250825"/>
              </a:xfrm>
              <a:prstGeom prst="line">
                <a:avLst/>
              </a:prstGeom>
              <a:noFill/>
              <a:ln w="25400">
                <a:solidFill>
                  <a:schemeClr val="folHlink"/>
                </a:solidFill>
                <a:round/>
                <a:headEnd/>
                <a:tailEnd/>
              </a:ln>
            </p:spPr>
            <p:txBody>
              <a:bodyPr wrap="none" lIns="0" tIns="0" rIns="0" bIns="0" anchor="ctr"/>
              <a:lstStyle/>
              <a:p>
                <a:endParaRPr lang="en-US"/>
              </a:p>
            </p:txBody>
          </p:sp>
          <p:sp>
            <p:nvSpPr>
              <p:cNvPr id="21697" name="Line 255"/>
              <p:cNvSpPr>
                <a:spLocks noChangeShapeType="1"/>
              </p:cNvSpPr>
              <p:nvPr/>
            </p:nvSpPr>
            <p:spPr bwMode="auto">
              <a:xfrm flipV="1">
                <a:off x="5060950"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1698" name="Line 256"/>
              <p:cNvSpPr>
                <a:spLocks noChangeShapeType="1"/>
              </p:cNvSpPr>
              <p:nvPr/>
            </p:nvSpPr>
            <p:spPr bwMode="auto">
              <a:xfrm flipV="1">
                <a:off x="5194300"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1699" name="Group 1302"/>
              <p:cNvGrpSpPr>
                <a:grpSpLocks/>
              </p:cNvGrpSpPr>
              <p:nvPr/>
            </p:nvGrpSpPr>
            <p:grpSpPr bwMode="auto">
              <a:xfrm>
                <a:off x="4877656" y="6084888"/>
                <a:ext cx="504362" cy="392113"/>
                <a:chOff x="949" y="3648"/>
                <a:chExt cx="449" cy="350"/>
              </a:xfrm>
            </p:grpSpPr>
            <p:grpSp>
              <p:nvGrpSpPr>
                <p:cNvPr id="21700" name="Group 1303"/>
                <p:cNvGrpSpPr>
                  <a:grpSpLocks/>
                </p:cNvGrpSpPr>
                <p:nvPr/>
              </p:nvGrpSpPr>
              <p:grpSpPr bwMode="auto">
                <a:xfrm>
                  <a:off x="949" y="3648"/>
                  <a:ext cx="449" cy="158"/>
                  <a:chOff x="2721" y="3120"/>
                  <a:chExt cx="543" cy="192"/>
                </a:xfrm>
              </p:grpSpPr>
              <p:pic>
                <p:nvPicPr>
                  <p:cNvPr id="21706"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1707"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1708"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1709"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nvGrpSpPr>
                <p:cNvPr id="21701" name="Group 1308"/>
                <p:cNvGrpSpPr>
                  <a:grpSpLocks/>
                </p:cNvGrpSpPr>
                <p:nvPr/>
              </p:nvGrpSpPr>
              <p:grpSpPr bwMode="auto">
                <a:xfrm>
                  <a:off x="949" y="3840"/>
                  <a:ext cx="449" cy="158"/>
                  <a:chOff x="2721" y="3120"/>
                  <a:chExt cx="543" cy="192"/>
                </a:xfrm>
              </p:grpSpPr>
              <p:pic>
                <p:nvPicPr>
                  <p:cNvPr id="21702"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1703"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1704"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1705"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grpSp>
        <p:grpSp>
          <p:nvGrpSpPr>
            <p:cNvPr id="21592" name="Group 306"/>
            <p:cNvGrpSpPr>
              <a:grpSpLocks/>
            </p:cNvGrpSpPr>
            <p:nvPr/>
          </p:nvGrpSpPr>
          <p:grpSpPr bwMode="auto">
            <a:xfrm>
              <a:off x="8463818" y="5375957"/>
              <a:ext cx="504362" cy="800101"/>
              <a:chOff x="5492018" y="5676900"/>
              <a:chExt cx="504362" cy="800101"/>
            </a:xfrm>
          </p:grpSpPr>
          <p:sp>
            <p:nvSpPr>
              <p:cNvPr id="21680" name="Freeform 234"/>
              <p:cNvSpPr>
                <a:spLocks/>
              </p:cNvSpPr>
              <p:nvPr/>
            </p:nvSpPr>
            <p:spPr bwMode="auto">
              <a:xfrm>
                <a:off x="5537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1681" name="Line 235"/>
              <p:cNvSpPr>
                <a:spLocks noChangeShapeType="1"/>
              </p:cNvSpPr>
              <p:nvPr/>
            </p:nvSpPr>
            <p:spPr bwMode="auto">
              <a:xfrm flipH="1" flipV="1">
                <a:off x="5734050" y="5676900"/>
                <a:ext cx="3175" cy="266700"/>
              </a:xfrm>
              <a:prstGeom prst="line">
                <a:avLst/>
              </a:prstGeom>
              <a:noFill/>
              <a:ln w="25400">
                <a:solidFill>
                  <a:schemeClr val="folHlink"/>
                </a:solidFill>
                <a:round/>
                <a:headEnd/>
                <a:tailEnd/>
              </a:ln>
            </p:spPr>
            <p:txBody>
              <a:bodyPr wrap="none" lIns="0" tIns="0" rIns="0" bIns="0" anchor="ctr"/>
              <a:lstStyle/>
              <a:p>
                <a:endParaRPr lang="en-US"/>
              </a:p>
            </p:txBody>
          </p:sp>
          <p:sp>
            <p:nvSpPr>
              <p:cNvPr id="21682" name="Line 236"/>
              <p:cNvSpPr>
                <a:spLocks noChangeShapeType="1"/>
              </p:cNvSpPr>
              <p:nvPr/>
            </p:nvSpPr>
            <p:spPr bwMode="auto">
              <a:xfrm flipV="1">
                <a:off x="56753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1683" name="Line 237"/>
              <p:cNvSpPr>
                <a:spLocks noChangeShapeType="1"/>
              </p:cNvSpPr>
              <p:nvPr/>
            </p:nvSpPr>
            <p:spPr bwMode="auto">
              <a:xfrm flipV="1">
                <a:off x="58086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1684" name="Group 1302"/>
              <p:cNvGrpSpPr>
                <a:grpSpLocks/>
              </p:cNvGrpSpPr>
              <p:nvPr/>
            </p:nvGrpSpPr>
            <p:grpSpPr bwMode="auto">
              <a:xfrm>
                <a:off x="5492018" y="6084888"/>
                <a:ext cx="504362" cy="392113"/>
                <a:chOff x="949" y="3648"/>
                <a:chExt cx="449" cy="350"/>
              </a:xfrm>
            </p:grpSpPr>
            <p:grpSp>
              <p:nvGrpSpPr>
                <p:cNvPr id="21685" name="Group 1303"/>
                <p:cNvGrpSpPr>
                  <a:grpSpLocks/>
                </p:cNvGrpSpPr>
                <p:nvPr/>
              </p:nvGrpSpPr>
              <p:grpSpPr bwMode="auto">
                <a:xfrm>
                  <a:off x="949" y="3648"/>
                  <a:ext cx="449" cy="158"/>
                  <a:chOff x="2721" y="3120"/>
                  <a:chExt cx="543" cy="192"/>
                </a:xfrm>
              </p:grpSpPr>
              <p:pic>
                <p:nvPicPr>
                  <p:cNvPr id="21691"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1692"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1693"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1694"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nvGrpSpPr>
                <p:cNvPr id="21686" name="Group 1308"/>
                <p:cNvGrpSpPr>
                  <a:grpSpLocks/>
                </p:cNvGrpSpPr>
                <p:nvPr/>
              </p:nvGrpSpPr>
              <p:grpSpPr bwMode="auto">
                <a:xfrm>
                  <a:off x="949" y="3840"/>
                  <a:ext cx="449" cy="158"/>
                  <a:chOff x="2721" y="3120"/>
                  <a:chExt cx="543" cy="192"/>
                </a:xfrm>
              </p:grpSpPr>
              <p:pic>
                <p:nvPicPr>
                  <p:cNvPr id="21687"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1688"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1689"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1690"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grpSp>
        <p:sp>
          <p:nvSpPr>
            <p:cNvPr id="21593" name="Freeform 192"/>
            <p:cNvSpPr>
              <a:spLocks/>
            </p:cNvSpPr>
            <p:nvPr/>
          </p:nvSpPr>
          <p:spPr bwMode="auto">
            <a:xfrm>
              <a:off x="7162800" y="4347250"/>
              <a:ext cx="304800" cy="1066800"/>
            </a:xfrm>
            <a:custGeom>
              <a:avLst/>
              <a:gdLst>
                <a:gd name="T0" fmla="*/ 0 w 914"/>
                <a:gd name="T1" fmla="*/ 2147483647 h 567"/>
                <a:gd name="T2" fmla="*/ 2147483647 w 914"/>
                <a:gd name="T3" fmla="*/ 2147483647 h 567"/>
                <a:gd name="T4" fmla="*/ 2147483647 w 914"/>
                <a:gd name="T5" fmla="*/ 2147483647 h 567"/>
                <a:gd name="T6" fmla="*/ 2147483647 w 914"/>
                <a:gd name="T7" fmla="*/ 0 h 567"/>
                <a:gd name="T8" fmla="*/ 0 60000 65536"/>
                <a:gd name="T9" fmla="*/ 0 60000 65536"/>
                <a:gd name="T10" fmla="*/ 0 60000 65536"/>
                <a:gd name="T11" fmla="*/ 0 60000 65536"/>
                <a:gd name="T12" fmla="*/ 0 w 914"/>
                <a:gd name="T13" fmla="*/ 0 h 567"/>
                <a:gd name="T14" fmla="*/ 914 w 914"/>
                <a:gd name="T15" fmla="*/ 567 h 567"/>
              </a:gdLst>
              <a:ahLst/>
              <a:cxnLst>
                <a:cxn ang="T8">
                  <a:pos x="T0" y="T1"/>
                </a:cxn>
                <a:cxn ang="T9">
                  <a:pos x="T2" y="T3"/>
                </a:cxn>
                <a:cxn ang="T10">
                  <a:pos x="T4" y="T5"/>
                </a:cxn>
                <a:cxn ang="T11">
                  <a:pos x="T6" y="T7"/>
                </a:cxn>
              </a:cxnLst>
              <a:rect l="T12" t="T13" r="T14" b="T15"/>
              <a:pathLst>
                <a:path w="914" h="567">
                  <a:moveTo>
                    <a:pt x="0" y="567"/>
                  </a:moveTo>
                  <a:cubicBezTo>
                    <a:pt x="1" y="474"/>
                    <a:pt x="1" y="463"/>
                    <a:pt x="2" y="370"/>
                  </a:cubicBezTo>
                  <a:lnTo>
                    <a:pt x="914" y="370"/>
                  </a:lnTo>
                  <a:lnTo>
                    <a:pt x="914" y="0"/>
                  </a:lnTo>
                </a:path>
              </a:pathLst>
            </a:custGeom>
            <a:noFill/>
            <a:ln w="25400">
              <a:solidFill>
                <a:schemeClr val="hlink"/>
              </a:solidFill>
              <a:round/>
              <a:headEnd/>
              <a:tailEnd/>
            </a:ln>
          </p:spPr>
          <p:txBody>
            <a:bodyPr wrap="none" lIns="0" tIns="0" rIns="0" bIns="0" anchor="ctr"/>
            <a:lstStyle/>
            <a:p>
              <a:endParaRPr lang="en-US"/>
            </a:p>
          </p:txBody>
        </p:sp>
        <p:grpSp>
          <p:nvGrpSpPr>
            <p:cNvPr id="21594" name="Group 326"/>
            <p:cNvGrpSpPr>
              <a:grpSpLocks/>
            </p:cNvGrpSpPr>
            <p:nvPr/>
          </p:nvGrpSpPr>
          <p:grpSpPr bwMode="auto">
            <a:xfrm>
              <a:off x="6939818" y="5395015"/>
              <a:ext cx="504362" cy="781052"/>
              <a:chOff x="3968018" y="5695949"/>
              <a:chExt cx="504362" cy="781052"/>
            </a:xfrm>
          </p:grpSpPr>
          <p:sp>
            <p:nvSpPr>
              <p:cNvPr id="21665" name="Freeform 216"/>
              <p:cNvSpPr>
                <a:spLocks/>
              </p:cNvSpPr>
              <p:nvPr/>
            </p:nvSpPr>
            <p:spPr bwMode="auto">
              <a:xfrm>
                <a:off x="4013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1666" name="Line 217"/>
              <p:cNvSpPr>
                <a:spLocks noChangeShapeType="1"/>
              </p:cNvSpPr>
              <p:nvPr/>
            </p:nvSpPr>
            <p:spPr bwMode="auto">
              <a:xfrm flipH="1" flipV="1">
                <a:off x="4210050" y="5695949"/>
                <a:ext cx="3175" cy="247650"/>
              </a:xfrm>
              <a:prstGeom prst="line">
                <a:avLst/>
              </a:prstGeom>
              <a:noFill/>
              <a:ln w="25400">
                <a:solidFill>
                  <a:schemeClr val="folHlink"/>
                </a:solidFill>
                <a:round/>
                <a:headEnd/>
                <a:tailEnd/>
              </a:ln>
            </p:spPr>
            <p:txBody>
              <a:bodyPr wrap="none" lIns="0" tIns="0" rIns="0" bIns="0" anchor="ctr"/>
              <a:lstStyle/>
              <a:p>
                <a:endParaRPr lang="en-US"/>
              </a:p>
            </p:txBody>
          </p:sp>
          <p:sp>
            <p:nvSpPr>
              <p:cNvPr id="21667" name="Line 218"/>
              <p:cNvSpPr>
                <a:spLocks noChangeShapeType="1"/>
              </p:cNvSpPr>
              <p:nvPr/>
            </p:nvSpPr>
            <p:spPr bwMode="auto">
              <a:xfrm flipV="1">
                <a:off x="4151312"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1668" name="Line 219"/>
              <p:cNvSpPr>
                <a:spLocks noChangeShapeType="1"/>
              </p:cNvSpPr>
              <p:nvPr/>
            </p:nvSpPr>
            <p:spPr bwMode="auto">
              <a:xfrm flipV="1">
                <a:off x="4284662"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1669" name="Group 1302"/>
              <p:cNvGrpSpPr>
                <a:grpSpLocks/>
              </p:cNvGrpSpPr>
              <p:nvPr/>
            </p:nvGrpSpPr>
            <p:grpSpPr bwMode="auto">
              <a:xfrm>
                <a:off x="3968018" y="6084888"/>
                <a:ext cx="504362" cy="392113"/>
                <a:chOff x="949" y="3648"/>
                <a:chExt cx="449" cy="350"/>
              </a:xfrm>
            </p:grpSpPr>
            <p:grpSp>
              <p:nvGrpSpPr>
                <p:cNvPr id="21670" name="Group 1303"/>
                <p:cNvGrpSpPr>
                  <a:grpSpLocks/>
                </p:cNvGrpSpPr>
                <p:nvPr/>
              </p:nvGrpSpPr>
              <p:grpSpPr bwMode="auto">
                <a:xfrm>
                  <a:off x="949" y="3648"/>
                  <a:ext cx="449" cy="158"/>
                  <a:chOff x="2721" y="3120"/>
                  <a:chExt cx="543" cy="192"/>
                </a:xfrm>
              </p:grpSpPr>
              <p:pic>
                <p:nvPicPr>
                  <p:cNvPr id="21676"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1677"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1678"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1679"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nvGrpSpPr>
                <p:cNvPr id="21671" name="Group 1308"/>
                <p:cNvGrpSpPr>
                  <a:grpSpLocks/>
                </p:cNvGrpSpPr>
                <p:nvPr/>
              </p:nvGrpSpPr>
              <p:grpSpPr bwMode="auto">
                <a:xfrm>
                  <a:off x="949" y="3840"/>
                  <a:ext cx="449" cy="158"/>
                  <a:chOff x="2721" y="3120"/>
                  <a:chExt cx="543" cy="192"/>
                </a:xfrm>
              </p:grpSpPr>
              <p:pic>
                <p:nvPicPr>
                  <p:cNvPr id="21672"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1673"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1674"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1675"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grpSp>
        <p:sp>
          <p:nvSpPr>
            <p:cNvPr id="21595" name="Freeform 378"/>
            <p:cNvSpPr>
              <a:spLocks/>
            </p:cNvSpPr>
            <p:nvPr/>
          </p:nvSpPr>
          <p:spPr bwMode="auto">
            <a:xfrm>
              <a:off x="4038600" y="2570838"/>
              <a:ext cx="2514600" cy="1066800"/>
            </a:xfrm>
            <a:custGeom>
              <a:avLst/>
              <a:gdLst>
                <a:gd name="T0" fmla="*/ 0 w 1632"/>
                <a:gd name="T1" fmla="*/ 2147483647 h 624"/>
                <a:gd name="T2" fmla="*/ 0 w 1632"/>
                <a:gd name="T3" fmla="*/ 2147483647 h 624"/>
                <a:gd name="T4" fmla="*/ 2147483647 w 1632"/>
                <a:gd name="T5" fmla="*/ 2147483647 h 624"/>
                <a:gd name="T6" fmla="*/ 2147483647 w 1632"/>
                <a:gd name="T7" fmla="*/ 0 h 624"/>
                <a:gd name="T8" fmla="*/ 0 60000 65536"/>
                <a:gd name="T9" fmla="*/ 0 60000 65536"/>
                <a:gd name="T10" fmla="*/ 0 60000 65536"/>
                <a:gd name="T11" fmla="*/ 0 60000 65536"/>
                <a:gd name="T12" fmla="*/ 0 w 1632"/>
                <a:gd name="T13" fmla="*/ 0 h 624"/>
                <a:gd name="T14" fmla="*/ 1632 w 1632"/>
                <a:gd name="T15" fmla="*/ 624 h 624"/>
              </a:gdLst>
              <a:ahLst/>
              <a:cxnLst>
                <a:cxn ang="T8">
                  <a:pos x="T0" y="T1"/>
                </a:cxn>
                <a:cxn ang="T9">
                  <a:pos x="T2" y="T3"/>
                </a:cxn>
                <a:cxn ang="T10">
                  <a:pos x="T4" y="T5"/>
                </a:cxn>
                <a:cxn ang="T11">
                  <a:pos x="T6" y="T7"/>
                </a:cxn>
              </a:cxnLst>
              <a:rect l="T12" t="T13" r="T14" b="T15"/>
              <a:pathLst>
                <a:path w="1632" h="624">
                  <a:moveTo>
                    <a:pt x="0" y="624"/>
                  </a:moveTo>
                  <a:lnTo>
                    <a:pt x="0" y="336"/>
                  </a:lnTo>
                  <a:lnTo>
                    <a:pt x="1632" y="336"/>
                  </a:lnTo>
                  <a:lnTo>
                    <a:pt x="1632" y="0"/>
                  </a:lnTo>
                </a:path>
              </a:pathLst>
            </a:custGeom>
            <a:noFill/>
            <a:ln w="25400">
              <a:solidFill>
                <a:schemeClr val="hlink"/>
              </a:solidFill>
              <a:round/>
              <a:headEnd/>
              <a:tailEnd/>
            </a:ln>
          </p:spPr>
          <p:txBody>
            <a:bodyPr wrap="none" lIns="0" tIns="0" rIns="0" bIns="0" anchor="ctr"/>
            <a:lstStyle/>
            <a:p>
              <a:endParaRPr lang="en-US"/>
            </a:p>
          </p:txBody>
        </p:sp>
        <p:sp>
          <p:nvSpPr>
            <p:cNvPr id="21596" name="Freeform 379"/>
            <p:cNvSpPr>
              <a:spLocks/>
            </p:cNvSpPr>
            <p:nvPr/>
          </p:nvSpPr>
          <p:spPr bwMode="auto">
            <a:xfrm>
              <a:off x="4876800" y="2366050"/>
              <a:ext cx="762000" cy="1295400"/>
            </a:xfrm>
            <a:custGeom>
              <a:avLst/>
              <a:gdLst>
                <a:gd name="T0" fmla="*/ 0 w 576"/>
                <a:gd name="T1" fmla="*/ 2147483647 h 720"/>
                <a:gd name="T2" fmla="*/ 0 w 576"/>
                <a:gd name="T3" fmla="*/ 2147483647 h 720"/>
                <a:gd name="T4" fmla="*/ 2147483647 w 576"/>
                <a:gd name="T5" fmla="*/ 2147483647 h 720"/>
                <a:gd name="T6" fmla="*/ 2147483647 w 576"/>
                <a:gd name="T7" fmla="*/ 0 h 720"/>
                <a:gd name="T8" fmla="*/ 0 60000 65536"/>
                <a:gd name="T9" fmla="*/ 0 60000 65536"/>
                <a:gd name="T10" fmla="*/ 0 60000 65536"/>
                <a:gd name="T11" fmla="*/ 0 60000 65536"/>
                <a:gd name="T12" fmla="*/ 0 w 576"/>
                <a:gd name="T13" fmla="*/ 0 h 720"/>
                <a:gd name="T14" fmla="*/ 576 w 576"/>
                <a:gd name="T15" fmla="*/ 720 h 720"/>
              </a:gdLst>
              <a:ahLst/>
              <a:cxnLst>
                <a:cxn ang="T8">
                  <a:pos x="T0" y="T1"/>
                </a:cxn>
                <a:cxn ang="T9">
                  <a:pos x="T2" y="T3"/>
                </a:cxn>
                <a:cxn ang="T10">
                  <a:pos x="T4" y="T5"/>
                </a:cxn>
                <a:cxn ang="T11">
                  <a:pos x="T6" y="T7"/>
                </a:cxn>
              </a:cxnLst>
              <a:rect l="T12" t="T13" r="T14" b="T15"/>
              <a:pathLst>
                <a:path w="576" h="720">
                  <a:moveTo>
                    <a:pt x="0" y="720"/>
                  </a:moveTo>
                  <a:lnTo>
                    <a:pt x="0" y="528"/>
                  </a:lnTo>
                  <a:lnTo>
                    <a:pt x="576" y="528"/>
                  </a:lnTo>
                  <a:lnTo>
                    <a:pt x="576" y="0"/>
                  </a:lnTo>
                </a:path>
              </a:pathLst>
            </a:custGeom>
            <a:noFill/>
            <a:ln w="25400">
              <a:solidFill>
                <a:schemeClr val="hlink"/>
              </a:solidFill>
              <a:round/>
              <a:headEnd/>
              <a:tailEnd/>
            </a:ln>
          </p:spPr>
          <p:txBody>
            <a:bodyPr wrap="none" lIns="0" tIns="0" rIns="0" bIns="0" anchor="ctr"/>
            <a:lstStyle/>
            <a:p>
              <a:endParaRPr lang="en-US"/>
            </a:p>
          </p:txBody>
        </p:sp>
        <p:sp>
          <p:nvSpPr>
            <p:cNvPr id="21597" name="Freeform 380"/>
            <p:cNvSpPr>
              <a:spLocks/>
            </p:cNvSpPr>
            <p:nvPr/>
          </p:nvSpPr>
          <p:spPr bwMode="auto">
            <a:xfrm>
              <a:off x="5029200" y="2594650"/>
              <a:ext cx="1600200" cy="1066800"/>
            </a:xfrm>
            <a:custGeom>
              <a:avLst/>
              <a:gdLst>
                <a:gd name="T0" fmla="*/ 0 w 1104"/>
                <a:gd name="T1" fmla="*/ 2147483647 h 672"/>
                <a:gd name="T2" fmla="*/ 0 w 1104"/>
                <a:gd name="T3" fmla="*/ 2147483647 h 672"/>
                <a:gd name="T4" fmla="*/ 2147483647 w 1104"/>
                <a:gd name="T5" fmla="*/ 2147483647 h 672"/>
                <a:gd name="T6" fmla="*/ 2147483647 w 1104"/>
                <a:gd name="T7" fmla="*/ 0 h 672"/>
                <a:gd name="T8" fmla="*/ 0 60000 65536"/>
                <a:gd name="T9" fmla="*/ 0 60000 65536"/>
                <a:gd name="T10" fmla="*/ 0 60000 65536"/>
                <a:gd name="T11" fmla="*/ 0 60000 65536"/>
                <a:gd name="T12" fmla="*/ 0 w 1104"/>
                <a:gd name="T13" fmla="*/ 0 h 672"/>
                <a:gd name="T14" fmla="*/ 1104 w 1104"/>
                <a:gd name="T15" fmla="*/ 672 h 672"/>
              </a:gdLst>
              <a:ahLst/>
              <a:cxnLst>
                <a:cxn ang="T8">
                  <a:pos x="T0" y="T1"/>
                </a:cxn>
                <a:cxn ang="T9">
                  <a:pos x="T2" y="T3"/>
                </a:cxn>
                <a:cxn ang="T10">
                  <a:pos x="T4" y="T5"/>
                </a:cxn>
                <a:cxn ang="T11">
                  <a:pos x="T6" y="T7"/>
                </a:cxn>
              </a:cxnLst>
              <a:rect l="T12" t="T13" r="T14" b="T15"/>
              <a:pathLst>
                <a:path w="1104" h="672">
                  <a:moveTo>
                    <a:pt x="0" y="672"/>
                  </a:moveTo>
                  <a:lnTo>
                    <a:pt x="0" y="528"/>
                  </a:lnTo>
                  <a:lnTo>
                    <a:pt x="1104" y="528"/>
                  </a:lnTo>
                  <a:lnTo>
                    <a:pt x="1104" y="0"/>
                  </a:lnTo>
                </a:path>
              </a:pathLst>
            </a:custGeom>
            <a:noFill/>
            <a:ln w="25400">
              <a:solidFill>
                <a:schemeClr val="hlink"/>
              </a:solidFill>
              <a:round/>
              <a:headEnd/>
              <a:tailEnd/>
            </a:ln>
          </p:spPr>
          <p:txBody>
            <a:bodyPr wrap="none" lIns="0" tIns="0" rIns="0" bIns="0" anchor="ctr"/>
            <a:lstStyle/>
            <a:p>
              <a:endParaRPr lang="en-US"/>
            </a:p>
          </p:txBody>
        </p:sp>
        <p:sp>
          <p:nvSpPr>
            <p:cNvPr id="21598" name="Freeform 381"/>
            <p:cNvSpPr>
              <a:spLocks/>
            </p:cNvSpPr>
            <p:nvPr/>
          </p:nvSpPr>
          <p:spPr bwMode="auto">
            <a:xfrm>
              <a:off x="5715000" y="2518450"/>
              <a:ext cx="1143000" cy="1195388"/>
            </a:xfrm>
            <a:custGeom>
              <a:avLst/>
              <a:gdLst>
                <a:gd name="T0" fmla="*/ 2147483647 w 720"/>
                <a:gd name="T1" fmla="*/ 2147483647 h 720"/>
                <a:gd name="T2" fmla="*/ 2147483647 w 720"/>
                <a:gd name="T3" fmla="*/ 2147483647 h 720"/>
                <a:gd name="T4" fmla="*/ 0 w 720"/>
                <a:gd name="T5" fmla="*/ 2147483647 h 720"/>
                <a:gd name="T6" fmla="*/ 0 w 720"/>
                <a:gd name="T7" fmla="*/ 0 h 720"/>
                <a:gd name="T8" fmla="*/ 0 60000 65536"/>
                <a:gd name="T9" fmla="*/ 0 60000 65536"/>
                <a:gd name="T10" fmla="*/ 0 60000 65536"/>
                <a:gd name="T11" fmla="*/ 0 60000 65536"/>
                <a:gd name="T12" fmla="*/ 0 w 720"/>
                <a:gd name="T13" fmla="*/ 0 h 720"/>
                <a:gd name="T14" fmla="*/ 720 w 720"/>
                <a:gd name="T15" fmla="*/ 720 h 720"/>
              </a:gdLst>
              <a:ahLst/>
              <a:cxnLst>
                <a:cxn ang="T8">
                  <a:pos x="T0" y="T1"/>
                </a:cxn>
                <a:cxn ang="T9">
                  <a:pos x="T2" y="T3"/>
                </a:cxn>
                <a:cxn ang="T10">
                  <a:pos x="T4" y="T5"/>
                </a:cxn>
                <a:cxn ang="T11">
                  <a:pos x="T6" y="T7"/>
                </a:cxn>
              </a:cxnLst>
              <a:rect l="T12" t="T13" r="T14" b="T15"/>
              <a:pathLst>
                <a:path w="720" h="720">
                  <a:moveTo>
                    <a:pt x="720" y="720"/>
                  </a:moveTo>
                  <a:lnTo>
                    <a:pt x="720" y="480"/>
                  </a:lnTo>
                  <a:lnTo>
                    <a:pt x="0" y="480"/>
                  </a:lnTo>
                  <a:lnTo>
                    <a:pt x="0" y="0"/>
                  </a:lnTo>
                </a:path>
              </a:pathLst>
            </a:custGeom>
            <a:noFill/>
            <a:ln w="25400">
              <a:solidFill>
                <a:schemeClr val="hlink"/>
              </a:solidFill>
              <a:round/>
              <a:headEnd/>
              <a:tailEnd/>
            </a:ln>
          </p:spPr>
          <p:txBody>
            <a:bodyPr wrap="none" lIns="0" tIns="0" rIns="0" bIns="0" anchor="ctr"/>
            <a:lstStyle/>
            <a:p>
              <a:endParaRPr lang="en-US"/>
            </a:p>
          </p:txBody>
        </p:sp>
        <p:sp>
          <p:nvSpPr>
            <p:cNvPr id="21599" name="Freeform 382"/>
            <p:cNvSpPr>
              <a:spLocks/>
            </p:cNvSpPr>
            <p:nvPr/>
          </p:nvSpPr>
          <p:spPr bwMode="auto">
            <a:xfrm>
              <a:off x="6705600" y="2518450"/>
              <a:ext cx="304800" cy="1143000"/>
            </a:xfrm>
            <a:custGeom>
              <a:avLst/>
              <a:gdLst>
                <a:gd name="T0" fmla="*/ 2147483647 w 144"/>
                <a:gd name="T1" fmla="*/ 2147483647 h 720"/>
                <a:gd name="T2" fmla="*/ 2147483647 w 144"/>
                <a:gd name="T3" fmla="*/ 2147483647 h 720"/>
                <a:gd name="T4" fmla="*/ 0 w 144"/>
                <a:gd name="T5" fmla="*/ 2147483647 h 720"/>
                <a:gd name="T6" fmla="*/ 0 w 144"/>
                <a:gd name="T7" fmla="*/ 0 h 720"/>
                <a:gd name="T8" fmla="*/ 0 60000 65536"/>
                <a:gd name="T9" fmla="*/ 0 60000 65536"/>
                <a:gd name="T10" fmla="*/ 0 60000 65536"/>
                <a:gd name="T11" fmla="*/ 0 60000 65536"/>
                <a:gd name="T12" fmla="*/ 0 w 144"/>
                <a:gd name="T13" fmla="*/ 0 h 720"/>
                <a:gd name="T14" fmla="*/ 144 w 144"/>
                <a:gd name="T15" fmla="*/ 720 h 720"/>
              </a:gdLst>
              <a:ahLst/>
              <a:cxnLst>
                <a:cxn ang="T8">
                  <a:pos x="T0" y="T1"/>
                </a:cxn>
                <a:cxn ang="T9">
                  <a:pos x="T2" y="T3"/>
                </a:cxn>
                <a:cxn ang="T10">
                  <a:pos x="T4" y="T5"/>
                </a:cxn>
                <a:cxn ang="T11">
                  <a:pos x="T6" y="T7"/>
                </a:cxn>
              </a:cxnLst>
              <a:rect l="T12" t="T13" r="T14" b="T15"/>
              <a:pathLst>
                <a:path w="144" h="720">
                  <a:moveTo>
                    <a:pt x="144" y="720"/>
                  </a:moveTo>
                  <a:lnTo>
                    <a:pt x="144" y="432"/>
                  </a:lnTo>
                  <a:lnTo>
                    <a:pt x="0" y="432"/>
                  </a:lnTo>
                  <a:lnTo>
                    <a:pt x="0" y="0"/>
                  </a:lnTo>
                </a:path>
              </a:pathLst>
            </a:custGeom>
            <a:noFill/>
            <a:ln w="25400">
              <a:solidFill>
                <a:schemeClr val="hlink"/>
              </a:solidFill>
              <a:round/>
              <a:headEnd/>
              <a:tailEnd/>
            </a:ln>
          </p:spPr>
          <p:txBody>
            <a:bodyPr wrap="none" lIns="0" tIns="0" rIns="0" bIns="0" anchor="ctr"/>
            <a:lstStyle/>
            <a:p>
              <a:endParaRPr lang="en-US"/>
            </a:p>
          </p:txBody>
        </p:sp>
        <p:sp>
          <p:nvSpPr>
            <p:cNvPr id="21600" name="Freeform 383"/>
            <p:cNvSpPr>
              <a:spLocks/>
            </p:cNvSpPr>
            <p:nvPr/>
          </p:nvSpPr>
          <p:spPr bwMode="auto">
            <a:xfrm>
              <a:off x="5791200" y="2594650"/>
              <a:ext cx="2057400" cy="1066800"/>
            </a:xfrm>
            <a:custGeom>
              <a:avLst/>
              <a:gdLst>
                <a:gd name="T0" fmla="*/ 2147483647 w 1248"/>
                <a:gd name="T1" fmla="*/ 2147483647 h 672"/>
                <a:gd name="T2" fmla="*/ 2147483647 w 1248"/>
                <a:gd name="T3" fmla="*/ 2147483647 h 672"/>
                <a:gd name="T4" fmla="*/ 0 w 1248"/>
                <a:gd name="T5" fmla="*/ 2147483647 h 672"/>
                <a:gd name="T6" fmla="*/ 0 w 1248"/>
                <a:gd name="T7" fmla="*/ 0 h 672"/>
                <a:gd name="T8" fmla="*/ 0 60000 65536"/>
                <a:gd name="T9" fmla="*/ 0 60000 65536"/>
                <a:gd name="T10" fmla="*/ 0 60000 65536"/>
                <a:gd name="T11" fmla="*/ 0 60000 65536"/>
                <a:gd name="T12" fmla="*/ 0 w 1248"/>
                <a:gd name="T13" fmla="*/ 0 h 672"/>
                <a:gd name="T14" fmla="*/ 1248 w 1248"/>
                <a:gd name="T15" fmla="*/ 672 h 672"/>
              </a:gdLst>
              <a:ahLst/>
              <a:cxnLst>
                <a:cxn ang="T8">
                  <a:pos x="T0" y="T1"/>
                </a:cxn>
                <a:cxn ang="T9">
                  <a:pos x="T2" y="T3"/>
                </a:cxn>
                <a:cxn ang="T10">
                  <a:pos x="T4" y="T5"/>
                </a:cxn>
                <a:cxn ang="T11">
                  <a:pos x="T6" y="T7"/>
                </a:cxn>
              </a:cxnLst>
              <a:rect l="T12" t="T13" r="T14" b="T15"/>
              <a:pathLst>
                <a:path w="1248" h="672">
                  <a:moveTo>
                    <a:pt x="1248" y="672"/>
                  </a:moveTo>
                  <a:lnTo>
                    <a:pt x="1248" y="288"/>
                  </a:lnTo>
                  <a:lnTo>
                    <a:pt x="0" y="288"/>
                  </a:lnTo>
                  <a:lnTo>
                    <a:pt x="0" y="0"/>
                  </a:lnTo>
                </a:path>
              </a:pathLst>
            </a:custGeom>
            <a:noFill/>
            <a:ln w="25400">
              <a:solidFill>
                <a:schemeClr val="hlink"/>
              </a:solidFill>
              <a:round/>
              <a:headEnd/>
              <a:tailEnd/>
            </a:ln>
          </p:spPr>
          <p:txBody>
            <a:bodyPr wrap="none" lIns="0" tIns="0" rIns="0" bIns="0" anchor="ctr"/>
            <a:lstStyle/>
            <a:p>
              <a:endParaRPr lang="en-US"/>
            </a:p>
          </p:txBody>
        </p:sp>
        <p:sp>
          <p:nvSpPr>
            <p:cNvPr id="21601" name="Freeform 384"/>
            <p:cNvSpPr>
              <a:spLocks/>
            </p:cNvSpPr>
            <p:nvPr/>
          </p:nvSpPr>
          <p:spPr bwMode="auto">
            <a:xfrm>
              <a:off x="3886200" y="2594650"/>
              <a:ext cx="1676400" cy="990600"/>
            </a:xfrm>
            <a:custGeom>
              <a:avLst/>
              <a:gdLst>
                <a:gd name="T0" fmla="*/ 0 w 1104"/>
                <a:gd name="T1" fmla="*/ 2147483647 h 624"/>
                <a:gd name="T2" fmla="*/ 0 w 1104"/>
                <a:gd name="T3" fmla="*/ 2147483647 h 624"/>
                <a:gd name="T4" fmla="*/ 2147483647 w 1104"/>
                <a:gd name="T5" fmla="*/ 2147483647 h 624"/>
                <a:gd name="T6" fmla="*/ 2147483647 w 1104"/>
                <a:gd name="T7" fmla="*/ 0 h 624"/>
                <a:gd name="T8" fmla="*/ 0 60000 65536"/>
                <a:gd name="T9" fmla="*/ 0 60000 65536"/>
                <a:gd name="T10" fmla="*/ 0 60000 65536"/>
                <a:gd name="T11" fmla="*/ 0 60000 65536"/>
                <a:gd name="T12" fmla="*/ 0 w 1104"/>
                <a:gd name="T13" fmla="*/ 0 h 624"/>
                <a:gd name="T14" fmla="*/ 1104 w 1104"/>
                <a:gd name="T15" fmla="*/ 624 h 624"/>
              </a:gdLst>
              <a:ahLst/>
              <a:cxnLst>
                <a:cxn ang="T8">
                  <a:pos x="T0" y="T1"/>
                </a:cxn>
                <a:cxn ang="T9">
                  <a:pos x="T2" y="T3"/>
                </a:cxn>
                <a:cxn ang="T10">
                  <a:pos x="T4" y="T5"/>
                </a:cxn>
                <a:cxn ang="T11">
                  <a:pos x="T6" y="T7"/>
                </a:cxn>
              </a:cxnLst>
              <a:rect l="T12" t="T13" r="T14" b="T15"/>
              <a:pathLst>
                <a:path w="1104" h="624">
                  <a:moveTo>
                    <a:pt x="0" y="624"/>
                  </a:moveTo>
                  <a:lnTo>
                    <a:pt x="0" y="288"/>
                  </a:lnTo>
                  <a:lnTo>
                    <a:pt x="1104" y="288"/>
                  </a:lnTo>
                  <a:lnTo>
                    <a:pt x="1104" y="0"/>
                  </a:lnTo>
                </a:path>
              </a:pathLst>
            </a:custGeom>
            <a:noFill/>
            <a:ln w="25400">
              <a:solidFill>
                <a:schemeClr val="hlink"/>
              </a:solidFill>
              <a:round/>
              <a:headEnd/>
              <a:tailEnd/>
            </a:ln>
          </p:spPr>
          <p:txBody>
            <a:bodyPr wrap="none" lIns="0" tIns="0" rIns="0" bIns="0" anchor="ctr"/>
            <a:lstStyle/>
            <a:p>
              <a:endParaRPr lang="en-US"/>
            </a:p>
          </p:txBody>
        </p:sp>
        <p:sp>
          <p:nvSpPr>
            <p:cNvPr id="21602" name="Freeform 385"/>
            <p:cNvSpPr>
              <a:spLocks/>
            </p:cNvSpPr>
            <p:nvPr/>
          </p:nvSpPr>
          <p:spPr bwMode="auto">
            <a:xfrm flipH="1">
              <a:off x="6781800" y="2570838"/>
              <a:ext cx="1219200" cy="1066800"/>
            </a:xfrm>
            <a:custGeom>
              <a:avLst/>
              <a:gdLst>
                <a:gd name="T0" fmla="*/ 0 w 1632"/>
                <a:gd name="T1" fmla="*/ 2147483647 h 624"/>
                <a:gd name="T2" fmla="*/ 0 w 1632"/>
                <a:gd name="T3" fmla="*/ 2147483647 h 624"/>
                <a:gd name="T4" fmla="*/ 2147483647 w 1632"/>
                <a:gd name="T5" fmla="*/ 2147483647 h 624"/>
                <a:gd name="T6" fmla="*/ 2147483647 w 1632"/>
                <a:gd name="T7" fmla="*/ 0 h 624"/>
                <a:gd name="T8" fmla="*/ 0 60000 65536"/>
                <a:gd name="T9" fmla="*/ 0 60000 65536"/>
                <a:gd name="T10" fmla="*/ 0 60000 65536"/>
                <a:gd name="T11" fmla="*/ 0 60000 65536"/>
                <a:gd name="T12" fmla="*/ 0 w 1632"/>
                <a:gd name="T13" fmla="*/ 0 h 624"/>
                <a:gd name="T14" fmla="*/ 1632 w 1632"/>
                <a:gd name="T15" fmla="*/ 624 h 624"/>
              </a:gdLst>
              <a:ahLst/>
              <a:cxnLst>
                <a:cxn ang="T8">
                  <a:pos x="T0" y="T1"/>
                </a:cxn>
                <a:cxn ang="T9">
                  <a:pos x="T2" y="T3"/>
                </a:cxn>
                <a:cxn ang="T10">
                  <a:pos x="T4" y="T5"/>
                </a:cxn>
                <a:cxn ang="T11">
                  <a:pos x="T6" y="T7"/>
                </a:cxn>
              </a:cxnLst>
              <a:rect l="T12" t="T13" r="T14" b="T15"/>
              <a:pathLst>
                <a:path w="1632" h="624">
                  <a:moveTo>
                    <a:pt x="0" y="624"/>
                  </a:moveTo>
                  <a:lnTo>
                    <a:pt x="0" y="336"/>
                  </a:lnTo>
                  <a:lnTo>
                    <a:pt x="1632" y="336"/>
                  </a:lnTo>
                  <a:lnTo>
                    <a:pt x="1632" y="0"/>
                  </a:lnTo>
                </a:path>
              </a:pathLst>
            </a:custGeom>
            <a:noFill/>
            <a:ln w="25400">
              <a:solidFill>
                <a:schemeClr val="hlink"/>
              </a:solidFill>
              <a:round/>
              <a:headEnd/>
              <a:tailEnd/>
            </a:ln>
          </p:spPr>
          <p:txBody>
            <a:bodyPr wrap="none" lIns="0" tIns="0" rIns="0" bIns="0" anchor="ctr"/>
            <a:lstStyle/>
            <a:p>
              <a:endParaRPr lang="en-US"/>
            </a:p>
          </p:txBody>
        </p:sp>
        <p:grpSp>
          <p:nvGrpSpPr>
            <p:cNvPr id="21603" name="Group 387"/>
            <p:cNvGrpSpPr>
              <a:grpSpLocks/>
            </p:cNvGrpSpPr>
            <p:nvPr/>
          </p:nvGrpSpPr>
          <p:grpSpPr bwMode="auto">
            <a:xfrm>
              <a:off x="4724413" y="3509048"/>
              <a:ext cx="812803" cy="595313"/>
              <a:chOff x="2352" y="2491"/>
              <a:chExt cx="512" cy="375"/>
            </a:xfrm>
          </p:grpSpPr>
          <p:pic>
            <p:nvPicPr>
              <p:cNvPr id="21661" name="Picture 59" descr="Firewall.png"/>
              <p:cNvPicPr preferRelativeResize="0">
                <a:picLocks noChangeAspect="1"/>
              </p:cNvPicPr>
              <p:nvPr/>
            </p:nvPicPr>
            <p:blipFill>
              <a:blip r:embed="rId7" cstate="print"/>
              <a:srcRect b="39671"/>
              <a:stretch>
                <a:fillRect/>
              </a:stretch>
            </p:blipFill>
            <p:spPr bwMode="invGray">
              <a:xfrm>
                <a:off x="2352" y="2491"/>
                <a:ext cx="273" cy="131"/>
              </a:xfrm>
              <a:prstGeom prst="rect">
                <a:avLst/>
              </a:prstGeom>
              <a:noFill/>
              <a:ln w="9525">
                <a:noFill/>
                <a:miter lim="800000"/>
                <a:headEnd/>
                <a:tailEnd/>
              </a:ln>
            </p:spPr>
          </p:pic>
          <p:pic>
            <p:nvPicPr>
              <p:cNvPr id="21662" name="Picture 59" descr="Firewall.png"/>
              <p:cNvPicPr>
                <a:picLocks noChangeAspect="1"/>
              </p:cNvPicPr>
              <p:nvPr/>
            </p:nvPicPr>
            <p:blipFill>
              <a:blip r:embed="rId7" cstate="print"/>
              <a:srcRect b="39671"/>
              <a:stretch>
                <a:fillRect/>
              </a:stretch>
            </p:blipFill>
            <p:spPr bwMode="invGray">
              <a:xfrm>
                <a:off x="2443" y="2574"/>
                <a:ext cx="273" cy="130"/>
              </a:xfrm>
              <a:prstGeom prst="rect">
                <a:avLst/>
              </a:prstGeom>
              <a:noFill/>
              <a:ln w="9525">
                <a:noFill/>
                <a:miter lim="800000"/>
                <a:headEnd/>
                <a:tailEnd/>
              </a:ln>
            </p:spPr>
          </p:pic>
          <p:pic>
            <p:nvPicPr>
              <p:cNvPr id="21663" name="Picture 59" descr="Firewall.png"/>
              <p:cNvPicPr>
                <a:picLocks noChangeAspect="1"/>
              </p:cNvPicPr>
              <p:nvPr/>
            </p:nvPicPr>
            <p:blipFill>
              <a:blip r:embed="rId7" cstate="print"/>
              <a:srcRect b="39671"/>
              <a:stretch>
                <a:fillRect/>
              </a:stretch>
            </p:blipFill>
            <p:spPr bwMode="invGray">
              <a:xfrm>
                <a:off x="2525" y="2654"/>
                <a:ext cx="272" cy="130"/>
              </a:xfrm>
              <a:prstGeom prst="rect">
                <a:avLst/>
              </a:prstGeom>
              <a:noFill/>
              <a:ln w="9525">
                <a:noFill/>
                <a:miter lim="800000"/>
                <a:headEnd/>
                <a:tailEnd/>
              </a:ln>
            </p:spPr>
          </p:pic>
          <p:pic>
            <p:nvPicPr>
              <p:cNvPr id="21664" name="Picture 59" descr="Firewall.png"/>
              <p:cNvPicPr>
                <a:picLocks noChangeAspect="1"/>
              </p:cNvPicPr>
              <p:nvPr/>
            </p:nvPicPr>
            <p:blipFill>
              <a:blip r:embed="rId7" cstate="print"/>
              <a:srcRect b="39671"/>
              <a:stretch>
                <a:fillRect/>
              </a:stretch>
            </p:blipFill>
            <p:spPr bwMode="invGray">
              <a:xfrm>
                <a:off x="2592" y="2736"/>
                <a:ext cx="272" cy="130"/>
              </a:xfrm>
              <a:prstGeom prst="rect">
                <a:avLst/>
              </a:prstGeom>
              <a:noFill/>
              <a:ln w="9525">
                <a:noFill/>
                <a:miter lim="800000"/>
                <a:headEnd/>
                <a:tailEnd/>
              </a:ln>
            </p:spPr>
          </p:pic>
        </p:grpSp>
        <p:grpSp>
          <p:nvGrpSpPr>
            <p:cNvPr id="21604" name="Group 398"/>
            <p:cNvGrpSpPr>
              <a:grpSpLocks/>
            </p:cNvGrpSpPr>
            <p:nvPr/>
          </p:nvGrpSpPr>
          <p:grpSpPr bwMode="auto">
            <a:xfrm>
              <a:off x="6731013" y="3509048"/>
              <a:ext cx="812803" cy="595313"/>
              <a:chOff x="2352" y="2491"/>
              <a:chExt cx="512" cy="375"/>
            </a:xfrm>
          </p:grpSpPr>
          <p:pic>
            <p:nvPicPr>
              <p:cNvPr id="21657" name="Picture 59" descr="Firewall.png"/>
              <p:cNvPicPr preferRelativeResize="0">
                <a:picLocks noChangeAspect="1"/>
              </p:cNvPicPr>
              <p:nvPr/>
            </p:nvPicPr>
            <p:blipFill>
              <a:blip r:embed="rId7" cstate="print"/>
              <a:srcRect b="39671"/>
              <a:stretch>
                <a:fillRect/>
              </a:stretch>
            </p:blipFill>
            <p:spPr bwMode="invGray">
              <a:xfrm>
                <a:off x="2352" y="2491"/>
                <a:ext cx="273" cy="131"/>
              </a:xfrm>
              <a:prstGeom prst="rect">
                <a:avLst/>
              </a:prstGeom>
              <a:noFill/>
              <a:ln w="9525">
                <a:noFill/>
                <a:miter lim="800000"/>
                <a:headEnd/>
                <a:tailEnd/>
              </a:ln>
            </p:spPr>
          </p:pic>
          <p:pic>
            <p:nvPicPr>
              <p:cNvPr id="21658" name="Picture 59" descr="Firewall.png"/>
              <p:cNvPicPr>
                <a:picLocks noChangeAspect="1"/>
              </p:cNvPicPr>
              <p:nvPr/>
            </p:nvPicPr>
            <p:blipFill>
              <a:blip r:embed="rId7" cstate="print"/>
              <a:srcRect b="39671"/>
              <a:stretch>
                <a:fillRect/>
              </a:stretch>
            </p:blipFill>
            <p:spPr bwMode="invGray">
              <a:xfrm>
                <a:off x="2443" y="2574"/>
                <a:ext cx="273" cy="130"/>
              </a:xfrm>
              <a:prstGeom prst="rect">
                <a:avLst/>
              </a:prstGeom>
              <a:noFill/>
              <a:ln w="9525">
                <a:noFill/>
                <a:miter lim="800000"/>
                <a:headEnd/>
                <a:tailEnd/>
              </a:ln>
            </p:spPr>
          </p:pic>
          <p:pic>
            <p:nvPicPr>
              <p:cNvPr id="21659" name="Picture 59" descr="Firewall.png"/>
              <p:cNvPicPr>
                <a:picLocks noChangeAspect="1"/>
              </p:cNvPicPr>
              <p:nvPr/>
            </p:nvPicPr>
            <p:blipFill>
              <a:blip r:embed="rId7" cstate="print"/>
              <a:srcRect b="39671"/>
              <a:stretch>
                <a:fillRect/>
              </a:stretch>
            </p:blipFill>
            <p:spPr bwMode="invGray">
              <a:xfrm>
                <a:off x="2525" y="2654"/>
                <a:ext cx="272" cy="130"/>
              </a:xfrm>
              <a:prstGeom prst="rect">
                <a:avLst/>
              </a:prstGeom>
              <a:noFill/>
              <a:ln w="9525">
                <a:noFill/>
                <a:miter lim="800000"/>
                <a:headEnd/>
                <a:tailEnd/>
              </a:ln>
            </p:spPr>
          </p:pic>
          <p:pic>
            <p:nvPicPr>
              <p:cNvPr id="21660" name="Picture 59" descr="Firewall.png"/>
              <p:cNvPicPr>
                <a:picLocks noChangeAspect="1"/>
              </p:cNvPicPr>
              <p:nvPr/>
            </p:nvPicPr>
            <p:blipFill>
              <a:blip r:embed="rId7" cstate="print"/>
              <a:srcRect b="39671"/>
              <a:stretch>
                <a:fillRect/>
              </a:stretch>
            </p:blipFill>
            <p:spPr bwMode="invGray">
              <a:xfrm>
                <a:off x="2592" y="2736"/>
                <a:ext cx="272" cy="130"/>
              </a:xfrm>
              <a:prstGeom prst="rect">
                <a:avLst/>
              </a:prstGeom>
              <a:noFill/>
              <a:ln w="9525">
                <a:noFill/>
                <a:miter lim="800000"/>
                <a:headEnd/>
                <a:tailEnd/>
              </a:ln>
            </p:spPr>
          </p:pic>
        </p:grpSp>
        <p:grpSp>
          <p:nvGrpSpPr>
            <p:cNvPr id="21605" name="Group 409"/>
            <p:cNvGrpSpPr>
              <a:grpSpLocks/>
            </p:cNvGrpSpPr>
            <p:nvPr/>
          </p:nvGrpSpPr>
          <p:grpSpPr bwMode="auto">
            <a:xfrm>
              <a:off x="7696213" y="3509048"/>
              <a:ext cx="812803" cy="595313"/>
              <a:chOff x="2352" y="2491"/>
              <a:chExt cx="512" cy="375"/>
            </a:xfrm>
          </p:grpSpPr>
          <p:pic>
            <p:nvPicPr>
              <p:cNvPr id="21653" name="Picture 59" descr="Firewall.png"/>
              <p:cNvPicPr preferRelativeResize="0">
                <a:picLocks noChangeAspect="1"/>
              </p:cNvPicPr>
              <p:nvPr/>
            </p:nvPicPr>
            <p:blipFill>
              <a:blip r:embed="rId7" cstate="print"/>
              <a:srcRect b="39671"/>
              <a:stretch>
                <a:fillRect/>
              </a:stretch>
            </p:blipFill>
            <p:spPr bwMode="invGray">
              <a:xfrm>
                <a:off x="2352" y="2491"/>
                <a:ext cx="273" cy="131"/>
              </a:xfrm>
              <a:prstGeom prst="rect">
                <a:avLst/>
              </a:prstGeom>
              <a:noFill/>
              <a:ln w="9525">
                <a:noFill/>
                <a:miter lim="800000"/>
                <a:headEnd/>
                <a:tailEnd/>
              </a:ln>
            </p:spPr>
          </p:pic>
          <p:pic>
            <p:nvPicPr>
              <p:cNvPr id="21654" name="Picture 59" descr="Firewall.png"/>
              <p:cNvPicPr>
                <a:picLocks noChangeAspect="1"/>
              </p:cNvPicPr>
              <p:nvPr/>
            </p:nvPicPr>
            <p:blipFill>
              <a:blip r:embed="rId7" cstate="print"/>
              <a:srcRect b="39671"/>
              <a:stretch>
                <a:fillRect/>
              </a:stretch>
            </p:blipFill>
            <p:spPr bwMode="invGray">
              <a:xfrm>
                <a:off x="2443" y="2574"/>
                <a:ext cx="273" cy="130"/>
              </a:xfrm>
              <a:prstGeom prst="rect">
                <a:avLst/>
              </a:prstGeom>
              <a:noFill/>
              <a:ln w="9525">
                <a:noFill/>
                <a:miter lim="800000"/>
                <a:headEnd/>
                <a:tailEnd/>
              </a:ln>
            </p:spPr>
          </p:pic>
          <p:pic>
            <p:nvPicPr>
              <p:cNvPr id="21655" name="Picture 59" descr="Firewall.png"/>
              <p:cNvPicPr>
                <a:picLocks noChangeAspect="1"/>
              </p:cNvPicPr>
              <p:nvPr/>
            </p:nvPicPr>
            <p:blipFill>
              <a:blip r:embed="rId7" cstate="print"/>
              <a:srcRect b="39671"/>
              <a:stretch>
                <a:fillRect/>
              </a:stretch>
            </p:blipFill>
            <p:spPr bwMode="invGray">
              <a:xfrm>
                <a:off x="2525" y="2654"/>
                <a:ext cx="272" cy="130"/>
              </a:xfrm>
              <a:prstGeom prst="rect">
                <a:avLst/>
              </a:prstGeom>
              <a:noFill/>
              <a:ln w="9525">
                <a:noFill/>
                <a:miter lim="800000"/>
                <a:headEnd/>
                <a:tailEnd/>
              </a:ln>
            </p:spPr>
          </p:pic>
          <p:pic>
            <p:nvPicPr>
              <p:cNvPr id="21656" name="Picture 59" descr="Firewall.png"/>
              <p:cNvPicPr>
                <a:picLocks noChangeAspect="1"/>
              </p:cNvPicPr>
              <p:nvPr/>
            </p:nvPicPr>
            <p:blipFill>
              <a:blip r:embed="rId7" cstate="print"/>
              <a:srcRect b="39671"/>
              <a:stretch>
                <a:fillRect/>
              </a:stretch>
            </p:blipFill>
            <p:spPr bwMode="invGray">
              <a:xfrm>
                <a:off x="2592" y="2736"/>
                <a:ext cx="272" cy="130"/>
              </a:xfrm>
              <a:prstGeom prst="rect">
                <a:avLst/>
              </a:prstGeom>
              <a:noFill/>
              <a:ln w="9525">
                <a:noFill/>
                <a:miter lim="800000"/>
                <a:headEnd/>
                <a:tailEnd/>
              </a:ln>
            </p:spPr>
          </p:pic>
        </p:grpSp>
        <p:grpSp>
          <p:nvGrpSpPr>
            <p:cNvPr id="21606" name="Group 421"/>
            <p:cNvGrpSpPr>
              <a:grpSpLocks/>
            </p:cNvGrpSpPr>
            <p:nvPr/>
          </p:nvGrpSpPr>
          <p:grpSpPr bwMode="auto">
            <a:xfrm>
              <a:off x="3759213" y="3509048"/>
              <a:ext cx="812803" cy="595313"/>
              <a:chOff x="2352" y="2491"/>
              <a:chExt cx="512" cy="375"/>
            </a:xfrm>
          </p:grpSpPr>
          <p:pic>
            <p:nvPicPr>
              <p:cNvPr id="21649" name="Picture 59" descr="Firewall.png"/>
              <p:cNvPicPr preferRelativeResize="0">
                <a:picLocks noChangeAspect="1"/>
              </p:cNvPicPr>
              <p:nvPr/>
            </p:nvPicPr>
            <p:blipFill>
              <a:blip r:embed="rId7" cstate="print"/>
              <a:srcRect b="39671"/>
              <a:stretch>
                <a:fillRect/>
              </a:stretch>
            </p:blipFill>
            <p:spPr bwMode="invGray">
              <a:xfrm>
                <a:off x="2352" y="2491"/>
                <a:ext cx="273" cy="131"/>
              </a:xfrm>
              <a:prstGeom prst="rect">
                <a:avLst/>
              </a:prstGeom>
              <a:noFill/>
              <a:ln w="9525">
                <a:noFill/>
                <a:miter lim="800000"/>
                <a:headEnd/>
                <a:tailEnd/>
              </a:ln>
            </p:spPr>
          </p:pic>
          <p:pic>
            <p:nvPicPr>
              <p:cNvPr id="21650" name="Picture 59" descr="Firewall.png"/>
              <p:cNvPicPr>
                <a:picLocks noChangeAspect="1"/>
              </p:cNvPicPr>
              <p:nvPr/>
            </p:nvPicPr>
            <p:blipFill>
              <a:blip r:embed="rId7" cstate="print"/>
              <a:srcRect b="39671"/>
              <a:stretch>
                <a:fillRect/>
              </a:stretch>
            </p:blipFill>
            <p:spPr bwMode="invGray">
              <a:xfrm>
                <a:off x="2443" y="2574"/>
                <a:ext cx="273" cy="130"/>
              </a:xfrm>
              <a:prstGeom prst="rect">
                <a:avLst/>
              </a:prstGeom>
              <a:noFill/>
              <a:ln w="9525">
                <a:noFill/>
                <a:miter lim="800000"/>
                <a:headEnd/>
                <a:tailEnd/>
              </a:ln>
            </p:spPr>
          </p:pic>
          <p:pic>
            <p:nvPicPr>
              <p:cNvPr id="21651" name="Picture 59" descr="Firewall.png"/>
              <p:cNvPicPr>
                <a:picLocks noChangeAspect="1"/>
              </p:cNvPicPr>
              <p:nvPr/>
            </p:nvPicPr>
            <p:blipFill>
              <a:blip r:embed="rId7" cstate="print"/>
              <a:srcRect b="39671"/>
              <a:stretch>
                <a:fillRect/>
              </a:stretch>
            </p:blipFill>
            <p:spPr bwMode="invGray">
              <a:xfrm>
                <a:off x="2525" y="2654"/>
                <a:ext cx="272" cy="130"/>
              </a:xfrm>
              <a:prstGeom prst="rect">
                <a:avLst/>
              </a:prstGeom>
              <a:noFill/>
              <a:ln w="9525">
                <a:noFill/>
                <a:miter lim="800000"/>
                <a:headEnd/>
                <a:tailEnd/>
              </a:ln>
            </p:spPr>
          </p:pic>
          <p:pic>
            <p:nvPicPr>
              <p:cNvPr id="21652" name="Picture 59" descr="Firewall.png"/>
              <p:cNvPicPr>
                <a:picLocks noChangeAspect="1"/>
              </p:cNvPicPr>
              <p:nvPr/>
            </p:nvPicPr>
            <p:blipFill>
              <a:blip r:embed="rId7" cstate="print"/>
              <a:srcRect b="39671"/>
              <a:stretch>
                <a:fillRect/>
              </a:stretch>
            </p:blipFill>
            <p:spPr bwMode="invGray">
              <a:xfrm>
                <a:off x="2592" y="2736"/>
                <a:ext cx="272" cy="130"/>
              </a:xfrm>
              <a:prstGeom prst="rect">
                <a:avLst/>
              </a:prstGeom>
              <a:noFill/>
              <a:ln w="9525">
                <a:noFill/>
                <a:miter lim="800000"/>
                <a:headEnd/>
                <a:tailEnd/>
              </a:ln>
            </p:spPr>
          </p:pic>
        </p:grpSp>
        <p:pic>
          <p:nvPicPr>
            <p:cNvPr id="21607" name="Picture 65" descr="L2-or-L3 Switch.png"/>
            <p:cNvPicPr preferRelativeResize="0">
              <a:picLocks noChangeAspect="1"/>
            </p:cNvPicPr>
            <p:nvPr/>
          </p:nvPicPr>
          <p:blipFill>
            <a:blip r:embed="rId8" cstate="print"/>
            <a:srcRect/>
            <a:stretch>
              <a:fillRect/>
            </a:stretch>
          </p:blipFill>
          <p:spPr bwMode="auto">
            <a:xfrm>
              <a:off x="3221037" y="5275938"/>
              <a:ext cx="307975" cy="307975"/>
            </a:xfrm>
            <a:prstGeom prst="rect">
              <a:avLst/>
            </a:prstGeom>
            <a:noFill/>
            <a:ln w="9525">
              <a:noFill/>
              <a:miter lim="800000"/>
              <a:headEnd/>
              <a:tailEnd/>
            </a:ln>
          </p:spPr>
        </p:pic>
        <p:pic>
          <p:nvPicPr>
            <p:cNvPr id="21608" name="Picture 65" descr="L2-or-L3 Switch.png"/>
            <p:cNvPicPr preferRelativeResize="0">
              <a:picLocks noChangeAspect="1"/>
            </p:cNvPicPr>
            <p:nvPr/>
          </p:nvPicPr>
          <p:blipFill>
            <a:blip r:embed="rId8" cstate="print"/>
            <a:srcRect/>
            <a:stretch>
              <a:fillRect/>
            </a:stretch>
          </p:blipFill>
          <p:spPr bwMode="auto">
            <a:xfrm>
              <a:off x="3983037" y="5275938"/>
              <a:ext cx="307975" cy="307975"/>
            </a:xfrm>
            <a:prstGeom prst="rect">
              <a:avLst/>
            </a:prstGeom>
            <a:noFill/>
            <a:ln w="9525">
              <a:noFill/>
              <a:miter lim="800000"/>
              <a:headEnd/>
              <a:tailEnd/>
            </a:ln>
          </p:spPr>
        </p:pic>
        <p:pic>
          <p:nvPicPr>
            <p:cNvPr id="21609" name="Picture 65" descr="L2-or-L3 Switch.png"/>
            <p:cNvPicPr preferRelativeResize="0">
              <a:picLocks noChangeAspect="1"/>
            </p:cNvPicPr>
            <p:nvPr/>
          </p:nvPicPr>
          <p:blipFill>
            <a:blip r:embed="rId8" cstate="print"/>
            <a:srcRect/>
            <a:stretch>
              <a:fillRect/>
            </a:stretch>
          </p:blipFill>
          <p:spPr bwMode="auto">
            <a:xfrm>
              <a:off x="6269037" y="5275938"/>
              <a:ext cx="307975" cy="307975"/>
            </a:xfrm>
            <a:prstGeom prst="rect">
              <a:avLst/>
            </a:prstGeom>
            <a:noFill/>
            <a:ln w="9525">
              <a:noFill/>
              <a:miter lim="800000"/>
              <a:headEnd/>
              <a:tailEnd/>
            </a:ln>
          </p:spPr>
        </p:pic>
        <p:pic>
          <p:nvPicPr>
            <p:cNvPr id="21610" name="Picture 65" descr="L2-or-L3 Switch.png"/>
            <p:cNvPicPr preferRelativeResize="0">
              <a:picLocks noChangeAspect="1"/>
            </p:cNvPicPr>
            <p:nvPr/>
          </p:nvPicPr>
          <p:blipFill>
            <a:blip r:embed="rId8" cstate="print"/>
            <a:srcRect/>
            <a:stretch>
              <a:fillRect/>
            </a:stretch>
          </p:blipFill>
          <p:spPr bwMode="auto">
            <a:xfrm>
              <a:off x="7031037" y="5275938"/>
              <a:ext cx="307975" cy="307975"/>
            </a:xfrm>
            <a:prstGeom prst="rect">
              <a:avLst/>
            </a:prstGeom>
            <a:noFill/>
            <a:ln w="9525">
              <a:noFill/>
              <a:miter lim="800000"/>
              <a:headEnd/>
              <a:tailEnd/>
            </a:ln>
          </p:spPr>
        </p:pic>
        <p:sp>
          <p:nvSpPr>
            <p:cNvPr id="21611" name="Freeform 1439"/>
            <p:cNvSpPr>
              <a:spLocks/>
            </p:cNvSpPr>
            <p:nvPr/>
          </p:nvSpPr>
          <p:spPr bwMode="auto">
            <a:xfrm>
              <a:off x="5726113" y="1600875"/>
              <a:ext cx="862012" cy="838200"/>
            </a:xfrm>
            <a:custGeom>
              <a:avLst/>
              <a:gdLst>
                <a:gd name="T0" fmla="*/ 0 w 768"/>
                <a:gd name="T1" fmla="*/ 2147483647 h 384"/>
                <a:gd name="T2" fmla="*/ 2147483647 w 768"/>
                <a:gd name="T3" fmla="*/ 2147483647 h 384"/>
                <a:gd name="T4" fmla="*/ 2147483647 w 768"/>
                <a:gd name="T5" fmla="*/ 0 h 384"/>
                <a:gd name="T6" fmla="*/ 2147483647 w 768"/>
                <a:gd name="T7" fmla="*/ 0 h 384"/>
                <a:gd name="T8" fmla="*/ 0 60000 65536"/>
                <a:gd name="T9" fmla="*/ 0 60000 65536"/>
                <a:gd name="T10" fmla="*/ 0 60000 65536"/>
                <a:gd name="T11" fmla="*/ 0 60000 65536"/>
                <a:gd name="T12" fmla="*/ 0 w 768"/>
                <a:gd name="T13" fmla="*/ 0 h 384"/>
                <a:gd name="T14" fmla="*/ 768 w 768"/>
                <a:gd name="T15" fmla="*/ 384 h 384"/>
              </a:gdLst>
              <a:ahLst/>
              <a:cxnLst>
                <a:cxn ang="T8">
                  <a:pos x="T0" y="T1"/>
                </a:cxn>
                <a:cxn ang="T9">
                  <a:pos x="T2" y="T3"/>
                </a:cxn>
                <a:cxn ang="T10">
                  <a:pos x="T4" y="T5"/>
                </a:cxn>
                <a:cxn ang="T11">
                  <a:pos x="T6" y="T7"/>
                </a:cxn>
              </a:cxnLst>
              <a:rect l="T12" t="T13" r="T14" b="T15"/>
              <a:pathLst>
                <a:path w="768" h="384">
                  <a:moveTo>
                    <a:pt x="0" y="384"/>
                  </a:moveTo>
                  <a:lnTo>
                    <a:pt x="192" y="384"/>
                  </a:lnTo>
                  <a:lnTo>
                    <a:pt x="576" y="0"/>
                  </a:lnTo>
                  <a:lnTo>
                    <a:pt x="768" y="0"/>
                  </a:lnTo>
                </a:path>
              </a:pathLst>
            </a:custGeom>
            <a:noFill/>
            <a:ln w="28575">
              <a:solidFill>
                <a:schemeClr val="hlink"/>
              </a:solidFill>
              <a:round/>
              <a:headEnd/>
              <a:tailEnd/>
            </a:ln>
          </p:spPr>
          <p:txBody>
            <a:bodyPr wrap="none" lIns="0" tIns="0" rIns="0" bIns="0" anchor="ctr"/>
            <a:lstStyle/>
            <a:p>
              <a:endParaRPr lang="en-US"/>
            </a:p>
          </p:txBody>
        </p:sp>
        <p:sp>
          <p:nvSpPr>
            <p:cNvPr id="21612" name="Freeform 1440"/>
            <p:cNvSpPr>
              <a:spLocks/>
            </p:cNvSpPr>
            <p:nvPr/>
          </p:nvSpPr>
          <p:spPr bwMode="auto">
            <a:xfrm flipV="1">
              <a:off x="5726113" y="1604050"/>
              <a:ext cx="862012" cy="838200"/>
            </a:xfrm>
            <a:custGeom>
              <a:avLst/>
              <a:gdLst>
                <a:gd name="T0" fmla="*/ 0 w 768"/>
                <a:gd name="T1" fmla="*/ 2147483647 h 384"/>
                <a:gd name="T2" fmla="*/ 2147483647 w 768"/>
                <a:gd name="T3" fmla="*/ 2147483647 h 384"/>
                <a:gd name="T4" fmla="*/ 2147483647 w 768"/>
                <a:gd name="T5" fmla="*/ 0 h 384"/>
                <a:gd name="T6" fmla="*/ 2147483647 w 768"/>
                <a:gd name="T7" fmla="*/ 0 h 384"/>
                <a:gd name="T8" fmla="*/ 0 60000 65536"/>
                <a:gd name="T9" fmla="*/ 0 60000 65536"/>
                <a:gd name="T10" fmla="*/ 0 60000 65536"/>
                <a:gd name="T11" fmla="*/ 0 60000 65536"/>
                <a:gd name="T12" fmla="*/ 0 w 768"/>
                <a:gd name="T13" fmla="*/ 0 h 384"/>
                <a:gd name="T14" fmla="*/ 768 w 768"/>
                <a:gd name="T15" fmla="*/ 384 h 384"/>
              </a:gdLst>
              <a:ahLst/>
              <a:cxnLst>
                <a:cxn ang="T8">
                  <a:pos x="T0" y="T1"/>
                </a:cxn>
                <a:cxn ang="T9">
                  <a:pos x="T2" y="T3"/>
                </a:cxn>
                <a:cxn ang="T10">
                  <a:pos x="T4" y="T5"/>
                </a:cxn>
                <a:cxn ang="T11">
                  <a:pos x="T6" y="T7"/>
                </a:cxn>
              </a:cxnLst>
              <a:rect l="T12" t="T13" r="T14" b="T15"/>
              <a:pathLst>
                <a:path w="768" h="384">
                  <a:moveTo>
                    <a:pt x="0" y="384"/>
                  </a:moveTo>
                  <a:lnTo>
                    <a:pt x="192" y="384"/>
                  </a:lnTo>
                  <a:lnTo>
                    <a:pt x="576" y="0"/>
                  </a:lnTo>
                  <a:lnTo>
                    <a:pt x="768" y="0"/>
                  </a:lnTo>
                </a:path>
              </a:pathLst>
            </a:custGeom>
            <a:noFill/>
            <a:ln w="28575">
              <a:solidFill>
                <a:schemeClr val="hlink"/>
              </a:solidFill>
              <a:round/>
              <a:headEnd/>
              <a:tailEnd/>
            </a:ln>
          </p:spPr>
          <p:txBody>
            <a:bodyPr rot="10800000" wrap="none" lIns="0" tIns="0" rIns="0" bIns="0" anchor="ctr"/>
            <a:lstStyle/>
            <a:p>
              <a:endParaRPr lang="en-US"/>
            </a:p>
          </p:txBody>
        </p:sp>
        <p:sp>
          <p:nvSpPr>
            <p:cNvPr id="21613" name="Line 184"/>
            <p:cNvSpPr>
              <a:spLocks noChangeShapeType="1"/>
            </p:cNvSpPr>
            <p:nvPr/>
          </p:nvSpPr>
          <p:spPr bwMode="auto">
            <a:xfrm>
              <a:off x="5638800" y="1546900"/>
              <a:ext cx="1066800" cy="0"/>
            </a:xfrm>
            <a:prstGeom prst="line">
              <a:avLst/>
            </a:prstGeom>
            <a:noFill/>
            <a:ln w="25400">
              <a:solidFill>
                <a:schemeClr val="hlink"/>
              </a:solidFill>
              <a:round/>
              <a:headEnd/>
              <a:tailEnd/>
            </a:ln>
          </p:spPr>
          <p:txBody>
            <a:bodyPr wrap="none" lIns="0" tIns="0" rIns="0" bIns="0" anchor="ctr"/>
            <a:lstStyle/>
            <a:p>
              <a:endParaRPr lang="en-US"/>
            </a:p>
          </p:txBody>
        </p:sp>
        <p:sp>
          <p:nvSpPr>
            <p:cNvPr id="21614" name="Line 185"/>
            <p:cNvSpPr>
              <a:spLocks noChangeShapeType="1"/>
            </p:cNvSpPr>
            <p:nvPr/>
          </p:nvSpPr>
          <p:spPr bwMode="auto">
            <a:xfrm>
              <a:off x="5638800" y="2527975"/>
              <a:ext cx="1066800" cy="0"/>
            </a:xfrm>
            <a:prstGeom prst="line">
              <a:avLst/>
            </a:prstGeom>
            <a:noFill/>
            <a:ln w="25400">
              <a:solidFill>
                <a:schemeClr val="hlink"/>
              </a:solidFill>
              <a:round/>
              <a:headEnd/>
              <a:tailEnd/>
            </a:ln>
          </p:spPr>
          <p:txBody>
            <a:bodyPr wrap="none" lIns="0" tIns="0" rIns="0" bIns="0" anchor="ctr"/>
            <a:lstStyle/>
            <a:p>
              <a:endParaRPr lang="en-US"/>
            </a:p>
          </p:txBody>
        </p:sp>
        <p:sp>
          <p:nvSpPr>
            <p:cNvPr id="21615" name="Line 186"/>
            <p:cNvSpPr>
              <a:spLocks noChangeShapeType="1"/>
            </p:cNvSpPr>
            <p:nvPr/>
          </p:nvSpPr>
          <p:spPr bwMode="auto">
            <a:xfrm>
              <a:off x="5654675" y="1461175"/>
              <a:ext cx="0" cy="914400"/>
            </a:xfrm>
            <a:prstGeom prst="line">
              <a:avLst/>
            </a:prstGeom>
            <a:noFill/>
            <a:ln w="25400">
              <a:solidFill>
                <a:schemeClr val="hlink"/>
              </a:solidFill>
              <a:round/>
              <a:headEnd/>
              <a:tailEnd/>
            </a:ln>
          </p:spPr>
          <p:txBody>
            <a:bodyPr wrap="none" lIns="0" tIns="0" rIns="0" bIns="0" anchor="ctr"/>
            <a:lstStyle/>
            <a:p>
              <a:endParaRPr lang="en-US"/>
            </a:p>
          </p:txBody>
        </p:sp>
        <p:sp>
          <p:nvSpPr>
            <p:cNvPr id="21616" name="Line 187"/>
            <p:cNvSpPr>
              <a:spLocks noChangeShapeType="1"/>
            </p:cNvSpPr>
            <p:nvPr/>
          </p:nvSpPr>
          <p:spPr bwMode="auto">
            <a:xfrm>
              <a:off x="6667500" y="1461175"/>
              <a:ext cx="0" cy="914400"/>
            </a:xfrm>
            <a:prstGeom prst="line">
              <a:avLst/>
            </a:prstGeom>
            <a:noFill/>
            <a:ln w="25400">
              <a:solidFill>
                <a:schemeClr val="hlink"/>
              </a:solidFill>
              <a:round/>
              <a:headEnd/>
              <a:tailEnd/>
            </a:ln>
          </p:spPr>
          <p:txBody>
            <a:bodyPr wrap="none" lIns="0" tIns="0" rIns="0" bIns="0" anchor="ctr"/>
            <a:lstStyle/>
            <a:p>
              <a:endParaRPr lang="en-US"/>
            </a:p>
          </p:txBody>
        </p:sp>
        <p:pic>
          <p:nvPicPr>
            <p:cNvPr id="21617" name="Picture 80" descr="Generic-Router.png"/>
            <p:cNvPicPr>
              <a:picLocks noChangeAspect="1"/>
            </p:cNvPicPr>
            <p:nvPr/>
          </p:nvPicPr>
          <p:blipFill>
            <a:blip r:embed="rId9" cstate="print"/>
            <a:srcRect/>
            <a:stretch>
              <a:fillRect/>
            </a:stretch>
          </p:blipFill>
          <p:spPr bwMode="auto">
            <a:xfrm>
              <a:off x="6487319" y="1396088"/>
              <a:ext cx="360362" cy="360362"/>
            </a:xfrm>
            <a:prstGeom prst="rect">
              <a:avLst/>
            </a:prstGeom>
            <a:noFill/>
            <a:ln w="9525">
              <a:noFill/>
              <a:miter lim="800000"/>
              <a:headEnd/>
              <a:tailEnd/>
            </a:ln>
          </p:spPr>
        </p:pic>
        <p:pic>
          <p:nvPicPr>
            <p:cNvPr id="21618" name="Picture 80" descr="Generic-Router.png"/>
            <p:cNvPicPr>
              <a:picLocks noChangeAspect="1"/>
            </p:cNvPicPr>
            <p:nvPr/>
          </p:nvPicPr>
          <p:blipFill>
            <a:blip r:embed="rId9" cstate="print"/>
            <a:srcRect/>
            <a:stretch>
              <a:fillRect/>
            </a:stretch>
          </p:blipFill>
          <p:spPr bwMode="auto">
            <a:xfrm>
              <a:off x="5475288" y="1395294"/>
              <a:ext cx="360362" cy="360362"/>
            </a:xfrm>
            <a:prstGeom prst="rect">
              <a:avLst/>
            </a:prstGeom>
            <a:noFill/>
            <a:ln w="9525">
              <a:noFill/>
              <a:miter lim="800000"/>
              <a:headEnd/>
              <a:tailEnd/>
            </a:ln>
          </p:spPr>
        </p:pic>
        <p:pic>
          <p:nvPicPr>
            <p:cNvPr id="21619" name="Picture 67" descr="L2-L3-Switch.png"/>
            <p:cNvPicPr preferRelativeResize="0">
              <a:picLocks noChangeAspect="1"/>
            </p:cNvPicPr>
            <p:nvPr/>
          </p:nvPicPr>
          <p:blipFill>
            <a:blip r:embed="rId10" cstate="print"/>
            <a:srcRect/>
            <a:stretch>
              <a:fillRect/>
            </a:stretch>
          </p:blipFill>
          <p:spPr bwMode="auto">
            <a:xfrm>
              <a:off x="6492875" y="2323188"/>
              <a:ext cx="347662" cy="347662"/>
            </a:xfrm>
            <a:prstGeom prst="rect">
              <a:avLst/>
            </a:prstGeom>
            <a:noFill/>
            <a:ln w="19050">
              <a:noFill/>
              <a:miter lim="800000"/>
              <a:headEnd/>
              <a:tailEnd/>
            </a:ln>
          </p:spPr>
        </p:pic>
        <p:pic>
          <p:nvPicPr>
            <p:cNvPr id="21620" name="Picture 67" descr="L2-L3-Switch.png"/>
            <p:cNvPicPr preferRelativeResize="0">
              <a:picLocks noChangeAspect="1"/>
            </p:cNvPicPr>
            <p:nvPr/>
          </p:nvPicPr>
          <p:blipFill>
            <a:blip r:embed="rId10" cstate="print"/>
            <a:srcRect/>
            <a:stretch>
              <a:fillRect/>
            </a:stretch>
          </p:blipFill>
          <p:spPr bwMode="auto">
            <a:xfrm>
              <a:off x="5480844" y="2323188"/>
              <a:ext cx="347662" cy="347662"/>
            </a:xfrm>
            <a:prstGeom prst="rect">
              <a:avLst/>
            </a:prstGeom>
            <a:noFill/>
            <a:ln w="19050">
              <a:noFill/>
              <a:miter lim="800000"/>
              <a:headEnd/>
              <a:tailEnd/>
            </a:ln>
          </p:spPr>
        </p:pic>
        <p:sp>
          <p:nvSpPr>
            <p:cNvPr id="21621" name="Freeform 250"/>
            <p:cNvSpPr>
              <a:spLocks/>
            </p:cNvSpPr>
            <p:nvPr/>
          </p:nvSpPr>
          <p:spPr bwMode="auto">
            <a:xfrm>
              <a:off x="4572000" y="4375825"/>
              <a:ext cx="304800" cy="1114425"/>
            </a:xfrm>
            <a:custGeom>
              <a:avLst/>
              <a:gdLst>
                <a:gd name="T0" fmla="*/ 2147483647 w 288"/>
                <a:gd name="T1" fmla="*/ 2147483647 h 569"/>
                <a:gd name="T2" fmla="*/ 2147483647 w 288"/>
                <a:gd name="T3" fmla="*/ 2147483647 h 569"/>
                <a:gd name="T4" fmla="*/ 0 w 288"/>
                <a:gd name="T5" fmla="*/ 2147483647 h 569"/>
                <a:gd name="T6" fmla="*/ 0 w 288"/>
                <a:gd name="T7" fmla="*/ 0 h 569"/>
                <a:gd name="T8" fmla="*/ 0 60000 65536"/>
                <a:gd name="T9" fmla="*/ 0 60000 65536"/>
                <a:gd name="T10" fmla="*/ 0 60000 65536"/>
                <a:gd name="T11" fmla="*/ 0 60000 65536"/>
                <a:gd name="T12" fmla="*/ 0 w 288"/>
                <a:gd name="T13" fmla="*/ 0 h 569"/>
                <a:gd name="T14" fmla="*/ 288 w 288"/>
                <a:gd name="T15" fmla="*/ 569 h 569"/>
              </a:gdLst>
              <a:ahLst/>
              <a:cxnLst>
                <a:cxn ang="T8">
                  <a:pos x="T0" y="T1"/>
                </a:cxn>
                <a:cxn ang="T9">
                  <a:pos x="T2" y="T3"/>
                </a:cxn>
                <a:cxn ang="T10">
                  <a:pos x="T4" y="T5"/>
                </a:cxn>
                <a:cxn ang="T11">
                  <a:pos x="T6" y="T7"/>
                </a:cxn>
              </a:cxnLst>
              <a:rect l="T12" t="T13" r="T14" b="T15"/>
              <a:pathLst>
                <a:path w="288" h="569">
                  <a:moveTo>
                    <a:pt x="288" y="569"/>
                  </a:moveTo>
                  <a:lnTo>
                    <a:pt x="288" y="432"/>
                  </a:lnTo>
                  <a:lnTo>
                    <a:pt x="0" y="432"/>
                  </a:lnTo>
                  <a:lnTo>
                    <a:pt x="0" y="0"/>
                  </a:lnTo>
                </a:path>
              </a:pathLst>
            </a:custGeom>
            <a:noFill/>
            <a:ln w="25400">
              <a:solidFill>
                <a:schemeClr val="hlink"/>
              </a:solidFill>
              <a:round/>
              <a:headEnd/>
              <a:tailEnd/>
            </a:ln>
          </p:spPr>
          <p:txBody>
            <a:bodyPr wrap="none" lIns="0" tIns="0" rIns="0" bIns="0" anchor="ctr"/>
            <a:lstStyle/>
            <a:p>
              <a:endParaRPr lang="en-US"/>
            </a:p>
          </p:txBody>
        </p:sp>
        <p:sp>
          <p:nvSpPr>
            <p:cNvPr id="21622" name="Freeform 250"/>
            <p:cNvSpPr>
              <a:spLocks/>
            </p:cNvSpPr>
            <p:nvPr/>
          </p:nvSpPr>
          <p:spPr bwMode="auto">
            <a:xfrm>
              <a:off x="7620000" y="4375825"/>
              <a:ext cx="304800" cy="1114425"/>
            </a:xfrm>
            <a:custGeom>
              <a:avLst/>
              <a:gdLst>
                <a:gd name="T0" fmla="*/ 2147483647 w 288"/>
                <a:gd name="T1" fmla="*/ 2147483647 h 569"/>
                <a:gd name="T2" fmla="*/ 2147483647 w 288"/>
                <a:gd name="T3" fmla="*/ 2147483647 h 569"/>
                <a:gd name="T4" fmla="*/ 0 w 288"/>
                <a:gd name="T5" fmla="*/ 2147483647 h 569"/>
                <a:gd name="T6" fmla="*/ 0 w 288"/>
                <a:gd name="T7" fmla="*/ 0 h 569"/>
                <a:gd name="T8" fmla="*/ 0 60000 65536"/>
                <a:gd name="T9" fmla="*/ 0 60000 65536"/>
                <a:gd name="T10" fmla="*/ 0 60000 65536"/>
                <a:gd name="T11" fmla="*/ 0 60000 65536"/>
                <a:gd name="T12" fmla="*/ 0 w 288"/>
                <a:gd name="T13" fmla="*/ 0 h 569"/>
                <a:gd name="T14" fmla="*/ 288 w 288"/>
                <a:gd name="T15" fmla="*/ 569 h 569"/>
              </a:gdLst>
              <a:ahLst/>
              <a:cxnLst>
                <a:cxn ang="T8">
                  <a:pos x="T0" y="T1"/>
                </a:cxn>
                <a:cxn ang="T9">
                  <a:pos x="T2" y="T3"/>
                </a:cxn>
                <a:cxn ang="T10">
                  <a:pos x="T4" y="T5"/>
                </a:cxn>
                <a:cxn ang="T11">
                  <a:pos x="T6" y="T7"/>
                </a:cxn>
              </a:cxnLst>
              <a:rect l="T12" t="T13" r="T14" b="T15"/>
              <a:pathLst>
                <a:path w="288" h="569">
                  <a:moveTo>
                    <a:pt x="288" y="569"/>
                  </a:moveTo>
                  <a:lnTo>
                    <a:pt x="288" y="432"/>
                  </a:lnTo>
                  <a:lnTo>
                    <a:pt x="0" y="432"/>
                  </a:lnTo>
                  <a:lnTo>
                    <a:pt x="0" y="0"/>
                  </a:lnTo>
                </a:path>
              </a:pathLst>
            </a:custGeom>
            <a:noFill/>
            <a:ln w="25400">
              <a:solidFill>
                <a:schemeClr val="hlink"/>
              </a:solidFill>
              <a:round/>
              <a:headEnd/>
              <a:tailEnd/>
            </a:ln>
          </p:spPr>
          <p:txBody>
            <a:bodyPr wrap="none" lIns="0" tIns="0" rIns="0" bIns="0" anchor="ctr"/>
            <a:lstStyle/>
            <a:p>
              <a:endParaRPr lang="en-US"/>
            </a:p>
          </p:txBody>
        </p:sp>
        <p:sp>
          <p:nvSpPr>
            <p:cNvPr id="21623" name="Freeform 471"/>
            <p:cNvSpPr>
              <a:spLocks/>
            </p:cNvSpPr>
            <p:nvPr/>
          </p:nvSpPr>
          <p:spPr bwMode="auto">
            <a:xfrm>
              <a:off x="5562600" y="4347250"/>
              <a:ext cx="152400" cy="990600"/>
            </a:xfrm>
            <a:custGeom>
              <a:avLst/>
              <a:gdLst>
                <a:gd name="T0" fmla="*/ 2147483647 w 144"/>
                <a:gd name="T1" fmla="*/ 2147483647 h 624"/>
                <a:gd name="T2" fmla="*/ 2147483647 w 144"/>
                <a:gd name="T3" fmla="*/ 2147483647 h 624"/>
                <a:gd name="T4" fmla="*/ 0 w 144"/>
                <a:gd name="T5" fmla="*/ 2147483647 h 624"/>
                <a:gd name="T6" fmla="*/ 0 w 144"/>
                <a:gd name="T7" fmla="*/ 0 h 624"/>
                <a:gd name="T8" fmla="*/ 0 60000 65536"/>
                <a:gd name="T9" fmla="*/ 0 60000 65536"/>
                <a:gd name="T10" fmla="*/ 0 60000 65536"/>
                <a:gd name="T11" fmla="*/ 0 60000 65536"/>
                <a:gd name="T12" fmla="*/ 0 w 144"/>
                <a:gd name="T13" fmla="*/ 0 h 624"/>
                <a:gd name="T14" fmla="*/ 144 w 144"/>
                <a:gd name="T15" fmla="*/ 624 h 624"/>
              </a:gdLst>
              <a:ahLst/>
              <a:cxnLst>
                <a:cxn ang="T8">
                  <a:pos x="T0" y="T1"/>
                </a:cxn>
                <a:cxn ang="T9">
                  <a:pos x="T2" y="T3"/>
                </a:cxn>
                <a:cxn ang="T10">
                  <a:pos x="T4" y="T5"/>
                </a:cxn>
                <a:cxn ang="T11">
                  <a:pos x="T6" y="T7"/>
                </a:cxn>
              </a:cxnLst>
              <a:rect l="T12" t="T13" r="T14" b="T15"/>
              <a:pathLst>
                <a:path w="144" h="624">
                  <a:moveTo>
                    <a:pt x="144" y="624"/>
                  </a:moveTo>
                  <a:lnTo>
                    <a:pt x="144" y="144"/>
                  </a:lnTo>
                  <a:lnTo>
                    <a:pt x="0" y="144"/>
                  </a:lnTo>
                  <a:lnTo>
                    <a:pt x="0" y="0"/>
                  </a:lnTo>
                </a:path>
              </a:pathLst>
            </a:custGeom>
            <a:noFill/>
            <a:ln w="25400">
              <a:solidFill>
                <a:schemeClr val="hlink"/>
              </a:solidFill>
              <a:round/>
              <a:headEnd/>
              <a:tailEnd/>
            </a:ln>
          </p:spPr>
          <p:txBody>
            <a:bodyPr wrap="none" lIns="0" tIns="0" rIns="0" bIns="0" anchor="ctr"/>
            <a:lstStyle/>
            <a:p>
              <a:endParaRPr lang="en-US"/>
            </a:p>
          </p:txBody>
        </p:sp>
        <p:sp>
          <p:nvSpPr>
            <p:cNvPr id="21624" name="Freeform 472"/>
            <p:cNvSpPr>
              <a:spLocks/>
            </p:cNvSpPr>
            <p:nvPr/>
          </p:nvSpPr>
          <p:spPr bwMode="auto">
            <a:xfrm>
              <a:off x="8610600" y="4347250"/>
              <a:ext cx="152400" cy="990600"/>
            </a:xfrm>
            <a:custGeom>
              <a:avLst/>
              <a:gdLst>
                <a:gd name="T0" fmla="*/ 2147483647 w 144"/>
                <a:gd name="T1" fmla="*/ 2147483647 h 624"/>
                <a:gd name="T2" fmla="*/ 2147483647 w 144"/>
                <a:gd name="T3" fmla="*/ 2147483647 h 624"/>
                <a:gd name="T4" fmla="*/ 0 w 144"/>
                <a:gd name="T5" fmla="*/ 2147483647 h 624"/>
                <a:gd name="T6" fmla="*/ 0 w 144"/>
                <a:gd name="T7" fmla="*/ 0 h 624"/>
                <a:gd name="T8" fmla="*/ 0 60000 65536"/>
                <a:gd name="T9" fmla="*/ 0 60000 65536"/>
                <a:gd name="T10" fmla="*/ 0 60000 65536"/>
                <a:gd name="T11" fmla="*/ 0 60000 65536"/>
                <a:gd name="T12" fmla="*/ 0 w 144"/>
                <a:gd name="T13" fmla="*/ 0 h 624"/>
                <a:gd name="T14" fmla="*/ 144 w 144"/>
                <a:gd name="T15" fmla="*/ 624 h 624"/>
              </a:gdLst>
              <a:ahLst/>
              <a:cxnLst>
                <a:cxn ang="T8">
                  <a:pos x="T0" y="T1"/>
                </a:cxn>
                <a:cxn ang="T9">
                  <a:pos x="T2" y="T3"/>
                </a:cxn>
                <a:cxn ang="T10">
                  <a:pos x="T4" y="T5"/>
                </a:cxn>
                <a:cxn ang="T11">
                  <a:pos x="T6" y="T7"/>
                </a:cxn>
              </a:cxnLst>
              <a:rect l="T12" t="T13" r="T14" b="T15"/>
              <a:pathLst>
                <a:path w="144" h="624">
                  <a:moveTo>
                    <a:pt x="144" y="624"/>
                  </a:moveTo>
                  <a:lnTo>
                    <a:pt x="144" y="144"/>
                  </a:lnTo>
                  <a:lnTo>
                    <a:pt x="0" y="144"/>
                  </a:lnTo>
                  <a:lnTo>
                    <a:pt x="0" y="0"/>
                  </a:lnTo>
                </a:path>
              </a:pathLst>
            </a:custGeom>
            <a:noFill/>
            <a:ln w="25400">
              <a:solidFill>
                <a:schemeClr val="hlink"/>
              </a:solidFill>
              <a:round/>
              <a:headEnd/>
              <a:tailEnd/>
            </a:ln>
          </p:spPr>
          <p:txBody>
            <a:bodyPr wrap="none" lIns="0" tIns="0" rIns="0" bIns="0" anchor="ctr"/>
            <a:lstStyle/>
            <a:p>
              <a:endParaRPr lang="en-US"/>
            </a:p>
          </p:txBody>
        </p:sp>
        <p:grpSp>
          <p:nvGrpSpPr>
            <p:cNvPr id="21625" name="Group 389"/>
            <p:cNvGrpSpPr>
              <a:grpSpLocks/>
            </p:cNvGrpSpPr>
            <p:nvPr/>
          </p:nvGrpSpPr>
          <p:grpSpPr bwMode="auto">
            <a:xfrm>
              <a:off x="4267203" y="4053555"/>
              <a:ext cx="574676" cy="579436"/>
              <a:chOff x="2757" y="2791"/>
              <a:chExt cx="362" cy="365"/>
            </a:xfrm>
          </p:grpSpPr>
          <p:pic>
            <p:nvPicPr>
              <p:cNvPr id="21645" name="Picture 67" descr="L2-L3-Switch.png"/>
              <p:cNvPicPr preferRelativeResize="0">
                <a:picLocks noChangeAspect="1"/>
              </p:cNvPicPr>
              <p:nvPr/>
            </p:nvPicPr>
            <p:blipFill>
              <a:blip r:embed="rId10" cstate="print"/>
              <a:srcRect/>
              <a:stretch>
                <a:fillRect/>
              </a:stretch>
            </p:blipFill>
            <p:spPr bwMode="auto">
              <a:xfrm>
                <a:off x="2757" y="2791"/>
                <a:ext cx="219" cy="219"/>
              </a:xfrm>
              <a:prstGeom prst="rect">
                <a:avLst/>
              </a:prstGeom>
              <a:noFill/>
              <a:ln w="19050">
                <a:noFill/>
                <a:miter lim="800000"/>
                <a:headEnd/>
                <a:tailEnd/>
              </a:ln>
            </p:spPr>
          </p:pic>
          <p:pic>
            <p:nvPicPr>
              <p:cNvPr id="21646" name="Picture 89" descr="Generic-Product-1.png"/>
              <p:cNvPicPr>
                <a:picLocks noChangeAspect="1"/>
              </p:cNvPicPr>
              <p:nvPr/>
            </p:nvPicPr>
            <p:blipFill>
              <a:blip r:embed="rId11" cstate="print"/>
              <a:srcRect/>
              <a:stretch>
                <a:fillRect/>
              </a:stretch>
            </p:blipFill>
            <p:spPr bwMode="auto">
              <a:xfrm>
                <a:off x="2929" y="2961"/>
                <a:ext cx="190" cy="60"/>
              </a:xfrm>
              <a:prstGeom prst="rect">
                <a:avLst/>
              </a:prstGeom>
              <a:noFill/>
              <a:ln w="9525">
                <a:noFill/>
                <a:miter lim="800000"/>
                <a:headEnd/>
                <a:tailEnd/>
              </a:ln>
            </p:spPr>
          </p:pic>
          <p:pic>
            <p:nvPicPr>
              <p:cNvPr id="21647" name="Picture 89" descr="Generic-Product-1.png"/>
              <p:cNvPicPr>
                <a:picLocks noChangeAspect="1"/>
              </p:cNvPicPr>
              <p:nvPr/>
            </p:nvPicPr>
            <p:blipFill>
              <a:blip r:embed="rId11" cstate="print"/>
              <a:srcRect/>
              <a:stretch>
                <a:fillRect/>
              </a:stretch>
            </p:blipFill>
            <p:spPr bwMode="auto">
              <a:xfrm>
                <a:off x="2929" y="3029"/>
                <a:ext cx="190" cy="60"/>
              </a:xfrm>
              <a:prstGeom prst="rect">
                <a:avLst/>
              </a:prstGeom>
              <a:noFill/>
              <a:ln w="9525">
                <a:noFill/>
                <a:miter lim="800000"/>
                <a:headEnd/>
                <a:tailEnd/>
              </a:ln>
            </p:spPr>
          </p:pic>
          <p:pic>
            <p:nvPicPr>
              <p:cNvPr id="21648" name="Picture 89" descr="Generic-Product-1.png"/>
              <p:cNvPicPr>
                <a:picLocks noChangeAspect="1"/>
              </p:cNvPicPr>
              <p:nvPr/>
            </p:nvPicPr>
            <p:blipFill>
              <a:blip r:embed="rId11" cstate="print"/>
              <a:srcRect/>
              <a:stretch>
                <a:fillRect/>
              </a:stretch>
            </p:blipFill>
            <p:spPr bwMode="auto">
              <a:xfrm>
                <a:off x="2929" y="3096"/>
                <a:ext cx="190" cy="60"/>
              </a:xfrm>
              <a:prstGeom prst="rect">
                <a:avLst/>
              </a:prstGeom>
              <a:noFill/>
              <a:ln w="9525">
                <a:noFill/>
                <a:miter lim="800000"/>
                <a:headEnd/>
                <a:tailEnd/>
              </a:ln>
            </p:spPr>
          </p:pic>
        </p:grpSp>
        <p:grpSp>
          <p:nvGrpSpPr>
            <p:cNvPr id="21626" name="Group 404"/>
            <p:cNvGrpSpPr>
              <a:grpSpLocks/>
            </p:cNvGrpSpPr>
            <p:nvPr/>
          </p:nvGrpSpPr>
          <p:grpSpPr bwMode="auto">
            <a:xfrm>
              <a:off x="5257803" y="4053555"/>
              <a:ext cx="574676" cy="579436"/>
              <a:chOff x="2757" y="2791"/>
              <a:chExt cx="362" cy="365"/>
            </a:xfrm>
          </p:grpSpPr>
          <p:pic>
            <p:nvPicPr>
              <p:cNvPr id="21641" name="Picture 67" descr="L2-L3-Switch.png"/>
              <p:cNvPicPr preferRelativeResize="0">
                <a:picLocks noChangeAspect="1"/>
              </p:cNvPicPr>
              <p:nvPr/>
            </p:nvPicPr>
            <p:blipFill>
              <a:blip r:embed="rId10" cstate="print"/>
              <a:srcRect/>
              <a:stretch>
                <a:fillRect/>
              </a:stretch>
            </p:blipFill>
            <p:spPr bwMode="auto">
              <a:xfrm>
                <a:off x="2757" y="2791"/>
                <a:ext cx="219" cy="219"/>
              </a:xfrm>
              <a:prstGeom prst="rect">
                <a:avLst/>
              </a:prstGeom>
              <a:noFill/>
              <a:ln w="19050">
                <a:noFill/>
                <a:miter lim="800000"/>
                <a:headEnd/>
                <a:tailEnd/>
              </a:ln>
            </p:spPr>
          </p:pic>
          <p:pic>
            <p:nvPicPr>
              <p:cNvPr id="21642" name="Picture 89" descr="Generic-Product-1.png"/>
              <p:cNvPicPr>
                <a:picLocks noChangeAspect="1"/>
              </p:cNvPicPr>
              <p:nvPr/>
            </p:nvPicPr>
            <p:blipFill>
              <a:blip r:embed="rId11" cstate="print"/>
              <a:srcRect/>
              <a:stretch>
                <a:fillRect/>
              </a:stretch>
            </p:blipFill>
            <p:spPr bwMode="auto">
              <a:xfrm>
                <a:off x="2929" y="2961"/>
                <a:ext cx="190" cy="60"/>
              </a:xfrm>
              <a:prstGeom prst="rect">
                <a:avLst/>
              </a:prstGeom>
              <a:noFill/>
              <a:ln w="9525">
                <a:noFill/>
                <a:miter lim="800000"/>
                <a:headEnd/>
                <a:tailEnd/>
              </a:ln>
            </p:spPr>
          </p:pic>
          <p:pic>
            <p:nvPicPr>
              <p:cNvPr id="21643" name="Picture 89" descr="Generic-Product-1.png"/>
              <p:cNvPicPr>
                <a:picLocks noChangeAspect="1"/>
              </p:cNvPicPr>
              <p:nvPr/>
            </p:nvPicPr>
            <p:blipFill>
              <a:blip r:embed="rId11" cstate="print"/>
              <a:srcRect/>
              <a:stretch>
                <a:fillRect/>
              </a:stretch>
            </p:blipFill>
            <p:spPr bwMode="auto">
              <a:xfrm>
                <a:off x="2929" y="3029"/>
                <a:ext cx="190" cy="60"/>
              </a:xfrm>
              <a:prstGeom prst="rect">
                <a:avLst/>
              </a:prstGeom>
              <a:noFill/>
              <a:ln w="9525">
                <a:noFill/>
                <a:miter lim="800000"/>
                <a:headEnd/>
                <a:tailEnd/>
              </a:ln>
            </p:spPr>
          </p:pic>
          <p:pic>
            <p:nvPicPr>
              <p:cNvPr id="21644" name="Picture 89" descr="Generic-Product-1.png"/>
              <p:cNvPicPr>
                <a:picLocks noChangeAspect="1"/>
              </p:cNvPicPr>
              <p:nvPr/>
            </p:nvPicPr>
            <p:blipFill>
              <a:blip r:embed="rId11" cstate="print"/>
              <a:srcRect/>
              <a:stretch>
                <a:fillRect/>
              </a:stretch>
            </p:blipFill>
            <p:spPr bwMode="auto">
              <a:xfrm>
                <a:off x="2929" y="3096"/>
                <a:ext cx="190" cy="60"/>
              </a:xfrm>
              <a:prstGeom prst="rect">
                <a:avLst/>
              </a:prstGeom>
              <a:noFill/>
              <a:ln w="9525">
                <a:noFill/>
                <a:miter lim="800000"/>
                <a:headEnd/>
                <a:tailEnd/>
              </a:ln>
            </p:spPr>
          </p:pic>
        </p:grpSp>
        <p:grpSp>
          <p:nvGrpSpPr>
            <p:cNvPr id="21627" name="Group 389"/>
            <p:cNvGrpSpPr>
              <a:grpSpLocks/>
            </p:cNvGrpSpPr>
            <p:nvPr/>
          </p:nvGrpSpPr>
          <p:grpSpPr bwMode="auto">
            <a:xfrm>
              <a:off x="7315203" y="4053555"/>
              <a:ext cx="574676" cy="579436"/>
              <a:chOff x="2757" y="2791"/>
              <a:chExt cx="362" cy="365"/>
            </a:xfrm>
          </p:grpSpPr>
          <p:pic>
            <p:nvPicPr>
              <p:cNvPr id="21637" name="Picture 67" descr="L2-L3-Switch.png"/>
              <p:cNvPicPr preferRelativeResize="0">
                <a:picLocks noChangeAspect="1"/>
              </p:cNvPicPr>
              <p:nvPr/>
            </p:nvPicPr>
            <p:blipFill>
              <a:blip r:embed="rId10" cstate="print"/>
              <a:srcRect/>
              <a:stretch>
                <a:fillRect/>
              </a:stretch>
            </p:blipFill>
            <p:spPr bwMode="auto">
              <a:xfrm>
                <a:off x="2757" y="2791"/>
                <a:ext cx="219" cy="219"/>
              </a:xfrm>
              <a:prstGeom prst="rect">
                <a:avLst/>
              </a:prstGeom>
              <a:noFill/>
              <a:ln w="19050">
                <a:noFill/>
                <a:miter lim="800000"/>
                <a:headEnd/>
                <a:tailEnd/>
              </a:ln>
            </p:spPr>
          </p:pic>
          <p:pic>
            <p:nvPicPr>
              <p:cNvPr id="21638" name="Picture 89" descr="Generic-Product-1.png"/>
              <p:cNvPicPr>
                <a:picLocks noChangeAspect="1"/>
              </p:cNvPicPr>
              <p:nvPr/>
            </p:nvPicPr>
            <p:blipFill>
              <a:blip r:embed="rId11" cstate="print"/>
              <a:srcRect/>
              <a:stretch>
                <a:fillRect/>
              </a:stretch>
            </p:blipFill>
            <p:spPr bwMode="auto">
              <a:xfrm>
                <a:off x="2929" y="2961"/>
                <a:ext cx="190" cy="60"/>
              </a:xfrm>
              <a:prstGeom prst="rect">
                <a:avLst/>
              </a:prstGeom>
              <a:noFill/>
              <a:ln w="9525">
                <a:noFill/>
                <a:miter lim="800000"/>
                <a:headEnd/>
                <a:tailEnd/>
              </a:ln>
            </p:spPr>
          </p:pic>
          <p:pic>
            <p:nvPicPr>
              <p:cNvPr id="21639" name="Picture 89" descr="Generic-Product-1.png"/>
              <p:cNvPicPr>
                <a:picLocks noChangeAspect="1"/>
              </p:cNvPicPr>
              <p:nvPr/>
            </p:nvPicPr>
            <p:blipFill>
              <a:blip r:embed="rId11" cstate="print"/>
              <a:srcRect/>
              <a:stretch>
                <a:fillRect/>
              </a:stretch>
            </p:blipFill>
            <p:spPr bwMode="auto">
              <a:xfrm>
                <a:off x="2929" y="3029"/>
                <a:ext cx="190" cy="60"/>
              </a:xfrm>
              <a:prstGeom prst="rect">
                <a:avLst/>
              </a:prstGeom>
              <a:noFill/>
              <a:ln w="9525">
                <a:noFill/>
                <a:miter lim="800000"/>
                <a:headEnd/>
                <a:tailEnd/>
              </a:ln>
            </p:spPr>
          </p:pic>
          <p:pic>
            <p:nvPicPr>
              <p:cNvPr id="21640" name="Picture 89" descr="Generic-Product-1.png"/>
              <p:cNvPicPr>
                <a:picLocks noChangeAspect="1"/>
              </p:cNvPicPr>
              <p:nvPr/>
            </p:nvPicPr>
            <p:blipFill>
              <a:blip r:embed="rId11" cstate="print"/>
              <a:srcRect/>
              <a:stretch>
                <a:fillRect/>
              </a:stretch>
            </p:blipFill>
            <p:spPr bwMode="auto">
              <a:xfrm>
                <a:off x="2929" y="3096"/>
                <a:ext cx="190" cy="60"/>
              </a:xfrm>
              <a:prstGeom prst="rect">
                <a:avLst/>
              </a:prstGeom>
              <a:noFill/>
              <a:ln w="9525">
                <a:noFill/>
                <a:miter lim="800000"/>
                <a:headEnd/>
                <a:tailEnd/>
              </a:ln>
            </p:spPr>
          </p:pic>
        </p:grpSp>
        <p:grpSp>
          <p:nvGrpSpPr>
            <p:cNvPr id="21628" name="Group 404"/>
            <p:cNvGrpSpPr>
              <a:grpSpLocks/>
            </p:cNvGrpSpPr>
            <p:nvPr/>
          </p:nvGrpSpPr>
          <p:grpSpPr bwMode="auto">
            <a:xfrm>
              <a:off x="8305803" y="4053555"/>
              <a:ext cx="574676" cy="579436"/>
              <a:chOff x="2757" y="2791"/>
              <a:chExt cx="362" cy="365"/>
            </a:xfrm>
          </p:grpSpPr>
          <p:pic>
            <p:nvPicPr>
              <p:cNvPr id="21633" name="Picture 67" descr="L2-L3-Switch.png"/>
              <p:cNvPicPr preferRelativeResize="0">
                <a:picLocks noChangeAspect="1"/>
              </p:cNvPicPr>
              <p:nvPr/>
            </p:nvPicPr>
            <p:blipFill>
              <a:blip r:embed="rId10" cstate="print"/>
              <a:srcRect/>
              <a:stretch>
                <a:fillRect/>
              </a:stretch>
            </p:blipFill>
            <p:spPr bwMode="auto">
              <a:xfrm>
                <a:off x="2757" y="2791"/>
                <a:ext cx="219" cy="219"/>
              </a:xfrm>
              <a:prstGeom prst="rect">
                <a:avLst/>
              </a:prstGeom>
              <a:noFill/>
              <a:ln w="19050">
                <a:noFill/>
                <a:miter lim="800000"/>
                <a:headEnd/>
                <a:tailEnd/>
              </a:ln>
            </p:spPr>
          </p:pic>
          <p:pic>
            <p:nvPicPr>
              <p:cNvPr id="21634" name="Picture 89" descr="Generic-Product-1.png"/>
              <p:cNvPicPr>
                <a:picLocks noChangeAspect="1"/>
              </p:cNvPicPr>
              <p:nvPr/>
            </p:nvPicPr>
            <p:blipFill>
              <a:blip r:embed="rId11" cstate="print"/>
              <a:srcRect/>
              <a:stretch>
                <a:fillRect/>
              </a:stretch>
            </p:blipFill>
            <p:spPr bwMode="auto">
              <a:xfrm>
                <a:off x="2929" y="2961"/>
                <a:ext cx="190" cy="60"/>
              </a:xfrm>
              <a:prstGeom prst="rect">
                <a:avLst/>
              </a:prstGeom>
              <a:noFill/>
              <a:ln w="9525">
                <a:noFill/>
                <a:miter lim="800000"/>
                <a:headEnd/>
                <a:tailEnd/>
              </a:ln>
            </p:spPr>
          </p:pic>
          <p:pic>
            <p:nvPicPr>
              <p:cNvPr id="21635" name="Picture 89" descr="Generic-Product-1.png"/>
              <p:cNvPicPr>
                <a:picLocks noChangeAspect="1"/>
              </p:cNvPicPr>
              <p:nvPr/>
            </p:nvPicPr>
            <p:blipFill>
              <a:blip r:embed="rId11" cstate="print"/>
              <a:srcRect/>
              <a:stretch>
                <a:fillRect/>
              </a:stretch>
            </p:blipFill>
            <p:spPr bwMode="auto">
              <a:xfrm>
                <a:off x="2929" y="3029"/>
                <a:ext cx="190" cy="60"/>
              </a:xfrm>
              <a:prstGeom prst="rect">
                <a:avLst/>
              </a:prstGeom>
              <a:noFill/>
              <a:ln w="9525">
                <a:noFill/>
                <a:miter lim="800000"/>
                <a:headEnd/>
                <a:tailEnd/>
              </a:ln>
            </p:spPr>
          </p:pic>
          <p:pic>
            <p:nvPicPr>
              <p:cNvPr id="21636" name="Picture 89" descr="Generic-Product-1.png"/>
              <p:cNvPicPr>
                <a:picLocks noChangeAspect="1"/>
              </p:cNvPicPr>
              <p:nvPr/>
            </p:nvPicPr>
            <p:blipFill>
              <a:blip r:embed="rId11" cstate="print"/>
              <a:srcRect/>
              <a:stretch>
                <a:fillRect/>
              </a:stretch>
            </p:blipFill>
            <p:spPr bwMode="auto">
              <a:xfrm>
                <a:off x="2929" y="3096"/>
                <a:ext cx="190" cy="60"/>
              </a:xfrm>
              <a:prstGeom prst="rect">
                <a:avLst/>
              </a:prstGeom>
              <a:noFill/>
              <a:ln w="9525">
                <a:noFill/>
                <a:miter lim="800000"/>
                <a:headEnd/>
                <a:tailEnd/>
              </a:ln>
            </p:spPr>
          </p:pic>
        </p:grpSp>
        <p:pic>
          <p:nvPicPr>
            <p:cNvPr id="21629" name="Picture 65" descr="L2-or-L3 Switch.png"/>
            <p:cNvPicPr preferRelativeResize="0">
              <a:picLocks noChangeAspect="1"/>
            </p:cNvPicPr>
            <p:nvPr/>
          </p:nvPicPr>
          <p:blipFill>
            <a:blip r:embed="rId8" cstate="print"/>
            <a:srcRect/>
            <a:stretch>
              <a:fillRect/>
            </a:stretch>
          </p:blipFill>
          <p:spPr bwMode="auto">
            <a:xfrm>
              <a:off x="4745037" y="5275938"/>
              <a:ext cx="307975" cy="307975"/>
            </a:xfrm>
            <a:prstGeom prst="rect">
              <a:avLst/>
            </a:prstGeom>
            <a:noFill/>
            <a:ln w="9525">
              <a:noFill/>
              <a:miter lim="800000"/>
              <a:headEnd/>
              <a:tailEnd/>
            </a:ln>
          </p:spPr>
        </p:pic>
        <p:pic>
          <p:nvPicPr>
            <p:cNvPr id="21630" name="Picture 65" descr="L2-or-L3 Switch.png"/>
            <p:cNvPicPr preferRelativeResize="0">
              <a:picLocks noChangeAspect="1"/>
            </p:cNvPicPr>
            <p:nvPr/>
          </p:nvPicPr>
          <p:blipFill>
            <a:blip r:embed="rId8" cstate="print"/>
            <a:srcRect/>
            <a:stretch>
              <a:fillRect/>
            </a:stretch>
          </p:blipFill>
          <p:spPr bwMode="auto">
            <a:xfrm>
              <a:off x="5507037" y="5275938"/>
              <a:ext cx="307975" cy="307975"/>
            </a:xfrm>
            <a:prstGeom prst="rect">
              <a:avLst/>
            </a:prstGeom>
            <a:noFill/>
            <a:ln w="9525">
              <a:noFill/>
              <a:miter lim="800000"/>
              <a:headEnd/>
              <a:tailEnd/>
            </a:ln>
          </p:spPr>
        </p:pic>
        <p:pic>
          <p:nvPicPr>
            <p:cNvPr id="21631" name="Picture 65" descr="L2-or-L3 Switch.png"/>
            <p:cNvPicPr preferRelativeResize="0">
              <a:picLocks noChangeAspect="1"/>
            </p:cNvPicPr>
            <p:nvPr/>
          </p:nvPicPr>
          <p:blipFill>
            <a:blip r:embed="rId8" cstate="print"/>
            <a:srcRect/>
            <a:stretch>
              <a:fillRect/>
            </a:stretch>
          </p:blipFill>
          <p:spPr bwMode="auto">
            <a:xfrm>
              <a:off x="7793037" y="5275938"/>
              <a:ext cx="307975" cy="307975"/>
            </a:xfrm>
            <a:prstGeom prst="rect">
              <a:avLst/>
            </a:prstGeom>
            <a:noFill/>
            <a:ln w="9525">
              <a:noFill/>
              <a:miter lim="800000"/>
              <a:headEnd/>
              <a:tailEnd/>
            </a:ln>
          </p:spPr>
        </p:pic>
        <p:pic>
          <p:nvPicPr>
            <p:cNvPr id="21632" name="Picture 65" descr="L2-or-L3 Switch.png"/>
            <p:cNvPicPr preferRelativeResize="0">
              <a:picLocks noChangeAspect="1"/>
            </p:cNvPicPr>
            <p:nvPr/>
          </p:nvPicPr>
          <p:blipFill>
            <a:blip r:embed="rId8" cstate="print"/>
            <a:srcRect/>
            <a:stretch>
              <a:fillRect/>
            </a:stretch>
          </p:blipFill>
          <p:spPr bwMode="auto">
            <a:xfrm>
              <a:off x="8555037" y="5275938"/>
              <a:ext cx="307975" cy="307975"/>
            </a:xfrm>
            <a:prstGeom prst="rect">
              <a:avLst/>
            </a:prstGeom>
            <a:noFill/>
            <a:ln w="9525">
              <a:noFill/>
              <a:miter lim="800000"/>
              <a:headEnd/>
              <a:tailEnd/>
            </a:ln>
          </p:spPr>
        </p:pic>
      </p:grpSp>
      <p:sp>
        <p:nvSpPr>
          <p:cNvPr id="21523" name="Rectangle 241"/>
          <p:cNvSpPr>
            <a:spLocks noChangeArrowheads="1"/>
          </p:cNvSpPr>
          <p:nvPr/>
        </p:nvSpPr>
        <p:spPr bwMode="invGray">
          <a:xfrm>
            <a:off x="2930525" y="2057400"/>
            <a:ext cx="3251200" cy="2854325"/>
          </a:xfrm>
          <a:prstGeom prst="roundRect">
            <a:avLst>
              <a:gd name="adj" fmla="val 0"/>
            </a:avLst>
          </a:prstGeom>
          <a:noFill/>
          <a:ln w="38100" algn="ctr">
            <a:solidFill>
              <a:schemeClr val="accent1"/>
            </a:solidFill>
            <a:round/>
            <a:headEnd/>
            <a:tailEnd/>
          </a:ln>
        </p:spPr>
        <p:txBody>
          <a:bodyPr tIns="0" bIns="0" anchor="b" anchorCtr="1"/>
          <a:lstStyle/>
          <a:p>
            <a:pPr algn="ctr">
              <a:lnSpc>
                <a:spcPct val="90000"/>
              </a:lnSpc>
            </a:pPr>
            <a:endParaRPr lang="en-US" sz="2200" b="1" i="1"/>
          </a:p>
        </p:txBody>
      </p:sp>
      <p:grpSp>
        <p:nvGrpSpPr>
          <p:cNvPr id="21524" name="Group 419"/>
          <p:cNvGrpSpPr>
            <a:grpSpLocks/>
          </p:cNvGrpSpPr>
          <p:nvPr/>
        </p:nvGrpSpPr>
        <p:grpSpPr bwMode="auto">
          <a:xfrm>
            <a:off x="5424488" y="5057775"/>
            <a:ext cx="1103312" cy="1800225"/>
            <a:chOff x="3554504" y="4742706"/>
            <a:chExt cx="1371600" cy="2115294"/>
          </a:xfrm>
        </p:grpSpPr>
        <p:sp>
          <p:nvSpPr>
            <p:cNvPr id="355" name="Rectangle 354"/>
            <p:cNvSpPr/>
            <p:nvPr/>
          </p:nvSpPr>
          <p:spPr>
            <a:xfrm>
              <a:off x="3554504" y="5104582"/>
              <a:ext cx="1371600" cy="1466156"/>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21555" name="Straight Connector 355"/>
            <p:cNvCxnSpPr>
              <a:cxnSpLocks noChangeShapeType="1"/>
            </p:cNvCxnSpPr>
            <p:nvPr/>
          </p:nvCxnSpPr>
          <p:spPr bwMode="auto">
            <a:xfrm rot="5400000">
              <a:off x="3803223" y="5771081"/>
              <a:ext cx="874159" cy="0"/>
            </a:xfrm>
            <a:prstGeom prst="line">
              <a:avLst/>
            </a:prstGeom>
            <a:noFill/>
            <a:ln w="25400">
              <a:solidFill>
                <a:schemeClr val="folHlink"/>
              </a:solidFill>
              <a:round/>
              <a:headEnd/>
              <a:tailEnd/>
            </a:ln>
          </p:spPr>
        </p:cxnSp>
        <p:sp>
          <p:nvSpPr>
            <p:cNvPr id="21556" name="Freeform 356"/>
            <p:cNvSpPr>
              <a:spLocks/>
            </p:cNvSpPr>
            <p:nvPr/>
          </p:nvSpPr>
          <p:spPr bwMode="auto">
            <a:xfrm>
              <a:off x="3809999" y="5693810"/>
              <a:ext cx="862851" cy="208080"/>
            </a:xfrm>
            <a:custGeom>
              <a:avLst/>
              <a:gdLst>
                <a:gd name="T0" fmla="*/ 0 w 1429498"/>
                <a:gd name="T1" fmla="*/ 195657 h 267532"/>
                <a:gd name="T2" fmla="*/ 0 w 1429498"/>
                <a:gd name="T3" fmla="*/ 0 h 267532"/>
                <a:gd name="T4" fmla="*/ 862851 w 1429498"/>
                <a:gd name="T5" fmla="*/ 0 h 267532"/>
                <a:gd name="T6" fmla="*/ 862851 w 1429498"/>
                <a:gd name="T7" fmla="*/ 208080 h 2675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29498" h="267532">
                  <a:moveTo>
                    <a:pt x="0" y="251559"/>
                  </a:moveTo>
                  <a:lnTo>
                    <a:pt x="0" y="0"/>
                  </a:lnTo>
                  <a:lnTo>
                    <a:pt x="1429498" y="0"/>
                  </a:lnTo>
                  <a:lnTo>
                    <a:pt x="1429498" y="267532"/>
                  </a:lnTo>
                </a:path>
              </a:pathLst>
            </a:custGeom>
            <a:noFill/>
            <a:ln w="25400">
              <a:solidFill>
                <a:schemeClr val="folHlink"/>
              </a:solidFill>
              <a:round/>
              <a:headEnd/>
              <a:tailEnd/>
            </a:ln>
          </p:spPr>
          <p:txBody>
            <a:bodyPr wrap="none" lIns="0" tIns="0" rIns="0" bIns="0" anchor="ctr"/>
            <a:lstStyle/>
            <a:p>
              <a:endParaRPr lang="en-US"/>
            </a:p>
          </p:txBody>
        </p:sp>
        <p:grpSp>
          <p:nvGrpSpPr>
            <p:cNvPr id="21557" name="Group 142"/>
            <p:cNvGrpSpPr>
              <a:grpSpLocks/>
            </p:cNvGrpSpPr>
            <p:nvPr/>
          </p:nvGrpSpPr>
          <p:grpSpPr bwMode="auto">
            <a:xfrm>
              <a:off x="4054904" y="5808110"/>
              <a:ext cx="822486" cy="711200"/>
              <a:chOff x="4373117" y="3733800"/>
              <a:chExt cx="840010" cy="695325"/>
            </a:xfrm>
          </p:grpSpPr>
          <p:pic>
            <p:nvPicPr>
              <p:cNvPr id="21565" name="Picture 75" descr="Server 1.png"/>
              <p:cNvPicPr>
                <a:picLocks noChangeAspect="1"/>
              </p:cNvPicPr>
              <p:nvPr/>
            </p:nvPicPr>
            <p:blipFill>
              <a:blip r:embed="rId4" cstate="print"/>
              <a:srcRect/>
              <a:stretch>
                <a:fillRect/>
              </a:stretch>
            </p:blipFill>
            <p:spPr bwMode="auto">
              <a:xfrm>
                <a:off x="4373117" y="3733800"/>
                <a:ext cx="401638" cy="695325"/>
              </a:xfrm>
              <a:prstGeom prst="rect">
                <a:avLst/>
              </a:prstGeom>
              <a:noFill/>
              <a:ln w="9525">
                <a:noFill/>
                <a:miter lim="800000"/>
                <a:headEnd/>
                <a:tailEnd/>
              </a:ln>
            </p:spPr>
          </p:pic>
          <p:sp>
            <p:nvSpPr>
              <p:cNvPr id="21566"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200" b="1">
                    <a:solidFill>
                      <a:srgbClr val="333333"/>
                    </a:solidFill>
                  </a:rPr>
                  <a:t>VM2</a:t>
                </a:r>
              </a:p>
            </p:txBody>
          </p:sp>
          <p:pic>
            <p:nvPicPr>
              <p:cNvPr id="21567" name="Picture 75" descr="Server 1.png"/>
              <p:cNvPicPr>
                <a:picLocks noChangeAspect="1"/>
              </p:cNvPicPr>
              <p:nvPr/>
            </p:nvPicPr>
            <p:blipFill>
              <a:blip r:embed="rId4" cstate="print"/>
              <a:srcRect/>
              <a:stretch>
                <a:fillRect/>
              </a:stretch>
            </p:blipFill>
            <p:spPr bwMode="auto">
              <a:xfrm>
                <a:off x="4811489" y="3733800"/>
                <a:ext cx="401638" cy="695325"/>
              </a:xfrm>
              <a:prstGeom prst="rect">
                <a:avLst/>
              </a:prstGeom>
              <a:noFill/>
              <a:ln w="9525">
                <a:noFill/>
                <a:miter lim="800000"/>
                <a:headEnd/>
                <a:tailEnd/>
              </a:ln>
            </p:spPr>
          </p:pic>
          <p:sp>
            <p:nvSpPr>
              <p:cNvPr id="21568" name="TextBox 59"/>
              <p:cNvSpPr txBox="1">
                <a:spLocks noChangeArrowheads="1"/>
              </p:cNvSpPr>
              <p:nvPr/>
            </p:nvSpPr>
            <p:spPr bwMode="auto">
              <a:xfrm>
                <a:off x="4831332" y="3946524"/>
                <a:ext cx="361949" cy="244475"/>
              </a:xfrm>
              <a:prstGeom prst="rect">
                <a:avLst/>
              </a:prstGeom>
              <a:noFill/>
              <a:ln w="9525">
                <a:noFill/>
                <a:miter lim="800000"/>
                <a:headEnd/>
                <a:tailEnd/>
              </a:ln>
            </p:spPr>
            <p:txBody>
              <a:bodyPr wrap="none" anchor="b"/>
              <a:lstStyle/>
              <a:p>
                <a:pPr algn="ctr"/>
                <a:r>
                  <a:rPr lang="en-US" sz="1200" b="1">
                    <a:solidFill>
                      <a:srgbClr val="333333"/>
                    </a:solidFill>
                  </a:rPr>
                  <a:t>VM3</a:t>
                </a:r>
              </a:p>
            </p:txBody>
          </p:sp>
        </p:grpSp>
        <p:grpSp>
          <p:nvGrpSpPr>
            <p:cNvPr id="21558" name="Group 146"/>
            <p:cNvGrpSpPr>
              <a:grpSpLocks/>
            </p:cNvGrpSpPr>
            <p:nvPr/>
          </p:nvGrpSpPr>
          <p:grpSpPr bwMode="auto">
            <a:xfrm>
              <a:off x="3605525" y="5808110"/>
              <a:ext cx="415712" cy="711200"/>
              <a:chOff x="4373117" y="3733800"/>
              <a:chExt cx="401638" cy="695325"/>
            </a:xfrm>
          </p:grpSpPr>
          <p:pic>
            <p:nvPicPr>
              <p:cNvPr id="21563" name="Picture 75" descr="Server 1.png"/>
              <p:cNvPicPr>
                <a:picLocks noChangeAspect="1"/>
              </p:cNvPicPr>
              <p:nvPr/>
            </p:nvPicPr>
            <p:blipFill>
              <a:blip r:embed="rId4" cstate="print"/>
              <a:srcRect/>
              <a:stretch>
                <a:fillRect/>
              </a:stretch>
            </p:blipFill>
            <p:spPr bwMode="auto">
              <a:xfrm>
                <a:off x="4373117" y="3733800"/>
                <a:ext cx="401638" cy="695325"/>
              </a:xfrm>
              <a:prstGeom prst="rect">
                <a:avLst/>
              </a:prstGeom>
              <a:noFill/>
              <a:ln w="9525">
                <a:noFill/>
                <a:miter lim="800000"/>
                <a:headEnd/>
                <a:tailEnd/>
              </a:ln>
            </p:spPr>
          </p:pic>
          <p:sp>
            <p:nvSpPr>
              <p:cNvPr id="21564" name="TextBox 364"/>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200" b="1">
                    <a:solidFill>
                      <a:srgbClr val="333333"/>
                    </a:solidFill>
                  </a:rPr>
                  <a:t>VM1</a:t>
                </a:r>
              </a:p>
            </p:txBody>
          </p:sp>
        </p:grpSp>
        <p:sp>
          <p:nvSpPr>
            <p:cNvPr id="369" name="TextBox 368"/>
            <p:cNvSpPr txBox="1"/>
            <p:nvPr/>
          </p:nvSpPr>
          <p:spPr>
            <a:xfrm>
              <a:off x="3631471" y="6596853"/>
              <a:ext cx="1217666" cy="261147"/>
            </a:xfrm>
            <a:prstGeom prst="rect">
              <a:avLst/>
            </a:prstGeom>
            <a:noFill/>
          </p:spPr>
          <p:txBody>
            <a:bodyPr>
              <a:spAutoFit/>
            </a:bodyPr>
            <a:lstStyle/>
            <a:p>
              <a:pPr algn="ctr">
                <a:defRPr/>
              </a:pPr>
              <a:r>
                <a:rPr lang="en-US" sz="1050" dirty="0"/>
                <a:t>SERVER 2</a:t>
              </a:r>
            </a:p>
          </p:txBody>
        </p:sp>
        <p:sp>
          <p:nvSpPr>
            <p:cNvPr id="21560" name="Freeform 373"/>
            <p:cNvSpPr>
              <a:spLocks/>
            </p:cNvSpPr>
            <p:nvPr/>
          </p:nvSpPr>
          <p:spPr bwMode="auto">
            <a:xfrm>
              <a:off x="4240304" y="4876800"/>
              <a:ext cx="0" cy="746312"/>
            </a:xfrm>
            <a:custGeom>
              <a:avLst/>
              <a:gdLst>
                <a:gd name="T0" fmla="*/ 746312 h 746312"/>
                <a:gd name="T1" fmla="*/ 0 h 746312"/>
                <a:gd name="T2" fmla="*/ 0 60000 65536"/>
                <a:gd name="T3" fmla="*/ 0 60000 65536"/>
              </a:gdLst>
              <a:ahLst/>
              <a:cxnLst>
                <a:cxn ang="T2">
                  <a:pos x="0" y="T0"/>
                </a:cxn>
                <a:cxn ang="T3">
                  <a:pos x="0" y="T1"/>
                </a:cxn>
              </a:cxnLst>
              <a:rect l="0" t="0" r="r" b="b"/>
              <a:pathLst>
                <a:path h="746312">
                  <a:moveTo>
                    <a:pt x="0" y="746312"/>
                  </a:moveTo>
                  <a:lnTo>
                    <a:pt x="0" y="0"/>
                  </a:lnTo>
                </a:path>
              </a:pathLst>
            </a:custGeom>
            <a:noFill/>
            <a:ln w="25400">
              <a:solidFill>
                <a:schemeClr val="hlink"/>
              </a:solidFill>
              <a:round/>
              <a:headEnd/>
              <a:tailEnd/>
            </a:ln>
          </p:spPr>
          <p:txBody>
            <a:bodyPr wrap="none" lIns="0" tIns="0" rIns="0" bIns="0" anchor="ctr"/>
            <a:lstStyle/>
            <a:p>
              <a:endParaRPr lang="en-US"/>
            </a:p>
          </p:txBody>
        </p:sp>
        <p:pic>
          <p:nvPicPr>
            <p:cNvPr id="358" name="Picture 3" descr="C:\Users\User\Desktop\Dog &amp; Pony Show\Juniper\Juniper Template NEW\Juniper Icon Library PNGs\New Folder\L2_L3 Switch 2.png"/>
            <p:cNvPicPr>
              <a:picLocks noChangeAspect="1" noChangeArrowheads="1"/>
            </p:cNvPicPr>
            <p:nvPr/>
          </p:nvPicPr>
          <p:blipFill>
            <a:blip r:embed="rId5" cstate="print"/>
            <a:srcRect/>
            <a:stretch>
              <a:fillRect/>
            </a:stretch>
          </p:blipFill>
          <p:spPr bwMode="auto">
            <a:xfrm>
              <a:off x="4012362" y="5182926"/>
              <a:ext cx="455884" cy="453278"/>
            </a:xfrm>
            <a:prstGeom prst="rect">
              <a:avLst/>
            </a:prstGeom>
            <a:noFill/>
            <a:effectLst>
              <a:outerShdw blurRad="63500" sx="102000" sy="102000" algn="ctr" rotWithShape="0">
                <a:prstClr val="black">
                  <a:alpha val="40000"/>
                </a:prstClr>
              </a:outerShdw>
            </a:effectLst>
          </p:spPr>
        </p:pic>
        <p:sp>
          <p:nvSpPr>
            <p:cNvPr id="359" name="Rectangle 108"/>
            <p:cNvSpPr>
              <a:spLocks noChangeArrowheads="1"/>
            </p:cNvSpPr>
            <p:nvPr/>
          </p:nvSpPr>
          <p:spPr bwMode="invGray">
            <a:xfrm>
              <a:off x="4041964" y="4742706"/>
              <a:ext cx="396679" cy="277936"/>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lIns="0" tIns="0" rIns="0" bIns="0" anchor="ctr"/>
            <a:lstStyle/>
            <a:p>
              <a:pPr algn="ctr">
                <a:defRPr/>
              </a:pPr>
              <a:r>
                <a:rPr lang="en-US" sz="1400" dirty="0">
                  <a:solidFill>
                    <a:srgbClr val="FFFFFF"/>
                  </a:solidFill>
                </a:rPr>
                <a:t>NIC</a:t>
              </a:r>
            </a:p>
          </p:txBody>
        </p:sp>
      </p:grpSp>
      <p:grpSp>
        <p:nvGrpSpPr>
          <p:cNvPr id="21525" name="Group 418"/>
          <p:cNvGrpSpPr>
            <a:grpSpLocks/>
          </p:cNvGrpSpPr>
          <p:nvPr/>
        </p:nvGrpSpPr>
        <p:grpSpPr bwMode="auto">
          <a:xfrm>
            <a:off x="2727325" y="5964238"/>
            <a:ext cx="333375" cy="604837"/>
            <a:chOff x="203421" y="5808116"/>
            <a:chExt cx="415712" cy="711201"/>
          </a:xfrm>
        </p:grpSpPr>
        <p:pic>
          <p:nvPicPr>
            <p:cNvPr id="21552" name="Picture 75" descr="Server 1.png"/>
            <p:cNvPicPr>
              <a:picLocks noChangeAspect="1"/>
            </p:cNvPicPr>
            <p:nvPr/>
          </p:nvPicPr>
          <p:blipFill>
            <a:blip r:embed="rId4" cstate="print"/>
            <a:srcRect/>
            <a:stretch>
              <a:fillRect/>
            </a:stretch>
          </p:blipFill>
          <p:spPr bwMode="auto">
            <a:xfrm>
              <a:off x="203421" y="5808116"/>
              <a:ext cx="415712" cy="711201"/>
            </a:xfrm>
            <a:prstGeom prst="rect">
              <a:avLst/>
            </a:prstGeom>
            <a:noFill/>
            <a:ln w="9525">
              <a:noFill/>
              <a:miter lim="800000"/>
              <a:headEnd/>
              <a:tailEnd/>
            </a:ln>
          </p:spPr>
        </p:pic>
        <p:sp>
          <p:nvSpPr>
            <p:cNvPr id="21553" name="TextBox 417"/>
            <p:cNvSpPr txBox="1">
              <a:spLocks noChangeArrowheads="1"/>
            </p:cNvSpPr>
            <p:nvPr/>
          </p:nvSpPr>
          <p:spPr bwMode="auto">
            <a:xfrm>
              <a:off x="223960" y="6025692"/>
              <a:ext cx="374633" cy="250057"/>
            </a:xfrm>
            <a:prstGeom prst="rect">
              <a:avLst/>
            </a:prstGeom>
            <a:noFill/>
            <a:ln w="9525">
              <a:noFill/>
              <a:miter lim="800000"/>
              <a:headEnd/>
              <a:tailEnd/>
            </a:ln>
          </p:spPr>
          <p:txBody>
            <a:bodyPr wrap="none" anchor="b"/>
            <a:lstStyle/>
            <a:p>
              <a:pPr algn="ctr"/>
              <a:r>
                <a:rPr lang="en-US" sz="1200" b="1">
                  <a:solidFill>
                    <a:srgbClr val="333333"/>
                  </a:solidFill>
                </a:rPr>
                <a:t>VM1</a:t>
              </a:r>
            </a:p>
          </p:txBody>
        </p:sp>
      </p:grpSp>
      <p:grpSp>
        <p:nvGrpSpPr>
          <p:cNvPr id="869" name="Group 323"/>
          <p:cNvGrpSpPr>
            <a:grpSpLocks/>
          </p:cNvGrpSpPr>
          <p:nvPr/>
        </p:nvGrpSpPr>
        <p:grpSpPr bwMode="auto">
          <a:xfrm>
            <a:off x="304800" y="1028700"/>
            <a:ext cx="8534400" cy="947738"/>
            <a:chOff x="304800" y="1028701"/>
            <a:chExt cx="8534400" cy="947629"/>
          </a:xfrm>
        </p:grpSpPr>
        <p:sp>
          <p:nvSpPr>
            <p:cNvPr id="273" name="TextBox 272"/>
            <p:cNvSpPr txBox="1"/>
            <p:nvPr/>
          </p:nvSpPr>
          <p:spPr>
            <a:xfrm>
              <a:off x="304800" y="1028701"/>
              <a:ext cx="8534400" cy="914295"/>
            </a:xfrm>
            <a:prstGeom prst="rect">
              <a:avLst/>
            </a:prstGeom>
            <a:solidFill>
              <a:schemeClr val="accent5">
                <a:lumMod val="75000"/>
              </a:schemeClr>
            </a:solidFill>
            <a:ln w="25400">
              <a:solidFill>
                <a:schemeClr val="accent1">
                  <a:lumMod val="75000"/>
                </a:schemeClr>
              </a:solidFill>
            </a:ln>
            <a:effectLst>
              <a:outerShdw blurRad="50800" dist="38100" dir="2700000" algn="tl" rotWithShape="0">
                <a:prstClr val="black">
                  <a:alpha val="40000"/>
                </a:prstClr>
              </a:outerShdw>
            </a:effectLst>
          </p:spPr>
          <p:txBody>
            <a:bodyPr tIns="91440" bIns="91440"/>
            <a:lstStyle/>
            <a:p>
              <a:pPr marL="177800" indent="-177800">
                <a:lnSpc>
                  <a:spcPts val="1900"/>
                </a:lnSpc>
                <a:spcAft>
                  <a:spcPts val="600"/>
                </a:spcAft>
                <a:buClr>
                  <a:srgbClr val="4D4D4D"/>
                </a:buClr>
                <a:tabLst>
                  <a:tab pos="177800" algn="l"/>
                </a:tabLst>
                <a:defRPr/>
              </a:pPr>
              <a:endParaRPr lang="en-US" sz="1500" dirty="0">
                <a:solidFill>
                  <a:srgbClr val="494949"/>
                </a:solidFill>
              </a:endParaRPr>
            </a:p>
          </p:txBody>
        </p:sp>
        <p:sp>
          <p:nvSpPr>
            <p:cNvPr id="321" name="Rectangle 320"/>
            <p:cNvSpPr/>
            <p:nvPr/>
          </p:nvSpPr>
          <p:spPr>
            <a:xfrm>
              <a:off x="304800" y="1142988"/>
              <a:ext cx="8534400" cy="685721"/>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4" name="Rectangle 283"/>
            <p:cNvSpPr/>
            <p:nvPr/>
          </p:nvSpPr>
          <p:spPr>
            <a:xfrm>
              <a:off x="2590800" y="1104892"/>
              <a:ext cx="2914650" cy="761912"/>
            </a:xfrm>
            <a:prstGeom prst="rect">
              <a:avLst/>
            </a:prstGeom>
            <a:solidFill>
              <a:schemeClr val="accent5">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7" name="Rectangle 286"/>
            <p:cNvSpPr/>
            <p:nvPr/>
          </p:nvSpPr>
          <p:spPr>
            <a:xfrm>
              <a:off x="533400" y="1292196"/>
              <a:ext cx="1981200" cy="400004"/>
            </a:xfrm>
            <a:prstGeom prst="rect">
              <a:avLst/>
            </a:prstGeom>
            <a:ln>
              <a:noFill/>
            </a:ln>
          </p:spPr>
          <p:txBody>
            <a:bodyPr>
              <a:spAutoFit/>
            </a:bodyPr>
            <a:lstStyle/>
            <a:p>
              <a:pPr algn="ctr">
                <a:defRPr/>
              </a:pPr>
              <a:r>
                <a:rPr lang="en-US" sz="2000" b="1" dirty="0">
                  <a:solidFill>
                    <a:schemeClr val="bg1"/>
                  </a:solidFill>
                  <a:effectLst>
                    <a:outerShdw blurRad="50800" dist="38100" dir="2700000" algn="tl" rotWithShape="0">
                      <a:prstClr val="black">
                        <a:alpha val="40000"/>
                      </a:prstClr>
                    </a:outerShdw>
                  </a:effectLst>
                </a:rPr>
                <a:t>COMPLEX:</a:t>
              </a:r>
            </a:p>
          </p:txBody>
        </p:sp>
        <p:sp>
          <p:nvSpPr>
            <p:cNvPr id="21549" name="TextBox 287"/>
            <p:cNvSpPr txBox="1">
              <a:spLocks noChangeArrowheads="1"/>
            </p:cNvSpPr>
            <p:nvPr/>
          </p:nvSpPr>
          <p:spPr bwMode="auto">
            <a:xfrm>
              <a:off x="2895600" y="1219200"/>
              <a:ext cx="2133600" cy="535531"/>
            </a:xfrm>
            <a:prstGeom prst="rect">
              <a:avLst/>
            </a:prstGeom>
            <a:noFill/>
            <a:ln w="9525">
              <a:noFill/>
              <a:miter lim="800000"/>
              <a:headEnd/>
              <a:tailEnd/>
            </a:ln>
          </p:spPr>
          <p:txBody>
            <a:bodyPr>
              <a:spAutoFit/>
            </a:bodyPr>
            <a:lstStyle/>
            <a:p>
              <a:pPr algn="ctr">
                <a:lnSpc>
                  <a:spcPct val="80000"/>
                </a:lnSpc>
              </a:pPr>
              <a:r>
                <a:rPr lang="en-US"/>
                <a:t>Too Many Devices to Manage</a:t>
              </a:r>
            </a:p>
          </p:txBody>
        </p:sp>
        <p:sp>
          <p:nvSpPr>
            <p:cNvPr id="291" name="Rectangle 290"/>
            <p:cNvSpPr/>
            <p:nvPr/>
          </p:nvSpPr>
          <p:spPr>
            <a:xfrm>
              <a:off x="5638800" y="1104892"/>
              <a:ext cx="2914650" cy="761912"/>
            </a:xfrm>
            <a:prstGeom prst="rect">
              <a:avLst/>
            </a:prstGeom>
            <a:solidFill>
              <a:schemeClr val="accent5">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551" name="TextBox 294"/>
            <p:cNvSpPr txBox="1">
              <a:spLocks noChangeArrowheads="1"/>
            </p:cNvSpPr>
            <p:nvPr/>
          </p:nvSpPr>
          <p:spPr bwMode="auto">
            <a:xfrm>
              <a:off x="6096000" y="1219200"/>
              <a:ext cx="2133600" cy="757130"/>
            </a:xfrm>
            <a:prstGeom prst="rect">
              <a:avLst/>
            </a:prstGeom>
            <a:noFill/>
            <a:ln w="9525">
              <a:noFill/>
              <a:miter lim="800000"/>
              <a:headEnd/>
              <a:tailEnd/>
            </a:ln>
          </p:spPr>
          <p:txBody>
            <a:bodyPr>
              <a:spAutoFit/>
            </a:bodyPr>
            <a:lstStyle/>
            <a:p>
              <a:pPr algn="ctr">
                <a:lnSpc>
                  <a:spcPct val="80000"/>
                </a:lnSpc>
              </a:pPr>
              <a:r>
                <a:rPr lang="en-US"/>
                <a:t>Additional virtual switches</a:t>
              </a:r>
            </a:p>
            <a:p>
              <a:pPr algn="ctr">
                <a:lnSpc>
                  <a:spcPct val="80000"/>
                </a:lnSpc>
              </a:pPr>
              <a:endParaRPr lang="en-US"/>
            </a:p>
          </p:txBody>
        </p:sp>
      </p:grpSp>
      <p:sp>
        <p:nvSpPr>
          <p:cNvPr id="304" name="Rectangle 303"/>
          <p:cNvSpPr/>
          <p:nvPr/>
        </p:nvSpPr>
        <p:spPr>
          <a:xfrm>
            <a:off x="215900" y="2301875"/>
            <a:ext cx="2209800" cy="307975"/>
          </a:xfrm>
          <a:prstGeom prst="rect">
            <a:avLst/>
          </a:prstGeom>
          <a:ln>
            <a:noFill/>
          </a:ln>
        </p:spPr>
        <p:txBody>
          <a:bodyPr>
            <a:spAutoFit/>
          </a:bodyPr>
          <a:lstStyle/>
          <a:p>
            <a:pPr algn="ctr">
              <a:defRPr/>
            </a:pPr>
            <a:r>
              <a:rPr lang="en-US" sz="1400" b="1" dirty="0">
                <a:solidFill>
                  <a:schemeClr val="bg1"/>
                </a:solidFill>
                <a:effectLst>
                  <a:outerShdw blurRad="50800" dist="38100" dir="2700000" algn="tl" rotWithShape="0">
                    <a:prstClr val="black">
                      <a:alpha val="40000"/>
                    </a:prstClr>
                  </a:outerShdw>
                </a:effectLst>
              </a:rPr>
              <a:t>INFRASTRUCTURE:</a:t>
            </a:r>
          </a:p>
        </p:txBody>
      </p:sp>
      <p:sp>
        <p:nvSpPr>
          <p:cNvPr id="305" name="Rectangle 304"/>
          <p:cNvSpPr/>
          <p:nvPr/>
        </p:nvSpPr>
        <p:spPr>
          <a:xfrm>
            <a:off x="6743700" y="2209800"/>
            <a:ext cx="2209800" cy="523875"/>
          </a:xfrm>
          <a:prstGeom prst="rect">
            <a:avLst/>
          </a:prstGeom>
          <a:ln>
            <a:noFill/>
          </a:ln>
        </p:spPr>
        <p:txBody>
          <a:bodyPr>
            <a:spAutoFit/>
          </a:bodyPr>
          <a:lstStyle/>
          <a:p>
            <a:pPr algn="ctr">
              <a:defRPr/>
            </a:pPr>
            <a:r>
              <a:rPr lang="en-US" sz="1400" b="1" dirty="0">
                <a:solidFill>
                  <a:schemeClr val="bg1"/>
                </a:solidFill>
                <a:effectLst>
                  <a:outerShdw blurRad="50800" dist="38100" dir="2700000" algn="tl" rotWithShape="0">
                    <a:prstClr val="black">
                      <a:alpha val="40000"/>
                    </a:prstClr>
                  </a:outerShdw>
                </a:effectLst>
              </a:rPr>
              <a:t>LACK OF ADDITIONAL SERVICES:</a:t>
            </a:r>
          </a:p>
        </p:txBody>
      </p:sp>
      <p:grpSp>
        <p:nvGrpSpPr>
          <p:cNvPr id="870" name="Group 318"/>
          <p:cNvGrpSpPr>
            <a:grpSpLocks/>
          </p:cNvGrpSpPr>
          <p:nvPr/>
        </p:nvGrpSpPr>
        <p:grpSpPr bwMode="auto">
          <a:xfrm>
            <a:off x="342900" y="2946400"/>
            <a:ext cx="1968500" cy="1193800"/>
            <a:chOff x="508000" y="2743200"/>
            <a:chExt cx="1968500" cy="1193800"/>
          </a:xfrm>
        </p:grpSpPr>
        <p:sp>
          <p:nvSpPr>
            <p:cNvPr id="306" name="Rectangle 305"/>
            <p:cNvSpPr/>
            <p:nvPr/>
          </p:nvSpPr>
          <p:spPr>
            <a:xfrm>
              <a:off x="508000" y="2755900"/>
              <a:ext cx="1968500" cy="1181100"/>
            </a:xfrm>
            <a:prstGeom prst="rect">
              <a:avLst/>
            </a:prstGeom>
            <a:solidFill>
              <a:schemeClr val="accent5">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544" name="TextBox 306"/>
            <p:cNvSpPr txBox="1">
              <a:spLocks noChangeArrowheads="1"/>
            </p:cNvSpPr>
            <p:nvPr/>
          </p:nvSpPr>
          <p:spPr bwMode="auto">
            <a:xfrm>
              <a:off x="533400" y="2743200"/>
              <a:ext cx="1905000" cy="1115690"/>
            </a:xfrm>
            <a:prstGeom prst="rect">
              <a:avLst/>
            </a:prstGeom>
            <a:noFill/>
            <a:ln w="9525">
              <a:noFill/>
              <a:miter lim="800000"/>
              <a:headEnd/>
              <a:tailEnd/>
            </a:ln>
          </p:spPr>
          <p:txBody>
            <a:bodyPr>
              <a:spAutoFit/>
            </a:bodyPr>
            <a:lstStyle/>
            <a:p>
              <a:pPr>
                <a:lnSpc>
                  <a:spcPct val="95000"/>
                </a:lnSpc>
              </a:pPr>
              <a:r>
                <a:rPr lang="en-US" sz="1400" b="1">
                  <a:solidFill>
                    <a:schemeClr val="tx2"/>
                  </a:solidFill>
                </a:rPr>
                <a:t>POOR PERFORMANCE</a:t>
              </a:r>
            </a:p>
            <a:p>
              <a:pPr>
                <a:lnSpc>
                  <a:spcPct val="95000"/>
                </a:lnSpc>
              </a:pPr>
              <a:r>
                <a:rPr lang="en-US" sz="1400"/>
                <a:t>Multiple layers</a:t>
              </a:r>
            </a:p>
            <a:p>
              <a:pPr>
                <a:lnSpc>
                  <a:spcPct val="95000"/>
                </a:lnSpc>
              </a:pPr>
              <a:r>
                <a:rPr lang="en-US" sz="1400"/>
                <a:t>Across North-South path</a:t>
              </a:r>
            </a:p>
          </p:txBody>
        </p:sp>
      </p:grpSp>
      <p:grpSp>
        <p:nvGrpSpPr>
          <p:cNvPr id="871" name="Group 319"/>
          <p:cNvGrpSpPr>
            <a:grpSpLocks/>
          </p:cNvGrpSpPr>
          <p:nvPr/>
        </p:nvGrpSpPr>
        <p:grpSpPr bwMode="auto">
          <a:xfrm>
            <a:off x="342900" y="4279898"/>
            <a:ext cx="1968500" cy="1143000"/>
            <a:chOff x="508000" y="4343400"/>
            <a:chExt cx="1968500" cy="1143341"/>
          </a:xfrm>
        </p:grpSpPr>
        <p:sp>
          <p:nvSpPr>
            <p:cNvPr id="308" name="Rectangle 307"/>
            <p:cNvSpPr/>
            <p:nvPr/>
          </p:nvSpPr>
          <p:spPr>
            <a:xfrm>
              <a:off x="508000" y="4356104"/>
              <a:ext cx="1968500" cy="1130637"/>
            </a:xfrm>
            <a:prstGeom prst="rect">
              <a:avLst/>
            </a:prstGeom>
            <a:solidFill>
              <a:schemeClr val="accent5">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542" name="TextBox 308"/>
            <p:cNvSpPr txBox="1">
              <a:spLocks noChangeArrowheads="1"/>
            </p:cNvSpPr>
            <p:nvPr/>
          </p:nvSpPr>
          <p:spPr bwMode="auto">
            <a:xfrm>
              <a:off x="533400" y="4343400"/>
              <a:ext cx="1905000" cy="706557"/>
            </a:xfrm>
            <a:prstGeom prst="rect">
              <a:avLst/>
            </a:prstGeom>
            <a:noFill/>
            <a:ln w="9525">
              <a:noFill/>
              <a:miter lim="800000"/>
              <a:headEnd/>
              <a:tailEnd/>
            </a:ln>
          </p:spPr>
          <p:txBody>
            <a:bodyPr>
              <a:spAutoFit/>
            </a:bodyPr>
            <a:lstStyle/>
            <a:p>
              <a:pPr>
                <a:lnSpc>
                  <a:spcPct val="95000"/>
                </a:lnSpc>
              </a:pPr>
              <a:r>
                <a:rPr lang="en-US" sz="1400" b="1" dirty="0">
                  <a:solidFill>
                    <a:schemeClr val="tx2"/>
                  </a:solidFill>
                </a:rPr>
                <a:t>PROPRIETARY:</a:t>
              </a:r>
            </a:p>
            <a:p>
              <a:pPr>
                <a:lnSpc>
                  <a:spcPct val="95000"/>
                </a:lnSpc>
              </a:pPr>
              <a:r>
                <a:rPr lang="en-US" sz="1400" dirty="0"/>
                <a:t>Pre-standard </a:t>
              </a:r>
              <a:r>
                <a:rPr lang="en-US" sz="1400" dirty="0" smtClean="0"/>
                <a:t>protocols</a:t>
              </a:r>
              <a:endParaRPr lang="en-US" sz="1400" dirty="0"/>
            </a:p>
          </p:txBody>
        </p:sp>
      </p:grpSp>
      <p:grpSp>
        <p:nvGrpSpPr>
          <p:cNvPr id="872" name="Group 317"/>
          <p:cNvGrpSpPr>
            <a:grpSpLocks/>
          </p:cNvGrpSpPr>
          <p:nvPr/>
        </p:nvGrpSpPr>
        <p:grpSpPr bwMode="auto">
          <a:xfrm>
            <a:off x="6838950" y="2946400"/>
            <a:ext cx="1968500" cy="1193800"/>
            <a:chOff x="6677025" y="2743200"/>
            <a:chExt cx="1968500" cy="1193800"/>
          </a:xfrm>
        </p:grpSpPr>
        <p:sp>
          <p:nvSpPr>
            <p:cNvPr id="310" name="Rectangle 309"/>
            <p:cNvSpPr/>
            <p:nvPr/>
          </p:nvSpPr>
          <p:spPr>
            <a:xfrm>
              <a:off x="6677025" y="2755900"/>
              <a:ext cx="1968500" cy="1181100"/>
            </a:xfrm>
            <a:prstGeom prst="rect">
              <a:avLst/>
            </a:prstGeom>
            <a:solidFill>
              <a:schemeClr val="accent5">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540" name="TextBox 310"/>
            <p:cNvSpPr txBox="1">
              <a:spLocks noChangeArrowheads="1"/>
            </p:cNvSpPr>
            <p:nvPr/>
          </p:nvSpPr>
          <p:spPr bwMode="auto">
            <a:xfrm>
              <a:off x="6702425" y="2743200"/>
              <a:ext cx="1905000" cy="1144929"/>
            </a:xfrm>
            <a:prstGeom prst="rect">
              <a:avLst/>
            </a:prstGeom>
            <a:noFill/>
            <a:ln w="9525">
              <a:noFill/>
              <a:miter lim="800000"/>
              <a:headEnd/>
              <a:tailEnd/>
            </a:ln>
          </p:spPr>
          <p:txBody>
            <a:bodyPr>
              <a:spAutoFit/>
            </a:bodyPr>
            <a:lstStyle/>
            <a:p>
              <a:pPr>
                <a:lnSpc>
                  <a:spcPct val="95000"/>
                </a:lnSpc>
              </a:pPr>
              <a:r>
                <a:rPr lang="en-US" sz="1400" b="1">
                  <a:solidFill>
                    <a:schemeClr val="tx2"/>
                  </a:solidFill>
                </a:rPr>
                <a:t>MOBILITY:</a:t>
              </a:r>
            </a:p>
            <a:p>
              <a:pPr>
                <a:lnSpc>
                  <a:spcPct val="95000"/>
                </a:lnSpc>
              </a:pPr>
              <a:r>
                <a:rPr lang="en-US" sz="1400"/>
                <a:t>North-south path</a:t>
              </a:r>
            </a:p>
            <a:p>
              <a:pPr>
                <a:lnSpc>
                  <a:spcPct val="95000"/>
                </a:lnSpc>
              </a:pPr>
              <a:r>
                <a:rPr lang="en-US" sz="1400"/>
                <a:t>Scale &amp; scope of L2 adjacencies</a:t>
              </a:r>
            </a:p>
            <a:p>
              <a:pPr>
                <a:lnSpc>
                  <a:spcPct val="95000"/>
                </a:lnSpc>
              </a:pPr>
              <a:r>
                <a:rPr lang="en-US" sz="1400"/>
                <a:t>Across sites</a:t>
              </a:r>
            </a:p>
          </p:txBody>
        </p:sp>
      </p:grpSp>
      <p:grpSp>
        <p:nvGrpSpPr>
          <p:cNvPr id="873" name="Group 316"/>
          <p:cNvGrpSpPr>
            <a:grpSpLocks/>
          </p:cNvGrpSpPr>
          <p:nvPr/>
        </p:nvGrpSpPr>
        <p:grpSpPr bwMode="auto">
          <a:xfrm>
            <a:off x="6838950" y="4279900"/>
            <a:ext cx="1968500" cy="1143000"/>
            <a:chOff x="6677025" y="4343400"/>
            <a:chExt cx="1968500" cy="1143000"/>
          </a:xfrm>
        </p:grpSpPr>
        <p:sp>
          <p:nvSpPr>
            <p:cNvPr id="312" name="Rectangle 311"/>
            <p:cNvSpPr/>
            <p:nvPr/>
          </p:nvSpPr>
          <p:spPr>
            <a:xfrm>
              <a:off x="6677025" y="4356100"/>
              <a:ext cx="1968500" cy="1130300"/>
            </a:xfrm>
            <a:prstGeom prst="rect">
              <a:avLst/>
            </a:prstGeom>
            <a:solidFill>
              <a:schemeClr val="accent5">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538" name="TextBox 312"/>
            <p:cNvSpPr txBox="1">
              <a:spLocks noChangeArrowheads="1"/>
            </p:cNvSpPr>
            <p:nvPr/>
          </p:nvSpPr>
          <p:spPr bwMode="auto">
            <a:xfrm>
              <a:off x="6702425" y="4343400"/>
              <a:ext cx="1905000" cy="940257"/>
            </a:xfrm>
            <a:prstGeom prst="rect">
              <a:avLst/>
            </a:prstGeom>
            <a:noFill/>
            <a:ln w="9525">
              <a:noFill/>
              <a:miter lim="800000"/>
              <a:headEnd/>
              <a:tailEnd/>
            </a:ln>
          </p:spPr>
          <p:txBody>
            <a:bodyPr>
              <a:spAutoFit/>
            </a:bodyPr>
            <a:lstStyle/>
            <a:p>
              <a:pPr>
                <a:lnSpc>
                  <a:spcPct val="95000"/>
                </a:lnSpc>
              </a:pPr>
              <a:r>
                <a:rPr lang="en-US" sz="1400" b="1">
                  <a:solidFill>
                    <a:schemeClr val="tx2"/>
                  </a:solidFill>
                </a:rPr>
                <a:t>SECURITY:</a:t>
              </a:r>
              <a:r>
                <a:rPr lang="en-US" sz="1600" b="1">
                  <a:solidFill>
                    <a:schemeClr val="tx2"/>
                  </a:solidFill>
                </a:rPr>
                <a:t/>
              </a:r>
              <a:br>
                <a:rPr lang="en-US" sz="1600" b="1">
                  <a:solidFill>
                    <a:schemeClr val="tx2"/>
                  </a:solidFill>
                </a:rPr>
              </a:br>
              <a:r>
                <a:rPr lang="en-US" sz="1400"/>
                <a:t>Silo’ed , unavailable </a:t>
              </a:r>
              <a:br>
                <a:rPr lang="en-US" sz="1400"/>
              </a:br>
              <a:r>
                <a:rPr lang="en-US" sz="1400"/>
                <a:t>across domains Intra-VM traffic</a:t>
              </a:r>
            </a:p>
          </p:txBody>
        </p:sp>
      </p:grpSp>
      <p:grpSp>
        <p:nvGrpSpPr>
          <p:cNvPr id="874" name="Group 315"/>
          <p:cNvGrpSpPr>
            <a:grpSpLocks/>
          </p:cNvGrpSpPr>
          <p:nvPr/>
        </p:nvGrpSpPr>
        <p:grpSpPr bwMode="auto">
          <a:xfrm>
            <a:off x="6838950" y="5562600"/>
            <a:ext cx="1968500" cy="965200"/>
            <a:chOff x="6677025" y="5550357"/>
            <a:chExt cx="1968500" cy="965200"/>
          </a:xfrm>
        </p:grpSpPr>
        <p:sp>
          <p:nvSpPr>
            <p:cNvPr id="314" name="Rectangle 313"/>
            <p:cNvSpPr/>
            <p:nvPr/>
          </p:nvSpPr>
          <p:spPr>
            <a:xfrm>
              <a:off x="6677025" y="5550357"/>
              <a:ext cx="1968500" cy="965200"/>
            </a:xfrm>
            <a:prstGeom prst="rect">
              <a:avLst/>
            </a:prstGeom>
            <a:solidFill>
              <a:schemeClr val="accent5">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536" name="TextBox 314"/>
            <p:cNvSpPr txBox="1">
              <a:spLocks noChangeArrowheads="1"/>
            </p:cNvSpPr>
            <p:nvPr/>
          </p:nvSpPr>
          <p:spPr bwMode="auto">
            <a:xfrm>
              <a:off x="6702425" y="5562600"/>
              <a:ext cx="1905000" cy="940257"/>
            </a:xfrm>
            <a:prstGeom prst="rect">
              <a:avLst/>
            </a:prstGeom>
            <a:noFill/>
            <a:ln w="9525">
              <a:noFill/>
              <a:miter lim="800000"/>
              <a:headEnd/>
              <a:tailEnd/>
            </a:ln>
          </p:spPr>
          <p:txBody>
            <a:bodyPr>
              <a:spAutoFit/>
            </a:bodyPr>
            <a:lstStyle/>
            <a:p>
              <a:pPr>
                <a:lnSpc>
                  <a:spcPct val="95000"/>
                </a:lnSpc>
              </a:pPr>
              <a:r>
                <a:rPr lang="en-US" sz="1400" b="1">
                  <a:solidFill>
                    <a:schemeClr val="tx2"/>
                  </a:solidFill>
                </a:rPr>
                <a:t>MANAGEABILITY:</a:t>
              </a:r>
              <a:r>
                <a:rPr lang="en-US" sz="1600" b="1">
                  <a:solidFill>
                    <a:schemeClr val="tx2"/>
                  </a:solidFill>
                </a:rPr>
                <a:t/>
              </a:r>
              <a:br>
                <a:rPr lang="en-US" sz="1600" b="1">
                  <a:solidFill>
                    <a:schemeClr val="tx2"/>
                  </a:solidFill>
                </a:rPr>
              </a:br>
              <a:r>
                <a:rPr lang="en-US" sz="1400"/>
                <a:t>Orchestration between the physical and virtual network </a:t>
              </a:r>
            </a:p>
          </p:txBody>
        </p:sp>
      </p:grpSp>
      <p:sp>
        <p:nvSpPr>
          <p:cNvPr id="323" name="Rectangle 322"/>
          <p:cNvSpPr/>
          <p:nvPr/>
        </p:nvSpPr>
        <p:spPr>
          <a:xfrm>
            <a:off x="6781800" y="2146300"/>
            <a:ext cx="2057400" cy="68580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869"/>
                                        </p:tgtEl>
                                        <p:attrNameLst>
                                          <p:attrName>style.visibility</p:attrName>
                                        </p:attrNameLst>
                                      </p:cBhvr>
                                      <p:to>
                                        <p:strVal val="visible"/>
                                      </p:to>
                                    </p:set>
                                    <p:animEffect transition="in" filter="barn(outVertical)">
                                      <p:cBhvr>
                                        <p:cTn id="7" dur="500"/>
                                        <p:tgtEl>
                                          <p:spTgt spid="869"/>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03"/>
                                        </p:tgtEl>
                                        <p:attrNameLst>
                                          <p:attrName>style.visibility</p:attrName>
                                        </p:attrNameLst>
                                      </p:cBhvr>
                                      <p:to>
                                        <p:strVal val="visible"/>
                                      </p:to>
                                    </p:set>
                                    <p:animEffect transition="in" filter="fade">
                                      <p:cBhvr>
                                        <p:cTn id="12" dur="1000"/>
                                        <p:tgtEl>
                                          <p:spTgt spid="303"/>
                                        </p:tgtEl>
                                      </p:cBhvr>
                                    </p:animEffect>
                                    <p:anim calcmode="lin" valueType="num">
                                      <p:cBhvr>
                                        <p:cTn id="13" dur="1000" fill="hold"/>
                                        <p:tgtEl>
                                          <p:spTgt spid="303"/>
                                        </p:tgtEl>
                                        <p:attrNameLst>
                                          <p:attrName>ppt_x</p:attrName>
                                        </p:attrNameLst>
                                      </p:cBhvr>
                                      <p:tavLst>
                                        <p:tav tm="0">
                                          <p:val>
                                            <p:strVal val="#ppt_x"/>
                                          </p:val>
                                        </p:tav>
                                        <p:tav tm="100000">
                                          <p:val>
                                            <p:strVal val="#ppt_x"/>
                                          </p:val>
                                        </p:tav>
                                      </p:tavLst>
                                    </p:anim>
                                    <p:anim calcmode="lin" valueType="num">
                                      <p:cBhvr>
                                        <p:cTn id="14" dur="1000" fill="hold"/>
                                        <p:tgtEl>
                                          <p:spTgt spid="303"/>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22"/>
                                        </p:tgtEl>
                                        <p:attrNameLst>
                                          <p:attrName>style.visibility</p:attrName>
                                        </p:attrNameLst>
                                      </p:cBhvr>
                                      <p:to>
                                        <p:strVal val="visible"/>
                                      </p:to>
                                    </p:set>
                                    <p:animEffect transition="in" filter="fade">
                                      <p:cBhvr>
                                        <p:cTn id="17" dur="1000"/>
                                        <p:tgtEl>
                                          <p:spTgt spid="322"/>
                                        </p:tgtEl>
                                      </p:cBhvr>
                                    </p:animEffect>
                                    <p:anim calcmode="lin" valueType="num">
                                      <p:cBhvr>
                                        <p:cTn id="18" dur="1000" fill="hold"/>
                                        <p:tgtEl>
                                          <p:spTgt spid="322"/>
                                        </p:tgtEl>
                                        <p:attrNameLst>
                                          <p:attrName>ppt_x</p:attrName>
                                        </p:attrNameLst>
                                      </p:cBhvr>
                                      <p:tavLst>
                                        <p:tav tm="0">
                                          <p:val>
                                            <p:strVal val="#ppt_x"/>
                                          </p:val>
                                        </p:tav>
                                        <p:tav tm="100000">
                                          <p:val>
                                            <p:strVal val="#ppt_x"/>
                                          </p:val>
                                        </p:tav>
                                      </p:tavLst>
                                    </p:anim>
                                    <p:anim calcmode="lin" valueType="num">
                                      <p:cBhvr>
                                        <p:cTn id="19" dur="1000" fill="hold"/>
                                        <p:tgtEl>
                                          <p:spTgt spid="322"/>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04"/>
                                        </p:tgtEl>
                                        <p:attrNameLst>
                                          <p:attrName>style.visibility</p:attrName>
                                        </p:attrNameLst>
                                      </p:cBhvr>
                                      <p:to>
                                        <p:strVal val="visible"/>
                                      </p:to>
                                    </p:set>
                                    <p:animEffect transition="in" filter="fade">
                                      <p:cBhvr>
                                        <p:cTn id="22" dur="1000"/>
                                        <p:tgtEl>
                                          <p:spTgt spid="304"/>
                                        </p:tgtEl>
                                      </p:cBhvr>
                                    </p:animEffect>
                                    <p:anim calcmode="lin" valueType="num">
                                      <p:cBhvr>
                                        <p:cTn id="23" dur="1000" fill="hold"/>
                                        <p:tgtEl>
                                          <p:spTgt spid="304"/>
                                        </p:tgtEl>
                                        <p:attrNameLst>
                                          <p:attrName>ppt_x</p:attrName>
                                        </p:attrNameLst>
                                      </p:cBhvr>
                                      <p:tavLst>
                                        <p:tav tm="0">
                                          <p:val>
                                            <p:strVal val="#ppt_x"/>
                                          </p:val>
                                        </p:tav>
                                        <p:tav tm="100000">
                                          <p:val>
                                            <p:strVal val="#ppt_x"/>
                                          </p:val>
                                        </p:tav>
                                      </p:tavLst>
                                    </p:anim>
                                    <p:anim calcmode="lin" valueType="num">
                                      <p:cBhvr>
                                        <p:cTn id="24" dur="1000" fill="hold"/>
                                        <p:tgtEl>
                                          <p:spTgt spid="304"/>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870"/>
                                        </p:tgtEl>
                                        <p:attrNameLst>
                                          <p:attrName>style.visibility</p:attrName>
                                        </p:attrNameLst>
                                      </p:cBhvr>
                                      <p:to>
                                        <p:strVal val="visible"/>
                                      </p:to>
                                    </p:set>
                                    <p:animEffect transition="in" filter="fade">
                                      <p:cBhvr>
                                        <p:cTn id="27" dur="1000"/>
                                        <p:tgtEl>
                                          <p:spTgt spid="870"/>
                                        </p:tgtEl>
                                      </p:cBhvr>
                                    </p:animEffect>
                                    <p:anim calcmode="lin" valueType="num">
                                      <p:cBhvr>
                                        <p:cTn id="28" dur="1000" fill="hold"/>
                                        <p:tgtEl>
                                          <p:spTgt spid="870"/>
                                        </p:tgtEl>
                                        <p:attrNameLst>
                                          <p:attrName>ppt_x</p:attrName>
                                        </p:attrNameLst>
                                      </p:cBhvr>
                                      <p:tavLst>
                                        <p:tav tm="0">
                                          <p:val>
                                            <p:strVal val="#ppt_x"/>
                                          </p:val>
                                        </p:tav>
                                        <p:tav tm="100000">
                                          <p:val>
                                            <p:strVal val="#ppt_x"/>
                                          </p:val>
                                        </p:tav>
                                      </p:tavLst>
                                    </p:anim>
                                    <p:anim calcmode="lin" valueType="num">
                                      <p:cBhvr>
                                        <p:cTn id="29" dur="1000" fill="hold"/>
                                        <p:tgtEl>
                                          <p:spTgt spid="870"/>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871"/>
                                        </p:tgtEl>
                                        <p:attrNameLst>
                                          <p:attrName>style.visibility</p:attrName>
                                        </p:attrNameLst>
                                      </p:cBhvr>
                                      <p:to>
                                        <p:strVal val="visible"/>
                                      </p:to>
                                    </p:set>
                                    <p:animEffect transition="in" filter="fade">
                                      <p:cBhvr>
                                        <p:cTn id="32" dur="1000"/>
                                        <p:tgtEl>
                                          <p:spTgt spid="871"/>
                                        </p:tgtEl>
                                      </p:cBhvr>
                                    </p:animEffect>
                                    <p:anim calcmode="lin" valueType="num">
                                      <p:cBhvr>
                                        <p:cTn id="33" dur="1000" fill="hold"/>
                                        <p:tgtEl>
                                          <p:spTgt spid="871"/>
                                        </p:tgtEl>
                                        <p:attrNameLst>
                                          <p:attrName>ppt_x</p:attrName>
                                        </p:attrNameLst>
                                      </p:cBhvr>
                                      <p:tavLst>
                                        <p:tav tm="0">
                                          <p:val>
                                            <p:strVal val="#ppt_x"/>
                                          </p:val>
                                        </p:tav>
                                        <p:tav tm="100000">
                                          <p:val>
                                            <p:strVal val="#ppt_x"/>
                                          </p:val>
                                        </p:tav>
                                      </p:tavLst>
                                    </p:anim>
                                    <p:anim calcmode="lin" valueType="num">
                                      <p:cBhvr>
                                        <p:cTn id="34" dur="1000" fill="hold"/>
                                        <p:tgtEl>
                                          <p:spTgt spid="871"/>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7" presetClass="entr" presetSubtype="0" fill="hold" nodeType="clickEffect">
                                  <p:stCondLst>
                                    <p:cond delay="0"/>
                                  </p:stCondLst>
                                  <p:childTnLst>
                                    <p:set>
                                      <p:cBhvr>
                                        <p:cTn id="38" dur="1" fill="hold">
                                          <p:stCondLst>
                                            <p:cond delay="0"/>
                                          </p:stCondLst>
                                        </p:cTn>
                                        <p:tgtEl>
                                          <p:spTgt spid="302"/>
                                        </p:tgtEl>
                                        <p:attrNameLst>
                                          <p:attrName>style.visibility</p:attrName>
                                        </p:attrNameLst>
                                      </p:cBhvr>
                                      <p:to>
                                        <p:strVal val="visible"/>
                                      </p:to>
                                    </p:set>
                                    <p:animEffect transition="in" filter="fade">
                                      <p:cBhvr>
                                        <p:cTn id="39" dur="1000"/>
                                        <p:tgtEl>
                                          <p:spTgt spid="302"/>
                                        </p:tgtEl>
                                      </p:cBhvr>
                                    </p:animEffect>
                                    <p:anim calcmode="lin" valueType="num">
                                      <p:cBhvr>
                                        <p:cTn id="40" dur="1000" fill="hold"/>
                                        <p:tgtEl>
                                          <p:spTgt spid="302"/>
                                        </p:tgtEl>
                                        <p:attrNameLst>
                                          <p:attrName>ppt_x</p:attrName>
                                        </p:attrNameLst>
                                      </p:cBhvr>
                                      <p:tavLst>
                                        <p:tav tm="0">
                                          <p:val>
                                            <p:strVal val="#ppt_x"/>
                                          </p:val>
                                        </p:tav>
                                        <p:tav tm="100000">
                                          <p:val>
                                            <p:strVal val="#ppt_x"/>
                                          </p:val>
                                        </p:tav>
                                      </p:tavLst>
                                    </p:anim>
                                    <p:anim calcmode="lin" valueType="num">
                                      <p:cBhvr>
                                        <p:cTn id="41" dur="1000" fill="hold"/>
                                        <p:tgtEl>
                                          <p:spTgt spid="302"/>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305"/>
                                        </p:tgtEl>
                                        <p:attrNameLst>
                                          <p:attrName>style.visibility</p:attrName>
                                        </p:attrNameLst>
                                      </p:cBhvr>
                                      <p:to>
                                        <p:strVal val="visible"/>
                                      </p:to>
                                    </p:set>
                                    <p:animEffect transition="in" filter="fade">
                                      <p:cBhvr>
                                        <p:cTn id="44" dur="1000"/>
                                        <p:tgtEl>
                                          <p:spTgt spid="305"/>
                                        </p:tgtEl>
                                      </p:cBhvr>
                                    </p:animEffect>
                                    <p:anim calcmode="lin" valueType="num">
                                      <p:cBhvr>
                                        <p:cTn id="45" dur="1000" fill="hold"/>
                                        <p:tgtEl>
                                          <p:spTgt spid="305"/>
                                        </p:tgtEl>
                                        <p:attrNameLst>
                                          <p:attrName>ppt_x</p:attrName>
                                        </p:attrNameLst>
                                      </p:cBhvr>
                                      <p:tavLst>
                                        <p:tav tm="0">
                                          <p:val>
                                            <p:strVal val="#ppt_x"/>
                                          </p:val>
                                        </p:tav>
                                        <p:tav tm="100000">
                                          <p:val>
                                            <p:strVal val="#ppt_x"/>
                                          </p:val>
                                        </p:tav>
                                      </p:tavLst>
                                    </p:anim>
                                    <p:anim calcmode="lin" valueType="num">
                                      <p:cBhvr>
                                        <p:cTn id="46" dur="1000" fill="hold"/>
                                        <p:tgtEl>
                                          <p:spTgt spid="305"/>
                                        </p:tgtEl>
                                        <p:attrNameLst>
                                          <p:attrName>ppt_y</p:attrName>
                                        </p:attrNameLst>
                                      </p:cBhvr>
                                      <p:tavLst>
                                        <p:tav tm="0">
                                          <p:val>
                                            <p:strVal val="#ppt_y-.1"/>
                                          </p:val>
                                        </p:tav>
                                        <p:tav tm="100000">
                                          <p:val>
                                            <p:strVal val="#ppt_y"/>
                                          </p:val>
                                        </p:tav>
                                      </p:tavLst>
                                    </p:anim>
                                  </p:childTnLst>
                                </p:cTn>
                              </p:par>
                              <p:par>
                                <p:cTn id="47" presetID="47" presetClass="entr" presetSubtype="0" fill="hold" nodeType="withEffect">
                                  <p:stCondLst>
                                    <p:cond delay="0"/>
                                  </p:stCondLst>
                                  <p:childTnLst>
                                    <p:set>
                                      <p:cBhvr>
                                        <p:cTn id="48" dur="1" fill="hold">
                                          <p:stCondLst>
                                            <p:cond delay="0"/>
                                          </p:stCondLst>
                                        </p:cTn>
                                        <p:tgtEl>
                                          <p:spTgt spid="872"/>
                                        </p:tgtEl>
                                        <p:attrNameLst>
                                          <p:attrName>style.visibility</p:attrName>
                                        </p:attrNameLst>
                                      </p:cBhvr>
                                      <p:to>
                                        <p:strVal val="visible"/>
                                      </p:to>
                                    </p:set>
                                    <p:animEffect transition="in" filter="fade">
                                      <p:cBhvr>
                                        <p:cTn id="49" dur="1000"/>
                                        <p:tgtEl>
                                          <p:spTgt spid="872"/>
                                        </p:tgtEl>
                                      </p:cBhvr>
                                    </p:animEffect>
                                    <p:anim calcmode="lin" valueType="num">
                                      <p:cBhvr>
                                        <p:cTn id="50" dur="1000" fill="hold"/>
                                        <p:tgtEl>
                                          <p:spTgt spid="872"/>
                                        </p:tgtEl>
                                        <p:attrNameLst>
                                          <p:attrName>ppt_x</p:attrName>
                                        </p:attrNameLst>
                                      </p:cBhvr>
                                      <p:tavLst>
                                        <p:tav tm="0">
                                          <p:val>
                                            <p:strVal val="#ppt_x"/>
                                          </p:val>
                                        </p:tav>
                                        <p:tav tm="100000">
                                          <p:val>
                                            <p:strVal val="#ppt_x"/>
                                          </p:val>
                                        </p:tav>
                                      </p:tavLst>
                                    </p:anim>
                                    <p:anim calcmode="lin" valueType="num">
                                      <p:cBhvr>
                                        <p:cTn id="51" dur="1000" fill="hold"/>
                                        <p:tgtEl>
                                          <p:spTgt spid="872"/>
                                        </p:tgtEl>
                                        <p:attrNameLst>
                                          <p:attrName>ppt_y</p:attrName>
                                        </p:attrNameLst>
                                      </p:cBhvr>
                                      <p:tavLst>
                                        <p:tav tm="0">
                                          <p:val>
                                            <p:strVal val="#ppt_y-.1"/>
                                          </p:val>
                                        </p:tav>
                                        <p:tav tm="100000">
                                          <p:val>
                                            <p:strVal val="#ppt_y"/>
                                          </p:val>
                                        </p:tav>
                                      </p:tavLst>
                                    </p:anim>
                                  </p:childTnLst>
                                </p:cTn>
                              </p:par>
                              <p:par>
                                <p:cTn id="52" presetID="47" presetClass="entr" presetSubtype="0" fill="hold" nodeType="withEffect">
                                  <p:stCondLst>
                                    <p:cond delay="0"/>
                                  </p:stCondLst>
                                  <p:childTnLst>
                                    <p:set>
                                      <p:cBhvr>
                                        <p:cTn id="53" dur="1" fill="hold">
                                          <p:stCondLst>
                                            <p:cond delay="0"/>
                                          </p:stCondLst>
                                        </p:cTn>
                                        <p:tgtEl>
                                          <p:spTgt spid="873"/>
                                        </p:tgtEl>
                                        <p:attrNameLst>
                                          <p:attrName>style.visibility</p:attrName>
                                        </p:attrNameLst>
                                      </p:cBhvr>
                                      <p:to>
                                        <p:strVal val="visible"/>
                                      </p:to>
                                    </p:set>
                                    <p:animEffect transition="in" filter="fade">
                                      <p:cBhvr>
                                        <p:cTn id="54" dur="1000"/>
                                        <p:tgtEl>
                                          <p:spTgt spid="873"/>
                                        </p:tgtEl>
                                      </p:cBhvr>
                                    </p:animEffect>
                                    <p:anim calcmode="lin" valueType="num">
                                      <p:cBhvr>
                                        <p:cTn id="55" dur="1000" fill="hold"/>
                                        <p:tgtEl>
                                          <p:spTgt spid="873"/>
                                        </p:tgtEl>
                                        <p:attrNameLst>
                                          <p:attrName>ppt_x</p:attrName>
                                        </p:attrNameLst>
                                      </p:cBhvr>
                                      <p:tavLst>
                                        <p:tav tm="0">
                                          <p:val>
                                            <p:strVal val="#ppt_x"/>
                                          </p:val>
                                        </p:tav>
                                        <p:tav tm="100000">
                                          <p:val>
                                            <p:strVal val="#ppt_x"/>
                                          </p:val>
                                        </p:tav>
                                      </p:tavLst>
                                    </p:anim>
                                    <p:anim calcmode="lin" valueType="num">
                                      <p:cBhvr>
                                        <p:cTn id="56" dur="1000" fill="hold"/>
                                        <p:tgtEl>
                                          <p:spTgt spid="873"/>
                                        </p:tgtEl>
                                        <p:attrNameLst>
                                          <p:attrName>ppt_y</p:attrName>
                                        </p:attrNameLst>
                                      </p:cBhvr>
                                      <p:tavLst>
                                        <p:tav tm="0">
                                          <p:val>
                                            <p:strVal val="#ppt_y-.1"/>
                                          </p:val>
                                        </p:tav>
                                        <p:tav tm="100000">
                                          <p:val>
                                            <p:strVal val="#ppt_y"/>
                                          </p:val>
                                        </p:tav>
                                      </p:tavLst>
                                    </p:anim>
                                  </p:childTnLst>
                                </p:cTn>
                              </p:par>
                              <p:par>
                                <p:cTn id="57" presetID="47" presetClass="entr" presetSubtype="0" fill="hold" nodeType="withEffect">
                                  <p:stCondLst>
                                    <p:cond delay="0"/>
                                  </p:stCondLst>
                                  <p:childTnLst>
                                    <p:set>
                                      <p:cBhvr>
                                        <p:cTn id="58" dur="1" fill="hold">
                                          <p:stCondLst>
                                            <p:cond delay="0"/>
                                          </p:stCondLst>
                                        </p:cTn>
                                        <p:tgtEl>
                                          <p:spTgt spid="874"/>
                                        </p:tgtEl>
                                        <p:attrNameLst>
                                          <p:attrName>style.visibility</p:attrName>
                                        </p:attrNameLst>
                                      </p:cBhvr>
                                      <p:to>
                                        <p:strVal val="visible"/>
                                      </p:to>
                                    </p:set>
                                    <p:animEffect transition="in" filter="fade">
                                      <p:cBhvr>
                                        <p:cTn id="59" dur="1000"/>
                                        <p:tgtEl>
                                          <p:spTgt spid="874"/>
                                        </p:tgtEl>
                                      </p:cBhvr>
                                    </p:animEffect>
                                    <p:anim calcmode="lin" valueType="num">
                                      <p:cBhvr>
                                        <p:cTn id="60" dur="1000" fill="hold"/>
                                        <p:tgtEl>
                                          <p:spTgt spid="874"/>
                                        </p:tgtEl>
                                        <p:attrNameLst>
                                          <p:attrName>ppt_x</p:attrName>
                                        </p:attrNameLst>
                                      </p:cBhvr>
                                      <p:tavLst>
                                        <p:tav tm="0">
                                          <p:val>
                                            <p:strVal val="#ppt_x"/>
                                          </p:val>
                                        </p:tav>
                                        <p:tav tm="100000">
                                          <p:val>
                                            <p:strVal val="#ppt_x"/>
                                          </p:val>
                                        </p:tav>
                                      </p:tavLst>
                                    </p:anim>
                                    <p:anim calcmode="lin" valueType="num">
                                      <p:cBhvr>
                                        <p:cTn id="61" dur="1000" fill="hold"/>
                                        <p:tgtEl>
                                          <p:spTgt spid="874"/>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0"/>
                                  </p:stCondLst>
                                  <p:childTnLst>
                                    <p:set>
                                      <p:cBhvr>
                                        <p:cTn id="63" dur="1" fill="hold">
                                          <p:stCondLst>
                                            <p:cond delay="0"/>
                                          </p:stCondLst>
                                        </p:cTn>
                                        <p:tgtEl>
                                          <p:spTgt spid="323"/>
                                        </p:tgtEl>
                                        <p:attrNameLst>
                                          <p:attrName>style.visibility</p:attrName>
                                        </p:attrNameLst>
                                      </p:cBhvr>
                                      <p:to>
                                        <p:strVal val="visible"/>
                                      </p:to>
                                    </p:set>
                                    <p:animEffect transition="in" filter="fade">
                                      <p:cBhvr>
                                        <p:cTn id="64" dur="1000"/>
                                        <p:tgtEl>
                                          <p:spTgt spid="323"/>
                                        </p:tgtEl>
                                      </p:cBhvr>
                                    </p:animEffect>
                                    <p:anim calcmode="lin" valueType="num">
                                      <p:cBhvr>
                                        <p:cTn id="65" dur="1000" fill="hold"/>
                                        <p:tgtEl>
                                          <p:spTgt spid="323"/>
                                        </p:tgtEl>
                                        <p:attrNameLst>
                                          <p:attrName>ppt_x</p:attrName>
                                        </p:attrNameLst>
                                      </p:cBhvr>
                                      <p:tavLst>
                                        <p:tav tm="0">
                                          <p:val>
                                            <p:strVal val="#ppt_x"/>
                                          </p:val>
                                        </p:tav>
                                        <p:tav tm="100000">
                                          <p:val>
                                            <p:strVal val="#ppt_x"/>
                                          </p:val>
                                        </p:tav>
                                      </p:tavLst>
                                    </p:anim>
                                    <p:anim calcmode="lin" valueType="num">
                                      <p:cBhvr>
                                        <p:cTn id="66" dur="1000" fill="hold"/>
                                        <p:tgtEl>
                                          <p:spTgt spid="3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 grpId="0" animBg="1"/>
      <p:bldP spid="304" grpId="0"/>
      <p:bldP spid="305" grpId="0"/>
      <p:bldP spid="3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Rectangle 266"/>
          <p:cNvSpPr/>
          <p:nvPr/>
        </p:nvSpPr>
        <p:spPr>
          <a:xfrm>
            <a:off x="0" y="5029200"/>
            <a:ext cx="9144000" cy="182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2" name="TextBox 301"/>
          <p:cNvSpPr txBox="1"/>
          <p:nvPr/>
        </p:nvSpPr>
        <p:spPr>
          <a:xfrm>
            <a:off x="6781800" y="2057400"/>
            <a:ext cx="2066925" cy="5638800"/>
          </a:xfrm>
          <a:prstGeom prst="rect">
            <a:avLst/>
          </a:prstGeom>
          <a:gradFill>
            <a:gsLst>
              <a:gs pos="0">
                <a:schemeClr val="accent5">
                  <a:lumMod val="75000"/>
                </a:schemeClr>
              </a:gs>
              <a:gs pos="100000">
                <a:schemeClr val="accent1">
                  <a:tint val="23500"/>
                  <a:satMod val="160000"/>
                  <a:alpha val="0"/>
                </a:schemeClr>
              </a:gs>
            </a:gsLst>
            <a:lin ang="5400000" scaled="0"/>
          </a:gradFill>
          <a:ln w="25400">
            <a:gradFill flip="none" rotWithShape="1">
              <a:gsLst>
                <a:gs pos="0">
                  <a:schemeClr val="accent1">
                    <a:tint val="66000"/>
                    <a:satMod val="160000"/>
                    <a:alpha val="0"/>
                  </a:schemeClr>
                </a:gs>
                <a:gs pos="100000">
                  <a:schemeClr val="accent5">
                    <a:lumMod val="50000"/>
                  </a:schemeClr>
                </a:gs>
              </a:gsLst>
              <a:lin ang="16200000" scaled="1"/>
              <a:tileRect/>
            </a:gradFill>
          </a:ln>
          <a:effectLst/>
        </p:spPr>
        <p:txBody>
          <a:bodyPr tIns="91440" bIns="91440"/>
          <a:lstStyle/>
          <a:p>
            <a:pPr marL="177800" indent="-177800">
              <a:lnSpc>
                <a:spcPts val="1900"/>
              </a:lnSpc>
              <a:spcAft>
                <a:spcPts val="600"/>
              </a:spcAft>
              <a:buClr>
                <a:srgbClr val="4D4D4D"/>
              </a:buClr>
              <a:tabLst>
                <a:tab pos="177800" algn="l"/>
              </a:tabLst>
              <a:defRPr/>
            </a:pPr>
            <a:endParaRPr lang="en-US" sz="1500" dirty="0">
              <a:solidFill>
                <a:srgbClr val="494949"/>
              </a:solidFill>
            </a:endParaRPr>
          </a:p>
        </p:txBody>
      </p:sp>
      <p:sp>
        <p:nvSpPr>
          <p:cNvPr id="323" name="Rectangle 322"/>
          <p:cNvSpPr/>
          <p:nvPr/>
        </p:nvSpPr>
        <p:spPr>
          <a:xfrm>
            <a:off x="6781800" y="2146300"/>
            <a:ext cx="2057400" cy="68580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3" name="TextBox 302"/>
          <p:cNvSpPr txBox="1"/>
          <p:nvPr/>
        </p:nvSpPr>
        <p:spPr>
          <a:xfrm>
            <a:off x="292100" y="2057400"/>
            <a:ext cx="2066925" cy="5638800"/>
          </a:xfrm>
          <a:prstGeom prst="rect">
            <a:avLst/>
          </a:prstGeom>
          <a:gradFill>
            <a:gsLst>
              <a:gs pos="0">
                <a:schemeClr val="accent5">
                  <a:lumMod val="75000"/>
                </a:schemeClr>
              </a:gs>
              <a:gs pos="100000">
                <a:schemeClr val="accent1">
                  <a:tint val="23500"/>
                  <a:satMod val="160000"/>
                  <a:alpha val="0"/>
                </a:schemeClr>
              </a:gs>
            </a:gsLst>
            <a:lin ang="5400000" scaled="0"/>
          </a:gradFill>
          <a:ln w="25400">
            <a:gradFill flip="none" rotWithShape="1">
              <a:gsLst>
                <a:gs pos="0">
                  <a:schemeClr val="accent1">
                    <a:tint val="66000"/>
                    <a:satMod val="160000"/>
                    <a:alpha val="0"/>
                  </a:schemeClr>
                </a:gs>
                <a:gs pos="100000">
                  <a:schemeClr val="accent5">
                    <a:lumMod val="50000"/>
                  </a:schemeClr>
                </a:gs>
              </a:gsLst>
              <a:lin ang="16200000" scaled="1"/>
              <a:tileRect/>
            </a:gradFill>
          </a:ln>
          <a:effectLst/>
        </p:spPr>
        <p:txBody>
          <a:bodyPr tIns="91440" bIns="91440"/>
          <a:lstStyle/>
          <a:p>
            <a:pPr marL="177800" indent="-177800">
              <a:lnSpc>
                <a:spcPts val="1900"/>
              </a:lnSpc>
              <a:spcAft>
                <a:spcPts val="600"/>
              </a:spcAft>
              <a:buClr>
                <a:srgbClr val="4D4D4D"/>
              </a:buClr>
              <a:tabLst>
                <a:tab pos="177800" algn="l"/>
              </a:tabLst>
              <a:defRPr/>
            </a:pPr>
            <a:endParaRPr lang="en-US" sz="1500" dirty="0">
              <a:solidFill>
                <a:srgbClr val="494949"/>
              </a:solidFill>
            </a:endParaRPr>
          </a:p>
        </p:txBody>
      </p:sp>
      <p:sp>
        <p:nvSpPr>
          <p:cNvPr id="322" name="Rectangle 321"/>
          <p:cNvSpPr/>
          <p:nvPr/>
        </p:nvSpPr>
        <p:spPr>
          <a:xfrm>
            <a:off x="304800" y="2146300"/>
            <a:ext cx="2057400" cy="68580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5874" name="Rectangle 118"/>
          <p:cNvSpPr>
            <a:spLocks noGrp="1" noChangeArrowheads="1"/>
          </p:cNvSpPr>
          <p:nvPr>
            <p:ph type="title"/>
          </p:nvPr>
        </p:nvSpPr>
        <p:spPr/>
        <p:txBody>
          <a:bodyPr>
            <a:normAutofit fontScale="90000"/>
          </a:bodyPr>
          <a:lstStyle/>
          <a:p>
            <a:pPr>
              <a:defRPr/>
            </a:pPr>
            <a:r>
              <a:rPr dirty="0" smtClean="0"/>
              <a:t>Network Simplification for supporting </a:t>
            </a:r>
            <a:r>
              <a:rPr dirty="0"/>
              <a:t>Server Virtualization</a:t>
            </a:r>
            <a:endParaRPr i="1" dirty="0"/>
          </a:p>
        </p:txBody>
      </p:sp>
      <p:grpSp>
        <p:nvGrpSpPr>
          <p:cNvPr id="2" name="Group 332"/>
          <p:cNvGrpSpPr>
            <a:grpSpLocks/>
          </p:cNvGrpSpPr>
          <p:nvPr/>
        </p:nvGrpSpPr>
        <p:grpSpPr bwMode="auto">
          <a:xfrm>
            <a:off x="2667000" y="2057400"/>
            <a:ext cx="3886200" cy="4800600"/>
            <a:chOff x="2667000" y="2057400"/>
            <a:chExt cx="3886200" cy="4800600"/>
          </a:xfrm>
        </p:grpSpPr>
        <p:sp>
          <p:nvSpPr>
            <p:cNvPr id="375" name="Freeform 374"/>
            <p:cNvSpPr/>
            <p:nvPr/>
          </p:nvSpPr>
          <p:spPr>
            <a:xfrm>
              <a:off x="2685633" y="5140411"/>
              <a:ext cx="1136458" cy="486547"/>
            </a:xfrm>
            <a:custGeom>
              <a:avLst/>
              <a:gdLst>
                <a:gd name="connsiteX0" fmla="*/ 544606 w 1411941"/>
                <a:gd name="connsiteY0" fmla="*/ 26894 h 598394"/>
                <a:gd name="connsiteX1" fmla="*/ 0 w 1411941"/>
                <a:gd name="connsiteY1" fmla="*/ 598394 h 598394"/>
                <a:gd name="connsiteX2" fmla="*/ 1411941 w 1411941"/>
                <a:gd name="connsiteY2" fmla="*/ 598394 h 598394"/>
                <a:gd name="connsiteX3" fmla="*/ 867336 w 1411941"/>
                <a:gd name="connsiteY3" fmla="*/ 0 h 598394"/>
                <a:gd name="connsiteX4" fmla="*/ 544606 w 1411941"/>
                <a:gd name="connsiteY4" fmla="*/ 26894 h 598394"/>
                <a:gd name="connsiteX0" fmla="*/ 544606 w 1411941"/>
                <a:gd name="connsiteY0" fmla="*/ 26894 h 598394"/>
                <a:gd name="connsiteX1" fmla="*/ 0 w 1411941"/>
                <a:gd name="connsiteY1" fmla="*/ 598394 h 598394"/>
                <a:gd name="connsiteX2" fmla="*/ 1411941 w 1411941"/>
                <a:gd name="connsiteY2" fmla="*/ 598394 h 598394"/>
                <a:gd name="connsiteX3" fmla="*/ 838200 w 1411941"/>
                <a:gd name="connsiteY3" fmla="*/ 0 h 598394"/>
                <a:gd name="connsiteX4" fmla="*/ 544606 w 1411941"/>
                <a:gd name="connsiteY4" fmla="*/ 26894 h 598394"/>
                <a:gd name="connsiteX0" fmla="*/ 544606 w 1411941"/>
                <a:gd name="connsiteY0" fmla="*/ 0 h 571500"/>
                <a:gd name="connsiteX1" fmla="*/ 0 w 1411941"/>
                <a:gd name="connsiteY1" fmla="*/ 571500 h 571500"/>
                <a:gd name="connsiteX2" fmla="*/ 1411941 w 1411941"/>
                <a:gd name="connsiteY2" fmla="*/ 571500 h 571500"/>
                <a:gd name="connsiteX3" fmla="*/ 885265 w 1411941"/>
                <a:gd name="connsiteY3" fmla="*/ 2241 h 571500"/>
                <a:gd name="connsiteX4" fmla="*/ 544606 w 1411941"/>
                <a:gd name="connsiteY4" fmla="*/ 0 h 571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1941" h="571500">
                  <a:moveTo>
                    <a:pt x="544606" y="0"/>
                  </a:moveTo>
                  <a:lnTo>
                    <a:pt x="0" y="571500"/>
                  </a:lnTo>
                  <a:lnTo>
                    <a:pt x="1411941" y="571500"/>
                  </a:lnTo>
                  <a:lnTo>
                    <a:pt x="885265" y="2241"/>
                  </a:lnTo>
                  <a:lnTo>
                    <a:pt x="544606" y="0"/>
                  </a:lnTo>
                  <a:close/>
                </a:path>
              </a:pathLst>
            </a:custGeom>
            <a:gradFill>
              <a:gsLst>
                <a:gs pos="0">
                  <a:srgbClr val="FFC000">
                    <a:alpha val="61000"/>
                  </a:srgbClr>
                </a:gs>
                <a:gs pos="50000">
                  <a:srgbClr val="FFC000">
                    <a:alpha val="33000"/>
                  </a:srgbClr>
                </a:gs>
                <a:gs pos="100000">
                  <a:srgbClr val="FFC000">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2584" name="Group 398"/>
            <p:cNvGrpSpPr>
              <a:grpSpLocks/>
            </p:cNvGrpSpPr>
            <p:nvPr/>
          </p:nvGrpSpPr>
          <p:grpSpPr bwMode="auto">
            <a:xfrm>
              <a:off x="2667000" y="5057142"/>
              <a:ext cx="1122620" cy="1800858"/>
              <a:chOff x="-1394750" y="4742706"/>
              <a:chExt cx="1394750" cy="2115294"/>
            </a:xfrm>
          </p:grpSpPr>
          <p:sp>
            <p:nvSpPr>
              <p:cNvPr id="275" name="Trapezoid 274"/>
              <p:cNvSpPr/>
              <p:nvPr/>
            </p:nvSpPr>
            <p:spPr>
              <a:xfrm>
                <a:off x="-1394750" y="5503310"/>
                <a:ext cx="903606" cy="1202290"/>
              </a:xfrm>
              <a:prstGeom prst="trapezoid">
                <a:avLst>
                  <a:gd name="adj" fmla="val 34360"/>
                </a:avLst>
              </a:prstGeom>
              <a:gradFill>
                <a:gsLst>
                  <a:gs pos="0">
                    <a:srgbClr val="FFC000">
                      <a:alpha val="61000"/>
                    </a:srgbClr>
                  </a:gs>
                  <a:gs pos="50000">
                    <a:srgbClr val="FFC000">
                      <a:alpha val="33000"/>
                    </a:srgbClr>
                  </a:gs>
                  <a:gs pos="100000">
                    <a:srgbClr val="FFC000">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6" name="Rectangle 275"/>
              <p:cNvSpPr/>
              <p:nvPr/>
            </p:nvSpPr>
            <p:spPr>
              <a:xfrm>
                <a:off x="-1371082" y="5105198"/>
                <a:ext cx="1370763" cy="1465641"/>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22831" name="Straight Connector 276"/>
              <p:cNvCxnSpPr>
                <a:cxnSpLocks noChangeShapeType="1"/>
              </p:cNvCxnSpPr>
              <p:nvPr/>
            </p:nvCxnSpPr>
            <p:spPr bwMode="auto">
              <a:xfrm rot="5400000">
                <a:off x="-1122881" y="5771081"/>
                <a:ext cx="874159" cy="0"/>
              </a:xfrm>
              <a:prstGeom prst="line">
                <a:avLst/>
              </a:prstGeom>
              <a:noFill/>
              <a:ln w="25400">
                <a:solidFill>
                  <a:schemeClr val="folHlink"/>
                </a:solidFill>
                <a:round/>
                <a:headEnd/>
                <a:tailEnd/>
              </a:ln>
            </p:spPr>
          </p:cxnSp>
          <p:sp>
            <p:nvSpPr>
              <p:cNvPr id="22832" name="Freeform 280"/>
              <p:cNvSpPr>
                <a:spLocks/>
              </p:cNvSpPr>
              <p:nvPr/>
            </p:nvSpPr>
            <p:spPr bwMode="auto">
              <a:xfrm>
                <a:off x="-1116105" y="5693810"/>
                <a:ext cx="862851" cy="208080"/>
              </a:xfrm>
              <a:custGeom>
                <a:avLst/>
                <a:gdLst>
                  <a:gd name="T0" fmla="*/ 0 w 1429498"/>
                  <a:gd name="T1" fmla="*/ 195657 h 267532"/>
                  <a:gd name="T2" fmla="*/ 0 w 1429498"/>
                  <a:gd name="T3" fmla="*/ 0 h 267532"/>
                  <a:gd name="T4" fmla="*/ 862851 w 1429498"/>
                  <a:gd name="T5" fmla="*/ 0 h 267532"/>
                  <a:gd name="T6" fmla="*/ 862851 w 1429498"/>
                  <a:gd name="T7" fmla="*/ 208080 h 2675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29498" h="267532">
                    <a:moveTo>
                      <a:pt x="0" y="251559"/>
                    </a:moveTo>
                    <a:lnTo>
                      <a:pt x="0" y="0"/>
                    </a:lnTo>
                    <a:lnTo>
                      <a:pt x="1429498" y="0"/>
                    </a:lnTo>
                    <a:lnTo>
                      <a:pt x="1429498" y="267532"/>
                    </a:lnTo>
                  </a:path>
                </a:pathLst>
              </a:custGeom>
              <a:noFill/>
              <a:ln w="25400">
                <a:solidFill>
                  <a:schemeClr val="folHlink"/>
                </a:solidFill>
                <a:round/>
                <a:headEnd/>
                <a:tailEnd/>
              </a:ln>
            </p:spPr>
            <p:txBody>
              <a:bodyPr wrap="none" lIns="0" tIns="0" rIns="0" bIns="0" anchor="ctr"/>
              <a:lstStyle/>
              <a:p>
                <a:endParaRPr lang="en-US"/>
              </a:p>
            </p:txBody>
          </p:sp>
          <p:grpSp>
            <p:nvGrpSpPr>
              <p:cNvPr id="22833" name="Group 142"/>
              <p:cNvGrpSpPr>
                <a:grpSpLocks/>
              </p:cNvGrpSpPr>
              <p:nvPr/>
            </p:nvGrpSpPr>
            <p:grpSpPr bwMode="auto">
              <a:xfrm>
                <a:off x="-871202" y="5808110"/>
                <a:ext cx="393259" cy="711200"/>
                <a:chOff x="4373117" y="3733800"/>
                <a:chExt cx="401638" cy="695325"/>
              </a:xfrm>
            </p:grpSpPr>
            <p:pic>
              <p:nvPicPr>
                <p:cNvPr id="22841" name="Picture 75" descr="Server 1.png"/>
                <p:cNvPicPr>
                  <a:picLocks noChangeAspect="1"/>
                </p:cNvPicPr>
                <p:nvPr/>
              </p:nvPicPr>
              <p:blipFill>
                <a:blip r:embed="rId4" cstate="print"/>
                <a:srcRect/>
                <a:stretch>
                  <a:fillRect/>
                </a:stretch>
              </p:blipFill>
              <p:spPr bwMode="auto">
                <a:xfrm>
                  <a:off x="4373117" y="3733800"/>
                  <a:ext cx="401638" cy="695325"/>
                </a:xfrm>
                <a:prstGeom prst="rect">
                  <a:avLst/>
                </a:prstGeom>
                <a:noFill/>
                <a:ln w="9525">
                  <a:noFill/>
                  <a:miter lim="800000"/>
                  <a:headEnd/>
                  <a:tailEnd/>
                </a:ln>
              </p:spPr>
            </p:pic>
            <p:sp>
              <p:nvSpPr>
                <p:cNvPr id="22842"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200" b="1">
                      <a:solidFill>
                        <a:srgbClr val="333333"/>
                      </a:solidFill>
                    </a:rPr>
                    <a:t>VM2</a:t>
                  </a:r>
                </a:p>
              </p:txBody>
            </p:sp>
          </p:grpSp>
          <p:grpSp>
            <p:nvGrpSpPr>
              <p:cNvPr id="22834" name="Group 142"/>
              <p:cNvGrpSpPr>
                <a:grpSpLocks/>
              </p:cNvGrpSpPr>
              <p:nvPr/>
            </p:nvGrpSpPr>
            <p:grpSpPr bwMode="auto">
              <a:xfrm>
                <a:off x="-444279" y="5808110"/>
                <a:ext cx="393259" cy="711200"/>
                <a:chOff x="4373117" y="3733800"/>
                <a:chExt cx="401638" cy="695325"/>
              </a:xfrm>
            </p:grpSpPr>
            <p:pic>
              <p:nvPicPr>
                <p:cNvPr id="22839" name="Picture 75" descr="Server 1.png"/>
                <p:cNvPicPr>
                  <a:picLocks noChangeAspect="1"/>
                </p:cNvPicPr>
                <p:nvPr/>
              </p:nvPicPr>
              <p:blipFill>
                <a:blip r:embed="rId4" cstate="print"/>
                <a:srcRect/>
                <a:stretch>
                  <a:fillRect/>
                </a:stretch>
              </p:blipFill>
              <p:spPr bwMode="auto">
                <a:xfrm>
                  <a:off x="4373117" y="3733800"/>
                  <a:ext cx="401638" cy="695325"/>
                </a:xfrm>
                <a:prstGeom prst="rect">
                  <a:avLst/>
                </a:prstGeom>
                <a:noFill/>
                <a:ln w="9525">
                  <a:noFill/>
                  <a:miter lim="800000"/>
                  <a:headEnd/>
                  <a:tailEnd/>
                </a:ln>
              </p:spPr>
            </p:pic>
            <p:sp>
              <p:nvSpPr>
                <p:cNvPr id="22840"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200" b="1">
                      <a:solidFill>
                        <a:srgbClr val="333333"/>
                      </a:solidFill>
                    </a:rPr>
                    <a:t>VM3</a:t>
                  </a:r>
                </a:p>
              </p:txBody>
            </p:sp>
          </p:grpSp>
          <p:sp>
            <p:nvSpPr>
              <p:cNvPr id="354" name="TextBox 353"/>
              <p:cNvSpPr txBox="1"/>
              <p:nvPr/>
            </p:nvSpPr>
            <p:spPr>
              <a:xfrm>
                <a:off x="-1296134" y="6596944"/>
                <a:ext cx="1218894" cy="261056"/>
              </a:xfrm>
              <a:prstGeom prst="rect">
                <a:avLst/>
              </a:prstGeom>
              <a:noFill/>
            </p:spPr>
            <p:txBody>
              <a:bodyPr>
                <a:spAutoFit/>
              </a:bodyPr>
              <a:lstStyle/>
              <a:p>
                <a:pPr algn="ctr">
                  <a:defRPr/>
                </a:pPr>
                <a:r>
                  <a:rPr lang="en-US" sz="1050" dirty="0"/>
                  <a:t>SERVER 1</a:t>
                </a:r>
              </a:p>
            </p:txBody>
          </p:sp>
          <p:sp>
            <p:nvSpPr>
              <p:cNvPr id="22836" name="Freeform 372"/>
              <p:cNvSpPr>
                <a:spLocks/>
              </p:cNvSpPr>
              <p:nvPr/>
            </p:nvSpPr>
            <p:spPr bwMode="auto">
              <a:xfrm>
                <a:off x="-685800" y="4876800"/>
                <a:ext cx="0" cy="746312"/>
              </a:xfrm>
              <a:custGeom>
                <a:avLst/>
                <a:gdLst>
                  <a:gd name="T0" fmla="*/ 746312 h 746312"/>
                  <a:gd name="T1" fmla="*/ 0 h 746312"/>
                  <a:gd name="T2" fmla="*/ 0 60000 65536"/>
                  <a:gd name="T3" fmla="*/ 0 60000 65536"/>
                </a:gdLst>
                <a:ahLst/>
                <a:cxnLst>
                  <a:cxn ang="T2">
                    <a:pos x="0" y="T0"/>
                  </a:cxn>
                  <a:cxn ang="T3">
                    <a:pos x="0" y="T1"/>
                  </a:cxn>
                </a:cxnLst>
                <a:rect l="0" t="0" r="r" b="b"/>
                <a:pathLst>
                  <a:path h="746312">
                    <a:moveTo>
                      <a:pt x="0" y="746312"/>
                    </a:moveTo>
                    <a:lnTo>
                      <a:pt x="0" y="0"/>
                    </a:lnTo>
                  </a:path>
                </a:pathLst>
              </a:custGeom>
              <a:noFill/>
              <a:ln w="25400">
                <a:solidFill>
                  <a:schemeClr val="hlink"/>
                </a:solidFill>
                <a:round/>
                <a:headEnd/>
                <a:tailEnd/>
              </a:ln>
            </p:spPr>
            <p:txBody>
              <a:bodyPr wrap="none" lIns="0" tIns="0" rIns="0" bIns="0" anchor="ctr"/>
              <a:lstStyle/>
              <a:p>
                <a:endParaRPr lang="en-US"/>
              </a:p>
            </p:txBody>
          </p:sp>
          <p:pic>
            <p:nvPicPr>
              <p:cNvPr id="285" name="Picture 3" descr="C:\Users\User\Desktop\Dog &amp; Pony Show\Juniper\Juniper Template NEW\Juniper Icon Library PNGs\New Folder\L2_L3 Switch 2.png"/>
              <p:cNvPicPr>
                <a:picLocks noChangeAspect="1" noChangeArrowheads="1"/>
              </p:cNvPicPr>
              <p:nvPr/>
            </p:nvPicPr>
            <p:blipFill>
              <a:blip r:embed="rId5" cstate="print"/>
              <a:srcRect/>
              <a:stretch>
                <a:fillRect/>
              </a:stretch>
            </p:blipFill>
            <p:spPr bwMode="auto">
              <a:xfrm>
                <a:off x="-913504" y="5183515"/>
                <a:ext cx="455606" cy="453119"/>
              </a:xfrm>
              <a:prstGeom prst="rect">
                <a:avLst/>
              </a:prstGeom>
              <a:noFill/>
              <a:effectLst>
                <a:outerShdw blurRad="63500" sx="102000" sy="102000" algn="ctr" rotWithShape="0">
                  <a:prstClr val="black">
                    <a:alpha val="40000"/>
                  </a:prstClr>
                </a:outerShdw>
              </a:effectLst>
            </p:spPr>
          </p:pic>
          <p:sp>
            <p:nvSpPr>
              <p:cNvPr id="286" name="Rectangle 108"/>
              <p:cNvSpPr>
                <a:spLocks noChangeArrowheads="1"/>
              </p:cNvSpPr>
              <p:nvPr/>
            </p:nvSpPr>
            <p:spPr bwMode="invGray">
              <a:xfrm>
                <a:off x="-883919" y="4743450"/>
                <a:ext cx="396436" cy="277838"/>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lIns="0" tIns="0" rIns="0" bIns="0" anchor="ctr"/>
              <a:lstStyle/>
              <a:p>
                <a:pPr algn="ctr">
                  <a:defRPr/>
                </a:pPr>
                <a:r>
                  <a:rPr lang="en-US" sz="1400" dirty="0">
                    <a:solidFill>
                      <a:srgbClr val="FFFFFF"/>
                    </a:solidFill>
                  </a:rPr>
                  <a:t>NIC</a:t>
                </a:r>
              </a:p>
            </p:txBody>
          </p:sp>
        </p:grpSp>
        <p:sp>
          <p:nvSpPr>
            <p:cNvPr id="376" name="Freeform 375"/>
            <p:cNvSpPr/>
            <p:nvPr/>
          </p:nvSpPr>
          <p:spPr>
            <a:xfrm>
              <a:off x="5416742" y="5140411"/>
              <a:ext cx="1136458" cy="486547"/>
            </a:xfrm>
            <a:custGeom>
              <a:avLst/>
              <a:gdLst>
                <a:gd name="connsiteX0" fmla="*/ 544606 w 1411941"/>
                <a:gd name="connsiteY0" fmla="*/ 26894 h 598394"/>
                <a:gd name="connsiteX1" fmla="*/ 0 w 1411941"/>
                <a:gd name="connsiteY1" fmla="*/ 598394 h 598394"/>
                <a:gd name="connsiteX2" fmla="*/ 1411941 w 1411941"/>
                <a:gd name="connsiteY2" fmla="*/ 598394 h 598394"/>
                <a:gd name="connsiteX3" fmla="*/ 867336 w 1411941"/>
                <a:gd name="connsiteY3" fmla="*/ 0 h 598394"/>
                <a:gd name="connsiteX4" fmla="*/ 544606 w 1411941"/>
                <a:gd name="connsiteY4" fmla="*/ 26894 h 598394"/>
                <a:gd name="connsiteX0" fmla="*/ 544606 w 1411941"/>
                <a:gd name="connsiteY0" fmla="*/ 26894 h 598394"/>
                <a:gd name="connsiteX1" fmla="*/ 0 w 1411941"/>
                <a:gd name="connsiteY1" fmla="*/ 598394 h 598394"/>
                <a:gd name="connsiteX2" fmla="*/ 1411941 w 1411941"/>
                <a:gd name="connsiteY2" fmla="*/ 598394 h 598394"/>
                <a:gd name="connsiteX3" fmla="*/ 838200 w 1411941"/>
                <a:gd name="connsiteY3" fmla="*/ 0 h 598394"/>
                <a:gd name="connsiteX4" fmla="*/ 544606 w 1411941"/>
                <a:gd name="connsiteY4" fmla="*/ 26894 h 598394"/>
                <a:gd name="connsiteX0" fmla="*/ 544606 w 1411941"/>
                <a:gd name="connsiteY0" fmla="*/ 0 h 571500"/>
                <a:gd name="connsiteX1" fmla="*/ 0 w 1411941"/>
                <a:gd name="connsiteY1" fmla="*/ 571500 h 571500"/>
                <a:gd name="connsiteX2" fmla="*/ 1411941 w 1411941"/>
                <a:gd name="connsiteY2" fmla="*/ 571500 h 571500"/>
                <a:gd name="connsiteX3" fmla="*/ 885265 w 1411941"/>
                <a:gd name="connsiteY3" fmla="*/ 2241 h 571500"/>
                <a:gd name="connsiteX4" fmla="*/ 544606 w 1411941"/>
                <a:gd name="connsiteY4" fmla="*/ 0 h 571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1941" h="571500">
                  <a:moveTo>
                    <a:pt x="544606" y="0"/>
                  </a:moveTo>
                  <a:lnTo>
                    <a:pt x="0" y="571500"/>
                  </a:lnTo>
                  <a:lnTo>
                    <a:pt x="1411941" y="571500"/>
                  </a:lnTo>
                  <a:lnTo>
                    <a:pt x="885265" y="2241"/>
                  </a:lnTo>
                  <a:lnTo>
                    <a:pt x="544606" y="0"/>
                  </a:lnTo>
                  <a:close/>
                </a:path>
              </a:pathLst>
            </a:custGeom>
            <a:gradFill>
              <a:gsLst>
                <a:gs pos="0">
                  <a:srgbClr val="FFC000">
                    <a:alpha val="61000"/>
                  </a:srgbClr>
                </a:gs>
                <a:gs pos="50000">
                  <a:srgbClr val="FFC000">
                    <a:alpha val="33000"/>
                  </a:srgbClr>
                </a:gs>
                <a:gs pos="100000">
                  <a:srgbClr val="FFC000">
                    <a:alpha val="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2588" name="Group 537"/>
            <p:cNvGrpSpPr>
              <a:grpSpLocks/>
            </p:cNvGrpSpPr>
            <p:nvPr/>
          </p:nvGrpSpPr>
          <p:grpSpPr bwMode="auto">
            <a:xfrm>
              <a:off x="2945713" y="2057400"/>
              <a:ext cx="3250631" cy="2854421"/>
              <a:chOff x="2743200" y="1365511"/>
              <a:chExt cx="6400800" cy="4810556"/>
            </a:xfrm>
          </p:grpSpPr>
          <p:sp>
            <p:nvSpPr>
              <p:cNvPr id="22609" name="Rectangle 238"/>
              <p:cNvSpPr>
                <a:spLocks noChangeArrowheads="1"/>
              </p:cNvSpPr>
              <p:nvPr/>
            </p:nvSpPr>
            <p:spPr bwMode="invGray">
              <a:xfrm>
                <a:off x="2743200" y="4804449"/>
                <a:ext cx="6400800" cy="1371600"/>
              </a:xfrm>
              <a:prstGeom prst="roundRect">
                <a:avLst>
                  <a:gd name="adj" fmla="val 0"/>
                </a:avLst>
              </a:prstGeom>
              <a:solidFill>
                <a:srgbClr val="5D87A1">
                  <a:alpha val="50195"/>
                </a:srgbClr>
              </a:solidFill>
              <a:ln w="28575" algn="ctr">
                <a:noFill/>
                <a:round/>
                <a:headEnd/>
                <a:tailEnd/>
              </a:ln>
            </p:spPr>
            <p:txBody>
              <a:bodyPr/>
              <a:lstStyle/>
              <a:p>
                <a:pPr>
                  <a:lnSpc>
                    <a:spcPct val="90000"/>
                  </a:lnSpc>
                </a:pPr>
                <a:endParaRPr lang="en-US">
                  <a:solidFill>
                    <a:srgbClr val="333333"/>
                  </a:solidFill>
                </a:endParaRPr>
              </a:p>
            </p:txBody>
          </p:sp>
          <p:sp>
            <p:nvSpPr>
              <p:cNvPr id="22610" name="Rectangle 242"/>
              <p:cNvSpPr>
                <a:spLocks noChangeArrowheads="1"/>
              </p:cNvSpPr>
              <p:nvPr/>
            </p:nvSpPr>
            <p:spPr bwMode="invGray">
              <a:xfrm>
                <a:off x="2743200" y="1365511"/>
                <a:ext cx="6400800" cy="619539"/>
              </a:xfrm>
              <a:prstGeom prst="roundRect">
                <a:avLst>
                  <a:gd name="adj" fmla="val 0"/>
                </a:avLst>
              </a:prstGeom>
              <a:solidFill>
                <a:srgbClr val="80A1B6">
                  <a:alpha val="20000"/>
                </a:srgbClr>
              </a:solidFill>
              <a:ln w="28575" algn="ctr">
                <a:noFill/>
                <a:round/>
                <a:headEnd/>
                <a:tailEnd/>
              </a:ln>
            </p:spPr>
            <p:txBody>
              <a:bodyPr/>
              <a:lstStyle/>
              <a:p>
                <a:pPr>
                  <a:lnSpc>
                    <a:spcPct val="90000"/>
                  </a:lnSpc>
                </a:pPr>
                <a:endParaRPr lang="en-US">
                  <a:solidFill>
                    <a:srgbClr val="333333"/>
                  </a:solidFill>
                </a:endParaRPr>
              </a:p>
            </p:txBody>
          </p:sp>
          <p:sp>
            <p:nvSpPr>
              <p:cNvPr id="22611" name="Rectangle 241"/>
              <p:cNvSpPr>
                <a:spLocks noChangeArrowheads="1"/>
              </p:cNvSpPr>
              <p:nvPr/>
            </p:nvSpPr>
            <p:spPr bwMode="invGray">
              <a:xfrm>
                <a:off x="2743200" y="2061250"/>
                <a:ext cx="6400800" cy="1066800"/>
              </a:xfrm>
              <a:prstGeom prst="roundRect">
                <a:avLst>
                  <a:gd name="adj" fmla="val 0"/>
                </a:avLst>
              </a:prstGeom>
              <a:solidFill>
                <a:srgbClr val="5D87A1">
                  <a:alpha val="30196"/>
                </a:srgbClr>
              </a:solidFill>
              <a:ln w="28575" algn="ctr">
                <a:noFill/>
                <a:round/>
                <a:headEnd/>
                <a:tailEnd/>
              </a:ln>
            </p:spPr>
            <p:txBody>
              <a:bodyPr/>
              <a:lstStyle/>
              <a:p>
                <a:pPr>
                  <a:lnSpc>
                    <a:spcPct val="90000"/>
                  </a:lnSpc>
                </a:pPr>
                <a:endParaRPr lang="en-US">
                  <a:solidFill>
                    <a:srgbClr val="333333"/>
                  </a:solidFill>
                </a:endParaRPr>
              </a:p>
            </p:txBody>
          </p:sp>
          <p:sp>
            <p:nvSpPr>
              <p:cNvPr id="22612" name="Rectangle 239"/>
              <p:cNvSpPr>
                <a:spLocks noChangeArrowheads="1"/>
              </p:cNvSpPr>
              <p:nvPr/>
            </p:nvSpPr>
            <p:spPr bwMode="invGray">
              <a:xfrm>
                <a:off x="2743200" y="3204249"/>
                <a:ext cx="6400800" cy="1524000"/>
              </a:xfrm>
              <a:prstGeom prst="roundRect">
                <a:avLst>
                  <a:gd name="adj" fmla="val 0"/>
                </a:avLst>
              </a:prstGeom>
              <a:solidFill>
                <a:srgbClr val="5D87A1">
                  <a:alpha val="39999"/>
                </a:srgbClr>
              </a:solidFill>
              <a:ln w="28575" algn="ctr">
                <a:noFill/>
                <a:round/>
                <a:headEnd/>
                <a:tailEnd/>
              </a:ln>
            </p:spPr>
            <p:txBody>
              <a:bodyPr/>
              <a:lstStyle/>
              <a:p>
                <a:pPr>
                  <a:lnSpc>
                    <a:spcPct val="90000"/>
                  </a:lnSpc>
                </a:pPr>
                <a:endParaRPr lang="en-US">
                  <a:solidFill>
                    <a:srgbClr val="333333"/>
                  </a:solidFill>
                </a:endParaRPr>
              </a:p>
            </p:txBody>
          </p:sp>
          <p:sp>
            <p:nvSpPr>
              <p:cNvPr id="22613" name="Line 1410"/>
              <p:cNvSpPr>
                <a:spLocks noChangeShapeType="1"/>
              </p:cNvSpPr>
              <p:nvPr/>
            </p:nvSpPr>
            <p:spPr bwMode="auto">
              <a:xfrm>
                <a:off x="4470400" y="4271050"/>
                <a:ext cx="968375" cy="0"/>
              </a:xfrm>
              <a:prstGeom prst="line">
                <a:avLst/>
              </a:prstGeom>
              <a:noFill/>
              <a:ln w="25400">
                <a:solidFill>
                  <a:schemeClr val="hlink"/>
                </a:solidFill>
                <a:round/>
                <a:headEnd/>
                <a:tailEnd/>
              </a:ln>
            </p:spPr>
            <p:txBody>
              <a:bodyPr wrap="none" lIns="0" tIns="0" rIns="0" bIns="0" anchor="ctr"/>
              <a:lstStyle/>
              <a:p>
                <a:endParaRPr lang="en-US"/>
              </a:p>
            </p:txBody>
          </p:sp>
          <p:sp>
            <p:nvSpPr>
              <p:cNvPr id="22614" name="Freeform 191"/>
              <p:cNvSpPr>
                <a:spLocks/>
              </p:cNvSpPr>
              <p:nvPr/>
            </p:nvSpPr>
            <p:spPr bwMode="auto">
              <a:xfrm>
                <a:off x="3352800" y="4347250"/>
                <a:ext cx="990600" cy="1014413"/>
              </a:xfrm>
              <a:custGeom>
                <a:avLst/>
                <a:gdLst>
                  <a:gd name="T0" fmla="*/ 0 w 336"/>
                  <a:gd name="T1" fmla="*/ 2147483647 h 639"/>
                  <a:gd name="T2" fmla="*/ 0 w 336"/>
                  <a:gd name="T3" fmla="*/ 2147483647 h 639"/>
                  <a:gd name="T4" fmla="*/ 2147483647 w 336"/>
                  <a:gd name="T5" fmla="*/ 2147483647 h 639"/>
                  <a:gd name="T6" fmla="*/ 2147483647 w 336"/>
                  <a:gd name="T7" fmla="*/ 0 h 639"/>
                  <a:gd name="T8" fmla="*/ 0 60000 65536"/>
                  <a:gd name="T9" fmla="*/ 0 60000 65536"/>
                  <a:gd name="T10" fmla="*/ 0 60000 65536"/>
                  <a:gd name="T11" fmla="*/ 0 60000 65536"/>
                  <a:gd name="T12" fmla="*/ 0 w 336"/>
                  <a:gd name="T13" fmla="*/ 0 h 639"/>
                  <a:gd name="T14" fmla="*/ 336 w 336"/>
                  <a:gd name="T15" fmla="*/ 639 h 639"/>
                </a:gdLst>
                <a:ahLst/>
                <a:cxnLst>
                  <a:cxn ang="T8">
                    <a:pos x="T0" y="T1"/>
                  </a:cxn>
                  <a:cxn ang="T9">
                    <a:pos x="T2" y="T3"/>
                  </a:cxn>
                  <a:cxn ang="T10">
                    <a:pos x="T4" y="T5"/>
                  </a:cxn>
                  <a:cxn ang="T11">
                    <a:pos x="T6" y="T7"/>
                  </a:cxn>
                </a:cxnLst>
                <a:rect l="T12" t="T13" r="T14" b="T15"/>
                <a:pathLst>
                  <a:path w="336" h="639">
                    <a:moveTo>
                      <a:pt x="0" y="639"/>
                    </a:moveTo>
                    <a:lnTo>
                      <a:pt x="0" y="317"/>
                    </a:lnTo>
                    <a:lnTo>
                      <a:pt x="336" y="317"/>
                    </a:lnTo>
                    <a:lnTo>
                      <a:pt x="336" y="0"/>
                    </a:lnTo>
                  </a:path>
                </a:pathLst>
              </a:custGeom>
              <a:noFill/>
              <a:ln w="25400">
                <a:solidFill>
                  <a:schemeClr val="hlink"/>
                </a:solidFill>
                <a:round/>
                <a:headEnd/>
                <a:tailEnd/>
              </a:ln>
            </p:spPr>
            <p:txBody>
              <a:bodyPr wrap="none" lIns="0" tIns="0" rIns="0" bIns="0" anchor="ctr"/>
              <a:lstStyle/>
              <a:p>
                <a:endParaRPr lang="en-US"/>
              </a:p>
            </p:txBody>
          </p:sp>
          <p:sp>
            <p:nvSpPr>
              <p:cNvPr id="22615" name="Freeform 192"/>
              <p:cNvSpPr>
                <a:spLocks/>
              </p:cNvSpPr>
              <p:nvPr/>
            </p:nvSpPr>
            <p:spPr bwMode="auto">
              <a:xfrm>
                <a:off x="3429000" y="4347250"/>
                <a:ext cx="1905000" cy="1028700"/>
              </a:xfrm>
              <a:custGeom>
                <a:avLst/>
                <a:gdLst>
                  <a:gd name="T0" fmla="*/ 0 w 914"/>
                  <a:gd name="T1" fmla="*/ 2147483647 h 648"/>
                  <a:gd name="T2" fmla="*/ 2147483647 w 914"/>
                  <a:gd name="T3" fmla="*/ 2147483647 h 648"/>
                  <a:gd name="T4" fmla="*/ 2147483647 w 914"/>
                  <a:gd name="T5" fmla="*/ 2147483647 h 648"/>
                  <a:gd name="T6" fmla="*/ 2147483647 w 914"/>
                  <a:gd name="T7" fmla="*/ 0 h 648"/>
                  <a:gd name="T8" fmla="*/ 0 60000 65536"/>
                  <a:gd name="T9" fmla="*/ 0 60000 65536"/>
                  <a:gd name="T10" fmla="*/ 0 60000 65536"/>
                  <a:gd name="T11" fmla="*/ 0 60000 65536"/>
                  <a:gd name="T12" fmla="*/ 0 w 914"/>
                  <a:gd name="T13" fmla="*/ 0 h 648"/>
                  <a:gd name="T14" fmla="*/ 914 w 914"/>
                  <a:gd name="T15" fmla="*/ 648 h 648"/>
                </a:gdLst>
                <a:ahLst/>
                <a:cxnLst>
                  <a:cxn ang="T8">
                    <a:pos x="T0" y="T1"/>
                  </a:cxn>
                  <a:cxn ang="T9">
                    <a:pos x="T2" y="T3"/>
                  </a:cxn>
                  <a:cxn ang="T10">
                    <a:pos x="T4" y="T5"/>
                  </a:cxn>
                  <a:cxn ang="T11">
                    <a:pos x="T6" y="T7"/>
                  </a:cxn>
                </a:cxnLst>
                <a:rect l="T12" t="T13" r="T14" b="T15"/>
                <a:pathLst>
                  <a:path w="914" h="648">
                    <a:moveTo>
                      <a:pt x="0" y="648"/>
                    </a:moveTo>
                    <a:cubicBezTo>
                      <a:pt x="1" y="555"/>
                      <a:pt x="1" y="463"/>
                      <a:pt x="2" y="370"/>
                    </a:cubicBezTo>
                    <a:lnTo>
                      <a:pt x="914" y="370"/>
                    </a:lnTo>
                    <a:lnTo>
                      <a:pt x="914" y="0"/>
                    </a:lnTo>
                  </a:path>
                </a:pathLst>
              </a:custGeom>
              <a:noFill/>
              <a:ln w="25400">
                <a:solidFill>
                  <a:schemeClr val="hlink"/>
                </a:solidFill>
                <a:round/>
                <a:headEnd/>
                <a:tailEnd/>
              </a:ln>
            </p:spPr>
            <p:txBody>
              <a:bodyPr wrap="none" lIns="0" tIns="0" rIns="0" bIns="0" anchor="ctr"/>
              <a:lstStyle/>
              <a:p>
                <a:endParaRPr lang="en-US"/>
              </a:p>
            </p:txBody>
          </p:sp>
          <p:sp>
            <p:nvSpPr>
              <p:cNvPr id="22616" name="Freeform 193"/>
              <p:cNvSpPr>
                <a:spLocks/>
              </p:cNvSpPr>
              <p:nvPr/>
            </p:nvSpPr>
            <p:spPr bwMode="auto">
              <a:xfrm>
                <a:off x="4191000" y="4271050"/>
                <a:ext cx="1219200" cy="1066800"/>
              </a:xfrm>
              <a:custGeom>
                <a:avLst/>
                <a:gdLst>
                  <a:gd name="T0" fmla="*/ 0 w 528"/>
                  <a:gd name="T1" fmla="*/ 2147483647 h 480"/>
                  <a:gd name="T2" fmla="*/ 0 w 528"/>
                  <a:gd name="T3" fmla="*/ 2147483647 h 480"/>
                  <a:gd name="T4" fmla="*/ 2147483647 w 528"/>
                  <a:gd name="T5" fmla="*/ 2147483647 h 480"/>
                  <a:gd name="T6" fmla="*/ 2147483647 w 528"/>
                  <a:gd name="T7" fmla="*/ 0 h 480"/>
                  <a:gd name="T8" fmla="*/ 0 60000 65536"/>
                  <a:gd name="T9" fmla="*/ 0 60000 65536"/>
                  <a:gd name="T10" fmla="*/ 0 60000 65536"/>
                  <a:gd name="T11" fmla="*/ 0 60000 65536"/>
                  <a:gd name="T12" fmla="*/ 0 w 528"/>
                  <a:gd name="T13" fmla="*/ 0 h 480"/>
                  <a:gd name="T14" fmla="*/ 528 w 528"/>
                  <a:gd name="T15" fmla="*/ 480 h 480"/>
                </a:gdLst>
                <a:ahLst/>
                <a:cxnLst>
                  <a:cxn ang="T8">
                    <a:pos x="T0" y="T1"/>
                  </a:cxn>
                  <a:cxn ang="T9">
                    <a:pos x="T2" y="T3"/>
                  </a:cxn>
                  <a:cxn ang="T10">
                    <a:pos x="T4" y="T5"/>
                  </a:cxn>
                  <a:cxn ang="T11">
                    <a:pos x="T6" y="T7"/>
                  </a:cxn>
                </a:cxnLst>
                <a:rect l="T12" t="T13" r="T14" b="T15"/>
                <a:pathLst>
                  <a:path w="528" h="480">
                    <a:moveTo>
                      <a:pt x="0" y="480"/>
                    </a:moveTo>
                    <a:lnTo>
                      <a:pt x="0" y="384"/>
                    </a:lnTo>
                    <a:lnTo>
                      <a:pt x="528" y="384"/>
                    </a:lnTo>
                    <a:lnTo>
                      <a:pt x="528" y="0"/>
                    </a:lnTo>
                  </a:path>
                </a:pathLst>
              </a:custGeom>
              <a:noFill/>
              <a:ln w="25400">
                <a:solidFill>
                  <a:schemeClr val="hlink"/>
                </a:solidFill>
                <a:round/>
                <a:headEnd/>
                <a:tailEnd/>
              </a:ln>
            </p:spPr>
            <p:txBody>
              <a:bodyPr wrap="none" lIns="0" tIns="0" rIns="0" bIns="0" anchor="ctr"/>
              <a:lstStyle/>
              <a:p>
                <a:endParaRPr lang="en-US"/>
              </a:p>
            </p:txBody>
          </p:sp>
          <p:sp>
            <p:nvSpPr>
              <p:cNvPr id="22617" name="Freeform 194"/>
              <p:cNvSpPr>
                <a:spLocks/>
              </p:cNvSpPr>
              <p:nvPr/>
            </p:nvSpPr>
            <p:spPr bwMode="auto">
              <a:xfrm>
                <a:off x="4953000" y="4356775"/>
                <a:ext cx="533400" cy="1028700"/>
              </a:xfrm>
              <a:custGeom>
                <a:avLst/>
                <a:gdLst>
                  <a:gd name="T0" fmla="*/ 2147483647 w 240"/>
                  <a:gd name="T1" fmla="*/ 2147483647 h 564"/>
                  <a:gd name="T2" fmla="*/ 0 w 240"/>
                  <a:gd name="T3" fmla="*/ 2147483647 h 564"/>
                  <a:gd name="T4" fmla="*/ 2147483647 w 240"/>
                  <a:gd name="T5" fmla="*/ 2147483647 h 564"/>
                  <a:gd name="T6" fmla="*/ 2147483647 w 240"/>
                  <a:gd name="T7" fmla="*/ 0 h 564"/>
                  <a:gd name="T8" fmla="*/ 0 60000 65536"/>
                  <a:gd name="T9" fmla="*/ 0 60000 65536"/>
                  <a:gd name="T10" fmla="*/ 0 60000 65536"/>
                  <a:gd name="T11" fmla="*/ 0 60000 65536"/>
                  <a:gd name="T12" fmla="*/ 0 w 240"/>
                  <a:gd name="T13" fmla="*/ 0 h 564"/>
                  <a:gd name="T14" fmla="*/ 240 w 240"/>
                  <a:gd name="T15" fmla="*/ 564 h 564"/>
                </a:gdLst>
                <a:ahLst/>
                <a:cxnLst>
                  <a:cxn ang="T8">
                    <a:pos x="T0" y="T1"/>
                  </a:cxn>
                  <a:cxn ang="T9">
                    <a:pos x="T2" y="T3"/>
                  </a:cxn>
                  <a:cxn ang="T10">
                    <a:pos x="T4" y="T5"/>
                  </a:cxn>
                  <a:cxn ang="T11">
                    <a:pos x="T6" y="T7"/>
                  </a:cxn>
                </a:cxnLst>
                <a:rect l="T12" t="T13" r="T14" b="T15"/>
                <a:pathLst>
                  <a:path w="240" h="564">
                    <a:moveTo>
                      <a:pt x="2" y="564"/>
                    </a:moveTo>
                    <a:cubicBezTo>
                      <a:pt x="1" y="505"/>
                      <a:pt x="1" y="530"/>
                      <a:pt x="0" y="471"/>
                    </a:cubicBezTo>
                    <a:lnTo>
                      <a:pt x="240" y="471"/>
                    </a:lnTo>
                    <a:lnTo>
                      <a:pt x="240" y="0"/>
                    </a:lnTo>
                  </a:path>
                </a:pathLst>
              </a:custGeom>
              <a:noFill/>
              <a:ln w="25400">
                <a:solidFill>
                  <a:schemeClr val="hlink"/>
                </a:solidFill>
                <a:round/>
                <a:headEnd/>
                <a:tailEnd/>
              </a:ln>
            </p:spPr>
            <p:txBody>
              <a:bodyPr wrap="none" lIns="0" tIns="0" rIns="0" bIns="0" anchor="ctr"/>
              <a:lstStyle/>
              <a:p>
                <a:endParaRPr lang="en-US"/>
              </a:p>
            </p:txBody>
          </p:sp>
          <p:sp>
            <p:nvSpPr>
              <p:cNvPr id="22618" name="Freeform 195"/>
              <p:cNvSpPr>
                <a:spLocks/>
              </p:cNvSpPr>
              <p:nvPr/>
            </p:nvSpPr>
            <p:spPr bwMode="auto">
              <a:xfrm flipH="1">
                <a:off x="4495800" y="4347250"/>
                <a:ext cx="1143000" cy="1066800"/>
              </a:xfrm>
              <a:custGeom>
                <a:avLst/>
                <a:gdLst>
                  <a:gd name="T0" fmla="*/ 0 w 288"/>
                  <a:gd name="T1" fmla="*/ 2147483647 h 611"/>
                  <a:gd name="T2" fmla="*/ 0 w 288"/>
                  <a:gd name="T3" fmla="*/ 2147483647 h 611"/>
                  <a:gd name="T4" fmla="*/ 2147483647 w 288"/>
                  <a:gd name="T5" fmla="*/ 2147483647 h 611"/>
                  <a:gd name="T6" fmla="*/ 2147483647 w 288"/>
                  <a:gd name="T7" fmla="*/ 0 h 611"/>
                  <a:gd name="T8" fmla="*/ 0 60000 65536"/>
                  <a:gd name="T9" fmla="*/ 0 60000 65536"/>
                  <a:gd name="T10" fmla="*/ 0 60000 65536"/>
                  <a:gd name="T11" fmla="*/ 0 60000 65536"/>
                  <a:gd name="T12" fmla="*/ 0 w 288"/>
                  <a:gd name="T13" fmla="*/ 0 h 611"/>
                  <a:gd name="T14" fmla="*/ 288 w 288"/>
                  <a:gd name="T15" fmla="*/ 611 h 611"/>
                </a:gdLst>
                <a:ahLst/>
                <a:cxnLst>
                  <a:cxn ang="T8">
                    <a:pos x="T0" y="T1"/>
                  </a:cxn>
                  <a:cxn ang="T9">
                    <a:pos x="T2" y="T3"/>
                  </a:cxn>
                  <a:cxn ang="T10">
                    <a:pos x="T4" y="T5"/>
                  </a:cxn>
                  <a:cxn ang="T11">
                    <a:pos x="T6" y="T7"/>
                  </a:cxn>
                </a:cxnLst>
                <a:rect l="T12" t="T13" r="T14" b="T15"/>
                <a:pathLst>
                  <a:path w="288" h="611">
                    <a:moveTo>
                      <a:pt x="0" y="611"/>
                    </a:moveTo>
                    <a:lnTo>
                      <a:pt x="0" y="288"/>
                    </a:lnTo>
                    <a:lnTo>
                      <a:pt x="288" y="288"/>
                    </a:lnTo>
                    <a:lnTo>
                      <a:pt x="288" y="0"/>
                    </a:lnTo>
                  </a:path>
                </a:pathLst>
              </a:custGeom>
              <a:noFill/>
              <a:ln w="25400">
                <a:solidFill>
                  <a:schemeClr val="hlink"/>
                </a:solidFill>
                <a:round/>
                <a:headEnd/>
                <a:tailEnd/>
              </a:ln>
            </p:spPr>
            <p:txBody>
              <a:bodyPr wrap="none" lIns="0" tIns="0" rIns="0" bIns="0" anchor="ctr"/>
              <a:lstStyle/>
              <a:p>
                <a:endParaRPr lang="en-US"/>
              </a:p>
            </p:txBody>
          </p:sp>
          <p:grpSp>
            <p:nvGrpSpPr>
              <p:cNvPr id="22619" name="Group 246"/>
              <p:cNvGrpSpPr>
                <a:grpSpLocks/>
              </p:cNvGrpSpPr>
              <p:nvPr/>
            </p:nvGrpSpPr>
            <p:grpSpPr bwMode="auto">
              <a:xfrm>
                <a:off x="3129818" y="5407707"/>
                <a:ext cx="504362" cy="768351"/>
                <a:chOff x="3663218" y="5708650"/>
                <a:chExt cx="504362" cy="768351"/>
              </a:xfrm>
            </p:grpSpPr>
            <p:sp>
              <p:nvSpPr>
                <p:cNvPr id="22811" name="Line 199"/>
                <p:cNvSpPr>
                  <a:spLocks noChangeShapeType="1"/>
                </p:cNvSpPr>
                <p:nvPr/>
              </p:nvSpPr>
              <p:spPr bwMode="auto">
                <a:xfrm flipV="1">
                  <a:off x="3908425" y="5708650"/>
                  <a:ext cx="0" cy="234950"/>
                </a:xfrm>
                <a:prstGeom prst="line">
                  <a:avLst/>
                </a:prstGeom>
                <a:noFill/>
                <a:ln w="25400">
                  <a:solidFill>
                    <a:schemeClr val="folHlink"/>
                  </a:solidFill>
                  <a:round/>
                  <a:headEnd/>
                  <a:tailEnd/>
                </a:ln>
              </p:spPr>
              <p:txBody>
                <a:bodyPr wrap="none" lIns="0" tIns="0" rIns="0" bIns="0" anchor="ctr"/>
                <a:lstStyle/>
                <a:p>
                  <a:endParaRPr lang="en-US"/>
                </a:p>
              </p:txBody>
            </p:sp>
            <p:grpSp>
              <p:nvGrpSpPr>
                <p:cNvPr id="22812" name="Group 242"/>
                <p:cNvGrpSpPr>
                  <a:grpSpLocks/>
                </p:cNvGrpSpPr>
                <p:nvPr/>
              </p:nvGrpSpPr>
              <p:grpSpPr bwMode="auto">
                <a:xfrm>
                  <a:off x="3663218" y="5940425"/>
                  <a:ext cx="504362" cy="536576"/>
                  <a:chOff x="3663218" y="5940425"/>
                  <a:chExt cx="504362" cy="536576"/>
                </a:xfrm>
              </p:grpSpPr>
              <p:sp>
                <p:nvSpPr>
                  <p:cNvPr id="22813" name="Freeform 198"/>
                  <p:cNvSpPr>
                    <a:spLocks/>
                  </p:cNvSpPr>
                  <p:nvPr/>
                </p:nvSpPr>
                <p:spPr bwMode="auto">
                  <a:xfrm>
                    <a:off x="37084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2814" name="Line 200"/>
                  <p:cNvSpPr>
                    <a:spLocks noChangeShapeType="1"/>
                  </p:cNvSpPr>
                  <p:nvPr/>
                </p:nvSpPr>
                <p:spPr bwMode="auto">
                  <a:xfrm flipV="1">
                    <a:off x="38465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2815" name="Line 201"/>
                  <p:cNvSpPr>
                    <a:spLocks noChangeShapeType="1"/>
                  </p:cNvSpPr>
                  <p:nvPr/>
                </p:nvSpPr>
                <p:spPr bwMode="auto">
                  <a:xfrm flipV="1">
                    <a:off x="39798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2816" name="Group 1302"/>
                  <p:cNvGrpSpPr>
                    <a:grpSpLocks/>
                  </p:cNvGrpSpPr>
                  <p:nvPr/>
                </p:nvGrpSpPr>
                <p:grpSpPr bwMode="auto">
                  <a:xfrm>
                    <a:off x="3663218" y="6084888"/>
                    <a:ext cx="504362" cy="392113"/>
                    <a:chOff x="949" y="3648"/>
                    <a:chExt cx="449" cy="350"/>
                  </a:xfrm>
                </p:grpSpPr>
                <p:grpSp>
                  <p:nvGrpSpPr>
                    <p:cNvPr id="22817" name="Group 1303"/>
                    <p:cNvGrpSpPr>
                      <a:grpSpLocks/>
                    </p:cNvGrpSpPr>
                    <p:nvPr/>
                  </p:nvGrpSpPr>
                  <p:grpSpPr bwMode="auto">
                    <a:xfrm>
                      <a:off x="949" y="3648"/>
                      <a:ext cx="449" cy="158"/>
                      <a:chOff x="2721" y="3120"/>
                      <a:chExt cx="543" cy="192"/>
                    </a:xfrm>
                  </p:grpSpPr>
                  <p:pic>
                    <p:nvPicPr>
                      <p:cNvPr id="22823"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2824"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2825"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2826"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nvGrpSpPr>
                    <p:cNvPr id="22818" name="Group 1308"/>
                    <p:cNvGrpSpPr>
                      <a:grpSpLocks/>
                    </p:cNvGrpSpPr>
                    <p:nvPr/>
                  </p:nvGrpSpPr>
                  <p:grpSpPr bwMode="auto">
                    <a:xfrm>
                      <a:off x="949" y="3840"/>
                      <a:ext cx="449" cy="158"/>
                      <a:chOff x="2721" y="3120"/>
                      <a:chExt cx="543" cy="192"/>
                    </a:xfrm>
                  </p:grpSpPr>
                  <p:pic>
                    <p:nvPicPr>
                      <p:cNvPr id="22819"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2820"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2821"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2822"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grpSp>
          </p:grpSp>
          <p:grpSp>
            <p:nvGrpSpPr>
              <p:cNvPr id="22620" name="Group 244"/>
              <p:cNvGrpSpPr>
                <a:grpSpLocks/>
              </p:cNvGrpSpPr>
              <p:nvPr/>
            </p:nvGrpSpPr>
            <p:grpSpPr bwMode="auto">
              <a:xfrm>
                <a:off x="4653818" y="5391832"/>
                <a:ext cx="504362" cy="784226"/>
                <a:chOff x="4877656" y="5692775"/>
                <a:chExt cx="504362" cy="784226"/>
              </a:xfrm>
            </p:grpSpPr>
            <p:sp>
              <p:nvSpPr>
                <p:cNvPr id="22796" name="Freeform 253"/>
                <p:cNvSpPr>
                  <a:spLocks/>
                </p:cNvSpPr>
                <p:nvPr/>
              </p:nvSpPr>
              <p:spPr bwMode="auto">
                <a:xfrm>
                  <a:off x="4922838"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2797" name="Line 254"/>
                <p:cNvSpPr>
                  <a:spLocks noChangeShapeType="1"/>
                </p:cNvSpPr>
                <p:nvPr/>
              </p:nvSpPr>
              <p:spPr bwMode="auto">
                <a:xfrm flipV="1">
                  <a:off x="5122863" y="5692775"/>
                  <a:ext cx="0" cy="250825"/>
                </a:xfrm>
                <a:prstGeom prst="line">
                  <a:avLst/>
                </a:prstGeom>
                <a:noFill/>
                <a:ln w="25400">
                  <a:solidFill>
                    <a:schemeClr val="folHlink"/>
                  </a:solidFill>
                  <a:round/>
                  <a:headEnd/>
                  <a:tailEnd/>
                </a:ln>
              </p:spPr>
              <p:txBody>
                <a:bodyPr wrap="none" lIns="0" tIns="0" rIns="0" bIns="0" anchor="ctr"/>
                <a:lstStyle/>
                <a:p>
                  <a:endParaRPr lang="en-US"/>
                </a:p>
              </p:txBody>
            </p:sp>
            <p:sp>
              <p:nvSpPr>
                <p:cNvPr id="22798" name="Line 255"/>
                <p:cNvSpPr>
                  <a:spLocks noChangeShapeType="1"/>
                </p:cNvSpPr>
                <p:nvPr/>
              </p:nvSpPr>
              <p:spPr bwMode="auto">
                <a:xfrm flipV="1">
                  <a:off x="5060950"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2799" name="Line 256"/>
                <p:cNvSpPr>
                  <a:spLocks noChangeShapeType="1"/>
                </p:cNvSpPr>
                <p:nvPr/>
              </p:nvSpPr>
              <p:spPr bwMode="auto">
                <a:xfrm flipV="1">
                  <a:off x="5194300"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2800" name="Group 1302"/>
                <p:cNvGrpSpPr>
                  <a:grpSpLocks/>
                </p:cNvGrpSpPr>
                <p:nvPr/>
              </p:nvGrpSpPr>
              <p:grpSpPr bwMode="auto">
                <a:xfrm>
                  <a:off x="4877656" y="6084888"/>
                  <a:ext cx="504362" cy="392113"/>
                  <a:chOff x="949" y="3648"/>
                  <a:chExt cx="449" cy="350"/>
                </a:xfrm>
              </p:grpSpPr>
              <p:grpSp>
                <p:nvGrpSpPr>
                  <p:cNvPr id="22801" name="Group 1303"/>
                  <p:cNvGrpSpPr>
                    <a:grpSpLocks/>
                  </p:cNvGrpSpPr>
                  <p:nvPr/>
                </p:nvGrpSpPr>
                <p:grpSpPr bwMode="auto">
                  <a:xfrm>
                    <a:off x="949" y="3648"/>
                    <a:ext cx="449" cy="158"/>
                    <a:chOff x="2721" y="3120"/>
                    <a:chExt cx="543" cy="192"/>
                  </a:xfrm>
                </p:grpSpPr>
                <p:pic>
                  <p:nvPicPr>
                    <p:cNvPr id="22807"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2808"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2809"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2810"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nvGrpSpPr>
                  <p:cNvPr id="22802" name="Group 1308"/>
                  <p:cNvGrpSpPr>
                    <a:grpSpLocks/>
                  </p:cNvGrpSpPr>
                  <p:nvPr/>
                </p:nvGrpSpPr>
                <p:grpSpPr bwMode="auto">
                  <a:xfrm>
                    <a:off x="949" y="3840"/>
                    <a:ext cx="449" cy="158"/>
                    <a:chOff x="2721" y="3120"/>
                    <a:chExt cx="543" cy="192"/>
                  </a:xfrm>
                </p:grpSpPr>
                <p:pic>
                  <p:nvPicPr>
                    <p:cNvPr id="22803"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2804"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2805"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2806"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grpSp>
          <p:grpSp>
            <p:nvGrpSpPr>
              <p:cNvPr id="22621" name="Group 252"/>
              <p:cNvGrpSpPr>
                <a:grpSpLocks/>
              </p:cNvGrpSpPr>
              <p:nvPr/>
            </p:nvGrpSpPr>
            <p:grpSpPr bwMode="auto">
              <a:xfrm>
                <a:off x="5415818" y="5375957"/>
                <a:ext cx="504362" cy="800101"/>
                <a:chOff x="5492018" y="5676900"/>
                <a:chExt cx="504362" cy="800101"/>
              </a:xfrm>
            </p:grpSpPr>
            <p:sp>
              <p:nvSpPr>
                <p:cNvPr id="22781" name="Freeform 234"/>
                <p:cNvSpPr>
                  <a:spLocks/>
                </p:cNvSpPr>
                <p:nvPr/>
              </p:nvSpPr>
              <p:spPr bwMode="auto">
                <a:xfrm>
                  <a:off x="5537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2782" name="Line 235"/>
                <p:cNvSpPr>
                  <a:spLocks noChangeShapeType="1"/>
                </p:cNvSpPr>
                <p:nvPr/>
              </p:nvSpPr>
              <p:spPr bwMode="auto">
                <a:xfrm flipH="1" flipV="1">
                  <a:off x="5734050" y="5676900"/>
                  <a:ext cx="3175" cy="266700"/>
                </a:xfrm>
                <a:prstGeom prst="line">
                  <a:avLst/>
                </a:prstGeom>
                <a:noFill/>
                <a:ln w="25400">
                  <a:solidFill>
                    <a:schemeClr val="folHlink"/>
                  </a:solidFill>
                  <a:round/>
                  <a:headEnd/>
                  <a:tailEnd/>
                </a:ln>
              </p:spPr>
              <p:txBody>
                <a:bodyPr wrap="none" lIns="0" tIns="0" rIns="0" bIns="0" anchor="ctr"/>
                <a:lstStyle/>
                <a:p>
                  <a:endParaRPr lang="en-US"/>
                </a:p>
              </p:txBody>
            </p:sp>
            <p:sp>
              <p:nvSpPr>
                <p:cNvPr id="22783" name="Line 236"/>
                <p:cNvSpPr>
                  <a:spLocks noChangeShapeType="1"/>
                </p:cNvSpPr>
                <p:nvPr/>
              </p:nvSpPr>
              <p:spPr bwMode="auto">
                <a:xfrm flipV="1">
                  <a:off x="56753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2784" name="Line 237"/>
                <p:cNvSpPr>
                  <a:spLocks noChangeShapeType="1"/>
                </p:cNvSpPr>
                <p:nvPr/>
              </p:nvSpPr>
              <p:spPr bwMode="auto">
                <a:xfrm flipV="1">
                  <a:off x="58086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2785" name="Group 1302"/>
                <p:cNvGrpSpPr>
                  <a:grpSpLocks/>
                </p:cNvGrpSpPr>
                <p:nvPr/>
              </p:nvGrpSpPr>
              <p:grpSpPr bwMode="auto">
                <a:xfrm>
                  <a:off x="5492018" y="6084888"/>
                  <a:ext cx="504362" cy="392113"/>
                  <a:chOff x="949" y="3648"/>
                  <a:chExt cx="449" cy="350"/>
                </a:xfrm>
              </p:grpSpPr>
              <p:grpSp>
                <p:nvGrpSpPr>
                  <p:cNvPr id="22786" name="Group 1303"/>
                  <p:cNvGrpSpPr>
                    <a:grpSpLocks/>
                  </p:cNvGrpSpPr>
                  <p:nvPr/>
                </p:nvGrpSpPr>
                <p:grpSpPr bwMode="auto">
                  <a:xfrm>
                    <a:off x="949" y="3648"/>
                    <a:ext cx="449" cy="158"/>
                    <a:chOff x="2721" y="3120"/>
                    <a:chExt cx="543" cy="192"/>
                  </a:xfrm>
                </p:grpSpPr>
                <p:pic>
                  <p:nvPicPr>
                    <p:cNvPr id="22792"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2793"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2794"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2795"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nvGrpSpPr>
                  <p:cNvPr id="22787" name="Group 1308"/>
                  <p:cNvGrpSpPr>
                    <a:grpSpLocks/>
                  </p:cNvGrpSpPr>
                  <p:nvPr/>
                </p:nvGrpSpPr>
                <p:grpSpPr bwMode="auto">
                  <a:xfrm>
                    <a:off x="949" y="3840"/>
                    <a:ext cx="449" cy="158"/>
                    <a:chOff x="2721" y="3120"/>
                    <a:chExt cx="543" cy="192"/>
                  </a:xfrm>
                </p:grpSpPr>
                <p:pic>
                  <p:nvPicPr>
                    <p:cNvPr id="22788"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2789"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2790"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2791"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grpSp>
          <p:sp>
            <p:nvSpPr>
              <p:cNvPr id="22622" name="Freeform 192"/>
              <p:cNvSpPr>
                <a:spLocks/>
              </p:cNvSpPr>
              <p:nvPr/>
            </p:nvSpPr>
            <p:spPr bwMode="auto">
              <a:xfrm>
                <a:off x="4114800" y="4347250"/>
                <a:ext cx="304800" cy="1066800"/>
              </a:xfrm>
              <a:custGeom>
                <a:avLst/>
                <a:gdLst>
                  <a:gd name="T0" fmla="*/ 0 w 914"/>
                  <a:gd name="T1" fmla="*/ 2147483647 h 567"/>
                  <a:gd name="T2" fmla="*/ 2147483647 w 914"/>
                  <a:gd name="T3" fmla="*/ 2147483647 h 567"/>
                  <a:gd name="T4" fmla="*/ 2147483647 w 914"/>
                  <a:gd name="T5" fmla="*/ 2147483647 h 567"/>
                  <a:gd name="T6" fmla="*/ 2147483647 w 914"/>
                  <a:gd name="T7" fmla="*/ 0 h 567"/>
                  <a:gd name="T8" fmla="*/ 0 60000 65536"/>
                  <a:gd name="T9" fmla="*/ 0 60000 65536"/>
                  <a:gd name="T10" fmla="*/ 0 60000 65536"/>
                  <a:gd name="T11" fmla="*/ 0 60000 65536"/>
                  <a:gd name="T12" fmla="*/ 0 w 914"/>
                  <a:gd name="T13" fmla="*/ 0 h 567"/>
                  <a:gd name="T14" fmla="*/ 914 w 914"/>
                  <a:gd name="T15" fmla="*/ 567 h 567"/>
                </a:gdLst>
                <a:ahLst/>
                <a:cxnLst>
                  <a:cxn ang="T8">
                    <a:pos x="T0" y="T1"/>
                  </a:cxn>
                  <a:cxn ang="T9">
                    <a:pos x="T2" y="T3"/>
                  </a:cxn>
                  <a:cxn ang="T10">
                    <a:pos x="T4" y="T5"/>
                  </a:cxn>
                  <a:cxn ang="T11">
                    <a:pos x="T6" y="T7"/>
                  </a:cxn>
                </a:cxnLst>
                <a:rect l="T12" t="T13" r="T14" b="T15"/>
                <a:pathLst>
                  <a:path w="914" h="567">
                    <a:moveTo>
                      <a:pt x="0" y="567"/>
                    </a:moveTo>
                    <a:cubicBezTo>
                      <a:pt x="1" y="474"/>
                      <a:pt x="1" y="463"/>
                      <a:pt x="2" y="370"/>
                    </a:cubicBezTo>
                    <a:lnTo>
                      <a:pt x="914" y="370"/>
                    </a:lnTo>
                    <a:lnTo>
                      <a:pt x="914" y="0"/>
                    </a:lnTo>
                  </a:path>
                </a:pathLst>
              </a:custGeom>
              <a:noFill/>
              <a:ln w="25400">
                <a:solidFill>
                  <a:schemeClr val="hlink"/>
                </a:solidFill>
                <a:round/>
                <a:headEnd/>
                <a:tailEnd/>
              </a:ln>
            </p:spPr>
            <p:txBody>
              <a:bodyPr wrap="none" lIns="0" tIns="0" rIns="0" bIns="0" anchor="ctr"/>
              <a:lstStyle/>
              <a:p>
                <a:endParaRPr lang="en-US"/>
              </a:p>
            </p:txBody>
          </p:sp>
          <p:grpSp>
            <p:nvGrpSpPr>
              <p:cNvPr id="22623" name="Group 251"/>
              <p:cNvGrpSpPr>
                <a:grpSpLocks/>
              </p:cNvGrpSpPr>
              <p:nvPr/>
            </p:nvGrpSpPr>
            <p:grpSpPr bwMode="auto">
              <a:xfrm>
                <a:off x="3891818" y="5395015"/>
                <a:ext cx="504362" cy="781052"/>
                <a:chOff x="3968018" y="5695949"/>
                <a:chExt cx="504362" cy="781052"/>
              </a:xfrm>
            </p:grpSpPr>
            <p:sp>
              <p:nvSpPr>
                <p:cNvPr id="22766" name="Freeform 216"/>
                <p:cNvSpPr>
                  <a:spLocks/>
                </p:cNvSpPr>
                <p:nvPr/>
              </p:nvSpPr>
              <p:spPr bwMode="auto">
                <a:xfrm>
                  <a:off x="4013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2767" name="Line 217"/>
                <p:cNvSpPr>
                  <a:spLocks noChangeShapeType="1"/>
                </p:cNvSpPr>
                <p:nvPr/>
              </p:nvSpPr>
              <p:spPr bwMode="auto">
                <a:xfrm flipH="1" flipV="1">
                  <a:off x="4210050" y="5695949"/>
                  <a:ext cx="3175" cy="247650"/>
                </a:xfrm>
                <a:prstGeom prst="line">
                  <a:avLst/>
                </a:prstGeom>
                <a:noFill/>
                <a:ln w="25400">
                  <a:solidFill>
                    <a:schemeClr val="folHlink"/>
                  </a:solidFill>
                  <a:round/>
                  <a:headEnd/>
                  <a:tailEnd/>
                </a:ln>
              </p:spPr>
              <p:txBody>
                <a:bodyPr wrap="none" lIns="0" tIns="0" rIns="0" bIns="0" anchor="ctr"/>
                <a:lstStyle/>
                <a:p>
                  <a:endParaRPr lang="en-US"/>
                </a:p>
              </p:txBody>
            </p:sp>
            <p:sp>
              <p:nvSpPr>
                <p:cNvPr id="22768" name="Line 218"/>
                <p:cNvSpPr>
                  <a:spLocks noChangeShapeType="1"/>
                </p:cNvSpPr>
                <p:nvPr/>
              </p:nvSpPr>
              <p:spPr bwMode="auto">
                <a:xfrm flipV="1">
                  <a:off x="4151312"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2769" name="Line 219"/>
                <p:cNvSpPr>
                  <a:spLocks noChangeShapeType="1"/>
                </p:cNvSpPr>
                <p:nvPr/>
              </p:nvSpPr>
              <p:spPr bwMode="auto">
                <a:xfrm flipV="1">
                  <a:off x="4284662"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2770" name="Group 1302"/>
                <p:cNvGrpSpPr>
                  <a:grpSpLocks/>
                </p:cNvGrpSpPr>
                <p:nvPr/>
              </p:nvGrpSpPr>
              <p:grpSpPr bwMode="auto">
                <a:xfrm>
                  <a:off x="3968018" y="6084888"/>
                  <a:ext cx="504362" cy="392113"/>
                  <a:chOff x="949" y="3648"/>
                  <a:chExt cx="449" cy="350"/>
                </a:xfrm>
              </p:grpSpPr>
              <p:grpSp>
                <p:nvGrpSpPr>
                  <p:cNvPr id="22771" name="Group 1303"/>
                  <p:cNvGrpSpPr>
                    <a:grpSpLocks/>
                  </p:cNvGrpSpPr>
                  <p:nvPr/>
                </p:nvGrpSpPr>
                <p:grpSpPr bwMode="auto">
                  <a:xfrm>
                    <a:off x="949" y="3648"/>
                    <a:ext cx="449" cy="158"/>
                    <a:chOff x="2721" y="3120"/>
                    <a:chExt cx="543" cy="192"/>
                  </a:xfrm>
                </p:grpSpPr>
                <p:pic>
                  <p:nvPicPr>
                    <p:cNvPr id="22777"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2778"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2779"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2780"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nvGrpSpPr>
                  <p:cNvPr id="22772" name="Group 1308"/>
                  <p:cNvGrpSpPr>
                    <a:grpSpLocks/>
                  </p:cNvGrpSpPr>
                  <p:nvPr/>
                </p:nvGrpSpPr>
                <p:grpSpPr bwMode="auto">
                  <a:xfrm>
                    <a:off x="949" y="3840"/>
                    <a:ext cx="449" cy="158"/>
                    <a:chOff x="2721" y="3120"/>
                    <a:chExt cx="543" cy="192"/>
                  </a:xfrm>
                </p:grpSpPr>
                <p:pic>
                  <p:nvPicPr>
                    <p:cNvPr id="22773"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2774"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2775"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2776"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grpSp>
          <p:sp>
            <p:nvSpPr>
              <p:cNvPr id="22624" name="Line 1410"/>
              <p:cNvSpPr>
                <a:spLocks noChangeShapeType="1"/>
              </p:cNvSpPr>
              <p:nvPr/>
            </p:nvSpPr>
            <p:spPr bwMode="auto">
              <a:xfrm>
                <a:off x="7518400" y="4271050"/>
                <a:ext cx="968375" cy="0"/>
              </a:xfrm>
              <a:prstGeom prst="line">
                <a:avLst/>
              </a:prstGeom>
              <a:noFill/>
              <a:ln w="25400">
                <a:solidFill>
                  <a:schemeClr val="hlink"/>
                </a:solidFill>
                <a:round/>
                <a:headEnd/>
                <a:tailEnd/>
              </a:ln>
            </p:spPr>
            <p:txBody>
              <a:bodyPr wrap="none" lIns="0" tIns="0" rIns="0" bIns="0" anchor="ctr"/>
              <a:lstStyle/>
              <a:p>
                <a:endParaRPr lang="en-US"/>
              </a:p>
            </p:txBody>
          </p:sp>
          <p:sp>
            <p:nvSpPr>
              <p:cNvPr id="22625" name="Freeform 191"/>
              <p:cNvSpPr>
                <a:spLocks/>
              </p:cNvSpPr>
              <p:nvPr/>
            </p:nvSpPr>
            <p:spPr bwMode="auto">
              <a:xfrm>
                <a:off x="6400800" y="4347250"/>
                <a:ext cx="990600" cy="1014413"/>
              </a:xfrm>
              <a:custGeom>
                <a:avLst/>
                <a:gdLst>
                  <a:gd name="T0" fmla="*/ 0 w 336"/>
                  <a:gd name="T1" fmla="*/ 2147483647 h 639"/>
                  <a:gd name="T2" fmla="*/ 0 w 336"/>
                  <a:gd name="T3" fmla="*/ 2147483647 h 639"/>
                  <a:gd name="T4" fmla="*/ 2147483647 w 336"/>
                  <a:gd name="T5" fmla="*/ 2147483647 h 639"/>
                  <a:gd name="T6" fmla="*/ 2147483647 w 336"/>
                  <a:gd name="T7" fmla="*/ 0 h 639"/>
                  <a:gd name="T8" fmla="*/ 0 60000 65536"/>
                  <a:gd name="T9" fmla="*/ 0 60000 65536"/>
                  <a:gd name="T10" fmla="*/ 0 60000 65536"/>
                  <a:gd name="T11" fmla="*/ 0 60000 65536"/>
                  <a:gd name="T12" fmla="*/ 0 w 336"/>
                  <a:gd name="T13" fmla="*/ 0 h 639"/>
                  <a:gd name="T14" fmla="*/ 336 w 336"/>
                  <a:gd name="T15" fmla="*/ 639 h 639"/>
                </a:gdLst>
                <a:ahLst/>
                <a:cxnLst>
                  <a:cxn ang="T8">
                    <a:pos x="T0" y="T1"/>
                  </a:cxn>
                  <a:cxn ang="T9">
                    <a:pos x="T2" y="T3"/>
                  </a:cxn>
                  <a:cxn ang="T10">
                    <a:pos x="T4" y="T5"/>
                  </a:cxn>
                  <a:cxn ang="T11">
                    <a:pos x="T6" y="T7"/>
                  </a:cxn>
                </a:cxnLst>
                <a:rect l="T12" t="T13" r="T14" b="T15"/>
                <a:pathLst>
                  <a:path w="336" h="639">
                    <a:moveTo>
                      <a:pt x="0" y="639"/>
                    </a:moveTo>
                    <a:lnTo>
                      <a:pt x="0" y="317"/>
                    </a:lnTo>
                    <a:lnTo>
                      <a:pt x="336" y="317"/>
                    </a:lnTo>
                    <a:lnTo>
                      <a:pt x="336" y="0"/>
                    </a:lnTo>
                  </a:path>
                </a:pathLst>
              </a:custGeom>
              <a:noFill/>
              <a:ln w="25400">
                <a:solidFill>
                  <a:schemeClr val="hlink"/>
                </a:solidFill>
                <a:round/>
                <a:headEnd/>
                <a:tailEnd/>
              </a:ln>
            </p:spPr>
            <p:txBody>
              <a:bodyPr wrap="none" lIns="0" tIns="0" rIns="0" bIns="0" anchor="ctr"/>
              <a:lstStyle/>
              <a:p>
                <a:endParaRPr lang="en-US"/>
              </a:p>
            </p:txBody>
          </p:sp>
          <p:sp>
            <p:nvSpPr>
              <p:cNvPr id="22626" name="Freeform 192"/>
              <p:cNvSpPr>
                <a:spLocks/>
              </p:cNvSpPr>
              <p:nvPr/>
            </p:nvSpPr>
            <p:spPr bwMode="auto">
              <a:xfrm>
                <a:off x="6477000" y="4347250"/>
                <a:ext cx="1905000" cy="1028700"/>
              </a:xfrm>
              <a:custGeom>
                <a:avLst/>
                <a:gdLst>
                  <a:gd name="T0" fmla="*/ 0 w 914"/>
                  <a:gd name="T1" fmla="*/ 2147483647 h 648"/>
                  <a:gd name="T2" fmla="*/ 2147483647 w 914"/>
                  <a:gd name="T3" fmla="*/ 2147483647 h 648"/>
                  <a:gd name="T4" fmla="*/ 2147483647 w 914"/>
                  <a:gd name="T5" fmla="*/ 2147483647 h 648"/>
                  <a:gd name="T6" fmla="*/ 2147483647 w 914"/>
                  <a:gd name="T7" fmla="*/ 0 h 648"/>
                  <a:gd name="T8" fmla="*/ 0 60000 65536"/>
                  <a:gd name="T9" fmla="*/ 0 60000 65536"/>
                  <a:gd name="T10" fmla="*/ 0 60000 65536"/>
                  <a:gd name="T11" fmla="*/ 0 60000 65536"/>
                  <a:gd name="T12" fmla="*/ 0 w 914"/>
                  <a:gd name="T13" fmla="*/ 0 h 648"/>
                  <a:gd name="T14" fmla="*/ 914 w 914"/>
                  <a:gd name="T15" fmla="*/ 648 h 648"/>
                </a:gdLst>
                <a:ahLst/>
                <a:cxnLst>
                  <a:cxn ang="T8">
                    <a:pos x="T0" y="T1"/>
                  </a:cxn>
                  <a:cxn ang="T9">
                    <a:pos x="T2" y="T3"/>
                  </a:cxn>
                  <a:cxn ang="T10">
                    <a:pos x="T4" y="T5"/>
                  </a:cxn>
                  <a:cxn ang="T11">
                    <a:pos x="T6" y="T7"/>
                  </a:cxn>
                </a:cxnLst>
                <a:rect l="T12" t="T13" r="T14" b="T15"/>
                <a:pathLst>
                  <a:path w="914" h="648">
                    <a:moveTo>
                      <a:pt x="0" y="648"/>
                    </a:moveTo>
                    <a:cubicBezTo>
                      <a:pt x="1" y="555"/>
                      <a:pt x="1" y="463"/>
                      <a:pt x="2" y="370"/>
                    </a:cubicBezTo>
                    <a:lnTo>
                      <a:pt x="914" y="370"/>
                    </a:lnTo>
                    <a:lnTo>
                      <a:pt x="914" y="0"/>
                    </a:lnTo>
                  </a:path>
                </a:pathLst>
              </a:custGeom>
              <a:noFill/>
              <a:ln w="25400">
                <a:solidFill>
                  <a:schemeClr val="hlink"/>
                </a:solidFill>
                <a:round/>
                <a:headEnd/>
                <a:tailEnd/>
              </a:ln>
            </p:spPr>
            <p:txBody>
              <a:bodyPr wrap="none" lIns="0" tIns="0" rIns="0" bIns="0" anchor="ctr"/>
              <a:lstStyle/>
              <a:p>
                <a:endParaRPr lang="en-US"/>
              </a:p>
            </p:txBody>
          </p:sp>
          <p:sp>
            <p:nvSpPr>
              <p:cNvPr id="22627" name="Freeform 193"/>
              <p:cNvSpPr>
                <a:spLocks/>
              </p:cNvSpPr>
              <p:nvPr/>
            </p:nvSpPr>
            <p:spPr bwMode="auto">
              <a:xfrm>
                <a:off x="7239000" y="4271050"/>
                <a:ext cx="1219200" cy="1066800"/>
              </a:xfrm>
              <a:custGeom>
                <a:avLst/>
                <a:gdLst>
                  <a:gd name="T0" fmla="*/ 0 w 528"/>
                  <a:gd name="T1" fmla="*/ 2147483647 h 480"/>
                  <a:gd name="T2" fmla="*/ 0 w 528"/>
                  <a:gd name="T3" fmla="*/ 2147483647 h 480"/>
                  <a:gd name="T4" fmla="*/ 2147483647 w 528"/>
                  <a:gd name="T5" fmla="*/ 2147483647 h 480"/>
                  <a:gd name="T6" fmla="*/ 2147483647 w 528"/>
                  <a:gd name="T7" fmla="*/ 0 h 480"/>
                  <a:gd name="T8" fmla="*/ 0 60000 65536"/>
                  <a:gd name="T9" fmla="*/ 0 60000 65536"/>
                  <a:gd name="T10" fmla="*/ 0 60000 65536"/>
                  <a:gd name="T11" fmla="*/ 0 60000 65536"/>
                  <a:gd name="T12" fmla="*/ 0 w 528"/>
                  <a:gd name="T13" fmla="*/ 0 h 480"/>
                  <a:gd name="T14" fmla="*/ 528 w 528"/>
                  <a:gd name="T15" fmla="*/ 480 h 480"/>
                </a:gdLst>
                <a:ahLst/>
                <a:cxnLst>
                  <a:cxn ang="T8">
                    <a:pos x="T0" y="T1"/>
                  </a:cxn>
                  <a:cxn ang="T9">
                    <a:pos x="T2" y="T3"/>
                  </a:cxn>
                  <a:cxn ang="T10">
                    <a:pos x="T4" y="T5"/>
                  </a:cxn>
                  <a:cxn ang="T11">
                    <a:pos x="T6" y="T7"/>
                  </a:cxn>
                </a:cxnLst>
                <a:rect l="T12" t="T13" r="T14" b="T15"/>
                <a:pathLst>
                  <a:path w="528" h="480">
                    <a:moveTo>
                      <a:pt x="0" y="480"/>
                    </a:moveTo>
                    <a:lnTo>
                      <a:pt x="0" y="384"/>
                    </a:lnTo>
                    <a:lnTo>
                      <a:pt x="528" y="384"/>
                    </a:lnTo>
                    <a:lnTo>
                      <a:pt x="528" y="0"/>
                    </a:lnTo>
                  </a:path>
                </a:pathLst>
              </a:custGeom>
              <a:noFill/>
              <a:ln w="25400">
                <a:solidFill>
                  <a:schemeClr val="hlink"/>
                </a:solidFill>
                <a:round/>
                <a:headEnd/>
                <a:tailEnd/>
              </a:ln>
            </p:spPr>
            <p:txBody>
              <a:bodyPr wrap="none" lIns="0" tIns="0" rIns="0" bIns="0" anchor="ctr"/>
              <a:lstStyle/>
              <a:p>
                <a:endParaRPr lang="en-US"/>
              </a:p>
            </p:txBody>
          </p:sp>
          <p:sp>
            <p:nvSpPr>
              <p:cNvPr id="22628" name="Freeform 194"/>
              <p:cNvSpPr>
                <a:spLocks/>
              </p:cNvSpPr>
              <p:nvPr/>
            </p:nvSpPr>
            <p:spPr bwMode="auto">
              <a:xfrm>
                <a:off x="8001000" y="4356775"/>
                <a:ext cx="533400" cy="1028700"/>
              </a:xfrm>
              <a:custGeom>
                <a:avLst/>
                <a:gdLst>
                  <a:gd name="T0" fmla="*/ 2147483647 w 240"/>
                  <a:gd name="T1" fmla="*/ 2147483647 h 564"/>
                  <a:gd name="T2" fmla="*/ 0 w 240"/>
                  <a:gd name="T3" fmla="*/ 2147483647 h 564"/>
                  <a:gd name="T4" fmla="*/ 2147483647 w 240"/>
                  <a:gd name="T5" fmla="*/ 2147483647 h 564"/>
                  <a:gd name="T6" fmla="*/ 2147483647 w 240"/>
                  <a:gd name="T7" fmla="*/ 0 h 564"/>
                  <a:gd name="T8" fmla="*/ 0 60000 65536"/>
                  <a:gd name="T9" fmla="*/ 0 60000 65536"/>
                  <a:gd name="T10" fmla="*/ 0 60000 65536"/>
                  <a:gd name="T11" fmla="*/ 0 60000 65536"/>
                  <a:gd name="T12" fmla="*/ 0 w 240"/>
                  <a:gd name="T13" fmla="*/ 0 h 564"/>
                  <a:gd name="T14" fmla="*/ 240 w 240"/>
                  <a:gd name="T15" fmla="*/ 564 h 564"/>
                </a:gdLst>
                <a:ahLst/>
                <a:cxnLst>
                  <a:cxn ang="T8">
                    <a:pos x="T0" y="T1"/>
                  </a:cxn>
                  <a:cxn ang="T9">
                    <a:pos x="T2" y="T3"/>
                  </a:cxn>
                  <a:cxn ang="T10">
                    <a:pos x="T4" y="T5"/>
                  </a:cxn>
                  <a:cxn ang="T11">
                    <a:pos x="T6" y="T7"/>
                  </a:cxn>
                </a:cxnLst>
                <a:rect l="T12" t="T13" r="T14" b="T15"/>
                <a:pathLst>
                  <a:path w="240" h="564">
                    <a:moveTo>
                      <a:pt x="2" y="564"/>
                    </a:moveTo>
                    <a:cubicBezTo>
                      <a:pt x="1" y="505"/>
                      <a:pt x="1" y="530"/>
                      <a:pt x="0" y="471"/>
                    </a:cubicBezTo>
                    <a:lnTo>
                      <a:pt x="240" y="471"/>
                    </a:lnTo>
                    <a:lnTo>
                      <a:pt x="240" y="0"/>
                    </a:lnTo>
                  </a:path>
                </a:pathLst>
              </a:custGeom>
              <a:noFill/>
              <a:ln w="25400">
                <a:solidFill>
                  <a:schemeClr val="hlink"/>
                </a:solidFill>
                <a:round/>
                <a:headEnd/>
                <a:tailEnd/>
              </a:ln>
            </p:spPr>
            <p:txBody>
              <a:bodyPr wrap="none" lIns="0" tIns="0" rIns="0" bIns="0" anchor="ctr"/>
              <a:lstStyle/>
              <a:p>
                <a:endParaRPr lang="en-US"/>
              </a:p>
            </p:txBody>
          </p:sp>
          <p:sp>
            <p:nvSpPr>
              <p:cNvPr id="22629" name="Freeform 195"/>
              <p:cNvSpPr>
                <a:spLocks/>
              </p:cNvSpPr>
              <p:nvPr/>
            </p:nvSpPr>
            <p:spPr bwMode="auto">
              <a:xfrm flipH="1">
                <a:off x="7543800" y="4347250"/>
                <a:ext cx="1143000" cy="1066800"/>
              </a:xfrm>
              <a:custGeom>
                <a:avLst/>
                <a:gdLst>
                  <a:gd name="T0" fmla="*/ 0 w 288"/>
                  <a:gd name="T1" fmla="*/ 2147483647 h 611"/>
                  <a:gd name="T2" fmla="*/ 0 w 288"/>
                  <a:gd name="T3" fmla="*/ 2147483647 h 611"/>
                  <a:gd name="T4" fmla="*/ 2147483647 w 288"/>
                  <a:gd name="T5" fmla="*/ 2147483647 h 611"/>
                  <a:gd name="T6" fmla="*/ 2147483647 w 288"/>
                  <a:gd name="T7" fmla="*/ 0 h 611"/>
                  <a:gd name="T8" fmla="*/ 0 60000 65536"/>
                  <a:gd name="T9" fmla="*/ 0 60000 65536"/>
                  <a:gd name="T10" fmla="*/ 0 60000 65536"/>
                  <a:gd name="T11" fmla="*/ 0 60000 65536"/>
                  <a:gd name="T12" fmla="*/ 0 w 288"/>
                  <a:gd name="T13" fmla="*/ 0 h 611"/>
                  <a:gd name="T14" fmla="*/ 288 w 288"/>
                  <a:gd name="T15" fmla="*/ 611 h 611"/>
                </a:gdLst>
                <a:ahLst/>
                <a:cxnLst>
                  <a:cxn ang="T8">
                    <a:pos x="T0" y="T1"/>
                  </a:cxn>
                  <a:cxn ang="T9">
                    <a:pos x="T2" y="T3"/>
                  </a:cxn>
                  <a:cxn ang="T10">
                    <a:pos x="T4" y="T5"/>
                  </a:cxn>
                  <a:cxn ang="T11">
                    <a:pos x="T6" y="T7"/>
                  </a:cxn>
                </a:cxnLst>
                <a:rect l="T12" t="T13" r="T14" b="T15"/>
                <a:pathLst>
                  <a:path w="288" h="611">
                    <a:moveTo>
                      <a:pt x="0" y="611"/>
                    </a:moveTo>
                    <a:lnTo>
                      <a:pt x="0" y="288"/>
                    </a:lnTo>
                    <a:lnTo>
                      <a:pt x="288" y="288"/>
                    </a:lnTo>
                    <a:lnTo>
                      <a:pt x="288" y="0"/>
                    </a:lnTo>
                  </a:path>
                </a:pathLst>
              </a:custGeom>
              <a:noFill/>
              <a:ln w="25400">
                <a:solidFill>
                  <a:schemeClr val="hlink"/>
                </a:solidFill>
                <a:round/>
                <a:headEnd/>
                <a:tailEnd/>
              </a:ln>
            </p:spPr>
            <p:txBody>
              <a:bodyPr wrap="none" lIns="0" tIns="0" rIns="0" bIns="0" anchor="ctr"/>
              <a:lstStyle/>
              <a:p>
                <a:endParaRPr lang="en-US"/>
              </a:p>
            </p:txBody>
          </p:sp>
          <p:grpSp>
            <p:nvGrpSpPr>
              <p:cNvPr id="22630" name="Group 273"/>
              <p:cNvGrpSpPr>
                <a:grpSpLocks/>
              </p:cNvGrpSpPr>
              <p:nvPr/>
            </p:nvGrpSpPr>
            <p:grpSpPr bwMode="auto">
              <a:xfrm>
                <a:off x="6177818" y="5407707"/>
                <a:ext cx="504362" cy="768351"/>
                <a:chOff x="3663218" y="5708650"/>
                <a:chExt cx="504362" cy="768351"/>
              </a:xfrm>
            </p:grpSpPr>
            <p:sp>
              <p:nvSpPr>
                <p:cNvPr id="22750" name="Line 199"/>
                <p:cNvSpPr>
                  <a:spLocks noChangeShapeType="1"/>
                </p:cNvSpPr>
                <p:nvPr/>
              </p:nvSpPr>
              <p:spPr bwMode="auto">
                <a:xfrm flipV="1">
                  <a:off x="3908425" y="5708650"/>
                  <a:ext cx="0" cy="234950"/>
                </a:xfrm>
                <a:prstGeom prst="line">
                  <a:avLst/>
                </a:prstGeom>
                <a:noFill/>
                <a:ln w="25400">
                  <a:solidFill>
                    <a:schemeClr val="folHlink"/>
                  </a:solidFill>
                  <a:round/>
                  <a:headEnd/>
                  <a:tailEnd/>
                </a:ln>
              </p:spPr>
              <p:txBody>
                <a:bodyPr wrap="none" lIns="0" tIns="0" rIns="0" bIns="0" anchor="ctr"/>
                <a:lstStyle/>
                <a:p>
                  <a:endParaRPr lang="en-US"/>
                </a:p>
              </p:txBody>
            </p:sp>
            <p:grpSp>
              <p:nvGrpSpPr>
                <p:cNvPr id="22751" name="Group 275"/>
                <p:cNvGrpSpPr>
                  <a:grpSpLocks/>
                </p:cNvGrpSpPr>
                <p:nvPr/>
              </p:nvGrpSpPr>
              <p:grpSpPr bwMode="auto">
                <a:xfrm>
                  <a:off x="3663218" y="5940425"/>
                  <a:ext cx="504362" cy="536576"/>
                  <a:chOff x="3663218" y="5940425"/>
                  <a:chExt cx="504362" cy="536576"/>
                </a:xfrm>
              </p:grpSpPr>
              <p:sp>
                <p:nvSpPr>
                  <p:cNvPr id="22752" name="Freeform 198"/>
                  <p:cNvSpPr>
                    <a:spLocks/>
                  </p:cNvSpPr>
                  <p:nvPr/>
                </p:nvSpPr>
                <p:spPr bwMode="auto">
                  <a:xfrm>
                    <a:off x="37084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2753" name="Line 200"/>
                  <p:cNvSpPr>
                    <a:spLocks noChangeShapeType="1"/>
                  </p:cNvSpPr>
                  <p:nvPr/>
                </p:nvSpPr>
                <p:spPr bwMode="auto">
                  <a:xfrm flipV="1">
                    <a:off x="38465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2754" name="Line 201"/>
                  <p:cNvSpPr>
                    <a:spLocks noChangeShapeType="1"/>
                  </p:cNvSpPr>
                  <p:nvPr/>
                </p:nvSpPr>
                <p:spPr bwMode="auto">
                  <a:xfrm flipV="1">
                    <a:off x="39798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2755" name="Group 1302"/>
                  <p:cNvGrpSpPr>
                    <a:grpSpLocks/>
                  </p:cNvGrpSpPr>
                  <p:nvPr/>
                </p:nvGrpSpPr>
                <p:grpSpPr bwMode="auto">
                  <a:xfrm>
                    <a:off x="3663218" y="6084888"/>
                    <a:ext cx="504362" cy="392113"/>
                    <a:chOff x="949" y="3648"/>
                    <a:chExt cx="449" cy="350"/>
                  </a:xfrm>
                </p:grpSpPr>
                <p:grpSp>
                  <p:nvGrpSpPr>
                    <p:cNvPr id="22756" name="Group 1303"/>
                    <p:cNvGrpSpPr>
                      <a:grpSpLocks/>
                    </p:cNvGrpSpPr>
                    <p:nvPr/>
                  </p:nvGrpSpPr>
                  <p:grpSpPr bwMode="auto">
                    <a:xfrm>
                      <a:off x="949" y="3648"/>
                      <a:ext cx="449" cy="158"/>
                      <a:chOff x="2721" y="3120"/>
                      <a:chExt cx="543" cy="192"/>
                    </a:xfrm>
                  </p:grpSpPr>
                  <p:pic>
                    <p:nvPicPr>
                      <p:cNvPr id="22762"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2763"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2764"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2765"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nvGrpSpPr>
                    <p:cNvPr id="22757" name="Group 1308"/>
                    <p:cNvGrpSpPr>
                      <a:grpSpLocks/>
                    </p:cNvGrpSpPr>
                    <p:nvPr/>
                  </p:nvGrpSpPr>
                  <p:grpSpPr bwMode="auto">
                    <a:xfrm>
                      <a:off x="949" y="3840"/>
                      <a:ext cx="449" cy="158"/>
                      <a:chOff x="2721" y="3120"/>
                      <a:chExt cx="543" cy="192"/>
                    </a:xfrm>
                  </p:grpSpPr>
                  <p:pic>
                    <p:nvPicPr>
                      <p:cNvPr id="22758"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2759"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2760"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2761"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grpSp>
          </p:grpSp>
          <p:grpSp>
            <p:nvGrpSpPr>
              <p:cNvPr id="22631" name="Group 290"/>
              <p:cNvGrpSpPr>
                <a:grpSpLocks/>
              </p:cNvGrpSpPr>
              <p:nvPr/>
            </p:nvGrpSpPr>
            <p:grpSpPr bwMode="auto">
              <a:xfrm>
                <a:off x="7701818" y="5391832"/>
                <a:ext cx="504362" cy="784226"/>
                <a:chOff x="4877656" y="5692775"/>
                <a:chExt cx="504362" cy="784226"/>
              </a:xfrm>
            </p:grpSpPr>
            <p:sp>
              <p:nvSpPr>
                <p:cNvPr id="22735" name="Freeform 253"/>
                <p:cNvSpPr>
                  <a:spLocks/>
                </p:cNvSpPr>
                <p:nvPr/>
              </p:nvSpPr>
              <p:spPr bwMode="auto">
                <a:xfrm>
                  <a:off x="4922838"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2736" name="Line 254"/>
                <p:cNvSpPr>
                  <a:spLocks noChangeShapeType="1"/>
                </p:cNvSpPr>
                <p:nvPr/>
              </p:nvSpPr>
              <p:spPr bwMode="auto">
                <a:xfrm flipV="1">
                  <a:off x="5122863" y="5692775"/>
                  <a:ext cx="0" cy="250825"/>
                </a:xfrm>
                <a:prstGeom prst="line">
                  <a:avLst/>
                </a:prstGeom>
                <a:noFill/>
                <a:ln w="25400">
                  <a:solidFill>
                    <a:schemeClr val="folHlink"/>
                  </a:solidFill>
                  <a:round/>
                  <a:headEnd/>
                  <a:tailEnd/>
                </a:ln>
              </p:spPr>
              <p:txBody>
                <a:bodyPr wrap="none" lIns="0" tIns="0" rIns="0" bIns="0" anchor="ctr"/>
                <a:lstStyle/>
                <a:p>
                  <a:endParaRPr lang="en-US"/>
                </a:p>
              </p:txBody>
            </p:sp>
            <p:sp>
              <p:nvSpPr>
                <p:cNvPr id="22737" name="Line 255"/>
                <p:cNvSpPr>
                  <a:spLocks noChangeShapeType="1"/>
                </p:cNvSpPr>
                <p:nvPr/>
              </p:nvSpPr>
              <p:spPr bwMode="auto">
                <a:xfrm flipV="1">
                  <a:off x="5060950"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2738" name="Line 256"/>
                <p:cNvSpPr>
                  <a:spLocks noChangeShapeType="1"/>
                </p:cNvSpPr>
                <p:nvPr/>
              </p:nvSpPr>
              <p:spPr bwMode="auto">
                <a:xfrm flipV="1">
                  <a:off x="5194300"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2739" name="Group 1302"/>
                <p:cNvGrpSpPr>
                  <a:grpSpLocks/>
                </p:cNvGrpSpPr>
                <p:nvPr/>
              </p:nvGrpSpPr>
              <p:grpSpPr bwMode="auto">
                <a:xfrm>
                  <a:off x="4877656" y="6084888"/>
                  <a:ext cx="504362" cy="392113"/>
                  <a:chOff x="949" y="3648"/>
                  <a:chExt cx="449" cy="350"/>
                </a:xfrm>
              </p:grpSpPr>
              <p:grpSp>
                <p:nvGrpSpPr>
                  <p:cNvPr id="22740" name="Group 1303"/>
                  <p:cNvGrpSpPr>
                    <a:grpSpLocks/>
                  </p:cNvGrpSpPr>
                  <p:nvPr/>
                </p:nvGrpSpPr>
                <p:grpSpPr bwMode="auto">
                  <a:xfrm>
                    <a:off x="949" y="3648"/>
                    <a:ext cx="449" cy="158"/>
                    <a:chOff x="2721" y="3120"/>
                    <a:chExt cx="543" cy="192"/>
                  </a:xfrm>
                </p:grpSpPr>
                <p:pic>
                  <p:nvPicPr>
                    <p:cNvPr id="22746"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2747"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2748"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2749"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nvGrpSpPr>
                  <p:cNvPr id="22741" name="Group 1308"/>
                  <p:cNvGrpSpPr>
                    <a:grpSpLocks/>
                  </p:cNvGrpSpPr>
                  <p:nvPr/>
                </p:nvGrpSpPr>
                <p:grpSpPr bwMode="auto">
                  <a:xfrm>
                    <a:off x="949" y="3840"/>
                    <a:ext cx="449" cy="158"/>
                    <a:chOff x="2721" y="3120"/>
                    <a:chExt cx="543" cy="192"/>
                  </a:xfrm>
                </p:grpSpPr>
                <p:pic>
                  <p:nvPicPr>
                    <p:cNvPr id="22742"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2743"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2744"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2745"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grpSp>
          <p:grpSp>
            <p:nvGrpSpPr>
              <p:cNvPr id="22632" name="Group 306"/>
              <p:cNvGrpSpPr>
                <a:grpSpLocks/>
              </p:cNvGrpSpPr>
              <p:nvPr/>
            </p:nvGrpSpPr>
            <p:grpSpPr bwMode="auto">
              <a:xfrm>
                <a:off x="8463818" y="5375957"/>
                <a:ext cx="504362" cy="800101"/>
                <a:chOff x="5492018" y="5676900"/>
                <a:chExt cx="504362" cy="800101"/>
              </a:xfrm>
            </p:grpSpPr>
            <p:sp>
              <p:nvSpPr>
                <p:cNvPr id="22720" name="Freeform 234"/>
                <p:cNvSpPr>
                  <a:spLocks/>
                </p:cNvSpPr>
                <p:nvPr/>
              </p:nvSpPr>
              <p:spPr bwMode="auto">
                <a:xfrm>
                  <a:off x="5537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2721" name="Line 235"/>
                <p:cNvSpPr>
                  <a:spLocks noChangeShapeType="1"/>
                </p:cNvSpPr>
                <p:nvPr/>
              </p:nvSpPr>
              <p:spPr bwMode="auto">
                <a:xfrm flipH="1" flipV="1">
                  <a:off x="5734050" y="5676900"/>
                  <a:ext cx="3175" cy="266700"/>
                </a:xfrm>
                <a:prstGeom prst="line">
                  <a:avLst/>
                </a:prstGeom>
                <a:noFill/>
                <a:ln w="25400">
                  <a:solidFill>
                    <a:schemeClr val="folHlink"/>
                  </a:solidFill>
                  <a:round/>
                  <a:headEnd/>
                  <a:tailEnd/>
                </a:ln>
              </p:spPr>
              <p:txBody>
                <a:bodyPr wrap="none" lIns="0" tIns="0" rIns="0" bIns="0" anchor="ctr"/>
                <a:lstStyle/>
                <a:p>
                  <a:endParaRPr lang="en-US"/>
                </a:p>
              </p:txBody>
            </p:sp>
            <p:sp>
              <p:nvSpPr>
                <p:cNvPr id="22722" name="Line 236"/>
                <p:cNvSpPr>
                  <a:spLocks noChangeShapeType="1"/>
                </p:cNvSpPr>
                <p:nvPr/>
              </p:nvSpPr>
              <p:spPr bwMode="auto">
                <a:xfrm flipV="1">
                  <a:off x="56753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2723" name="Line 237"/>
                <p:cNvSpPr>
                  <a:spLocks noChangeShapeType="1"/>
                </p:cNvSpPr>
                <p:nvPr/>
              </p:nvSpPr>
              <p:spPr bwMode="auto">
                <a:xfrm flipV="1">
                  <a:off x="58086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2724" name="Group 1302"/>
                <p:cNvGrpSpPr>
                  <a:grpSpLocks/>
                </p:cNvGrpSpPr>
                <p:nvPr/>
              </p:nvGrpSpPr>
              <p:grpSpPr bwMode="auto">
                <a:xfrm>
                  <a:off x="5492018" y="6084888"/>
                  <a:ext cx="504362" cy="392113"/>
                  <a:chOff x="949" y="3648"/>
                  <a:chExt cx="449" cy="350"/>
                </a:xfrm>
              </p:grpSpPr>
              <p:grpSp>
                <p:nvGrpSpPr>
                  <p:cNvPr id="22725" name="Group 1303"/>
                  <p:cNvGrpSpPr>
                    <a:grpSpLocks/>
                  </p:cNvGrpSpPr>
                  <p:nvPr/>
                </p:nvGrpSpPr>
                <p:grpSpPr bwMode="auto">
                  <a:xfrm>
                    <a:off x="949" y="3648"/>
                    <a:ext cx="449" cy="158"/>
                    <a:chOff x="2721" y="3120"/>
                    <a:chExt cx="543" cy="192"/>
                  </a:xfrm>
                </p:grpSpPr>
                <p:pic>
                  <p:nvPicPr>
                    <p:cNvPr id="22731"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2732"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2733"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2734"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nvGrpSpPr>
                  <p:cNvPr id="22726" name="Group 1308"/>
                  <p:cNvGrpSpPr>
                    <a:grpSpLocks/>
                  </p:cNvGrpSpPr>
                  <p:nvPr/>
                </p:nvGrpSpPr>
                <p:grpSpPr bwMode="auto">
                  <a:xfrm>
                    <a:off x="949" y="3840"/>
                    <a:ext cx="449" cy="158"/>
                    <a:chOff x="2721" y="3120"/>
                    <a:chExt cx="543" cy="192"/>
                  </a:xfrm>
                </p:grpSpPr>
                <p:pic>
                  <p:nvPicPr>
                    <p:cNvPr id="22727"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2728"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2729"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2730"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grpSp>
          <p:sp>
            <p:nvSpPr>
              <p:cNvPr id="22633" name="Freeform 192"/>
              <p:cNvSpPr>
                <a:spLocks/>
              </p:cNvSpPr>
              <p:nvPr/>
            </p:nvSpPr>
            <p:spPr bwMode="auto">
              <a:xfrm>
                <a:off x="7162800" y="4347250"/>
                <a:ext cx="304800" cy="1066800"/>
              </a:xfrm>
              <a:custGeom>
                <a:avLst/>
                <a:gdLst>
                  <a:gd name="T0" fmla="*/ 0 w 914"/>
                  <a:gd name="T1" fmla="*/ 2147483647 h 567"/>
                  <a:gd name="T2" fmla="*/ 2147483647 w 914"/>
                  <a:gd name="T3" fmla="*/ 2147483647 h 567"/>
                  <a:gd name="T4" fmla="*/ 2147483647 w 914"/>
                  <a:gd name="T5" fmla="*/ 2147483647 h 567"/>
                  <a:gd name="T6" fmla="*/ 2147483647 w 914"/>
                  <a:gd name="T7" fmla="*/ 0 h 567"/>
                  <a:gd name="T8" fmla="*/ 0 60000 65536"/>
                  <a:gd name="T9" fmla="*/ 0 60000 65536"/>
                  <a:gd name="T10" fmla="*/ 0 60000 65536"/>
                  <a:gd name="T11" fmla="*/ 0 60000 65536"/>
                  <a:gd name="T12" fmla="*/ 0 w 914"/>
                  <a:gd name="T13" fmla="*/ 0 h 567"/>
                  <a:gd name="T14" fmla="*/ 914 w 914"/>
                  <a:gd name="T15" fmla="*/ 567 h 567"/>
                </a:gdLst>
                <a:ahLst/>
                <a:cxnLst>
                  <a:cxn ang="T8">
                    <a:pos x="T0" y="T1"/>
                  </a:cxn>
                  <a:cxn ang="T9">
                    <a:pos x="T2" y="T3"/>
                  </a:cxn>
                  <a:cxn ang="T10">
                    <a:pos x="T4" y="T5"/>
                  </a:cxn>
                  <a:cxn ang="T11">
                    <a:pos x="T6" y="T7"/>
                  </a:cxn>
                </a:cxnLst>
                <a:rect l="T12" t="T13" r="T14" b="T15"/>
                <a:pathLst>
                  <a:path w="914" h="567">
                    <a:moveTo>
                      <a:pt x="0" y="567"/>
                    </a:moveTo>
                    <a:cubicBezTo>
                      <a:pt x="1" y="474"/>
                      <a:pt x="1" y="463"/>
                      <a:pt x="2" y="370"/>
                    </a:cubicBezTo>
                    <a:lnTo>
                      <a:pt x="914" y="370"/>
                    </a:lnTo>
                    <a:lnTo>
                      <a:pt x="914" y="0"/>
                    </a:lnTo>
                  </a:path>
                </a:pathLst>
              </a:custGeom>
              <a:noFill/>
              <a:ln w="25400">
                <a:solidFill>
                  <a:schemeClr val="hlink"/>
                </a:solidFill>
                <a:round/>
                <a:headEnd/>
                <a:tailEnd/>
              </a:ln>
            </p:spPr>
            <p:txBody>
              <a:bodyPr wrap="none" lIns="0" tIns="0" rIns="0" bIns="0" anchor="ctr"/>
              <a:lstStyle/>
              <a:p>
                <a:endParaRPr lang="en-US"/>
              </a:p>
            </p:txBody>
          </p:sp>
          <p:grpSp>
            <p:nvGrpSpPr>
              <p:cNvPr id="22634" name="Group 326"/>
              <p:cNvGrpSpPr>
                <a:grpSpLocks/>
              </p:cNvGrpSpPr>
              <p:nvPr/>
            </p:nvGrpSpPr>
            <p:grpSpPr bwMode="auto">
              <a:xfrm>
                <a:off x="6939818" y="5395015"/>
                <a:ext cx="504362" cy="781052"/>
                <a:chOff x="3968018" y="5695949"/>
                <a:chExt cx="504362" cy="781052"/>
              </a:xfrm>
            </p:grpSpPr>
            <p:sp>
              <p:nvSpPr>
                <p:cNvPr id="22705" name="Freeform 216"/>
                <p:cNvSpPr>
                  <a:spLocks/>
                </p:cNvSpPr>
                <p:nvPr/>
              </p:nvSpPr>
              <p:spPr bwMode="auto">
                <a:xfrm>
                  <a:off x="4013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2706" name="Line 217"/>
                <p:cNvSpPr>
                  <a:spLocks noChangeShapeType="1"/>
                </p:cNvSpPr>
                <p:nvPr/>
              </p:nvSpPr>
              <p:spPr bwMode="auto">
                <a:xfrm flipH="1" flipV="1">
                  <a:off x="4210050" y="5695949"/>
                  <a:ext cx="3175" cy="247650"/>
                </a:xfrm>
                <a:prstGeom prst="line">
                  <a:avLst/>
                </a:prstGeom>
                <a:noFill/>
                <a:ln w="25400">
                  <a:solidFill>
                    <a:schemeClr val="folHlink"/>
                  </a:solidFill>
                  <a:round/>
                  <a:headEnd/>
                  <a:tailEnd/>
                </a:ln>
              </p:spPr>
              <p:txBody>
                <a:bodyPr wrap="none" lIns="0" tIns="0" rIns="0" bIns="0" anchor="ctr"/>
                <a:lstStyle/>
                <a:p>
                  <a:endParaRPr lang="en-US"/>
                </a:p>
              </p:txBody>
            </p:sp>
            <p:sp>
              <p:nvSpPr>
                <p:cNvPr id="22707" name="Line 218"/>
                <p:cNvSpPr>
                  <a:spLocks noChangeShapeType="1"/>
                </p:cNvSpPr>
                <p:nvPr/>
              </p:nvSpPr>
              <p:spPr bwMode="auto">
                <a:xfrm flipV="1">
                  <a:off x="4151312"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2708" name="Line 219"/>
                <p:cNvSpPr>
                  <a:spLocks noChangeShapeType="1"/>
                </p:cNvSpPr>
                <p:nvPr/>
              </p:nvSpPr>
              <p:spPr bwMode="auto">
                <a:xfrm flipV="1">
                  <a:off x="4284662"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2709" name="Group 1302"/>
                <p:cNvGrpSpPr>
                  <a:grpSpLocks/>
                </p:cNvGrpSpPr>
                <p:nvPr/>
              </p:nvGrpSpPr>
              <p:grpSpPr bwMode="auto">
                <a:xfrm>
                  <a:off x="3968018" y="6084888"/>
                  <a:ext cx="504362" cy="392113"/>
                  <a:chOff x="949" y="3648"/>
                  <a:chExt cx="449" cy="350"/>
                </a:xfrm>
              </p:grpSpPr>
              <p:grpSp>
                <p:nvGrpSpPr>
                  <p:cNvPr id="22710" name="Group 1303"/>
                  <p:cNvGrpSpPr>
                    <a:grpSpLocks/>
                  </p:cNvGrpSpPr>
                  <p:nvPr/>
                </p:nvGrpSpPr>
                <p:grpSpPr bwMode="auto">
                  <a:xfrm>
                    <a:off x="949" y="3648"/>
                    <a:ext cx="449" cy="158"/>
                    <a:chOff x="2721" y="3120"/>
                    <a:chExt cx="543" cy="192"/>
                  </a:xfrm>
                </p:grpSpPr>
                <p:pic>
                  <p:nvPicPr>
                    <p:cNvPr id="22716"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2717"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2718"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2719"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nvGrpSpPr>
                  <p:cNvPr id="22711" name="Group 1308"/>
                  <p:cNvGrpSpPr>
                    <a:grpSpLocks/>
                  </p:cNvGrpSpPr>
                  <p:nvPr/>
                </p:nvGrpSpPr>
                <p:grpSpPr bwMode="auto">
                  <a:xfrm>
                    <a:off x="949" y="3840"/>
                    <a:ext cx="449" cy="158"/>
                    <a:chOff x="2721" y="3120"/>
                    <a:chExt cx="543" cy="192"/>
                  </a:xfrm>
                </p:grpSpPr>
                <p:pic>
                  <p:nvPicPr>
                    <p:cNvPr id="22712" name="Picture 71" descr="Server-Grey.png"/>
                    <p:cNvPicPr>
                      <a:picLocks noChangeAspect="1"/>
                    </p:cNvPicPr>
                    <p:nvPr/>
                  </p:nvPicPr>
                  <p:blipFill>
                    <a:blip r:embed="rId6" cstate="print"/>
                    <a:srcRect/>
                    <a:stretch>
                      <a:fillRect/>
                    </a:stretch>
                  </p:blipFill>
                  <p:spPr bwMode="auto">
                    <a:xfrm>
                      <a:off x="2721" y="3120"/>
                      <a:ext cx="111" cy="192"/>
                    </a:xfrm>
                    <a:prstGeom prst="rect">
                      <a:avLst/>
                    </a:prstGeom>
                    <a:noFill/>
                    <a:ln w="9525">
                      <a:noFill/>
                      <a:miter lim="800000"/>
                      <a:headEnd/>
                      <a:tailEnd/>
                    </a:ln>
                  </p:spPr>
                </p:pic>
                <p:pic>
                  <p:nvPicPr>
                    <p:cNvPr id="22713" name="Picture 71" descr="Server-Grey.png"/>
                    <p:cNvPicPr>
                      <a:picLocks noChangeAspect="1"/>
                    </p:cNvPicPr>
                    <p:nvPr/>
                  </p:nvPicPr>
                  <p:blipFill>
                    <a:blip r:embed="rId6" cstate="print"/>
                    <a:srcRect/>
                    <a:stretch>
                      <a:fillRect/>
                    </a:stretch>
                  </p:blipFill>
                  <p:spPr bwMode="auto">
                    <a:xfrm>
                      <a:off x="2865" y="3120"/>
                      <a:ext cx="111" cy="192"/>
                    </a:xfrm>
                    <a:prstGeom prst="rect">
                      <a:avLst/>
                    </a:prstGeom>
                    <a:noFill/>
                    <a:ln w="9525">
                      <a:noFill/>
                      <a:miter lim="800000"/>
                      <a:headEnd/>
                      <a:tailEnd/>
                    </a:ln>
                  </p:spPr>
                </p:pic>
                <p:pic>
                  <p:nvPicPr>
                    <p:cNvPr id="22714" name="Picture 71" descr="Server-Grey.png"/>
                    <p:cNvPicPr>
                      <a:picLocks noChangeAspect="1"/>
                    </p:cNvPicPr>
                    <p:nvPr/>
                  </p:nvPicPr>
                  <p:blipFill>
                    <a:blip r:embed="rId6" cstate="print"/>
                    <a:srcRect/>
                    <a:stretch>
                      <a:fillRect/>
                    </a:stretch>
                  </p:blipFill>
                  <p:spPr bwMode="auto">
                    <a:xfrm>
                      <a:off x="3009" y="3120"/>
                      <a:ext cx="111" cy="192"/>
                    </a:xfrm>
                    <a:prstGeom prst="rect">
                      <a:avLst/>
                    </a:prstGeom>
                    <a:noFill/>
                    <a:ln w="9525">
                      <a:noFill/>
                      <a:miter lim="800000"/>
                      <a:headEnd/>
                      <a:tailEnd/>
                    </a:ln>
                  </p:spPr>
                </p:pic>
                <p:pic>
                  <p:nvPicPr>
                    <p:cNvPr id="22715" name="Picture 71" descr="Server-Grey.png"/>
                    <p:cNvPicPr>
                      <a:picLocks noChangeAspect="1"/>
                    </p:cNvPicPr>
                    <p:nvPr/>
                  </p:nvPicPr>
                  <p:blipFill>
                    <a:blip r:embed="rId6" cstate="print"/>
                    <a:srcRect/>
                    <a:stretch>
                      <a:fillRect/>
                    </a:stretch>
                  </p:blipFill>
                  <p:spPr bwMode="auto">
                    <a:xfrm>
                      <a:off x="3153" y="3120"/>
                      <a:ext cx="111" cy="192"/>
                    </a:xfrm>
                    <a:prstGeom prst="rect">
                      <a:avLst/>
                    </a:prstGeom>
                    <a:noFill/>
                    <a:ln w="9525">
                      <a:noFill/>
                      <a:miter lim="800000"/>
                      <a:headEnd/>
                      <a:tailEnd/>
                    </a:ln>
                  </p:spPr>
                </p:pic>
              </p:grpSp>
            </p:grpSp>
          </p:grpSp>
          <p:sp>
            <p:nvSpPr>
              <p:cNvPr id="22635" name="Freeform 378"/>
              <p:cNvSpPr>
                <a:spLocks/>
              </p:cNvSpPr>
              <p:nvPr/>
            </p:nvSpPr>
            <p:spPr bwMode="auto">
              <a:xfrm>
                <a:off x="4038600" y="2570838"/>
                <a:ext cx="2514600" cy="1066800"/>
              </a:xfrm>
              <a:custGeom>
                <a:avLst/>
                <a:gdLst>
                  <a:gd name="T0" fmla="*/ 0 w 1632"/>
                  <a:gd name="T1" fmla="*/ 2147483647 h 624"/>
                  <a:gd name="T2" fmla="*/ 0 w 1632"/>
                  <a:gd name="T3" fmla="*/ 2147483647 h 624"/>
                  <a:gd name="T4" fmla="*/ 2147483647 w 1632"/>
                  <a:gd name="T5" fmla="*/ 2147483647 h 624"/>
                  <a:gd name="T6" fmla="*/ 2147483647 w 1632"/>
                  <a:gd name="T7" fmla="*/ 0 h 624"/>
                  <a:gd name="T8" fmla="*/ 0 60000 65536"/>
                  <a:gd name="T9" fmla="*/ 0 60000 65536"/>
                  <a:gd name="T10" fmla="*/ 0 60000 65536"/>
                  <a:gd name="T11" fmla="*/ 0 60000 65536"/>
                  <a:gd name="T12" fmla="*/ 0 w 1632"/>
                  <a:gd name="T13" fmla="*/ 0 h 624"/>
                  <a:gd name="T14" fmla="*/ 1632 w 1632"/>
                  <a:gd name="T15" fmla="*/ 624 h 624"/>
                </a:gdLst>
                <a:ahLst/>
                <a:cxnLst>
                  <a:cxn ang="T8">
                    <a:pos x="T0" y="T1"/>
                  </a:cxn>
                  <a:cxn ang="T9">
                    <a:pos x="T2" y="T3"/>
                  </a:cxn>
                  <a:cxn ang="T10">
                    <a:pos x="T4" y="T5"/>
                  </a:cxn>
                  <a:cxn ang="T11">
                    <a:pos x="T6" y="T7"/>
                  </a:cxn>
                </a:cxnLst>
                <a:rect l="T12" t="T13" r="T14" b="T15"/>
                <a:pathLst>
                  <a:path w="1632" h="624">
                    <a:moveTo>
                      <a:pt x="0" y="624"/>
                    </a:moveTo>
                    <a:lnTo>
                      <a:pt x="0" y="336"/>
                    </a:lnTo>
                    <a:lnTo>
                      <a:pt x="1632" y="336"/>
                    </a:lnTo>
                    <a:lnTo>
                      <a:pt x="1632" y="0"/>
                    </a:lnTo>
                  </a:path>
                </a:pathLst>
              </a:custGeom>
              <a:noFill/>
              <a:ln w="25400">
                <a:solidFill>
                  <a:schemeClr val="hlink"/>
                </a:solidFill>
                <a:round/>
                <a:headEnd/>
                <a:tailEnd/>
              </a:ln>
            </p:spPr>
            <p:txBody>
              <a:bodyPr wrap="none" lIns="0" tIns="0" rIns="0" bIns="0" anchor="ctr"/>
              <a:lstStyle/>
              <a:p>
                <a:endParaRPr lang="en-US"/>
              </a:p>
            </p:txBody>
          </p:sp>
          <p:sp>
            <p:nvSpPr>
              <p:cNvPr id="22636" name="Freeform 379"/>
              <p:cNvSpPr>
                <a:spLocks/>
              </p:cNvSpPr>
              <p:nvPr/>
            </p:nvSpPr>
            <p:spPr bwMode="auto">
              <a:xfrm>
                <a:off x="4876800" y="2366050"/>
                <a:ext cx="762000" cy="1295400"/>
              </a:xfrm>
              <a:custGeom>
                <a:avLst/>
                <a:gdLst>
                  <a:gd name="T0" fmla="*/ 0 w 576"/>
                  <a:gd name="T1" fmla="*/ 2147483647 h 720"/>
                  <a:gd name="T2" fmla="*/ 0 w 576"/>
                  <a:gd name="T3" fmla="*/ 2147483647 h 720"/>
                  <a:gd name="T4" fmla="*/ 2147483647 w 576"/>
                  <a:gd name="T5" fmla="*/ 2147483647 h 720"/>
                  <a:gd name="T6" fmla="*/ 2147483647 w 576"/>
                  <a:gd name="T7" fmla="*/ 0 h 720"/>
                  <a:gd name="T8" fmla="*/ 0 60000 65536"/>
                  <a:gd name="T9" fmla="*/ 0 60000 65536"/>
                  <a:gd name="T10" fmla="*/ 0 60000 65536"/>
                  <a:gd name="T11" fmla="*/ 0 60000 65536"/>
                  <a:gd name="T12" fmla="*/ 0 w 576"/>
                  <a:gd name="T13" fmla="*/ 0 h 720"/>
                  <a:gd name="T14" fmla="*/ 576 w 576"/>
                  <a:gd name="T15" fmla="*/ 720 h 720"/>
                </a:gdLst>
                <a:ahLst/>
                <a:cxnLst>
                  <a:cxn ang="T8">
                    <a:pos x="T0" y="T1"/>
                  </a:cxn>
                  <a:cxn ang="T9">
                    <a:pos x="T2" y="T3"/>
                  </a:cxn>
                  <a:cxn ang="T10">
                    <a:pos x="T4" y="T5"/>
                  </a:cxn>
                  <a:cxn ang="T11">
                    <a:pos x="T6" y="T7"/>
                  </a:cxn>
                </a:cxnLst>
                <a:rect l="T12" t="T13" r="T14" b="T15"/>
                <a:pathLst>
                  <a:path w="576" h="720">
                    <a:moveTo>
                      <a:pt x="0" y="720"/>
                    </a:moveTo>
                    <a:lnTo>
                      <a:pt x="0" y="528"/>
                    </a:lnTo>
                    <a:lnTo>
                      <a:pt x="576" y="528"/>
                    </a:lnTo>
                    <a:lnTo>
                      <a:pt x="576" y="0"/>
                    </a:lnTo>
                  </a:path>
                </a:pathLst>
              </a:custGeom>
              <a:noFill/>
              <a:ln w="25400">
                <a:solidFill>
                  <a:schemeClr val="hlink"/>
                </a:solidFill>
                <a:round/>
                <a:headEnd/>
                <a:tailEnd/>
              </a:ln>
            </p:spPr>
            <p:txBody>
              <a:bodyPr wrap="none" lIns="0" tIns="0" rIns="0" bIns="0" anchor="ctr"/>
              <a:lstStyle/>
              <a:p>
                <a:endParaRPr lang="en-US"/>
              </a:p>
            </p:txBody>
          </p:sp>
          <p:sp>
            <p:nvSpPr>
              <p:cNvPr id="22637" name="Freeform 380"/>
              <p:cNvSpPr>
                <a:spLocks/>
              </p:cNvSpPr>
              <p:nvPr/>
            </p:nvSpPr>
            <p:spPr bwMode="auto">
              <a:xfrm>
                <a:off x="5029200" y="2594650"/>
                <a:ext cx="1600200" cy="1066800"/>
              </a:xfrm>
              <a:custGeom>
                <a:avLst/>
                <a:gdLst>
                  <a:gd name="T0" fmla="*/ 0 w 1104"/>
                  <a:gd name="T1" fmla="*/ 2147483647 h 672"/>
                  <a:gd name="T2" fmla="*/ 0 w 1104"/>
                  <a:gd name="T3" fmla="*/ 2147483647 h 672"/>
                  <a:gd name="T4" fmla="*/ 2147483647 w 1104"/>
                  <a:gd name="T5" fmla="*/ 2147483647 h 672"/>
                  <a:gd name="T6" fmla="*/ 2147483647 w 1104"/>
                  <a:gd name="T7" fmla="*/ 0 h 672"/>
                  <a:gd name="T8" fmla="*/ 0 60000 65536"/>
                  <a:gd name="T9" fmla="*/ 0 60000 65536"/>
                  <a:gd name="T10" fmla="*/ 0 60000 65536"/>
                  <a:gd name="T11" fmla="*/ 0 60000 65536"/>
                  <a:gd name="T12" fmla="*/ 0 w 1104"/>
                  <a:gd name="T13" fmla="*/ 0 h 672"/>
                  <a:gd name="T14" fmla="*/ 1104 w 1104"/>
                  <a:gd name="T15" fmla="*/ 672 h 672"/>
                </a:gdLst>
                <a:ahLst/>
                <a:cxnLst>
                  <a:cxn ang="T8">
                    <a:pos x="T0" y="T1"/>
                  </a:cxn>
                  <a:cxn ang="T9">
                    <a:pos x="T2" y="T3"/>
                  </a:cxn>
                  <a:cxn ang="T10">
                    <a:pos x="T4" y="T5"/>
                  </a:cxn>
                  <a:cxn ang="T11">
                    <a:pos x="T6" y="T7"/>
                  </a:cxn>
                </a:cxnLst>
                <a:rect l="T12" t="T13" r="T14" b="T15"/>
                <a:pathLst>
                  <a:path w="1104" h="672">
                    <a:moveTo>
                      <a:pt x="0" y="672"/>
                    </a:moveTo>
                    <a:lnTo>
                      <a:pt x="0" y="528"/>
                    </a:lnTo>
                    <a:lnTo>
                      <a:pt x="1104" y="528"/>
                    </a:lnTo>
                    <a:lnTo>
                      <a:pt x="1104" y="0"/>
                    </a:lnTo>
                  </a:path>
                </a:pathLst>
              </a:custGeom>
              <a:noFill/>
              <a:ln w="25400">
                <a:solidFill>
                  <a:schemeClr val="hlink"/>
                </a:solidFill>
                <a:round/>
                <a:headEnd/>
                <a:tailEnd/>
              </a:ln>
            </p:spPr>
            <p:txBody>
              <a:bodyPr wrap="none" lIns="0" tIns="0" rIns="0" bIns="0" anchor="ctr"/>
              <a:lstStyle/>
              <a:p>
                <a:endParaRPr lang="en-US"/>
              </a:p>
            </p:txBody>
          </p:sp>
          <p:sp>
            <p:nvSpPr>
              <p:cNvPr id="22638" name="Freeform 381"/>
              <p:cNvSpPr>
                <a:spLocks/>
              </p:cNvSpPr>
              <p:nvPr/>
            </p:nvSpPr>
            <p:spPr bwMode="auto">
              <a:xfrm>
                <a:off x="5715000" y="2518450"/>
                <a:ext cx="1143000" cy="1195388"/>
              </a:xfrm>
              <a:custGeom>
                <a:avLst/>
                <a:gdLst>
                  <a:gd name="T0" fmla="*/ 2147483647 w 720"/>
                  <a:gd name="T1" fmla="*/ 2147483647 h 720"/>
                  <a:gd name="T2" fmla="*/ 2147483647 w 720"/>
                  <a:gd name="T3" fmla="*/ 2147483647 h 720"/>
                  <a:gd name="T4" fmla="*/ 0 w 720"/>
                  <a:gd name="T5" fmla="*/ 2147483647 h 720"/>
                  <a:gd name="T6" fmla="*/ 0 w 720"/>
                  <a:gd name="T7" fmla="*/ 0 h 720"/>
                  <a:gd name="T8" fmla="*/ 0 60000 65536"/>
                  <a:gd name="T9" fmla="*/ 0 60000 65536"/>
                  <a:gd name="T10" fmla="*/ 0 60000 65536"/>
                  <a:gd name="T11" fmla="*/ 0 60000 65536"/>
                  <a:gd name="T12" fmla="*/ 0 w 720"/>
                  <a:gd name="T13" fmla="*/ 0 h 720"/>
                  <a:gd name="T14" fmla="*/ 720 w 720"/>
                  <a:gd name="T15" fmla="*/ 720 h 720"/>
                </a:gdLst>
                <a:ahLst/>
                <a:cxnLst>
                  <a:cxn ang="T8">
                    <a:pos x="T0" y="T1"/>
                  </a:cxn>
                  <a:cxn ang="T9">
                    <a:pos x="T2" y="T3"/>
                  </a:cxn>
                  <a:cxn ang="T10">
                    <a:pos x="T4" y="T5"/>
                  </a:cxn>
                  <a:cxn ang="T11">
                    <a:pos x="T6" y="T7"/>
                  </a:cxn>
                </a:cxnLst>
                <a:rect l="T12" t="T13" r="T14" b="T15"/>
                <a:pathLst>
                  <a:path w="720" h="720">
                    <a:moveTo>
                      <a:pt x="720" y="720"/>
                    </a:moveTo>
                    <a:lnTo>
                      <a:pt x="720" y="480"/>
                    </a:lnTo>
                    <a:lnTo>
                      <a:pt x="0" y="480"/>
                    </a:lnTo>
                    <a:lnTo>
                      <a:pt x="0" y="0"/>
                    </a:lnTo>
                  </a:path>
                </a:pathLst>
              </a:custGeom>
              <a:noFill/>
              <a:ln w="25400">
                <a:solidFill>
                  <a:schemeClr val="hlink"/>
                </a:solidFill>
                <a:round/>
                <a:headEnd/>
                <a:tailEnd/>
              </a:ln>
            </p:spPr>
            <p:txBody>
              <a:bodyPr wrap="none" lIns="0" tIns="0" rIns="0" bIns="0" anchor="ctr"/>
              <a:lstStyle/>
              <a:p>
                <a:endParaRPr lang="en-US"/>
              </a:p>
            </p:txBody>
          </p:sp>
          <p:sp>
            <p:nvSpPr>
              <p:cNvPr id="22639" name="Freeform 382"/>
              <p:cNvSpPr>
                <a:spLocks/>
              </p:cNvSpPr>
              <p:nvPr/>
            </p:nvSpPr>
            <p:spPr bwMode="auto">
              <a:xfrm>
                <a:off x="6705600" y="2518450"/>
                <a:ext cx="304800" cy="1143000"/>
              </a:xfrm>
              <a:custGeom>
                <a:avLst/>
                <a:gdLst>
                  <a:gd name="T0" fmla="*/ 2147483647 w 144"/>
                  <a:gd name="T1" fmla="*/ 2147483647 h 720"/>
                  <a:gd name="T2" fmla="*/ 2147483647 w 144"/>
                  <a:gd name="T3" fmla="*/ 2147483647 h 720"/>
                  <a:gd name="T4" fmla="*/ 0 w 144"/>
                  <a:gd name="T5" fmla="*/ 2147483647 h 720"/>
                  <a:gd name="T6" fmla="*/ 0 w 144"/>
                  <a:gd name="T7" fmla="*/ 0 h 720"/>
                  <a:gd name="T8" fmla="*/ 0 60000 65536"/>
                  <a:gd name="T9" fmla="*/ 0 60000 65536"/>
                  <a:gd name="T10" fmla="*/ 0 60000 65536"/>
                  <a:gd name="T11" fmla="*/ 0 60000 65536"/>
                  <a:gd name="T12" fmla="*/ 0 w 144"/>
                  <a:gd name="T13" fmla="*/ 0 h 720"/>
                  <a:gd name="T14" fmla="*/ 144 w 144"/>
                  <a:gd name="T15" fmla="*/ 720 h 720"/>
                </a:gdLst>
                <a:ahLst/>
                <a:cxnLst>
                  <a:cxn ang="T8">
                    <a:pos x="T0" y="T1"/>
                  </a:cxn>
                  <a:cxn ang="T9">
                    <a:pos x="T2" y="T3"/>
                  </a:cxn>
                  <a:cxn ang="T10">
                    <a:pos x="T4" y="T5"/>
                  </a:cxn>
                  <a:cxn ang="T11">
                    <a:pos x="T6" y="T7"/>
                  </a:cxn>
                </a:cxnLst>
                <a:rect l="T12" t="T13" r="T14" b="T15"/>
                <a:pathLst>
                  <a:path w="144" h="720">
                    <a:moveTo>
                      <a:pt x="144" y="720"/>
                    </a:moveTo>
                    <a:lnTo>
                      <a:pt x="144" y="432"/>
                    </a:lnTo>
                    <a:lnTo>
                      <a:pt x="0" y="432"/>
                    </a:lnTo>
                    <a:lnTo>
                      <a:pt x="0" y="0"/>
                    </a:lnTo>
                  </a:path>
                </a:pathLst>
              </a:custGeom>
              <a:noFill/>
              <a:ln w="25400">
                <a:solidFill>
                  <a:schemeClr val="hlink"/>
                </a:solidFill>
                <a:round/>
                <a:headEnd/>
                <a:tailEnd/>
              </a:ln>
            </p:spPr>
            <p:txBody>
              <a:bodyPr wrap="none" lIns="0" tIns="0" rIns="0" bIns="0" anchor="ctr"/>
              <a:lstStyle/>
              <a:p>
                <a:endParaRPr lang="en-US"/>
              </a:p>
            </p:txBody>
          </p:sp>
          <p:sp>
            <p:nvSpPr>
              <p:cNvPr id="22640" name="Freeform 383"/>
              <p:cNvSpPr>
                <a:spLocks/>
              </p:cNvSpPr>
              <p:nvPr/>
            </p:nvSpPr>
            <p:spPr bwMode="auto">
              <a:xfrm>
                <a:off x="5791200" y="2594650"/>
                <a:ext cx="2057400" cy="1066800"/>
              </a:xfrm>
              <a:custGeom>
                <a:avLst/>
                <a:gdLst>
                  <a:gd name="T0" fmla="*/ 2147483647 w 1248"/>
                  <a:gd name="T1" fmla="*/ 2147483647 h 672"/>
                  <a:gd name="T2" fmla="*/ 2147483647 w 1248"/>
                  <a:gd name="T3" fmla="*/ 2147483647 h 672"/>
                  <a:gd name="T4" fmla="*/ 0 w 1248"/>
                  <a:gd name="T5" fmla="*/ 2147483647 h 672"/>
                  <a:gd name="T6" fmla="*/ 0 w 1248"/>
                  <a:gd name="T7" fmla="*/ 0 h 672"/>
                  <a:gd name="T8" fmla="*/ 0 60000 65536"/>
                  <a:gd name="T9" fmla="*/ 0 60000 65536"/>
                  <a:gd name="T10" fmla="*/ 0 60000 65536"/>
                  <a:gd name="T11" fmla="*/ 0 60000 65536"/>
                  <a:gd name="T12" fmla="*/ 0 w 1248"/>
                  <a:gd name="T13" fmla="*/ 0 h 672"/>
                  <a:gd name="T14" fmla="*/ 1248 w 1248"/>
                  <a:gd name="T15" fmla="*/ 672 h 672"/>
                </a:gdLst>
                <a:ahLst/>
                <a:cxnLst>
                  <a:cxn ang="T8">
                    <a:pos x="T0" y="T1"/>
                  </a:cxn>
                  <a:cxn ang="T9">
                    <a:pos x="T2" y="T3"/>
                  </a:cxn>
                  <a:cxn ang="T10">
                    <a:pos x="T4" y="T5"/>
                  </a:cxn>
                  <a:cxn ang="T11">
                    <a:pos x="T6" y="T7"/>
                  </a:cxn>
                </a:cxnLst>
                <a:rect l="T12" t="T13" r="T14" b="T15"/>
                <a:pathLst>
                  <a:path w="1248" h="672">
                    <a:moveTo>
                      <a:pt x="1248" y="672"/>
                    </a:moveTo>
                    <a:lnTo>
                      <a:pt x="1248" y="288"/>
                    </a:lnTo>
                    <a:lnTo>
                      <a:pt x="0" y="288"/>
                    </a:lnTo>
                    <a:lnTo>
                      <a:pt x="0" y="0"/>
                    </a:lnTo>
                  </a:path>
                </a:pathLst>
              </a:custGeom>
              <a:noFill/>
              <a:ln w="25400">
                <a:solidFill>
                  <a:schemeClr val="hlink"/>
                </a:solidFill>
                <a:round/>
                <a:headEnd/>
                <a:tailEnd/>
              </a:ln>
            </p:spPr>
            <p:txBody>
              <a:bodyPr wrap="none" lIns="0" tIns="0" rIns="0" bIns="0" anchor="ctr"/>
              <a:lstStyle/>
              <a:p>
                <a:endParaRPr lang="en-US"/>
              </a:p>
            </p:txBody>
          </p:sp>
          <p:sp>
            <p:nvSpPr>
              <p:cNvPr id="22641" name="Freeform 384"/>
              <p:cNvSpPr>
                <a:spLocks/>
              </p:cNvSpPr>
              <p:nvPr/>
            </p:nvSpPr>
            <p:spPr bwMode="auto">
              <a:xfrm>
                <a:off x="3886200" y="2594650"/>
                <a:ext cx="1676400" cy="990600"/>
              </a:xfrm>
              <a:custGeom>
                <a:avLst/>
                <a:gdLst>
                  <a:gd name="T0" fmla="*/ 0 w 1104"/>
                  <a:gd name="T1" fmla="*/ 2147483647 h 624"/>
                  <a:gd name="T2" fmla="*/ 0 w 1104"/>
                  <a:gd name="T3" fmla="*/ 2147483647 h 624"/>
                  <a:gd name="T4" fmla="*/ 2147483647 w 1104"/>
                  <a:gd name="T5" fmla="*/ 2147483647 h 624"/>
                  <a:gd name="T6" fmla="*/ 2147483647 w 1104"/>
                  <a:gd name="T7" fmla="*/ 0 h 624"/>
                  <a:gd name="T8" fmla="*/ 0 60000 65536"/>
                  <a:gd name="T9" fmla="*/ 0 60000 65536"/>
                  <a:gd name="T10" fmla="*/ 0 60000 65536"/>
                  <a:gd name="T11" fmla="*/ 0 60000 65536"/>
                  <a:gd name="T12" fmla="*/ 0 w 1104"/>
                  <a:gd name="T13" fmla="*/ 0 h 624"/>
                  <a:gd name="T14" fmla="*/ 1104 w 1104"/>
                  <a:gd name="T15" fmla="*/ 624 h 624"/>
                </a:gdLst>
                <a:ahLst/>
                <a:cxnLst>
                  <a:cxn ang="T8">
                    <a:pos x="T0" y="T1"/>
                  </a:cxn>
                  <a:cxn ang="T9">
                    <a:pos x="T2" y="T3"/>
                  </a:cxn>
                  <a:cxn ang="T10">
                    <a:pos x="T4" y="T5"/>
                  </a:cxn>
                  <a:cxn ang="T11">
                    <a:pos x="T6" y="T7"/>
                  </a:cxn>
                </a:cxnLst>
                <a:rect l="T12" t="T13" r="T14" b="T15"/>
                <a:pathLst>
                  <a:path w="1104" h="624">
                    <a:moveTo>
                      <a:pt x="0" y="624"/>
                    </a:moveTo>
                    <a:lnTo>
                      <a:pt x="0" y="288"/>
                    </a:lnTo>
                    <a:lnTo>
                      <a:pt x="1104" y="288"/>
                    </a:lnTo>
                    <a:lnTo>
                      <a:pt x="1104" y="0"/>
                    </a:lnTo>
                  </a:path>
                </a:pathLst>
              </a:custGeom>
              <a:noFill/>
              <a:ln w="25400">
                <a:solidFill>
                  <a:schemeClr val="hlink"/>
                </a:solidFill>
                <a:round/>
                <a:headEnd/>
                <a:tailEnd/>
              </a:ln>
            </p:spPr>
            <p:txBody>
              <a:bodyPr wrap="none" lIns="0" tIns="0" rIns="0" bIns="0" anchor="ctr"/>
              <a:lstStyle/>
              <a:p>
                <a:endParaRPr lang="en-US"/>
              </a:p>
            </p:txBody>
          </p:sp>
          <p:sp>
            <p:nvSpPr>
              <p:cNvPr id="22642" name="Freeform 385"/>
              <p:cNvSpPr>
                <a:spLocks/>
              </p:cNvSpPr>
              <p:nvPr/>
            </p:nvSpPr>
            <p:spPr bwMode="auto">
              <a:xfrm flipH="1">
                <a:off x="6781800" y="2570838"/>
                <a:ext cx="1219200" cy="1066800"/>
              </a:xfrm>
              <a:custGeom>
                <a:avLst/>
                <a:gdLst>
                  <a:gd name="T0" fmla="*/ 0 w 1632"/>
                  <a:gd name="T1" fmla="*/ 2147483647 h 624"/>
                  <a:gd name="T2" fmla="*/ 0 w 1632"/>
                  <a:gd name="T3" fmla="*/ 2147483647 h 624"/>
                  <a:gd name="T4" fmla="*/ 2147483647 w 1632"/>
                  <a:gd name="T5" fmla="*/ 2147483647 h 624"/>
                  <a:gd name="T6" fmla="*/ 2147483647 w 1632"/>
                  <a:gd name="T7" fmla="*/ 0 h 624"/>
                  <a:gd name="T8" fmla="*/ 0 60000 65536"/>
                  <a:gd name="T9" fmla="*/ 0 60000 65536"/>
                  <a:gd name="T10" fmla="*/ 0 60000 65536"/>
                  <a:gd name="T11" fmla="*/ 0 60000 65536"/>
                  <a:gd name="T12" fmla="*/ 0 w 1632"/>
                  <a:gd name="T13" fmla="*/ 0 h 624"/>
                  <a:gd name="T14" fmla="*/ 1632 w 1632"/>
                  <a:gd name="T15" fmla="*/ 624 h 624"/>
                </a:gdLst>
                <a:ahLst/>
                <a:cxnLst>
                  <a:cxn ang="T8">
                    <a:pos x="T0" y="T1"/>
                  </a:cxn>
                  <a:cxn ang="T9">
                    <a:pos x="T2" y="T3"/>
                  </a:cxn>
                  <a:cxn ang="T10">
                    <a:pos x="T4" y="T5"/>
                  </a:cxn>
                  <a:cxn ang="T11">
                    <a:pos x="T6" y="T7"/>
                  </a:cxn>
                </a:cxnLst>
                <a:rect l="T12" t="T13" r="T14" b="T15"/>
                <a:pathLst>
                  <a:path w="1632" h="624">
                    <a:moveTo>
                      <a:pt x="0" y="624"/>
                    </a:moveTo>
                    <a:lnTo>
                      <a:pt x="0" y="336"/>
                    </a:lnTo>
                    <a:lnTo>
                      <a:pt x="1632" y="336"/>
                    </a:lnTo>
                    <a:lnTo>
                      <a:pt x="1632" y="0"/>
                    </a:lnTo>
                  </a:path>
                </a:pathLst>
              </a:custGeom>
              <a:noFill/>
              <a:ln w="25400">
                <a:solidFill>
                  <a:schemeClr val="hlink"/>
                </a:solidFill>
                <a:round/>
                <a:headEnd/>
                <a:tailEnd/>
              </a:ln>
            </p:spPr>
            <p:txBody>
              <a:bodyPr wrap="none" lIns="0" tIns="0" rIns="0" bIns="0" anchor="ctr"/>
              <a:lstStyle/>
              <a:p>
                <a:endParaRPr lang="en-US"/>
              </a:p>
            </p:txBody>
          </p:sp>
          <p:grpSp>
            <p:nvGrpSpPr>
              <p:cNvPr id="22643" name="Group 387"/>
              <p:cNvGrpSpPr>
                <a:grpSpLocks/>
              </p:cNvGrpSpPr>
              <p:nvPr/>
            </p:nvGrpSpPr>
            <p:grpSpPr bwMode="auto">
              <a:xfrm>
                <a:off x="4724413" y="3509048"/>
                <a:ext cx="812803" cy="595313"/>
                <a:chOff x="2352" y="2491"/>
                <a:chExt cx="512" cy="375"/>
              </a:xfrm>
            </p:grpSpPr>
            <p:pic>
              <p:nvPicPr>
                <p:cNvPr id="22701" name="Picture 59" descr="Firewall.png"/>
                <p:cNvPicPr preferRelativeResize="0">
                  <a:picLocks noChangeAspect="1"/>
                </p:cNvPicPr>
                <p:nvPr/>
              </p:nvPicPr>
              <p:blipFill>
                <a:blip r:embed="rId7" cstate="print"/>
                <a:srcRect b="39671"/>
                <a:stretch>
                  <a:fillRect/>
                </a:stretch>
              </p:blipFill>
              <p:spPr bwMode="invGray">
                <a:xfrm>
                  <a:off x="2352" y="2491"/>
                  <a:ext cx="273" cy="131"/>
                </a:xfrm>
                <a:prstGeom prst="rect">
                  <a:avLst/>
                </a:prstGeom>
                <a:noFill/>
                <a:ln w="9525">
                  <a:noFill/>
                  <a:miter lim="800000"/>
                  <a:headEnd/>
                  <a:tailEnd/>
                </a:ln>
              </p:spPr>
            </p:pic>
            <p:pic>
              <p:nvPicPr>
                <p:cNvPr id="22702" name="Picture 59" descr="Firewall.png"/>
                <p:cNvPicPr>
                  <a:picLocks noChangeAspect="1"/>
                </p:cNvPicPr>
                <p:nvPr/>
              </p:nvPicPr>
              <p:blipFill>
                <a:blip r:embed="rId7" cstate="print"/>
                <a:srcRect b="39671"/>
                <a:stretch>
                  <a:fillRect/>
                </a:stretch>
              </p:blipFill>
              <p:spPr bwMode="invGray">
                <a:xfrm>
                  <a:off x="2443" y="2574"/>
                  <a:ext cx="273" cy="130"/>
                </a:xfrm>
                <a:prstGeom prst="rect">
                  <a:avLst/>
                </a:prstGeom>
                <a:noFill/>
                <a:ln w="9525">
                  <a:noFill/>
                  <a:miter lim="800000"/>
                  <a:headEnd/>
                  <a:tailEnd/>
                </a:ln>
              </p:spPr>
            </p:pic>
            <p:pic>
              <p:nvPicPr>
                <p:cNvPr id="22703" name="Picture 59" descr="Firewall.png"/>
                <p:cNvPicPr>
                  <a:picLocks noChangeAspect="1"/>
                </p:cNvPicPr>
                <p:nvPr/>
              </p:nvPicPr>
              <p:blipFill>
                <a:blip r:embed="rId7" cstate="print"/>
                <a:srcRect b="39671"/>
                <a:stretch>
                  <a:fillRect/>
                </a:stretch>
              </p:blipFill>
              <p:spPr bwMode="invGray">
                <a:xfrm>
                  <a:off x="2525" y="2654"/>
                  <a:ext cx="272" cy="130"/>
                </a:xfrm>
                <a:prstGeom prst="rect">
                  <a:avLst/>
                </a:prstGeom>
                <a:noFill/>
                <a:ln w="9525">
                  <a:noFill/>
                  <a:miter lim="800000"/>
                  <a:headEnd/>
                  <a:tailEnd/>
                </a:ln>
              </p:spPr>
            </p:pic>
            <p:pic>
              <p:nvPicPr>
                <p:cNvPr id="22704" name="Picture 59" descr="Firewall.png"/>
                <p:cNvPicPr>
                  <a:picLocks noChangeAspect="1"/>
                </p:cNvPicPr>
                <p:nvPr/>
              </p:nvPicPr>
              <p:blipFill>
                <a:blip r:embed="rId7" cstate="print"/>
                <a:srcRect b="39671"/>
                <a:stretch>
                  <a:fillRect/>
                </a:stretch>
              </p:blipFill>
              <p:spPr bwMode="invGray">
                <a:xfrm>
                  <a:off x="2592" y="2736"/>
                  <a:ext cx="272" cy="130"/>
                </a:xfrm>
                <a:prstGeom prst="rect">
                  <a:avLst/>
                </a:prstGeom>
                <a:noFill/>
                <a:ln w="9525">
                  <a:noFill/>
                  <a:miter lim="800000"/>
                  <a:headEnd/>
                  <a:tailEnd/>
                </a:ln>
              </p:spPr>
            </p:pic>
          </p:grpSp>
          <p:grpSp>
            <p:nvGrpSpPr>
              <p:cNvPr id="22644" name="Group 398"/>
              <p:cNvGrpSpPr>
                <a:grpSpLocks/>
              </p:cNvGrpSpPr>
              <p:nvPr/>
            </p:nvGrpSpPr>
            <p:grpSpPr bwMode="auto">
              <a:xfrm>
                <a:off x="6731013" y="3509048"/>
                <a:ext cx="812803" cy="595313"/>
                <a:chOff x="2352" y="2491"/>
                <a:chExt cx="512" cy="375"/>
              </a:xfrm>
            </p:grpSpPr>
            <p:pic>
              <p:nvPicPr>
                <p:cNvPr id="22697" name="Picture 59" descr="Firewall.png"/>
                <p:cNvPicPr preferRelativeResize="0">
                  <a:picLocks noChangeAspect="1"/>
                </p:cNvPicPr>
                <p:nvPr/>
              </p:nvPicPr>
              <p:blipFill>
                <a:blip r:embed="rId7" cstate="print"/>
                <a:srcRect b="39671"/>
                <a:stretch>
                  <a:fillRect/>
                </a:stretch>
              </p:blipFill>
              <p:spPr bwMode="invGray">
                <a:xfrm>
                  <a:off x="2352" y="2491"/>
                  <a:ext cx="273" cy="131"/>
                </a:xfrm>
                <a:prstGeom prst="rect">
                  <a:avLst/>
                </a:prstGeom>
                <a:noFill/>
                <a:ln w="9525">
                  <a:noFill/>
                  <a:miter lim="800000"/>
                  <a:headEnd/>
                  <a:tailEnd/>
                </a:ln>
              </p:spPr>
            </p:pic>
            <p:pic>
              <p:nvPicPr>
                <p:cNvPr id="22698" name="Picture 59" descr="Firewall.png"/>
                <p:cNvPicPr>
                  <a:picLocks noChangeAspect="1"/>
                </p:cNvPicPr>
                <p:nvPr/>
              </p:nvPicPr>
              <p:blipFill>
                <a:blip r:embed="rId7" cstate="print"/>
                <a:srcRect b="39671"/>
                <a:stretch>
                  <a:fillRect/>
                </a:stretch>
              </p:blipFill>
              <p:spPr bwMode="invGray">
                <a:xfrm>
                  <a:off x="2443" y="2574"/>
                  <a:ext cx="273" cy="130"/>
                </a:xfrm>
                <a:prstGeom prst="rect">
                  <a:avLst/>
                </a:prstGeom>
                <a:noFill/>
                <a:ln w="9525">
                  <a:noFill/>
                  <a:miter lim="800000"/>
                  <a:headEnd/>
                  <a:tailEnd/>
                </a:ln>
              </p:spPr>
            </p:pic>
            <p:pic>
              <p:nvPicPr>
                <p:cNvPr id="22699" name="Picture 59" descr="Firewall.png"/>
                <p:cNvPicPr>
                  <a:picLocks noChangeAspect="1"/>
                </p:cNvPicPr>
                <p:nvPr/>
              </p:nvPicPr>
              <p:blipFill>
                <a:blip r:embed="rId7" cstate="print"/>
                <a:srcRect b="39671"/>
                <a:stretch>
                  <a:fillRect/>
                </a:stretch>
              </p:blipFill>
              <p:spPr bwMode="invGray">
                <a:xfrm>
                  <a:off x="2525" y="2654"/>
                  <a:ext cx="272" cy="130"/>
                </a:xfrm>
                <a:prstGeom prst="rect">
                  <a:avLst/>
                </a:prstGeom>
                <a:noFill/>
                <a:ln w="9525">
                  <a:noFill/>
                  <a:miter lim="800000"/>
                  <a:headEnd/>
                  <a:tailEnd/>
                </a:ln>
              </p:spPr>
            </p:pic>
            <p:pic>
              <p:nvPicPr>
                <p:cNvPr id="22700" name="Picture 59" descr="Firewall.png"/>
                <p:cNvPicPr>
                  <a:picLocks noChangeAspect="1"/>
                </p:cNvPicPr>
                <p:nvPr/>
              </p:nvPicPr>
              <p:blipFill>
                <a:blip r:embed="rId7" cstate="print"/>
                <a:srcRect b="39671"/>
                <a:stretch>
                  <a:fillRect/>
                </a:stretch>
              </p:blipFill>
              <p:spPr bwMode="invGray">
                <a:xfrm>
                  <a:off x="2592" y="2736"/>
                  <a:ext cx="272" cy="130"/>
                </a:xfrm>
                <a:prstGeom prst="rect">
                  <a:avLst/>
                </a:prstGeom>
                <a:noFill/>
                <a:ln w="9525">
                  <a:noFill/>
                  <a:miter lim="800000"/>
                  <a:headEnd/>
                  <a:tailEnd/>
                </a:ln>
              </p:spPr>
            </p:pic>
          </p:grpSp>
          <p:grpSp>
            <p:nvGrpSpPr>
              <p:cNvPr id="22645" name="Group 409"/>
              <p:cNvGrpSpPr>
                <a:grpSpLocks/>
              </p:cNvGrpSpPr>
              <p:nvPr/>
            </p:nvGrpSpPr>
            <p:grpSpPr bwMode="auto">
              <a:xfrm>
                <a:off x="7696213" y="3509048"/>
                <a:ext cx="812803" cy="595313"/>
                <a:chOff x="2352" y="2491"/>
                <a:chExt cx="512" cy="375"/>
              </a:xfrm>
            </p:grpSpPr>
            <p:pic>
              <p:nvPicPr>
                <p:cNvPr id="22693" name="Picture 59" descr="Firewall.png"/>
                <p:cNvPicPr preferRelativeResize="0">
                  <a:picLocks noChangeAspect="1"/>
                </p:cNvPicPr>
                <p:nvPr/>
              </p:nvPicPr>
              <p:blipFill>
                <a:blip r:embed="rId7" cstate="print"/>
                <a:srcRect b="39671"/>
                <a:stretch>
                  <a:fillRect/>
                </a:stretch>
              </p:blipFill>
              <p:spPr bwMode="invGray">
                <a:xfrm>
                  <a:off x="2352" y="2491"/>
                  <a:ext cx="273" cy="131"/>
                </a:xfrm>
                <a:prstGeom prst="rect">
                  <a:avLst/>
                </a:prstGeom>
                <a:noFill/>
                <a:ln w="9525">
                  <a:noFill/>
                  <a:miter lim="800000"/>
                  <a:headEnd/>
                  <a:tailEnd/>
                </a:ln>
              </p:spPr>
            </p:pic>
            <p:pic>
              <p:nvPicPr>
                <p:cNvPr id="22694" name="Picture 59" descr="Firewall.png"/>
                <p:cNvPicPr>
                  <a:picLocks noChangeAspect="1"/>
                </p:cNvPicPr>
                <p:nvPr/>
              </p:nvPicPr>
              <p:blipFill>
                <a:blip r:embed="rId7" cstate="print"/>
                <a:srcRect b="39671"/>
                <a:stretch>
                  <a:fillRect/>
                </a:stretch>
              </p:blipFill>
              <p:spPr bwMode="invGray">
                <a:xfrm>
                  <a:off x="2443" y="2574"/>
                  <a:ext cx="273" cy="130"/>
                </a:xfrm>
                <a:prstGeom prst="rect">
                  <a:avLst/>
                </a:prstGeom>
                <a:noFill/>
                <a:ln w="9525">
                  <a:noFill/>
                  <a:miter lim="800000"/>
                  <a:headEnd/>
                  <a:tailEnd/>
                </a:ln>
              </p:spPr>
            </p:pic>
            <p:pic>
              <p:nvPicPr>
                <p:cNvPr id="22695" name="Picture 59" descr="Firewall.png"/>
                <p:cNvPicPr>
                  <a:picLocks noChangeAspect="1"/>
                </p:cNvPicPr>
                <p:nvPr/>
              </p:nvPicPr>
              <p:blipFill>
                <a:blip r:embed="rId7" cstate="print"/>
                <a:srcRect b="39671"/>
                <a:stretch>
                  <a:fillRect/>
                </a:stretch>
              </p:blipFill>
              <p:spPr bwMode="invGray">
                <a:xfrm>
                  <a:off x="2525" y="2654"/>
                  <a:ext cx="272" cy="130"/>
                </a:xfrm>
                <a:prstGeom prst="rect">
                  <a:avLst/>
                </a:prstGeom>
                <a:noFill/>
                <a:ln w="9525">
                  <a:noFill/>
                  <a:miter lim="800000"/>
                  <a:headEnd/>
                  <a:tailEnd/>
                </a:ln>
              </p:spPr>
            </p:pic>
            <p:pic>
              <p:nvPicPr>
                <p:cNvPr id="22696" name="Picture 59" descr="Firewall.png"/>
                <p:cNvPicPr>
                  <a:picLocks noChangeAspect="1"/>
                </p:cNvPicPr>
                <p:nvPr/>
              </p:nvPicPr>
              <p:blipFill>
                <a:blip r:embed="rId7" cstate="print"/>
                <a:srcRect b="39671"/>
                <a:stretch>
                  <a:fillRect/>
                </a:stretch>
              </p:blipFill>
              <p:spPr bwMode="invGray">
                <a:xfrm>
                  <a:off x="2592" y="2736"/>
                  <a:ext cx="272" cy="130"/>
                </a:xfrm>
                <a:prstGeom prst="rect">
                  <a:avLst/>
                </a:prstGeom>
                <a:noFill/>
                <a:ln w="9525">
                  <a:noFill/>
                  <a:miter lim="800000"/>
                  <a:headEnd/>
                  <a:tailEnd/>
                </a:ln>
              </p:spPr>
            </p:pic>
          </p:grpSp>
          <p:grpSp>
            <p:nvGrpSpPr>
              <p:cNvPr id="22646" name="Group 421"/>
              <p:cNvGrpSpPr>
                <a:grpSpLocks/>
              </p:cNvGrpSpPr>
              <p:nvPr/>
            </p:nvGrpSpPr>
            <p:grpSpPr bwMode="auto">
              <a:xfrm>
                <a:off x="3759213" y="3509048"/>
                <a:ext cx="812803" cy="595313"/>
                <a:chOff x="2352" y="2491"/>
                <a:chExt cx="512" cy="375"/>
              </a:xfrm>
            </p:grpSpPr>
            <p:pic>
              <p:nvPicPr>
                <p:cNvPr id="22689" name="Picture 59" descr="Firewall.png"/>
                <p:cNvPicPr preferRelativeResize="0">
                  <a:picLocks noChangeAspect="1"/>
                </p:cNvPicPr>
                <p:nvPr/>
              </p:nvPicPr>
              <p:blipFill>
                <a:blip r:embed="rId7" cstate="print"/>
                <a:srcRect b="39671"/>
                <a:stretch>
                  <a:fillRect/>
                </a:stretch>
              </p:blipFill>
              <p:spPr bwMode="invGray">
                <a:xfrm>
                  <a:off x="2352" y="2491"/>
                  <a:ext cx="273" cy="131"/>
                </a:xfrm>
                <a:prstGeom prst="rect">
                  <a:avLst/>
                </a:prstGeom>
                <a:noFill/>
                <a:ln w="9525">
                  <a:noFill/>
                  <a:miter lim="800000"/>
                  <a:headEnd/>
                  <a:tailEnd/>
                </a:ln>
              </p:spPr>
            </p:pic>
            <p:pic>
              <p:nvPicPr>
                <p:cNvPr id="22690" name="Picture 59" descr="Firewall.png"/>
                <p:cNvPicPr>
                  <a:picLocks noChangeAspect="1"/>
                </p:cNvPicPr>
                <p:nvPr/>
              </p:nvPicPr>
              <p:blipFill>
                <a:blip r:embed="rId7" cstate="print"/>
                <a:srcRect b="39671"/>
                <a:stretch>
                  <a:fillRect/>
                </a:stretch>
              </p:blipFill>
              <p:spPr bwMode="invGray">
                <a:xfrm>
                  <a:off x="2443" y="2574"/>
                  <a:ext cx="273" cy="130"/>
                </a:xfrm>
                <a:prstGeom prst="rect">
                  <a:avLst/>
                </a:prstGeom>
                <a:noFill/>
                <a:ln w="9525">
                  <a:noFill/>
                  <a:miter lim="800000"/>
                  <a:headEnd/>
                  <a:tailEnd/>
                </a:ln>
              </p:spPr>
            </p:pic>
            <p:pic>
              <p:nvPicPr>
                <p:cNvPr id="22691" name="Picture 59" descr="Firewall.png"/>
                <p:cNvPicPr>
                  <a:picLocks noChangeAspect="1"/>
                </p:cNvPicPr>
                <p:nvPr/>
              </p:nvPicPr>
              <p:blipFill>
                <a:blip r:embed="rId7" cstate="print"/>
                <a:srcRect b="39671"/>
                <a:stretch>
                  <a:fillRect/>
                </a:stretch>
              </p:blipFill>
              <p:spPr bwMode="invGray">
                <a:xfrm>
                  <a:off x="2525" y="2654"/>
                  <a:ext cx="272" cy="130"/>
                </a:xfrm>
                <a:prstGeom prst="rect">
                  <a:avLst/>
                </a:prstGeom>
                <a:noFill/>
                <a:ln w="9525">
                  <a:noFill/>
                  <a:miter lim="800000"/>
                  <a:headEnd/>
                  <a:tailEnd/>
                </a:ln>
              </p:spPr>
            </p:pic>
            <p:pic>
              <p:nvPicPr>
                <p:cNvPr id="22692" name="Picture 59" descr="Firewall.png"/>
                <p:cNvPicPr>
                  <a:picLocks noChangeAspect="1"/>
                </p:cNvPicPr>
                <p:nvPr/>
              </p:nvPicPr>
              <p:blipFill>
                <a:blip r:embed="rId7" cstate="print"/>
                <a:srcRect b="39671"/>
                <a:stretch>
                  <a:fillRect/>
                </a:stretch>
              </p:blipFill>
              <p:spPr bwMode="invGray">
                <a:xfrm>
                  <a:off x="2592" y="2736"/>
                  <a:ext cx="272" cy="130"/>
                </a:xfrm>
                <a:prstGeom prst="rect">
                  <a:avLst/>
                </a:prstGeom>
                <a:noFill/>
                <a:ln w="9525">
                  <a:noFill/>
                  <a:miter lim="800000"/>
                  <a:headEnd/>
                  <a:tailEnd/>
                </a:ln>
              </p:spPr>
            </p:pic>
          </p:grpSp>
          <p:pic>
            <p:nvPicPr>
              <p:cNvPr id="22647" name="Picture 65" descr="L2-or-L3 Switch.png"/>
              <p:cNvPicPr preferRelativeResize="0">
                <a:picLocks noChangeAspect="1"/>
              </p:cNvPicPr>
              <p:nvPr/>
            </p:nvPicPr>
            <p:blipFill>
              <a:blip r:embed="rId8" cstate="print"/>
              <a:srcRect/>
              <a:stretch>
                <a:fillRect/>
              </a:stretch>
            </p:blipFill>
            <p:spPr bwMode="auto">
              <a:xfrm>
                <a:off x="3221037" y="5275938"/>
                <a:ext cx="307975" cy="307975"/>
              </a:xfrm>
              <a:prstGeom prst="rect">
                <a:avLst/>
              </a:prstGeom>
              <a:noFill/>
              <a:ln w="9525">
                <a:noFill/>
                <a:miter lim="800000"/>
                <a:headEnd/>
                <a:tailEnd/>
              </a:ln>
            </p:spPr>
          </p:pic>
          <p:pic>
            <p:nvPicPr>
              <p:cNvPr id="22648" name="Picture 65" descr="L2-or-L3 Switch.png"/>
              <p:cNvPicPr preferRelativeResize="0">
                <a:picLocks noChangeAspect="1"/>
              </p:cNvPicPr>
              <p:nvPr/>
            </p:nvPicPr>
            <p:blipFill>
              <a:blip r:embed="rId8" cstate="print"/>
              <a:srcRect/>
              <a:stretch>
                <a:fillRect/>
              </a:stretch>
            </p:blipFill>
            <p:spPr bwMode="auto">
              <a:xfrm>
                <a:off x="3983037" y="5275938"/>
                <a:ext cx="307975" cy="307975"/>
              </a:xfrm>
              <a:prstGeom prst="rect">
                <a:avLst/>
              </a:prstGeom>
              <a:noFill/>
              <a:ln w="9525">
                <a:noFill/>
                <a:miter lim="800000"/>
                <a:headEnd/>
                <a:tailEnd/>
              </a:ln>
            </p:spPr>
          </p:pic>
          <p:pic>
            <p:nvPicPr>
              <p:cNvPr id="22649" name="Picture 65" descr="L2-or-L3 Switch.png"/>
              <p:cNvPicPr preferRelativeResize="0">
                <a:picLocks noChangeAspect="1"/>
              </p:cNvPicPr>
              <p:nvPr/>
            </p:nvPicPr>
            <p:blipFill>
              <a:blip r:embed="rId8" cstate="print"/>
              <a:srcRect/>
              <a:stretch>
                <a:fillRect/>
              </a:stretch>
            </p:blipFill>
            <p:spPr bwMode="auto">
              <a:xfrm>
                <a:off x="6269037" y="5275938"/>
                <a:ext cx="307975" cy="307975"/>
              </a:xfrm>
              <a:prstGeom prst="rect">
                <a:avLst/>
              </a:prstGeom>
              <a:noFill/>
              <a:ln w="9525">
                <a:noFill/>
                <a:miter lim="800000"/>
                <a:headEnd/>
                <a:tailEnd/>
              </a:ln>
            </p:spPr>
          </p:pic>
          <p:pic>
            <p:nvPicPr>
              <p:cNvPr id="22650" name="Picture 65" descr="L2-or-L3 Switch.png"/>
              <p:cNvPicPr preferRelativeResize="0">
                <a:picLocks noChangeAspect="1"/>
              </p:cNvPicPr>
              <p:nvPr/>
            </p:nvPicPr>
            <p:blipFill>
              <a:blip r:embed="rId8" cstate="print"/>
              <a:srcRect/>
              <a:stretch>
                <a:fillRect/>
              </a:stretch>
            </p:blipFill>
            <p:spPr bwMode="auto">
              <a:xfrm>
                <a:off x="7031037" y="5275938"/>
                <a:ext cx="307975" cy="307975"/>
              </a:xfrm>
              <a:prstGeom prst="rect">
                <a:avLst/>
              </a:prstGeom>
              <a:noFill/>
              <a:ln w="9525">
                <a:noFill/>
                <a:miter lim="800000"/>
                <a:headEnd/>
                <a:tailEnd/>
              </a:ln>
            </p:spPr>
          </p:pic>
          <p:sp>
            <p:nvSpPr>
              <p:cNvPr id="22651" name="Freeform 1439"/>
              <p:cNvSpPr>
                <a:spLocks/>
              </p:cNvSpPr>
              <p:nvPr/>
            </p:nvSpPr>
            <p:spPr bwMode="auto">
              <a:xfrm>
                <a:off x="5726113" y="1600875"/>
                <a:ext cx="862012" cy="838200"/>
              </a:xfrm>
              <a:custGeom>
                <a:avLst/>
                <a:gdLst>
                  <a:gd name="T0" fmla="*/ 0 w 768"/>
                  <a:gd name="T1" fmla="*/ 2147483647 h 384"/>
                  <a:gd name="T2" fmla="*/ 2147483647 w 768"/>
                  <a:gd name="T3" fmla="*/ 2147483647 h 384"/>
                  <a:gd name="T4" fmla="*/ 2147483647 w 768"/>
                  <a:gd name="T5" fmla="*/ 0 h 384"/>
                  <a:gd name="T6" fmla="*/ 2147483647 w 768"/>
                  <a:gd name="T7" fmla="*/ 0 h 384"/>
                  <a:gd name="T8" fmla="*/ 0 60000 65536"/>
                  <a:gd name="T9" fmla="*/ 0 60000 65536"/>
                  <a:gd name="T10" fmla="*/ 0 60000 65536"/>
                  <a:gd name="T11" fmla="*/ 0 60000 65536"/>
                  <a:gd name="T12" fmla="*/ 0 w 768"/>
                  <a:gd name="T13" fmla="*/ 0 h 384"/>
                  <a:gd name="T14" fmla="*/ 768 w 768"/>
                  <a:gd name="T15" fmla="*/ 384 h 384"/>
                </a:gdLst>
                <a:ahLst/>
                <a:cxnLst>
                  <a:cxn ang="T8">
                    <a:pos x="T0" y="T1"/>
                  </a:cxn>
                  <a:cxn ang="T9">
                    <a:pos x="T2" y="T3"/>
                  </a:cxn>
                  <a:cxn ang="T10">
                    <a:pos x="T4" y="T5"/>
                  </a:cxn>
                  <a:cxn ang="T11">
                    <a:pos x="T6" y="T7"/>
                  </a:cxn>
                </a:cxnLst>
                <a:rect l="T12" t="T13" r="T14" b="T15"/>
                <a:pathLst>
                  <a:path w="768" h="384">
                    <a:moveTo>
                      <a:pt x="0" y="384"/>
                    </a:moveTo>
                    <a:lnTo>
                      <a:pt x="192" y="384"/>
                    </a:lnTo>
                    <a:lnTo>
                      <a:pt x="576" y="0"/>
                    </a:lnTo>
                    <a:lnTo>
                      <a:pt x="768" y="0"/>
                    </a:lnTo>
                  </a:path>
                </a:pathLst>
              </a:custGeom>
              <a:noFill/>
              <a:ln w="28575">
                <a:solidFill>
                  <a:schemeClr val="hlink"/>
                </a:solidFill>
                <a:round/>
                <a:headEnd/>
                <a:tailEnd/>
              </a:ln>
            </p:spPr>
            <p:txBody>
              <a:bodyPr wrap="none" lIns="0" tIns="0" rIns="0" bIns="0" anchor="ctr"/>
              <a:lstStyle/>
              <a:p>
                <a:endParaRPr lang="en-US"/>
              </a:p>
            </p:txBody>
          </p:sp>
          <p:sp>
            <p:nvSpPr>
              <p:cNvPr id="22652" name="Freeform 1440"/>
              <p:cNvSpPr>
                <a:spLocks/>
              </p:cNvSpPr>
              <p:nvPr/>
            </p:nvSpPr>
            <p:spPr bwMode="auto">
              <a:xfrm flipV="1">
                <a:off x="5726113" y="1604050"/>
                <a:ext cx="862012" cy="838200"/>
              </a:xfrm>
              <a:custGeom>
                <a:avLst/>
                <a:gdLst>
                  <a:gd name="T0" fmla="*/ 0 w 768"/>
                  <a:gd name="T1" fmla="*/ 2147483647 h 384"/>
                  <a:gd name="T2" fmla="*/ 2147483647 w 768"/>
                  <a:gd name="T3" fmla="*/ 2147483647 h 384"/>
                  <a:gd name="T4" fmla="*/ 2147483647 w 768"/>
                  <a:gd name="T5" fmla="*/ 0 h 384"/>
                  <a:gd name="T6" fmla="*/ 2147483647 w 768"/>
                  <a:gd name="T7" fmla="*/ 0 h 384"/>
                  <a:gd name="T8" fmla="*/ 0 60000 65536"/>
                  <a:gd name="T9" fmla="*/ 0 60000 65536"/>
                  <a:gd name="T10" fmla="*/ 0 60000 65536"/>
                  <a:gd name="T11" fmla="*/ 0 60000 65536"/>
                  <a:gd name="T12" fmla="*/ 0 w 768"/>
                  <a:gd name="T13" fmla="*/ 0 h 384"/>
                  <a:gd name="T14" fmla="*/ 768 w 768"/>
                  <a:gd name="T15" fmla="*/ 384 h 384"/>
                </a:gdLst>
                <a:ahLst/>
                <a:cxnLst>
                  <a:cxn ang="T8">
                    <a:pos x="T0" y="T1"/>
                  </a:cxn>
                  <a:cxn ang="T9">
                    <a:pos x="T2" y="T3"/>
                  </a:cxn>
                  <a:cxn ang="T10">
                    <a:pos x="T4" y="T5"/>
                  </a:cxn>
                  <a:cxn ang="T11">
                    <a:pos x="T6" y="T7"/>
                  </a:cxn>
                </a:cxnLst>
                <a:rect l="T12" t="T13" r="T14" b="T15"/>
                <a:pathLst>
                  <a:path w="768" h="384">
                    <a:moveTo>
                      <a:pt x="0" y="384"/>
                    </a:moveTo>
                    <a:lnTo>
                      <a:pt x="192" y="384"/>
                    </a:lnTo>
                    <a:lnTo>
                      <a:pt x="576" y="0"/>
                    </a:lnTo>
                    <a:lnTo>
                      <a:pt x="768" y="0"/>
                    </a:lnTo>
                  </a:path>
                </a:pathLst>
              </a:custGeom>
              <a:noFill/>
              <a:ln w="28575">
                <a:solidFill>
                  <a:schemeClr val="hlink"/>
                </a:solidFill>
                <a:round/>
                <a:headEnd/>
                <a:tailEnd/>
              </a:ln>
            </p:spPr>
            <p:txBody>
              <a:bodyPr rot="10800000" wrap="none" lIns="0" tIns="0" rIns="0" bIns="0" anchor="ctr"/>
              <a:lstStyle/>
              <a:p>
                <a:endParaRPr lang="en-US"/>
              </a:p>
            </p:txBody>
          </p:sp>
          <p:sp>
            <p:nvSpPr>
              <p:cNvPr id="22653" name="Line 184"/>
              <p:cNvSpPr>
                <a:spLocks noChangeShapeType="1"/>
              </p:cNvSpPr>
              <p:nvPr/>
            </p:nvSpPr>
            <p:spPr bwMode="auto">
              <a:xfrm>
                <a:off x="5638800" y="1546900"/>
                <a:ext cx="1066800" cy="0"/>
              </a:xfrm>
              <a:prstGeom prst="line">
                <a:avLst/>
              </a:prstGeom>
              <a:noFill/>
              <a:ln w="25400">
                <a:solidFill>
                  <a:schemeClr val="hlink"/>
                </a:solidFill>
                <a:round/>
                <a:headEnd/>
                <a:tailEnd/>
              </a:ln>
            </p:spPr>
            <p:txBody>
              <a:bodyPr wrap="none" lIns="0" tIns="0" rIns="0" bIns="0" anchor="ctr"/>
              <a:lstStyle/>
              <a:p>
                <a:endParaRPr lang="en-US"/>
              </a:p>
            </p:txBody>
          </p:sp>
          <p:sp>
            <p:nvSpPr>
              <p:cNvPr id="22654" name="Line 185"/>
              <p:cNvSpPr>
                <a:spLocks noChangeShapeType="1"/>
              </p:cNvSpPr>
              <p:nvPr/>
            </p:nvSpPr>
            <p:spPr bwMode="auto">
              <a:xfrm>
                <a:off x="5638800" y="2527975"/>
                <a:ext cx="1066800" cy="0"/>
              </a:xfrm>
              <a:prstGeom prst="line">
                <a:avLst/>
              </a:prstGeom>
              <a:noFill/>
              <a:ln w="25400">
                <a:solidFill>
                  <a:schemeClr val="hlink"/>
                </a:solidFill>
                <a:round/>
                <a:headEnd/>
                <a:tailEnd/>
              </a:ln>
            </p:spPr>
            <p:txBody>
              <a:bodyPr wrap="none" lIns="0" tIns="0" rIns="0" bIns="0" anchor="ctr"/>
              <a:lstStyle/>
              <a:p>
                <a:endParaRPr lang="en-US"/>
              </a:p>
            </p:txBody>
          </p:sp>
          <p:sp>
            <p:nvSpPr>
              <p:cNvPr id="22655" name="Line 186"/>
              <p:cNvSpPr>
                <a:spLocks noChangeShapeType="1"/>
              </p:cNvSpPr>
              <p:nvPr/>
            </p:nvSpPr>
            <p:spPr bwMode="auto">
              <a:xfrm>
                <a:off x="5654675" y="1461175"/>
                <a:ext cx="0" cy="914400"/>
              </a:xfrm>
              <a:prstGeom prst="line">
                <a:avLst/>
              </a:prstGeom>
              <a:noFill/>
              <a:ln w="25400">
                <a:solidFill>
                  <a:schemeClr val="hlink"/>
                </a:solidFill>
                <a:round/>
                <a:headEnd/>
                <a:tailEnd/>
              </a:ln>
            </p:spPr>
            <p:txBody>
              <a:bodyPr wrap="none" lIns="0" tIns="0" rIns="0" bIns="0" anchor="ctr"/>
              <a:lstStyle/>
              <a:p>
                <a:endParaRPr lang="en-US"/>
              </a:p>
            </p:txBody>
          </p:sp>
          <p:sp>
            <p:nvSpPr>
              <p:cNvPr id="22656" name="Line 187"/>
              <p:cNvSpPr>
                <a:spLocks noChangeShapeType="1"/>
              </p:cNvSpPr>
              <p:nvPr/>
            </p:nvSpPr>
            <p:spPr bwMode="auto">
              <a:xfrm>
                <a:off x="6667500" y="1461175"/>
                <a:ext cx="0" cy="914400"/>
              </a:xfrm>
              <a:prstGeom prst="line">
                <a:avLst/>
              </a:prstGeom>
              <a:noFill/>
              <a:ln w="25400">
                <a:solidFill>
                  <a:schemeClr val="hlink"/>
                </a:solidFill>
                <a:round/>
                <a:headEnd/>
                <a:tailEnd/>
              </a:ln>
            </p:spPr>
            <p:txBody>
              <a:bodyPr wrap="none" lIns="0" tIns="0" rIns="0" bIns="0" anchor="ctr"/>
              <a:lstStyle/>
              <a:p>
                <a:endParaRPr lang="en-US"/>
              </a:p>
            </p:txBody>
          </p:sp>
          <p:pic>
            <p:nvPicPr>
              <p:cNvPr id="22657" name="Picture 80" descr="Generic-Router.png"/>
              <p:cNvPicPr>
                <a:picLocks noChangeAspect="1"/>
              </p:cNvPicPr>
              <p:nvPr/>
            </p:nvPicPr>
            <p:blipFill>
              <a:blip r:embed="rId9" cstate="print"/>
              <a:srcRect/>
              <a:stretch>
                <a:fillRect/>
              </a:stretch>
            </p:blipFill>
            <p:spPr bwMode="auto">
              <a:xfrm>
                <a:off x="6487319" y="1396088"/>
                <a:ext cx="360362" cy="360362"/>
              </a:xfrm>
              <a:prstGeom prst="rect">
                <a:avLst/>
              </a:prstGeom>
              <a:noFill/>
              <a:ln w="9525">
                <a:noFill/>
                <a:miter lim="800000"/>
                <a:headEnd/>
                <a:tailEnd/>
              </a:ln>
            </p:spPr>
          </p:pic>
          <p:pic>
            <p:nvPicPr>
              <p:cNvPr id="22658" name="Picture 80" descr="Generic-Router.png"/>
              <p:cNvPicPr>
                <a:picLocks noChangeAspect="1"/>
              </p:cNvPicPr>
              <p:nvPr/>
            </p:nvPicPr>
            <p:blipFill>
              <a:blip r:embed="rId9" cstate="print"/>
              <a:srcRect/>
              <a:stretch>
                <a:fillRect/>
              </a:stretch>
            </p:blipFill>
            <p:spPr bwMode="auto">
              <a:xfrm>
                <a:off x="5475288" y="1395294"/>
                <a:ext cx="360362" cy="360362"/>
              </a:xfrm>
              <a:prstGeom prst="rect">
                <a:avLst/>
              </a:prstGeom>
              <a:noFill/>
              <a:ln w="9525">
                <a:noFill/>
                <a:miter lim="800000"/>
                <a:headEnd/>
                <a:tailEnd/>
              </a:ln>
            </p:spPr>
          </p:pic>
          <p:pic>
            <p:nvPicPr>
              <p:cNvPr id="22659" name="Picture 67" descr="L2-L3-Switch.png"/>
              <p:cNvPicPr preferRelativeResize="0">
                <a:picLocks noChangeAspect="1"/>
              </p:cNvPicPr>
              <p:nvPr/>
            </p:nvPicPr>
            <p:blipFill>
              <a:blip r:embed="rId10" cstate="print"/>
              <a:srcRect/>
              <a:stretch>
                <a:fillRect/>
              </a:stretch>
            </p:blipFill>
            <p:spPr bwMode="auto">
              <a:xfrm>
                <a:off x="6492875" y="2323188"/>
                <a:ext cx="347662" cy="347662"/>
              </a:xfrm>
              <a:prstGeom prst="rect">
                <a:avLst/>
              </a:prstGeom>
              <a:noFill/>
              <a:ln w="19050">
                <a:noFill/>
                <a:miter lim="800000"/>
                <a:headEnd/>
                <a:tailEnd/>
              </a:ln>
            </p:spPr>
          </p:pic>
          <p:pic>
            <p:nvPicPr>
              <p:cNvPr id="22660" name="Picture 67" descr="L2-L3-Switch.png"/>
              <p:cNvPicPr preferRelativeResize="0">
                <a:picLocks noChangeAspect="1"/>
              </p:cNvPicPr>
              <p:nvPr/>
            </p:nvPicPr>
            <p:blipFill>
              <a:blip r:embed="rId10" cstate="print"/>
              <a:srcRect/>
              <a:stretch>
                <a:fillRect/>
              </a:stretch>
            </p:blipFill>
            <p:spPr bwMode="auto">
              <a:xfrm>
                <a:off x="5480844" y="2323188"/>
                <a:ext cx="347662" cy="347662"/>
              </a:xfrm>
              <a:prstGeom prst="rect">
                <a:avLst/>
              </a:prstGeom>
              <a:noFill/>
              <a:ln w="19050">
                <a:noFill/>
                <a:miter lim="800000"/>
                <a:headEnd/>
                <a:tailEnd/>
              </a:ln>
            </p:spPr>
          </p:pic>
          <p:sp>
            <p:nvSpPr>
              <p:cNvPr id="22661" name="Freeform 250"/>
              <p:cNvSpPr>
                <a:spLocks/>
              </p:cNvSpPr>
              <p:nvPr/>
            </p:nvSpPr>
            <p:spPr bwMode="auto">
              <a:xfrm>
                <a:off x="4572000" y="4375825"/>
                <a:ext cx="304800" cy="1114425"/>
              </a:xfrm>
              <a:custGeom>
                <a:avLst/>
                <a:gdLst>
                  <a:gd name="T0" fmla="*/ 2147483647 w 288"/>
                  <a:gd name="T1" fmla="*/ 2147483647 h 569"/>
                  <a:gd name="T2" fmla="*/ 2147483647 w 288"/>
                  <a:gd name="T3" fmla="*/ 2147483647 h 569"/>
                  <a:gd name="T4" fmla="*/ 0 w 288"/>
                  <a:gd name="T5" fmla="*/ 2147483647 h 569"/>
                  <a:gd name="T6" fmla="*/ 0 w 288"/>
                  <a:gd name="T7" fmla="*/ 0 h 569"/>
                  <a:gd name="T8" fmla="*/ 0 60000 65536"/>
                  <a:gd name="T9" fmla="*/ 0 60000 65536"/>
                  <a:gd name="T10" fmla="*/ 0 60000 65536"/>
                  <a:gd name="T11" fmla="*/ 0 60000 65536"/>
                  <a:gd name="T12" fmla="*/ 0 w 288"/>
                  <a:gd name="T13" fmla="*/ 0 h 569"/>
                  <a:gd name="T14" fmla="*/ 288 w 288"/>
                  <a:gd name="T15" fmla="*/ 569 h 569"/>
                </a:gdLst>
                <a:ahLst/>
                <a:cxnLst>
                  <a:cxn ang="T8">
                    <a:pos x="T0" y="T1"/>
                  </a:cxn>
                  <a:cxn ang="T9">
                    <a:pos x="T2" y="T3"/>
                  </a:cxn>
                  <a:cxn ang="T10">
                    <a:pos x="T4" y="T5"/>
                  </a:cxn>
                  <a:cxn ang="T11">
                    <a:pos x="T6" y="T7"/>
                  </a:cxn>
                </a:cxnLst>
                <a:rect l="T12" t="T13" r="T14" b="T15"/>
                <a:pathLst>
                  <a:path w="288" h="569">
                    <a:moveTo>
                      <a:pt x="288" y="569"/>
                    </a:moveTo>
                    <a:lnTo>
                      <a:pt x="288" y="432"/>
                    </a:lnTo>
                    <a:lnTo>
                      <a:pt x="0" y="432"/>
                    </a:lnTo>
                    <a:lnTo>
                      <a:pt x="0" y="0"/>
                    </a:lnTo>
                  </a:path>
                </a:pathLst>
              </a:custGeom>
              <a:noFill/>
              <a:ln w="25400">
                <a:solidFill>
                  <a:schemeClr val="hlink"/>
                </a:solidFill>
                <a:round/>
                <a:headEnd/>
                <a:tailEnd/>
              </a:ln>
            </p:spPr>
            <p:txBody>
              <a:bodyPr wrap="none" lIns="0" tIns="0" rIns="0" bIns="0" anchor="ctr"/>
              <a:lstStyle/>
              <a:p>
                <a:endParaRPr lang="en-US"/>
              </a:p>
            </p:txBody>
          </p:sp>
          <p:sp>
            <p:nvSpPr>
              <p:cNvPr id="22662" name="Freeform 250"/>
              <p:cNvSpPr>
                <a:spLocks/>
              </p:cNvSpPr>
              <p:nvPr/>
            </p:nvSpPr>
            <p:spPr bwMode="auto">
              <a:xfrm>
                <a:off x="7620000" y="4375825"/>
                <a:ext cx="304800" cy="1114425"/>
              </a:xfrm>
              <a:custGeom>
                <a:avLst/>
                <a:gdLst>
                  <a:gd name="T0" fmla="*/ 2147483647 w 288"/>
                  <a:gd name="T1" fmla="*/ 2147483647 h 569"/>
                  <a:gd name="T2" fmla="*/ 2147483647 w 288"/>
                  <a:gd name="T3" fmla="*/ 2147483647 h 569"/>
                  <a:gd name="T4" fmla="*/ 0 w 288"/>
                  <a:gd name="T5" fmla="*/ 2147483647 h 569"/>
                  <a:gd name="T6" fmla="*/ 0 w 288"/>
                  <a:gd name="T7" fmla="*/ 0 h 569"/>
                  <a:gd name="T8" fmla="*/ 0 60000 65536"/>
                  <a:gd name="T9" fmla="*/ 0 60000 65536"/>
                  <a:gd name="T10" fmla="*/ 0 60000 65536"/>
                  <a:gd name="T11" fmla="*/ 0 60000 65536"/>
                  <a:gd name="T12" fmla="*/ 0 w 288"/>
                  <a:gd name="T13" fmla="*/ 0 h 569"/>
                  <a:gd name="T14" fmla="*/ 288 w 288"/>
                  <a:gd name="T15" fmla="*/ 569 h 569"/>
                </a:gdLst>
                <a:ahLst/>
                <a:cxnLst>
                  <a:cxn ang="T8">
                    <a:pos x="T0" y="T1"/>
                  </a:cxn>
                  <a:cxn ang="T9">
                    <a:pos x="T2" y="T3"/>
                  </a:cxn>
                  <a:cxn ang="T10">
                    <a:pos x="T4" y="T5"/>
                  </a:cxn>
                  <a:cxn ang="T11">
                    <a:pos x="T6" y="T7"/>
                  </a:cxn>
                </a:cxnLst>
                <a:rect l="T12" t="T13" r="T14" b="T15"/>
                <a:pathLst>
                  <a:path w="288" h="569">
                    <a:moveTo>
                      <a:pt x="288" y="569"/>
                    </a:moveTo>
                    <a:lnTo>
                      <a:pt x="288" y="432"/>
                    </a:lnTo>
                    <a:lnTo>
                      <a:pt x="0" y="432"/>
                    </a:lnTo>
                    <a:lnTo>
                      <a:pt x="0" y="0"/>
                    </a:lnTo>
                  </a:path>
                </a:pathLst>
              </a:custGeom>
              <a:noFill/>
              <a:ln w="25400">
                <a:solidFill>
                  <a:schemeClr val="hlink"/>
                </a:solidFill>
                <a:round/>
                <a:headEnd/>
                <a:tailEnd/>
              </a:ln>
            </p:spPr>
            <p:txBody>
              <a:bodyPr wrap="none" lIns="0" tIns="0" rIns="0" bIns="0" anchor="ctr"/>
              <a:lstStyle/>
              <a:p>
                <a:endParaRPr lang="en-US"/>
              </a:p>
            </p:txBody>
          </p:sp>
          <p:sp>
            <p:nvSpPr>
              <p:cNvPr id="22663" name="Freeform 471"/>
              <p:cNvSpPr>
                <a:spLocks/>
              </p:cNvSpPr>
              <p:nvPr/>
            </p:nvSpPr>
            <p:spPr bwMode="auto">
              <a:xfrm>
                <a:off x="5562600" y="4347250"/>
                <a:ext cx="152400" cy="990600"/>
              </a:xfrm>
              <a:custGeom>
                <a:avLst/>
                <a:gdLst>
                  <a:gd name="T0" fmla="*/ 2147483647 w 144"/>
                  <a:gd name="T1" fmla="*/ 2147483647 h 624"/>
                  <a:gd name="T2" fmla="*/ 2147483647 w 144"/>
                  <a:gd name="T3" fmla="*/ 2147483647 h 624"/>
                  <a:gd name="T4" fmla="*/ 0 w 144"/>
                  <a:gd name="T5" fmla="*/ 2147483647 h 624"/>
                  <a:gd name="T6" fmla="*/ 0 w 144"/>
                  <a:gd name="T7" fmla="*/ 0 h 624"/>
                  <a:gd name="T8" fmla="*/ 0 60000 65536"/>
                  <a:gd name="T9" fmla="*/ 0 60000 65536"/>
                  <a:gd name="T10" fmla="*/ 0 60000 65536"/>
                  <a:gd name="T11" fmla="*/ 0 60000 65536"/>
                  <a:gd name="T12" fmla="*/ 0 w 144"/>
                  <a:gd name="T13" fmla="*/ 0 h 624"/>
                  <a:gd name="T14" fmla="*/ 144 w 144"/>
                  <a:gd name="T15" fmla="*/ 624 h 624"/>
                </a:gdLst>
                <a:ahLst/>
                <a:cxnLst>
                  <a:cxn ang="T8">
                    <a:pos x="T0" y="T1"/>
                  </a:cxn>
                  <a:cxn ang="T9">
                    <a:pos x="T2" y="T3"/>
                  </a:cxn>
                  <a:cxn ang="T10">
                    <a:pos x="T4" y="T5"/>
                  </a:cxn>
                  <a:cxn ang="T11">
                    <a:pos x="T6" y="T7"/>
                  </a:cxn>
                </a:cxnLst>
                <a:rect l="T12" t="T13" r="T14" b="T15"/>
                <a:pathLst>
                  <a:path w="144" h="624">
                    <a:moveTo>
                      <a:pt x="144" y="624"/>
                    </a:moveTo>
                    <a:lnTo>
                      <a:pt x="144" y="144"/>
                    </a:lnTo>
                    <a:lnTo>
                      <a:pt x="0" y="144"/>
                    </a:lnTo>
                    <a:lnTo>
                      <a:pt x="0" y="0"/>
                    </a:lnTo>
                  </a:path>
                </a:pathLst>
              </a:custGeom>
              <a:noFill/>
              <a:ln w="25400">
                <a:solidFill>
                  <a:schemeClr val="hlink"/>
                </a:solidFill>
                <a:round/>
                <a:headEnd/>
                <a:tailEnd/>
              </a:ln>
            </p:spPr>
            <p:txBody>
              <a:bodyPr wrap="none" lIns="0" tIns="0" rIns="0" bIns="0" anchor="ctr"/>
              <a:lstStyle/>
              <a:p>
                <a:endParaRPr lang="en-US"/>
              </a:p>
            </p:txBody>
          </p:sp>
          <p:sp>
            <p:nvSpPr>
              <p:cNvPr id="22664" name="Freeform 472"/>
              <p:cNvSpPr>
                <a:spLocks/>
              </p:cNvSpPr>
              <p:nvPr/>
            </p:nvSpPr>
            <p:spPr bwMode="auto">
              <a:xfrm>
                <a:off x="8610600" y="4347250"/>
                <a:ext cx="152400" cy="990600"/>
              </a:xfrm>
              <a:custGeom>
                <a:avLst/>
                <a:gdLst>
                  <a:gd name="T0" fmla="*/ 2147483647 w 144"/>
                  <a:gd name="T1" fmla="*/ 2147483647 h 624"/>
                  <a:gd name="T2" fmla="*/ 2147483647 w 144"/>
                  <a:gd name="T3" fmla="*/ 2147483647 h 624"/>
                  <a:gd name="T4" fmla="*/ 0 w 144"/>
                  <a:gd name="T5" fmla="*/ 2147483647 h 624"/>
                  <a:gd name="T6" fmla="*/ 0 w 144"/>
                  <a:gd name="T7" fmla="*/ 0 h 624"/>
                  <a:gd name="T8" fmla="*/ 0 60000 65536"/>
                  <a:gd name="T9" fmla="*/ 0 60000 65536"/>
                  <a:gd name="T10" fmla="*/ 0 60000 65536"/>
                  <a:gd name="T11" fmla="*/ 0 60000 65536"/>
                  <a:gd name="T12" fmla="*/ 0 w 144"/>
                  <a:gd name="T13" fmla="*/ 0 h 624"/>
                  <a:gd name="T14" fmla="*/ 144 w 144"/>
                  <a:gd name="T15" fmla="*/ 624 h 624"/>
                </a:gdLst>
                <a:ahLst/>
                <a:cxnLst>
                  <a:cxn ang="T8">
                    <a:pos x="T0" y="T1"/>
                  </a:cxn>
                  <a:cxn ang="T9">
                    <a:pos x="T2" y="T3"/>
                  </a:cxn>
                  <a:cxn ang="T10">
                    <a:pos x="T4" y="T5"/>
                  </a:cxn>
                  <a:cxn ang="T11">
                    <a:pos x="T6" y="T7"/>
                  </a:cxn>
                </a:cxnLst>
                <a:rect l="T12" t="T13" r="T14" b="T15"/>
                <a:pathLst>
                  <a:path w="144" h="624">
                    <a:moveTo>
                      <a:pt x="144" y="624"/>
                    </a:moveTo>
                    <a:lnTo>
                      <a:pt x="144" y="144"/>
                    </a:lnTo>
                    <a:lnTo>
                      <a:pt x="0" y="144"/>
                    </a:lnTo>
                    <a:lnTo>
                      <a:pt x="0" y="0"/>
                    </a:lnTo>
                  </a:path>
                </a:pathLst>
              </a:custGeom>
              <a:noFill/>
              <a:ln w="25400">
                <a:solidFill>
                  <a:schemeClr val="hlink"/>
                </a:solidFill>
                <a:round/>
                <a:headEnd/>
                <a:tailEnd/>
              </a:ln>
            </p:spPr>
            <p:txBody>
              <a:bodyPr wrap="none" lIns="0" tIns="0" rIns="0" bIns="0" anchor="ctr"/>
              <a:lstStyle/>
              <a:p>
                <a:endParaRPr lang="en-US"/>
              </a:p>
            </p:txBody>
          </p:sp>
          <p:grpSp>
            <p:nvGrpSpPr>
              <p:cNvPr id="22665" name="Group 389"/>
              <p:cNvGrpSpPr>
                <a:grpSpLocks/>
              </p:cNvGrpSpPr>
              <p:nvPr/>
            </p:nvGrpSpPr>
            <p:grpSpPr bwMode="auto">
              <a:xfrm>
                <a:off x="4267203" y="4053555"/>
                <a:ext cx="574676" cy="579436"/>
                <a:chOff x="2757" y="2791"/>
                <a:chExt cx="362" cy="365"/>
              </a:xfrm>
            </p:grpSpPr>
            <p:pic>
              <p:nvPicPr>
                <p:cNvPr id="22685" name="Picture 67" descr="L2-L3-Switch.png"/>
                <p:cNvPicPr preferRelativeResize="0">
                  <a:picLocks noChangeAspect="1"/>
                </p:cNvPicPr>
                <p:nvPr/>
              </p:nvPicPr>
              <p:blipFill>
                <a:blip r:embed="rId10" cstate="print"/>
                <a:srcRect/>
                <a:stretch>
                  <a:fillRect/>
                </a:stretch>
              </p:blipFill>
              <p:spPr bwMode="auto">
                <a:xfrm>
                  <a:off x="2757" y="2791"/>
                  <a:ext cx="219" cy="219"/>
                </a:xfrm>
                <a:prstGeom prst="rect">
                  <a:avLst/>
                </a:prstGeom>
                <a:noFill/>
                <a:ln w="19050">
                  <a:noFill/>
                  <a:miter lim="800000"/>
                  <a:headEnd/>
                  <a:tailEnd/>
                </a:ln>
              </p:spPr>
            </p:pic>
            <p:pic>
              <p:nvPicPr>
                <p:cNvPr id="22686" name="Picture 89" descr="Generic-Product-1.png"/>
                <p:cNvPicPr>
                  <a:picLocks noChangeAspect="1"/>
                </p:cNvPicPr>
                <p:nvPr/>
              </p:nvPicPr>
              <p:blipFill>
                <a:blip r:embed="rId11" cstate="print"/>
                <a:srcRect/>
                <a:stretch>
                  <a:fillRect/>
                </a:stretch>
              </p:blipFill>
              <p:spPr bwMode="auto">
                <a:xfrm>
                  <a:off x="2929" y="2961"/>
                  <a:ext cx="190" cy="60"/>
                </a:xfrm>
                <a:prstGeom prst="rect">
                  <a:avLst/>
                </a:prstGeom>
                <a:noFill/>
                <a:ln w="9525">
                  <a:noFill/>
                  <a:miter lim="800000"/>
                  <a:headEnd/>
                  <a:tailEnd/>
                </a:ln>
              </p:spPr>
            </p:pic>
            <p:pic>
              <p:nvPicPr>
                <p:cNvPr id="22687" name="Picture 89" descr="Generic-Product-1.png"/>
                <p:cNvPicPr>
                  <a:picLocks noChangeAspect="1"/>
                </p:cNvPicPr>
                <p:nvPr/>
              </p:nvPicPr>
              <p:blipFill>
                <a:blip r:embed="rId11" cstate="print"/>
                <a:srcRect/>
                <a:stretch>
                  <a:fillRect/>
                </a:stretch>
              </p:blipFill>
              <p:spPr bwMode="auto">
                <a:xfrm>
                  <a:off x="2929" y="3029"/>
                  <a:ext cx="190" cy="60"/>
                </a:xfrm>
                <a:prstGeom prst="rect">
                  <a:avLst/>
                </a:prstGeom>
                <a:noFill/>
                <a:ln w="9525">
                  <a:noFill/>
                  <a:miter lim="800000"/>
                  <a:headEnd/>
                  <a:tailEnd/>
                </a:ln>
              </p:spPr>
            </p:pic>
            <p:pic>
              <p:nvPicPr>
                <p:cNvPr id="22688" name="Picture 89" descr="Generic-Product-1.png"/>
                <p:cNvPicPr>
                  <a:picLocks noChangeAspect="1"/>
                </p:cNvPicPr>
                <p:nvPr/>
              </p:nvPicPr>
              <p:blipFill>
                <a:blip r:embed="rId11" cstate="print"/>
                <a:srcRect/>
                <a:stretch>
                  <a:fillRect/>
                </a:stretch>
              </p:blipFill>
              <p:spPr bwMode="auto">
                <a:xfrm>
                  <a:off x="2929" y="3096"/>
                  <a:ext cx="190" cy="60"/>
                </a:xfrm>
                <a:prstGeom prst="rect">
                  <a:avLst/>
                </a:prstGeom>
                <a:noFill/>
                <a:ln w="9525">
                  <a:noFill/>
                  <a:miter lim="800000"/>
                  <a:headEnd/>
                  <a:tailEnd/>
                </a:ln>
              </p:spPr>
            </p:pic>
          </p:grpSp>
          <p:grpSp>
            <p:nvGrpSpPr>
              <p:cNvPr id="22666" name="Group 404"/>
              <p:cNvGrpSpPr>
                <a:grpSpLocks/>
              </p:cNvGrpSpPr>
              <p:nvPr/>
            </p:nvGrpSpPr>
            <p:grpSpPr bwMode="auto">
              <a:xfrm>
                <a:off x="5257803" y="4053555"/>
                <a:ext cx="574676" cy="579436"/>
                <a:chOff x="2757" y="2791"/>
                <a:chExt cx="362" cy="365"/>
              </a:xfrm>
            </p:grpSpPr>
            <p:pic>
              <p:nvPicPr>
                <p:cNvPr id="22681" name="Picture 67" descr="L2-L3-Switch.png"/>
                <p:cNvPicPr preferRelativeResize="0">
                  <a:picLocks noChangeAspect="1"/>
                </p:cNvPicPr>
                <p:nvPr/>
              </p:nvPicPr>
              <p:blipFill>
                <a:blip r:embed="rId10" cstate="print"/>
                <a:srcRect/>
                <a:stretch>
                  <a:fillRect/>
                </a:stretch>
              </p:blipFill>
              <p:spPr bwMode="auto">
                <a:xfrm>
                  <a:off x="2757" y="2791"/>
                  <a:ext cx="219" cy="219"/>
                </a:xfrm>
                <a:prstGeom prst="rect">
                  <a:avLst/>
                </a:prstGeom>
                <a:noFill/>
                <a:ln w="19050">
                  <a:noFill/>
                  <a:miter lim="800000"/>
                  <a:headEnd/>
                  <a:tailEnd/>
                </a:ln>
              </p:spPr>
            </p:pic>
            <p:pic>
              <p:nvPicPr>
                <p:cNvPr id="22682" name="Picture 89" descr="Generic-Product-1.png"/>
                <p:cNvPicPr>
                  <a:picLocks noChangeAspect="1"/>
                </p:cNvPicPr>
                <p:nvPr/>
              </p:nvPicPr>
              <p:blipFill>
                <a:blip r:embed="rId11" cstate="print"/>
                <a:srcRect/>
                <a:stretch>
                  <a:fillRect/>
                </a:stretch>
              </p:blipFill>
              <p:spPr bwMode="auto">
                <a:xfrm>
                  <a:off x="2929" y="2961"/>
                  <a:ext cx="190" cy="60"/>
                </a:xfrm>
                <a:prstGeom prst="rect">
                  <a:avLst/>
                </a:prstGeom>
                <a:noFill/>
                <a:ln w="9525">
                  <a:noFill/>
                  <a:miter lim="800000"/>
                  <a:headEnd/>
                  <a:tailEnd/>
                </a:ln>
              </p:spPr>
            </p:pic>
            <p:pic>
              <p:nvPicPr>
                <p:cNvPr id="22683" name="Picture 89" descr="Generic-Product-1.png"/>
                <p:cNvPicPr>
                  <a:picLocks noChangeAspect="1"/>
                </p:cNvPicPr>
                <p:nvPr/>
              </p:nvPicPr>
              <p:blipFill>
                <a:blip r:embed="rId11" cstate="print"/>
                <a:srcRect/>
                <a:stretch>
                  <a:fillRect/>
                </a:stretch>
              </p:blipFill>
              <p:spPr bwMode="auto">
                <a:xfrm>
                  <a:off x="2929" y="3029"/>
                  <a:ext cx="190" cy="60"/>
                </a:xfrm>
                <a:prstGeom prst="rect">
                  <a:avLst/>
                </a:prstGeom>
                <a:noFill/>
                <a:ln w="9525">
                  <a:noFill/>
                  <a:miter lim="800000"/>
                  <a:headEnd/>
                  <a:tailEnd/>
                </a:ln>
              </p:spPr>
            </p:pic>
            <p:pic>
              <p:nvPicPr>
                <p:cNvPr id="22684" name="Picture 89" descr="Generic-Product-1.png"/>
                <p:cNvPicPr>
                  <a:picLocks noChangeAspect="1"/>
                </p:cNvPicPr>
                <p:nvPr/>
              </p:nvPicPr>
              <p:blipFill>
                <a:blip r:embed="rId11" cstate="print"/>
                <a:srcRect/>
                <a:stretch>
                  <a:fillRect/>
                </a:stretch>
              </p:blipFill>
              <p:spPr bwMode="auto">
                <a:xfrm>
                  <a:off x="2929" y="3096"/>
                  <a:ext cx="190" cy="60"/>
                </a:xfrm>
                <a:prstGeom prst="rect">
                  <a:avLst/>
                </a:prstGeom>
                <a:noFill/>
                <a:ln w="9525">
                  <a:noFill/>
                  <a:miter lim="800000"/>
                  <a:headEnd/>
                  <a:tailEnd/>
                </a:ln>
              </p:spPr>
            </p:pic>
          </p:grpSp>
          <p:grpSp>
            <p:nvGrpSpPr>
              <p:cNvPr id="22667" name="Group 389"/>
              <p:cNvGrpSpPr>
                <a:grpSpLocks/>
              </p:cNvGrpSpPr>
              <p:nvPr/>
            </p:nvGrpSpPr>
            <p:grpSpPr bwMode="auto">
              <a:xfrm>
                <a:off x="7315203" y="4053555"/>
                <a:ext cx="574676" cy="579436"/>
                <a:chOff x="2757" y="2791"/>
                <a:chExt cx="362" cy="365"/>
              </a:xfrm>
            </p:grpSpPr>
            <p:pic>
              <p:nvPicPr>
                <p:cNvPr id="22677" name="Picture 67" descr="L2-L3-Switch.png"/>
                <p:cNvPicPr preferRelativeResize="0">
                  <a:picLocks noChangeAspect="1"/>
                </p:cNvPicPr>
                <p:nvPr/>
              </p:nvPicPr>
              <p:blipFill>
                <a:blip r:embed="rId10" cstate="print"/>
                <a:srcRect/>
                <a:stretch>
                  <a:fillRect/>
                </a:stretch>
              </p:blipFill>
              <p:spPr bwMode="auto">
                <a:xfrm>
                  <a:off x="2757" y="2791"/>
                  <a:ext cx="219" cy="219"/>
                </a:xfrm>
                <a:prstGeom prst="rect">
                  <a:avLst/>
                </a:prstGeom>
                <a:noFill/>
                <a:ln w="19050">
                  <a:noFill/>
                  <a:miter lim="800000"/>
                  <a:headEnd/>
                  <a:tailEnd/>
                </a:ln>
              </p:spPr>
            </p:pic>
            <p:pic>
              <p:nvPicPr>
                <p:cNvPr id="22678" name="Picture 89" descr="Generic-Product-1.png"/>
                <p:cNvPicPr>
                  <a:picLocks noChangeAspect="1"/>
                </p:cNvPicPr>
                <p:nvPr/>
              </p:nvPicPr>
              <p:blipFill>
                <a:blip r:embed="rId11" cstate="print"/>
                <a:srcRect/>
                <a:stretch>
                  <a:fillRect/>
                </a:stretch>
              </p:blipFill>
              <p:spPr bwMode="auto">
                <a:xfrm>
                  <a:off x="2929" y="2961"/>
                  <a:ext cx="190" cy="60"/>
                </a:xfrm>
                <a:prstGeom prst="rect">
                  <a:avLst/>
                </a:prstGeom>
                <a:noFill/>
                <a:ln w="9525">
                  <a:noFill/>
                  <a:miter lim="800000"/>
                  <a:headEnd/>
                  <a:tailEnd/>
                </a:ln>
              </p:spPr>
            </p:pic>
            <p:pic>
              <p:nvPicPr>
                <p:cNvPr id="22679" name="Picture 89" descr="Generic-Product-1.png"/>
                <p:cNvPicPr>
                  <a:picLocks noChangeAspect="1"/>
                </p:cNvPicPr>
                <p:nvPr/>
              </p:nvPicPr>
              <p:blipFill>
                <a:blip r:embed="rId11" cstate="print"/>
                <a:srcRect/>
                <a:stretch>
                  <a:fillRect/>
                </a:stretch>
              </p:blipFill>
              <p:spPr bwMode="auto">
                <a:xfrm>
                  <a:off x="2929" y="3029"/>
                  <a:ext cx="190" cy="60"/>
                </a:xfrm>
                <a:prstGeom prst="rect">
                  <a:avLst/>
                </a:prstGeom>
                <a:noFill/>
                <a:ln w="9525">
                  <a:noFill/>
                  <a:miter lim="800000"/>
                  <a:headEnd/>
                  <a:tailEnd/>
                </a:ln>
              </p:spPr>
            </p:pic>
            <p:pic>
              <p:nvPicPr>
                <p:cNvPr id="22680" name="Picture 89" descr="Generic-Product-1.png"/>
                <p:cNvPicPr>
                  <a:picLocks noChangeAspect="1"/>
                </p:cNvPicPr>
                <p:nvPr/>
              </p:nvPicPr>
              <p:blipFill>
                <a:blip r:embed="rId11" cstate="print"/>
                <a:srcRect/>
                <a:stretch>
                  <a:fillRect/>
                </a:stretch>
              </p:blipFill>
              <p:spPr bwMode="auto">
                <a:xfrm>
                  <a:off x="2929" y="3096"/>
                  <a:ext cx="190" cy="60"/>
                </a:xfrm>
                <a:prstGeom prst="rect">
                  <a:avLst/>
                </a:prstGeom>
                <a:noFill/>
                <a:ln w="9525">
                  <a:noFill/>
                  <a:miter lim="800000"/>
                  <a:headEnd/>
                  <a:tailEnd/>
                </a:ln>
              </p:spPr>
            </p:pic>
          </p:grpSp>
          <p:grpSp>
            <p:nvGrpSpPr>
              <p:cNvPr id="22668" name="Group 404"/>
              <p:cNvGrpSpPr>
                <a:grpSpLocks/>
              </p:cNvGrpSpPr>
              <p:nvPr/>
            </p:nvGrpSpPr>
            <p:grpSpPr bwMode="auto">
              <a:xfrm>
                <a:off x="8305803" y="4053555"/>
                <a:ext cx="574676" cy="579436"/>
                <a:chOff x="2757" y="2791"/>
                <a:chExt cx="362" cy="365"/>
              </a:xfrm>
            </p:grpSpPr>
            <p:pic>
              <p:nvPicPr>
                <p:cNvPr id="22673" name="Picture 67" descr="L2-L3-Switch.png"/>
                <p:cNvPicPr preferRelativeResize="0">
                  <a:picLocks noChangeAspect="1"/>
                </p:cNvPicPr>
                <p:nvPr/>
              </p:nvPicPr>
              <p:blipFill>
                <a:blip r:embed="rId10" cstate="print"/>
                <a:srcRect/>
                <a:stretch>
                  <a:fillRect/>
                </a:stretch>
              </p:blipFill>
              <p:spPr bwMode="auto">
                <a:xfrm>
                  <a:off x="2757" y="2791"/>
                  <a:ext cx="219" cy="219"/>
                </a:xfrm>
                <a:prstGeom prst="rect">
                  <a:avLst/>
                </a:prstGeom>
                <a:noFill/>
                <a:ln w="19050">
                  <a:noFill/>
                  <a:miter lim="800000"/>
                  <a:headEnd/>
                  <a:tailEnd/>
                </a:ln>
              </p:spPr>
            </p:pic>
            <p:pic>
              <p:nvPicPr>
                <p:cNvPr id="22674" name="Picture 89" descr="Generic-Product-1.png"/>
                <p:cNvPicPr>
                  <a:picLocks noChangeAspect="1"/>
                </p:cNvPicPr>
                <p:nvPr/>
              </p:nvPicPr>
              <p:blipFill>
                <a:blip r:embed="rId11" cstate="print"/>
                <a:srcRect/>
                <a:stretch>
                  <a:fillRect/>
                </a:stretch>
              </p:blipFill>
              <p:spPr bwMode="auto">
                <a:xfrm>
                  <a:off x="2929" y="2961"/>
                  <a:ext cx="190" cy="60"/>
                </a:xfrm>
                <a:prstGeom prst="rect">
                  <a:avLst/>
                </a:prstGeom>
                <a:noFill/>
                <a:ln w="9525">
                  <a:noFill/>
                  <a:miter lim="800000"/>
                  <a:headEnd/>
                  <a:tailEnd/>
                </a:ln>
              </p:spPr>
            </p:pic>
            <p:pic>
              <p:nvPicPr>
                <p:cNvPr id="22675" name="Picture 89" descr="Generic-Product-1.png"/>
                <p:cNvPicPr>
                  <a:picLocks noChangeAspect="1"/>
                </p:cNvPicPr>
                <p:nvPr/>
              </p:nvPicPr>
              <p:blipFill>
                <a:blip r:embed="rId11" cstate="print"/>
                <a:srcRect/>
                <a:stretch>
                  <a:fillRect/>
                </a:stretch>
              </p:blipFill>
              <p:spPr bwMode="auto">
                <a:xfrm>
                  <a:off x="2929" y="3029"/>
                  <a:ext cx="190" cy="60"/>
                </a:xfrm>
                <a:prstGeom prst="rect">
                  <a:avLst/>
                </a:prstGeom>
                <a:noFill/>
                <a:ln w="9525">
                  <a:noFill/>
                  <a:miter lim="800000"/>
                  <a:headEnd/>
                  <a:tailEnd/>
                </a:ln>
              </p:spPr>
            </p:pic>
            <p:pic>
              <p:nvPicPr>
                <p:cNvPr id="22676" name="Picture 89" descr="Generic-Product-1.png"/>
                <p:cNvPicPr>
                  <a:picLocks noChangeAspect="1"/>
                </p:cNvPicPr>
                <p:nvPr/>
              </p:nvPicPr>
              <p:blipFill>
                <a:blip r:embed="rId11" cstate="print"/>
                <a:srcRect/>
                <a:stretch>
                  <a:fillRect/>
                </a:stretch>
              </p:blipFill>
              <p:spPr bwMode="auto">
                <a:xfrm>
                  <a:off x="2929" y="3096"/>
                  <a:ext cx="190" cy="60"/>
                </a:xfrm>
                <a:prstGeom prst="rect">
                  <a:avLst/>
                </a:prstGeom>
                <a:noFill/>
                <a:ln w="9525">
                  <a:noFill/>
                  <a:miter lim="800000"/>
                  <a:headEnd/>
                  <a:tailEnd/>
                </a:ln>
              </p:spPr>
            </p:pic>
          </p:grpSp>
          <p:pic>
            <p:nvPicPr>
              <p:cNvPr id="22669" name="Picture 65" descr="L2-or-L3 Switch.png"/>
              <p:cNvPicPr preferRelativeResize="0">
                <a:picLocks noChangeAspect="1"/>
              </p:cNvPicPr>
              <p:nvPr/>
            </p:nvPicPr>
            <p:blipFill>
              <a:blip r:embed="rId8" cstate="print"/>
              <a:srcRect/>
              <a:stretch>
                <a:fillRect/>
              </a:stretch>
            </p:blipFill>
            <p:spPr bwMode="auto">
              <a:xfrm>
                <a:off x="4745037" y="5275938"/>
                <a:ext cx="307975" cy="307975"/>
              </a:xfrm>
              <a:prstGeom prst="rect">
                <a:avLst/>
              </a:prstGeom>
              <a:noFill/>
              <a:ln w="9525">
                <a:noFill/>
                <a:miter lim="800000"/>
                <a:headEnd/>
                <a:tailEnd/>
              </a:ln>
            </p:spPr>
          </p:pic>
          <p:pic>
            <p:nvPicPr>
              <p:cNvPr id="22670" name="Picture 65" descr="L2-or-L3 Switch.png"/>
              <p:cNvPicPr preferRelativeResize="0">
                <a:picLocks noChangeAspect="1"/>
              </p:cNvPicPr>
              <p:nvPr/>
            </p:nvPicPr>
            <p:blipFill>
              <a:blip r:embed="rId8" cstate="print"/>
              <a:srcRect/>
              <a:stretch>
                <a:fillRect/>
              </a:stretch>
            </p:blipFill>
            <p:spPr bwMode="auto">
              <a:xfrm>
                <a:off x="5507037" y="5275938"/>
                <a:ext cx="307975" cy="307975"/>
              </a:xfrm>
              <a:prstGeom prst="rect">
                <a:avLst/>
              </a:prstGeom>
              <a:noFill/>
              <a:ln w="9525">
                <a:noFill/>
                <a:miter lim="800000"/>
                <a:headEnd/>
                <a:tailEnd/>
              </a:ln>
            </p:spPr>
          </p:pic>
          <p:pic>
            <p:nvPicPr>
              <p:cNvPr id="22671" name="Picture 65" descr="L2-or-L3 Switch.png"/>
              <p:cNvPicPr preferRelativeResize="0">
                <a:picLocks noChangeAspect="1"/>
              </p:cNvPicPr>
              <p:nvPr/>
            </p:nvPicPr>
            <p:blipFill>
              <a:blip r:embed="rId8" cstate="print"/>
              <a:srcRect/>
              <a:stretch>
                <a:fillRect/>
              </a:stretch>
            </p:blipFill>
            <p:spPr bwMode="auto">
              <a:xfrm>
                <a:off x="7793037" y="5275938"/>
                <a:ext cx="307975" cy="307975"/>
              </a:xfrm>
              <a:prstGeom prst="rect">
                <a:avLst/>
              </a:prstGeom>
              <a:noFill/>
              <a:ln w="9525">
                <a:noFill/>
                <a:miter lim="800000"/>
                <a:headEnd/>
                <a:tailEnd/>
              </a:ln>
            </p:spPr>
          </p:pic>
          <p:pic>
            <p:nvPicPr>
              <p:cNvPr id="22672" name="Picture 65" descr="L2-or-L3 Switch.png"/>
              <p:cNvPicPr preferRelativeResize="0">
                <a:picLocks noChangeAspect="1"/>
              </p:cNvPicPr>
              <p:nvPr/>
            </p:nvPicPr>
            <p:blipFill>
              <a:blip r:embed="rId8" cstate="print"/>
              <a:srcRect/>
              <a:stretch>
                <a:fillRect/>
              </a:stretch>
            </p:blipFill>
            <p:spPr bwMode="auto">
              <a:xfrm>
                <a:off x="8555037" y="5275938"/>
                <a:ext cx="307975" cy="307975"/>
              </a:xfrm>
              <a:prstGeom prst="rect">
                <a:avLst/>
              </a:prstGeom>
              <a:noFill/>
              <a:ln w="9525">
                <a:noFill/>
                <a:miter lim="800000"/>
                <a:headEnd/>
                <a:tailEnd/>
              </a:ln>
            </p:spPr>
          </p:pic>
        </p:grpSp>
        <p:sp>
          <p:nvSpPr>
            <p:cNvPr id="22589" name="Rectangle 241"/>
            <p:cNvSpPr>
              <a:spLocks noChangeArrowheads="1"/>
            </p:cNvSpPr>
            <p:nvPr/>
          </p:nvSpPr>
          <p:spPr bwMode="invGray">
            <a:xfrm>
              <a:off x="2930963" y="2057400"/>
              <a:ext cx="3250631" cy="2854411"/>
            </a:xfrm>
            <a:prstGeom prst="roundRect">
              <a:avLst>
                <a:gd name="adj" fmla="val 0"/>
              </a:avLst>
            </a:prstGeom>
            <a:noFill/>
            <a:ln w="38100" algn="ctr">
              <a:solidFill>
                <a:schemeClr val="accent1"/>
              </a:solidFill>
              <a:round/>
              <a:headEnd/>
              <a:tailEnd/>
            </a:ln>
          </p:spPr>
          <p:txBody>
            <a:bodyPr tIns="0" bIns="0" anchor="b" anchorCtr="1"/>
            <a:lstStyle/>
            <a:p>
              <a:pPr algn="ctr">
                <a:lnSpc>
                  <a:spcPct val="90000"/>
                </a:lnSpc>
              </a:pPr>
              <a:endParaRPr lang="en-US" sz="2200" b="1" i="1"/>
            </a:p>
          </p:txBody>
        </p:sp>
        <p:grpSp>
          <p:nvGrpSpPr>
            <p:cNvPr id="22590" name="Group 419"/>
            <p:cNvGrpSpPr>
              <a:grpSpLocks/>
            </p:cNvGrpSpPr>
            <p:nvPr/>
          </p:nvGrpSpPr>
          <p:grpSpPr bwMode="auto">
            <a:xfrm>
              <a:off x="5423954" y="5057142"/>
              <a:ext cx="1103988" cy="1800858"/>
              <a:chOff x="3554504" y="4742706"/>
              <a:chExt cx="1371600" cy="2115294"/>
            </a:xfrm>
          </p:grpSpPr>
          <p:sp>
            <p:nvSpPr>
              <p:cNvPr id="355" name="Rectangle 354"/>
              <p:cNvSpPr/>
              <p:nvPr/>
            </p:nvSpPr>
            <p:spPr>
              <a:xfrm>
                <a:off x="3555167" y="5105198"/>
                <a:ext cx="1370760" cy="1465641"/>
              </a:xfrm>
              <a:prstGeom prst="rect">
                <a:avLst/>
              </a:prstGeom>
              <a:solidFill>
                <a:schemeClr val="accent5"/>
              </a:solid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22595" name="Straight Connector 355"/>
              <p:cNvCxnSpPr>
                <a:cxnSpLocks noChangeShapeType="1"/>
              </p:cNvCxnSpPr>
              <p:nvPr/>
            </p:nvCxnSpPr>
            <p:spPr bwMode="auto">
              <a:xfrm rot="5400000">
                <a:off x="3803223" y="5771081"/>
                <a:ext cx="874159" cy="0"/>
              </a:xfrm>
              <a:prstGeom prst="line">
                <a:avLst/>
              </a:prstGeom>
              <a:noFill/>
              <a:ln w="25400">
                <a:solidFill>
                  <a:schemeClr val="folHlink"/>
                </a:solidFill>
                <a:round/>
                <a:headEnd/>
                <a:tailEnd/>
              </a:ln>
            </p:spPr>
          </p:cxnSp>
          <p:sp>
            <p:nvSpPr>
              <p:cNvPr id="22596" name="Freeform 356"/>
              <p:cNvSpPr>
                <a:spLocks/>
              </p:cNvSpPr>
              <p:nvPr/>
            </p:nvSpPr>
            <p:spPr bwMode="auto">
              <a:xfrm>
                <a:off x="3809999" y="5693810"/>
                <a:ext cx="862851" cy="208080"/>
              </a:xfrm>
              <a:custGeom>
                <a:avLst/>
                <a:gdLst>
                  <a:gd name="T0" fmla="*/ 0 w 1429498"/>
                  <a:gd name="T1" fmla="*/ 195657 h 267532"/>
                  <a:gd name="T2" fmla="*/ 0 w 1429498"/>
                  <a:gd name="T3" fmla="*/ 0 h 267532"/>
                  <a:gd name="T4" fmla="*/ 862851 w 1429498"/>
                  <a:gd name="T5" fmla="*/ 0 h 267532"/>
                  <a:gd name="T6" fmla="*/ 862851 w 1429498"/>
                  <a:gd name="T7" fmla="*/ 208080 h 2675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29498" h="267532">
                    <a:moveTo>
                      <a:pt x="0" y="251559"/>
                    </a:moveTo>
                    <a:lnTo>
                      <a:pt x="0" y="0"/>
                    </a:lnTo>
                    <a:lnTo>
                      <a:pt x="1429498" y="0"/>
                    </a:lnTo>
                    <a:lnTo>
                      <a:pt x="1429498" y="267532"/>
                    </a:lnTo>
                  </a:path>
                </a:pathLst>
              </a:custGeom>
              <a:noFill/>
              <a:ln w="25400">
                <a:solidFill>
                  <a:schemeClr val="folHlink"/>
                </a:solidFill>
                <a:round/>
                <a:headEnd/>
                <a:tailEnd/>
              </a:ln>
            </p:spPr>
            <p:txBody>
              <a:bodyPr wrap="none" lIns="0" tIns="0" rIns="0" bIns="0" anchor="ctr"/>
              <a:lstStyle/>
              <a:p>
                <a:endParaRPr lang="en-US"/>
              </a:p>
            </p:txBody>
          </p:sp>
          <p:grpSp>
            <p:nvGrpSpPr>
              <p:cNvPr id="22597" name="Group 142"/>
              <p:cNvGrpSpPr>
                <a:grpSpLocks/>
              </p:cNvGrpSpPr>
              <p:nvPr/>
            </p:nvGrpSpPr>
            <p:grpSpPr bwMode="auto">
              <a:xfrm>
                <a:off x="4054904" y="5808110"/>
                <a:ext cx="822486" cy="711200"/>
                <a:chOff x="4373117" y="3733800"/>
                <a:chExt cx="840010" cy="695325"/>
              </a:xfrm>
            </p:grpSpPr>
            <p:pic>
              <p:nvPicPr>
                <p:cNvPr id="22605" name="Picture 75" descr="Server 1.png"/>
                <p:cNvPicPr>
                  <a:picLocks noChangeAspect="1"/>
                </p:cNvPicPr>
                <p:nvPr/>
              </p:nvPicPr>
              <p:blipFill>
                <a:blip r:embed="rId4" cstate="print"/>
                <a:srcRect/>
                <a:stretch>
                  <a:fillRect/>
                </a:stretch>
              </p:blipFill>
              <p:spPr bwMode="auto">
                <a:xfrm>
                  <a:off x="4373117" y="3733800"/>
                  <a:ext cx="401638" cy="695325"/>
                </a:xfrm>
                <a:prstGeom prst="rect">
                  <a:avLst/>
                </a:prstGeom>
                <a:noFill/>
                <a:ln w="9525">
                  <a:noFill/>
                  <a:miter lim="800000"/>
                  <a:headEnd/>
                  <a:tailEnd/>
                </a:ln>
              </p:spPr>
            </p:pic>
            <p:sp>
              <p:nvSpPr>
                <p:cNvPr id="22606" name="TextBox 59"/>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200" b="1">
                      <a:solidFill>
                        <a:srgbClr val="333333"/>
                      </a:solidFill>
                    </a:rPr>
                    <a:t>VM2</a:t>
                  </a:r>
                </a:p>
              </p:txBody>
            </p:sp>
            <p:pic>
              <p:nvPicPr>
                <p:cNvPr id="22607" name="Picture 75" descr="Server 1.png"/>
                <p:cNvPicPr>
                  <a:picLocks noChangeAspect="1"/>
                </p:cNvPicPr>
                <p:nvPr/>
              </p:nvPicPr>
              <p:blipFill>
                <a:blip r:embed="rId4" cstate="print"/>
                <a:srcRect/>
                <a:stretch>
                  <a:fillRect/>
                </a:stretch>
              </p:blipFill>
              <p:spPr bwMode="auto">
                <a:xfrm>
                  <a:off x="4811489" y="3733800"/>
                  <a:ext cx="401638" cy="695325"/>
                </a:xfrm>
                <a:prstGeom prst="rect">
                  <a:avLst/>
                </a:prstGeom>
                <a:noFill/>
                <a:ln w="9525">
                  <a:noFill/>
                  <a:miter lim="800000"/>
                  <a:headEnd/>
                  <a:tailEnd/>
                </a:ln>
              </p:spPr>
            </p:pic>
            <p:sp>
              <p:nvSpPr>
                <p:cNvPr id="22608" name="TextBox 59"/>
                <p:cNvSpPr txBox="1">
                  <a:spLocks noChangeArrowheads="1"/>
                </p:cNvSpPr>
                <p:nvPr/>
              </p:nvSpPr>
              <p:spPr bwMode="auto">
                <a:xfrm>
                  <a:off x="4831332" y="3946524"/>
                  <a:ext cx="361949" cy="244475"/>
                </a:xfrm>
                <a:prstGeom prst="rect">
                  <a:avLst/>
                </a:prstGeom>
                <a:noFill/>
                <a:ln w="9525">
                  <a:noFill/>
                  <a:miter lim="800000"/>
                  <a:headEnd/>
                  <a:tailEnd/>
                </a:ln>
              </p:spPr>
              <p:txBody>
                <a:bodyPr wrap="none" anchor="b"/>
                <a:lstStyle/>
                <a:p>
                  <a:pPr algn="ctr"/>
                  <a:r>
                    <a:rPr lang="en-US" sz="1200" b="1">
                      <a:solidFill>
                        <a:srgbClr val="333333"/>
                      </a:solidFill>
                    </a:rPr>
                    <a:t>VM3</a:t>
                  </a:r>
                </a:p>
              </p:txBody>
            </p:sp>
          </p:grpSp>
          <p:grpSp>
            <p:nvGrpSpPr>
              <p:cNvPr id="22598" name="Group 146"/>
              <p:cNvGrpSpPr>
                <a:grpSpLocks/>
              </p:cNvGrpSpPr>
              <p:nvPr/>
            </p:nvGrpSpPr>
            <p:grpSpPr bwMode="auto">
              <a:xfrm>
                <a:off x="3605525" y="5808110"/>
                <a:ext cx="415712" cy="711200"/>
                <a:chOff x="4373117" y="3733800"/>
                <a:chExt cx="401638" cy="695325"/>
              </a:xfrm>
            </p:grpSpPr>
            <p:pic>
              <p:nvPicPr>
                <p:cNvPr id="22603" name="Picture 75" descr="Server 1.png"/>
                <p:cNvPicPr>
                  <a:picLocks noChangeAspect="1"/>
                </p:cNvPicPr>
                <p:nvPr/>
              </p:nvPicPr>
              <p:blipFill>
                <a:blip r:embed="rId4" cstate="print"/>
                <a:srcRect/>
                <a:stretch>
                  <a:fillRect/>
                </a:stretch>
              </p:blipFill>
              <p:spPr bwMode="auto">
                <a:xfrm>
                  <a:off x="4373117" y="3733800"/>
                  <a:ext cx="401638" cy="695325"/>
                </a:xfrm>
                <a:prstGeom prst="rect">
                  <a:avLst/>
                </a:prstGeom>
                <a:noFill/>
                <a:ln w="9525">
                  <a:noFill/>
                  <a:miter lim="800000"/>
                  <a:headEnd/>
                  <a:tailEnd/>
                </a:ln>
              </p:spPr>
            </p:pic>
            <p:sp>
              <p:nvSpPr>
                <p:cNvPr id="22604" name="TextBox 364"/>
                <p:cNvSpPr txBox="1">
                  <a:spLocks noChangeArrowheads="1"/>
                </p:cNvSpPr>
                <p:nvPr/>
              </p:nvSpPr>
              <p:spPr bwMode="auto">
                <a:xfrm>
                  <a:off x="4392961" y="3946525"/>
                  <a:ext cx="361950" cy="244475"/>
                </a:xfrm>
                <a:prstGeom prst="rect">
                  <a:avLst/>
                </a:prstGeom>
                <a:noFill/>
                <a:ln w="9525">
                  <a:noFill/>
                  <a:miter lim="800000"/>
                  <a:headEnd/>
                  <a:tailEnd/>
                </a:ln>
              </p:spPr>
              <p:txBody>
                <a:bodyPr wrap="none" anchor="b"/>
                <a:lstStyle/>
                <a:p>
                  <a:pPr algn="ctr"/>
                  <a:r>
                    <a:rPr lang="en-US" sz="1200" b="1">
                      <a:solidFill>
                        <a:srgbClr val="333333"/>
                      </a:solidFill>
                    </a:rPr>
                    <a:t>VM1</a:t>
                  </a:r>
                </a:p>
              </p:txBody>
            </p:sp>
          </p:grpSp>
          <p:sp>
            <p:nvSpPr>
              <p:cNvPr id="369" name="TextBox 368"/>
              <p:cNvSpPr txBox="1"/>
              <p:nvPr/>
            </p:nvSpPr>
            <p:spPr>
              <a:xfrm>
                <a:off x="3632087" y="6596944"/>
                <a:ext cx="1216921" cy="261056"/>
              </a:xfrm>
              <a:prstGeom prst="rect">
                <a:avLst/>
              </a:prstGeom>
              <a:noFill/>
            </p:spPr>
            <p:txBody>
              <a:bodyPr>
                <a:spAutoFit/>
              </a:bodyPr>
              <a:lstStyle/>
              <a:p>
                <a:pPr algn="ctr">
                  <a:defRPr/>
                </a:pPr>
                <a:r>
                  <a:rPr lang="en-US" sz="1050" dirty="0"/>
                  <a:t>SERVER 2</a:t>
                </a:r>
              </a:p>
            </p:txBody>
          </p:sp>
          <p:sp>
            <p:nvSpPr>
              <p:cNvPr id="22600" name="Freeform 373"/>
              <p:cNvSpPr>
                <a:spLocks/>
              </p:cNvSpPr>
              <p:nvPr/>
            </p:nvSpPr>
            <p:spPr bwMode="auto">
              <a:xfrm>
                <a:off x="4240304" y="4876800"/>
                <a:ext cx="0" cy="746312"/>
              </a:xfrm>
              <a:custGeom>
                <a:avLst/>
                <a:gdLst>
                  <a:gd name="T0" fmla="*/ 746312 h 746312"/>
                  <a:gd name="T1" fmla="*/ 0 h 746312"/>
                  <a:gd name="T2" fmla="*/ 0 60000 65536"/>
                  <a:gd name="T3" fmla="*/ 0 60000 65536"/>
                </a:gdLst>
                <a:ahLst/>
                <a:cxnLst>
                  <a:cxn ang="T2">
                    <a:pos x="0" y="T0"/>
                  </a:cxn>
                  <a:cxn ang="T3">
                    <a:pos x="0" y="T1"/>
                  </a:cxn>
                </a:cxnLst>
                <a:rect l="0" t="0" r="r" b="b"/>
                <a:pathLst>
                  <a:path h="746312">
                    <a:moveTo>
                      <a:pt x="0" y="746312"/>
                    </a:moveTo>
                    <a:lnTo>
                      <a:pt x="0" y="0"/>
                    </a:lnTo>
                  </a:path>
                </a:pathLst>
              </a:custGeom>
              <a:noFill/>
              <a:ln w="25400">
                <a:solidFill>
                  <a:schemeClr val="hlink"/>
                </a:solidFill>
                <a:round/>
                <a:headEnd/>
                <a:tailEnd/>
              </a:ln>
            </p:spPr>
            <p:txBody>
              <a:bodyPr wrap="none" lIns="0" tIns="0" rIns="0" bIns="0" anchor="ctr"/>
              <a:lstStyle/>
              <a:p>
                <a:endParaRPr lang="en-US"/>
              </a:p>
            </p:txBody>
          </p:sp>
          <p:pic>
            <p:nvPicPr>
              <p:cNvPr id="358" name="Picture 3" descr="C:\Users\User\Desktop\Dog &amp; Pony Show\Juniper\Juniper Template NEW\Juniper Icon Library PNGs\New Folder\L2_L3 Switch 2.png"/>
              <p:cNvPicPr>
                <a:picLocks noChangeAspect="1" noChangeArrowheads="1"/>
              </p:cNvPicPr>
              <p:nvPr/>
            </p:nvPicPr>
            <p:blipFill>
              <a:blip r:embed="rId5" cstate="print"/>
              <a:srcRect/>
              <a:stretch>
                <a:fillRect/>
              </a:stretch>
            </p:blipFill>
            <p:spPr bwMode="auto">
              <a:xfrm>
                <a:off x="4012745" y="5183515"/>
                <a:ext cx="455605" cy="453119"/>
              </a:xfrm>
              <a:prstGeom prst="rect">
                <a:avLst/>
              </a:prstGeom>
              <a:noFill/>
              <a:effectLst>
                <a:outerShdw blurRad="63500" sx="102000" sy="102000" algn="ctr" rotWithShape="0">
                  <a:prstClr val="black">
                    <a:alpha val="40000"/>
                  </a:prstClr>
                </a:outerShdw>
              </a:effectLst>
            </p:spPr>
          </p:pic>
          <p:sp>
            <p:nvSpPr>
              <p:cNvPr id="359" name="Rectangle 108"/>
              <p:cNvSpPr>
                <a:spLocks noChangeArrowheads="1"/>
              </p:cNvSpPr>
              <p:nvPr/>
            </p:nvSpPr>
            <p:spPr bwMode="invGray">
              <a:xfrm>
                <a:off x="4042329" y="4743450"/>
                <a:ext cx="396436" cy="277838"/>
              </a:xfrm>
              <a:prstGeom prst="rect">
                <a:avLst/>
              </a:prstGeom>
              <a:solidFill>
                <a:srgbClr val="333333"/>
              </a:solidFill>
              <a:ln w="28575" algn="ctr">
                <a:solidFill>
                  <a:srgbClr val="A5A9A7"/>
                </a:solidFill>
                <a:miter lim="800000"/>
                <a:headEnd/>
                <a:tailEnd/>
              </a:ln>
              <a:effectLst>
                <a:outerShdw blurRad="63500" sx="102000" sy="102000" algn="ctr" rotWithShape="0">
                  <a:prstClr val="black">
                    <a:alpha val="40000"/>
                  </a:prstClr>
                </a:outerShdw>
              </a:effectLst>
            </p:spPr>
            <p:txBody>
              <a:bodyPr wrap="none" lIns="0" tIns="0" rIns="0" bIns="0" anchor="ctr"/>
              <a:lstStyle/>
              <a:p>
                <a:pPr algn="ctr">
                  <a:defRPr/>
                </a:pPr>
                <a:r>
                  <a:rPr lang="en-US" sz="1400" dirty="0">
                    <a:solidFill>
                      <a:srgbClr val="FFFFFF"/>
                    </a:solidFill>
                  </a:rPr>
                  <a:t>NIC</a:t>
                </a:r>
              </a:p>
            </p:txBody>
          </p:sp>
        </p:grpSp>
        <p:grpSp>
          <p:nvGrpSpPr>
            <p:cNvPr id="22591" name="Group 418"/>
            <p:cNvGrpSpPr>
              <a:grpSpLocks/>
            </p:cNvGrpSpPr>
            <p:nvPr/>
          </p:nvGrpSpPr>
          <p:grpSpPr bwMode="auto">
            <a:xfrm>
              <a:off x="2726700" y="5964180"/>
              <a:ext cx="334602" cy="605482"/>
              <a:chOff x="203421" y="5808116"/>
              <a:chExt cx="415712" cy="711201"/>
            </a:xfrm>
          </p:grpSpPr>
          <p:pic>
            <p:nvPicPr>
              <p:cNvPr id="22592" name="Picture 75" descr="Server 1.png"/>
              <p:cNvPicPr>
                <a:picLocks noChangeAspect="1"/>
              </p:cNvPicPr>
              <p:nvPr/>
            </p:nvPicPr>
            <p:blipFill>
              <a:blip r:embed="rId4" cstate="print"/>
              <a:srcRect/>
              <a:stretch>
                <a:fillRect/>
              </a:stretch>
            </p:blipFill>
            <p:spPr bwMode="auto">
              <a:xfrm>
                <a:off x="203421" y="5808116"/>
                <a:ext cx="415712" cy="711201"/>
              </a:xfrm>
              <a:prstGeom prst="rect">
                <a:avLst/>
              </a:prstGeom>
              <a:noFill/>
              <a:ln w="9525">
                <a:noFill/>
                <a:miter lim="800000"/>
                <a:headEnd/>
                <a:tailEnd/>
              </a:ln>
            </p:spPr>
          </p:pic>
          <p:sp>
            <p:nvSpPr>
              <p:cNvPr id="22593" name="TextBox 417"/>
              <p:cNvSpPr txBox="1">
                <a:spLocks noChangeArrowheads="1"/>
              </p:cNvSpPr>
              <p:nvPr/>
            </p:nvSpPr>
            <p:spPr bwMode="auto">
              <a:xfrm>
                <a:off x="223960" y="6025692"/>
                <a:ext cx="374633" cy="250057"/>
              </a:xfrm>
              <a:prstGeom prst="rect">
                <a:avLst/>
              </a:prstGeom>
              <a:noFill/>
              <a:ln w="9525">
                <a:noFill/>
                <a:miter lim="800000"/>
                <a:headEnd/>
                <a:tailEnd/>
              </a:ln>
            </p:spPr>
            <p:txBody>
              <a:bodyPr wrap="none" anchor="b"/>
              <a:lstStyle/>
              <a:p>
                <a:pPr algn="ctr"/>
                <a:r>
                  <a:rPr lang="en-US" sz="1200" b="1">
                    <a:solidFill>
                      <a:srgbClr val="333333"/>
                    </a:solidFill>
                  </a:rPr>
                  <a:t>VM1</a:t>
                </a:r>
              </a:p>
            </p:txBody>
          </p:sp>
        </p:grpSp>
      </p:grpSp>
      <p:sp>
        <p:nvSpPr>
          <p:cNvPr id="304" name="Rectangle 303"/>
          <p:cNvSpPr/>
          <p:nvPr/>
        </p:nvSpPr>
        <p:spPr>
          <a:xfrm>
            <a:off x="215900" y="2301875"/>
            <a:ext cx="2209800" cy="307975"/>
          </a:xfrm>
          <a:prstGeom prst="rect">
            <a:avLst/>
          </a:prstGeom>
          <a:ln>
            <a:noFill/>
          </a:ln>
        </p:spPr>
        <p:txBody>
          <a:bodyPr>
            <a:spAutoFit/>
          </a:bodyPr>
          <a:lstStyle/>
          <a:p>
            <a:pPr algn="ctr">
              <a:defRPr/>
            </a:pPr>
            <a:r>
              <a:rPr lang="en-US" sz="1400" b="1" dirty="0">
                <a:solidFill>
                  <a:schemeClr val="bg1"/>
                </a:solidFill>
                <a:effectLst>
                  <a:outerShdw blurRad="50800" dist="38100" dir="2700000" algn="tl" rotWithShape="0">
                    <a:prstClr val="black">
                      <a:alpha val="40000"/>
                    </a:prstClr>
                  </a:outerShdw>
                </a:effectLst>
              </a:rPr>
              <a:t>INFRASTRUCTURE:</a:t>
            </a:r>
          </a:p>
        </p:txBody>
      </p:sp>
      <p:sp>
        <p:nvSpPr>
          <p:cNvPr id="305" name="Rectangle 304"/>
          <p:cNvSpPr/>
          <p:nvPr/>
        </p:nvSpPr>
        <p:spPr>
          <a:xfrm>
            <a:off x="6743700" y="2209800"/>
            <a:ext cx="2209800" cy="523875"/>
          </a:xfrm>
          <a:prstGeom prst="rect">
            <a:avLst/>
          </a:prstGeom>
          <a:ln>
            <a:noFill/>
          </a:ln>
        </p:spPr>
        <p:txBody>
          <a:bodyPr>
            <a:spAutoFit/>
          </a:bodyPr>
          <a:lstStyle/>
          <a:p>
            <a:pPr algn="ctr">
              <a:defRPr/>
            </a:pPr>
            <a:r>
              <a:rPr lang="en-US" sz="1400" b="1" dirty="0">
                <a:solidFill>
                  <a:schemeClr val="bg1"/>
                </a:solidFill>
                <a:effectLst>
                  <a:outerShdw blurRad="50800" dist="38100" dir="2700000" algn="tl" rotWithShape="0">
                    <a:prstClr val="black">
                      <a:alpha val="40000"/>
                    </a:prstClr>
                  </a:outerShdw>
                </a:effectLst>
              </a:rPr>
              <a:t>LACK OF ADDITIONAL SERVICES:</a:t>
            </a:r>
          </a:p>
        </p:txBody>
      </p:sp>
      <p:grpSp>
        <p:nvGrpSpPr>
          <p:cNvPr id="870" name="Group 318"/>
          <p:cNvGrpSpPr>
            <a:grpSpLocks/>
          </p:cNvGrpSpPr>
          <p:nvPr/>
        </p:nvGrpSpPr>
        <p:grpSpPr bwMode="auto">
          <a:xfrm>
            <a:off x="342900" y="2946400"/>
            <a:ext cx="1968500" cy="1193800"/>
            <a:chOff x="508000" y="2743200"/>
            <a:chExt cx="1968500" cy="1193800"/>
          </a:xfrm>
        </p:grpSpPr>
        <p:sp>
          <p:nvSpPr>
            <p:cNvPr id="306" name="Rectangle 305"/>
            <p:cNvSpPr/>
            <p:nvPr/>
          </p:nvSpPr>
          <p:spPr>
            <a:xfrm>
              <a:off x="508000" y="2755900"/>
              <a:ext cx="1968500" cy="1181100"/>
            </a:xfrm>
            <a:prstGeom prst="rect">
              <a:avLst/>
            </a:prstGeom>
            <a:solidFill>
              <a:schemeClr val="accent5">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580" name="TextBox 306"/>
            <p:cNvSpPr txBox="1">
              <a:spLocks noChangeArrowheads="1"/>
            </p:cNvSpPr>
            <p:nvPr/>
          </p:nvSpPr>
          <p:spPr bwMode="auto">
            <a:xfrm>
              <a:off x="533400" y="2743200"/>
              <a:ext cx="1905000" cy="1115690"/>
            </a:xfrm>
            <a:prstGeom prst="rect">
              <a:avLst/>
            </a:prstGeom>
            <a:noFill/>
            <a:ln w="9525">
              <a:noFill/>
              <a:miter lim="800000"/>
              <a:headEnd/>
              <a:tailEnd/>
            </a:ln>
          </p:spPr>
          <p:txBody>
            <a:bodyPr>
              <a:spAutoFit/>
            </a:bodyPr>
            <a:lstStyle/>
            <a:p>
              <a:pPr>
                <a:lnSpc>
                  <a:spcPct val="95000"/>
                </a:lnSpc>
              </a:pPr>
              <a:r>
                <a:rPr lang="en-US" sz="1400" b="1">
                  <a:solidFill>
                    <a:schemeClr val="tx2"/>
                  </a:solidFill>
                </a:rPr>
                <a:t>POOR PERFORMANCE</a:t>
              </a:r>
            </a:p>
            <a:p>
              <a:pPr>
                <a:lnSpc>
                  <a:spcPct val="95000"/>
                </a:lnSpc>
              </a:pPr>
              <a:r>
                <a:rPr lang="en-US" sz="1400"/>
                <a:t>Multiple layers</a:t>
              </a:r>
            </a:p>
            <a:p>
              <a:pPr>
                <a:lnSpc>
                  <a:spcPct val="95000"/>
                </a:lnSpc>
              </a:pPr>
              <a:r>
                <a:rPr lang="en-US" sz="1400"/>
                <a:t>Across North-South path</a:t>
              </a:r>
            </a:p>
          </p:txBody>
        </p:sp>
      </p:grpSp>
      <p:grpSp>
        <p:nvGrpSpPr>
          <p:cNvPr id="871" name="Group 319"/>
          <p:cNvGrpSpPr>
            <a:grpSpLocks/>
          </p:cNvGrpSpPr>
          <p:nvPr/>
        </p:nvGrpSpPr>
        <p:grpSpPr bwMode="auto">
          <a:xfrm>
            <a:off x="342900" y="4279900"/>
            <a:ext cx="1968500" cy="1144588"/>
            <a:chOff x="508000" y="4343400"/>
            <a:chExt cx="1968500" cy="1144929"/>
          </a:xfrm>
        </p:grpSpPr>
        <p:sp>
          <p:nvSpPr>
            <p:cNvPr id="308" name="Rectangle 307"/>
            <p:cNvSpPr/>
            <p:nvPr/>
          </p:nvSpPr>
          <p:spPr>
            <a:xfrm>
              <a:off x="508000" y="4356104"/>
              <a:ext cx="1968500" cy="1130637"/>
            </a:xfrm>
            <a:prstGeom prst="rect">
              <a:avLst/>
            </a:prstGeom>
            <a:solidFill>
              <a:schemeClr val="accent5">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578" name="TextBox 308"/>
            <p:cNvSpPr txBox="1">
              <a:spLocks noChangeArrowheads="1"/>
            </p:cNvSpPr>
            <p:nvPr/>
          </p:nvSpPr>
          <p:spPr bwMode="auto">
            <a:xfrm>
              <a:off x="533400" y="4343400"/>
              <a:ext cx="1905000" cy="1144929"/>
            </a:xfrm>
            <a:prstGeom prst="rect">
              <a:avLst/>
            </a:prstGeom>
            <a:noFill/>
            <a:ln w="9525">
              <a:noFill/>
              <a:miter lim="800000"/>
              <a:headEnd/>
              <a:tailEnd/>
            </a:ln>
          </p:spPr>
          <p:txBody>
            <a:bodyPr>
              <a:spAutoFit/>
            </a:bodyPr>
            <a:lstStyle/>
            <a:p>
              <a:pPr>
                <a:lnSpc>
                  <a:spcPct val="95000"/>
                </a:lnSpc>
              </a:pPr>
              <a:r>
                <a:rPr lang="en-US" sz="1400" b="1">
                  <a:solidFill>
                    <a:schemeClr val="tx2"/>
                  </a:solidFill>
                </a:rPr>
                <a:t>PROPRIETARY:</a:t>
              </a:r>
            </a:p>
            <a:p>
              <a:pPr>
                <a:lnSpc>
                  <a:spcPct val="95000"/>
                </a:lnSpc>
              </a:pPr>
              <a:r>
                <a:rPr lang="en-US" sz="1400"/>
                <a:t>Pre-standard protocols</a:t>
              </a:r>
            </a:p>
            <a:p>
              <a:pPr>
                <a:lnSpc>
                  <a:spcPct val="95000"/>
                </a:lnSpc>
              </a:pPr>
              <a:r>
                <a:rPr lang="en-US" sz="1400"/>
                <a:t>Interoperability </a:t>
              </a:r>
            </a:p>
            <a:p>
              <a:pPr>
                <a:lnSpc>
                  <a:spcPct val="95000"/>
                </a:lnSpc>
              </a:pPr>
              <a:r>
                <a:rPr lang="en-US" sz="1400"/>
                <a:t>Lock-in</a:t>
              </a:r>
            </a:p>
          </p:txBody>
        </p:sp>
      </p:grpSp>
      <p:grpSp>
        <p:nvGrpSpPr>
          <p:cNvPr id="872" name="Group 317"/>
          <p:cNvGrpSpPr>
            <a:grpSpLocks/>
          </p:cNvGrpSpPr>
          <p:nvPr/>
        </p:nvGrpSpPr>
        <p:grpSpPr bwMode="auto">
          <a:xfrm>
            <a:off x="6838950" y="2946400"/>
            <a:ext cx="1968500" cy="1193800"/>
            <a:chOff x="6677025" y="2743200"/>
            <a:chExt cx="1968500" cy="1193800"/>
          </a:xfrm>
        </p:grpSpPr>
        <p:sp>
          <p:nvSpPr>
            <p:cNvPr id="310" name="Rectangle 309"/>
            <p:cNvSpPr/>
            <p:nvPr/>
          </p:nvSpPr>
          <p:spPr>
            <a:xfrm>
              <a:off x="6677025" y="2755900"/>
              <a:ext cx="1968500" cy="1181100"/>
            </a:xfrm>
            <a:prstGeom prst="rect">
              <a:avLst/>
            </a:prstGeom>
            <a:solidFill>
              <a:schemeClr val="accent5">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576" name="TextBox 310"/>
            <p:cNvSpPr txBox="1">
              <a:spLocks noChangeArrowheads="1"/>
            </p:cNvSpPr>
            <p:nvPr/>
          </p:nvSpPr>
          <p:spPr bwMode="auto">
            <a:xfrm>
              <a:off x="6702425" y="2743200"/>
              <a:ext cx="1905000" cy="1144929"/>
            </a:xfrm>
            <a:prstGeom prst="rect">
              <a:avLst/>
            </a:prstGeom>
            <a:noFill/>
            <a:ln w="9525">
              <a:noFill/>
              <a:miter lim="800000"/>
              <a:headEnd/>
              <a:tailEnd/>
            </a:ln>
          </p:spPr>
          <p:txBody>
            <a:bodyPr>
              <a:spAutoFit/>
            </a:bodyPr>
            <a:lstStyle/>
            <a:p>
              <a:pPr>
                <a:lnSpc>
                  <a:spcPct val="95000"/>
                </a:lnSpc>
              </a:pPr>
              <a:r>
                <a:rPr lang="en-US" sz="1400" b="1">
                  <a:solidFill>
                    <a:schemeClr val="tx2"/>
                  </a:solidFill>
                </a:rPr>
                <a:t>MOBILITY:</a:t>
              </a:r>
            </a:p>
            <a:p>
              <a:pPr>
                <a:lnSpc>
                  <a:spcPct val="95000"/>
                </a:lnSpc>
              </a:pPr>
              <a:r>
                <a:rPr lang="en-US" sz="1400"/>
                <a:t>North-south path</a:t>
              </a:r>
            </a:p>
            <a:p>
              <a:pPr>
                <a:lnSpc>
                  <a:spcPct val="95000"/>
                </a:lnSpc>
              </a:pPr>
              <a:r>
                <a:rPr lang="en-US" sz="1400"/>
                <a:t>Scale &amp; scope of L2 adjacencies</a:t>
              </a:r>
            </a:p>
            <a:p>
              <a:pPr>
                <a:lnSpc>
                  <a:spcPct val="95000"/>
                </a:lnSpc>
              </a:pPr>
              <a:r>
                <a:rPr lang="en-US" sz="1400"/>
                <a:t>Across sites</a:t>
              </a:r>
            </a:p>
          </p:txBody>
        </p:sp>
      </p:grpSp>
      <p:grpSp>
        <p:nvGrpSpPr>
          <p:cNvPr id="873" name="Group 316"/>
          <p:cNvGrpSpPr>
            <a:grpSpLocks/>
          </p:cNvGrpSpPr>
          <p:nvPr/>
        </p:nvGrpSpPr>
        <p:grpSpPr bwMode="auto">
          <a:xfrm>
            <a:off x="6838950" y="4279900"/>
            <a:ext cx="1968500" cy="1143000"/>
            <a:chOff x="6677025" y="4343400"/>
            <a:chExt cx="1968500" cy="1143000"/>
          </a:xfrm>
        </p:grpSpPr>
        <p:sp>
          <p:nvSpPr>
            <p:cNvPr id="312" name="Rectangle 311"/>
            <p:cNvSpPr/>
            <p:nvPr/>
          </p:nvSpPr>
          <p:spPr>
            <a:xfrm>
              <a:off x="6677025" y="4356100"/>
              <a:ext cx="1968500" cy="1130300"/>
            </a:xfrm>
            <a:prstGeom prst="rect">
              <a:avLst/>
            </a:prstGeom>
            <a:solidFill>
              <a:schemeClr val="accent5">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574" name="TextBox 312"/>
            <p:cNvSpPr txBox="1">
              <a:spLocks noChangeArrowheads="1"/>
            </p:cNvSpPr>
            <p:nvPr/>
          </p:nvSpPr>
          <p:spPr bwMode="auto">
            <a:xfrm>
              <a:off x="6702425" y="4343400"/>
              <a:ext cx="1905000" cy="940257"/>
            </a:xfrm>
            <a:prstGeom prst="rect">
              <a:avLst/>
            </a:prstGeom>
            <a:noFill/>
            <a:ln w="9525">
              <a:noFill/>
              <a:miter lim="800000"/>
              <a:headEnd/>
              <a:tailEnd/>
            </a:ln>
          </p:spPr>
          <p:txBody>
            <a:bodyPr>
              <a:spAutoFit/>
            </a:bodyPr>
            <a:lstStyle/>
            <a:p>
              <a:pPr>
                <a:lnSpc>
                  <a:spcPct val="95000"/>
                </a:lnSpc>
              </a:pPr>
              <a:r>
                <a:rPr lang="en-US" sz="1400" b="1">
                  <a:solidFill>
                    <a:schemeClr val="tx2"/>
                  </a:solidFill>
                </a:rPr>
                <a:t>SECURITY:</a:t>
              </a:r>
              <a:r>
                <a:rPr lang="en-US" sz="1600" b="1">
                  <a:solidFill>
                    <a:schemeClr val="tx2"/>
                  </a:solidFill>
                </a:rPr>
                <a:t/>
              </a:r>
              <a:br>
                <a:rPr lang="en-US" sz="1600" b="1">
                  <a:solidFill>
                    <a:schemeClr val="tx2"/>
                  </a:solidFill>
                </a:rPr>
              </a:br>
              <a:r>
                <a:rPr lang="en-US" sz="1400"/>
                <a:t>Silo’ed , unavailable </a:t>
              </a:r>
              <a:br>
                <a:rPr lang="en-US" sz="1400"/>
              </a:br>
              <a:r>
                <a:rPr lang="en-US" sz="1400"/>
                <a:t>across domains Intra-VM traffic</a:t>
              </a:r>
            </a:p>
          </p:txBody>
        </p:sp>
      </p:grpSp>
      <p:grpSp>
        <p:nvGrpSpPr>
          <p:cNvPr id="874" name="Group 315"/>
          <p:cNvGrpSpPr>
            <a:grpSpLocks/>
          </p:cNvGrpSpPr>
          <p:nvPr/>
        </p:nvGrpSpPr>
        <p:grpSpPr bwMode="auto">
          <a:xfrm>
            <a:off x="6838950" y="5562600"/>
            <a:ext cx="1968500" cy="965200"/>
            <a:chOff x="6677025" y="5550357"/>
            <a:chExt cx="1968500" cy="965200"/>
          </a:xfrm>
        </p:grpSpPr>
        <p:sp>
          <p:nvSpPr>
            <p:cNvPr id="314" name="Rectangle 313"/>
            <p:cNvSpPr/>
            <p:nvPr/>
          </p:nvSpPr>
          <p:spPr>
            <a:xfrm>
              <a:off x="6677025" y="5550357"/>
              <a:ext cx="1968500" cy="965200"/>
            </a:xfrm>
            <a:prstGeom prst="rect">
              <a:avLst/>
            </a:prstGeom>
            <a:solidFill>
              <a:schemeClr val="accent5">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572" name="TextBox 314"/>
            <p:cNvSpPr txBox="1">
              <a:spLocks noChangeArrowheads="1"/>
            </p:cNvSpPr>
            <p:nvPr/>
          </p:nvSpPr>
          <p:spPr bwMode="auto">
            <a:xfrm>
              <a:off x="6702425" y="5562600"/>
              <a:ext cx="1905000" cy="940257"/>
            </a:xfrm>
            <a:prstGeom prst="rect">
              <a:avLst/>
            </a:prstGeom>
            <a:noFill/>
            <a:ln w="9525">
              <a:noFill/>
              <a:miter lim="800000"/>
              <a:headEnd/>
              <a:tailEnd/>
            </a:ln>
          </p:spPr>
          <p:txBody>
            <a:bodyPr>
              <a:spAutoFit/>
            </a:bodyPr>
            <a:lstStyle/>
            <a:p>
              <a:pPr>
                <a:lnSpc>
                  <a:spcPct val="95000"/>
                </a:lnSpc>
              </a:pPr>
              <a:r>
                <a:rPr lang="en-US" sz="1400" b="1">
                  <a:solidFill>
                    <a:schemeClr val="tx2"/>
                  </a:solidFill>
                </a:rPr>
                <a:t>MANAGEABILITY:</a:t>
              </a:r>
              <a:r>
                <a:rPr lang="en-US" sz="1600" b="1">
                  <a:solidFill>
                    <a:schemeClr val="tx2"/>
                  </a:solidFill>
                </a:rPr>
                <a:t/>
              </a:r>
              <a:br>
                <a:rPr lang="en-US" sz="1600" b="1">
                  <a:solidFill>
                    <a:schemeClr val="tx2"/>
                  </a:solidFill>
                </a:rPr>
              </a:br>
              <a:r>
                <a:rPr lang="en-US" sz="1400"/>
                <a:t>Orchestration between the physical and virtual network </a:t>
              </a:r>
            </a:p>
          </p:txBody>
        </p:sp>
      </p:grpSp>
      <p:sp>
        <p:nvSpPr>
          <p:cNvPr id="319" name="Rectangle 318"/>
          <p:cNvSpPr/>
          <p:nvPr/>
        </p:nvSpPr>
        <p:spPr>
          <a:xfrm>
            <a:off x="0" y="3184525"/>
            <a:ext cx="2514600"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0" name="Rectangle 319"/>
          <p:cNvSpPr/>
          <p:nvPr/>
        </p:nvSpPr>
        <p:spPr>
          <a:xfrm>
            <a:off x="-68263" y="3184525"/>
            <a:ext cx="2819401" cy="584200"/>
          </a:xfrm>
          <a:prstGeom prst="rect">
            <a:avLst/>
          </a:prstGeom>
          <a:ln>
            <a:noFill/>
          </a:ln>
        </p:spPr>
        <p:txBody>
          <a:bodyPr>
            <a:spAutoFit/>
          </a:bodyPr>
          <a:lstStyle/>
          <a:p>
            <a:pPr algn="ctr">
              <a:defRPr/>
            </a:pPr>
            <a:r>
              <a:rPr lang="en-US" sz="1600" b="1" dirty="0">
                <a:solidFill>
                  <a:schemeClr val="bg1"/>
                </a:solidFill>
                <a:effectLst>
                  <a:outerShdw blurRad="50800" dist="38100" dir="2700000" algn="tl" rotWithShape="0">
                    <a:prstClr val="black">
                      <a:alpha val="40000"/>
                    </a:prstClr>
                  </a:outerShdw>
                </a:effectLst>
              </a:rPr>
              <a:t>HIGH </a:t>
            </a:r>
            <a:br>
              <a:rPr lang="en-US" sz="1600" b="1" dirty="0">
                <a:solidFill>
                  <a:schemeClr val="bg1"/>
                </a:solidFill>
                <a:effectLst>
                  <a:outerShdw blurRad="50800" dist="38100" dir="2700000" algn="tl" rotWithShape="0">
                    <a:prstClr val="black">
                      <a:alpha val="40000"/>
                    </a:prstClr>
                  </a:outerShdw>
                </a:effectLst>
              </a:rPr>
            </a:br>
            <a:r>
              <a:rPr lang="en-US" sz="1600" b="1" dirty="0">
                <a:solidFill>
                  <a:schemeClr val="bg1"/>
                </a:solidFill>
                <a:effectLst>
                  <a:outerShdw blurRad="50800" dist="38100" dir="2700000" algn="tl" rotWithShape="0">
                    <a:prstClr val="black">
                      <a:alpha val="40000"/>
                    </a:prstClr>
                  </a:outerShdw>
                </a:effectLst>
              </a:rPr>
              <a:t>PERFORMANCE</a:t>
            </a:r>
          </a:p>
        </p:txBody>
      </p:sp>
      <p:sp>
        <p:nvSpPr>
          <p:cNvPr id="324" name="Rectangle 323"/>
          <p:cNvSpPr/>
          <p:nvPr/>
        </p:nvSpPr>
        <p:spPr>
          <a:xfrm>
            <a:off x="215900" y="2274888"/>
            <a:ext cx="2209800" cy="523875"/>
          </a:xfrm>
          <a:prstGeom prst="rect">
            <a:avLst/>
          </a:prstGeom>
          <a:ln>
            <a:noFill/>
          </a:ln>
        </p:spPr>
        <p:txBody>
          <a:bodyPr>
            <a:spAutoFit/>
          </a:bodyPr>
          <a:lstStyle/>
          <a:p>
            <a:pPr algn="ctr">
              <a:defRPr/>
            </a:pPr>
            <a:r>
              <a:rPr lang="en-US" sz="1400" b="1" dirty="0">
                <a:solidFill>
                  <a:schemeClr val="bg1"/>
                </a:solidFill>
                <a:effectLst>
                  <a:outerShdw blurRad="50800" dist="38100" dir="2700000" algn="tl" rotWithShape="0">
                    <a:prstClr val="black">
                      <a:alpha val="40000"/>
                    </a:prstClr>
                  </a:outerShdw>
                </a:effectLst>
              </a:rPr>
              <a:t>INFRASTRUCTURE THAT IS:</a:t>
            </a:r>
          </a:p>
        </p:txBody>
      </p:sp>
      <p:sp>
        <p:nvSpPr>
          <p:cNvPr id="325" name="Rectangle 324"/>
          <p:cNvSpPr/>
          <p:nvPr/>
        </p:nvSpPr>
        <p:spPr>
          <a:xfrm>
            <a:off x="0" y="4376738"/>
            <a:ext cx="2514600" cy="915987"/>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6" name="Rectangle 325"/>
          <p:cNvSpPr/>
          <p:nvPr/>
        </p:nvSpPr>
        <p:spPr>
          <a:xfrm>
            <a:off x="-68263" y="4400550"/>
            <a:ext cx="2819401" cy="830263"/>
          </a:xfrm>
          <a:prstGeom prst="rect">
            <a:avLst/>
          </a:prstGeom>
          <a:ln>
            <a:noFill/>
          </a:ln>
        </p:spPr>
        <p:txBody>
          <a:bodyPr>
            <a:spAutoFit/>
          </a:bodyPr>
          <a:lstStyle/>
          <a:p>
            <a:pPr algn="ctr">
              <a:defRPr/>
            </a:pPr>
            <a:r>
              <a:rPr lang="en-US" sz="1600" b="1" dirty="0">
                <a:solidFill>
                  <a:schemeClr val="bg1"/>
                </a:solidFill>
                <a:effectLst>
                  <a:outerShdw blurRad="50800" dist="38100" dir="2700000" algn="tl" rotWithShape="0">
                    <a:prstClr val="black">
                      <a:alpha val="40000"/>
                    </a:prstClr>
                  </a:outerShdw>
                </a:effectLst>
              </a:rPr>
              <a:t>OPEN, </a:t>
            </a:r>
            <a:br>
              <a:rPr lang="en-US" sz="1600" b="1" dirty="0">
                <a:solidFill>
                  <a:schemeClr val="bg1"/>
                </a:solidFill>
                <a:effectLst>
                  <a:outerShdw blurRad="50800" dist="38100" dir="2700000" algn="tl" rotWithShape="0">
                    <a:prstClr val="black">
                      <a:alpha val="40000"/>
                    </a:prstClr>
                  </a:outerShdw>
                </a:effectLst>
              </a:rPr>
            </a:br>
            <a:r>
              <a:rPr lang="en-US" sz="1600" b="1" dirty="0">
                <a:solidFill>
                  <a:schemeClr val="bg1"/>
                </a:solidFill>
                <a:effectLst>
                  <a:outerShdw blurRad="50800" dist="38100" dir="2700000" algn="tl" rotWithShape="0">
                    <a:prstClr val="black">
                      <a:alpha val="40000"/>
                    </a:prstClr>
                  </a:outerShdw>
                </a:effectLst>
              </a:rPr>
              <a:t>STANDARDS </a:t>
            </a:r>
            <a:br>
              <a:rPr lang="en-US" sz="1600" b="1" dirty="0">
                <a:solidFill>
                  <a:schemeClr val="bg1"/>
                </a:solidFill>
                <a:effectLst>
                  <a:outerShdw blurRad="50800" dist="38100" dir="2700000" algn="tl" rotWithShape="0">
                    <a:prstClr val="black">
                      <a:alpha val="40000"/>
                    </a:prstClr>
                  </a:outerShdw>
                </a:effectLst>
              </a:rPr>
            </a:br>
            <a:r>
              <a:rPr lang="en-US" sz="1600" b="1" dirty="0">
                <a:solidFill>
                  <a:schemeClr val="bg1"/>
                </a:solidFill>
                <a:effectLst>
                  <a:outerShdw blurRad="50800" dist="38100" dir="2700000" algn="tl" rotWithShape="0">
                    <a:prstClr val="black">
                      <a:alpha val="40000"/>
                    </a:prstClr>
                  </a:outerShdw>
                </a:effectLst>
              </a:rPr>
              <a:t>BASED</a:t>
            </a:r>
          </a:p>
        </p:txBody>
      </p:sp>
      <p:sp>
        <p:nvSpPr>
          <p:cNvPr id="327" name="Rectangle 326"/>
          <p:cNvSpPr/>
          <p:nvPr/>
        </p:nvSpPr>
        <p:spPr>
          <a:xfrm>
            <a:off x="6477000" y="3257550"/>
            <a:ext cx="2617788"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8" name="Rectangle 327"/>
          <p:cNvSpPr/>
          <p:nvPr/>
        </p:nvSpPr>
        <p:spPr>
          <a:xfrm>
            <a:off x="6397625" y="3257550"/>
            <a:ext cx="2819400" cy="704850"/>
          </a:xfrm>
          <a:prstGeom prst="rect">
            <a:avLst/>
          </a:prstGeom>
          <a:ln>
            <a:noFill/>
          </a:ln>
        </p:spPr>
        <p:txBody>
          <a:bodyPr anchor="ctr"/>
          <a:lstStyle/>
          <a:p>
            <a:pPr algn="ctr">
              <a:defRPr/>
            </a:pPr>
            <a:r>
              <a:rPr lang="en-US" sz="1600" b="1" dirty="0">
                <a:solidFill>
                  <a:srgbClr val="FEFFFF"/>
                </a:solidFill>
                <a:effectLst>
                  <a:outerShdw blurRad="127000" algn="ctr" rotWithShape="0">
                    <a:prstClr val="black">
                      <a:alpha val="40000"/>
                    </a:prstClr>
                  </a:outerShdw>
                </a:effectLst>
                <a:latin typeface="Arial" charset="0"/>
                <a:ea typeface="ＭＳ Ｐゴシック"/>
                <a:cs typeface="Arial"/>
              </a:rPr>
              <a:t>MOBILITY</a:t>
            </a:r>
          </a:p>
        </p:txBody>
      </p:sp>
      <p:sp>
        <p:nvSpPr>
          <p:cNvPr id="329" name="Rectangle 328"/>
          <p:cNvSpPr/>
          <p:nvPr/>
        </p:nvSpPr>
        <p:spPr>
          <a:xfrm>
            <a:off x="6477000" y="4484688"/>
            <a:ext cx="2617788"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1" name="Rectangle 330"/>
          <p:cNvSpPr/>
          <p:nvPr/>
        </p:nvSpPr>
        <p:spPr>
          <a:xfrm>
            <a:off x="6477000" y="5680075"/>
            <a:ext cx="2617788"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2" name="Rectangle 331"/>
          <p:cNvSpPr/>
          <p:nvPr/>
        </p:nvSpPr>
        <p:spPr>
          <a:xfrm>
            <a:off x="6397625" y="5680075"/>
            <a:ext cx="2819400" cy="704850"/>
          </a:xfrm>
          <a:prstGeom prst="rect">
            <a:avLst/>
          </a:prstGeom>
          <a:ln>
            <a:noFill/>
          </a:ln>
        </p:spPr>
        <p:txBody>
          <a:bodyPr anchor="ctr"/>
          <a:lstStyle/>
          <a:p>
            <a:pPr algn="ctr">
              <a:defRPr/>
            </a:pPr>
            <a:r>
              <a:rPr lang="en-US" sz="1600" b="1" dirty="0">
                <a:solidFill>
                  <a:srgbClr val="FEFFFF"/>
                </a:solidFill>
                <a:effectLst>
                  <a:outerShdw blurRad="127000" algn="ctr" rotWithShape="0">
                    <a:prstClr val="black">
                      <a:alpha val="40000"/>
                    </a:prstClr>
                  </a:outerShdw>
                </a:effectLst>
                <a:latin typeface="Arial" charset="0"/>
                <a:ea typeface="ＭＳ Ｐゴシック"/>
                <a:cs typeface="Arial"/>
              </a:rPr>
              <a:t>MANAGEABILITY</a:t>
            </a:r>
          </a:p>
        </p:txBody>
      </p:sp>
      <p:sp>
        <p:nvSpPr>
          <p:cNvPr id="330" name="Rectangle 329"/>
          <p:cNvSpPr/>
          <p:nvPr/>
        </p:nvSpPr>
        <p:spPr>
          <a:xfrm>
            <a:off x="6397625" y="4484688"/>
            <a:ext cx="2819400" cy="704850"/>
          </a:xfrm>
          <a:prstGeom prst="rect">
            <a:avLst/>
          </a:prstGeom>
          <a:ln>
            <a:noFill/>
          </a:ln>
        </p:spPr>
        <p:txBody>
          <a:bodyPr anchor="ctr"/>
          <a:lstStyle/>
          <a:p>
            <a:pPr algn="ctr">
              <a:defRPr/>
            </a:pPr>
            <a:r>
              <a:rPr lang="en-US" sz="1600" b="1" dirty="0">
                <a:solidFill>
                  <a:srgbClr val="FEFFFF"/>
                </a:solidFill>
                <a:effectLst>
                  <a:outerShdw blurRad="127000" algn="ctr" rotWithShape="0">
                    <a:prstClr val="black">
                      <a:alpha val="40000"/>
                    </a:prstClr>
                  </a:outerShdw>
                </a:effectLst>
                <a:latin typeface="Arial" charset="0"/>
                <a:ea typeface="ＭＳ Ｐゴシック"/>
                <a:cs typeface="Arial"/>
              </a:rPr>
              <a:t>SECURITY</a:t>
            </a:r>
          </a:p>
        </p:txBody>
      </p:sp>
      <p:sp>
        <p:nvSpPr>
          <p:cNvPr id="334" name="Rectangle 333"/>
          <p:cNvSpPr/>
          <p:nvPr/>
        </p:nvSpPr>
        <p:spPr>
          <a:xfrm>
            <a:off x="6715125" y="2228850"/>
            <a:ext cx="2209800" cy="523875"/>
          </a:xfrm>
          <a:prstGeom prst="rect">
            <a:avLst/>
          </a:prstGeom>
          <a:ln>
            <a:noFill/>
          </a:ln>
        </p:spPr>
        <p:txBody>
          <a:bodyPr>
            <a:spAutoFit/>
          </a:bodyPr>
          <a:lstStyle/>
          <a:p>
            <a:pPr algn="ctr">
              <a:defRPr/>
            </a:pPr>
            <a:r>
              <a:rPr lang="en-US" sz="1400" b="1" dirty="0">
                <a:solidFill>
                  <a:schemeClr val="bg1"/>
                </a:solidFill>
                <a:effectLst>
                  <a:outerShdw blurRad="50800" dist="38100" dir="2700000" algn="tl" rotWithShape="0">
                    <a:prstClr val="black">
                      <a:alpha val="40000"/>
                    </a:prstClr>
                  </a:outerShdw>
                </a:effectLst>
              </a:rPr>
              <a:t>ENHANCED SERVICES NEEDED</a:t>
            </a:r>
          </a:p>
        </p:txBody>
      </p:sp>
      <p:sp>
        <p:nvSpPr>
          <p:cNvPr id="335" name="Rectangle 334"/>
          <p:cNvSpPr/>
          <p:nvPr/>
        </p:nvSpPr>
        <p:spPr>
          <a:xfrm>
            <a:off x="0" y="990600"/>
            <a:ext cx="9144000" cy="5867400"/>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3" name="TextBox 272"/>
          <p:cNvSpPr txBox="1"/>
          <p:nvPr/>
        </p:nvSpPr>
        <p:spPr>
          <a:xfrm>
            <a:off x="304800" y="1028700"/>
            <a:ext cx="8534400" cy="914400"/>
          </a:xfrm>
          <a:prstGeom prst="rect">
            <a:avLst/>
          </a:prstGeom>
          <a:solidFill>
            <a:schemeClr val="accent5">
              <a:lumMod val="75000"/>
            </a:schemeClr>
          </a:solidFill>
          <a:ln w="25400">
            <a:solidFill>
              <a:schemeClr val="accent1">
                <a:lumMod val="75000"/>
              </a:schemeClr>
            </a:solidFill>
          </a:ln>
          <a:effectLst>
            <a:outerShdw blurRad="50800" dist="38100" dir="2700000" algn="tl" rotWithShape="0">
              <a:prstClr val="black">
                <a:alpha val="40000"/>
              </a:prstClr>
            </a:outerShdw>
          </a:effectLst>
        </p:spPr>
        <p:txBody>
          <a:bodyPr tIns="91440" bIns="91440"/>
          <a:lstStyle/>
          <a:p>
            <a:pPr marL="177800" indent="-177800">
              <a:lnSpc>
                <a:spcPts val="1900"/>
              </a:lnSpc>
              <a:spcAft>
                <a:spcPts val="600"/>
              </a:spcAft>
              <a:buClr>
                <a:srgbClr val="4D4D4D"/>
              </a:buClr>
              <a:tabLst>
                <a:tab pos="177800" algn="l"/>
              </a:tabLst>
              <a:defRPr/>
            </a:pPr>
            <a:endParaRPr lang="en-US" sz="1500" dirty="0">
              <a:solidFill>
                <a:srgbClr val="494949"/>
              </a:solidFill>
            </a:endParaRPr>
          </a:p>
        </p:txBody>
      </p:sp>
      <p:sp>
        <p:nvSpPr>
          <p:cNvPr id="321" name="Rectangle 320"/>
          <p:cNvSpPr/>
          <p:nvPr/>
        </p:nvSpPr>
        <p:spPr>
          <a:xfrm>
            <a:off x="304800" y="1143000"/>
            <a:ext cx="8534400" cy="68580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4" name="Rectangle 283"/>
          <p:cNvSpPr/>
          <p:nvPr/>
        </p:nvSpPr>
        <p:spPr>
          <a:xfrm>
            <a:off x="2590800" y="1104900"/>
            <a:ext cx="2914650" cy="762000"/>
          </a:xfrm>
          <a:prstGeom prst="rect">
            <a:avLst/>
          </a:prstGeom>
          <a:solidFill>
            <a:schemeClr val="accent5">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7" name="Rectangle 286"/>
          <p:cNvSpPr/>
          <p:nvPr/>
        </p:nvSpPr>
        <p:spPr>
          <a:xfrm>
            <a:off x="533400" y="1292225"/>
            <a:ext cx="1981200" cy="400050"/>
          </a:xfrm>
          <a:prstGeom prst="rect">
            <a:avLst/>
          </a:prstGeom>
          <a:ln>
            <a:noFill/>
          </a:ln>
        </p:spPr>
        <p:txBody>
          <a:bodyPr>
            <a:spAutoFit/>
          </a:bodyPr>
          <a:lstStyle/>
          <a:p>
            <a:pPr algn="ctr">
              <a:defRPr/>
            </a:pPr>
            <a:r>
              <a:rPr lang="en-US" sz="2000" b="1" dirty="0">
                <a:solidFill>
                  <a:schemeClr val="bg1"/>
                </a:solidFill>
                <a:effectLst>
                  <a:outerShdw blurRad="50800" dist="38100" dir="2700000" algn="tl" rotWithShape="0">
                    <a:prstClr val="black">
                      <a:alpha val="40000"/>
                    </a:prstClr>
                  </a:outerShdw>
                </a:effectLst>
              </a:rPr>
              <a:t>COMPLEX:</a:t>
            </a:r>
          </a:p>
        </p:txBody>
      </p:sp>
      <p:sp>
        <p:nvSpPr>
          <p:cNvPr id="288" name="TextBox 287"/>
          <p:cNvSpPr txBox="1">
            <a:spLocks noChangeArrowheads="1"/>
          </p:cNvSpPr>
          <p:nvPr/>
        </p:nvSpPr>
        <p:spPr bwMode="auto">
          <a:xfrm>
            <a:off x="2895600" y="1219200"/>
            <a:ext cx="2133600" cy="534988"/>
          </a:xfrm>
          <a:prstGeom prst="rect">
            <a:avLst/>
          </a:prstGeom>
          <a:noFill/>
          <a:ln w="9525">
            <a:noFill/>
            <a:miter lim="800000"/>
            <a:headEnd/>
            <a:tailEnd/>
          </a:ln>
        </p:spPr>
        <p:txBody>
          <a:bodyPr>
            <a:spAutoFit/>
          </a:bodyPr>
          <a:lstStyle/>
          <a:p>
            <a:pPr algn="ctr">
              <a:lnSpc>
                <a:spcPct val="80000"/>
              </a:lnSpc>
            </a:pPr>
            <a:r>
              <a:rPr lang="en-US"/>
              <a:t>Too Many Devices to Manage</a:t>
            </a:r>
          </a:p>
        </p:txBody>
      </p:sp>
      <p:sp>
        <p:nvSpPr>
          <p:cNvPr id="291" name="Rectangle 290"/>
          <p:cNvSpPr/>
          <p:nvPr/>
        </p:nvSpPr>
        <p:spPr>
          <a:xfrm>
            <a:off x="5638800" y="1104900"/>
            <a:ext cx="2914650" cy="762000"/>
          </a:xfrm>
          <a:prstGeom prst="rect">
            <a:avLst/>
          </a:prstGeom>
          <a:solidFill>
            <a:schemeClr val="accent5">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5" name="TextBox 294"/>
          <p:cNvSpPr txBox="1">
            <a:spLocks noChangeArrowheads="1"/>
          </p:cNvSpPr>
          <p:nvPr/>
        </p:nvSpPr>
        <p:spPr bwMode="auto">
          <a:xfrm>
            <a:off x="6096000" y="1219200"/>
            <a:ext cx="2133600" cy="757238"/>
          </a:xfrm>
          <a:prstGeom prst="rect">
            <a:avLst/>
          </a:prstGeom>
          <a:noFill/>
          <a:ln w="9525">
            <a:noFill/>
            <a:miter lim="800000"/>
            <a:headEnd/>
            <a:tailEnd/>
          </a:ln>
        </p:spPr>
        <p:txBody>
          <a:bodyPr>
            <a:spAutoFit/>
          </a:bodyPr>
          <a:lstStyle/>
          <a:p>
            <a:pPr algn="ctr">
              <a:lnSpc>
                <a:spcPct val="80000"/>
              </a:lnSpc>
            </a:pPr>
            <a:r>
              <a:rPr lang="en-US"/>
              <a:t>Additional virtual switches</a:t>
            </a:r>
          </a:p>
          <a:p>
            <a:pPr algn="ctr">
              <a:lnSpc>
                <a:spcPct val="80000"/>
              </a:lnSpc>
            </a:pPr>
            <a:endParaRPr lang="en-US"/>
          </a:p>
        </p:txBody>
      </p:sp>
      <p:sp>
        <p:nvSpPr>
          <p:cNvPr id="317" name="Rectangle 316"/>
          <p:cNvSpPr/>
          <p:nvPr/>
        </p:nvSpPr>
        <p:spPr>
          <a:xfrm>
            <a:off x="304800" y="1143000"/>
            <a:ext cx="8534400"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6" name="Rectangle 315"/>
          <p:cNvSpPr/>
          <p:nvPr/>
        </p:nvSpPr>
        <p:spPr>
          <a:xfrm>
            <a:off x="304800" y="1143000"/>
            <a:ext cx="8610600" cy="687388"/>
          </a:xfrm>
          <a:prstGeom prst="rect">
            <a:avLst/>
          </a:prstGeom>
          <a:gradFill>
            <a:gsLst>
              <a:gs pos="0">
                <a:srgbClr val="F79646">
                  <a:alpha val="0"/>
                </a:srgbClr>
              </a:gs>
              <a:gs pos="50000">
                <a:srgbClr val="F79646"/>
              </a:gs>
              <a:gs pos="100000">
                <a:srgbClr val="F79646">
                  <a:alpha val="0"/>
                </a:srgb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8" name="Rectangle 317"/>
          <p:cNvSpPr/>
          <p:nvPr/>
        </p:nvSpPr>
        <p:spPr>
          <a:xfrm>
            <a:off x="304800" y="1295400"/>
            <a:ext cx="8534400" cy="400050"/>
          </a:xfrm>
          <a:prstGeom prst="rect">
            <a:avLst/>
          </a:prstGeom>
          <a:ln>
            <a:noFill/>
          </a:ln>
        </p:spPr>
        <p:txBody>
          <a:bodyPr>
            <a:spAutoFit/>
          </a:bodyPr>
          <a:lstStyle/>
          <a:p>
            <a:pPr algn="ctr">
              <a:defRPr/>
            </a:pPr>
            <a:r>
              <a:rPr lang="en-US" sz="2000" b="1" dirty="0">
                <a:solidFill>
                  <a:schemeClr val="bg1"/>
                </a:solidFill>
                <a:effectLst>
                  <a:outerShdw blurRad="50800" dist="38100" dir="2700000" algn="tl" rotWithShape="0">
                    <a:prstClr val="black">
                      <a:alpha val="40000"/>
                    </a:prstClr>
                  </a:outerShdw>
                </a:effectLst>
              </a:rPr>
              <a:t>SIMPLIFICATION</a:t>
            </a:r>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287"/>
                                        </p:tgtEl>
                                      </p:cBhvr>
                                    </p:animEffect>
                                    <p:set>
                                      <p:cBhvr>
                                        <p:cTn id="7" dur="1" fill="hold">
                                          <p:stCondLst>
                                            <p:cond delay="499"/>
                                          </p:stCondLst>
                                        </p:cTn>
                                        <p:tgtEl>
                                          <p:spTgt spid="287"/>
                                        </p:tgtEl>
                                        <p:attrNameLst>
                                          <p:attrName>style.visibility</p:attrName>
                                        </p:attrNameLst>
                                      </p:cBhvr>
                                      <p:to>
                                        <p:strVal val="hidden"/>
                                      </p:to>
                                    </p:set>
                                  </p:childTnLst>
                                </p:cTn>
                              </p:par>
                              <p:par>
                                <p:cTn id="8" presetID="9" presetClass="exit" presetSubtype="0" fill="hold" grpId="0" nodeType="withEffect">
                                  <p:stCondLst>
                                    <p:cond delay="0"/>
                                  </p:stCondLst>
                                  <p:childTnLst>
                                    <p:animEffect transition="out" filter="dissolve">
                                      <p:cBhvr>
                                        <p:cTn id="9" dur="500"/>
                                        <p:tgtEl>
                                          <p:spTgt spid="288"/>
                                        </p:tgtEl>
                                      </p:cBhvr>
                                    </p:animEffect>
                                    <p:set>
                                      <p:cBhvr>
                                        <p:cTn id="10" dur="1" fill="hold">
                                          <p:stCondLst>
                                            <p:cond delay="499"/>
                                          </p:stCondLst>
                                        </p:cTn>
                                        <p:tgtEl>
                                          <p:spTgt spid="288"/>
                                        </p:tgtEl>
                                        <p:attrNameLst>
                                          <p:attrName>style.visibility</p:attrName>
                                        </p:attrNameLst>
                                      </p:cBhvr>
                                      <p:to>
                                        <p:strVal val="hidden"/>
                                      </p:to>
                                    </p:set>
                                  </p:childTnLst>
                                </p:cTn>
                              </p:par>
                              <p:par>
                                <p:cTn id="11" presetID="9" presetClass="exit" presetSubtype="0" fill="hold" grpId="0" nodeType="withEffect">
                                  <p:stCondLst>
                                    <p:cond delay="0"/>
                                  </p:stCondLst>
                                  <p:childTnLst>
                                    <p:animEffect transition="out" filter="dissolve">
                                      <p:cBhvr>
                                        <p:cTn id="12" dur="500"/>
                                        <p:tgtEl>
                                          <p:spTgt spid="284"/>
                                        </p:tgtEl>
                                      </p:cBhvr>
                                    </p:animEffect>
                                    <p:set>
                                      <p:cBhvr>
                                        <p:cTn id="13" dur="1" fill="hold">
                                          <p:stCondLst>
                                            <p:cond delay="499"/>
                                          </p:stCondLst>
                                        </p:cTn>
                                        <p:tgtEl>
                                          <p:spTgt spid="284"/>
                                        </p:tgtEl>
                                        <p:attrNameLst>
                                          <p:attrName>style.visibility</p:attrName>
                                        </p:attrNameLst>
                                      </p:cBhvr>
                                      <p:to>
                                        <p:strVal val="hidden"/>
                                      </p:to>
                                    </p:set>
                                  </p:childTnLst>
                                </p:cTn>
                              </p:par>
                              <p:par>
                                <p:cTn id="14" presetID="9" presetClass="exit" presetSubtype="0" fill="hold" grpId="0" nodeType="withEffect">
                                  <p:stCondLst>
                                    <p:cond delay="0"/>
                                  </p:stCondLst>
                                  <p:childTnLst>
                                    <p:animEffect transition="out" filter="dissolve">
                                      <p:cBhvr>
                                        <p:cTn id="15" dur="500"/>
                                        <p:tgtEl>
                                          <p:spTgt spid="291"/>
                                        </p:tgtEl>
                                      </p:cBhvr>
                                    </p:animEffect>
                                    <p:set>
                                      <p:cBhvr>
                                        <p:cTn id="16" dur="1" fill="hold">
                                          <p:stCondLst>
                                            <p:cond delay="499"/>
                                          </p:stCondLst>
                                        </p:cTn>
                                        <p:tgtEl>
                                          <p:spTgt spid="291"/>
                                        </p:tgtEl>
                                        <p:attrNameLst>
                                          <p:attrName>style.visibility</p:attrName>
                                        </p:attrNameLst>
                                      </p:cBhvr>
                                      <p:to>
                                        <p:strVal val="hidden"/>
                                      </p:to>
                                    </p:set>
                                  </p:childTnLst>
                                </p:cTn>
                              </p:par>
                              <p:par>
                                <p:cTn id="17" presetID="9" presetClass="exit" presetSubtype="0" fill="hold" grpId="0" nodeType="withEffect">
                                  <p:stCondLst>
                                    <p:cond delay="0"/>
                                  </p:stCondLst>
                                  <p:childTnLst>
                                    <p:animEffect transition="out" filter="dissolve">
                                      <p:cBhvr>
                                        <p:cTn id="18" dur="500"/>
                                        <p:tgtEl>
                                          <p:spTgt spid="295"/>
                                        </p:tgtEl>
                                      </p:cBhvr>
                                    </p:animEffect>
                                    <p:set>
                                      <p:cBhvr>
                                        <p:cTn id="19" dur="1" fill="hold">
                                          <p:stCondLst>
                                            <p:cond delay="499"/>
                                          </p:stCondLst>
                                        </p:cTn>
                                        <p:tgtEl>
                                          <p:spTgt spid="295"/>
                                        </p:tgtEl>
                                        <p:attrNameLst>
                                          <p:attrName>style.visibility</p:attrName>
                                        </p:attrNameLst>
                                      </p:cBhvr>
                                      <p:to>
                                        <p:strVal val="hidden"/>
                                      </p:to>
                                    </p:set>
                                  </p:childTnLst>
                                </p:cTn>
                              </p:par>
                            </p:childTnLst>
                          </p:cTn>
                        </p:par>
                        <p:par>
                          <p:cTn id="20" fill="hold">
                            <p:stCondLst>
                              <p:cond delay="500"/>
                            </p:stCondLst>
                            <p:childTnLst>
                              <p:par>
                                <p:cTn id="21" presetID="16" presetClass="entr" presetSubtype="37" fill="hold" grpId="0" nodeType="afterEffect">
                                  <p:stCondLst>
                                    <p:cond delay="0"/>
                                  </p:stCondLst>
                                  <p:childTnLst>
                                    <p:set>
                                      <p:cBhvr>
                                        <p:cTn id="22" dur="1" fill="hold">
                                          <p:stCondLst>
                                            <p:cond delay="0"/>
                                          </p:stCondLst>
                                        </p:cTn>
                                        <p:tgtEl>
                                          <p:spTgt spid="317"/>
                                        </p:tgtEl>
                                        <p:attrNameLst>
                                          <p:attrName>style.visibility</p:attrName>
                                        </p:attrNameLst>
                                      </p:cBhvr>
                                      <p:to>
                                        <p:strVal val="visible"/>
                                      </p:to>
                                    </p:set>
                                    <p:animEffect transition="in" filter="barn(outVertical)">
                                      <p:cBhvr>
                                        <p:cTn id="23" dur="500"/>
                                        <p:tgtEl>
                                          <p:spTgt spid="317"/>
                                        </p:tgtEl>
                                      </p:cBhvr>
                                    </p:animEffect>
                                  </p:childTnLst>
                                </p:cTn>
                              </p:par>
                              <p:par>
                                <p:cTn id="24" presetID="27" presetClass="entr" presetSubtype="0" fill="hold" grpId="0" nodeType="withEffect">
                                  <p:stCondLst>
                                    <p:cond delay="0"/>
                                  </p:stCondLst>
                                  <p:iterate type="lt">
                                    <p:tmPct val="50000"/>
                                  </p:iterate>
                                  <p:childTnLst>
                                    <p:set>
                                      <p:cBhvr>
                                        <p:cTn id="25" dur="1" fill="hold">
                                          <p:stCondLst>
                                            <p:cond delay="0"/>
                                          </p:stCondLst>
                                        </p:cTn>
                                        <p:tgtEl>
                                          <p:spTgt spid="318"/>
                                        </p:tgtEl>
                                        <p:attrNameLst>
                                          <p:attrName>style.visibility</p:attrName>
                                        </p:attrNameLst>
                                      </p:cBhvr>
                                      <p:to>
                                        <p:strVal val="visible"/>
                                      </p:to>
                                    </p:set>
                                    <p:anim calcmode="discrete" valueType="clr">
                                      <p:cBhvr override="childStyle">
                                        <p:cTn id="26" dur="80"/>
                                        <p:tgtEl>
                                          <p:spTgt spid="318"/>
                                        </p:tgtEl>
                                        <p:attrNameLst>
                                          <p:attrName>style.color</p:attrName>
                                        </p:attrNameLst>
                                      </p:cBhvr>
                                      <p:tavLst>
                                        <p:tav tm="0">
                                          <p:val>
                                            <p:clrVal>
                                              <a:schemeClr val="folHlink"/>
                                            </p:clrVal>
                                          </p:val>
                                        </p:tav>
                                        <p:tav tm="50000">
                                          <p:val>
                                            <p:clrVal>
                                              <a:schemeClr val="bg1"/>
                                            </p:clrVal>
                                          </p:val>
                                        </p:tav>
                                      </p:tavLst>
                                    </p:anim>
                                    <p:anim calcmode="discrete" valueType="clr">
                                      <p:cBhvr>
                                        <p:cTn id="27" dur="80"/>
                                        <p:tgtEl>
                                          <p:spTgt spid="318"/>
                                        </p:tgtEl>
                                        <p:attrNameLst>
                                          <p:attrName>fillcolor</p:attrName>
                                        </p:attrNameLst>
                                      </p:cBhvr>
                                      <p:tavLst>
                                        <p:tav tm="0">
                                          <p:val>
                                            <p:clrVal>
                                              <a:schemeClr val="accent2"/>
                                            </p:clrVal>
                                          </p:val>
                                        </p:tav>
                                        <p:tav tm="50000">
                                          <p:val>
                                            <p:clrVal>
                                              <a:schemeClr val="hlink"/>
                                            </p:clrVal>
                                          </p:val>
                                        </p:tav>
                                      </p:tavLst>
                                    </p:anim>
                                    <p:set>
                                      <p:cBhvr>
                                        <p:cTn id="28" dur="80"/>
                                        <p:tgtEl>
                                          <p:spTgt spid="318"/>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9" presetClass="exit" presetSubtype="0" fill="hold" grpId="0" nodeType="clickEffect">
                                  <p:stCondLst>
                                    <p:cond delay="0"/>
                                  </p:stCondLst>
                                  <p:childTnLst>
                                    <p:animEffect transition="out" filter="dissolve">
                                      <p:cBhvr>
                                        <p:cTn id="32" dur="500"/>
                                        <p:tgtEl>
                                          <p:spTgt spid="304"/>
                                        </p:tgtEl>
                                      </p:cBhvr>
                                    </p:animEffect>
                                    <p:set>
                                      <p:cBhvr>
                                        <p:cTn id="33" dur="1" fill="hold">
                                          <p:stCondLst>
                                            <p:cond delay="499"/>
                                          </p:stCondLst>
                                        </p:cTn>
                                        <p:tgtEl>
                                          <p:spTgt spid="304"/>
                                        </p:tgtEl>
                                        <p:attrNameLst>
                                          <p:attrName>style.visibility</p:attrName>
                                        </p:attrNameLst>
                                      </p:cBhvr>
                                      <p:to>
                                        <p:strVal val="hidden"/>
                                      </p:to>
                                    </p:set>
                                  </p:childTnLst>
                                </p:cTn>
                              </p:par>
                              <p:par>
                                <p:cTn id="34" presetID="9" presetClass="entr" presetSubtype="0" fill="hold" grpId="0" nodeType="withEffect">
                                  <p:stCondLst>
                                    <p:cond delay="0"/>
                                  </p:stCondLst>
                                  <p:childTnLst>
                                    <p:set>
                                      <p:cBhvr>
                                        <p:cTn id="35" dur="1" fill="hold">
                                          <p:stCondLst>
                                            <p:cond delay="0"/>
                                          </p:stCondLst>
                                        </p:cTn>
                                        <p:tgtEl>
                                          <p:spTgt spid="324"/>
                                        </p:tgtEl>
                                        <p:attrNameLst>
                                          <p:attrName>style.visibility</p:attrName>
                                        </p:attrNameLst>
                                      </p:cBhvr>
                                      <p:to>
                                        <p:strVal val="visible"/>
                                      </p:to>
                                    </p:set>
                                    <p:animEffect transition="in" filter="dissolve">
                                      <p:cBhvr>
                                        <p:cTn id="36" dur="500"/>
                                        <p:tgtEl>
                                          <p:spTgt spid="324"/>
                                        </p:tgtEl>
                                      </p:cBhvr>
                                    </p:animEffect>
                                  </p:childTnLst>
                                </p:cTn>
                              </p:par>
                            </p:childTnLst>
                          </p:cTn>
                        </p:par>
                        <p:par>
                          <p:cTn id="37" fill="hold">
                            <p:stCondLst>
                              <p:cond delay="500"/>
                            </p:stCondLst>
                            <p:childTnLst>
                              <p:par>
                                <p:cTn id="38" presetID="9" presetClass="exit" presetSubtype="0" fill="hold" nodeType="afterEffect">
                                  <p:stCondLst>
                                    <p:cond delay="0"/>
                                  </p:stCondLst>
                                  <p:childTnLst>
                                    <p:animEffect transition="out" filter="dissolve">
                                      <p:cBhvr>
                                        <p:cTn id="39" dur="500"/>
                                        <p:tgtEl>
                                          <p:spTgt spid="870"/>
                                        </p:tgtEl>
                                      </p:cBhvr>
                                    </p:animEffect>
                                    <p:set>
                                      <p:cBhvr>
                                        <p:cTn id="40" dur="1" fill="hold">
                                          <p:stCondLst>
                                            <p:cond delay="499"/>
                                          </p:stCondLst>
                                        </p:cTn>
                                        <p:tgtEl>
                                          <p:spTgt spid="870"/>
                                        </p:tgtEl>
                                        <p:attrNameLst>
                                          <p:attrName>style.visibility</p:attrName>
                                        </p:attrNameLst>
                                      </p:cBhvr>
                                      <p:to>
                                        <p:strVal val="hidden"/>
                                      </p:to>
                                    </p:set>
                                  </p:childTnLst>
                                </p:cTn>
                              </p:par>
                              <p:par>
                                <p:cTn id="41" presetID="16" presetClass="entr" presetSubtype="37" fill="hold" grpId="0" nodeType="withEffect">
                                  <p:stCondLst>
                                    <p:cond delay="0"/>
                                  </p:stCondLst>
                                  <p:childTnLst>
                                    <p:set>
                                      <p:cBhvr>
                                        <p:cTn id="42" dur="1" fill="hold">
                                          <p:stCondLst>
                                            <p:cond delay="0"/>
                                          </p:stCondLst>
                                        </p:cTn>
                                        <p:tgtEl>
                                          <p:spTgt spid="319"/>
                                        </p:tgtEl>
                                        <p:attrNameLst>
                                          <p:attrName>style.visibility</p:attrName>
                                        </p:attrNameLst>
                                      </p:cBhvr>
                                      <p:to>
                                        <p:strVal val="visible"/>
                                      </p:to>
                                    </p:set>
                                    <p:animEffect transition="in" filter="barn(outVertical)">
                                      <p:cBhvr>
                                        <p:cTn id="43" dur="500"/>
                                        <p:tgtEl>
                                          <p:spTgt spid="319"/>
                                        </p:tgtEl>
                                      </p:cBhvr>
                                    </p:animEffect>
                                  </p:childTnLst>
                                </p:cTn>
                              </p:par>
                              <p:par>
                                <p:cTn id="44" presetID="27" presetClass="entr" presetSubtype="0" fill="hold" grpId="0" nodeType="withEffect">
                                  <p:stCondLst>
                                    <p:cond delay="0"/>
                                  </p:stCondLst>
                                  <p:iterate type="lt">
                                    <p:tmPct val="50000"/>
                                  </p:iterate>
                                  <p:childTnLst>
                                    <p:set>
                                      <p:cBhvr>
                                        <p:cTn id="45" dur="1" fill="hold">
                                          <p:stCondLst>
                                            <p:cond delay="0"/>
                                          </p:stCondLst>
                                        </p:cTn>
                                        <p:tgtEl>
                                          <p:spTgt spid="320"/>
                                        </p:tgtEl>
                                        <p:attrNameLst>
                                          <p:attrName>style.visibility</p:attrName>
                                        </p:attrNameLst>
                                      </p:cBhvr>
                                      <p:to>
                                        <p:strVal val="visible"/>
                                      </p:to>
                                    </p:set>
                                    <p:anim calcmode="discrete" valueType="clr">
                                      <p:cBhvr override="childStyle">
                                        <p:cTn id="46" dur="80"/>
                                        <p:tgtEl>
                                          <p:spTgt spid="320"/>
                                        </p:tgtEl>
                                        <p:attrNameLst>
                                          <p:attrName>style.color</p:attrName>
                                        </p:attrNameLst>
                                      </p:cBhvr>
                                      <p:tavLst>
                                        <p:tav tm="0">
                                          <p:val>
                                            <p:clrVal>
                                              <a:schemeClr val="folHlink"/>
                                            </p:clrVal>
                                          </p:val>
                                        </p:tav>
                                        <p:tav tm="50000">
                                          <p:val>
                                            <p:clrVal>
                                              <a:schemeClr val="bg1"/>
                                            </p:clrVal>
                                          </p:val>
                                        </p:tav>
                                      </p:tavLst>
                                    </p:anim>
                                    <p:anim calcmode="discrete" valueType="clr">
                                      <p:cBhvr>
                                        <p:cTn id="47" dur="80"/>
                                        <p:tgtEl>
                                          <p:spTgt spid="320"/>
                                        </p:tgtEl>
                                        <p:attrNameLst>
                                          <p:attrName>fillcolor</p:attrName>
                                        </p:attrNameLst>
                                      </p:cBhvr>
                                      <p:tavLst>
                                        <p:tav tm="0">
                                          <p:val>
                                            <p:clrVal>
                                              <a:schemeClr val="accent2"/>
                                            </p:clrVal>
                                          </p:val>
                                        </p:tav>
                                        <p:tav tm="50000">
                                          <p:val>
                                            <p:clrVal>
                                              <a:schemeClr val="hlink"/>
                                            </p:clrVal>
                                          </p:val>
                                        </p:tav>
                                      </p:tavLst>
                                    </p:anim>
                                    <p:set>
                                      <p:cBhvr>
                                        <p:cTn id="48" dur="80"/>
                                        <p:tgtEl>
                                          <p:spTgt spid="320"/>
                                        </p:tgtEl>
                                        <p:attrNameLst>
                                          <p:attrName>fill.type</p:attrName>
                                        </p:attrNameLst>
                                      </p:cBhvr>
                                      <p:to>
                                        <p:strVal val="solid"/>
                                      </p:to>
                                    </p:set>
                                  </p:childTnLst>
                                </p:cTn>
                              </p:par>
                            </p:childTnLst>
                          </p:cTn>
                        </p:par>
                        <p:par>
                          <p:cTn id="49" fill="hold">
                            <p:stCondLst>
                              <p:cond delay="1140"/>
                            </p:stCondLst>
                            <p:childTnLst>
                              <p:par>
                                <p:cTn id="50" presetID="9" presetClass="exit" presetSubtype="0" fill="hold" nodeType="afterEffect">
                                  <p:stCondLst>
                                    <p:cond delay="0"/>
                                  </p:stCondLst>
                                  <p:childTnLst>
                                    <p:animEffect transition="out" filter="dissolve">
                                      <p:cBhvr>
                                        <p:cTn id="51" dur="500"/>
                                        <p:tgtEl>
                                          <p:spTgt spid="871"/>
                                        </p:tgtEl>
                                      </p:cBhvr>
                                    </p:animEffect>
                                    <p:set>
                                      <p:cBhvr>
                                        <p:cTn id="52" dur="1" fill="hold">
                                          <p:stCondLst>
                                            <p:cond delay="499"/>
                                          </p:stCondLst>
                                        </p:cTn>
                                        <p:tgtEl>
                                          <p:spTgt spid="871"/>
                                        </p:tgtEl>
                                        <p:attrNameLst>
                                          <p:attrName>style.visibility</p:attrName>
                                        </p:attrNameLst>
                                      </p:cBhvr>
                                      <p:to>
                                        <p:strVal val="hidden"/>
                                      </p:to>
                                    </p:set>
                                  </p:childTnLst>
                                </p:cTn>
                              </p:par>
                              <p:par>
                                <p:cTn id="53" presetID="16" presetClass="entr" presetSubtype="37" fill="hold" grpId="0" nodeType="withEffect">
                                  <p:stCondLst>
                                    <p:cond delay="0"/>
                                  </p:stCondLst>
                                  <p:childTnLst>
                                    <p:set>
                                      <p:cBhvr>
                                        <p:cTn id="54" dur="1" fill="hold">
                                          <p:stCondLst>
                                            <p:cond delay="0"/>
                                          </p:stCondLst>
                                        </p:cTn>
                                        <p:tgtEl>
                                          <p:spTgt spid="325"/>
                                        </p:tgtEl>
                                        <p:attrNameLst>
                                          <p:attrName>style.visibility</p:attrName>
                                        </p:attrNameLst>
                                      </p:cBhvr>
                                      <p:to>
                                        <p:strVal val="visible"/>
                                      </p:to>
                                    </p:set>
                                    <p:animEffect transition="in" filter="barn(outVertical)">
                                      <p:cBhvr>
                                        <p:cTn id="55" dur="500"/>
                                        <p:tgtEl>
                                          <p:spTgt spid="325"/>
                                        </p:tgtEl>
                                      </p:cBhvr>
                                    </p:animEffect>
                                  </p:childTnLst>
                                </p:cTn>
                              </p:par>
                              <p:par>
                                <p:cTn id="56" presetID="27" presetClass="entr" presetSubtype="0" fill="hold" grpId="0" nodeType="withEffect">
                                  <p:stCondLst>
                                    <p:cond delay="0"/>
                                  </p:stCondLst>
                                  <p:iterate type="lt">
                                    <p:tmPct val="50000"/>
                                  </p:iterate>
                                  <p:childTnLst>
                                    <p:set>
                                      <p:cBhvr>
                                        <p:cTn id="57" dur="1" fill="hold">
                                          <p:stCondLst>
                                            <p:cond delay="0"/>
                                          </p:stCondLst>
                                        </p:cTn>
                                        <p:tgtEl>
                                          <p:spTgt spid="326"/>
                                        </p:tgtEl>
                                        <p:attrNameLst>
                                          <p:attrName>style.visibility</p:attrName>
                                        </p:attrNameLst>
                                      </p:cBhvr>
                                      <p:to>
                                        <p:strVal val="visible"/>
                                      </p:to>
                                    </p:set>
                                    <p:anim calcmode="discrete" valueType="clr">
                                      <p:cBhvr override="childStyle">
                                        <p:cTn id="58" dur="80"/>
                                        <p:tgtEl>
                                          <p:spTgt spid="326"/>
                                        </p:tgtEl>
                                        <p:attrNameLst>
                                          <p:attrName>style.color</p:attrName>
                                        </p:attrNameLst>
                                      </p:cBhvr>
                                      <p:tavLst>
                                        <p:tav tm="0">
                                          <p:val>
                                            <p:clrVal>
                                              <a:schemeClr val="folHlink"/>
                                            </p:clrVal>
                                          </p:val>
                                        </p:tav>
                                        <p:tav tm="50000">
                                          <p:val>
                                            <p:clrVal>
                                              <a:schemeClr val="bg1"/>
                                            </p:clrVal>
                                          </p:val>
                                        </p:tav>
                                      </p:tavLst>
                                    </p:anim>
                                    <p:anim calcmode="discrete" valueType="clr">
                                      <p:cBhvr>
                                        <p:cTn id="59" dur="80"/>
                                        <p:tgtEl>
                                          <p:spTgt spid="326"/>
                                        </p:tgtEl>
                                        <p:attrNameLst>
                                          <p:attrName>fillcolor</p:attrName>
                                        </p:attrNameLst>
                                      </p:cBhvr>
                                      <p:tavLst>
                                        <p:tav tm="0">
                                          <p:val>
                                            <p:clrVal>
                                              <a:schemeClr val="accent2"/>
                                            </p:clrVal>
                                          </p:val>
                                        </p:tav>
                                        <p:tav tm="50000">
                                          <p:val>
                                            <p:clrVal>
                                              <a:schemeClr val="hlink"/>
                                            </p:clrVal>
                                          </p:val>
                                        </p:tav>
                                      </p:tavLst>
                                    </p:anim>
                                    <p:set>
                                      <p:cBhvr>
                                        <p:cTn id="60" dur="80"/>
                                        <p:tgtEl>
                                          <p:spTgt spid="326"/>
                                        </p:tgtEl>
                                        <p:attrNameLst>
                                          <p:attrName>fill.type</p:attrName>
                                        </p:attrNameLst>
                                      </p:cBhvr>
                                      <p:to>
                                        <p:strVal val="solid"/>
                                      </p:to>
                                    </p:set>
                                  </p:childTnLst>
                                </p:cTn>
                              </p:par>
                            </p:childTnLst>
                          </p:cTn>
                        </p:par>
                      </p:childTnLst>
                    </p:cTn>
                  </p:par>
                  <p:par>
                    <p:cTn id="61" fill="hold">
                      <p:stCondLst>
                        <p:cond delay="indefinite"/>
                      </p:stCondLst>
                      <p:childTnLst>
                        <p:par>
                          <p:cTn id="62" fill="hold">
                            <p:stCondLst>
                              <p:cond delay="0"/>
                            </p:stCondLst>
                            <p:childTnLst>
                              <p:par>
                                <p:cTn id="63" presetID="9" presetClass="exit" presetSubtype="0" fill="hold" grpId="0" nodeType="clickEffect">
                                  <p:stCondLst>
                                    <p:cond delay="0"/>
                                  </p:stCondLst>
                                  <p:childTnLst>
                                    <p:animEffect transition="out" filter="dissolve">
                                      <p:cBhvr>
                                        <p:cTn id="64" dur="500"/>
                                        <p:tgtEl>
                                          <p:spTgt spid="305"/>
                                        </p:tgtEl>
                                      </p:cBhvr>
                                    </p:animEffect>
                                    <p:set>
                                      <p:cBhvr>
                                        <p:cTn id="65" dur="1" fill="hold">
                                          <p:stCondLst>
                                            <p:cond delay="499"/>
                                          </p:stCondLst>
                                        </p:cTn>
                                        <p:tgtEl>
                                          <p:spTgt spid="305"/>
                                        </p:tgtEl>
                                        <p:attrNameLst>
                                          <p:attrName>style.visibility</p:attrName>
                                        </p:attrNameLst>
                                      </p:cBhvr>
                                      <p:to>
                                        <p:strVal val="hidden"/>
                                      </p:to>
                                    </p:set>
                                  </p:childTnLst>
                                </p:cTn>
                              </p:par>
                              <p:par>
                                <p:cTn id="66" presetID="9" presetClass="entr" presetSubtype="0" fill="hold" grpId="0" nodeType="withEffect">
                                  <p:stCondLst>
                                    <p:cond delay="0"/>
                                  </p:stCondLst>
                                  <p:childTnLst>
                                    <p:set>
                                      <p:cBhvr>
                                        <p:cTn id="67" dur="1" fill="hold">
                                          <p:stCondLst>
                                            <p:cond delay="0"/>
                                          </p:stCondLst>
                                        </p:cTn>
                                        <p:tgtEl>
                                          <p:spTgt spid="334"/>
                                        </p:tgtEl>
                                        <p:attrNameLst>
                                          <p:attrName>style.visibility</p:attrName>
                                        </p:attrNameLst>
                                      </p:cBhvr>
                                      <p:to>
                                        <p:strVal val="visible"/>
                                      </p:to>
                                    </p:set>
                                    <p:animEffect transition="in" filter="dissolve">
                                      <p:cBhvr>
                                        <p:cTn id="68" dur="500"/>
                                        <p:tgtEl>
                                          <p:spTgt spid="334"/>
                                        </p:tgtEl>
                                      </p:cBhvr>
                                    </p:animEffect>
                                  </p:childTnLst>
                                </p:cTn>
                              </p:par>
                            </p:childTnLst>
                          </p:cTn>
                        </p:par>
                        <p:par>
                          <p:cTn id="69" fill="hold">
                            <p:stCondLst>
                              <p:cond delay="500"/>
                            </p:stCondLst>
                            <p:childTnLst>
                              <p:par>
                                <p:cTn id="70" presetID="9" presetClass="exit" presetSubtype="0" fill="hold" nodeType="afterEffect">
                                  <p:stCondLst>
                                    <p:cond delay="0"/>
                                  </p:stCondLst>
                                  <p:childTnLst>
                                    <p:animEffect transition="out" filter="dissolve">
                                      <p:cBhvr>
                                        <p:cTn id="71" dur="500"/>
                                        <p:tgtEl>
                                          <p:spTgt spid="872"/>
                                        </p:tgtEl>
                                      </p:cBhvr>
                                    </p:animEffect>
                                    <p:set>
                                      <p:cBhvr>
                                        <p:cTn id="72" dur="1" fill="hold">
                                          <p:stCondLst>
                                            <p:cond delay="499"/>
                                          </p:stCondLst>
                                        </p:cTn>
                                        <p:tgtEl>
                                          <p:spTgt spid="872"/>
                                        </p:tgtEl>
                                        <p:attrNameLst>
                                          <p:attrName>style.visibility</p:attrName>
                                        </p:attrNameLst>
                                      </p:cBhvr>
                                      <p:to>
                                        <p:strVal val="hidden"/>
                                      </p:to>
                                    </p:set>
                                  </p:childTnLst>
                                </p:cTn>
                              </p:par>
                              <p:par>
                                <p:cTn id="73" presetID="16" presetClass="entr" presetSubtype="37" fill="hold" grpId="0" nodeType="withEffect">
                                  <p:stCondLst>
                                    <p:cond delay="0"/>
                                  </p:stCondLst>
                                  <p:childTnLst>
                                    <p:set>
                                      <p:cBhvr>
                                        <p:cTn id="74" dur="1" fill="hold">
                                          <p:stCondLst>
                                            <p:cond delay="0"/>
                                          </p:stCondLst>
                                        </p:cTn>
                                        <p:tgtEl>
                                          <p:spTgt spid="327"/>
                                        </p:tgtEl>
                                        <p:attrNameLst>
                                          <p:attrName>style.visibility</p:attrName>
                                        </p:attrNameLst>
                                      </p:cBhvr>
                                      <p:to>
                                        <p:strVal val="visible"/>
                                      </p:to>
                                    </p:set>
                                    <p:animEffect transition="in" filter="barn(outVertical)">
                                      <p:cBhvr>
                                        <p:cTn id="75" dur="500"/>
                                        <p:tgtEl>
                                          <p:spTgt spid="327"/>
                                        </p:tgtEl>
                                      </p:cBhvr>
                                    </p:animEffect>
                                  </p:childTnLst>
                                </p:cTn>
                              </p:par>
                              <p:par>
                                <p:cTn id="76" presetID="27" presetClass="entr" presetSubtype="0" fill="hold" grpId="0" nodeType="withEffect">
                                  <p:stCondLst>
                                    <p:cond delay="0"/>
                                  </p:stCondLst>
                                  <p:iterate type="lt">
                                    <p:tmPct val="50000"/>
                                  </p:iterate>
                                  <p:childTnLst>
                                    <p:set>
                                      <p:cBhvr>
                                        <p:cTn id="77" dur="1" fill="hold">
                                          <p:stCondLst>
                                            <p:cond delay="0"/>
                                          </p:stCondLst>
                                        </p:cTn>
                                        <p:tgtEl>
                                          <p:spTgt spid="328"/>
                                        </p:tgtEl>
                                        <p:attrNameLst>
                                          <p:attrName>style.visibility</p:attrName>
                                        </p:attrNameLst>
                                      </p:cBhvr>
                                      <p:to>
                                        <p:strVal val="visible"/>
                                      </p:to>
                                    </p:set>
                                    <p:anim calcmode="discrete" valueType="clr">
                                      <p:cBhvr override="childStyle">
                                        <p:cTn id="78" dur="80"/>
                                        <p:tgtEl>
                                          <p:spTgt spid="328"/>
                                        </p:tgtEl>
                                        <p:attrNameLst>
                                          <p:attrName>style.color</p:attrName>
                                        </p:attrNameLst>
                                      </p:cBhvr>
                                      <p:tavLst>
                                        <p:tav tm="0">
                                          <p:val>
                                            <p:clrVal>
                                              <a:schemeClr val="folHlink"/>
                                            </p:clrVal>
                                          </p:val>
                                        </p:tav>
                                        <p:tav tm="50000">
                                          <p:val>
                                            <p:clrVal>
                                              <a:schemeClr val="bg1"/>
                                            </p:clrVal>
                                          </p:val>
                                        </p:tav>
                                      </p:tavLst>
                                    </p:anim>
                                    <p:anim calcmode="discrete" valueType="clr">
                                      <p:cBhvr>
                                        <p:cTn id="79" dur="80"/>
                                        <p:tgtEl>
                                          <p:spTgt spid="328"/>
                                        </p:tgtEl>
                                        <p:attrNameLst>
                                          <p:attrName>fillcolor</p:attrName>
                                        </p:attrNameLst>
                                      </p:cBhvr>
                                      <p:tavLst>
                                        <p:tav tm="0">
                                          <p:val>
                                            <p:clrVal>
                                              <a:schemeClr val="accent2"/>
                                            </p:clrVal>
                                          </p:val>
                                        </p:tav>
                                        <p:tav tm="50000">
                                          <p:val>
                                            <p:clrVal>
                                              <a:schemeClr val="hlink"/>
                                            </p:clrVal>
                                          </p:val>
                                        </p:tav>
                                      </p:tavLst>
                                    </p:anim>
                                    <p:set>
                                      <p:cBhvr>
                                        <p:cTn id="80" dur="80"/>
                                        <p:tgtEl>
                                          <p:spTgt spid="328"/>
                                        </p:tgtEl>
                                        <p:attrNameLst>
                                          <p:attrName>fill.type</p:attrName>
                                        </p:attrNameLst>
                                      </p:cBhvr>
                                      <p:to>
                                        <p:strVal val="solid"/>
                                      </p:to>
                                    </p:set>
                                  </p:childTnLst>
                                </p:cTn>
                              </p:par>
                            </p:childTnLst>
                          </p:cTn>
                        </p:par>
                        <p:par>
                          <p:cTn id="81" fill="hold">
                            <p:stCondLst>
                              <p:cond delay="1000"/>
                            </p:stCondLst>
                            <p:childTnLst>
                              <p:par>
                                <p:cTn id="82" presetID="9" presetClass="exit" presetSubtype="0" fill="hold" nodeType="afterEffect">
                                  <p:stCondLst>
                                    <p:cond delay="0"/>
                                  </p:stCondLst>
                                  <p:childTnLst>
                                    <p:animEffect transition="out" filter="dissolve">
                                      <p:cBhvr>
                                        <p:cTn id="83" dur="500"/>
                                        <p:tgtEl>
                                          <p:spTgt spid="873"/>
                                        </p:tgtEl>
                                      </p:cBhvr>
                                    </p:animEffect>
                                    <p:set>
                                      <p:cBhvr>
                                        <p:cTn id="84" dur="1" fill="hold">
                                          <p:stCondLst>
                                            <p:cond delay="499"/>
                                          </p:stCondLst>
                                        </p:cTn>
                                        <p:tgtEl>
                                          <p:spTgt spid="873"/>
                                        </p:tgtEl>
                                        <p:attrNameLst>
                                          <p:attrName>style.visibility</p:attrName>
                                        </p:attrNameLst>
                                      </p:cBhvr>
                                      <p:to>
                                        <p:strVal val="hidden"/>
                                      </p:to>
                                    </p:set>
                                  </p:childTnLst>
                                </p:cTn>
                              </p:par>
                              <p:par>
                                <p:cTn id="85" presetID="16" presetClass="entr" presetSubtype="37" fill="hold" grpId="0" nodeType="withEffect">
                                  <p:stCondLst>
                                    <p:cond delay="0"/>
                                  </p:stCondLst>
                                  <p:childTnLst>
                                    <p:set>
                                      <p:cBhvr>
                                        <p:cTn id="86" dur="1" fill="hold">
                                          <p:stCondLst>
                                            <p:cond delay="0"/>
                                          </p:stCondLst>
                                        </p:cTn>
                                        <p:tgtEl>
                                          <p:spTgt spid="329"/>
                                        </p:tgtEl>
                                        <p:attrNameLst>
                                          <p:attrName>style.visibility</p:attrName>
                                        </p:attrNameLst>
                                      </p:cBhvr>
                                      <p:to>
                                        <p:strVal val="visible"/>
                                      </p:to>
                                    </p:set>
                                    <p:animEffect transition="in" filter="barn(outVertical)">
                                      <p:cBhvr>
                                        <p:cTn id="87" dur="500"/>
                                        <p:tgtEl>
                                          <p:spTgt spid="329"/>
                                        </p:tgtEl>
                                      </p:cBhvr>
                                    </p:animEffect>
                                  </p:childTnLst>
                                </p:cTn>
                              </p:par>
                              <p:par>
                                <p:cTn id="88" presetID="27" presetClass="entr" presetSubtype="0" fill="hold" grpId="0" nodeType="withEffect">
                                  <p:stCondLst>
                                    <p:cond delay="0"/>
                                  </p:stCondLst>
                                  <p:iterate type="lt">
                                    <p:tmPct val="50000"/>
                                  </p:iterate>
                                  <p:childTnLst>
                                    <p:set>
                                      <p:cBhvr>
                                        <p:cTn id="89" dur="1" fill="hold">
                                          <p:stCondLst>
                                            <p:cond delay="0"/>
                                          </p:stCondLst>
                                        </p:cTn>
                                        <p:tgtEl>
                                          <p:spTgt spid="330"/>
                                        </p:tgtEl>
                                        <p:attrNameLst>
                                          <p:attrName>style.visibility</p:attrName>
                                        </p:attrNameLst>
                                      </p:cBhvr>
                                      <p:to>
                                        <p:strVal val="visible"/>
                                      </p:to>
                                    </p:set>
                                    <p:anim calcmode="discrete" valueType="clr">
                                      <p:cBhvr override="childStyle">
                                        <p:cTn id="90" dur="80"/>
                                        <p:tgtEl>
                                          <p:spTgt spid="330"/>
                                        </p:tgtEl>
                                        <p:attrNameLst>
                                          <p:attrName>style.color</p:attrName>
                                        </p:attrNameLst>
                                      </p:cBhvr>
                                      <p:tavLst>
                                        <p:tav tm="0">
                                          <p:val>
                                            <p:clrVal>
                                              <a:schemeClr val="folHlink"/>
                                            </p:clrVal>
                                          </p:val>
                                        </p:tav>
                                        <p:tav tm="50000">
                                          <p:val>
                                            <p:clrVal>
                                              <a:schemeClr val="bg1"/>
                                            </p:clrVal>
                                          </p:val>
                                        </p:tav>
                                      </p:tavLst>
                                    </p:anim>
                                    <p:anim calcmode="discrete" valueType="clr">
                                      <p:cBhvr>
                                        <p:cTn id="91" dur="80"/>
                                        <p:tgtEl>
                                          <p:spTgt spid="330"/>
                                        </p:tgtEl>
                                        <p:attrNameLst>
                                          <p:attrName>fillcolor</p:attrName>
                                        </p:attrNameLst>
                                      </p:cBhvr>
                                      <p:tavLst>
                                        <p:tav tm="0">
                                          <p:val>
                                            <p:clrVal>
                                              <a:schemeClr val="accent2"/>
                                            </p:clrVal>
                                          </p:val>
                                        </p:tav>
                                        <p:tav tm="50000">
                                          <p:val>
                                            <p:clrVal>
                                              <a:schemeClr val="hlink"/>
                                            </p:clrVal>
                                          </p:val>
                                        </p:tav>
                                      </p:tavLst>
                                    </p:anim>
                                    <p:set>
                                      <p:cBhvr>
                                        <p:cTn id="92" dur="80"/>
                                        <p:tgtEl>
                                          <p:spTgt spid="330"/>
                                        </p:tgtEl>
                                        <p:attrNameLst>
                                          <p:attrName>fill.type</p:attrName>
                                        </p:attrNameLst>
                                      </p:cBhvr>
                                      <p:to>
                                        <p:strVal val="solid"/>
                                      </p:to>
                                    </p:set>
                                  </p:childTnLst>
                                </p:cTn>
                              </p:par>
                            </p:childTnLst>
                          </p:cTn>
                        </p:par>
                        <p:par>
                          <p:cTn id="93" fill="hold">
                            <p:stCondLst>
                              <p:cond delay="1500"/>
                            </p:stCondLst>
                            <p:childTnLst>
                              <p:par>
                                <p:cTn id="94" presetID="9" presetClass="exit" presetSubtype="0" fill="hold" nodeType="afterEffect">
                                  <p:stCondLst>
                                    <p:cond delay="0"/>
                                  </p:stCondLst>
                                  <p:childTnLst>
                                    <p:animEffect transition="out" filter="dissolve">
                                      <p:cBhvr>
                                        <p:cTn id="95" dur="500"/>
                                        <p:tgtEl>
                                          <p:spTgt spid="874"/>
                                        </p:tgtEl>
                                      </p:cBhvr>
                                    </p:animEffect>
                                    <p:set>
                                      <p:cBhvr>
                                        <p:cTn id="96" dur="1" fill="hold">
                                          <p:stCondLst>
                                            <p:cond delay="499"/>
                                          </p:stCondLst>
                                        </p:cTn>
                                        <p:tgtEl>
                                          <p:spTgt spid="874"/>
                                        </p:tgtEl>
                                        <p:attrNameLst>
                                          <p:attrName>style.visibility</p:attrName>
                                        </p:attrNameLst>
                                      </p:cBhvr>
                                      <p:to>
                                        <p:strVal val="hidden"/>
                                      </p:to>
                                    </p:set>
                                  </p:childTnLst>
                                </p:cTn>
                              </p:par>
                              <p:par>
                                <p:cTn id="97" presetID="16" presetClass="entr" presetSubtype="37" fill="hold" grpId="0" nodeType="withEffect">
                                  <p:stCondLst>
                                    <p:cond delay="0"/>
                                  </p:stCondLst>
                                  <p:childTnLst>
                                    <p:set>
                                      <p:cBhvr>
                                        <p:cTn id="98" dur="1" fill="hold">
                                          <p:stCondLst>
                                            <p:cond delay="0"/>
                                          </p:stCondLst>
                                        </p:cTn>
                                        <p:tgtEl>
                                          <p:spTgt spid="331"/>
                                        </p:tgtEl>
                                        <p:attrNameLst>
                                          <p:attrName>style.visibility</p:attrName>
                                        </p:attrNameLst>
                                      </p:cBhvr>
                                      <p:to>
                                        <p:strVal val="visible"/>
                                      </p:to>
                                    </p:set>
                                    <p:animEffect transition="in" filter="barn(outVertical)">
                                      <p:cBhvr>
                                        <p:cTn id="99" dur="500"/>
                                        <p:tgtEl>
                                          <p:spTgt spid="331"/>
                                        </p:tgtEl>
                                      </p:cBhvr>
                                    </p:animEffect>
                                  </p:childTnLst>
                                </p:cTn>
                              </p:par>
                              <p:par>
                                <p:cTn id="100" presetID="27" presetClass="entr" presetSubtype="0" fill="hold" grpId="0" nodeType="withEffect">
                                  <p:stCondLst>
                                    <p:cond delay="0"/>
                                  </p:stCondLst>
                                  <p:iterate type="lt">
                                    <p:tmPct val="50000"/>
                                  </p:iterate>
                                  <p:childTnLst>
                                    <p:set>
                                      <p:cBhvr>
                                        <p:cTn id="101" dur="1" fill="hold">
                                          <p:stCondLst>
                                            <p:cond delay="0"/>
                                          </p:stCondLst>
                                        </p:cTn>
                                        <p:tgtEl>
                                          <p:spTgt spid="332"/>
                                        </p:tgtEl>
                                        <p:attrNameLst>
                                          <p:attrName>style.visibility</p:attrName>
                                        </p:attrNameLst>
                                      </p:cBhvr>
                                      <p:to>
                                        <p:strVal val="visible"/>
                                      </p:to>
                                    </p:set>
                                    <p:anim calcmode="discrete" valueType="clr">
                                      <p:cBhvr override="childStyle">
                                        <p:cTn id="102" dur="80"/>
                                        <p:tgtEl>
                                          <p:spTgt spid="332"/>
                                        </p:tgtEl>
                                        <p:attrNameLst>
                                          <p:attrName>style.color</p:attrName>
                                        </p:attrNameLst>
                                      </p:cBhvr>
                                      <p:tavLst>
                                        <p:tav tm="0">
                                          <p:val>
                                            <p:clrVal>
                                              <a:schemeClr val="folHlink"/>
                                            </p:clrVal>
                                          </p:val>
                                        </p:tav>
                                        <p:tav tm="50000">
                                          <p:val>
                                            <p:clrVal>
                                              <a:schemeClr val="bg1"/>
                                            </p:clrVal>
                                          </p:val>
                                        </p:tav>
                                      </p:tavLst>
                                    </p:anim>
                                    <p:anim calcmode="discrete" valueType="clr">
                                      <p:cBhvr>
                                        <p:cTn id="103" dur="80"/>
                                        <p:tgtEl>
                                          <p:spTgt spid="332"/>
                                        </p:tgtEl>
                                        <p:attrNameLst>
                                          <p:attrName>fillcolor</p:attrName>
                                        </p:attrNameLst>
                                      </p:cBhvr>
                                      <p:tavLst>
                                        <p:tav tm="0">
                                          <p:val>
                                            <p:clrVal>
                                              <a:schemeClr val="accent2"/>
                                            </p:clrVal>
                                          </p:val>
                                        </p:tav>
                                        <p:tav tm="50000">
                                          <p:val>
                                            <p:clrVal>
                                              <a:schemeClr val="hlink"/>
                                            </p:clrVal>
                                          </p:val>
                                        </p:tav>
                                      </p:tavLst>
                                    </p:anim>
                                    <p:set>
                                      <p:cBhvr>
                                        <p:cTn id="104" dur="80"/>
                                        <p:tgtEl>
                                          <p:spTgt spid="332"/>
                                        </p:tgtEl>
                                        <p:attrNameLst>
                                          <p:attrName>fill.type</p:attrName>
                                        </p:attrNameLst>
                                      </p:cBhvr>
                                      <p:to>
                                        <p:strVal val="solid"/>
                                      </p:to>
                                    </p:se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316"/>
                                        </p:tgtEl>
                                        <p:attrNameLst>
                                          <p:attrName>style.visibility</p:attrName>
                                        </p:attrNameLst>
                                      </p:cBhvr>
                                      <p:to>
                                        <p:strVal val="visible"/>
                                      </p:to>
                                    </p:set>
                                    <p:animEffect transition="in" filter="fade">
                                      <p:cBhvr>
                                        <p:cTn id="109" dur="1000"/>
                                        <p:tgtEl>
                                          <p:spTgt spid="316"/>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335"/>
                                        </p:tgtEl>
                                        <p:attrNameLst>
                                          <p:attrName>style.visibility</p:attrName>
                                        </p:attrNameLst>
                                      </p:cBhvr>
                                      <p:to>
                                        <p:strVal val="visible"/>
                                      </p:to>
                                    </p:set>
                                    <p:animEffect transition="in" filter="fade">
                                      <p:cBhvr>
                                        <p:cTn id="112" dur="1000"/>
                                        <p:tgtEl>
                                          <p:spTgt spid="335"/>
                                        </p:tgtEl>
                                      </p:cBhvr>
                                    </p:animEffect>
                                  </p:childTnLst>
                                </p:cTn>
                              </p:par>
                              <p:par>
                                <p:cTn id="113" presetID="10" presetClass="exit" presetSubtype="0" fill="hold" nodeType="withEffect">
                                  <p:stCondLst>
                                    <p:cond delay="0"/>
                                  </p:stCondLst>
                                  <p:childTnLst>
                                    <p:animEffect transition="out" filter="fade">
                                      <p:cBhvr>
                                        <p:cTn id="114" dur="1000"/>
                                        <p:tgtEl>
                                          <p:spTgt spid="2"/>
                                        </p:tgtEl>
                                      </p:cBhvr>
                                    </p:animEffect>
                                    <p:set>
                                      <p:cBhvr>
                                        <p:cTn id="115"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 grpId="0"/>
      <p:bldP spid="305" grpId="0"/>
      <p:bldP spid="319" grpId="0" animBg="1"/>
      <p:bldP spid="320" grpId="0"/>
      <p:bldP spid="324" grpId="0"/>
      <p:bldP spid="325" grpId="0" animBg="1"/>
      <p:bldP spid="326" grpId="0"/>
      <p:bldP spid="327" grpId="0" animBg="1"/>
      <p:bldP spid="328" grpId="0"/>
      <p:bldP spid="329" grpId="0" animBg="1"/>
      <p:bldP spid="331" grpId="0" animBg="1"/>
      <p:bldP spid="332" grpId="0"/>
      <p:bldP spid="330" grpId="0"/>
      <p:bldP spid="334" grpId="0"/>
      <p:bldP spid="335" grpId="0" animBg="1"/>
      <p:bldP spid="284" grpId="0" animBg="1"/>
      <p:bldP spid="287" grpId="0"/>
      <p:bldP spid="288" grpId="0"/>
      <p:bldP spid="291" grpId="0" animBg="1"/>
      <p:bldP spid="295" grpId="0"/>
      <p:bldP spid="317" grpId="0" animBg="1"/>
      <p:bldP spid="316" grpId="0" animBg="1"/>
      <p:bldP spid="3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586"/>
          <p:cNvGrpSpPr>
            <a:grpSpLocks/>
          </p:cNvGrpSpPr>
          <p:nvPr/>
        </p:nvGrpSpPr>
        <p:grpSpPr bwMode="auto">
          <a:xfrm>
            <a:off x="228600" y="2819400"/>
            <a:ext cx="4038600" cy="3352800"/>
            <a:chOff x="228600" y="2590800"/>
            <a:chExt cx="4038600" cy="3352812"/>
          </a:xfrm>
        </p:grpSpPr>
        <p:grpSp>
          <p:nvGrpSpPr>
            <p:cNvPr id="23738" name="Group 537"/>
            <p:cNvGrpSpPr>
              <a:grpSpLocks/>
            </p:cNvGrpSpPr>
            <p:nvPr/>
          </p:nvGrpSpPr>
          <p:grpSpPr bwMode="auto">
            <a:xfrm>
              <a:off x="228600" y="2590800"/>
              <a:ext cx="4038600" cy="3352812"/>
              <a:chOff x="2743200" y="1365511"/>
              <a:chExt cx="6400800" cy="4810556"/>
            </a:xfrm>
          </p:grpSpPr>
          <p:sp>
            <p:nvSpPr>
              <p:cNvPr id="23740" name="Rectangle 238"/>
              <p:cNvSpPr>
                <a:spLocks noChangeArrowheads="1"/>
              </p:cNvSpPr>
              <p:nvPr/>
            </p:nvSpPr>
            <p:spPr bwMode="invGray">
              <a:xfrm>
                <a:off x="2743200" y="4804449"/>
                <a:ext cx="6400800" cy="1371600"/>
              </a:xfrm>
              <a:prstGeom prst="roundRect">
                <a:avLst>
                  <a:gd name="adj" fmla="val 0"/>
                </a:avLst>
              </a:prstGeom>
              <a:solidFill>
                <a:srgbClr val="5D87A1">
                  <a:alpha val="50195"/>
                </a:srgbClr>
              </a:solidFill>
              <a:ln w="28575" algn="ctr">
                <a:noFill/>
                <a:round/>
                <a:headEnd/>
                <a:tailEnd/>
              </a:ln>
            </p:spPr>
            <p:txBody>
              <a:bodyPr/>
              <a:lstStyle/>
              <a:p>
                <a:pPr>
                  <a:lnSpc>
                    <a:spcPct val="90000"/>
                  </a:lnSpc>
                </a:pPr>
                <a:endParaRPr lang="en-US">
                  <a:solidFill>
                    <a:srgbClr val="333333"/>
                  </a:solidFill>
                </a:endParaRPr>
              </a:p>
            </p:txBody>
          </p:sp>
          <p:sp>
            <p:nvSpPr>
              <p:cNvPr id="23741" name="Rectangle 242"/>
              <p:cNvSpPr>
                <a:spLocks noChangeArrowheads="1"/>
              </p:cNvSpPr>
              <p:nvPr/>
            </p:nvSpPr>
            <p:spPr bwMode="invGray">
              <a:xfrm>
                <a:off x="2743200" y="1365511"/>
                <a:ext cx="6400800" cy="619539"/>
              </a:xfrm>
              <a:prstGeom prst="roundRect">
                <a:avLst>
                  <a:gd name="adj" fmla="val 0"/>
                </a:avLst>
              </a:prstGeom>
              <a:solidFill>
                <a:srgbClr val="80A1B6">
                  <a:alpha val="20000"/>
                </a:srgbClr>
              </a:solidFill>
              <a:ln w="28575" algn="ctr">
                <a:noFill/>
                <a:round/>
                <a:headEnd/>
                <a:tailEnd/>
              </a:ln>
            </p:spPr>
            <p:txBody>
              <a:bodyPr/>
              <a:lstStyle/>
              <a:p>
                <a:pPr>
                  <a:lnSpc>
                    <a:spcPct val="90000"/>
                  </a:lnSpc>
                </a:pPr>
                <a:endParaRPr lang="en-US">
                  <a:solidFill>
                    <a:srgbClr val="333333"/>
                  </a:solidFill>
                </a:endParaRPr>
              </a:p>
            </p:txBody>
          </p:sp>
          <p:sp>
            <p:nvSpPr>
              <p:cNvPr id="23742" name="Rectangle 241"/>
              <p:cNvSpPr>
                <a:spLocks noChangeArrowheads="1"/>
              </p:cNvSpPr>
              <p:nvPr/>
            </p:nvSpPr>
            <p:spPr bwMode="invGray">
              <a:xfrm>
                <a:off x="2743200" y="2061250"/>
                <a:ext cx="6400800" cy="1066800"/>
              </a:xfrm>
              <a:prstGeom prst="roundRect">
                <a:avLst>
                  <a:gd name="adj" fmla="val 0"/>
                </a:avLst>
              </a:prstGeom>
              <a:solidFill>
                <a:srgbClr val="5D87A1">
                  <a:alpha val="30196"/>
                </a:srgbClr>
              </a:solidFill>
              <a:ln w="28575" algn="ctr">
                <a:noFill/>
                <a:round/>
                <a:headEnd/>
                <a:tailEnd/>
              </a:ln>
            </p:spPr>
            <p:txBody>
              <a:bodyPr/>
              <a:lstStyle/>
              <a:p>
                <a:pPr>
                  <a:lnSpc>
                    <a:spcPct val="90000"/>
                  </a:lnSpc>
                </a:pPr>
                <a:endParaRPr lang="en-US">
                  <a:solidFill>
                    <a:srgbClr val="333333"/>
                  </a:solidFill>
                </a:endParaRPr>
              </a:p>
            </p:txBody>
          </p:sp>
          <p:sp>
            <p:nvSpPr>
              <p:cNvPr id="23743" name="Rectangle 239"/>
              <p:cNvSpPr>
                <a:spLocks noChangeArrowheads="1"/>
              </p:cNvSpPr>
              <p:nvPr/>
            </p:nvSpPr>
            <p:spPr bwMode="invGray">
              <a:xfrm>
                <a:off x="2743200" y="3204249"/>
                <a:ext cx="6400800" cy="1524000"/>
              </a:xfrm>
              <a:prstGeom prst="roundRect">
                <a:avLst>
                  <a:gd name="adj" fmla="val 0"/>
                </a:avLst>
              </a:prstGeom>
              <a:solidFill>
                <a:srgbClr val="5D87A1">
                  <a:alpha val="39999"/>
                </a:srgbClr>
              </a:solidFill>
              <a:ln w="28575" algn="ctr">
                <a:noFill/>
                <a:round/>
                <a:headEnd/>
                <a:tailEnd/>
              </a:ln>
            </p:spPr>
            <p:txBody>
              <a:bodyPr/>
              <a:lstStyle/>
              <a:p>
                <a:pPr>
                  <a:lnSpc>
                    <a:spcPct val="90000"/>
                  </a:lnSpc>
                </a:pPr>
                <a:endParaRPr lang="en-US">
                  <a:solidFill>
                    <a:srgbClr val="333333"/>
                  </a:solidFill>
                </a:endParaRPr>
              </a:p>
            </p:txBody>
          </p:sp>
          <p:sp>
            <p:nvSpPr>
              <p:cNvPr id="23744" name="Line 1410"/>
              <p:cNvSpPr>
                <a:spLocks noChangeShapeType="1"/>
              </p:cNvSpPr>
              <p:nvPr/>
            </p:nvSpPr>
            <p:spPr bwMode="auto">
              <a:xfrm>
                <a:off x="4470400" y="4271050"/>
                <a:ext cx="968375" cy="0"/>
              </a:xfrm>
              <a:prstGeom prst="line">
                <a:avLst/>
              </a:prstGeom>
              <a:noFill/>
              <a:ln w="25400">
                <a:solidFill>
                  <a:schemeClr val="hlink"/>
                </a:solidFill>
                <a:round/>
                <a:headEnd/>
                <a:tailEnd/>
              </a:ln>
            </p:spPr>
            <p:txBody>
              <a:bodyPr wrap="none" lIns="0" tIns="0" rIns="0" bIns="0" anchor="ctr"/>
              <a:lstStyle/>
              <a:p>
                <a:endParaRPr lang="en-US"/>
              </a:p>
            </p:txBody>
          </p:sp>
          <p:sp>
            <p:nvSpPr>
              <p:cNvPr id="23745" name="Freeform 191"/>
              <p:cNvSpPr>
                <a:spLocks/>
              </p:cNvSpPr>
              <p:nvPr/>
            </p:nvSpPr>
            <p:spPr bwMode="auto">
              <a:xfrm>
                <a:off x="3352800" y="4347250"/>
                <a:ext cx="990600" cy="1014413"/>
              </a:xfrm>
              <a:custGeom>
                <a:avLst/>
                <a:gdLst>
                  <a:gd name="T0" fmla="*/ 0 w 336"/>
                  <a:gd name="T1" fmla="*/ 2147483647 h 639"/>
                  <a:gd name="T2" fmla="*/ 0 w 336"/>
                  <a:gd name="T3" fmla="*/ 2147483647 h 639"/>
                  <a:gd name="T4" fmla="*/ 2147483647 w 336"/>
                  <a:gd name="T5" fmla="*/ 2147483647 h 639"/>
                  <a:gd name="T6" fmla="*/ 2147483647 w 336"/>
                  <a:gd name="T7" fmla="*/ 0 h 639"/>
                  <a:gd name="T8" fmla="*/ 0 60000 65536"/>
                  <a:gd name="T9" fmla="*/ 0 60000 65536"/>
                  <a:gd name="T10" fmla="*/ 0 60000 65536"/>
                  <a:gd name="T11" fmla="*/ 0 60000 65536"/>
                  <a:gd name="T12" fmla="*/ 0 w 336"/>
                  <a:gd name="T13" fmla="*/ 0 h 639"/>
                  <a:gd name="T14" fmla="*/ 336 w 336"/>
                  <a:gd name="T15" fmla="*/ 639 h 639"/>
                </a:gdLst>
                <a:ahLst/>
                <a:cxnLst>
                  <a:cxn ang="T8">
                    <a:pos x="T0" y="T1"/>
                  </a:cxn>
                  <a:cxn ang="T9">
                    <a:pos x="T2" y="T3"/>
                  </a:cxn>
                  <a:cxn ang="T10">
                    <a:pos x="T4" y="T5"/>
                  </a:cxn>
                  <a:cxn ang="T11">
                    <a:pos x="T6" y="T7"/>
                  </a:cxn>
                </a:cxnLst>
                <a:rect l="T12" t="T13" r="T14" b="T15"/>
                <a:pathLst>
                  <a:path w="336" h="639">
                    <a:moveTo>
                      <a:pt x="0" y="639"/>
                    </a:moveTo>
                    <a:lnTo>
                      <a:pt x="0" y="317"/>
                    </a:lnTo>
                    <a:lnTo>
                      <a:pt x="336" y="317"/>
                    </a:lnTo>
                    <a:lnTo>
                      <a:pt x="336" y="0"/>
                    </a:lnTo>
                  </a:path>
                </a:pathLst>
              </a:custGeom>
              <a:noFill/>
              <a:ln w="25400">
                <a:solidFill>
                  <a:schemeClr val="hlink"/>
                </a:solidFill>
                <a:round/>
                <a:headEnd/>
                <a:tailEnd/>
              </a:ln>
            </p:spPr>
            <p:txBody>
              <a:bodyPr wrap="none" lIns="0" tIns="0" rIns="0" bIns="0" anchor="ctr"/>
              <a:lstStyle/>
              <a:p>
                <a:endParaRPr lang="en-US"/>
              </a:p>
            </p:txBody>
          </p:sp>
          <p:sp>
            <p:nvSpPr>
              <p:cNvPr id="23746" name="Freeform 192"/>
              <p:cNvSpPr>
                <a:spLocks/>
              </p:cNvSpPr>
              <p:nvPr/>
            </p:nvSpPr>
            <p:spPr bwMode="auto">
              <a:xfrm>
                <a:off x="3429000" y="4347250"/>
                <a:ext cx="1905000" cy="1028700"/>
              </a:xfrm>
              <a:custGeom>
                <a:avLst/>
                <a:gdLst>
                  <a:gd name="T0" fmla="*/ 0 w 914"/>
                  <a:gd name="T1" fmla="*/ 2147483647 h 648"/>
                  <a:gd name="T2" fmla="*/ 2147483647 w 914"/>
                  <a:gd name="T3" fmla="*/ 2147483647 h 648"/>
                  <a:gd name="T4" fmla="*/ 2147483647 w 914"/>
                  <a:gd name="T5" fmla="*/ 2147483647 h 648"/>
                  <a:gd name="T6" fmla="*/ 2147483647 w 914"/>
                  <a:gd name="T7" fmla="*/ 0 h 648"/>
                  <a:gd name="T8" fmla="*/ 0 60000 65536"/>
                  <a:gd name="T9" fmla="*/ 0 60000 65536"/>
                  <a:gd name="T10" fmla="*/ 0 60000 65536"/>
                  <a:gd name="T11" fmla="*/ 0 60000 65536"/>
                  <a:gd name="T12" fmla="*/ 0 w 914"/>
                  <a:gd name="T13" fmla="*/ 0 h 648"/>
                  <a:gd name="T14" fmla="*/ 914 w 914"/>
                  <a:gd name="T15" fmla="*/ 648 h 648"/>
                </a:gdLst>
                <a:ahLst/>
                <a:cxnLst>
                  <a:cxn ang="T8">
                    <a:pos x="T0" y="T1"/>
                  </a:cxn>
                  <a:cxn ang="T9">
                    <a:pos x="T2" y="T3"/>
                  </a:cxn>
                  <a:cxn ang="T10">
                    <a:pos x="T4" y="T5"/>
                  </a:cxn>
                  <a:cxn ang="T11">
                    <a:pos x="T6" y="T7"/>
                  </a:cxn>
                </a:cxnLst>
                <a:rect l="T12" t="T13" r="T14" b="T15"/>
                <a:pathLst>
                  <a:path w="914" h="648">
                    <a:moveTo>
                      <a:pt x="0" y="648"/>
                    </a:moveTo>
                    <a:cubicBezTo>
                      <a:pt x="1" y="555"/>
                      <a:pt x="1" y="463"/>
                      <a:pt x="2" y="370"/>
                    </a:cubicBezTo>
                    <a:lnTo>
                      <a:pt x="914" y="370"/>
                    </a:lnTo>
                    <a:lnTo>
                      <a:pt x="914" y="0"/>
                    </a:lnTo>
                  </a:path>
                </a:pathLst>
              </a:custGeom>
              <a:noFill/>
              <a:ln w="25400">
                <a:solidFill>
                  <a:schemeClr val="hlink"/>
                </a:solidFill>
                <a:round/>
                <a:headEnd/>
                <a:tailEnd/>
              </a:ln>
            </p:spPr>
            <p:txBody>
              <a:bodyPr wrap="none" lIns="0" tIns="0" rIns="0" bIns="0" anchor="ctr"/>
              <a:lstStyle/>
              <a:p>
                <a:endParaRPr lang="en-US"/>
              </a:p>
            </p:txBody>
          </p:sp>
          <p:sp>
            <p:nvSpPr>
              <p:cNvPr id="23747" name="Freeform 193"/>
              <p:cNvSpPr>
                <a:spLocks/>
              </p:cNvSpPr>
              <p:nvPr/>
            </p:nvSpPr>
            <p:spPr bwMode="auto">
              <a:xfrm>
                <a:off x="4191000" y="4271050"/>
                <a:ext cx="1219200" cy="1066800"/>
              </a:xfrm>
              <a:custGeom>
                <a:avLst/>
                <a:gdLst>
                  <a:gd name="T0" fmla="*/ 0 w 528"/>
                  <a:gd name="T1" fmla="*/ 2147483647 h 480"/>
                  <a:gd name="T2" fmla="*/ 0 w 528"/>
                  <a:gd name="T3" fmla="*/ 2147483647 h 480"/>
                  <a:gd name="T4" fmla="*/ 2147483647 w 528"/>
                  <a:gd name="T5" fmla="*/ 2147483647 h 480"/>
                  <a:gd name="T6" fmla="*/ 2147483647 w 528"/>
                  <a:gd name="T7" fmla="*/ 0 h 480"/>
                  <a:gd name="T8" fmla="*/ 0 60000 65536"/>
                  <a:gd name="T9" fmla="*/ 0 60000 65536"/>
                  <a:gd name="T10" fmla="*/ 0 60000 65536"/>
                  <a:gd name="T11" fmla="*/ 0 60000 65536"/>
                  <a:gd name="T12" fmla="*/ 0 w 528"/>
                  <a:gd name="T13" fmla="*/ 0 h 480"/>
                  <a:gd name="T14" fmla="*/ 528 w 528"/>
                  <a:gd name="T15" fmla="*/ 480 h 480"/>
                </a:gdLst>
                <a:ahLst/>
                <a:cxnLst>
                  <a:cxn ang="T8">
                    <a:pos x="T0" y="T1"/>
                  </a:cxn>
                  <a:cxn ang="T9">
                    <a:pos x="T2" y="T3"/>
                  </a:cxn>
                  <a:cxn ang="T10">
                    <a:pos x="T4" y="T5"/>
                  </a:cxn>
                  <a:cxn ang="T11">
                    <a:pos x="T6" y="T7"/>
                  </a:cxn>
                </a:cxnLst>
                <a:rect l="T12" t="T13" r="T14" b="T15"/>
                <a:pathLst>
                  <a:path w="528" h="480">
                    <a:moveTo>
                      <a:pt x="0" y="480"/>
                    </a:moveTo>
                    <a:lnTo>
                      <a:pt x="0" y="384"/>
                    </a:lnTo>
                    <a:lnTo>
                      <a:pt x="528" y="384"/>
                    </a:lnTo>
                    <a:lnTo>
                      <a:pt x="528" y="0"/>
                    </a:lnTo>
                  </a:path>
                </a:pathLst>
              </a:custGeom>
              <a:noFill/>
              <a:ln w="25400">
                <a:solidFill>
                  <a:schemeClr val="hlink"/>
                </a:solidFill>
                <a:round/>
                <a:headEnd/>
                <a:tailEnd/>
              </a:ln>
            </p:spPr>
            <p:txBody>
              <a:bodyPr wrap="none" lIns="0" tIns="0" rIns="0" bIns="0" anchor="ctr"/>
              <a:lstStyle/>
              <a:p>
                <a:endParaRPr lang="en-US"/>
              </a:p>
            </p:txBody>
          </p:sp>
          <p:sp>
            <p:nvSpPr>
              <p:cNvPr id="23748" name="Freeform 194"/>
              <p:cNvSpPr>
                <a:spLocks/>
              </p:cNvSpPr>
              <p:nvPr/>
            </p:nvSpPr>
            <p:spPr bwMode="auto">
              <a:xfrm>
                <a:off x="4953000" y="4356775"/>
                <a:ext cx="533400" cy="1028700"/>
              </a:xfrm>
              <a:custGeom>
                <a:avLst/>
                <a:gdLst>
                  <a:gd name="T0" fmla="*/ 2147483647 w 240"/>
                  <a:gd name="T1" fmla="*/ 2147483647 h 564"/>
                  <a:gd name="T2" fmla="*/ 0 w 240"/>
                  <a:gd name="T3" fmla="*/ 2147483647 h 564"/>
                  <a:gd name="T4" fmla="*/ 2147483647 w 240"/>
                  <a:gd name="T5" fmla="*/ 2147483647 h 564"/>
                  <a:gd name="T6" fmla="*/ 2147483647 w 240"/>
                  <a:gd name="T7" fmla="*/ 0 h 564"/>
                  <a:gd name="T8" fmla="*/ 0 60000 65536"/>
                  <a:gd name="T9" fmla="*/ 0 60000 65536"/>
                  <a:gd name="T10" fmla="*/ 0 60000 65536"/>
                  <a:gd name="T11" fmla="*/ 0 60000 65536"/>
                  <a:gd name="T12" fmla="*/ 0 w 240"/>
                  <a:gd name="T13" fmla="*/ 0 h 564"/>
                  <a:gd name="T14" fmla="*/ 240 w 240"/>
                  <a:gd name="T15" fmla="*/ 564 h 564"/>
                </a:gdLst>
                <a:ahLst/>
                <a:cxnLst>
                  <a:cxn ang="T8">
                    <a:pos x="T0" y="T1"/>
                  </a:cxn>
                  <a:cxn ang="T9">
                    <a:pos x="T2" y="T3"/>
                  </a:cxn>
                  <a:cxn ang="T10">
                    <a:pos x="T4" y="T5"/>
                  </a:cxn>
                  <a:cxn ang="T11">
                    <a:pos x="T6" y="T7"/>
                  </a:cxn>
                </a:cxnLst>
                <a:rect l="T12" t="T13" r="T14" b="T15"/>
                <a:pathLst>
                  <a:path w="240" h="564">
                    <a:moveTo>
                      <a:pt x="2" y="564"/>
                    </a:moveTo>
                    <a:cubicBezTo>
                      <a:pt x="1" y="505"/>
                      <a:pt x="1" y="530"/>
                      <a:pt x="0" y="471"/>
                    </a:cubicBezTo>
                    <a:lnTo>
                      <a:pt x="240" y="471"/>
                    </a:lnTo>
                    <a:lnTo>
                      <a:pt x="240" y="0"/>
                    </a:lnTo>
                  </a:path>
                </a:pathLst>
              </a:custGeom>
              <a:noFill/>
              <a:ln w="25400">
                <a:solidFill>
                  <a:schemeClr val="hlink"/>
                </a:solidFill>
                <a:round/>
                <a:headEnd/>
                <a:tailEnd/>
              </a:ln>
            </p:spPr>
            <p:txBody>
              <a:bodyPr wrap="none" lIns="0" tIns="0" rIns="0" bIns="0" anchor="ctr"/>
              <a:lstStyle/>
              <a:p>
                <a:endParaRPr lang="en-US"/>
              </a:p>
            </p:txBody>
          </p:sp>
          <p:sp>
            <p:nvSpPr>
              <p:cNvPr id="23749" name="Freeform 195"/>
              <p:cNvSpPr>
                <a:spLocks/>
              </p:cNvSpPr>
              <p:nvPr/>
            </p:nvSpPr>
            <p:spPr bwMode="auto">
              <a:xfrm flipH="1">
                <a:off x="4495800" y="4347250"/>
                <a:ext cx="1143000" cy="1066800"/>
              </a:xfrm>
              <a:custGeom>
                <a:avLst/>
                <a:gdLst>
                  <a:gd name="T0" fmla="*/ 0 w 288"/>
                  <a:gd name="T1" fmla="*/ 2147483647 h 611"/>
                  <a:gd name="T2" fmla="*/ 0 w 288"/>
                  <a:gd name="T3" fmla="*/ 2147483647 h 611"/>
                  <a:gd name="T4" fmla="*/ 2147483647 w 288"/>
                  <a:gd name="T5" fmla="*/ 2147483647 h 611"/>
                  <a:gd name="T6" fmla="*/ 2147483647 w 288"/>
                  <a:gd name="T7" fmla="*/ 0 h 611"/>
                  <a:gd name="T8" fmla="*/ 0 60000 65536"/>
                  <a:gd name="T9" fmla="*/ 0 60000 65536"/>
                  <a:gd name="T10" fmla="*/ 0 60000 65536"/>
                  <a:gd name="T11" fmla="*/ 0 60000 65536"/>
                  <a:gd name="T12" fmla="*/ 0 w 288"/>
                  <a:gd name="T13" fmla="*/ 0 h 611"/>
                  <a:gd name="T14" fmla="*/ 288 w 288"/>
                  <a:gd name="T15" fmla="*/ 611 h 611"/>
                </a:gdLst>
                <a:ahLst/>
                <a:cxnLst>
                  <a:cxn ang="T8">
                    <a:pos x="T0" y="T1"/>
                  </a:cxn>
                  <a:cxn ang="T9">
                    <a:pos x="T2" y="T3"/>
                  </a:cxn>
                  <a:cxn ang="T10">
                    <a:pos x="T4" y="T5"/>
                  </a:cxn>
                  <a:cxn ang="T11">
                    <a:pos x="T6" y="T7"/>
                  </a:cxn>
                </a:cxnLst>
                <a:rect l="T12" t="T13" r="T14" b="T15"/>
                <a:pathLst>
                  <a:path w="288" h="611">
                    <a:moveTo>
                      <a:pt x="0" y="611"/>
                    </a:moveTo>
                    <a:lnTo>
                      <a:pt x="0" y="288"/>
                    </a:lnTo>
                    <a:lnTo>
                      <a:pt x="288" y="288"/>
                    </a:lnTo>
                    <a:lnTo>
                      <a:pt x="288" y="0"/>
                    </a:lnTo>
                  </a:path>
                </a:pathLst>
              </a:custGeom>
              <a:noFill/>
              <a:ln w="25400">
                <a:solidFill>
                  <a:schemeClr val="hlink"/>
                </a:solidFill>
                <a:round/>
                <a:headEnd/>
                <a:tailEnd/>
              </a:ln>
            </p:spPr>
            <p:txBody>
              <a:bodyPr wrap="none" lIns="0" tIns="0" rIns="0" bIns="0" anchor="ctr"/>
              <a:lstStyle/>
              <a:p>
                <a:endParaRPr lang="en-US"/>
              </a:p>
            </p:txBody>
          </p:sp>
          <p:grpSp>
            <p:nvGrpSpPr>
              <p:cNvPr id="23750" name="Group 246"/>
              <p:cNvGrpSpPr>
                <a:grpSpLocks/>
              </p:cNvGrpSpPr>
              <p:nvPr/>
            </p:nvGrpSpPr>
            <p:grpSpPr bwMode="auto">
              <a:xfrm>
                <a:off x="3129818" y="5407707"/>
                <a:ext cx="504362" cy="768351"/>
                <a:chOff x="3663218" y="5708650"/>
                <a:chExt cx="504362" cy="768351"/>
              </a:xfrm>
            </p:grpSpPr>
            <p:sp>
              <p:nvSpPr>
                <p:cNvPr id="23942" name="Line 199"/>
                <p:cNvSpPr>
                  <a:spLocks noChangeShapeType="1"/>
                </p:cNvSpPr>
                <p:nvPr/>
              </p:nvSpPr>
              <p:spPr bwMode="auto">
                <a:xfrm flipV="1">
                  <a:off x="3908425" y="5708650"/>
                  <a:ext cx="0" cy="234950"/>
                </a:xfrm>
                <a:prstGeom prst="line">
                  <a:avLst/>
                </a:prstGeom>
                <a:noFill/>
                <a:ln w="25400">
                  <a:solidFill>
                    <a:schemeClr val="folHlink"/>
                  </a:solidFill>
                  <a:round/>
                  <a:headEnd/>
                  <a:tailEnd/>
                </a:ln>
              </p:spPr>
              <p:txBody>
                <a:bodyPr wrap="none" lIns="0" tIns="0" rIns="0" bIns="0" anchor="ctr"/>
                <a:lstStyle/>
                <a:p>
                  <a:endParaRPr lang="en-US"/>
                </a:p>
              </p:txBody>
            </p:sp>
            <p:grpSp>
              <p:nvGrpSpPr>
                <p:cNvPr id="23943" name="Group 242"/>
                <p:cNvGrpSpPr>
                  <a:grpSpLocks/>
                </p:cNvGrpSpPr>
                <p:nvPr/>
              </p:nvGrpSpPr>
              <p:grpSpPr bwMode="auto">
                <a:xfrm>
                  <a:off x="3663218" y="5940425"/>
                  <a:ext cx="504362" cy="536576"/>
                  <a:chOff x="3663218" y="5940425"/>
                  <a:chExt cx="504362" cy="536576"/>
                </a:xfrm>
              </p:grpSpPr>
              <p:sp>
                <p:nvSpPr>
                  <p:cNvPr id="23944" name="Freeform 198"/>
                  <p:cNvSpPr>
                    <a:spLocks/>
                  </p:cNvSpPr>
                  <p:nvPr/>
                </p:nvSpPr>
                <p:spPr bwMode="auto">
                  <a:xfrm>
                    <a:off x="37084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3945" name="Line 200"/>
                  <p:cNvSpPr>
                    <a:spLocks noChangeShapeType="1"/>
                  </p:cNvSpPr>
                  <p:nvPr/>
                </p:nvSpPr>
                <p:spPr bwMode="auto">
                  <a:xfrm flipV="1">
                    <a:off x="38465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3946" name="Line 201"/>
                  <p:cNvSpPr>
                    <a:spLocks noChangeShapeType="1"/>
                  </p:cNvSpPr>
                  <p:nvPr/>
                </p:nvSpPr>
                <p:spPr bwMode="auto">
                  <a:xfrm flipV="1">
                    <a:off x="39798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3947" name="Group 1302"/>
                  <p:cNvGrpSpPr>
                    <a:grpSpLocks/>
                  </p:cNvGrpSpPr>
                  <p:nvPr/>
                </p:nvGrpSpPr>
                <p:grpSpPr bwMode="auto">
                  <a:xfrm>
                    <a:off x="3663218" y="6084888"/>
                    <a:ext cx="504362" cy="392113"/>
                    <a:chOff x="949" y="3648"/>
                    <a:chExt cx="449" cy="350"/>
                  </a:xfrm>
                </p:grpSpPr>
                <p:grpSp>
                  <p:nvGrpSpPr>
                    <p:cNvPr id="23948" name="Group 1303"/>
                    <p:cNvGrpSpPr>
                      <a:grpSpLocks/>
                    </p:cNvGrpSpPr>
                    <p:nvPr/>
                  </p:nvGrpSpPr>
                  <p:grpSpPr bwMode="auto">
                    <a:xfrm>
                      <a:off x="949" y="3648"/>
                      <a:ext cx="449" cy="158"/>
                      <a:chOff x="2721" y="3120"/>
                      <a:chExt cx="543" cy="192"/>
                    </a:xfrm>
                  </p:grpSpPr>
                  <p:pic>
                    <p:nvPicPr>
                      <p:cNvPr id="23954" name="Picture 71" descr="Server-Grey.png"/>
                      <p:cNvPicPr>
                        <a:picLocks noChangeAspect="1"/>
                      </p:cNvPicPr>
                      <p:nvPr/>
                    </p:nvPicPr>
                    <p:blipFill>
                      <a:blip r:embed="rId4" cstate="print"/>
                      <a:srcRect/>
                      <a:stretch>
                        <a:fillRect/>
                      </a:stretch>
                    </p:blipFill>
                    <p:spPr bwMode="auto">
                      <a:xfrm>
                        <a:off x="2721" y="3120"/>
                        <a:ext cx="111" cy="192"/>
                      </a:xfrm>
                      <a:prstGeom prst="rect">
                        <a:avLst/>
                      </a:prstGeom>
                      <a:noFill/>
                      <a:ln w="9525">
                        <a:noFill/>
                        <a:miter lim="800000"/>
                        <a:headEnd/>
                        <a:tailEnd/>
                      </a:ln>
                    </p:spPr>
                  </p:pic>
                  <p:pic>
                    <p:nvPicPr>
                      <p:cNvPr id="23955" name="Picture 71" descr="Server-Grey.png"/>
                      <p:cNvPicPr>
                        <a:picLocks noChangeAspect="1"/>
                      </p:cNvPicPr>
                      <p:nvPr/>
                    </p:nvPicPr>
                    <p:blipFill>
                      <a:blip r:embed="rId4" cstate="print"/>
                      <a:srcRect/>
                      <a:stretch>
                        <a:fillRect/>
                      </a:stretch>
                    </p:blipFill>
                    <p:spPr bwMode="auto">
                      <a:xfrm>
                        <a:off x="2865" y="3120"/>
                        <a:ext cx="111" cy="192"/>
                      </a:xfrm>
                      <a:prstGeom prst="rect">
                        <a:avLst/>
                      </a:prstGeom>
                      <a:noFill/>
                      <a:ln w="9525">
                        <a:noFill/>
                        <a:miter lim="800000"/>
                        <a:headEnd/>
                        <a:tailEnd/>
                      </a:ln>
                    </p:spPr>
                  </p:pic>
                  <p:pic>
                    <p:nvPicPr>
                      <p:cNvPr id="23956" name="Picture 71" descr="Server-Grey.png"/>
                      <p:cNvPicPr>
                        <a:picLocks noChangeAspect="1"/>
                      </p:cNvPicPr>
                      <p:nvPr/>
                    </p:nvPicPr>
                    <p:blipFill>
                      <a:blip r:embed="rId4" cstate="print"/>
                      <a:srcRect/>
                      <a:stretch>
                        <a:fillRect/>
                      </a:stretch>
                    </p:blipFill>
                    <p:spPr bwMode="auto">
                      <a:xfrm>
                        <a:off x="3009" y="3120"/>
                        <a:ext cx="111" cy="192"/>
                      </a:xfrm>
                      <a:prstGeom prst="rect">
                        <a:avLst/>
                      </a:prstGeom>
                      <a:noFill/>
                      <a:ln w="9525">
                        <a:noFill/>
                        <a:miter lim="800000"/>
                        <a:headEnd/>
                        <a:tailEnd/>
                      </a:ln>
                    </p:spPr>
                  </p:pic>
                  <p:pic>
                    <p:nvPicPr>
                      <p:cNvPr id="23957" name="Picture 71" descr="Server-Grey.png"/>
                      <p:cNvPicPr>
                        <a:picLocks noChangeAspect="1"/>
                      </p:cNvPicPr>
                      <p:nvPr/>
                    </p:nvPicPr>
                    <p:blipFill>
                      <a:blip r:embed="rId4" cstate="print"/>
                      <a:srcRect/>
                      <a:stretch>
                        <a:fillRect/>
                      </a:stretch>
                    </p:blipFill>
                    <p:spPr bwMode="auto">
                      <a:xfrm>
                        <a:off x="3153" y="3120"/>
                        <a:ext cx="111" cy="192"/>
                      </a:xfrm>
                      <a:prstGeom prst="rect">
                        <a:avLst/>
                      </a:prstGeom>
                      <a:noFill/>
                      <a:ln w="9525">
                        <a:noFill/>
                        <a:miter lim="800000"/>
                        <a:headEnd/>
                        <a:tailEnd/>
                      </a:ln>
                    </p:spPr>
                  </p:pic>
                </p:grpSp>
                <p:grpSp>
                  <p:nvGrpSpPr>
                    <p:cNvPr id="23949" name="Group 1308"/>
                    <p:cNvGrpSpPr>
                      <a:grpSpLocks/>
                    </p:cNvGrpSpPr>
                    <p:nvPr/>
                  </p:nvGrpSpPr>
                  <p:grpSpPr bwMode="auto">
                    <a:xfrm>
                      <a:off x="949" y="3840"/>
                      <a:ext cx="449" cy="158"/>
                      <a:chOff x="2721" y="3120"/>
                      <a:chExt cx="543" cy="192"/>
                    </a:xfrm>
                  </p:grpSpPr>
                  <p:pic>
                    <p:nvPicPr>
                      <p:cNvPr id="23950" name="Picture 71" descr="Server-Grey.png"/>
                      <p:cNvPicPr>
                        <a:picLocks noChangeAspect="1"/>
                      </p:cNvPicPr>
                      <p:nvPr/>
                    </p:nvPicPr>
                    <p:blipFill>
                      <a:blip r:embed="rId4" cstate="print"/>
                      <a:srcRect/>
                      <a:stretch>
                        <a:fillRect/>
                      </a:stretch>
                    </p:blipFill>
                    <p:spPr bwMode="auto">
                      <a:xfrm>
                        <a:off x="2721" y="3120"/>
                        <a:ext cx="111" cy="192"/>
                      </a:xfrm>
                      <a:prstGeom prst="rect">
                        <a:avLst/>
                      </a:prstGeom>
                      <a:noFill/>
                      <a:ln w="9525">
                        <a:noFill/>
                        <a:miter lim="800000"/>
                        <a:headEnd/>
                        <a:tailEnd/>
                      </a:ln>
                    </p:spPr>
                  </p:pic>
                  <p:pic>
                    <p:nvPicPr>
                      <p:cNvPr id="23951" name="Picture 71" descr="Server-Grey.png"/>
                      <p:cNvPicPr>
                        <a:picLocks noChangeAspect="1"/>
                      </p:cNvPicPr>
                      <p:nvPr/>
                    </p:nvPicPr>
                    <p:blipFill>
                      <a:blip r:embed="rId4" cstate="print"/>
                      <a:srcRect/>
                      <a:stretch>
                        <a:fillRect/>
                      </a:stretch>
                    </p:blipFill>
                    <p:spPr bwMode="auto">
                      <a:xfrm>
                        <a:off x="2865" y="3120"/>
                        <a:ext cx="111" cy="192"/>
                      </a:xfrm>
                      <a:prstGeom prst="rect">
                        <a:avLst/>
                      </a:prstGeom>
                      <a:noFill/>
                      <a:ln w="9525">
                        <a:noFill/>
                        <a:miter lim="800000"/>
                        <a:headEnd/>
                        <a:tailEnd/>
                      </a:ln>
                    </p:spPr>
                  </p:pic>
                  <p:pic>
                    <p:nvPicPr>
                      <p:cNvPr id="23952" name="Picture 71" descr="Server-Grey.png"/>
                      <p:cNvPicPr>
                        <a:picLocks noChangeAspect="1"/>
                      </p:cNvPicPr>
                      <p:nvPr/>
                    </p:nvPicPr>
                    <p:blipFill>
                      <a:blip r:embed="rId4" cstate="print"/>
                      <a:srcRect/>
                      <a:stretch>
                        <a:fillRect/>
                      </a:stretch>
                    </p:blipFill>
                    <p:spPr bwMode="auto">
                      <a:xfrm>
                        <a:off x="3009" y="3120"/>
                        <a:ext cx="111" cy="192"/>
                      </a:xfrm>
                      <a:prstGeom prst="rect">
                        <a:avLst/>
                      </a:prstGeom>
                      <a:noFill/>
                      <a:ln w="9525">
                        <a:noFill/>
                        <a:miter lim="800000"/>
                        <a:headEnd/>
                        <a:tailEnd/>
                      </a:ln>
                    </p:spPr>
                  </p:pic>
                  <p:pic>
                    <p:nvPicPr>
                      <p:cNvPr id="23953" name="Picture 71" descr="Server-Grey.png"/>
                      <p:cNvPicPr>
                        <a:picLocks noChangeAspect="1"/>
                      </p:cNvPicPr>
                      <p:nvPr/>
                    </p:nvPicPr>
                    <p:blipFill>
                      <a:blip r:embed="rId4" cstate="print"/>
                      <a:srcRect/>
                      <a:stretch>
                        <a:fillRect/>
                      </a:stretch>
                    </p:blipFill>
                    <p:spPr bwMode="auto">
                      <a:xfrm>
                        <a:off x="3153" y="3120"/>
                        <a:ext cx="111" cy="192"/>
                      </a:xfrm>
                      <a:prstGeom prst="rect">
                        <a:avLst/>
                      </a:prstGeom>
                      <a:noFill/>
                      <a:ln w="9525">
                        <a:noFill/>
                        <a:miter lim="800000"/>
                        <a:headEnd/>
                        <a:tailEnd/>
                      </a:ln>
                    </p:spPr>
                  </p:pic>
                </p:grpSp>
              </p:grpSp>
            </p:grpSp>
          </p:grpSp>
          <p:grpSp>
            <p:nvGrpSpPr>
              <p:cNvPr id="23751" name="Group 244"/>
              <p:cNvGrpSpPr>
                <a:grpSpLocks/>
              </p:cNvGrpSpPr>
              <p:nvPr/>
            </p:nvGrpSpPr>
            <p:grpSpPr bwMode="auto">
              <a:xfrm>
                <a:off x="4653818" y="5391832"/>
                <a:ext cx="504362" cy="784226"/>
                <a:chOff x="4877656" y="5692775"/>
                <a:chExt cx="504362" cy="784226"/>
              </a:xfrm>
            </p:grpSpPr>
            <p:sp>
              <p:nvSpPr>
                <p:cNvPr id="23927" name="Freeform 253"/>
                <p:cNvSpPr>
                  <a:spLocks/>
                </p:cNvSpPr>
                <p:nvPr/>
              </p:nvSpPr>
              <p:spPr bwMode="auto">
                <a:xfrm>
                  <a:off x="4922838"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3928" name="Line 254"/>
                <p:cNvSpPr>
                  <a:spLocks noChangeShapeType="1"/>
                </p:cNvSpPr>
                <p:nvPr/>
              </p:nvSpPr>
              <p:spPr bwMode="auto">
                <a:xfrm flipV="1">
                  <a:off x="5122863" y="5692775"/>
                  <a:ext cx="0" cy="250825"/>
                </a:xfrm>
                <a:prstGeom prst="line">
                  <a:avLst/>
                </a:prstGeom>
                <a:noFill/>
                <a:ln w="25400">
                  <a:solidFill>
                    <a:schemeClr val="folHlink"/>
                  </a:solidFill>
                  <a:round/>
                  <a:headEnd/>
                  <a:tailEnd/>
                </a:ln>
              </p:spPr>
              <p:txBody>
                <a:bodyPr wrap="none" lIns="0" tIns="0" rIns="0" bIns="0" anchor="ctr"/>
                <a:lstStyle/>
                <a:p>
                  <a:endParaRPr lang="en-US"/>
                </a:p>
              </p:txBody>
            </p:sp>
            <p:sp>
              <p:nvSpPr>
                <p:cNvPr id="23929" name="Line 255"/>
                <p:cNvSpPr>
                  <a:spLocks noChangeShapeType="1"/>
                </p:cNvSpPr>
                <p:nvPr/>
              </p:nvSpPr>
              <p:spPr bwMode="auto">
                <a:xfrm flipV="1">
                  <a:off x="5060950"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3930" name="Line 256"/>
                <p:cNvSpPr>
                  <a:spLocks noChangeShapeType="1"/>
                </p:cNvSpPr>
                <p:nvPr/>
              </p:nvSpPr>
              <p:spPr bwMode="auto">
                <a:xfrm flipV="1">
                  <a:off x="5194300"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3931" name="Group 1302"/>
                <p:cNvGrpSpPr>
                  <a:grpSpLocks/>
                </p:cNvGrpSpPr>
                <p:nvPr/>
              </p:nvGrpSpPr>
              <p:grpSpPr bwMode="auto">
                <a:xfrm>
                  <a:off x="4877656" y="6084888"/>
                  <a:ext cx="504362" cy="392113"/>
                  <a:chOff x="949" y="3648"/>
                  <a:chExt cx="449" cy="350"/>
                </a:xfrm>
              </p:grpSpPr>
              <p:grpSp>
                <p:nvGrpSpPr>
                  <p:cNvPr id="23932" name="Group 1303"/>
                  <p:cNvGrpSpPr>
                    <a:grpSpLocks/>
                  </p:cNvGrpSpPr>
                  <p:nvPr/>
                </p:nvGrpSpPr>
                <p:grpSpPr bwMode="auto">
                  <a:xfrm>
                    <a:off x="949" y="3648"/>
                    <a:ext cx="449" cy="158"/>
                    <a:chOff x="2721" y="3120"/>
                    <a:chExt cx="543" cy="192"/>
                  </a:xfrm>
                </p:grpSpPr>
                <p:pic>
                  <p:nvPicPr>
                    <p:cNvPr id="23938" name="Picture 71" descr="Server-Grey.png"/>
                    <p:cNvPicPr>
                      <a:picLocks noChangeAspect="1"/>
                    </p:cNvPicPr>
                    <p:nvPr/>
                  </p:nvPicPr>
                  <p:blipFill>
                    <a:blip r:embed="rId4" cstate="print"/>
                    <a:srcRect/>
                    <a:stretch>
                      <a:fillRect/>
                    </a:stretch>
                  </p:blipFill>
                  <p:spPr bwMode="auto">
                    <a:xfrm>
                      <a:off x="2721" y="3120"/>
                      <a:ext cx="111" cy="192"/>
                    </a:xfrm>
                    <a:prstGeom prst="rect">
                      <a:avLst/>
                    </a:prstGeom>
                    <a:noFill/>
                    <a:ln w="9525">
                      <a:noFill/>
                      <a:miter lim="800000"/>
                      <a:headEnd/>
                      <a:tailEnd/>
                    </a:ln>
                  </p:spPr>
                </p:pic>
                <p:pic>
                  <p:nvPicPr>
                    <p:cNvPr id="23939" name="Picture 71" descr="Server-Grey.png"/>
                    <p:cNvPicPr>
                      <a:picLocks noChangeAspect="1"/>
                    </p:cNvPicPr>
                    <p:nvPr/>
                  </p:nvPicPr>
                  <p:blipFill>
                    <a:blip r:embed="rId4" cstate="print"/>
                    <a:srcRect/>
                    <a:stretch>
                      <a:fillRect/>
                    </a:stretch>
                  </p:blipFill>
                  <p:spPr bwMode="auto">
                    <a:xfrm>
                      <a:off x="2865" y="3120"/>
                      <a:ext cx="111" cy="192"/>
                    </a:xfrm>
                    <a:prstGeom prst="rect">
                      <a:avLst/>
                    </a:prstGeom>
                    <a:noFill/>
                    <a:ln w="9525">
                      <a:noFill/>
                      <a:miter lim="800000"/>
                      <a:headEnd/>
                      <a:tailEnd/>
                    </a:ln>
                  </p:spPr>
                </p:pic>
                <p:pic>
                  <p:nvPicPr>
                    <p:cNvPr id="23940" name="Picture 71" descr="Server-Grey.png"/>
                    <p:cNvPicPr>
                      <a:picLocks noChangeAspect="1"/>
                    </p:cNvPicPr>
                    <p:nvPr/>
                  </p:nvPicPr>
                  <p:blipFill>
                    <a:blip r:embed="rId4" cstate="print"/>
                    <a:srcRect/>
                    <a:stretch>
                      <a:fillRect/>
                    </a:stretch>
                  </p:blipFill>
                  <p:spPr bwMode="auto">
                    <a:xfrm>
                      <a:off x="3009" y="3120"/>
                      <a:ext cx="111" cy="192"/>
                    </a:xfrm>
                    <a:prstGeom prst="rect">
                      <a:avLst/>
                    </a:prstGeom>
                    <a:noFill/>
                    <a:ln w="9525">
                      <a:noFill/>
                      <a:miter lim="800000"/>
                      <a:headEnd/>
                      <a:tailEnd/>
                    </a:ln>
                  </p:spPr>
                </p:pic>
                <p:pic>
                  <p:nvPicPr>
                    <p:cNvPr id="23941" name="Picture 71" descr="Server-Grey.png"/>
                    <p:cNvPicPr>
                      <a:picLocks noChangeAspect="1"/>
                    </p:cNvPicPr>
                    <p:nvPr/>
                  </p:nvPicPr>
                  <p:blipFill>
                    <a:blip r:embed="rId4" cstate="print"/>
                    <a:srcRect/>
                    <a:stretch>
                      <a:fillRect/>
                    </a:stretch>
                  </p:blipFill>
                  <p:spPr bwMode="auto">
                    <a:xfrm>
                      <a:off x="3153" y="3120"/>
                      <a:ext cx="111" cy="192"/>
                    </a:xfrm>
                    <a:prstGeom prst="rect">
                      <a:avLst/>
                    </a:prstGeom>
                    <a:noFill/>
                    <a:ln w="9525">
                      <a:noFill/>
                      <a:miter lim="800000"/>
                      <a:headEnd/>
                      <a:tailEnd/>
                    </a:ln>
                  </p:spPr>
                </p:pic>
              </p:grpSp>
              <p:grpSp>
                <p:nvGrpSpPr>
                  <p:cNvPr id="23933" name="Group 1308"/>
                  <p:cNvGrpSpPr>
                    <a:grpSpLocks/>
                  </p:cNvGrpSpPr>
                  <p:nvPr/>
                </p:nvGrpSpPr>
                <p:grpSpPr bwMode="auto">
                  <a:xfrm>
                    <a:off x="949" y="3840"/>
                    <a:ext cx="449" cy="158"/>
                    <a:chOff x="2721" y="3120"/>
                    <a:chExt cx="543" cy="192"/>
                  </a:xfrm>
                </p:grpSpPr>
                <p:pic>
                  <p:nvPicPr>
                    <p:cNvPr id="23934" name="Picture 71" descr="Server-Grey.png"/>
                    <p:cNvPicPr>
                      <a:picLocks noChangeAspect="1"/>
                    </p:cNvPicPr>
                    <p:nvPr/>
                  </p:nvPicPr>
                  <p:blipFill>
                    <a:blip r:embed="rId4" cstate="print"/>
                    <a:srcRect/>
                    <a:stretch>
                      <a:fillRect/>
                    </a:stretch>
                  </p:blipFill>
                  <p:spPr bwMode="auto">
                    <a:xfrm>
                      <a:off x="2721" y="3120"/>
                      <a:ext cx="111" cy="192"/>
                    </a:xfrm>
                    <a:prstGeom prst="rect">
                      <a:avLst/>
                    </a:prstGeom>
                    <a:noFill/>
                    <a:ln w="9525">
                      <a:noFill/>
                      <a:miter lim="800000"/>
                      <a:headEnd/>
                      <a:tailEnd/>
                    </a:ln>
                  </p:spPr>
                </p:pic>
                <p:pic>
                  <p:nvPicPr>
                    <p:cNvPr id="23935" name="Picture 71" descr="Server-Grey.png"/>
                    <p:cNvPicPr>
                      <a:picLocks noChangeAspect="1"/>
                    </p:cNvPicPr>
                    <p:nvPr/>
                  </p:nvPicPr>
                  <p:blipFill>
                    <a:blip r:embed="rId4" cstate="print"/>
                    <a:srcRect/>
                    <a:stretch>
                      <a:fillRect/>
                    </a:stretch>
                  </p:blipFill>
                  <p:spPr bwMode="auto">
                    <a:xfrm>
                      <a:off x="2865" y="3120"/>
                      <a:ext cx="111" cy="192"/>
                    </a:xfrm>
                    <a:prstGeom prst="rect">
                      <a:avLst/>
                    </a:prstGeom>
                    <a:noFill/>
                    <a:ln w="9525">
                      <a:noFill/>
                      <a:miter lim="800000"/>
                      <a:headEnd/>
                      <a:tailEnd/>
                    </a:ln>
                  </p:spPr>
                </p:pic>
                <p:pic>
                  <p:nvPicPr>
                    <p:cNvPr id="23936" name="Picture 71" descr="Server-Grey.png"/>
                    <p:cNvPicPr>
                      <a:picLocks noChangeAspect="1"/>
                    </p:cNvPicPr>
                    <p:nvPr/>
                  </p:nvPicPr>
                  <p:blipFill>
                    <a:blip r:embed="rId4" cstate="print"/>
                    <a:srcRect/>
                    <a:stretch>
                      <a:fillRect/>
                    </a:stretch>
                  </p:blipFill>
                  <p:spPr bwMode="auto">
                    <a:xfrm>
                      <a:off x="3009" y="3120"/>
                      <a:ext cx="111" cy="192"/>
                    </a:xfrm>
                    <a:prstGeom prst="rect">
                      <a:avLst/>
                    </a:prstGeom>
                    <a:noFill/>
                    <a:ln w="9525">
                      <a:noFill/>
                      <a:miter lim="800000"/>
                      <a:headEnd/>
                      <a:tailEnd/>
                    </a:ln>
                  </p:spPr>
                </p:pic>
                <p:pic>
                  <p:nvPicPr>
                    <p:cNvPr id="23937" name="Picture 71" descr="Server-Grey.png"/>
                    <p:cNvPicPr>
                      <a:picLocks noChangeAspect="1"/>
                    </p:cNvPicPr>
                    <p:nvPr/>
                  </p:nvPicPr>
                  <p:blipFill>
                    <a:blip r:embed="rId4" cstate="print"/>
                    <a:srcRect/>
                    <a:stretch>
                      <a:fillRect/>
                    </a:stretch>
                  </p:blipFill>
                  <p:spPr bwMode="auto">
                    <a:xfrm>
                      <a:off x="3153" y="3120"/>
                      <a:ext cx="111" cy="192"/>
                    </a:xfrm>
                    <a:prstGeom prst="rect">
                      <a:avLst/>
                    </a:prstGeom>
                    <a:noFill/>
                    <a:ln w="9525">
                      <a:noFill/>
                      <a:miter lim="800000"/>
                      <a:headEnd/>
                      <a:tailEnd/>
                    </a:ln>
                  </p:spPr>
                </p:pic>
              </p:grpSp>
            </p:grpSp>
          </p:grpSp>
          <p:grpSp>
            <p:nvGrpSpPr>
              <p:cNvPr id="23752" name="Group 252"/>
              <p:cNvGrpSpPr>
                <a:grpSpLocks/>
              </p:cNvGrpSpPr>
              <p:nvPr/>
            </p:nvGrpSpPr>
            <p:grpSpPr bwMode="auto">
              <a:xfrm>
                <a:off x="5415818" y="5375957"/>
                <a:ext cx="504362" cy="800101"/>
                <a:chOff x="5492018" y="5676900"/>
                <a:chExt cx="504362" cy="800101"/>
              </a:xfrm>
            </p:grpSpPr>
            <p:sp>
              <p:nvSpPr>
                <p:cNvPr id="23912" name="Freeform 234"/>
                <p:cNvSpPr>
                  <a:spLocks/>
                </p:cNvSpPr>
                <p:nvPr/>
              </p:nvSpPr>
              <p:spPr bwMode="auto">
                <a:xfrm>
                  <a:off x="5537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3913" name="Line 235"/>
                <p:cNvSpPr>
                  <a:spLocks noChangeShapeType="1"/>
                </p:cNvSpPr>
                <p:nvPr/>
              </p:nvSpPr>
              <p:spPr bwMode="auto">
                <a:xfrm flipH="1" flipV="1">
                  <a:off x="5734050" y="5676900"/>
                  <a:ext cx="3175" cy="266700"/>
                </a:xfrm>
                <a:prstGeom prst="line">
                  <a:avLst/>
                </a:prstGeom>
                <a:noFill/>
                <a:ln w="25400">
                  <a:solidFill>
                    <a:schemeClr val="folHlink"/>
                  </a:solidFill>
                  <a:round/>
                  <a:headEnd/>
                  <a:tailEnd/>
                </a:ln>
              </p:spPr>
              <p:txBody>
                <a:bodyPr wrap="none" lIns="0" tIns="0" rIns="0" bIns="0" anchor="ctr"/>
                <a:lstStyle/>
                <a:p>
                  <a:endParaRPr lang="en-US"/>
                </a:p>
              </p:txBody>
            </p:sp>
            <p:sp>
              <p:nvSpPr>
                <p:cNvPr id="23914" name="Line 236"/>
                <p:cNvSpPr>
                  <a:spLocks noChangeShapeType="1"/>
                </p:cNvSpPr>
                <p:nvPr/>
              </p:nvSpPr>
              <p:spPr bwMode="auto">
                <a:xfrm flipV="1">
                  <a:off x="56753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3915" name="Line 237"/>
                <p:cNvSpPr>
                  <a:spLocks noChangeShapeType="1"/>
                </p:cNvSpPr>
                <p:nvPr/>
              </p:nvSpPr>
              <p:spPr bwMode="auto">
                <a:xfrm flipV="1">
                  <a:off x="58086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3916" name="Group 1302"/>
                <p:cNvGrpSpPr>
                  <a:grpSpLocks/>
                </p:cNvGrpSpPr>
                <p:nvPr/>
              </p:nvGrpSpPr>
              <p:grpSpPr bwMode="auto">
                <a:xfrm>
                  <a:off x="5492018" y="6084888"/>
                  <a:ext cx="504362" cy="392113"/>
                  <a:chOff x="949" y="3648"/>
                  <a:chExt cx="449" cy="350"/>
                </a:xfrm>
              </p:grpSpPr>
              <p:grpSp>
                <p:nvGrpSpPr>
                  <p:cNvPr id="23917" name="Group 1303"/>
                  <p:cNvGrpSpPr>
                    <a:grpSpLocks/>
                  </p:cNvGrpSpPr>
                  <p:nvPr/>
                </p:nvGrpSpPr>
                <p:grpSpPr bwMode="auto">
                  <a:xfrm>
                    <a:off x="949" y="3648"/>
                    <a:ext cx="449" cy="158"/>
                    <a:chOff x="2721" y="3120"/>
                    <a:chExt cx="543" cy="192"/>
                  </a:xfrm>
                </p:grpSpPr>
                <p:pic>
                  <p:nvPicPr>
                    <p:cNvPr id="23923" name="Picture 71" descr="Server-Grey.png"/>
                    <p:cNvPicPr>
                      <a:picLocks noChangeAspect="1"/>
                    </p:cNvPicPr>
                    <p:nvPr/>
                  </p:nvPicPr>
                  <p:blipFill>
                    <a:blip r:embed="rId4" cstate="print"/>
                    <a:srcRect/>
                    <a:stretch>
                      <a:fillRect/>
                    </a:stretch>
                  </p:blipFill>
                  <p:spPr bwMode="auto">
                    <a:xfrm>
                      <a:off x="2721" y="3120"/>
                      <a:ext cx="111" cy="192"/>
                    </a:xfrm>
                    <a:prstGeom prst="rect">
                      <a:avLst/>
                    </a:prstGeom>
                    <a:noFill/>
                    <a:ln w="9525">
                      <a:noFill/>
                      <a:miter lim="800000"/>
                      <a:headEnd/>
                      <a:tailEnd/>
                    </a:ln>
                  </p:spPr>
                </p:pic>
                <p:pic>
                  <p:nvPicPr>
                    <p:cNvPr id="23924" name="Picture 71" descr="Server-Grey.png"/>
                    <p:cNvPicPr>
                      <a:picLocks noChangeAspect="1"/>
                    </p:cNvPicPr>
                    <p:nvPr/>
                  </p:nvPicPr>
                  <p:blipFill>
                    <a:blip r:embed="rId4" cstate="print"/>
                    <a:srcRect/>
                    <a:stretch>
                      <a:fillRect/>
                    </a:stretch>
                  </p:blipFill>
                  <p:spPr bwMode="auto">
                    <a:xfrm>
                      <a:off x="2865" y="3120"/>
                      <a:ext cx="111" cy="192"/>
                    </a:xfrm>
                    <a:prstGeom prst="rect">
                      <a:avLst/>
                    </a:prstGeom>
                    <a:noFill/>
                    <a:ln w="9525">
                      <a:noFill/>
                      <a:miter lim="800000"/>
                      <a:headEnd/>
                      <a:tailEnd/>
                    </a:ln>
                  </p:spPr>
                </p:pic>
                <p:pic>
                  <p:nvPicPr>
                    <p:cNvPr id="23925" name="Picture 71" descr="Server-Grey.png"/>
                    <p:cNvPicPr>
                      <a:picLocks noChangeAspect="1"/>
                    </p:cNvPicPr>
                    <p:nvPr/>
                  </p:nvPicPr>
                  <p:blipFill>
                    <a:blip r:embed="rId4" cstate="print"/>
                    <a:srcRect/>
                    <a:stretch>
                      <a:fillRect/>
                    </a:stretch>
                  </p:blipFill>
                  <p:spPr bwMode="auto">
                    <a:xfrm>
                      <a:off x="3009" y="3120"/>
                      <a:ext cx="111" cy="192"/>
                    </a:xfrm>
                    <a:prstGeom prst="rect">
                      <a:avLst/>
                    </a:prstGeom>
                    <a:noFill/>
                    <a:ln w="9525">
                      <a:noFill/>
                      <a:miter lim="800000"/>
                      <a:headEnd/>
                      <a:tailEnd/>
                    </a:ln>
                  </p:spPr>
                </p:pic>
                <p:pic>
                  <p:nvPicPr>
                    <p:cNvPr id="23926" name="Picture 71" descr="Server-Grey.png"/>
                    <p:cNvPicPr>
                      <a:picLocks noChangeAspect="1"/>
                    </p:cNvPicPr>
                    <p:nvPr/>
                  </p:nvPicPr>
                  <p:blipFill>
                    <a:blip r:embed="rId4" cstate="print"/>
                    <a:srcRect/>
                    <a:stretch>
                      <a:fillRect/>
                    </a:stretch>
                  </p:blipFill>
                  <p:spPr bwMode="auto">
                    <a:xfrm>
                      <a:off x="3153" y="3120"/>
                      <a:ext cx="111" cy="192"/>
                    </a:xfrm>
                    <a:prstGeom prst="rect">
                      <a:avLst/>
                    </a:prstGeom>
                    <a:noFill/>
                    <a:ln w="9525">
                      <a:noFill/>
                      <a:miter lim="800000"/>
                      <a:headEnd/>
                      <a:tailEnd/>
                    </a:ln>
                  </p:spPr>
                </p:pic>
              </p:grpSp>
              <p:grpSp>
                <p:nvGrpSpPr>
                  <p:cNvPr id="23918" name="Group 1308"/>
                  <p:cNvGrpSpPr>
                    <a:grpSpLocks/>
                  </p:cNvGrpSpPr>
                  <p:nvPr/>
                </p:nvGrpSpPr>
                <p:grpSpPr bwMode="auto">
                  <a:xfrm>
                    <a:off x="949" y="3840"/>
                    <a:ext cx="449" cy="158"/>
                    <a:chOff x="2721" y="3120"/>
                    <a:chExt cx="543" cy="192"/>
                  </a:xfrm>
                </p:grpSpPr>
                <p:pic>
                  <p:nvPicPr>
                    <p:cNvPr id="23919" name="Picture 71" descr="Server-Grey.png"/>
                    <p:cNvPicPr>
                      <a:picLocks noChangeAspect="1"/>
                    </p:cNvPicPr>
                    <p:nvPr/>
                  </p:nvPicPr>
                  <p:blipFill>
                    <a:blip r:embed="rId4" cstate="print"/>
                    <a:srcRect/>
                    <a:stretch>
                      <a:fillRect/>
                    </a:stretch>
                  </p:blipFill>
                  <p:spPr bwMode="auto">
                    <a:xfrm>
                      <a:off x="2721" y="3120"/>
                      <a:ext cx="111" cy="192"/>
                    </a:xfrm>
                    <a:prstGeom prst="rect">
                      <a:avLst/>
                    </a:prstGeom>
                    <a:noFill/>
                    <a:ln w="9525">
                      <a:noFill/>
                      <a:miter lim="800000"/>
                      <a:headEnd/>
                      <a:tailEnd/>
                    </a:ln>
                  </p:spPr>
                </p:pic>
                <p:pic>
                  <p:nvPicPr>
                    <p:cNvPr id="23920" name="Picture 71" descr="Server-Grey.png"/>
                    <p:cNvPicPr>
                      <a:picLocks noChangeAspect="1"/>
                    </p:cNvPicPr>
                    <p:nvPr/>
                  </p:nvPicPr>
                  <p:blipFill>
                    <a:blip r:embed="rId4" cstate="print"/>
                    <a:srcRect/>
                    <a:stretch>
                      <a:fillRect/>
                    </a:stretch>
                  </p:blipFill>
                  <p:spPr bwMode="auto">
                    <a:xfrm>
                      <a:off x="2865" y="3120"/>
                      <a:ext cx="111" cy="192"/>
                    </a:xfrm>
                    <a:prstGeom prst="rect">
                      <a:avLst/>
                    </a:prstGeom>
                    <a:noFill/>
                    <a:ln w="9525">
                      <a:noFill/>
                      <a:miter lim="800000"/>
                      <a:headEnd/>
                      <a:tailEnd/>
                    </a:ln>
                  </p:spPr>
                </p:pic>
                <p:pic>
                  <p:nvPicPr>
                    <p:cNvPr id="23921" name="Picture 71" descr="Server-Grey.png"/>
                    <p:cNvPicPr>
                      <a:picLocks noChangeAspect="1"/>
                    </p:cNvPicPr>
                    <p:nvPr/>
                  </p:nvPicPr>
                  <p:blipFill>
                    <a:blip r:embed="rId4" cstate="print"/>
                    <a:srcRect/>
                    <a:stretch>
                      <a:fillRect/>
                    </a:stretch>
                  </p:blipFill>
                  <p:spPr bwMode="auto">
                    <a:xfrm>
                      <a:off x="3009" y="3120"/>
                      <a:ext cx="111" cy="192"/>
                    </a:xfrm>
                    <a:prstGeom prst="rect">
                      <a:avLst/>
                    </a:prstGeom>
                    <a:noFill/>
                    <a:ln w="9525">
                      <a:noFill/>
                      <a:miter lim="800000"/>
                      <a:headEnd/>
                      <a:tailEnd/>
                    </a:ln>
                  </p:spPr>
                </p:pic>
                <p:pic>
                  <p:nvPicPr>
                    <p:cNvPr id="23922" name="Picture 71" descr="Server-Grey.png"/>
                    <p:cNvPicPr>
                      <a:picLocks noChangeAspect="1"/>
                    </p:cNvPicPr>
                    <p:nvPr/>
                  </p:nvPicPr>
                  <p:blipFill>
                    <a:blip r:embed="rId4" cstate="print"/>
                    <a:srcRect/>
                    <a:stretch>
                      <a:fillRect/>
                    </a:stretch>
                  </p:blipFill>
                  <p:spPr bwMode="auto">
                    <a:xfrm>
                      <a:off x="3153" y="3120"/>
                      <a:ext cx="111" cy="192"/>
                    </a:xfrm>
                    <a:prstGeom prst="rect">
                      <a:avLst/>
                    </a:prstGeom>
                    <a:noFill/>
                    <a:ln w="9525">
                      <a:noFill/>
                      <a:miter lim="800000"/>
                      <a:headEnd/>
                      <a:tailEnd/>
                    </a:ln>
                  </p:spPr>
                </p:pic>
              </p:grpSp>
            </p:grpSp>
          </p:grpSp>
          <p:sp>
            <p:nvSpPr>
              <p:cNvPr id="23753" name="Freeform 192"/>
              <p:cNvSpPr>
                <a:spLocks/>
              </p:cNvSpPr>
              <p:nvPr/>
            </p:nvSpPr>
            <p:spPr bwMode="auto">
              <a:xfrm>
                <a:off x="4114800" y="4347250"/>
                <a:ext cx="304800" cy="1066800"/>
              </a:xfrm>
              <a:custGeom>
                <a:avLst/>
                <a:gdLst>
                  <a:gd name="T0" fmla="*/ 0 w 914"/>
                  <a:gd name="T1" fmla="*/ 2147483647 h 567"/>
                  <a:gd name="T2" fmla="*/ 2147483647 w 914"/>
                  <a:gd name="T3" fmla="*/ 2147483647 h 567"/>
                  <a:gd name="T4" fmla="*/ 2147483647 w 914"/>
                  <a:gd name="T5" fmla="*/ 2147483647 h 567"/>
                  <a:gd name="T6" fmla="*/ 2147483647 w 914"/>
                  <a:gd name="T7" fmla="*/ 0 h 567"/>
                  <a:gd name="T8" fmla="*/ 0 60000 65536"/>
                  <a:gd name="T9" fmla="*/ 0 60000 65536"/>
                  <a:gd name="T10" fmla="*/ 0 60000 65536"/>
                  <a:gd name="T11" fmla="*/ 0 60000 65536"/>
                  <a:gd name="T12" fmla="*/ 0 w 914"/>
                  <a:gd name="T13" fmla="*/ 0 h 567"/>
                  <a:gd name="T14" fmla="*/ 914 w 914"/>
                  <a:gd name="T15" fmla="*/ 567 h 567"/>
                </a:gdLst>
                <a:ahLst/>
                <a:cxnLst>
                  <a:cxn ang="T8">
                    <a:pos x="T0" y="T1"/>
                  </a:cxn>
                  <a:cxn ang="T9">
                    <a:pos x="T2" y="T3"/>
                  </a:cxn>
                  <a:cxn ang="T10">
                    <a:pos x="T4" y="T5"/>
                  </a:cxn>
                  <a:cxn ang="T11">
                    <a:pos x="T6" y="T7"/>
                  </a:cxn>
                </a:cxnLst>
                <a:rect l="T12" t="T13" r="T14" b="T15"/>
                <a:pathLst>
                  <a:path w="914" h="567">
                    <a:moveTo>
                      <a:pt x="0" y="567"/>
                    </a:moveTo>
                    <a:cubicBezTo>
                      <a:pt x="1" y="474"/>
                      <a:pt x="1" y="463"/>
                      <a:pt x="2" y="370"/>
                    </a:cubicBezTo>
                    <a:lnTo>
                      <a:pt x="914" y="370"/>
                    </a:lnTo>
                    <a:lnTo>
                      <a:pt x="914" y="0"/>
                    </a:lnTo>
                  </a:path>
                </a:pathLst>
              </a:custGeom>
              <a:noFill/>
              <a:ln w="25400">
                <a:solidFill>
                  <a:schemeClr val="hlink"/>
                </a:solidFill>
                <a:round/>
                <a:headEnd/>
                <a:tailEnd/>
              </a:ln>
            </p:spPr>
            <p:txBody>
              <a:bodyPr wrap="none" lIns="0" tIns="0" rIns="0" bIns="0" anchor="ctr"/>
              <a:lstStyle/>
              <a:p>
                <a:endParaRPr lang="en-US"/>
              </a:p>
            </p:txBody>
          </p:sp>
          <p:grpSp>
            <p:nvGrpSpPr>
              <p:cNvPr id="23754" name="Group 251"/>
              <p:cNvGrpSpPr>
                <a:grpSpLocks/>
              </p:cNvGrpSpPr>
              <p:nvPr/>
            </p:nvGrpSpPr>
            <p:grpSpPr bwMode="auto">
              <a:xfrm>
                <a:off x="3891818" y="5395015"/>
                <a:ext cx="504362" cy="781052"/>
                <a:chOff x="3968018" y="5695949"/>
                <a:chExt cx="504362" cy="781052"/>
              </a:xfrm>
            </p:grpSpPr>
            <p:sp>
              <p:nvSpPr>
                <p:cNvPr id="23897" name="Freeform 216"/>
                <p:cNvSpPr>
                  <a:spLocks/>
                </p:cNvSpPr>
                <p:nvPr/>
              </p:nvSpPr>
              <p:spPr bwMode="auto">
                <a:xfrm>
                  <a:off x="4013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3898" name="Line 217"/>
                <p:cNvSpPr>
                  <a:spLocks noChangeShapeType="1"/>
                </p:cNvSpPr>
                <p:nvPr/>
              </p:nvSpPr>
              <p:spPr bwMode="auto">
                <a:xfrm flipH="1" flipV="1">
                  <a:off x="4210050" y="5695949"/>
                  <a:ext cx="3175" cy="247650"/>
                </a:xfrm>
                <a:prstGeom prst="line">
                  <a:avLst/>
                </a:prstGeom>
                <a:noFill/>
                <a:ln w="25400">
                  <a:solidFill>
                    <a:schemeClr val="folHlink"/>
                  </a:solidFill>
                  <a:round/>
                  <a:headEnd/>
                  <a:tailEnd/>
                </a:ln>
              </p:spPr>
              <p:txBody>
                <a:bodyPr wrap="none" lIns="0" tIns="0" rIns="0" bIns="0" anchor="ctr"/>
                <a:lstStyle/>
                <a:p>
                  <a:endParaRPr lang="en-US"/>
                </a:p>
              </p:txBody>
            </p:sp>
            <p:sp>
              <p:nvSpPr>
                <p:cNvPr id="23899" name="Line 218"/>
                <p:cNvSpPr>
                  <a:spLocks noChangeShapeType="1"/>
                </p:cNvSpPr>
                <p:nvPr/>
              </p:nvSpPr>
              <p:spPr bwMode="auto">
                <a:xfrm flipV="1">
                  <a:off x="4151312"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3900" name="Line 219"/>
                <p:cNvSpPr>
                  <a:spLocks noChangeShapeType="1"/>
                </p:cNvSpPr>
                <p:nvPr/>
              </p:nvSpPr>
              <p:spPr bwMode="auto">
                <a:xfrm flipV="1">
                  <a:off x="4284662"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3901" name="Group 1302"/>
                <p:cNvGrpSpPr>
                  <a:grpSpLocks/>
                </p:cNvGrpSpPr>
                <p:nvPr/>
              </p:nvGrpSpPr>
              <p:grpSpPr bwMode="auto">
                <a:xfrm>
                  <a:off x="3968018" y="6084888"/>
                  <a:ext cx="504362" cy="392113"/>
                  <a:chOff x="949" y="3648"/>
                  <a:chExt cx="449" cy="350"/>
                </a:xfrm>
              </p:grpSpPr>
              <p:grpSp>
                <p:nvGrpSpPr>
                  <p:cNvPr id="23902" name="Group 1303"/>
                  <p:cNvGrpSpPr>
                    <a:grpSpLocks/>
                  </p:cNvGrpSpPr>
                  <p:nvPr/>
                </p:nvGrpSpPr>
                <p:grpSpPr bwMode="auto">
                  <a:xfrm>
                    <a:off x="949" y="3648"/>
                    <a:ext cx="449" cy="158"/>
                    <a:chOff x="2721" y="3120"/>
                    <a:chExt cx="543" cy="192"/>
                  </a:xfrm>
                </p:grpSpPr>
                <p:pic>
                  <p:nvPicPr>
                    <p:cNvPr id="23908" name="Picture 71" descr="Server-Grey.png"/>
                    <p:cNvPicPr>
                      <a:picLocks noChangeAspect="1"/>
                    </p:cNvPicPr>
                    <p:nvPr/>
                  </p:nvPicPr>
                  <p:blipFill>
                    <a:blip r:embed="rId4" cstate="print"/>
                    <a:srcRect/>
                    <a:stretch>
                      <a:fillRect/>
                    </a:stretch>
                  </p:blipFill>
                  <p:spPr bwMode="auto">
                    <a:xfrm>
                      <a:off x="2721" y="3120"/>
                      <a:ext cx="111" cy="192"/>
                    </a:xfrm>
                    <a:prstGeom prst="rect">
                      <a:avLst/>
                    </a:prstGeom>
                    <a:noFill/>
                    <a:ln w="9525">
                      <a:noFill/>
                      <a:miter lim="800000"/>
                      <a:headEnd/>
                      <a:tailEnd/>
                    </a:ln>
                  </p:spPr>
                </p:pic>
                <p:pic>
                  <p:nvPicPr>
                    <p:cNvPr id="23909" name="Picture 71" descr="Server-Grey.png"/>
                    <p:cNvPicPr>
                      <a:picLocks noChangeAspect="1"/>
                    </p:cNvPicPr>
                    <p:nvPr/>
                  </p:nvPicPr>
                  <p:blipFill>
                    <a:blip r:embed="rId4" cstate="print"/>
                    <a:srcRect/>
                    <a:stretch>
                      <a:fillRect/>
                    </a:stretch>
                  </p:blipFill>
                  <p:spPr bwMode="auto">
                    <a:xfrm>
                      <a:off x="2865" y="3120"/>
                      <a:ext cx="111" cy="192"/>
                    </a:xfrm>
                    <a:prstGeom prst="rect">
                      <a:avLst/>
                    </a:prstGeom>
                    <a:noFill/>
                    <a:ln w="9525">
                      <a:noFill/>
                      <a:miter lim="800000"/>
                      <a:headEnd/>
                      <a:tailEnd/>
                    </a:ln>
                  </p:spPr>
                </p:pic>
                <p:pic>
                  <p:nvPicPr>
                    <p:cNvPr id="23910" name="Picture 71" descr="Server-Grey.png"/>
                    <p:cNvPicPr>
                      <a:picLocks noChangeAspect="1"/>
                    </p:cNvPicPr>
                    <p:nvPr/>
                  </p:nvPicPr>
                  <p:blipFill>
                    <a:blip r:embed="rId4" cstate="print"/>
                    <a:srcRect/>
                    <a:stretch>
                      <a:fillRect/>
                    </a:stretch>
                  </p:blipFill>
                  <p:spPr bwMode="auto">
                    <a:xfrm>
                      <a:off x="3009" y="3120"/>
                      <a:ext cx="111" cy="192"/>
                    </a:xfrm>
                    <a:prstGeom prst="rect">
                      <a:avLst/>
                    </a:prstGeom>
                    <a:noFill/>
                    <a:ln w="9525">
                      <a:noFill/>
                      <a:miter lim="800000"/>
                      <a:headEnd/>
                      <a:tailEnd/>
                    </a:ln>
                  </p:spPr>
                </p:pic>
                <p:pic>
                  <p:nvPicPr>
                    <p:cNvPr id="23911" name="Picture 71" descr="Server-Grey.png"/>
                    <p:cNvPicPr>
                      <a:picLocks noChangeAspect="1"/>
                    </p:cNvPicPr>
                    <p:nvPr/>
                  </p:nvPicPr>
                  <p:blipFill>
                    <a:blip r:embed="rId4" cstate="print"/>
                    <a:srcRect/>
                    <a:stretch>
                      <a:fillRect/>
                    </a:stretch>
                  </p:blipFill>
                  <p:spPr bwMode="auto">
                    <a:xfrm>
                      <a:off x="3153" y="3120"/>
                      <a:ext cx="111" cy="192"/>
                    </a:xfrm>
                    <a:prstGeom prst="rect">
                      <a:avLst/>
                    </a:prstGeom>
                    <a:noFill/>
                    <a:ln w="9525">
                      <a:noFill/>
                      <a:miter lim="800000"/>
                      <a:headEnd/>
                      <a:tailEnd/>
                    </a:ln>
                  </p:spPr>
                </p:pic>
              </p:grpSp>
              <p:grpSp>
                <p:nvGrpSpPr>
                  <p:cNvPr id="23903" name="Group 1308"/>
                  <p:cNvGrpSpPr>
                    <a:grpSpLocks/>
                  </p:cNvGrpSpPr>
                  <p:nvPr/>
                </p:nvGrpSpPr>
                <p:grpSpPr bwMode="auto">
                  <a:xfrm>
                    <a:off x="949" y="3840"/>
                    <a:ext cx="449" cy="158"/>
                    <a:chOff x="2721" y="3120"/>
                    <a:chExt cx="543" cy="192"/>
                  </a:xfrm>
                </p:grpSpPr>
                <p:pic>
                  <p:nvPicPr>
                    <p:cNvPr id="23904" name="Picture 71" descr="Server-Grey.png"/>
                    <p:cNvPicPr>
                      <a:picLocks noChangeAspect="1"/>
                    </p:cNvPicPr>
                    <p:nvPr/>
                  </p:nvPicPr>
                  <p:blipFill>
                    <a:blip r:embed="rId4" cstate="print"/>
                    <a:srcRect/>
                    <a:stretch>
                      <a:fillRect/>
                    </a:stretch>
                  </p:blipFill>
                  <p:spPr bwMode="auto">
                    <a:xfrm>
                      <a:off x="2721" y="3120"/>
                      <a:ext cx="111" cy="192"/>
                    </a:xfrm>
                    <a:prstGeom prst="rect">
                      <a:avLst/>
                    </a:prstGeom>
                    <a:noFill/>
                    <a:ln w="9525">
                      <a:noFill/>
                      <a:miter lim="800000"/>
                      <a:headEnd/>
                      <a:tailEnd/>
                    </a:ln>
                  </p:spPr>
                </p:pic>
                <p:pic>
                  <p:nvPicPr>
                    <p:cNvPr id="23905" name="Picture 71" descr="Server-Grey.png"/>
                    <p:cNvPicPr>
                      <a:picLocks noChangeAspect="1"/>
                    </p:cNvPicPr>
                    <p:nvPr/>
                  </p:nvPicPr>
                  <p:blipFill>
                    <a:blip r:embed="rId4" cstate="print"/>
                    <a:srcRect/>
                    <a:stretch>
                      <a:fillRect/>
                    </a:stretch>
                  </p:blipFill>
                  <p:spPr bwMode="auto">
                    <a:xfrm>
                      <a:off x="2865" y="3120"/>
                      <a:ext cx="111" cy="192"/>
                    </a:xfrm>
                    <a:prstGeom prst="rect">
                      <a:avLst/>
                    </a:prstGeom>
                    <a:noFill/>
                    <a:ln w="9525">
                      <a:noFill/>
                      <a:miter lim="800000"/>
                      <a:headEnd/>
                      <a:tailEnd/>
                    </a:ln>
                  </p:spPr>
                </p:pic>
                <p:pic>
                  <p:nvPicPr>
                    <p:cNvPr id="23906" name="Picture 71" descr="Server-Grey.png"/>
                    <p:cNvPicPr>
                      <a:picLocks noChangeAspect="1"/>
                    </p:cNvPicPr>
                    <p:nvPr/>
                  </p:nvPicPr>
                  <p:blipFill>
                    <a:blip r:embed="rId4" cstate="print"/>
                    <a:srcRect/>
                    <a:stretch>
                      <a:fillRect/>
                    </a:stretch>
                  </p:blipFill>
                  <p:spPr bwMode="auto">
                    <a:xfrm>
                      <a:off x="3009" y="3120"/>
                      <a:ext cx="111" cy="192"/>
                    </a:xfrm>
                    <a:prstGeom prst="rect">
                      <a:avLst/>
                    </a:prstGeom>
                    <a:noFill/>
                    <a:ln w="9525">
                      <a:noFill/>
                      <a:miter lim="800000"/>
                      <a:headEnd/>
                      <a:tailEnd/>
                    </a:ln>
                  </p:spPr>
                </p:pic>
                <p:pic>
                  <p:nvPicPr>
                    <p:cNvPr id="23907" name="Picture 71" descr="Server-Grey.png"/>
                    <p:cNvPicPr>
                      <a:picLocks noChangeAspect="1"/>
                    </p:cNvPicPr>
                    <p:nvPr/>
                  </p:nvPicPr>
                  <p:blipFill>
                    <a:blip r:embed="rId4" cstate="print"/>
                    <a:srcRect/>
                    <a:stretch>
                      <a:fillRect/>
                    </a:stretch>
                  </p:blipFill>
                  <p:spPr bwMode="auto">
                    <a:xfrm>
                      <a:off x="3153" y="3120"/>
                      <a:ext cx="111" cy="192"/>
                    </a:xfrm>
                    <a:prstGeom prst="rect">
                      <a:avLst/>
                    </a:prstGeom>
                    <a:noFill/>
                    <a:ln w="9525">
                      <a:noFill/>
                      <a:miter lim="800000"/>
                      <a:headEnd/>
                      <a:tailEnd/>
                    </a:ln>
                  </p:spPr>
                </p:pic>
              </p:grpSp>
            </p:grpSp>
          </p:grpSp>
          <p:sp>
            <p:nvSpPr>
              <p:cNvPr id="23755" name="Line 1410"/>
              <p:cNvSpPr>
                <a:spLocks noChangeShapeType="1"/>
              </p:cNvSpPr>
              <p:nvPr/>
            </p:nvSpPr>
            <p:spPr bwMode="auto">
              <a:xfrm>
                <a:off x="7518400" y="4271050"/>
                <a:ext cx="968375" cy="0"/>
              </a:xfrm>
              <a:prstGeom prst="line">
                <a:avLst/>
              </a:prstGeom>
              <a:noFill/>
              <a:ln w="25400">
                <a:solidFill>
                  <a:schemeClr val="hlink"/>
                </a:solidFill>
                <a:round/>
                <a:headEnd/>
                <a:tailEnd/>
              </a:ln>
            </p:spPr>
            <p:txBody>
              <a:bodyPr wrap="none" lIns="0" tIns="0" rIns="0" bIns="0" anchor="ctr"/>
              <a:lstStyle/>
              <a:p>
                <a:endParaRPr lang="en-US"/>
              </a:p>
            </p:txBody>
          </p:sp>
          <p:sp>
            <p:nvSpPr>
              <p:cNvPr id="23756" name="Freeform 191"/>
              <p:cNvSpPr>
                <a:spLocks/>
              </p:cNvSpPr>
              <p:nvPr/>
            </p:nvSpPr>
            <p:spPr bwMode="auto">
              <a:xfrm>
                <a:off x="6400800" y="4347250"/>
                <a:ext cx="990600" cy="1014413"/>
              </a:xfrm>
              <a:custGeom>
                <a:avLst/>
                <a:gdLst>
                  <a:gd name="T0" fmla="*/ 0 w 336"/>
                  <a:gd name="T1" fmla="*/ 2147483647 h 639"/>
                  <a:gd name="T2" fmla="*/ 0 w 336"/>
                  <a:gd name="T3" fmla="*/ 2147483647 h 639"/>
                  <a:gd name="T4" fmla="*/ 2147483647 w 336"/>
                  <a:gd name="T5" fmla="*/ 2147483647 h 639"/>
                  <a:gd name="T6" fmla="*/ 2147483647 w 336"/>
                  <a:gd name="T7" fmla="*/ 0 h 639"/>
                  <a:gd name="T8" fmla="*/ 0 60000 65536"/>
                  <a:gd name="T9" fmla="*/ 0 60000 65536"/>
                  <a:gd name="T10" fmla="*/ 0 60000 65536"/>
                  <a:gd name="T11" fmla="*/ 0 60000 65536"/>
                  <a:gd name="T12" fmla="*/ 0 w 336"/>
                  <a:gd name="T13" fmla="*/ 0 h 639"/>
                  <a:gd name="T14" fmla="*/ 336 w 336"/>
                  <a:gd name="T15" fmla="*/ 639 h 639"/>
                </a:gdLst>
                <a:ahLst/>
                <a:cxnLst>
                  <a:cxn ang="T8">
                    <a:pos x="T0" y="T1"/>
                  </a:cxn>
                  <a:cxn ang="T9">
                    <a:pos x="T2" y="T3"/>
                  </a:cxn>
                  <a:cxn ang="T10">
                    <a:pos x="T4" y="T5"/>
                  </a:cxn>
                  <a:cxn ang="T11">
                    <a:pos x="T6" y="T7"/>
                  </a:cxn>
                </a:cxnLst>
                <a:rect l="T12" t="T13" r="T14" b="T15"/>
                <a:pathLst>
                  <a:path w="336" h="639">
                    <a:moveTo>
                      <a:pt x="0" y="639"/>
                    </a:moveTo>
                    <a:lnTo>
                      <a:pt x="0" y="317"/>
                    </a:lnTo>
                    <a:lnTo>
                      <a:pt x="336" y="317"/>
                    </a:lnTo>
                    <a:lnTo>
                      <a:pt x="336" y="0"/>
                    </a:lnTo>
                  </a:path>
                </a:pathLst>
              </a:custGeom>
              <a:noFill/>
              <a:ln w="25400">
                <a:solidFill>
                  <a:schemeClr val="hlink"/>
                </a:solidFill>
                <a:round/>
                <a:headEnd/>
                <a:tailEnd/>
              </a:ln>
            </p:spPr>
            <p:txBody>
              <a:bodyPr wrap="none" lIns="0" tIns="0" rIns="0" bIns="0" anchor="ctr"/>
              <a:lstStyle/>
              <a:p>
                <a:endParaRPr lang="en-US"/>
              </a:p>
            </p:txBody>
          </p:sp>
          <p:sp>
            <p:nvSpPr>
              <p:cNvPr id="23757" name="Freeform 192"/>
              <p:cNvSpPr>
                <a:spLocks/>
              </p:cNvSpPr>
              <p:nvPr/>
            </p:nvSpPr>
            <p:spPr bwMode="auto">
              <a:xfrm>
                <a:off x="6477000" y="4347250"/>
                <a:ext cx="1905000" cy="1028700"/>
              </a:xfrm>
              <a:custGeom>
                <a:avLst/>
                <a:gdLst>
                  <a:gd name="T0" fmla="*/ 0 w 914"/>
                  <a:gd name="T1" fmla="*/ 2147483647 h 648"/>
                  <a:gd name="T2" fmla="*/ 2147483647 w 914"/>
                  <a:gd name="T3" fmla="*/ 2147483647 h 648"/>
                  <a:gd name="T4" fmla="*/ 2147483647 w 914"/>
                  <a:gd name="T5" fmla="*/ 2147483647 h 648"/>
                  <a:gd name="T6" fmla="*/ 2147483647 w 914"/>
                  <a:gd name="T7" fmla="*/ 0 h 648"/>
                  <a:gd name="T8" fmla="*/ 0 60000 65536"/>
                  <a:gd name="T9" fmla="*/ 0 60000 65536"/>
                  <a:gd name="T10" fmla="*/ 0 60000 65536"/>
                  <a:gd name="T11" fmla="*/ 0 60000 65536"/>
                  <a:gd name="T12" fmla="*/ 0 w 914"/>
                  <a:gd name="T13" fmla="*/ 0 h 648"/>
                  <a:gd name="T14" fmla="*/ 914 w 914"/>
                  <a:gd name="T15" fmla="*/ 648 h 648"/>
                </a:gdLst>
                <a:ahLst/>
                <a:cxnLst>
                  <a:cxn ang="T8">
                    <a:pos x="T0" y="T1"/>
                  </a:cxn>
                  <a:cxn ang="T9">
                    <a:pos x="T2" y="T3"/>
                  </a:cxn>
                  <a:cxn ang="T10">
                    <a:pos x="T4" y="T5"/>
                  </a:cxn>
                  <a:cxn ang="T11">
                    <a:pos x="T6" y="T7"/>
                  </a:cxn>
                </a:cxnLst>
                <a:rect l="T12" t="T13" r="T14" b="T15"/>
                <a:pathLst>
                  <a:path w="914" h="648">
                    <a:moveTo>
                      <a:pt x="0" y="648"/>
                    </a:moveTo>
                    <a:cubicBezTo>
                      <a:pt x="1" y="555"/>
                      <a:pt x="1" y="463"/>
                      <a:pt x="2" y="370"/>
                    </a:cubicBezTo>
                    <a:lnTo>
                      <a:pt x="914" y="370"/>
                    </a:lnTo>
                    <a:lnTo>
                      <a:pt x="914" y="0"/>
                    </a:lnTo>
                  </a:path>
                </a:pathLst>
              </a:custGeom>
              <a:noFill/>
              <a:ln w="25400">
                <a:solidFill>
                  <a:schemeClr val="hlink"/>
                </a:solidFill>
                <a:round/>
                <a:headEnd/>
                <a:tailEnd/>
              </a:ln>
            </p:spPr>
            <p:txBody>
              <a:bodyPr wrap="none" lIns="0" tIns="0" rIns="0" bIns="0" anchor="ctr"/>
              <a:lstStyle/>
              <a:p>
                <a:endParaRPr lang="en-US"/>
              </a:p>
            </p:txBody>
          </p:sp>
          <p:sp>
            <p:nvSpPr>
              <p:cNvPr id="23758" name="Freeform 193"/>
              <p:cNvSpPr>
                <a:spLocks/>
              </p:cNvSpPr>
              <p:nvPr/>
            </p:nvSpPr>
            <p:spPr bwMode="auto">
              <a:xfrm>
                <a:off x="7239000" y="4271050"/>
                <a:ext cx="1219200" cy="1066800"/>
              </a:xfrm>
              <a:custGeom>
                <a:avLst/>
                <a:gdLst>
                  <a:gd name="T0" fmla="*/ 0 w 528"/>
                  <a:gd name="T1" fmla="*/ 2147483647 h 480"/>
                  <a:gd name="T2" fmla="*/ 0 w 528"/>
                  <a:gd name="T3" fmla="*/ 2147483647 h 480"/>
                  <a:gd name="T4" fmla="*/ 2147483647 w 528"/>
                  <a:gd name="T5" fmla="*/ 2147483647 h 480"/>
                  <a:gd name="T6" fmla="*/ 2147483647 w 528"/>
                  <a:gd name="T7" fmla="*/ 0 h 480"/>
                  <a:gd name="T8" fmla="*/ 0 60000 65536"/>
                  <a:gd name="T9" fmla="*/ 0 60000 65536"/>
                  <a:gd name="T10" fmla="*/ 0 60000 65536"/>
                  <a:gd name="T11" fmla="*/ 0 60000 65536"/>
                  <a:gd name="T12" fmla="*/ 0 w 528"/>
                  <a:gd name="T13" fmla="*/ 0 h 480"/>
                  <a:gd name="T14" fmla="*/ 528 w 528"/>
                  <a:gd name="T15" fmla="*/ 480 h 480"/>
                </a:gdLst>
                <a:ahLst/>
                <a:cxnLst>
                  <a:cxn ang="T8">
                    <a:pos x="T0" y="T1"/>
                  </a:cxn>
                  <a:cxn ang="T9">
                    <a:pos x="T2" y="T3"/>
                  </a:cxn>
                  <a:cxn ang="T10">
                    <a:pos x="T4" y="T5"/>
                  </a:cxn>
                  <a:cxn ang="T11">
                    <a:pos x="T6" y="T7"/>
                  </a:cxn>
                </a:cxnLst>
                <a:rect l="T12" t="T13" r="T14" b="T15"/>
                <a:pathLst>
                  <a:path w="528" h="480">
                    <a:moveTo>
                      <a:pt x="0" y="480"/>
                    </a:moveTo>
                    <a:lnTo>
                      <a:pt x="0" y="384"/>
                    </a:lnTo>
                    <a:lnTo>
                      <a:pt x="528" y="384"/>
                    </a:lnTo>
                    <a:lnTo>
                      <a:pt x="528" y="0"/>
                    </a:lnTo>
                  </a:path>
                </a:pathLst>
              </a:custGeom>
              <a:noFill/>
              <a:ln w="25400">
                <a:solidFill>
                  <a:schemeClr val="hlink"/>
                </a:solidFill>
                <a:round/>
                <a:headEnd/>
                <a:tailEnd/>
              </a:ln>
            </p:spPr>
            <p:txBody>
              <a:bodyPr wrap="none" lIns="0" tIns="0" rIns="0" bIns="0" anchor="ctr"/>
              <a:lstStyle/>
              <a:p>
                <a:endParaRPr lang="en-US"/>
              </a:p>
            </p:txBody>
          </p:sp>
          <p:sp>
            <p:nvSpPr>
              <p:cNvPr id="23759" name="Freeform 194"/>
              <p:cNvSpPr>
                <a:spLocks/>
              </p:cNvSpPr>
              <p:nvPr/>
            </p:nvSpPr>
            <p:spPr bwMode="auto">
              <a:xfrm>
                <a:off x="8001000" y="4356775"/>
                <a:ext cx="533400" cy="1028700"/>
              </a:xfrm>
              <a:custGeom>
                <a:avLst/>
                <a:gdLst>
                  <a:gd name="T0" fmla="*/ 2147483647 w 240"/>
                  <a:gd name="T1" fmla="*/ 2147483647 h 564"/>
                  <a:gd name="T2" fmla="*/ 0 w 240"/>
                  <a:gd name="T3" fmla="*/ 2147483647 h 564"/>
                  <a:gd name="T4" fmla="*/ 2147483647 w 240"/>
                  <a:gd name="T5" fmla="*/ 2147483647 h 564"/>
                  <a:gd name="T6" fmla="*/ 2147483647 w 240"/>
                  <a:gd name="T7" fmla="*/ 0 h 564"/>
                  <a:gd name="T8" fmla="*/ 0 60000 65536"/>
                  <a:gd name="T9" fmla="*/ 0 60000 65536"/>
                  <a:gd name="T10" fmla="*/ 0 60000 65536"/>
                  <a:gd name="T11" fmla="*/ 0 60000 65536"/>
                  <a:gd name="T12" fmla="*/ 0 w 240"/>
                  <a:gd name="T13" fmla="*/ 0 h 564"/>
                  <a:gd name="T14" fmla="*/ 240 w 240"/>
                  <a:gd name="T15" fmla="*/ 564 h 564"/>
                </a:gdLst>
                <a:ahLst/>
                <a:cxnLst>
                  <a:cxn ang="T8">
                    <a:pos x="T0" y="T1"/>
                  </a:cxn>
                  <a:cxn ang="T9">
                    <a:pos x="T2" y="T3"/>
                  </a:cxn>
                  <a:cxn ang="T10">
                    <a:pos x="T4" y="T5"/>
                  </a:cxn>
                  <a:cxn ang="T11">
                    <a:pos x="T6" y="T7"/>
                  </a:cxn>
                </a:cxnLst>
                <a:rect l="T12" t="T13" r="T14" b="T15"/>
                <a:pathLst>
                  <a:path w="240" h="564">
                    <a:moveTo>
                      <a:pt x="2" y="564"/>
                    </a:moveTo>
                    <a:cubicBezTo>
                      <a:pt x="1" y="505"/>
                      <a:pt x="1" y="530"/>
                      <a:pt x="0" y="471"/>
                    </a:cubicBezTo>
                    <a:lnTo>
                      <a:pt x="240" y="471"/>
                    </a:lnTo>
                    <a:lnTo>
                      <a:pt x="240" y="0"/>
                    </a:lnTo>
                  </a:path>
                </a:pathLst>
              </a:custGeom>
              <a:noFill/>
              <a:ln w="25400">
                <a:solidFill>
                  <a:schemeClr val="hlink"/>
                </a:solidFill>
                <a:round/>
                <a:headEnd/>
                <a:tailEnd/>
              </a:ln>
            </p:spPr>
            <p:txBody>
              <a:bodyPr wrap="none" lIns="0" tIns="0" rIns="0" bIns="0" anchor="ctr"/>
              <a:lstStyle/>
              <a:p>
                <a:endParaRPr lang="en-US"/>
              </a:p>
            </p:txBody>
          </p:sp>
          <p:sp>
            <p:nvSpPr>
              <p:cNvPr id="23760" name="Freeform 195"/>
              <p:cNvSpPr>
                <a:spLocks/>
              </p:cNvSpPr>
              <p:nvPr/>
            </p:nvSpPr>
            <p:spPr bwMode="auto">
              <a:xfrm flipH="1">
                <a:off x="7543800" y="4347250"/>
                <a:ext cx="1143000" cy="1066800"/>
              </a:xfrm>
              <a:custGeom>
                <a:avLst/>
                <a:gdLst>
                  <a:gd name="T0" fmla="*/ 0 w 288"/>
                  <a:gd name="T1" fmla="*/ 2147483647 h 611"/>
                  <a:gd name="T2" fmla="*/ 0 w 288"/>
                  <a:gd name="T3" fmla="*/ 2147483647 h 611"/>
                  <a:gd name="T4" fmla="*/ 2147483647 w 288"/>
                  <a:gd name="T5" fmla="*/ 2147483647 h 611"/>
                  <a:gd name="T6" fmla="*/ 2147483647 w 288"/>
                  <a:gd name="T7" fmla="*/ 0 h 611"/>
                  <a:gd name="T8" fmla="*/ 0 60000 65536"/>
                  <a:gd name="T9" fmla="*/ 0 60000 65536"/>
                  <a:gd name="T10" fmla="*/ 0 60000 65536"/>
                  <a:gd name="T11" fmla="*/ 0 60000 65536"/>
                  <a:gd name="T12" fmla="*/ 0 w 288"/>
                  <a:gd name="T13" fmla="*/ 0 h 611"/>
                  <a:gd name="T14" fmla="*/ 288 w 288"/>
                  <a:gd name="T15" fmla="*/ 611 h 611"/>
                </a:gdLst>
                <a:ahLst/>
                <a:cxnLst>
                  <a:cxn ang="T8">
                    <a:pos x="T0" y="T1"/>
                  </a:cxn>
                  <a:cxn ang="T9">
                    <a:pos x="T2" y="T3"/>
                  </a:cxn>
                  <a:cxn ang="T10">
                    <a:pos x="T4" y="T5"/>
                  </a:cxn>
                  <a:cxn ang="T11">
                    <a:pos x="T6" y="T7"/>
                  </a:cxn>
                </a:cxnLst>
                <a:rect l="T12" t="T13" r="T14" b="T15"/>
                <a:pathLst>
                  <a:path w="288" h="611">
                    <a:moveTo>
                      <a:pt x="0" y="611"/>
                    </a:moveTo>
                    <a:lnTo>
                      <a:pt x="0" y="288"/>
                    </a:lnTo>
                    <a:lnTo>
                      <a:pt x="288" y="288"/>
                    </a:lnTo>
                    <a:lnTo>
                      <a:pt x="288" y="0"/>
                    </a:lnTo>
                  </a:path>
                </a:pathLst>
              </a:custGeom>
              <a:noFill/>
              <a:ln w="25400">
                <a:solidFill>
                  <a:schemeClr val="hlink"/>
                </a:solidFill>
                <a:round/>
                <a:headEnd/>
                <a:tailEnd/>
              </a:ln>
            </p:spPr>
            <p:txBody>
              <a:bodyPr wrap="none" lIns="0" tIns="0" rIns="0" bIns="0" anchor="ctr"/>
              <a:lstStyle/>
              <a:p>
                <a:endParaRPr lang="en-US"/>
              </a:p>
            </p:txBody>
          </p:sp>
          <p:grpSp>
            <p:nvGrpSpPr>
              <p:cNvPr id="23761" name="Group 273"/>
              <p:cNvGrpSpPr>
                <a:grpSpLocks/>
              </p:cNvGrpSpPr>
              <p:nvPr/>
            </p:nvGrpSpPr>
            <p:grpSpPr bwMode="auto">
              <a:xfrm>
                <a:off x="6177818" y="5407707"/>
                <a:ext cx="504362" cy="768351"/>
                <a:chOff x="3663218" y="5708650"/>
                <a:chExt cx="504362" cy="768351"/>
              </a:xfrm>
            </p:grpSpPr>
            <p:sp>
              <p:nvSpPr>
                <p:cNvPr id="23881" name="Line 199"/>
                <p:cNvSpPr>
                  <a:spLocks noChangeShapeType="1"/>
                </p:cNvSpPr>
                <p:nvPr/>
              </p:nvSpPr>
              <p:spPr bwMode="auto">
                <a:xfrm flipV="1">
                  <a:off x="3908425" y="5708650"/>
                  <a:ext cx="0" cy="234950"/>
                </a:xfrm>
                <a:prstGeom prst="line">
                  <a:avLst/>
                </a:prstGeom>
                <a:noFill/>
                <a:ln w="25400">
                  <a:solidFill>
                    <a:schemeClr val="folHlink"/>
                  </a:solidFill>
                  <a:round/>
                  <a:headEnd/>
                  <a:tailEnd/>
                </a:ln>
              </p:spPr>
              <p:txBody>
                <a:bodyPr wrap="none" lIns="0" tIns="0" rIns="0" bIns="0" anchor="ctr"/>
                <a:lstStyle/>
                <a:p>
                  <a:endParaRPr lang="en-US"/>
                </a:p>
              </p:txBody>
            </p:sp>
            <p:grpSp>
              <p:nvGrpSpPr>
                <p:cNvPr id="23882" name="Group 275"/>
                <p:cNvGrpSpPr>
                  <a:grpSpLocks/>
                </p:cNvGrpSpPr>
                <p:nvPr/>
              </p:nvGrpSpPr>
              <p:grpSpPr bwMode="auto">
                <a:xfrm>
                  <a:off x="3663218" y="5940425"/>
                  <a:ext cx="504362" cy="536576"/>
                  <a:chOff x="3663218" y="5940425"/>
                  <a:chExt cx="504362" cy="536576"/>
                </a:xfrm>
              </p:grpSpPr>
              <p:sp>
                <p:nvSpPr>
                  <p:cNvPr id="23883" name="Freeform 198"/>
                  <p:cNvSpPr>
                    <a:spLocks/>
                  </p:cNvSpPr>
                  <p:nvPr/>
                </p:nvSpPr>
                <p:spPr bwMode="auto">
                  <a:xfrm>
                    <a:off x="37084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3884" name="Line 200"/>
                  <p:cNvSpPr>
                    <a:spLocks noChangeShapeType="1"/>
                  </p:cNvSpPr>
                  <p:nvPr/>
                </p:nvSpPr>
                <p:spPr bwMode="auto">
                  <a:xfrm flipV="1">
                    <a:off x="38465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3885" name="Line 201"/>
                  <p:cNvSpPr>
                    <a:spLocks noChangeShapeType="1"/>
                  </p:cNvSpPr>
                  <p:nvPr/>
                </p:nvSpPr>
                <p:spPr bwMode="auto">
                  <a:xfrm flipV="1">
                    <a:off x="39798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3886" name="Group 1302"/>
                  <p:cNvGrpSpPr>
                    <a:grpSpLocks/>
                  </p:cNvGrpSpPr>
                  <p:nvPr/>
                </p:nvGrpSpPr>
                <p:grpSpPr bwMode="auto">
                  <a:xfrm>
                    <a:off x="3663218" y="6084888"/>
                    <a:ext cx="504362" cy="392113"/>
                    <a:chOff x="949" y="3648"/>
                    <a:chExt cx="449" cy="350"/>
                  </a:xfrm>
                </p:grpSpPr>
                <p:grpSp>
                  <p:nvGrpSpPr>
                    <p:cNvPr id="23887" name="Group 1303"/>
                    <p:cNvGrpSpPr>
                      <a:grpSpLocks/>
                    </p:cNvGrpSpPr>
                    <p:nvPr/>
                  </p:nvGrpSpPr>
                  <p:grpSpPr bwMode="auto">
                    <a:xfrm>
                      <a:off x="949" y="3648"/>
                      <a:ext cx="449" cy="158"/>
                      <a:chOff x="2721" y="3120"/>
                      <a:chExt cx="543" cy="192"/>
                    </a:xfrm>
                  </p:grpSpPr>
                  <p:pic>
                    <p:nvPicPr>
                      <p:cNvPr id="23893" name="Picture 71" descr="Server-Grey.png"/>
                      <p:cNvPicPr>
                        <a:picLocks noChangeAspect="1"/>
                      </p:cNvPicPr>
                      <p:nvPr/>
                    </p:nvPicPr>
                    <p:blipFill>
                      <a:blip r:embed="rId4" cstate="print"/>
                      <a:srcRect/>
                      <a:stretch>
                        <a:fillRect/>
                      </a:stretch>
                    </p:blipFill>
                    <p:spPr bwMode="auto">
                      <a:xfrm>
                        <a:off x="2721" y="3120"/>
                        <a:ext cx="111" cy="192"/>
                      </a:xfrm>
                      <a:prstGeom prst="rect">
                        <a:avLst/>
                      </a:prstGeom>
                      <a:noFill/>
                      <a:ln w="9525">
                        <a:noFill/>
                        <a:miter lim="800000"/>
                        <a:headEnd/>
                        <a:tailEnd/>
                      </a:ln>
                    </p:spPr>
                  </p:pic>
                  <p:pic>
                    <p:nvPicPr>
                      <p:cNvPr id="23894" name="Picture 71" descr="Server-Grey.png"/>
                      <p:cNvPicPr>
                        <a:picLocks noChangeAspect="1"/>
                      </p:cNvPicPr>
                      <p:nvPr/>
                    </p:nvPicPr>
                    <p:blipFill>
                      <a:blip r:embed="rId4" cstate="print"/>
                      <a:srcRect/>
                      <a:stretch>
                        <a:fillRect/>
                      </a:stretch>
                    </p:blipFill>
                    <p:spPr bwMode="auto">
                      <a:xfrm>
                        <a:off x="2865" y="3120"/>
                        <a:ext cx="111" cy="192"/>
                      </a:xfrm>
                      <a:prstGeom prst="rect">
                        <a:avLst/>
                      </a:prstGeom>
                      <a:noFill/>
                      <a:ln w="9525">
                        <a:noFill/>
                        <a:miter lim="800000"/>
                        <a:headEnd/>
                        <a:tailEnd/>
                      </a:ln>
                    </p:spPr>
                  </p:pic>
                  <p:pic>
                    <p:nvPicPr>
                      <p:cNvPr id="23895" name="Picture 71" descr="Server-Grey.png"/>
                      <p:cNvPicPr>
                        <a:picLocks noChangeAspect="1"/>
                      </p:cNvPicPr>
                      <p:nvPr/>
                    </p:nvPicPr>
                    <p:blipFill>
                      <a:blip r:embed="rId4" cstate="print"/>
                      <a:srcRect/>
                      <a:stretch>
                        <a:fillRect/>
                      </a:stretch>
                    </p:blipFill>
                    <p:spPr bwMode="auto">
                      <a:xfrm>
                        <a:off x="3009" y="3120"/>
                        <a:ext cx="111" cy="192"/>
                      </a:xfrm>
                      <a:prstGeom prst="rect">
                        <a:avLst/>
                      </a:prstGeom>
                      <a:noFill/>
                      <a:ln w="9525">
                        <a:noFill/>
                        <a:miter lim="800000"/>
                        <a:headEnd/>
                        <a:tailEnd/>
                      </a:ln>
                    </p:spPr>
                  </p:pic>
                  <p:pic>
                    <p:nvPicPr>
                      <p:cNvPr id="23896" name="Picture 71" descr="Server-Grey.png"/>
                      <p:cNvPicPr>
                        <a:picLocks noChangeAspect="1"/>
                      </p:cNvPicPr>
                      <p:nvPr/>
                    </p:nvPicPr>
                    <p:blipFill>
                      <a:blip r:embed="rId4" cstate="print"/>
                      <a:srcRect/>
                      <a:stretch>
                        <a:fillRect/>
                      </a:stretch>
                    </p:blipFill>
                    <p:spPr bwMode="auto">
                      <a:xfrm>
                        <a:off x="3153" y="3120"/>
                        <a:ext cx="111" cy="192"/>
                      </a:xfrm>
                      <a:prstGeom prst="rect">
                        <a:avLst/>
                      </a:prstGeom>
                      <a:noFill/>
                      <a:ln w="9525">
                        <a:noFill/>
                        <a:miter lim="800000"/>
                        <a:headEnd/>
                        <a:tailEnd/>
                      </a:ln>
                    </p:spPr>
                  </p:pic>
                </p:grpSp>
                <p:grpSp>
                  <p:nvGrpSpPr>
                    <p:cNvPr id="23888" name="Group 1308"/>
                    <p:cNvGrpSpPr>
                      <a:grpSpLocks/>
                    </p:cNvGrpSpPr>
                    <p:nvPr/>
                  </p:nvGrpSpPr>
                  <p:grpSpPr bwMode="auto">
                    <a:xfrm>
                      <a:off x="949" y="3840"/>
                      <a:ext cx="449" cy="158"/>
                      <a:chOff x="2721" y="3120"/>
                      <a:chExt cx="543" cy="192"/>
                    </a:xfrm>
                  </p:grpSpPr>
                  <p:pic>
                    <p:nvPicPr>
                      <p:cNvPr id="23889" name="Picture 71" descr="Server-Grey.png"/>
                      <p:cNvPicPr>
                        <a:picLocks noChangeAspect="1"/>
                      </p:cNvPicPr>
                      <p:nvPr/>
                    </p:nvPicPr>
                    <p:blipFill>
                      <a:blip r:embed="rId4" cstate="print"/>
                      <a:srcRect/>
                      <a:stretch>
                        <a:fillRect/>
                      </a:stretch>
                    </p:blipFill>
                    <p:spPr bwMode="auto">
                      <a:xfrm>
                        <a:off x="2721" y="3120"/>
                        <a:ext cx="111" cy="192"/>
                      </a:xfrm>
                      <a:prstGeom prst="rect">
                        <a:avLst/>
                      </a:prstGeom>
                      <a:noFill/>
                      <a:ln w="9525">
                        <a:noFill/>
                        <a:miter lim="800000"/>
                        <a:headEnd/>
                        <a:tailEnd/>
                      </a:ln>
                    </p:spPr>
                  </p:pic>
                  <p:pic>
                    <p:nvPicPr>
                      <p:cNvPr id="23890" name="Picture 71" descr="Server-Grey.png"/>
                      <p:cNvPicPr>
                        <a:picLocks noChangeAspect="1"/>
                      </p:cNvPicPr>
                      <p:nvPr/>
                    </p:nvPicPr>
                    <p:blipFill>
                      <a:blip r:embed="rId4" cstate="print"/>
                      <a:srcRect/>
                      <a:stretch>
                        <a:fillRect/>
                      </a:stretch>
                    </p:blipFill>
                    <p:spPr bwMode="auto">
                      <a:xfrm>
                        <a:off x="2865" y="3120"/>
                        <a:ext cx="111" cy="192"/>
                      </a:xfrm>
                      <a:prstGeom prst="rect">
                        <a:avLst/>
                      </a:prstGeom>
                      <a:noFill/>
                      <a:ln w="9525">
                        <a:noFill/>
                        <a:miter lim="800000"/>
                        <a:headEnd/>
                        <a:tailEnd/>
                      </a:ln>
                    </p:spPr>
                  </p:pic>
                  <p:pic>
                    <p:nvPicPr>
                      <p:cNvPr id="23891" name="Picture 71" descr="Server-Grey.png"/>
                      <p:cNvPicPr>
                        <a:picLocks noChangeAspect="1"/>
                      </p:cNvPicPr>
                      <p:nvPr/>
                    </p:nvPicPr>
                    <p:blipFill>
                      <a:blip r:embed="rId4" cstate="print"/>
                      <a:srcRect/>
                      <a:stretch>
                        <a:fillRect/>
                      </a:stretch>
                    </p:blipFill>
                    <p:spPr bwMode="auto">
                      <a:xfrm>
                        <a:off x="3009" y="3120"/>
                        <a:ext cx="111" cy="192"/>
                      </a:xfrm>
                      <a:prstGeom prst="rect">
                        <a:avLst/>
                      </a:prstGeom>
                      <a:noFill/>
                      <a:ln w="9525">
                        <a:noFill/>
                        <a:miter lim="800000"/>
                        <a:headEnd/>
                        <a:tailEnd/>
                      </a:ln>
                    </p:spPr>
                  </p:pic>
                  <p:pic>
                    <p:nvPicPr>
                      <p:cNvPr id="23892" name="Picture 71" descr="Server-Grey.png"/>
                      <p:cNvPicPr>
                        <a:picLocks noChangeAspect="1"/>
                      </p:cNvPicPr>
                      <p:nvPr/>
                    </p:nvPicPr>
                    <p:blipFill>
                      <a:blip r:embed="rId4" cstate="print"/>
                      <a:srcRect/>
                      <a:stretch>
                        <a:fillRect/>
                      </a:stretch>
                    </p:blipFill>
                    <p:spPr bwMode="auto">
                      <a:xfrm>
                        <a:off x="3153" y="3120"/>
                        <a:ext cx="111" cy="192"/>
                      </a:xfrm>
                      <a:prstGeom prst="rect">
                        <a:avLst/>
                      </a:prstGeom>
                      <a:noFill/>
                      <a:ln w="9525">
                        <a:noFill/>
                        <a:miter lim="800000"/>
                        <a:headEnd/>
                        <a:tailEnd/>
                      </a:ln>
                    </p:spPr>
                  </p:pic>
                </p:grpSp>
              </p:grpSp>
            </p:grpSp>
          </p:grpSp>
          <p:grpSp>
            <p:nvGrpSpPr>
              <p:cNvPr id="23762" name="Group 290"/>
              <p:cNvGrpSpPr>
                <a:grpSpLocks/>
              </p:cNvGrpSpPr>
              <p:nvPr/>
            </p:nvGrpSpPr>
            <p:grpSpPr bwMode="auto">
              <a:xfrm>
                <a:off x="7701818" y="5391832"/>
                <a:ext cx="504362" cy="784226"/>
                <a:chOff x="4877656" y="5692775"/>
                <a:chExt cx="504362" cy="784226"/>
              </a:xfrm>
            </p:grpSpPr>
            <p:sp>
              <p:nvSpPr>
                <p:cNvPr id="23866" name="Freeform 253"/>
                <p:cNvSpPr>
                  <a:spLocks/>
                </p:cNvSpPr>
                <p:nvPr/>
              </p:nvSpPr>
              <p:spPr bwMode="auto">
                <a:xfrm>
                  <a:off x="4922838"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3867" name="Line 254"/>
                <p:cNvSpPr>
                  <a:spLocks noChangeShapeType="1"/>
                </p:cNvSpPr>
                <p:nvPr/>
              </p:nvSpPr>
              <p:spPr bwMode="auto">
                <a:xfrm flipV="1">
                  <a:off x="5122863" y="5692775"/>
                  <a:ext cx="0" cy="250825"/>
                </a:xfrm>
                <a:prstGeom prst="line">
                  <a:avLst/>
                </a:prstGeom>
                <a:noFill/>
                <a:ln w="25400">
                  <a:solidFill>
                    <a:schemeClr val="folHlink"/>
                  </a:solidFill>
                  <a:round/>
                  <a:headEnd/>
                  <a:tailEnd/>
                </a:ln>
              </p:spPr>
              <p:txBody>
                <a:bodyPr wrap="none" lIns="0" tIns="0" rIns="0" bIns="0" anchor="ctr"/>
                <a:lstStyle/>
                <a:p>
                  <a:endParaRPr lang="en-US"/>
                </a:p>
              </p:txBody>
            </p:sp>
            <p:sp>
              <p:nvSpPr>
                <p:cNvPr id="23868" name="Line 255"/>
                <p:cNvSpPr>
                  <a:spLocks noChangeShapeType="1"/>
                </p:cNvSpPr>
                <p:nvPr/>
              </p:nvSpPr>
              <p:spPr bwMode="auto">
                <a:xfrm flipV="1">
                  <a:off x="5060950"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3869" name="Line 256"/>
                <p:cNvSpPr>
                  <a:spLocks noChangeShapeType="1"/>
                </p:cNvSpPr>
                <p:nvPr/>
              </p:nvSpPr>
              <p:spPr bwMode="auto">
                <a:xfrm flipV="1">
                  <a:off x="5194300"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3870" name="Group 1302"/>
                <p:cNvGrpSpPr>
                  <a:grpSpLocks/>
                </p:cNvGrpSpPr>
                <p:nvPr/>
              </p:nvGrpSpPr>
              <p:grpSpPr bwMode="auto">
                <a:xfrm>
                  <a:off x="4877656" y="6084888"/>
                  <a:ext cx="504362" cy="392113"/>
                  <a:chOff x="949" y="3648"/>
                  <a:chExt cx="449" cy="350"/>
                </a:xfrm>
              </p:grpSpPr>
              <p:grpSp>
                <p:nvGrpSpPr>
                  <p:cNvPr id="23871" name="Group 1303"/>
                  <p:cNvGrpSpPr>
                    <a:grpSpLocks/>
                  </p:cNvGrpSpPr>
                  <p:nvPr/>
                </p:nvGrpSpPr>
                <p:grpSpPr bwMode="auto">
                  <a:xfrm>
                    <a:off x="949" y="3648"/>
                    <a:ext cx="449" cy="158"/>
                    <a:chOff x="2721" y="3120"/>
                    <a:chExt cx="543" cy="192"/>
                  </a:xfrm>
                </p:grpSpPr>
                <p:pic>
                  <p:nvPicPr>
                    <p:cNvPr id="23877" name="Picture 71" descr="Server-Grey.png"/>
                    <p:cNvPicPr>
                      <a:picLocks noChangeAspect="1"/>
                    </p:cNvPicPr>
                    <p:nvPr/>
                  </p:nvPicPr>
                  <p:blipFill>
                    <a:blip r:embed="rId4" cstate="print"/>
                    <a:srcRect/>
                    <a:stretch>
                      <a:fillRect/>
                    </a:stretch>
                  </p:blipFill>
                  <p:spPr bwMode="auto">
                    <a:xfrm>
                      <a:off x="2721" y="3120"/>
                      <a:ext cx="111" cy="192"/>
                    </a:xfrm>
                    <a:prstGeom prst="rect">
                      <a:avLst/>
                    </a:prstGeom>
                    <a:noFill/>
                    <a:ln w="9525">
                      <a:noFill/>
                      <a:miter lim="800000"/>
                      <a:headEnd/>
                      <a:tailEnd/>
                    </a:ln>
                  </p:spPr>
                </p:pic>
                <p:pic>
                  <p:nvPicPr>
                    <p:cNvPr id="23878" name="Picture 71" descr="Server-Grey.png"/>
                    <p:cNvPicPr>
                      <a:picLocks noChangeAspect="1"/>
                    </p:cNvPicPr>
                    <p:nvPr/>
                  </p:nvPicPr>
                  <p:blipFill>
                    <a:blip r:embed="rId4" cstate="print"/>
                    <a:srcRect/>
                    <a:stretch>
                      <a:fillRect/>
                    </a:stretch>
                  </p:blipFill>
                  <p:spPr bwMode="auto">
                    <a:xfrm>
                      <a:off x="2865" y="3120"/>
                      <a:ext cx="111" cy="192"/>
                    </a:xfrm>
                    <a:prstGeom prst="rect">
                      <a:avLst/>
                    </a:prstGeom>
                    <a:noFill/>
                    <a:ln w="9525">
                      <a:noFill/>
                      <a:miter lim="800000"/>
                      <a:headEnd/>
                      <a:tailEnd/>
                    </a:ln>
                  </p:spPr>
                </p:pic>
                <p:pic>
                  <p:nvPicPr>
                    <p:cNvPr id="23879" name="Picture 71" descr="Server-Grey.png"/>
                    <p:cNvPicPr>
                      <a:picLocks noChangeAspect="1"/>
                    </p:cNvPicPr>
                    <p:nvPr/>
                  </p:nvPicPr>
                  <p:blipFill>
                    <a:blip r:embed="rId4" cstate="print"/>
                    <a:srcRect/>
                    <a:stretch>
                      <a:fillRect/>
                    </a:stretch>
                  </p:blipFill>
                  <p:spPr bwMode="auto">
                    <a:xfrm>
                      <a:off x="3009" y="3120"/>
                      <a:ext cx="111" cy="192"/>
                    </a:xfrm>
                    <a:prstGeom prst="rect">
                      <a:avLst/>
                    </a:prstGeom>
                    <a:noFill/>
                    <a:ln w="9525">
                      <a:noFill/>
                      <a:miter lim="800000"/>
                      <a:headEnd/>
                      <a:tailEnd/>
                    </a:ln>
                  </p:spPr>
                </p:pic>
                <p:pic>
                  <p:nvPicPr>
                    <p:cNvPr id="23880" name="Picture 71" descr="Server-Grey.png"/>
                    <p:cNvPicPr>
                      <a:picLocks noChangeAspect="1"/>
                    </p:cNvPicPr>
                    <p:nvPr/>
                  </p:nvPicPr>
                  <p:blipFill>
                    <a:blip r:embed="rId4" cstate="print"/>
                    <a:srcRect/>
                    <a:stretch>
                      <a:fillRect/>
                    </a:stretch>
                  </p:blipFill>
                  <p:spPr bwMode="auto">
                    <a:xfrm>
                      <a:off x="3153" y="3120"/>
                      <a:ext cx="111" cy="192"/>
                    </a:xfrm>
                    <a:prstGeom prst="rect">
                      <a:avLst/>
                    </a:prstGeom>
                    <a:noFill/>
                    <a:ln w="9525">
                      <a:noFill/>
                      <a:miter lim="800000"/>
                      <a:headEnd/>
                      <a:tailEnd/>
                    </a:ln>
                  </p:spPr>
                </p:pic>
              </p:grpSp>
              <p:grpSp>
                <p:nvGrpSpPr>
                  <p:cNvPr id="23872" name="Group 1308"/>
                  <p:cNvGrpSpPr>
                    <a:grpSpLocks/>
                  </p:cNvGrpSpPr>
                  <p:nvPr/>
                </p:nvGrpSpPr>
                <p:grpSpPr bwMode="auto">
                  <a:xfrm>
                    <a:off x="949" y="3840"/>
                    <a:ext cx="449" cy="158"/>
                    <a:chOff x="2721" y="3120"/>
                    <a:chExt cx="543" cy="192"/>
                  </a:xfrm>
                </p:grpSpPr>
                <p:pic>
                  <p:nvPicPr>
                    <p:cNvPr id="23873" name="Picture 71" descr="Server-Grey.png"/>
                    <p:cNvPicPr>
                      <a:picLocks noChangeAspect="1"/>
                    </p:cNvPicPr>
                    <p:nvPr/>
                  </p:nvPicPr>
                  <p:blipFill>
                    <a:blip r:embed="rId4" cstate="print"/>
                    <a:srcRect/>
                    <a:stretch>
                      <a:fillRect/>
                    </a:stretch>
                  </p:blipFill>
                  <p:spPr bwMode="auto">
                    <a:xfrm>
                      <a:off x="2721" y="3120"/>
                      <a:ext cx="111" cy="192"/>
                    </a:xfrm>
                    <a:prstGeom prst="rect">
                      <a:avLst/>
                    </a:prstGeom>
                    <a:noFill/>
                    <a:ln w="9525">
                      <a:noFill/>
                      <a:miter lim="800000"/>
                      <a:headEnd/>
                      <a:tailEnd/>
                    </a:ln>
                  </p:spPr>
                </p:pic>
                <p:pic>
                  <p:nvPicPr>
                    <p:cNvPr id="23874" name="Picture 71" descr="Server-Grey.png"/>
                    <p:cNvPicPr>
                      <a:picLocks noChangeAspect="1"/>
                    </p:cNvPicPr>
                    <p:nvPr/>
                  </p:nvPicPr>
                  <p:blipFill>
                    <a:blip r:embed="rId4" cstate="print"/>
                    <a:srcRect/>
                    <a:stretch>
                      <a:fillRect/>
                    </a:stretch>
                  </p:blipFill>
                  <p:spPr bwMode="auto">
                    <a:xfrm>
                      <a:off x="2865" y="3120"/>
                      <a:ext cx="111" cy="192"/>
                    </a:xfrm>
                    <a:prstGeom prst="rect">
                      <a:avLst/>
                    </a:prstGeom>
                    <a:noFill/>
                    <a:ln w="9525">
                      <a:noFill/>
                      <a:miter lim="800000"/>
                      <a:headEnd/>
                      <a:tailEnd/>
                    </a:ln>
                  </p:spPr>
                </p:pic>
                <p:pic>
                  <p:nvPicPr>
                    <p:cNvPr id="23875" name="Picture 71" descr="Server-Grey.png"/>
                    <p:cNvPicPr>
                      <a:picLocks noChangeAspect="1"/>
                    </p:cNvPicPr>
                    <p:nvPr/>
                  </p:nvPicPr>
                  <p:blipFill>
                    <a:blip r:embed="rId4" cstate="print"/>
                    <a:srcRect/>
                    <a:stretch>
                      <a:fillRect/>
                    </a:stretch>
                  </p:blipFill>
                  <p:spPr bwMode="auto">
                    <a:xfrm>
                      <a:off x="3009" y="3120"/>
                      <a:ext cx="111" cy="192"/>
                    </a:xfrm>
                    <a:prstGeom prst="rect">
                      <a:avLst/>
                    </a:prstGeom>
                    <a:noFill/>
                    <a:ln w="9525">
                      <a:noFill/>
                      <a:miter lim="800000"/>
                      <a:headEnd/>
                      <a:tailEnd/>
                    </a:ln>
                  </p:spPr>
                </p:pic>
                <p:pic>
                  <p:nvPicPr>
                    <p:cNvPr id="23876" name="Picture 71" descr="Server-Grey.png"/>
                    <p:cNvPicPr>
                      <a:picLocks noChangeAspect="1"/>
                    </p:cNvPicPr>
                    <p:nvPr/>
                  </p:nvPicPr>
                  <p:blipFill>
                    <a:blip r:embed="rId4" cstate="print"/>
                    <a:srcRect/>
                    <a:stretch>
                      <a:fillRect/>
                    </a:stretch>
                  </p:blipFill>
                  <p:spPr bwMode="auto">
                    <a:xfrm>
                      <a:off x="3153" y="3120"/>
                      <a:ext cx="111" cy="192"/>
                    </a:xfrm>
                    <a:prstGeom prst="rect">
                      <a:avLst/>
                    </a:prstGeom>
                    <a:noFill/>
                    <a:ln w="9525">
                      <a:noFill/>
                      <a:miter lim="800000"/>
                      <a:headEnd/>
                      <a:tailEnd/>
                    </a:ln>
                  </p:spPr>
                </p:pic>
              </p:grpSp>
            </p:grpSp>
          </p:grpSp>
          <p:grpSp>
            <p:nvGrpSpPr>
              <p:cNvPr id="23763" name="Group 306"/>
              <p:cNvGrpSpPr>
                <a:grpSpLocks/>
              </p:cNvGrpSpPr>
              <p:nvPr/>
            </p:nvGrpSpPr>
            <p:grpSpPr bwMode="auto">
              <a:xfrm>
                <a:off x="8463818" y="5375957"/>
                <a:ext cx="504362" cy="800101"/>
                <a:chOff x="5492018" y="5676900"/>
                <a:chExt cx="504362" cy="800101"/>
              </a:xfrm>
            </p:grpSpPr>
            <p:sp>
              <p:nvSpPr>
                <p:cNvPr id="23851" name="Freeform 234"/>
                <p:cNvSpPr>
                  <a:spLocks/>
                </p:cNvSpPr>
                <p:nvPr/>
              </p:nvSpPr>
              <p:spPr bwMode="auto">
                <a:xfrm>
                  <a:off x="5537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3852" name="Line 235"/>
                <p:cNvSpPr>
                  <a:spLocks noChangeShapeType="1"/>
                </p:cNvSpPr>
                <p:nvPr/>
              </p:nvSpPr>
              <p:spPr bwMode="auto">
                <a:xfrm flipH="1" flipV="1">
                  <a:off x="5734050" y="5676900"/>
                  <a:ext cx="3175" cy="266700"/>
                </a:xfrm>
                <a:prstGeom prst="line">
                  <a:avLst/>
                </a:prstGeom>
                <a:noFill/>
                <a:ln w="25400">
                  <a:solidFill>
                    <a:schemeClr val="folHlink"/>
                  </a:solidFill>
                  <a:round/>
                  <a:headEnd/>
                  <a:tailEnd/>
                </a:ln>
              </p:spPr>
              <p:txBody>
                <a:bodyPr wrap="none" lIns="0" tIns="0" rIns="0" bIns="0" anchor="ctr"/>
                <a:lstStyle/>
                <a:p>
                  <a:endParaRPr lang="en-US"/>
                </a:p>
              </p:txBody>
            </p:sp>
            <p:sp>
              <p:nvSpPr>
                <p:cNvPr id="23853" name="Line 236"/>
                <p:cNvSpPr>
                  <a:spLocks noChangeShapeType="1"/>
                </p:cNvSpPr>
                <p:nvPr/>
              </p:nvSpPr>
              <p:spPr bwMode="auto">
                <a:xfrm flipV="1">
                  <a:off x="56753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3854" name="Line 237"/>
                <p:cNvSpPr>
                  <a:spLocks noChangeShapeType="1"/>
                </p:cNvSpPr>
                <p:nvPr/>
              </p:nvSpPr>
              <p:spPr bwMode="auto">
                <a:xfrm flipV="1">
                  <a:off x="58086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3855" name="Group 1302"/>
                <p:cNvGrpSpPr>
                  <a:grpSpLocks/>
                </p:cNvGrpSpPr>
                <p:nvPr/>
              </p:nvGrpSpPr>
              <p:grpSpPr bwMode="auto">
                <a:xfrm>
                  <a:off x="5492018" y="6084888"/>
                  <a:ext cx="504362" cy="392113"/>
                  <a:chOff x="949" y="3648"/>
                  <a:chExt cx="449" cy="350"/>
                </a:xfrm>
              </p:grpSpPr>
              <p:grpSp>
                <p:nvGrpSpPr>
                  <p:cNvPr id="23856" name="Group 1303"/>
                  <p:cNvGrpSpPr>
                    <a:grpSpLocks/>
                  </p:cNvGrpSpPr>
                  <p:nvPr/>
                </p:nvGrpSpPr>
                <p:grpSpPr bwMode="auto">
                  <a:xfrm>
                    <a:off x="949" y="3648"/>
                    <a:ext cx="449" cy="158"/>
                    <a:chOff x="2721" y="3120"/>
                    <a:chExt cx="543" cy="192"/>
                  </a:xfrm>
                </p:grpSpPr>
                <p:pic>
                  <p:nvPicPr>
                    <p:cNvPr id="23862" name="Picture 71" descr="Server-Grey.png"/>
                    <p:cNvPicPr>
                      <a:picLocks noChangeAspect="1"/>
                    </p:cNvPicPr>
                    <p:nvPr/>
                  </p:nvPicPr>
                  <p:blipFill>
                    <a:blip r:embed="rId4" cstate="print"/>
                    <a:srcRect/>
                    <a:stretch>
                      <a:fillRect/>
                    </a:stretch>
                  </p:blipFill>
                  <p:spPr bwMode="auto">
                    <a:xfrm>
                      <a:off x="2721" y="3120"/>
                      <a:ext cx="111" cy="192"/>
                    </a:xfrm>
                    <a:prstGeom prst="rect">
                      <a:avLst/>
                    </a:prstGeom>
                    <a:noFill/>
                    <a:ln w="9525">
                      <a:noFill/>
                      <a:miter lim="800000"/>
                      <a:headEnd/>
                      <a:tailEnd/>
                    </a:ln>
                  </p:spPr>
                </p:pic>
                <p:pic>
                  <p:nvPicPr>
                    <p:cNvPr id="23863" name="Picture 71" descr="Server-Grey.png"/>
                    <p:cNvPicPr>
                      <a:picLocks noChangeAspect="1"/>
                    </p:cNvPicPr>
                    <p:nvPr/>
                  </p:nvPicPr>
                  <p:blipFill>
                    <a:blip r:embed="rId4" cstate="print"/>
                    <a:srcRect/>
                    <a:stretch>
                      <a:fillRect/>
                    </a:stretch>
                  </p:blipFill>
                  <p:spPr bwMode="auto">
                    <a:xfrm>
                      <a:off x="2865" y="3120"/>
                      <a:ext cx="111" cy="192"/>
                    </a:xfrm>
                    <a:prstGeom prst="rect">
                      <a:avLst/>
                    </a:prstGeom>
                    <a:noFill/>
                    <a:ln w="9525">
                      <a:noFill/>
                      <a:miter lim="800000"/>
                      <a:headEnd/>
                      <a:tailEnd/>
                    </a:ln>
                  </p:spPr>
                </p:pic>
                <p:pic>
                  <p:nvPicPr>
                    <p:cNvPr id="23864" name="Picture 71" descr="Server-Grey.png"/>
                    <p:cNvPicPr>
                      <a:picLocks noChangeAspect="1"/>
                    </p:cNvPicPr>
                    <p:nvPr/>
                  </p:nvPicPr>
                  <p:blipFill>
                    <a:blip r:embed="rId4" cstate="print"/>
                    <a:srcRect/>
                    <a:stretch>
                      <a:fillRect/>
                    </a:stretch>
                  </p:blipFill>
                  <p:spPr bwMode="auto">
                    <a:xfrm>
                      <a:off x="3009" y="3120"/>
                      <a:ext cx="111" cy="192"/>
                    </a:xfrm>
                    <a:prstGeom prst="rect">
                      <a:avLst/>
                    </a:prstGeom>
                    <a:noFill/>
                    <a:ln w="9525">
                      <a:noFill/>
                      <a:miter lim="800000"/>
                      <a:headEnd/>
                      <a:tailEnd/>
                    </a:ln>
                  </p:spPr>
                </p:pic>
                <p:pic>
                  <p:nvPicPr>
                    <p:cNvPr id="23865" name="Picture 71" descr="Server-Grey.png"/>
                    <p:cNvPicPr>
                      <a:picLocks noChangeAspect="1"/>
                    </p:cNvPicPr>
                    <p:nvPr/>
                  </p:nvPicPr>
                  <p:blipFill>
                    <a:blip r:embed="rId4" cstate="print"/>
                    <a:srcRect/>
                    <a:stretch>
                      <a:fillRect/>
                    </a:stretch>
                  </p:blipFill>
                  <p:spPr bwMode="auto">
                    <a:xfrm>
                      <a:off x="3153" y="3120"/>
                      <a:ext cx="111" cy="192"/>
                    </a:xfrm>
                    <a:prstGeom prst="rect">
                      <a:avLst/>
                    </a:prstGeom>
                    <a:noFill/>
                    <a:ln w="9525">
                      <a:noFill/>
                      <a:miter lim="800000"/>
                      <a:headEnd/>
                      <a:tailEnd/>
                    </a:ln>
                  </p:spPr>
                </p:pic>
              </p:grpSp>
              <p:grpSp>
                <p:nvGrpSpPr>
                  <p:cNvPr id="23857" name="Group 1308"/>
                  <p:cNvGrpSpPr>
                    <a:grpSpLocks/>
                  </p:cNvGrpSpPr>
                  <p:nvPr/>
                </p:nvGrpSpPr>
                <p:grpSpPr bwMode="auto">
                  <a:xfrm>
                    <a:off x="949" y="3840"/>
                    <a:ext cx="449" cy="158"/>
                    <a:chOff x="2721" y="3120"/>
                    <a:chExt cx="543" cy="192"/>
                  </a:xfrm>
                </p:grpSpPr>
                <p:pic>
                  <p:nvPicPr>
                    <p:cNvPr id="23858" name="Picture 71" descr="Server-Grey.png"/>
                    <p:cNvPicPr>
                      <a:picLocks noChangeAspect="1"/>
                    </p:cNvPicPr>
                    <p:nvPr/>
                  </p:nvPicPr>
                  <p:blipFill>
                    <a:blip r:embed="rId4" cstate="print"/>
                    <a:srcRect/>
                    <a:stretch>
                      <a:fillRect/>
                    </a:stretch>
                  </p:blipFill>
                  <p:spPr bwMode="auto">
                    <a:xfrm>
                      <a:off x="2721" y="3120"/>
                      <a:ext cx="111" cy="192"/>
                    </a:xfrm>
                    <a:prstGeom prst="rect">
                      <a:avLst/>
                    </a:prstGeom>
                    <a:noFill/>
                    <a:ln w="9525">
                      <a:noFill/>
                      <a:miter lim="800000"/>
                      <a:headEnd/>
                      <a:tailEnd/>
                    </a:ln>
                  </p:spPr>
                </p:pic>
                <p:pic>
                  <p:nvPicPr>
                    <p:cNvPr id="23859" name="Picture 71" descr="Server-Grey.png"/>
                    <p:cNvPicPr>
                      <a:picLocks noChangeAspect="1"/>
                    </p:cNvPicPr>
                    <p:nvPr/>
                  </p:nvPicPr>
                  <p:blipFill>
                    <a:blip r:embed="rId4" cstate="print"/>
                    <a:srcRect/>
                    <a:stretch>
                      <a:fillRect/>
                    </a:stretch>
                  </p:blipFill>
                  <p:spPr bwMode="auto">
                    <a:xfrm>
                      <a:off x="2865" y="3120"/>
                      <a:ext cx="111" cy="192"/>
                    </a:xfrm>
                    <a:prstGeom prst="rect">
                      <a:avLst/>
                    </a:prstGeom>
                    <a:noFill/>
                    <a:ln w="9525">
                      <a:noFill/>
                      <a:miter lim="800000"/>
                      <a:headEnd/>
                      <a:tailEnd/>
                    </a:ln>
                  </p:spPr>
                </p:pic>
                <p:pic>
                  <p:nvPicPr>
                    <p:cNvPr id="23860" name="Picture 71" descr="Server-Grey.png"/>
                    <p:cNvPicPr>
                      <a:picLocks noChangeAspect="1"/>
                    </p:cNvPicPr>
                    <p:nvPr/>
                  </p:nvPicPr>
                  <p:blipFill>
                    <a:blip r:embed="rId4" cstate="print"/>
                    <a:srcRect/>
                    <a:stretch>
                      <a:fillRect/>
                    </a:stretch>
                  </p:blipFill>
                  <p:spPr bwMode="auto">
                    <a:xfrm>
                      <a:off x="3009" y="3120"/>
                      <a:ext cx="111" cy="192"/>
                    </a:xfrm>
                    <a:prstGeom prst="rect">
                      <a:avLst/>
                    </a:prstGeom>
                    <a:noFill/>
                    <a:ln w="9525">
                      <a:noFill/>
                      <a:miter lim="800000"/>
                      <a:headEnd/>
                      <a:tailEnd/>
                    </a:ln>
                  </p:spPr>
                </p:pic>
                <p:pic>
                  <p:nvPicPr>
                    <p:cNvPr id="23861" name="Picture 71" descr="Server-Grey.png"/>
                    <p:cNvPicPr>
                      <a:picLocks noChangeAspect="1"/>
                    </p:cNvPicPr>
                    <p:nvPr/>
                  </p:nvPicPr>
                  <p:blipFill>
                    <a:blip r:embed="rId4" cstate="print"/>
                    <a:srcRect/>
                    <a:stretch>
                      <a:fillRect/>
                    </a:stretch>
                  </p:blipFill>
                  <p:spPr bwMode="auto">
                    <a:xfrm>
                      <a:off x="3153" y="3120"/>
                      <a:ext cx="111" cy="192"/>
                    </a:xfrm>
                    <a:prstGeom prst="rect">
                      <a:avLst/>
                    </a:prstGeom>
                    <a:noFill/>
                    <a:ln w="9525">
                      <a:noFill/>
                      <a:miter lim="800000"/>
                      <a:headEnd/>
                      <a:tailEnd/>
                    </a:ln>
                  </p:spPr>
                </p:pic>
              </p:grpSp>
            </p:grpSp>
          </p:grpSp>
          <p:sp>
            <p:nvSpPr>
              <p:cNvPr id="23764" name="Freeform 192"/>
              <p:cNvSpPr>
                <a:spLocks/>
              </p:cNvSpPr>
              <p:nvPr/>
            </p:nvSpPr>
            <p:spPr bwMode="auto">
              <a:xfrm>
                <a:off x="7162800" y="4347250"/>
                <a:ext cx="304800" cy="1066800"/>
              </a:xfrm>
              <a:custGeom>
                <a:avLst/>
                <a:gdLst>
                  <a:gd name="T0" fmla="*/ 0 w 914"/>
                  <a:gd name="T1" fmla="*/ 2147483647 h 567"/>
                  <a:gd name="T2" fmla="*/ 2147483647 w 914"/>
                  <a:gd name="T3" fmla="*/ 2147483647 h 567"/>
                  <a:gd name="T4" fmla="*/ 2147483647 w 914"/>
                  <a:gd name="T5" fmla="*/ 2147483647 h 567"/>
                  <a:gd name="T6" fmla="*/ 2147483647 w 914"/>
                  <a:gd name="T7" fmla="*/ 0 h 567"/>
                  <a:gd name="T8" fmla="*/ 0 60000 65536"/>
                  <a:gd name="T9" fmla="*/ 0 60000 65536"/>
                  <a:gd name="T10" fmla="*/ 0 60000 65536"/>
                  <a:gd name="T11" fmla="*/ 0 60000 65536"/>
                  <a:gd name="T12" fmla="*/ 0 w 914"/>
                  <a:gd name="T13" fmla="*/ 0 h 567"/>
                  <a:gd name="T14" fmla="*/ 914 w 914"/>
                  <a:gd name="T15" fmla="*/ 567 h 567"/>
                </a:gdLst>
                <a:ahLst/>
                <a:cxnLst>
                  <a:cxn ang="T8">
                    <a:pos x="T0" y="T1"/>
                  </a:cxn>
                  <a:cxn ang="T9">
                    <a:pos x="T2" y="T3"/>
                  </a:cxn>
                  <a:cxn ang="T10">
                    <a:pos x="T4" y="T5"/>
                  </a:cxn>
                  <a:cxn ang="T11">
                    <a:pos x="T6" y="T7"/>
                  </a:cxn>
                </a:cxnLst>
                <a:rect l="T12" t="T13" r="T14" b="T15"/>
                <a:pathLst>
                  <a:path w="914" h="567">
                    <a:moveTo>
                      <a:pt x="0" y="567"/>
                    </a:moveTo>
                    <a:cubicBezTo>
                      <a:pt x="1" y="474"/>
                      <a:pt x="1" y="463"/>
                      <a:pt x="2" y="370"/>
                    </a:cubicBezTo>
                    <a:lnTo>
                      <a:pt x="914" y="370"/>
                    </a:lnTo>
                    <a:lnTo>
                      <a:pt x="914" y="0"/>
                    </a:lnTo>
                  </a:path>
                </a:pathLst>
              </a:custGeom>
              <a:noFill/>
              <a:ln w="25400">
                <a:solidFill>
                  <a:schemeClr val="hlink"/>
                </a:solidFill>
                <a:round/>
                <a:headEnd/>
                <a:tailEnd/>
              </a:ln>
            </p:spPr>
            <p:txBody>
              <a:bodyPr wrap="none" lIns="0" tIns="0" rIns="0" bIns="0" anchor="ctr"/>
              <a:lstStyle/>
              <a:p>
                <a:endParaRPr lang="en-US"/>
              </a:p>
            </p:txBody>
          </p:sp>
          <p:grpSp>
            <p:nvGrpSpPr>
              <p:cNvPr id="23765" name="Group 326"/>
              <p:cNvGrpSpPr>
                <a:grpSpLocks/>
              </p:cNvGrpSpPr>
              <p:nvPr/>
            </p:nvGrpSpPr>
            <p:grpSpPr bwMode="auto">
              <a:xfrm>
                <a:off x="6939818" y="5395015"/>
                <a:ext cx="504362" cy="781052"/>
                <a:chOff x="3968018" y="5695949"/>
                <a:chExt cx="504362" cy="781052"/>
              </a:xfrm>
            </p:grpSpPr>
            <p:sp>
              <p:nvSpPr>
                <p:cNvPr id="23836" name="Freeform 216"/>
                <p:cNvSpPr>
                  <a:spLocks/>
                </p:cNvSpPr>
                <p:nvPr/>
              </p:nvSpPr>
              <p:spPr bwMode="auto">
                <a:xfrm>
                  <a:off x="4013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3837" name="Line 217"/>
                <p:cNvSpPr>
                  <a:spLocks noChangeShapeType="1"/>
                </p:cNvSpPr>
                <p:nvPr/>
              </p:nvSpPr>
              <p:spPr bwMode="auto">
                <a:xfrm flipH="1" flipV="1">
                  <a:off x="4210050" y="5695949"/>
                  <a:ext cx="3175" cy="247650"/>
                </a:xfrm>
                <a:prstGeom prst="line">
                  <a:avLst/>
                </a:prstGeom>
                <a:noFill/>
                <a:ln w="25400">
                  <a:solidFill>
                    <a:schemeClr val="folHlink"/>
                  </a:solidFill>
                  <a:round/>
                  <a:headEnd/>
                  <a:tailEnd/>
                </a:ln>
              </p:spPr>
              <p:txBody>
                <a:bodyPr wrap="none" lIns="0" tIns="0" rIns="0" bIns="0" anchor="ctr"/>
                <a:lstStyle/>
                <a:p>
                  <a:endParaRPr lang="en-US"/>
                </a:p>
              </p:txBody>
            </p:sp>
            <p:sp>
              <p:nvSpPr>
                <p:cNvPr id="23838" name="Line 218"/>
                <p:cNvSpPr>
                  <a:spLocks noChangeShapeType="1"/>
                </p:cNvSpPr>
                <p:nvPr/>
              </p:nvSpPr>
              <p:spPr bwMode="auto">
                <a:xfrm flipV="1">
                  <a:off x="4151312"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3839" name="Line 219"/>
                <p:cNvSpPr>
                  <a:spLocks noChangeShapeType="1"/>
                </p:cNvSpPr>
                <p:nvPr/>
              </p:nvSpPr>
              <p:spPr bwMode="auto">
                <a:xfrm flipV="1">
                  <a:off x="4284662"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3840" name="Group 1302"/>
                <p:cNvGrpSpPr>
                  <a:grpSpLocks/>
                </p:cNvGrpSpPr>
                <p:nvPr/>
              </p:nvGrpSpPr>
              <p:grpSpPr bwMode="auto">
                <a:xfrm>
                  <a:off x="3968018" y="6084888"/>
                  <a:ext cx="504362" cy="392113"/>
                  <a:chOff x="949" y="3648"/>
                  <a:chExt cx="449" cy="350"/>
                </a:xfrm>
              </p:grpSpPr>
              <p:grpSp>
                <p:nvGrpSpPr>
                  <p:cNvPr id="23841" name="Group 1303"/>
                  <p:cNvGrpSpPr>
                    <a:grpSpLocks/>
                  </p:cNvGrpSpPr>
                  <p:nvPr/>
                </p:nvGrpSpPr>
                <p:grpSpPr bwMode="auto">
                  <a:xfrm>
                    <a:off x="949" y="3648"/>
                    <a:ext cx="449" cy="158"/>
                    <a:chOff x="2721" y="3120"/>
                    <a:chExt cx="543" cy="192"/>
                  </a:xfrm>
                </p:grpSpPr>
                <p:pic>
                  <p:nvPicPr>
                    <p:cNvPr id="23847" name="Picture 71" descr="Server-Grey.png"/>
                    <p:cNvPicPr>
                      <a:picLocks noChangeAspect="1"/>
                    </p:cNvPicPr>
                    <p:nvPr/>
                  </p:nvPicPr>
                  <p:blipFill>
                    <a:blip r:embed="rId4" cstate="print"/>
                    <a:srcRect/>
                    <a:stretch>
                      <a:fillRect/>
                    </a:stretch>
                  </p:blipFill>
                  <p:spPr bwMode="auto">
                    <a:xfrm>
                      <a:off x="2721" y="3120"/>
                      <a:ext cx="111" cy="192"/>
                    </a:xfrm>
                    <a:prstGeom prst="rect">
                      <a:avLst/>
                    </a:prstGeom>
                    <a:noFill/>
                    <a:ln w="9525">
                      <a:noFill/>
                      <a:miter lim="800000"/>
                      <a:headEnd/>
                      <a:tailEnd/>
                    </a:ln>
                  </p:spPr>
                </p:pic>
                <p:pic>
                  <p:nvPicPr>
                    <p:cNvPr id="23848" name="Picture 71" descr="Server-Grey.png"/>
                    <p:cNvPicPr>
                      <a:picLocks noChangeAspect="1"/>
                    </p:cNvPicPr>
                    <p:nvPr/>
                  </p:nvPicPr>
                  <p:blipFill>
                    <a:blip r:embed="rId4" cstate="print"/>
                    <a:srcRect/>
                    <a:stretch>
                      <a:fillRect/>
                    </a:stretch>
                  </p:blipFill>
                  <p:spPr bwMode="auto">
                    <a:xfrm>
                      <a:off x="2865" y="3120"/>
                      <a:ext cx="111" cy="192"/>
                    </a:xfrm>
                    <a:prstGeom prst="rect">
                      <a:avLst/>
                    </a:prstGeom>
                    <a:noFill/>
                    <a:ln w="9525">
                      <a:noFill/>
                      <a:miter lim="800000"/>
                      <a:headEnd/>
                      <a:tailEnd/>
                    </a:ln>
                  </p:spPr>
                </p:pic>
                <p:pic>
                  <p:nvPicPr>
                    <p:cNvPr id="23849" name="Picture 71" descr="Server-Grey.png"/>
                    <p:cNvPicPr>
                      <a:picLocks noChangeAspect="1"/>
                    </p:cNvPicPr>
                    <p:nvPr/>
                  </p:nvPicPr>
                  <p:blipFill>
                    <a:blip r:embed="rId4" cstate="print"/>
                    <a:srcRect/>
                    <a:stretch>
                      <a:fillRect/>
                    </a:stretch>
                  </p:blipFill>
                  <p:spPr bwMode="auto">
                    <a:xfrm>
                      <a:off x="3009" y="3120"/>
                      <a:ext cx="111" cy="192"/>
                    </a:xfrm>
                    <a:prstGeom prst="rect">
                      <a:avLst/>
                    </a:prstGeom>
                    <a:noFill/>
                    <a:ln w="9525">
                      <a:noFill/>
                      <a:miter lim="800000"/>
                      <a:headEnd/>
                      <a:tailEnd/>
                    </a:ln>
                  </p:spPr>
                </p:pic>
                <p:pic>
                  <p:nvPicPr>
                    <p:cNvPr id="23850" name="Picture 71" descr="Server-Grey.png"/>
                    <p:cNvPicPr>
                      <a:picLocks noChangeAspect="1"/>
                    </p:cNvPicPr>
                    <p:nvPr/>
                  </p:nvPicPr>
                  <p:blipFill>
                    <a:blip r:embed="rId4" cstate="print"/>
                    <a:srcRect/>
                    <a:stretch>
                      <a:fillRect/>
                    </a:stretch>
                  </p:blipFill>
                  <p:spPr bwMode="auto">
                    <a:xfrm>
                      <a:off x="3153" y="3120"/>
                      <a:ext cx="111" cy="192"/>
                    </a:xfrm>
                    <a:prstGeom prst="rect">
                      <a:avLst/>
                    </a:prstGeom>
                    <a:noFill/>
                    <a:ln w="9525">
                      <a:noFill/>
                      <a:miter lim="800000"/>
                      <a:headEnd/>
                      <a:tailEnd/>
                    </a:ln>
                  </p:spPr>
                </p:pic>
              </p:grpSp>
              <p:grpSp>
                <p:nvGrpSpPr>
                  <p:cNvPr id="23842" name="Group 1308"/>
                  <p:cNvGrpSpPr>
                    <a:grpSpLocks/>
                  </p:cNvGrpSpPr>
                  <p:nvPr/>
                </p:nvGrpSpPr>
                <p:grpSpPr bwMode="auto">
                  <a:xfrm>
                    <a:off x="949" y="3840"/>
                    <a:ext cx="449" cy="158"/>
                    <a:chOff x="2721" y="3120"/>
                    <a:chExt cx="543" cy="192"/>
                  </a:xfrm>
                </p:grpSpPr>
                <p:pic>
                  <p:nvPicPr>
                    <p:cNvPr id="23843" name="Picture 71" descr="Server-Grey.png"/>
                    <p:cNvPicPr>
                      <a:picLocks noChangeAspect="1"/>
                    </p:cNvPicPr>
                    <p:nvPr/>
                  </p:nvPicPr>
                  <p:blipFill>
                    <a:blip r:embed="rId4" cstate="print"/>
                    <a:srcRect/>
                    <a:stretch>
                      <a:fillRect/>
                    </a:stretch>
                  </p:blipFill>
                  <p:spPr bwMode="auto">
                    <a:xfrm>
                      <a:off x="2721" y="3120"/>
                      <a:ext cx="111" cy="192"/>
                    </a:xfrm>
                    <a:prstGeom prst="rect">
                      <a:avLst/>
                    </a:prstGeom>
                    <a:noFill/>
                    <a:ln w="9525">
                      <a:noFill/>
                      <a:miter lim="800000"/>
                      <a:headEnd/>
                      <a:tailEnd/>
                    </a:ln>
                  </p:spPr>
                </p:pic>
                <p:pic>
                  <p:nvPicPr>
                    <p:cNvPr id="23844" name="Picture 71" descr="Server-Grey.png"/>
                    <p:cNvPicPr>
                      <a:picLocks noChangeAspect="1"/>
                    </p:cNvPicPr>
                    <p:nvPr/>
                  </p:nvPicPr>
                  <p:blipFill>
                    <a:blip r:embed="rId4" cstate="print"/>
                    <a:srcRect/>
                    <a:stretch>
                      <a:fillRect/>
                    </a:stretch>
                  </p:blipFill>
                  <p:spPr bwMode="auto">
                    <a:xfrm>
                      <a:off x="2865" y="3120"/>
                      <a:ext cx="111" cy="192"/>
                    </a:xfrm>
                    <a:prstGeom prst="rect">
                      <a:avLst/>
                    </a:prstGeom>
                    <a:noFill/>
                    <a:ln w="9525">
                      <a:noFill/>
                      <a:miter lim="800000"/>
                      <a:headEnd/>
                      <a:tailEnd/>
                    </a:ln>
                  </p:spPr>
                </p:pic>
                <p:pic>
                  <p:nvPicPr>
                    <p:cNvPr id="23845" name="Picture 71" descr="Server-Grey.png"/>
                    <p:cNvPicPr>
                      <a:picLocks noChangeAspect="1"/>
                    </p:cNvPicPr>
                    <p:nvPr/>
                  </p:nvPicPr>
                  <p:blipFill>
                    <a:blip r:embed="rId4" cstate="print"/>
                    <a:srcRect/>
                    <a:stretch>
                      <a:fillRect/>
                    </a:stretch>
                  </p:blipFill>
                  <p:spPr bwMode="auto">
                    <a:xfrm>
                      <a:off x="3009" y="3120"/>
                      <a:ext cx="111" cy="192"/>
                    </a:xfrm>
                    <a:prstGeom prst="rect">
                      <a:avLst/>
                    </a:prstGeom>
                    <a:noFill/>
                    <a:ln w="9525">
                      <a:noFill/>
                      <a:miter lim="800000"/>
                      <a:headEnd/>
                      <a:tailEnd/>
                    </a:ln>
                  </p:spPr>
                </p:pic>
                <p:pic>
                  <p:nvPicPr>
                    <p:cNvPr id="23846" name="Picture 71" descr="Server-Grey.png"/>
                    <p:cNvPicPr>
                      <a:picLocks noChangeAspect="1"/>
                    </p:cNvPicPr>
                    <p:nvPr/>
                  </p:nvPicPr>
                  <p:blipFill>
                    <a:blip r:embed="rId4" cstate="print"/>
                    <a:srcRect/>
                    <a:stretch>
                      <a:fillRect/>
                    </a:stretch>
                  </p:blipFill>
                  <p:spPr bwMode="auto">
                    <a:xfrm>
                      <a:off x="3153" y="3120"/>
                      <a:ext cx="111" cy="192"/>
                    </a:xfrm>
                    <a:prstGeom prst="rect">
                      <a:avLst/>
                    </a:prstGeom>
                    <a:noFill/>
                    <a:ln w="9525">
                      <a:noFill/>
                      <a:miter lim="800000"/>
                      <a:headEnd/>
                      <a:tailEnd/>
                    </a:ln>
                  </p:spPr>
                </p:pic>
              </p:grpSp>
            </p:grpSp>
          </p:grpSp>
          <p:sp>
            <p:nvSpPr>
              <p:cNvPr id="23766" name="Freeform 378"/>
              <p:cNvSpPr>
                <a:spLocks/>
              </p:cNvSpPr>
              <p:nvPr/>
            </p:nvSpPr>
            <p:spPr bwMode="auto">
              <a:xfrm>
                <a:off x="4038600" y="2570838"/>
                <a:ext cx="2514600" cy="1066800"/>
              </a:xfrm>
              <a:custGeom>
                <a:avLst/>
                <a:gdLst>
                  <a:gd name="T0" fmla="*/ 0 w 1632"/>
                  <a:gd name="T1" fmla="*/ 2147483647 h 624"/>
                  <a:gd name="T2" fmla="*/ 0 w 1632"/>
                  <a:gd name="T3" fmla="*/ 2147483647 h 624"/>
                  <a:gd name="T4" fmla="*/ 2147483647 w 1632"/>
                  <a:gd name="T5" fmla="*/ 2147483647 h 624"/>
                  <a:gd name="T6" fmla="*/ 2147483647 w 1632"/>
                  <a:gd name="T7" fmla="*/ 0 h 624"/>
                  <a:gd name="T8" fmla="*/ 0 60000 65536"/>
                  <a:gd name="T9" fmla="*/ 0 60000 65536"/>
                  <a:gd name="T10" fmla="*/ 0 60000 65536"/>
                  <a:gd name="T11" fmla="*/ 0 60000 65536"/>
                  <a:gd name="T12" fmla="*/ 0 w 1632"/>
                  <a:gd name="T13" fmla="*/ 0 h 624"/>
                  <a:gd name="T14" fmla="*/ 1632 w 1632"/>
                  <a:gd name="T15" fmla="*/ 624 h 624"/>
                </a:gdLst>
                <a:ahLst/>
                <a:cxnLst>
                  <a:cxn ang="T8">
                    <a:pos x="T0" y="T1"/>
                  </a:cxn>
                  <a:cxn ang="T9">
                    <a:pos x="T2" y="T3"/>
                  </a:cxn>
                  <a:cxn ang="T10">
                    <a:pos x="T4" y="T5"/>
                  </a:cxn>
                  <a:cxn ang="T11">
                    <a:pos x="T6" y="T7"/>
                  </a:cxn>
                </a:cxnLst>
                <a:rect l="T12" t="T13" r="T14" b="T15"/>
                <a:pathLst>
                  <a:path w="1632" h="624">
                    <a:moveTo>
                      <a:pt x="0" y="624"/>
                    </a:moveTo>
                    <a:lnTo>
                      <a:pt x="0" y="336"/>
                    </a:lnTo>
                    <a:lnTo>
                      <a:pt x="1632" y="336"/>
                    </a:lnTo>
                    <a:lnTo>
                      <a:pt x="1632" y="0"/>
                    </a:lnTo>
                  </a:path>
                </a:pathLst>
              </a:custGeom>
              <a:noFill/>
              <a:ln w="25400">
                <a:solidFill>
                  <a:schemeClr val="hlink"/>
                </a:solidFill>
                <a:round/>
                <a:headEnd/>
                <a:tailEnd/>
              </a:ln>
            </p:spPr>
            <p:txBody>
              <a:bodyPr wrap="none" lIns="0" tIns="0" rIns="0" bIns="0" anchor="ctr"/>
              <a:lstStyle/>
              <a:p>
                <a:endParaRPr lang="en-US"/>
              </a:p>
            </p:txBody>
          </p:sp>
          <p:sp>
            <p:nvSpPr>
              <p:cNvPr id="23767" name="Freeform 379"/>
              <p:cNvSpPr>
                <a:spLocks/>
              </p:cNvSpPr>
              <p:nvPr/>
            </p:nvSpPr>
            <p:spPr bwMode="auto">
              <a:xfrm>
                <a:off x="4876800" y="2366050"/>
                <a:ext cx="762000" cy="1295400"/>
              </a:xfrm>
              <a:custGeom>
                <a:avLst/>
                <a:gdLst>
                  <a:gd name="T0" fmla="*/ 0 w 576"/>
                  <a:gd name="T1" fmla="*/ 2147483647 h 720"/>
                  <a:gd name="T2" fmla="*/ 0 w 576"/>
                  <a:gd name="T3" fmla="*/ 2147483647 h 720"/>
                  <a:gd name="T4" fmla="*/ 2147483647 w 576"/>
                  <a:gd name="T5" fmla="*/ 2147483647 h 720"/>
                  <a:gd name="T6" fmla="*/ 2147483647 w 576"/>
                  <a:gd name="T7" fmla="*/ 0 h 720"/>
                  <a:gd name="T8" fmla="*/ 0 60000 65536"/>
                  <a:gd name="T9" fmla="*/ 0 60000 65536"/>
                  <a:gd name="T10" fmla="*/ 0 60000 65536"/>
                  <a:gd name="T11" fmla="*/ 0 60000 65536"/>
                  <a:gd name="T12" fmla="*/ 0 w 576"/>
                  <a:gd name="T13" fmla="*/ 0 h 720"/>
                  <a:gd name="T14" fmla="*/ 576 w 576"/>
                  <a:gd name="T15" fmla="*/ 720 h 720"/>
                </a:gdLst>
                <a:ahLst/>
                <a:cxnLst>
                  <a:cxn ang="T8">
                    <a:pos x="T0" y="T1"/>
                  </a:cxn>
                  <a:cxn ang="T9">
                    <a:pos x="T2" y="T3"/>
                  </a:cxn>
                  <a:cxn ang="T10">
                    <a:pos x="T4" y="T5"/>
                  </a:cxn>
                  <a:cxn ang="T11">
                    <a:pos x="T6" y="T7"/>
                  </a:cxn>
                </a:cxnLst>
                <a:rect l="T12" t="T13" r="T14" b="T15"/>
                <a:pathLst>
                  <a:path w="576" h="720">
                    <a:moveTo>
                      <a:pt x="0" y="720"/>
                    </a:moveTo>
                    <a:lnTo>
                      <a:pt x="0" y="528"/>
                    </a:lnTo>
                    <a:lnTo>
                      <a:pt x="576" y="528"/>
                    </a:lnTo>
                    <a:lnTo>
                      <a:pt x="576" y="0"/>
                    </a:lnTo>
                  </a:path>
                </a:pathLst>
              </a:custGeom>
              <a:noFill/>
              <a:ln w="25400">
                <a:solidFill>
                  <a:schemeClr val="hlink"/>
                </a:solidFill>
                <a:round/>
                <a:headEnd/>
                <a:tailEnd/>
              </a:ln>
            </p:spPr>
            <p:txBody>
              <a:bodyPr wrap="none" lIns="0" tIns="0" rIns="0" bIns="0" anchor="ctr"/>
              <a:lstStyle/>
              <a:p>
                <a:endParaRPr lang="en-US"/>
              </a:p>
            </p:txBody>
          </p:sp>
          <p:sp>
            <p:nvSpPr>
              <p:cNvPr id="23768" name="Freeform 380"/>
              <p:cNvSpPr>
                <a:spLocks/>
              </p:cNvSpPr>
              <p:nvPr/>
            </p:nvSpPr>
            <p:spPr bwMode="auto">
              <a:xfrm>
                <a:off x="5029200" y="2594650"/>
                <a:ext cx="1600200" cy="1066800"/>
              </a:xfrm>
              <a:custGeom>
                <a:avLst/>
                <a:gdLst>
                  <a:gd name="T0" fmla="*/ 0 w 1104"/>
                  <a:gd name="T1" fmla="*/ 2147483647 h 672"/>
                  <a:gd name="T2" fmla="*/ 0 w 1104"/>
                  <a:gd name="T3" fmla="*/ 2147483647 h 672"/>
                  <a:gd name="T4" fmla="*/ 2147483647 w 1104"/>
                  <a:gd name="T5" fmla="*/ 2147483647 h 672"/>
                  <a:gd name="T6" fmla="*/ 2147483647 w 1104"/>
                  <a:gd name="T7" fmla="*/ 0 h 672"/>
                  <a:gd name="T8" fmla="*/ 0 60000 65536"/>
                  <a:gd name="T9" fmla="*/ 0 60000 65536"/>
                  <a:gd name="T10" fmla="*/ 0 60000 65536"/>
                  <a:gd name="T11" fmla="*/ 0 60000 65536"/>
                  <a:gd name="T12" fmla="*/ 0 w 1104"/>
                  <a:gd name="T13" fmla="*/ 0 h 672"/>
                  <a:gd name="T14" fmla="*/ 1104 w 1104"/>
                  <a:gd name="T15" fmla="*/ 672 h 672"/>
                </a:gdLst>
                <a:ahLst/>
                <a:cxnLst>
                  <a:cxn ang="T8">
                    <a:pos x="T0" y="T1"/>
                  </a:cxn>
                  <a:cxn ang="T9">
                    <a:pos x="T2" y="T3"/>
                  </a:cxn>
                  <a:cxn ang="T10">
                    <a:pos x="T4" y="T5"/>
                  </a:cxn>
                  <a:cxn ang="T11">
                    <a:pos x="T6" y="T7"/>
                  </a:cxn>
                </a:cxnLst>
                <a:rect l="T12" t="T13" r="T14" b="T15"/>
                <a:pathLst>
                  <a:path w="1104" h="672">
                    <a:moveTo>
                      <a:pt x="0" y="672"/>
                    </a:moveTo>
                    <a:lnTo>
                      <a:pt x="0" y="528"/>
                    </a:lnTo>
                    <a:lnTo>
                      <a:pt x="1104" y="528"/>
                    </a:lnTo>
                    <a:lnTo>
                      <a:pt x="1104" y="0"/>
                    </a:lnTo>
                  </a:path>
                </a:pathLst>
              </a:custGeom>
              <a:noFill/>
              <a:ln w="25400">
                <a:solidFill>
                  <a:schemeClr val="hlink"/>
                </a:solidFill>
                <a:round/>
                <a:headEnd/>
                <a:tailEnd/>
              </a:ln>
            </p:spPr>
            <p:txBody>
              <a:bodyPr wrap="none" lIns="0" tIns="0" rIns="0" bIns="0" anchor="ctr"/>
              <a:lstStyle/>
              <a:p>
                <a:endParaRPr lang="en-US"/>
              </a:p>
            </p:txBody>
          </p:sp>
          <p:sp>
            <p:nvSpPr>
              <p:cNvPr id="23769" name="Freeform 381"/>
              <p:cNvSpPr>
                <a:spLocks/>
              </p:cNvSpPr>
              <p:nvPr/>
            </p:nvSpPr>
            <p:spPr bwMode="auto">
              <a:xfrm>
                <a:off x="5715000" y="2518450"/>
                <a:ext cx="1143000" cy="1195388"/>
              </a:xfrm>
              <a:custGeom>
                <a:avLst/>
                <a:gdLst>
                  <a:gd name="T0" fmla="*/ 2147483647 w 720"/>
                  <a:gd name="T1" fmla="*/ 2147483647 h 720"/>
                  <a:gd name="T2" fmla="*/ 2147483647 w 720"/>
                  <a:gd name="T3" fmla="*/ 2147483647 h 720"/>
                  <a:gd name="T4" fmla="*/ 0 w 720"/>
                  <a:gd name="T5" fmla="*/ 2147483647 h 720"/>
                  <a:gd name="T6" fmla="*/ 0 w 720"/>
                  <a:gd name="T7" fmla="*/ 0 h 720"/>
                  <a:gd name="T8" fmla="*/ 0 60000 65536"/>
                  <a:gd name="T9" fmla="*/ 0 60000 65536"/>
                  <a:gd name="T10" fmla="*/ 0 60000 65536"/>
                  <a:gd name="T11" fmla="*/ 0 60000 65536"/>
                  <a:gd name="T12" fmla="*/ 0 w 720"/>
                  <a:gd name="T13" fmla="*/ 0 h 720"/>
                  <a:gd name="T14" fmla="*/ 720 w 720"/>
                  <a:gd name="T15" fmla="*/ 720 h 720"/>
                </a:gdLst>
                <a:ahLst/>
                <a:cxnLst>
                  <a:cxn ang="T8">
                    <a:pos x="T0" y="T1"/>
                  </a:cxn>
                  <a:cxn ang="T9">
                    <a:pos x="T2" y="T3"/>
                  </a:cxn>
                  <a:cxn ang="T10">
                    <a:pos x="T4" y="T5"/>
                  </a:cxn>
                  <a:cxn ang="T11">
                    <a:pos x="T6" y="T7"/>
                  </a:cxn>
                </a:cxnLst>
                <a:rect l="T12" t="T13" r="T14" b="T15"/>
                <a:pathLst>
                  <a:path w="720" h="720">
                    <a:moveTo>
                      <a:pt x="720" y="720"/>
                    </a:moveTo>
                    <a:lnTo>
                      <a:pt x="720" y="480"/>
                    </a:lnTo>
                    <a:lnTo>
                      <a:pt x="0" y="480"/>
                    </a:lnTo>
                    <a:lnTo>
                      <a:pt x="0" y="0"/>
                    </a:lnTo>
                  </a:path>
                </a:pathLst>
              </a:custGeom>
              <a:noFill/>
              <a:ln w="25400">
                <a:solidFill>
                  <a:schemeClr val="hlink"/>
                </a:solidFill>
                <a:round/>
                <a:headEnd/>
                <a:tailEnd/>
              </a:ln>
            </p:spPr>
            <p:txBody>
              <a:bodyPr wrap="none" lIns="0" tIns="0" rIns="0" bIns="0" anchor="ctr"/>
              <a:lstStyle/>
              <a:p>
                <a:endParaRPr lang="en-US"/>
              </a:p>
            </p:txBody>
          </p:sp>
          <p:sp>
            <p:nvSpPr>
              <p:cNvPr id="23770" name="Freeform 382"/>
              <p:cNvSpPr>
                <a:spLocks/>
              </p:cNvSpPr>
              <p:nvPr/>
            </p:nvSpPr>
            <p:spPr bwMode="auto">
              <a:xfrm>
                <a:off x="6705600" y="2518450"/>
                <a:ext cx="304800" cy="1143000"/>
              </a:xfrm>
              <a:custGeom>
                <a:avLst/>
                <a:gdLst>
                  <a:gd name="T0" fmla="*/ 2147483647 w 144"/>
                  <a:gd name="T1" fmla="*/ 2147483647 h 720"/>
                  <a:gd name="T2" fmla="*/ 2147483647 w 144"/>
                  <a:gd name="T3" fmla="*/ 2147483647 h 720"/>
                  <a:gd name="T4" fmla="*/ 0 w 144"/>
                  <a:gd name="T5" fmla="*/ 2147483647 h 720"/>
                  <a:gd name="T6" fmla="*/ 0 w 144"/>
                  <a:gd name="T7" fmla="*/ 0 h 720"/>
                  <a:gd name="T8" fmla="*/ 0 60000 65536"/>
                  <a:gd name="T9" fmla="*/ 0 60000 65536"/>
                  <a:gd name="T10" fmla="*/ 0 60000 65536"/>
                  <a:gd name="T11" fmla="*/ 0 60000 65536"/>
                  <a:gd name="T12" fmla="*/ 0 w 144"/>
                  <a:gd name="T13" fmla="*/ 0 h 720"/>
                  <a:gd name="T14" fmla="*/ 144 w 144"/>
                  <a:gd name="T15" fmla="*/ 720 h 720"/>
                </a:gdLst>
                <a:ahLst/>
                <a:cxnLst>
                  <a:cxn ang="T8">
                    <a:pos x="T0" y="T1"/>
                  </a:cxn>
                  <a:cxn ang="T9">
                    <a:pos x="T2" y="T3"/>
                  </a:cxn>
                  <a:cxn ang="T10">
                    <a:pos x="T4" y="T5"/>
                  </a:cxn>
                  <a:cxn ang="T11">
                    <a:pos x="T6" y="T7"/>
                  </a:cxn>
                </a:cxnLst>
                <a:rect l="T12" t="T13" r="T14" b="T15"/>
                <a:pathLst>
                  <a:path w="144" h="720">
                    <a:moveTo>
                      <a:pt x="144" y="720"/>
                    </a:moveTo>
                    <a:lnTo>
                      <a:pt x="144" y="432"/>
                    </a:lnTo>
                    <a:lnTo>
                      <a:pt x="0" y="432"/>
                    </a:lnTo>
                    <a:lnTo>
                      <a:pt x="0" y="0"/>
                    </a:lnTo>
                  </a:path>
                </a:pathLst>
              </a:custGeom>
              <a:noFill/>
              <a:ln w="25400">
                <a:solidFill>
                  <a:schemeClr val="hlink"/>
                </a:solidFill>
                <a:round/>
                <a:headEnd/>
                <a:tailEnd/>
              </a:ln>
            </p:spPr>
            <p:txBody>
              <a:bodyPr wrap="none" lIns="0" tIns="0" rIns="0" bIns="0" anchor="ctr"/>
              <a:lstStyle/>
              <a:p>
                <a:endParaRPr lang="en-US"/>
              </a:p>
            </p:txBody>
          </p:sp>
          <p:sp>
            <p:nvSpPr>
              <p:cNvPr id="23771" name="Freeform 383"/>
              <p:cNvSpPr>
                <a:spLocks/>
              </p:cNvSpPr>
              <p:nvPr/>
            </p:nvSpPr>
            <p:spPr bwMode="auto">
              <a:xfrm>
                <a:off x="5791200" y="2594650"/>
                <a:ext cx="2057400" cy="1066800"/>
              </a:xfrm>
              <a:custGeom>
                <a:avLst/>
                <a:gdLst>
                  <a:gd name="T0" fmla="*/ 2147483647 w 1248"/>
                  <a:gd name="T1" fmla="*/ 2147483647 h 672"/>
                  <a:gd name="T2" fmla="*/ 2147483647 w 1248"/>
                  <a:gd name="T3" fmla="*/ 2147483647 h 672"/>
                  <a:gd name="T4" fmla="*/ 0 w 1248"/>
                  <a:gd name="T5" fmla="*/ 2147483647 h 672"/>
                  <a:gd name="T6" fmla="*/ 0 w 1248"/>
                  <a:gd name="T7" fmla="*/ 0 h 672"/>
                  <a:gd name="T8" fmla="*/ 0 60000 65536"/>
                  <a:gd name="T9" fmla="*/ 0 60000 65536"/>
                  <a:gd name="T10" fmla="*/ 0 60000 65536"/>
                  <a:gd name="T11" fmla="*/ 0 60000 65536"/>
                  <a:gd name="T12" fmla="*/ 0 w 1248"/>
                  <a:gd name="T13" fmla="*/ 0 h 672"/>
                  <a:gd name="T14" fmla="*/ 1248 w 1248"/>
                  <a:gd name="T15" fmla="*/ 672 h 672"/>
                </a:gdLst>
                <a:ahLst/>
                <a:cxnLst>
                  <a:cxn ang="T8">
                    <a:pos x="T0" y="T1"/>
                  </a:cxn>
                  <a:cxn ang="T9">
                    <a:pos x="T2" y="T3"/>
                  </a:cxn>
                  <a:cxn ang="T10">
                    <a:pos x="T4" y="T5"/>
                  </a:cxn>
                  <a:cxn ang="T11">
                    <a:pos x="T6" y="T7"/>
                  </a:cxn>
                </a:cxnLst>
                <a:rect l="T12" t="T13" r="T14" b="T15"/>
                <a:pathLst>
                  <a:path w="1248" h="672">
                    <a:moveTo>
                      <a:pt x="1248" y="672"/>
                    </a:moveTo>
                    <a:lnTo>
                      <a:pt x="1248" y="288"/>
                    </a:lnTo>
                    <a:lnTo>
                      <a:pt x="0" y="288"/>
                    </a:lnTo>
                    <a:lnTo>
                      <a:pt x="0" y="0"/>
                    </a:lnTo>
                  </a:path>
                </a:pathLst>
              </a:custGeom>
              <a:noFill/>
              <a:ln w="25400">
                <a:solidFill>
                  <a:schemeClr val="hlink"/>
                </a:solidFill>
                <a:round/>
                <a:headEnd/>
                <a:tailEnd/>
              </a:ln>
            </p:spPr>
            <p:txBody>
              <a:bodyPr wrap="none" lIns="0" tIns="0" rIns="0" bIns="0" anchor="ctr"/>
              <a:lstStyle/>
              <a:p>
                <a:endParaRPr lang="en-US"/>
              </a:p>
            </p:txBody>
          </p:sp>
          <p:sp>
            <p:nvSpPr>
              <p:cNvPr id="23772" name="Freeform 384"/>
              <p:cNvSpPr>
                <a:spLocks/>
              </p:cNvSpPr>
              <p:nvPr/>
            </p:nvSpPr>
            <p:spPr bwMode="auto">
              <a:xfrm>
                <a:off x="3886200" y="2594650"/>
                <a:ext cx="1676400" cy="990600"/>
              </a:xfrm>
              <a:custGeom>
                <a:avLst/>
                <a:gdLst>
                  <a:gd name="T0" fmla="*/ 0 w 1104"/>
                  <a:gd name="T1" fmla="*/ 2147483647 h 624"/>
                  <a:gd name="T2" fmla="*/ 0 w 1104"/>
                  <a:gd name="T3" fmla="*/ 2147483647 h 624"/>
                  <a:gd name="T4" fmla="*/ 2147483647 w 1104"/>
                  <a:gd name="T5" fmla="*/ 2147483647 h 624"/>
                  <a:gd name="T6" fmla="*/ 2147483647 w 1104"/>
                  <a:gd name="T7" fmla="*/ 0 h 624"/>
                  <a:gd name="T8" fmla="*/ 0 60000 65536"/>
                  <a:gd name="T9" fmla="*/ 0 60000 65536"/>
                  <a:gd name="T10" fmla="*/ 0 60000 65536"/>
                  <a:gd name="T11" fmla="*/ 0 60000 65536"/>
                  <a:gd name="T12" fmla="*/ 0 w 1104"/>
                  <a:gd name="T13" fmla="*/ 0 h 624"/>
                  <a:gd name="T14" fmla="*/ 1104 w 1104"/>
                  <a:gd name="T15" fmla="*/ 624 h 624"/>
                </a:gdLst>
                <a:ahLst/>
                <a:cxnLst>
                  <a:cxn ang="T8">
                    <a:pos x="T0" y="T1"/>
                  </a:cxn>
                  <a:cxn ang="T9">
                    <a:pos x="T2" y="T3"/>
                  </a:cxn>
                  <a:cxn ang="T10">
                    <a:pos x="T4" y="T5"/>
                  </a:cxn>
                  <a:cxn ang="T11">
                    <a:pos x="T6" y="T7"/>
                  </a:cxn>
                </a:cxnLst>
                <a:rect l="T12" t="T13" r="T14" b="T15"/>
                <a:pathLst>
                  <a:path w="1104" h="624">
                    <a:moveTo>
                      <a:pt x="0" y="624"/>
                    </a:moveTo>
                    <a:lnTo>
                      <a:pt x="0" y="288"/>
                    </a:lnTo>
                    <a:lnTo>
                      <a:pt x="1104" y="288"/>
                    </a:lnTo>
                    <a:lnTo>
                      <a:pt x="1104" y="0"/>
                    </a:lnTo>
                  </a:path>
                </a:pathLst>
              </a:custGeom>
              <a:noFill/>
              <a:ln w="25400">
                <a:solidFill>
                  <a:schemeClr val="hlink"/>
                </a:solidFill>
                <a:round/>
                <a:headEnd/>
                <a:tailEnd/>
              </a:ln>
            </p:spPr>
            <p:txBody>
              <a:bodyPr wrap="none" lIns="0" tIns="0" rIns="0" bIns="0" anchor="ctr"/>
              <a:lstStyle/>
              <a:p>
                <a:endParaRPr lang="en-US"/>
              </a:p>
            </p:txBody>
          </p:sp>
          <p:sp>
            <p:nvSpPr>
              <p:cNvPr id="23773" name="Freeform 385"/>
              <p:cNvSpPr>
                <a:spLocks/>
              </p:cNvSpPr>
              <p:nvPr/>
            </p:nvSpPr>
            <p:spPr bwMode="auto">
              <a:xfrm flipH="1">
                <a:off x="6781800" y="2570838"/>
                <a:ext cx="1219200" cy="1066800"/>
              </a:xfrm>
              <a:custGeom>
                <a:avLst/>
                <a:gdLst>
                  <a:gd name="T0" fmla="*/ 0 w 1632"/>
                  <a:gd name="T1" fmla="*/ 2147483647 h 624"/>
                  <a:gd name="T2" fmla="*/ 0 w 1632"/>
                  <a:gd name="T3" fmla="*/ 2147483647 h 624"/>
                  <a:gd name="T4" fmla="*/ 2147483647 w 1632"/>
                  <a:gd name="T5" fmla="*/ 2147483647 h 624"/>
                  <a:gd name="T6" fmla="*/ 2147483647 w 1632"/>
                  <a:gd name="T7" fmla="*/ 0 h 624"/>
                  <a:gd name="T8" fmla="*/ 0 60000 65536"/>
                  <a:gd name="T9" fmla="*/ 0 60000 65536"/>
                  <a:gd name="T10" fmla="*/ 0 60000 65536"/>
                  <a:gd name="T11" fmla="*/ 0 60000 65536"/>
                  <a:gd name="T12" fmla="*/ 0 w 1632"/>
                  <a:gd name="T13" fmla="*/ 0 h 624"/>
                  <a:gd name="T14" fmla="*/ 1632 w 1632"/>
                  <a:gd name="T15" fmla="*/ 624 h 624"/>
                </a:gdLst>
                <a:ahLst/>
                <a:cxnLst>
                  <a:cxn ang="T8">
                    <a:pos x="T0" y="T1"/>
                  </a:cxn>
                  <a:cxn ang="T9">
                    <a:pos x="T2" y="T3"/>
                  </a:cxn>
                  <a:cxn ang="T10">
                    <a:pos x="T4" y="T5"/>
                  </a:cxn>
                  <a:cxn ang="T11">
                    <a:pos x="T6" y="T7"/>
                  </a:cxn>
                </a:cxnLst>
                <a:rect l="T12" t="T13" r="T14" b="T15"/>
                <a:pathLst>
                  <a:path w="1632" h="624">
                    <a:moveTo>
                      <a:pt x="0" y="624"/>
                    </a:moveTo>
                    <a:lnTo>
                      <a:pt x="0" y="336"/>
                    </a:lnTo>
                    <a:lnTo>
                      <a:pt x="1632" y="336"/>
                    </a:lnTo>
                    <a:lnTo>
                      <a:pt x="1632" y="0"/>
                    </a:lnTo>
                  </a:path>
                </a:pathLst>
              </a:custGeom>
              <a:noFill/>
              <a:ln w="25400">
                <a:solidFill>
                  <a:schemeClr val="hlink"/>
                </a:solidFill>
                <a:round/>
                <a:headEnd/>
                <a:tailEnd/>
              </a:ln>
            </p:spPr>
            <p:txBody>
              <a:bodyPr wrap="none" lIns="0" tIns="0" rIns="0" bIns="0" anchor="ctr"/>
              <a:lstStyle/>
              <a:p>
                <a:endParaRPr lang="en-US"/>
              </a:p>
            </p:txBody>
          </p:sp>
          <p:grpSp>
            <p:nvGrpSpPr>
              <p:cNvPr id="23774" name="Group 387"/>
              <p:cNvGrpSpPr>
                <a:grpSpLocks/>
              </p:cNvGrpSpPr>
              <p:nvPr/>
            </p:nvGrpSpPr>
            <p:grpSpPr bwMode="auto">
              <a:xfrm>
                <a:off x="4724413" y="3509046"/>
                <a:ext cx="812803" cy="595313"/>
                <a:chOff x="2352" y="2491"/>
                <a:chExt cx="512" cy="375"/>
              </a:xfrm>
            </p:grpSpPr>
            <p:pic>
              <p:nvPicPr>
                <p:cNvPr id="23832" name="Picture 59" descr="Firewall.png"/>
                <p:cNvPicPr preferRelativeResize="0">
                  <a:picLocks noChangeAspect="1"/>
                </p:cNvPicPr>
                <p:nvPr/>
              </p:nvPicPr>
              <p:blipFill>
                <a:blip r:embed="rId5" cstate="print"/>
                <a:srcRect b="39671"/>
                <a:stretch>
                  <a:fillRect/>
                </a:stretch>
              </p:blipFill>
              <p:spPr bwMode="invGray">
                <a:xfrm>
                  <a:off x="2352" y="2491"/>
                  <a:ext cx="273" cy="131"/>
                </a:xfrm>
                <a:prstGeom prst="rect">
                  <a:avLst/>
                </a:prstGeom>
                <a:noFill/>
                <a:ln w="9525">
                  <a:noFill/>
                  <a:miter lim="800000"/>
                  <a:headEnd/>
                  <a:tailEnd/>
                </a:ln>
              </p:spPr>
            </p:pic>
            <p:pic>
              <p:nvPicPr>
                <p:cNvPr id="23833" name="Picture 59" descr="Firewall.png"/>
                <p:cNvPicPr>
                  <a:picLocks noChangeAspect="1"/>
                </p:cNvPicPr>
                <p:nvPr/>
              </p:nvPicPr>
              <p:blipFill>
                <a:blip r:embed="rId6" cstate="print"/>
                <a:srcRect b="39671"/>
                <a:stretch>
                  <a:fillRect/>
                </a:stretch>
              </p:blipFill>
              <p:spPr bwMode="invGray">
                <a:xfrm>
                  <a:off x="2443" y="2574"/>
                  <a:ext cx="273" cy="130"/>
                </a:xfrm>
                <a:prstGeom prst="rect">
                  <a:avLst/>
                </a:prstGeom>
                <a:noFill/>
                <a:ln w="9525">
                  <a:noFill/>
                  <a:miter lim="800000"/>
                  <a:headEnd/>
                  <a:tailEnd/>
                </a:ln>
              </p:spPr>
            </p:pic>
            <p:pic>
              <p:nvPicPr>
                <p:cNvPr id="23834" name="Picture 59" descr="Firewall.png"/>
                <p:cNvPicPr>
                  <a:picLocks noChangeAspect="1"/>
                </p:cNvPicPr>
                <p:nvPr/>
              </p:nvPicPr>
              <p:blipFill>
                <a:blip r:embed="rId6" cstate="print"/>
                <a:srcRect b="39671"/>
                <a:stretch>
                  <a:fillRect/>
                </a:stretch>
              </p:blipFill>
              <p:spPr bwMode="invGray">
                <a:xfrm>
                  <a:off x="2525" y="2654"/>
                  <a:ext cx="272" cy="130"/>
                </a:xfrm>
                <a:prstGeom prst="rect">
                  <a:avLst/>
                </a:prstGeom>
                <a:noFill/>
                <a:ln w="9525">
                  <a:noFill/>
                  <a:miter lim="800000"/>
                  <a:headEnd/>
                  <a:tailEnd/>
                </a:ln>
              </p:spPr>
            </p:pic>
            <p:pic>
              <p:nvPicPr>
                <p:cNvPr id="23835" name="Picture 59" descr="Firewall.png"/>
                <p:cNvPicPr>
                  <a:picLocks noChangeAspect="1"/>
                </p:cNvPicPr>
                <p:nvPr/>
              </p:nvPicPr>
              <p:blipFill>
                <a:blip r:embed="rId6" cstate="print"/>
                <a:srcRect b="39671"/>
                <a:stretch>
                  <a:fillRect/>
                </a:stretch>
              </p:blipFill>
              <p:spPr bwMode="invGray">
                <a:xfrm>
                  <a:off x="2592" y="2736"/>
                  <a:ext cx="272" cy="130"/>
                </a:xfrm>
                <a:prstGeom prst="rect">
                  <a:avLst/>
                </a:prstGeom>
                <a:noFill/>
                <a:ln w="9525">
                  <a:noFill/>
                  <a:miter lim="800000"/>
                  <a:headEnd/>
                  <a:tailEnd/>
                </a:ln>
              </p:spPr>
            </p:pic>
          </p:grpSp>
          <p:grpSp>
            <p:nvGrpSpPr>
              <p:cNvPr id="23775" name="Group 398"/>
              <p:cNvGrpSpPr>
                <a:grpSpLocks/>
              </p:cNvGrpSpPr>
              <p:nvPr/>
            </p:nvGrpSpPr>
            <p:grpSpPr bwMode="auto">
              <a:xfrm>
                <a:off x="6731013" y="3509046"/>
                <a:ext cx="812803" cy="595313"/>
                <a:chOff x="2352" y="2491"/>
                <a:chExt cx="512" cy="375"/>
              </a:xfrm>
            </p:grpSpPr>
            <p:pic>
              <p:nvPicPr>
                <p:cNvPr id="23828" name="Picture 59" descr="Firewall.png"/>
                <p:cNvPicPr preferRelativeResize="0">
                  <a:picLocks noChangeAspect="1"/>
                </p:cNvPicPr>
                <p:nvPr/>
              </p:nvPicPr>
              <p:blipFill>
                <a:blip r:embed="rId5" cstate="print"/>
                <a:srcRect b="39671"/>
                <a:stretch>
                  <a:fillRect/>
                </a:stretch>
              </p:blipFill>
              <p:spPr bwMode="invGray">
                <a:xfrm>
                  <a:off x="2352" y="2491"/>
                  <a:ext cx="273" cy="131"/>
                </a:xfrm>
                <a:prstGeom prst="rect">
                  <a:avLst/>
                </a:prstGeom>
                <a:noFill/>
                <a:ln w="9525">
                  <a:noFill/>
                  <a:miter lim="800000"/>
                  <a:headEnd/>
                  <a:tailEnd/>
                </a:ln>
              </p:spPr>
            </p:pic>
            <p:pic>
              <p:nvPicPr>
                <p:cNvPr id="23829" name="Picture 59" descr="Firewall.png"/>
                <p:cNvPicPr>
                  <a:picLocks noChangeAspect="1"/>
                </p:cNvPicPr>
                <p:nvPr/>
              </p:nvPicPr>
              <p:blipFill>
                <a:blip r:embed="rId6" cstate="print"/>
                <a:srcRect b="39671"/>
                <a:stretch>
                  <a:fillRect/>
                </a:stretch>
              </p:blipFill>
              <p:spPr bwMode="invGray">
                <a:xfrm>
                  <a:off x="2443" y="2574"/>
                  <a:ext cx="273" cy="130"/>
                </a:xfrm>
                <a:prstGeom prst="rect">
                  <a:avLst/>
                </a:prstGeom>
                <a:noFill/>
                <a:ln w="9525">
                  <a:noFill/>
                  <a:miter lim="800000"/>
                  <a:headEnd/>
                  <a:tailEnd/>
                </a:ln>
              </p:spPr>
            </p:pic>
            <p:pic>
              <p:nvPicPr>
                <p:cNvPr id="23830" name="Picture 59" descr="Firewall.png"/>
                <p:cNvPicPr>
                  <a:picLocks noChangeAspect="1"/>
                </p:cNvPicPr>
                <p:nvPr/>
              </p:nvPicPr>
              <p:blipFill>
                <a:blip r:embed="rId6" cstate="print"/>
                <a:srcRect b="39671"/>
                <a:stretch>
                  <a:fillRect/>
                </a:stretch>
              </p:blipFill>
              <p:spPr bwMode="invGray">
                <a:xfrm>
                  <a:off x="2525" y="2654"/>
                  <a:ext cx="272" cy="130"/>
                </a:xfrm>
                <a:prstGeom prst="rect">
                  <a:avLst/>
                </a:prstGeom>
                <a:noFill/>
                <a:ln w="9525">
                  <a:noFill/>
                  <a:miter lim="800000"/>
                  <a:headEnd/>
                  <a:tailEnd/>
                </a:ln>
              </p:spPr>
            </p:pic>
            <p:pic>
              <p:nvPicPr>
                <p:cNvPr id="23831" name="Picture 59" descr="Firewall.png"/>
                <p:cNvPicPr>
                  <a:picLocks noChangeAspect="1"/>
                </p:cNvPicPr>
                <p:nvPr/>
              </p:nvPicPr>
              <p:blipFill>
                <a:blip r:embed="rId6" cstate="print"/>
                <a:srcRect b="39671"/>
                <a:stretch>
                  <a:fillRect/>
                </a:stretch>
              </p:blipFill>
              <p:spPr bwMode="invGray">
                <a:xfrm>
                  <a:off x="2592" y="2736"/>
                  <a:ext cx="272" cy="130"/>
                </a:xfrm>
                <a:prstGeom prst="rect">
                  <a:avLst/>
                </a:prstGeom>
                <a:noFill/>
                <a:ln w="9525">
                  <a:noFill/>
                  <a:miter lim="800000"/>
                  <a:headEnd/>
                  <a:tailEnd/>
                </a:ln>
              </p:spPr>
            </p:pic>
          </p:grpSp>
          <p:grpSp>
            <p:nvGrpSpPr>
              <p:cNvPr id="23776" name="Group 409"/>
              <p:cNvGrpSpPr>
                <a:grpSpLocks/>
              </p:cNvGrpSpPr>
              <p:nvPr/>
            </p:nvGrpSpPr>
            <p:grpSpPr bwMode="auto">
              <a:xfrm>
                <a:off x="7696213" y="3509046"/>
                <a:ext cx="812803" cy="595313"/>
                <a:chOff x="2352" y="2491"/>
                <a:chExt cx="512" cy="375"/>
              </a:xfrm>
            </p:grpSpPr>
            <p:pic>
              <p:nvPicPr>
                <p:cNvPr id="23824" name="Picture 59" descr="Firewall.png"/>
                <p:cNvPicPr preferRelativeResize="0">
                  <a:picLocks noChangeAspect="1"/>
                </p:cNvPicPr>
                <p:nvPr/>
              </p:nvPicPr>
              <p:blipFill>
                <a:blip r:embed="rId5" cstate="print"/>
                <a:srcRect b="39671"/>
                <a:stretch>
                  <a:fillRect/>
                </a:stretch>
              </p:blipFill>
              <p:spPr bwMode="invGray">
                <a:xfrm>
                  <a:off x="2352" y="2491"/>
                  <a:ext cx="273" cy="131"/>
                </a:xfrm>
                <a:prstGeom prst="rect">
                  <a:avLst/>
                </a:prstGeom>
                <a:noFill/>
                <a:ln w="9525">
                  <a:noFill/>
                  <a:miter lim="800000"/>
                  <a:headEnd/>
                  <a:tailEnd/>
                </a:ln>
              </p:spPr>
            </p:pic>
            <p:pic>
              <p:nvPicPr>
                <p:cNvPr id="23825" name="Picture 59" descr="Firewall.png"/>
                <p:cNvPicPr>
                  <a:picLocks noChangeAspect="1"/>
                </p:cNvPicPr>
                <p:nvPr/>
              </p:nvPicPr>
              <p:blipFill>
                <a:blip r:embed="rId6" cstate="print"/>
                <a:srcRect b="39671"/>
                <a:stretch>
                  <a:fillRect/>
                </a:stretch>
              </p:blipFill>
              <p:spPr bwMode="invGray">
                <a:xfrm>
                  <a:off x="2443" y="2574"/>
                  <a:ext cx="273" cy="130"/>
                </a:xfrm>
                <a:prstGeom prst="rect">
                  <a:avLst/>
                </a:prstGeom>
                <a:noFill/>
                <a:ln w="9525">
                  <a:noFill/>
                  <a:miter lim="800000"/>
                  <a:headEnd/>
                  <a:tailEnd/>
                </a:ln>
              </p:spPr>
            </p:pic>
            <p:pic>
              <p:nvPicPr>
                <p:cNvPr id="23826" name="Picture 59" descr="Firewall.png"/>
                <p:cNvPicPr>
                  <a:picLocks noChangeAspect="1"/>
                </p:cNvPicPr>
                <p:nvPr/>
              </p:nvPicPr>
              <p:blipFill>
                <a:blip r:embed="rId6" cstate="print"/>
                <a:srcRect b="39671"/>
                <a:stretch>
                  <a:fillRect/>
                </a:stretch>
              </p:blipFill>
              <p:spPr bwMode="invGray">
                <a:xfrm>
                  <a:off x="2525" y="2654"/>
                  <a:ext cx="272" cy="130"/>
                </a:xfrm>
                <a:prstGeom prst="rect">
                  <a:avLst/>
                </a:prstGeom>
                <a:noFill/>
                <a:ln w="9525">
                  <a:noFill/>
                  <a:miter lim="800000"/>
                  <a:headEnd/>
                  <a:tailEnd/>
                </a:ln>
              </p:spPr>
            </p:pic>
            <p:pic>
              <p:nvPicPr>
                <p:cNvPr id="23827" name="Picture 59" descr="Firewall.png"/>
                <p:cNvPicPr>
                  <a:picLocks noChangeAspect="1"/>
                </p:cNvPicPr>
                <p:nvPr/>
              </p:nvPicPr>
              <p:blipFill>
                <a:blip r:embed="rId6" cstate="print"/>
                <a:srcRect b="39671"/>
                <a:stretch>
                  <a:fillRect/>
                </a:stretch>
              </p:blipFill>
              <p:spPr bwMode="invGray">
                <a:xfrm>
                  <a:off x="2592" y="2736"/>
                  <a:ext cx="272" cy="130"/>
                </a:xfrm>
                <a:prstGeom prst="rect">
                  <a:avLst/>
                </a:prstGeom>
                <a:noFill/>
                <a:ln w="9525">
                  <a:noFill/>
                  <a:miter lim="800000"/>
                  <a:headEnd/>
                  <a:tailEnd/>
                </a:ln>
              </p:spPr>
            </p:pic>
          </p:grpSp>
          <p:grpSp>
            <p:nvGrpSpPr>
              <p:cNvPr id="23777" name="Group 421"/>
              <p:cNvGrpSpPr>
                <a:grpSpLocks/>
              </p:cNvGrpSpPr>
              <p:nvPr/>
            </p:nvGrpSpPr>
            <p:grpSpPr bwMode="auto">
              <a:xfrm>
                <a:off x="3759213" y="3509046"/>
                <a:ext cx="812803" cy="595313"/>
                <a:chOff x="2352" y="2491"/>
                <a:chExt cx="512" cy="375"/>
              </a:xfrm>
            </p:grpSpPr>
            <p:pic>
              <p:nvPicPr>
                <p:cNvPr id="23820" name="Picture 59" descr="Firewall.png"/>
                <p:cNvPicPr preferRelativeResize="0">
                  <a:picLocks noChangeAspect="1"/>
                </p:cNvPicPr>
                <p:nvPr/>
              </p:nvPicPr>
              <p:blipFill>
                <a:blip r:embed="rId5" cstate="print"/>
                <a:srcRect b="39671"/>
                <a:stretch>
                  <a:fillRect/>
                </a:stretch>
              </p:blipFill>
              <p:spPr bwMode="invGray">
                <a:xfrm>
                  <a:off x="2352" y="2491"/>
                  <a:ext cx="273" cy="131"/>
                </a:xfrm>
                <a:prstGeom prst="rect">
                  <a:avLst/>
                </a:prstGeom>
                <a:noFill/>
                <a:ln w="9525">
                  <a:noFill/>
                  <a:miter lim="800000"/>
                  <a:headEnd/>
                  <a:tailEnd/>
                </a:ln>
              </p:spPr>
            </p:pic>
            <p:pic>
              <p:nvPicPr>
                <p:cNvPr id="23821" name="Picture 59" descr="Firewall.png"/>
                <p:cNvPicPr>
                  <a:picLocks noChangeAspect="1"/>
                </p:cNvPicPr>
                <p:nvPr/>
              </p:nvPicPr>
              <p:blipFill>
                <a:blip r:embed="rId6" cstate="print"/>
                <a:srcRect b="39671"/>
                <a:stretch>
                  <a:fillRect/>
                </a:stretch>
              </p:blipFill>
              <p:spPr bwMode="invGray">
                <a:xfrm>
                  <a:off x="2443" y="2574"/>
                  <a:ext cx="273" cy="130"/>
                </a:xfrm>
                <a:prstGeom prst="rect">
                  <a:avLst/>
                </a:prstGeom>
                <a:noFill/>
                <a:ln w="9525">
                  <a:noFill/>
                  <a:miter lim="800000"/>
                  <a:headEnd/>
                  <a:tailEnd/>
                </a:ln>
              </p:spPr>
            </p:pic>
            <p:pic>
              <p:nvPicPr>
                <p:cNvPr id="23822" name="Picture 59" descr="Firewall.png"/>
                <p:cNvPicPr>
                  <a:picLocks noChangeAspect="1"/>
                </p:cNvPicPr>
                <p:nvPr/>
              </p:nvPicPr>
              <p:blipFill>
                <a:blip r:embed="rId6" cstate="print"/>
                <a:srcRect b="39671"/>
                <a:stretch>
                  <a:fillRect/>
                </a:stretch>
              </p:blipFill>
              <p:spPr bwMode="invGray">
                <a:xfrm>
                  <a:off x="2525" y="2654"/>
                  <a:ext cx="272" cy="130"/>
                </a:xfrm>
                <a:prstGeom prst="rect">
                  <a:avLst/>
                </a:prstGeom>
                <a:noFill/>
                <a:ln w="9525">
                  <a:noFill/>
                  <a:miter lim="800000"/>
                  <a:headEnd/>
                  <a:tailEnd/>
                </a:ln>
              </p:spPr>
            </p:pic>
            <p:pic>
              <p:nvPicPr>
                <p:cNvPr id="23823" name="Picture 59" descr="Firewall.png"/>
                <p:cNvPicPr>
                  <a:picLocks noChangeAspect="1"/>
                </p:cNvPicPr>
                <p:nvPr/>
              </p:nvPicPr>
              <p:blipFill>
                <a:blip r:embed="rId6" cstate="print"/>
                <a:srcRect b="39671"/>
                <a:stretch>
                  <a:fillRect/>
                </a:stretch>
              </p:blipFill>
              <p:spPr bwMode="invGray">
                <a:xfrm>
                  <a:off x="2592" y="2736"/>
                  <a:ext cx="272" cy="130"/>
                </a:xfrm>
                <a:prstGeom prst="rect">
                  <a:avLst/>
                </a:prstGeom>
                <a:noFill/>
                <a:ln w="9525">
                  <a:noFill/>
                  <a:miter lim="800000"/>
                  <a:headEnd/>
                  <a:tailEnd/>
                </a:ln>
              </p:spPr>
            </p:pic>
          </p:grpSp>
          <p:pic>
            <p:nvPicPr>
              <p:cNvPr id="23778" name="Picture 65" descr="L2-or-L3 Switch.png"/>
              <p:cNvPicPr preferRelativeResize="0">
                <a:picLocks noChangeAspect="1"/>
              </p:cNvPicPr>
              <p:nvPr/>
            </p:nvPicPr>
            <p:blipFill>
              <a:blip r:embed="rId7" cstate="print"/>
              <a:srcRect/>
              <a:stretch>
                <a:fillRect/>
              </a:stretch>
            </p:blipFill>
            <p:spPr bwMode="auto">
              <a:xfrm>
                <a:off x="3221037" y="5275938"/>
                <a:ext cx="307975" cy="307975"/>
              </a:xfrm>
              <a:prstGeom prst="rect">
                <a:avLst/>
              </a:prstGeom>
              <a:noFill/>
              <a:ln w="9525">
                <a:noFill/>
                <a:miter lim="800000"/>
                <a:headEnd/>
                <a:tailEnd/>
              </a:ln>
            </p:spPr>
          </p:pic>
          <p:pic>
            <p:nvPicPr>
              <p:cNvPr id="23779" name="Picture 65" descr="L2-or-L3 Switch.png"/>
              <p:cNvPicPr preferRelativeResize="0">
                <a:picLocks noChangeAspect="1"/>
              </p:cNvPicPr>
              <p:nvPr/>
            </p:nvPicPr>
            <p:blipFill>
              <a:blip r:embed="rId7" cstate="print"/>
              <a:srcRect/>
              <a:stretch>
                <a:fillRect/>
              </a:stretch>
            </p:blipFill>
            <p:spPr bwMode="auto">
              <a:xfrm>
                <a:off x="3983037" y="5275938"/>
                <a:ext cx="307975" cy="307975"/>
              </a:xfrm>
              <a:prstGeom prst="rect">
                <a:avLst/>
              </a:prstGeom>
              <a:noFill/>
              <a:ln w="9525">
                <a:noFill/>
                <a:miter lim="800000"/>
                <a:headEnd/>
                <a:tailEnd/>
              </a:ln>
            </p:spPr>
          </p:pic>
          <p:pic>
            <p:nvPicPr>
              <p:cNvPr id="23780" name="Picture 65" descr="L2-or-L3 Switch.png"/>
              <p:cNvPicPr preferRelativeResize="0">
                <a:picLocks noChangeAspect="1"/>
              </p:cNvPicPr>
              <p:nvPr/>
            </p:nvPicPr>
            <p:blipFill>
              <a:blip r:embed="rId7" cstate="print"/>
              <a:srcRect/>
              <a:stretch>
                <a:fillRect/>
              </a:stretch>
            </p:blipFill>
            <p:spPr bwMode="auto">
              <a:xfrm>
                <a:off x="6269037" y="5275938"/>
                <a:ext cx="307975" cy="307975"/>
              </a:xfrm>
              <a:prstGeom prst="rect">
                <a:avLst/>
              </a:prstGeom>
              <a:noFill/>
              <a:ln w="9525">
                <a:noFill/>
                <a:miter lim="800000"/>
                <a:headEnd/>
                <a:tailEnd/>
              </a:ln>
            </p:spPr>
          </p:pic>
          <p:pic>
            <p:nvPicPr>
              <p:cNvPr id="23781" name="Picture 65" descr="L2-or-L3 Switch.png"/>
              <p:cNvPicPr preferRelativeResize="0">
                <a:picLocks noChangeAspect="1"/>
              </p:cNvPicPr>
              <p:nvPr/>
            </p:nvPicPr>
            <p:blipFill>
              <a:blip r:embed="rId7" cstate="print"/>
              <a:srcRect/>
              <a:stretch>
                <a:fillRect/>
              </a:stretch>
            </p:blipFill>
            <p:spPr bwMode="auto">
              <a:xfrm>
                <a:off x="7031037" y="5275938"/>
                <a:ext cx="307975" cy="307975"/>
              </a:xfrm>
              <a:prstGeom prst="rect">
                <a:avLst/>
              </a:prstGeom>
              <a:noFill/>
              <a:ln w="9525">
                <a:noFill/>
                <a:miter lim="800000"/>
                <a:headEnd/>
                <a:tailEnd/>
              </a:ln>
            </p:spPr>
          </p:pic>
          <p:sp>
            <p:nvSpPr>
              <p:cNvPr id="23782" name="Freeform 1439"/>
              <p:cNvSpPr>
                <a:spLocks/>
              </p:cNvSpPr>
              <p:nvPr/>
            </p:nvSpPr>
            <p:spPr bwMode="auto">
              <a:xfrm>
                <a:off x="5726113" y="1600875"/>
                <a:ext cx="862012" cy="838200"/>
              </a:xfrm>
              <a:custGeom>
                <a:avLst/>
                <a:gdLst>
                  <a:gd name="T0" fmla="*/ 0 w 768"/>
                  <a:gd name="T1" fmla="*/ 2147483647 h 384"/>
                  <a:gd name="T2" fmla="*/ 2147483647 w 768"/>
                  <a:gd name="T3" fmla="*/ 2147483647 h 384"/>
                  <a:gd name="T4" fmla="*/ 2147483647 w 768"/>
                  <a:gd name="T5" fmla="*/ 0 h 384"/>
                  <a:gd name="T6" fmla="*/ 2147483647 w 768"/>
                  <a:gd name="T7" fmla="*/ 0 h 384"/>
                  <a:gd name="T8" fmla="*/ 0 60000 65536"/>
                  <a:gd name="T9" fmla="*/ 0 60000 65536"/>
                  <a:gd name="T10" fmla="*/ 0 60000 65536"/>
                  <a:gd name="T11" fmla="*/ 0 60000 65536"/>
                  <a:gd name="T12" fmla="*/ 0 w 768"/>
                  <a:gd name="T13" fmla="*/ 0 h 384"/>
                  <a:gd name="T14" fmla="*/ 768 w 768"/>
                  <a:gd name="T15" fmla="*/ 384 h 384"/>
                </a:gdLst>
                <a:ahLst/>
                <a:cxnLst>
                  <a:cxn ang="T8">
                    <a:pos x="T0" y="T1"/>
                  </a:cxn>
                  <a:cxn ang="T9">
                    <a:pos x="T2" y="T3"/>
                  </a:cxn>
                  <a:cxn ang="T10">
                    <a:pos x="T4" y="T5"/>
                  </a:cxn>
                  <a:cxn ang="T11">
                    <a:pos x="T6" y="T7"/>
                  </a:cxn>
                </a:cxnLst>
                <a:rect l="T12" t="T13" r="T14" b="T15"/>
                <a:pathLst>
                  <a:path w="768" h="384">
                    <a:moveTo>
                      <a:pt x="0" y="384"/>
                    </a:moveTo>
                    <a:lnTo>
                      <a:pt x="192" y="384"/>
                    </a:lnTo>
                    <a:lnTo>
                      <a:pt x="576" y="0"/>
                    </a:lnTo>
                    <a:lnTo>
                      <a:pt x="768" y="0"/>
                    </a:lnTo>
                  </a:path>
                </a:pathLst>
              </a:custGeom>
              <a:noFill/>
              <a:ln w="28575">
                <a:solidFill>
                  <a:schemeClr val="hlink"/>
                </a:solidFill>
                <a:round/>
                <a:headEnd/>
                <a:tailEnd/>
              </a:ln>
            </p:spPr>
            <p:txBody>
              <a:bodyPr wrap="none" lIns="0" tIns="0" rIns="0" bIns="0" anchor="ctr"/>
              <a:lstStyle/>
              <a:p>
                <a:endParaRPr lang="en-US"/>
              </a:p>
            </p:txBody>
          </p:sp>
          <p:sp>
            <p:nvSpPr>
              <p:cNvPr id="23783" name="Freeform 1440"/>
              <p:cNvSpPr>
                <a:spLocks/>
              </p:cNvSpPr>
              <p:nvPr/>
            </p:nvSpPr>
            <p:spPr bwMode="auto">
              <a:xfrm flipV="1">
                <a:off x="5726113" y="1604050"/>
                <a:ext cx="862012" cy="838200"/>
              </a:xfrm>
              <a:custGeom>
                <a:avLst/>
                <a:gdLst>
                  <a:gd name="T0" fmla="*/ 0 w 768"/>
                  <a:gd name="T1" fmla="*/ 2147483647 h 384"/>
                  <a:gd name="T2" fmla="*/ 2147483647 w 768"/>
                  <a:gd name="T3" fmla="*/ 2147483647 h 384"/>
                  <a:gd name="T4" fmla="*/ 2147483647 w 768"/>
                  <a:gd name="T5" fmla="*/ 0 h 384"/>
                  <a:gd name="T6" fmla="*/ 2147483647 w 768"/>
                  <a:gd name="T7" fmla="*/ 0 h 384"/>
                  <a:gd name="T8" fmla="*/ 0 60000 65536"/>
                  <a:gd name="T9" fmla="*/ 0 60000 65536"/>
                  <a:gd name="T10" fmla="*/ 0 60000 65536"/>
                  <a:gd name="T11" fmla="*/ 0 60000 65536"/>
                  <a:gd name="T12" fmla="*/ 0 w 768"/>
                  <a:gd name="T13" fmla="*/ 0 h 384"/>
                  <a:gd name="T14" fmla="*/ 768 w 768"/>
                  <a:gd name="T15" fmla="*/ 384 h 384"/>
                </a:gdLst>
                <a:ahLst/>
                <a:cxnLst>
                  <a:cxn ang="T8">
                    <a:pos x="T0" y="T1"/>
                  </a:cxn>
                  <a:cxn ang="T9">
                    <a:pos x="T2" y="T3"/>
                  </a:cxn>
                  <a:cxn ang="T10">
                    <a:pos x="T4" y="T5"/>
                  </a:cxn>
                  <a:cxn ang="T11">
                    <a:pos x="T6" y="T7"/>
                  </a:cxn>
                </a:cxnLst>
                <a:rect l="T12" t="T13" r="T14" b="T15"/>
                <a:pathLst>
                  <a:path w="768" h="384">
                    <a:moveTo>
                      <a:pt x="0" y="384"/>
                    </a:moveTo>
                    <a:lnTo>
                      <a:pt x="192" y="384"/>
                    </a:lnTo>
                    <a:lnTo>
                      <a:pt x="576" y="0"/>
                    </a:lnTo>
                    <a:lnTo>
                      <a:pt x="768" y="0"/>
                    </a:lnTo>
                  </a:path>
                </a:pathLst>
              </a:custGeom>
              <a:noFill/>
              <a:ln w="28575">
                <a:solidFill>
                  <a:schemeClr val="hlink"/>
                </a:solidFill>
                <a:round/>
                <a:headEnd/>
                <a:tailEnd/>
              </a:ln>
            </p:spPr>
            <p:txBody>
              <a:bodyPr rot="10800000" wrap="none" lIns="0" tIns="0" rIns="0" bIns="0" anchor="ctr"/>
              <a:lstStyle/>
              <a:p>
                <a:endParaRPr lang="en-US"/>
              </a:p>
            </p:txBody>
          </p:sp>
          <p:sp>
            <p:nvSpPr>
              <p:cNvPr id="23784" name="Line 184"/>
              <p:cNvSpPr>
                <a:spLocks noChangeShapeType="1"/>
              </p:cNvSpPr>
              <p:nvPr/>
            </p:nvSpPr>
            <p:spPr bwMode="auto">
              <a:xfrm>
                <a:off x="5638800" y="1546900"/>
                <a:ext cx="1066800" cy="0"/>
              </a:xfrm>
              <a:prstGeom prst="line">
                <a:avLst/>
              </a:prstGeom>
              <a:noFill/>
              <a:ln w="25400">
                <a:solidFill>
                  <a:schemeClr val="hlink"/>
                </a:solidFill>
                <a:round/>
                <a:headEnd/>
                <a:tailEnd/>
              </a:ln>
            </p:spPr>
            <p:txBody>
              <a:bodyPr wrap="none" lIns="0" tIns="0" rIns="0" bIns="0" anchor="ctr"/>
              <a:lstStyle/>
              <a:p>
                <a:endParaRPr lang="en-US"/>
              </a:p>
            </p:txBody>
          </p:sp>
          <p:sp>
            <p:nvSpPr>
              <p:cNvPr id="23785" name="Line 185"/>
              <p:cNvSpPr>
                <a:spLocks noChangeShapeType="1"/>
              </p:cNvSpPr>
              <p:nvPr/>
            </p:nvSpPr>
            <p:spPr bwMode="auto">
              <a:xfrm>
                <a:off x="5638800" y="2527975"/>
                <a:ext cx="1066800" cy="0"/>
              </a:xfrm>
              <a:prstGeom prst="line">
                <a:avLst/>
              </a:prstGeom>
              <a:noFill/>
              <a:ln w="25400">
                <a:solidFill>
                  <a:schemeClr val="hlink"/>
                </a:solidFill>
                <a:round/>
                <a:headEnd/>
                <a:tailEnd/>
              </a:ln>
            </p:spPr>
            <p:txBody>
              <a:bodyPr wrap="none" lIns="0" tIns="0" rIns="0" bIns="0" anchor="ctr"/>
              <a:lstStyle/>
              <a:p>
                <a:endParaRPr lang="en-US"/>
              </a:p>
            </p:txBody>
          </p:sp>
          <p:sp>
            <p:nvSpPr>
              <p:cNvPr id="23786" name="Line 186"/>
              <p:cNvSpPr>
                <a:spLocks noChangeShapeType="1"/>
              </p:cNvSpPr>
              <p:nvPr/>
            </p:nvSpPr>
            <p:spPr bwMode="auto">
              <a:xfrm>
                <a:off x="5654675" y="1461175"/>
                <a:ext cx="0" cy="914400"/>
              </a:xfrm>
              <a:prstGeom prst="line">
                <a:avLst/>
              </a:prstGeom>
              <a:noFill/>
              <a:ln w="25400">
                <a:solidFill>
                  <a:schemeClr val="hlink"/>
                </a:solidFill>
                <a:round/>
                <a:headEnd/>
                <a:tailEnd/>
              </a:ln>
            </p:spPr>
            <p:txBody>
              <a:bodyPr wrap="none" lIns="0" tIns="0" rIns="0" bIns="0" anchor="ctr"/>
              <a:lstStyle/>
              <a:p>
                <a:endParaRPr lang="en-US"/>
              </a:p>
            </p:txBody>
          </p:sp>
          <p:sp>
            <p:nvSpPr>
              <p:cNvPr id="23787" name="Line 187"/>
              <p:cNvSpPr>
                <a:spLocks noChangeShapeType="1"/>
              </p:cNvSpPr>
              <p:nvPr/>
            </p:nvSpPr>
            <p:spPr bwMode="auto">
              <a:xfrm>
                <a:off x="6667500" y="1461175"/>
                <a:ext cx="0" cy="914400"/>
              </a:xfrm>
              <a:prstGeom prst="line">
                <a:avLst/>
              </a:prstGeom>
              <a:noFill/>
              <a:ln w="25400">
                <a:solidFill>
                  <a:schemeClr val="hlink"/>
                </a:solidFill>
                <a:round/>
                <a:headEnd/>
                <a:tailEnd/>
              </a:ln>
            </p:spPr>
            <p:txBody>
              <a:bodyPr wrap="none" lIns="0" tIns="0" rIns="0" bIns="0" anchor="ctr"/>
              <a:lstStyle/>
              <a:p>
                <a:endParaRPr lang="en-US"/>
              </a:p>
            </p:txBody>
          </p:sp>
          <p:pic>
            <p:nvPicPr>
              <p:cNvPr id="23788" name="Picture 80" descr="Generic-Router.png"/>
              <p:cNvPicPr>
                <a:picLocks noChangeAspect="1"/>
              </p:cNvPicPr>
              <p:nvPr/>
            </p:nvPicPr>
            <p:blipFill>
              <a:blip r:embed="rId8" cstate="print"/>
              <a:srcRect/>
              <a:stretch>
                <a:fillRect/>
              </a:stretch>
            </p:blipFill>
            <p:spPr bwMode="auto">
              <a:xfrm>
                <a:off x="6487319" y="1396088"/>
                <a:ext cx="360362" cy="360362"/>
              </a:xfrm>
              <a:prstGeom prst="rect">
                <a:avLst/>
              </a:prstGeom>
              <a:noFill/>
              <a:ln w="9525">
                <a:noFill/>
                <a:miter lim="800000"/>
                <a:headEnd/>
                <a:tailEnd/>
              </a:ln>
            </p:spPr>
          </p:pic>
          <p:pic>
            <p:nvPicPr>
              <p:cNvPr id="23789" name="Picture 80" descr="Generic-Router.png"/>
              <p:cNvPicPr>
                <a:picLocks noChangeAspect="1"/>
              </p:cNvPicPr>
              <p:nvPr/>
            </p:nvPicPr>
            <p:blipFill>
              <a:blip r:embed="rId8" cstate="print"/>
              <a:srcRect/>
              <a:stretch>
                <a:fillRect/>
              </a:stretch>
            </p:blipFill>
            <p:spPr bwMode="auto">
              <a:xfrm>
                <a:off x="5475288" y="1395294"/>
                <a:ext cx="360362" cy="360362"/>
              </a:xfrm>
              <a:prstGeom prst="rect">
                <a:avLst/>
              </a:prstGeom>
              <a:noFill/>
              <a:ln w="9525">
                <a:noFill/>
                <a:miter lim="800000"/>
                <a:headEnd/>
                <a:tailEnd/>
              </a:ln>
            </p:spPr>
          </p:pic>
          <p:pic>
            <p:nvPicPr>
              <p:cNvPr id="23790" name="Picture 67" descr="L2-L3-Switch.png"/>
              <p:cNvPicPr preferRelativeResize="0">
                <a:picLocks noChangeAspect="1"/>
              </p:cNvPicPr>
              <p:nvPr/>
            </p:nvPicPr>
            <p:blipFill>
              <a:blip r:embed="rId9" cstate="print"/>
              <a:srcRect/>
              <a:stretch>
                <a:fillRect/>
              </a:stretch>
            </p:blipFill>
            <p:spPr bwMode="auto">
              <a:xfrm>
                <a:off x="6492875" y="2323188"/>
                <a:ext cx="347662" cy="347662"/>
              </a:xfrm>
              <a:prstGeom prst="rect">
                <a:avLst/>
              </a:prstGeom>
              <a:noFill/>
              <a:ln w="19050">
                <a:noFill/>
                <a:miter lim="800000"/>
                <a:headEnd/>
                <a:tailEnd/>
              </a:ln>
            </p:spPr>
          </p:pic>
          <p:pic>
            <p:nvPicPr>
              <p:cNvPr id="23791" name="Picture 67" descr="L2-L3-Switch.png"/>
              <p:cNvPicPr preferRelativeResize="0">
                <a:picLocks noChangeAspect="1"/>
              </p:cNvPicPr>
              <p:nvPr/>
            </p:nvPicPr>
            <p:blipFill>
              <a:blip r:embed="rId9" cstate="print"/>
              <a:srcRect/>
              <a:stretch>
                <a:fillRect/>
              </a:stretch>
            </p:blipFill>
            <p:spPr bwMode="auto">
              <a:xfrm>
                <a:off x="5480844" y="2323188"/>
                <a:ext cx="347662" cy="347662"/>
              </a:xfrm>
              <a:prstGeom prst="rect">
                <a:avLst/>
              </a:prstGeom>
              <a:noFill/>
              <a:ln w="19050">
                <a:noFill/>
                <a:miter lim="800000"/>
                <a:headEnd/>
                <a:tailEnd/>
              </a:ln>
            </p:spPr>
          </p:pic>
          <p:sp>
            <p:nvSpPr>
              <p:cNvPr id="23792" name="Freeform 250"/>
              <p:cNvSpPr>
                <a:spLocks/>
              </p:cNvSpPr>
              <p:nvPr/>
            </p:nvSpPr>
            <p:spPr bwMode="auto">
              <a:xfrm>
                <a:off x="4572000" y="4375825"/>
                <a:ext cx="304800" cy="1114425"/>
              </a:xfrm>
              <a:custGeom>
                <a:avLst/>
                <a:gdLst>
                  <a:gd name="T0" fmla="*/ 2147483647 w 288"/>
                  <a:gd name="T1" fmla="*/ 2147483647 h 569"/>
                  <a:gd name="T2" fmla="*/ 2147483647 w 288"/>
                  <a:gd name="T3" fmla="*/ 2147483647 h 569"/>
                  <a:gd name="T4" fmla="*/ 0 w 288"/>
                  <a:gd name="T5" fmla="*/ 2147483647 h 569"/>
                  <a:gd name="T6" fmla="*/ 0 w 288"/>
                  <a:gd name="T7" fmla="*/ 0 h 569"/>
                  <a:gd name="T8" fmla="*/ 0 60000 65536"/>
                  <a:gd name="T9" fmla="*/ 0 60000 65536"/>
                  <a:gd name="T10" fmla="*/ 0 60000 65536"/>
                  <a:gd name="T11" fmla="*/ 0 60000 65536"/>
                  <a:gd name="T12" fmla="*/ 0 w 288"/>
                  <a:gd name="T13" fmla="*/ 0 h 569"/>
                  <a:gd name="T14" fmla="*/ 288 w 288"/>
                  <a:gd name="T15" fmla="*/ 569 h 569"/>
                </a:gdLst>
                <a:ahLst/>
                <a:cxnLst>
                  <a:cxn ang="T8">
                    <a:pos x="T0" y="T1"/>
                  </a:cxn>
                  <a:cxn ang="T9">
                    <a:pos x="T2" y="T3"/>
                  </a:cxn>
                  <a:cxn ang="T10">
                    <a:pos x="T4" y="T5"/>
                  </a:cxn>
                  <a:cxn ang="T11">
                    <a:pos x="T6" y="T7"/>
                  </a:cxn>
                </a:cxnLst>
                <a:rect l="T12" t="T13" r="T14" b="T15"/>
                <a:pathLst>
                  <a:path w="288" h="569">
                    <a:moveTo>
                      <a:pt x="288" y="569"/>
                    </a:moveTo>
                    <a:lnTo>
                      <a:pt x="288" y="432"/>
                    </a:lnTo>
                    <a:lnTo>
                      <a:pt x="0" y="432"/>
                    </a:lnTo>
                    <a:lnTo>
                      <a:pt x="0" y="0"/>
                    </a:lnTo>
                  </a:path>
                </a:pathLst>
              </a:custGeom>
              <a:noFill/>
              <a:ln w="25400">
                <a:solidFill>
                  <a:schemeClr val="hlink"/>
                </a:solidFill>
                <a:round/>
                <a:headEnd/>
                <a:tailEnd/>
              </a:ln>
            </p:spPr>
            <p:txBody>
              <a:bodyPr wrap="none" lIns="0" tIns="0" rIns="0" bIns="0" anchor="ctr"/>
              <a:lstStyle/>
              <a:p>
                <a:endParaRPr lang="en-US"/>
              </a:p>
            </p:txBody>
          </p:sp>
          <p:sp>
            <p:nvSpPr>
              <p:cNvPr id="23793" name="Freeform 250"/>
              <p:cNvSpPr>
                <a:spLocks/>
              </p:cNvSpPr>
              <p:nvPr/>
            </p:nvSpPr>
            <p:spPr bwMode="auto">
              <a:xfrm>
                <a:off x="7620000" y="4375825"/>
                <a:ext cx="304800" cy="1114425"/>
              </a:xfrm>
              <a:custGeom>
                <a:avLst/>
                <a:gdLst>
                  <a:gd name="T0" fmla="*/ 2147483647 w 288"/>
                  <a:gd name="T1" fmla="*/ 2147483647 h 569"/>
                  <a:gd name="T2" fmla="*/ 2147483647 w 288"/>
                  <a:gd name="T3" fmla="*/ 2147483647 h 569"/>
                  <a:gd name="T4" fmla="*/ 0 w 288"/>
                  <a:gd name="T5" fmla="*/ 2147483647 h 569"/>
                  <a:gd name="T6" fmla="*/ 0 w 288"/>
                  <a:gd name="T7" fmla="*/ 0 h 569"/>
                  <a:gd name="T8" fmla="*/ 0 60000 65536"/>
                  <a:gd name="T9" fmla="*/ 0 60000 65536"/>
                  <a:gd name="T10" fmla="*/ 0 60000 65536"/>
                  <a:gd name="T11" fmla="*/ 0 60000 65536"/>
                  <a:gd name="T12" fmla="*/ 0 w 288"/>
                  <a:gd name="T13" fmla="*/ 0 h 569"/>
                  <a:gd name="T14" fmla="*/ 288 w 288"/>
                  <a:gd name="T15" fmla="*/ 569 h 569"/>
                </a:gdLst>
                <a:ahLst/>
                <a:cxnLst>
                  <a:cxn ang="T8">
                    <a:pos x="T0" y="T1"/>
                  </a:cxn>
                  <a:cxn ang="T9">
                    <a:pos x="T2" y="T3"/>
                  </a:cxn>
                  <a:cxn ang="T10">
                    <a:pos x="T4" y="T5"/>
                  </a:cxn>
                  <a:cxn ang="T11">
                    <a:pos x="T6" y="T7"/>
                  </a:cxn>
                </a:cxnLst>
                <a:rect l="T12" t="T13" r="T14" b="T15"/>
                <a:pathLst>
                  <a:path w="288" h="569">
                    <a:moveTo>
                      <a:pt x="288" y="569"/>
                    </a:moveTo>
                    <a:lnTo>
                      <a:pt x="288" y="432"/>
                    </a:lnTo>
                    <a:lnTo>
                      <a:pt x="0" y="432"/>
                    </a:lnTo>
                    <a:lnTo>
                      <a:pt x="0" y="0"/>
                    </a:lnTo>
                  </a:path>
                </a:pathLst>
              </a:custGeom>
              <a:noFill/>
              <a:ln w="25400">
                <a:solidFill>
                  <a:schemeClr val="hlink"/>
                </a:solidFill>
                <a:round/>
                <a:headEnd/>
                <a:tailEnd/>
              </a:ln>
            </p:spPr>
            <p:txBody>
              <a:bodyPr wrap="none" lIns="0" tIns="0" rIns="0" bIns="0" anchor="ctr"/>
              <a:lstStyle/>
              <a:p>
                <a:endParaRPr lang="en-US"/>
              </a:p>
            </p:txBody>
          </p:sp>
          <p:sp>
            <p:nvSpPr>
              <p:cNvPr id="23794" name="Freeform 471"/>
              <p:cNvSpPr>
                <a:spLocks/>
              </p:cNvSpPr>
              <p:nvPr/>
            </p:nvSpPr>
            <p:spPr bwMode="auto">
              <a:xfrm>
                <a:off x="5562600" y="4347250"/>
                <a:ext cx="152400" cy="990600"/>
              </a:xfrm>
              <a:custGeom>
                <a:avLst/>
                <a:gdLst>
                  <a:gd name="T0" fmla="*/ 2147483647 w 144"/>
                  <a:gd name="T1" fmla="*/ 2147483647 h 624"/>
                  <a:gd name="T2" fmla="*/ 2147483647 w 144"/>
                  <a:gd name="T3" fmla="*/ 2147483647 h 624"/>
                  <a:gd name="T4" fmla="*/ 0 w 144"/>
                  <a:gd name="T5" fmla="*/ 2147483647 h 624"/>
                  <a:gd name="T6" fmla="*/ 0 w 144"/>
                  <a:gd name="T7" fmla="*/ 0 h 624"/>
                  <a:gd name="T8" fmla="*/ 0 60000 65536"/>
                  <a:gd name="T9" fmla="*/ 0 60000 65536"/>
                  <a:gd name="T10" fmla="*/ 0 60000 65536"/>
                  <a:gd name="T11" fmla="*/ 0 60000 65536"/>
                  <a:gd name="T12" fmla="*/ 0 w 144"/>
                  <a:gd name="T13" fmla="*/ 0 h 624"/>
                  <a:gd name="T14" fmla="*/ 144 w 144"/>
                  <a:gd name="T15" fmla="*/ 624 h 624"/>
                </a:gdLst>
                <a:ahLst/>
                <a:cxnLst>
                  <a:cxn ang="T8">
                    <a:pos x="T0" y="T1"/>
                  </a:cxn>
                  <a:cxn ang="T9">
                    <a:pos x="T2" y="T3"/>
                  </a:cxn>
                  <a:cxn ang="T10">
                    <a:pos x="T4" y="T5"/>
                  </a:cxn>
                  <a:cxn ang="T11">
                    <a:pos x="T6" y="T7"/>
                  </a:cxn>
                </a:cxnLst>
                <a:rect l="T12" t="T13" r="T14" b="T15"/>
                <a:pathLst>
                  <a:path w="144" h="624">
                    <a:moveTo>
                      <a:pt x="144" y="624"/>
                    </a:moveTo>
                    <a:lnTo>
                      <a:pt x="144" y="144"/>
                    </a:lnTo>
                    <a:lnTo>
                      <a:pt x="0" y="144"/>
                    </a:lnTo>
                    <a:lnTo>
                      <a:pt x="0" y="0"/>
                    </a:lnTo>
                  </a:path>
                </a:pathLst>
              </a:custGeom>
              <a:noFill/>
              <a:ln w="25400">
                <a:solidFill>
                  <a:schemeClr val="hlink"/>
                </a:solidFill>
                <a:round/>
                <a:headEnd/>
                <a:tailEnd/>
              </a:ln>
            </p:spPr>
            <p:txBody>
              <a:bodyPr wrap="none" lIns="0" tIns="0" rIns="0" bIns="0" anchor="ctr"/>
              <a:lstStyle/>
              <a:p>
                <a:endParaRPr lang="en-US"/>
              </a:p>
            </p:txBody>
          </p:sp>
          <p:sp>
            <p:nvSpPr>
              <p:cNvPr id="23795" name="Freeform 472"/>
              <p:cNvSpPr>
                <a:spLocks/>
              </p:cNvSpPr>
              <p:nvPr/>
            </p:nvSpPr>
            <p:spPr bwMode="auto">
              <a:xfrm>
                <a:off x="8610600" y="4347250"/>
                <a:ext cx="152400" cy="990600"/>
              </a:xfrm>
              <a:custGeom>
                <a:avLst/>
                <a:gdLst>
                  <a:gd name="T0" fmla="*/ 2147483647 w 144"/>
                  <a:gd name="T1" fmla="*/ 2147483647 h 624"/>
                  <a:gd name="T2" fmla="*/ 2147483647 w 144"/>
                  <a:gd name="T3" fmla="*/ 2147483647 h 624"/>
                  <a:gd name="T4" fmla="*/ 0 w 144"/>
                  <a:gd name="T5" fmla="*/ 2147483647 h 624"/>
                  <a:gd name="T6" fmla="*/ 0 w 144"/>
                  <a:gd name="T7" fmla="*/ 0 h 624"/>
                  <a:gd name="T8" fmla="*/ 0 60000 65536"/>
                  <a:gd name="T9" fmla="*/ 0 60000 65536"/>
                  <a:gd name="T10" fmla="*/ 0 60000 65536"/>
                  <a:gd name="T11" fmla="*/ 0 60000 65536"/>
                  <a:gd name="T12" fmla="*/ 0 w 144"/>
                  <a:gd name="T13" fmla="*/ 0 h 624"/>
                  <a:gd name="T14" fmla="*/ 144 w 144"/>
                  <a:gd name="T15" fmla="*/ 624 h 624"/>
                </a:gdLst>
                <a:ahLst/>
                <a:cxnLst>
                  <a:cxn ang="T8">
                    <a:pos x="T0" y="T1"/>
                  </a:cxn>
                  <a:cxn ang="T9">
                    <a:pos x="T2" y="T3"/>
                  </a:cxn>
                  <a:cxn ang="T10">
                    <a:pos x="T4" y="T5"/>
                  </a:cxn>
                  <a:cxn ang="T11">
                    <a:pos x="T6" y="T7"/>
                  </a:cxn>
                </a:cxnLst>
                <a:rect l="T12" t="T13" r="T14" b="T15"/>
                <a:pathLst>
                  <a:path w="144" h="624">
                    <a:moveTo>
                      <a:pt x="144" y="624"/>
                    </a:moveTo>
                    <a:lnTo>
                      <a:pt x="144" y="144"/>
                    </a:lnTo>
                    <a:lnTo>
                      <a:pt x="0" y="144"/>
                    </a:lnTo>
                    <a:lnTo>
                      <a:pt x="0" y="0"/>
                    </a:lnTo>
                  </a:path>
                </a:pathLst>
              </a:custGeom>
              <a:noFill/>
              <a:ln w="25400">
                <a:solidFill>
                  <a:schemeClr val="hlink"/>
                </a:solidFill>
                <a:round/>
                <a:headEnd/>
                <a:tailEnd/>
              </a:ln>
            </p:spPr>
            <p:txBody>
              <a:bodyPr wrap="none" lIns="0" tIns="0" rIns="0" bIns="0" anchor="ctr"/>
              <a:lstStyle/>
              <a:p>
                <a:endParaRPr lang="en-US"/>
              </a:p>
            </p:txBody>
          </p:sp>
          <p:grpSp>
            <p:nvGrpSpPr>
              <p:cNvPr id="23796" name="Group 389"/>
              <p:cNvGrpSpPr>
                <a:grpSpLocks/>
              </p:cNvGrpSpPr>
              <p:nvPr/>
            </p:nvGrpSpPr>
            <p:grpSpPr bwMode="auto">
              <a:xfrm>
                <a:off x="4267203" y="4053555"/>
                <a:ext cx="574676" cy="579436"/>
                <a:chOff x="2757" y="2791"/>
                <a:chExt cx="362" cy="365"/>
              </a:xfrm>
            </p:grpSpPr>
            <p:pic>
              <p:nvPicPr>
                <p:cNvPr id="23816" name="Picture 67" descr="L2-L3-Switch.png"/>
                <p:cNvPicPr preferRelativeResize="0">
                  <a:picLocks noChangeAspect="1"/>
                </p:cNvPicPr>
                <p:nvPr/>
              </p:nvPicPr>
              <p:blipFill>
                <a:blip r:embed="rId9" cstate="print"/>
                <a:srcRect/>
                <a:stretch>
                  <a:fillRect/>
                </a:stretch>
              </p:blipFill>
              <p:spPr bwMode="auto">
                <a:xfrm>
                  <a:off x="2757" y="2791"/>
                  <a:ext cx="219" cy="219"/>
                </a:xfrm>
                <a:prstGeom prst="rect">
                  <a:avLst/>
                </a:prstGeom>
                <a:noFill/>
                <a:ln w="19050">
                  <a:noFill/>
                  <a:miter lim="800000"/>
                  <a:headEnd/>
                  <a:tailEnd/>
                </a:ln>
              </p:spPr>
            </p:pic>
            <p:pic>
              <p:nvPicPr>
                <p:cNvPr id="23817" name="Picture 89" descr="Generic-Product-1.png"/>
                <p:cNvPicPr>
                  <a:picLocks noChangeAspect="1"/>
                </p:cNvPicPr>
                <p:nvPr/>
              </p:nvPicPr>
              <p:blipFill>
                <a:blip r:embed="rId10" cstate="print"/>
                <a:srcRect/>
                <a:stretch>
                  <a:fillRect/>
                </a:stretch>
              </p:blipFill>
              <p:spPr bwMode="auto">
                <a:xfrm>
                  <a:off x="2929" y="2961"/>
                  <a:ext cx="190" cy="60"/>
                </a:xfrm>
                <a:prstGeom prst="rect">
                  <a:avLst/>
                </a:prstGeom>
                <a:noFill/>
                <a:ln w="9525">
                  <a:noFill/>
                  <a:miter lim="800000"/>
                  <a:headEnd/>
                  <a:tailEnd/>
                </a:ln>
              </p:spPr>
            </p:pic>
            <p:pic>
              <p:nvPicPr>
                <p:cNvPr id="23818" name="Picture 89" descr="Generic-Product-1.png"/>
                <p:cNvPicPr>
                  <a:picLocks noChangeAspect="1"/>
                </p:cNvPicPr>
                <p:nvPr/>
              </p:nvPicPr>
              <p:blipFill>
                <a:blip r:embed="rId10" cstate="print"/>
                <a:srcRect/>
                <a:stretch>
                  <a:fillRect/>
                </a:stretch>
              </p:blipFill>
              <p:spPr bwMode="auto">
                <a:xfrm>
                  <a:off x="2929" y="3029"/>
                  <a:ext cx="190" cy="60"/>
                </a:xfrm>
                <a:prstGeom prst="rect">
                  <a:avLst/>
                </a:prstGeom>
                <a:noFill/>
                <a:ln w="9525">
                  <a:noFill/>
                  <a:miter lim="800000"/>
                  <a:headEnd/>
                  <a:tailEnd/>
                </a:ln>
              </p:spPr>
            </p:pic>
            <p:pic>
              <p:nvPicPr>
                <p:cNvPr id="23819" name="Picture 89" descr="Generic-Product-1.png"/>
                <p:cNvPicPr>
                  <a:picLocks noChangeAspect="1"/>
                </p:cNvPicPr>
                <p:nvPr/>
              </p:nvPicPr>
              <p:blipFill>
                <a:blip r:embed="rId10" cstate="print"/>
                <a:srcRect/>
                <a:stretch>
                  <a:fillRect/>
                </a:stretch>
              </p:blipFill>
              <p:spPr bwMode="auto">
                <a:xfrm>
                  <a:off x="2929" y="3096"/>
                  <a:ext cx="190" cy="60"/>
                </a:xfrm>
                <a:prstGeom prst="rect">
                  <a:avLst/>
                </a:prstGeom>
                <a:noFill/>
                <a:ln w="9525">
                  <a:noFill/>
                  <a:miter lim="800000"/>
                  <a:headEnd/>
                  <a:tailEnd/>
                </a:ln>
              </p:spPr>
            </p:pic>
          </p:grpSp>
          <p:grpSp>
            <p:nvGrpSpPr>
              <p:cNvPr id="23797" name="Group 404"/>
              <p:cNvGrpSpPr>
                <a:grpSpLocks/>
              </p:cNvGrpSpPr>
              <p:nvPr/>
            </p:nvGrpSpPr>
            <p:grpSpPr bwMode="auto">
              <a:xfrm>
                <a:off x="5257803" y="4053555"/>
                <a:ext cx="574676" cy="579436"/>
                <a:chOff x="2757" y="2791"/>
                <a:chExt cx="362" cy="365"/>
              </a:xfrm>
            </p:grpSpPr>
            <p:pic>
              <p:nvPicPr>
                <p:cNvPr id="23812" name="Picture 67" descr="L2-L3-Switch.png"/>
                <p:cNvPicPr preferRelativeResize="0">
                  <a:picLocks noChangeAspect="1"/>
                </p:cNvPicPr>
                <p:nvPr/>
              </p:nvPicPr>
              <p:blipFill>
                <a:blip r:embed="rId9" cstate="print"/>
                <a:srcRect/>
                <a:stretch>
                  <a:fillRect/>
                </a:stretch>
              </p:blipFill>
              <p:spPr bwMode="auto">
                <a:xfrm>
                  <a:off x="2757" y="2791"/>
                  <a:ext cx="219" cy="219"/>
                </a:xfrm>
                <a:prstGeom prst="rect">
                  <a:avLst/>
                </a:prstGeom>
                <a:noFill/>
                <a:ln w="19050">
                  <a:noFill/>
                  <a:miter lim="800000"/>
                  <a:headEnd/>
                  <a:tailEnd/>
                </a:ln>
              </p:spPr>
            </p:pic>
            <p:pic>
              <p:nvPicPr>
                <p:cNvPr id="23813" name="Picture 89" descr="Generic-Product-1.png"/>
                <p:cNvPicPr>
                  <a:picLocks noChangeAspect="1"/>
                </p:cNvPicPr>
                <p:nvPr/>
              </p:nvPicPr>
              <p:blipFill>
                <a:blip r:embed="rId10" cstate="print"/>
                <a:srcRect/>
                <a:stretch>
                  <a:fillRect/>
                </a:stretch>
              </p:blipFill>
              <p:spPr bwMode="auto">
                <a:xfrm>
                  <a:off x="2929" y="2961"/>
                  <a:ext cx="190" cy="60"/>
                </a:xfrm>
                <a:prstGeom prst="rect">
                  <a:avLst/>
                </a:prstGeom>
                <a:noFill/>
                <a:ln w="9525">
                  <a:noFill/>
                  <a:miter lim="800000"/>
                  <a:headEnd/>
                  <a:tailEnd/>
                </a:ln>
              </p:spPr>
            </p:pic>
            <p:pic>
              <p:nvPicPr>
                <p:cNvPr id="23814" name="Picture 89" descr="Generic-Product-1.png"/>
                <p:cNvPicPr>
                  <a:picLocks noChangeAspect="1"/>
                </p:cNvPicPr>
                <p:nvPr/>
              </p:nvPicPr>
              <p:blipFill>
                <a:blip r:embed="rId10" cstate="print"/>
                <a:srcRect/>
                <a:stretch>
                  <a:fillRect/>
                </a:stretch>
              </p:blipFill>
              <p:spPr bwMode="auto">
                <a:xfrm>
                  <a:off x="2929" y="3029"/>
                  <a:ext cx="190" cy="60"/>
                </a:xfrm>
                <a:prstGeom prst="rect">
                  <a:avLst/>
                </a:prstGeom>
                <a:noFill/>
                <a:ln w="9525">
                  <a:noFill/>
                  <a:miter lim="800000"/>
                  <a:headEnd/>
                  <a:tailEnd/>
                </a:ln>
              </p:spPr>
            </p:pic>
            <p:pic>
              <p:nvPicPr>
                <p:cNvPr id="23815" name="Picture 89" descr="Generic-Product-1.png"/>
                <p:cNvPicPr>
                  <a:picLocks noChangeAspect="1"/>
                </p:cNvPicPr>
                <p:nvPr/>
              </p:nvPicPr>
              <p:blipFill>
                <a:blip r:embed="rId10" cstate="print"/>
                <a:srcRect/>
                <a:stretch>
                  <a:fillRect/>
                </a:stretch>
              </p:blipFill>
              <p:spPr bwMode="auto">
                <a:xfrm>
                  <a:off x="2929" y="3096"/>
                  <a:ext cx="190" cy="60"/>
                </a:xfrm>
                <a:prstGeom prst="rect">
                  <a:avLst/>
                </a:prstGeom>
                <a:noFill/>
                <a:ln w="9525">
                  <a:noFill/>
                  <a:miter lim="800000"/>
                  <a:headEnd/>
                  <a:tailEnd/>
                </a:ln>
              </p:spPr>
            </p:pic>
          </p:grpSp>
          <p:grpSp>
            <p:nvGrpSpPr>
              <p:cNvPr id="23798" name="Group 389"/>
              <p:cNvGrpSpPr>
                <a:grpSpLocks/>
              </p:cNvGrpSpPr>
              <p:nvPr/>
            </p:nvGrpSpPr>
            <p:grpSpPr bwMode="auto">
              <a:xfrm>
                <a:off x="7315203" y="4053555"/>
                <a:ext cx="574676" cy="579436"/>
                <a:chOff x="2757" y="2791"/>
                <a:chExt cx="362" cy="365"/>
              </a:xfrm>
            </p:grpSpPr>
            <p:pic>
              <p:nvPicPr>
                <p:cNvPr id="23808" name="Picture 67" descr="L2-L3-Switch.png"/>
                <p:cNvPicPr preferRelativeResize="0">
                  <a:picLocks noChangeAspect="1"/>
                </p:cNvPicPr>
                <p:nvPr/>
              </p:nvPicPr>
              <p:blipFill>
                <a:blip r:embed="rId9" cstate="print"/>
                <a:srcRect/>
                <a:stretch>
                  <a:fillRect/>
                </a:stretch>
              </p:blipFill>
              <p:spPr bwMode="auto">
                <a:xfrm>
                  <a:off x="2757" y="2791"/>
                  <a:ext cx="219" cy="219"/>
                </a:xfrm>
                <a:prstGeom prst="rect">
                  <a:avLst/>
                </a:prstGeom>
                <a:noFill/>
                <a:ln w="19050">
                  <a:noFill/>
                  <a:miter lim="800000"/>
                  <a:headEnd/>
                  <a:tailEnd/>
                </a:ln>
              </p:spPr>
            </p:pic>
            <p:pic>
              <p:nvPicPr>
                <p:cNvPr id="23809" name="Picture 89" descr="Generic-Product-1.png"/>
                <p:cNvPicPr>
                  <a:picLocks noChangeAspect="1"/>
                </p:cNvPicPr>
                <p:nvPr/>
              </p:nvPicPr>
              <p:blipFill>
                <a:blip r:embed="rId10" cstate="print"/>
                <a:srcRect/>
                <a:stretch>
                  <a:fillRect/>
                </a:stretch>
              </p:blipFill>
              <p:spPr bwMode="auto">
                <a:xfrm>
                  <a:off x="2929" y="2961"/>
                  <a:ext cx="190" cy="60"/>
                </a:xfrm>
                <a:prstGeom prst="rect">
                  <a:avLst/>
                </a:prstGeom>
                <a:noFill/>
                <a:ln w="9525">
                  <a:noFill/>
                  <a:miter lim="800000"/>
                  <a:headEnd/>
                  <a:tailEnd/>
                </a:ln>
              </p:spPr>
            </p:pic>
            <p:pic>
              <p:nvPicPr>
                <p:cNvPr id="23810" name="Picture 89" descr="Generic-Product-1.png"/>
                <p:cNvPicPr>
                  <a:picLocks noChangeAspect="1"/>
                </p:cNvPicPr>
                <p:nvPr/>
              </p:nvPicPr>
              <p:blipFill>
                <a:blip r:embed="rId10" cstate="print"/>
                <a:srcRect/>
                <a:stretch>
                  <a:fillRect/>
                </a:stretch>
              </p:blipFill>
              <p:spPr bwMode="auto">
                <a:xfrm>
                  <a:off x="2929" y="3029"/>
                  <a:ext cx="190" cy="60"/>
                </a:xfrm>
                <a:prstGeom prst="rect">
                  <a:avLst/>
                </a:prstGeom>
                <a:noFill/>
                <a:ln w="9525">
                  <a:noFill/>
                  <a:miter lim="800000"/>
                  <a:headEnd/>
                  <a:tailEnd/>
                </a:ln>
              </p:spPr>
            </p:pic>
            <p:pic>
              <p:nvPicPr>
                <p:cNvPr id="23811" name="Picture 89" descr="Generic-Product-1.png"/>
                <p:cNvPicPr>
                  <a:picLocks noChangeAspect="1"/>
                </p:cNvPicPr>
                <p:nvPr/>
              </p:nvPicPr>
              <p:blipFill>
                <a:blip r:embed="rId10" cstate="print"/>
                <a:srcRect/>
                <a:stretch>
                  <a:fillRect/>
                </a:stretch>
              </p:blipFill>
              <p:spPr bwMode="auto">
                <a:xfrm>
                  <a:off x="2929" y="3096"/>
                  <a:ext cx="190" cy="60"/>
                </a:xfrm>
                <a:prstGeom prst="rect">
                  <a:avLst/>
                </a:prstGeom>
                <a:noFill/>
                <a:ln w="9525">
                  <a:noFill/>
                  <a:miter lim="800000"/>
                  <a:headEnd/>
                  <a:tailEnd/>
                </a:ln>
              </p:spPr>
            </p:pic>
          </p:grpSp>
          <p:grpSp>
            <p:nvGrpSpPr>
              <p:cNvPr id="23799" name="Group 404"/>
              <p:cNvGrpSpPr>
                <a:grpSpLocks/>
              </p:cNvGrpSpPr>
              <p:nvPr/>
            </p:nvGrpSpPr>
            <p:grpSpPr bwMode="auto">
              <a:xfrm>
                <a:off x="8305803" y="4053555"/>
                <a:ext cx="574676" cy="579436"/>
                <a:chOff x="2757" y="2791"/>
                <a:chExt cx="362" cy="365"/>
              </a:xfrm>
            </p:grpSpPr>
            <p:pic>
              <p:nvPicPr>
                <p:cNvPr id="23804" name="Picture 67" descr="L2-L3-Switch.png"/>
                <p:cNvPicPr preferRelativeResize="0">
                  <a:picLocks noChangeAspect="1"/>
                </p:cNvPicPr>
                <p:nvPr/>
              </p:nvPicPr>
              <p:blipFill>
                <a:blip r:embed="rId9" cstate="print"/>
                <a:srcRect/>
                <a:stretch>
                  <a:fillRect/>
                </a:stretch>
              </p:blipFill>
              <p:spPr bwMode="auto">
                <a:xfrm>
                  <a:off x="2757" y="2791"/>
                  <a:ext cx="219" cy="219"/>
                </a:xfrm>
                <a:prstGeom prst="rect">
                  <a:avLst/>
                </a:prstGeom>
                <a:noFill/>
                <a:ln w="19050">
                  <a:noFill/>
                  <a:miter lim="800000"/>
                  <a:headEnd/>
                  <a:tailEnd/>
                </a:ln>
              </p:spPr>
            </p:pic>
            <p:pic>
              <p:nvPicPr>
                <p:cNvPr id="23805" name="Picture 89" descr="Generic-Product-1.png"/>
                <p:cNvPicPr>
                  <a:picLocks noChangeAspect="1"/>
                </p:cNvPicPr>
                <p:nvPr/>
              </p:nvPicPr>
              <p:blipFill>
                <a:blip r:embed="rId10" cstate="print"/>
                <a:srcRect/>
                <a:stretch>
                  <a:fillRect/>
                </a:stretch>
              </p:blipFill>
              <p:spPr bwMode="auto">
                <a:xfrm>
                  <a:off x="2929" y="2961"/>
                  <a:ext cx="190" cy="60"/>
                </a:xfrm>
                <a:prstGeom prst="rect">
                  <a:avLst/>
                </a:prstGeom>
                <a:noFill/>
                <a:ln w="9525">
                  <a:noFill/>
                  <a:miter lim="800000"/>
                  <a:headEnd/>
                  <a:tailEnd/>
                </a:ln>
              </p:spPr>
            </p:pic>
            <p:pic>
              <p:nvPicPr>
                <p:cNvPr id="23806" name="Picture 89" descr="Generic-Product-1.png"/>
                <p:cNvPicPr>
                  <a:picLocks noChangeAspect="1"/>
                </p:cNvPicPr>
                <p:nvPr/>
              </p:nvPicPr>
              <p:blipFill>
                <a:blip r:embed="rId10" cstate="print"/>
                <a:srcRect/>
                <a:stretch>
                  <a:fillRect/>
                </a:stretch>
              </p:blipFill>
              <p:spPr bwMode="auto">
                <a:xfrm>
                  <a:off x="2929" y="3029"/>
                  <a:ext cx="190" cy="60"/>
                </a:xfrm>
                <a:prstGeom prst="rect">
                  <a:avLst/>
                </a:prstGeom>
                <a:noFill/>
                <a:ln w="9525">
                  <a:noFill/>
                  <a:miter lim="800000"/>
                  <a:headEnd/>
                  <a:tailEnd/>
                </a:ln>
              </p:spPr>
            </p:pic>
            <p:pic>
              <p:nvPicPr>
                <p:cNvPr id="23807" name="Picture 89" descr="Generic-Product-1.png"/>
                <p:cNvPicPr>
                  <a:picLocks noChangeAspect="1"/>
                </p:cNvPicPr>
                <p:nvPr/>
              </p:nvPicPr>
              <p:blipFill>
                <a:blip r:embed="rId10" cstate="print"/>
                <a:srcRect/>
                <a:stretch>
                  <a:fillRect/>
                </a:stretch>
              </p:blipFill>
              <p:spPr bwMode="auto">
                <a:xfrm>
                  <a:off x="2929" y="3096"/>
                  <a:ext cx="190" cy="60"/>
                </a:xfrm>
                <a:prstGeom prst="rect">
                  <a:avLst/>
                </a:prstGeom>
                <a:noFill/>
                <a:ln w="9525">
                  <a:noFill/>
                  <a:miter lim="800000"/>
                  <a:headEnd/>
                  <a:tailEnd/>
                </a:ln>
              </p:spPr>
            </p:pic>
          </p:grpSp>
          <p:pic>
            <p:nvPicPr>
              <p:cNvPr id="23800" name="Picture 65" descr="L2-or-L3 Switch.png"/>
              <p:cNvPicPr preferRelativeResize="0">
                <a:picLocks noChangeAspect="1"/>
              </p:cNvPicPr>
              <p:nvPr/>
            </p:nvPicPr>
            <p:blipFill>
              <a:blip r:embed="rId7" cstate="print"/>
              <a:srcRect/>
              <a:stretch>
                <a:fillRect/>
              </a:stretch>
            </p:blipFill>
            <p:spPr bwMode="auto">
              <a:xfrm>
                <a:off x="4745037" y="5275938"/>
                <a:ext cx="307975" cy="307975"/>
              </a:xfrm>
              <a:prstGeom prst="rect">
                <a:avLst/>
              </a:prstGeom>
              <a:noFill/>
              <a:ln w="9525">
                <a:noFill/>
                <a:miter lim="800000"/>
                <a:headEnd/>
                <a:tailEnd/>
              </a:ln>
            </p:spPr>
          </p:pic>
          <p:pic>
            <p:nvPicPr>
              <p:cNvPr id="23801" name="Picture 65" descr="L2-or-L3 Switch.png"/>
              <p:cNvPicPr preferRelativeResize="0">
                <a:picLocks noChangeAspect="1"/>
              </p:cNvPicPr>
              <p:nvPr/>
            </p:nvPicPr>
            <p:blipFill>
              <a:blip r:embed="rId7" cstate="print"/>
              <a:srcRect/>
              <a:stretch>
                <a:fillRect/>
              </a:stretch>
            </p:blipFill>
            <p:spPr bwMode="auto">
              <a:xfrm>
                <a:off x="5507037" y="5275938"/>
                <a:ext cx="307975" cy="307975"/>
              </a:xfrm>
              <a:prstGeom prst="rect">
                <a:avLst/>
              </a:prstGeom>
              <a:noFill/>
              <a:ln w="9525">
                <a:noFill/>
                <a:miter lim="800000"/>
                <a:headEnd/>
                <a:tailEnd/>
              </a:ln>
            </p:spPr>
          </p:pic>
          <p:pic>
            <p:nvPicPr>
              <p:cNvPr id="23802" name="Picture 65" descr="L2-or-L3 Switch.png"/>
              <p:cNvPicPr preferRelativeResize="0">
                <a:picLocks noChangeAspect="1"/>
              </p:cNvPicPr>
              <p:nvPr/>
            </p:nvPicPr>
            <p:blipFill>
              <a:blip r:embed="rId7" cstate="print"/>
              <a:srcRect/>
              <a:stretch>
                <a:fillRect/>
              </a:stretch>
            </p:blipFill>
            <p:spPr bwMode="auto">
              <a:xfrm>
                <a:off x="7793037" y="5275938"/>
                <a:ext cx="307975" cy="307975"/>
              </a:xfrm>
              <a:prstGeom prst="rect">
                <a:avLst/>
              </a:prstGeom>
              <a:noFill/>
              <a:ln w="9525">
                <a:noFill/>
                <a:miter lim="800000"/>
                <a:headEnd/>
                <a:tailEnd/>
              </a:ln>
            </p:spPr>
          </p:pic>
          <p:pic>
            <p:nvPicPr>
              <p:cNvPr id="23803" name="Picture 65" descr="L2-or-L3 Switch.png"/>
              <p:cNvPicPr preferRelativeResize="0">
                <a:picLocks noChangeAspect="1"/>
              </p:cNvPicPr>
              <p:nvPr/>
            </p:nvPicPr>
            <p:blipFill>
              <a:blip r:embed="rId7" cstate="print"/>
              <a:srcRect/>
              <a:stretch>
                <a:fillRect/>
              </a:stretch>
            </p:blipFill>
            <p:spPr bwMode="auto">
              <a:xfrm>
                <a:off x="8555037" y="5275938"/>
                <a:ext cx="307975" cy="307975"/>
              </a:xfrm>
              <a:prstGeom prst="rect">
                <a:avLst/>
              </a:prstGeom>
              <a:noFill/>
              <a:ln w="9525">
                <a:noFill/>
                <a:miter lim="800000"/>
                <a:headEnd/>
                <a:tailEnd/>
              </a:ln>
            </p:spPr>
          </p:pic>
        </p:grpSp>
        <p:sp>
          <p:nvSpPr>
            <p:cNvPr id="23739" name="Rectangle 241"/>
            <p:cNvSpPr>
              <a:spLocks noChangeArrowheads="1"/>
            </p:cNvSpPr>
            <p:nvPr/>
          </p:nvSpPr>
          <p:spPr bwMode="invGray">
            <a:xfrm>
              <a:off x="228600" y="2590800"/>
              <a:ext cx="4038600" cy="3352800"/>
            </a:xfrm>
            <a:prstGeom prst="roundRect">
              <a:avLst>
                <a:gd name="adj" fmla="val 0"/>
              </a:avLst>
            </a:prstGeom>
            <a:noFill/>
            <a:ln w="38100" algn="ctr">
              <a:solidFill>
                <a:schemeClr val="accent1"/>
              </a:solidFill>
              <a:round/>
              <a:headEnd/>
              <a:tailEnd/>
            </a:ln>
          </p:spPr>
          <p:txBody>
            <a:bodyPr tIns="0" bIns="0" anchor="b" anchorCtr="1"/>
            <a:lstStyle/>
            <a:p>
              <a:pPr algn="ctr">
                <a:lnSpc>
                  <a:spcPct val="90000"/>
                </a:lnSpc>
              </a:pPr>
              <a:endParaRPr lang="en-US" sz="2200" b="1" i="1"/>
            </a:p>
          </p:txBody>
        </p:sp>
      </p:grpSp>
      <p:grpSp>
        <p:nvGrpSpPr>
          <p:cNvPr id="23555" name="Group 585"/>
          <p:cNvGrpSpPr>
            <a:grpSpLocks/>
          </p:cNvGrpSpPr>
          <p:nvPr/>
        </p:nvGrpSpPr>
        <p:grpSpPr bwMode="auto">
          <a:xfrm>
            <a:off x="4560888" y="2819400"/>
            <a:ext cx="4343400" cy="3346450"/>
            <a:chOff x="4561645" y="2131520"/>
            <a:chExt cx="4343400" cy="3806217"/>
          </a:xfrm>
        </p:grpSpPr>
        <p:sp>
          <p:nvSpPr>
            <p:cNvPr id="23564" name="Rectangle 5"/>
            <p:cNvSpPr>
              <a:spLocks noChangeArrowheads="1"/>
            </p:cNvSpPr>
            <p:nvPr/>
          </p:nvSpPr>
          <p:spPr bwMode="invGray">
            <a:xfrm>
              <a:off x="4593723" y="2823560"/>
              <a:ext cx="4311322" cy="2018448"/>
            </a:xfrm>
            <a:prstGeom prst="roundRect">
              <a:avLst>
                <a:gd name="adj" fmla="val 0"/>
              </a:avLst>
            </a:prstGeom>
            <a:solidFill>
              <a:srgbClr val="5D87A1">
                <a:alpha val="39999"/>
              </a:srgbClr>
            </a:solidFill>
            <a:ln w="28575" algn="ctr">
              <a:noFill/>
              <a:round/>
              <a:headEnd/>
              <a:tailEnd/>
            </a:ln>
          </p:spPr>
          <p:txBody>
            <a:bodyPr/>
            <a:lstStyle/>
            <a:p>
              <a:pPr>
                <a:lnSpc>
                  <a:spcPct val="90000"/>
                </a:lnSpc>
              </a:pPr>
              <a:endParaRPr lang="en-US" sz="1600">
                <a:solidFill>
                  <a:srgbClr val="333333"/>
                </a:solidFill>
              </a:endParaRPr>
            </a:p>
          </p:txBody>
        </p:sp>
        <p:pic>
          <p:nvPicPr>
            <p:cNvPr id="23565" name="Rectangle 7"/>
            <p:cNvPicPr>
              <a:picLocks noChangeArrowheads="1"/>
            </p:cNvPicPr>
            <p:nvPr/>
          </p:nvPicPr>
          <p:blipFill>
            <a:blip r:embed="rId11" cstate="print"/>
            <a:srcRect l="3659" t="4333" r="3659"/>
            <a:stretch>
              <a:fillRect/>
            </a:stretch>
          </p:blipFill>
          <p:spPr bwMode="blackWhite">
            <a:xfrm>
              <a:off x="5933245" y="3346937"/>
              <a:ext cx="1828800" cy="1066800"/>
            </a:xfrm>
            <a:prstGeom prst="rect">
              <a:avLst/>
            </a:prstGeom>
            <a:noFill/>
            <a:ln w="9525">
              <a:noFill/>
              <a:miter lim="800000"/>
              <a:headEnd/>
              <a:tailEnd/>
            </a:ln>
          </p:spPr>
        </p:pic>
        <p:sp>
          <p:nvSpPr>
            <p:cNvPr id="23566" name="Rectangle 2"/>
            <p:cNvSpPr>
              <a:spLocks noChangeArrowheads="1"/>
            </p:cNvSpPr>
            <p:nvPr/>
          </p:nvSpPr>
          <p:spPr bwMode="invGray">
            <a:xfrm>
              <a:off x="4593723" y="4899678"/>
              <a:ext cx="4311322" cy="1038059"/>
            </a:xfrm>
            <a:prstGeom prst="roundRect">
              <a:avLst>
                <a:gd name="adj" fmla="val 0"/>
              </a:avLst>
            </a:prstGeom>
            <a:solidFill>
              <a:srgbClr val="5D87A1">
                <a:alpha val="50195"/>
              </a:srgbClr>
            </a:solidFill>
            <a:ln w="28575" algn="ctr">
              <a:noFill/>
              <a:round/>
              <a:headEnd/>
              <a:tailEnd/>
            </a:ln>
          </p:spPr>
          <p:txBody>
            <a:bodyPr/>
            <a:lstStyle/>
            <a:p>
              <a:pPr>
                <a:lnSpc>
                  <a:spcPct val="90000"/>
                </a:lnSpc>
              </a:pPr>
              <a:endParaRPr lang="en-US" sz="1600">
                <a:solidFill>
                  <a:srgbClr val="333333"/>
                </a:solidFill>
              </a:endParaRPr>
            </a:p>
          </p:txBody>
        </p:sp>
        <p:pic>
          <p:nvPicPr>
            <p:cNvPr id="23567" name="Rectangle 7"/>
            <p:cNvPicPr>
              <a:picLocks noChangeArrowheads="1"/>
            </p:cNvPicPr>
            <p:nvPr/>
          </p:nvPicPr>
          <p:blipFill>
            <a:blip r:embed="rId11" cstate="print"/>
            <a:srcRect l="3659" t="4333" r="3659"/>
            <a:stretch>
              <a:fillRect/>
            </a:stretch>
          </p:blipFill>
          <p:spPr bwMode="blackWhite">
            <a:xfrm>
              <a:off x="6830649" y="5238489"/>
              <a:ext cx="2074396" cy="242694"/>
            </a:xfrm>
            <a:prstGeom prst="rect">
              <a:avLst/>
            </a:prstGeom>
            <a:noFill/>
            <a:ln w="9525">
              <a:noFill/>
              <a:miter lim="800000"/>
              <a:headEnd/>
              <a:tailEnd/>
            </a:ln>
          </p:spPr>
        </p:pic>
        <p:pic>
          <p:nvPicPr>
            <p:cNvPr id="23568" name="Rectangle 7"/>
            <p:cNvPicPr>
              <a:picLocks noChangeArrowheads="1"/>
            </p:cNvPicPr>
            <p:nvPr/>
          </p:nvPicPr>
          <p:blipFill>
            <a:blip r:embed="rId11" cstate="print"/>
            <a:srcRect l="3659" t="4333" r="3659"/>
            <a:stretch>
              <a:fillRect/>
            </a:stretch>
          </p:blipFill>
          <p:spPr bwMode="blackWhite">
            <a:xfrm>
              <a:off x="4747699" y="5238489"/>
              <a:ext cx="2053010" cy="242694"/>
            </a:xfrm>
            <a:prstGeom prst="rect">
              <a:avLst/>
            </a:prstGeom>
            <a:noFill/>
            <a:ln w="9525">
              <a:noFill/>
              <a:miter lim="800000"/>
              <a:headEnd/>
              <a:tailEnd/>
            </a:ln>
          </p:spPr>
        </p:pic>
        <p:sp>
          <p:nvSpPr>
            <p:cNvPr id="23569" name="Rectangle 6"/>
            <p:cNvSpPr>
              <a:spLocks noChangeArrowheads="1"/>
            </p:cNvSpPr>
            <p:nvPr/>
          </p:nvSpPr>
          <p:spPr bwMode="invGray">
            <a:xfrm>
              <a:off x="4593723" y="2131520"/>
              <a:ext cx="4311322" cy="634369"/>
            </a:xfrm>
            <a:prstGeom prst="roundRect">
              <a:avLst>
                <a:gd name="adj" fmla="val 0"/>
              </a:avLst>
            </a:prstGeom>
            <a:solidFill>
              <a:srgbClr val="5D87A1">
                <a:alpha val="30196"/>
              </a:srgbClr>
            </a:solidFill>
            <a:ln w="28575" algn="ctr">
              <a:noFill/>
              <a:round/>
              <a:headEnd/>
              <a:tailEnd/>
            </a:ln>
          </p:spPr>
          <p:txBody>
            <a:bodyPr/>
            <a:lstStyle/>
            <a:p>
              <a:pPr>
                <a:lnSpc>
                  <a:spcPct val="90000"/>
                </a:lnSpc>
              </a:pPr>
              <a:endParaRPr lang="en-US" sz="1600">
                <a:solidFill>
                  <a:srgbClr val="333333"/>
                </a:solidFill>
              </a:endParaRPr>
            </a:p>
          </p:txBody>
        </p:sp>
        <p:grpSp>
          <p:nvGrpSpPr>
            <p:cNvPr id="23570" name="Group 246"/>
            <p:cNvGrpSpPr>
              <a:grpSpLocks/>
            </p:cNvGrpSpPr>
            <p:nvPr/>
          </p:nvGrpSpPr>
          <p:grpSpPr bwMode="auto">
            <a:xfrm>
              <a:off x="4850350" y="5356232"/>
              <a:ext cx="338961" cy="581505"/>
              <a:chOff x="3657600" y="5708650"/>
              <a:chExt cx="503238" cy="768351"/>
            </a:xfrm>
          </p:grpSpPr>
          <p:sp>
            <p:nvSpPr>
              <p:cNvPr id="23722" name="Line 199"/>
              <p:cNvSpPr>
                <a:spLocks noChangeShapeType="1"/>
              </p:cNvSpPr>
              <p:nvPr/>
            </p:nvSpPr>
            <p:spPr bwMode="auto">
              <a:xfrm flipV="1">
                <a:off x="3908425" y="5708650"/>
                <a:ext cx="0" cy="234950"/>
              </a:xfrm>
              <a:prstGeom prst="line">
                <a:avLst/>
              </a:prstGeom>
              <a:noFill/>
              <a:ln w="25400">
                <a:solidFill>
                  <a:schemeClr val="folHlink"/>
                </a:solidFill>
                <a:round/>
                <a:headEnd/>
                <a:tailEnd/>
              </a:ln>
            </p:spPr>
            <p:txBody>
              <a:bodyPr wrap="none" lIns="0" tIns="0" rIns="0" bIns="0" anchor="ctr"/>
              <a:lstStyle/>
              <a:p>
                <a:endParaRPr lang="en-US"/>
              </a:p>
            </p:txBody>
          </p:sp>
          <p:grpSp>
            <p:nvGrpSpPr>
              <p:cNvPr id="23723" name="Group 242"/>
              <p:cNvGrpSpPr>
                <a:grpSpLocks/>
              </p:cNvGrpSpPr>
              <p:nvPr/>
            </p:nvGrpSpPr>
            <p:grpSpPr bwMode="auto">
              <a:xfrm>
                <a:off x="3663218" y="5940425"/>
                <a:ext cx="504362" cy="536576"/>
                <a:chOff x="3663218" y="5940425"/>
                <a:chExt cx="504362" cy="536576"/>
              </a:xfrm>
            </p:grpSpPr>
            <p:sp>
              <p:nvSpPr>
                <p:cNvPr id="23724" name="Freeform 198"/>
                <p:cNvSpPr>
                  <a:spLocks/>
                </p:cNvSpPr>
                <p:nvPr/>
              </p:nvSpPr>
              <p:spPr bwMode="auto">
                <a:xfrm>
                  <a:off x="37084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3725" name="Line 200"/>
                <p:cNvSpPr>
                  <a:spLocks noChangeShapeType="1"/>
                </p:cNvSpPr>
                <p:nvPr/>
              </p:nvSpPr>
              <p:spPr bwMode="auto">
                <a:xfrm flipV="1">
                  <a:off x="38465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3726" name="Line 201"/>
                <p:cNvSpPr>
                  <a:spLocks noChangeShapeType="1"/>
                </p:cNvSpPr>
                <p:nvPr/>
              </p:nvSpPr>
              <p:spPr bwMode="auto">
                <a:xfrm flipV="1">
                  <a:off x="39798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3727" name="Group 1302"/>
                <p:cNvGrpSpPr>
                  <a:grpSpLocks/>
                </p:cNvGrpSpPr>
                <p:nvPr/>
              </p:nvGrpSpPr>
              <p:grpSpPr bwMode="auto">
                <a:xfrm>
                  <a:off x="3663218" y="6084888"/>
                  <a:ext cx="504362" cy="392113"/>
                  <a:chOff x="949" y="3648"/>
                  <a:chExt cx="449" cy="350"/>
                </a:xfrm>
              </p:grpSpPr>
              <p:grpSp>
                <p:nvGrpSpPr>
                  <p:cNvPr id="23728" name="Group 1303"/>
                  <p:cNvGrpSpPr>
                    <a:grpSpLocks/>
                  </p:cNvGrpSpPr>
                  <p:nvPr/>
                </p:nvGrpSpPr>
                <p:grpSpPr bwMode="auto">
                  <a:xfrm>
                    <a:off x="949" y="3648"/>
                    <a:ext cx="449" cy="158"/>
                    <a:chOff x="2721" y="3120"/>
                    <a:chExt cx="543" cy="192"/>
                  </a:xfrm>
                </p:grpSpPr>
                <p:pic>
                  <p:nvPicPr>
                    <p:cNvPr id="23734" name="Picture 71" descr="Server-Grey.png"/>
                    <p:cNvPicPr>
                      <a:picLocks noChangeAspect="1"/>
                    </p:cNvPicPr>
                    <p:nvPr/>
                  </p:nvPicPr>
                  <p:blipFill>
                    <a:blip r:embed="rId12" cstate="print"/>
                    <a:srcRect/>
                    <a:stretch>
                      <a:fillRect/>
                    </a:stretch>
                  </p:blipFill>
                  <p:spPr bwMode="auto">
                    <a:xfrm>
                      <a:off x="2721" y="3120"/>
                      <a:ext cx="111" cy="192"/>
                    </a:xfrm>
                    <a:prstGeom prst="rect">
                      <a:avLst/>
                    </a:prstGeom>
                    <a:noFill/>
                    <a:ln w="9525">
                      <a:noFill/>
                      <a:miter lim="800000"/>
                      <a:headEnd/>
                      <a:tailEnd/>
                    </a:ln>
                  </p:spPr>
                </p:pic>
                <p:pic>
                  <p:nvPicPr>
                    <p:cNvPr id="23735" name="Picture 71" descr="Server-Grey.png"/>
                    <p:cNvPicPr>
                      <a:picLocks noChangeAspect="1"/>
                    </p:cNvPicPr>
                    <p:nvPr/>
                  </p:nvPicPr>
                  <p:blipFill>
                    <a:blip r:embed="rId12" cstate="print"/>
                    <a:srcRect/>
                    <a:stretch>
                      <a:fillRect/>
                    </a:stretch>
                  </p:blipFill>
                  <p:spPr bwMode="auto">
                    <a:xfrm>
                      <a:off x="2865" y="3120"/>
                      <a:ext cx="111" cy="192"/>
                    </a:xfrm>
                    <a:prstGeom prst="rect">
                      <a:avLst/>
                    </a:prstGeom>
                    <a:noFill/>
                    <a:ln w="9525">
                      <a:noFill/>
                      <a:miter lim="800000"/>
                      <a:headEnd/>
                      <a:tailEnd/>
                    </a:ln>
                  </p:spPr>
                </p:pic>
                <p:pic>
                  <p:nvPicPr>
                    <p:cNvPr id="23736" name="Picture 71" descr="Server-Grey.png"/>
                    <p:cNvPicPr>
                      <a:picLocks noChangeAspect="1"/>
                    </p:cNvPicPr>
                    <p:nvPr/>
                  </p:nvPicPr>
                  <p:blipFill>
                    <a:blip r:embed="rId12" cstate="print"/>
                    <a:srcRect/>
                    <a:stretch>
                      <a:fillRect/>
                    </a:stretch>
                  </p:blipFill>
                  <p:spPr bwMode="auto">
                    <a:xfrm>
                      <a:off x="3009" y="3120"/>
                      <a:ext cx="111" cy="192"/>
                    </a:xfrm>
                    <a:prstGeom prst="rect">
                      <a:avLst/>
                    </a:prstGeom>
                    <a:noFill/>
                    <a:ln w="9525">
                      <a:noFill/>
                      <a:miter lim="800000"/>
                      <a:headEnd/>
                      <a:tailEnd/>
                    </a:ln>
                  </p:spPr>
                </p:pic>
                <p:pic>
                  <p:nvPicPr>
                    <p:cNvPr id="23737" name="Picture 71" descr="Server-Grey.png"/>
                    <p:cNvPicPr>
                      <a:picLocks noChangeAspect="1"/>
                    </p:cNvPicPr>
                    <p:nvPr/>
                  </p:nvPicPr>
                  <p:blipFill>
                    <a:blip r:embed="rId12" cstate="print"/>
                    <a:srcRect/>
                    <a:stretch>
                      <a:fillRect/>
                    </a:stretch>
                  </p:blipFill>
                  <p:spPr bwMode="auto">
                    <a:xfrm>
                      <a:off x="3153" y="3120"/>
                      <a:ext cx="111" cy="192"/>
                    </a:xfrm>
                    <a:prstGeom prst="rect">
                      <a:avLst/>
                    </a:prstGeom>
                    <a:noFill/>
                    <a:ln w="9525">
                      <a:noFill/>
                      <a:miter lim="800000"/>
                      <a:headEnd/>
                      <a:tailEnd/>
                    </a:ln>
                  </p:spPr>
                </p:pic>
              </p:grpSp>
              <p:grpSp>
                <p:nvGrpSpPr>
                  <p:cNvPr id="23729" name="Group 1308"/>
                  <p:cNvGrpSpPr>
                    <a:grpSpLocks/>
                  </p:cNvGrpSpPr>
                  <p:nvPr/>
                </p:nvGrpSpPr>
                <p:grpSpPr bwMode="auto">
                  <a:xfrm>
                    <a:off x="949" y="3840"/>
                    <a:ext cx="449" cy="158"/>
                    <a:chOff x="2721" y="3120"/>
                    <a:chExt cx="543" cy="192"/>
                  </a:xfrm>
                </p:grpSpPr>
                <p:pic>
                  <p:nvPicPr>
                    <p:cNvPr id="23730" name="Picture 71" descr="Server-Grey.png"/>
                    <p:cNvPicPr>
                      <a:picLocks noChangeAspect="1"/>
                    </p:cNvPicPr>
                    <p:nvPr/>
                  </p:nvPicPr>
                  <p:blipFill>
                    <a:blip r:embed="rId12" cstate="print"/>
                    <a:srcRect/>
                    <a:stretch>
                      <a:fillRect/>
                    </a:stretch>
                  </p:blipFill>
                  <p:spPr bwMode="auto">
                    <a:xfrm>
                      <a:off x="2721" y="3120"/>
                      <a:ext cx="111" cy="192"/>
                    </a:xfrm>
                    <a:prstGeom prst="rect">
                      <a:avLst/>
                    </a:prstGeom>
                    <a:noFill/>
                    <a:ln w="9525">
                      <a:noFill/>
                      <a:miter lim="800000"/>
                      <a:headEnd/>
                      <a:tailEnd/>
                    </a:ln>
                  </p:spPr>
                </p:pic>
                <p:pic>
                  <p:nvPicPr>
                    <p:cNvPr id="23731" name="Picture 71" descr="Server-Grey.png"/>
                    <p:cNvPicPr>
                      <a:picLocks noChangeAspect="1"/>
                    </p:cNvPicPr>
                    <p:nvPr/>
                  </p:nvPicPr>
                  <p:blipFill>
                    <a:blip r:embed="rId12" cstate="print"/>
                    <a:srcRect/>
                    <a:stretch>
                      <a:fillRect/>
                    </a:stretch>
                  </p:blipFill>
                  <p:spPr bwMode="auto">
                    <a:xfrm>
                      <a:off x="2865" y="3120"/>
                      <a:ext cx="111" cy="192"/>
                    </a:xfrm>
                    <a:prstGeom prst="rect">
                      <a:avLst/>
                    </a:prstGeom>
                    <a:noFill/>
                    <a:ln w="9525">
                      <a:noFill/>
                      <a:miter lim="800000"/>
                      <a:headEnd/>
                      <a:tailEnd/>
                    </a:ln>
                  </p:spPr>
                </p:pic>
                <p:pic>
                  <p:nvPicPr>
                    <p:cNvPr id="23732" name="Picture 71" descr="Server-Grey.png"/>
                    <p:cNvPicPr>
                      <a:picLocks noChangeAspect="1"/>
                    </p:cNvPicPr>
                    <p:nvPr/>
                  </p:nvPicPr>
                  <p:blipFill>
                    <a:blip r:embed="rId12" cstate="print"/>
                    <a:srcRect/>
                    <a:stretch>
                      <a:fillRect/>
                    </a:stretch>
                  </p:blipFill>
                  <p:spPr bwMode="auto">
                    <a:xfrm>
                      <a:off x="3009" y="3120"/>
                      <a:ext cx="111" cy="192"/>
                    </a:xfrm>
                    <a:prstGeom prst="rect">
                      <a:avLst/>
                    </a:prstGeom>
                    <a:noFill/>
                    <a:ln w="9525">
                      <a:noFill/>
                      <a:miter lim="800000"/>
                      <a:headEnd/>
                      <a:tailEnd/>
                    </a:ln>
                  </p:spPr>
                </p:pic>
                <p:pic>
                  <p:nvPicPr>
                    <p:cNvPr id="23733" name="Picture 71" descr="Server-Grey.png"/>
                    <p:cNvPicPr>
                      <a:picLocks noChangeAspect="1"/>
                    </p:cNvPicPr>
                    <p:nvPr/>
                  </p:nvPicPr>
                  <p:blipFill>
                    <a:blip r:embed="rId12" cstate="print"/>
                    <a:srcRect/>
                    <a:stretch>
                      <a:fillRect/>
                    </a:stretch>
                  </p:blipFill>
                  <p:spPr bwMode="auto">
                    <a:xfrm>
                      <a:off x="3153" y="3120"/>
                      <a:ext cx="111" cy="192"/>
                    </a:xfrm>
                    <a:prstGeom prst="rect">
                      <a:avLst/>
                    </a:prstGeom>
                    <a:noFill/>
                    <a:ln w="9525">
                      <a:noFill/>
                      <a:miter lim="800000"/>
                      <a:headEnd/>
                      <a:tailEnd/>
                    </a:ln>
                  </p:spPr>
                </p:pic>
              </p:grpSp>
            </p:grpSp>
          </p:grpSp>
        </p:grpSp>
        <p:grpSp>
          <p:nvGrpSpPr>
            <p:cNvPr id="23571" name="Group 244"/>
            <p:cNvGrpSpPr>
              <a:grpSpLocks/>
            </p:cNvGrpSpPr>
            <p:nvPr/>
          </p:nvGrpSpPr>
          <p:grpSpPr bwMode="auto">
            <a:xfrm>
              <a:off x="5876855" y="5344217"/>
              <a:ext cx="338961" cy="593520"/>
              <a:chOff x="4872038" y="5692775"/>
              <a:chExt cx="503238" cy="784226"/>
            </a:xfrm>
          </p:grpSpPr>
          <p:sp>
            <p:nvSpPr>
              <p:cNvPr id="23707" name="Freeform 253"/>
              <p:cNvSpPr>
                <a:spLocks/>
              </p:cNvSpPr>
              <p:nvPr/>
            </p:nvSpPr>
            <p:spPr bwMode="auto">
              <a:xfrm>
                <a:off x="4922838"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3708" name="Line 254"/>
              <p:cNvSpPr>
                <a:spLocks noChangeShapeType="1"/>
              </p:cNvSpPr>
              <p:nvPr/>
            </p:nvSpPr>
            <p:spPr bwMode="auto">
              <a:xfrm flipV="1">
                <a:off x="5122863" y="5692775"/>
                <a:ext cx="0" cy="250825"/>
              </a:xfrm>
              <a:prstGeom prst="line">
                <a:avLst/>
              </a:prstGeom>
              <a:noFill/>
              <a:ln w="25400">
                <a:solidFill>
                  <a:schemeClr val="folHlink"/>
                </a:solidFill>
                <a:round/>
                <a:headEnd/>
                <a:tailEnd/>
              </a:ln>
            </p:spPr>
            <p:txBody>
              <a:bodyPr wrap="none" lIns="0" tIns="0" rIns="0" bIns="0" anchor="ctr"/>
              <a:lstStyle/>
              <a:p>
                <a:endParaRPr lang="en-US"/>
              </a:p>
            </p:txBody>
          </p:sp>
          <p:sp>
            <p:nvSpPr>
              <p:cNvPr id="23709" name="Line 255"/>
              <p:cNvSpPr>
                <a:spLocks noChangeShapeType="1"/>
              </p:cNvSpPr>
              <p:nvPr/>
            </p:nvSpPr>
            <p:spPr bwMode="auto">
              <a:xfrm flipV="1">
                <a:off x="5060950"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3710" name="Line 256"/>
              <p:cNvSpPr>
                <a:spLocks noChangeShapeType="1"/>
              </p:cNvSpPr>
              <p:nvPr/>
            </p:nvSpPr>
            <p:spPr bwMode="auto">
              <a:xfrm flipV="1">
                <a:off x="5194300"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3711" name="Group 1302"/>
              <p:cNvGrpSpPr>
                <a:grpSpLocks/>
              </p:cNvGrpSpPr>
              <p:nvPr/>
            </p:nvGrpSpPr>
            <p:grpSpPr bwMode="auto">
              <a:xfrm>
                <a:off x="4877656" y="6084888"/>
                <a:ext cx="504362" cy="392113"/>
                <a:chOff x="949" y="3648"/>
                <a:chExt cx="449" cy="350"/>
              </a:xfrm>
            </p:grpSpPr>
            <p:grpSp>
              <p:nvGrpSpPr>
                <p:cNvPr id="23712" name="Group 1303"/>
                <p:cNvGrpSpPr>
                  <a:grpSpLocks/>
                </p:cNvGrpSpPr>
                <p:nvPr/>
              </p:nvGrpSpPr>
              <p:grpSpPr bwMode="auto">
                <a:xfrm>
                  <a:off x="949" y="3648"/>
                  <a:ext cx="449" cy="158"/>
                  <a:chOff x="2721" y="3120"/>
                  <a:chExt cx="543" cy="192"/>
                </a:xfrm>
              </p:grpSpPr>
              <p:pic>
                <p:nvPicPr>
                  <p:cNvPr id="23718" name="Picture 71" descr="Server-Grey.png"/>
                  <p:cNvPicPr>
                    <a:picLocks noChangeAspect="1"/>
                  </p:cNvPicPr>
                  <p:nvPr/>
                </p:nvPicPr>
                <p:blipFill>
                  <a:blip r:embed="rId12" cstate="print"/>
                  <a:srcRect/>
                  <a:stretch>
                    <a:fillRect/>
                  </a:stretch>
                </p:blipFill>
                <p:spPr bwMode="auto">
                  <a:xfrm>
                    <a:off x="2721" y="3120"/>
                    <a:ext cx="111" cy="192"/>
                  </a:xfrm>
                  <a:prstGeom prst="rect">
                    <a:avLst/>
                  </a:prstGeom>
                  <a:noFill/>
                  <a:ln w="9525">
                    <a:noFill/>
                    <a:miter lim="800000"/>
                    <a:headEnd/>
                    <a:tailEnd/>
                  </a:ln>
                </p:spPr>
              </p:pic>
              <p:pic>
                <p:nvPicPr>
                  <p:cNvPr id="23719" name="Picture 71" descr="Server-Grey.png"/>
                  <p:cNvPicPr>
                    <a:picLocks noChangeAspect="1"/>
                  </p:cNvPicPr>
                  <p:nvPr/>
                </p:nvPicPr>
                <p:blipFill>
                  <a:blip r:embed="rId12" cstate="print"/>
                  <a:srcRect/>
                  <a:stretch>
                    <a:fillRect/>
                  </a:stretch>
                </p:blipFill>
                <p:spPr bwMode="auto">
                  <a:xfrm>
                    <a:off x="2865" y="3120"/>
                    <a:ext cx="111" cy="192"/>
                  </a:xfrm>
                  <a:prstGeom prst="rect">
                    <a:avLst/>
                  </a:prstGeom>
                  <a:noFill/>
                  <a:ln w="9525">
                    <a:noFill/>
                    <a:miter lim="800000"/>
                    <a:headEnd/>
                    <a:tailEnd/>
                  </a:ln>
                </p:spPr>
              </p:pic>
              <p:pic>
                <p:nvPicPr>
                  <p:cNvPr id="23720" name="Picture 71" descr="Server-Grey.png"/>
                  <p:cNvPicPr>
                    <a:picLocks noChangeAspect="1"/>
                  </p:cNvPicPr>
                  <p:nvPr/>
                </p:nvPicPr>
                <p:blipFill>
                  <a:blip r:embed="rId12" cstate="print"/>
                  <a:srcRect/>
                  <a:stretch>
                    <a:fillRect/>
                  </a:stretch>
                </p:blipFill>
                <p:spPr bwMode="auto">
                  <a:xfrm>
                    <a:off x="3009" y="3120"/>
                    <a:ext cx="111" cy="192"/>
                  </a:xfrm>
                  <a:prstGeom prst="rect">
                    <a:avLst/>
                  </a:prstGeom>
                  <a:noFill/>
                  <a:ln w="9525">
                    <a:noFill/>
                    <a:miter lim="800000"/>
                    <a:headEnd/>
                    <a:tailEnd/>
                  </a:ln>
                </p:spPr>
              </p:pic>
              <p:pic>
                <p:nvPicPr>
                  <p:cNvPr id="23721" name="Picture 71" descr="Server-Grey.png"/>
                  <p:cNvPicPr>
                    <a:picLocks noChangeAspect="1"/>
                  </p:cNvPicPr>
                  <p:nvPr/>
                </p:nvPicPr>
                <p:blipFill>
                  <a:blip r:embed="rId12" cstate="print"/>
                  <a:srcRect/>
                  <a:stretch>
                    <a:fillRect/>
                  </a:stretch>
                </p:blipFill>
                <p:spPr bwMode="auto">
                  <a:xfrm>
                    <a:off x="3153" y="3120"/>
                    <a:ext cx="111" cy="192"/>
                  </a:xfrm>
                  <a:prstGeom prst="rect">
                    <a:avLst/>
                  </a:prstGeom>
                  <a:noFill/>
                  <a:ln w="9525">
                    <a:noFill/>
                    <a:miter lim="800000"/>
                    <a:headEnd/>
                    <a:tailEnd/>
                  </a:ln>
                </p:spPr>
              </p:pic>
            </p:grpSp>
            <p:grpSp>
              <p:nvGrpSpPr>
                <p:cNvPr id="23713" name="Group 1308"/>
                <p:cNvGrpSpPr>
                  <a:grpSpLocks/>
                </p:cNvGrpSpPr>
                <p:nvPr/>
              </p:nvGrpSpPr>
              <p:grpSpPr bwMode="auto">
                <a:xfrm>
                  <a:off x="949" y="3840"/>
                  <a:ext cx="449" cy="158"/>
                  <a:chOff x="2721" y="3120"/>
                  <a:chExt cx="543" cy="192"/>
                </a:xfrm>
              </p:grpSpPr>
              <p:pic>
                <p:nvPicPr>
                  <p:cNvPr id="23714" name="Picture 71" descr="Server-Grey.png"/>
                  <p:cNvPicPr>
                    <a:picLocks noChangeAspect="1"/>
                  </p:cNvPicPr>
                  <p:nvPr/>
                </p:nvPicPr>
                <p:blipFill>
                  <a:blip r:embed="rId12" cstate="print"/>
                  <a:srcRect/>
                  <a:stretch>
                    <a:fillRect/>
                  </a:stretch>
                </p:blipFill>
                <p:spPr bwMode="auto">
                  <a:xfrm>
                    <a:off x="2721" y="3120"/>
                    <a:ext cx="111" cy="192"/>
                  </a:xfrm>
                  <a:prstGeom prst="rect">
                    <a:avLst/>
                  </a:prstGeom>
                  <a:noFill/>
                  <a:ln w="9525">
                    <a:noFill/>
                    <a:miter lim="800000"/>
                    <a:headEnd/>
                    <a:tailEnd/>
                  </a:ln>
                </p:spPr>
              </p:pic>
              <p:pic>
                <p:nvPicPr>
                  <p:cNvPr id="23715" name="Picture 71" descr="Server-Grey.png"/>
                  <p:cNvPicPr>
                    <a:picLocks noChangeAspect="1"/>
                  </p:cNvPicPr>
                  <p:nvPr/>
                </p:nvPicPr>
                <p:blipFill>
                  <a:blip r:embed="rId12" cstate="print"/>
                  <a:srcRect/>
                  <a:stretch>
                    <a:fillRect/>
                  </a:stretch>
                </p:blipFill>
                <p:spPr bwMode="auto">
                  <a:xfrm>
                    <a:off x="2865" y="3120"/>
                    <a:ext cx="111" cy="192"/>
                  </a:xfrm>
                  <a:prstGeom prst="rect">
                    <a:avLst/>
                  </a:prstGeom>
                  <a:noFill/>
                  <a:ln w="9525">
                    <a:noFill/>
                    <a:miter lim="800000"/>
                    <a:headEnd/>
                    <a:tailEnd/>
                  </a:ln>
                </p:spPr>
              </p:pic>
              <p:pic>
                <p:nvPicPr>
                  <p:cNvPr id="23716" name="Picture 71" descr="Server-Grey.png"/>
                  <p:cNvPicPr>
                    <a:picLocks noChangeAspect="1"/>
                  </p:cNvPicPr>
                  <p:nvPr/>
                </p:nvPicPr>
                <p:blipFill>
                  <a:blip r:embed="rId12" cstate="print"/>
                  <a:srcRect/>
                  <a:stretch>
                    <a:fillRect/>
                  </a:stretch>
                </p:blipFill>
                <p:spPr bwMode="auto">
                  <a:xfrm>
                    <a:off x="3009" y="3120"/>
                    <a:ext cx="111" cy="192"/>
                  </a:xfrm>
                  <a:prstGeom prst="rect">
                    <a:avLst/>
                  </a:prstGeom>
                  <a:noFill/>
                  <a:ln w="9525">
                    <a:noFill/>
                    <a:miter lim="800000"/>
                    <a:headEnd/>
                    <a:tailEnd/>
                  </a:ln>
                </p:spPr>
              </p:pic>
              <p:pic>
                <p:nvPicPr>
                  <p:cNvPr id="23717" name="Picture 71" descr="Server-Grey.png"/>
                  <p:cNvPicPr>
                    <a:picLocks noChangeAspect="1"/>
                  </p:cNvPicPr>
                  <p:nvPr/>
                </p:nvPicPr>
                <p:blipFill>
                  <a:blip r:embed="rId12" cstate="print"/>
                  <a:srcRect/>
                  <a:stretch>
                    <a:fillRect/>
                  </a:stretch>
                </p:blipFill>
                <p:spPr bwMode="auto">
                  <a:xfrm>
                    <a:off x="3153" y="3120"/>
                    <a:ext cx="111" cy="192"/>
                  </a:xfrm>
                  <a:prstGeom prst="rect">
                    <a:avLst/>
                  </a:prstGeom>
                  <a:noFill/>
                  <a:ln w="9525">
                    <a:noFill/>
                    <a:miter lim="800000"/>
                    <a:headEnd/>
                    <a:tailEnd/>
                  </a:ln>
                </p:spPr>
              </p:pic>
            </p:grpSp>
          </p:grpSp>
        </p:grpSp>
        <p:grpSp>
          <p:nvGrpSpPr>
            <p:cNvPr id="23572" name="Group 252"/>
            <p:cNvGrpSpPr>
              <a:grpSpLocks/>
            </p:cNvGrpSpPr>
            <p:nvPr/>
          </p:nvGrpSpPr>
          <p:grpSpPr bwMode="auto">
            <a:xfrm>
              <a:off x="6390107" y="5332203"/>
              <a:ext cx="338961" cy="605534"/>
              <a:chOff x="5486400" y="5676900"/>
              <a:chExt cx="503238" cy="800101"/>
            </a:xfrm>
          </p:grpSpPr>
          <p:sp>
            <p:nvSpPr>
              <p:cNvPr id="23692" name="Freeform 234"/>
              <p:cNvSpPr>
                <a:spLocks/>
              </p:cNvSpPr>
              <p:nvPr/>
            </p:nvSpPr>
            <p:spPr bwMode="auto">
              <a:xfrm>
                <a:off x="5537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3693" name="Line 235"/>
              <p:cNvSpPr>
                <a:spLocks noChangeShapeType="1"/>
              </p:cNvSpPr>
              <p:nvPr/>
            </p:nvSpPr>
            <p:spPr bwMode="auto">
              <a:xfrm flipH="1" flipV="1">
                <a:off x="5734050" y="5676900"/>
                <a:ext cx="3175" cy="266700"/>
              </a:xfrm>
              <a:prstGeom prst="line">
                <a:avLst/>
              </a:prstGeom>
              <a:noFill/>
              <a:ln w="25400">
                <a:solidFill>
                  <a:schemeClr val="folHlink"/>
                </a:solidFill>
                <a:round/>
                <a:headEnd/>
                <a:tailEnd/>
              </a:ln>
            </p:spPr>
            <p:txBody>
              <a:bodyPr wrap="none" lIns="0" tIns="0" rIns="0" bIns="0" anchor="ctr"/>
              <a:lstStyle/>
              <a:p>
                <a:endParaRPr lang="en-US"/>
              </a:p>
            </p:txBody>
          </p:sp>
          <p:sp>
            <p:nvSpPr>
              <p:cNvPr id="23694" name="Line 236"/>
              <p:cNvSpPr>
                <a:spLocks noChangeShapeType="1"/>
              </p:cNvSpPr>
              <p:nvPr/>
            </p:nvSpPr>
            <p:spPr bwMode="auto">
              <a:xfrm flipV="1">
                <a:off x="56753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3695" name="Line 237"/>
              <p:cNvSpPr>
                <a:spLocks noChangeShapeType="1"/>
              </p:cNvSpPr>
              <p:nvPr/>
            </p:nvSpPr>
            <p:spPr bwMode="auto">
              <a:xfrm flipV="1">
                <a:off x="58086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3696" name="Group 1302"/>
              <p:cNvGrpSpPr>
                <a:grpSpLocks/>
              </p:cNvGrpSpPr>
              <p:nvPr/>
            </p:nvGrpSpPr>
            <p:grpSpPr bwMode="auto">
              <a:xfrm>
                <a:off x="5492018" y="6084888"/>
                <a:ext cx="504362" cy="392113"/>
                <a:chOff x="949" y="3648"/>
                <a:chExt cx="449" cy="350"/>
              </a:xfrm>
            </p:grpSpPr>
            <p:grpSp>
              <p:nvGrpSpPr>
                <p:cNvPr id="23697" name="Group 1303"/>
                <p:cNvGrpSpPr>
                  <a:grpSpLocks/>
                </p:cNvGrpSpPr>
                <p:nvPr/>
              </p:nvGrpSpPr>
              <p:grpSpPr bwMode="auto">
                <a:xfrm>
                  <a:off x="949" y="3648"/>
                  <a:ext cx="449" cy="158"/>
                  <a:chOff x="2721" y="3120"/>
                  <a:chExt cx="543" cy="192"/>
                </a:xfrm>
              </p:grpSpPr>
              <p:pic>
                <p:nvPicPr>
                  <p:cNvPr id="23703" name="Picture 71" descr="Server-Grey.png"/>
                  <p:cNvPicPr>
                    <a:picLocks noChangeAspect="1"/>
                  </p:cNvPicPr>
                  <p:nvPr/>
                </p:nvPicPr>
                <p:blipFill>
                  <a:blip r:embed="rId12" cstate="print"/>
                  <a:srcRect/>
                  <a:stretch>
                    <a:fillRect/>
                  </a:stretch>
                </p:blipFill>
                <p:spPr bwMode="auto">
                  <a:xfrm>
                    <a:off x="2721" y="3120"/>
                    <a:ext cx="111" cy="192"/>
                  </a:xfrm>
                  <a:prstGeom prst="rect">
                    <a:avLst/>
                  </a:prstGeom>
                  <a:noFill/>
                  <a:ln w="9525">
                    <a:noFill/>
                    <a:miter lim="800000"/>
                    <a:headEnd/>
                    <a:tailEnd/>
                  </a:ln>
                </p:spPr>
              </p:pic>
              <p:pic>
                <p:nvPicPr>
                  <p:cNvPr id="23704" name="Picture 71" descr="Server-Grey.png"/>
                  <p:cNvPicPr>
                    <a:picLocks noChangeAspect="1"/>
                  </p:cNvPicPr>
                  <p:nvPr/>
                </p:nvPicPr>
                <p:blipFill>
                  <a:blip r:embed="rId12" cstate="print"/>
                  <a:srcRect/>
                  <a:stretch>
                    <a:fillRect/>
                  </a:stretch>
                </p:blipFill>
                <p:spPr bwMode="auto">
                  <a:xfrm>
                    <a:off x="2865" y="3120"/>
                    <a:ext cx="111" cy="192"/>
                  </a:xfrm>
                  <a:prstGeom prst="rect">
                    <a:avLst/>
                  </a:prstGeom>
                  <a:noFill/>
                  <a:ln w="9525">
                    <a:noFill/>
                    <a:miter lim="800000"/>
                    <a:headEnd/>
                    <a:tailEnd/>
                  </a:ln>
                </p:spPr>
              </p:pic>
              <p:pic>
                <p:nvPicPr>
                  <p:cNvPr id="23705" name="Picture 71" descr="Server-Grey.png"/>
                  <p:cNvPicPr>
                    <a:picLocks noChangeAspect="1"/>
                  </p:cNvPicPr>
                  <p:nvPr/>
                </p:nvPicPr>
                <p:blipFill>
                  <a:blip r:embed="rId12" cstate="print"/>
                  <a:srcRect/>
                  <a:stretch>
                    <a:fillRect/>
                  </a:stretch>
                </p:blipFill>
                <p:spPr bwMode="auto">
                  <a:xfrm>
                    <a:off x="3009" y="3120"/>
                    <a:ext cx="111" cy="192"/>
                  </a:xfrm>
                  <a:prstGeom prst="rect">
                    <a:avLst/>
                  </a:prstGeom>
                  <a:noFill/>
                  <a:ln w="9525">
                    <a:noFill/>
                    <a:miter lim="800000"/>
                    <a:headEnd/>
                    <a:tailEnd/>
                  </a:ln>
                </p:spPr>
              </p:pic>
              <p:pic>
                <p:nvPicPr>
                  <p:cNvPr id="23706" name="Picture 71" descr="Server-Grey.png"/>
                  <p:cNvPicPr>
                    <a:picLocks noChangeAspect="1"/>
                  </p:cNvPicPr>
                  <p:nvPr/>
                </p:nvPicPr>
                <p:blipFill>
                  <a:blip r:embed="rId12" cstate="print"/>
                  <a:srcRect/>
                  <a:stretch>
                    <a:fillRect/>
                  </a:stretch>
                </p:blipFill>
                <p:spPr bwMode="auto">
                  <a:xfrm>
                    <a:off x="3153" y="3120"/>
                    <a:ext cx="111" cy="192"/>
                  </a:xfrm>
                  <a:prstGeom prst="rect">
                    <a:avLst/>
                  </a:prstGeom>
                  <a:noFill/>
                  <a:ln w="9525">
                    <a:noFill/>
                    <a:miter lim="800000"/>
                    <a:headEnd/>
                    <a:tailEnd/>
                  </a:ln>
                </p:spPr>
              </p:pic>
            </p:grpSp>
            <p:grpSp>
              <p:nvGrpSpPr>
                <p:cNvPr id="23698" name="Group 1308"/>
                <p:cNvGrpSpPr>
                  <a:grpSpLocks/>
                </p:cNvGrpSpPr>
                <p:nvPr/>
              </p:nvGrpSpPr>
              <p:grpSpPr bwMode="auto">
                <a:xfrm>
                  <a:off x="949" y="3840"/>
                  <a:ext cx="449" cy="158"/>
                  <a:chOff x="2721" y="3120"/>
                  <a:chExt cx="543" cy="192"/>
                </a:xfrm>
              </p:grpSpPr>
              <p:pic>
                <p:nvPicPr>
                  <p:cNvPr id="23699" name="Picture 71" descr="Server-Grey.png"/>
                  <p:cNvPicPr>
                    <a:picLocks noChangeAspect="1"/>
                  </p:cNvPicPr>
                  <p:nvPr/>
                </p:nvPicPr>
                <p:blipFill>
                  <a:blip r:embed="rId12" cstate="print"/>
                  <a:srcRect/>
                  <a:stretch>
                    <a:fillRect/>
                  </a:stretch>
                </p:blipFill>
                <p:spPr bwMode="auto">
                  <a:xfrm>
                    <a:off x="2721" y="3120"/>
                    <a:ext cx="111" cy="192"/>
                  </a:xfrm>
                  <a:prstGeom prst="rect">
                    <a:avLst/>
                  </a:prstGeom>
                  <a:noFill/>
                  <a:ln w="9525">
                    <a:noFill/>
                    <a:miter lim="800000"/>
                    <a:headEnd/>
                    <a:tailEnd/>
                  </a:ln>
                </p:spPr>
              </p:pic>
              <p:pic>
                <p:nvPicPr>
                  <p:cNvPr id="23700" name="Picture 71" descr="Server-Grey.png"/>
                  <p:cNvPicPr>
                    <a:picLocks noChangeAspect="1"/>
                  </p:cNvPicPr>
                  <p:nvPr/>
                </p:nvPicPr>
                <p:blipFill>
                  <a:blip r:embed="rId12" cstate="print"/>
                  <a:srcRect/>
                  <a:stretch>
                    <a:fillRect/>
                  </a:stretch>
                </p:blipFill>
                <p:spPr bwMode="auto">
                  <a:xfrm>
                    <a:off x="2865" y="3120"/>
                    <a:ext cx="111" cy="192"/>
                  </a:xfrm>
                  <a:prstGeom prst="rect">
                    <a:avLst/>
                  </a:prstGeom>
                  <a:noFill/>
                  <a:ln w="9525">
                    <a:noFill/>
                    <a:miter lim="800000"/>
                    <a:headEnd/>
                    <a:tailEnd/>
                  </a:ln>
                </p:spPr>
              </p:pic>
              <p:pic>
                <p:nvPicPr>
                  <p:cNvPr id="23701" name="Picture 71" descr="Server-Grey.png"/>
                  <p:cNvPicPr>
                    <a:picLocks noChangeAspect="1"/>
                  </p:cNvPicPr>
                  <p:nvPr/>
                </p:nvPicPr>
                <p:blipFill>
                  <a:blip r:embed="rId12" cstate="print"/>
                  <a:srcRect/>
                  <a:stretch>
                    <a:fillRect/>
                  </a:stretch>
                </p:blipFill>
                <p:spPr bwMode="auto">
                  <a:xfrm>
                    <a:off x="3009" y="3120"/>
                    <a:ext cx="111" cy="192"/>
                  </a:xfrm>
                  <a:prstGeom prst="rect">
                    <a:avLst/>
                  </a:prstGeom>
                  <a:noFill/>
                  <a:ln w="9525">
                    <a:noFill/>
                    <a:miter lim="800000"/>
                    <a:headEnd/>
                    <a:tailEnd/>
                  </a:ln>
                </p:spPr>
              </p:pic>
              <p:pic>
                <p:nvPicPr>
                  <p:cNvPr id="23702" name="Picture 71" descr="Server-Grey.png"/>
                  <p:cNvPicPr>
                    <a:picLocks noChangeAspect="1"/>
                  </p:cNvPicPr>
                  <p:nvPr/>
                </p:nvPicPr>
                <p:blipFill>
                  <a:blip r:embed="rId12" cstate="print"/>
                  <a:srcRect/>
                  <a:stretch>
                    <a:fillRect/>
                  </a:stretch>
                </p:blipFill>
                <p:spPr bwMode="auto">
                  <a:xfrm>
                    <a:off x="3153" y="3120"/>
                    <a:ext cx="111" cy="192"/>
                  </a:xfrm>
                  <a:prstGeom prst="rect">
                    <a:avLst/>
                  </a:prstGeom>
                  <a:noFill/>
                  <a:ln w="9525">
                    <a:noFill/>
                    <a:miter lim="800000"/>
                    <a:headEnd/>
                    <a:tailEnd/>
                  </a:ln>
                </p:spPr>
              </p:pic>
            </p:grpSp>
          </p:grpSp>
        </p:grpSp>
        <p:grpSp>
          <p:nvGrpSpPr>
            <p:cNvPr id="23573" name="Group 251"/>
            <p:cNvGrpSpPr>
              <a:grpSpLocks/>
            </p:cNvGrpSpPr>
            <p:nvPr/>
          </p:nvGrpSpPr>
          <p:grpSpPr bwMode="auto">
            <a:xfrm>
              <a:off x="5363602" y="5346620"/>
              <a:ext cx="338961" cy="591117"/>
              <a:chOff x="3962400" y="5695949"/>
              <a:chExt cx="503238" cy="781052"/>
            </a:xfrm>
          </p:grpSpPr>
          <p:sp>
            <p:nvSpPr>
              <p:cNvPr id="23677" name="Freeform 216"/>
              <p:cNvSpPr>
                <a:spLocks/>
              </p:cNvSpPr>
              <p:nvPr/>
            </p:nvSpPr>
            <p:spPr bwMode="auto">
              <a:xfrm>
                <a:off x="4013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3678" name="Line 217"/>
              <p:cNvSpPr>
                <a:spLocks noChangeShapeType="1"/>
              </p:cNvSpPr>
              <p:nvPr/>
            </p:nvSpPr>
            <p:spPr bwMode="auto">
              <a:xfrm flipH="1" flipV="1">
                <a:off x="4210050" y="5695949"/>
                <a:ext cx="3175" cy="247650"/>
              </a:xfrm>
              <a:prstGeom prst="line">
                <a:avLst/>
              </a:prstGeom>
              <a:noFill/>
              <a:ln w="25400">
                <a:solidFill>
                  <a:schemeClr val="folHlink"/>
                </a:solidFill>
                <a:round/>
                <a:headEnd/>
                <a:tailEnd/>
              </a:ln>
            </p:spPr>
            <p:txBody>
              <a:bodyPr wrap="none" lIns="0" tIns="0" rIns="0" bIns="0" anchor="ctr"/>
              <a:lstStyle/>
              <a:p>
                <a:endParaRPr lang="en-US"/>
              </a:p>
            </p:txBody>
          </p:sp>
          <p:sp>
            <p:nvSpPr>
              <p:cNvPr id="23679" name="Line 218"/>
              <p:cNvSpPr>
                <a:spLocks noChangeShapeType="1"/>
              </p:cNvSpPr>
              <p:nvPr/>
            </p:nvSpPr>
            <p:spPr bwMode="auto">
              <a:xfrm flipV="1">
                <a:off x="4151312"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3680" name="Line 219"/>
              <p:cNvSpPr>
                <a:spLocks noChangeShapeType="1"/>
              </p:cNvSpPr>
              <p:nvPr/>
            </p:nvSpPr>
            <p:spPr bwMode="auto">
              <a:xfrm flipV="1">
                <a:off x="4284662"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3681" name="Group 1302"/>
              <p:cNvGrpSpPr>
                <a:grpSpLocks/>
              </p:cNvGrpSpPr>
              <p:nvPr/>
            </p:nvGrpSpPr>
            <p:grpSpPr bwMode="auto">
              <a:xfrm>
                <a:off x="3968018" y="6084888"/>
                <a:ext cx="504362" cy="392113"/>
                <a:chOff x="949" y="3648"/>
                <a:chExt cx="449" cy="350"/>
              </a:xfrm>
            </p:grpSpPr>
            <p:grpSp>
              <p:nvGrpSpPr>
                <p:cNvPr id="23682" name="Group 1303"/>
                <p:cNvGrpSpPr>
                  <a:grpSpLocks/>
                </p:cNvGrpSpPr>
                <p:nvPr/>
              </p:nvGrpSpPr>
              <p:grpSpPr bwMode="auto">
                <a:xfrm>
                  <a:off x="949" y="3648"/>
                  <a:ext cx="449" cy="158"/>
                  <a:chOff x="2721" y="3120"/>
                  <a:chExt cx="543" cy="192"/>
                </a:xfrm>
              </p:grpSpPr>
              <p:pic>
                <p:nvPicPr>
                  <p:cNvPr id="23688" name="Picture 71" descr="Server-Grey.png"/>
                  <p:cNvPicPr>
                    <a:picLocks noChangeAspect="1"/>
                  </p:cNvPicPr>
                  <p:nvPr/>
                </p:nvPicPr>
                <p:blipFill>
                  <a:blip r:embed="rId12" cstate="print"/>
                  <a:srcRect/>
                  <a:stretch>
                    <a:fillRect/>
                  </a:stretch>
                </p:blipFill>
                <p:spPr bwMode="auto">
                  <a:xfrm>
                    <a:off x="2721" y="3120"/>
                    <a:ext cx="111" cy="192"/>
                  </a:xfrm>
                  <a:prstGeom prst="rect">
                    <a:avLst/>
                  </a:prstGeom>
                  <a:noFill/>
                  <a:ln w="9525">
                    <a:noFill/>
                    <a:miter lim="800000"/>
                    <a:headEnd/>
                    <a:tailEnd/>
                  </a:ln>
                </p:spPr>
              </p:pic>
              <p:pic>
                <p:nvPicPr>
                  <p:cNvPr id="23689" name="Picture 71" descr="Server-Grey.png"/>
                  <p:cNvPicPr>
                    <a:picLocks noChangeAspect="1"/>
                  </p:cNvPicPr>
                  <p:nvPr/>
                </p:nvPicPr>
                <p:blipFill>
                  <a:blip r:embed="rId12" cstate="print"/>
                  <a:srcRect/>
                  <a:stretch>
                    <a:fillRect/>
                  </a:stretch>
                </p:blipFill>
                <p:spPr bwMode="auto">
                  <a:xfrm>
                    <a:off x="2865" y="3120"/>
                    <a:ext cx="111" cy="192"/>
                  </a:xfrm>
                  <a:prstGeom prst="rect">
                    <a:avLst/>
                  </a:prstGeom>
                  <a:noFill/>
                  <a:ln w="9525">
                    <a:noFill/>
                    <a:miter lim="800000"/>
                    <a:headEnd/>
                    <a:tailEnd/>
                  </a:ln>
                </p:spPr>
              </p:pic>
              <p:pic>
                <p:nvPicPr>
                  <p:cNvPr id="23690" name="Picture 71" descr="Server-Grey.png"/>
                  <p:cNvPicPr>
                    <a:picLocks noChangeAspect="1"/>
                  </p:cNvPicPr>
                  <p:nvPr/>
                </p:nvPicPr>
                <p:blipFill>
                  <a:blip r:embed="rId12" cstate="print"/>
                  <a:srcRect/>
                  <a:stretch>
                    <a:fillRect/>
                  </a:stretch>
                </p:blipFill>
                <p:spPr bwMode="auto">
                  <a:xfrm>
                    <a:off x="3009" y="3120"/>
                    <a:ext cx="111" cy="192"/>
                  </a:xfrm>
                  <a:prstGeom prst="rect">
                    <a:avLst/>
                  </a:prstGeom>
                  <a:noFill/>
                  <a:ln w="9525">
                    <a:noFill/>
                    <a:miter lim="800000"/>
                    <a:headEnd/>
                    <a:tailEnd/>
                  </a:ln>
                </p:spPr>
              </p:pic>
              <p:pic>
                <p:nvPicPr>
                  <p:cNvPr id="23691" name="Picture 71" descr="Server-Grey.png"/>
                  <p:cNvPicPr>
                    <a:picLocks noChangeAspect="1"/>
                  </p:cNvPicPr>
                  <p:nvPr/>
                </p:nvPicPr>
                <p:blipFill>
                  <a:blip r:embed="rId12" cstate="print"/>
                  <a:srcRect/>
                  <a:stretch>
                    <a:fillRect/>
                  </a:stretch>
                </p:blipFill>
                <p:spPr bwMode="auto">
                  <a:xfrm>
                    <a:off x="3153" y="3120"/>
                    <a:ext cx="111" cy="192"/>
                  </a:xfrm>
                  <a:prstGeom prst="rect">
                    <a:avLst/>
                  </a:prstGeom>
                  <a:noFill/>
                  <a:ln w="9525">
                    <a:noFill/>
                    <a:miter lim="800000"/>
                    <a:headEnd/>
                    <a:tailEnd/>
                  </a:ln>
                </p:spPr>
              </p:pic>
            </p:grpSp>
            <p:grpSp>
              <p:nvGrpSpPr>
                <p:cNvPr id="23683" name="Group 1308"/>
                <p:cNvGrpSpPr>
                  <a:grpSpLocks/>
                </p:cNvGrpSpPr>
                <p:nvPr/>
              </p:nvGrpSpPr>
              <p:grpSpPr bwMode="auto">
                <a:xfrm>
                  <a:off x="949" y="3840"/>
                  <a:ext cx="449" cy="158"/>
                  <a:chOff x="2721" y="3120"/>
                  <a:chExt cx="543" cy="192"/>
                </a:xfrm>
              </p:grpSpPr>
              <p:pic>
                <p:nvPicPr>
                  <p:cNvPr id="23684" name="Picture 71" descr="Server-Grey.png"/>
                  <p:cNvPicPr>
                    <a:picLocks noChangeAspect="1"/>
                  </p:cNvPicPr>
                  <p:nvPr/>
                </p:nvPicPr>
                <p:blipFill>
                  <a:blip r:embed="rId12" cstate="print"/>
                  <a:srcRect/>
                  <a:stretch>
                    <a:fillRect/>
                  </a:stretch>
                </p:blipFill>
                <p:spPr bwMode="auto">
                  <a:xfrm>
                    <a:off x="2721" y="3120"/>
                    <a:ext cx="111" cy="192"/>
                  </a:xfrm>
                  <a:prstGeom prst="rect">
                    <a:avLst/>
                  </a:prstGeom>
                  <a:noFill/>
                  <a:ln w="9525">
                    <a:noFill/>
                    <a:miter lim="800000"/>
                    <a:headEnd/>
                    <a:tailEnd/>
                  </a:ln>
                </p:spPr>
              </p:pic>
              <p:pic>
                <p:nvPicPr>
                  <p:cNvPr id="23685" name="Picture 71" descr="Server-Grey.png"/>
                  <p:cNvPicPr>
                    <a:picLocks noChangeAspect="1"/>
                  </p:cNvPicPr>
                  <p:nvPr/>
                </p:nvPicPr>
                <p:blipFill>
                  <a:blip r:embed="rId12" cstate="print"/>
                  <a:srcRect/>
                  <a:stretch>
                    <a:fillRect/>
                  </a:stretch>
                </p:blipFill>
                <p:spPr bwMode="auto">
                  <a:xfrm>
                    <a:off x="2865" y="3120"/>
                    <a:ext cx="111" cy="192"/>
                  </a:xfrm>
                  <a:prstGeom prst="rect">
                    <a:avLst/>
                  </a:prstGeom>
                  <a:noFill/>
                  <a:ln w="9525">
                    <a:noFill/>
                    <a:miter lim="800000"/>
                    <a:headEnd/>
                    <a:tailEnd/>
                  </a:ln>
                </p:spPr>
              </p:pic>
              <p:pic>
                <p:nvPicPr>
                  <p:cNvPr id="23686" name="Picture 71" descr="Server-Grey.png"/>
                  <p:cNvPicPr>
                    <a:picLocks noChangeAspect="1"/>
                  </p:cNvPicPr>
                  <p:nvPr/>
                </p:nvPicPr>
                <p:blipFill>
                  <a:blip r:embed="rId12" cstate="print"/>
                  <a:srcRect/>
                  <a:stretch>
                    <a:fillRect/>
                  </a:stretch>
                </p:blipFill>
                <p:spPr bwMode="auto">
                  <a:xfrm>
                    <a:off x="3009" y="3120"/>
                    <a:ext cx="111" cy="192"/>
                  </a:xfrm>
                  <a:prstGeom prst="rect">
                    <a:avLst/>
                  </a:prstGeom>
                  <a:noFill/>
                  <a:ln w="9525">
                    <a:noFill/>
                    <a:miter lim="800000"/>
                    <a:headEnd/>
                    <a:tailEnd/>
                  </a:ln>
                </p:spPr>
              </p:pic>
              <p:pic>
                <p:nvPicPr>
                  <p:cNvPr id="23687" name="Picture 71" descr="Server-Grey.png"/>
                  <p:cNvPicPr>
                    <a:picLocks noChangeAspect="1"/>
                  </p:cNvPicPr>
                  <p:nvPr/>
                </p:nvPicPr>
                <p:blipFill>
                  <a:blip r:embed="rId12" cstate="print"/>
                  <a:srcRect/>
                  <a:stretch>
                    <a:fillRect/>
                  </a:stretch>
                </p:blipFill>
                <p:spPr bwMode="auto">
                  <a:xfrm>
                    <a:off x="3153" y="3120"/>
                    <a:ext cx="111" cy="192"/>
                  </a:xfrm>
                  <a:prstGeom prst="rect">
                    <a:avLst/>
                  </a:prstGeom>
                  <a:noFill/>
                  <a:ln w="9525">
                    <a:noFill/>
                    <a:miter lim="800000"/>
                    <a:headEnd/>
                    <a:tailEnd/>
                  </a:ln>
                </p:spPr>
              </p:pic>
            </p:grpSp>
          </p:grpSp>
        </p:grpSp>
        <p:grpSp>
          <p:nvGrpSpPr>
            <p:cNvPr id="23574" name="Group 273"/>
            <p:cNvGrpSpPr>
              <a:grpSpLocks/>
            </p:cNvGrpSpPr>
            <p:nvPr/>
          </p:nvGrpSpPr>
          <p:grpSpPr bwMode="auto">
            <a:xfrm>
              <a:off x="6903360" y="5356232"/>
              <a:ext cx="338961" cy="581505"/>
              <a:chOff x="3657600" y="5708650"/>
              <a:chExt cx="503238" cy="768351"/>
            </a:xfrm>
          </p:grpSpPr>
          <p:sp>
            <p:nvSpPr>
              <p:cNvPr id="23661" name="Line 199"/>
              <p:cNvSpPr>
                <a:spLocks noChangeShapeType="1"/>
              </p:cNvSpPr>
              <p:nvPr/>
            </p:nvSpPr>
            <p:spPr bwMode="auto">
              <a:xfrm flipV="1">
                <a:off x="3908425" y="5708650"/>
                <a:ext cx="0" cy="234950"/>
              </a:xfrm>
              <a:prstGeom prst="line">
                <a:avLst/>
              </a:prstGeom>
              <a:noFill/>
              <a:ln w="25400">
                <a:solidFill>
                  <a:schemeClr val="folHlink"/>
                </a:solidFill>
                <a:round/>
                <a:headEnd/>
                <a:tailEnd/>
              </a:ln>
            </p:spPr>
            <p:txBody>
              <a:bodyPr wrap="none" lIns="0" tIns="0" rIns="0" bIns="0" anchor="ctr"/>
              <a:lstStyle/>
              <a:p>
                <a:endParaRPr lang="en-US"/>
              </a:p>
            </p:txBody>
          </p:sp>
          <p:grpSp>
            <p:nvGrpSpPr>
              <p:cNvPr id="23662" name="Group 275"/>
              <p:cNvGrpSpPr>
                <a:grpSpLocks/>
              </p:cNvGrpSpPr>
              <p:nvPr/>
            </p:nvGrpSpPr>
            <p:grpSpPr bwMode="auto">
              <a:xfrm>
                <a:off x="3663218" y="5940425"/>
                <a:ext cx="504362" cy="536576"/>
                <a:chOff x="3663218" y="5940425"/>
                <a:chExt cx="504362" cy="536576"/>
              </a:xfrm>
            </p:grpSpPr>
            <p:sp>
              <p:nvSpPr>
                <p:cNvPr id="23663" name="Freeform 198"/>
                <p:cNvSpPr>
                  <a:spLocks/>
                </p:cNvSpPr>
                <p:nvPr/>
              </p:nvSpPr>
              <p:spPr bwMode="auto">
                <a:xfrm>
                  <a:off x="37084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3664" name="Line 200"/>
                <p:cNvSpPr>
                  <a:spLocks noChangeShapeType="1"/>
                </p:cNvSpPr>
                <p:nvPr/>
              </p:nvSpPr>
              <p:spPr bwMode="auto">
                <a:xfrm flipV="1">
                  <a:off x="38465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3665" name="Line 201"/>
                <p:cNvSpPr>
                  <a:spLocks noChangeShapeType="1"/>
                </p:cNvSpPr>
                <p:nvPr/>
              </p:nvSpPr>
              <p:spPr bwMode="auto">
                <a:xfrm flipV="1">
                  <a:off x="39798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3666" name="Group 1302"/>
                <p:cNvGrpSpPr>
                  <a:grpSpLocks/>
                </p:cNvGrpSpPr>
                <p:nvPr/>
              </p:nvGrpSpPr>
              <p:grpSpPr bwMode="auto">
                <a:xfrm>
                  <a:off x="3663218" y="6084888"/>
                  <a:ext cx="504362" cy="392113"/>
                  <a:chOff x="949" y="3648"/>
                  <a:chExt cx="449" cy="350"/>
                </a:xfrm>
              </p:grpSpPr>
              <p:grpSp>
                <p:nvGrpSpPr>
                  <p:cNvPr id="23667" name="Group 1303"/>
                  <p:cNvGrpSpPr>
                    <a:grpSpLocks/>
                  </p:cNvGrpSpPr>
                  <p:nvPr/>
                </p:nvGrpSpPr>
                <p:grpSpPr bwMode="auto">
                  <a:xfrm>
                    <a:off x="949" y="3648"/>
                    <a:ext cx="449" cy="158"/>
                    <a:chOff x="2721" y="3120"/>
                    <a:chExt cx="543" cy="192"/>
                  </a:xfrm>
                </p:grpSpPr>
                <p:pic>
                  <p:nvPicPr>
                    <p:cNvPr id="23673" name="Picture 71" descr="Server-Grey.png"/>
                    <p:cNvPicPr>
                      <a:picLocks noChangeAspect="1"/>
                    </p:cNvPicPr>
                    <p:nvPr/>
                  </p:nvPicPr>
                  <p:blipFill>
                    <a:blip r:embed="rId12" cstate="print"/>
                    <a:srcRect/>
                    <a:stretch>
                      <a:fillRect/>
                    </a:stretch>
                  </p:blipFill>
                  <p:spPr bwMode="auto">
                    <a:xfrm>
                      <a:off x="2721" y="3120"/>
                      <a:ext cx="111" cy="192"/>
                    </a:xfrm>
                    <a:prstGeom prst="rect">
                      <a:avLst/>
                    </a:prstGeom>
                    <a:noFill/>
                    <a:ln w="9525">
                      <a:noFill/>
                      <a:miter lim="800000"/>
                      <a:headEnd/>
                      <a:tailEnd/>
                    </a:ln>
                  </p:spPr>
                </p:pic>
                <p:pic>
                  <p:nvPicPr>
                    <p:cNvPr id="23674" name="Picture 71" descr="Server-Grey.png"/>
                    <p:cNvPicPr>
                      <a:picLocks noChangeAspect="1"/>
                    </p:cNvPicPr>
                    <p:nvPr/>
                  </p:nvPicPr>
                  <p:blipFill>
                    <a:blip r:embed="rId12" cstate="print"/>
                    <a:srcRect/>
                    <a:stretch>
                      <a:fillRect/>
                    </a:stretch>
                  </p:blipFill>
                  <p:spPr bwMode="auto">
                    <a:xfrm>
                      <a:off x="2865" y="3120"/>
                      <a:ext cx="111" cy="192"/>
                    </a:xfrm>
                    <a:prstGeom prst="rect">
                      <a:avLst/>
                    </a:prstGeom>
                    <a:noFill/>
                    <a:ln w="9525">
                      <a:noFill/>
                      <a:miter lim="800000"/>
                      <a:headEnd/>
                      <a:tailEnd/>
                    </a:ln>
                  </p:spPr>
                </p:pic>
                <p:pic>
                  <p:nvPicPr>
                    <p:cNvPr id="23675" name="Picture 71" descr="Server-Grey.png"/>
                    <p:cNvPicPr>
                      <a:picLocks noChangeAspect="1"/>
                    </p:cNvPicPr>
                    <p:nvPr/>
                  </p:nvPicPr>
                  <p:blipFill>
                    <a:blip r:embed="rId12" cstate="print"/>
                    <a:srcRect/>
                    <a:stretch>
                      <a:fillRect/>
                    </a:stretch>
                  </p:blipFill>
                  <p:spPr bwMode="auto">
                    <a:xfrm>
                      <a:off x="3009" y="3120"/>
                      <a:ext cx="111" cy="192"/>
                    </a:xfrm>
                    <a:prstGeom prst="rect">
                      <a:avLst/>
                    </a:prstGeom>
                    <a:noFill/>
                    <a:ln w="9525">
                      <a:noFill/>
                      <a:miter lim="800000"/>
                      <a:headEnd/>
                      <a:tailEnd/>
                    </a:ln>
                  </p:spPr>
                </p:pic>
                <p:pic>
                  <p:nvPicPr>
                    <p:cNvPr id="23676" name="Picture 71" descr="Server-Grey.png"/>
                    <p:cNvPicPr>
                      <a:picLocks noChangeAspect="1"/>
                    </p:cNvPicPr>
                    <p:nvPr/>
                  </p:nvPicPr>
                  <p:blipFill>
                    <a:blip r:embed="rId12" cstate="print"/>
                    <a:srcRect/>
                    <a:stretch>
                      <a:fillRect/>
                    </a:stretch>
                  </p:blipFill>
                  <p:spPr bwMode="auto">
                    <a:xfrm>
                      <a:off x="3153" y="3120"/>
                      <a:ext cx="111" cy="192"/>
                    </a:xfrm>
                    <a:prstGeom prst="rect">
                      <a:avLst/>
                    </a:prstGeom>
                    <a:noFill/>
                    <a:ln w="9525">
                      <a:noFill/>
                      <a:miter lim="800000"/>
                      <a:headEnd/>
                      <a:tailEnd/>
                    </a:ln>
                  </p:spPr>
                </p:pic>
              </p:grpSp>
              <p:grpSp>
                <p:nvGrpSpPr>
                  <p:cNvPr id="23668" name="Group 1308"/>
                  <p:cNvGrpSpPr>
                    <a:grpSpLocks/>
                  </p:cNvGrpSpPr>
                  <p:nvPr/>
                </p:nvGrpSpPr>
                <p:grpSpPr bwMode="auto">
                  <a:xfrm>
                    <a:off x="949" y="3840"/>
                    <a:ext cx="449" cy="158"/>
                    <a:chOff x="2721" y="3120"/>
                    <a:chExt cx="543" cy="192"/>
                  </a:xfrm>
                </p:grpSpPr>
                <p:pic>
                  <p:nvPicPr>
                    <p:cNvPr id="23669" name="Picture 71" descr="Server-Grey.png"/>
                    <p:cNvPicPr>
                      <a:picLocks noChangeAspect="1"/>
                    </p:cNvPicPr>
                    <p:nvPr/>
                  </p:nvPicPr>
                  <p:blipFill>
                    <a:blip r:embed="rId12" cstate="print"/>
                    <a:srcRect/>
                    <a:stretch>
                      <a:fillRect/>
                    </a:stretch>
                  </p:blipFill>
                  <p:spPr bwMode="auto">
                    <a:xfrm>
                      <a:off x="2721" y="3120"/>
                      <a:ext cx="111" cy="192"/>
                    </a:xfrm>
                    <a:prstGeom prst="rect">
                      <a:avLst/>
                    </a:prstGeom>
                    <a:noFill/>
                    <a:ln w="9525">
                      <a:noFill/>
                      <a:miter lim="800000"/>
                      <a:headEnd/>
                      <a:tailEnd/>
                    </a:ln>
                  </p:spPr>
                </p:pic>
                <p:pic>
                  <p:nvPicPr>
                    <p:cNvPr id="23670" name="Picture 71" descr="Server-Grey.png"/>
                    <p:cNvPicPr>
                      <a:picLocks noChangeAspect="1"/>
                    </p:cNvPicPr>
                    <p:nvPr/>
                  </p:nvPicPr>
                  <p:blipFill>
                    <a:blip r:embed="rId12" cstate="print"/>
                    <a:srcRect/>
                    <a:stretch>
                      <a:fillRect/>
                    </a:stretch>
                  </p:blipFill>
                  <p:spPr bwMode="auto">
                    <a:xfrm>
                      <a:off x="2865" y="3120"/>
                      <a:ext cx="111" cy="192"/>
                    </a:xfrm>
                    <a:prstGeom prst="rect">
                      <a:avLst/>
                    </a:prstGeom>
                    <a:noFill/>
                    <a:ln w="9525">
                      <a:noFill/>
                      <a:miter lim="800000"/>
                      <a:headEnd/>
                      <a:tailEnd/>
                    </a:ln>
                  </p:spPr>
                </p:pic>
                <p:pic>
                  <p:nvPicPr>
                    <p:cNvPr id="23671" name="Picture 71" descr="Server-Grey.png"/>
                    <p:cNvPicPr>
                      <a:picLocks noChangeAspect="1"/>
                    </p:cNvPicPr>
                    <p:nvPr/>
                  </p:nvPicPr>
                  <p:blipFill>
                    <a:blip r:embed="rId12" cstate="print"/>
                    <a:srcRect/>
                    <a:stretch>
                      <a:fillRect/>
                    </a:stretch>
                  </p:blipFill>
                  <p:spPr bwMode="auto">
                    <a:xfrm>
                      <a:off x="3009" y="3120"/>
                      <a:ext cx="111" cy="192"/>
                    </a:xfrm>
                    <a:prstGeom prst="rect">
                      <a:avLst/>
                    </a:prstGeom>
                    <a:noFill/>
                    <a:ln w="9525">
                      <a:noFill/>
                      <a:miter lim="800000"/>
                      <a:headEnd/>
                      <a:tailEnd/>
                    </a:ln>
                  </p:spPr>
                </p:pic>
                <p:pic>
                  <p:nvPicPr>
                    <p:cNvPr id="23672" name="Picture 71" descr="Server-Grey.png"/>
                    <p:cNvPicPr>
                      <a:picLocks noChangeAspect="1"/>
                    </p:cNvPicPr>
                    <p:nvPr/>
                  </p:nvPicPr>
                  <p:blipFill>
                    <a:blip r:embed="rId12" cstate="print"/>
                    <a:srcRect/>
                    <a:stretch>
                      <a:fillRect/>
                    </a:stretch>
                  </p:blipFill>
                  <p:spPr bwMode="auto">
                    <a:xfrm>
                      <a:off x="3153" y="3120"/>
                      <a:ext cx="111" cy="192"/>
                    </a:xfrm>
                    <a:prstGeom prst="rect">
                      <a:avLst/>
                    </a:prstGeom>
                    <a:noFill/>
                    <a:ln w="9525">
                      <a:noFill/>
                      <a:miter lim="800000"/>
                      <a:headEnd/>
                      <a:tailEnd/>
                    </a:ln>
                  </p:spPr>
                </p:pic>
              </p:grpSp>
            </p:grpSp>
          </p:grpSp>
        </p:grpSp>
        <p:grpSp>
          <p:nvGrpSpPr>
            <p:cNvPr id="23575" name="Group 290"/>
            <p:cNvGrpSpPr>
              <a:grpSpLocks/>
            </p:cNvGrpSpPr>
            <p:nvPr/>
          </p:nvGrpSpPr>
          <p:grpSpPr bwMode="auto">
            <a:xfrm>
              <a:off x="7929865" y="5344217"/>
              <a:ext cx="338961" cy="593520"/>
              <a:chOff x="4872038" y="5692775"/>
              <a:chExt cx="503238" cy="784226"/>
            </a:xfrm>
          </p:grpSpPr>
          <p:sp>
            <p:nvSpPr>
              <p:cNvPr id="23646" name="Freeform 253"/>
              <p:cNvSpPr>
                <a:spLocks/>
              </p:cNvSpPr>
              <p:nvPr/>
            </p:nvSpPr>
            <p:spPr bwMode="auto">
              <a:xfrm>
                <a:off x="4922838"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3647" name="Line 254"/>
              <p:cNvSpPr>
                <a:spLocks noChangeShapeType="1"/>
              </p:cNvSpPr>
              <p:nvPr/>
            </p:nvSpPr>
            <p:spPr bwMode="auto">
              <a:xfrm flipV="1">
                <a:off x="5122863" y="5692775"/>
                <a:ext cx="0" cy="250825"/>
              </a:xfrm>
              <a:prstGeom prst="line">
                <a:avLst/>
              </a:prstGeom>
              <a:noFill/>
              <a:ln w="25400">
                <a:solidFill>
                  <a:schemeClr val="folHlink"/>
                </a:solidFill>
                <a:round/>
                <a:headEnd/>
                <a:tailEnd/>
              </a:ln>
            </p:spPr>
            <p:txBody>
              <a:bodyPr wrap="none" lIns="0" tIns="0" rIns="0" bIns="0" anchor="ctr"/>
              <a:lstStyle/>
              <a:p>
                <a:endParaRPr lang="en-US"/>
              </a:p>
            </p:txBody>
          </p:sp>
          <p:sp>
            <p:nvSpPr>
              <p:cNvPr id="23648" name="Line 255"/>
              <p:cNvSpPr>
                <a:spLocks noChangeShapeType="1"/>
              </p:cNvSpPr>
              <p:nvPr/>
            </p:nvSpPr>
            <p:spPr bwMode="auto">
              <a:xfrm flipV="1">
                <a:off x="5060950"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3649" name="Line 256"/>
              <p:cNvSpPr>
                <a:spLocks noChangeShapeType="1"/>
              </p:cNvSpPr>
              <p:nvPr/>
            </p:nvSpPr>
            <p:spPr bwMode="auto">
              <a:xfrm flipV="1">
                <a:off x="5194300"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3650" name="Group 1302"/>
              <p:cNvGrpSpPr>
                <a:grpSpLocks/>
              </p:cNvGrpSpPr>
              <p:nvPr/>
            </p:nvGrpSpPr>
            <p:grpSpPr bwMode="auto">
              <a:xfrm>
                <a:off x="4877656" y="6084888"/>
                <a:ext cx="504362" cy="392113"/>
                <a:chOff x="949" y="3648"/>
                <a:chExt cx="449" cy="350"/>
              </a:xfrm>
            </p:grpSpPr>
            <p:grpSp>
              <p:nvGrpSpPr>
                <p:cNvPr id="23651" name="Group 1303"/>
                <p:cNvGrpSpPr>
                  <a:grpSpLocks/>
                </p:cNvGrpSpPr>
                <p:nvPr/>
              </p:nvGrpSpPr>
              <p:grpSpPr bwMode="auto">
                <a:xfrm>
                  <a:off x="949" y="3648"/>
                  <a:ext cx="449" cy="158"/>
                  <a:chOff x="2721" y="3120"/>
                  <a:chExt cx="543" cy="192"/>
                </a:xfrm>
              </p:grpSpPr>
              <p:pic>
                <p:nvPicPr>
                  <p:cNvPr id="23657" name="Picture 71" descr="Server-Grey.png"/>
                  <p:cNvPicPr>
                    <a:picLocks noChangeAspect="1"/>
                  </p:cNvPicPr>
                  <p:nvPr/>
                </p:nvPicPr>
                <p:blipFill>
                  <a:blip r:embed="rId12" cstate="print"/>
                  <a:srcRect/>
                  <a:stretch>
                    <a:fillRect/>
                  </a:stretch>
                </p:blipFill>
                <p:spPr bwMode="auto">
                  <a:xfrm>
                    <a:off x="2721" y="3120"/>
                    <a:ext cx="111" cy="192"/>
                  </a:xfrm>
                  <a:prstGeom prst="rect">
                    <a:avLst/>
                  </a:prstGeom>
                  <a:noFill/>
                  <a:ln w="9525">
                    <a:noFill/>
                    <a:miter lim="800000"/>
                    <a:headEnd/>
                    <a:tailEnd/>
                  </a:ln>
                </p:spPr>
              </p:pic>
              <p:pic>
                <p:nvPicPr>
                  <p:cNvPr id="23658" name="Picture 71" descr="Server-Grey.png"/>
                  <p:cNvPicPr>
                    <a:picLocks noChangeAspect="1"/>
                  </p:cNvPicPr>
                  <p:nvPr/>
                </p:nvPicPr>
                <p:blipFill>
                  <a:blip r:embed="rId12" cstate="print"/>
                  <a:srcRect/>
                  <a:stretch>
                    <a:fillRect/>
                  </a:stretch>
                </p:blipFill>
                <p:spPr bwMode="auto">
                  <a:xfrm>
                    <a:off x="2865" y="3120"/>
                    <a:ext cx="111" cy="192"/>
                  </a:xfrm>
                  <a:prstGeom prst="rect">
                    <a:avLst/>
                  </a:prstGeom>
                  <a:noFill/>
                  <a:ln w="9525">
                    <a:noFill/>
                    <a:miter lim="800000"/>
                    <a:headEnd/>
                    <a:tailEnd/>
                  </a:ln>
                </p:spPr>
              </p:pic>
              <p:pic>
                <p:nvPicPr>
                  <p:cNvPr id="23659" name="Picture 71" descr="Server-Grey.png"/>
                  <p:cNvPicPr>
                    <a:picLocks noChangeAspect="1"/>
                  </p:cNvPicPr>
                  <p:nvPr/>
                </p:nvPicPr>
                <p:blipFill>
                  <a:blip r:embed="rId12" cstate="print"/>
                  <a:srcRect/>
                  <a:stretch>
                    <a:fillRect/>
                  </a:stretch>
                </p:blipFill>
                <p:spPr bwMode="auto">
                  <a:xfrm>
                    <a:off x="3009" y="3120"/>
                    <a:ext cx="111" cy="192"/>
                  </a:xfrm>
                  <a:prstGeom prst="rect">
                    <a:avLst/>
                  </a:prstGeom>
                  <a:noFill/>
                  <a:ln w="9525">
                    <a:noFill/>
                    <a:miter lim="800000"/>
                    <a:headEnd/>
                    <a:tailEnd/>
                  </a:ln>
                </p:spPr>
              </p:pic>
              <p:pic>
                <p:nvPicPr>
                  <p:cNvPr id="23660" name="Picture 71" descr="Server-Grey.png"/>
                  <p:cNvPicPr>
                    <a:picLocks noChangeAspect="1"/>
                  </p:cNvPicPr>
                  <p:nvPr/>
                </p:nvPicPr>
                <p:blipFill>
                  <a:blip r:embed="rId12" cstate="print"/>
                  <a:srcRect/>
                  <a:stretch>
                    <a:fillRect/>
                  </a:stretch>
                </p:blipFill>
                <p:spPr bwMode="auto">
                  <a:xfrm>
                    <a:off x="3153" y="3120"/>
                    <a:ext cx="111" cy="192"/>
                  </a:xfrm>
                  <a:prstGeom prst="rect">
                    <a:avLst/>
                  </a:prstGeom>
                  <a:noFill/>
                  <a:ln w="9525">
                    <a:noFill/>
                    <a:miter lim="800000"/>
                    <a:headEnd/>
                    <a:tailEnd/>
                  </a:ln>
                </p:spPr>
              </p:pic>
            </p:grpSp>
            <p:grpSp>
              <p:nvGrpSpPr>
                <p:cNvPr id="23652" name="Group 1308"/>
                <p:cNvGrpSpPr>
                  <a:grpSpLocks/>
                </p:cNvGrpSpPr>
                <p:nvPr/>
              </p:nvGrpSpPr>
              <p:grpSpPr bwMode="auto">
                <a:xfrm>
                  <a:off x="949" y="3840"/>
                  <a:ext cx="449" cy="158"/>
                  <a:chOff x="2721" y="3120"/>
                  <a:chExt cx="543" cy="192"/>
                </a:xfrm>
              </p:grpSpPr>
              <p:pic>
                <p:nvPicPr>
                  <p:cNvPr id="23653" name="Picture 71" descr="Server-Grey.png"/>
                  <p:cNvPicPr>
                    <a:picLocks noChangeAspect="1"/>
                  </p:cNvPicPr>
                  <p:nvPr/>
                </p:nvPicPr>
                <p:blipFill>
                  <a:blip r:embed="rId12" cstate="print"/>
                  <a:srcRect/>
                  <a:stretch>
                    <a:fillRect/>
                  </a:stretch>
                </p:blipFill>
                <p:spPr bwMode="auto">
                  <a:xfrm>
                    <a:off x="2721" y="3120"/>
                    <a:ext cx="111" cy="192"/>
                  </a:xfrm>
                  <a:prstGeom prst="rect">
                    <a:avLst/>
                  </a:prstGeom>
                  <a:noFill/>
                  <a:ln w="9525">
                    <a:noFill/>
                    <a:miter lim="800000"/>
                    <a:headEnd/>
                    <a:tailEnd/>
                  </a:ln>
                </p:spPr>
              </p:pic>
              <p:pic>
                <p:nvPicPr>
                  <p:cNvPr id="23654" name="Picture 71" descr="Server-Grey.png"/>
                  <p:cNvPicPr>
                    <a:picLocks noChangeAspect="1"/>
                  </p:cNvPicPr>
                  <p:nvPr/>
                </p:nvPicPr>
                <p:blipFill>
                  <a:blip r:embed="rId12" cstate="print"/>
                  <a:srcRect/>
                  <a:stretch>
                    <a:fillRect/>
                  </a:stretch>
                </p:blipFill>
                <p:spPr bwMode="auto">
                  <a:xfrm>
                    <a:off x="2865" y="3120"/>
                    <a:ext cx="111" cy="192"/>
                  </a:xfrm>
                  <a:prstGeom prst="rect">
                    <a:avLst/>
                  </a:prstGeom>
                  <a:noFill/>
                  <a:ln w="9525">
                    <a:noFill/>
                    <a:miter lim="800000"/>
                    <a:headEnd/>
                    <a:tailEnd/>
                  </a:ln>
                </p:spPr>
              </p:pic>
              <p:pic>
                <p:nvPicPr>
                  <p:cNvPr id="23655" name="Picture 71" descr="Server-Grey.png"/>
                  <p:cNvPicPr>
                    <a:picLocks noChangeAspect="1"/>
                  </p:cNvPicPr>
                  <p:nvPr/>
                </p:nvPicPr>
                <p:blipFill>
                  <a:blip r:embed="rId12" cstate="print"/>
                  <a:srcRect/>
                  <a:stretch>
                    <a:fillRect/>
                  </a:stretch>
                </p:blipFill>
                <p:spPr bwMode="auto">
                  <a:xfrm>
                    <a:off x="3009" y="3120"/>
                    <a:ext cx="111" cy="192"/>
                  </a:xfrm>
                  <a:prstGeom prst="rect">
                    <a:avLst/>
                  </a:prstGeom>
                  <a:noFill/>
                  <a:ln w="9525">
                    <a:noFill/>
                    <a:miter lim="800000"/>
                    <a:headEnd/>
                    <a:tailEnd/>
                  </a:ln>
                </p:spPr>
              </p:pic>
              <p:pic>
                <p:nvPicPr>
                  <p:cNvPr id="23656" name="Picture 71" descr="Server-Grey.png"/>
                  <p:cNvPicPr>
                    <a:picLocks noChangeAspect="1"/>
                  </p:cNvPicPr>
                  <p:nvPr/>
                </p:nvPicPr>
                <p:blipFill>
                  <a:blip r:embed="rId12" cstate="print"/>
                  <a:srcRect/>
                  <a:stretch>
                    <a:fillRect/>
                  </a:stretch>
                </p:blipFill>
                <p:spPr bwMode="auto">
                  <a:xfrm>
                    <a:off x="3153" y="3120"/>
                    <a:ext cx="111" cy="192"/>
                  </a:xfrm>
                  <a:prstGeom prst="rect">
                    <a:avLst/>
                  </a:prstGeom>
                  <a:noFill/>
                  <a:ln w="9525">
                    <a:noFill/>
                    <a:miter lim="800000"/>
                    <a:headEnd/>
                    <a:tailEnd/>
                  </a:ln>
                </p:spPr>
              </p:pic>
            </p:grpSp>
          </p:grpSp>
        </p:grpSp>
        <p:grpSp>
          <p:nvGrpSpPr>
            <p:cNvPr id="23576" name="Group 306"/>
            <p:cNvGrpSpPr>
              <a:grpSpLocks/>
            </p:cNvGrpSpPr>
            <p:nvPr/>
          </p:nvGrpSpPr>
          <p:grpSpPr bwMode="auto">
            <a:xfrm>
              <a:off x="8443118" y="5332203"/>
              <a:ext cx="338961" cy="605534"/>
              <a:chOff x="5486400" y="5676900"/>
              <a:chExt cx="503238" cy="800101"/>
            </a:xfrm>
          </p:grpSpPr>
          <p:sp>
            <p:nvSpPr>
              <p:cNvPr id="23631" name="Freeform 234"/>
              <p:cNvSpPr>
                <a:spLocks/>
              </p:cNvSpPr>
              <p:nvPr/>
            </p:nvSpPr>
            <p:spPr bwMode="auto">
              <a:xfrm>
                <a:off x="5537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3632" name="Line 235"/>
              <p:cNvSpPr>
                <a:spLocks noChangeShapeType="1"/>
              </p:cNvSpPr>
              <p:nvPr/>
            </p:nvSpPr>
            <p:spPr bwMode="auto">
              <a:xfrm flipH="1" flipV="1">
                <a:off x="5734050" y="5676900"/>
                <a:ext cx="3175" cy="266700"/>
              </a:xfrm>
              <a:prstGeom prst="line">
                <a:avLst/>
              </a:prstGeom>
              <a:noFill/>
              <a:ln w="25400">
                <a:solidFill>
                  <a:schemeClr val="folHlink"/>
                </a:solidFill>
                <a:round/>
                <a:headEnd/>
                <a:tailEnd/>
              </a:ln>
            </p:spPr>
            <p:txBody>
              <a:bodyPr wrap="none" lIns="0" tIns="0" rIns="0" bIns="0" anchor="ctr"/>
              <a:lstStyle/>
              <a:p>
                <a:endParaRPr lang="en-US"/>
              </a:p>
            </p:txBody>
          </p:sp>
          <p:sp>
            <p:nvSpPr>
              <p:cNvPr id="23633" name="Line 236"/>
              <p:cNvSpPr>
                <a:spLocks noChangeShapeType="1"/>
              </p:cNvSpPr>
              <p:nvPr/>
            </p:nvSpPr>
            <p:spPr bwMode="auto">
              <a:xfrm flipV="1">
                <a:off x="5675313"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3634" name="Line 237"/>
              <p:cNvSpPr>
                <a:spLocks noChangeShapeType="1"/>
              </p:cNvSpPr>
              <p:nvPr/>
            </p:nvSpPr>
            <p:spPr bwMode="auto">
              <a:xfrm flipV="1">
                <a:off x="5808663"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3635" name="Group 1302"/>
              <p:cNvGrpSpPr>
                <a:grpSpLocks/>
              </p:cNvGrpSpPr>
              <p:nvPr/>
            </p:nvGrpSpPr>
            <p:grpSpPr bwMode="auto">
              <a:xfrm>
                <a:off x="5492018" y="6084888"/>
                <a:ext cx="504362" cy="392113"/>
                <a:chOff x="949" y="3648"/>
                <a:chExt cx="449" cy="350"/>
              </a:xfrm>
            </p:grpSpPr>
            <p:grpSp>
              <p:nvGrpSpPr>
                <p:cNvPr id="23636" name="Group 1303"/>
                <p:cNvGrpSpPr>
                  <a:grpSpLocks/>
                </p:cNvGrpSpPr>
                <p:nvPr/>
              </p:nvGrpSpPr>
              <p:grpSpPr bwMode="auto">
                <a:xfrm>
                  <a:off x="949" y="3648"/>
                  <a:ext cx="449" cy="158"/>
                  <a:chOff x="2721" y="3120"/>
                  <a:chExt cx="543" cy="192"/>
                </a:xfrm>
              </p:grpSpPr>
              <p:pic>
                <p:nvPicPr>
                  <p:cNvPr id="23642" name="Picture 71" descr="Server-Grey.png"/>
                  <p:cNvPicPr>
                    <a:picLocks noChangeAspect="1"/>
                  </p:cNvPicPr>
                  <p:nvPr/>
                </p:nvPicPr>
                <p:blipFill>
                  <a:blip r:embed="rId12" cstate="print"/>
                  <a:srcRect/>
                  <a:stretch>
                    <a:fillRect/>
                  </a:stretch>
                </p:blipFill>
                <p:spPr bwMode="auto">
                  <a:xfrm>
                    <a:off x="2721" y="3120"/>
                    <a:ext cx="111" cy="192"/>
                  </a:xfrm>
                  <a:prstGeom prst="rect">
                    <a:avLst/>
                  </a:prstGeom>
                  <a:noFill/>
                  <a:ln w="9525">
                    <a:noFill/>
                    <a:miter lim="800000"/>
                    <a:headEnd/>
                    <a:tailEnd/>
                  </a:ln>
                </p:spPr>
              </p:pic>
              <p:pic>
                <p:nvPicPr>
                  <p:cNvPr id="23643" name="Picture 71" descr="Server-Grey.png"/>
                  <p:cNvPicPr>
                    <a:picLocks noChangeAspect="1"/>
                  </p:cNvPicPr>
                  <p:nvPr/>
                </p:nvPicPr>
                <p:blipFill>
                  <a:blip r:embed="rId12" cstate="print"/>
                  <a:srcRect/>
                  <a:stretch>
                    <a:fillRect/>
                  </a:stretch>
                </p:blipFill>
                <p:spPr bwMode="auto">
                  <a:xfrm>
                    <a:off x="2865" y="3120"/>
                    <a:ext cx="111" cy="192"/>
                  </a:xfrm>
                  <a:prstGeom prst="rect">
                    <a:avLst/>
                  </a:prstGeom>
                  <a:noFill/>
                  <a:ln w="9525">
                    <a:noFill/>
                    <a:miter lim="800000"/>
                    <a:headEnd/>
                    <a:tailEnd/>
                  </a:ln>
                </p:spPr>
              </p:pic>
              <p:pic>
                <p:nvPicPr>
                  <p:cNvPr id="23644" name="Picture 71" descr="Server-Grey.png"/>
                  <p:cNvPicPr>
                    <a:picLocks noChangeAspect="1"/>
                  </p:cNvPicPr>
                  <p:nvPr/>
                </p:nvPicPr>
                <p:blipFill>
                  <a:blip r:embed="rId12" cstate="print"/>
                  <a:srcRect/>
                  <a:stretch>
                    <a:fillRect/>
                  </a:stretch>
                </p:blipFill>
                <p:spPr bwMode="auto">
                  <a:xfrm>
                    <a:off x="3009" y="3120"/>
                    <a:ext cx="111" cy="192"/>
                  </a:xfrm>
                  <a:prstGeom prst="rect">
                    <a:avLst/>
                  </a:prstGeom>
                  <a:noFill/>
                  <a:ln w="9525">
                    <a:noFill/>
                    <a:miter lim="800000"/>
                    <a:headEnd/>
                    <a:tailEnd/>
                  </a:ln>
                </p:spPr>
              </p:pic>
              <p:pic>
                <p:nvPicPr>
                  <p:cNvPr id="23645" name="Picture 71" descr="Server-Grey.png"/>
                  <p:cNvPicPr>
                    <a:picLocks noChangeAspect="1"/>
                  </p:cNvPicPr>
                  <p:nvPr/>
                </p:nvPicPr>
                <p:blipFill>
                  <a:blip r:embed="rId12" cstate="print"/>
                  <a:srcRect/>
                  <a:stretch>
                    <a:fillRect/>
                  </a:stretch>
                </p:blipFill>
                <p:spPr bwMode="auto">
                  <a:xfrm>
                    <a:off x="3153" y="3120"/>
                    <a:ext cx="111" cy="192"/>
                  </a:xfrm>
                  <a:prstGeom prst="rect">
                    <a:avLst/>
                  </a:prstGeom>
                  <a:noFill/>
                  <a:ln w="9525">
                    <a:noFill/>
                    <a:miter lim="800000"/>
                    <a:headEnd/>
                    <a:tailEnd/>
                  </a:ln>
                </p:spPr>
              </p:pic>
            </p:grpSp>
            <p:grpSp>
              <p:nvGrpSpPr>
                <p:cNvPr id="23637" name="Group 1308"/>
                <p:cNvGrpSpPr>
                  <a:grpSpLocks/>
                </p:cNvGrpSpPr>
                <p:nvPr/>
              </p:nvGrpSpPr>
              <p:grpSpPr bwMode="auto">
                <a:xfrm>
                  <a:off x="949" y="3840"/>
                  <a:ext cx="449" cy="158"/>
                  <a:chOff x="2721" y="3120"/>
                  <a:chExt cx="543" cy="192"/>
                </a:xfrm>
              </p:grpSpPr>
              <p:pic>
                <p:nvPicPr>
                  <p:cNvPr id="23638" name="Picture 71" descr="Server-Grey.png"/>
                  <p:cNvPicPr>
                    <a:picLocks noChangeAspect="1"/>
                  </p:cNvPicPr>
                  <p:nvPr/>
                </p:nvPicPr>
                <p:blipFill>
                  <a:blip r:embed="rId12" cstate="print"/>
                  <a:srcRect/>
                  <a:stretch>
                    <a:fillRect/>
                  </a:stretch>
                </p:blipFill>
                <p:spPr bwMode="auto">
                  <a:xfrm>
                    <a:off x="2721" y="3120"/>
                    <a:ext cx="111" cy="192"/>
                  </a:xfrm>
                  <a:prstGeom prst="rect">
                    <a:avLst/>
                  </a:prstGeom>
                  <a:noFill/>
                  <a:ln w="9525">
                    <a:noFill/>
                    <a:miter lim="800000"/>
                    <a:headEnd/>
                    <a:tailEnd/>
                  </a:ln>
                </p:spPr>
              </p:pic>
              <p:pic>
                <p:nvPicPr>
                  <p:cNvPr id="23639" name="Picture 71" descr="Server-Grey.png"/>
                  <p:cNvPicPr>
                    <a:picLocks noChangeAspect="1"/>
                  </p:cNvPicPr>
                  <p:nvPr/>
                </p:nvPicPr>
                <p:blipFill>
                  <a:blip r:embed="rId12" cstate="print"/>
                  <a:srcRect/>
                  <a:stretch>
                    <a:fillRect/>
                  </a:stretch>
                </p:blipFill>
                <p:spPr bwMode="auto">
                  <a:xfrm>
                    <a:off x="2865" y="3120"/>
                    <a:ext cx="111" cy="192"/>
                  </a:xfrm>
                  <a:prstGeom prst="rect">
                    <a:avLst/>
                  </a:prstGeom>
                  <a:noFill/>
                  <a:ln w="9525">
                    <a:noFill/>
                    <a:miter lim="800000"/>
                    <a:headEnd/>
                    <a:tailEnd/>
                  </a:ln>
                </p:spPr>
              </p:pic>
              <p:pic>
                <p:nvPicPr>
                  <p:cNvPr id="23640" name="Picture 71" descr="Server-Grey.png"/>
                  <p:cNvPicPr>
                    <a:picLocks noChangeAspect="1"/>
                  </p:cNvPicPr>
                  <p:nvPr/>
                </p:nvPicPr>
                <p:blipFill>
                  <a:blip r:embed="rId12" cstate="print"/>
                  <a:srcRect/>
                  <a:stretch>
                    <a:fillRect/>
                  </a:stretch>
                </p:blipFill>
                <p:spPr bwMode="auto">
                  <a:xfrm>
                    <a:off x="3009" y="3120"/>
                    <a:ext cx="111" cy="192"/>
                  </a:xfrm>
                  <a:prstGeom prst="rect">
                    <a:avLst/>
                  </a:prstGeom>
                  <a:noFill/>
                  <a:ln w="9525">
                    <a:noFill/>
                    <a:miter lim="800000"/>
                    <a:headEnd/>
                    <a:tailEnd/>
                  </a:ln>
                </p:spPr>
              </p:pic>
              <p:pic>
                <p:nvPicPr>
                  <p:cNvPr id="23641" name="Picture 71" descr="Server-Grey.png"/>
                  <p:cNvPicPr>
                    <a:picLocks noChangeAspect="1"/>
                  </p:cNvPicPr>
                  <p:nvPr/>
                </p:nvPicPr>
                <p:blipFill>
                  <a:blip r:embed="rId12" cstate="print"/>
                  <a:srcRect/>
                  <a:stretch>
                    <a:fillRect/>
                  </a:stretch>
                </p:blipFill>
                <p:spPr bwMode="auto">
                  <a:xfrm>
                    <a:off x="3153" y="3120"/>
                    <a:ext cx="111" cy="192"/>
                  </a:xfrm>
                  <a:prstGeom prst="rect">
                    <a:avLst/>
                  </a:prstGeom>
                  <a:noFill/>
                  <a:ln w="9525">
                    <a:noFill/>
                    <a:miter lim="800000"/>
                    <a:headEnd/>
                    <a:tailEnd/>
                  </a:ln>
                </p:spPr>
              </p:pic>
            </p:grpSp>
          </p:grpSp>
        </p:grpSp>
        <p:grpSp>
          <p:nvGrpSpPr>
            <p:cNvPr id="23577" name="Group 326"/>
            <p:cNvGrpSpPr>
              <a:grpSpLocks/>
            </p:cNvGrpSpPr>
            <p:nvPr/>
          </p:nvGrpSpPr>
          <p:grpSpPr bwMode="auto">
            <a:xfrm>
              <a:off x="7416613" y="5346620"/>
              <a:ext cx="338961" cy="591117"/>
              <a:chOff x="3962400" y="5695949"/>
              <a:chExt cx="503238" cy="781052"/>
            </a:xfrm>
          </p:grpSpPr>
          <p:sp>
            <p:nvSpPr>
              <p:cNvPr id="23616" name="Freeform 216"/>
              <p:cNvSpPr>
                <a:spLocks/>
              </p:cNvSpPr>
              <p:nvPr/>
            </p:nvSpPr>
            <p:spPr bwMode="auto">
              <a:xfrm>
                <a:off x="4013200" y="5940425"/>
                <a:ext cx="403225" cy="155575"/>
              </a:xfrm>
              <a:custGeom>
                <a:avLst/>
                <a:gdLst>
                  <a:gd name="T0" fmla="*/ 0 w 240"/>
                  <a:gd name="T1" fmla="*/ 2147483647 h 96"/>
                  <a:gd name="T2" fmla="*/ 0 w 240"/>
                  <a:gd name="T3" fmla="*/ 0 h 96"/>
                  <a:gd name="T4" fmla="*/ 2147483647 w 240"/>
                  <a:gd name="T5" fmla="*/ 0 h 96"/>
                  <a:gd name="T6" fmla="*/ 2147483647 w 240"/>
                  <a:gd name="T7" fmla="*/ 2147483647 h 96"/>
                  <a:gd name="T8" fmla="*/ 0 60000 65536"/>
                  <a:gd name="T9" fmla="*/ 0 60000 65536"/>
                  <a:gd name="T10" fmla="*/ 0 60000 65536"/>
                  <a:gd name="T11" fmla="*/ 0 60000 65536"/>
                  <a:gd name="T12" fmla="*/ 0 w 240"/>
                  <a:gd name="T13" fmla="*/ 0 h 96"/>
                  <a:gd name="T14" fmla="*/ 240 w 240"/>
                  <a:gd name="T15" fmla="*/ 96 h 96"/>
                </a:gdLst>
                <a:ahLst/>
                <a:cxnLst>
                  <a:cxn ang="T8">
                    <a:pos x="T0" y="T1"/>
                  </a:cxn>
                  <a:cxn ang="T9">
                    <a:pos x="T2" y="T3"/>
                  </a:cxn>
                  <a:cxn ang="T10">
                    <a:pos x="T4" y="T5"/>
                  </a:cxn>
                  <a:cxn ang="T11">
                    <a:pos x="T6" y="T7"/>
                  </a:cxn>
                </a:cxnLst>
                <a:rect l="T12" t="T13" r="T14" b="T15"/>
                <a:pathLst>
                  <a:path w="240" h="96">
                    <a:moveTo>
                      <a:pt x="0" y="96"/>
                    </a:moveTo>
                    <a:lnTo>
                      <a:pt x="0" y="0"/>
                    </a:lnTo>
                    <a:lnTo>
                      <a:pt x="240" y="0"/>
                    </a:lnTo>
                    <a:lnTo>
                      <a:pt x="240" y="96"/>
                    </a:lnTo>
                  </a:path>
                </a:pathLst>
              </a:custGeom>
              <a:noFill/>
              <a:ln w="25400">
                <a:solidFill>
                  <a:schemeClr val="folHlink"/>
                </a:solidFill>
                <a:round/>
                <a:headEnd/>
                <a:tailEnd/>
              </a:ln>
            </p:spPr>
            <p:txBody>
              <a:bodyPr wrap="none" lIns="0" tIns="0" rIns="0" bIns="0" anchor="ctr"/>
              <a:lstStyle/>
              <a:p>
                <a:endParaRPr lang="en-US"/>
              </a:p>
            </p:txBody>
          </p:sp>
          <p:sp>
            <p:nvSpPr>
              <p:cNvPr id="23617" name="Line 217"/>
              <p:cNvSpPr>
                <a:spLocks noChangeShapeType="1"/>
              </p:cNvSpPr>
              <p:nvPr/>
            </p:nvSpPr>
            <p:spPr bwMode="auto">
              <a:xfrm flipH="1" flipV="1">
                <a:off x="4210050" y="5695949"/>
                <a:ext cx="3175" cy="247650"/>
              </a:xfrm>
              <a:prstGeom prst="line">
                <a:avLst/>
              </a:prstGeom>
              <a:noFill/>
              <a:ln w="25400">
                <a:solidFill>
                  <a:schemeClr val="folHlink"/>
                </a:solidFill>
                <a:round/>
                <a:headEnd/>
                <a:tailEnd/>
              </a:ln>
            </p:spPr>
            <p:txBody>
              <a:bodyPr wrap="none" lIns="0" tIns="0" rIns="0" bIns="0" anchor="ctr"/>
              <a:lstStyle/>
              <a:p>
                <a:endParaRPr lang="en-US"/>
              </a:p>
            </p:txBody>
          </p:sp>
          <p:sp>
            <p:nvSpPr>
              <p:cNvPr id="23618" name="Line 218"/>
              <p:cNvSpPr>
                <a:spLocks noChangeShapeType="1"/>
              </p:cNvSpPr>
              <p:nvPr/>
            </p:nvSpPr>
            <p:spPr bwMode="auto">
              <a:xfrm flipV="1">
                <a:off x="4151312" y="5943600"/>
                <a:ext cx="0" cy="152400"/>
              </a:xfrm>
              <a:prstGeom prst="line">
                <a:avLst/>
              </a:prstGeom>
              <a:noFill/>
              <a:ln w="25400">
                <a:solidFill>
                  <a:schemeClr val="folHlink"/>
                </a:solidFill>
                <a:round/>
                <a:headEnd/>
                <a:tailEnd/>
              </a:ln>
            </p:spPr>
            <p:txBody>
              <a:bodyPr wrap="none" lIns="0" tIns="0" rIns="0" bIns="0" anchor="ctr"/>
              <a:lstStyle/>
              <a:p>
                <a:endParaRPr lang="en-US"/>
              </a:p>
            </p:txBody>
          </p:sp>
          <p:sp>
            <p:nvSpPr>
              <p:cNvPr id="23619" name="Line 219"/>
              <p:cNvSpPr>
                <a:spLocks noChangeShapeType="1"/>
              </p:cNvSpPr>
              <p:nvPr/>
            </p:nvSpPr>
            <p:spPr bwMode="auto">
              <a:xfrm flipV="1">
                <a:off x="4284662" y="5943600"/>
                <a:ext cx="0" cy="152400"/>
              </a:xfrm>
              <a:prstGeom prst="line">
                <a:avLst/>
              </a:prstGeom>
              <a:noFill/>
              <a:ln w="25400">
                <a:solidFill>
                  <a:schemeClr val="folHlink"/>
                </a:solidFill>
                <a:round/>
                <a:headEnd/>
                <a:tailEnd/>
              </a:ln>
            </p:spPr>
            <p:txBody>
              <a:bodyPr wrap="none" lIns="0" tIns="0" rIns="0" bIns="0" anchor="ctr"/>
              <a:lstStyle/>
              <a:p>
                <a:endParaRPr lang="en-US"/>
              </a:p>
            </p:txBody>
          </p:sp>
          <p:grpSp>
            <p:nvGrpSpPr>
              <p:cNvPr id="23620" name="Group 1302"/>
              <p:cNvGrpSpPr>
                <a:grpSpLocks/>
              </p:cNvGrpSpPr>
              <p:nvPr/>
            </p:nvGrpSpPr>
            <p:grpSpPr bwMode="auto">
              <a:xfrm>
                <a:off x="3968018" y="6084888"/>
                <a:ext cx="504362" cy="392113"/>
                <a:chOff x="949" y="3648"/>
                <a:chExt cx="449" cy="350"/>
              </a:xfrm>
            </p:grpSpPr>
            <p:grpSp>
              <p:nvGrpSpPr>
                <p:cNvPr id="23621" name="Group 1303"/>
                <p:cNvGrpSpPr>
                  <a:grpSpLocks/>
                </p:cNvGrpSpPr>
                <p:nvPr/>
              </p:nvGrpSpPr>
              <p:grpSpPr bwMode="auto">
                <a:xfrm>
                  <a:off x="949" y="3648"/>
                  <a:ext cx="449" cy="158"/>
                  <a:chOff x="2721" y="3120"/>
                  <a:chExt cx="543" cy="192"/>
                </a:xfrm>
              </p:grpSpPr>
              <p:pic>
                <p:nvPicPr>
                  <p:cNvPr id="23627" name="Picture 71" descr="Server-Grey.png"/>
                  <p:cNvPicPr>
                    <a:picLocks noChangeAspect="1"/>
                  </p:cNvPicPr>
                  <p:nvPr/>
                </p:nvPicPr>
                <p:blipFill>
                  <a:blip r:embed="rId12" cstate="print"/>
                  <a:srcRect/>
                  <a:stretch>
                    <a:fillRect/>
                  </a:stretch>
                </p:blipFill>
                <p:spPr bwMode="auto">
                  <a:xfrm>
                    <a:off x="2721" y="3120"/>
                    <a:ext cx="111" cy="192"/>
                  </a:xfrm>
                  <a:prstGeom prst="rect">
                    <a:avLst/>
                  </a:prstGeom>
                  <a:noFill/>
                  <a:ln w="9525">
                    <a:noFill/>
                    <a:miter lim="800000"/>
                    <a:headEnd/>
                    <a:tailEnd/>
                  </a:ln>
                </p:spPr>
              </p:pic>
              <p:pic>
                <p:nvPicPr>
                  <p:cNvPr id="23628" name="Picture 71" descr="Server-Grey.png"/>
                  <p:cNvPicPr>
                    <a:picLocks noChangeAspect="1"/>
                  </p:cNvPicPr>
                  <p:nvPr/>
                </p:nvPicPr>
                <p:blipFill>
                  <a:blip r:embed="rId12" cstate="print"/>
                  <a:srcRect/>
                  <a:stretch>
                    <a:fillRect/>
                  </a:stretch>
                </p:blipFill>
                <p:spPr bwMode="auto">
                  <a:xfrm>
                    <a:off x="2865" y="3120"/>
                    <a:ext cx="111" cy="192"/>
                  </a:xfrm>
                  <a:prstGeom prst="rect">
                    <a:avLst/>
                  </a:prstGeom>
                  <a:noFill/>
                  <a:ln w="9525">
                    <a:noFill/>
                    <a:miter lim="800000"/>
                    <a:headEnd/>
                    <a:tailEnd/>
                  </a:ln>
                </p:spPr>
              </p:pic>
              <p:pic>
                <p:nvPicPr>
                  <p:cNvPr id="23629" name="Picture 71" descr="Server-Grey.png"/>
                  <p:cNvPicPr>
                    <a:picLocks noChangeAspect="1"/>
                  </p:cNvPicPr>
                  <p:nvPr/>
                </p:nvPicPr>
                <p:blipFill>
                  <a:blip r:embed="rId12" cstate="print"/>
                  <a:srcRect/>
                  <a:stretch>
                    <a:fillRect/>
                  </a:stretch>
                </p:blipFill>
                <p:spPr bwMode="auto">
                  <a:xfrm>
                    <a:off x="3009" y="3120"/>
                    <a:ext cx="111" cy="192"/>
                  </a:xfrm>
                  <a:prstGeom prst="rect">
                    <a:avLst/>
                  </a:prstGeom>
                  <a:noFill/>
                  <a:ln w="9525">
                    <a:noFill/>
                    <a:miter lim="800000"/>
                    <a:headEnd/>
                    <a:tailEnd/>
                  </a:ln>
                </p:spPr>
              </p:pic>
              <p:pic>
                <p:nvPicPr>
                  <p:cNvPr id="23630" name="Picture 71" descr="Server-Grey.png"/>
                  <p:cNvPicPr>
                    <a:picLocks noChangeAspect="1"/>
                  </p:cNvPicPr>
                  <p:nvPr/>
                </p:nvPicPr>
                <p:blipFill>
                  <a:blip r:embed="rId12" cstate="print"/>
                  <a:srcRect/>
                  <a:stretch>
                    <a:fillRect/>
                  </a:stretch>
                </p:blipFill>
                <p:spPr bwMode="auto">
                  <a:xfrm>
                    <a:off x="3153" y="3120"/>
                    <a:ext cx="111" cy="192"/>
                  </a:xfrm>
                  <a:prstGeom prst="rect">
                    <a:avLst/>
                  </a:prstGeom>
                  <a:noFill/>
                  <a:ln w="9525">
                    <a:noFill/>
                    <a:miter lim="800000"/>
                    <a:headEnd/>
                    <a:tailEnd/>
                  </a:ln>
                </p:spPr>
              </p:pic>
            </p:grpSp>
            <p:grpSp>
              <p:nvGrpSpPr>
                <p:cNvPr id="23622" name="Group 1308"/>
                <p:cNvGrpSpPr>
                  <a:grpSpLocks/>
                </p:cNvGrpSpPr>
                <p:nvPr/>
              </p:nvGrpSpPr>
              <p:grpSpPr bwMode="auto">
                <a:xfrm>
                  <a:off x="949" y="3840"/>
                  <a:ext cx="449" cy="158"/>
                  <a:chOff x="2721" y="3120"/>
                  <a:chExt cx="543" cy="192"/>
                </a:xfrm>
              </p:grpSpPr>
              <p:pic>
                <p:nvPicPr>
                  <p:cNvPr id="23623" name="Picture 71" descr="Server-Grey.png"/>
                  <p:cNvPicPr>
                    <a:picLocks noChangeAspect="1"/>
                  </p:cNvPicPr>
                  <p:nvPr/>
                </p:nvPicPr>
                <p:blipFill>
                  <a:blip r:embed="rId12" cstate="print"/>
                  <a:srcRect/>
                  <a:stretch>
                    <a:fillRect/>
                  </a:stretch>
                </p:blipFill>
                <p:spPr bwMode="auto">
                  <a:xfrm>
                    <a:off x="2721" y="3120"/>
                    <a:ext cx="111" cy="192"/>
                  </a:xfrm>
                  <a:prstGeom prst="rect">
                    <a:avLst/>
                  </a:prstGeom>
                  <a:noFill/>
                  <a:ln w="9525">
                    <a:noFill/>
                    <a:miter lim="800000"/>
                    <a:headEnd/>
                    <a:tailEnd/>
                  </a:ln>
                </p:spPr>
              </p:pic>
              <p:pic>
                <p:nvPicPr>
                  <p:cNvPr id="23624" name="Picture 71" descr="Server-Grey.png"/>
                  <p:cNvPicPr>
                    <a:picLocks noChangeAspect="1"/>
                  </p:cNvPicPr>
                  <p:nvPr/>
                </p:nvPicPr>
                <p:blipFill>
                  <a:blip r:embed="rId12" cstate="print"/>
                  <a:srcRect/>
                  <a:stretch>
                    <a:fillRect/>
                  </a:stretch>
                </p:blipFill>
                <p:spPr bwMode="auto">
                  <a:xfrm>
                    <a:off x="2865" y="3120"/>
                    <a:ext cx="111" cy="192"/>
                  </a:xfrm>
                  <a:prstGeom prst="rect">
                    <a:avLst/>
                  </a:prstGeom>
                  <a:noFill/>
                  <a:ln w="9525">
                    <a:noFill/>
                    <a:miter lim="800000"/>
                    <a:headEnd/>
                    <a:tailEnd/>
                  </a:ln>
                </p:spPr>
              </p:pic>
              <p:pic>
                <p:nvPicPr>
                  <p:cNvPr id="23625" name="Picture 71" descr="Server-Grey.png"/>
                  <p:cNvPicPr>
                    <a:picLocks noChangeAspect="1"/>
                  </p:cNvPicPr>
                  <p:nvPr/>
                </p:nvPicPr>
                <p:blipFill>
                  <a:blip r:embed="rId12" cstate="print"/>
                  <a:srcRect/>
                  <a:stretch>
                    <a:fillRect/>
                  </a:stretch>
                </p:blipFill>
                <p:spPr bwMode="auto">
                  <a:xfrm>
                    <a:off x="3009" y="3120"/>
                    <a:ext cx="111" cy="192"/>
                  </a:xfrm>
                  <a:prstGeom prst="rect">
                    <a:avLst/>
                  </a:prstGeom>
                  <a:noFill/>
                  <a:ln w="9525">
                    <a:noFill/>
                    <a:miter lim="800000"/>
                    <a:headEnd/>
                    <a:tailEnd/>
                  </a:ln>
                </p:spPr>
              </p:pic>
              <p:pic>
                <p:nvPicPr>
                  <p:cNvPr id="23626" name="Picture 71" descr="Server-Grey.png"/>
                  <p:cNvPicPr>
                    <a:picLocks noChangeAspect="1"/>
                  </p:cNvPicPr>
                  <p:nvPr/>
                </p:nvPicPr>
                <p:blipFill>
                  <a:blip r:embed="rId12" cstate="print"/>
                  <a:srcRect/>
                  <a:stretch>
                    <a:fillRect/>
                  </a:stretch>
                </p:blipFill>
                <p:spPr bwMode="auto">
                  <a:xfrm>
                    <a:off x="3153" y="3120"/>
                    <a:ext cx="111" cy="192"/>
                  </a:xfrm>
                  <a:prstGeom prst="rect">
                    <a:avLst/>
                  </a:prstGeom>
                  <a:noFill/>
                  <a:ln w="9525">
                    <a:noFill/>
                    <a:miter lim="800000"/>
                    <a:headEnd/>
                    <a:tailEnd/>
                  </a:ln>
                </p:spPr>
              </p:pic>
            </p:grpSp>
          </p:grpSp>
        </p:grpSp>
        <p:sp>
          <p:nvSpPr>
            <p:cNvPr id="23578" name="Text Box 198"/>
            <p:cNvSpPr txBox="1">
              <a:spLocks noChangeAspect="1" noChangeArrowheads="1"/>
            </p:cNvSpPr>
            <p:nvPr/>
          </p:nvSpPr>
          <p:spPr bwMode="auto">
            <a:xfrm>
              <a:off x="5388960" y="2466653"/>
              <a:ext cx="928438" cy="298061"/>
            </a:xfrm>
            <a:prstGeom prst="rect">
              <a:avLst/>
            </a:prstGeom>
            <a:noFill/>
            <a:ln w="9525">
              <a:noFill/>
              <a:miter lim="800000"/>
              <a:headEnd/>
              <a:tailEnd/>
            </a:ln>
          </p:spPr>
          <p:txBody>
            <a:bodyPr lIns="0" tIns="0" rIns="0" bIns="0" anchor="ctr"/>
            <a:lstStyle/>
            <a:p>
              <a:pPr algn="r">
                <a:lnSpc>
                  <a:spcPct val="90000"/>
                </a:lnSpc>
              </a:pPr>
              <a:endParaRPr lang="en-US" sz="1000" b="1">
                <a:ea typeface="ヒラギノ角ゴ Pro W3"/>
                <a:cs typeface="ヒラギノ角ゴ Pro W3"/>
              </a:endParaRPr>
            </a:p>
          </p:txBody>
        </p:sp>
        <p:sp>
          <p:nvSpPr>
            <p:cNvPr id="23579" name="Line 157"/>
            <p:cNvSpPr>
              <a:spLocks noChangeShapeType="1"/>
            </p:cNvSpPr>
            <p:nvPr/>
          </p:nvSpPr>
          <p:spPr bwMode="auto">
            <a:xfrm>
              <a:off x="6595408" y="2434288"/>
              <a:ext cx="718554" cy="0"/>
            </a:xfrm>
            <a:prstGeom prst="line">
              <a:avLst/>
            </a:prstGeom>
            <a:noFill/>
            <a:ln w="25400">
              <a:solidFill>
                <a:schemeClr val="hlink"/>
              </a:solidFill>
              <a:round/>
              <a:headEnd/>
              <a:tailEnd/>
            </a:ln>
          </p:spPr>
          <p:txBody>
            <a:bodyPr lIns="0" tIns="0" rIns="0" bIns="0" anchor="ctr">
              <a:spAutoFit/>
            </a:bodyPr>
            <a:lstStyle/>
            <a:p>
              <a:endParaRPr lang="en-US"/>
            </a:p>
          </p:txBody>
        </p:sp>
        <p:sp>
          <p:nvSpPr>
            <p:cNvPr id="23580" name="Line 184"/>
            <p:cNvSpPr>
              <a:spLocks noChangeShapeType="1"/>
            </p:cNvSpPr>
            <p:nvPr/>
          </p:nvSpPr>
          <p:spPr bwMode="auto">
            <a:xfrm>
              <a:off x="6544083" y="2434288"/>
              <a:ext cx="718554" cy="0"/>
            </a:xfrm>
            <a:prstGeom prst="line">
              <a:avLst/>
            </a:prstGeom>
            <a:noFill/>
            <a:ln w="25400">
              <a:solidFill>
                <a:schemeClr val="hlink"/>
              </a:solidFill>
              <a:round/>
              <a:headEnd/>
              <a:tailEnd/>
            </a:ln>
          </p:spPr>
          <p:txBody>
            <a:bodyPr wrap="none" lIns="0" tIns="0" rIns="0" bIns="0" anchor="ctr"/>
            <a:lstStyle/>
            <a:p>
              <a:endParaRPr lang="en-US"/>
            </a:p>
          </p:txBody>
        </p:sp>
        <p:grpSp>
          <p:nvGrpSpPr>
            <p:cNvPr id="23581" name="Group 142"/>
            <p:cNvGrpSpPr>
              <a:grpSpLocks/>
            </p:cNvGrpSpPr>
            <p:nvPr/>
          </p:nvGrpSpPr>
          <p:grpSpPr bwMode="auto">
            <a:xfrm>
              <a:off x="4953000" y="2362200"/>
              <a:ext cx="3644093" cy="2925549"/>
              <a:chOff x="2064" y="1104"/>
              <a:chExt cx="3408" cy="2435"/>
            </a:xfrm>
          </p:grpSpPr>
          <p:sp>
            <p:nvSpPr>
              <p:cNvPr id="23607" name="Freeform 286"/>
              <p:cNvSpPr>
                <a:spLocks/>
              </p:cNvSpPr>
              <p:nvPr/>
            </p:nvSpPr>
            <p:spPr bwMode="auto">
              <a:xfrm>
                <a:off x="2112" y="2511"/>
                <a:ext cx="1392" cy="1028"/>
              </a:xfrm>
              <a:custGeom>
                <a:avLst/>
                <a:gdLst>
                  <a:gd name="T0" fmla="*/ 0 w 1392"/>
                  <a:gd name="T1" fmla="*/ 1048 h 1008"/>
                  <a:gd name="T2" fmla="*/ 0 w 1392"/>
                  <a:gd name="T3" fmla="*/ 749 h 1008"/>
                  <a:gd name="T4" fmla="*/ 1392 w 1392"/>
                  <a:gd name="T5" fmla="*/ 749 h 1008"/>
                  <a:gd name="T6" fmla="*/ 1392 w 1392"/>
                  <a:gd name="T7" fmla="*/ 0 h 1008"/>
                  <a:gd name="T8" fmla="*/ 0 60000 65536"/>
                  <a:gd name="T9" fmla="*/ 0 60000 65536"/>
                  <a:gd name="T10" fmla="*/ 0 60000 65536"/>
                  <a:gd name="T11" fmla="*/ 0 60000 65536"/>
                  <a:gd name="T12" fmla="*/ 0 w 1392"/>
                  <a:gd name="T13" fmla="*/ 0 h 1008"/>
                  <a:gd name="T14" fmla="*/ 1392 w 1392"/>
                  <a:gd name="T15" fmla="*/ 1008 h 1008"/>
                </a:gdLst>
                <a:ahLst/>
                <a:cxnLst>
                  <a:cxn ang="T8">
                    <a:pos x="T0" y="T1"/>
                  </a:cxn>
                  <a:cxn ang="T9">
                    <a:pos x="T2" y="T3"/>
                  </a:cxn>
                  <a:cxn ang="T10">
                    <a:pos x="T4" y="T5"/>
                  </a:cxn>
                  <a:cxn ang="T11">
                    <a:pos x="T6" y="T7"/>
                  </a:cxn>
                </a:cxnLst>
                <a:rect l="T12" t="T13" r="T14" b="T15"/>
                <a:pathLst>
                  <a:path w="1392" h="1008">
                    <a:moveTo>
                      <a:pt x="0" y="1008"/>
                    </a:moveTo>
                    <a:lnTo>
                      <a:pt x="0" y="720"/>
                    </a:lnTo>
                    <a:lnTo>
                      <a:pt x="1392" y="720"/>
                    </a:lnTo>
                    <a:lnTo>
                      <a:pt x="1392" y="0"/>
                    </a:lnTo>
                  </a:path>
                </a:pathLst>
              </a:custGeom>
              <a:noFill/>
              <a:ln w="28575">
                <a:solidFill>
                  <a:schemeClr val="hlink"/>
                </a:solidFill>
                <a:round/>
                <a:headEnd/>
                <a:tailEnd/>
              </a:ln>
            </p:spPr>
            <p:txBody>
              <a:bodyPr wrap="none" lIns="0" tIns="0" rIns="0" bIns="0" anchor="ctr"/>
              <a:lstStyle/>
              <a:p>
                <a:endParaRPr lang="en-US"/>
              </a:p>
            </p:txBody>
          </p:sp>
          <p:sp>
            <p:nvSpPr>
              <p:cNvPr id="23608" name="Freeform 287"/>
              <p:cNvSpPr>
                <a:spLocks/>
              </p:cNvSpPr>
              <p:nvPr/>
            </p:nvSpPr>
            <p:spPr bwMode="auto">
              <a:xfrm flipH="1">
                <a:off x="4224" y="2511"/>
                <a:ext cx="1248" cy="1028"/>
              </a:xfrm>
              <a:custGeom>
                <a:avLst/>
                <a:gdLst>
                  <a:gd name="T0" fmla="*/ 0 w 1392"/>
                  <a:gd name="T1" fmla="*/ 1048 h 1008"/>
                  <a:gd name="T2" fmla="*/ 0 w 1392"/>
                  <a:gd name="T3" fmla="*/ 749 h 1008"/>
                  <a:gd name="T4" fmla="*/ 1119 w 1392"/>
                  <a:gd name="T5" fmla="*/ 749 h 1008"/>
                  <a:gd name="T6" fmla="*/ 1119 w 1392"/>
                  <a:gd name="T7" fmla="*/ 0 h 1008"/>
                  <a:gd name="T8" fmla="*/ 0 60000 65536"/>
                  <a:gd name="T9" fmla="*/ 0 60000 65536"/>
                  <a:gd name="T10" fmla="*/ 0 60000 65536"/>
                  <a:gd name="T11" fmla="*/ 0 60000 65536"/>
                  <a:gd name="T12" fmla="*/ 0 w 1392"/>
                  <a:gd name="T13" fmla="*/ 0 h 1008"/>
                  <a:gd name="T14" fmla="*/ 1392 w 1392"/>
                  <a:gd name="T15" fmla="*/ 1008 h 1008"/>
                </a:gdLst>
                <a:ahLst/>
                <a:cxnLst>
                  <a:cxn ang="T8">
                    <a:pos x="T0" y="T1"/>
                  </a:cxn>
                  <a:cxn ang="T9">
                    <a:pos x="T2" y="T3"/>
                  </a:cxn>
                  <a:cxn ang="T10">
                    <a:pos x="T4" y="T5"/>
                  </a:cxn>
                  <a:cxn ang="T11">
                    <a:pos x="T6" y="T7"/>
                  </a:cxn>
                </a:cxnLst>
                <a:rect l="T12" t="T13" r="T14" b="T15"/>
                <a:pathLst>
                  <a:path w="1392" h="1008">
                    <a:moveTo>
                      <a:pt x="0" y="1008"/>
                    </a:moveTo>
                    <a:lnTo>
                      <a:pt x="0" y="720"/>
                    </a:lnTo>
                    <a:lnTo>
                      <a:pt x="1392" y="720"/>
                    </a:lnTo>
                    <a:lnTo>
                      <a:pt x="1392" y="0"/>
                    </a:lnTo>
                  </a:path>
                </a:pathLst>
              </a:custGeom>
              <a:noFill/>
              <a:ln w="28575">
                <a:solidFill>
                  <a:schemeClr val="hlink"/>
                </a:solidFill>
                <a:round/>
                <a:headEnd/>
                <a:tailEnd/>
              </a:ln>
            </p:spPr>
            <p:txBody>
              <a:bodyPr wrap="none" lIns="0" tIns="0" rIns="0" bIns="0" anchor="ctr"/>
              <a:lstStyle/>
              <a:p>
                <a:endParaRPr lang="en-US"/>
              </a:p>
            </p:txBody>
          </p:sp>
          <p:sp>
            <p:nvSpPr>
              <p:cNvPr id="23609" name="Freeform 288"/>
              <p:cNvSpPr>
                <a:spLocks/>
              </p:cNvSpPr>
              <p:nvPr/>
            </p:nvSpPr>
            <p:spPr bwMode="auto">
              <a:xfrm flipH="1">
                <a:off x="3600" y="2511"/>
                <a:ext cx="432" cy="1028"/>
              </a:xfrm>
              <a:custGeom>
                <a:avLst/>
                <a:gdLst>
                  <a:gd name="T0" fmla="*/ 0 w 1392"/>
                  <a:gd name="T1" fmla="*/ 1048 h 1008"/>
                  <a:gd name="T2" fmla="*/ 0 w 1392"/>
                  <a:gd name="T3" fmla="*/ 749 h 1008"/>
                  <a:gd name="T4" fmla="*/ 134 w 1392"/>
                  <a:gd name="T5" fmla="*/ 749 h 1008"/>
                  <a:gd name="T6" fmla="*/ 134 w 1392"/>
                  <a:gd name="T7" fmla="*/ 0 h 1008"/>
                  <a:gd name="T8" fmla="*/ 0 60000 65536"/>
                  <a:gd name="T9" fmla="*/ 0 60000 65536"/>
                  <a:gd name="T10" fmla="*/ 0 60000 65536"/>
                  <a:gd name="T11" fmla="*/ 0 60000 65536"/>
                  <a:gd name="T12" fmla="*/ 0 w 1392"/>
                  <a:gd name="T13" fmla="*/ 0 h 1008"/>
                  <a:gd name="T14" fmla="*/ 1392 w 1392"/>
                  <a:gd name="T15" fmla="*/ 1008 h 1008"/>
                </a:gdLst>
                <a:ahLst/>
                <a:cxnLst>
                  <a:cxn ang="T8">
                    <a:pos x="T0" y="T1"/>
                  </a:cxn>
                  <a:cxn ang="T9">
                    <a:pos x="T2" y="T3"/>
                  </a:cxn>
                  <a:cxn ang="T10">
                    <a:pos x="T4" y="T5"/>
                  </a:cxn>
                  <a:cxn ang="T11">
                    <a:pos x="T6" y="T7"/>
                  </a:cxn>
                </a:cxnLst>
                <a:rect l="T12" t="T13" r="T14" b="T15"/>
                <a:pathLst>
                  <a:path w="1392" h="1008">
                    <a:moveTo>
                      <a:pt x="0" y="1008"/>
                    </a:moveTo>
                    <a:lnTo>
                      <a:pt x="0" y="720"/>
                    </a:lnTo>
                    <a:lnTo>
                      <a:pt x="1392" y="720"/>
                    </a:lnTo>
                    <a:lnTo>
                      <a:pt x="1392" y="0"/>
                    </a:lnTo>
                  </a:path>
                </a:pathLst>
              </a:custGeom>
              <a:noFill/>
              <a:ln w="28575">
                <a:solidFill>
                  <a:schemeClr val="hlink"/>
                </a:solidFill>
                <a:round/>
                <a:headEnd/>
                <a:tailEnd/>
              </a:ln>
            </p:spPr>
            <p:txBody>
              <a:bodyPr wrap="none" lIns="0" tIns="0" rIns="0" bIns="0" anchor="ctr"/>
              <a:lstStyle/>
              <a:p>
                <a:endParaRPr lang="en-US"/>
              </a:p>
            </p:txBody>
          </p:sp>
          <p:sp>
            <p:nvSpPr>
              <p:cNvPr id="23610" name="Freeform 289"/>
              <p:cNvSpPr>
                <a:spLocks/>
              </p:cNvSpPr>
              <p:nvPr/>
            </p:nvSpPr>
            <p:spPr bwMode="auto">
              <a:xfrm>
                <a:off x="3072" y="2523"/>
                <a:ext cx="1056" cy="1016"/>
              </a:xfrm>
              <a:custGeom>
                <a:avLst/>
                <a:gdLst>
                  <a:gd name="T0" fmla="*/ 0 w 1056"/>
                  <a:gd name="T1" fmla="*/ 1016 h 1016"/>
                  <a:gd name="T2" fmla="*/ 0 w 1056"/>
                  <a:gd name="T3" fmla="*/ 867 h 1016"/>
                  <a:gd name="T4" fmla="*/ 1056 w 1056"/>
                  <a:gd name="T5" fmla="*/ 867 h 1016"/>
                  <a:gd name="T6" fmla="*/ 1043 w 1056"/>
                  <a:gd name="T7" fmla="*/ 0 h 1016"/>
                  <a:gd name="T8" fmla="*/ 0 60000 65536"/>
                  <a:gd name="T9" fmla="*/ 0 60000 65536"/>
                  <a:gd name="T10" fmla="*/ 0 60000 65536"/>
                  <a:gd name="T11" fmla="*/ 0 60000 65536"/>
                  <a:gd name="T12" fmla="*/ 0 w 1056"/>
                  <a:gd name="T13" fmla="*/ 0 h 1016"/>
                  <a:gd name="T14" fmla="*/ 1056 w 1056"/>
                  <a:gd name="T15" fmla="*/ 1016 h 1016"/>
                </a:gdLst>
                <a:ahLst/>
                <a:cxnLst>
                  <a:cxn ang="T8">
                    <a:pos x="T0" y="T1"/>
                  </a:cxn>
                  <a:cxn ang="T9">
                    <a:pos x="T2" y="T3"/>
                  </a:cxn>
                  <a:cxn ang="T10">
                    <a:pos x="T4" y="T5"/>
                  </a:cxn>
                  <a:cxn ang="T11">
                    <a:pos x="T6" y="T7"/>
                  </a:cxn>
                </a:cxnLst>
                <a:rect l="T12" t="T13" r="T14" b="T15"/>
                <a:pathLst>
                  <a:path w="1056" h="1016">
                    <a:moveTo>
                      <a:pt x="0" y="1016"/>
                    </a:moveTo>
                    <a:lnTo>
                      <a:pt x="0" y="867"/>
                    </a:lnTo>
                    <a:lnTo>
                      <a:pt x="1056" y="867"/>
                    </a:lnTo>
                    <a:lnTo>
                      <a:pt x="1043" y="0"/>
                    </a:lnTo>
                  </a:path>
                </a:pathLst>
              </a:custGeom>
              <a:noFill/>
              <a:ln w="28575">
                <a:solidFill>
                  <a:schemeClr val="hlink"/>
                </a:solidFill>
                <a:round/>
                <a:headEnd/>
                <a:tailEnd/>
              </a:ln>
            </p:spPr>
            <p:txBody>
              <a:bodyPr wrap="none" lIns="0" tIns="0" rIns="0" bIns="0" anchor="ctr"/>
              <a:lstStyle/>
              <a:p>
                <a:endParaRPr lang="en-US"/>
              </a:p>
            </p:txBody>
          </p:sp>
          <p:sp>
            <p:nvSpPr>
              <p:cNvPr id="23611" name="Line 1410"/>
              <p:cNvSpPr>
                <a:spLocks noChangeShapeType="1"/>
              </p:cNvSpPr>
              <p:nvPr/>
            </p:nvSpPr>
            <p:spPr bwMode="auto">
              <a:xfrm>
                <a:off x="3600" y="2479"/>
                <a:ext cx="610" cy="0"/>
              </a:xfrm>
              <a:prstGeom prst="line">
                <a:avLst/>
              </a:prstGeom>
              <a:noFill/>
              <a:ln w="25400">
                <a:solidFill>
                  <a:schemeClr val="hlink"/>
                </a:solidFill>
                <a:round/>
                <a:headEnd/>
                <a:tailEnd/>
              </a:ln>
            </p:spPr>
            <p:txBody>
              <a:bodyPr wrap="none" lIns="0" tIns="0" rIns="0" bIns="0" anchor="ctr"/>
              <a:lstStyle/>
              <a:p>
                <a:endParaRPr lang="en-US"/>
              </a:p>
            </p:txBody>
          </p:sp>
          <p:sp>
            <p:nvSpPr>
              <p:cNvPr id="23612" name="Line 186"/>
              <p:cNvSpPr>
                <a:spLocks noChangeShapeType="1"/>
              </p:cNvSpPr>
              <p:nvPr/>
            </p:nvSpPr>
            <p:spPr bwMode="auto">
              <a:xfrm>
                <a:off x="3562" y="1104"/>
                <a:ext cx="0" cy="1440"/>
              </a:xfrm>
              <a:prstGeom prst="line">
                <a:avLst/>
              </a:prstGeom>
              <a:noFill/>
              <a:ln w="25400">
                <a:solidFill>
                  <a:schemeClr val="hlink"/>
                </a:solidFill>
                <a:round/>
                <a:headEnd/>
                <a:tailEnd/>
              </a:ln>
            </p:spPr>
            <p:txBody>
              <a:bodyPr wrap="none" lIns="0" tIns="0" rIns="0" bIns="0" anchor="ctr"/>
              <a:lstStyle/>
              <a:p>
                <a:endParaRPr lang="en-US"/>
              </a:p>
            </p:txBody>
          </p:sp>
          <p:sp>
            <p:nvSpPr>
              <p:cNvPr id="23613" name="Line 187"/>
              <p:cNvSpPr>
                <a:spLocks noChangeShapeType="1"/>
              </p:cNvSpPr>
              <p:nvPr/>
            </p:nvSpPr>
            <p:spPr bwMode="auto">
              <a:xfrm>
                <a:off x="4200" y="1104"/>
                <a:ext cx="0" cy="1500"/>
              </a:xfrm>
              <a:prstGeom prst="line">
                <a:avLst/>
              </a:prstGeom>
              <a:noFill/>
              <a:ln w="25400">
                <a:solidFill>
                  <a:schemeClr val="hlink"/>
                </a:solidFill>
                <a:round/>
                <a:headEnd/>
                <a:tailEnd/>
              </a:ln>
            </p:spPr>
            <p:txBody>
              <a:bodyPr wrap="none" lIns="0" tIns="0" rIns="0" bIns="0" anchor="ctr"/>
              <a:lstStyle/>
              <a:p>
                <a:endParaRPr lang="en-US"/>
              </a:p>
            </p:txBody>
          </p:sp>
          <p:sp>
            <p:nvSpPr>
              <p:cNvPr id="23614" name="Freeform 150"/>
              <p:cNvSpPr>
                <a:spLocks/>
              </p:cNvSpPr>
              <p:nvPr/>
            </p:nvSpPr>
            <p:spPr bwMode="auto">
              <a:xfrm>
                <a:off x="2064" y="2064"/>
                <a:ext cx="2064" cy="384"/>
              </a:xfrm>
              <a:custGeom>
                <a:avLst/>
                <a:gdLst>
                  <a:gd name="T0" fmla="*/ 2064 w 2064"/>
                  <a:gd name="T1" fmla="*/ 144 h 384"/>
                  <a:gd name="T2" fmla="*/ 2064 w 2064"/>
                  <a:gd name="T3" fmla="*/ 0 h 384"/>
                  <a:gd name="T4" fmla="*/ 0 w 2064"/>
                  <a:gd name="T5" fmla="*/ 0 h 384"/>
                  <a:gd name="T6" fmla="*/ 0 w 2064"/>
                  <a:gd name="T7" fmla="*/ 384 h 384"/>
                  <a:gd name="T8" fmla="*/ 0 60000 65536"/>
                  <a:gd name="T9" fmla="*/ 0 60000 65536"/>
                  <a:gd name="T10" fmla="*/ 0 60000 65536"/>
                  <a:gd name="T11" fmla="*/ 0 60000 65536"/>
                  <a:gd name="T12" fmla="*/ 0 w 2064"/>
                  <a:gd name="T13" fmla="*/ 0 h 384"/>
                  <a:gd name="T14" fmla="*/ 2064 w 2064"/>
                  <a:gd name="T15" fmla="*/ 384 h 384"/>
                </a:gdLst>
                <a:ahLst/>
                <a:cxnLst>
                  <a:cxn ang="T8">
                    <a:pos x="T0" y="T1"/>
                  </a:cxn>
                  <a:cxn ang="T9">
                    <a:pos x="T2" y="T3"/>
                  </a:cxn>
                  <a:cxn ang="T10">
                    <a:pos x="T4" y="T5"/>
                  </a:cxn>
                  <a:cxn ang="T11">
                    <a:pos x="T6" y="T7"/>
                  </a:cxn>
                </a:cxnLst>
                <a:rect l="T12" t="T13" r="T14" b="T15"/>
                <a:pathLst>
                  <a:path w="2064" h="384">
                    <a:moveTo>
                      <a:pt x="2064" y="144"/>
                    </a:moveTo>
                    <a:lnTo>
                      <a:pt x="2064" y="0"/>
                    </a:lnTo>
                    <a:lnTo>
                      <a:pt x="0" y="0"/>
                    </a:lnTo>
                    <a:lnTo>
                      <a:pt x="0" y="384"/>
                    </a:lnTo>
                  </a:path>
                </a:pathLst>
              </a:custGeom>
              <a:noFill/>
              <a:ln w="38100" cap="flat" cmpd="sng">
                <a:solidFill>
                  <a:srgbClr val="006FBA"/>
                </a:solidFill>
                <a:prstDash val="solid"/>
                <a:round/>
                <a:headEnd type="none" w="med" len="med"/>
                <a:tailEnd type="none" w="med" len="med"/>
              </a:ln>
            </p:spPr>
            <p:txBody>
              <a:bodyPr wrap="none" lIns="0" tIns="0" rIns="0" bIns="0" anchor="ctr"/>
              <a:lstStyle/>
              <a:p>
                <a:endParaRPr lang="en-US"/>
              </a:p>
            </p:txBody>
          </p:sp>
          <p:sp>
            <p:nvSpPr>
              <p:cNvPr id="23615" name="Freeform 151"/>
              <p:cNvSpPr>
                <a:spLocks/>
              </p:cNvSpPr>
              <p:nvPr/>
            </p:nvSpPr>
            <p:spPr bwMode="auto">
              <a:xfrm>
                <a:off x="2160" y="2208"/>
                <a:ext cx="1392" cy="240"/>
              </a:xfrm>
              <a:custGeom>
                <a:avLst/>
                <a:gdLst>
                  <a:gd name="T0" fmla="*/ 1392 w 1392"/>
                  <a:gd name="T1" fmla="*/ 0 h 240"/>
                  <a:gd name="T2" fmla="*/ 0 w 1392"/>
                  <a:gd name="T3" fmla="*/ 0 h 240"/>
                  <a:gd name="T4" fmla="*/ 0 w 1392"/>
                  <a:gd name="T5" fmla="*/ 240 h 240"/>
                  <a:gd name="T6" fmla="*/ 0 60000 65536"/>
                  <a:gd name="T7" fmla="*/ 0 60000 65536"/>
                  <a:gd name="T8" fmla="*/ 0 60000 65536"/>
                  <a:gd name="T9" fmla="*/ 0 w 1392"/>
                  <a:gd name="T10" fmla="*/ 0 h 240"/>
                  <a:gd name="T11" fmla="*/ 1392 w 1392"/>
                  <a:gd name="T12" fmla="*/ 240 h 240"/>
                </a:gdLst>
                <a:ahLst/>
                <a:cxnLst>
                  <a:cxn ang="T6">
                    <a:pos x="T0" y="T1"/>
                  </a:cxn>
                  <a:cxn ang="T7">
                    <a:pos x="T2" y="T3"/>
                  </a:cxn>
                  <a:cxn ang="T8">
                    <a:pos x="T4" y="T5"/>
                  </a:cxn>
                </a:cxnLst>
                <a:rect l="T9" t="T10" r="T11" b="T12"/>
                <a:pathLst>
                  <a:path w="1392" h="240">
                    <a:moveTo>
                      <a:pt x="1392" y="0"/>
                    </a:moveTo>
                    <a:lnTo>
                      <a:pt x="0" y="0"/>
                    </a:lnTo>
                    <a:lnTo>
                      <a:pt x="0" y="240"/>
                    </a:lnTo>
                  </a:path>
                </a:pathLst>
              </a:custGeom>
              <a:noFill/>
              <a:ln w="38100" cap="flat" cmpd="sng">
                <a:solidFill>
                  <a:srgbClr val="006FBA"/>
                </a:solidFill>
                <a:prstDash val="solid"/>
                <a:round/>
                <a:headEnd type="none" w="med" len="med"/>
                <a:tailEnd type="none" w="med" len="med"/>
              </a:ln>
            </p:spPr>
            <p:txBody>
              <a:bodyPr wrap="none" lIns="0" tIns="0" rIns="0" bIns="0" anchor="ctr"/>
              <a:lstStyle/>
              <a:p>
                <a:endParaRPr lang="en-US"/>
              </a:p>
            </p:txBody>
          </p:sp>
        </p:grpSp>
        <p:grpSp>
          <p:nvGrpSpPr>
            <p:cNvPr id="23582" name="Group 153"/>
            <p:cNvGrpSpPr>
              <a:grpSpLocks/>
            </p:cNvGrpSpPr>
            <p:nvPr/>
          </p:nvGrpSpPr>
          <p:grpSpPr bwMode="auto">
            <a:xfrm>
              <a:off x="4718958" y="3649264"/>
              <a:ext cx="464465" cy="695568"/>
              <a:chOff x="1920" y="1127"/>
              <a:chExt cx="654" cy="873"/>
            </a:xfrm>
          </p:grpSpPr>
          <p:pic>
            <p:nvPicPr>
              <p:cNvPr id="23605" name="Picture 154"/>
              <p:cNvPicPr>
                <a:picLocks noChangeAspect="1" noChangeArrowheads="1"/>
              </p:cNvPicPr>
              <p:nvPr/>
            </p:nvPicPr>
            <p:blipFill>
              <a:blip r:embed="rId13" cstate="print"/>
              <a:srcRect/>
              <a:stretch>
                <a:fillRect/>
              </a:stretch>
            </p:blipFill>
            <p:spPr bwMode="invGray">
              <a:xfrm>
                <a:off x="1920" y="1127"/>
                <a:ext cx="528" cy="777"/>
              </a:xfrm>
              <a:prstGeom prst="rect">
                <a:avLst/>
              </a:prstGeom>
              <a:noFill/>
              <a:ln w="28575" algn="ctr">
                <a:noFill/>
                <a:miter lim="800000"/>
                <a:headEnd/>
                <a:tailEnd/>
              </a:ln>
            </p:spPr>
          </p:pic>
          <p:pic>
            <p:nvPicPr>
              <p:cNvPr id="23606" name="Picture 155"/>
              <p:cNvPicPr>
                <a:picLocks noChangeAspect="1" noChangeArrowheads="1"/>
              </p:cNvPicPr>
              <p:nvPr/>
            </p:nvPicPr>
            <p:blipFill>
              <a:blip r:embed="rId13" cstate="print"/>
              <a:srcRect/>
              <a:stretch>
                <a:fillRect/>
              </a:stretch>
            </p:blipFill>
            <p:spPr bwMode="invGray">
              <a:xfrm>
                <a:off x="2046" y="1223"/>
                <a:ext cx="528" cy="777"/>
              </a:xfrm>
              <a:prstGeom prst="rect">
                <a:avLst/>
              </a:prstGeom>
              <a:noFill/>
              <a:ln w="28575" algn="ctr">
                <a:noFill/>
                <a:miter lim="800000"/>
                <a:headEnd/>
                <a:tailEnd/>
              </a:ln>
            </p:spPr>
          </p:pic>
        </p:grpSp>
        <p:sp>
          <p:nvSpPr>
            <p:cNvPr id="23583" name="Text Box 198"/>
            <p:cNvSpPr txBox="1">
              <a:spLocks noChangeAspect="1" noChangeArrowheads="1"/>
            </p:cNvSpPr>
            <p:nvPr/>
          </p:nvSpPr>
          <p:spPr bwMode="auto">
            <a:xfrm>
              <a:off x="5595789" y="3841194"/>
              <a:ext cx="721609" cy="383132"/>
            </a:xfrm>
            <a:prstGeom prst="rect">
              <a:avLst/>
            </a:prstGeom>
            <a:noFill/>
            <a:ln w="9525">
              <a:noFill/>
              <a:miter lim="800000"/>
              <a:headEnd/>
              <a:tailEnd/>
            </a:ln>
          </p:spPr>
          <p:txBody>
            <a:bodyPr lIns="0" tIns="0" rIns="0" bIns="0" anchor="ctr"/>
            <a:lstStyle/>
            <a:p>
              <a:pPr algn="r">
                <a:lnSpc>
                  <a:spcPct val="90000"/>
                </a:lnSpc>
              </a:pPr>
              <a:endParaRPr lang="en-US" sz="1000" b="1">
                <a:ea typeface="ヒラギノ角ゴ Pro W3"/>
                <a:cs typeface="ヒラギノ角ゴ Pro W3"/>
              </a:endParaRPr>
            </a:p>
          </p:txBody>
        </p:sp>
        <p:pic>
          <p:nvPicPr>
            <p:cNvPr id="23584" name="Picture 157"/>
            <p:cNvPicPr>
              <a:picLocks noChangeAspect="1" noChangeArrowheads="1"/>
            </p:cNvPicPr>
            <p:nvPr/>
          </p:nvPicPr>
          <p:blipFill>
            <a:blip r:embed="rId14" cstate="print"/>
            <a:srcRect/>
            <a:stretch>
              <a:fillRect/>
            </a:stretch>
          </p:blipFill>
          <p:spPr bwMode="invGray">
            <a:xfrm>
              <a:off x="6353752" y="3573269"/>
              <a:ext cx="375316" cy="692039"/>
            </a:xfrm>
            <a:prstGeom prst="rect">
              <a:avLst/>
            </a:prstGeom>
            <a:noFill/>
            <a:ln w="28575" algn="ctr">
              <a:noFill/>
              <a:miter lim="800000"/>
              <a:headEnd/>
              <a:tailEnd/>
            </a:ln>
          </p:spPr>
        </p:pic>
        <p:pic>
          <p:nvPicPr>
            <p:cNvPr id="23585" name="Picture 158"/>
            <p:cNvPicPr>
              <a:picLocks noChangeAspect="1" noChangeArrowheads="1"/>
            </p:cNvPicPr>
            <p:nvPr/>
          </p:nvPicPr>
          <p:blipFill>
            <a:blip r:embed="rId14" cstate="print"/>
            <a:srcRect/>
            <a:stretch>
              <a:fillRect/>
            </a:stretch>
          </p:blipFill>
          <p:spPr bwMode="invGray">
            <a:xfrm>
              <a:off x="7026327" y="3573269"/>
              <a:ext cx="375316" cy="692039"/>
            </a:xfrm>
            <a:prstGeom prst="rect">
              <a:avLst/>
            </a:prstGeom>
            <a:noFill/>
            <a:ln w="28575" algn="ctr">
              <a:noFill/>
              <a:miter lim="800000"/>
              <a:headEnd/>
              <a:tailEnd/>
            </a:ln>
          </p:spPr>
        </p:pic>
        <p:grpSp>
          <p:nvGrpSpPr>
            <p:cNvPr id="23586" name="Group 194"/>
            <p:cNvGrpSpPr>
              <a:grpSpLocks/>
            </p:cNvGrpSpPr>
            <p:nvPr/>
          </p:nvGrpSpPr>
          <p:grpSpPr bwMode="auto">
            <a:xfrm>
              <a:off x="5124084" y="5353829"/>
              <a:ext cx="3412061" cy="1202"/>
              <a:chOff x="2224" y="3594"/>
              <a:chExt cx="3191" cy="1"/>
            </a:xfrm>
          </p:grpSpPr>
          <p:sp>
            <p:nvSpPr>
              <p:cNvPr id="23599" name="Line 184"/>
              <p:cNvSpPr>
                <a:spLocks noChangeShapeType="1"/>
              </p:cNvSpPr>
              <p:nvPr/>
            </p:nvSpPr>
            <p:spPr bwMode="auto">
              <a:xfrm>
                <a:off x="2224" y="3594"/>
                <a:ext cx="300" cy="0"/>
              </a:xfrm>
              <a:prstGeom prst="line">
                <a:avLst/>
              </a:prstGeom>
              <a:noFill/>
              <a:ln w="57150">
                <a:solidFill>
                  <a:srgbClr val="002060"/>
                </a:solidFill>
                <a:round/>
                <a:headEnd/>
                <a:tailEnd/>
              </a:ln>
            </p:spPr>
            <p:txBody>
              <a:bodyPr wrap="none" lIns="0" tIns="0" rIns="0" bIns="0" anchor="ctr"/>
              <a:lstStyle/>
              <a:p>
                <a:endParaRPr lang="en-US"/>
              </a:p>
            </p:txBody>
          </p:sp>
          <p:sp>
            <p:nvSpPr>
              <p:cNvPr id="23600" name="Line 184"/>
              <p:cNvSpPr>
                <a:spLocks noChangeShapeType="1"/>
              </p:cNvSpPr>
              <p:nvPr/>
            </p:nvSpPr>
            <p:spPr bwMode="auto">
              <a:xfrm>
                <a:off x="3184" y="3594"/>
                <a:ext cx="300" cy="0"/>
              </a:xfrm>
              <a:prstGeom prst="line">
                <a:avLst/>
              </a:prstGeom>
              <a:noFill/>
              <a:ln w="57150">
                <a:solidFill>
                  <a:srgbClr val="002060"/>
                </a:solidFill>
                <a:round/>
                <a:headEnd/>
                <a:tailEnd/>
              </a:ln>
            </p:spPr>
            <p:txBody>
              <a:bodyPr wrap="none" lIns="0" tIns="0" rIns="0" bIns="0" anchor="ctr"/>
              <a:lstStyle/>
              <a:p>
                <a:endParaRPr lang="en-US"/>
              </a:p>
            </p:txBody>
          </p:sp>
          <p:sp>
            <p:nvSpPr>
              <p:cNvPr id="23601" name="Line 184"/>
              <p:cNvSpPr>
                <a:spLocks noChangeShapeType="1"/>
              </p:cNvSpPr>
              <p:nvPr/>
            </p:nvSpPr>
            <p:spPr bwMode="auto">
              <a:xfrm>
                <a:off x="4128" y="3594"/>
                <a:ext cx="300" cy="0"/>
              </a:xfrm>
              <a:prstGeom prst="line">
                <a:avLst/>
              </a:prstGeom>
              <a:noFill/>
              <a:ln w="57150">
                <a:solidFill>
                  <a:srgbClr val="002060"/>
                </a:solidFill>
                <a:round/>
                <a:headEnd/>
                <a:tailEnd/>
              </a:ln>
            </p:spPr>
            <p:txBody>
              <a:bodyPr wrap="none" lIns="0" tIns="0" rIns="0" bIns="0" anchor="ctr"/>
              <a:lstStyle/>
              <a:p>
                <a:endParaRPr lang="en-US"/>
              </a:p>
            </p:txBody>
          </p:sp>
          <p:sp>
            <p:nvSpPr>
              <p:cNvPr id="23602" name="Line 184"/>
              <p:cNvSpPr>
                <a:spLocks noChangeShapeType="1"/>
              </p:cNvSpPr>
              <p:nvPr/>
            </p:nvSpPr>
            <p:spPr bwMode="auto">
              <a:xfrm>
                <a:off x="4641" y="3595"/>
                <a:ext cx="300" cy="0"/>
              </a:xfrm>
              <a:prstGeom prst="line">
                <a:avLst/>
              </a:prstGeom>
              <a:noFill/>
              <a:ln w="57150">
                <a:solidFill>
                  <a:srgbClr val="002060"/>
                </a:solidFill>
                <a:round/>
                <a:headEnd/>
                <a:tailEnd/>
              </a:ln>
            </p:spPr>
            <p:txBody>
              <a:bodyPr wrap="none" lIns="0" tIns="0" rIns="0" bIns="0" anchor="ctr"/>
              <a:lstStyle/>
              <a:p>
                <a:endParaRPr lang="en-US"/>
              </a:p>
            </p:txBody>
          </p:sp>
          <p:sp>
            <p:nvSpPr>
              <p:cNvPr id="23603" name="Line 184"/>
              <p:cNvSpPr>
                <a:spLocks noChangeShapeType="1"/>
              </p:cNvSpPr>
              <p:nvPr/>
            </p:nvSpPr>
            <p:spPr bwMode="auto">
              <a:xfrm>
                <a:off x="2721" y="3595"/>
                <a:ext cx="300" cy="0"/>
              </a:xfrm>
              <a:prstGeom prst="line">
                <a:avLst/>
              </a:prstGeom>
              <a:noFill/>
              <a:ln w="57150">
                <a:solidFill>
                  <a:srgbClr val="002060"/>
                </a:solidFill>
                <a:round/>
                <a:headEnd/>
                <a:tailEnd/>
              </a:ln>
            </p:spPr>
            <p:txBody>
              <a:bodyPr wrap="none" lIns="0" tIns="0" rIns="0" bIns="0" anchor="ctr"/>
              <a:lstStyle/>
              <a:p>
                <a:endParaRPr lang="en-US"/>
              </a:p>
            </p:txBody>
          </p:sp>
          <p:sp>
            <p:nvSpPr>
              <p:cNvPr id="23604" name="Line 184"/>
              <p:cNvSpPr>
                <a:spLocks noChangeShapeType="1"/>
              </p:cNvSpPr>
              <p:nvPr/>
            </p:nvSpPr>
            <p:spPr bwMode="auto">
              <a:xfrm>
                <a:off x="5115" y="3594"/>
                <a:ext cx="300" cy="0"/>
              </a:xfrm>
              <a:prstGeom prst="line">
                <a:avLst/>
              </a:prstGeom>
              <a:noFill/>
              <a:ln w="57150">
                <a:solidFill>
                  <a:srgbClr val="002060"/>
                </a:solidFill>
                <a:round/>
                <a:headEnd/>
                <a:tailEnd/>
              </a:ln>
            </p:spPr>
            <p:txBody>
              <a:bodyPr wrap="none" lIns="0" tIns="0" rIns="0" bIns="0" anchor="ctr"/>
              <a:lstStyle/>
              <a:p>
                <a:endParaRPr lang="en-US"/>
              </a:p>
            </p:txBody>
          </p:sp>
        </p:grpSp>
        <p:pic>
          <p:nvPicPr>
            <p:cNvPr id="23587" name="Picture 238" descr="EXSeriesC"/>
            <p:cNvPicPr>
              <a:picLocks noChangeAspect="1" noChangeArrowheads="1"/>
            </p:cNvPicPr>
            <p:nvPr/>
          </p:nvPicPr>
          <p:blipFill>
            <a:blip r:embed="rId15" cstate="print"/>
            <a:srcRect/>
            <a:stretch>
              <a:fillRect/>
            </a:stretch>
          </p:blipFill>
          <p:spPr bwMode="auto">
            <a:xfrm>
              <a:off x="4783999" y="5303368"/>
              <a:ext cx="447069" cy="97318"/>
            </a:xfrm>
            <a:prstGeom prst="rect">
              <a:avLst/>
            </a:prstGeom>
            <a:noFill/>
            <a:ln w="9525">
              <a:noFill/>
              <a:miter lim="800000"/>
              <a:headEnd/>
              <a:tailEnd/>
            </a:ln>
          </p:spPr>
        </p:pic>
        <p:pic>
          <p:nvPicPr>
            <p:cNvPr id="23588" name="Picture 238" descr="EXSeriesC"/>
            <p:cNvPicPr>
              <a:picLocks noChangeAspect="1" noChangeArrowheads="1"/>
            </p:cNvPicPr>
            <p:nvPr/>
          </p:nvPicPr>
          <p:blipFill>
            <a:blip r:embed="rId15" cstate="print"/>
            <a:srcRect/>
            <a:stretch>
              <a:fillRect/>
            </a:stretch>
          </p:blipFill>
          <p:spPr bwMode="auto">
            <a:xfrm>
              <a:off x="5297252" y="5303368"/>
              <a:ext cx="447069" cy="97318"/>
            </a:xfrm>
            <a:prstGeom prst="rect">
              <a:avLst/>
            </a:prstGeom>
            <a:noFill/>
            <a:ln w="9525">
              <a:noFill/>
              <a:miter lim="800000"/>
              <a:headEnd/>
              <a:tailEnd/>
            </a:ln>
          </p:spPr>
        </p:pic>
        <p:pic>
          <p:nvPicPr>
            <p:cNvPr id="23589" name="Picture 238" descr="EXSeriesC"/>
            <p:cNvPicPr>
              <a:picLocks noChangeAspect="1" noChangeArrowheads="1"/>
            </p:cNvPicPr>
            <p:nvPr/>
          </p:nvPicPr>
          <p:blipFill>
            <a:blip r:embed="rId15" cstate="print"/>
            <a:srcRect/>
            <a:stretch>
              <a:fillRect/>
            </a:stretch>
          </p:blipFill>
          <p:spPr bwMode="auto">
            <a:xfrm>
              <a:off x="6874434" y="5303368"/>
              <a:ext cx="447069" cy="97318"/>
            </a:xfrm>
            <a:prstGeom prst="rect">
              <a:avLst/>
            </a:prstGeom>
            <a:noFill/>
            <a:ln w="9525">
              <a:noFill/>
              <a:miter lim="800000"/>
              <a:headEnd/>
              <a:tailEnd/>
            </a:ln>
          </p:spPr>
        </p:pic>
        <p:pic>
          <p:nvPicPr>
            <p:cNvPr id="23590" name="Picture 238" descr="EXSeriesC"/>
            <p:cNvPicPr>
              <a:picLocks noChangeAspect="1" noChangeArrowheads="1"/>
            </p:cNvPicPr>
            <p:nvPr/>
          </p:nvPicPr>
          <p:blipFill>
            <a:blip r:embed="rId15" cstate="print"/>
            <a:srcRect/>
            <a:stretch>
              <a:fillRect/>
            </a:stretch>
          </p:blipFill>
          <p:spPr bwMode="auto">
            <a:xfrm>
              <a:off x="7387686" y="5303368"/>
              <a:ext cx="447069" cy="97318"/>
            </a:xfrm>
            <a:prstGeom prst="rect">
              <a:avLst/>
            </a:prstGeom>
            <a:noFill/>
            <a:ln w="9525">
              <a:noFill/>
              <a:miter lim="800000"/>
              <a:headEnd/>
              <a:tailEnd/>
            </a:ln>
          </p:spPr>
        </p:pic>
        <p:pic>
          <p:nvPicPr>
            <p:cNvPr id="23591" name="Picture 238" descr="EXSeriesC"/>
            <p:cNvPicPr>
              <a:picLocks noChangeAspect="1" noChangeArrowheads="1"/>
            </p:cNvPicPr>
            <p:nvPr/>
          </p:nvPicPr>
          <p:blipFill>
            <a:blip r:embed="rId15" cstate="print"/>
            <a:srcRect/>
            <a:stretch>
              <a:fillRect/>
            </a:stretch>
          </p:blipFill>
          <p:spPr bwMode="auto">
            <a:xfrm>
              <a:off x="5810504" y="5303368"/>
              <a:ext cx="447069" cy="97318"/>
            </a:xfrm>
            <a:prstGeom prst="rect">
              <a:avLst/>
            </a:prstGeom>
            <a:noFill/>
            <a:ln w="9525">
              <a:noFill/>
              <a:miter lim="800000"/>
              <a:headEnd/>
              <a:tailEnd/>
            </a:ln>
          </p:spPr>
        </p:pic>
        <p:pic>
          <p:nvPicPr>
            <p:cNvPr id="23592" name="Picture 238" descr="EXSeriesC"/>
            <p:cNvPicPr>
              <a:picLocks noChangeAspect="1" noChangeArrowheads="1"/>
            </p:cNvPicPr>
            <p:nvPr/>
          </p:nvPicPr>
          <p:blipFill>
            <a:blip r:embed="rId15" cstate="print"/>
            <a:srcRect/>
            <a:stretch>
              <a:fillRect/>
            </a:stretch>
          </p:blipFill>
          <p:spPr bwMode="auto">
            <a:xfrm>
              <a:off x="6323757" y="5303368"/>
              <a:ext cx="447069" cy="97318"/>
            </a:xfrm>
            <a:prstGeom prst="rect">
              <a:avLst/>
            </a:prstGeom>
            <a:noFill/>
            <a:ln w="9525">
              <a:noFill/>
              <a:miter lim="800000"/>
              <a:headEnd/>
              <a:tailEnd/>
            </a:ln>
          </p:spPr>
        </p:pic>
        <p:pic>
          <p:nvPicPr>
            <p:cNvPr id="23593" name="Picture 238" descr="EXSeriesC"/>
            <p:cNvPicPr>
              <a:picLocks noChangeAspect="1" noChangeArrowheads="1"/>
            </p:cNvPicPr>
            <p:nvPr/>
          </p:nvPicPr>
          <p:blipFill>
            <a:blip r:embed="rId15" cstate="print"/>
            <a:srcRect/>
            <a:stretch>
              <a:fillRect/>
            </a:stretch>
          </p:blipFill>
          <p:spPr bwMode="auto">
            <a:xfrm>
              <a:off x="7900939" y="5303368"/>
              <a:ext cx="447069" cy="97318"/>
            </a:xfrm>
            <a:prstGeom prst="rect">
              <a:avLst/>
            </a:prstGeom>
            <a:noFill/>
            <a:ln w="9525">
              <a:noFill/>
              <a:miter lim="800000"/>
              <a:headEnd/>
              <a:tailEnd/>
            </a:ln>
          </p:spPr>
        </p:pic>
        <p:pic>
          <p:nvPicPr>
            <p:cNvPr id="23594" name="Picture 238" descr="EXSeriesC"/>
            <p:cNvPicPr>
              <a:picLocks noChangeAspect="1" noChangeArrowheads="1"/>
            </p:cNvPicPr>
            <p:nvPr/>
          </p:nvPicPr>
          <p:blipFill>
            <a:blip r:embed="rId15" cstate="print"/>
            <a:srcRect/>
            <a:stretch>
              <a:fillRect/>
            </a:stretch>
          </p:blipFill>
          <p:spPr bwMode="auto">
            <a:xfrm>
              <a:off x="8414192" y="5303368"/>
              <a:ext cx="447069" cy="97318"/>
            </a:xfrm>
            <a:prstGeom prst="rect">
              <a:avLst/>
            </a:prstGeom>
            <a:noFill/>
            <a:ln w="9525">
              <a:noFill/>
              <a:miter lim="800000"/>
              <a:headEnd/>
              <a:tailEnd/>
            </a:ln>
          </p:spPr>
        </p:pic>
        <p:pic>
          <p:nvPicPr>
            <p:cNvPr id="23595" name="Picture 159"/>
            <p:cNvPicPr>
              <a:picLocks noChangeAspect="1" noChangeArrowheads="1"/>
            </p:cNvPicPr>
            <p:nvPr/>
          </p:nvPicPr>
          <p:blipFill>
            <a:blip r:embed="rId16" cstate="print"/>
            <a:srcRect/>
            <a:stretch>
              <a:fillRect/>
            </a:stretch>
          </p:blipFill>
          <p:spPr bwMode="invGray">
            <a:xfrm>
              <a:off x="6363911" y="2145938"/>
              <a:ext cx="375316" cy="619952"/>
            </a:xfrm>
            <a:prstGeom prst="rect">
              <a:avLst/>
            </a:prstGeom>
            <a:noFill/>
            <a:ln w="28575" algn="ctr">
              <a:noFill/>
              <a:miter lim="800000"/>
              <a:headEnd/>
              <a:tailEnd/>
            </a:ln>
          </p:spPr>
        </p:pic>
        <p:pic>
          <p:nvPicPr>
            <p:cNvPr id="23596" name="Picture 160"/>
            <p:cNvPicPr>
              <a:picLocks noChangeAspect="1" noChangeArrowheads="1"/>
            </p:cNvPicPr>
            <p:nvPr/>
          </p:nvPicPr>
          <p:blipFill>
            <a:blip r:embed="rId16" cstate="print"/>
            <a:srcRect/>
            <a:stretch>
              <a:fillRect/>
            </a:stretch>
          </p:blipFill>
          <p:spPr bwMode="invGray">
            <a:xfrm>
              <a:off x="7048247" y="2145938"/>
              <a:ext cx="375316" cy="619952"/>
            </a:xfrm>
            <a:prstGeom prst="rect">
              <a:avLst/>
            </a:prstGeom>
            <a:noFill/>
            <a:ln w="28575" algn="ctr">
              <a:noFill/>
              <a:miter lim="800000"/>
              <a:headEnd/>
              <a:tailEnd/>
            </a:ln>
          </p:spPr>
        </p:pic>
        <p:sp>
          <p:nvSpPr>
            <p:cNvPr id="23597" name="Text Box 198"/>
            <p:cNvSpPr txBox="1">
              <a:spLocks noChangeAspect="1" noChangeArrowheads="1"/>
            </p:cNvSpPr>
            <p:nvPr/>
          </p:nvSpPr>
          <p:spPr bwMode="auto">
            <a:xfrm>
              <a:off x="4730976" y="4378745"/>
              <a:ext cx="864811" cy="316578"/>
            </a:xfrm>
            <a:prstGeom prst="rect">
              <a:avLst/>
            </a:prstGeom>
            <a:noFill/>
            <a:ln w="9525">
              <a:noFill/>
              <a:miter lim="800000"/>
              <a:headEnd/>
              <a:tailEnd/>
            </a:ln>
          </p:spPr>
          <p:txBody>
            <a:bodyPr lIns="0" tIns="0" rIns="0" bIns="0" anchor="ctr"/>
            <a:lstStyle/>
            <a:p>
              <a:pPr algn="ctr">
                <a:lnSpc>
                  <a:spcPct val="90000"/>
                </a:lnSpc>
              </a:pPr>
              <a:endParaRPr lang="en-US" sz="1000" b="1">
                <a:ea typeface="ヒラギノ角ゴ Pro W3"/>
                <a:cs typeface="ヒラギノ角ゴ Pro W3"/>
              </a:endParaRPr>
            </a:p>
          </p:txBody>
        </p:sp>
        <p:sp>
          <p:nvSpPr>
            <p:cNvPr id="23598" name="Text Box 198"/>
            <p:cNvSpPr txBox="1">
              <a:spLocks noChangeAspect="1" noChangeArrowheads="1"/>
            </p:cNvSpPr>
            <p:nvPr/>
          </p:nvSpPr>
          <p:spPr bwMode="auto">
            <a:xfrm>
              <a:off x="4561645" y="5091936"/>
              <a:ext cx="930728" cy="126004"/>
            </a:xfrm>
            <a:prstGeom prst="rect">
              <a:avLst/>
            </a:prstGeom>
            <a:noFill/>
            <a:ln w="9525">
              <a:noFill/>
              <a:miter lim="800000"/>
              <a:headEnd/>
              <a:tailEnd/>
            </a:ln>
          </p:spPr>
          <p:txBody>
            <a:bodyPr tIns="0" bIns="0" anchor="ctr">
              <a:spAutoFit/>
            </a:bodyPr>
            <a:lstStyle/>
            <a:p>
              <a:pPr algn="r">
                <a:lnSpc>
                  <a:spcPct val="90000"/>
                </a:lnSpc>
              </a:pPr>
              <a:endParaRPr lang="en-US" sz="800" b="1">
                <a:ea typeface="ヒラギノ角ゴ Pro W3"/>
                <a:cs typeface="ヒラギノ角ゴ Pro W3"/>
              </a:endParaRPr>
            </a:p>
          </p:txBody>
        </p:sp>
      </p:grpSp>
      <p:sp>
        <p:nvSpPr>
          <p:cNvPr id="23556" name="TextBox 589"/>
          <p:cNvSpPr txBox="1">
            <a:spLocks noChangeArrowheads="1"/>
          </p:cNvSpPr>
          <p:nvPr/>
        </p:nvSpPr>
        <p:spPr bwMode="auto">
          <a:xfrm>
            <a:off x="-457200" y="2895600"/>
            <a:ext cx="2514600" cy="369887"/>
          </a:xfrm>
          <a:prstGeom prst="rect">
            <a:avLst/>
          </a:prstGeom>
          <a:noFill/>
          <a:ln w="9525">
            <a:noFill/>
            <a:miter lim="800000"/>
            <a:headEnd/>
            <a:tailEnd/>
          </a:ln>
        </p:spPr>
        <p:txBody>
          <a:bodyPr>
            <a:spAutoFit/>
          </a:bodyPr>
          <a:lstStyle/>
          <a:p>
            <a:pPr algn="ctr"/>
            <a:r>
              <a:rPr lang="en-US" dirty="0"/>
              <a:t>BEFORE</a:t>
            </a:r>
          </a:p>
        </p:txBody>
      </p:sp>
      <p:sp>
        <p:nvSpPr>
          <p:cNvPr id="23557" name="TextBox 590"/>
          <p:cNvSpPr txBox="1">
            <a:spLocks noChangeArrowheads="1"/>
          </p:cNvSpPr>
          <p:nvPr/>
        </p:nvSpPr>
        <p:spPr bwMode="auto">
          <a:xfrm>
            <a:off x="3810000" y="2895600"/>
            <a:ext cx="2514600" cy="369887"/>
          </a:xfrm>
          <a:prstGeom prst="rect">
            <a:avLst/>
          </a:prstGeom>
          <a:noFill/>
          <a:ln w="9525">
            <a:noFill/>
            <a:miter lim="800000"/>
            <a:headEnd/>
            <a:tailEnd/>
          </a:ln>
        </p:spPr>
        <p:txBody>
          <a:bodyPr>
            <a:spAutoFit/>
          </a:bodyPr>
          <a:lstStyle/>
          <a:p>
            <a:pPr algn="ctr"/>
            <a:r>
              <a:rPr lang="en-US" dirty="0"/>
              <a:t>AFTER</a:t>
            </a:r>
          </a:p>
        </p:txBody>
      </p:sp>
      <p:sp>
        <p:nvSpPr>
          <p:cNvPr id="23558" name="Rectangle 241"/>
          <p:cNvSpPr>
            <a:spLocks noChangeArrowheads="1"/>
          </p:cNvSpPr>
          <p:nvPr/>
        </p:nvSpPr>
        <p:spPr bwMode="invGray">
          <a:xfrm>
            <a:off x="4572000" y="2819400"/>
            <a:ext cx="4343400" cy="3352800"/>
          </a:xfrm>
          <a:prstGeom prst="roundRect">
            <a:avLst>
              <a:gd name="adj" fmla="val 0"/>
            </a:avLst>
          </a:prstGeom>
          <a:noFill/>
          <a:ln w="38100" algn="ctr">
            <a:solidFill>
              <a:schemeClr val="accent1"/>
            </a:solidFill>
            <a:round/>
            <a:headEnd/>
            <a:tailEnd/>
          </a:ln>
        </p:spPr>
        <p:txBody>
          <a:bodyPr tIns="0" bIns="0" anchor="b" anchorCtr="1"/>
          <a:lstStyle/>
          <a:p>
            <a:pPr algn="ctr">
              <a:lnSpc>
                <a:spcPct val="90000"/>
              </a:lnSpc>
            </a:pPr>
            <a:endParaRPr lang="en-US" sz="2200" b="1" i="1"/>
          </a:p>
        </p:txBody>
      </p:sp>
      <p:sp>
        <p:nvSpPr>
          <p:cNvPr id="404" name="TextBox 403"/>
          <p:cNvSpPr txBox="1"/>
          <p:nvPr/>
        </p:nvSpPr>
        <p:spPr>
          <a:xfrm>
            <a:off x="304800" y="1028700"/>
            <a:ext cx="8534400" cy="914400"/>
          </a:xfrm>
          <a:prstGeom prst="rect">
            <a:avLst/>
          </a:prstGeom>
          <a:solidFill>
            <a:schemeClr val="accent5">
              <a:lumMod val="75000"/>
            </a:schemeClr>
          </a:solidFill>
          <a:ln w="25400">
            <a:solidFill>
              <a:schemeClr val="accent1">
                <a:lumMod val="75000"/>
              </a:schemeClr>
            </a:solidFill>
          </a:ln>
          <a:effectLst>
            <a:outerShdw blurRad="50800" dist="38100" dir="2700000" algn="tl" rotWithShape="0">
              <a:prstClr val="black">
                <a:alpha val="40000"/>
              </a:prstClr>
            </a:outerShdw>
          </a:effectLst>
        </p:spPr>
        <p:txBody>
          <a:bodyPr tIns="91440" bIns="91440"/>
          <a:lstStyle/>
          <a:p>
            <a:pPr marL="177800" indent="-177800">
              <a:lnSpc>
                <a:spcPts val="1900"/>
              </a:lnSpc>
              <a:spcAft>
                <a:spcPts val="600"/>
              </a:spcAft>
              <a:buClr>
                <a:srgbClr val="4D4D4D"/>
              </a:buClr>
              <a:tabLst>
                <a:tab pos="177800" algn="l"/>
              </a:tabLst>
              <a:defRPr/>
            </a:pPr>
            <a:endParaRPr lang="en-US" sz="1500" dirty="0">
              <a:solidFill>
                <a:srgbClr val="494949"/>
              </a:solidFill>
            </a:endParaRPr>
          </a:p>
        </p:txBody>
      </p:sp>
      <p:sp>
        <p:nvSpPr>
          <p:cNvPr id="405" name="Rectangle 404"/>
          <p:cNvSpPr/>
          <p:nvPr/>
        </p:nvSpPr>
        <p:spPr>
          <a:xfrm>
            <a:off x="304800" y="1143000"/>
            <a:ext cx="8534400" cy="68580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6" name="Rectangle 405"/>
          <p:cNvSpPr/>
          <p:nvPr/>
        </p:nvSpPr>
        <p:spPr>
          <a:xfrm>
            <a:off x="304800" y="1143000"/>
            <a:ext cx="8534400"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8" name="TextBox 407"/>
          <p:cNvSpPr txBox="1">
            <a:spLocks noChangeArrowheads="1"/>
          </p:cNvSpPr>
          <p:nvPr/>
        </p:nvSpPr>
        <p:spPr bwMode="auto">
          <a:xfrm>
            <a:off x="1828800" y="1962150"/>
            <a:ext cx="5562600" cy="923330"/>
          </a:xfrm>
          <a:prstGeom prst="rect">
            <a:avLst/>
          </a:prstGeom>
          <a:noFill/>
          <a:ln w="9525">
            <a:noFill/>
            <a:miter lim="800000"/>
            <a:headEnd/>
            <a:tailEnd/>
          </a:ln>
        </p:spPr>
        <p:txBody>
          <a:bodyPr>
            <a:spAutoFit/>
          </a:bodyPr>
          <a:lstStyle/>
          <a:p>
            <a:pPr algn="ctr"/>
            <a:r>
              <a:rPr lang="en-US" b="1" dirty="0" smtClean="0">
                <a:ea typeface="ＭＳ Ｐゴシック" pitchFamily="34" charset="-128"/>
              </a:rPr>
              <a:t/>
            </a:r>
            <a:br>
              <a:rPr lang="en-US" b="1" dirty="0" smtClean="0">
                <a:ea typeface="ＭＳ Ｐゴシック" pitchFamily="34" charset="-128"/>
              </a:rPr>
            </a:br>
            <a:r>
              <a:rPr lang="en-US" b="1" dirty="0" smtClean="0">
                <a:ea typeface="ＭＳ Ｐゴシック" pitchFamily="34" charset="-128"/>
              </a:rPr>
              <a:t>Fewer </a:t>
            </a:r>
            <a:r>
              <a:rPr lang="en-US" b="1" dirty="0">
                <a:ea typeface="ＭＳ Ｐゴシック" pitchFamily="34" charset="-128"/>
              </a:rPr>
              <a:t>devices to </a:t>
            </a:r>
            <a:r>
              <a:rPr lang="en-US" b="1" dirty="0" smtClean="0">
                <a:ea typeface="ＭＳ Ｐゴシック" pitchFamily="34" charset="-128"/>
              </a:rPr>
              <a:t>manage: 44 -&gt; 4</a:t>
            </a:r>
            <a:endParaRPr lang="en-US" b="1" dirty="0">
              <a:ea typeface="ＭＳ Ｐゴシック" pitchFamily="34" charset="-128"/>
            </a:endParaRPr>
          </a:p>
          <a:p>
            <a:endParaRPr lang="en-US" dirty="0"/>
          </a:p>
        </p:txBody>
      </p:sp>
      <p:sp>
        <p:nvSpPr>
          <p:cNvPr id="409" name="Rectangle 408"/>
          <p:cNvSpPr/>
          <p:nvPr/>
        </p:nvSpPr>
        <p:spPr>
          <a:xfrm>
            <a:off x="304800" y="1295400"/>
            <a:ext cx="8534400" cy="400050"/>
          </a:xfrm>
          <a:prstGeom prst="rect">
            <a:avLst/>
          </a:prstGeom>
          <a:ln>
            <a:noFill/>
          </a:ln>
        </p:spPr>
        <p:txBody>
          <a:bodyPr>
            <a:spAutoFit/>
          </a:bodyPr>
          <a:lstStyle/>
          <a:p>
            <a:pPr algn="ctr">
              <a:defRPr/>
            </a:pPr>
            <a:r>
              <a:rPr lang="en-US" sz="2000" b="1" dirty="0">
                <a:solidFill>
                  <a:schemeClr val="bg1"/>
                </a:solidFill>
                <a:effectLst>
                  <a:outerShdw blurRad="50800" dist="38100" dir="2700000" algn="tl" rotWithShape="0">
                    <a:prstClr val="black">
                      <a:alpha val="40000"/>
                    </a:prstClr>
                  </a:outerShdw>
                </a:effectLst>
              </a:rPr>
              <a:t>SIMPLIFICATION</a:t>
            </a:r>
          </a:p>
        </p:txBody>
      </p:sp>
      <p:sp>
        <p:nvSpPr>
          <p:cNvPr id="407" name="Rectangle 118"/>
          <p:cNvSpPr txBox="1">
            <a:spLocks noChangeArrowheads="1"/>
          </p:cNvSpPr>
          <p:nvPr/>
        </p:nvSpPr>
        <p:spPr>
          <a:xfrm>
            <a:off x="476250" y="609600"/>
            <a:ext cx="8220075" cy="387350"/>
          </a:xfrm>
          <a:prstGeom prst="rect">
            <a:avLst/>
          </a:prstGeom>
        </p:spPr>
        <p:txBody>
          <a:bodyPr>
            <a:normAutofit fontScale="97500" lnSpcReduction="10000"/>
          </a:bodyPr>
          <a:lstStyle/>
          <a:p>
            <a:pPr marL="0" marR="0" lvl="0" indent="0" algn="l" defTabSz="457200" rtl="0" eaLnBrk="0" fontAlgn="base" latinLnBrk="0" hangingPunct="0">
              <a:lnSpc>
                <a:spcPct val="90000"/>
              </a:lnSpc>
              <a:spcBef>
                <a:spcPct val="0"/>
              </a:spcBef>
              <a:spcAft>
                <a:spcPct val="20000"/>
              </a:spcAft>
              <a:buClrTx/>
              <a:buSzTx/>
              <a:buFontTx/>
              <a:buNone/>
              <a:tabLst/>
              <a:defRPr/>
            </a:pPr>
            <a:r>
              <a:rPr kumimoji="0" lang="en-US" sz="2400" b="1" i="0" u="none" strike="noStrike" kern="1200" cap="all" spc="0" normalizeH="0" baseline="0" noProof="0" dirty="0" smtClean="0">
                <a:ln>
                  <a:noFill/>
                </a:ln>
                <a:solidFill>
                  <a:srgbClr val="292929"/>
                </a:solidFill>
                <a:effectLst/>
                <a:uLnTx/>
                <a:uFillTx/>
                <a:latin typeface="Arial" pitchFamily="34" charset="0"/>
                <a:ea typeface="+mj-ea"/>
                <a:cs typeface="+mj-cs"/>
              </a:rPr>
              <a:t>Network Device Clustering</a:t>
            </a:r>
            <a:endParaRPr kumimoji="0" lang="en-US" sz="2400" b="1" i="1" u="none" strike="noStrike" kern="1200" cap="all" spc="0" normalizeH="0" baseline="0" noProof="0" dirty="0">
              <a:ln>
                <a:noFill/>
              </a:ln>
              <a:solidFill>
                <a:srgbClr val="292929"/>
              </a:solidFill>
              <a:effectLst/>
              <a:uLnTx/>
              <a:uFillTx/>
              <a:latin typeface="Arial" pitchFamily="34" charset="0"/>
              <a:ea typeface="+mj-ea"/>
              <a:cs typeface="+mj-cs"/>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8"/>
                                        </p:tgtEl>
                                        <p:attrNameLst>
                                          <p:attrName>style.visibility</p:attrName>
                                        </p:attrNameLst>
                                      </p:cBhvr>
                                      <p:to>
                                        <p:strVal val="visible"/>
                                      </p:to>
                                    </p:set>
                                    <p:animEffect transition="in" filter="fade">
                                      <p:cBhvr>
                                        <p:cTn id="7" dur="2000"/>
                                        <p:tgtEl>
                                          <p:spTgt spid="4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ctangle 7"/>
          <p:cNvPicPr>
            <a:picLocks noChangeArrowheads="1"/>
          </p:cNvPicPr>
          <p:nvPr/>
        </p:nvPicPr>
        <p:blipFill>
          <a:blip r:embed="rId3" cstate="print"/>
          <a:srcRect l="3659" t="4333" r="3659"/>
          <a:stretch>
            <a:fillRect/>
          </a:stretch>
        </p:blipFill>
        <p:spPr bwMode="blackWhite">
          <a:xfrm>
            <a:off x="1143000" y="4724400"/>
            <a:ext cx="2514600" cy="12954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Technology approaches</a:t>
            </a:r>
            <a:endParaRPr lang="en-US" dirty="0"/>
          </a:p>
        </p:txBody>
      </p:sp>
      <p:grpSp>
        <p:nvGrpSpPr>
          <p:cNvPr id="5" name="Group 7"/>
          <p:cNvGrpSpPr/>
          <p:nvPr/>
        </p:nvGrpSpPr>
        <p:grpSpPr>
          <a:xfrm>
            <a:off x="473963" y="1090730"/>
            <a:ext cx="3890034" cy="3163582"/>
            <a:chOff x="473963" y="1319330"/>
            <a:chExt cx="3890034" cy="3163582"/>
          </a:xfrm>
        </p:grpSpPr>
        <p:sp>
          <p:nvSpPr>
            <p:cNvPr id="4" name="TextBox 3"/>
            <p:cNvSpPr txBox="1"/>
            <p:nvPr/>
          </p:nvSpPr>
          <p:spPr>
            <a:xfrm>
              <a:off x="473963" y="1651368"/>
              <a:ext cx="3866025" cy="2831544"/>
            </a:xfrm>
            <a:prstGeom prst="rect">
              <a:avLst/>
            </a:prstGeom>
            <a:solidFill>
              <a:srgbClr val="E7E1D5"/>
            </a:solidFill>
          </p:spPr>
          <p:txBody>
            <a:bodyPr wrap="square" lIns="274320" tIns="457200" rIns="274320" bIns="274320" rtlCol="0">
              <a:spAutoFit/>
            </a:bodyPr>
            <a:lstStyle/>
            <a:p>
              <a:pPr marL="177800" indent="-177800">
                <a:spcAft>
                  <a:spcPts val="600"/>
                </a:spcAft>
                <a:buClr>
                  <a:srgbClr val="4D4D4D"/>
                </a:buClr>
                <a:buFont typeface="Wingdings" pitchFamily="2" charset="2"/>
                <a:buChar char="§"/>
                <a:tabLst>
                  <a:tab pos="177800" algn="l"/>
                </a:tabLst>
              </a:pPr>
              <a:r>
                <a:rPr lang="es-ES" dirty="0" err="1" smtClean="0">
                  <a:solidFill>
                    <a:srgbClr val="4D4D4D"/>
                  </a:solidFill>
                </a:rPr>
                <a:t>Facts</a:t>
              </a:r>
              <a:endParaRPr lang="es-ES" dirty="0" smtClean="0">
                <a:solidFill>
                  <a:srgbClr val="4D4D4D"/>
                </a:solidFill>
              </a:endParaRPr>
            </a:p>
            <a:p>
              <a:pPr marL="635000" lvl="1" indent="-177800">
                <a:spcAft>
                  <a:spcPts val="600"/>
                </a:spcAft>
                <a:buClr>
                  <a:srgbClr val="4D4D4D"/>
                </a:buClr>
                <a:buFont typeface="Wingdings" pitchFamily="2" charset="2"/>
                <a:buChar char="§"/>
                <a:tabLst>
                  <a:tab pos="177800" algn="l"/>
                </a:tabLst>
              </a:pPr>
              <a:r>
                <a:rPr lang="es-ES" dirty="0" err="1" smtClean="0">
                  <a:solidFill>
                    <a:srgbClr val="4D4D4D"/>
                  </a:solidFill>
                </a:rPr>
                <a:t>Simplify</a:t>
              </a:r>
              <a:r>
                <a:rPr lang="es-ES" dirty="0" smtClean="0">
                  <a:solidFill>
                    <a:srgbClr val="4D4D4D"/>
                  </a:solidFill>
                </a:rPr>
                <a:t> </a:t>
              </a:r>
              <a:r>
                <a:rPr lang="es-ES" dirty="0" err="1" smtClean="0">
                  <a:solidFill>
                    <a:srgbClr val="4D4D4D"/>
                  </a:solidFill>
                </a:rPr>
                <a:t>operations</a:t>
              </a:r>
              <a:endParaRPr lang="es-ES" dirty="0" smtClean="0">
                <a:solidFill>
                  <a:srgbClr val="4D4D4D"/>
                </a:solidFill>
              </a:endParaRPr>
            </a:p>
            <a:p>
              <a:pPr marL="635000" lvl="1" indent="-177800">
                <a:spcAft>
                  <a:spcPts val="600"/>
                </a:spcAft>
                <a:buClr>
                  <a:srgbClr val="4D4D4D"/>
                </a:buClr>
                <a:buFont typeface="Wingdings" pitchFamily="2" charset="2"/>
                <a:buChar char="§"/>
                <a:tabLst>
                  <a:tab pos="177800" algn="l"/>
                </a:tabLst>
              </a:pPr>
              <a:r>
                <a:rPr lang="es-ES" dirty="0" err="1" smtClean="0">
                  <a:solidFill>
                    <a:srgbClr val="4D4D4D"/>
                  </a:solidFill>
                </a:rPr>
                <a:t>Behaves</a:t>
              </a:r>
              <a:r>
                <a:rPr lang="es-ES" dirty="0" smtClean="0">
                  <a:solidFill>
                    <a:srgbClr val="4D4D4D"/>
                  </a:solidFill>
                </a:rPr>
                <a:t> as a single </a:t>
              </a:r>
              <a:r>
                <a:rPr lang="es-ES" dirty="0" err="1" smtClean="0">
                  <a:solidFill>
                    <a:srgbClr val="4D4D4D"/>
                  </a:solidFill>
                </a:rPr>
                <a:t>node</a:t>
              </a:r>
              <a:r>
                <a:rPr lang="es-ES" dirty="0" smtClean="0">
                  <a:solidFill>
                    <a:srgbClr val="4D4D4D"/>
                  </a:solidFill>
                </a:rPr>
                <a:t> </a:t>
              </a:r>
              <a:r>
                <a:rPr lang="es-ES" dirty="0" err="1" smtClean="0">
                  <a:solidFill>
                    <a:srgbClr val="4D4D4D"/>
                  </a:solidFill>
                </a:rPr>
                <a:t>both</a:t>
              </a:r>
              <a:r>
                <a:rPr lang="es-ES" dirty="0" smtClean="0">
                  <a:solidFill>
                    <a:srgbClr val="4D4D4D"/>
                  </a:solidFill>
                </a:rPr>
                <a:t> at L2 &amp; L3 </a:t>
              </a:r>
              <a:r>
                <a:rPr lang="es-ES" dirty="0" err="1" smtClean="0">
                  <a:solidFill>
                    <a:srgbClr val="4D4D4D"/>
                  </a:solidFill>
                </a:rPr>
                <a:t>layers</a:t>
              </a:r>
              <a:r>
                <a:rPr lang="es-ES" dirty="0" smtClean="0">
                  <a:solidFill>
                    <a:srgbClr val="4D4D4D"/>
                  </a:solidFill>
                </a:rPr>
                <a:t> so </a:t>
              </a:r>
              <a:r>
                <a:rPr lang="es-ES" dirty="0" err="1" smtClean="0">
                  <a:solidFill>
                    <a:srgbClr val="4D4D4D"/>
                  </a:solidFill>
                </a:rPr>
                <a:t>it</a:t>
              </a:r>
              <a:r>
                <a:rPr lang="es-ES" dirty="0" smtClean="0">
                  <a:solidFill>
                    <a:srgbClr val="4D4D4D"/>
                  </a:solidFill>
                </a:rPr>
                <a:t> </a:t>
              </a:r>
              <a:r>
                <a:rPr lang="es-ES" dirty="0" err="1" smtClean="0">
                  <a:solidFill>
                    <a:srgbClr val="4D4D4D"/>
                  </a:solidFill>
                </a:rPr>
                <a:t>inherits</a:t>
              </a:r>
              <a:r>
                <a:rPr lang="es-ES" dirty="0" smtClean="0">
                  <a:solidFill>
                    <a:srgbClr val="4D4D4D"/>
                  </a:solidFill>
                </a:rPr>
                <a:t> </a:t>
              </a:r>
              <a:r>
                <a:rPr lang="es-ES" dirty="0" err="1" smtClean="0">
                  <a:solidFill>
                    <a:srgbClr val="4D4D4D"/>
                  </a:solidFill>
                </a:rPr>
                <a:t>all</a:t>
              </a:r>
              <a:r>
                <a:rPr lang="es-ES" dirty="0" smtClean="0">
                  <a:solidFill>
                    <a:srgbClr val="4D4D4D"/>
                  </a:solidFill>
                </a:rPr>
                <a:t> </a:t>
              </a:r>
              <a:r>
                <a:rPr lang="es-ES" dirty="0" err="1" smtClean="0">
                  <a:solidFill>
                    <a:srgbClr val="4D4D4D"/>
                  </a:solidFill>
                </a:rPr>
                <a:t>benefits</a:t>
              </a:r>
              <a:r>
                <a:rPr lang="es-ES" dirty="0" smtClean="0">
                  <a:solidFill>
                    <a:srgbClr val="4D4D4D"/>
                  </a:solidFill>
                </a:rPr>
                <a:t> </a:t>
              </a:r>
              <a:r>
                <a:rPr lang="es-ES" dirty="0" err="1" smtClean="0">
                  <a:solidFill>
                    <a:srgbClr val="4D4D4D"/>
                  </a:solidFill>
                </a:rPr>
                <a:t>found</a:t>
              </a:r>
              <a:r>
                <a:rPr lang="es-ES" dirty="0" smtClean="0">
                  <a:solidFill>
                    <a:srgbClr val="4D4D4D"/>
                  </a:solidFill>
                </a:rPr>
                <a:t> in L2 </a:t>
              </a:r>
              <a:r>
                <a:rPr lang="es-ES" dirty="0" err="1" smtClean="0">
                  <a:solidFill>
                    <a:srgbClr val="4D4D4D"/>
                  </a:solidFill>
                </a:rPr>
                <a:t>Table</a:t>
              </a:r>
              <a:r>
                <a:rPr lang="es-ES" dirty="0" smtClean="0">
                  <a:solidFill>
                    <a:srgbClr val="4D4D4D"/>
                  </a:solidFill>
                </a:rPr>
                <a:t> </a:t>
              </a:r>
              <a:r>
                <a:rPr lang="es-ES" dirty="0" err="1" smtClean="0">
                  <a:solidFill>
                    <a:srgbClr val="4D4D4D"/>
                  </a:solidFill>
                </a:rPr>
                <a:t>Synch</a:t>
              </a:r>
              <a:r>
                <a:rPr lang="es-ES" dirty="0" smtClean="0">
                  <a:solidFill>
                    <a:srgbClr val="4D4D4D"/>
                  </a:solidFill>
                </a:rPr>
                <a:t> </a:t>
              </a:r>
              <a:r>
                <a:rPr lang="es-ES" dirty="0" err="1" smtClean="0">
                  <a:solidFill>
                    <a:srgbClr val="4D4D4D"/>
                  </a:solidFill>
                </a:rPr>
                <a:t>approach</a:t>
              </a:r>
              <a:endParaRPr lang="es-ES" dirty="0" smtClean="0">
                <a:solidFill>
                  <a:srgbClr val="4D4D4D"/>
                </a:solidFill>
              </a:endParaRPr>
            </a:p>
          </p:txBody>
        </p:sp>
        <p:sp>
          <p:nvSpPr>
            <p:cNvPr id="3" name="AutoShape 3"/>
            <p:cNvSpPr>
              <a:spLocks noChangeArrowheads="1"/>
            </p:cNvSpPr>
            <p:nvPr/>
          </p:nvSpPr>
          <p:spPr bwMode="gray">
            <a:xfrm>
              <a:off x="482601" y="1319330"/>
              <a:ext cx="3881396" cy="548640"/>
            </a:xfrm>
            <a:prstGeom prst="roundRect">
              <a:avLst>
                <a:gd name="adj" fmla="val 16667"/>
              </a:avLst>
            </a:prstGeom>
            <a:solidFill>
              <a:srgbClr val="5D87A1"/>
            </a:solidFill>
            <a:ln w="28575" algn="ctr">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lIns="91440" tIns="91440" bIns="91440" anchor="ctr"/>
            <a:lstStyle/>
            <a:p>
              <a:pPr algn="ctr">
                <a:spcBef>
                  <a:spcPct val="0"/>
                </a:spcBef>
              </a:pPr>
              <a:r>
                <a:rPr lang="es-ES" sz="2000" smtClean="0">
                  <a:solidFill>
                    <a:schemeClr val="bg1"/>
                  </a:solidFill>
                </a:rPr>
                <a:t>Control Plane Unification</a:t>
              </a:r>
              <a:endParaRPr lang="en-US" sz="2000" dirty="0">
                <a:solidFill>
                  <a:schemeClr val="bg1"/>
                </a:solidFill>
              </a:endParaRPr>
            </a:p>
          </p:txBody>
        </p:sp>
      </p:grpSp>
      <p:grpSp>
        <p:nvGrpSpPr>
          <p:cNvPr id="8" name="Group 8"/>
          <p:cNvGrpSpPr/>
          <p:nvPr/>
        </p:nvGrpSpPr>
        <p:grpSpPr>
          <a:xfrm>
            <a:off x="4841246" y="1090730"/>
            <a:ext cx="3890034" cy="3135564"/>
            <a:chOff x="4841246" y="1319330"/>
            <a:chExt cx="3890034" cy="2732873"/>
          </a:xfrm>
        </p:grpSpPr>
        <p:sp>
          <p:nvSpPr>
            <p:cNvPr id="6" name="TextBox 5"/>
            <p:cNvSpPr txBox="1"/>
            <p:nvPr/>
          </p:nvSpPr>
          <p:spPr>
            <a:xfrm>
              <a:off x="4841246" y="1651368"/>
              <a:ext cx="3866025" cy="2400835"/>
            </a:xfrm>
            <a:prstGeom prst="rect">
              <a:avLst/>
            </a:prstGeom>
            <a:solidFill>
              <a:srgbClr val="E7E1D5"/>
            </a:solidFill>
          </p:spPr>
          <p:txBody>
            <a:bodyPr wrap="square" lIns="274320" tIns="457200" rIns="274320" bIns="274320" rtlCol="0">
              <a:spAutoFit/>
            </a:bodyPr>
            <a:lstStyle/>
            <a:p>
              <a:pPr marL="177800" indent="-177800">
                <a:spcAft>
                  <a:spcPts val="600"/>
                </a:spcAft>
                <a:buClr>
                  <a:srgbClr val="4D4D4D"/>
                </a:buClr>
                <a:buFont typeface="Wingdings" pitchFamily="2" charset="2"/>
                <a:buChar char="§"/>
                <a:tabLst>
                  <a:tab pos="177800" algn="l"/>
                </a:tabLst>
              </a:pPr>
              <a:r>
                <a:rPr lang="es-ES" dirty="0" err="1" smtClean="0">
                  <a:solidFill>
                    <a:srgbClr val="4D4D4D"/>
                  </a:solidFill>
                </a:rPr>
                <a:t>Facts</a:t>
              </a:r>
              <a:endParaRPr lang="es-ES" dirty="0" smtClean="0">
                <a:solidFill>
                  <a:srgbClr val="4D4D4D"/>
                </a:solidFill>
              </a:endParaRPr>
            </a:p>
            <a:p>
              <a:pPr marL="635000" lvl="1" indent="-177800">
                <a:spcAft>
                  <a:spcPts val="600"/>
                </a:spcAft>
                <a:buClr>
                  <a:srgbClr val="4D4D4D"/>
                </a:buClr>
                <a:buFont typeface="Wingdings" pitchFamily="2" charset="2"/>
                <a:buChar char="§"/>
                <a:tabLst>
                  <a:tab pos="177800" algn="l"/>
                </a:tabLst>
              </a:pPr>
              <a:r>
                <a:rPr lang="es-ES" dirty="0" err="1" smtClean="0">
                  <a:solidFill>
                    <a:srgbClr val="4D4D4D"/>
                  </a:solidFill>
                </a:rPr>
                <a:t>Distributed</a:t>
              </a:r>
              <a:r>
                <a:rPr lang="es-ES" dirty="0" smtClean="0">
                  <a:solidFill>
                    <a:srgbClr val="4D4D4D"/>
                  </a:solidFill>
                </a:rPr>
                <a:t> link </a:t>
              </a:r>
              <a:r>
                <a:rPr lang="es-ES" dirty="0" err="1" smtClean="0">
                  <a:solidFill>
                    <a:srgbClr val="4D4D4D"/>
                  </a:solidFill>
                </a:rPr>
                <a:t>aggregation</a:t>
              </a:r>
              <a:r>
                <a:rPr lang="es-ES" dirty="0" smtClean="0">
                  <a:solidFill>
                    <a:srgbClr val="4D4D4D"/>
                  </a:solidFill>
                </a:rPr>
                <a:t> (LAG) plus </a:t>
              </a:r>
              <a:r>
                <a:rPr lang="es-ES" dirty="0" err="1" smtClean="0">
                  <a:solidFill>
                    <a:srgbClr val="4D4D4D"/>
                  </a:solidFill>
                </a:rPr>
                <a:t>some</a:t>
              </a:r>
              <a:r>
                <a:rPr lang="es-ES" dirty="0" smtClean="0">
                  <a:solidFill>
                    <a:srgbClr val="4D4D4D"/>
                  </a:solidFill>
                </a:rPr>
                <a:t> L2/L3 </a:t>
              </a:r>
              <a:r>
                <a:rPr lang="es-ES" dirty="0" err="1" smtClean="0">
                  <a:solidFill>
                    <a:srgbClr val="4D4D4D"/>
                  </a:solidFill>
                </a:rPr>
                <a:t>protocols</a:t>
              </a:r>
              <a:r>
                <a:rPr lang="es-ES" dirty="0" smtClean="0">
                  <a:solidFill>
                    <a:srgbClr val="4D4D4D"/>
                  </a:solidFill>
                </a:rPr>
                <a:t> </a:t>
              </a:r>
              <a:r>
                <a:rPr lang="es-ES" dirty="0" err="1" smtClean="0">
                  <a:solidFill>
                    <a:srgbClr val="4D4D4D"/>
                  </a:solidFill>
                </a:rPr>
                <a:t>enhancements</a:t>
              </a:r>
              <a:r>
                <a:rPr lang="es-ES" dirty="0" smtClean="0">
                  <a:solidFill>
                    <a:srgbClr val="4D4D4D"/>
                  </a:solidFill>
                </a:rPr>
                <a:t> </a:t>
              </a:r>
              <a:r>
                <a:rPr lang="es-ES" dirty="0" err="1" smtClean="0">
                  <a:solidFill>
                    <a:srgbClr val="4D4D4D"/>
                  </a:solidFill>
                </a:rPr>
                <a:t>to</a:t>
              </a:r>
              <a:r>
                <a:rPr lang="es-ES" dirty="0" smtClean="0">
                  <a:solidFill>
                    <a:srgbClr val="4D4D4D"/>
                  </a:solidFill>
                </a:rPr>
                <a:t> </a:t>
              </a:r>
              <a:r>
                <a:rPr lang="es-ES" dirty="0" err="1" smtClean="0">
                  <a:solidFill>
                    <a:srgbClr val="4D4D4D"/>
                  </a:solidFill>
                </a:rPr>
                <a:t>minimize</a:t>
              </a:r>
              <a:r>
                <a:rPr lang="es-ES" dirty="0" smtClean="0">
                  <a:solidFill>
                    <a:srgbClr val="4D4D4D"/>
                  </a:solidFill>
                </a:rPr>
                <a:t> </a:t>
              </a:r>
              <a:r>
                <a:rPr lang="es-ES" dirty="0" err="1" smtClean="0">
                  <a:solidFill>
                    <a:srgbClr val="4D4D4D"/>
                  </a:solidFill>
                </a:rPr>
                <a:t>interchassis</a:t>
              </a:r>
              <a:r>
                <a:rPr lang="es-ES" dirty="0" smtClean="0">
                  <a:solidFill>
                    <a:srgbClr val="4D4D4D"/>
                  </a:solidFill>
                </a:rPr>
                <a:t> link load</a:t>
              </a:r>
            </a:p>
          </p:txBody>
        </p:sp>
        <p:sp>
          <p:nvSpPr>
            <p:cNvPr id="7" name="AutoShape 3"/>
            <p:cNvSpPr>
              <a:spLocks noChangeArrowheads="1"/>
            </p:cNvSpPr>
            <p:nvPr/>
          </p:nvSpPr>
          <p:spPr bwMode="gray">
            <a:xfrm>
              <a:off x="4849884" y="1319330"/>
              <a:ext cx="3881396" cy="510454"/>
            </a:xfrm>
            <a:prstGeom prst="roundRect">
              <a:avLst>
                <a:gd name="adj" fmla="val 16667"/>
              </a:avLst>
            </a:prstGeom>
            <a:solidFill>
              <a:srgbClr val="5D87A1"/>
            </a:solidFill>
            <a:ln w="28575" algn="ctr">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lIns="91440" tIns="91440" bIns="91440" anchor="ctr"/>
            <a:lstStyle/>
            <a:p>
              <a:pPr algn="ctr">
                <a:spcBef>
                  <a:spcPct val="0"/>
                </a:spcBef>
              </a:pPr>
              <a:r>
                <a:rPr lang="es-ES" sz="2000" smtClean="0">
                  <a:solidFill>
                    <a:schemeClr val="bg1"/>
                  </a:solidFill>
                </a:rPr>
                <a:t>L2 Table Synch</a:t>
              </a:r>
              <a:endParaRPr lang="en-US" sz="2000" dirty="0">
                <a:solidFill>
                  <a:schemeClr val="bg1"/>
                </a:solidFill>
              </a:endParaRPr>
            </a:p>
          </p:txBody>
        </p:sp>
      </p:grpSp>
      <p:sp>
        <p:nvSpPr>
          <p:cNvPr id="9" name="Line 1410"/>
          <p:cNvSpPr>
            <a:spLocks noChangeShapeType="1"/>
          </p:cNvSpPr>
          <p:nvPr/>
        </p:nvSpPr>
        <p:spPr bwMode="auto">
          <a:xfrm>
            <a:off x="1828800" y="5283200"/>
            <a:ext cx="1142083" cy="0"/>
          </a:xfrm>
          <a:prstGeom prst="line">
            <a:avLst/>
          </a:prstGeom>
          <a:noFill/>
          <a:ln w="25400">
            <a:solidFill>
              <a:schemeClr val="hlink"/>
            </a:solidFill>
            <a:round/>
            <a:headEnd/>
            <a:tailEnd/>
          </a:ln>
        </p:spPr>
        <p:txBody>
          <a:bodyPr wrap="none" lIns="0" tIns="0" rIns="0" bIns="0" anchor="ctr"/>
          <a:lstStyle/>
          <a:p>
            <a:endParaRPr lang="en-US"/>
          </a:p>
        </p:txBody>
      </p:sp>
      <p:pic>
        <p:nvPicPr>
          <p:cNvPr id="10" name="Picture 67" descr="L2-L3-Switch.png"/>
          <p:cNvPicPr preferRelativeResize="0">
            <a:picLocks noChangeAspect="1"/>
          </p:cNvPicPr>
          <p:nvPr/>
        </p:nvPicPr>
        <p:blipFill>
          <a:blip r:embed="rId4" cstate="print"/>
          <a:srcRect/>
          <a:stretch>
            <a:fillRect/>
          </a:stretch>
        </p:blipFill>
        <p:spPr bwMode="auto">
          <a:xfrm>
            <a:off x="1447800" y="4978400"/>
            <a:ext cx="623205" cy="688407"/>
          </a:xfrm>
          <a:prstGeom prst="rect">
            <a:avLst/>
          </a:prstGeom>
          <a:noFill/>
          <a:ln w="19050">
            <a:noFill/>
            <a:miter lim="800000"/>
            <a:headEnd/>
            <a:tailEnd/>
          </a:ln>
        </p:spPr>
      </p:pic>
      <p:pic>
        <p:nvPicPr>
          <p:cNvPr id="11" name="Picture 67" descr="L2-L3-Switch.png"/>
          <p:cNvPicPr preferRelativeResize="0">
            <a:picLocks noChangeAspect="1"/>
          </p:cNvPicPr>
          <p:nvPr/>
        </p:nvPicPr>
        <p:blipFill>
          <a:blip r:embed="rId4" cstate="print"/>
          <a:srcRect/>
          <a:stretch>
            <a:fillRect/>
          </a:stretch>
        </p:blipFill>
        <p:spPr bwMode="auto">
          <a:xfrm>
            <a:off x="2667000" y="4978400"/>
            <a:ext cx="623205" cy="688407"/>
          </a:xfrm>
          <a:prstGeom prst="rect">
            <a:avLst/>
          </a:prstGeom>
          <a:noFill/>
          <a:ln w="19050">
            <a:noFill/>
            <a:miter lim="800000"/>
            <a:headEnd/>
            <a:tailEnd/>
          </a:ln>
        </p:spPr>
      </p:pic>
      <p:sp>
        <p:nvSpPr>
          <p:cNvPr id="13" name="Line 1410"/>
          <p:cNvSpPr>
            <a:spLocks noChangeShapeType="1"/>
          </p:cNvSpPr>
          <p:nvPr/>
        </p:nvSpPr>
        <p:spPr bwMode="auto">
          <a:xfrm>
            <a:off x="6172200" y="5257800"/>
            <a:ext cx="1142083" cy="0"/>
          </a:xfrm>
          <a:prstGeom prst="line">
            <a:avLst/>
          </a:prstGeom>
          <a:noFill/>
          <a:ln w="25400">
            <a:solidFill>
              <a:schemeClr val="hlink"/>
            </a:solidFill>
            <a:round/>
            <a:headEnd/>
            <a:tailEnd/>
          </a:ln>
        </p:spPr>
        <p:txBody>
          <a:bodyPr wrap="none" lIns="0" tIns="0" rIns="0" bIns="0" anchor="ctr"/>
          <a:lstStyle/>
          <a:p>
            <a:endParaRPr lang="en-US"/>
          </a:p>
        </p:txBody>
      </p:sp>
      <p:pic>
        <p:nvPicPr>
          <p:cNvPr id="14" name="Picture 67" descr="L2-L3-Switch.png"/>
          <p:cNvPicPr preferRelativeResize="0">
            <a:picLocks noChangeAspect="1"/>
          </p:cNvPicPr>
          <p:nvPr/>
        </p:nvPicPr>
        <p:blipFill>
          <a:blip r:embed="rId4" cstate="print"/>
          <a:srcRect/>
          <a:stretch>
            <a:fillRect/>
          </a:stretch>
        </p:blipFill>
        <p:spPr bwMode="auto">
          <a:xfrm>
            <a:off x="5791200" y="4953000"/>
            <a:ext cx="623205" cy="688407"/>
          </a:xfrm>
          <a:prstGeom prst="rect">
            <a:avLst/>
          </a:prstGeom>
          <a:noFill/>
          <a:ln w="19050">
            <a:noFill/>
            <a:miter lim="800000"/>
            <a:headEnd/>
            <a:tailEnd/>
          </a:ln>
        </p:spPr>
      </p:pic>
      <p:pic>
        <p:nvPicPr>
          <p:cNvPr id="15" name="Picture 67" descr="L2-L3-Switch.png"/>
          <p:cNvPicPr preferRelativeResize="0">
            <a:picLocks noChangeAspect="1"/>
          </p:cNvPicPr>
          <p:nvPr/>
        </p:nvPicPr>
        <p:blipFill>
          <a:blip r:embed="rId4" cstate="print"/>
          <a:srcRect/>
          <a:stretch>
            <a:fillRect/>
          </a:stretch>
        </p:blipFill>
        <p:spPr bwMode="auto">
          <a:xfrm>
            <a:off x="7010400" y="4953000"/>
            <a:ext cx="623205" cy="688407"/>
          </a:xfrm>
          <a:prstGeom prst="rect">
            <a:avLst/>
          </a:prstGeom>
          <a:noFill/>
          <a:ln w="19050">
            <a:noFill/>
            <a:miter lim="800000"/>
            <a:headEnd/>
            <a:tailEnd/>
          </a:ln>
        </p:spPr>
      </p:pic>
      <p:sp>
        <p:nvSpPr>
          <p:cNvPr id="16" name="Rectangle 15"/>
          <p:cNvSpPr/>
          <p:nvPr/>
        </p:nvSpPr>
        <p:spPr>
          <a:xfrm>
            <a:off x="381000" y="5791200"/>
            <a:ext cx="4267200" cy="369332"/>
          </a:xfrm>
          <a:prstGeom prst="rect">
            <a:avLst/>
          </a:prstGeom>
        </p:spPr>
        <p:txBody>
          <a:bodyPr wrap="square">
            <a:spAutoFit/>
          </a:bodyPr>
          <a:lstStyle/>
          <a:p>
            <a:pPr algn="ctr"/>
            <a:r>
              <a:rPr lang="en-AU" b="1" dirty="0" smtClean="0"/>
              <a:t>Multiple Devices – One Control Plane</a:t>
            </a:r>
          </a:p>
        </p:txBody>
      </p:sp>
      <p:sp>
        <p:nvSpPr>
          <p:cNvPr id="17" name="Rectangle 16"/>
          <p:cNvSpPr/>
          <p:nvPr/>
        </p:nvSpPr>
        <p:spPr>
          <a:xfrm>
            <a:off x="4572000" y="5638800"/>
            <a:ext cx="4267200" cy="646331"/>
          </a:xfrm>
          <a:prstGeom prst="rect">
            <a:avLst/>
          </a:prstGeom>
        </p:spPr>
        <p:txBody>
          <a:bodyPr wrap="square">
            <a:spAutoFit/>
          </a:bodyPr>
          <a:lstStyle/>
          <a:p>
            <a:pPr algn="ctr"/>
            <a:r>
              <a:rPr lang="en-AU" b="1" dirty="0" smtClean="0"/>
              <a:t>Multiple Devices – Enhanced Protocols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Rectangle 266"/>
          <p:cNvSpPr/>
          <p:nvPr/>
        </p:nvSpPr>
        <p:spPr>
          <a:xfrm>
            <a:off x="0" y="5029200"/>
            <a:ext cx="9144000" cy="182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3" name="TextBox 302"/>
          <p:cNvSpPr txBox="1"/>
          <p:nvPr/>
        </p:nvSpPr>
        <p:spPr>
          <a:xfrm>
            <a:off x="309563" y="2057400"/>
            <a:ext cx="2066925" cy="5638800"/>
          </a:xfrm>
          <a:prstGeom prst="rect">
            <a:avLst/>
          </a:prstGeom>
          <a:gradFill>
            <a:gsLst>
              <a:gs pos="0">
                <a:schemeClr val="accent5">
                  <a:lumMod val="75000"/>
                </a:schemeClr>
              </a:gs>
              <a:gs pos="100000">
                <a:schemeClr val="accent1">
                  <a:tint val="23500"/>
                  <a:satMod val="160000"/>
                  <a:alpha val="0"/>
                </a:schemeClr>
              </a:gs>
            </a:gsLst>
            <a:lin ang="5400000" scaled="0"/>
          </a:gradFill>
          <a:ln w="25400">
            <a:gradFill flip="none" rotWithShape="1">
              <a:gsLst>
                <a:gs pos="0">
                  <a:schemeClr val="accent1">
                    <a:tint val="66000"/>
                    <a:satMod val="160000"/>
                    <a:alpha val="0"/>
                  </a:schemeClr>
                </a:gs>
                <a:gs pos="100000">
                  <a:schemeClr val="accent5">
                    <a:lumMod val="50000"/>
                  </a:schemeClr>
                </a:gs>
              </a:gsLst>
              <a:lin ang="16200000" scaled="1"/>
              <a:tileRect/>
            </a:gradFill>
          </a:ln>
          <a:effectLst/>
        </p:spPr>
        <p:txBody>
          <a:bodyPr tIns="91440" bIns="91440"/>
          <a:lstStyle/>
          <a:p>
            <a:pPr marL="177800" indent="-177800">
              <a:lnSpc>
                <a:spcPts val="1900"/>
              </a:lnSpc>
              <a:spcAft>
                <a:spcPts val="600"/>
              </a:spcAft>
              <a:buClr>
                <a:srgbClr val="4D4D4D"/>
              </a:buClr>
              <a:tabLst>
                <a:tab pos="177800" algn="l"/>
              </a:tabLst>
              <a:defRPr/>
            </a:pPr>
            <a:endParaRPr lang="en-US" sz="1500" dirty="0">
              <a:solidFill>
                <a:srgbClr val="494949"/>
              </a:solidFill>
            </a:endParaRPr>
          </a:p>
        </p:txBody>
      </p:sp>
      <p:sp>
        <p:nvSpPr>
          <p:cNvPr id="322" name="Rectangle 321"/>
          <p:cNvSpPr/>
          <p:nvPr/>
        </p:nvSpPr>
        <p:spPr>
          <a:xfrm>
            <a:off x="304800" y="2146300"/>
            <a:ext cx="2057400" cy="68580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4" name="Rectangle 323"/>
          <p:cNvSpPr/>
          <p:nvPr/>
        </p:nvSpPr>
        <p:spPr>
          <a:xfrm>
            <a:off x="238125" y="2274888"/>
            <a:ext cx="2209800" cy="523875"/>
          </a:xfrm>
          <a:prstGeom prst="rect">
            <a:avLst/>
          </a:prstGeom>
          <a:ln>
            <a:noFill/>
          </a:ln>
        </p:spPr>
        <p:txBody>
          <a:bodyPr>
            <a:spAutoFit/>
          </a:bodyPr>
          <a:lstStyle/>
          <a:p>
            <a:pPr algn="ctr">
              <a:defRPr/>
            </a:pPr>
            <a:r>
              <a:rPr lang="en-US" sz="1400" b="1" dirty="0">
                <a:solidFill>
                  <a:schemeClr val="bg1"/>
                </a:solidFill>
                <a:effectLst>
                  <a:outerShdw blurRad="50800" dist="38100" dir="2700000" algn="tl" rotWithShape="0">
                    <a:prstClr val="black">
                      <a:alpha val="40000"/>
                    </a:prstClr>
                  </a:outerShdw>
                </a:effectLst>
              </a:rPr>
              <a:t>INFRASTRUCTURE THAT IS:</a:t>
            </a:r>
          </a:p>
        </p:txBody>
      </p:sp>
      <p:sp>
        <p:nvSpPr>
          <p:cNvPr id="302" name="TextBox 301"/>
          <p:cNvSpPr txBox="1"/>
          <p:nvPr/>
        </p:nvSpPr>
        <p:spPr>
          <a:xfrm>
            <a:off x="6781800" y="2057400"/>
            <a:ext cx="2066925" cy="5638800"/>
          </a:xfrm>
          <a:prstGeom prst="rect">
            <a:avLst/>
          </a:prstGeom>
          <a:gradFill>
            <a:gsLst>
              <a:gs pos="0">
                <a:schemeClr val="accent5">
                  <a:lumMod val="75000"/>
                </a:schemeClr>
              </a:gs>
              <a:gs pos="100000">
                <a:schemeClr val="accent1">
                  <a:tint val="23500"/>
                  <a:satMod val="160000"/>
                  <a:alpha val="0"/>
                </a:schemeClr>
              </a:gs>
            </a:gsLst>
            <a:lin ang="5400000" scaled="0"/>
          </a:gradFill>
          <a:ln w="25400">
            <a:gradFill flip="none" rotWithShape="1">
              <a:gsLst>
                <a:gs pos="0">
                  <a:schemeClr val="accent1">
                    <a:tint val="66000"/>
                    <a:satMod val="160000"/>
                    <a:alpha val="0"/>
                  </a:schemeClr>
                </a:gs>
                <a:gs pos="100000">
                  <a:schemeClr val="accent5">
                    <a:lumMod val="50000"/>
                  </a:schemeClr>
                </a:gs>
              </a:gsLst>
              <a:lin ang="16200000" scaled="1"/>
              <a:tileRect/>
            </a:gradFill>
          </a:ln>
          <a:effectLst/>
        </p:spPr>
        <p:txBody>
          <a:bodyPr tIns="91440" bIns="91440"/>
          <a:lstStyle/>
          <a:p>
            <a:pPr marL="177800" indent="-177800">
              <a:lnSpc>
                <a:spcPts val="1900"/>
              </a:lnSpc>
              <a:spcAft>
                <a:spcPts val="600"/>
              </a:spcAft>
              <a:buClr>
                <a:srgbClr val="4D4D4D"/>
              </a:buClr>
              <a:tabLst>
                <a:tab pos="177800" algn="l"/>
              </a:tabLst>
              <a:defRPr/>
            </a:pPr>
            <a:endParaRPr lang="en-US" sz="1500" dirty="0">
              <a:solidFill>
                <a:srgbClr val="494949"/>
              </a:solidFill>
            </a:endParaRPr>
          </a:p>
        </p:txBody>
      </p:sp>
      <p:sp>
        <p:nvSpPr>
          <p:cNvPr id="323" name="Rectangle 322"/>
          <p:cNvSpPr/>
          <p:nvPr/>
        </p:nvSpPr>
        <p:spPr>
          <a:xfrm>
            <a:off x="6781800" y="2146300"/>
            <a:ext cx="2057400" cy="68580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5874" name="Rectangle 118"/>
          <p:cNvSpPr>
            <a:spLocks noGrp="1" noChangeArrowheads="1"/>
          </p:cNvSpPr>
          <p:nvPr>
            <p:ph type="title"/>
          </p:nvPr>
        </p:nvSpPr>
        <p:spPr/>
        <p:txBody>
          <a:bodyPr>
            <a:normAutofit/>
          </a:bodyPr>
          <a:lstStyle/>
          <a:p>
            <a:pPr>
              <a:defRPr/>
            </a:pPr>
            <a:r>
              <a:rPr dirty="0"/>
              <a:t>Open standards based</a:t>
            </a:r>
            <a:endParaRPr i="1" dirty="0"/>
          </a:p>
        </p:txBody>
      </p:sp>
      <p:sp>
        <p:nvSpPr>
          <p:cNvPr id="273" name="TextBox 272"/>
          <p:cNvSpPr txBox="1"/>
          <p:nvPr/>
        </p:nvSpPr>
        <p:spPr>
          <a:xfrm>
            <a:off x="304800" y="1028700"/>
            <a:ext cx="8534400" cy="914400"/>
          </a:xfrm>
          <a:prstGeom prst="rect">
            <a:avLst/>
          </a:prstGeom>
          <a:solidFill>
            <a:schemeClr val="accent5">
              <a:lumMod val="75000"/>
            </a:schemeClr>
          </a:solidFill>
          <a:ln w="25400">
            <a:solidFill>
              <a:schemeClr val="accent1">
                <a:lumMod val="75000"/>
              </a:schemeClr>
            </a:solidFill>
          </a:ln>
          <a:effectLst>
            <a:outerShdw blurRad="50800" dist="38100" dir="2700000" algn="tl" rotWithShape="0">
              <a:prstClr val="black">
                <a:alpha val="40000"/>
              </a:prstClr>
            </a:outerShdw>
          </a:effectLst>
        </p:spPr>
        <p:txBody>
          <a:bodyPr tIns="91440" bIns="91440"/>
          <a:lstStyle/>
          <a:p>
            <a:pPr marL="177800" indent="-177800">
              <a:lnSpc>
                <a:spcPts val="1900"/>
              </a:lnSpc>
              <a:spcAft>
                <a:spcPts val="600"/>
              </a:spcAft>
              <a:buClr>
                <a:srgbClr val="4D4D4D"/>
              </a:buClr>
              <a:tabLst>
                <a:tab pos="177800" algn="l"/>
              </a:tabLst>
              <a:defRPr/>
            </a:pPr>
            <a:endParaRPr lang="en-US" sz="1500" dirty="0">
              <a:solidFill>
                <a:srgbClr val="494949"/>
              </a:solidFill>
            </a:endParaRPr>
          </a:p>
        </p:txBody>
      </p:sp>
      <p:sp>
        <p:nvSpPr>
          <p:cNvPr id="321" name="Rectangle 320"/>
          <p:cNvSpPr/>
          <p:nvPr/>
        </p:nvSpPr>
        <p:spPr>
          <a:xfrm>
            <a:off x="304800" y="1143000"/>
            <a:ext cx="8534400" cy="685800"/>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7" name="Rectangle 316"/>
          <p:cNvSpPr/>
          <p:nvPr/>
        </p:nvSpPr>
        <p:spPr>
          <a:xfrm>
            <a:off x="304800" y="1143000"/>
            <a:ext cx="8534400"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8" name="Rectangle 317"/>
          <p:cNvSpPr/>
          <p:nvPr/>
        </p:nvSpPr>
        <p:spPr>
          <a:xfrm>
            <a:off x="304800" y="1295400"/>
            <a:ext cx="8534400" cy="400050"/>
          </a:xfrm>
          <a:prstGeom prst="rect">
            <a:avLst/>
          </a:prstGeom>
          <a:ln>
            <a:noFill/>
          </a:ln>
        </p:spPr>
        <p:txBody>
          <a:bodyPr>
            <a:spAutoFit/>
          </a:bodyPr>
          <a:lstStyle/>
          <a:p>
            <a:pPr algn="ctr">
              <a:defRPr/>
            </a:pPr>
            <a:r>
              <a:rPr lang="en-US" sz="2000" b="1" dirty="0">
                <a:solidFill>
                  <a:schemeClr val="bg1"/>
                </a:solidFill>
                <a:effectLst>
                  <a:outerShdw blurRad="50800" dist="38100" dir="2700000" algn="tl" rotWithShape="0">
                    <a:prstClr val="black">
                      <a:alpha val="40000"/>
                    </a:prstClr>
                  </a:outerShdw>
                </a:effectLst>
              </a:rPr>
              <a:t>SIMPLIFICATION</a:t>
            </a:r>
          </a:p>
        </p:txBody>
      </p:sp>
      <p:sp>
        <p:nvSpPr>
          <p:cNvPr id="319" name="Rectangle 318"/>
          <p:cNvSpPr/>
          <p:nvPr/>
        </p:nvSpPr>
        <p:spPr>
          <a:xfrm>
            <a:off x="0" y="3184525"/>
            <a:ext cx="2514600"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0" name="Rectangle 319"/>
          <p:cNvSpPr/>
          <p:nvPr/>
        </p:nvSpPr>
        <p:spPr>
          <a:xfrm>
            <a:off x="-66675" y="3184525"/>
            <a:ext cx="2819400" cy="584200"/>
          </a:xfrm>
          <a:prstGeom prst="rect">
            <a:avLst/>
          </a:prstGeom>
          <a:ln>
            <a:noFill/>
          </a:ln>
        </p:spPr>
        <p:txBody>
          <a:bodyPr>
            <a:spAutoFit/>
          </a:bodyPr>
          <a:lstStyle/>
          <a:p>
            <a:pPr algn="ctr">
              <a:defRPr/>
            </a:pPr>
            <a:r>
              <a:rPr lang="en-US" sz="1600" b="1" dirty="0">
                <a:solidFill>
                  <a:schemeClr val="bg1"/>
                </a:solidFill>
                <a:effectLst>
                  <a:outerShdw blurRad="50800" dist="38100" dir="2700000" algn="tl" rotWithShape="0">
                    <a:prstClr val="black">
                      <a:alpha val="40000"/>
                    </a:prstClr>
                  </a:outerShdw>
                </a:effectLst>
              </a:rPr>
              <a:t>HIGH </a:t>
            </a:r>
            <a:br>
              <a:rPr lang="en-US" sz="1600" b="1" dirty="0">
                <a:solidFill>
                  <a:schemeClr val="bg1"/>
                </a:solidFill>
                <a:effectLst>
                  <a:outerShdw blurRad="50800" dist="38100" dir="2700000" algn="tl" rotWithShape="0">
                    <a:prstClr val="black">
                      <a:alpha val="40000"/>
                    </a:prstClr>
                  </a:outerShdw>
                </a:effectLst>
              </a:rPr>
            </a:br>
            <a:r>
              <a:rPr lang="en-US" sz="1600" b="1" dirty="0">
                <a:solidFill>
                  <a:schemeClr val="bg1"/>
                </a:solidFill>
                <a:effectLst>
                  <a:outerShdw blurRad="50800" dist="38100" dir="2700000" algn="tl" rotWithShape="0">
                    <a:prstClr val="black">
                      <a:alpha val="40000"/>
                    </a:prstClr>
                  </a:outerShdw>
                </a:effectLst>
              </a:rPr>
              <a:t>PERFORMANCE</a:t>
            </a:r>
          </a:p>
        </p:txBody>
      </p:sp>
      <p:sp>
        <p:nvSpPr>
          <p:cNvPr id="327" name="Rectangle 326"/>
          <p:cNvSpPr/>
          <p:nvPr/>
        </p:nvSpPr>
        <p:spPr>
          <a:xfrm>
            <a:off x="6477000" y="3257550"/>
            <a:ext cx="2617788"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8" name="Rectangle 327"/>
          <p:cNvSpPr/>
          <p:nvPr/>
        </p:nvSpPr>
        <p:spPr>
          <a:xfrm>
            <a:off x="6397625" y="3257550"/>
            <a:ext cx="2819400" cy="704850"/>
          </a:xfrm>
          <a:prstGeom prst="rect">
            <a:avLst/>
          </a:prstGeom>
          <a:ln>
            <a:noFill/>
          </a:ln>
        </p:spPr>
        <p:txBody>
          <a:bodyPr anchor="ctr"/>
          <a:lstStyle/>
          <a:p>
            <a:pPr algn="ctr">
              <a:defRPr/>
            </a:pPr>
            <a:r>
              <a:rPr lang="en-US" sz="1600" b="1" dirty="0">
                <a:solidFill>
                  <a:srgbClr val="FEFFFF"/>
                </a:solidFill>
                <a:effectLst>
                  <a:outerShdw blurRad="127000" algn="ctr" rotWithShape="0">
                    <a:prstClr val="black">
                      <a:alpha val="40000"/>
                    </a:prstClr>
                  </a:outerShdw>
                </a:effectLst>
                <a:latin typeface="Arial" charset="0"/>
                <a:ea typeface="ＭＳ Ｐゴシック"/>
                <a:cs typeface="Arial"/>
              </a:rPr>
              <a:t>MOBILITY</a:t>
            </a:r>
          </a:p>
        </p:txBody>
      </p:sp>
      <p:sp>
        <p:nvSpPr>
          <p:cNvPr id="329" name="Rectangle 328"/>
          <p:cNvSpPr/>
          <p:nvPr/>
        </p:nvSpPr>
        <p:spPr>
          <a:xfrm>
            <a:off x="6477000" y="4484688"/>
            <a:ext cx="2617788"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1" name="Rectangle 330"/>
          <p:cNvSpPr/>
          <p:nvPr/>
        </p:nvSpPr>
        <p:spPr>
          <a:xfrm>
            <a:off x="6477000" y="5680075"/>
            <a:ext cx="2617788" cy="685800"/>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2" name="Rectangle 331"/>
          <p:cNvSpPr/>
          <p:nvPr/>
        </p:nvSpPr>
        <p:spPr>
          <a:xfrm>
            <a:off x="6397625" y="5680075"/>
            <a:ext cx="2819400" cy="704850"/>
          </a:xfrm>
          <a:prstGeom prst="rect">
            <a:avLst/>
          </a:prstGeom>
          <a:ln>
            <a:noFill/>
          </a:ln>
        </p:spPr>
        <p:txBody>
          <a:bodyPr anchor="ctr"/>
          <a:lstStyle/>
          <a:p>
            <a:pPr algn="ctr">
              <a:defRPr/>
            </a:pPr>
            <a:r>
              <a:rPr lang="en-US" sz="1600" b="1" dirty="0">
                <a:solidFill>
                  <a:srgbClr val="FEFFFF"/>
                </a:solidFill>
                <a:effectLst>
                  <a:outerShdw blurRad="127000" algn="ctr" rotWithShape="0">
                    <a:prstClr val="black">
                      <a:alpha val="40000"/>
                    </a:prstClr>
                  </a:outerShdw>
                </a:effectLst>
                <a:latin typeface="Arial" charset="0"/>
                <a:ea typeface="ＭＳ Ｐゴシック"/>
                <a:cs typeface="Arial"/>
              </a:rPr>
              <a:t>MANAGEABILITY</a:t>
            </a:r>
          </a:p>
        </p:txBody>
      </p:sp>
      <p:sp>
        <p:nvSpPr>
          <p:cNvPr id="330" name="Rectangle 329"/>
          <p:cNvSpPr/>
          <p:nvPr/>
        </p:nvSpPr>
        <p:spPr>
          <a:xfrm>
            <a:off x="6397625" y="4484688"/>
            <a:ext cx="2819400" cy="704850"/>
          </a:xfrm>
          <a:prstGeom prst="rect">
            <a:avLst/>
          </a:prstGeom>
          <a:ln>
            <a:noFill/>
          </a:ln>
        </p:spPr>
        <p:txBody>
          <a:bodyPr anchor="ctr"/>
          <a:lstStyle/>
          <a:p>
            <a:pPr algn="ctr">
              <a:defRPr/>
            </a:pPr>
            <a:r>
              <a:rPr lang="en-US" sz="1600" b="1" dirty="0">
                <a:solidFill>
                  <a:srgbClr val="FEFFFF"/>
                </a:solidFill>
                <a:effectLst>
                  <a:outerShdw blurRad="127000" algn="ctr" rotWithShape="0">
                    <a:prstClr val="black">
                      <a:alpha val="40000"/>
                    </a:prstClr>
                  </a:outerShdw>
                </a:effectLst>
                <a:latin typeface="Arial" charset="0"/>
                <a:ea typeface="ＭＳ Ｐゴシック"/>
                <a:cs typeface="Arial"/>
              </a:rPr>
              <a:t>SECURITY</a:t>
            </a:r>
          </a:p>
        </p:txBody>
      </p:sp>
      <p:sp>
        <p:nvSpPr>
          <p:cNvPr id="334" name="Rectangle 333"/>
          <p:cNvSpPr/>
          <p:nvPr/>
        </p:nvSpPr>
        <p:spPr>
          <a:xfrm>
            <a:off x="6705600" y="2228850"/>
            <a:ext cx="2209800" cy="523875"/>
          </a:xfrm>
          <a:prstGeom prst="rect">
            <a:avLst/>
          </a:prstGeom>
          <a:ln>
            <a:noFill/>
          </a:ln>
        </p:spPr>
        <p:txBody>
          <a:bodyPr>
            <a:spAutoFit/>
          </a:bodyPr>
          <a:lstStyle/>
          <a:p>
            <a:pPr algn="ctr">
              <a:defRPr/>
            </a:pPr>
            <a:r>
              <a:rPr lang="en-US" sz="1400" b="1" dirty="0">
                <a:solidFill>
                  <a:schemeClr val="bg1"/>
                </a:solidFill>
                <a:effectLst>
                  <a:outerShdw blurRad="50800" dist="38100" dir="2700000" algn="tl" rotWithShape="0">
                    <a:prstClr val="black">
                      <a:alpha val="40000"/>
                    </a:prstClr>
                  </a:outerShdw>
                </a:effectLst>
              </a:rPr>
              <a:t>ENHANCED SERVICES NEEDED</a:t>
            </a:r>
          </a:p>
        </p:txBody>
      </p:sp>
      <p:sp>
        <p:nvSpPr>
          <p:cNvPr id="336" name="Rectangle 335"/>
          <p:cNvSpPr/>
          <p:nvPr/>
        </p:nvSpPr>
        <p:spPr>
          <a:xfrm>
            <a:off x="0" y="990600"/>
            <a:ext cx="9144000" cy="5867400"/>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5" name="Rectangle 324"/>
          <p:cNvSpPr/>
          <p:nvPr/>
        </p:nvSpPr>
        <p:spPr>
          <a:xfrm>
            <a:off x="0" y="4376738"/>
            <a:ext cx="2514600" cy="915987"/>
          </a:xfrm>
          <a:prstGeom prst="rect">
            <a:avLst/>
          </a:prstGeom>
          <a:gradFill>
            <a:gsLst>
              <a:gs pos="0">
                <a:schemeClr val="accent1">
                  <a:tint val="66000"/>
                  <a:satMod val="160000"/>
                  <a:alpha val="0"/>
                </a:schemeClr>
              </a:gs>
              <a:gs pos="50000">
                <a:schemeClr val="accent1"/>
              </a:gs>
              <a:gs pos="100000">
                <a:schemeClr val="accent5">
                  <a:lumMod val="50000"/>
                  <a:alpha val="0"/>
                </a:scheme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5" name="Rectangle 334"/>
          <p:cNvSpPr/>
          <p:nvPr/>
        </p:nvSpPr>
        <p:spPr>
          <a:xfrm>
            <a:off x="0" y="4381500"/>
            <a:ext cx="2514600" cy="917575"/>
          </a:xfrm>
          <a:prstGeom prst="rect">
            <a:avLst/>
          </a:prstGeom>
          <a:gradFill>
            <a:gsLst>
              <a:gs pos="0">
                <a:srgbClr val="F79646">
                  <a:alpha val="0"/>
                </a:srgbClr>
              </a:gs>
              <a:gs pos="50000">
                <a:srgbClr val="F79646"/>
              </a:gs>
              <a:gs pos="100000">
                <a:srgbClr val="F79646">
                  <a:alpha val="0"/>
                </a:srgbClr>
              </a:gs>
            </a:gsLst>
            <a:lin ang="108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6" name="Rectangle 325"/>
          <p:cNvSpPr/>
          <p:nvPr/>
        </p:nvSpPr>
        <p:spPr>
          <a:xfrm>
            <a:off x="-66675" y="4419600"/>
            <a:ext cx="2819400" cy="830263"/>
          </a:xfrm>
          <a:prstGeom prst="rect">
            <a:avLst/>
          </a:prstGeom>
          <a:ln>
            <a:noFill/>
          </a:ln>
        </p:spPr>
        <p:txBody>
          <a:bodyPr>
            <a:spAutoFit/>
          </a:bodyPr>
          <a:lstStyle/>
          <a:p>
            <a:pPr algn="ctr">
              <a:defRPr/>
            </a:pPr>
            <a:r>
              <a:rPr lang="en-US" sz="1600" b="1" dirty="0">
                <a:solidFill>
                  <a:schemeClr val="bg1"/>
                </a:solidFill>
                <a:effectLst>
                  <a:outerShdw blurRad="50800" dist="38100" dir="2700000" algn="tl" rotWithShape="0">
                    <a:prstClr val="black">
                      <a:alpha val="40000"/>
                    </a:prstClr>
                  </a:outerShdw>
                </a:effectLst>
              </a:rPr>
              <a:t>OPEN, </a:t>
            </a:r>
            <a:br>
              <a:rPr lang="en-US" sz="1600" b="1" dirty="0">
                <a:solidFill>
                  <a:schemeClr val="bg1"/>
                </a:solidFill>
                <a:effectLst>
                  <a:outerShdw blurRad="50800" dist="38100" dir="2700000" algn="tl" rotWithShape="0">
                    <a:prstClr val="black">
                      <a:alpha val="40000"/>
                    </a:prstClr>
                  </a:outerShdw>
                </a:effectLst>
              </a:rPr>
            </a:br>
            <a:r>
              <a:rPr lang="en-US" sz="1600" b="1" dirty="0">
                <a:solidFill>
                  <a:schemeClr val="bg1"/>
                </a:solidFill>
                <a:effectLst>
                  <a:outerShdw blurRad="50800" dist="38100" dir="2700000" algn="tl" rotWithShape="0">
                    <a:prstClr val="black">
                      <a:alpha val="40000"/>
                    </a:prstClr>
                  </a:outerShdw>
                </a:effectLst>
              </a:rPr>
              <a:t>STANDARDS </a:t>
            </a:r>
            <a:br>
              <a:rPr lang="en-US" sz="1600" b="1" dirty="0">
                <a:solidFill>
                  <a:schemeClr val="bg1"/>
                </a:solidFill>
                <a:effectLst>
                  <a:outerShdw blurRad="50800" dist="38100" dir="2700000" algn="tl" rotWithShape="0">
                    <a:prstClr val="black">
                      <a:alpha val="40000"/>
                    </a:prstClr>
                  </a:outerShdw>
                </a:effectLst>
              </a:rPr>
            </a:br>
            <a:r>
              <a:rPr lang="en-US" sz="1600" b="1" dirty="0">
                <a:solidFill>
                  <a:schemeClr val="bg1"/>
                </a:solidFill>
                <a:effectLst>
                  <a:outerShdw blurRad="50800" dist="38100" dir="2700000" algn="tl" rotWithShape="0">
                    <a:prstClr val="black">
                      <a:alpha val="40000"/>
                    </a:prstClr>
                  </a:outerShdw>
                </a:effectLst>
              </a:rPr>
              <a:t>BASED</a:t>
            </a:r>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5"/>
                                        </p:tgtEl>
                                        <p:attrNameLst>
                                          <p:attrName>style.visibility</p:attrName>
                                        </p:attrNameLst>
                                      </p:cBhvr>
                                      <p:to>
                                        <p:strVal val="visible"/>
                                      </p:to>
                                    </p:set>
                                    <p:animEffect transition="in" filter="fade">
                                      <p:cBhvr>
                                        <p:cTn id="7" dur="1000"/>
                                        <p:tgtEl>
                                          <p:spTgt spid="33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6"/>
                                        </p:tgtEl>
                                        <p:attrNameLst>
                                          <p:attrName>style.visibility</p:attrName>
                                        </p:attrNameLst>
                                      </p:cBhvr>
                                      <p:to>
                                        <p:strVal val="visible"/>
                                      </p:to>
                                    </p:set>
                                    <p:animEffect transition="in" filter="fade">
                                      <p:cBhvr>
                                        <p:cTn id="10" dur="1000"/>
                                        <p:tgtEl>
                                          <p:spTgt spid="3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6" grpId="0" animBg="1"/>
      <p:bldP spid="33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DATA" val="&lt;object type=&quot;10002&quot; unique_id=&quot;901&quot;&gt;&lt;property id=&quot;10007&quot; value=&quot;Next&quot;/&gt;&lt;property id=&quot;10008&quot; value=&quot;Back&quot;/&gt;&lt;property id=&quot;10009&quot; value=&quot;Submit&quot;/&gt;&lt;property id=&quot;10012&quot; value=&quot;0&quot;/&gt;&lt;property id=&quot;10022&quot; value=&quot;Try again&quot;/&gt;&lt;property id=&quot;10068&quot; value=&quot;Correct - Click anywhere to continue&quot;/&gt;&lt;property id=&quot;10069&quot; value=&quot;Incorrect - Click anywhere to continue&quot;/&gt;&lt;property id=&quot;10124&quot; value=&quot;Click to continue&quot;/&gt;&lt;property id=&quot;10125&quot; value=&quot;Click to submit answer&quot;/&gt;&lt;property id=&quot;10126&quot; value=&quot;Click to go back&quot;/&gt;&lt;property id=&quot;10127&quot; value=&quot;Clear&quot;/&gt;&lt;property id=&quot;10128&quot; value=&quot;Click to clear&quot;/&gt;&lt;property id=&quot;10133&quot; value=&quot;6&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0&quot;/&gt;&lt;property id=&quot;10183&quot; value=&quot;You must answer the question before continuing&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1&quot; value=&quot;&amp;lt;Format Name=&amp;quot;Presentation Default&amp;quot;&amp;gt;&amp;lt;Question FontName=&amp;quot;Arial&amp;quot; IsBold=&amp;quot;1&amp;quot; IsItalic=&amp;quot;0&amp;quot; IsUnderline=&amp;quot;0&amp;quot; FontSize=&amp;quot;24&amp;quot;/&amp;gt;&amp;lt;Answer FontName=&amp;quot;Arial&amp;quot; IsBold=&amp;quot;0&amp;quot; IsItalic=&amp;quot;0&amp;quot; IsUnderline=&amp;quot;0&amp;quot; FontSize=&amp;quot;20&amp;quot;/&amp;gt;&amp;lt;Button FontName=&amp;quot;Arial&amp;quot; IsBold=&amp;quot;0&amp;quot; IsItalic=&amp;quot;0&amp;quot; IsUnderline=&amp;quot;0&amp;quot; FontSize=&amp;quot;14&amp;quot;/&amp;gt;&amp;lt;Message FontName=&amp;quot;Arial&amp;quot; IsBold=&amp;quot;0&amp;quot; IsItalic=&amp;quot;0&amp;quot; IsUnderline=&amp;quot;0&amp;quot; FontSize=&amp;quot;18&amp;quot;/&amp;gt;&amp;lt;ButtonPlacement Orientation=&amp;quot;Horizontal&amp;quot; Position=&amp;quot;0&amp;quot;/&amp;gt;&amp;lt;/Format&amp;gt; &quot;/&gt;&lt;property id=&quot;10227&quot; value=&quot;1&quot;/&gt;&lt;property id=&quot;10229&quot; value=&quot;0&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1&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Passed&quot;/&gt;&lt;property id=&quot;10166&quot; value=&quot;Failed&quot;/&gt;&lt;property id=&quot;10167&quot; value=&quot;FFFFFFFF&quot;/&gt;&lt;property id=&quot;10169&quot; value=&quot;Question %d of %d&quot;/&gt;&lt;property id=&quot;10170&quot; value=&quot;Send E-mail&quot;/&gt;&lt;property id=&quot;10171&quot; value=&quot;You answered this correctly!&quot;/&gt;&lt;property id=&quot;10172&quot; value=&quot;You did not answer this question completely&quot;/&gt;&lt;property id=&quot;10173&quot; value=&quot;Your answer:&quot;/&gt;&lt;property id=&quot;10174&quot; value=&quot;The correct answer is:&quo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0&quot;/&gt;&lt;object type=&quot;10062&quot; unique_id=&quot;10006&quot;&gt;&lt;object type=&quot;10050&quot; unique_id=&quot;10007&quot;&gt;&lt;property id=&quot;10020&quot; value=&quot;2&quot;/&gt;&lt;property id=&quot;10191&quot; value=&quot;-1&quot;/&gt;&lt;/object&gt;&lt;object type=&quot;10051&quot; unique_id=&quot;10008&quot;&gt;&lt;property id=&quot;10020&quot; value=&quot;2&quot;/&gt;&lt;property id=&quot;10191&quot; value=&quot;-1&quot;/&gt;&lt;/object&gt;&lt;/object&gt;&lt;object type=&quot;10061&quot; unique_id=&quot;20000&quot;/&gt;&lt;/object&gt;&lt;/object&gt;&lt;/object&gt;&#10;"/>
  <p:tag name="MMPROD_THEME_BG_IMAGE" val=""/>
  <p:tag name="MMPROD_79224PHOTO" val=""/>
  <p:tag name="MMPROD_79224LOGO" val=""/>
  <p:tag name="MMPROD_TAG_VCONFIG" val="PD94bWwgdmVyc2lvbj0iMS4wIj8+DQo8Y29uZmlndXJhdGlvbj4NCgk8Y29sb3JzPg0KCQk8dWljb2xvciBuYW1lPSJwcmltYXJ5IiB2YWx1ZT0iMHg2Rjg0ODg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cyNzk3MSIvPg0KCTwvY29sb3JzPg0KCTxsYXlvdXQ+DQoJCTx1aXNob3cgbmFtZT0icHJlc2VudGF0aW9udGl0bGUiIHZhbHVlPSJ0cnVlIi8+DQoJCTx1aXNob3cgbmFtZT0icHJlc2VudGVycGhvdG8iIHZhbHVlPSJ0cnVlIi8+DQoJCTx1aXNob3cgbmFtZT0icHJlc2VudGVybmFtZSIgdmFsdWU9InRydWUiLz4NCgkJPHVpc2hvdyBuYW1lPSJwcmVzZW50ZXJ0aXRsZSIgdmFsdWU9InRydWUiLz4NCgkJPHVpc2hvdyBuYW1lPSJwcmVzZW50ZXJlbWFpbCIgdmFsdWU9InRydWUiLz4NCgkJPHVpc2hvdyBuYW1lPSJwcmVzZW50ZXJiaW8iIHZhbHVlPSJ0cnVlIi8+DQoJCTx1aXNob3cgbmFtZT0iY29tcGFueWxvZ28iIHZhbHVlPSJ0cnVlIi8+DQoJCTx1aXNob3cgbmFtZT0ic2lkZWJhciIgdmFsdWU9InRydWUiLz4NCgkJPHVpc2hvdyBuYW1lPSJvdXRsaW5lIiB2YWx1ZT0idHJ1ZSIvPg0KCQk8dWlzaG93IG5hbWU9InRodW1ibmFpbCIgdmFsdWU9InRydWUiLz4NCgkJPHVpc2hvdyBuYW1lPSJub3RlcyIgdmFsdWU9InRydWUiLz4NCgkJPHVpc2hvdyBuYW1lPSJzZWFyY2giIHZhbHVlPSJ0cnVlIi8+DQoJCTx1aXNob3cgbmFtZT0iYXR0YWNobWVudHMiIHZhbHVlPSJ0cnVlIi8+DQoJCTx1aXNob3cgbmFtZT0idXRpbHMiIHZhbHVlPSJ0cnVlIi8+DQoJCTx1aXNob3cgbmFtZT0idm9sdW1lIiB2YWx1ZT0idHJ1ZSIvPg0KCQk8dWlzaG93IG5hbWU9InBsYXliYXIiIHZhbHVlPSJ0cnVlIi8+DQoJCTx1aXNob3cgbmFtZT0idGFsa2luZ2hlYWQiIHZhbHVlPSJ0cnVlIi8+DQoJCTx1aXNob3cgbmFtZT0ic2lkZWJhcm9ucmlnaHQiIHZhbHVlPSJ0cnVlIi8+DQoJCTx1aXNob3cgbmFtZT0idmlld2NoYW5nZSIgdmFsdWU9InRydWUiLz4NCgkJPHVpc2hvdyBuYW1lPSJhbHdheXNTY3J1bmNoIiB2YWx1ZT0iZmFsc2UiLz4NCgkJPHVpc2hvdyBuYW1lPSJpbml0aWFsZGlzcGxheW1vZGVpc25vcm1hbCIgdmFsdWU9InRydWUiLz4NCgkJPHVpcmVwbGFjZSBuYW1lPSJsb2dvIiB2YWx1ZT0iIi8+DQoJCTx1aXJlcGxhY2UgbmFtZT0iYmdpbWFnZSIgdmFsdWU9IiIvPg0KCQk8dWlyZXBsYWNlIG5hbWU9ImluaXRpYWx0YWIiIHZhbHVlPSJvdXRsaW5lIi8+DQoJCTx1aXNob3cgbmFtZT0icXVpeiIgdmFsdWU9InRydW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PC9jb25maWd1cmF0aW9uPg0K"/>
  <p:tag name="SECTOMILLISECCONVERTED" val="1"/>
  <p:tag name="MMPROD_UIDATA" val="&lt;database version=&quot;6.0&quot;&gt;&lt;object type=&quot;1&quot; unique_id=&quot;10001&quot;&gt;&lt;property id=&quot;20139&quot; value=&quot;%n. %s&quot;/&gt;&lt;property id=&quot;20141&quot; value=&quot;Solutions for server virtualization&quot;/&gt;&lt;property id=&quot;20144&quot; value=&quot;1&quot;/&gt;&lt;property id=&quot;20146&quot; value=&quot;1&quot;/&gt;&lt;property id=&quot;20147&quot; value=&quot;0&quot;/&gt;&lt;property id=&quot;20148&quot; value=&quot;3&quot;/&gt;&lt;property id=&quot;20180&quot; value=&quot;1&quot;/&gt;&lt;property id=&quot;20181&quot; value=&quot;2&quot;/&gt;&lt;property id=&quot;20182&quot; value=&quot;0&quot;/&gt;&lt;property id=&quot;20183&quot; value=&quot;1&quot;/&gt;&lt;property id=&quot;20184&quot; value=&quot;7&quot;/&gt;&lt;property id=&quot;20193&quot; value=&quot;-1&quot;/&gt;&lt;property id=&quot;20224&quot; value=&quot;C:\Users\Scott\Desktop\juniper\nervous9\VSKO10-DC-X006\repub_presenter&quot;/&gt;&lt;property id=&quot;20250&quot; value=&quot;0&quot;/&gt;&lt;property id=&quot;20251&quot; value=&quot;1&quot;/&gt;&lt;property id=&quot;20259&quot; value=&quot;0&quot;/&gt;&lt;object type=&quot;4&quot; unique_id=&quot;10002&quot;&gt;&lt;/object&gt;&lt;object type=&quot;8&quot; unique_id=&quot;10003&quot;&gt;&lt;/object&gt;&lt;object type=&quot;2&quot; unique_id=&quot;10004&quot;&gt;&lt;object type=&quot;3&quot; unique_id=&quot;78952&quot;&gt;&lt;property id=&quot;20148&quot; value=&quot;5&quot;/&gt;&lt;property id=&quot;20300&quot; value=&quot;Slide 37&quot;/&gt;&lt;property id=&quot;20302&quot; value=&quot;0&quot;/&gt;&lt;property id=&quot;20303&quot; value=&quot;-1&quot;/&gt;&lt;property id=&quot;20307&quot; value=&quot;317&quot;/&gt;&lt;property id=&quot;20309&quot; value=&quot;79224&quot;/&gt;&lt;property id=&quot;20312&quot; value=&quot;0&quot;/&gt;&lt;/object&gt;&lt;object type=&quot;3&quot; unique_id=&quot;149294&quot;&gt;&lt;property id=&quot;20148&quot; value=&quot;5&quot;/&gt;&lt;property id=&quot;20300&quot; value=&quot;Slide 1 - &amp;quot;Networking Solutions for A Server Virtualization Environment&amp;quot;&quot;/&gt;&lt;property id=&quot;20307&quot; value=&quot;318&quot;/&gt;&lt;/object&gt;&lt;object type=&quot;3&quot; unique_id=&quot;149295&quot;&gt;&lt;property id=&quot;20148&quot; value=&quot;5&quot;/&gt;&lt;property id=&quot;20300&quot; value=&quot;Slide 3 - &amp;quot;Agenda&amp;quot;&quot;/&gt;&lt;property id=&quot;20307&quot; value=&quot;319&quot;/&gt;&lt;/object&gt;&lt;object type=&quot;3&quot; unique_id=&quot;149296&quot;&gt;&lt;property id=&quot;20148&quot; value=&quot;5&quot;/&gt;&lt;property id=&quot;20300&quot; value=&quot;Slide 4 - &amp;quot;Why Server Virtualization..&amp;quot;&quot;/&gt;&lt;property id=&quot;20307&quot; value=&quot;320&quot;/&gt;&lt;/object&gt;&lt;object type=&quot;3&quot; unique_id=&quot;149298&quot;&gt;&lt;property id=&quot;20148&quot; value=&quot;5&quot;/&gt;&lt;property id=&quot;20300&quot; value=&quot;Slide 6 - &amp;quot;The evolution of Server Virtualization&amp;quot;&quot;/&gt;&lt;property id=&quot;20307&quot; value=&quot;322&quot;/&gt;&lt;/object&gt;&lt;object type=&quot;3&quot; unique_id=&quot;149954&quot;&gt;&lt;property id=&quot;20148&quot; value=&quot;5&quot;/&gt;&lt;property id=&quot;20300&quot; value=&quot;Slide 13 - &amp;quot;VEPA&amp;quot;&quot;/&gt;&lt;property id=&quot;20307&quot; value=&quot;334&quot;/&gt;&lt;/object&gt;&lt;object type=&quot;3&quot; unique_id=&quot;149955&quot;&gt;&lt;property id=&quot;20148&quot; value=&quot;5&quot;/&gt;&lt;property id=&quot;20300&quot; value=&quot;Slide 12 - &amp;quot;Comparison of options&amp;quot;&quot;/&gt;&lt;property id=&quot;20307&quot; value=&quot;336&quot;/&gt;&lt;/object&gt;&lt;object type=&quot;3&quot; unique_id=&quot;151123&quot;&gt;&lt;property id=&quot;20148&quot; value=&quot;5&quot;/&gt;&lt;property id=&quot;20300&quot; value=&quot;Slide 14 - &amp;quot;Top 3 benefits of VEPA &amp;quot;&quot;/&gt;&lt;property id=&quot;20307&quot; value=&quot;338&quot;/&gt;&lt;/object&gt;&lt;object type=&quot;3&quot; unique_id=&quot;151130&quot;&gt;&lt;property id=&quot;20148&quot; value=&quot;5&quot;/&gt;&lt;property id=&quot;20300&quot; value=&quot;Slide 18 - &amp;quot;Juniper’s 3-2-1 is designed for server virtualization&amp;quot;&quot;/&gt;&lt;property id=&quot;20307&quot; value=&quot;344&quot;/&gt;&lt;/object&gt;&lt;object type=&quot;3&quot; unique_id=&quot;151137&quot;&gt;&lt;property id=&quot;20148&quot; value=&quot;5&quot;/&gt;&lt;property id=&quot;20300&quot; value=&quot;Slide 20 - &amp;quot;NETWORK Requirements for VM mobility&amp;quot;&quot;/&gt;&lt;property id=&quot;20307&quot; value=&quot;354&quot;/&gt;&lt;/object&gt;&lt;object type=&quot;3&quot; unique_id=&quot;151140&quot;&gt;&lt;property id=&quot;20148&quot; value=&quot;5&quot;/&gt;&lt;property id=&quot;20300&quot; value=&quot;Slide 21 - &amp;quot;VM Migration Scenarios&amp;quot;&quot;/&gt;&lt;property id=&quot;20307&quot; value=&quot;353&quot;/&gt;&lt;/object&gt;&lt;object type=&quot;3&quot; unique_id=&quot;151143&quot;&gt;&lt;property id=&quot;20148&quot; value=&quot;5&quot;/&gt;&lt;property id=&quot;20300&quot; value=&quot;Slide 36 - &amp;quot;Summary&amp;quot;&quot;/&gt;&lt;property id=&quot;20307&quot; value=&quot;361&quot;/&gt;&lt;/object&gt;&lt;object type=&quot;3&quot; unique_id=&quot;153463&quot;&gt;&lt;property id=&quot;20148&quot; value=&quot;5&quot;/&gt;&lt;property id=&quot;20300&quot; value=&quot;Slide 5 - &amp;quot;Market Drivers&amp;quot;&quot;/&gt;&lt;property id=&quot;20307&quot; value=&quot;372&quot;/&gt;&lt;/object&gt;&lt;object type=&quot;3&quot; unique_id=&quot;153465&quot;&gt;&lt;property id=&quot;20148&quot; value=&quot;5&quot;/&gt;&lt;property id=&quot;20300&quot; value=&quot;Slide 11 - &amp;quot;Communication between the Virtual machines&amp;quot;&quot;/&gt;&lt;property id=&quot;20307&quot; value=&quot;375&quot;/&gt;&lt;/object&gt;&lt;object type=&quot;3&quot; unique_id=&quot;153466&quot;&gt;&lt;property id=&quot;20148&quot; value=&quot;5&quot;/&gt;&lt;property id=&quot;20300&quot; value=&quot;Slide 16 - &amp;quot;Latency with legacy network &amp;quot;&quot;/&gt;&lt;property id=&quot;20307&quot; value=&quot;376&quot;/&gt;&lt;/object&gt;&lt;object type=&quot;3&quot; unique_id=&quot;153467&quot;&gt;&lt;property id=&quot;20148&quot; value=&quot;5&quot;/&gt;&lt;property id=&quot;20300&quot; value=&quot;Slide 31 - &amp;quot;Security Implications of Virtual servers&amp;quot;&quot;/&gt;&lt;property id=&quot;20307&quot; value=&quot;362&quot;/&gt;&lt;/object&gt;&lt;object type=&quot;3&quot; unique_id=&quot;153468&quot;&gt;&lt;property id=&quot;20148&quot; value=&quot;5&quot;/&gt;&lt;property id=&quot;20300&quot; value=&quot;Slide 32 - &amp;quot;Approaches To Securing Virtual servers:&amp;#x0D;&amp;#x0A;Three Methods&amp;quot;&quot;/&gt;&lt;property id=&quot;20307&quot; value=&quot;363&quot;/&gt;&lt;/object&gt;&lt;object type=&quot;3&quot; unique_id=&quot;153469&quot;&gt;&lt;property id=&quot;20148&quot; value=&quot;5&quot;/&gt;&lt;property id=&quot;20300&quot; value=&quot;Slide 33 - &amp;quot;Introducing The Altor VF&amp;quot;&quot;/&gt;&lt;property id=&quot;20307&quot; value=&quot;364&quot;/&gt;&lt;/object&gt;&lt;object type=&quot;3&quot; unique_id=&quot;153474&quot;&gt;&lt;property id=&quot;20148&quot; value=&quot;5&quot;/&gt;&lt;property id=&quot;20300&quot; value=&quot;Slide 34 - &amp;quot;Follow-me policies&amp;quot;&quot;/&gt;&lt;property id=&quot;20307&quot; value=&quot;371&quot;/&gt;&lt;/object&gt;&lt;object type=&quot;3&quot; unique_id=&quot;153902&quot;&gt;&lt;property id=&quot;20148&quot; value=&quot;5&quot;/&gt;&lt;property id=&quot;20300&quot; value=&quot;Slide 17 - &amp;quot;Virtualization with Virtual Chassis&amp;quot;&quot;/&gt;&lt;property id=&quot;20307&quot; value=&quot;377&quot;/&gt;&lt;/object&gt;&lt;object type=&quot;3&quot; unique_id=&quot;154375&quot;&gt;&lt;property id=&quot;20148&quot; value=&quot;5&quot;/&gt;&lt;property id=&quot;20300&quot; value=&quot;Slide 26 - &amp;quot;DC manageability challenges with &amp;#x0D;&amp;#x0A;Server Virtualization&amp;quot;&quot;/&gt;&lt;property id=&quot;20307&quot; value=&quot;379&quot;/&gt;&lt;/object&gt;&lt;object type=&quot;3&quot; unique_id=&quot;154377&quot;&gt;&lt;property id=&quot;20148&quot; value=&quot;5&quot;/&gt;&lt;property id=&quot;20300&quot; value=&quot;Slide 28 - &amp;quot;Screenshot and competitive advantages&amp;quot;&quot;/&gt;&lt;property id=&quot;20307&quot; value=&quot;381&quot;/&gt;&lt;/object&gt;&lt;object type=&quot;3&quot; unique_id=&quot;154378&quot;&gt;&lt;property id=&quot;20148&quot; value=&quot;5&quot;/&gt;&lt;property id=&quot;20300&quot; value=&quot;Slide 29 - &amp;quot;Value propositions&amp;quot;&quot;/&gt;&lt;property id=&quot;20307&quot; value=&quot;382&quot;/&gt;&lt;/object&gt;&lt;object type=&quot;3&quot; unique_id=&quot;154920&quot;&gt;&lt;property id=&quot;20148&quot; value=&quot;5&quot;/&gt;&lt;property id=&quot;20300&quot; value=&quot;Slide 22 - &amp;quot;RACK to RACK&amp;quot;&quot;/&gt;&lt;property id=&quot;20307&quot; value=&quot;386&quot;/&gt;&lt;/object&gt;&lt;object type=&quot;3&quot; unique_id=&quot;155802&quot;&gt;&lt;property id=&quot;20148&quot; value=&quot;5&quot;/&gt;&lt;property id=&quot;20300&quot; value=&quot;Slide 24 - &amp;quot;Across DC/Clouds&amp;quot;&quot;/&gt;&lt;property id=&quot;20307&quot; value=&quot;389&quot;/&gt;&lt;/object&gt;&lt;object type=&quot;3&quot; unique_id=&quot;156755&quot;&gt;&lt;property id=&quot;20148&quot; value=&quot;5&quot;/&gt;&lt;property id=&quot;20300&quot; value=&quot;Slide 23 - &amp;quot;POD to POD&amp;quot;&quot;/&gt;&lt;property id=&quot;20307&quot; value=&quot;396&quot;/&gt;&lt;/object&gt;&lt;object type=&quot;3&quot; unique_id=&quot;156756&quot;&gt;&lt;property id=&quot;20148&quot; value=&quot;5&quot;/&gt;&lt;property id=&quot;20300&quot; value=&quot;Slide 27 - &amp;quot;Solutions with Junos space virtual control&amp;quot;&quot;/&gt;&lt;property id=&quot;20307&quot; value=&quot;397&quot;/&gt;&lt;/object&gt;&lt;object type=&quot;3&quot; unique_id=&quot;158307&quot;&gt;&lt;property id=&quot;20148&quot; value=&quot;5&quot;/&gt;&lt;property id=&quot;20300&quot; value=&quot;Slide 9&quot;/&gt;&lt;property id=&quot;20307&quot; value=&quot;406&quot;/&gt;&lt;/object&gt;&lt;object type=&quot;3&quot; unique_id=&quot;158485&quot;&gt;&lt;property id=&quot;20148&quot; value=&quot;5&quot;/&gt;&lt;property id=&quot;20300&quot; value=&quot;Slide 7 - &amp;quot;Legacy networks restrict agility&amp;quot;&quot;/&gt;&lt;property id=&quot;20307&quot; value=&quot;407&quot;/&gt;&lt;/object&gt;&lt;object type=&quot;3&quot; unique_id=&quot;158486&quot;&gt;&lt;property id=&quot;20148&quot; value=&quot;5&quot;/&gt;&lt;property id=&quot;20300&quot; value=&quot;Slide 8 - &amp;quot;Juniper’s Strategy for supporting Server Virtualization&amp;quot;&quot;/&gt;&lt;property id=&quot;20307&quot; value=&quot;408&quot;/&gt;&lt;/object&gt;&lt;object type=&quot;3&quot; unique_id=&quot;158487&quot;&gt;&lt;property id=&quot;20148&quot; value=&quot;5&quot;/&gt;&lt;property id=&quot;20300&quot; value=&quot;Slide 10 - &amp;quot;Open standards based&amp;quot;&quot;/&gt;&lt;property id=&quot;20307&quot; value=&quot;411&quot;/&gt;&lt;/object&gt;&lt;object type=&quot;3&quot; unique_id=&quot;158488&quot;&gt;&lt;property id=&quot;20148&quot; value=&quot;5&quot;/&gt;&lt;property id=&quot;20300&quot; value=&quot;Slide 15 - &amp;quot;High performance&amp;quot;&quot;/&gt;&lt;property id=&quot;20307&quot; value=&quot;412&quot;/&gt;&lt;/object&gt;&lt;object type=&quot;3&quot; unique_id=&quot;158489&quot;&gt;&lt;property id=&quot;20148&quot; value=&quot;5&quot;/&gt;&lt;property id=&quot;20300&quot; value=&quot;Slide 19 - &amp;quot;mobility&amp;quot;&quot;/&gt;&lt;property id=&quot;20307&quot; value=&quot;413&quot;/&gt;&lt;/object&gt;&lt;object type=&quot;3&quot; unique_id=&quot;158490&quot;&gt;&lt;property id=&quot;20148&quot; value=&quot;5&quot;/&gt;&lt;property id=&quot;20300&quot; value=&quot;Slide 25 - &amp;quot;MANAGEABILITY&amp;quot;&quot;/&gt;&lt;property id=&quot;20307&quot; value=&quot;414&quot;/&gt;&lt;/object&gt;&lt;object type=&quot;3&quot; unique_id=&quot;158491&quot;&gt;&lt;property id=&quot;20148&quot; value=&quot;5&quot;/&gt;&lt;property id=&quot;20300&quot; value=&quot;Slide 30 - &amp;quot;sECURITY&amp;quot;&quot;/&gt;&lt;property id=&quot;20307&quot; value=&quot;415&quot;/&gt;&lt;/object&gt;&lt;object type=&quot;3&quot; unique_id=&quot;158492&quot;&gt;&lt;property id=&quot;20148&quot; value=&quot;5&quot;/&gt;&lt;property id=&quot;20300&quot; value=&quot;Slide 35 - &amp;quot;Summary of Juniper &amp;#x0D;&amp;#x0A;solutions for server virtualization&amp;quot;&quot;/&gt;&lt;property id=&quot;20307&quot; value=&quot;410&quot;/&gt;&lt;/object&gt;&lt;object type=&quot;3&quot; unique_id=&quot;159035&quot;&gt;&lt;property id=&quot;20148&quot; value=&quot;5&quot;/&gt;&lt;property id=&quot;20300&quot; value=&quot;Slide 2 - &amp;quot;What you will get from this session&amp;quot;&quot;/&gt;&lt;property id=&quot;20307&quot; value=&quot;416&quot;/&gt;&lt;/object&gt;&lt;object type=&quot;3&quot; unique_id=&quot;159036&quot;&gt;&lt;property id=&quot;20148&quot; value=&quot;5&quot;/&gt;&lt;property id=&quot;20300&quot; value=&quot;Slide 38 - &amp;quot;Altor Kernel Implementation&amp;quot;&quot;/&gt;&lt;property id=&quot;20307&quot; value=&quot;417&quot;/&gt;&lt;/object&gt;&lt;object type=&quot;3&quot; unique_id=&quot;159037&quot;&gt;&lt;property id=&quot;20148&quot; value=&quot;5&quot;/&gt;&lt;property id=&quot;20300&quot; value=&quot;Slide 39 - &amp;quot;Altor Fast-Path Performance&amp;quot;&quot;/&gt;&lt;property id=&quot;20307&quot; value=&quot;418&quot;/&gt;&lt;/object&gt;&lt;object type=&quot;3&quot; unique_id=&quot;159038&quot;&gt;&lt;property id=&quot;20148&quot; value=&quot;5&quot;/&gt;&lt;property id=&quot;20300&quot; value=&quot;Slide 40 - &amp;quot;Integration with Juniper data center Security&amp;quot;&quot;/&gt;&lt;property id=&quot;20307&quot; value=&quot;419&quot;/&gt;&lt;/object&gt;&lt;object type=&quot;3&quot; unique_id=&quot;159039&quot;&gt;&lt;property id=&quot;20148&quot; value=&quot;5&quot;/&gt;&lt;property id=&quot;20300&quot; value=&quot;Slide 41 - &amp;quot;Competition – virtual readiness&amp;quot;&quot;/&gt;&lt;property id=&quot;20307&quot; value=&quot;420&quot;/&gt;&lt;/object&gt;&lt;/object&gt;&lt;object type=&quot;10&quot; unique_id=&quot;79053&quot;&gt;&lt;object type=&quot;11&quot; unique_id=&quot;79054&quot;&gt;&lt;property id=&quot;20180&quot; value=&quot;1&quot;/&gt;&lt;property id=&quot;20181&quot; value=&quot;2&quot;/&gt;&lt;property id=&quot;20182&quot; value=&quot;0&quot;/&gt;&lt;property id=&quot;20183&quot; value=&quot;1&quot;/&gt;&lt;/object&gt;&lt;object type=&quot;12&quot; unique_id=&quot;79055&quot;&gt;&lt;/object&gt;&lt;/object&gt;&lt;/object&gt;&lt;/database&gt;"/>
</p:tagLst>
</file>

<file path=ppt/tags/tag10.xml><?xml version="1.0" encoding="utf-8"?>
<p:tagLst xmlns:a="http://schemas.openxmlformats.org/drawingml/2006/main" xmlns:r="http://schemas.openxmlformats.org/officeDocument/2006/relationships" xmlns:p="http://schemas.openxmlformats.org/presentationml/2006/main">
  <p:tag name="PPSNARRATION" val="11,1394227339,C:\Documents and Settings\ddasgupt\Desktop\Gemini\ServerVirtualizationDeck\Server Virtualization For Voice Over July2010.ppc"/>
</p:tagLst>
</file>

<file path=ppt/tags/tag11.xml><?xml version="1.0" encoding="utf-8"?>
<p:tagLst xmlns:a="http://schemas.openxmlformats.org/drawingml/2006/main" xmlns:r="http://schemas.openxmlformats.org/officeDocument/2006/relationships" xmlns:p="http://schemas.openxmlformats.org/presentationml/2006/main">
  <p:tag name="PPSNARRATION" val="12,1394227339,C:\Documents and Settings\ddasgupt\Desktop\Gemini\ServerVirtualizationDeck\Server Virtualization For Voice Over July2010.ppc"/>
</p:tagLst>
</file>

<file path=ppt/tags/tag12.xml><?xml version="1.0" encoding="utf-8"?>
<p:tagLst xmlns:a="http://schemas.openxmlformats.org/drawingml/2006/main" xmlns:r="http://schemas.openxmlformats.org/officeDocument/2006/relationships" xmlns:p="http://schemas.openxmlformats.org/presentationml/2006/main">
  <p:tag name="PPSNARRATION" val="13,1394227339,C:\Documents and Settings\ddasgupt\Desktop\Gemini\ServerVirtualizationDeck\Server Virtualization For Voice Over July2010.ppc"/>
</p:tagLst>
</file>

<file path=ppt/tags/tag13.xml><?xml version="1.0" encoding="utf-8"?>
<p:tagLst xmlns:a="http://schemas.openxmlformats.org/drawingml/2006/main" xmlns:r="http://schemas.openxmlformats.org/officeDocument/2006/relationships" xmlns:p="http://schemas.openxmlformats.org/presentationml/2006/main">
  <p:tag name="PPSNARRATION" val="14,1394227339,C:\Documents and Settings\ddasgupt\Desktop\Gemini\ServerVirtualizationDeck\Server Virtualization For Voice Over July2010.ppc"/>
</p:tagLst>
</file>

<file path=ppt/tags/tag14.xml><?xml version="1.0" encoding="utf-8"?>
<p:tagLst xmlns:a="http://schemas.openxmlformats.org/drawingml/2006/main" xmlns:r="http://schemas.openxmlformats.org/officeDocument/2006/relationships" xmlns:p="http://schemas.openxmlformats.org/presentationml/2006/main">
  <p:tag name="PPSNARRATION" val="15,1394227339,C:\Documents and Settings\ddasgupt\Desktop\Gemini\ServerVirtualizationDeck\Server Virtualization For Voice Over July2010.ppc"/>
</p:tagLst>
</file>

<file path=ppt/tags/tag15.xml><?xml version="1.0" encoding="utf-8"?>
<p:tagLst xmlns:a="http://schemas.openxmlformats.org/drawingml/2006/main" xmlns:r="http://schemas.openxmlformats.org/officeDocument/2006/relationships" xmlns:p="http://schemas.openxmlformats.org/presentationml/2006/main">
  <p:tag name="MMPROD_SUBSTITUTION_ID" val="{29F1E3E1-8CC3-4841-A663-0EA548D9FAFB}"/>
</p:tagLst>
</file>

<file path=ppt/tags/tag16.xml><?xml version="1.0" encoding="utf-8"?>
<p:tagLst xmlns:a="http://schemas.openxmlformats.org/drawingml/2006/main" xmlns:r="http://schemas.openxmlformats.org/officeDocument/2006/relationships" xmlns:p="http://schemas.openxmlformats.org/presentationml/2006/main">
  <p:tag name="MMPROD_SUBSTITUTION_ID" val="{29F1E3E1-8CC3-4841-A663-0EA548D9FAFB}"/>
</p:tagLst>
</file>

<file path=ppt/tags/tag17.xml><?xml version="1.0" encoding="utf-8"?>
<p:tagLst xmlns:a="http://schemas.openxmlformats.org/drawingml/2006/main" xmlns:r="http://schemas.openxmlformats.org/officeDocument/2006/relationships" xmlns:p="http://schemas.openxmlformats.org/presentationml/2006/main">
  <p:tag name="MMPROD_SUBSTITUTION_ID" val="{29F1E3E1-8CC3-4841-A663-0EA548D9FAFB}"/>
</p:tagLst>
</file>

<file path=ppt/tags/tag18.xml><?xml version="1.0" encoding="utf-8"?>
<p:tagLst xmlns:a="http://schemas.openxmlformats.org/drawingml/2006/main" xmlns:r="http://schemas.openxmlformats.org/officeDocument/2006/relationships" xmlns:p="http://schemas.openxmlformats.org/presentationml/2006/main">
  <p:tag name="MMPROD_SUBSTITUTION_ID" val="{29F1E3E1-8CC3-4841-A663-0EA548D9FAFB}"/>
</p:tagLst>
</file>

<file path=ppt/tags/tag19.xml><?xml version="1.0" encoding="utf-8"?>
<p:tagLst xmlns:a="http://schemas.openxmlformats.org/drawingml/2006/main" xmlns:r="http://schemas.openxmlformats.org/officeDocument/2006/relationships" xmlns:p="http://schemas.openxmlformats.org/presentationml/2006/main">
  <p:tag name="MMPROD_SUBSTITUTION_ID" val="{AC74D781-7F32-4B5E-A01C-CE31D227E5E2}"/>
</p:tagLst>
</file>

<file path=ppt/tags/tag2.xml><?xml version="1.0" encoding="utf-8"?>
<p:tagLst xmlns:a="http://schemas.openxmlformats.org/drawingml/2006/main" xmlns:r="http://schemas.openxmlformats.org/officeDocument/2006/relationships" xmlns:p="http://schemas.openxmlformats.org/presentationml/2006/main">
  <p:tag name="MMPROD_SUBSTITUTION_ID" val="{F4CD97C9-55ED-46B1-9D8D-DB2AC4B69EA6}"/>
</p:tagLst>
</file>

<file path=ppt/tags/tag20.xml><?xml version="1.0" encoding="utf-8"?>
<p:tagLst xmlns:a="http://schemas.openxmlformats.org/drawingml/2006/main" xmlns:r="http://schemas.openxmlformats.org/officeDocument/2006/relationships" xmlns:p="http://schemas.openxmlformats.org/presentationml/2006/main">
  <p:tag name="MMPROD_SUBSTITUTION_ID" val="{918809F6-4BEF-45B4-9BC8-32F360EF0E34}"/>
</p:tagLst>
</file>

<file path=ppt/tags/tag21.xml><?xml version="1.0" encoding="utf-8"?>
<p:tagLst xmlns:a="http://schemas.openxmlformats.org/drawingml/2006/main" xmlns:r="http://schemas.openxmlformats.org/officeDocument/2006/relationships" xmlns:p="http://schemas.openxmlformats.org/presentationml/2006/main">
  <p:tag name="MMPROD_SUBSTITUTION_ID" val="{29F1E3E1-8CC3-4841-A663-0EA548D9FAFB}"/>
</p:tagLst>
</file>

<file path=ppt/tags/tag22.xml><?xml version="1.0" encoding="utf-8"?>
<p:tagLst xmlns:a="http://schemas.openxmlformats.org/drawingml/2006/main" xmlns:r="http://schemas.openxmlformats.org/officeDocument/2006/relationships" xmlns:p="http://schemas.openxmlformats.org/presentationml/2006/main">
  <p:tag name="MMPROD_SUBSTITUTION_ID" val="{29F1E3E1-8CC3-4841-A663-0EA548D9FAFB}"/>
</p:tagLst>
</file>

<file path=ppt/tags/tag23.xml><?xml version="1.0" encoding="utf-8"?>
<p:tagLst xmlns:a="http://schemas.openxmlformats.org/drawingml/2006/main" xmlns:r="http://schemas.openxmlformats.org/officeDocument/2006/relationships" xmlns:p="http://schemas.openxmlformats.org/presentationml/2006/main">
  <p:tag name="MMPROD_SUBSTITUTION_ID" val="{29F1E3E1-8CC3-4841-A663-0EA548D9FAFB}"/>
</p:tagLst>
</file>

<file path=ppt/tags/tag24.xml><?xml version="1.0" encoding="utf-8"?>
<p:tagLst xmlns:a="http://schemas.openxmlformats.org/drawingml/2006/main" xmlns:r="http://schemas.openxmlformats.org/officeDocument/2006/relationships" xmlns:p="http://schemas.openxmlformats.org/presentationml/2006/main">
  <p:tag name="MMPROD_SUBSTITUTION_ID" val="{29F1E3E1-8CC3-4841-A663-0EA548D9FAFB}"/>
</p:tagLst>
</file>

<file path=ppt/tags/tag25.xml><?xml version="1.0" encoding="utf-8"?>
<p:tagLst xmlns:a="http://schemas.openxmlformats.org/drawingml/2006/main" xmlns:r="http://schemas.openxmlformats.org/officeDocument/2006/relationships" xmlns:p="http://schemas.openxmlformats.org/presentationml/2006/main">
  <p:tag name="MMPROD_SUBSTITUTION_ID" val="{29F1E3E1-8CC3-4841-A663-0EA548D9FAFB}"/>
</p:tagLst>
</file>

<file path=ppt/tags/tag26.xml><?xml version="1.0" encoding="utf-8"?>
<p:tagLst xmlns:a="http://schemas.openxmlformats.org/drawingml/2006/main" xmlns:r="http://schemas.openxmlformats.org/officeDocument/2006/relationships" xmlns:p="http://schemas.openxmlformats.org/presentationml/2006/main">
  <p:tag name="MMPROD_SUBSTITUTION_ID" val="{29F1E3E1-8CC3-4841-A663-0EA548D9FAFB}"/>
</p:tagLst>
</file>

<file path=ppt/tags/tag27.xml><?xml version="1.0" encoding="utf-8"?>
<p:tagLst xmlns:a="http://schemas.openxmlformats.org/drawingml/2006/main" xmlns:r="http://schemas.openxmlformats.org/officeDocument/2006/relationships" xmlns:p="http://schemas.openxmlformats.org/presentationml/2006/main">
  <p:tag name="MMPROD_SUBSTITUTION_ID" val="{29F1E3E1-8CC3-4841-A663-0EA548D9FAFB}"/>
</p:tagLst>
</file>

<file path=ppt/tags/tag28.xml><?xml version="1.0" encoding="utf-8"?>
<p:tagLst xmlns:a="http://schemas.openxmlformats.org/drawingml/2006/main" xmlns:r="http://schemas.openxmlformats.org/officeDocument/2006/relationships" xmlns:p="http://schemas.openxmlformats.org/presentationml/2006/main">
  <p:tag name="MMPROD_SUBSTITUTION_ID" val="{29F1E3E1-8CC3-4841-A663-0EA548D9FAFB}"/>
</p:tagLst>
</file>

<file path=ppt/tags/tag29.xml><?xml version="1.0" encoding="utf-8"?>
<p:tagLst xmlns:a="http://schemas.openxmlformats.org/drawingml/2006/main" xmlns:r="http://schemas.openxmlformats.org/officeDocument/2006/relationships" xmlns:p="http://schemas.openxmlformats.org/presentationml/2006/main">
  <p:tag name="MMPROD_SUBSTITUTION_ID" val="{57E2FD32-1850-403B-B2CA-589F2122E9D7}"/>
</p:tagLst>
</file>

<file path=ppt/tags/tag3.xml><?xml version="1.0" encoding="utf-8"?>
<p:tagLst xmlns:a="http://schemas.openxmlformats.org/drawingml/2006/main" xmlns:r="http://schemas.openxmlformats.org/officeDocument/2006/relationships" xmlns:p="http://schemas.openxmlformats.org/presentationml/2006/main">
  <p:tag name="MMPROD_SUBSTITUTION_ID" val="{9EDB9D9E-BA3C-42AF-914C-A32BE5B103A8}"/>
</p:tagLst>
</file>

<file path=ppt/tags/tag30.xml><?xml version="1.0" encoding="utf-8"?>
<p:tagLst xmlns:a="http://schemas.openxmlformats.org/drawingml/2006/main" xmlns:r="http://schemas.openxmlformats.org/officeDocument/2006/relationships" xmlns:p="http://schemas.openxmlformats.org/presentationml/2006/main">
  <p:tag name="MMPROD_SUBSTITUTION_ID" val="{918809F6-4BEF-45B4-9BC8-32F360EF0E34}"/>
</p:tagLst>
</file>

<file path=ppt/tags/tag31.xml><?xml version="1.0" encoding="utf-8"?>
<p:tagLst xmlns:a="http://schemas.openxmlformats.org/drawingml/2006/main" xmlns:r="http://schemas.openxmlformats.org/officeDocument/2006/relationships" xmlns:p="http://schemas.openxmlformats.org/presentationml/2006/main">
  <p:tag name="MMPROD_SUBSTITUTION_ID" val="{AC74D781-7F32-4B5E-A01C-CE31D227E5E2}"/>
</p:tagLst>
</file>

<file path=ppt/tags/tag32.xml><?xml version="1.0" encoding="utf-8"?>
<p:tagLst xmlns:a="http://schemas.openxmlformats.org/drawingml/2006/main" xmlns:r="http://schemas.openxmlformats.org/officeDocument/2006/relationships" xmlns:p="http://schemas.openxmlformats.org/presentationml/2006/main">
  <p:tag name="MMPROD_SUBSTITUTION_ID" val="{918809F6-4BEF-45B4-9BC8-32F360EF0E34}"/>
</p:tagLst>
</file>

<file path=ppt/tags/tag33.xml><?xml version="1.0" encoding="utf-8"?>
<p:tagLst xmlns:a="http://schemas.openxmlformats.org/drawingml/2006/main" xmlns:r="http://schemas.openxmlformats.org/officeDocument/2006/relationships" xmlns:p="http://schemas.openxmlformats.org/presentationml/2006/main">
  <p:tag name="MMPROD_SUBSTITUTION_ID" val="{AC74D781-7F32-4B5E-A01C-CE31D227E5E2}"/>
</p:tagLst>
</file>

<file path=ppt/tags/tag34.xml><?xml version="1.0" encoding="utf-8"?>
<p:tagLst xmlns:a="http://schemas.openxmlformats.org/drawingml/2006/main" xmlns:r="http://schemas.openxmlformats.org/officeDocument/2006/relationships" xmlns:p="http://schemas.openxmlformats.org/presentationml/2006/main">
  <p:tag name="MMPROD_SUBSTITUTION_ID" val="{29F1E3E1-8CC3-4841-A663-0EA548D9FAFB}"/>
</p:tagLst>
</file>

<file path=ppt/tags/tag35.xml><?xml version="1.0" encoding="utf-8"?>
<p:tagLst xmlns:a="http://schemas.openxmlformats.org/drawingml/2006/main" xmlns:r="http://schemas.openxmlformats.org/officeDocument/2006/relationships" xmlns:p="http://schemas.openxmlformats.org/presentationml/2006/main">
  <p:tag name="MMPROD_SUBSTITUTION_ID" val="{29F1E3E1-8CC3-4841-A663-0EA548D9FAFB}"/>
</p:tagLst>
</file>

<file path=ppt/tags/tag36.xml><?xml version="1.0" encoding="utf-8"?>
<p:tagLst xmlns:a="http://schemas.openxmlformats.org/drawingml/2006/main" xmlns:r="http://schemas.openxmlformats.org/officeDocument/2006/relationships" xmlns:p="http://schemas.openxmlformats.org/presentationml/2006/main">
  <p:tag name="MMPROD_SUBSTITUTION_ID" val="{29F1E3E1-8CC3-4841-A663-0EA548D9FAFB}"/>
</p:tagLst>
</file>

<file path=ppt/tags/tag37.xml><?xml version="1.0" encoding="utf-8"?>
<p:tagLst xmlns:a="http://schemas.openxmlformats.org/drawingml/2006/main" xmlns:r="http://schemas.openxmlformats.org/officeDocument/2006/relationships" xmlns:p="http://schemas.openxmlformats.org/presentationml/2006/main">
  <p:tag name="MMPROD_SUBSTITUTION_ID" val="{29F1E3E1-8CC3-4841-A663-0EA548D9FAFB}"/>
</p:tagLst>
</file>

<file path=ppt/tags/tag38.xml><?xml version="1.0" encoding="utf-8"?>
<p:tagLst xmlns:a="http://schemas.openxmlformats.org/drawingml/2006/main" xmlns:r="http://schemas.openxmlformats.org/officeDocument/2006/relationships" xmlns:p="http://schemas.openxmlformats.org/presentationml/2006/main">
  <p:tag name="MMPROD_SUBSTITUTION_ID" val="{29F1E3E1-8CC3-4841-A663-0EA548D9FAFB}"/>
</p:tagLst>
</file>

<file path=ppt/tags/tag39.xml><?xml version="1.0" encoding="utf-8"?>
<p:tagLst xmlns:a="http://schemas.openxmlformats.org/drawingml/2006/main" xmlns:r="http://schemas.openxmlformats.org/officeDocument/2006/relationships" xmlns:p="http://schemas.openxmlformats.org/presentationml/2006/main">
  <p:tag name="MMPROD_SUBSTITUTION_ID" val="{29F1E3E1-8CC3-4841-A663-0EA548D9FAFB}"/>
</p:tagLst>
</file>

<file path=ppt/tags/tag4.xml><?xml version="1.0" encoding="utf-8"?>
<p:tagLst xmlns:a="http://schemas.openxmlformats.org/drawingml/2006/main" xmlns:r="http://schemas.openxmlformats.org/officeDocument/2006/relationships" xmlns:p="http://schemas.openxmlformats.org/presentationml/2006/main">
  <p:tag name="MMPROD_SUBSTITUTION_ID" val="{F4CD97C9-55ED-46B1-9D8D-DB2AC4B69EA6}"/>
</p:tagLst>
</file>

<file path=ppt/tags/tag40.xml><?xml version="1.0" encoding="utf-8"?>
<p:tagLst xmlns:a="http://schemas.openxmlformats.org/drawingml/2006/main" xmlns:r="http://schemas.openxmlformats.org/officeDocument/2006/relationships" xmlns:p="http://schemas.openxmlformats.org/presentationml/2006/main">
  <p:tag name="MMPROD_SUBSTITUTION_ID" val="{29F1E3E1-8CC3-4841-A663-0EA548D9FAFB}"/>
</p:tagLst>
</file>

<file path=ppt/tags/tag41.xml><?xml version="1.0" encoding="utf-8"?>
<p:tagLst xmlns:a="http://schemas.openxmlformats.org/drawingml/2006/main" xmlns:r="http://schemas.openxmlformats.org/officeDocument/2006/relationships" xmlns:p="http://schemas.openxmlformats.org/presentationml/2006/main">
  <p:tag name="MMPROD_SUBSTITUTION_ID" val="{29F1E3E1-8CC3-4841-A663-0EA548D9FAFB}"/>
</p:tagLst>
</file>

<file path=ppt/tags/tag42.xml><?xml version="1.0" encoding="utf-8"?>
<p:tagLst xmlns:a="http://schemas.openxmlformats.org/drawingml/2006/main" xmlns:r="http://schemas.openxmlformats.org/officeDocument/2006/relationships" xmlns:p="http://schemas.openxmlformats.org/presentationml/2006/main">
  <p:tag name="PPSNARRATION" val="1,1394227339,C:\Documents and Settings\ddasgupt\Desktop\Gemini\ServerVirtualizationDeck\Server Virtualization For Voice Over July2010.ppc"/>
</p:tagLst>
</file>

<file path=ppt/tags/tag43.xml><?xml version="1.0" encoding="utf-8"?>
<p:tagLst xmlns:a="http://schemas.openxmlformats.org/drawingml/2006/main" xmlns:r="http://schemas.openxmlformats.org/officeDocument/2006/relationships" xmlns:p="http://schemas.openxmlformats.org/presentationml/2006/main">
  <p:tag name="PPSNARRATION" val="2,1394227339,C:\Documents and Settings\ddasgupt\Desktop\Gemini\ServerVirtualizationDeck\Server Virtualization For Voice Over July2010.ppc"/>
</p:tagLst>
</file>

<file path=ppt/tags/tag44.xml><?xml version="1.0" encoding="utf-8"?>
<p:tagLst xmlns:a="http://schemas.openxmlformats.org/drawingml/2006/main" xmlns:r="http://schemas.openxmlformats.org/officeDocument/2006/relationships" xmlns:p="http://schemas.openxmlformats.org/presentationml/2006/main">
  <p:tag name="MMPROD_SUBSTITUTION_ID" val="{2E953FA7-A5CE-46C6-860D-ED27BA9A3C38}"/>
</p:tagLst>
</file>

<file path=ppt/tags/tag45.xml><?xml version="1.0" encoding="utf-8"?>
<p:tagLst xmlns:a="http://schemas.openxmlformats.org/drawingml/2006/main" xmlns:r="http://schemas.openxmlformats.org/officeDocument/2006/relationships" xmlns:p="http://schemas.openxmlformats.org/presentationml/2006/main">
  <p:tag name="MMPROD_SUBSTITUTION_ID" val="{F10D05A1-ADD4-493E-A17A-BB7E625EF75B}"/>
</p:tagLst>
</file>

<file path=ppt/tags/tag46.xml><?xml version="1.0" encoding="utf-8"?>
<p:tagLst xmlns:a="http://schemas.openxmlformats.org/drawingml/2006/main" xmlns:r="http://schemas.openxmlformats.org/officeDocument/2006/relationships" xmlns:p="http://schemas.openxmlformats.org/presentationml/2006/main">
  <p:tag name="MMPROD_SUBSTITUTION_ID" val="{8B9E897D-F9A0-4C2A-AF36-3E12E2D2B311}"/>
</p:tagLst>
</file>

<file path=ppt/tags/tag47.xml><?xml version="1.0" encoding="utf-8"?>
<p:tagLst xmlns:a="http://schemas.openxmlformats.org/drawingml/2006/main" xmlns:r="http://schemas.openxmlformats.org/officeDocument/2006/relationships" xmlns:p="http://schemas.openxmlformats.org/presentationml/2006/main">
  <p:tag name="MMPROD_SUBSTITUTION_ID" val="{2E953FA7-A5CE-46C6-860D-ED27BA9A3C38}"/>
</p:tagLst>
</file>

<file path=ppt/tags/tag48.xml><?xml version="1.0" encoding="utf-8"?>
<p:tagLst xmlns:a="http://schemas.openxmlformats.org/drawingml/2006/main" xmlns:r="http://schemas.openxmlformats.org/officeDocument/2006/relationships" xmlns:p="http://schemas.openxmlformats.org/presentationml/2006/main">
  <p:tag name="MMPROD_SUBSTITUTION_ID" val="{F10D05A1-ADD4-493E-A17A-BB7E625EF75B}"/>
</p:tagLst>
</file>

<file path=ppt/tags/tag49.xml><?xml version="1.0" encoding="utf-8"?>
<p:tagLst xmlns:a="http://schemas.openxmlformats.org/drawingml/2006/main" xmlns:r="http://schemas.openxmlformats.org/officeDocument/2006/relationships" xmlns:p="http://schemas.openxmlformats.org/presentationml/2006/main">
  <p:tag name="MMPROD_SUBSTITUTION_ID" val="{8B9E897D-F9A0-4C2A-AF36-3E12E2D2B311}"/>
</p:tagLst>
</file>

<file path=ppt/tags/tag5.xml><?xml version="1.0" encoding="utf-8"?>
<p:tagLst xmlns:a="http://schemas.openxmlformats.org/drawingml/2006/main" xmlns:r="http://schemas.openxmlformats.org/officeDocument/2006/relationships" xmlns:p="http://schemas.openxmlformats.org/presentationml/2006/main">
  <p:tag name="MMPROD_SUBSTITUTION_ID" val="{9EDB9D9E-BA3C-42AF-914C-A32BE5B103A8}"/>
</p:tagLst>
</file>

<file path=ppt/tags/tag50.xml><?xml version="1.0" encoding="utf-8"?>
<p:tagLst xmlns:a="http://schemas.openxmlformats.org/drawingml/2006/main" xmlns:r="http://schemas.openxmlformats.org/officeDocument/2006/relationships" xmlns:p="http://schemas.openxmlformats.org/presentationml/2006/main">
  <p:tag name="MMPROD_SUBSTITUTION_ID" val="{2E953FA7-A5CE-46C6-860D-ED27BA9A3C38}"/>
</p:tagLst>
</file>

<file path=ppt/tags/tag51.xml><?xml version="1.0" encoding="utf-8"?>
<p:tagLst xmlns:a="http://schemas.openxmlformats.org/drawingml/2006/main" xmlns:r="http://schemas.openxmlformats.org/officeDocument/2006/relationships" xmlns:p="http://schemas.openxmlformats.org/presentationml/2006/main">
  <p:tag name="MMPROD_SUBSTITUTION_ID" val="{F10D05A1-ADD4-493E-A17A-BB7E625EF75B}"/>
</p:tagLst>
</file>

<file path=ppt/tags/tag52.xml><?xml version="1.0" encoding="utf-8"?>
<p:tagLst xmlns:a="http://schemas.openxmlformats.org/drawingml/2006/main" xmlns:r="http://schemas.openxmlformats.org/officeDocument/2006/relationships" xmlns:p="http://schemas.openxmlformats.org/presentationml/2006/main">
  <p:tag name="MMPROD_SUBSTITUTION_ID" val="{8B9E897D-F9A0-4C2A-AF36-3E12E2D2B311}"/>
</p:tagLst>
</file>

<file path=ppt/tags/tag6.xml><?xml version="1.0" encoding="utf-8"?>
<p:tagLst xmlns:a="http://schemas.openxmlformats.org/drawingml/2006/main" xmlns:r="http://schemas.openxmlformats.org/officeDocument/2006/relationships" xmlns:p="http://schemas.openxmlformats.org/presentationml/2006/main">
  <p:tag name="PPSNARRATION" val="4,1394227339,C:\Documents and Settings\ddasgupt\Desktop\Gemini\ServerVirtualizationDeck\Server Virtualization For Voice Over July2010.ppc"/>
</p:tagLst>
</file>

<file path=ppt/tags/tag7.xml><?xml version="1.0" encoding="utf-8"?>
<p:tagLst xmlns:a="http://schemas.openxmlformats.org/drawingml/2006/main" xmlns:r="http://schemas.openxmlformats.org/officeDocument/2006/relationships" xmlns:p="http://schemas.openxmlformats.org/presentationml/2006/main">
  <p:tag name="PPSNARRATION" val="5,1394227339,C:\Documents and Settings\ddasgupt\Desktop\Gemini\ServerVirtualizationDeck\Server Virtualization For Voice Over July2010.ppc"/>
</p:tagLst>
</file>

<file path=ppt/tags/tag8.xml><?xml version="1.0" encoding="utf-8"?>
<p:tagLst xmlns:a="http://schemas.openxmlformats.org/drawingml/2006/main" xmlns:r="http://schemas.openxmlformats.org/officeDocument/2006/relationships" xmlns:p="http://schemas.openxmlformats.org/presentationml/2006/main">
  <p:tag name="PPSNARRATION" val="9,1394227339,C:\Documents and Settings\ddasgupt\Desktop\Gemini\ServerVirtualizationDeck\Server Virtualization For Voice Over July2010.ppc"/>
</p:tagLst>
</file>

<file path=ppt/tags/tag9.xml><?xml version="1.0" encoding="utf-8"?>
<p:tagLst xmlns:a="http://schemas.openxmlformats.org/drawingml/2006/main" xmlns:r="http://schemas.openxmlformats.org/officeDocument/2006/relationships" xmlns:p="http://schemas.openxmlformats.org/presentationml/2006/main">
  <p:tag name="PPSNARRATION" val="10,1394227339,C:\Documents and Settings\ddasgupt\Desktop\Gemini\ServerVirtualizationDeck\Server Virtualization For Voice Over July2010.ppc"/>
</p:tagLst>
</file>

<file path=ppt/theme/theme1.xml><?xml version="1.0" encoding="utf-8"?>
<a:theme xmlns:a="http://schemas.openxmlformats.org/drawingml/2006/main" name="2007-JN template design file 102909">
  <a:themeElements>
    <a:clrScheme name="Juniper themes">
      <a:dk1>
        <a:srgbClr val="333333"/>
      </a:dk1>
      <a:lt1>
        <a:srgbClr val="FFFFFF"/>
      </a:lt1>
      <a:dk2>
        <a:srgbClr val="93220B"/>
      </a:dk2>
      <a:lt2>
        <a:srgbClr val="5C852D"/>
      </a:lt2>
      <a:accent1>
        <a:srgbClr val="0067AC"/>
      </a:accent1>
      <a:accent2>
        <a:srgbClr val="BFC16B"/>
      </a:accent2>
      <a:accent3>
        <a:srgbClr val="F26649"/>
      </a:accent3>
      <a:accent4>
        <a:srgbClr val="2F8D7D"/>
      </a:accent4>
      <a:accent5>
        <a:srgbClr val="7EB0CC"/>
      </a:accent5>
      <a:accent6>
        <a:srgbClr val="807F83"/>
      </a:accent6>
      <a:hlink>
        <a:srgbClr val="5D87A1"/>
      </a:hlink>
      <a:folHlink>
        <a:srgbClr val="F79646"/>
      </a:folHlink>
    </a:clrScheme>
    <a:fontScheme name="JuniperTemplate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presenter title">
      <a:srgbClr val="4D4D4D"/>
    </a:custClr>
    <a:custClr name="text title">
      <a:srgbClr val="292929"/>
    </a:custClr>
    <a:custClr name="subtitle blue">
      <a:srgbClr val="5D87A1"/>
    </a:custClr>
    <a:custClr name="axis">
      <a:srgbClr val="807F83"/>
    </a:custClr>
  </a:custClrLst>
</a:theme>
</file>

<file path=ppt/theme/theme2.xml><?xml version="1.0" encoding="utf-8"?>
<a:theme xmlns:a="http://schemas.openxmlformats.org/drawingml/2006/main" name="1_2007-JN template design file 102909">
  <a:themeElements>
    <a:clrScheme name="Juniper themes">
      <a:dk1>
        <a:srgbClr val="333333"/>
      </a:dk1>
      <a:lt1>
        <a:srgbClr val="FFFFFF"/>
      </a:lt1>
      <a:dk2>
        <a:srgbClr val="93220B"/>
      </a:dk2>
      <a:lt2>
        <a:srgbClr val="5C852D"/>
      </a:lt2>
      <a:accent1>
        <a:srgbClr val="0067AC"/>
      </a:accent1>
      <a:accent2>
        <a:srgbClr val="BFC16B"/>
      </a:accent2>
      <a:accent3>
        <a:srgbClr val="F26649"/>
      </a:accent3>
      <a:accent4>
        <a:srgbClr val="2F8D7D"/>
      </a:accent4>
      <a:accent5>
        <a:srgbClr val="7EB0CC"/>
      </a:accent5>
      <a:accent6>
        <a:srgbClr val="807F83"/>
      </a:accent6>
      <a:hlink>
        <a:srgbClr val="5D87A1"/>
      </a:hlink>
      <a:folHlink>
        <a:srgbClr val="F79646"/>
      </a:folHlink>
    </a:clrScheme>
    <a:fontScheme name="JuniperTemplate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presenter title">
      <a:srgbClr val="4D4D4D"/>
    </a:custClr>
    <a:custClr name="text title">
      <a:srgbClr val="292929"/>
    </a:custClr>
    <a:custClr name="subtitle blue">
      <a:srgbClr val="5D87A1"/>
    </a:custClr>
    <a:custClr name="axis">
      <a:srgbClr val="807F83"/>
    </a:custClr>
  </a:custClr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20986</TotalTime>
  <Words>3061</Words>
  <Application>Microsoft Office PowerPoint</Application>
  <PresentationFormat>On-screen Show (4:3)</PresentationFormat>
  <Paragraphs>768</Paragraphs>
  <Slides>33</Slides>
  <Notes>33</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2007-JN template design file 102909</vt:lpstr>
      <vt:lpstr>1_2007-JN template design file 102909</vt:lpstr>
      <vt:lpstr>Networking Solutions for A Server Virtualization Environment</vt:lpstr>
      <vt:lpstr>What you will get from this session</vt:lpstr>
      <vt:lpstr>Agenda</vt:lpstr>
      <vt:lpstr>The evolution of Server Virtualization</vt:lpstr>
      <vt:lpstr>Legacy networks restrict agility</vt:lpstr>
      <vt:lpstr>Network Simplification for supporting Server Virtualization</vt:lpstr>
      <vt:lpstr>Slide 7</vt:lpstr>
      <vt:lpstr>Technology approaches</vt:lpstr>
      <vt:lpstr>Open standards based</vt:lpstr>
      <vt:lpstr>Communication between the Virtual machines</vt:lpstr>
      <vt:lpstr>Comparing VEPA AND VEB</vt:lpstr>
      <vt:lpstr>Comparison of options</vt:lpstr>
      <vt:lpstr>VEPA</vt:lpstr>
      <vt:lpstr>Top 3 benefits of VEPA </vt:lpstr>
      <vt:lpstr>High performance</vt:lpstr>
      <vt:lpstr>Latency with legacy network </vt:lpstr>
      <vt:lpstr>Virtualization with Chassis Clustering</vt:lpstr>
      <vt:lpstr>mobility</vt:lpstr>
      <vt:lpstr>NETWORK Requirements for VM mobility</vt:lpstr>
      <vt:lpstr>VM Migration Scenarios</vt:lpstr>
      <vt:lpstr>RACK to RACK</vt:lpstr>
      <vt:lpstr>POD to POD</vt:lpstr>
      <vt:lpstr>Across DC/Clouds</vt:lpstr>
      <vt:lpstr>MANAGEABILITY</vt:lpstr>
      <vt:lpstr>DC manageability challenges with  Server Virtualization</vt:lpstr>
      <vt:lpstr>One Step Orchestration</vt:lpstr>
      <vt:lpstr>security</vt:lpstr>
      <vt:lpstr>Security Implications of Virtual servers</vt:lpstr>
      <vt:lpstr>Approaches To Securing Virtual servers: Three Methods</vt:lpstr>
      <vt:lpstr>Introducing The Idea of a Stateful Kernel Firewall</vt:lpstr>
      <vt:lpstr>Follow-me policies</vt:lpstr>
      <vt:lpstr>Summary of solutions for server virtualization</vt:lpstr>
      <vt:lpstr>Slide 33</vt:lpstr>
    </vt:vector>
  </TitlesOfParts>
  <Company>Juniper Networks,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Virtualization 2 slide for SKO</dc:title>
  <dc:creator>Dhritiman Dasgupta</dc:creator>
  <cp:lastModifiedBy>Russell Cooper</cp:lastModifiedBy>
  <cp:revision>709</cp:revision>
  <dcterms:created xsi:type="dcterms:W3CDTF">2009-12-22T00:07:49Z</dcterms:created>
  <dcterms:modified xsi:type="dcterms:W3CDTF">2011-02-23T07:35:21Z</dcterms:modified>
</cp:coreProperties>
</file>