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23.xml" ContentType="application/vnd.openxmlformats-officedocument.presentationml.notesSlide+xml"/>
  <Override PartName="/ppt/tags/tag45.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tags/tag39.xml" ContentType="application/vnd.openxmlformats-officedocument.presentationml.tag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4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notesSlides/notesSlide25.xml" ContentType="application/vnd.openxmlformats-officedocument.presentationml.notesSlide+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tags/tag36.xml" ContentType="application/vnd.openxmlformats-officedocument.presentationml.tags+xml"/>
  <Override PartName="/ppt/notesSlides/notesSlide32.xml" ContentType="application/vnd.openxmlformats-officedocument.presentationml.notesSlide+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tags/tag43.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Masters/slideMaster2.xml" ContentType="application/vnd.openxmlformats-officedocument.presentationml.slideMaster+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742" r:id="rId2"/>
  </p:sldMasterIdLst>
  <p:notesMasterIdLst>
    <p:notesMasterId r:id="rId36"/>
  </p:notesMasterIdLst>
  <p:sldIdLst>
    <p:sldId id="318" r:id="rId3"/>
    <p:sldId id="416" r:id="rId4"/>
    <p:sldId id="319" r:id="rId5"/>
    <p:sldId id="322" r:id="rId6"/>
    <p:sldId id="407" r:id="rId7"/>
    <p:sldId id="408" r:id="rId8"/>
    <p:sldId id="406" r:id="rId9"/>
    <p:sldId id="419" r:id="rId10"/>
    <p:sldId id="411" r:id="rId11"/>
    <p:sldId id="375" r:id="rId12"/>
    <p:sldId id="417" r:id="rId13"/>
    <p:sldId id="336" r:id="rId14"/>
    <p:sldId id="334" r:id="rId15"/>
    <p:sldId id="338" r:id="rId16"/>
    <p:sldId id="412" r:id="rId17"/>
    <p:sldId id="376" r:id="rId18"/>
    <p:sldId id="377" r:id="rId19"/>
    <p:sldId id="413" r:id="rId20"/>
    <p:sldId id="354" r:id="rId21"/>
    <p:sldId id="353" r:id="rId22"/>
    <p:sldId id="386" r:id="rId23"/>
    <p:sldId id="396" r:id="rId24"/>
    <p:sldId id="389" r:id="rId25"/>
    <p:sldId id="414" r:id="rId26"/>
    <p:sldId id="379" r:id="rId27"/>
    <p:sldId id="397" r:id="rId28"/>
    <p:sldId id="415" r:id="rId29"/>
    <p:sldId id="362" r:id="rId30"/>
    <p:sldId id="363" r:id="rId31"/>
    <p:sldId id="364" r:id="rId32"/>
    <p:sldId id="371" r:id="rId33"/>
    <p:sldId id="410" r:id="rId34"/>
    <p:sldId id="317" r:id="rId35"/>
  </p:sldIdLst>
  <p:sldSz cx="9144000" cy="6858000" type="screen4x3"/>
  <p:notesSz cx="6772275" cy="9902825"/>
  <p:custDataLst>
    <p:tags r:id="rId37"/>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79646"/>
    <a:srgbClr val="FFFFFF"/>
    <a:srgbClr val="E5EFF5"/>
    <a:srgbClr val="932B0B"/>
    <a:srgbClr val="DBE3E7"/>
    <a:srgbClr val="49A942"/>
    <a:srgbClr val="2F5376"/>
    <a:srgbClr val="7EB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1529" autoAdjust="0"/>
  </p:normalViewPr>
  <p:slideViewPr>
    <p:cSldViewPr>
      <p:cViewPr varScale="1">
        <p:scale>
          <a:sx n="59" d="100"/>
          <a:sy n="59" d="100"/>
        </p:scale>
        <p:origin x="-1584" y="-84"/>
      </p:cViewPr>
      <p:guideLst>
        <p:guide orient="horz" pos="2304"/>
        <p:guide orient="horz" pos="3600"/>
        <p:guide pos="4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934653" cy="4951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8195" name="Rectangle 3"/>
          <p:cNvSpPr>
            <a:spLocks noGrp="1" noChangeArrowheads="1"/>
          </p:cNvSpPr>
          <p:nvPr>
            <p:ph type="dt" idx="1"/>
          </p:nvPr>
        </p:nvSpPr>
        <p:spPr bwMode="auto">
          <a:xfrm>
            <a:off x="3836056" y="1"/>
            <a:ext cx="2934653" cy="4951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912813" y="742950"/>
            <a:ext cx="4946650" cy="37115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7228" y="4703842"/>
            <a:ext cx="5417820" cy="44562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1" y="9405966"/>
            <a:ext cx="2934653" cy="4951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36056" y="9405966"/>
            <a:ext cx="2934653" cy="4951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116D6A22-ECF7-4CEF-8CED-52D9AB26AD5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This presentation will discuss</a:t>
            </a:r>
            <a:r>
              <a:rPr lang="en-US" sz="1200" b="1" kern="1200" dirty="0" smtClean="0">
                <a:solidFill>
                  <a:schemeClr val="tx1"/>
                </a:solidFill>
                <a:latin typeface="Arial" charset="0"/>
                <a:ea typeface="+mn-ea"/>
                <a:cs typeface="Arial" charset="0"/>
              </a:rPr>
              <a:t> </a:t>
            </a:r>
            <a:r>
              <a:rPr lang="en-US" sz="1200" kern="1200" dirty="0" smtClean="0">
                <a:solidFill>
                  <a:schemeClr val="tx1"/>
                </a:solidFill>
                <a:latin typeface="Arial" charset="0"/>
                <a:ea typeface="+mn-ea"/>
                <a:cs typeface="Arial" charset="0"/>
              </a:rPr>
              <a:t>some current and emerging networking solutions for server virtualization environments, such as data centers where customers have deployed a lot of VMware or similar technologies to facilitate server virtualization. Today we’ll look at all the different aspects involved, including switching, security and data center orchestration.</a:t>
            </a:r>
            <a:endParaRPr lang="en-US" sz="1200" kern="1200" dirty="0">
              <a:solidFill>
                <a:schemeClr val="tx1"/>
              </a:solidFill>
              <a:latin typeface="Arial" charset="0"/>
              <a:ea typeface="+mn-ea"/>
              <a:cs typeface="Arial" charset="0"/>
            </a:endParaRPr>
          </a:p>
        </p:txBody>
      </p:sp>
      <p:sp>
        <p:nvSpPr>
          <p:cNvPr id="59396" name="Slide Number Placeholder 3"/>
          <p:cNvSpPr>
            <a:spLocks noGrp="1"/>
          </p:cNvSpPr>
          <p:nvPr>
            <p:ph type="sldNum" sz="quarter" idx="5"/>
          </p:nvPr>
        </p:nvSpPr>
        <p:spPr>
          <a:noFill/>
        </p:spPr>
        <p:txBody>
          <a:bodyPr/>
          <a:lstStyle/>
          <a:p>
            <a:fld id="{DBBB0C63-D3E8-4BF5-9ADB-AA0EB188DAC5}" type="slidenum">
              <a:rPr lang="en-US" smtClean="0">
                <a:latin typeface="Arial" pitchFamily="34" charset="0"/>
                <a:cs typeface="Arial" pitchFamily="34" charset="0"/>
              </a:rPr>
              <a:pPr/>
              <a:t>1</a:t>
            </a:fld>
            <a:endParaRPr lang="en-US" dirty="0"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This slide shows communication between VMs inside the server.  This communication can take three forms; the first picture shows the default </a:t>
            </a:r>
            <a:r>
              <a:rPr lang="en-US" sz="1200" kern="1200" dirty="0" err="1" smtClean="0">
                <a:solidFill>
                  <a:schemeClr val="tx1"/>
                </a:solidFill>
                <a:latin typeface="Arial" charset="0"/>
                <a:ea typeface="+mn-ea"/>
                <a:cs typeface="Arial" charset="0"/>
              </a:rPr>
              <a:t>vSwitch</a:t>
            </a:r>
            <a:r>
              <a:rPr lang="en-US" sz="1200" kern="1200" dirty="0" smtClean="0">
                <a:solidFill>
                  <a:schemeClr val="tx1"/>
                </a:solidFill>
                <a:latin typeface="Arial" charset="0"/>
                <a:ea typeface="+mn-ea"/>
                <a:cs typeface="Arial" charset="0"/>
              </a:rPr>
              <a:t> or software switch provided by the hypervisor being used.  Traffic does not leave the server; it uses the software switch to communicate between virtual machines.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picture in the middle shows a slightly different model where the traffic actually comes out of the server but the switching service is provided by the NIC.  There are vendors doing that today. It's a very small market, but it's expected to grow in the near future.</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third picture shows what the networking industry propose, and that is something called VEPA. In this approach, in order for two virtual machines inside a physical server to communicate, they need to come all the way out of the server to the first-hop access-tier physical to facilitate the communication.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approach challenges some assumptions about networks, which is that in a switch, traffic comes in on one port and goes out a different port.  As this example shows, it's one physical port—the packet comes in and goes out the same interface on the switch.</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reason the whole industry is behind this model is because this is a physical switch. There is nearly two decades worth of R&amp;D invested in switching technologies by companies like Juniper, Cisco, Brocade and others, and those physical switches have all the necessary features and performance capabilities. Rather than use the software- based switch that comes with the hypervisor, these vendors say that switching should be done where it belongs: on the physical switches connected to the servers.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There is an alternative to VEPA.  In the simplest terms, VEPA is a simple software upgrade. This software is being written now; nobody has it yet because it is an emerging standard.  With such a simple software upgrade, customers can keep their existing physical switches and implement the VEPA code or software. Alternatively, proprietary new switching technology</a:t>
            </a:r>
            <a:r>
              <a:rPr lang="en-US" sz="1200" kern="1200" baseline="0" dirty="0" smtClean="0">
                <a:solidFill>
                  <a:schemeClr val="tx1"/>
                </a:solidFill>
                <a:latin typeface="Arial" charset="0"/>
                <a:ea typeface="+mn-ea"/>
                <a:cs typeface="Arial" charset="0"/>
              </a:rPr>
              <a:t> called </a:t>
            </a:r>
            <a:r>
              <a:rPr lang="en-US" sz="1200" kern="1200" baseline="0" dirty="0" err="1" smtClean="0">
                <a:solidFill>
                  <a:schemeClr val="tx1"/>
                </a:solidFill>
                <a:latin typeface="Arial" charset="0"/>
                <a:ea typeface="+mn-ea"/>
                <a:cs typeface="Arial" charset="0"/>
              </a:rPr>
              <a:t>VNTag</a:t>
            </a:r>
            <a:r>
              <a:rPr lang="en-US" sz="1200" kern="1200" dirty="0" smtClean="0">
                <a:solidFill>
                  <a:schemeClr val="tx1"/>
                </a:solidFill>
                <a:latin typeface="Arial" charset="0"/>
                <a:ea typeface="+mn-ea"/>
                <a:cs typeface="Arial" charset="0"/>
              </a:rPr>
              <a:t> requires replacing the current installed base of physical</a:t>
            </a:r>
            <a:r>
              <a:rPr lang="en-US" sz="1200" kern="1200" baseline="0" dirty="0" smtClean="0">
                <a:solidFill>
                  <a:schemeClr val="tx1"/>
                </a:solidFill>
                <a:latin typeface="Arial" charset="0"/>
                <a:ea typeface="+mn-ea"/>
                <a:cs typeface="Arial" charset="0"/>
              </a:rPr>
              <a:t> switches.</a:t>
            </a:r>
            <a:endParaRPr lang="en-US" sz="1200" kern="1200" dirty="0" smtClean="0">
              <a:solidFill>
                <a:schemeClr val="tx1"/>
              </a:solidFill>
              <a:latin typeface="Arial" charset="0"/>
              <a:ea typeface="+mn-ea"/>
              <a:cs typeface="Arial" charset="0"/>
            </a:endParaRPr>
          </a:p>
          <a:p>
            <a:endParaRPr lang="en-US" sz="1200" kern="1200" dirty="0" smtClean="0">
              <a:solidFill>
                <a:schemeClr val="tx1"/>
              </a:solidFill>
              <a:latin typeface="Arial" charset="0"/>
              <a:ea typeface="+mn-ea"/>
              <a:cs typeface="Arial" charset="0"/>
            </a:endParaRPr>
          </a:p>
        </p:txBody>
      </p:sp>
      <p:sp>
        <p:nvSpPr>
          <p:cNvPr id="68612" name="Slide Number Placeholder 3"/>
          <p:cNvSpPr>
            <a:spLocks noGrp="1"/>
          </p:cNvSpPr>
          <p:nvPr>
            <p:ph type="sldNum" sz="quarter" idx="5"/>
          </p:nvPr>
        </p:nvSpPr>
        <p:spPr>
          <a:noFill/>
        </p:spPr>
        <p:txBody>
          <a:bodyPr/>
          <a:lstStyle/>
          <a:p>
            <a:fld id="{4C3520B8-AB24-4CCE-881D-E949B8DECA2E}" type="slidenum">
              <a:rPr lang="en-US" smtClean="0">
                <a:latin typeface="Arial" pitchFamily="34" charset="0"/>
                <a:cs typeface="Arial" pitchFamily="34" charset="0"/>
              </a:rPr>
              <a:pPr/>
              <a:t>10</a:t>
            </a:fld>
            <a:endParaRPr lang="en-US"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dirty="0" smtClean="0"/>
              <a:t>VEPA</a:t>
            </a:r>
          </a:p>
          <a:p>
            <a:r>
              <a:rPr lang="en-AU" sz="1200" dirty="0" smtClean="0"/>
              <a:t>No trunk port to hypervisor hair-pinning </a:t>
            </a:r>
          </a:p>
          <a:p>
            <a:r>
              <a:rPr lang="en-AU" sz="1200" dirty="0" smtClean="0"/>
              <a:t>Each VM-to-VM flow requires 2 traversals of connection to adjacent switch.</a:t>
            </a:r>
          </a:p>
          <a:p>
            <a:r>
              <a:rPr lang="en-AU" sz="1200" dirty="0" smtClean="0"/>
              <a:t>Network services – </a:t>
            </a:r>
            <a:r>
              <a:rPr lang="en-AU" sz="1200" dirty="0" err="1" smtClean="0"/>
              <a:t>CoS</a:t>
            </a:r>
            <a:r>
              <a:rPr lang="en-AU" sz="1200" dirty="0" smtClean="0"/>
              <a:t>, firewall, access control, etc – performed in hardware</a:t>
            </a:r>
          </a:p>
          <a:p>
            <a:endParaRPr lang="en-AU" sz="1200" dirty="0" smtClean="0"/>
          </a:p>
          <a:p>
            <a:r>
              <a:rPr lang="en-AU" sz="1200" dirty="0" smtClean="0"/>
              <a:t>VEB</a:t>
            </a:r>
          </a:p>
          <a:p>
            <a:pPr marL="0" marR="0" indent="0" algn="l" defTabSz="914400" rtl="0" eaLnBrk="0" fontAlgn="base" latinLnBrk="0" hangingPunct="0">
              <a:lnSpc>
                <a:spcPct val="100000"/>
              </a:lnSpc>
              <a:spcBef>
                <a:spcPct val="30000"/>
              </a:spcBef>
              <a:spcAft>
                <a:spcPct val="0"/>
              </a:spcAft>
              <a:buClrTx/>
              <a:buSzTx/>
              <a:buFontTx/>
              <a:buNone/>
              <a:tabLst/>
              <a:defRPr/>
            </a:pPr>
            <a:r>
              <a:rPr lang="en-AU" sz="1200" dirty="0" smtClean="0"/>
              <a:t>No trunk port to hypervisor hair-pinning.</a:t>
            </a:r>
          </a:p>
          <a:p>
            <a:pPr marL="0" marR="0" indent="0" algn="l" defTabSz="914400" rtl="0" eaLnBrk="0" fontAlgn="base" latinLnBrk="0" hangingPunct="0">
              <a:lnSpc>
                <a:spcPct val="100000"/>
              </a:lnSpc>
              <a:spcBef>
                <a:spcPct val="30000"/>
              </a:spcBef>
              <a:spcAft>
                <a:spcPct val="0"/>
              </a:spcAft>
              <a:buClrTx/>
              <a:buSzTx/>
              <a:buFontTx/>
              <a:buNone/>
              <a:tabLst/>
              <a:defRPr/>
            </a:pPr>
            <a:r>
              <a:rPr lang="en-AU" sz="1200" dirty="0" smtClean="0"/>
              <a:t>Fast</a:t>
            </a:r>
            <a:r>
              <a:rPr lang="en-AU" sz="1200" baseline="0" dirty="0" smtClean="0"/>
              <a:t> VM to VM if no network services.  Latency introduced if network services are deployed in hypervisor.</a:t>
            </a:r>
            <a:endParaRPr lang="en-AU" sz="1200" dirty="0" smtClean="0"/>
          </a:p>
          <a:p>
            <a:r>
              <a:rPr lang="en-AU" sz="1200" dirty="0" smtClean="0"/>
              <a:t>Additional CPU cycles for network services.  Network functions implemented in software.</a:t>
            </a:r>
          </a:p>
          <a:p>
            <a:endParaRPr lang="en-AU" sz="1200" dirty="0" smtClean="0"/>
          </a:p>
          <a:p>
            <a:r>
              <a:rPr lang="en-AU" sz="1200" dirty="0" smtClean="0"/>
              <a:t>Network Services can include:</a:t>
            </a:r>
          </a:p>
          <a:p>
            <a:r>
              <a:rPr lang="en-AU" sz="1200" dirty="0" smtClean="0"/>
              <a:t>Firewall (stateless</a:t>
            </a:r>
            <a:r>
              <a:rPr lang="en-AU" sz="1200" baseline="0" dirty="0" smtClean="0"/>
              <a:t> or stateful)</a:t>
            </a:r>
          </a:p>
          <a:p>
            <a:r>
              <a:rPr lang="en-AU" sz="1200" baseline="0" dirty="0" smtClean="0"/>
              <a:t>IDP/IPS</a:t>
            </a:r>
          </a:p>
          <a:p>
            <a:r>
              <a:rPr lang="en-AU" sz="1200" baseline="0" dirty="0" smtClean="0"/>
              <a:t>Quality of Service marking/enforcement</a:t>
            </a:r>
          </a:p>
          <a:p>
            <a:endParaRPr lang="en-AU" sz="1200" dirty="0" smtClean="0"/>
          </a:p>
          <a:p>
            <a:r>
              <a:rPr lang="en-AU" sz="1200" dirty="0" smtClean="0"/>
              <a:t>Reference:</a:t>
            </a:r>
            <a:r>
              <a:rPr lang="en-AU" sz="1200" baseline="0" dirty="0" smtClean="0"/>
              <a:t> ‘A Case for VEPA: Virtual Ethernet Port Aggregator’, </a:t>
            </a:r>
            <a:r>
              <a:rPr lang="en-AU" sz="1200" baseline="0" dirty="0" err="1" smtClean="0"/>
              <a:t>Congdon</a:t>
            </a:r>
            <a:r>
              <a:rPr lang="en-AU" sz="1200" baseline="0" dirty="0" smtClean="0"/>
              <a:t>, Fischer, </a:t>
            </a:r>
            <a:r>
              <a:rPr lang="en-AU" sz="1200" baseline="0" dirty="0" err="1" smtClean="0"/>
              <a:t>Mohapatra</a:t>
            </a:r>
            <a:endParaRPr lang="en-AU" sz="1200" dirty="0" smtClean="0"/>
          </a:p>
          <a:p>
            <a:endParaRPr lang="en-AU" dirty="0"/>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Here is a quick reference slide comparing all the three different approaches spoken about to </a:t>
            </a:r>
            <a:r>
              <a:rPr lang="en-US" sz="1200" kern="1200" dirty="0" err="1" smtClean="0">
                <a:solidFill>
                  <a:schemeClr val="tx1"/>
                </a:solidFill>
                <a:latin typeface="Arial" charset="0"/>
                <a:ea typeface="+mn-ea"/>
                <a:cs typeface="Arial" charset="0"/>
              </a:rPr>
              <a:t>intra‑VM</a:t>
            </a:r>
            <a:r>
              <a:rPr lang="en-US" sz="1200" kern="1200" dirty="0" smtClean="0">
                <a:solidFill>
                  <a:schemeClr val="tx1"/>
                </a:solidFill>
                <a:latin typeface="Arial" charset="0"/>
                <a:ea typeface="+mn-ea"/>
                <a:cs typeface="Arial" charset="0"/>
              </a:rPr>
              <a:t> communication. Some of the disadvantages of the other solutions are highlighted.</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Again, the preferred solution is VEPA. It is the least disruptive way for a customer to adopt </a:t>
            </a:r>
            <a:r>
              <a:rPr lang="en-US" sz="1200" kern="1200" dirty="0" err="1" smtClean="0">
                <a:solidFill>
                  <a:schemeClr val="tx1"/>
                </a:solidFill>
                <a:latin typeface="Arial" charset="0"/>
                <a:ea typeface="+mn-ea"/>
                <a:cs typeface="Arial" charset="0"/>
              </a:rPr>
              <a:t>intra‑VM</a:t>
            </a:r>
            <a:r>
              <a:rPr lang="en-US" sz="1200" kern="1200" dirty="0" smtClean="0">
                <a:solidFill>
                  <a:schemeClr val="tx1"/>
                </a:solidFill>
                <a:latin typeface="Arial" charset="0"/>
                <a:ea typeface="+mn-ea"/>
                <a:cs typeface="Arial" charset="0"/>
              </a:rPr>
              <a:t> communications.</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VEPA</a:t>
            </a:r>
            <a:r>
              <a:rPr lang="en-US" sz="1200" kern="1200" baseline="0" dirty="0" smtClean="0">
                <a:solidFill>
                  <a:schemeClr val="tx1"/>
                </a:solidFill>
                <a:latin typeface="Arial" charset="0"/>
                <a:ea typeface="+mn-ea"/>
                <a:cs typeface="Arial" charset="0"/>
              </a:rPr>
              <a:t> 	– IEEE 802.1Qbg (Edge Virtual Switching) </a:t>
            </a:r>
          </a:p>
          <a:p>
            <a:r>
              <a:rPr lang="en-US" sz="1200" kern="1200" dirty="0" smtClean="0">
                <a:solidFill>
                  <a:schemeClr val="tx1"/>
                </a:solidFill>
                <a:latin typeface="Arial" charset="0"/>
                <a:ea typeface="+mn-ea"/>
                <a:cs typeface="Arial" charset="0"/>
              </a:rPr>
              <a:t>	- IEEE</a:t>
            </a:r>
            <a:r>
              <a:rPr lang="en-US" sz="1200" kern="1200" baseline="0" dirty="0" smtClean="0">
                <a:solidFill>
                  <a:schemeClr val="tx1"/>
                </a:solidFill>
                <a:latin typeface="Arial" charset="0"/>
                <a:ea typeface="+mn-ea"/>
                <a:cs typeface="Arial" charset="0"/>
              </a:rPr>
              <a:t> 802.1Qbh (Bridge Port Extension)</a:t>
            </a:r>
            <a:endParaRPr lang="en-US" sz="1200" kern="1200" dirty="0" smtClean="0">
              <a:solidFill>
                <a:schemeClr val="tx1"/>
              </a:solidFill>
              <a:latin typeface="Arial" charset="0"/>
              <a:ea typeface="+mn-ea"/>
              <a:cs typeface="Arial" charset="0"/>
            </a:endParaRPr>
          </a:p>
        </p:txBody>
      </p:sp>
      <p:sp>
        <p:nvSpPr>
          <p:cNvPr id="69636" name="Slide Number Placeholder 3"/>
          <p:cNvSpPr>
            <a:spLocks noGrp="1"/>
          </p:cNvSpPr>
          <p:nvPr>
            <p:ph type="sldNum" sz="quarter" idx="5"/>
          </p:nvPr>
        </p:nvSpPr>
        <p:spPr>
          <a:noFill/>
        </p:spPr>
        <p:txBody>
          <a:bodyPr/>
          <a:lstStyle/>
          <a:p>
            <a:fld id="{8CB85B03-0124-45C9-AD9A-154F420BB9FE}" type="slidenum">
              <a:rPr lang="en-US" smtClean="0">
                <a:latin typeface="Arial" pitchFamily="34" charset="0"/>
                <a:cs typeface="Arial" pitchFamily="34" charset="0"/>
              </a:rPr>
              <a:pPr/>
              <a:t>12</a:t>
            </a:fld>
            <a:endParaRPr lang="en-US"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Here are some more details about VEPA, which stands for Virtual Ethernet Port Aggregator.  The links lead to more information about what VEPA is and where it’s going.</a:t>
            </a:r>
          </a:p>
        </p:txBody>
      </p:sp>
      <p:sp>
        <p:nvSpPr>
          <p:cNvPr id="70660" name="Slide Number Placeholder 3"/>
          <p:cNvSpPr>
            <a:spLocks noGrp="1"/>
          </p:cNvSpPr>
          <p:nvPr>
            <p:ph type="sldNum" sz="quarter" idx="5"/>
          </p:nvPr>
        </p:nvSpPr>
        <p:spPr>
          <a:noFill/>
        </p:spPr>
        <p:txBody>
          <a:bodyPr/>
          <a:lstStyle/>
          <a:p>
            <a:fld id="{B6FE2E4E-30A2-45A9-81A9-63F0701665B9}" type="slidenum">
              <a:rPr lang="en-US" smtClean="0">
                <a:latin typeface="Arial" pitchFamily="34" charset="0"/>
                <a:cs typeface="Arial" pitchFamily="34" charset="0"/>
              </a:rPr>
              <a:pPr/>
              <a:t>13</a:t>
            </a:fld>
            <a:endParaRPr lang="en-US"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Arial" charset="0"/>
              </a:rPr>
              <a:t>In as nutshell, there are three basic advantages to VEPA.</a:t>
            </a:r>
          </a:p>
          <a:p>
            <a:r>
              <a:rPr lang="en-US" sz="1200" kern="1200" dirty="0" smtClean="0">
                <a:solidFill>
                  <a:schemeClr val="tx1"/>
                </a:solidFill>
                <a:latin typeface="Arial" charset="0"/>
                <a:ea typeface="+mn-ea"/>
                <a:cs typeface="Arial" charset="0"/>
              </a:rPr>
              <a:t>First, it's the most elegant solution. It's not a </a:t>
            </a:r>
            <a:r>
              <a:rPr lang="en-US" sz="1200" kern="1200" dirty="0" err="1" smtClean="0">
                <a:solidFill>
                  <a:schemeClr val="tx1"/>
                </a:solidFill>
                <a:latin typeface="Arial" charset="0"/>
                <a:ea typeface="+mn-ea"/>
                <a:cs typeface="Arial" charset="0"/>
              </a:rPr>
              <a:t>rip‑and‑replace</a:t>
            </a:r>
            <a:r>
              <a:rPr lang="en-US" sz="1200" kern="1200" dirty="0" smtClean="0">
                <a:solidFill>
                  <a:schemeClr val="tx1"/>
                </a:solidFill>
                <a:latin typeface="Arial" charset="0"/>
                <a:ea typeface="+mn-ea"/>
                <a:cs typeface="Arial" charset="0"/>
              </a:rPr>
              <a:t>; it’s a simple software upgrade that is non disruptive and cost effective.</a:t>
            </a:r>
          </a:p>
          <a:p>
            <a:r>
              <a:rPr lang="en-US" sz="1200" kern="1200" dirty="0" smtClean="0">
                <a:solidFill>
                  <a:schemeClr val="tx1"/>
                </a:solidFill>
                <a:latin typeface="Arial" charset="0"/>
                <a:ea typeface="+mn-ea"/>
                <a:cs typeface="Arial" charset="0"/>
              </a:rPr>
              <a:t>Next, in terms of features and scalability, VEPA contends that switching should happen where it belongs: on the physical hardware. This is by far the best solution.</a:t>
            </a:r>
          </a:p>
          <a:p>
            <a:r>
              <a:rPr lang="en-US" sz="1200" kern="1200" dirty="0" smtClean="0">
                <a:solidFill>
                  <a:schemeClr val="tx1"/>
                </a:solidFill>
                <a:latin typeface="Arial" charset="0"/>
                <a:ea typeface="+mn-ea"/>
                <a:cs typeface="Arial" charset="0"/>
              </a:rPr>
              <a:t>Finally, VEPA is not specific to a certain hypervisor vendor or a certain server; it is completely open and built on open standards.</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I</a:t>
            </a:r>
            <a:r>
              <a:rPr lang="en-US" sz="1200" kern="1200" baseline="0" dirty="0" smtClean="0">
                <a:solidFill>
                  <a:schemeClr val="tx1"/>
                </a:solidFill>
                <a:latin typeface="Arial" charset="0"/>
                <a:ea typeface="+mn-ea"/>
                <a:cs typeface="Arial" charset="0"/>
              </a:rPr>
              <a:t> like to think of it as making VMs look and act like physical servers within the data center network.</a:t>
            </a:r>
            <a:endParaRPr lang="en-US" sz="1200" kern="1200" dirty="0" smtClean="0">
              <a:solidFill>
                <a:schemeClr val="tx1"/>
              </a:solidFill>
              <a:latin typeface="Arial" charset="0"/>
              <a:ea typeface="+mn-ea"/>
              <a:cs typeface="Arial" charset="0"/>
            </a:endParaRPr>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9804F-732D-4B37-B594-D1D4F76BCE11}" type="slidenum">
              <a:rPr lang="en-US" smtClean="0">
                <a:latin typeface="Arial" pitchFamily="34" charset="0"/>
                <a:cs typeface="Arial" pitchFamily="34" charset="0"/>
              </a:rPr>
              <a:pPr/>
              <a:t>15</a:t>
            </a:fld>
            <a:endParaRPr lang="en-US" smtClean="0">
              <a:latin typeface="Arial" pitchFamily="34" charset="0"/>
              <a:cs typeface="Arial" pitchFamily="34" charset="0"/>
            </a:endParaRPr>
          </a:p>
        </p:txBody>
      </p:sp>
      <p:sp>
        <p:nvSpPr>
          <p:cNvPr id="71683"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D0F44D26-630C-4440-AE71-EA7830E98270}" type="slidenum">
              <a:rPr lang="en-US" sz="1200">
                <a:ea typeface="ヒラギノ角ゴ Pro W3"/>
                <a:cs typeface="ヒラギノ角ゴ Pro W3"/>
              </a:rPr>
              <a:pPr algn="r" defTabSz="923925"/>
              <a:t>15</a:t>
            </a:fld>
            <a:endParaRPr lang="en-US" sz="1200">
              <a:ea typeface="ヒラギノ角ゴ Pro W3"/>
              <a:cs typeface="ヒラギノ角ゴ Pro W3"/>
            </a:endParaRPr>
          </a:p>
        </p:txBody>
      </p:sp>
      <p:sp>
        <p:nvSpPr>
          <p:cNvPr id="71684"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55582E15-4CD9-4F46-85CA-978B8810AD38}" type="slidenum">
              <a:rPr lang="en-US" sz="1200">
                <a:ea typeface="ヒラギノ角ゴ Pro W3"/>
                <a:cs typeface="ヒラギノ角ゴ Pro W3"/>
              </a:rPr>
              <a:pPr algn="r" defTabSz="935038"/>
              <a:t>15</a:t>
            </a:fld>
            <a:endParaRPr lang="en-US" sz="1200">
              <a:ea typeface="ヒラギノ角ゴ Pro W3"/>
              <a:cs typeface="ヒラギノ角ゴ Pro W3"/>
            </a:endParaRPr>
          </a:p>
        </p:txBody>
      </p:sp>
      <p:sp>
        <p:nvSpPr>
          <p:cNvPr id="71685"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Now let’s look at high performance.</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909638" y="742950"/>
            <a:ext cx="4953000" cy="3716338"/>
          </a:xfrm>
          <a:ln/>
        </p:spPr>
      </p:sp>
      <p:sp>
        <p:nvSpPr>
          <p:cNvPr id="72707"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mn-ea"/>
                <a:cs typeface="Arial" charset="0"/>
              </a:rPr>
              <a:t>You may have seen this picture before, which shows the problem with legacy networks. In most data center or cloud deployments today, about 75‑80% of all traffic is east-west, </a:t>
            </a:r>
            <a:r>
              <a:rPr lang="en-US" sz="1200" kern="1200" dirty="0" err="1" smtClean="0">
                <a:solidFill>
                  <a:schemeClr val="tx1"/>
                </a:solidFill>
                <a:latin typeface="Arial" charset="0"/>
                <a:ea typeface="+mn-ea"/>
                <a:cs typeface="Arial" charset="0"/>
              </a:rPr>
              <a:t>server‑to‑server</a:t>
            </a:r>
            <a:r>
              <a:rPr lang="en-US" sz="1200" kern="1200" dirty="0" smtClean="0">
                <a:solidFill>
                  <a:schemeClr val="tx1"/>
                </a:solidFill>
                <a:latin typeface="Arial" charset="0"/>
                <a:ea typeface="+mn-ea"/>
                <a:cs typeface="Arial" charset="0"/>
              </a:rPr>
              <a:t>.</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In this diagram, Server A is trying to talk to Server B at the other end of the data center. The path the network provides today requires packets to go north and south before going east and west.  It's like taking the elevator up to the 20</a:t>
            </a:r>
            <a:r>
              <a:rPr lang="en-US" sz="1200" kern="1200" baseline="30000" dirty="0" smtClean="0">
                <a:solidFill>
                  <a:schemeClr val="tx1"/>
                </a:solidFill>
                <a:latin typeface="Arial" charset="0"/>
                <a:ea typeface="+mn-ea"/>
                <a:cs typeface="Arial" charset="0"/>
              </a:rPr>
              <a:t>th</a:t>
            </a:r>
            <a:r>
              <a:rPr lang="en-US" sz="1200" kern="1200" dirty="0" smtClean="0">
                <a:solidFill>
                  <a:schemeClr val="tx1"/>
                </a:solidFill>
                <a:latin typeface="Arial" charset="0"/>
                <a:ea typeface="+mn-ea"/>
                <a:cs typeface="Arial" charset="0"/>
              </a:rPr>
              <a:t> floor and back down again to visit the office next door.</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It’s easy to see why traditional network designs provide such poor performance. Every step, marked by clocks here, add latency to the process.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logical</a:t>
            </a:r>
            <a:r>
              <a:rPr lang="en-US" sz="1200" kern="1200" baseline="0" dirty="0" smtClean="0">
                <a:solidFill>
                  <a:schemeClr val="tx1"/>
                </a:solidFill>
                <a:latin typeface="Arial" charset="0"/>
                <a:ea typeface="+mn-ea"/>
                <a:cs typeface="Arial" charset="0"/>
              </a:rPr>
              <a:t> </a:t>
            </a:r>
            <a:r>
              <a:rPr lang="en-US" sz="1200" kern="1200" dirty="0" smtClean="0">
                <a:solidFill>
                  <a:schemeClr val="tx1"/>
                </a:solidFill>
                <a:latin typeface="Arial" charset="0"/>
                <a:ea typeface="+mn-ea"/>
                <a:cs typeface="Arial" charset="0"/>
              </a:rPr>
              <a:t>solution is to flatten the network to minimize the</a:t>
            </a:r>
            <a:r>
              <a:rPr lang="en-US" sz="1200" kern="1200" baseline="0" dirty="0" smtClean="0">
                <a:solidFill>
                  <a:schemeClr val="tx1"/>
                </a:solidFill>
                <a:latin typeface="Arial" charset="0"/>
                <a:ea typeface="+mn-ea"/>
                <a:cs typeface="Arial" charset="0"/>
              </a:rPr>
              <a:t> number latency inducing hops</a:t>
            </a:r>
            <a:r>
              <a:rPr lang="en-US" sz="1200" kern="1200" dirty="0" smtClean="0">
                <a:solidFill>
                  <a:schemeClr val="tx1"/>
                </a:solidFill>
                <a:latin typeface="Arial" charset="0"/>
                <a:ea typeface="+mn-ea"/>
                <a:cs typeface="Arial" charset="0"/>
              </a:rPr>
              <a:t>.  </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909638" y="742950"/>
            <a:ext cx="4953000" cy="3716338"/>
          </a:xfrm>
          <a:ln/>
        </p:spPr>
      </p:sp>
      <p:sp>
        <p:nvSpPr>
          <p:cNvPr id="73731"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mn-ea"/>
                <a:cs typeface="Arial" charset="0"/>
              </a:rPr>
              <a:t>Chassis clustering allows several switches to be interconnected and behave like a single, logical switch. That's a big manageability advantage. </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In this configuration, that 75‑80% of traffic that wants to travel east-west from one end of the data center to the other does just that—it flows flat, over the </a:t>
            </a:r>
            <a:r>
              <a:rPr lang="en-US" sz="1200" kern="1200" dirty="0" err="1" smtClean="0">
                <a:solidFill>
                  <a:schemeClr val="tx1"/>
                </a:solidFill>
                <a:latin typeface="Arial" charset="0"/>
                <a:ea typeface="+mn-ea"/>
                <a:cs typeface="Arial" charset="0"/>
              </a:rPr>
              <a:t>high‑speed</a:t>
            </a:r>
            <a:r>
              <a:rPr lang="en-US" sz="1200" kern="1200" dirty="0" smtClean="0">
                <a:solidFill>
                  <a:schemeClr val="tx1"/>
                </a:solidFill>
                <a:latin typeface="Arial" charset="0"/>
                <a:ea typeface="+mn-ea"/>
                <a:cs typeface="Arial" charset="0"/>
              </a:rPr>
              <a:t> link, instead of first travelling north and then south again.</a:t>
            </a:r>
          </a:p>
          <a:p>
            <a:r>
              <a:rPr lang="en-US" sz="1200" kern="1200" dirty="0" smtClean="0">
                <a:solidFill>
                  <a:schemeClr val="tx1"/>
                </a:solidFill>
                <a:latin typeface="Arial" charset="0"/>
                <a:ea typeface="+mn-ea"/>
                <a:cs typeface="Arial" charset="0"/>
              </a:rPr>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0A9D06BC-DB3B-495A-B1C4-8E8C00C28920}" type="slidenum">
              <a:rPr lang="en-US" smtClean="0">
                <a:latin typeface="Arial" pitchFamily="34" charset="0"/>
                <a:cs typeface="Arial" pitchFamily="34" charset="0"/>
              </a:rPr>
              <a:pPr/>
              <a:t>18</a:t>
            </a:fld>
            <a:endParaRPr lang="en-US" smtClean="0">
              <a:latin typeface="Arial" pitchFamily="34" charset="0"/>
              <a:cs typeface="Arial" pitchFamily="34" charset="0"/>
            </a:endParaRPr>
          </a:p>
        </p:txBody>
      </p:sp>
      <p:sp>
        <p:nvSpPr>
          <p:cNvPr id="75779"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90F0C50A-49CB-45A9-8B64-02E745B63E13}" type="slidenum">
              <a:rPr lang="en-US" sz="1200">
                <a:ea typeface="ヒラギノ角ゴ Pro W3"/>
                <a:cs typeface="ヒラギノ角ゴ Pro W3"/>
              </a:rPr>
              <a:pPr algn="r" defTabSz="923925"/>
              <a:t>18</a:t>
            </a:fld>
            <a:endParaRPr lang="en-US" sz="1200">
              <a:ea typeface="ヒラギノ角ゴ Pro W3"/>
              <a:cs typeface="ヒラギノ角ゴ Pro W3"/>
            </a:endParaRPr>
          </a:p>
        </p:txBody>
      </p:sp>
      <p:sp>
        <p:nvSpPr>
          <p:cNvPr id="75780"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3570EEC8-F4DF-4780-9CA5-4AA9B2B54A7A}" type="slidenum">
              <a:rPr lang="en-US" sz="1200">
                <a:ea typeface="ヒラギノ角ゴ Pro W3"/>
                <a:cs typeface="ヒラギノ角ゴ Pro W3"/>
              </a:rPr>
              <a:pPr algn="r" defTabSz="935038"/>
              <a:t>18</a:t>
            </a:fld>
            <a:endParaRPr lang="en-US" sz="1200">
              <a:ea typeface="ヒラギノ角ゴ Pro W3"/>
              <a:cs typeface="ヒラギノ角ゴ Pro W3"/>
            </a:endParaRPr>
          </a:p>
        </p:txBody>
      </p:sp>
      <p:sp>
        <p:nvSpPr>
          <p:cNvPr id="75781"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Now let's look at some of the enhanced services needed to facilitate vMotion, or live server migration, required for server virtualization technologies.</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This is to enable true data center network flexibility!</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Arial" charset="0"/>
                <a:ea typeface="+mn-ea"/>
                <a:cs typeface="Arial" charset="0"/>
              </a:rPr>
              <a:t>This list, taken directly from the VMware data sheet, explains what is required from the network for a virtual machine to move from one server in the data center to another in a </a:t>
            </a:r>
            <a:r>
              <a:rPr lang="en-US" sz="1200" kern="1200" dirty="0" err="1" smtClean="0">
                <a:solidFill>
                  <a:schemeClr val="tx1"/>
                </a:solidFill>
                <a:latin typeface="Arial" charset="0"/>
                <a:ea typeface="+mn-ea"/>
                <a:cs typeface="Arial" charset="0"/>
              </a:rPr>
              <a:t>Vmotion</a:t>
            </a:r>
            <a:r>
              <a:rPr lang="en-US" sz="1200" kern="1200" dirty="0" smtClean="0">
                <a:solidFill>
                  <a:schemeClr val="tx1"/>
                </a:solidFill>
                <a:latin typeface="Arial" charset="0"/>
                <a:ea typeface="+mn-ea"/>
                <a:cs typeface="Arial" charset="0"/>
              </a:rPr>
              <a:t> environment.</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Focus on the two highlighted bullets in red. Put simply, the larger the playing field, the better for server virtualization.  If you can provide multiple destinations for a virtual machine to move, that is what VMware expects.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Today that playing field—places where a server can actually move—is very limited. It's just 64 physical hosts from VMware. VMware is increasing this number to around 250 or 300 servers, which represents the pool of resources where workloads can be moved.  For that to happen, the source and destination for the virtual machine must both in the same Layer 2 domain.  This is called Layer 2 adjacency.</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One other thing:  VLANs must also stretch across a large domain and essentially provide the virtual machines with the large playing field that allows them to move around. That's the requirement for the network.</a:t>
            </a:r>
            <a:endParaRPr lang="en-US" sz="1200" kern="1200" dirty="0">
              <a:solidFill>
                <a:schemeClr val="tx1"/>
              </a:solidFill>
              <a:latin typeface="Arial" charset="0"/>
              <a:ea typeface="+mn-ea"/>
              <a:cs typeface="Arial" charset="0"/>
            </a:endParaRPr>
          </a:p>
        </p:txBody>
      </p:sp>
      <p:sp>
        <p:nvSpPr>
          <p:cNvPr id="76804" name="Slide Number Placeholder 3"/>
          <p:cNvSpPr>
            <a:spLocks noGrp="1"/>
          </p:cNvSpPr>
          <p:nvPr>
            <p:ph type="sldNum" sz="quarter" idx="5"/>
          </p:nvPr>
        </p:nvSpPr>
        <p:spPr>
          <a:noFill/>
        </p:spPr>
        <p:txBody>
          <a:bodyPr/>
          <a:lstStyle/>
          <a:p>
            <a:fld id="{B3761187-D13A-47BF-8299-5EE1E2BE549A}" type="slidenum">
              <a:rPr lang="en-US" smtClean="0">
                <a:latin typeface="Arial" pitchFamily="34" charset="0"/>
                <a:cs typeface="Arial" pitchFamily="34" charset="0"/>
              </a:rPr>
              <a:pPr/>
              <a:t>19</a:t>
            </a:fld>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latin typeface="Arial" charset="0"/>
                <a:ea typeface="+mn-ea"/>
                <a:cs typeface="Arial" charset="0"/>
              </a:rPr>
              <a:t>This session will prepare you to talk about the challenges that server virtualization technologies pose for the data center.  From small data centers to the biggest cloud deployments, there are specific challenges that server virtualization as a technology brings to the network, and we'll look at those in a lot more detail.</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We're going to look at where server virtualization is, how it's growing, what kinds of challenges it brings to networks, and why we need to move on and consider alternatives to legacy network designs.</a:t>
            </a:r>
          </a:p>
          <a:p>
            <a:endParaRPr lang="en-US" sz="1200" kern="1200" dirty="0" smtClean="0">
              <a:solidFill>
                <a:schemeClr val="tx1"/>
              </a:solidFill>
              <a:latin typeface="Arial" charset="0"/>
              <a:ea typeface="+mn-ea"/>
              <a:cs typeface="Arial" charset="0"/>
            </a:endParaRPr>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EA28469B-869A-4D56-B7F0-7D44D5565DF5}" type="slidenum">
              <a:rPr lang="en-US" smtClean="0">
                <a:latin typeface="Arial" pitchFamily="34" charset="0"/>
                <a:cs typeface="Arial" pitchFamily="34" charset="0"/>
              </a:rPr>
              <a:pPr/>
              <a:t>20</a:t>
            </a:fld>
            <a:endParaRPr lang="en-US" smtClean="0">
              <a:latin typeface="Arial" pitchFamily="34" charset="0"/>
              <a:cs typeface="Arial" pitchFamily="34" charset="0"/>
            </a:endParaRPr>
          </a:p>
        </p:txBody>
      </p:sp>
      <p:sp>
        <p:nvSpPr>
          <p:cNvPr id="77827" name="Slide Image Placeholder 1"/>
          <p:cNvSpPr>
            <a:spLocks noGrp="1" noRot="1" noChangeAspect="1" noTextEdit="1"/>
          </p:cNvSpPr>
          <p:nvPr>
            <p:ph type="sldImg"/>
          </p:nvPr>
        </p:nvSpPr>
        <p:spPr>
          <a:ln/>
        </p:spPr>
      </p:sp>
      <p:sp>
        <p:nvSpPr>
          <p:cNvPr id="77828" name="Notes Placeholder 2"/>
          <p:cNvSpPr>
            <a:spLocks noGrp="1"/>
          </p:cNvSpPr>
          <p:nvPr>
            <p:ph type="body" idx="1"/>
          </p:nvPr>
        </p:nvSpPr>
        <p:spPr>
          <a:noFill/>
          <a:ln/>
        </p:spPr>
        <p:txBody>
          <a:bodyPr lIns="91435" tIns="45718" rIns="91435" bIns="45718"/>
          <a:lstStyle/>
          <a:p>
            <a:r>
              <a:rPr lang="en-US" sz="1200" kern="1200" dirty="0" smtClean="0">
                <a:solidFill>
                  <a:schemeClr val="tx1"/>
                </a:solidFill>
                <a:latin typeface="Arial" charset="0"/>
                <a:ea typeface="+mn-ea"/>
                <a:cs typeface="Arial" charset="0"/>
              </a:rPr>
              <a:t>Here are three different scenarios. </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Scenario 1 shows a virtual machine moving across racks within the same data center.  </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Scenario 2 shows two data centers located several kilometers apart, but still part of the same cluster</a:t>
            </a:r>
            <a:r>
              <a:rPr lang="en-US" sz="1200" kern="1200" baseline="0" dirty="0" smtClean="0">
                <a:solidFill>
                  <a:schemeClr val="tx1"/>
                </a:solidFill>
                <a:latin typeface="Arial" charset="0"/>
                <a:ea typeface="+mn-ea"/>
                <a:cs typeface="Arial" charset="0"/>
              </a:rPr>
              <a:t>ed access switch </a:t>
            </a:r>
            <a:r>
              <a:rPr lang="en-US" sz="1200" kern="1200" dirty="0" smtClean="0">
                <a:solidFill>
                  <a:schemeClr val="tx1"/>
                </a:solidFill>
                <a:latin typeface="Arial" charset="0"/>
                <a:ea typeface="+mn-ea"/>
                <a:cs typeface="Arial" charset="0"/>
              </a:rPr>
              <a:t>configuration.  The example here is the Juniper Virtual</a:t>
            </a:r>
            <a:r>
              <a:rPr lang="en-US" sz="1200" kern="1200" baseline="0" dirty="0" smtClean="0">
                <a:solidFill>
                  <a:schemeClr val="tx1"/>
                </a:solidFill>
                <a:latin typeface="Arial" charset="0"/>
                <a:ea typeface="+mn-ea"/>
                <a:cs typeface="Arial" charset="0"/>
              </a:rPr>
              <a:t> Chassis technology. </a:t>
            </a:r>
            <a:r>
              <a:rPr lang="en-US" sz="1200" kern="1200" dirty="0" smtClean="0">
                <a:solidFill>
                  <a:schemeClr val="tx1"/>
                </a:solidFill>
                <a:latin typeface="Arial" charset="0"/>
                <a:ea typeface="+mn-ea"/>
                <a:cs typeface="Arial" charset="0"/>
              </a:rPr>
              <a:t>Virtual Chassis technology can extend across great distances using regular 10‑gigabit Ethernet links. </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Scenario 3 shows communication between two data centers between two clouds, or between your customer's private data center where they're offloading some applications to a public cloud.  How do you enable this communication between locations that could be hundreds of miles apart?  This could be a combination of chassis clustering technology and technologies like VPLS. </a:t>
            </a:r>
            <a:endParaRPr lang="en-US" sz="1200" kern="1200" dirty="0">
              <a:solidFill>
                <a:schemeClr val="tx1"/>
              </a:solidFill>
              <a:latin typeface="Arial" charset="0"/>
              <a:ea typeface="+mn-ea"/>
              <a:cs typeface="Arial" charset="0"/>
            </a:endParaRPr>
          </a:p>
        </p:txBody>
      </p:sp>
      <p:sp>
        <p:nvSpPr>
          <p:cNvPr id="77829" name="Slide Number Placeholder 3"/>
          <p:cNvSpPr txBox="1">
            <a:spLocks noGrp="1"/>
          </p:cNvSpPr>
          <p:nvPr/>
        </p:nvSpPr>
        <p:spPr bwMode="auto">
          <a:xfrm>
            <a:off x="3836056" y="9405966"/>
            <a:ext cx="2934653" cy="495141"/>
          </a:xfrm>
          <a:prstGeom prst="rect">
            <a:avLst/>
          </a:prstGeom>
          <a:noFill/>
          <a:ln w="9525">
            <a:noFill/>
            <a:miter lim="800000"/>
            <a:headEnd/>
            <a:tailEnd/>
          </a:ln>
        </p:spPr>
        <p:txBody>
          <a:bodyPr lIns="91435" tIns="45718" rIns="91435" bIns="45718" anchor="b"/>
          <a:lstStyle/>
          <a:p>
            <a:pPr algn="r" defTabSz="908050"/>
            <a:fld id="{5A2D9E03-C6F7-4AA3-971A-9AE12F98EDBF}" type="slidenum">
              <a:rPr lang="en-US" sz="1200">
                <a:solidFill>
                  <a:srgbClr val="0000FF"/>
                </a:solidFill>
              </a:rPr>
              <a:pPr algn="r" defTabSz="908050"/>
              <a:t>20</a:t>
            </a:fld>
            <a:endParaRPr lang="en-US" sz="1200">
              <a:solidFill>
                <a:srgbClr val="0000FF"/>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Arial" charset="0"/>
              </a:rPr>
              <a:t>Let's look at these scenarios in more detail.  The first one, as mentioned, is a simple access switch top-of-rack clustered configuration across a single data center. The virtual machine can move across the </a:t>
            </a:r>
            <a:r>
              <a:rPr lang="en-US" sz="1200" kern="1200" dirty="0" err="1" smtClean="0">
                <a:solidFill>
                  <a:schemeClr val="tx1"/>
                </a:solidFill>
                <a:latin typeface="Arial" charset="0"/>
                <a:ea typeface="+mn-ea"/>
                <a:cs typeface="Arial" charset="0"/>
              </a:rPr>
              <a:t>high‑speed</a:t>
            </a:r>
            <a:r>
              <a:rPr lang="en-US" sz="1200" kern="1200" dirty="0" smtClean="0">
                <a:solidFill>
                  <a:schemeClr val="tx1"/>
                </a:solidFill>
                <a:latin typeface="Arial" charset="0"/>
                <a:ea typeface="+mn-ea"/>
                <a:cs typeface="Arial" charset="0"/>
              </a:rPr>
              <a:t> link to wherever it wants to go within the data center.</a:t>
            </a:r>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Arial" charset="0"/>
              </a:rPr>
              <a:t>This example is slightly more complicated, where virtual machines are trying to move over larger distances—say between two data centers a few miles apart.  With a combination of core clustered switches and access clustered switches, the virtual machine can move from one to the other.</a:t>
            </a:r>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Arial" charset="0"/>
              </a:rPr>
              <a:t>This scenario shows a virtual machine moving from one part of the world to another, tens of hundreds of kilometers away.  This communication is enabled through a combination of clustered switch platforms within the data center, all the way across the cloud to another data center in another part of the world using VPLS technologies running on top of MPLS.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In terms of mobility, it doesn't matter if servers are adjacent or if they’re hundreds of kilometers apart.  Remember the vMotion requirements!</a:t>
            </a:r>
          </a:p>
        </p:txBody>
      </p:sp>
      <p:sp>
        <p:nvSpPr>
          <p:cNvPr id="4" name="Slide Number Placeholder 3"/>
          <p:cNvSpPr>
            <a:spLocks noGrp="1"/>
          </p:cNvSpPr>
          <p:nvPr>
            <p:ph type="sldNum" sz="quarter" idx="10"/>
          </p:nvPr>
        </p:nvSpPr>
        <p:spPr/>
        <p:txBody>
          <a:bodyPr/>
          <a:lstStyle/>
          <a:p>
            <a:pPr>
              <a:defRPr/>
            </a:pPr>
            <a:fld id="{116D6A22-ECF7-4CEF-8CED-52D9AB26AD5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A02A5DDD-4A91-409F-AA52-BB384AA67E1F}" type="slidenum">
              <a:rPr lang="en-US" smtClean="0">
                <a:latin typeface="Arial" pitchFamily="34" charset="0"/>
                <a:cs typeface="Arial" pitchFamily="34" charset="0"/>
              </a:rPr>
              <a:pPr/>
              <a:t>24</a:t>
            </a:fld>
            <a:endParaRPr lang="en-US" smtClean="0">
              <a:latin typeface="Arial" pitchFamily="34" charset="0"/>
              <a:cs typeface="Arial" pitchFamily="34" charset="0"/>
            </a:endParaRPr>
          </a:p>
        </p:txBody>
      </p:sp>
      <p:sp>
        <p:nvSpPr>
          <p:cNvPr id="79875"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650D0D3B-73AA-4120-8ECE-7882D4C251B8}" type="slidenum">
              <a:rPr lang="en-US" sz="1200">
                <a:ea typeface="ヒラギノ角ゴ Pro W3"/>
                <a:cs typeface="ヒラギノ角ゴ Pro W3"/>
              </a:rPr>
              <a:pPr algn="r" defTabSz="923925"/>
              <a:t>24</a:t>
            </a:fld>
            <a:endParaRPr lang="en-US" sz="1200">
              <a:ea typeface="ヒラギノ角ゴ Pro W3"/>
              <a:cs typeface="ヒラギノ角ゴ Pro W3"/>
            </a:endParaRPr>
          </a:p>
        </p:txBody>
      </p:sp>
      <p:sp>
        <p:nvSpPr>
          <p:cNvPr id="79876"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964ECC95-80A4-43DC-9C24-31EF6DE758ED}" type="slidenum">
              <a:rPr lang="en-US" sz="1200">
                <a:ea typeface="ヒラギノ角ゴ Pro W3"/>
                <a:cs typeface="ヒラギノ角ゴ Pro W3"/>
              </a:rPr>
              <a:pPr algn="r" defTabSz="935038"/>
              <a:t>24</a:t>
            </a:fld>
            <a:endParaRPr lang="en-US" sz="1200">
              <a:ea typeface="ヒラギノ角ゴ Pro W3"/>
              <a:cs typeface="ヒラギノ角ゴ Pro W3"/>
            </a:endParaRPr>
          </a:p>
        </p:txBody>
      </p:sp>
      <p:sp>
        <p:nvSpPr>
          <p:cNvPr id="79877"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Let's look at manageability.</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The big challenge with manageability is the notion that there is now a physical network and a virtual network.  The physical network is the network we can see, consisting of switches, routers, etc.  The virtual network is new; it just got created with the soft switches that the hypervisor vendor provides.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creates a management problem since the virtual network falls under the domain of the server administrator, who has no idea how to manage a network.  The network administrator is only looking at the physical network, and the network admin and server admin don't talk to each other much.  This means the physical network and the virtual network can quickly get out of sync, with the potential that vMotion can fail.</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We have actually talked to VMware, and they tell us that this is the reason for most vMotion failures.  Today, if VMware tries to move a virtual machine from one part of the data center to another, it does not talk to the network; therefore, the network has no idea that a virtual machine is moving from point A to point B.</a:t>
            </a:r>
          </a:p>
        </p:txBody>
      </p:sp>
      <p:sp>
        <p:nvSpPr>
          <p:cNvPr id="80900" name="Slide Number Placeholder 3"/>
          <p:cNvSpPr>
            <a:spLocks noGrp="1"/>
          </p:cNvSpPr>
          <p:nvPr>
            <p:ph type="sldNum" sz="quarter" idx="5"/>
          </p:nvPr>
        </p:nvSpPr>
        <p:spPr>
          <a:noFill/>
        </p:spPr>
        <p:txBody>
          <a:bodyPr/>
          <a:lstStyle/>
          <a:p>
            <a:fld id="{7F69E32F-587F-42E7-B36B-BF4FB0650507}" type="slidenum">
              <a:rPr lang="en-US" smtClean="0">
                <a:latin typeface="Arial" pitchFamily="34" charset="0"/>
                <a:cs typeface="Arial" pitchFamily="34" charset="0"/>
              </a:rPr>
              <a:pPr/>
              <a:t>25</a:t>
            </a:fld>
            <a:endParaRPr lang="en-US" smtClean="0">
              <a:latin typeface="Arial" pitchFamily="34" charset="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Solutions now available</a:t>
            </a:r>
            <a:r>
              <a:rPr lang="en-US" sz="1200" kern="1200" baseline="0" dirty="0" smtClean="0">
                <a:solidFill>
                  <a:schemeClr val="tx1"/>
                </a:solidFill>
                <a:latin typeface="Arial" charset="0"/>
                <a:ea typeface="+mn-ea"/>
                <a:cs typeface="Arial" charset="0"/>
              </a:rPr>
              <a:t> that </a:t>
            </a:r>
            <a:r>
              <a:rPr lang="en-US" sz="1200" kern="1200" dirty="0" smtClean="0">
                <a:solidFill>
                  <a:schemeClr val="tx1"/>
                </a:solidFill>
                <a:latin typeface="Arial" charset="0"/>
                <a:ea typeface="+mn-ea"/>
                <a:cs typeface="Arial" charset="0"/>
              </a:rPr>
              <a:t>act as a single point of management.  Think of it as a control tower in an airport where the network administrator, who previously only had access to the physical network, sits.  From this location, integrated orchestration tools act as a central point of control and management for both the physical and virtual networks.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As the diagram shows, the  orchestration tool talks to both the physical and virtual network, enabling this automated orchestration.  If a virtual machine tries to move, the  orchestration</a:t>
            </a:r>
            <a:r>
              <a:rPr lang="en-US" sz="1200" kern="1200" baseline="0" dirty="0" smtClean="0">
                <a:solidFill>
                  <a:schemeClr val="tx1"/>
                </a:solidFill>
                <a:latin typeface="Arial" charset="0"/>
                <a:ea typeface="+mn-ea"/>
                <a:cs typeface="Arial" charset="0"/>
              </a:rPr>
              <a:t> tool </a:t>
            </a:r>
            <a:r>
              <a:rPr lang="en-US" sz="1200" kern="1200" dirty="0" smtClean="0">
                <a:solidFill>
                  <a:schemeClr val="tx1"/>
                </a:solidFill>
                <a:latin typeface="Arial" charset="0"/>
                <a:ea typeface="+mn-ea"/>
                <a:cs typeface="Arial" charset="0"/>
              </a:rPr>
              <a:t>will detect it and provision the physical network to facilitate this vMotion migration.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Several vendors have solutions that  integrate with VMware. Solutions such as these should</a:t>
            </a:r>
            <a:r>
              <a:rPr lang="en-US" sz="1200" kern="1200" baseline="0" dirty="0" smtClean="0">
                <a:solidFill>
                  <a:schemeClr val="tx1"/>
                </a:solidFill>
                <a:latin typeface="Arial" charset="0"/>
                <a:ea typeface="+mn-ea"/>
                <a:cs typeface="Arial" charset="0"/>
              </a:rPr>
              <a:t> be</a:t>
            </a:r>
            <a:r>
              <a:rPr lang="en-US" sz="1200" kern="1200" dirty="0" smtClean="0">
                <a:solidFill>
                  <a:schemeClr val="tx1"/>
                </a:solidFill>
                <a:latin typeface="Arial" charset="0"/>
                <a:ea typeface="+mn-ea"/>
                <a:cs typeface="Arial" charset="0"/>
              </a:rPr>
              <a:t> non‑intrusive and 100%</a:t>
            </a:r>
            <a:r>
              <a:rPr lang="en-US" sz="1200" kern="1200" baseline="0" dirty="0" smtClean="0">
                <a:solidFill>
                  <a:schemeClr val="tx1"/>
                </a:solidFill>
                <a:latin typeface="Arial" charset="0"/>
                <a:ea typeface="+mn-ea"/>
                <a:cs typeface="Arial" charset="0"/>
              </a:rPr>
              <a:t> integrated</a:t>
            </a:r>
            <a:r>
              <a:rPr lang="en-US" sz="1200" kern="1200" dirty="0" smtClean="0">
                <a:solidFill>
                  <a:schemeClr val="tx1"/>
                </a:solidFill>
                <a:latin typeface="Arial" charset="0"/>
                <a:ea typeface="+mn-ea"/>
                <a:cs typeface="Arial" charset="0"/>
              </a:rPr>
              <a:t> with VMware, but based on a very open architecture. Work being done with Microsoft and Citrix to provide the exact same solution for environments using their hypervisors.</a:t>
            </a:r>
          </a:p>
        </p:txBody>
      </p:sp>
      <p:sp>
        <p:nvSpPr>
          <p:cNvPr id="81924" name="Slide Number Placeholder 3"/>
          <p:cNvSpPr>
            <a:spLocks noGrp="1"/>
          </p:cNvSpPr>
          <p:nvPr>
            <p:ph type="sldNum" sz="quarter" idx="5"/>
          </p:nvPr>
        </p:nvSpPr>
        <p:spPr>
          <a:noFill/>
        </p:spPr>
        <p:txBody>
          <a:bodyPr/>
          <a:lstStyle/>
          <a:p>
            <a:fld id="{61CB914A-8F53-4FBE-8DEF-29F773D35C2F}" type="slidenum">
              <a:rPr lang="en-US" smtClean="0">
                <a:latin typeface="Arial" pitchFamily="34" charset="0"/>
                <a:cs typeface="Arial" pitchFamily="34" charset="0"/>
              </a:rPr>
              <a:pPr/>
              <a:t>26</a:t>
            </a:fld>
            <a:endParaRPr lang="en-US" smtClean="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B3A9D671-2C31-438F-B799-E26DCCDC73CC}" type="slidenum">
              <a:rPr lang="en-US" smtClean="0">
                <a:latin typeface="Arial" pitchFamily="34" charset="0"/>
                <a:cs typeface="Arial" pitchFamily="34" charset="0"/>
              </a:rPr>
              <a:pPr/>
              <a:t>27</a:t>
            </a:fld>
            <a:endParaRPr lang="en-US" smtClean="0">
              <a:latin typeface="Arial" pitchFamily="34" charset="0"/>
              <a:cs typeface="Arial" pitchFamily="34" charset="0"/>
            </a:endParaRPr>
          </a:p>
        </p:txBody>
      </p:sp>
      <p:sp>
        <p:nvSpPr>
          <p:cNvPr id="83971"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732A0C80-2CE8-4039-9FFB-D149A51B85C7}" type="slidenum">
              <a:rPr lang="en-US" sz="1200">
                <a:ea typeface="ヒラギノ角ゴ Pro W3"/>
                <a:cs typeface="ヒラギノ角ゴ Pro W3"/>
              </a:rPr>
              <a:pPr algn="r" defTabSz="923925"/>
              <a:t>27</a:t>
            </a:fld>
            <a:endParaRPr lang="en-US" sz="1200">
              <a:ea typeface="ヒラギノ角ゴ Pro W3"/>
              <a:cs typeface="ヒラギノ角ゴ Pro W3"/>
            </a:endParaRPr>
          </a:p>
        </p:txBody>
      </p:sp>
      <p:sp>
        <p:nvSpPr>
          <p:cNvPr id="83972"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45D05014-4AE7-4BDA-8AC2-177DE147DECC}" type="slidenum">
              <a:rPr lang="en-US" sz="1200">
                <a:ea typeface="ヒラギノ角ゴ Pro W3"/>
                <a:cs typeface="ヒラギノ角ゴ Pro W3"/>
              </a:rPr>
              <a:pPr algn="r" defTabSz="935038"/>
              <a:t>27</a:t>
            </a:fld>
            <a:endParaRPr lang="en-US" sz="1200">
              <a:ea typeface="ヒラギノ角ゴ Pro W3"/>
              <a:cs typeface="ヒラギノ角ゴ Pro W3"/>
            </a:endParaRPr>
          </a:p>
        </p:txBody>
      </p:sp>
      <p:sp>
        <p:nvSpPr>
          <p:cNvPr id="83973"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Now let's look at security. </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Slide Number Placeholder 3"/>
          <p:cNvSpPr>
            <a:spLocks noGrp="1"/>
          </p:cNvSpPr>
          <p:nvPr>
            <p:ph type="sldNum" sz="quarter" idx="5"/>
          </p:nvPr>
        </p:nvSpPr>
        <p:spPr>
          <a:noFill/>
        </p:spPr>
        <p:txBody>
          <a:bodyPr/>
          <a:lstStyle/>
          <a:p>
            <a:fld id="{05A5DFC6-F082-48DB-AF30-451D812AFE78}" type="slidenum">
              <a:rPr lang="en-US" smtClean="0">
                <a:latin typeface="Arial" pitchFamily="34" charset="0"/>
                <a:cs typeface="Arial" pitchFamily="34" charset="0"/>
              </a:rPr>
              <a:pPr/>
              <a:t>28</a:t>
            </a:fld>
            <a:endParaRPr lang="en-US" smtClean="0">
              <a:latin typeface="Arial" pitchFamily="34" charset="0"/>
              <a:cs typeface="Arial" pitchFamily="34" charset="0"/>
            </a:endParaRPr>
          </a:p>
        </p:txBody>
      </p:sp>
      <p:sp>
        <p:nvSpPr>
          <p:cNvPr id="84996" name="Notes Placeholder 4"/>
          <p:cNvSpPr>
            <a:spLocks noGrp="1"/>
          </p:cNvSpPr>
          <p:nvPr>
            <p:ph type="body" sz="quarter" idx="11"/>
          </p:nvPr>
        </p:nvSpPr>
        <p:spPr>
          <a:noFill/>
          <a:ln/>
        </p:spPr>
        <p:txBody>
          <a:bodyPr/>
          <a:lstStyle/>
          <a:p>
            <a:r>
              <a:rPr lang="en-US" sz="1200" kern="1200" dirty="0" smtClean="0">
                <a:solidFill>
                  <a:schemeClr val="tx1"/>
                </a:solidFill>
                <a:latin typeface="Arial" charset="0"/>
                <a:ea typeface="+mn-ea"/>
                <a:cs typeface="Arial" charset="0"/>
              </a:rPr>
              <a:t>Security is a big challenge in the server virtualization world. The picture on the left is the physical network; a firewall sits somewhere in the network to inspect and enable security between servers.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picture on the right shows how the world has changed, where virtual machines can be inside a physical server.  If you've got a firewall sitting on the network, it is completely unaware of what’s happening between these virtual machines. That's a big problem.</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Notes Placeholder 3"/>
          <p:cNvSpPr>
            <a:spLocks noGrp="1"/>
          </p:cNvSpPr>
          <p:nvPr>
            <p:ph type="body" sz="quarter" idx="10"/>
          </p:nvPr>
        </p:nvSpPr>
        <p:spPr>
          <a:noFill/>
          <a:ln/>
        </p:spPr>
        <p:txBody>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Arial" charset="0"/>
                <a:ea typeface="+mn-ea"/>
                <a:cs typeface="Arial" charset="0"/>
              </a:rPr>
              <a:t>There are three ways to solve this problem—three possible options for securing </a:t>
            </a:r>
            <a:r>
              <a:rPr lang="en-US" sz="1200" kern="1200" dirty="0" err="1" smtClean="0">
                <a:solidFill>
                  <a:schemeClr val="tx1"/>
                </a:solidFill>
                <a:latin typeface="Arial" charset="0"/>
                <a:ea typeface="+mn-ea"/>
                <a:cs typeface="Arial" charset="0"/>
              </a:rPr>
              <a:t>intra‑VM</a:t>
            </a:r>
            <a:r>
              <a:rPr lang="en-US" sz="1200" kern="1200" dirty="0" smtClean="0">
                <a:solidFill>
                  <a:schemeClr val="tx1"/>
                </a:solidFill>
                <a:latin typeface="Arial" charset="0"/>
                <a:ea typeface="+mn-ea"/>
                <a:cs typeface="Arial" charset="0"/>
              </a:rPr>
              <a:t> traffic.  We're not going to cover 1 or 2; their drawbacks and disadvantages are listed.  Our preferred option Number 3, where the firewall is a virtual firewall sitting inside the server.  The virtual firewall works with VMware to secure traffic between servers.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This may be a slightly more technical conversation than required for some of these topics, but it's important to understand the landscape.</a:t>
            </a:r>
            <a:endParaRPr lang="en-US" dirty="0" smtClean="0">
              <a:latin typeface="Arial" pitchFamily="34" charset="0"/>
              <a:cs typeface="Arial" pitchFamily="34" charset="0"/>
            </a:endParaRPr>
          </a:p>
        </p:txBody>
      </p:sp>
      <p:sp>
        <p:nvSpPr>
          <p:cNvPr id="60420" name="Slide Number Placeholder 3"/>
          <p:cNvSpPr>
            <a:spLocks noGrp="1"/>
          </p:cNvSpPr>
          <p:nvPr>
            <p:ph type="sldNum" sz="quarter" idx="5"/>
          </p:nvPr>
        </p:nvSpPr>
        <p:spPr>
          <a:noFill/>
        </p:spPr>
        <p:txBody>
          <a:bodyPr/>
          <a:lstStyle/>
          <a:p>
            <a:fld id="{CD46B094-4EE1-4831-9416-C14032D69216}" type="slidenum">
              <a:rPr lang="en-US" smtClean="0">
                <a:latin typeface="Arial" pitchFamily="34" charset="0"/>
                <a:cs typeface="Arial" pitchFamily="34" charset="0"/>
              </a:rPr>
              <a:pPr/>
              <a:t>3</a:t>
            </a:fld>
            <a:endParaRPr lang="en-US" dirty="0" smtClean="0">
              <a:latin typeface="Arial" pitchFamily="34" charset="0"/>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This slide shows the integration of a kernel based virtual firewall, shown in green, talking to an access switch, which in turn talks to a data center firewall.</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data center firewall becomes the center point of security for both traffic exiting out onto the physical network, as well as traffic flowing between virtual machines inside the physical server.</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is then linked to our network management applications, like an SIEM platform or an network management platform for policy management.</a:t>
            </a:r>
          </a:p>
        </p:txBody>
      </p:sp>
      <p:sp>
        <p:nvSpPr>
          <p:cNvPr id="87044" name="Slide Number Placeholder 3"/>
          <p:cNvSpPr>
            <a:spLocks noGrp="1"/>
          </p:cNvSpPr>
          <p:nvPr>
            <p:ph type="sldNum" sz="quarter" idx="5"/>
          </p:nvPr>
        </p:nvSpPr>
        <p:spPr>
          <a:noFill/>
        </p:spPr>
        <p:txBody>
          <a:bodyPr/>
          <a:lstStyle/>
          <a:p>
            <a:fld id="{67667F59-FFBD-4CA8-81A8-B8A61BDFA7CF}" type="slidenum">
              <a:rPr lang="en-US" smtClean="0">
                <a:latin typeface="Arial" pitchFamily="34" charset="0"/>
                <a:cs typeface="Arial" pitchFamily="34" charset="0"/>
              </a:rPr>
              <a:pPr/>
              <a:t>30</a:t>
            </a:fld>
            <a:endParaRPr lang="en-US" dirty="0" smtClean="0">
              <a:latin typeface="Arial" pitchFamily="34" charset="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Let's take a look at a </a:t>
            </a:r>
            <a:r>
              <a:rPr lang="en-US" sz="1200" kern="1200" dirty="0" err="1" smtClean="0">
                <a:solidFill>
                  <a:schemeClr val="tx1"/>
                </a:solidFill>
                <a:latin typeface="Arial" charset="0"/>
                <a:ea typeface="+mn-ea"/>
                <a:cs typeface="Arial" charset="0"/>
              </a:rPr>
              <a:t>real‑world</a:t>
            </a:r>
            <a:r>
              <a:rPr lang="en-US" sz="1200" kern="1200" dirty="0" smtClean="0">
                <a:solidFill>
                  <a:schemeClr val="tx1"/>
                </a:solidFill>
                <a:latin typeface="Arial" charset="0"/>
                <a:ea typeface="+mn-ea"/>
                <a:cs typeface="Arial" charset="0"/>
              </a:rPr>
              <a:t> example.  Say you’ve established a policy to secure traffic from VM1 to VM2.  Now assume this virtual machine moves from one physical server to another.  With the this solution, all that needs to happen is for the data center</a:t>
            </a:r>
            <a:r>
              <a:rPr lang="en-US" sz="1200" kern="1200" baseline="0" dirty="0" smtClean="0">
                <a:solidFill>
                  <a:schemeClr val="tx1"/>
                </a:solidFill>
                <a:latin typeface="Arial" charset="0"/>
                <a:ea typeface="+mn-ea"/>
                <a:cs typeface="Arial" charset="0"/>
              </a:rPr>
              <a:t> firewall </a:t>
            </a:r>
            <a:r>
              <a:rPr lang="en-US" sz="1200" kern="1200" dirty="0" smtClean="0">
                <a:solidFill>
                  <a:schemeClr val="tx1"/>
                </a:solidFill>
                <a:latin typeface="Arial" charset="0"/>
                <a:ea typeface="+mn-ea"/>
                <a:cs typeface="Arial" charset="0"/>
              </a:rPr>
              <a:t>to identify the move—to map the VM to the other server that the firewall already knows about. It should be completely </a:t>
            </a:r>
            <a:r>
              <a:rPr lang="en-US" sz="1200" kern="1200" dirty="0" err="1" smtClean="0">
                <a:solidFill>
                  <a:schemeClr val="tx1"/>
                </a:solidFill>
                <a:latin typeface="Arial" charset="0"/>
                <a:ea typeface="+mn-ea"/>
                <a:cs typeface="Arial" charset="0"/>
              </a:rPr>
              <a:t>non‑disruptive</a:t>
            </a:r>
            <a:r>
              <a:rPr lang="en-US" sz="1200" kern="1200" dirty="0" smtClean="0">
                <a:solidFill>
                  <a:schemeClr val="tx1"/>
                </a:solidFill>
                <a:latin typeface="Arial" charset="0"/>
                <a:ea typeface="+mn-ea"/>
                <a:cs typeface="Arial" charset="0"/>
              </a:rPr>
              <a:t>.</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data center firewall should have visibility into everything that's happening, and it's tied in with this virtual firewall.  This is all done from a centralized location.</a:t>
            </a:r>
          </a:p>
        </p:txBody>
      </p:sp>
      <p:sp>
        <p:nvSpPr>
          <p:cNvPr id="92164" name="Slide Number Placeholder 3"/>
          <p:cNvSpPr>
            <a:spLocks noGrp="1"/>
          </p:cNvSpPr>
          <p:nvPr>
            <p:ph type="sldNum" sz="quarter" idx="5"/>
          </p:nvPr>
        </p:nvSpPr>
        <p:spPr>
          <a:noFill/>
        </p:spPr>
        <p:txBody>
          <a:bodyPr/>
          <a:lstStyle/>
          <a:p>
            <a:fld id="{17D9CC31-C5A5-4E68-BB4A-A368E22E6018}" type="slidenum">
              <a:rPr lang="en-US" smtClean="0">
                <a:latin typeface="Arial" pitchFamily="34" charset="0"/>
                <a:cs typeface="Arial" pitchFamily="34" charset="0"/>
              </a:rPr>
              <a:pPr/>
              <a:t>31</a:t>
            </a:fld>
            <a:endParaRPr lang="en-US" smtClean="0">
              <a:latin typeface="Arial" pitchFamily="34" charset="0"/>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95818B6-AF0B-4086-B681-A7647A72A64A}" type="slidenum">
              <a:rPr lang="en-US" smtClean="0">
                <a:latin typeface="Arial" pitchFamily="34" charset="0"/>
                <a:cs typeface="Arial" pitchFamily="34" charset="0"/>
              </a:rPr>
              <a:pPr/>
              <a:t>32</a:t>
            </a:fld>
            <a:endParaRPr lang="en-US" smtClean="0">
              <a:latin typeface="Arial" pitchFamily="34" charset="0"/>
              <a:cs typeface="Arial" pitchFamily="34" charset="0"/>
            </a:endParaRPr>
          </a:p>
        </p:txBody>
      </p:sp>
      <p:sp>
        <p:nvSpPr>
          <p:cNvPr id="93187"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2DFF3753-8863-4EEF-BEF4-4AACD3AEDF24}" type="slidenum">
              <a:rPr lang="en-US" sz="1200">
                <a:ea typeface="ヒラギノ角ゴ Pro W3"/>
                <a:cs typeface="ヒラギノ角ゴ Pro W3"/>
              </a:rPr>
              <a:pPr algn="r" defTabSz="923925"/>
              <a:t>32</a:t>
            </a:fld>
            <a:endParaRPr lang="en-US" sz="1200">
              <a:ea typeface="ヒラギノ角ゴ Pro W3"/>
              <a:cs typeface="ヒラギノ角ゴ Pro W3"/>
            </a:endParaRPr>
          </a:p>
        </p:txBody>
      </p:sp>
      <p:sp>
        <p:nvSpPr>
          <p:cNvPr id="93188"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CB0B0D87-293E-4954-A76F-DBAAFC009C27}" type="slidenum">
              <a:rPr lang="en-US" sz="1200">
                <a:ea typeface="ヒラギノ角ゴ Pro W3"/>
                <a:cs typeface="ヒラギノ角ゴ Pro W3"/>
              </a:rPr>
              <a:pPr algn="r" defTabSz="935038"/>
              <a:t>32</a:t>
            </a:fld>
            <a:endParaRPr lang="en-US" sz="1200">
              <a:ea typeface="ヒラギノ角ゴ Pro W3"/>
              <a:cs typeface="ヒラギノ角ゴ Pro W3"/>
            </a:endParaRPr>
          </a:p>
        </p:txBody>
      </p:sp>
      <p:sp>
        <p:nvSpPr>
          <p:cNvPr id="93189" name="Rectangle 2"/>
          <p:cNvSpPr>
            <a:spLocks noGrp="1" noRot="1" noChangeAspect="1" noChangeArrowheads="1" noTextEdit="1"/>
          </p:cNvSpPr>
          <p:nvPr>
            <p:ph type="sldImg"/>
          </p:nvPr>
        </p:nvSpPr>
        <p:spPr>
          <a:xfrm>
            <a:off x="909638" y="742950"/>
            <a:ext cx="4953000" cy="3716338"/>
          </a:xfrm>
          <a:ln/>
        </p:spPr>
      </p:sp>
      <p:sp>
        <p:nvSpPr>
          <p:cNvPr id="93190" name="Rectangle 3"/>
          <p:cNvSpPr>
            <a:spLocks noGrp="1" noChangeArrowheads="1"/>
          </p:cNvSpPr>
          <p:nvPr>
            <p:ph type="body" idx="1"/>
          </p:nvPr>
        </p:nvSpPr>
        <p:spPr>
          <a:noFill/>
          <a:ln/>
        </p:spPr>
        <p:txBody>
          <a:bodyPr lIns="93352" tIns="46676" rIns="93352" bIns="46676"/>
          <a:lstStyle/>
          <a:p>
            <a:r>
              <a:rPr lang="en-US" sz="1200" kern="1200" dirty="0" smtClean="0">
                <a:solidFill>
                  <a:schemeClr val="tx1"/>
                </a:solidFill>
                <a:latin typeface="Arial" charset="0"/>
                <a:ea typeface="+mn-ea"/>
                <a:cs typeface="Arial" charset="0"/>
              </a:rPr>
              <a:t>We’ve already gone through these three buckets: simplification; infrastructure changes; how to make it high performance yet open and standards-based; and how to provide solutions for vMotion, where these virtual machines are moving around in a matter of milliseconds; the enhanced services that are needed, in terms of mobility, and how to secure this mobile traffic; how to manage this entire picture—that’s a complete story. The total package.</a:t>
            </a:r>
          </a:p>
          <a:p>
            <a:r>
              <a:rPr lang="en-US" sz="1200" kern="1200" dirty="0" smtClean="0">
                <a:solidFill>
                  <a:schemeClr val="tx1"/>
                </a:solidFill>
                <a:latin typeface="Arial" charset="0"/>
                <a:ea typeface="+mn-ea"/>
                <a:cs typeface="Arial" charset="0"/>
              </a:rPr>
              <a:t>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anchor="b"/>
          <a:lstStyle/>
          <a:p>
            <a:pPr algn="r"/>
            <a:fld id="{0FF17C9B-AD8E-4C6D-BC51-6127A295761C}" type="slidenum">
              <a:rPr lang="en-US" sz="1200"/>
              <a:pPr algn="r"/>
              <a:t>33</a:t>
            </a:fld>
            <a:endParaRPr lang="en-US" sz="120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Arial" charset="0"/>
              </a:rPr>
              <a:t>End of presentation.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Let's look at how this technology has evolved. This is important.  In the last four or five years, VMware and server virtualization technologies have grown rapidly, for the simple reason that server virtualization improves the utilization of a given physical resource.  Rather than having five servers all running at 5% utilization, server virtualization lets you consolidate those workloads on a single physical server running at 30%, 40% or 50% utilization, maximizing the resource.  The network plays no role in this situation because no traffic is traveling over the network; it’s all getting optimized inside the server. This was the first phase, driven by server consolidation.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trend started to change last year.  Customers now are looking at server virtualization not just to improve the efficiency of a given resource, but to maximize utilization of a pool of resources or group of servers. This is due to the fact that these virtual machines or workloads can be moved from one physical server to another.  In the VMware world, this technology is called vMotion.  Different vendors have different names; IBM calls it Live Server Migration.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Why is this gaining momentum?  Because this is the value proposition of cloud computing, which maximizes the benefits of a pool of resources working together.</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Server virtualization is a fundamental building block of any cloud compute environment.  How do you maximize utilization of a pooled group of resources?  In today’s world, and for the next three to five years, the network will play a huge role because it’s what connects these sets of resources.</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Everything else in the data center has changed. Servers have evolved with technologies like server virtualization. Similar efforts have taken place in the storage world where storage was virtualized.  Applications have evolved, going from a </a:t>
            </a:r>
            <a:r>
              <a:rPr lang="en-US" sz="1200" kern="1200" dirty="0" err="1" smtClean="0">
                <a:solidFill>
                  <a:schemeClr val="tx1"/>
                </a:solidFill>
                <a:latin typeface="Arial" charset="0"/>
                <a:ea typeface="+mn-ea"/>
                <a:cs typeface="Arial" charset="0"/>
              </a:rPr>
              <a:t>mainframe‑based</a:t>
            </a:r>
            <a:r>
              <a:rPr lang="en-US" sz="1200" kern="1200" dirty="0" smtClean="0">
                <a:solidFill>
                  <a:schemeClr val="tx1"/>
                </a:solidFill>
                <a:latin typeface="Arial" charset="0"/>
                <a:ea typeface="+mn-ea"/>
                <a:cs typeface="Arial" charset="0"/>
              </a:rPr>
              <a:t> design to a client </a:t>
            </a:r>
            <a:r>
              <a:rPr lang="en-US" sz="1200" kern="1200" dirty="0" err="1" smtClean="0">
                <a:solidFill>
                  <a:schemeClr val="tx1"/>
                </a:solidFill>
                <a:latin typeface="Arial" charset="0"/>
                <a:ea typeface="+mn-ea"/>
                <a:cs typeface="Arial" charset="0"/>
              </a:rPr>
              <a:t>server‑based</a:t>
            </a:r>
            <a:r>
              <a:rPr lang="en-US" sz="1200" kern="1200" dirty="0" smtClean="0">
                <a:solidFill>
                  <a:schemeClr val="tx1"/>
                </a:solidFill>
                <a:latin typeface="Arial" charset="0"/>
                <a:ea typeface="+mn-ea"/>
                <a:cs typeface="Arial" charset="0"/>
              </a:rPr>
              <a:t> design to, now, more of </a:t>
            </a:r>
            <a:r>
              <a:rPr lang="en-US" sz="1200" kern="1200" dirty="0" err="1" smtClean="0">
                <a:solidFill>
                  <a:schemeClr val="tx1"/>
                </a:solidFill>
                <a:latin typeface="Arial" charset="0"/>
                <a:ea typeface="+mn-ea"/>
                <a:cs typeface="Arial" charset="0"/>
              </a:rPr>
              <a:t>services‑oriented</a:t>
            </a:r>
            <a:r>
              <a:rPr lang="en-US" sz="1200" kern="1200" dirty="0" smtClean="0">
                <a:solidFill>
                  <a:schemeClr val="tx1"/>
                </a:solidFill>
                <a:latin typeface="Arial" charset="0"/>
                <a:ea typeface="+mn-ea"/>
                <a:cs typeface="Arial" charset="0"/>
              </a:rPr>
              <a:t> architecture.</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only thing that has not changed and is actually a bottleneck to delivering the true value of server virtualization is the network itself.  The data center network is still the same three‑ or </a:t>
            </a:r>
            <a:r>
              <a:rPr lang="en-US" sz="1200" kern="1200" dirty="0" err="1" smtClean="0">
                <a:solidFill>
                  <a:schemeClr val="tx1"/>
                </a:solidFill>
                <a:latin typeface="Arial" charset="0"/>
                <a:ea typeface="+mn-ea"/>
                <a:cs typeface="Arial" charset="0"/>
              </a:rPr>
              <a:t>four‑tiered</a:t>
            </a:r>
            <a:r>
              <a:rPr lang="en-US" sz="1200" kern="1200" dirty="0" smtClean="0">
                <a:solidFill>
                  <a:schemeClr val="tx1"/>
                </a:solidFill>
                <a:latin typeface="Arial" charset="0"/>
                <a:ea typeface="+mn-ea"/>
                <a:cs typeface="Arial" charset="0"/>
              </a:rPr>
              <a:t>, </a:t>
            </a:r>
            <a:r>
              <a:rPr lang="en-US" sz="1200" kern="1200" dirty="0" err="1" smtClean="0">
                <a:solidFill>
                  <a:schemeClr val="tx1"/>
                </a:solidFill>
                <a:latin typeface="Arial" charset="0"/>
                <a:ea typeface="+mn-ea"/>
                <a:cs typeface="Arial" charset="0"/>
              </a:rPr>
              <a:t>tree‑shaped</a:t>
            </a:r>
            <a:r>
              <a:rPr lang="en-US" sz="1200" kern="1200" dirty="0" smtClean="0">
                <a:solidFill>
                  <a:schemeClr val="tx1"/>
                </a:solidFill>
                <a:latin typeface="Arial" charset="0"/>
                <a:ea typeface="+mn-ea"/>
                <a:cs typeface="Arial" charset="0"/>
              </a:rPr>
              <a:t> architecture it’s always been.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Now</a:t>
            </a:r>
            <a:r>
              <a:rPr lang="en-US" sz="1200" kern="1200" baseline="0" dirty="0" smtClean="0">
                <a:solidFill>
                  <a:schemeClr val="tx1"/>
                </a:solidFill>
                <a:latin typeface="Arial" charset="0"/>
                <a:ea typeface="+mn-ea"/>
                <a:cs typeface="Arial" charset="0"/>
              </a:rPr>
              <a:t> it’s time </a:t>
            </a:r>
            <a:r>
              <a:rPr lang="en-US" sz="1200" kern="1200" dirty="0" smtClean="0">
                <a:solidFill>
                  <a:schemeClr val="tx1"/>
                </a:solidFill>
                <a:latin typeface="Arial" charset="0"/>
                <a:ea typeface="+mn-ea"/>
                <a:cs typeface="Arial" charset="0"/>
              </a:rPr>
              <a:t>to look at the network—it’s a bottleneck.</a:t>
            </a:r>
            <a:endParaRPr lang="en-US" dirty="0" smtClean="0">
              <a:latin typeface="Arial" pitchFamily="34" charset="0"/>
              <a:cs typeface="Arial" pitchFamily="34" charset="0"/>
            </a:endParaRPr>
          </a:p>
        </p:txBody>
      </p:sp>
      <p:sp>
        <p:nvSpPr>
          <p:cNvPr id="63492" name="Slide Number Placeholder 3"/>
          <p:cNvSpPr>
            <a:spLocks noGrp="1"/>
          </p:cNvSpPr>
          <p:nvPr>
            <p:ph type="sldNum" sz="quarter" idx="5"/>
          </p:nvPr>
        </p:nvSpPr>
        <p:spPr>
          <a:noFill/>
        </p:spPr>
        <p:txBody>
          <a:bodyPr/>
          <a:lstStyle/>
          <a:p>
            <a:fld id="{C5985561-5616-4C97-A35C-4536F35AC06D}" type="slidenum">
              <a:rPr lang="en-US" smtClean="0">
                <a:latin typeface="Arial" pitchFamily="34" charset="0"/>
                <a:cs typeface="Arial" pitchFamily="34" charset="0"/>
              </a:rPr>
              <a:pPr/>
              <a:t>4</a:t>
            </a:fld>
            <a:endParaRPr 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5DDB1F9-7CBC-4A88-97B1-C0B9637E7B3C}" type="slidenum">
              <a:rPr lang="en-US" smtClean="0">
                <a:latin typeface="Arial" pitchFamily="34" charset="0"/>
                <a:cs typeface="Arial" pitchFamily="34" charset="0"/>
              </a:rPr>
              <a:pPr/>
              <a:t>5</a:t>
            </a:fld>
            <a:endParaRPr lang="en-US" smtClean="0">
              <a:latin typeface="Arial" pitchFamily="34" charset="0"/>
              <a:cs typeface="Arial" pitchFamily="34" charset="0"/>
            </a:endParaRPr>
          </a:p>
        </p:txBody>
      </p:sp>
      <p:sp>
        <p:nvSpPr>
          <p:cNvPr id="64515"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4DE528A0-D2B0-45EE-8EE6-9C172A09AD96}" type="slidenum">
              <a:rPr lang="en-US" sz="1200">
                <a:ea typeface="ヒラギノ角ゴ Pro W3"/>
                <a:cs typeface="ヒラギノ角ゴ Pro W3"/>
              </a:rPr>
              <a:pPr algn="r" defTabSz="923925"/>
              <a:t>5</a:t>
            </a:fld>
            <a:endParaRPr lang="en-US" sz="1200">
              <a:ea typeface="ヒラギノ角ゴ Pro W3"/>
              <a:cs typeface="ヒラギノ角ゴ Pro W3"/>
            </a:endParaRPr>
          </a:p>
        </p:txBody>
      </p:sp>
      <p:sp>
        <p:nvSpPr>
          <p:cNvPr id="64516"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152F700E-0581-41E6-9DF8-AB676752EB16}" type="slidenum">
              <a:rPr lang="en-US" sz="1200">
                <a:ea typeface="ヒラギノ角ゴ Pro W3"/>
                <a:cs typeface="ヒラギノ角ゴ Pro W3"/>
              </a:rPr>
              <a:pPr algn="r" defTabSz="935038"/>
              <a:t>5</a:t>
            </a:fld>
            <a:endParaRPr lang="en-US" sz="1200">
              <a:ea typeface="ヒラギノ角ゴ Pro W3"/>
              <a:cs typeface="ヒラギノ角ゴ Pro W3"/>
            </a:endParaRPr>
          </a:p>
        </p:txBody>
      </p:sp>
      <p:sp>
        <p:nvSpPr>
          <p:cNvPr id="64517"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Let's look at some of the problems with the legacy design. This slide organizes them into three broad categories.  First is “complexity.”  Look at the picture in the middle; this is what 90 to 95% of data centers look like today.  They’ve got servers; access switches extending to an aggregation layer; firewalls and other kinds of service appliances, which could be embedded or hanging off at the aggregation layer.  Then there is a core tier of switches leading to the WAN or edge router, which is the data center entry and exit point.</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Beneath this diagram are two call-outs, which you'll see a few times in this presentation, that show what is happening inside the physical server. You’ll notice this consists of multiple VMs, or virtual machines, labeled VM1, VM2 and VM3.</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server also includes an internal “virtual switch,” or </a:t>
            </a:r>
            <a:r>
              <a:rPr lang="en-US" sz="1200" kern="1200" dirty="0" err="1" smtClean="0">
                <a:solidFill>
                  <a:schemeClr val="tx1"/>
                </a:solidFill>
                <a:latin typeface="Arial" charset="0"/>
                <a:ea typeface="+mn-ea"/>
                <a:cs typeface="Arial" charset="0"/>
              </a:rPr>
              <a:t>vSwitch</a:t>
            </a:r>
            <a:r>
              <a:rPr lang="en-US" sz="1200" kern="1200" dirty="0" smtClean="0">
                <a:solidFill>
                  <a:schemeClr val="tx1"/>
                </a:solidFill>
                <a:latin typeface="Arial" charset="0"/>
                <a:ea typeface="+mn-ea"/>
                <a:cs typeface="Arial" charset="0"/>
              </a:rPr>
              <a:t>, depending on the vendor's nomenclature. This is essentially a software-based switch to which all the VMs are connected, allowing the VMs to talk to each other.  On the top of all that is a network interface card, or NIC, which is part of the server and connects to the network.</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architecture includes the three fundamental problems defined by the basic categories. First, it's complex; there are already too many physical devices to manage, and now we’ve added the virtual switches that are built-in to the servers as part of VMware's hypervisor software.  So now you've got additional devices to manage.</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next category, “infrastructure,” includes two big challenges.  First, the network in the middle of the slide is not designed for high performance; it forces traffic that wants to go east-west to first go </a:t>
            </a:r>
            <a:r>
              <a:rPr lang="en-US" sz="1200" kern="1200" dirty="0" err="1" smtClean="0">
                <a:solidFill>
                  <a:schemeClr val="tx1"/>
                </a:solidFill>
                <a:latin typeface="Arial" charset="0"/>
                <a:ea typeface="+mn-ea"/>
                <a:cs typeface="Arial" charset="0"/>
              </a:rPr>
              <a:t>north‑south</a:t>
            </a:r>
            <a:r>
              <a:rPr lang="en-US" sz="1200" kern="1200" dirty="0" smtClean="0">
                <a:solidFill>
                  <a:schemeClr val="tx1"/>
                </a:solidFill>
                <a:latin typeface="Arial" charset="0"/>
                <a:ea typeface="+mn-ea"/>
                <a:cs typeface="Arial" charset="0"/>
              </a:rPr>
              <a:t>.  In other words, traffic that wants to go directly between servers first has to follow a </a:t>
            </a:r>
            <a:r>
              <a:rPr lang="en-US" sz="1200" kern="1200" dirty="0" err="1" smtClean="0">
                <a:solidFill>
                  <a:schemeClr val="tx1"/>
                </a:solidFill>
                <a:latin typeface="Arial" charset="0"/>
                <a:ea typeface="+mn-ea"/>
                <a:cs typeface="Arial" charset="0"/>
              </a:rPr>
              <a:t>north‑south</a:t>
            </a:r>
            <a:r>
              <a:rPr lang="en-US" sz="1200" kern="1200" dirty="0" smtClean="0">
                <a:solidFill>
                  <a:schemeClr val="tx1"/>
                </a:solidFill>
                <a:latin typeface="Arial" charset="0"/>
                <a:ea typeface="+mn-ea"/>
                <a:cs typeface="Arial" charset="0"/>
              </a:rPr>
              <a:t> path, which affects performance in a big way.</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second infrastructure challenge is the use of proprietary standards — protocols that have evolved over time.</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third problem category is “lack of additional services.”  As you’ll recall, the second phase of server virtualization is built around the fact that workloads move around in the data center. Virtual machines move from one server to another, perhaps vacant, server in the same or even a different data center.  That happens a lot when customers want to back up all their information from one data center to another.</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Since these data centers (virtual machines?) move around—they're very dynamic and can move in milliseconds—it creates mobility challenges for the network.  Also, how do you secure these servers, these workloads and this traffic flying around the data center?  Not just the traffic trying to move from one part of the data center to another, but the traffic moving between VMs as well.  The network has no visibility into traffic flowing inside the server, so how do we secure the </a:t>
            </a:r>
            <a:r>
              <a:rPr lang="en-US" sz="1200" kern="1200" dirty="0" err="1" smtClean="0">
                <a:solidFill>
                  <a:schemeClr val="tx1"/>
                </a:solidFill>
                <a:latin typeface="Arial" charset="0"/>
                <a:ea typeface="+mn-ea"/>
                <a:cs typeface="Arial" charset="0"/>
              </a:rPr>
              <a:t>intra‑VM</a:t>
            </a:r>
            <a:r>
              <a:rPr lang="en-US" sz="1200" kern="1200" dirty="0" smtClean="0">
                <a:solidFill>
                  <a:schemeClr val="tx1"/>
                </a:solidFill>
                <a:latin typeface="Arial" charset="0"/>
                <a:ea typeface="+mn-ea"/>
                <a:cs typeface="Arial" charset="0"/>
              </a:rPr>
              <a:t> traffic?</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Manageability, or orchestration, is also a huge challenge, because now we have both a physical network and a virtual network, consisting of software-based switches inside the servers.  How do you manage all this and keep it all synchronized?</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These problems raise several questions: How do we simplify the network? How do we improve performance? How do we make the network more open and standards based?</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In terms of these additional services, we're going to look at what sort of mobility services, security services and manageability services are needed to maintain and manage a data center network that deploys server virtualization.</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That is our problem statement.  Let’s use this as a framework for the rest of the discussion, exploring each topic one by one.</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1696D26-5905-400A-9D23-1C5AC1C77150}" type="slidenum">
              <a:rPr lang="en-US" smtClean="0">
                <a:latin typeface="Arial" pitchFamily="34" charset="0"/>
                <a:cs typeface="Arial" pitchFamily="34" charset="0"/>
              </a:rPr>
              <a:pPr/>
              <a:t>6</a:t>
            </a:fld>
            <a:endParaRPr lang="en-US" smtClean="0">
              <a:latin typeface="Arial" pitchFamily="34" charset="0"/>
              <a:cs typeface="Arial" pitchFamily="34" charset="0"/>
            </a:endParaRPr>
          </a:p>
        </p:txBody>
      </p:sp>
      <p:sp>
        <p:nvSpPr>
          <p:cNvPr id="65539"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CAC42DD1-94CC-46E8-ABCC-7039893DC0EB}" type="slidenum">
              <a:rPr lang="en-US" sz="1200">
                <a:ea typeface="ヒラギノ角ゴ Pro W3"/>
                <a:cs typeface="ヒラギノ角ゴ Pro W3"/>
              </a:rPr>
              <a:pPr algn="r" defTabSz="923925"/>
              <a:t>6</a:t>
            </a:fld>
            <a:endParaRPr lang="en-US" sz="1200">
              <a:ea typeface="ヒラギノ角ゴ Pro W3"/>
              <a:cs typeface="ヒラギノ角ゴ Pro W3"/>
            </a:endParaRPr>
          </a:p>
        </p:txBody>
      </p:sp>
      <p:sp>
        <p:nvSpPr>
          <p:cNvPr id="65540"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835D372A-77F8-47FB-9069-BF1A30038BCC}" type="slidenum">
              <a:rPr lang="en-US" sz="1200">
                <a:ea typeface="ヒラギノ角ゴ Pro W3"/>
                <a:cs typeface="ヒラギノ角ゴ Pro W3"/>
              </a:rPr>
              <a:pPr algn="r" defTabSz="935038"/>
              <a:t>6</a:t>
            </a:fld>
            <a:endParaRPr lang="en-US" sz="1200">
              <a:ea typeface="ヒラギノ角ゴ Pro W3"/>
              <a:cs typeface="ヒラギノ角ゴ Pro W3"/>
            </a:endParaRPr>
          </a:p>
        </p:txBody>
      </p:sp>
      <p:sp>
        <p:nvSpPr>
          <p:cNvPr id="65541"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Let’s start with simplification.  There is a lot of material available—collateral, presentations, etc.—that show how we fundamentally simplify the data center network, with or without server virtualization.</a:t>
            </a:r>
          </a:p>
          <a:p>
            <a:r>
              <a:rPr lang="en-US" sz="1200" kern="1200" dirty="0" smtClean="0">
                <a:solidFill>
                  <a:schemeClr val="tx1"/>
                </a:solidFill>
                <a:latin typeface="Arial" charset="0"/>
                <a:ea typeface="+mn-ea"/>
                <a:cs typeface="Arial" charset="0"/>
              </a:rPr>
              <a:t>This is mainly about</a:t>
            </a:r>
            <a:r>
              <a:rPr lang="en-US" sz="1200" kern="1200" baseline="0" dirty="0" smtClean="0">
                <a:solidFill>
                  <a:schemeClr val="tx1"/>
                </a:solidFill>
                <a:latin typeface="Arial" charset="0"/>
                <a:ea typeface="+mn-ea"/>
                <a:cs typeface="Arial" charset="0"/>
              </a:rPr>
              <a:t> infrastructure.</a:t>
            </a:r>
            <a:endParaRPr lang="en-US" sz="1200" kern="1200" dirty="0">
              <a:solidFill>
                <a:schemeClr val="tx1"/>
              </a:solidFill>
              <a:latin typeface="Arial" charset="0"/>
              <a:ea typeface="+mn-ea"/>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sz="1200" kern="1200" dirty="0" smtClean="0">
                <a:solidFill>
                  <a:schemeClr val="tx1"/>
                </a:solidFill>
                <a:latin typeface="Arial" charset="0"/>
                <a:ea typeface="+mn-ea"/>
                <a:cs typeface="Arial" charset="0"/>
              </a:rPr>
              <a:t>Compare these pictures.  The picture on the left is what 90 to 95% of data centers look like today.  The picture on the right is an alternate</a:t>
            </a:r>
            <a:r>
              <a:rPr lang="en-US" sz="1200" kern="1200" baseline="0" dirty="0" smtClean="0">
                <a:solidFill>
                  <a:schemeClr val="tx1"/>
                </a:solidFill>
                <a:latin typeface="Arial" charset="0"/>
                <a:ea typeface="+mn-ea"/>
                <a:cs typeface="Arial" charset="0"/>
              </a:rPr>
              <a:t> </a:t>
            </a:r>
            <a:r>
              <a:rPr lang="en-US" sz="1200" kern="1200" dirty="0" smtClean="0">
                <a:solidFill>
                  <a:schemeClr val="tx1"/>
                </a:solidFill>
                <a:latin typeface="Arial" charset="0"/>
                <a:ea typeface="+mn-ea"/>
                <a:cs typeface="Arial" charset="0"/>
              </a:rPr>
              <a:t>network architecture.  The main difference is that architecture on the right requires far fewer devices to achieve the same capabilities, performance and features as the one on the left.</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The network on the left includes 44 independent devices, each of which could be running different operating systems and require different management applications. It's a nightmare.  Contrast this with the network on the right. Using device clustering technologies</a:t>
            </a:r>
            <a:r>
              <a:rPr lang="en-US" sz="1200" kern="1200" baseline="0" dirty="0" smtClean="0">
                <a:solidFill>
                  <a:schemeClr val="tx1"/>
                </a:solidFill>
                <a:latin typeface="Arial" charset="0"/>
                <a:ea typeface="+mn-ea"/>
                <a:cs typeface="Arial" charset="0"/>
              </a:rPr>
              <a:t> to </a:t>
            </a:r>
            <a:r>
              <a:rPr lang="en-US" sz="1200" kern="1200" dirty="0" smtClean="0">
                <a:solidFill>
                  <a:schemeClr val="tx1"/>
                </a:solidFill>
                <a:latin typeface="Arial" charset="0"/>
                <a:ea typeface="+mn-ea"/>
                <a:cs typeface="Arial" charset="0"/>
              </a:rPr>
              <a:t>do the same thing with almost an order of magnitude fewer devices to manage.</a:t>
            </a:r>
          </a:p>
          <a:p>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Note the consolidated network services devices.  In the past each individual network service was</a:t>
            </a:r>
            <a:r>
              <a:rPr lang="en-US" sz="1200" kern="1200" baseline="0" dirty="0" smtClean="0">
                <a:solidFill>
                  <a:schemeClr val="tx1"/>
                </a:solidFill>
                <a:latin typeface="Arial" charset="0"/>
                <a:ea typeface="+mn-ea"/>
                <a:cs typeface="Arial" charset="0"/>
              </a:rPr>
              <a:t> typically deployed as a separate appliance type device (SSL offload, SLB, FW, IDP etc).  Now, with high performance devices capable of line rate throughput, smart software, huge </a:t>
            </a:r>
            <a:r>
              <a:rPr lang="en-US" sz="1200" kern="1200" baseline="0" dirty="0" err="1" smtClean="0">
                <a:solidFill>
                  <a:schemeClr val="tx1"/>
                </a:solidFill>
                <a:latin typeface="Arial" charset="0"/>
                <a:ea typeface="+mn-ea"/>
                <a:cs typeface="Arial" charset="0"/>
              </a:rPr>
              <a:t>arp</a:t>
            </a:r>
            <a:r>
              <a:rPr lang="en-US" sz="1200" kern="1200" baseline="0" dirty="0" smtClean="0">
                <a:solidFill>
                  <a:schemeClr val="tx1"/>
                </a:solidFill>
                <a:latin typeface="Arial" charset="0"/>
                <a:ea typeface="+mn-ea"/>
                <a:cs typeface="Arial" charset="0"/>
              </a:rPr>
              <a:t>/route table capability services can be consolidated on the one platform. </a:t>
            </a:r>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This is the starting point for how we fundamentally simplify data center network architectures and manageability. Important to remember we</a:t>
            </a:r>
            <a:r>
              <a:rPr lang="en-US" sz="1200" kern="1200" baseline="0" dirty="0" smtClean="0">
                <a:solidFill>
                  <a:schemeClr val="tx1"/>
                </a:solidFill>
                <a:latin typeface="Arial" charset="0"/>
                <a:ea typeface="+mn-ea"/>
                <a:cs typeface="Arial" charset="0"/>
              </a:rPr>
              <a:t> are not talking about switch ‘stacks’.</a:t>
            </a:r>
            <a:endParaRPr lang="en-US" dirty="0" smtClean="0">
              <a:latin typeface="Arial" pitchFamily="34" charset="0"/>
              <a:cs typeface="Arial" pitchFamily="34" charset="0"/>
            </a:endParaRPr>
          </a:p>
        </p:txBody>
      </p:sp>
      <p:sp>
        <p:nvSpPr>
          <p:cNvPr id="66564" name="Slide Number Placeholder 3"/>
          <p:cNvSpPr>
            <a:spLocks noGrp="1"/>
          </p:cNvSpPr>
          <p:nvPr>
            <p:ph type="sldNum" sz="quarter" idx="5"/>
          </p:nvPr>
        </p:nvSpPr>
        <p:spPr>
          <a:noFill/>
        </p:spPr>
        <p:txBody>
          <a:bodyPr/>
          <a:lstStyle/>
          <a:p>
            <a:fld id="{C5996CA6-C9FE-4352-8F7A-5EBAEA22F0CE}" type="slidenum">
              <a:rPr lang="en-US" smtClean="0">
                <a:latin typeface="Arial" pitchFamily="34" charset="0"/>
                <a:cs typeface="Arial" pitchFamily="34" charset="0"/>
              </a:rPr>
              <a:pPr/>
              <a:t>7</a:t>
            </a:fld>
            <a:endParaRPr 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vendor specific solutions available today – pre-standards</a:t>
            </a:r>
            <a:r>
              <a:rPr lang="en-US" baseline="0" dirty="0" smtClean="0"/>
              <a:t> requires innovation and field deployments to set a direction.</a:t>
            </a:r>
          </a:p>
          <a:p>
            <a:endParaRPr lang="en-US" baseline="0" dirty="0" smtClean="0"/>
          </a:p>
          <a:p>
            <a:r>
              <a:rPr lang="en-US" baseline="0" dirty="0" smtClean="0"/>
              <a:t>Layer 2 Table Synchronization Examples – Cisco Virtual Port Channel,  Avaya Nortel SMLT (Split Multi-link Trunking - </a:t>
            </a:r>
            <a:r>
              <a:rPr lang="en-AU" sz="1200" b="0" i="0" kern="1200" dirty="0" smtClean="0">
                <a:solidFill>
                  <a:schemeClr val="tx1"/>
                </a:solidFill>
                <a:latin typeface="Arial" charset="0"/>
                <a:ea typeface="+mn-ea"/>
                <a:cs typeface="Arial" charset="0"/>
              </a:rPr>
              <a:t>IEEE 802.3ad static mode</a:t>
            </a:r>
            <a:r>
              <a:rPr lang="en-US" baseline="0" dirty="0" smtClean="0"/>
              <a:t>)</a:t>
            </a:r>
          </a:p>
          <a:p>
            <a:endParaRPr lang="en-US" baseline="0" dirty="0" smtClean="0"/>
          </a:p>
          <a:p>
            <a:r>
              <a:rPr lang="en-US" baseline="0" dirty="0" smtClean="0"/>
              <a:t>Control Plane Unification Examples – Cisco Virtual Switching System (VSS), Juniper Virtual Chassis</a:t>
            </a:r>
            <a:endParaRPr lang="en-US" dirty="0"/>
          </a:p>
        </p:txBody>
      </p:sp>
      <p:sp>
        <p:nvSpPr>
          <p:cNvPr id="4" name="Slide Number Placeholder 3"/>
          <p:cNvSpPr>
            <a:spLocks noGrp="1"/>
          </p:cNvSpPr>
          <p:nvPr>
            <p:ph type="sldNum" sz="quarter" idx="10"/>
          </p:nvPr>
        </p:nvSpPr>
        <p:spPr/>
        <p:txBody>
          <a:bodyPr/>
          <a:lstStyle/>
          <a:p>
            <a:fld id="{B3A14B09-7C50-4114-8675-D6CC4E79564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835F023-A5DE-4A8C-A1B0-D595270954A1}" type="slidenum">
              <a:rPr lang="en-US" smtClean="0">
                <a:latin typeface="Arial" pitchFamily="34" charset="0"/>
                <a:cs typeface="Arial" pitchFamily="34" charset="0"/>
              </a:rPr>
              <a:pPr/>
              <a:t>9</a:t>
            </a:fld>
            <a:endParaRPr lang="en-US" smtClean="0">
              <a:latin typeface="Arial" pitchFamily="34" charset="0"/>
              <a:cs typeface="Arial" pitchFamily="34" charset="0"/>
            </a:endParaRPr>
          </a:p>
        </p:txBody>
      </p:sp>
      <p:sp>
        <p:nvSpPr>
          <p:cNvPr id="67587" name="Rectangle 7"/>
          <p:cNvSpPr txBox="1">
            <a:spLocks noGrp="1" noChangeArrowheads="1"/>
          </p:cNvSpPr>
          <p:nvPr/>
        </p:nvSpPr>
        <p:spPr bwMode="auto">
          <a:xfrm>
            <a:off x="3836056" y="9405966"/>
            <a:ext cx="2934653" cy="495141"/>
          </a:xfrm>
          <a:prstGeom prst="rect">
            <a:avLst/>
          </a:prstGeom>
          <a:noFill/>
          <a:ln w="9525">
            <a:noFill/>
            <a:miter lim="800000"/>
            <a:headEnd/>
            <a:tailEnd/>
          </a:ln>
        </p:spPr>
        <p:txBody>
          <a:bodyPr lIns="92300" tIns="46150" rIns="92300" bIns="46150" anchor="b"/>
          <a:lstStyle/>
          <a:p>
            <a:pPr algn="r" defTabSz="923925"/>
            <a:fld id="{2DB2682E-51DC-4254-A05A-A1CD1C0905A9}" type="slidenum">
              <a:rPr lang="en-US" sz="1200">
                <a:ea typeface="ヒラギノ角ゴ Pro W3"/>
                <a:cs typeface="ヒラギノ角ゴ Pro W3"/>
              </a:rPr>
              <a:pPr algn="r" defTabSz="923925"/>
              <a:t>9</a:t>
            </a:fld>
            <a:endParaRPr lang="en-US" sz="1200">
              <a:ea typeface="ヒラギノ角ゴ Pro W3"/>
              <a:cs typeface="ヒラギノ角ゴ Pro W3"/>
            </a:endParaRPr>
          </a:p>
        </p:txBody>
      </p:sp>
      <p:sp>
        <p:nvSpPr>
          <p:cNvPr id="67588" name="Rectangle 7"/>
          <p:cNvSpPr txBox="1">
            <a:spLocks noGrp="1" noChangeArrowheads="1"/>
          </p:cNvSpPr>
          <p:nvPr/>
        </p:nvSpPr>
        <p:spPr bwMode="auto">
          <a:xfrm>
            <a:off x="3837624" y="9405966"/>
            <a:ext cx="2933085" cy="495141"/>
          </a:xfrm>
          <a:prstGeom prst="rect">
            <a:avLst/>
          </a:prstGeom>
          <a:noFill/>
          <a:ln w="9525">
            <a:noFill/>
            <a:miter lim="800000"/>
            <a:headEnd/>
            <a:tailEnd/>
          </a:ln>
        </p:spPr>
        <p:txBody>
          <a:bodyPr lIns="93352" tIns="46676" rIns="93352" bIns="46676" anchor="b"/>
          <a:lstStyle/>
          <a:p>
            <a:pPr algn="r" defTabSz="935038"/>
            <a:fld id="{38BB5BF5-BA95-42EB-9797-4985DFA4D2F0}" type="slidenum">
              <a:rPr lang="en-US" sz="1200">
                <a:ea typeface="ヒラギノ角ゴ Pro W3"/>
                <a:cs typeface="ヒラギノ角ゴ Pro W3"/>
              </a:rPr>
              <a:pPr algn="r" defTabSz="935038"/>
              <a:t>9</a:t>
            </a:fld>
            <a:endParaRPr lang="en-US" sz="1200">
              <a:ea typeface="ヒラギノ角ゴ Pro W3"/>
              <a:cs typeface="ヒラギノ角ゴ Pro W3"/>
            </a:endParaRPr>
          </a:p>
        </p:txBody>
      </p:sp>
      <p:sp>
        <p:nvSpPr>
          <p:cNvPr id="67589" name="Rectangle 2"/>
          <p:cNvSpPr>
            <a:spLocks noGrp="1" noRot="1" noChangeAspect="1" noChangeArrowheads="1" noTextEdit="1"/>
          </p:cNvSpPr>
          <p:nvPr>
            <p:ph type="sldImg"/>
          </p:nvPr>
        </p:nvSpPr>
        <p:spPr>
          <a:xfrm>
            <a:off x="909638" y="742950"/>
            <a:ext cx="4953000" cy="3716338"/>
          </a:xfrm>
          <a:ln/>
        </p:spPr>
      </p:sp>
      <p:sp>
        <p:nvSpPr>
          <p:cNvPr id="38918" name="Rectangle 3"/>
          <p:cNvSpPr>
            <a:spLocks noGrp="1" noChangeArrowheads="1"/>
          </p:cNvSpPr>
          <p:nvPr>
            <p:ph type="body" idx="1"/>
          </p:nvPr>
        </p:nvSpPr>
        <p:spPr>
          <a:ln/>
        </p:spPr>
        <p:txBody>
          <a:bodyPr lIns="93352" tIns="46676" rIns="93352" bIns="46676"/>
          <a:lstStyle/>
          <a:p>
            <a:r>
              <a:rPr lang="en-US" sz="1200" kern="1200" dirty="0" smtClean="0">
                <a:solidFill>
                  <a:schemeClr val="tx1"/>
                </a:solidFill>
                <a:latin typeface="Arial" charset="0"/>
                <a:ea typeface="+mn-ea"/>
                <a:cs typeface="Arial" charset="0"/>
              </a:rPr>
              <a:t>Let’s look at standards.  As mentioned earlier, there are a lot of proprietary standards and protocols that other vendors have thrown out on the market. How do we change that picture and standardize our data center builds? It doesn’t matter what make of server it is, or what hypervisor vendor is being used—whether it is VMware or Microsoft or Citrix.</a:t>
            </a:r>
            <a:endParaRPr lang="en-US" sz="1200" kern="1200" dirty="0">
              <a:solidFill>
                <a:schemeClr val="tx1"/>
              </a:solidFill>
              <a:latin typeface="Arial" charset="0"/>
              <a:ea typeface="+mn-e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0" y="0"/>
            <a:ext cx="9144000" cy="6858000"/>
          </a:xfrm>
          <a:prstGeom prst="rect">
            <a:avLst/>
          </a:prstGeom>
          <a:solidFill>
            <a:srgbClr val="DFDFDF"/>
          </a:solidFill>
          <a:ln w="28575" algn="ctr">
            <a:noFill/>
            <a:miter lim="800000"/>
            <a:headEnd/>
            <a:tailEnd/>
          </a:ln>
          <a:effectLst/>
        </p:spPr>
        <p:txBody>
          <a:bodyPr wrap="none" tIns="0" rIns="0" bIns="0" anchor="ctr"/>
          <a:lstStyle/>
          <a:p>
            <a:pPr>
              <a:defRPr/>
            </a:pPr>
            <a:endParaRPr lang="en-US">
              <a:cs typeface="Arial" charset="0"/>
            </a:endParaRPr>
          </a:p>
        </p:txBody>
      </p:sp>
      <p:pic>
        <p:nvPicPr>
          <p:cNvPr id="5" name="Picture 7" descr="blue-window"/>
          <p:cNvPicPr>
            <a:picLocks noChangeAspect="1" noChangeArrowheads="1"/>
          </p:cNvPicPr>
          <p:nvPr userDrawn="1">
            <p:custDataLst>
              <p:tags r:id="rId1"/>
            </p:custDataLst>
          </p:nvPr>
        </p:nvPicPr>
        <p:blipFill>
          <a:blip r:embed="rId4" cstate="print"/>
          <a:srcRect b="37572"/>
          <a:stretch>
            <a:fillRect/>
          </a:stretch>
        </p:blipFill>
        <p:spPr bwMode="auto">
          <a:xfrm>
            <a:off x="450850" y="5468938"/>
            <a:ext cx="8242300" cy="933450"/>
          </a:xfrm>
          <a:prstGeom prst="rect">
            <a:avLst/>
          </a:prstGeom>
          <a:noFill/>
          <a:ln w="9525">
            <a:noFill/>
            <a:miter lim="800000"/>
            <a:headEnd/>
            <a:tailEnd/>
          </a:ln>
        </p:spPr>
      </p:pic>
      <p:pic>
        <p:nvPicPr>
          <p:cNvPr id="6" name="Picture 13" descr="juniper_black.png"/>
          <p:cNvPicPr>
            <a:picLocks noChangeAspect="1"/>
          </p:cNvPicPr>
          <p:nvPr userDrawn="1">
            <p:custDataLst>
              <p:tags r:id="rId2"/>
            </p:custDataLst>
          </p:nvPr>
        </p:nvPicPr>
        <p:blipFill>
          <a:blip r:embed="rId5" cstate="print"/>
          <a:srcRect/>
          <a:stretch>
            <a:fillRect/>
          </a:stretch>
        </p:blipFill>
        <p:spPr bwMode="auto">
          <a:xfrm>
            <a:off x="6496050" y="917575"/>
            <a:ext cx="1717675" cy="468313"/>
          </a:xfrm>
          <a:prstGeom prst="rect">
            <a:avLst/>
          </a:prstGeom>
          <a:noFill/>
          <a:ln w="9525">
            <a:noFill/>
            <a:miter lim="800000"/>
            <a:headEnd/>
            <a:tailEnd/>
          </a:ln>
        </p:spPr>
      </p:pic>
      <p:sp>
        <p:nvSpPr>
          <p:cNvPr id="2" name="Title 1"/>
          <p:cNvSpPr>
            <a:spLocks noGrp="1"/>
          </p:cNvSpPr>
          <p:nvPr>
            <p:ph type="ctrTitle"/>
          </p:nvPr>
        </p:nvSpPr>
        <p:spPr>
          <a:xfrm>
            <a:off x="914400" y="2532888"/>
            <a:ext cx="7315200" cy="877824"/>
          </a:xfrm>
        </p:spPr>
        <p:txBody>
          <a:bodyPr>
            <a:noAutofit/>
          </a:bodyPr>
          <a:lstStyle>
            <a:lvl1pPr algn="l" defTabSz="457200" rtl="0" eaLnBrk="1" fontAlgn="base" hangingPunct="1">
              <a:lnSpc>
                <a:spcPct val="90000"/>
              </a:lnSpc>
              <a:spcBef>
                <a:spcPct val="0"/>
              </a:spcBef>
              <a:spcAft>
                <a:spcPct val="20000"/>
              </a:spcAft>
              <a:defRPr lang="en-US" sz="3200" b="1" cap="all" baseline="0" dirty="0" smtClean="0">
                <a:solidFill>
                  <a:srgbClr val="292929"/>
                </a:solidFill>
                <a:latin typeface="Arial" pitchFamily="34" charset="0"/>
                <a:ea typeface="+mj-ea"/>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3611880"/>
            <a:ext cx="5943600" cy="1051560"/>
          </a:xfrm>
        </p:spPr>
        <p:txBody>
          <a:bodyPr>
            <a:noAutofit/>
          </a:bodyPr>
          <a:lstStyle>
            <a:lvl1pPr marL="0" indent="0" algn="l" defTabSz="457200" rtl="0" eaLnBrk="1" fontAlgn="base" hangingPunct="1">
              <a:lnSpc>
                <a:spcPct val="95000"/>
              </a:lnSpc>
              <a:spcBef>
                <a:spcPct val="0"/>
              </a:spcBef>
              <a:spcAft>
                <a:spcPts val="600"/>
              </a:spcAft>
              <a:buClrTx/>
              <a:buFontTx/>
              <a:buNone/>
              <a:defRPr lang="en-US" sz="2000" dirty="0" smtClean="0">
                <a:solidFill>
                  <a:srgbClr val="4D4D4D"/>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defTabSz="457200" rtl="0" eaLnBrk="1" fontAlgn="base" hangingPunct="1">
              <a:lnSpc>
                <a:spcPct val="90000"/>
              </a:lnSpc>
              <a:spcBef>
                <a:spcPct val="0"/>
              </a:spcBef>
              <a:spcAft>
                <a:spcPts val="526"/>
              </a:spcAft>
              <a:defRPr lang="en-US" sz="2400" b="1" cap="all" baseline="0" dirty="0" smtClean="0">
                <a:solidFill>
                  <a:srgbClr val="292929"/>
                </a:solidFill>
                <a:latin typeface="+mj-lt"/>
                <a:ea typeface="+mj-ea"/>
                <a:cs typeface="+mj-cs"/>
              </a:defRPr>
            </a:lvl1pPr>
          </a:lstStyle>
          <a:p>
            <a:pPr lvl="0"/>
            <a:r>
              <a:rPr lang="en-US" smtClean="0"/>
              <a:t>Click to edit Master title style</a:t>
            </a:r>
            <a:endParaRPr lang="en-US" dirty="0"/>
          </a:p>
        </p:txBody>
      </p:sp>
      <p:sp>
        <p:nvSpPr>
          <p:cNvPr id="13" name="Content Placeholder 12"/>
          <p:cNvSpPr>
            <a:spLocks noGrp="1"/>
          </p:cNvSpPr>
          <p:nvPr>
            <p:ph sz="quarter" idx="10"/>
          </p:nvPr>
        </p:nvSpPr>
        <p:spPr>
          <a:xfrm>
            <a:off x="366616" y="1134374"/>
            <a:ext cx="8229600" cy="4852358"/>
          </a:xfrm>
        </p:spPr>
        <p:txBody>
          <a:bodyPr/>
          <a:lstStyle>
            <a:lvl1pPr marL="112713" indent="-112713">
              <a:buClr>
                <a:schemeClr val="tx1"/>
              </a:buClr>
              <a:defRPr>
                <a:solidFill>
                  <a:schemeClr val="tx1"/>
                </a:solidFill>
              </a:defRPr>
            </a:lvl1pPr>
            <a:lvl2pPr marL="569913" indent="-225425">
              <a:buClr>
                <a:schemeClr val="tx1"/>
              </a:buClr>
              <a:defRPr>
                <a:solidFill>
                  <a:schemeClr val="tx1"/>
                </a:solidFill>
              </a:defRPr>
            </a:lvl2pPr>
            <a:lvl3pPr marL="854075" indent="-223838">
              <a:buClr>
                <a:schemeClr val="tx1"/>
              </a:buClr>
              <a:defRPr>
                <a:solidFill>
                  <a:schemeClr val="tx1"/>
                </a:solidFill>
              </a:defRPr>
            </a:lvl3pPr>
            <a:lvl4pPr marL="1147763" indent="-233363">
              <a:buClr>
                <a:schemeClr val="tx1"/>
              </a:buClr>
              <a:defRPr>
                <a:solidFill>
                  <a:schemeClr val="tx1"/>
                </a:solidFill>
              </a:defRPr>
            </a:lvl4pPr>
            <a:lvl5pPr marL="1431925" indent="-173038">
              <a:buClr>
                <a:schemeClr val="tx1"/>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defTabSz="457200" rtl="0" eaLnBrk="1" fontAlgn="base" hangingPunct="1">
              <a:lnSpc>
                <a:spcPct val="90000"/>
              </a:lnSpc>
              <a:spcBef>
                <a:spcPct val="0"/>
              </a:spcBef>
              <a:spcAft>
                <a:spcPct val="20000"/>
              </a:spcAft>
              <a:defRPr lang="en-US" sz="2400" b="1" cap="all" baseline="0" dirty="0" smtClean="0">
                <a:solidFill>
                  <a:srgbClr val="292929"/>
                </a:solidFill>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2" name="Picture 11" descr="lrg-ven-gradient-3.png"/>
          <p:cNvPicPr>
            <a:picLocks noChangeAspect="1"/>
          </p:cNvPicPr>
          <p:nvPr userDrawn="1"/>
        </p:nvPicPr>
        <p:blipFill>
          <a:blip r:embed="rId2" cstate="print"/>
          <a:srcRect/>
          <a:stretch>
            <a:fillRect/>
          </a:stretch>
        </p:blipFill>
        <p:spPr bwMode="auto">
          <a:xfrm>
            <a:off x="0" y="5038725"/>
            <a:ext cx="9144000" cy="1819275"/>
          </a:xfrm>
          <a:prstGeom prst="rect">
            <a:avLst/>
          </a:prstGeom>
          <a:noFill/>
          <a:ln w="9525">
            <a:noFill/>
            <a:miter lim="800000"/>
            <a:headEnd/>
            <a:tailEnd/>
          </a:ln>
        </p:spPr>
      </p:pic>
      <p:sp>
        <p:nvSpPr>
          <p:cNvPr id="3" name="Rectangle 44"/>
          <p:cNvSpPr>
            <a:spLocks noChangeArrowheads="1"/>
          </p:cNvSpPr>
          <p:nvPr userDrawn="1"/>
        </p:nvSpPr>
        <p:spPr bwMode="invGray">
          <a:xfrm>
            <a:off x="0" y="0"/>
            <a:ext cx="9144000" cy="6858000"/>
          </a:xfrm>
          <a:prstGeom prst="rect">
            <a:avLst/>
          </a:prstGeom>
          <a:gradFill rotWithShape="1">
            <a:gsLst>
              <a:gs pos="0">
                <a:srgbClr val="BABCBE">
                  <a:alpha val="14999"/>
                </a:srgbClr>
              </a:gs>
              <a:gs pos="100000">
                <a:srgbClr val="565758">
                  <a:alpha val="14999"/>
                </a:srgbClr>
              </a:gs>
            </a:gsLst>
            <a:lin ang="5400000" scaled="1"/>
          </a:gradFill>
          <a:ln w="28575" algn="ctr">
            <a:noFill/>
            <a:miter lim="800000"/>
            <a:headEnd/>
            <a:tailEnd/>
          </a:ln>
          <a:effectLst/>
        </p:spPr>
        <p:txBody>
          <a:bodyPr wrap="none" tIns="0" rIns="0" bIns="0" anchor="ctr">
            <a:spAutoFit/>
          </a:bodyPr>
          <a:lstStyle/>
          <a:p>
            <a:pPr>
              <a:defRPr/>
            </a:pPr>
            <a:endParaRPr lang="en-US">
              <a:cs typeface="Arial" charset="0"/>
            </a:endParaRPr>
          </a:p>
        </p:txBody>
      </p:sp>
      <p:pic>
        <p:nvPicPr>
          <p:cNvPr id="4" name="Picture 2"/>
          <p:cNvPicPr>
            <a:picLocks noChangeAspect="1" noChangeArrowheads="1"/>
          </p:cNvPicPr>
          <p:nvPr userDrawn="1"/>
        </p:nvPicPr>
        <p:blipFill>
          <a:blip r:embed="rId3" cstate="print"/>
          <a:srcRect/>
          <a:stretch>
            <a:fillRect/>
          </a:stretch>
        </p:blipFill>
        <p:spPr bwMode="auto">
          <a:xfrm>
            <a:off x="3702050" y="2184400"/>
            <a:ext cx="4554538" cy="3822700"/>
          </a:xfrm>
          <a:prstGeom prst="rect">
            <a:avLst/>
          </a:prstGeom>
          <a:noFill/>
          <a:ln w="28575">
            <a:noFill/>
            <a:miter lim="800000"/>
            <a:headEnd/>
            <a:tailEnd type="none" w="lg" len="sm"/>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1403350"/>
            <a:ext cx="4056062"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7250" y="1403350"/>
            <a:ext cx="4056063"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1403350"/>
            <a:ext cx="8264525" cy="4768850"/>
          </a:xfrm>
        </p:spPr>
        <p:txBody>
          <a:bodyPr rtlCol="0">
            <a:normAutofit/>
          </a:bodyPr>
          <a:lstStyle/>
          <a:p>
            <a:pPr lvl="0"/>
            <a:endParaRPr lang="en-US" noProof="0"/>
          </a:p>
        </p:txBody>
      </p:sp>
    </p:spTree>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403350"/>
            <a:ext cx="4056062"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7250" y="1403350"/>
            <a:ext cx="4056063"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defTabSz="457200" rtl="0" eaLnBrk="1" fontAlgn="base" hangingPunct="1">
              <a:lnSpc>
                <a:spcPct val="90000"/>
              </a:lnSpc>
              <a:spcBef>
                <a:spcPct val="0"/>
              </a:spcBef>
              <a:spcAft>
                <a:spcPts val="526"/>
              </a:spcAft>
              <a:defRPr lang="en-US" sz="2400" b="1" cap="all" baseline="0" dirty="0" smtClean="0">
                <a:solidFill>
                  <a:srgbClr val="292929"/>
                </a:solidFill>
                <a:latin typeface="+mj-lt"/>
                <a:ea typeface="+mj-ea"/>
                <a:cs typeface="+mj-cs"/>
              </a:defRPr>
            </a:lvl1pPr>
          </a:lstStyle>
          <a:p>
            <a:pPr lvl="0"/>
            <a:r>
              <a:rPr lang="en-US" smtClean="0"/>
              <a:t>Click to edit Master title style</a:t>
            </a:r>
            <a:endParaRPr lang="en-US" dirty="0"/>
          </a:p>
        </p:txBody>
      </p:sp>
      <p:sp>
        <p:nvSpPr>
          <p:cNvPr id="13" name="Content Placeholder 12"/>
          <p:cNvSpPr>
            <a:spLocks noGrp="1"/>
          </p:cNvSpPr>
          <p:nvPr>
            <p:ph sz="quarter" idx="10"/>
          </p:nvPr>
        </p:nvSpPr>
        <p:spPr>
          <a:xfrm>
            <a:off x="366616" y="1134374"/>
            <a:ext cx="8229600" cy="4852358"/>
          </a:xfrm>
        </p:spPr>
        <p:txBody>
          <a:bodyPr/>
          <a:lstStyle>
            <a:lvl1pPr marL="112713" indent="-112713">
              <a:buClr>
                <a:schemeClr val="tx1"/>
              </a:buClr>
              <a:defRPr>
                <a:solidFill>
                  <a:schemeClr val="tx1"/>
                </a:solidFill>
              </a:defRPr>
            </a:lvl1pPr>
            <a:lvl2pPr marL="569913" indent="-225425">
              <a:buClr>
                <a:schemeClr val="tx1"/>
              </a:buClr>
              <a:defRPr>
                <a:solidFill>
                  <a:schemeClr val="tx1"/>
                </a:solidFill>
              </a:defRPr>
            </a:lvl2pPr>
            <a:lvl3pPr marL="854075" indent="-223838">
              <a:buClr>
                <a:schemeClr val="tx1"/>
              </a:buClr>
              <a:defRPr>
                <a:solidFill>
                  <a:schemeClr val="tx1"/>
                </a:solidFill>
              </a:defRPr>
            </a:lvl3pPr>
            <a:lvl4pPr marL="1147763" indent="-233363">
              <a:buClr>
                <a:schemeClr val="tx1"/>
              </a:buClr>
              <a:defRPr>
                <a:solidFill>
                  <a:schemeClr val="tx1"/>
                </a:solidFill>
              </a:defRPr>
            </a:lvl4pPr>
            <a:lvl5pPr marL="1431925" indent="-173038">
              <a:buClr>
                <a:schemeClr val="tx1"/>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defTabSz="457200" rtl="0" eaLnBrk="1" fontAlgn="base" hangingPunct="1">
              <a:lnSpc>
                <a:spcPct val="90000"/>
              </a:lnSpc>
              <a:spcBef>
                <a:spcPct val="0"/>
              </a:spcBef>
              <a:spcAft>
                <a:spcPct val="20000"/>
              </a:spcAft>
              <a:defRPr lang="en-US" sz="2400" b="1" cap="all" baseline="0" dirty="0" smtClean="0">
                <a:solidFill>
                  <a:srgbClr val="292929"/>
                </a:solidFill>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2" name="Picture 11" descr="lrg-ven-gradient-3.png"/>
          <p:cNvPicPr>
            <a:picLocks noChangeAspect="1"/>
          </p:cNvPicPr>
          <p:nvPr userDrawn="1"/>
        </p:nvPicPr>
        <p:blipFill>
          <a:blip r:embed="rId2" cstate="print"/>
          <a:srcRect/>
          <a:stretch>
            <a:fillRect/>
          </a:stretch>
        </p:blipFill>
        <p:spPr bwMode="auto">
          <a:xfrm>
            <a:off x="0" y="5038725"/>
            <a:ext cx="9144000" cy="1819275"/>
          </a:xfrm>
          <a:prstGeom prst="rect">
            <a:avLst/>
          </a:prstGeom>
          <a:noFill/>
          <a:ln w="9525">
            <a:noFill/>
            <a:miter lim="800000"/>
            <a:headEnd/>
            <a:tailEnd/>
          </a:ln>
        </p:spPr>
      </p:pic>
      <p:sp>
        <p:nvSpPr>
          <p:cNvPr id="3" name="Rectangle 44"/>
          <p:cNvSpPr>
            <a:spLocks noChangeArrowheads="1"/>
          </p:cNvSpPr>
          <p:nvPr userDrawn="1"/>
        </p:nvSpPr>
        <p:spPr bwMode="invGray">
          <a:xfrm>
            <a:off x="0" y="0"/>
            <a:ext cx="9144000" cy="6858000"/>
          </a:xfrm>
          <a:prstGeom prst="rect">
            <a:avLst/>
          </a:prstGeom>
          <a:gradFill rotWithShape="1">
            <a:gsLst>
              <a:gs pos="0">
                <a:srgbClr val="BABCBE">
                  <a:alpha val="14999"/>
                </a:srgbClr>
              </a:gs>
              <a:gs pos="100000">
                <a:srgbClr val="565758">
                  <a:alpha val="14999"/>
                </a:srgbClr>
              </a:gs>
            </a:gsLst>
            <a:lin ang="5400000" scaled="1"/>
          </a:gradFill>
          <a:ln w="28575" algn="ctr">
            <a:noFill/>
            <a:miter lim="800000"/>
            <a:headEnd/>
            <a:tailEnd/>
          </a:ln>
          <a:effectLst/>
        </p:spPr>
        <p:txBody>
          <a:bodyPr wrap="none" tIns="0" rIns="0" bIns="0" anchor="ctr">
            <a:spAutoFit/>
          </a:bodyPr>
          <a:lstStyle/>
          <a:p>
            <a:pPr>
              <a:defRPr/>
            </a:pPr>
            <a:endParaRPr lang="en-US">
              <a:cs typeface="Arial" charset="0"/>
            </a:endParaRPr>
          </a:p>
        </p:txBody>
      </p:sp>
      <p:pic>
        <p:nvPicPr>
          <p:cNvPr id="4" name="Picture 2"/>
          <p:cNvPicPr>
            <a:picLocks noChangeAspect="1" noChangeArrowheads="1"/>
          </p:cNvPicPr>
          <p:nvPr userDrawn="1"/>
        </p:nvPicPr>
        <p:blipFill>
          <a:blip r:embed="rId3" cstate="print"/>
          <a:srcRect/>
          <a:stretch>
            <a:fillRect/>
          </a:stretch>
        </p:blipFill>
        <p:spPr bwMode="auto">
          <a:xfrm>
            <a:off x="3702050" y="2184400"/>
            <a:ext cx="4554538" cy="3822700"/>
          </a:xfrm>
          <a:prstGeom prst="rect">
            <a:avLst/>
          </a:prstGeom>
          <a:noFill/>
          <a:ln w="28575">
            <a:noFill/>
            <a:miter lim="800000"/>
            <a:headEnd/>
            <a:tailEnd type="none" w="lg" len="sm"/>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1403350"/>
            <a:ext cx="4056062"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7250" y="1403350"/>
            <a:ext cx="4056063"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1403350"/>
            <a:ext cx="8264525" cy="4768850"/>
          </a:xfrm>
        </p:spPr>
        <p:txBody>
          <a:bodyPr rtlCol="0">
            <a:normAutofit/>
          </a:bodyPr>
          <a:lstStyle/>
          <a:p>
            <a:pPr lvl="0"/>
            <a:endParaRPr lang="en-US" noProof="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8788" y="530225"/>
            <a:ext cx="8264525" cy="4111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403350"/>
            <a:ext cx="4056062"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7250" y="1403350"/>
            <a:ext cx="4056063" cy="4768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fld id="{319F7EBB-80E6-4C7B-896C-8F316C074608}" type="datetimeFigureOut">
              <a:rPr lang="en-US"/>
              <a:pPr>
                <a:defRPr/>
              </a:pPr>
              <a:t>2/23/2011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646FE9A-ADA1-4C2D-A436-2213D8C1A2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0" y="0"/>
            <a:ext cx="9144000" cy="6858000"/>
          </a:xfrm>
          <a:prstGeom prst="rect">
            <a:avLst/>
          </a:prstGeom>
          <a:solidFill>
            <a:srgbClr val="DFDFDF"/>
          </a:solidFill>
          <a:ln w="28575" algn="ctr">
            <a:noFill/>
            <a:miter lim="800000"/>
            <a:headEnd/>
            <a:tailEnd/>
          </a:ln>
          <a:effectLst/>
        </p:spPr>
        <p:txBody>
          <a:bodyPr wrap="none" tIns="0" rIns="0" bIns="0" anchor="ctr"/>
          <a:lstStyle/>
          <a:p>
            <a:pPr>
              <a:defRPr/>
            </a:pPr>
            <a:endParaRPr lang="en-US">
              <a:cs typeface="Arial" charset="0"/>
            </a:endParaRPr>
          </a:p>
        </p:txBody>
      </p:sp>
      <p:pic>
        <p:nvPicPr>
          <p:cNvPr id="5" name="Picture 7" descr="blue-window"/>
          <p:cNvPicPr>
            <a:picLocks noChangeAspect="1" noChangeArrowheads="1"/>
          </p:cNvPicPr>
          <p:nvPr userDrawn="1">
            <p:custDataLst>
              <p:tags r:id="rId1"/>
            </p:custDataLst>
          </p:nvPr>
        </p:nvPicPr>
        <p:blipFill>
          <a:blip r:embed="rId4" cstate="print"/>
          <a:srcRect b="37572"/>
          <a:stretch>
            <a:fillRect/>
          </a:stretch>
        </p:blipFill>
        <p:spPr bwMode="auto">
          <a:xfrm>
            <a:off x="450850" y="5468938"/>
            <a:ext cx="8242300" cy="933450"/>
          </a:xfrm>
          <a:prstGeom prst="rect">
            <a:avLst/>
          </a:prstGeom>
          <a:noFill/>
          <a:ln w="9525">
            <a:noFill/>
            <a:miter lim="800000"/>
            <a:headEnd/>
            <a:tailEnd/>
          </a:ln>
        </p:spPr>
      </p:pic>
      <p:pic>
        <p:nvPicPr>
          <p:cNvPr id="6" name="Picture 13" descr="juniper_black.png"/>
          <p:cNvPicPr>
            <a:picLocks noChangeAspect="1"/>
          </p:cNvPicPr>
          <p:nvPr userDrawn="1">
            <p:custDataLst>
              <p:tags r:id="rId2"/>
            </p:custDataLst>
          </p:nvPr>
        </p:nvPicPr>
        <p:blipFill>
          <a:blip r:embed="rId5" cstate="print"/>
          <a:srcRect/>
          <a:stretch>
            <a:fillRect/>
          </a:stretch>
        </p:blipFill>
        <p:spPr bwMode="auto">
          <a:xfrm>
            <a:off x="6496050" y="917575"/>
            <a:ext cx="1717675" cy="468313"/>
          </a:xfrm>
          <a:prstGeom prst="rect">
            <a:avLst/>
          </a:prstGeom>
          <a:noFill/>
          <a:ln w="9525">
            <a:noFill/>
            <a:miter lim="800000"/>
            <a:headEnd/>
            <a:tailEnd/>
          </a:ln>
        </p:spPr>
      </p:pic>
      <p:sp>
        <p:nvSpPr>
          <p:cNvPr id="2" name="Title 1"/>
          <p:cNvSpPr>
            <a:spLocks noGrp="1"/>
          </p:cNvSpPr>
          <p:nvPr>
            <p:ph type="ctrTitle"/>
          </p:nvPr>
        </p:nvSpPr>
        <p:spPr>
          <a:xfrm>
            <a:off x="914400" y="2532888"/>
            <a:ext cx="7315200" cy="877824"/>
          </a:xfrm>
        </p:spPr>
        <p:txBody>
          <a:bodyPr>
            <a:noAutofit/>
          </a:bodyPr>
          <a:lstStyle>
            <a:lvl1pPr algn="l" defTabSz="457200" rtl="0" eaLnBrk="1" fontAlgn="base" hangingPunct="1">
              <a:lnSpc>
                <a:spcPct val="90000"/>
              </a:lnSpc>
              <a:spcBef>
                <a:spcPct val="0"/>
              </a:spcBef>
              <a:spcAft>
                <a:spcPct val="20000"/>
              </a:spcAft>
              <a:defRPr lang="en-US" sz="3200" b="1" cap="all" baseline="0" dirty="0" smtClean="0">
                <a:solidFill>
                  <a:srgbClr val="292929"/>
                </a:solidFill>
                <a:latin typeface="Arial" pitchFamily="34" charset="0"/>
                <a:ea typeface="+mj-ea"/>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3611880"/>
            <a:ext cx="5943600" cy="1051560"/>
          </a:xfrm>
        </p:spPr>
        <p:txBody>
          <a:bodyPr>
            <a:noAutofit/>
          </a:bodyPr>
          <a:lstStyle>
            <a:lvl1pPr marL="0" indent="0" algn="l" defTabSz="457200" rtl="0" eaLnBrk="1" fontAlgn="base" hangingPunct="1">
              <a:lnSpc>
                <a:spcPct val="95000"/>
              </a:lnSpc>
              <a:spcBef>
                <a:spcPct val="0"/>
              </a:spcBef>
              <a:spcAft>
                <a:spcPts val="600"/>
              </a:spcAft>
              <a:buClrTx/>
              <a:buFontTx/>
              <a:buNone/>
              <a:defRPr lang="en-US" sz="2000" dirty="0" smtClean="0">
                <a:solidFill>
                  <a:srgbClr val="4D4D4D"/>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5.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6250" y="255588"/>
            <a:ext cx="8220075" cy="741362"/>
          </a:xfrm>
          <a:prstGeom prst="rect">
            <a:avLst/>
          </a:prstGeom>
          <a:noFill/>
          <a:ln w="9525" algn="ctr">
            <a:noFill/>
            <a:miter lim="800000"/>
            <a:headEnd/>
            <a:tailEnd/>
          </a:ln>
        </p:spPr>
        <p:txBody>
          <a:bodyPr vert="horz" wrap="square" lIns="0" tIns="45720" rIns="91440" bIns="45720" numCol="1" anchor="b" anchorCtr="0" compatLnSpc="1">
            <a:prstTxWarp prst="textNoShape">
              <a:avLst/>
            </a:prstTxWarp>
          </a:bodyPr>
          <a:lstStyle/>
          <a:p>
            <a:pPr lvl="0"/>
            <a:r>
              <a:rPr lang="en-US" dirty="0" smtClean="0"/>
              <a:t>Click to edit </a:t>
            </a:r>
            <a:br>
              <a:rPr lang="en-US" dirty="0" smtClean="0"/>
            </a:br>
            <a:r>
              <a:rPr lang="en-US" dirty="0" smtClean="0"/>
              <a:t>Master title style</a:t>
            </a:r>
            <a:endParaRPr lang="en-US" dirty="0"/>
          </a:p>
        </p:txBody>
      </p:sp>
      <p:sp>
        <p:nvSpPr>
          <p:cNvPr id="3075" name="Text Placeholder 2"/>
          <p:cNvSpPr>
            <a:spLocks noGrp="1"/>
          </p:cNvSpPr>
          <p:nvPr>
            <p:ph type="body" idx="1"/>
          </p:nvPr>
        </p:nvSpPr>
        <p:spPr bwMode="auto">
          <a:xfrm>
            <a:off x="368300" y="1133475"/>
            <a:ext cx="8220075" cy="4773613"/>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26"/>
          <p:cNvSpPr>
            <a:spLocks noChangeArrowheads="1"/>
          </p:cNvSpPr>
          <p:nvPr/>
        </p:nvSpPr>
        <p:spPr bwMode="black">
          <a:xfrm>
            <a:off x="471488" y="6229350"/>
            <a:ext cx="530225" cy="198438"/>
          </a:xfrm>
          <a:prstGeom prst="rect">
            <a:avLst/>
          </a:prstGeom>
          <a:noFill/>
          <a:ln w="9525" algn="ctr">
            <a:noFill/>
            <a:miter lim="800000"/>
            <a:headEnd/>
            <a:tailEnd/>
          </a:ln>
        </p:spPr>
        <p:txBody>
          <a:bodyPr wrap="none" lIns="0" tIns="0" rIns="0" bIns="0" anchor="b"/>
          <a:lstStyle/>
          <a:p>
            <a:pPr eaLnBrk="0" hangingPunct="0">
              <a:tabLst>
                <a:tab pos="461963" algn="l"/>
                <a:tab pos="4572000" algn="ctr"/>
                <a:tab pos="8461375" algn="r"/>
                <a:tab pos="8855075" algn="r"/>
              </a:tabLst>
              <a:defRPr/>
            </a:pPr>
            <a:fld id="{49646F3A-7486-4663-BF02-D80F0AC94B1D}" type="slidenum">
              <a:rPr lang="en-US" sz="1000">
                <a:solidFill>
                  <a:srgbClr val="807F83"/>
                </a:solidFill>
                <a:cs typeface="Arial" charset="0"/>
              </a:rPr>
              <a:pPr eaLnBrk="0" hangingPunct="0">
                <a:tabLst>
                  <a:tab pos="461963" algn="l"/>
                  <a:tab pos="4572000" algn="ctr"/>
                  <a:tab pos="8461375" algn="r"/>
                  <a:tab pos="8855075" algn="r"/>
                </a:tabLst>
                <a:defRPr/>
              </a:pPr>
              <a:t>‹#›</a:t>
            </a:fld>
            <a:endParaRPr lang="en-US" sz="1000">
              <a:solidFill>
                <a:srgbClr val="807F83"/>
              </a:solidFill>
              <a:cs typeface="Arial" charset="0"/>
            </a:endParaRPr>
          </a:p>
        </p:txBody>
      </p:sp>
      <p:grpSp>
        <p:nvGrpSpPr>
          <p:cNvPr id="3077" name="Group 6"/>
          <p:cNvGrpSpPr>
            <a:grpSpLocks/>
          </p:cNvGrpSpPr>
          <p:nvPr/>
        </p:nvGrpSpPr>
        <p:grpSpPr bwMode="auto">
          <a:xfrm>
            <a:off x="450850" y="238125"/>
            <a:ext cx="8240713" cy="5994400"/>
            <a:chOff x="284" y="150"/>
            <a:chExt cx="5182" cy="3776"/>
          </a:xfrm>
        </p:grpSpPr>
        <p:sp>
          <p:nvSpPr>
            <p:cNvPr id="19" name="Line 7"/>
            <p:cNvSpPr>
              <a:spLocks noChangeShapeType="1"/>
            </p:cNvSpPr>
            <p:nvPr userDrawn="1"/>
          </p:nvSpPr>
          <p:spPr bwMode="auto">
            <a:xfrm>
              <a:off x="284" y="3926"/>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sp>
          <p:nvSpPr>
            <p:cNvPr id="20" name="Line 8"/>
            <p:cNvSpPr>
              <a:spLocks noChangeShapeType="1"/>
            </p:cNvSpPr>
            <p:nvPr userDrawn="1"/>
          </p:nvSpPr>
          <p:spPr bwMode="auto">
            <a:xfrm>
              <a:off x="284" y="602"/>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sp>
          <p:nvSpPr>
            <p:cNvPr id="21" name="Line 9"/>
            <p:cNvSpPr>
              <a:spLocks noChangeShapeType="1"/>
            </p:cNvSpPr>
            <p:nvPr userDrawn="1"/>
          </p:nvSpPr>
          <p:spPr bwMode="auto">
            <a:xfrm>
              <a:off x="284" y="150"/>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grpSp>
      <p:sp>
        <p:nvSpPr>
          <p:cNvPr id="11" name="TextBox 10"/>
          <p:cNvSpPr txBox="1"/>
          <p:nvPr/>
        </p:nvSpPr>
        <p:spPr>
          <a:xfrm>
            <a:off x="461963" y="6230938"/>
            <a:ext cx="8210550" cy="215900"/>
          </a:xfrm>
          <a:prstGeom prst="rect">
            <a:avLst/>
          </a:prstGeom>
          <a:noFill/>
        </p:spPr>
        <p:txBody>
          <a:bodyPr>
            <a:spAutoFit/>
          </a:bodyPr>
          <a:lstStyle/>
          <a:p>
            <a:pPr>
              <a:spcBef>
                <a:spcPct val="50000"/>
              </a:spcBef>
              <a:tabLst>
                <a:tab pos="227013" algn="l"/>
                <a:tab pos="3884613" algn="ctr"/>
              </a:tabLst>
              <a:defRPr/>
            </a:pPr>
            <a:r>
              <a:rPr lang="en-US" sz="800" dirty="0">
                <a:solidFill>
                  <a:schemeClr val="accent6"/>
                </a:solidFill>
                <a:latin typeface="+mn-lt"/>
              </a:rPr>
              <a:t>	</a:t>
            </a:r>
            <a:r>
              <a:rPr lang="en-US" sz="800" dirty="0" smtClean="0">
                <a:solidFill>
                  <a:schemeClr val="accent6"/>
                </a:solidFill>
                <a:latin typeface="+mn-lt"/>
              </a:rPr>
              <a:t>	</a:t>
            </a:r>
            <a:endParaRPr lang="en-US" sz="800" dirty="0">
              <a:solidFill>
                <a:schemeClr val="accent6"/>
              </a:solidFill>
              <a:latin typeface="+mn-lt"/>
            </a:endParaRPr>
          </a:p>
        </p:txBody>
      </p:sp>
    </p:spTree>
  </p:cSld>
  <p:clrMap bg1="lt1" tx1="dk1" bg2="lt2" tx2="dk2" accent1="accent1" accent2="accent2" accent3="accent3" accent4="accent4" accent5="accent5" accent6="accent6" hlink="hlink" folHlink="folHlink"/>
  <p:sldLayoutIdLst>
    <p:sldLayoutId id="2147483826" r:id="rId1"/>
    <p:sldLayoutId id="2147483821" r:id="rId2"/>
    <p:sldLayoutId id="2147483822" r:id="rId3"/>
    <p:sldLayoutId id="2147483827" r:id="rId4"/>
    <p:sldLayoutId id="2147483828" r:id="rId5"/>
    <p:sldLayoutId id="2147483829" r:id="rId6"/>
    <p:sldLayoutId id="2147483830" r:id="rId7"/>
    <p:sldLayoutId id="2147483831" r:id="rId8"/>
  </p:sldLayoutIdLst>
  <p:txStyles>
    <p:titleStyle>
      <a:lvl1pPr algn="l" defTabSz="457200" rtl="0" eaLnBrk="0" fontAlgn="base" hangingPunct="0">
        <a:lnSpc>
          <a:spcPct val="90000"/>
        </a:lnSpc>
        <a:spcBef>
          <a:spcPct val="0"/>
        </a:spcBef>
        <a:spcAft>
          <a:spcPct val="20000"/>
        </a:spcAft>
        <a:defRPr lang="en-US" sz="2400" b="1" kern="1200" cap="all" dirty="0">
          <a:solidFill>
            <a:srgbClr val="292929"/>
          </a:solidFill>
          <a:latin typeface="Arial" pitchFamily="34" charset="0"/>
          <a:ea typeface="+mj-ea"/>
          <a:cs typeface="+mj-cs"/>
        </a:defRPr>
      </a:lvl1pPr>
      <a:lvl2pPr algn="l" defTabSz="457200" rtl="0" eaLnBrk="0" fontAlgn="base" hangingPunct="0">
        <a:lnSpc>
          <a:spcPct val="90000"/>
        </a:lnSpc>
        <a:spcBef>
          <a:spcPct val="0"/>
        </a:spcBef>
        <a:spcAft>
          <a:spcPct val="20000"/>
        </a:spcAft>
        <a:defRPr sz="2400" b="1">
          <a:solidFill>
            <a:srgbClr val="292929"/>
          </a:solidFill>
          <a:latin typeface="Arial" pitchFamily="34" charset="0"/>
        </a:defRPr>
      </a:lvl2pPr>
      <a:lvl3pPr algn="l" defTabSz="457200" rtl="0" eaLnBrk="0" fontAlgn="base" hangingPunct="0">
        <a:lnSpc>
          <a:spcPct val="90000"/>
        </a:lnSpc>
        <a:spcBef>
          <a:spcPct val="0"/>
        </a:spcBef>
        <a:spcAft>
          <a:spcPct val="20000"/>
        </a:spcAft>
        <a:defRPr sz="2400" b="1">
          <a:solidFill>
            <a:srgbClr val="292929"/>
          </a:solidFill>
          <a:latin typeface="Arial" pitchFamily="34" charset="0"/>
        </a:defRPr>
      </a:lvl3pPr>
      <a:lvl4pPr algn="l" defTabSz="457200" rtl="0" eaLnBrk="0" fontAlgn="base" hangingPunct="0">
        <a:lnSpc>
          <a:spcPct val="90000"/>
        </a:lnSpc>
        <a:spcBef>
          <a:spcPct val="0"/>
        </a:spcBef>
        <a:spcAft>
          <a:spcPct val="20000"/>
        </a:spcAft>
        <a:defRPr sz="2400" b="1">
          <a:solidFill>
            <a:srgbClr val="292929"/>
          </a:solidFill>
          <a:latin typeface="Arial" pitchFamily="34" charset="0"/>
        </a:defRPr>
      </a:lvl4pPr>
      <a:lvl5pPr algn="l" defTabSz="457200" rtl="0" eaLnBrk="0" fontAlgn="base" hangingPunct="0">
        <a:lnSpc>
          <a:spcPct val="90000"/>
        </a:lnSpc>
        <a:spcBef>
          <a:spcPct val="0"/>
        </a:spcBef>
        <a:spcAft>
          <a:spcPct val="20000"/>
        </a:spcAft>
        <a:defRPr sz="2400" b="1">
          <a:solidFill>
            <a:srgbClr val="292929"/>
          </a:solidFill>
          <a:latin typeface="Arial" pitchFamily="34" charset="0"/>
        </a:defRPr>
      </a:lvl5pPr>
      <a:lvl6pPr marL="457200" algn="l" defTabSz="457200" rtl="0" fontAlgn="base">
        <a:lnSpc>
          <a:spcPct val="90000"/>
        </a:lnSpc>
        <a:spcBef>
          <a:spcPct val="0"/>
        </a:spcBef>
        <a:spcAft>
          <a:spcPct val="20000"/>
        </a:spcAft>
        <a:defRPr sz="2400" b="1">
          <a:solidFill>
            <a:srgbClr val="292929"/>
          </a:solidFill>
          <a:latin typeface="Arial" pitchFamily="34" charset="0"/>
        </a:defRPr>
      </a:lvl6pPr>
      <a:lvl7pPr marL="914400" algn="l" defTabSz="457200" rtl="0" fontAlgn="base">
        <a:lnSpc>
          <a:spcPct val="90000"/>
        </a:lnSpc>
        <a:spcBef>
          <a:spcPct val="0"/>
        </a:spcBef>
        <a:spcAft>
          <a:spcPct val="20000"/>
        </a:spcAft>
        <a:defRPr sz="2400" b="1">
          <a:solidFill>
            <a:srgbClr val="292929"/>
          </a:solidFill>
          <a:latin typeface="Arial" pitchFamily="34" charset="0"/>
        </a:defRPr>
      </a:lvl7pPr>
      <a:lvl8pPr marL="1371600" algn="l" defTabSz="457200" rtl="0" fontAlgn="base">
        <a:lnSpc>
          <a:spcPct val="90000"/>
        </a:lnSpc>
        <a:spcBef>
          <a:spcPct val="0"/>
        </a:spcBef>
        <a:spcAft>
          <a:spcPct val="20000"/>
        </a:spcAft>
        <a:defRPr sz="2400" b="1">
          <a:solidFill>
            <a:srgbClr val="292929"/>
          </a:solidFill>
          <a:latin typeface="Arial" pitchFamily="34" charset="0"/>
        </a:defRPr>
      </a:lvl8pPr>
      <a:lvl9pPr marL="1828800" algn="l" defTabSz="457200" rtl="0" fontAlgn="base">
        <a:lnSpc>
          <a:spcPct val="90000"/>
        </a:lnSpc>
        <a:spcBef>
          <a:spcPct val="0"/>
        </a:spcBef>
        <a:spcAft>
          <a:spcPct val="20000"/>
        </a:spcAft>
        <a:defRPr sz="2400" b="1">
          <a:solidFill>
            <a:srgbClr val="292929"/>
          </a:solidFill>
          <a:latin typeface="Arial" pitchFamily="34" charset="0"/>
        </a:defRPr>
      </a:lvl9pPr>
    </p:titleStyle>
    <p:bodyStyle>
      <a:lvl1pPr marL="112713" indent="-112713" algn="l" rtl="0" eaLnBrk="0" fontAlgn="base" hangingPunct="0">
        <a:spcBef>
          <a:spcPts val="800"/>
        </a:spcBef>
        <a:spcAft>
          <a:spcPts val="400"/>
        </a:spcAft>
        <a:buClr>
          <a:schemeClr val="tx1"/>
        </a:buClr>
        <a:buSzPct val="25000"/>
        <a:buFont typeface="Arial" pitchFamily="34" charset="0"/>
        <a:buChar char=" "/>
        <a:defRPr lang="en-US" sz="2200" kern="1200" dirty="0">
          <a:solidFill>
            <a:schemeClr val="tx1"/>
          </a:solidFill>
          <a:latin typeface="Arial" pitchFamily="34" charset="0"/>
          <a:ea typeface="+mn-ea"/>
          <a:cs typeface="+mn-cs"/>
        </a:defRPr>
      </a:lvl1pPr>
      <a:lvl2pPr marL="569913" indent="-225425" algn="l" rtl="0" eaLnBrk="0" fontAlgn="base" hangingPunct="0">
        <a:spcBef>
          <a:spcPct val="0"/>
        </a:spcBef>
        <a:spcAft>
          <a:spcPts val="500"/>
        </a:spcAft>
        <a:buClr>
          <a:schemeClr val="tx1"/>
        </a:buClr>
        <a:buSzPct val="90000"/>
        <a:buFont typeface="Wingdings" pitchFamily="2" charset="2"/>
        <a:buChar char="§"/>
        <a:defRPr lang="en-US" sz="2000" kern="1200" dirty="0">
          <a:solidFill>
            <a:schemeClr val="tx1"/>
          </a:solidFill>
          <a:latin typeface="Arial" pitchFamily="34" charset="0"/>
          <a:ea typeface="+mn-ea"/>
          <a:cs typeface="+mn-cs"/>
        </a:defRPr>
      </a:lvl2pPr>
      <a:lvl3pPr marL="854075" indent="-223838" algn="l" rtl="0" eaLnBrk="0" fontAlgn="base" hangingPunct="0">
        <a:spcBef>
          <a:spcPct val="0"/>
        </a:spcBef>
        <a:spcAft>
          <a:spcPts val="500"/>
        </a:spcAft>
        <a:buClr>
          <a:schemeClr val="tx1"/>
        </a:buClr>
        <a:buSzPct val="96000"/>
        <a:buFont typeface="Wingdings" pitchFamily="2" charset="2"/>
        <a:buChar char="§"/>
        <a:defRPr lang="en-US" sz="2400" kern="1200" dirty="0">
          <a:solidFill>
            <a:schemeClr val="tx1"/>
          </a:solidFill>
          <a:latin typeface="Arial" pitchFamily="34" charset="0"/>
          <a:ea typeface="+mn-ea"/>
          <a:cs typeface="+mn-cs"/>
        </a:defRPr>
      </a:lvl3pPr>
      <a:lvl4pPr marL="1147763" indent="-233363" algn="l" rtl="0" eaLnBrk="0" fontAlgn="base" hangingPunct="0">
        <a:spcBef>
          <a:spcPct val="0"/>
        </a:spcBef>
        <a:spcAft>
          <a:spcPts val="500"/>
        </a:spcAft>
        <a:buClr>
          <a:schemeClr val="tx1"/>
        </a:buClr>
        <a:buFont typeface="Arial" pitchFamily="34" charset="0"/>
        <a:buChar char="–"/>
        <a:defRPr lang="en-US" sz="1600" kern="1200" dirty="0">
          <a:solidFill>
            <a:schemeClr val="tx1"/>
          </a:solidFill>
          <a:latin typeface="Arial" pitchFamily="34" charset="0"/>
          <a:ea typeface="+mn-ea"/>
          <a:cs typeface="+mn-cs"/>
        </a:defRPr>
      </a:lvl4pPr>
      <a:lvl5pPr marL="1431925" indent="-173038" algn="l" rtl="0" eaLnBrk="0" fontAlgn="base" hangingPunct="0">
        <a:spcBef>
          <a:spcPct val="0"/>
        </a:spcBef>
        <a:spcAft>
          <a:spcPts val="500"/>
        </a:spcAft>
        <a:buClr>
          <a:schemeClr val="tx1"/>
        </a:buClr>
        <a:buFont typeface="Arial" pitchFamily="34" charset="0"/>
        <a:buChar char="-"/>
        <a:defRPr lang="en-US" sz="1600" kern="1200" dirty="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6250" y="255588"/>
            <a:ext cx="8220075" cy="741362"/>
          </a:xfrm>
          <a:prstGeom prst="rect">
            <a:avLst/>
          </a:prstGeom>
          <a:noFill/>
          <a:ln w="9525" algn="ctr">
            <a:noFill/>
            <a:miter lim="800000"/>
            <a:headEnd/>
            <a:tailEnd/>
          </a:ln>
        </p:spPr>
        <p:txBody>
          <a:bodyPr vert="horz" wrap="square" lIns="0" tIns="45720" rIns="91440" bIns="45720" numCol="1" anchor="b" anchorCtr="0" compatLnSpc="1">
            <a:prstTxWarp prst="textNoShape">
              <a:avLst/>
            </a:prstTxWarp>
          </a:bodyPr>
          <a:lstStyle/>
          <a:p>
            <a:pPr lvl="0"/>
            <a:r>
              <a:rPr lang="en-US" dirty="0" smtClean="0"/>
              <a:t>Click to edit </a:t>
            </a:r>
            <a:br>
              <a:rPr lang="en-US" dirty="0" smtClean="0"/>
            </a:br>
            <a:r>
              <a:rPr lang="en-US" dirty="0" smtClean="0"/>
              <a:t>Master title style</a:t>
            </a:r>
            <a:endParaRPr lang="en-US" dirty="0"/>
          </a:p>
        </p:txBody>
      </p:sp>
      <p:sp>
        <p:nvSpPr>
          <p:cNvPr id="4099" name="Text Placeholder 2"/>
          <p:cNvSpPr>
            <a:spLocks noGrp="1"/>
          </p:cNvSpPr>
          <p:nvPr>
            <p:ph type="body" idx="1"/>
          </p:nvPr>
        </p:nvSpPr>
        <p:spPr bwMode="auto">
          <a:xfrm>
            <a:off x="368300" y="1133475"/>
            <a:ext cx="8220075" cy="4773613"/>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26"/>
          <p:cNvSpPr>
            <a:spLocks noChangeArrowheads="1"/>
          </p:cNvSpPr>
          <p:nvPr/>
        </p:nvSpPr>
        <p:spPr bwMode="black">
          <a:xfrm>
            <a:off x="471488" y="6229350"/>
            <a:ext cx="530225" cy="198438"/>
          </a:xfrm>
          <a:prstGeom prst="rect">
            <a:avLst/>
          </a:prstGeom>
          <a:noFill/>
          <a:ln w="9525" algn="ctr">
            <a:noFill/>
            <a:miter lim="800000"/>
            <a:headEnd/>
            <a:tailEnd/>
          </a:ln>
        </p:spPr>
        <p:txBody>
          <a:bodyPr wrap="none" lIns="0" tIns="0" rIns="0" bIns="0" anchor="b"/>
          <a:lstStyle/>
          <a:p>
            <a:pPr eaLnBrk="0" hangingPunct="0">
              <a:tabLst>
                <a:tab pos="461963" algn="l"/>
                <a:tab pos="4572000" algn="ctr"/>
                <a:tab pos="8461375" algn="r"/>
                <a:tab pos="8855075" algn="r"/>
              </a:tabLst>
              <a:defRPr/>
            </a:pPr>
            <a:fld id="{8E716388-C2C7-49E4-AEAB-5E39F57200CE}" type="slidenum">
              <a:rPr lang="en-US" sz="1000">
                <a:solidFill>
                  <a:srgbClr val="807F83"/>
                </a:solidFill>
                <a:cs typeface="Arial" charset="0"/>
              </a:rPr>
              <a:pPr eaLnBrk="0" hangingPunct="0">
                <a:tabLst>
                  <a:tab pos="461963" algn="l"/>
                  <a:tab pos="4572000" algn="ctr"/>
                  <a:tab pos="8461375" algn="r"/>
                  <a:tab pos="8855075" algn="r"/>
                </a:tabLst>
                <a:defRPr/>
              </a:pPr>
              <a:t>‹#›</a:t>
            </a:fld>
            <a:endParaRPr lang="en-US" sz="1000">
              <a:solidFill>
                <a:srgbClr val="807F83"/>
              </a:solidFill>
              <a:cs typeface="Arial" charset="0"/>
            </a:endParaRPr>
          </a:p>
        </p:txBody>
      </p:sp>
      <p:grpSp>
        <p:nvGrpSpPr>
          <p:cNvPr id="4101" name="Group 6"/>
          <p:cNvGrpSpPr>
            <a:grpSpLocks/>
          </p:cNvGrpSpPr>
          <p:nvPr/>
        </p:nvGrpSpPr>
        <p:grpSpPr bwMode="auto">
          <a:xfrm>
            <a:off x="450850" y="238125"/>
            <a:ext cx="8240713" cy="5994400"/>
            <a:chOff x="284" y="150"/>
            <a:chExt cx="5182" cy="3776"/>
          </a:xfrm>
        </p:grpSpPr>
        <p:sp>
          <p:nvSpPr>
            <p:cNvPr id="19" name="Line 7"/>
            <p:cNvSpPr>
              <a:spLocks noChangeShapeType="1"/>
            </p:cNvSpPr>
            <p:nvPr userDrawn="1"/>
          </p:nvSpPr>
          <p:spPr bwMode="auto">
            <a:xfrm>
              <a:off x="284" y="3926"/>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sp>
          <p:nvSpPr>
            <p:cNvPr id="20" name="Line 8"/>
            <p:cNvSpPr>
              <a:spLocks noChangeShapeType="1"/>
            </p:cNvSpPr>
            <p:nvPr userDrawn="1"/>
          </p:nvSpPr>
          <p:spPr bwMode="auto">
            <a:xfrm>
              <a:off x="284" y="602"/>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sp>
          <p:nvSpPr>
            <p:cNvPr id="21" name="Line 9"/>
            <p:cNvSpPr>
              <a:spLocks noChangeShapeType="1"/>
            </p:cNvSpPr>
            <p:nvPr userDrawn="1"/>
          </p:nvSpPr>
          <p:spPr bwMode="auto">
            <a:xfrm>
              <a:off x="284" y="150"/>
              <a:ext cx="5182" cy="0"/>
            </a:xfrm>
            <a:prstGeom prst="line">
              <a:avLst/>
            </a:prstGeom>
            <a:noFill/>
            <a:ln w="12700">
              <a:solidFill>
                <a:srgbClr val="BABCBE"/>
              </a:solidFill>
              <a:round/>
              <a:headEnd/>
              <a:tailEnd/>
            </a:ln>
            <a:effectLst/>
          </p:spPr>
          <p:txBody>
            <a:bodyPr/>
            <a:lstStyle/>
            <a:p>
              <a:pPr>
                <a:defRPr/>
              </a:pPr>
              <a:endParaRPr lang="en-US">
                <a:cs typeface="Arial" charset="0"/>
              </a:endParaRPr>
            </a:p>
          </p:txBody>
        </p:sp>
      </p:grpSp>
      <p:sp>
        <p:nvSpPr>
          <p:cNvPr id="22" name="TextBox 21"/>
          <p:cNvSpPr txBox="1"/>
          <p:nvPr/>
        </p:nvSpPr>
        <p:spPr>
          <a:xfrm>
            <a:off x="2895600" y="6240463"/>
            <a:ext cx="2971800" cy="215900"/>
          </a:xfrm>
          <a:prstGeom prst="rect">
            <a:avLst/>
          </a:prstGeom>
          <a:noFill/>
        </p:spPr>
        <p:txBody>
          <a:bodyPr wrap="none">
            <a:spAutoFit/>
          </a:bodyPr>
          <a:lstStyle/>
          <a:p>
            <a:pPr>
              <a:spcBef>
                <a:spcPct val="50000"/>
              </a:spcBef>
              <a:defRPr/>
            </a:pPr>
            <a:r>
              <a:rPr lang="en-US" sz="800" dirty="0">
                <a:solidFill>
                  <a:schemeClr val="accent6"/>
                </a:solidFill>
                <a:latin typeface="Arial" charset="0"/>
                <a:cs typeface="Arial" charset="0"/>
              </a:rPr>
              <a:t>Copyright </a:t>
            </a:r>
            <a:r>
              <a:rPr lang="en-US" sz="800" dirty="0">
                <a:solidFill>
                  <a:schemeClr val="accent6"/>
                </a:solidFill>
                <a:latin typeface="Arial" charset="0"/>
                <a:ea typeface="ＭＳ Ｐゴシック" charset="-128"/>
                <a:cs typeface="+mn-cs"/>
              </a:rPr>
              <a:t>© 2009 Juniper Networks, Inc.     www.juniper.net </a:t>
            </a:r>
            <a:r>
              <a:rPr lang="en-US" sz="800" dirty="0">
                <a:solidFill>
                  <a:schemeClr val="accent6"/>
                </a:solidFill>
                <a:latin typeface="Arial" charset="0"/>
                <a:cs typeface="Arial" charset="0"/>
              </a:rPr>
              <a:t> </a:t>
            </a:r>
          </a:p>
        </p:txBody>
      </p:sp>
      <p:pic>
        <p:nvPicPr>
          <p:cNvPr id="4103" name="Picture 10" descr="juniper_black.png"/>
          <p:cNvPicPr>
            <a:picLocks noChangeAspect="1"/>
          </p:cNvPicPr>
          <p:nvPr/>
        </p:nvPicPr>
        <p:blipFill>
          <a:blip r:embed="rId10" cstate="print"/>
          <a:srcRect/>
          <a:stretch>
            <a:fillRect/>
          </a:stretch>
        </p:blipFill>
        <p:spPr bwMode="auto">
          <a:xfrm>
            <a:off x="7564438" y="6316663"/>
            <a:ext cx="1111250" cy="3032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2" r:id="rId1"/>
    <p:sldLayoutId id="2147483824" r:id="rId2"/>
    <p:sldLayoutId id="2147483825" r:id="rId3"/>
    <p:sldLayoutId id="2147483833" r:id="rId4"/>
    <p:sldLayoutId id="2147483834" r:id="rId5"/>
    <p:sldLayoutId id="2147483835" r:id="rId6"/>
    <p:sldLayoutId id="2147483836" r:id="rId7"/>
    <p:sldLayoutId id="2147483837" r:id="rId8"/>
  </p:sldLayoutIdLst>
  <p:txStyles>
    <p:titleStyle>
      <a:lvl1pPr algn="l" defTabSz="457200" rtl="0" eaLnBrk="0" fontAlgn="base" hangingPunct="0">
        <a:lnSpc>
          <a:spcPct val="90000"/>
        </a:lnSpc>
        <a:spcBef>
          <a:spcPct val="0"/>
        </a:spcBef>
        <a:spcAft>
          <a:spcPct val="20000"/>
        </a:spcAft>
        <a:defRPr lang="en-US" sz="2400" b="1" kern="1200" cap="all" dirty="0">
          <a:solidFill>
            <a:srgbClr val="292929"/>
          </a:solidFill>
          <a:latin typeface="Arial" pitchFamily="34" charset="0"/>
          <a:ea typeface="+mj-ea"/>
          <a:cs typeface="+mj-cs"/>
        </a:defRPr>
      </a:lvl1pPr>
      <a:lvl2pPr algn="l" defTabSz="457200" rtl="0" eaLnBrk="0" fontAlgn="base" hangingPunct="0">
        <a:lnSpc>
          <a:spcPct val="90000"/>
        </a:lnSpc>
        <a:spcBef>
          <a:spcPct val="0"/>
        </a:spcBef>
        <a:spcAft>
          <a:spcPct val="20000"/>
        </a:spcAft>
        <a:defRPr sz="2400" b="1">
          <a:solidFill>
            <a:srgbClr val="292929"/>
          </a:solidFill>
          <a:latin typeface="Arial" pitchFamily="34" charset="0"/>
        </a:defRPr>
      </a:lvl2pPr>
      <a:lvl3pPr algn="l" defTabSz="457200" rtl="0" eaLnBrk="0" fontAlgn="base" hangingPunct="0">
        <a:lnSpc>
          <a:spcPct val="90000"/>
        </a:lnSpc>
        <a:spcBef>
          <a:spcPct val="0"/>
        </a:spcBef>
        <a:spcAft>
          <a:spcPct val="20000"/>
        </a:spcAft>
        <a:defRPr sz="2400" b="1">
          <a:solidFill>
            <a:srgbClr val="292929"/>
          </a:solidFill>
          <a:latin typeface="Arial" pitchFamily="34" charset="0"/>
        </a:defRPr>
      </a:lvl3pPr>
      <a:lvl4pPr algn="l" defTabSz="457200" rtl="0" eaLnBrk="0" fontAlgn="base" hangingPunct="0">
        <a:lnSpc>
          <a:spcPct val="90000"/>
        </a:lnSpc>
        <a:spcBef>
          <a:spcPct val="0"/>
        </a:spcBef>
        <a:spcAft>
          <a:spcPct val="20000"/>
        </a:spcAft>
        <a:defRPr sz="2400" b="1">
          <a:solidFill>
            <a:srgbClr val="292929"/>
          </a:solidFill>
          <a:latin typeface="Arial" pitchFamily="34" charset="0"/>
        </a:defRPr>
      </a:lvl4pPr>
      <a:lvl5pPr algn="l" defTabSz="457200" rtl="0" eaLnBrk="0" fontAlgn="base" hangingPunct="0">
        <a:lnSpc>
          <a:spcPct val="90000"/>
        </a:lnSpc>
        <a:spcBef>
          <a:spcPct val="0"/>
        </a:spcBef>
        <a:spcAft>
          <a:spcPct val="20000"/>
        </a:spcAft>
        <a:defRPr sz="2400" b="1">
          <a:solidFill>
            <a:srgbClr val="292929"/>
          </a:solidFill>
          <a:latin typeface="Arial" pitchFamily="34" charset="0"/>
        </a:defRPr>
      </a:lvl5pPr>
      <a:lvl6pPr marL="457200" algn="l" defTabSz="457200" rtl="0" fontAlgn="base">
        <a:lnSpc>
          <a:spcPct val="90000"/>
        </a:lnSpc>
        <a:spcBef>
          <a:spcPct val="0"/>
        </a:spcBef>
        <a:spcAft>
          <a:spcPct val="20000"/>
        </a:spcAft>
        <a:defRPr sz="2400" b="1">
          <a:solidFill>
            <a:srgbClr val="292929"/>
          </a:solidFill>
          <a:latin typeface="Arial" pitchFamily="34" charset="0"/>
        </a:defRPr>
      </a:lvl6pPr>
      <a:lvl7pPr marL="914400" algn="l" defTabSz="457200" rtl="0" fontAlgn="base">
        <a:lnSpc>
          <a:spcPct val="90000"/>
        </a:lnSpc>
        <a:spcBef>
          <a:spcPct val="0"/>
        </a:spcBef>
        <a:spcAft>
          <a:spcPct val="20000"/>
        </a:spcAft>
        <a:defRPr sz="2400" b="1">
          <a:solidFill>
            <a:srgbClr val="292929"/>
          </a:solidFill>
          <a:latin typeface="Arial" pitchFamily="34" charset="0"/>
        </a:defRPr>
      </a:lvl7pPr>
      <a:lvl8pPr marL="1371600" algn="l" defTabSz="457200" rtl="0" fontAlgn="base">
        <a:lnSpc>
          <a:spcPct val="90000"/>
        </a:lnSpc>
        <a:spcBef>
          <a:spcPct val="0"/>
        </a:spcBef>
        <a:spcAft>
          <a:spcPct val="20000"/>
        </a:spcAft>
        <a:defRPr sz="2400" b="1">
          <a:solidFill>
            <a:srgbClr val="292929"/>
          </a:solidFill>
          <a:latin typeface="Arial" pitchFamily="34" charset="0"/>
        </a:defRPr>
      </a:lvl8pPr>
      <a:lvl9pPr marL="1828800" algn="l" defTabSz="457200" rtl="0" fontAlgn="base">
        <a:lnSpc>
          <a:spcPct val="90000"/>
        </a:lnSpc>
        <a:spcBef>
          <a:spcPct val="0"/>
        </a:spcBef>
        <a:spcAft>
          <a:spcPct val="20000"/>
        </a:spcAft>
        <a:defRPr sz="2400" b="1">
          <a:solidFill>
            <a:srgbClr val="292929"/>
          </a:solidFill>
          <a:latin typeface="Arial" pitchFamily="34" charset="0"/>
        </a:defRPr>
      </a:lvl9pPr>
    </p:titleStyle>
    <p:bodyStyle>
      <a:lvl1pPr marL="112713" indent="-112713" algn="l" rtl="0" eaLnBrk="0" fontAlgn="base" hangingPunct="0">
        <a:spcBef>
          <a:spcPts val="800"/>
        </a:spcBef>
        <a:spcAft>
          <a:spcPts val="400"/>
        </a:spcAft>
        <a:buClr>
          <a:schemeClr val="tx1"/>
        </a:buClr>
        <a:buSzPct val="25000"/>
        <a:buFont typeface="Arial" pitchFamily="34" charset="0"/>
        <a:buChar char=" "/>
        <a:defRPr lang="en-US" sz="2200" kern="1200" dirty="0">
          <a:solidFill>
            <a:schemeClr val="tx1"/>
          </a:solidFill>
          <a:latin typeface="Arial" pitchFamily="34" charset="0"/>
          <a:ea typeface="+mn-ea"/>
          <a:cs typeface="+mn-cs"/>
        </a:defRPr>
      </a:lvl1pPr>
      <a:lvl2pPr marL="569913" indent="-225425" algn="l" rtl="0" eaLnBrk="0" fontAlgn="base" hangingPunct="0">
        <a:spcBef>
          <a:spcPct val="0"/>
        </a:spcBef>
        <a:spcAft>
          <a:spcPts val="500"/>
        </a:spcAft>
        <a:buClr>
          <a:schemeClr val="tx1"/>
        </a:buClr>
        <a:buSzPct val="90000"/>
        <a:buFont typeface="Wingdings" pitchFamily="2" charset="2"/>
        <a:buChar char="§"/>
        <a:defRPr lang="en-US" sz="2000" kern="1200" dirty="0">
          <a:solidFill>
            <a:schemeClr val="tx1"/>
          </a:solidFill>
          <a:latin typeface="Arial" pitchFamily="34" charset="0"/>
          <a:ea typeface="+mn-ea"/>
          <a:cs typeface="+mn-cs"/>
        </a:defRPr>
      </a:lvl2pPr>
      <a:lvl3pPr marL="854075" indent="-223838" algn="l" rtl="0" eaLnBrk="0" fontAlgn="base" hangingPunct="0">
        <a:spcBef>
          <a:spcPct val="0"/>
        </a:spcBef>
        <a:spcAft>
          <a:spcPts val="500"/>
        </a:spcAft>
        <a:buClr>
          <a:schemeClr val="tx1"/>
        </a:buClr>
        <a:buSzPct val="96000"/>
        <a:buFont typeface="Wingdings" pitchFamily="2" charset="2"/>
        <a:buChar char="§"/>
        <a:defRPr lang="en-US" sz="2400" kern="1200" dirty="0">
          <a:solidFill>
            <a:schemeClr val="tx1"/>
          </a:solidFill>
          <a:latin typeface="Arial" pitchFamily="34" charset="0"/>
          <a:ea typeface="+mn-ea"/>
          <a:cs typeface="+mn-cs"/>
        </a:defRPr>
      </a:lvl3pPr>
      <a:lvl4pPr marL="1147763" indent="-233363" algn="l" rtl="0" eaLnBrk="0" fontAlgn="base" hangingPunct="0">
        <a:spcBef>
          <a:spcPct val="0"/>
        </a:spcBef>
        <a:spcAft>
          <a:spcPts val="500"/>
        </a:spcAft>
        <a:buClr>
          <a:schemeClr val="tx1"/>
        </a:buClr>
        <a:buFont typeface="Arial" pitchFamily="34" charset="0"/>
        <a:buChar char="–"/>
        <a:defRPr lang="en-US" sz="1600" kern="1200" dirty="0">
          <a:solidFill>
            <a:schemeClr val="tx1"/>
          </a:solidFill>
          <a:latin typeface="Arial" pitchFamily="34" charset="0"/>
          <a:ea typeface="+mn-ea"/>
          <a:cs typeface="+mn-cs"/>
        </a:defRPr>
      </a:lvl4pPr>
      <a:lvl5pPr marL="1431925" indent="-173038" algn="l" rtl="0" eaLnBrk="0" fontAlgn="base" hangingPunct="0">
        <a:spcBef>
          <a:spcPct val="0"/>
        </a:spcBef>
        <a:spcAft>
          <a:spcPts val="500"/>
        </a:spcAft>
        <a:buClr>
          <a:schemeClr val="tx1"/>
        </a:buClr>
        <a:buFont typeface="Arial" pitchFamily="34" charset="0"/>
        <a:buChar char="-"/>
        <a:defRPr lang="en-US" sz="1600" kern="1200" dirty="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3.xml"/><Relationship Id="rId5" Type="http://schemas.openxmlformats.org/officeDocument/2006/relationships/image" Target="../media/image7.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09/new-bg-thaler-par-110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hyperlink" Target="http://www.ieee802.org/1/pages/802.1bg.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7.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 Id="rId9"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6.png"/><Relationship Id="rId7" Type="http://schemas.openxmlformats.org/officeDocument/2006/relationships/image" Target="../media/image39.png"/><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26.png"/><Relationship Id="rId9" Type="http://schemas.openxmlformats.org/officeDocument/2006/relationships/image" Target="../media/image41.png"/></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26.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36.png"/><Relationship Id="rId5" Type="http://schemas.openxmlformats.org/officeDocument/2006/relationships/image" Target="../media/image38.png"/><Relationship Id="rId4" Type="http://schemas.openxmlformats.org/officeDocument/2006/relationships/notesSlide" Target="../notesSlides/notesSlide21.xml"/><Relationship Id="rId9" Type="http://schemas.openxmlformats.org/officeDocument/2006/relationships/image" Target="../media/image8.png"/></Relationships>
</file>

<file path=ppt/slides/_rels/slide22.xml.rels><?xml version="1.0" encoding="UTF-8" standalone="yes"?>
<Relationships xmlns="http://schemas.openxmlformats.org/package/2006/relationships"><Relationship Id="rId8" Type="http://schemas.openxmlformats.org/officeDocument/2006/relationships/tags" Target="../tags/tag24.xml"/><Relationship Id="rId13" Type="http://schemas.openxmlformats.org/officeDocument/2006/relationships/image" Target="../media/image26.png"/><Relationship Id="rId3" Type="http://schemas.openxmlformats.org/officeDocument/2006/relationships/tags" Target="../tags/tag19.xml"/><Relationship Id="rId7" Type="http://schemas.openxmlformats.org/officeDocument/2006/relationships/tags" Target="../tags/tag23.xml"/><Relationship Id="rId12" Type="http://schemas.openxmlformats.org/officeDocument/2006/relationships/image" Target="../media/image36.png"/><Relationship Id="rId2" Type="http://schemas.openxmlformats.org/officeDocument/2006/relationships/tags" Target="../tags/tag18.xml"/><Relationship Id="rId16" Type="http://schemas.openxmlformats.org/officeDocument/2006/relationships/image" Target="../media/image42.png"/><Relationship Id="rId1" Type="http://schemas.openxmlformats.org/officeDocument/2006/relationships/tags" Target="../tags/tag17.xml"/><Relationship Id="rId6" Type="http://schemas.openxmlformats.org/officeDocument/2006/relationships/tags" Target="../tags/tag22.xml"/><Relationship Id="rId11" Type="http://schemas.openxmlformats.org/officeDocument/2006/relationships/image" Target="../media/image38.png"/><Relationship Id="rId5" Type="http://schemas.openxmlformats.org/officeDocument/2006/relationships/tags" Target="../tags/tag21.xml"/><Relationship Id="rId15" Type="http://schemas.openxmlformats.org/officeDocument/2006/relationships/image" Target="../media/image8.png"/><Relationship Id="rId10" Type="http://schemas.openxmlformats.org/officeDocument/2006/relationships/notesSlide" Target="../notesSlides/notesSlide22.xml"/><Relationship Id="rId4" Type="http://schemas.openxmlformats.org/officeDocument/2006/relationships/tags" Target="../tags/tag20.xml"/><Relationship Id="rId9" Type="http://schemas.openxmlformats.org/officeDocument/2006/relationships/slideLayout" Target="../slideLayouts/slideLayout3.xml"/><Relationship Id="rId14" Type="http://schemas.openxmlformats.org/officeDocument/2006/relationships/image" Target="../media/image7.png"/></Relationships>
</file>

<file path=ppt/slides/_rels/slide23.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slideLayout" Target="../slideLayouts/slideLayout3.xml"/><Relationship Id="rId26" Type="http://schemas.openxmlformats.org/officeDocument/2006/relationships/image" Target="../media/image44.png"/><Relationship Id="rId3" Type="http://schemas.openxmlformats.org/officeDocument/2006/relationships/tags" Target="../tags/tag27.xml"/><Relationship Id="rId21" Type="http://schemas.openxmlformats.org/officeDocument/2006/relationships/image" Target="../media/image36.png"/><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tags" Target="../tags/tag41.xml"/><Relationship Id="rId25" Type="http://schemas.openxmlformats.org/officeDocument/2006/relationships/image" Target="../media/image43.png"/><Relationship Id="rId2" Type="http://schemas.openxmlformats.org/officeDocument/2006/relationships/tags" Target="../tags/tag26.xml"/><Relationship Id="rId16" Type="http://schemas.openxmlformats.org/officeDocument/2006/relationships/tags" Target="../tags/tag40.xml"/><Relationship Id="rId20" Type="http://schemas.openxmlformats.org/officeDocument/2006/relationships/image" Target="../media/image38.png"/><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24" Type="http://schemas.openxmlformats.org/officeDocument/2006/relationships/image" Target="../media/image8.png"/><Relationship Id="rId5" Type="http://schemas.openxmlformats.org/officeDocument/2006/relationships/tags" Target="../tags/tag29.xml"/><Relationship Id="rId15" Type="http://schemas.openxmlformats.org/officeDocument/2006/relationships/tags" Target="../tags/tag39.xml"/><Relationship Id="rId23" Type="http://schemas.openxmlformats.org/officeDocument/2006/relationships/image" Target="../media/image7.png"/><Relationship Id="rId10" Type="http://schemas.openxmlformats.org/officeDocument/2006/relationships/tags" Target="../tags/tag34.xml"/><Relationship Id="rId19" Type="http://schemas.openxmlformats.org/officeDocument/2006/relationships/notesSlide" Target="../notesSlides/notesSlide23.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tags" Target="../tags/tag38.xml"/><Relationship Id="rId22" Type="http://schemas.openxmlformats.org/officeDocument/2006/relationships/image" Target="../media/image26.png"/><Relationship Id="rId27" Type="http://schemas.openxmlformats.org/officeDocument/2006/relationships/image" Target="../media/image4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notesSlide" Target="../notesSlides/notesSlide25.xml"/><Relationship Id="rId7" Type="http://schemas.openxmlformats.org/officeDocument/2006/relationships/image" Target="../media/image7.png"/><Relationship Id="rId2" Type="http://schemas.openxmlformats.org/officeDocument/2006/relationships/slideLayout" Target="../slideLayouts/slideLayout3.xml"/><Relationship Id="rId1" Type="http://schemas.openxmlformats.org/officeDocument/2006/relationships/tags" Target="../tags/tag42.xml"/><Relationship Id="rId6" Type="http://schemas.openxmlformats.org/officeDocument/2006/relationships/image" Target="../media/image8.png"/><Relationship Id="rId5" Type="http://schemas.openxmlformats.org/officeDocument/2006/relationships/image" Target="../media/image46.png"/><Relationship Id="rId4" Type="http://schemas.openxmlformats.org/officeDocument/2006/relationships/image" Target="../media/image45.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5.png"/><Relationship Id="rId2" Type="http://schemas.openxmlformats.org/officeDocument/2006/relationships/slideLayout" Target="../slideLayouts/slideLayout3.xml"/><Relationship Id="rId1" Type="http://schemas.openxmlformats.org/officeDocument/2006/relationships/tags" Target="../tags/tag43.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4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49.png"/><Relationship Id="rId4" Type="http://schemas.openxmlformats.org/officeDocument/2006/relationships/image" Target="../media/image48.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image" Target="../media/image48.png"/><Relationship Id="rId5" Type="http://schemas.openxmlformats.org/officeDocument/2006/relationships/image" Target="../media/image49.png"/><Relationship Id="rId4" Type="http://schemas.openxmlformats.org/officeDocument/2006/relationships/image" Target="../media/image50.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0.xml.rels><?xml version="1.0" encoding="UTF-8" standalone="yes"?>
<Relationships xmlns="http://schemas.openxmlformats.org/package/2006/relationships"><Relationship Id="rId8" Type="http://schemas.openxmlformats.org/officeDocument/2006/relationships/image" Target="../media/image52.png"/><Relationship Id="rId13" Type="http://schemas.openxmlformats.org/officeDocument/2006/relationships/image" Target="../media/image26.png"/><Relationship Id="rId3" Type="http://schemas.openxmlformats.org/officeDocument/2006/relationships/tags" Target="../tags/tag46.xml"/><Relationship Id="rId7" Type="http://schemas.openxmlformats.org/officeDocument/2006/relationships/image" Target="../media/image51.png"/><Relationship Id="rId12" Type="http://schemas.openxmlformats.org/officeDocument/2006/relationships/image" Target="../media/image55.png"/><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7.png"/><Relationship Id="rId11" Type="http://schemas.openxmlformats.org/officeDocument/2006/relationships/image" Target="../media/image49.png"/><Relationship Id="rId5" Type="http://schemas.openxmlformats.org/officeDocument/2006/relationships/notesSlide" Target="../notesSlides/notesSlide30.xml"/><Relationship Id="rId10" Type="http://schemas.openxmlformats.org/officeDocument/2006/relationships/image" Target="../media/image54.png"/><Relationship Id="rId4" Type="http://schemas.openxmlformats.org/officeDocument/2006/relationships/slideLayout" Target="../slideLayouts/slideLayout2.xml"/><Relationship Id="rId9" Type="http://schemas.openxmlformats.org/officeDocument/2006/relationships/image" Target="../media/image53.png"/></Relationships>
</file>

<file path=ppt/slides/_rels/slide31.xml.rels><?xml version="1.0" encoding="UTF-8" standalone="yes"?>
<Relationships xmlns="http://schemas.openxmlformats.org/package/2006/relationships"><Relationship Id="rId8" Type="http://schemas.openxmlformats.org/officeDocument/2006/relationships/notesSlide" Target="../notesSlides/notesSlide31.xml"/><Relationship Id="rId13" Type="http://schemas.openxmlformats.org/officeDocument/2006/relationships/image" Target="../media/image55.png"/><Relationship Id="rId3" Type="http://schemas.openxmlformats.org/officeDocument/2006/relationships/tags" Target="../tags/tag49.xml"/><Relationship Id="rId7" Type="http://schemas.openxmlformats.org/officeDocument/2006/relationships/slideLayout" Target="../slideLayouts/slideLayout2.xml"/><Relationship Id="rId12" Type="http://schemas.openxmlformats.org/officeDocument/2006/relationships/image" Target="../media/image49.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image" Target="../media/image51.png"/><Relationship Id="rId5" Type="http://schemas.openxmlformats.org/officeDocument/2006/relationships/tags" Target="../tags/tag51.xml"/><Relationship Id="rId10" Type="http://schemas.openxmlformats.org/officeDocument/2006/relationships/image" Target="../media/image7.png"/><Relationship Id="rId4" Type="http://schemas.openxmlformats.org/officeDocument/2006/relationships/tags" Target="../tags/tag50.xml"/><Relationship Id="rId9" Type="http://schemas.openxmlformats.org/officeDocument/2006/relationships/image" Target="../media/image56.png"/><Relationship Id="rId14" Type="http://schemas.openxmlformats.org/officeDocument/2006/relationships/image" Target="../media/image26.png"/></Relationships>
</file>

<file path=ppt/slides/_rels/slide3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2" Type="http://schemas.openxmlformats.org/officeDocument/2006/relationships/notesSlide" Target="../notesSlides/notesSlide32.xml"/><Relationship Id="rId1" Type="http://schemas.openxmlformats.org/officeDocument/2006/relationships/slideLayout" Target="../slideLayouts/slideLayout3.xml"/><Relationship Id="rId6" Type="http://schemas.openxmlformats.org/officeDocument/2006/relationships/image" Target="../media/image24.png"/><Relationship Id="rId11" Type="http://schemas.openxmlformats.org/officeDocument/2006/relationships/image" Target="../media/image8.png"/><Relationship Id="rId5" Type="http://schemas.openxmlformats.org/officeDocument/2006/relationships/image" Target="../media/image23.png"/><Relationship Id="rId10" Type="http://schemas.openxmlformats.org/officeDocument/2006/relationships/image" Target="../media/image7.png"/><Relationship Id="rId4" Type="http://schemas.openxmlformats.org/officeDocument/2006/relationships/image" Target="../media/image57.png"/><Relationship Id="rId9" Type="http://schemas.openxmlformats.org/officeDocument/2006/relationships/image" Target="../media/image27.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5.xml"/><Relationship Id="rId7"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9.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6.xml"/><Relationship Id="rId7"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notesSlide" Target="../notesSlides/notesSlide7.xml"/><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slideLayout" Target="../slideLayouts/slideLayout8.xml"/><Relationship Id="rId16" Type="http://schemas.openxmlformats.org/officeDocument/2006/relationships/image" Target="../media/image27.png"/><Relationship Id="rId1" Type="http://schemas.openxmlformats.org/officeDocument/2006/relationships/tags" Target="../tags/tag11.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 Id="rId1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33650"/>
            <a:ext cx="7315200" cy="876300"/>
          </a:xfrm>
        </p:spPr>
        <p:txBody>
          <a:bodyPr/>
          <a:lstStyle/>
          <a:p>
            <a:pPr>
              <a:defRPr/>
            </a:pPr>
            <a:r>
              <a:rPr sz="2800" dirty="0" smtClean="0"/>
              <a:t>Networking Solutions </a:t>
            </a:r>
            <a:r>
              <a:rPr sz="2800" dirty="0"/>
              <a:t>for </a:t>
            </a:r>
            <a:r>
              <a:rPr sz="2800" dirty="0" smtClean="0"/>
              <a:t>A Server Virtualization Environment</a:t>
            </a:r>
            <a:endParaRPr sz="2800" dirty="0"/>
          </a:p>
        </p:txBody>
      </p:sp>
      <p:sp>
        <p:nvSpPr>
          <p:cNvPr id="4" name="Subtitle 3"/>
          <p:cNvSpPr>
            <a:spLocks noGrp="1"/>
          </p:cNvSpPr>
          <p:nvPr>
            <p:ph type="subTitle" idx="1"/>
          </p:nvPr>
        </p:nvSpPr>
        <p:spPr>
          <a:xfrm>
            <a:off x="914400" y="3611563"/>
            <a:ext cx="5943600" cy="1052512"/>
          </a:xfrm>
        </p:spPr>
        <p:txBody>
          <a:bodyPr/>
          <a:lstStyle/>
          <a:p>
            <a:pPr>
              <a:defRPr/>
            </a:pPr>
            <a:r>
              <a:rPr dirty="0" smtClean="0"/>
              <a:t> </a:t>
            </a:r>
            <a:endParaRPr dirty="0"/>
          </a:p>
          <a:p>
            <a:pPr>
              <a:defRPr/>
            </a:pPr>
            <a:r>
              <a:rPr b="1" dirty="0" smtClean="0"/>
              <a:t>APRICOT </a:t>
            </a:r>
            <a:r>
              <a:rPr b="1" dirty="0" smtClean="0"/>
              <a:t>2011</a:t>
            </a:r>
          </a:p>
          <a:p>
            <a:pPr>
              <a:defRPr/>
            </a:pPr>
            <a:r>
              <a:rPr lang="en-US" dirty="0" smtClean="0"/>
              <a:t>Russell Cooper</a:t>
            </a:r>
          </a:p>
          <a:p>
            <a:pPr>
              <a:defRPr/>
            </a:pPr>
            <a:r>
              <a:rPr lang="en-US" dirty="0" smtClean="0"/>
              <a:t>russ@juniper.net</a:t>
            </a:r>
            <a:endParaRPr dirty="0"/>
          </a:p>
          <a:p>
            <a:pPr>
              <a:defRPr/>
            </a:pPr>
            <a:endParaRPr dirty="0"/>
          </a:p>
          <a:p>
            <a:pPr>
              <a:defRPr/>
            </a:pPr>
            <a:endParaRPr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101"/>
          <p:cNvSpPr/>
          <p:nvPr/>
        </p:nvSpPr>
        <p:spPr>
          <a:xfrm>
            <a:off x="6672263" y="2312988"/>
            <a:ext cx="2057400" cy="2182812"/>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103" name="Straight Connector 102"/>
          <p:cNvCxnSpPr/>
          <p:nvPr/>
        </p:nvCxnSpPr>
        <p:spPr>
          <a:xfrm rot="5400000">
            <a:off x="6603206" y="2545557"/>
            <a:ext cx="21955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33" name="Picture 3" descr="C:\Users\User\Desktop\Dog &amp; Pony Show\Juniper\Juniper Template NEW\Juniper Icon Library PNGs\New Folder\L2_L3 Switch 2.png"/>
          <p:cNvPicPr>
            <a:picLocks noChangeAspect="1" noChangeArrowheads="1"/>
          </p:cNvPicPr>
          <p:nvPr/>
        </p:nvPicPr>
        <p:blipFill>
          <a:blip r:embed="rId4" cstate="print"/>
          <a:srcRect/>
          <a:stretch>
            <a:fillRect/>
          </a:stretch>
        </p:blipFill>
        <p:spPr bwMode="auto">
          <a:xfrm>
            <a:off x="7385050" y="1001713"/>
            <a:ext cx="631825" cy="631825"/>
          </a:xfrm>
          <a:prstGeom prst="rect">
            <a:avLst/>
          </a:prstGeom>
          <a:noFill/>
          <a:effectLst>
            <a:outerShdw blurRad="63500" sx="102000" sy="102000" algn="ctr" rotWithShape="0">
              <a:prstClr val="black">
                <a:alpha val="40000"/>
              </a:prstClr>
            </a:outerShdw>
          </a:effectLst>
        </p:spPr>
      </p:pic>
      <p:sp>
        <p:nvSpPr>
          <p:cNvPr id="116" name="Rectangle 115"/>
          <p:cNvSpPr/>
          <p:nvPr/>
        </p:nvSpPr>
        <p:spPr>
          <a:xfrm>
            <a:off x="0" y="5791200"/>
            <a:ext cx="91440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anchor="ctr"/>
          <a:lstStyle/>
          <a:p>
            <a:pPr algn="ctr">
              <a:defRPr/>
            </a:pPr>
            <a:endParaRPr lang="en-US"/>
          </a:p>
        </p:txBody>
      </p:sp>
      <p:grpSp>
        <p:nvGrpSpPr>
          <p:cNvPr id="25606" name="Group 142"/>
          <p:cNvGrpSpPr>
            <a:grpSpLocks/>
          </p:cNvGrpSpPr>
          <p:nvPr/>
        </p:nvGrpSpPr>
        <p:grpSpPr bwMode="auto">
          <a:xfrm>
            <a:off x="7448550" y="3490913"/>
            <a:ext cx="506413" cy="914400"/>
            <a:chOff x="4373117" y="3733800"/>
            <a:chExt cx="401638" cy="695325"/>
          </a:xfrm>
        </p:grpSpPr>
        <p:pic>
          <p:nvPicPr>
            <p:cNvPr id="25669"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7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107" name="Freeform 106"/>
          <p:cNvSpPr/>
          <p:nvPr/>
        </p:nvSpPr>
        <p:spPr>
          <a:xfrm>
            <a:off x="7045325" y="3303588"/>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25608" name="Group 146"/>
          <p:cNvGrpSpPr>
            <a:grpSpLocks/>
          </p:cNvGrpSpPr>
          <p:nvPr/>
        </p:nvGrpSpPr>
        <p:grpSpPr bwMode="auto">
          <a:xfrm>
            <a:off x="6786563" y="3490913"/>
            <a:ext cx="533400" cy="914400"/>
            <a:chOff x="4373117" y="3733800"/>
            <a:chExt cx="401638" cy="695325"/>
          </a:xfrm>
        </p:grpSpPr>
        <p:pic>
          <p:nvPicPr>
            <p:cNvPr id="25667"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68" name="TextBox 10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111" name="Picture 3" descr="C:\Users\User\Desktop\Dog &amp; Pony Show\Juniper\Juniper Template NEW\Juniper Icon Library PNGs\New Folder\L2_L3 Switch 2.png"/>
          <p:cNvPicPr>
            <a:picLocks noChangeAspect="1" noChangeArrowheads="1"/>
          </p:cNvPicPr>
          <p:nvPr/>
        </p:nvPicPr>
        <p:blipFill>
          <a:blip r:embed="rId4" cstate="print"/>
          <a:srcRect/>
          <a:stretch>
            <a:fillRect/>
          </a:stretch>
        </p:blipFill>
        <p:spPr bwMode="auto">
          <a:xfrm>
            <a:off x="7380288" y="2530475"/>
            <a:ext cx="631825" cy="631825"/>
          </a:xfrm>
          <a:prstGeom prst="rect">
            <a:avLst/>
          </a:prstGeom>
          <a:noFill/>
          <a:effectLst>
            <a:outerShdw blurRad="63500" sx="102000" sy="102000" algn="ctr" rotWithShape="0">
              <a:prstClr val="black">
                <a:alpha val="40000"/>
              </a:prstClr>
            </a:outerShdw>
          </a:effectLst>
        </p:spPr>
      </p:pic>
      <p:sp>
        <p:nvSpPr>
          <p:cNvPr id="112" name="Rectangle 108"/>
          <p:cNvSpPr>
            <a:spLocks noChangeArrowheads="1"/>
          </p:cNvSpPr>
          <p:nvPr/>
        </p:nvSpPr>
        <p:spPr bwMode="invGray">
          <a:xfrm>
            <a:off x="7396163" y="1828800"/>
            <a:ext cx="609600" cy="4270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grpSp>
        <p:nvGrpSpPr>
          <p:cNvPr id="25611" name="Group 146"/>
          <p:cNvGrpSpPr>
            <a:grpSpLocks/>
          </p:cNvGrpSpPr>
          <p:nvPr/>
        </p:nvGrpSpPr>
        <p:grpSpPr bwMode="auto">
          <a:xfrm>
            <a:off x="8081963" y="3490913"/>
            <a:ext cx="533400" cy="914400"/>
            <a:chOff x="4373117" y="3733800"/>
            <a:chExt cx="401638" cy="695325"/>
          </a:xfrm>
        </p:grpSpPr>
        <p:pic>
          <p:nvPicPr>
            <p:cNvPr id="25665"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66" name="TextBox 11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88" name="Rectangle 87"/>
          <p:cNvSpPr/>
          <p:nvPr/>
        </p:nvSpPr>
        <p:spPr>
          <a:xfrm>
            <a:off x="3624263" y="2312988"/>
            <a:ext cx="2057400" cy="2182812"/>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89" name="Straight Connector 88"/>
          <p:cNvCxnSpPr/>
          <p:nvPr/>
        </p:nvCxnSpPr>
        <p:spPr>
          <a:xfrm rot="5400000">
            <a:off x="3852863" y="2843213"/>
            <a:ext cx="160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614" name="Group 142"/>
          <p:cNvGrpSpPr>
            <a:grpSpLocks/>
          </p:cNvGrpSpPr>
          <p:nvPr/>
        </p:nvGrpSpPr>
        <p:grpSpPr bwMode="auto">
          <a:xfrm>
            <a:off x="4400550" y="3490913"/>
            <a:ext cx="506413" cy="914400"/>
            <a:chOff x="4373117" y="3733800"/>
            <a:chExt cx="401638" cy="695325"/>
          </a:xfrm>
        </p:grpSpPr>
        <p:pic>
          <p:nvPicPr>
            <p:cNvPr id="25663"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64"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93" name="Freeform 92"/>
          <p:cNvSpPr/>
          <p:nvPr/>
        </p:nvSpPr>
        <p:spPr>
          <a:xfrm>
            <a:off x="3997325" y="3303588"/>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25616" name="Group 146"/>
          <p:cNvGrpSpPr>
            <a:grpSpLocks/>
          </p:cNvGrpSpPr>
          <p:nvPr/>
        </p:nvGrpSpPr>
        <p:grpSpPr bwMode="auto">
          <a:xfrm>
            <a:off x="3738563" y="3490913"/>
            <a:ext cx="533400" cy="914400"/>
            <a:chOff x="4373117" y="3733800"/>
            <a:chExt cx="401638" cy="695325"/>
          </a:xfrm>
        </p:grpSpPr>
        <p:pic>
          <p:nvPicPr>
            <p:cNvPr id="25661"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62" name="TextBox 95"/>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97" name="Picture 3" descr="C:\Users\User\Desktop\Dog &amp; Pony Show\Juniper\Juniper Template NEW\Juniper Icon Library PNGs\New Folder\L2_L3 Switch 2.png"/>
          <p:cNvPicPr>
            <a:picLocks noChangeAspect="1" noChangeArrowheads="1"/>
          </p:cNvPicPr>
          <p:nvPr/>
        </p:nvPicPr>
        <p:blipFill>
          <a:blip r:embed="rId4" cstate="print"/>
          <a:srcRect/>
          <a:stretch>
            <a:fillRect/>
          </a:stretch>
        </p:blipFill>
        <p:spPr bwMode="auto">
          <a:xfrm>
            <a:off x="4332288" y="2530475"/>
            <a:ext cx="631825" cy="631825"/>
          </a:xfrm>
          <a:prstGeom prst="rect">
            <a:avLst/>
          </a:prstGeom>
          <a:noFill/>
          <a:effectLst>
            <a:outerShdw blurRad="63500" sx="102000" sy="102000" algn="ctr" rotWithShape="0">
              <a:prstClr val="black">
                <a:alpha val="40000"/>
              </a:prstClr>
            </a:outerShdw>
          </a:effectLst>
        </p:spPr>
      </p:pic>
      <p:sp>
        <p:nvSpPr>
          <p:cNvPr id="98" name="Rectangle 108"/>
          <p:cNvSpPr>
            <a:spLocks noChangeArrowheads="1"/>
          </p:cNvSpPr>
          <p:nvPr/>
        </p:nvSpPr>
        <p:spPr bwMode="invGray">
          <a:xfrm>
            <a:off x="4348163" y="1828800"/>
            <a:ext cx="609600" cy="4270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grpSp>
        <p:nvGrpSpPr>
          <p:cNvPr id="25619" name="Group 146"/>
          <p:cNvGrpSpPr>
            <a:grpSpLocks/>
          </p:cNvGrpSpPr>
          <p:nvPr/>
        </p:nvGrpSpPr>
        <p:grpSpPr bwMode="auto">
          <a:xfrm>
            <a:off x="5033963" y="3490913"/>
            <a:ext cx="533400" cy="914400"/>
            <a:chOff x="4373117" y="3733800"/>
            <a:chExt cx="401638" cy="695325"/>
          </a:xfrm>
        </p:grpSpPr>
        <p:pic>
          <p:nvPicPr>
            <p:cNvPr id="25659"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60" name="TextBox 100"/>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74" name="Rectangle 73"/>
          <p:cNvSpPr/>
          <p:nvPr/>
        </p:nvSpPr>
        <p:spPr>
          <a:xfrm>
            <a:off x="533400" y="2312988"/>
            <a:ext cx="2057400" cy="2182812"/>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75" name="Straight Connector 74"/>
          <p:cNvCxnSpPr/>
          <p:nvPr/>
        </p:nvCxnSpPr>
        <p:spPr>
          <a:xfrm rot="5400000">
            <a:off x="762000" y="2843213"/>
            <a:ext cx="160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622" name="Group 142"/>
          <p:cNvGrpSpPr>
            <a:grpSpLocks/>
          </p:cNvGrpSpPr>
          <p:nvPr/>
        </p:nvGrpSpPr>
        <p:grpSpPr bwMode="auto">
          <a:xfrm>
            <a:off x="1309688" y="3490913"/>
            <a:ext cx="504825" cy="914400"/>
            <a:chOff x="4373117" y="3733800"/>
            <a:chExt cx="401638" cy="695325"/>
          </a:xfrm>
        </p:grpSpPr>
        <p:pic>
          <p:nvPicPr>
            <p:cNvPr id="25657"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58"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79" name="Freeform 78"/>
          <p:cNvSpPr/>
          <p:nvPr/>
        </p:nvSpPr>
        <p:spPr>
          <a:xfrm>
            <a:off x="904875" y="3303588"/>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25624" name="Group 146"/>
          <p:cNvGrpSpPr>
            <a:grpSpLocks/>
          </p:cNvGrpSpPr>
          <p:nvPr/>
        </p:nvGrpSpPr>
        <p:grpSpPr bwMode="auto">
          <a:xfrm>
            <a:off x="646113" y="3490913"/>
            <a:ext cx="534987" cy="914400"/>
            <a:chOff x="4373117" y="3733800"/>
            <a:chExt cx="401638" cy="695325"/>
          </a:xfrm>
        </p:grpSpPr>
        <p:pic>
          <p:nvPicPr>
            <p:cNvPr id="25655"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56" name="TextBox 81"/>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83" name="Picture 3" descr="C:\Users\User\Desktop\Dog &amp; Pony Show\Juniper\Juniper Template NEW\Juniper Icon Library PNGs\New Folder\L2_L3 Switch 2.png"/>
          <p:cNvPicPr>
            <a:picLocks noChangeAspect="1" noChangeArrowheads="1"/>
          </p:cNvPicPr>
          <p:nvPr/>
        </p:nvPicPr>
        <p:blipFill>
          <a:blip r:embed="rId4" cstate="print"/>
          <a:srcRect/>
          <a:stretch>
            <a:fillRect/>
          </a:stretch>
        </p:blipFill>
        <p:spPr bwMode="auto">
          <a:xfrm>
            <a:off x="1241425" y="2530475"/>
            <a:ext cx="630238" cy="631825"/>
          </a:xfrm>
          <a:prstGeom prst="rect">
            <a:avLst/>
          </a:prstGeom>
          <a:noFill/>
          <a:effectLst>
            <a:outerShdw blurRad="63500" sx="102000" sy="102000" algn="ctr" rotWithShape="0">
              <a:prstClr val="black">
                <a:alpha val="40000"/>
              </a:prstClr>
            </a:outerShdw>
          </a:effectLst>
        </p:spPr>
      </p:pic>
      <p:sp>
        <p:nvSpPr>
          <p:cNvPr id="84" name="Rectangle 108"/>
          <p:cNvSpPr>
            <a:spLocks noChangeArrowheads="1"/>
          </p:cNvSpPr>
          <p:nvPr/>
        </p:nvSpPr>
        <p:spPr bwMode="invGray">
          <a:xfrm>
            <a:off x="1257300" y="1828800"/>
            <a:ext cx="609600" cy="4270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sp>
        <p:nvSpPr>
          <p:cNvPr id="2" name="Title 1"/>
          <p:cNvSpPr>
            <a:spLocks noGrp="1"/>
          </p:cNvSpPr>
          <p:nvPr>
            <p:ph type="title"/>
          </p:nvPr>
        </p:nvSpPr>
        <p:spPr/>
        <p:txBody>
          <a:bodyPr/>
          <a:lstStyle/>
          <a:p>
            <a:pPr>
              <a:defRPr/>
            </a:pPr>
            <a:r>
              <a:rPr/>
              <a:t>Communication between the Virtual machines</a:t>
            </a:r>
          </a:p>
        </p:txBody>
      </p:sp>
      <p:sp>
        <p:nvSpPr>
          <p:cNvPr id="66" name="TextBox 65"/>
          <p:cNvSpPr txBox="1"/>
          <p:nvPr/>
        </p:nvSpPr>
        <p:spPr>
          <a:xfrm>
            <a:off x="295275" y="4581525"/>
            <a:ext cx="2590800" cy="923925"/>
          </a:xfrm>
          <a:prstGeom prst="rect">
            <a:avLst/>
          </a:prstGeom>
          <a:solidFill>
            <a:srgbClr val="5D87A1"/>
          </a:solidFill>
          <a:ln>
            <a:solidFill>
              <a:schemeClr val="bg1">
                <a:lumMod val="85000"/>
                <a:lumOff val="15000"/>
              </a:schemeClr>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91440" rIns="0" anchor="ctr"/>
          <a:lstStyle/>
          <a:p>
            <a:pPr marL="342900" indent="-342900" fontAlgn="auto">
              <a:spcBef>
                <a:spcPts val="0"/>
              </a:spcBef>
              <a:spcAft>
                <a:spcPts val="0"/>
              </a:spcAft>
              <a:buFont typeface="+mj-lt"/>
              <a:buAutoNum type="arabicPeriod"/>
              <a:defRPr/>
            </a:pPr>
            <a:r>
              <a:rPr lang="en-US" dirty="0">
                <a:solidFill>
                  <a:schemeClr val="bg1"/>
                </a:solidFill>
              </a:rPr>
              <a:t>In the hypervisor vendor’s switch(e.g.</a:t>
            </a:r>
            <a:br>
              <a:rPr lang="en-US" dirty="0">
                <a:solidFill>
                  <a:schemeClr val="bg1"/>
                </a:solidFill>
              </a:rPr>
            </a:br>
            <a:r>
              <a:rPr lang="en-US" dirty="0">
                <a:solidFill>
                  <a:schemeClr val="bg1"/>
                </a:solidFill>
              </a:rPr>
              <a:t>VM Ware </a:t>
            </a:r>
            <a:r>
              <a:rPr lang="en-US" dirty="0" err="1">
                <a:solidFill>
                  <a:schemeClr val="bg1"/>
                </a:solidFill>
              </a:rPr>
              <a:t>vSwitch</a:t>
            </a:r>
            <a:r>
              <a:rPr lang="en-US" dirty="0">
                <a:solidFill>
                  <a:schemeClr val="bg1"/>
                </a:solidFill>
              </a:rPr>
              <a:t>)</a:t>
            </a:r>
          </a:p>
        </p:txBody>
      </p:sp>
      <p:sp>
        <p:nvSpPr>
          <p:cNvPr id="67" name="TextBox 66"/>
          <p:cNvSpPr txBox="1"/>
          <p:nvPr/>
        </p:nvSpPr>
        <p:spPr>
          <a:xfrm>
            <a:off x="3352800" y="4581525"/>
            <a:ext cx="2590800" cy="923925"/>
          </a:xfrm>
          <a:prstGeom prst="rect">
            <a:avLst/>
          </a:prstGeom>
          <a:solidFill>
            <a:srgbClr val="5D87A1"/>
          </a:solidFill>
          <a:ln>
            <a:solidFill>
              <a:schemeClr val="bg1">
                <a:lumMod val="85000"/>
                <a:lumOff val="15000"/>
              </a:schemeClr>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anchor="ctr"/>
          <a:lstStyle/>
          <a:p>
            <a:pPr marL="342900" indent="-342900" fontAlgn="auto">
              <a:spcBef>
                <a:spcPts val="0"/>
              </a:spcBef>
              <a:spcAft>
                <a:spcPts val="0"/>
              </a:spcAft>
              <a:defRPr/>
            </a:pPr>
            <a:r>
              <a:rPr lang="en-US" dirty="0">
                <a:solidFill>
                  <a:schemeClr val="bg1"/>
                </a:solidFill>
              </a:rPr>
              <a:t>2.  In the NIC</a:t>
            </a:r>
          </a:p>
          <a:p>
            <a:pPr marL="342900" indent="-342900" fontAlgn="auto">
              <a:spcBef>
                <a:spcPts val="0"/>
              </a:spcBef>
              <a:spcAft>
                <a:spcPts val="0"/>
              </a:spcAft>
              <a:defRPr/>
            </a:pPr>
            <a:endParaRPr lang="en-US" dirty="0">
              <a:solidFill>
                <a:schemeClr val="bg1"/>
              </a:solidFill>
            </a:endParaRPr>
          </a:p>
          <a:p>
            <a:pPr marL="342900" indent="-342900" fontAlgn="auto">
              <a:spcBef>
                <a:spcPts val="0"/>
              </a:spcBef>
              <a:spcAft>
                <a:spcPts val="0"/>
              </a:spcAft>
              <a:defRPr/>
            </a:pPr>
            <a:endParaRPr lang="en-US" dirty="0">
              <a:solidFill>
                <a:schemeClr val="bg1"/>
              </a:solidFill>
            </a:endParaRPr>
          </a:p>
        </p:txBody>
      </p:sp>
      <p:sp>
        <p:nvSpPr>
          <p:cNvPr id="68" name="TextBox 67"/>
          <p:cNvSpPr txBox="1"/>
          <p:nvPr/>
        </p:nvSpPr>
        <p:spPr>
          <a:xfrm>
            <a:off x="6400800" y="4581525"/>
            <a:ext cx="2590800" cy="923925"/>
          </a:xfrm>
          <a:prstGeom prst="rect">
            <a:avLst/>
          </a:prstGeom>
          <a:solidFill>
            <a:srgbClr val="5D87A1"/>
          </a:solidFill>
          <a:ln>
            <a:solidFill>
              <a:schemeClr val="bg1">
                <a:lumMod val="85000"/>
                <a:lumOff val="15000"/>
              </a:schemeClr>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anchor="ctr"/>
          <a:lstStyle/>
          <a:p>
            <a:pPr marL="342900" indent="-342900" fontAlgn="auto">
              <a:spcBef>
                <a:spcPts val="0"/>
              </a:spcBef>
              <a:spcAft>
                <a:spcPts val="0"/>
              </a:spcAft>
              <a:defRPr/>
            </a:pPr>
            <a:r>
              <a:rPr lang="en-US" dirty="0">
                <a:solidFill>
                  <a:schemeClr val="bg1"/>
                </a:solidFill>
              </a:rPr>
              <a:t>3. 	In the existing external physical switch (VEPA)</a:t>
            </a:r>
          </a:p>
        </p:txBody>
      </p:sp>
      <p:grpSp>
        <p:nvGrpSpPr>
          <p:cNvPr id="25637" name="Group 146"/>
          <p:cNvGrpSpPr>
            <a:grpSpLocks/>
          </p:cNvGrpSpPr>
          <p:nvPr/>
        </p:nvGrpSpPr>
        <p:grpSpPr bwMode="auto">
          <a:xfrm>
            <a:off x="1941513" y="3490913"/>
            <a:ext cx="534987" cy="914400"/>
            <a:chOff x="4373117" y="3733800"/>
            <a:chExt cx="401638" cy="695325"/>
          </a:xfrm>
        </p:grpSpPr>
        <p:pic>
          <p:nvPicPr>
            <p:cNvPr id="25653" name="Picture 75" descr="Server 1.png"/>
            <p:cNvPicPr>
              <a:picLocks noChangeAspect="1"/>
            </p:cNvPicPr>
            <p:nvPr/>
          </p:nvPicPr>
          <p:blipFill>
            <a:blip r:embed="rId5" cstate="print"/>
            <a:srcRect/>
            <a:stretch>
              <a:fillRect/>
            </a:stretch>
          </p:blipFill>
          <p:spPr bwMode="auto">
            <a:xfrm>
              <a:off x="4373117" y="3733800"/>
              <a:ext cx="401638" cy="695325"/>
            </a:xfrm>
            <a:prstGeom prst="rect">
              <a:avLst/>
            </a:prstGeom>
            <a:noFill/>
            <a:ln w="9525">
              <a:noFill/>
              <a:miter lim="800000"/>
              <a:headEnd/>
              <a:tailEnd/>
            </a:ln>
          </p:spPr>
        </p:pic>
        <p:sp>
          <p:nvSpPr>
            <p:cNvPr id="25654" name="TextBox 86"/>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121" name="Freeform 120"/>
          <p:cNvSpPr/>
          <p:nvPr/>
        </p:nvSpPr>
        <p:spPr>
          <a:xfrm flipV="1">
            <a:off x="881063" y="2706688"/>
            <a:ext cx="1360487" cy="55562"/>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2" name="Freeform 121"/>
          <p:cNvSpPr/>
          <p:nvPr/>
        </p:nvSpPr>
        <p:spPr>
          <a:xfrm>
            <a:off x="901700" y="2738438"/>
            <a:ext cx="0" cy="1076325"/>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3" name="Freeform 122"/>
          <p:cNvSpPr/>
          <p:nvPr/>
        </p:nvSpPr>
        <p:spPr>
          <a:xfrm flipH="1">
            <a:off x="2171700" y="2738438"/>
            <a:ext cx="46038" cy="1076325"/>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4" name="Freeform 123"/>
          <p:cNvSpPr/>
          <p:nvPr/>
        </p:nvSpPr>
        <p:spPr>
          <a:xfrm flipV="1">
            <a:off x="3992563" y="2009775"/>
            <a:ext cx="1336675" cy="47625"/>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5" name="Freeform 124"/>
          <p:cNvSpPr/>
          <p:nvPr/>
        </p:nvSpPr>
        <p:spPr>
          <a:xfrm flipH="1">
            <a:off x="3911600" y="2057400"/>
            <a:ext cx="106363" cy="1757363"/>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6" name="Freeform 125"/>
          <p:cNvSpPr/>
          <p:nvPr/>
        </p:nvSpPr>
        <p:spPr>
          <a:xfrm flipH="1">
            <a:off x="5264150" y="2047875"/>
            <a:ext cx="46038" cy="1765300"/>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7" name="Freeform 126"/>
          <p:cNvSpPr/>
          <p:nvPr/>
        </p:nvSpPr>
        <p:spPr>
          <a:xfrm flipV="1">
            <a:off x="7024688" y="1385888"/>
            <a:ext cx="1357312" cy="76200"/>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8" name="Freeform 127"/>
          <p:cNvSpPr/>
          <p:nvPr/>
        </p:nvSpPr>
        <p:spPr>
          <a:xfrm flipH="1">
            <a:off x="6950075" y="1471613"/>
            <a:ext cx="98425" cy="2343150"/>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29" name="Freeform 128"/>
          <p:cNvSpPr/>
          <p:nvPr/>
        </p:nvSpPr>
        <p:spPr>
          <a:xfrm flipH="1">
            <a:off x="8253413" y="1452563"/>
            <a:ext cx="103187" cy="2370137"/>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500"/>
                                        <p:tgtEl>
                                          <p:spTgt spid="66"/>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wipe(down)">
                                      <p:cBhvr>
                                        <p:cTn id="11" dur="500"/>
                                        <p:tgtEl>
                                          <p:spTgt spid="122"/>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21"/>
                                        </p:tgtEl>
                                        <p:attrNameLst>
                                          <p:attrName>style.visibility</p:attrName>
                                        </p:attrNameLst>
                                      </p:cBhvr>
                                      <p:to>
                                        <p:strVal val="visible"/>
                                      </p:to>
                                    </p:set>
                                    <p:animEffect transition="in" filter="wipe(left)">
                                      <p:cBhvr>
                                        <p:cTn id="15" dur="500"/>
                                        <p:tgtEl>
                                          <p:spTgt spid="121"/>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23"/>
                                        </p:tgtEl>
                                        <p:attrNameLst>
                                          <p:attrName>style.visibility</p:attrName>
                                        </p:attrNameLst>
                                      </p:cBhvr>
                                      <p:to>
                                        <p:strVal val="visible"/>
                                      </p:to>
                                    </p:set>
                                    <p:animEffect transition="in" filter="wipe(up)">
                                      <p:cBhvr>
                                        <p:cTn id="19" dur="500"/>
                                        <p:tgtEl>
                                          <p:spTgt spid="12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fade">
                                      <p:cBhvr>
                                        <p:cTn id="24" dur="500"/>
                                        <p:tgtEl>
                                          <p:spTgt spid="67"/>
                                        </p:tgtEl>
                                      </p:cBhvr>
                                    </p:animEffect>
                                  </p:childTnLst>
                                </p:cTn>
                              </p:par>
                            </p:childTnLst>
                          </p:cTn>
                        </p:par>
                        <p:par>
                          <p:cTn id="25" fill="hold">
                            <p:stCondLst>
                              <p:cond delay="500"/>
                            </p:stCondLst>
                            <p:childTnLst>
                              <p:par>
                                <p:cTn id="26" presetID="22" presetClass="entr" presetSubtype="4" fill="hold" nodeType="afterEffect">
                                  <p:stCondLst>
                                    <p:cond delay="0"/>
                                  </p:stCondLst>
                                  <p:childTnLst>
                                    <p:set>
                                      <p:cBhvr>
                                        <p:cTn id="27" dur="1" fill="hold">
                                          <p:stCondLst>
                                            <p:cond delay="0"/>
                                          </p:stCondLst>
                                        </p:cTn>
                                        <p:tgtEl>
                                          <p:spTgt spid="125"/>
                                        </p:tgtEl>
                                        <p:attrNameLst>
                                          <p:attrName>style.visibility</p:attrName>
                                        </p:attrNameLst>
                                      </p:cBhvr>
                                      <p:to>
                                        <p:strVal val="visible"/>
                                      </p:to>
                                    </p:set>
                                    <p:animEffect transition="in" filter="wipe(down)">
                                      <p:cBhvr>
                                        <p:cTn id="28" dur="500"/>
                                        <p:tgtEl>
                                          <p:spTgt spid="125"/>
                                        </p:tgtEl>
                                      </p:cBhvr>
                                    </p:animEffect>
                                  </p:childTnLst>
                                </p:cTn>
                              </p:par>
                            </p:childTnLst>
                          </p:cTn>
                        </p:par>
                        <p:par>
                          <p:cTn id="29" fill="hold">
                            <p:stCondLst>
                              <p:cond delay="1000"/>
                            </p:stCondLst>
                            <p:childTnLst>
                              <p:par>
                                <p:cTn id="30" presetID="22" presetClass="entr" presetSubtype="8" fill="hold" nodeType="afterEffect">
                                  <p:stCondLst>
                                    <p:cond delay="0"/>
                                  </p:stCondLst>
                                  <p:childTnLst>
                                    <p:set>
                                      <p:cBhvr>
                                        <p:cTn id="31" dur="1" fill="hold">
                                          <p:stCondLst>
                                            <p:cond delay="0"/>
                                          </p:stCondLst>
                                        </p:cTn>
                                        <p:tgtEl>
                                          <p:spTgt spid="124"/>
                                        </p:tgtEl>
                                        <p:attrNameLst>
                                          <p:attrName>style.visibility</p:attrName>
                                        </p:attrNameLst>
                                      </p:cBhvr>
                                      <p:to>
                                        <p:strVal val="visible"/>
                                      </p:to>
                                    </p:set>
                                    <p:animEffect transition="in" filter="wipe(left)">
                                      <p:cBhvr>
                                        <p:cTn id="32" dur="500"/>
                                        <p:tgtEl>
                                          <p:spTgt spid="124"/>
                                        </p:tgtEl>
                                      </p:cBhvr>
                                    </p:animEffect>
                                  </p:childTnLst>
                                </p:cTn>
                              </p:par>
                            </p:childTnLst>
                          </p:cTn>
                        </p:par>
                        <p:par>
                          <p:cTn id="33" fill="hold">
                            <p:stCondLst>
                              <p:cond delay="1500"/>
                            </p:stCondLst>
                            <p:childTnLst>
                              <p:par>
                                <p:cTn id="34" presetID="22" presetClass="entr" presetSubtype="1" fill="hold" nodeType="afterEffect">
                                  <p:stCondLst>
                                    <p:cond delay="0"/>
                                  </p:stCondLst>
                                  <p:childTnLst>
                                    <p:set>
                                      <p:cBhvr>
                                        <p:cTn id="35" dur="1" fill="hold">
                                          <p:stCondLst>
                                            <p:cond delay="0"/>
                                          </p:stCondLst>
                                        </p:cTn>
                                        <p:tgtEl>
                                          <p:spTgt spid="126"/>
                                        </p:tgtEl>
                                        <p:attrNameLst>
                                          <p:attrName>style.visibility</p:attrName>
                                        </p:attrNameLst>
                                      </p:cBhvr>
                                      <p:to>
                                        <p:strVal val="visible"/>
                                      </p:to>
                                    </p:set>
                                    <p:animEffect transition="in" filter="wipe(up)">
                                      <p:cBhvr>
                                        <p:cTn id="36" dur="500"/>
                                        <p:tgtEl>
                                          <p:spTgt spid="12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500"/>
                                        <p:tgtEl>
                                          <p:spTgt spid="68"/>
                                        </p:tgtEl>
                                      </p:cBhvr>
                                    </p:animEffect>
                                  </p:childTnLst>
                                </p:cTn>
                              </p:par>
                            </p:childTnLst>
                          </p:cTn>
                        </p:par>
                        <p:par>
                          <p:cTn id="42" fill="hold">
                            <p:stCondLst>
                              <p:cond delay="500"/>
                            </p:stCondLst>
                            <p:childTnLst>
                              <p:par>
                                <p:cTn id="43" presetID="22" presetClass="entr" presetSubtype="4" fill="hold" nodeType="afterEffect">
                                  <p:stCondLst>
                                    <p:cond delay="0"/>
                                  </p:stCondLst>
                                  <p:childTnLst>
                                    <p:set>
                                      <p:cBhvr>
                                        <p:cTn id="44" dur="1" fill="hold">
                                          <p:stCondLst>
                                            <p:cond delay="0"/>
                                          </p:stCondLst>
                                        </p:cTn>
                                        <p:tgtEl>
                                          <p:spTgt spid="128"/>
                                        </p:tgtEl>
                                        <p:attrNameLst>
                                          <p:attrName>style.visibility</p:attrName>
                                        </p:attrNameLst>
                                      </p:cBhvr>
                                      <p:to>
                                        <p:strVal val="visible"/>
                                      </p:to>
                                    </p:set>
                                    <p:animEffect transition="in" filter="wipe(down)">
                                      <p:cBhvr>
                                        <p:cTn id="45" dur="500"/>
                                        <p:tgtEl>
                                          <p:spTgt spid="128"/>
                                        </p:tgtEl>
                                      </p:cBhvr>
                                    </p:animEffec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127"/>
                                        </p:tgtEl>
                                        <p:attrNameLst>
                                          <p:attrName>style.visibility</p:attrName>
                                        </p:attrNameLst>
                                      </p:cBhvr>
                                      <p:to>
                                        <p:strVal val="visible"/>
                                      </p:to>
                                    </p:set>
                                    <p:animEffect transition="in" filter="wipe(left)">
                                      <p:cBhvr>
                                        <p:cTn id="49" dur="500"/>
                                        <p:tgtEl>
                                          <p:spTgt spid="127"/>
                                        </p:tgtEl>
                                      </p:cBhvr>
                                    </p:animEffect>
                                  </p:childTnLst>
                                </p:cTn>
                              </p:par>
                            </p:childTnLst>
                          </p:cTn>
                        </p:par>
                        <p:par>
                          <p:cTn id="50" fill="hold">
                            <p:stCondLst>
                              <p:cond delay="1500"/>
                            </p:stCondLst>
                            <p:childTnLst>
                              <p:par>
                                <p:cTn id="51" presetID="22" presetClass="entr" presetSubtype="1" fill="hold" nodeType="afterEffect">
                                  <p:stCondLst>
                                    <p:cond delay="0"/>
                                  </p:stCondLst>
                                  <p:childTnLst>
                                    <p:set>
                                      <p:cBhvr>
                                        <p:cTn id="52" dur="1" fill="hold">
                                          <p:stCondLst>
                                            <p:cond delay="0"/>
                                          </p:stCondLst>
                                        </p:cTn>
                                        <p:tgtEl>
                                          <p:spTgt spid="129"/>
                                        </p:tgtEl>
                                        <p:attrNameLst>
                                          <p:attrName>style.visibility</p:attrName>
                                        </p:attrNameLst>
                                      </p:cBhvr>
                                      <p:to>
                                        <p:strVal val="visible"/>
                                      </p:to>
                                    </p:set>
                                    <p:animEffect transition="in" filter="wipe(up)">
                                      <p:cBhvr>
                                        <p:cTn id="53"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animBg="1"/>
      <p:bldP spid="6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Comparing VEPA AND VEB</a:t>
            </a:r>
            <a:endParaRPr lang="en-AU" dirty="0"/>
          </a:p>
        </p:txBody>
      </p:sp>
      <p:sp>
        <p:nvSpPr>
          <p:cNvPr id="3" name="Rectangle 2"/>
          <p:cNvSpPr/>
          <p:nvPr/>
        </p:nvSpPr>
        <p:spPr>
          <a:xfrm>
            <a:off x="2389188" y="2454275"/>
            <a:ext cx="2057400" cy="2182812"/>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4" name="Straight Connector 3"/>
          <p:cNvCxnSpPr/>
          <p:nvPr/>
        </p:nvCxnSpPr>
        <p:spPr>
          <a:xfrm rot="5400000">
            <a:off x="2320131" y="2686844"/>
            <a:ext cx="21955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3" descr="C:\Users\User\Desktop\Dog &amp; Pony Show\Juniper\Juniper Template NEW\Juniper Icon Library PNGs\New Folder\L2_L3 Switch 2.png"/>
          <p:cNvPicPr>
            <a:picLocks noChangeAspect="1" noChangeArrowheads="1"/>
          </p:cNvPicPr>
          <p:nvPr/>
        </p:nvPicPr>
        <p:blipFill>
          <a:blip r:embed="rId3" cstate="print"/>
          <a:srcRect/>
          <a:stretch>
            <a:fillRect/>
          </a:stretch>
        </p:blipFill>
        <p:spPr bwMode="auto">
          <a:xfrm>
            <a:off x="3101975" y="1143000"/>
            <a:ext cx="631825" cy="631825"/>
          </a:xfrm>
          <a:prstGeom prst="rect">
            <a:avLst/>
          </a:prstGeom>
          <a:noFill/>
          <a:effectLst>
            <a:outerShdw blurRad="63500" sx="102000" sy="102000" algn="ctr" rotWithShape="0">
              <a:prstClr val="black">
                <a:alpha val="40000"/>
              </a:prstClr>
            </a:outerShdw>
          </a:effectLst>
        </p:spPr>
      </p:pic>
      <p:grpSp>
        <p:nvGrpSpPr>
          <p:cNvPr id="6" name="Group 142"/>
          <p:cNvGrpSpPr>
            <a:grpSpLocks/>
          </p:cNvGrpSpPr>
          <p:nvPr/>
        </p:nvGrpSpPr>
        <p:grpSpPr bwMode="auto">
          <a:xfrm>
            <a:off x="3165475" y="3632200"/>
            <a:ext cx="506413" cy="914400"/>
            <a:chOff x="4373117" y="3733800"/>
            <a:chExt cx="401638" cy="695325"/>
          </a:xfrm>
        </p:grpSpPr>
        <p:pic>
          <p:nvPicPr>
            <p:cNvPr id="7"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8"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9" name="Freeform 8"/>
          <p:cNvSpPr/>
          <p:nvPr/>
        </p:nvSpPr>
        <p:spPr>
          <a:xfrm>
            <a:off x="2762250" y="3444875"/>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10" name="Group 146"/>
          <p:cNvGrpSpPr>
            <a:grpSpLocks/>
          </p:cNvGrpSpPr>
          <p:nvPr/>
        </p:nvGrpSpPr>
        <p:grpSpPr bwMode="auto">
          <a:xfrm>
            <a:off x="2503488" y="3632200"/>
            <a:ext cx="533400" cy="914400"/>
            <a:chOff x="4373117" y="3733800"/>
            <a:chExt cx="401638" cy="695325"/>
          </a:xfrm>
        </p:grpSpPr>
        <p:pic>
          <p:nvPicPr>
            <p:cNvPr id="11"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12" name="TextBox 10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13" name="Picture 3" descr="C:\Users\User\Desktop\Dog &amp; Pony Show\Juniper\Juniper Template NEW\Juniper Icon Library PNGs\New Folder\L2_L3 Switch 2.png"/>
          <p:cNvPicPr>
            <a:picLocks noChangeAspect="1" noChangeArrowheads="1"/>
          </p:cNvPicPr>
          <p:nvPr/>
        </p:nvPicPr>
        <p:blipFill>
          <a:blip r:embed="rId3" cstate="print"/>
          <a:srcRect/>
          <a:stretch>
            <a:fillRect/>
          </a:stretch>
        </p:blipFill>
        <p:spPr bwMode="auto">
          <a:xfrm>
            <a:off x="3097213" y="2671762"/>
            <a:ext cx="631825" cy="631825"/>
          </a:xfrm>
          <a:prstGeom prst="rect">
            <a:avLst/>
          </a:prstGeom>
          <a:noFill/>
          <a:effectLst>
            <a:outerShdw blurRad="63500" sx="102000" sy="102000" algn="ctr" rotWithShape="0">
              <a:prstClr val="black">
                <a:alpha val="40000"/>
              </a:prstClr>
            </a:outerShdw>
          </a:effectLst>
        </p:spPr>
      </p:pic>
      <p:sp>
        <p:nvSpPr>
          <p:cNvPr id="14" name="Rectangle 108"/>
          <p:cNvSpPr>
            <a:spLocks noChangeArrowheads="1"/>
          </p:cNvSpPr>
          <p:nvPr/>
        </p:nvSpPr>
        <p:spPr bwMode="invGray">
          <a:xfrm>
            <a:off x="3113088" y="1970087"/>
            <a:ext cx="609600" cy="4270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grpSp>
        <p:nvGrpSpPr>
          <p:cNvPr id="15" name="Group 146"/>
          <p:cNvGrpSpPr>
            <a:grpSpLocks/>
          </p:cNvGrpSpPr>
          <p:nvPr/>
        </p:nvGrpSpPr>
        <p:grpSpPr bwMode="auto">
          <a:xfrm>
            <a:off x="3798888" y="3632200"/>
            <a:ext cx="533400" cy="914400"/>
            <a:chOff x="4373117" y="3733800"/>
            <a:chExt cx="401638" cy="695325"/>
          </a:xfrm>
        </p:grpSpPr>
        <p:pic>
          <p:nvPicPr>
            <p:cNvPr id="16"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17" name="TextBox 11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18" name="Freeform 17"/>
          <p:cNvSpPr/>
          <p:nvPr/>
        </p:nvSpPr>
        <p:spPr>
          <a:xfrm flipV="1">
            <a:off x="2741613" y="1527175"/>
            <a:ext cx="1357312" cy="76200"/>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19" name="Freeform 18"/>
          <p:cNvSpPr/>
          <p:nvPr/>
        </p:nvSpPr>
        <p:spPr>
          <a:xfrm flipH="1">
            <a:off x="2667000" y="1612900"/>
            <a:ext cx="98425" cy="2343150"/>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0" name="Freeform 19"/>
          <p:cNvSpPr/>
          <p:nvPr/>
        </p:nvSpPr>
        <p:spPr>
          <a:xfrm flipH="1">
            <a:off x="3970338" y="1593850"/>
            <a:ext cx="103187" cy="2370137"/>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 name="Rectangle 20"/>
          <p:cNvSpPr/>
          <p:nvPr/>
        </p:nvSpPr>
        <p:spPr>
          <a:xfrm>
            <a:off x="6324600" y="2454275"/>
            <a:ext cx="2057400" cy="2182812"/>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2" name="Straight Connector 21"/>
          <p:cNvCxnSpPr/>
          <p:nvPr/>
        </p:nvCxnSpPr>
        <p:spPr>
          <a:xfrm rot="5400000">
            <a:off x="6255543" y="2686844"/>
            <a:ext cx="21955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23" name="Picture 3" descr="C:\Users\User\Desktop\Dog &amp; Pony Show\Juniper\Juniper Template NEW\Juniper Icon Library PNGs\New Folder\L2_L3 Switch 2.png"/>
          <p:cNvPicPr>
            <a:picLocks noChangeAspect="1" noChangeArrowheads="1"/>
          </p:cNvPicPr>
          <p:nvPr/>
        </p:nvPicPr>
        <p:blipFill>
          <a:blip r:embed="rId3" cstate="print"/>
          <a:srcRect/>
          <a:stretch>
            <a:fillRect/>
          </a:stretch>
        </p:blipFill>
        <p:spPr bwMode="auto">
          <a:xfrm>
            <a:off x="7037387" y="1143000"/>
            <a:ext cx="631825" cy="631825"/>
          </a:xfrm>
          <a:prstGeom prst="rect">
            <a:avLst/>
          </a:prstGeom>
          <a:noFill/>
          <a:effectLst>
            <a:outerShdw blurRad="63500" sx="102000" sy="102000" algn="ctr" rotWithShape="0">
              <a:prstClr val="black">
                <a:alpha val="40000"/>
              </a:prstClr>
            </a:outerShdw>
          </a:effectLst>
        </p:spPr>
      </p:pic>
      <p:grpSp>
        <p:nvGrpSpPr>
          <p:cNvPr id="24" name="Group 142"/>
          <p:cNvGrpSpPr>
            <a:grpSpLocks/>
          </p:cNvGrpSpPr>
          <p:nvPr/>
        </p:nvGrpSpPr>
        <p:grpSpPr bwMode="auto">
          <a:xfrm>
            <a:off x="7100887" y="3632200"/>
            <a:ext cx="506413" cy="914400"/>
            <a:chOff x="4373117" y="3733800"/>
            <a:chExt cx="401638" cy="695325"/>
          </a:xfrm>
        </p:grpSpPr>
        <p:pic>
          <p:nvPicPr>
            <p:cNvPr id="25"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27" name="Freeform 26"/>
          <p:cNvSpPr/>
          <p:nvPr/>
        </p:nvSpPr>
        <p:spPr>
          <a:xfrm>
            <a:off x="6697662" y="3444875"/>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28" name="Group 146"/>
          <p:cNvGrpSpPr>
            <a:grpSpLocks/>
          </p:cNvGrpSpPr>
          <p:nvPr/>
        </p:nvGrpSpPr>
        <p:grpSpPr bwMode="auto">
          <a:xfrm>
            <a:off x="6438900" y="3632200"/>
            <a:ext cx="533400" cy="914400"/>
            <a:chOff x="4373117" y="3733800"/>
            <a:chExt cx="401638" cy="695325"/>
          </a:xfrm>
        </p:grpSpPr>
        <p:pic>
          <p:nvPicPr>
            <p:cNvPr id="29"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30" name="TextBox 10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31" name="Picture 3" descr="C:\Users\User\Desktop\Dog &amp; Pony Show\Juniper\Juniper Template NEW\Juniper Icon Library PNGs\New Folder\L2_L3 Switch 2.png"/>
          <p:cNvPicPr>
            <a:picLocks noChangeAspect="1" noChangeArrowheads="1"/>
          </p:cNvPicPr>
          <p:nvPr/>
        </p:nvPicPr>
        <p:blipFill>
          <a:blip r:embed="rId3" cstate="print"/>
          <a:srcRect/>
          <a:stretch>
            <a:fillRect/>
          </a:stretch>
        </p:blipFill>
        <p:spPr bwMode="auto">
          <a:xfrm>
            <a:off x="7032625" y="2671762"/>
            <a:ext cx="631825" cy="631825"/>
          </a:xfrm>
          <a:prstGeom prst="rect">
            <a:avLst/>
          </a:prstGeom>
          <a:noFill/>
          <a:effectLst>
            <a:outerShdw blurRad="63500" sx="102000" sy="102000" algn="ctr" rotWithShape="0">
              <a:prstClr val="black">
                <a:alpha val="40000"/>
              </a:prstClr>
            </a:outerShdw>
          </a:effectLst>
        </p:spPr>
      </p:pic>
      <p:sp>
        <p:nvSpPr>
          <p:cNvPr id="32" name="Rectangle 108"/>
          <p:cNvSpPr>
            <a:spLocks noChangeArrowheads="1"/>
          </p:cNvSpPr>
          <p:nvPr/>
        </p:nvSpPr>
        <p:spPr bwMode="invGray">
          <a:xfrm>
            <a:off x="7048500" y="1970087"/>
            <a:ext cx="609600" cy="4270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grpSp>
        <p:nvGrpSpPr>
          <p:cNvPr id="33" name="Group 146"/>
          <p:cNvGrpSpPr>
            <a:grpSpLocks/>
          </p:cNvGrpSpPr>
          <p:nvPr/>
        </p:nvGrpSpPr>
        <p:grpSpPr bwMode="auto">
          <a:xfrm>
            <a:off x="7734300" y="3632200"/>
            <a:ext cx="533400" cy="914400"/>
            <a:chOff x="4373117" y="3733800"/>
            <a:chExt cx="401638" cy="695325"/>
          </a:xfrm>
        </p:grpSpPr>
        <p:pic>
          <p:nvPicPr>
            <p:cNvPr id="34"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35" name="TextBox 11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36" name="Freeform 35"/>
          <p:cNvSpPr/>
          <p:nvPr/>
        </p:nvSpPr>
        <p:spPr>
          <a:xfrm flipV="1">
            <a:off x="6677025" y="1527175"/>
            <a:ext cx="1357312" cy="1585912"/>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37" name="Freeform 36"/>
          <p:cNvSpPr/>
          <p:nvPr/>
        </p:nvSpPr>
        <p:spPr>
          <a:xfrm flipH="1">
            <a:off x="6602411" y="3113086"/>
            <a:ext cx="103188" cy="842963"/>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38" name="Freeform 37"/>
          <p:cNvSpPr/>
          <p:nvPr/>
        </p:nvSpPr>
        <p:spPr>
          <a:xfrm flipH="1">
            <a:off x="7905750" y="3113087"/>
            <a:ext cx="95250" cy="850900"/>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39" name="TextBox 38"/>
          <p:cNvSpPr txBox="1"/>
          <p:nvPr/>
        </p:nvSpPr>
        <p:spPr>
          <a:xfrm>
            <a:off x="2133600" y="4713287"/>
            <a:ext cx="2590800" cy="1458913"/>
          </a:xfrm>
          <a:prstGeom prst="rect">
            <a:avLst/>
          </a:prstGeom>
          <a:solidFill>
            <a:srgbClr val="5D87A1"/>
          </a:solidFill>
          <a:ln>
            <a:solidFill>
              <a:schemeClr val="bg1">
                <a:lumMod val="85000"/>
                <a:lumOff val="15000"/>
              </a:schemeClr>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anchor="ctr"/>
          <a:lstStyle/>
          <a:p>
            <a:pPr algn="ctr" fontAlgn="auto">
              <a:spcBef>
                <a:spcPts val="0"/>
              </a:spcBef>
              <a:spcAft>
                <a:spcPts val="0"/>
              </a:spcAft>
              <a:defRPr/>
            </a:pPr>
            <a:r>
              <a:rPr lang="en-US" dirty="0" smtClean="0">
                <a:solidFill>
                  <a:schemeClr val="bg1"/>
                </a:solidFill>
              </a:rPr>
              <a:t>Virtual Ethernet Port  Aggregator (VEPA)</a:t>
            </a:r>
          </a:p>
          <a:p>
            <a:pPr algn="ctr" fontAlgn="auto">
              <a:spcBef>
                <a:spcPts val="0"/>
              </a:spcBef>
              <a:spcAft>
                <a:spcPts val="0"/>
              </a:spcAft>
              <a:defRPr/>
            </a:pPr>
            <a:r>
              <a:rPr lang="en-US" sz="1600" dirty="0" smtClean="0">
                <a:solidFill>
                  <a:schemeClr val="bg1"/>
                </a:solidFill>
              </a:rPr>
              <a:t>North – South optimized</a:t>
            </a:r>
          </a:p>
          <a:p>
            <a:pPr algn="ctr" fontAlgn="auto">
              <a:spcBef>
                <a:spcPts val="0"/>
              </a:spcBef>
              <a:spcAft>
                <a:spcPts val="0"/>
              </a:spcAft>
              <a:defRPr/>
            </a:pPr>
            <a:r>
              <a:rPr lang="en-US" sz="1600" dirty="0" smtClean="0">
                <a:solidFill>
                  <a:schemeClr val="bg1"/>
                </a:solidFill>
              </a:rPr>
              <a:t>Full functioned hardware switch</a:t>
            </a:r>
            <a:endParaRPr lang="en-US" sz="1600" dirty="0">
              <a:solidFill>
                <a:schemeClr val="bg1"/>
              </a:solidFill>
            </a:endParaRPr>
          </a:p>
        </p:txBody>
      </p:sp>
      <p:sp>
        <p:nvSpPr>
          <p:cNvPr id="40" name="TextBox 39"/>
          <p:cNvSpPr txBox="1"/>
          <p:nvPr/>
        </p:nvSpPr>
        <p:spPr>
          <a:xfrm>
            <a:off x="6096000" y="4713287"/>
            <a:ext cx="2590800" cy="1458913"/>
          </a:xfrm>
          <a:prstGeom prst="rect">
            <a:avLst/>
          </a:prstGeom>
          <a:solidFill>
            <a:srgbClr val="5D87A1"/>
          </a:solidFill>
          <a:ln>
            <a:solidFill>
              <a:schemeClr val="bg1">
                <a:lumMod val="85000"/>
                <a:lumOff val="15000"/>
              </a:schemeClr>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anchor="ctr"/>
          <a:lstStyle/>
          <a:p>
            <a:pPr algn="ctr" fontAlgn="auto">
              <a:spcBef>
                <a:spcPts val="0"/>
              </a:spcBef>
              <a:spcAft>
                <a:spcPts val="0"/>
              </a:spcAft>
              <a:defRPr/>
            </a:pPr>
            <a:r>
              <a:rPr lang="en-US" dirty="0" smtClean="0">
                <a:solidFill>
                  <a:schemeClr val="bg1"/>
                </a:solidFill>
              </a:rPr>
              <a:t>Virtual Ethernet Bridge (VEB)</a:t>
            </a:r>
          </a:p>
          <a:p>
            <a:pPr algn="ctr" fontAlgn="auto">
              <a:spcBef>
                <a:spcPts val="0"/>
              </a:spcBef>
              <a:spcAft>
                <a:spcPts val="0"/>
              </a:spcAft>
              <a:defRPr/>
            </a:pPr>
            <a:r>
              <a:rPr lang="en-US" sz="1600" dirty="0" smtClean="0">
                <a:solidFill>
                  <a:schemeClr val="bg1"/>
                </a:solidFill>
              </a:rPr>
              <a:t>East – West optimized</a:t>
            </a:r>
          </a:p>
          <a:p>
            <a:pPr algn="ctr" fontAlgn="auto">
              <a:spcBef>
                <a:spcPts val="0"/>
              </a:spcBef>
              <a:spcAft>
                <a:spcPts val="0"/>
              </a:spcAft>
              <a:defRPr/>
            </a:pPr>
            <a:r>
              <a:rPr lang="en-US" sz="1600" dirty="0" smtClean="0">
                <a:solidFill>
                  <a:schemeClr val="bg1"/>
                </a:solidFill>
              </a:rPr>
              <a:t>Limited function software switch</a:t>
            </a:r>
            <a:endParaRPr lang="en-US" sz="1600" dirty="0">
              <a:solidFill>
                <a:schemeClr val="bg1"/>
              </a:solidFill>
            </a:endParaRPr>
          </a:p>
        </p:txBody>
      </p:sp>
      <p:grpSp>
        <p:nvGrpSpPr>
          <p:cNvPr id="53" name="Group 52"/>
          <p:cNvGrpSpPr/>
          <p:nvPr/>
        </p:nvGrpSpPr>
        <p:grpSpPr>
          <a:xfrm>
            <a:off x="3199606" y="991394"/>
            <a:ext cx="383382" cy="1981200"/>
            <a:chOff x="379412" y="1144588"/>
            <a:chExt cx="383382" cy="1981200"/>
          </a:xfrm>
        </p:grpSpPr>
        <p:cxnSp>
          <p:nvCxnSpPr>
            <p:cNvPr id="42" name="Straight Arrow Connector 41"/>
            <p:cNvCxnSpPr/>
            <p:nvPr/>
          </p:nvCxnSpPr>
          <p:spPr>
            <a:xfrm rot="5400000">
              <a:off x="-610394" y="2134394"/>
              <a:ext cx="1981200" cy="1588"/>
            </a:xfrm>
            <a:prstGeom prst="straightConnector1">
              <a:avLst/>
            </a:prstGeom>
            <a:ln w="50800">
              <a:solidFill>
                <a:schemeClr val="tx2"/>
              </a:solidFill>
              <a:headEnd type="none" w="med" len="sm"/>
              <a:tailEnd type="none" w="med" len="sm"/>
            </a:ln>
          </p:spPr>
          <p:style>
            <a:lnRef idx="2">
              <a:schemeClr val="accent3"/>
            </a:lnRef>
            <a:fillRef idx="0">
              <a:schemeClr val="accent3"/>
            </a:fillRef>
            <a:effectRef idx="1">
              <a:schemeClr val="accent3"/>
            </a:effectRef>
            <a:fontRef idx="minor">
              <a:schemeClr val="tx1"/>
            </a:fontRef>
          </p:style>
        </p:cxnSp>
        <p:cxnSp>
          <p:nvCxnSpPr>
            <p:cNvPr id="49" name="Straight Arrow Connector 48"/>
            <p:cNvCxnSpPr/>
            <p:nvPr/>
          </p:nvCxnSpPr>
          <p:spPr>
            <a:xfrm rot="5400000">
              <a:off x="114300" y="2476500"/>
              <a:ext cx="1295400" cy="1588"/>
            </a:xfrm>
            <a:prstGeom prst="straightConnector1">
              <a:avLst/>
            </a:prstGeom>
            <a:ln w="50800">
              <a:solidFill>
                <a:schemeClr val="tx2"/>
              </a:solidFill>
              <a:headEnd type="arrow" w="med" len="sm"/>
              <a:tailEnd type="none" w="med" len="sm"/>
            </a:ln>
          </p:spPr>
          <p:style>
            <a:lnRef idx="2">
              <a:schemeClr val="accent3"/>
            </a:lnRef>
            <a:fillRef idx="0">
              <a:schemeClr val="accent3"/>
            </a:fillRef>
            <a:effectRef idx="1">
              <a:schemeClr val="accent3"/>
            </a:effectRef>
            <a:fontRef idx="minor">
              <a:schemeClr val="tx1"/>
            </a:fontRef>
          </p:style>
        </p:cxnSp>
        <p:sp>
          <p:nvSpPr>
            <p:cNvPr id="50" name="Freeform 49"/>
            <p:cNvSpPr/>
            <p:nvPr/>
          </p:nvSpPr>
          <p:spPr>
            <a:xfrm flipV="1">
              <a:off x="381000" y="3048000"/>
              <a:ext cx="381000" cy="76200"/>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chemeClr val="tx2"/>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grpSp>
      <p:grpSp>
        <p:nvGrpSpPr>
          <p:cNvPr id="54" name="Group 53"/>
          <p:cNvGrpSpPr/>
          <p:nvPr/>
        </p:nvGrpSpPr>
        <p:grpSpPr>
          <a:xfrm>
            <a:off x="7162006" y="991394"/>
            <a:ext cx="383382" cy="1981200"/>
            <a:chOff x="379412" y="1144588"/>
            <a:chExt cx="383382" cy="1981200"/>
          </a:xfrm>
        </p:grpSpPr>
        <p:cxnSp>
          <p:nvCxnSpPr>
            <p:cNvPr id="55" name="Straight Arrow Connector 54"/>
            <p:cNvCxnSpPr/>
            <p:nvPr/>
          </p:nvCxnSpPr>
          <p:spPr>
            <a:xfrm rot="5400000">
              <a:off x="-610394" y="2134394"/>
              <a:ext cx="1981200" cy="1588"/>
            </a:xfrm>
            <a:prstGeom prst="straightConnector1">
              <a:avLst/>
            </a:prstGeom>
            <a:ln w="50800">
              <a:solidFill>
                <a:schemeClr val="tx2"/>
              </a:solidFill>
              <a:headEnd type="none" w="med" len="sm"/>
              <a:tailEnd type="none" w="med" len="sm"/>
            </a:ln>
          </p:spPr>
          <p:style>
            <a:lnRef idx="2">
              <a:schemeClr val="accent3"/>
            </a:lnRef>
            <a:fillRef idx="0">
              <a:schemeClr val="accent3"/>
            </a:fillRef>
            <a:effectRef idx="1">
              <a:schemeClr val="accent3"/>
            </a:effectRef>
            <a:fontRef idx="minor">
              <a:schemeClr val="tx1"/>
            </a:fontRef>
          </p:style>
        </p:cxnSp>
        <p:cxnSp>
          <p:nvCxnSpPr>
            <p:cNvPr id="56" name="Straight Arrow Connector 55"/>
            <p:cNvCxnSpPr/>
            <p:nvPr/>
          </p:nvCxnSpPr>
          <p:spPr>
            <a:xfrm rot="5400000">
              <a:off x="114300" y="2476500"/>
              <a:ext cx="1295400" cy="1588"/>
            </a:xfrm>
            <a:prstGeom prst="straightConnector1">
              <a:avLst/>
            </a:prstGeom>
            <a:ln w="50800">
              <a:solidFill>
                <a:schemeClr val="tx2"/>
              </a:solidFill>
              <a:headEnd type="arrow" w="med" len="sm"/>
              <a:tailEnd type="none" w="med" len="sm"/>
            </a:ln>
          </p:spPr>
          <p:style>
            <a:lnRef idx="2">
              <a:schemeClr val="accent3"/>
            </a:lnRef>
            <a:fillRef idx="0">
              <a:schemeClr val="accent3"/>
            </a:fillRef>
            <a:effectRef idx="1">
              <a:schemeClr val="accent3"/>
            </a:effectRef>
            <a:fontRef idx="minor">
              <a:schemeClr val="tx1"/>
            </a:fontRef>
          </p:style>
        </p:cxnSp>
        <p:sp>
          <p:nvSpPr>
            <p:cNvPr id="57" name="Freeform 56"/>
            <p:cNvSpPr/>
            <p:nvPr/>
          </p:nvSpPr>
          <p:spPr>
            <a:xfrm flipV="1">
              <a:off x="381000" y="3048000"/>
              <a:ext cx="381000" cy="76200"/>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chemeClr val="tx2"/>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grpSp>
      <p:grpSp>
        <p:nvGrpSpPr>
          <p:cNvPr id="70" name="Group 69"/>
          <p:cNvGrpSpPr/>
          <p:nvPr/>
        </p:nvGrpSpPr>
        <p:grpSpPr>
          <a:xfrm>
            <a:off x="3276600" y="2667000"/>
            <a:ext cx="381000" cy="381000"/>
            <a:chOff x="4038600" y="1447800"/>
            <a:chExt cx="381000" cy="381000"/>
          </a:xfrm>
        </p:grpSpPr>
        <p:cxnSp>
          <p:nvCxnSpPr>
            <p:cNvPr id="67" name="Straight Connector 66"/>
            <p:cNvCxnSpPr/>
            <p:nvPr/>
          </p:nvCxnSpPr>
          <p:spPr>
            <a:xfrm rot="16200000" flipH="1">
              <a:off x="4038600" y="1447800"/>
              <a:ext cx="381000" cy="3810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4038600" y="1447800"/>
              <a:ext cx="381000" cy="3810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7239000" y="2667000"/>
            <a:ext cx="381000" cy="381000"/>
            <a:chOff x="4038600" y="1447800"/>
            <a:chExt cx="381000" cy="381000"/>
          </a:xfrm>
        </p:grpSpPr>
        <p:cxnSp>
          <p:nvCxnSpPr>
            <p:cNvPr id="72" name="Straight Connector 71"/>
            <p:cNvCxnSpPr/>
            <p:nvPr/>
          </p:nvCxnSpPr>
          <p:spPr>
            <a:xfrm rot="16200000" flipH="1">
              <a:off x="4038600" y="1447800"/>
              <a:ext cx="381000" cy="3810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4038600" y="1447800"/>
              <a:ext cx="381000" cy="3810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75" name="Straight Connector 74"/>
          <p:cNvCxnSpPr/>
          <p:nvPr/>
        </p:nvCxnSpPr>
        <p:spPr>
          <a:xfrm rot="5400000" flipH="1" flipV="1">
            <a:off x="1562100" y="2476500"/>
            <a:ext cx="2971800" cy="0"/>
          </a:xfrm>
          <a:prstGeom prst="line">
            <a:avLst/>
          </a:pr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cxnSp>
      <p:cxnSp>
        <p:nvCxnSpPr>
          <p:cNvPr id="78" name="Straight Connector 77"/>
          <p:cNvCxnSpPr/>
          <p:nvPr/>
        </p:nvCxnSpPr>
        <p:spPr>
          <a:xfrm rot="5400000" flipH="1" flipV="1">
            <a:off x="5524500" y="2476500"/>
            <a:ext cx="2971800" cy="0"/>
          </a:xfrm>
          <a:prstGeom prst="line">
            <a:avLst/>
          </a:pr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cxnSp>
      <p:sp>
        <p:nvSpPr>
          <p:cNvPr id="79" name="Rectangle 78"/>
          <p:cNvSpPr/>
          <p:nvPr/>
        </p:nvSpPr>
        <p:spPr>
          <a:xfrm>
            <a:off x="0" y="2590800"/>
            <a:ext cx="2403222" cy="646331"/>
          </a:xfrm>
          <a:prstGeom prst="rect">
            <a:avLst/>
          </a:prstGeom>
        </p:spPr>
        <p:txBody>
          <a:bodyPr wrap="none">
            <a:spAutoFit/>
          </a:bodyPr>
          <a:lstStyle/>
          <a:p>
            <a:r>
              <a:rPr lang="en-AU" b="1" dirty="0" smtClean="0"/>
              <a:t>Hypervisor/software</a:t>
            </a:r>
          </a:p>
          <a:p>
            <a:pPr algn="r"/>
            <a:r>
              <a:rPr lang="en-AU" b="1" dirty="0" smtClean="0"/>
              <a:t>switch</a:t>
            </a:r>
          </a:p>
        </p:txBody>
      </p:sp>
      <p:sp>
        <p:nvSpPr>
          <p:cNvPr id="80" name="Rectangle 79"/>
          <p:cNvSpPr/>
          <p:nvPr/>
        </p:nvSpPr>
        <p:spPr>
          <a:xfrm>
            <a:off x="362394" y="1320225"/>
            <a:ext cx="1903085" cy="369332"/>
          </a:xfrm>
          <a:prstGeom prst="rect">
            <a:avLst/>
          </a:prstGeom>
        </p:spPr>
        <p:txBody>
          <a:bodyPr wrap="none">
            <a:spAutoFit/>
          </a:bodyPr>
          <a:lstStyle/>
          <a:p>
            <a:pPr algn="r"/>
            <a:r>
              <a:rPr lang="en-AU" b="1" dirty="0" smtClean="0"/>
              <a:t>Physical switch</a:t>
            </a:r>
          </a:p>
        </p:txBody>
      </p:sp>
      <p:sp>
        <p:nvSpPr>
          <p:cNvPr id="59" name="Rectangle 58"/>
          <p:cNvSpPr/>
          <p:nvPr/>
        </p:nvSpPr>
        <p:spPr>
          <a:xfrm>
            <a:off x="3733800" y="990600"/>
            <a:ext cx="2082621" cy="646331"/>
          </a:xfrm>
          <a:prstGeom prst="rect">
            <a:avLst/>
          </a:prstGeom>
        </p:spPr>
        <p:txBody>
          <a:bodyPr wrap="none">
            <a:spAutoFit/>
          </a:bodyPr>
          <a:lstStyle/>
          <a:p>
            <a:pPr algn="r"/>
            <a:r>
              <a:rPr lang="en-AU" b="1" dirty="0" smtClean="0"/>
              <a:t>Network services</a:t>
            </a:r>
          </a:p>
          <a:p>
            <a:r>
              <a:rPr lang="en-AU" b="1" dirty="0" smtClean="0"/>
              <a:t>in hardware</a:t>
            </a:r>
          </a:p>
        </p:txBody>
      </p:sp>
      <p:sp>
        <p:nvSpPr>
          <p:cNvPr id="60" name="Rectangle 59"/>
          <p:cNvSpPr/>
          <p:nvPr/>
        </p:nvSpPr>
        <p:spPr>
          <a:xfrm>
            <a:off x="4572000" y="2667000"/>
            <a:ext cx="2082621" cy="646331"/>
          </a:xfrm>
          <a:prstGeom prst="rect">
            <a:avLst/>
          </a:prstGeom>
        </p:spPr>
        <p:txBody>
          <a:bodyPr wrap="none">
            <a:spAutoFit/>
          </a:bodyPr>
          <a:lstStyle/>
          <a:p>
            <a:pPr algn="r"/>
            <a:r>
              <a:rPr lang="en-AU" b="1" dirty="0" smtClean="0"/>
              <a:t>Network services</a:t>
            </a:r>
          </a:p>
          <a:p>
            <a:pPr algn="r"/>
            <a:r>
              <a:rPr lang="en-AU" b="1" dirty="0" smtClean="0"/>
              <a:t>in software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down)">
                                      <p:cBhvr>
                                        <p:cTn id="19" dur="500"/>
                                        <p:tgtEl>
                                          <p:spTgt spid="37"/>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ipe(up)">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Box 55"/>
          <p:cNvSpPr txBox="1">
            <a:spLocks noChangeArrowheads="1"/>
          </p:cNvSpPr>
          <p:nvPr/>
        </p:nvSpPr>
        <p:spPr bwMode="auto">
          <a:xfrm>
            <a:off x="6092825" y="1066800"/>
            <a:ext cx="1219200" cy="51054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29" name="TextBox 54"/>
          <p:cNvSpPr txBox="1">
            <a:spLocks noChangeArrowheads="1"/>
          </p:cNvSpPr>
          <p:nvPr/>
        </p:nvSpPr>
        <p:spPr bwMode="auto">
          <a:xfrm>
            <a:off x="4797425" y="1066800"/>
            <a:ext cx="1219200" cy="51054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30" name="TextBox 53"/>
          <p:cNvSpPr txBox="1">
            <a:spLocks noChangeArrowheads="1"/>
          </p:cNvSpPr>
          <p:nvPr/>
        </p:nvSpPr>
        <p:spPr bwMode="auto">
          <a:xfrm>
            <a:off x="3505200" y="1066800"/>
            <a:ext cx="1219200" cy="51054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102" name="Rectangle 101"/>
          <p:cNvSpPr/>
          <p:nvPr/>
        </p:nvSpPr>
        <p:spPr>
          <a:xfrm>
            <a:off x="3505200" y="2057400"/>
            <a:ext cx="12192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 name="Rectangle 102"/>
          <p:cNvSpPr/>
          <p:nvPr/>
        </p:nvSpPr>
        <p:spPr>
          <a:xfrm>
            <a:off x="3505200" y="5722938"/>
            <a:ext cx="1219200" cy="4492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4" name="Rectangle 103"/>
          <p:cNvSpPr/>
          <p:nvPr/>
        </p:nvSpPr>
        <p:spPr>
          <a:xfrm>
            <a:off x="4800600" y="5722938"/>
            <a:ext cx="1219200" cy="4492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2" name="Rectangle 71"/>
          <p:cNvSpPr/>
          <p:nvPr/>
        </p:nvSpPr>
        <p:spPr>
          <a:xfrm>
            <a:off x="6130925" y="1109663"/>
            <a:ext cx="1143000" cy="914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835525" y="1109663"/>
            <a:ext cx="1143000" cy="914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3548063" y="1109663"/>
            <a:ext cx="1143000" cy="914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pPr>
              <a:defRPr/>
            </a:pPr>
            <a:r>
              <a:t>Comparison of options</a:t>
            </a:r>
            <a:endParaRPr/>
          </a:p>
        </p:txBody>
      </p:sp>
      <p:sp>
        <p:nvSpPr>
          <p:cNvPr id="16" name="Oval 15"/>
          <p:cNvSpPr/>
          <p:nvPr/>
        </p:nvSpPr>
        <p:spPr>
          <a:xfrm>
            <a:off x="3855080" y="1143000"/>
            <a:ext cx="519440" cy="523671"/>
          </a:xfrm>
          <a:prstGeom prst="ellipse">
            <a:avLst/>
          </a:prstGeom>
          <a:solidFill>
            <a:schemeClr val="accent5"/>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dirty="0"/>
              <a:t>1</a:t>
            </a:r>
          </a:p>
        </p:txBody>
      </p:sp>
      <p:sp>
        <p:nvSpPr>
          <p:cNvPr id="17" name="Oval 16"/>
          <p:cNvSpPr/>
          <p:nvPr/>
        </p:nvSpPr>
        <p:spPr>
          <a:xfrm>
            <a:off x="5147759" y="1143000"/>
            <a:ext cx="519440" cy="523671"/>
          </a:xfrm>
          <a:prstGeom prst="ellipse">
            <a:avLst/>
          </a:prstGeom>
          <a:solidFill>
            <a:schemeClr val="accent5"/>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dirty="0"/>
              <a:t>2</a:t>
            </a:r>
          </a:p>
        </p:txBody>
      </p:sp>
      <p:sp>
        <p:nvSpPr>
          <p:cNvPr id="18" name="Oval 17"/>
          <p:cNvSpPr/>
          <p:nvPr/>
        </p:nvSpPr>
        <p:spPr>
          <a:xfrm>
            <a:off x="6443159" y="1143000"/>
            <a:ext cx="519440" cy="523671"/>
          </a:xfrm>
          <a:prstGeom prst="ellipse">
            <a:avLst/>
          </a:prstGeom>
          <a:solidFill>
            <a:schemeClr val="accent5"/>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dirty="0"/>
              <a:t>3</a:t>
            </a:r>
          </a:p>
        </p:txBody>
      </p:sp>
      <p:sp>
        <p:nvSpPr>
          <p:cNvPr id="26724" name="TextBox 75"/>
          <p:cNvSpPr txBox="1">
            <a:spLocks noChangeArrowheads="1"/>
          </p:cNvSpPr>
          <p:nvPr/>
        </p:nvSpPr>
        <p:spPr bwMode="auto">
          <a:xfrm>
            <a:off x="1600200" y="2057400"/>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725" name="TextBox 10"/>
          <p:cNvSpPr txBox="1">
            <a:spLocks noChangeArrowheads="1"/>
          </p:cNvSpPr>
          <p:nvPr/>
        </p:nvSpPr>
        <p:spPr bwMode="auto">
          <a:xfrm>
            <a:off x="1600200" y="2147501"/>
            <a:ext cx="2133600" cy="276999"/>
          </a:xfrm>
          <a:prstGeom prst="rect">
            <a:avLst/>
          </a:prstGeom>
          <a:noFill/>
          <a:ln w="9525">
            <a:noFill/>
            <a:miter lim="800000"/>
            <a:headEnd/>
            <a:tailEnd/>
          </a:ln>
        </p:spPr>
        <p:txBody>
          <a:bodyPr>
            <a:spAutoFit/>
          </a:bodyPr>
          <a:lstStyle/>
          <a:p>
            <a:r>
              <a:rPr lang="en-US" sz="1200" b="1"/>
              <a:t>Switching done in</a:t>
            </a:r>
          </a:p>
        </p:txBody>
      </p:sp>
      <p:sp>
        <p:nvSpPr>
          <p:cNvPr id="26726" name="TextBox 23"/>
          <p:cNvSpPr txBox="1">
            <a:spLocks noChangeArrowheads="1"/>
          </p:cNvSpPr>
          <p:nvPr/>
        </p:nvSpPr>
        <p:spPr bwMode="auto">
          <a:xfrm>
            <a:off x="3581400" y="2155195"/>
            <a:ext cx="1066800" cy="261610"/>
          </a:xfrm>
          <a:prstGeom prst="rect">
            <a:avLst/>
          </a:prstGeom>
          <a:noFill/>
          <a:ln w="9525">
            <a:noFill/>
            <a:miter lim="800000"/>
            <a:headEnd/>
            <a:tailEnd/>
          </a:ln>
        </p:spPr>
        <p:txBody>
          <a:bodyPr>
            <a:spAutoFit/>
          </a:bodyPr>
          <a:lstStyle/>
          <a:p>
            <a:pPr algn="ctr"/>
            <a:r>
              <a:rPr lang="en-US" sz="1100"/>
              <a:t>Software</a:t>
            </a:r>
          </a:p>
        </p:txBody>
      </p:sp>
      <p:sp>
        <p:nvSpPr>
          <p:cNvPr id="26727" name="TextBox 24"/>
          <p:cNvSpPr txBox="1">
            <a:spLocks noChangeArrowheads="1"/>
          </p:cNvSpPr>
          <p:nvPr/>
        </p:nvSpPr>
        <p:spPr bwMode="auto">
          <a:xfrm>
            <a:off x="4876800" y="2155195"/>
            <a:ext cx="1066800" cy="261610"/>
          </a:xfrm>
          <a:prstGeom prst="rect">
            <a:avLst/>
          </a:prstGeom>
          <a:noFill/>
          <a:ln w="9525">
            <a:noFill/>
            <a:miter lim="800000"/>
            <a:headEnd/>
            <a:tailEnd/>
          </a:ln>
        </p:spPr>
        <p:txBody>
          <a:bodyPr>
            <a:spAutoFit/>
          </a:bodyPr>
          <a:lstStyle/>
          <a:p>
            <a:pPr algn="ctr"/>
            <a:r>
              <a:rPr lang="en-US" sz="1100"/>
              <a:t>Hardware</a:t>
            </a:r>
          </a:p>
        </p:txBody>
      </p:sp>
      <p:sp>
        <p:nvSpPr>
          <p:cNvPr id="26728" name="TextBox 25"/>
          <p:cNvSpPr txBox="1">
            <a:spLocks noChangeArrowheads="1"/>
          </p:cNvSpPr>
          <p:nvPr/>
        </p:nvSpPr>
        <p:spPr bwMode="auto">
          <a:xfrm>
            <a:off x="6248400" y="2155195"/>
            <a:ext cx="908958" cy="261610"/>
          </a:xfrm>
          <a:prstGeom prst="rect">
            <a:avLst/>
          </a:prstGeom>
          <a:noFill/>
          <a:ln w="9525">
            <a:noFill/>
            <a:miter lim="800000"/>
            <a:headEnd/>
            <a:tailEnd/>
          </a:ln>
        </p:spPr>
        <p:txBody>
          <a:bodyPr>
            <a:spAutoFit/>
          </a:bodyPr>
          <a:lstStyle/>
          <a:p>
            <a:pPr algn="ctr"/>
            <a:r>
              <a:rPr lang="en-US" sz="1100"/>
              <a:t>Hardware</a:t>
            </a:r>
          </a:p>
        </p:txBody>
      </p:sp>
      <p:grpSp>
        <p:nvGrpSpPr>
          <p:cNvPr id="26664" name="Group 95"/>
          <p:cNvGrpSpPr>
            <a:grpSpLocks/>
          </p:cNvGrpSpPr>
          <p:nvPr/>
        </p:nvGrpSpPr>
        <p:grpSpPr bwMode="auto">
          <a:xfrm>
            <a:off x="1600200" y="3049588"/>
            <a:ext cx="5791200" cy="631825"/>
            <a:chOff x="381000" y="3038475"/>
            <a:chExt cx="5791200" cy="631372"/>
          </a:xfrm>
        </p:grpSpPr>
        <p:sp>
          <p:nvSpPr>
            <p:cNvPr id="26710" name="TextBox 77"/>
            <p:cNvSpPr txBox="1">
              <a:spLocks noChangeArrowheads="1"/>
            </p:cNvSpPr>
            <p:nvPr/>
          </p:nvSpPr>
          <p:spPr bwMode="auto">
            <a:xfrm>
              <a:off x="381000" y="3038475"/>
              <a:ext cx="5791200" cy="631372"/>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711" name="TextBox 12"/>
            <p:cNvSpPr txBox="1">
              <a:spLocks noChangeArrowheads="1"/>
            </p:cNvSpPr>
            <p:nvPr/>
          </p:nvSpPr>
          <p:spPr bwMode="auto">
            <a:xfrm>
              <a:off x="381000" y="3123329"/>
              <a:ext cx="2133600" cy="461665"/>
            </a:xfrm>
            <a:prstGeom prst="rect">
              <a:avLst/>
            </a:prstGeom>
            <a:noFill/>
            <a:ln w="9525">
              <a:noFill/>
              <a:miter lim="800000"/>
              <a:headEnd/>
              <a:tailEnd/>
            </a:ln>
          </p:spPr>
          <p:txBody>
            <a:bodyPr>
              <a:spAutoFit/>
            </a:bodyPr>
            <a:lstStyle/>
            <a:p>
              <a:r>
                <a:rPr lang="en-US" sz="1200" b="1"/>
                <a:t>Customer’s Time to </a:t>
              </a:r>
              <a:br>
                <a:rPr lang="en-US" sz="1200" b="1"/>
              </a:br>
              <a:r>
                <a:rPr lang="en-US" sz="1200" b="1"/>
                <a:t>adopt solution</a:t>
              </a:r>
            </a:p>
          </p:txBody>
        </p:sp>
        <p:sp>
          <p:nvSpPr>
            <p:cNvPr id="26712" name="TextBox 33"/>
            <p:cNvSpPr txBox="1">
              <a:spLocks noChangeArrowheads="1"/>
            </p:cNvSpPr>
            <p:nvPr/>
          </p:nvSpPr>
          <p:spPr bwMode="auto">
            <a:xfrm>
              <a:off x="2057400" y="3054079"/>
              <a:ext cx="1524000" cy="600164"/>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Low – comes in-</a:t>
              </a:r>
              <a:br>
                <a:rPr lang="en-US" sz="1100">
                  <a:cs typeface="Times New Roman" pitchFamily="18" charset="0"/>
                </a:rPr>
              </a:br>
              <a:r>
                <a:rPr lang="en-US" sz="1100">
                  <a:cs typeface="Times New Roman" pitchFamily="18" charset="0"/>
                </a:rPr>
                <a:t> built with </a:t>
              </a:r>
              <a:br>
                <a:rPr lang="en-US" sz="1100">
                  <a:cs typeface="Times New Roman" pitchFamily="18" charset="0"/>
                </a:rPr>
              </a:br>
              <a:r>
                <a:rPr lang="en-US" sz="1100">
                  <a:cs typeface="Times New Roman" pitchFamily="18" charset="0"/>
                </a:rPr>
                <a:t>hypervisor</a:t>
              </a:r>
              <a:endParaRPr lang="en-US" sz="1100">
                <a:latin typeface="Times New Roman" pitchFamily="18" charset="0"/>
                <a:cs typeface="Times New Roman" pitchFamily="18" charset="0"/>
              </a:endParaRPr>
            </a:p>
          </p:txBody>
        </p:sp>
        <p:sp>
          <p:nvSpPr>
            <p:cNvPr id="26713" name="TextBox 34"/>
            <p:cNvSpPr txBox="1">
              <a:spLocks noChangeArrowheads="1"/>
            </p:cNvSpPr>
            <p:nvPr/>
          </p:nvSpPr>
          <p:spPr bwMode="auto">
            <a:xfrm>
              <a:off x="3733800" y="3223356"/>
              <a:ext cx="9906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Unknown</a:t>
              </a:r>
              <a:endParaRPr lang="en-US" sz="1100">
                <a:latin typeface="Times New Roman" pitchFamily="18" charset="0"/>
                <a:cs typeface="Times New Roman" pitchFamily="18" charset="0"/>
              </a:endParaRPr>
            </a:p>
          </p:txBody>
        </p:sp>
        <p:sp>
          <p:nvSpPr>
            <p:cNvPr id="26714" name="TextBox 35"/>
            <p:cNvSpPr txBox="1">
              <a:spLocks noChangeArrowheads="1"/>
            </p:cNvSpPr>
            <p:nvPr/>
          </p:nvSpPr>
          <p:spPr bwMode="auto">
            <a:xfrm>
              <a:off x="4912179" y="3054079"/>
              <a:ext cx="1143000" cy="600164"/>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Low - simple software upgrade</a:t>
              </a:r>
              <a:endParaRPr lang="en-US" sz="1100">
                <a:latin typeface="Times New Roman" pitchFamily="18" charset="0"/>
                <a:cs typeface="Times New Roman" pitchFamily="18" charset="0"/>
              </a:endParaRPr>
            </a:p>
          </p:txBody>
        </p:sp>
      </p:grpSp>
      <p:grpSp>
        <p:nvGrpSpPr>
          <p:cNvPr id="26665" name="Group 98"/>
          <p:cNvGrpSpPr>
            <a:grpSpLocks/>
          </p:cNvGrpSpPr>
          <p:nvPr/>
        </p:nvGrpSpPr>
        <p:grpSpPr bwMode="auto">
          <a:xfrm>
            <a:off x="1600200" y="4721225"/>
            <a:ext cx="5791200" cy="457200"/>
            <a:chOff x="381000" y="4714875"/>
            <a:chExt cx="5791200" cy="457200"/>
          </a:xfrm>
        </p:grpSpPr>
        <p:sp>
          <p:nvSpPr>
            <p:cNvPr id="26703" name="TextBox 80"/>
            <p:cNvSpPr txBox="1">
              <a:spLocks noChangeArrowheads="1"/>
            </p:cNvSpPr>
            <p:nvPr/>
          </p:nvSpPr>
          <p:spPr bwMode="auto">
            <a:xfrm>
              <a:off x="381000" y="4714875"/>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704" name="TextBox 20"/>
            <p:cNvSpPr txBox="1">
              <a:spLocks noChangeArrowheads="1"/>
            </p:cNvSpPr>
            <p:nvPr/>
          </p:nvSpPr>
          <p:spPr bwMode="auto">
            <a:xfrm>
              <a:off x="381000" y="4804976"/>
              <a:ext cx="2641600" cy="276999"/>
            </a:xfrm>
            <a:prstGeom prst="rect">
              <a:avLst/>
            </a:prstGeom>
            <a:noFill/>
            <a:ln w="9525">
              <a:noFill/>
              <a:miter lim="800000"/>
              <a:headEnd/>
              <a:tailEnd/>
            </a:ln>
          </p:spPr>
          <p:txBody>
            <a:bodyPr>
              <a:spAutoFit/>
            </a:bodyPr>
            <a:lstStyle/>
            <a:p>
              <a:r>
                <a:rPr lang="en-US" sz="1200" b="1"/>
                <a:t>Latency for switching</a:t>
              </a:r>
            </a:p>
          </p:txBody>
        </p:sp>
        <p:sp>
          <p:nvSpPr>
            <p:cNvPr id="26705" name="TextBox 48"/>
            <p:cNvSpPr txBox="1">
              <a:spLocks noChangeArrowheads="1"/>
            </p:cNvSpPr>
            <p:nvPr/>
          </p:nvSpPr>
          <p:spPr bwMode="auto">
            <a:xfrm>
              <a:off x="2362200" y="4812670"/>
              <a:ext cx="914400" cy="261610"/>
            </a:xfrm>
            <a:prstGeom prst="rect">
              <a:avLst/>
            </a:prstGeom>
            <a:noFill/>
            <a:ln w="9525">
              <a:noFill/>
              <a:miter lim="800000"/>
              <a:headEnd/>
              <a:tailEnd/>
            </a:ln>
          </p:spPr>
          <p:txBody>
            <a:bodyPr>
              <a:spAutoFit/>
            </a:bodyPr>
            <a:lstStyle/>
            <a:p>
              <a:pPr algn="ctr"/>
              <a:r>
                <a:rPr lang="en-US" sz="1100"/>
                <a:t>Very Low</a:t>
              </a:r>
            </a:p>
          </p:txBody>
        </p:sp>
        <p:sp>
          <p:nvSpPr>
            <p:cNvPr id="26706" name="TextBox 49"/>
            <p:cNvSpPr txBox="1">
              <a:spLocks noChangeArrowheads="1"/>
            </p:cNvSpPr>
            <p:nvPr/>
          </p:nvSpPr>
          <p:spPr bwMode="auto">
            <a:xfrm>
              <a:off x="3845859" y="4728032"/>
              <a:ext cx="690282" cy="430887"/>
            </a:xfrm>
            <a:prstGeom prst="rect">
              <a:avLst/>
            </a:prstGeom>
            <a:noFill/>
            <a:ln w="9525">
              <a:noFill/>
              <a:miter lim="800000"/>
              <a:headEnd/>
              <a:tailEnd/>
            </a:ln>
          </p:spPr>
          <p:txBody>
            <a:bodyPr>
              <a:spAutoFit/>
            </a:bodyPr>
            <a:lstStyle/>
            <a:p>
              <a:pPr algn="ctr"/>
              <a:r>
                <a:rPr lang="en-US" sz="1100"/>
                <a:t>Very Low</a:t>
              </a:r>
            </a:p>
          </p:txBody>
        </p:sp>
        <p:sp>
          <p:nvSpPr>
            <p:cNvPr id="26707" name="TextBox 50"/>
            <p:cNvSpPr txBox="1">
              <a:spLocks noChangeArrowheads="1"/>
            </p:cNvSpPr>
            <p:nvPr/>
          </p:nvSpPr>
          <p:spPr bwMode="auto">
            <a:xfrm>
              <a:off x="5174868" y="4812670"/>
              <a:ext cx="617622" cy="261610"/>
            </a:xfrm>
            <a:prstGeom prst="rect">
              <a:avLst/>
            </a:prstGeom>
            <a:noFill/>
            <a:ln w="9525">
              <a:noFill/>
              <a:miter lim="800000"/>
              <a:headEnd/>
              <a:tailEnd/>
            </a:ln>
          </p:spPr>
          <p:txBody>
            <a:bodyPr>
              <a:spAutoFit/>
            </a:bodyPr>
            <a:lstStyle/>
            <a:p>
              <a:pPr algn="ctr"/>
              <a:r>
                <a:rPr lang="en-US" sz="1100"/>
                <a:t>Low</a:t>
              </a:r>
            </a:p>
          </p:txBody>
        </p:sp>
      </p:grpSp>
      <p:sp>
        <p:nvSpPr>
          <p:cNvPr id="26666" name="TextBox 64"/>
          <p:cNvSpPr txBox="1">
            <a:spLocks noChangeArrowheads="1"/>
          </p:cNvSpPr>
          <p:nvPr/>
        </p:nvSpPr>
        <p:spPr bwMode="auto">
          <a:xfrm>
            <a:off x="3581400" y="1676400"/>
            <a:ext cx="1066800" cy="307975"/>
          </a:xfrm>
          <a:prstGeom prst="rect">
            <a:avLst/>
          </a:prstGeom>
          <a:noFill/>
          <a:ln w="9525">
            <a:noFill/>
            <a:miter lim="800000"/>
            <a:headEnd/>
            <a:tailEnd/>
          </a:ln>
        </p:spPr>
        <p:txBody>
          <a:bodyPr>
            <a:spAutoFit/>
          </a:bodyPr>
          <a:lstStyle/>
          <a:p>
            <a:pPr algn="ctr"/>
            <a:r>
              <a:rPr lang="en-US" sz="1400" b="1">
                <a:solidFill>
                  <a:schemeClr val="bg1"/>
                </a:solidFill>
              </a:rPr>
              <a:t>vSwitch</a:t>
            </a:r>
          </a:p>
        </p:txBody>
      </p:sp>
      <p:sp>
        <p:nvSpPr>
          <p:cNvPr id="26667" name="TextBox 65"/>
          <p:cNvSpPr txBox="1">
            <a:spLocks noChangeArrowheads="1"/>
          </p:cNvSpPr>
          <p:nvPr/>
        </p:nvSpPr>
        <p:spPr bwMode="auto">
          <a:xfrm>
            <a:off x="4876800" y="1676400"/>
            <a:ext cx="1066800" cy="307975"/>
          </a:xfrm>
          <a:prstGeom prst="rect">
            <a:avLst/>
          </a:prstGeom>
          <a:noFill/>
          <a:ln w="9525">
            <a:noFill/>
            <a:miter lim="800000"/>
            <a:headEnd/>
            <a:tailEnd/>
          </a:ln>
        </p:spPr>
        <p:txBody>
          <a:bodyPr>
            <a:spAutoFit/>
          </a:bodyPr>
          <a:lstStyle/>
          <a:p>
            <a:pPr algn="ctr"/>
            <a:r>
              <a:rPr lang="en-US" sz="1400" b="1">
                <a:solidFill>
                  <a:schemeClr val="bg1"/>
                </a:solidFill>
              </a:rPr>
              <a:t>NIC</a:t>
            </a:r>
          </a:p>
        </p:txBody>
      </p:sp>
      <p:sp>
        <p:nvSpPr>
          <p:cNvPr id="26668" name="TextBox 66"/>
          <p:cNvSpPr txBox="1">
            <a:spLocks noChangeArrowheads="1"/>
          </p:cNvSpPr>
          <p:nvPr/>
        </p:nvSpPr>
        <p:spPr bwMode="auto">
          <a:xfrm>
            <a:off x="6169025" y="1676400"/>
            <a:ext cx="1066800" cy="307975"/>
          </a:xfrm>
          <a:prstGeom prst="rect">
            <a:avLst/>
          </a:prstGeom>
          <a:noFill/>
          <a:ln w="9525">
            <a:noFill/>
            <a:miter lim="800000"/>
            <a:headEnd/>
            <a:tailEnd/>
          </a:ln>
        </p:spPr>
        <p:txBody>
          <a:bodyPr>
            <a:spAutoFit/>
          </a:bodyPr>
          <a:lstStyle/>
          <a:p>
            <a:pPr algn="ctr"/>
            <a:r>
              <a:rPr lang="en-US" sz="1400" b="1" dirty="0">
                <a:solidFill>
                  <a:schemeClr val="bg1"/>
                </a:solidFill>
              </a:rPr>
              <a:t>VEPA</a:t>
            </a:r>
          </a:p>
        </p:txBody>
      </p:sp>
      <p:grpSp>
        <p:nvGrpSpPr>
          <p:cNvPr id="26671" name="Group 99"/>
          <p:cNvGrpSpPr>
            <a:grpSpLocks/>
          </p:cNvGrpSpPr>
          <p:nvPr/>
        </p:nvGrpSpPr>
        <p:grpSpPr bwMode="auto">
          <a:xfrm>
            <a:off x="1600200" y="5218113"/>
            <a:ext cx="5791200" cy="461962"/>
            <a:chOff x="381000" y="5202343"/>
            <a:chExt cx="5791200" cy="461665"/>
          </a:xfrm>
        </p:grpSpPr>
        <p:sp>
          <p:nvSpPr>
            <p:cNvPr id="26696" name="TextBox 81"/>
            <p:cNvSpPr txBox="1">
              <a:spLocks noChangeArrowheads="1"/>
            </p:cNvSpPr>
            <p:nvPr/>
          </p:nvSpPr>
          <p:spPr bwMode="auto">
            <a:xfrm>
              <a:off x="381000" y="5204575"/>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97" name="TextBox 21"/>
            <p:cNvSpPr txBox="1">
              <a:spLocks noChangeArrowheads="1"/>
            </p:cNvSpPr>
            <p:nvPr/>
          </p:nvSpPr>
          <p:spPr bwMode="auto">
            <a:xfrm>
              <a:off x="381000" y="5202343"/>
              <a:ext cx="2641600" cy="461665"/>
            </a:xfrm>
            <a:prstGeom prst="rect">
              <a:avLst/>
            </a:prstGeom>
            <a:noFill/>
            <a:ln w="9525">
              <a:noFill/>
              <a:miter lim="800000"/>
              <a:headEnd/>
              <a:tailEnd/>
            </a:ln>
          </p:spPr>
          <p:txBody>
            <a:bodyPr>
              <a:spAutoFit/>
            </a:bodyPr>
            <a:lstStyle/>
            <a:p>
              <a:r>
                <a:rPr lang="en-US" sz="1200" b="1"/>
                <a:t>Industry support </a:t>
              </a:r>
              <a:br>
                <a:rPr lang="en-US" sz="1200" b="1"/>
              </a:br>
              <a:r>
                <a:rPr lang="en-US" sz="1200" b="1"/>
                <a:t>(standards based)</a:t>
              </a:r>
            </a:p>
          </p:txBody>
        </p:sp>
        <p:sp>
          <p:nvSpPr>
            <p:cNvPr id="26698" name="TextBox 83"/>
            <p:cNvSpPr txBox="1">
              <a:spLocks noChangeArrowheads="1"/>
            </p:cNvSpPr>
            <p:nvPr/>
          </p:nvSpPr>
          <p:spPr bwMode="auto">
            <a:xfrm>
              <a:off x="2514600" y="5302370"/>
              <a:ext cx="762000" cy="261610"/>
            </a:xfrm>
            <a:prstGeom prst="rect">
              <a:avLst/>
            </a:prstGeom>
            <a:noFill/>
            <a:ln w="9525">
              <a:noFill/>
              <a:miter lim="800000"/>
              <a:headEnd/>
              <a:tailEnd/>
            </a:ln>
          </p:spPr>
          <p:txBody>
            <a:bodyPr>
              <a:spAutoFit/>
            </a:bodyPr>
            <a:lstStyle/>
            <a:p>
              <a:pPr algn="ctr"/>
              <a:r>
                <a:rPr lang="en-US" sz="1100"/>
                <a:t>NA</a:t>
              </a:r>
            </a:p>
          </p:txBody>
        </p:sp>
        <p:sp>
          <p:nvSpPr>
            <p:cNvPr id="26699" name="TextBox 84"/>
            <p:cNvSpPr txBox="1">
              <a:spLocks noChangeArrowheads="1"/>
            </p:cNvSpPr>
            <p:nvPr/>
          </p:nvSpPr>
          <p:spPr bwMode="auto">
            <a:xfrm>
              <a:off x="3810000" y="5302370"/>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Unknown</a:t>
              </a:r>
              <a:endParaRPr lang="en-US" sz="1100">
                <a:latin typeface="Times New Roman" pitchFamily="18" charset="0"/>
                <a:cs typeface="Times New Roman" pitchFamily="18" charset="0"/>
              </a:endParaRPr>
            </a:p>
          </p:txBody>
        </p:sp>
        <p:sp>
          <p:nvSpPr>
            <p:cNvPr id="26700" name="TextBox 85"/>
            <p:cNvSpPr txBox="1">
              <a:spLocks noChangeArrowheads="1"/>
            </p:cNvSpPr>
            <p:nvPr/>
          </p:nvSpPr>
          <p:spPr bwMode="auto">
            <a:xfrm>
              <a:off x="5064579" y="5302370"/>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Yes</a:t>
              </a:r>
              <a:endParaRPr lang="en-US" sz="1100">
                <a:latin typeface="Times New Roman" pitchFamily="18" charset="0"/>
                <a:cs typeface="Times New Roman" pitchFamily="18" charset="0"/>
              </a:endParaRPr>
            </a:p>
          </p:txBody>
        </p:sp>
      </p:grpSp>
      <p:grpSp>
        <p:nvGrpSpPr>
          <p:cNvPr id="26672" name="Group 100"/>
          <p:cNvGrpSpPr>
            <a:grpSpLocks/>
          </p:cNvGrpSpPr>
          <p:nvPr/>
        </p:nvGrpSpPr>
        <p:grpSpPr bwMode="auto">
          <a:xfrm>
            <a:off x="1600200" y="5718175"/>
            <a:ext cx="5791200" cy="461963"/>
            <a:chOff x="381000" y="5718661"/>
            <a:chExt cx="5791200" cy="461665"/>
          </a:xfrm>
        </p:grpSpPr>
        <p:sp>
          <p:nvSpPr>
            <p:cNvPr id="26689" name="TextBox 82"/>
            <p:cNvSpPr txBox="1">
              <a:spLocks noChangeArrowheads="1"/>
            </p:cNvSpPr>
            <p:nvPr/>
          </p:nvSpPr>
          <p:spPr bwMode="auto">
            <a:xfrm>
              <a:off x="381000" y="5720893"/>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90" name="TextBox 22"/>
            <p:cNvSpPr txBox="1">
              <a:spLocks noChangeArrowheads="1"/>
            </p:cNvSpPr>
            <p:nvPr/>
          </p:nvSpPr>
          <p:spPr bwMode="auto">
            <a:xfrm>
              <a:off x="381000" y="5718661"/>
              <a:ext cx="2641600" cy="461665"/>
            </a:xfrm>
            <a:prstGeom prst="rect">
              <a:avLst/>
            </a:prstGeom>
            <a:noFill/>
            <a:ln w="9525">
              <a:noFill/>
              <a:miter lim="800000"/>
              <a:headEnd/>
              <a:tailEnd/>
            </a:ln>
          </p:spPr>
          <p:txBody>
            <a:bodyPr>
              <a:spAutoFit/>
            </a:bodyPr>
            <a:lstStyle/>
            <a:p>
              <a:pPr>
                <a:spcBef>
                  <a:spcPts val="100"/>
                </a:spcBef>
                <a:spcAft>
                  <a:spcPts val="100"/>
                </a:spcAft>
              </a:pPr>
              <a:r>
                <a:rPr lang="en-US" sz="1200" b="1">
                  <a:cs typeface="Times New Roman" pitchFamily="18" charset="0"/>
                </a:rPr>
                <a:t>Virtual switching </a:t>
              </a:r>
              <a:br>
                <a:rPr lang="en-US" sz="1200" b="1">
                  <a:cs typeface="Times New Roman" pitchFamily="18" charset="0"/>
                </a:rPr>
              </a:br>
              <a:r>
                <a:rPr lang="en-US" sz="1200" b="1">
                  <a:cs typeface="Times New Roman" pitchFamily="18" charset="0"/>
                </a:rPr>
                <a:t>managed by</a:t>
              </a:r>
            </a:p>
          </p:txBody>
        </p:sp>
        <p:sp>
          <p:nvSpPr>
            <p:cNvPr id="26691" name="TextBox 88"/>
            <p:cNvSpPr txBox="1">
              <a:spLocks noChangeArrowheads="1"/>
            </p:cNvSpPr>
            <p:nvPr/>
          </p:nvSpPr>
          <p:spPr bwMode="auto">
            <a:xfrm>
              <a:off x="2362200" y="5818688"/>
              <a:ext cx="1066800" cy="261610"/>
            </a:xfrm>
            <a:prstGeom prst="rect">
              <a:avLst/>
            </a:prstGeom>
            <a:noFill/>
            <a:ln w="9525">
              <a:noFill/>
              <a:miter lim="800000"/>
              <a:headEnd/>
              <a:tailEnd/>
            </a:ln>
          </p:spPr>
          <p:txBody>
            <a:bodyPr>
              <a:spAutoFit/>
            </a:bodyPr>
            <a:lstStyle/>
            <a:p>
              <a:pPr algn="ctr"/>
              <a:r>
                <a:rPr lang="en-US" sz="1100"/>
                <a:t>Server admin</a:t>
              </a:r>
            </a:p>
          </p:txBody>
        </p:sp>
        <p:sp>
          <p:nvSpPr>
            <p:cNvPr id="26692" name="TextBox 89"/>
            <p:cNvSpPr txBox="1">
              <a:spLocks noChangeArrowheads="1"/>
            </p:cNvSpPr>
            <p:nvPr/>
          </p:nvSpPr>
          <p:spPr bwMode="auto">
            <a:xfrm>
              <a:off x="3810000" y="5818688"/>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Unknown</a:t>
              </a:r>
              <a:endParaRPr lang="en-US" sz="1100">
                <a:latin typeface="Times New Roman" pitchFamily="18" charset="0"/>
                <a:cs typeface="Times New Roman" pitchFamily="18" charset="0"/>
              </a:endParaRPr>
            </a:p>
          </p:txBody>
        </p:sp>
        <p:sp>
          <p:nvSpPr>
            <p:cNvPr id="26693" name="TextBox 90"/>
            <p:cNvSpPr txBox="1">
              <a:spLocks noChangeArrowheads="1"/>
            </p:cNvSpPr>
            <p:nvPr/>
          </p:nvSpPr>
          <p:spPr bwMode="auto">
            <a:xfrm>
              <a:off x="5108695" y="5734050"/>
              <a:ext cx="749968" cy="430887"/>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Network Admin</a:t>
              </a:r>
              <a:endParaRPr lang="en-US" sz="1100">
                <a:latin typeface="Times New Roman" pitchFamily="18" charset="0"/>
                <a:cs typeface="Times New Roman" pitchFamily="18" charset="0"/>
              </a:endParaRPr>
            </a:p>
          </p:txBody>
        </p:sp>
      </p:grpSp>
      <p:grpSp>
        <p:nvGrpSpPr>
          <p:cNvPr id="26673" name="Group 96"/>
          <p:cNvGrpSpPr>
            <a:grpSpLocks/>
          </p:cNvGrpSpPr>
          <p:nvPr/>
        </p:nvGrpSpPr>
        <p:grpSpPr bwMode="auto">
          <a:xfrm>
            <a:off x="1600200" y="3719513"/>
            <a:ext cx="5791200" cy="461962"/>
            <a:chOff x="381000" y="3710628"/>
            <a:chExt cx="5791200" cy="461665"/>
          </a:xfrm>
        </p:grpSpPr>
        <p:sp>
          <p:nvSpPr>
            <p:cNvPr id="26682" name="TextBox 78"/>
            <p:cNvSpPr txBox="1">
              <a:spLocks noChangeArrowheads="1"/>
            </p:cNvSpPr>
            <p:nvPr/>
          </p:nvSpPr>
          <p:spPr bwMode="auto">
            <a:xfrm>
              <a:off x="381000" y="3712860"/>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83" name="TextBox 13"/>
            <p:cNvSpPr txBox="1">
              <a:spLocks noChangeArrowheads="1"/>
            </p:cNvSpPr>
            <p:nvPr/>
          </p:nvSpPr>
          <p:spPr bwMode="auto">
            <a:xfrm>
              <a:off x="381000" y="3710628"/>
              <a:ext cx="2946400" cy="461665"/>
            </a:xfrm>
            <a:prstGeom prst="rect">
              <a:avLst/>
            </a:prstGeom>
            <a:noFill/>
            <a:ln w="9525">
              <a:noFill/>
              <a:miter lim="800000"/>
              <a:headEnd/>
              <a:tailEnd/>
            </a:ln>
          </p:spPr>
          <p:txBody>
            <a:bodyPr>
              <a:spAutoFit/>
            </a:bodyPr>
            <a:lstStyle/>
            <a:p>
              <a:r>
                <a:rPr lang="en-US" sz="1200" b="1"/>
                <a:t>Customers’ Cost </a:t>
              </a:r>
              <a:br>
                <a:rPr lang="en-US" sz="1200" b="1"/>
              </a:br>
              <a:r>
                <a:rPr lang="en-US" sz="1200" b="1"/>
                <a:t>to adopt</a:t>
              </a:r>
            </a:p>
          </p:txBody>
        </p:sp>
        <p:sp>
          <p:nvSpPr>
            <p:cNvPr id="26684" name="TextBox 38"/>
            <p:cNvSpPr txBox="1">
              <a:spLocks noChangeArrowheads="1"/>
            </p:cNvSpPr>
            <p:nvPr/>
          </p:nvSpPr>
          <p:spPr bwMode="auto">
            <a:xfrm>
              <a:off x="2209800" y="3726017"/>
              <a:ext cx="1447800" cy="430887"/>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Low – comes with hypervisor</a:t>
              </a:r>
              <a:endParaRPr lang="en-US" sz="1100">
                <a:latin typeface="Times New Roman" pitchFamily="18" charset="0"/>
                <a:cs typeface="Times New Roman" pitchFamily="18" charset="0"/>
              </a:endParaRPr>
            </a:p>
          </p:txBody>
        </p:sp>
        <p:sp>
          <p:nvSpPr>
            <p:cNvPr id="26685" name="TextBox 39"/>
            <p:cNvSpPr txBox="1">
              <a:spLocks noChangeArrowheads="1"/>
            </p:cNvSpPr>
            <p:nvPr/>
          </p:nvSpPr>
          <p:spPr bwMode="auto">
            <a:xfrm>
              <a:off x="3810000" y="3810655"/>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Unknown</a:t>
              </a:r>
              <a:endParaRPr lang="en-US" sz="1100">
                <a:latin typeface="Times New Roman" pitchFamily="18" charset="0"/>
                <a:cs typeface="Times New Roman" pitchFamily="18" charset="0"/>
              </a:endParaRPr>
            </a:p>
          </p:txBody>
        </p:sp>
        <p:sp>
          <p:nvSpPr>
            <p:cNvPr id="26686" name="TextBox 40"/>
            <p:cNvSpPr txBox="1">
              <a:spLocks noChangeArrowheads="1"/>
            </p:cNvSpPr>
            <p:nvPr/>
          </p:nvSpPr>
          <p:spPr bwMode="auto">
            <a:xfrm>
              <a:off x="4882100" y="3726017"/>
              <a:ext cx="1203158" cy="430887"/>
            </a:xfrm>
            <a:prstGeom prst="rect">
              <a:avLst/>
            </a:prstGeom>
            <a:noFill/>
            <a:ln w="9525">
              <a:noFill/>
              <a:miter lim="800000"/>
              <a:headEnd/>
              <a:tailEnd/>
            </a:ln>
          </p:spPr>
          <p:txBody>
            <a:bodyPr>
              <a:spAutoFit/>
            </a:bodyPr>
            <a:lstStyle/>
            <a:p>
              <a:pPr algn="ctr">
                <a:spcBef>
                  <a:spcPts val="100"/>
                </a:spcBef>
                <a:spcAft>
                  <a:spcPts val="100"/>
                </a:spcAft>
              </a:pPr>
              <a:r>
                <a:rPr lang="en-US" sz="1100" dirty="0">
                  <a:cs typeface="Times New Roman" pitchFamily="18" charset="0"/>
                </a:rPr>
                <a:t>Free - software upgrade</a:t>
              </a:r>
              <a:endParaRPr lang="en-US" sz="1100" dirty="0">
                <a:latin typeface="Times New Roman" pitchFamily="18" charset="0"/>
                <a:cs typeface="Times New Roman" pitchFamily="18" charset="0"/>
              </a:endParaRPr>
            </a:p>
          </p:txBody>
        </p:sp>
      </p:grpSp>
      <p:grpSp>
        <p:nvGrpSpPr>
          <p:cNvPr id="26674" name="Group 97"/>
          <p:cNvGrpSpPr>
            <a:grpSpLocks/>
          </p:cNvGrpSpPr>
          <p:nvPr/>
        </p:nvGrpSpPr>
        <p:grpSpPr bwMode="auto">
          <a:xfrm>
            <a:off x="1600200" y="4221163"/>
            <a:ext cx="5791200" cy="461962"/>
            <a:chOff x="381000" y="4215453"/>
            <a:chExt cx="5791200" cy="461665"/>
          </a:xfrm>
        </p:grpSpPr>
        <p:sp>
          <p:nvSpPr>
            <p:cNvPr id="26675" name="TextBox 79"/>
            <p:cNvSpPr txBox="1">
              <a:spLocks noChangeArrowheads="1"/>
            </p:cNvSpPr>
            <p:nvPr/>
          </p:nvSpPr>
          <p:spPr bwMode="auto">
            <a:xfrm>
              <a:off x="381000" y="4217685"/>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676" name="TextBox 14"/>
            <p:cNvSpPr txBox="1">
              <a:spLocks noChangeArrowheads="1"/>
            </p:cNvSpPr>
            <p:nvPr/>
          </p:nvSpPr>
          <p:spPr bwMode="auto">
            <a:xfrm>
              <a:off x="381000" y="4215453"/>
              <a:ext cx="2540000" cy="461665"/>
            </a:xfrm>
            <a:prstGeom prst="rect">
              <a:avLst/>
            </a:prstGeom>
            <a:noFill/>
            <a:ln w="9525">
              <a:noFill/>
              <a:miter lim="800000"/>
              <a:headEnd/>
              <a:tailEnd/>
            </a:ln>
          </p:spPr>
          <p:txBody>
            <a:bodyPr>
              <a:spAutoFit/>
            </a:bodyPr>
            <a:lstStyle/>
            <a:p>
              <a:r>
                <a:rPr lang="en-US" sz="1200" b="1"/>
                <a:t>Compatibility with any </a:t>
              </a:r>
              <a:br>
                <a:rPr lang="en-US" sz="1200" b="1"/>
              </a:br>
              <a:r>
                <a:rPr lang="en-US" sz="1200" b="1"/>
                <a:t>existing network</a:t>
              </a:r>
            </a:p>
          </p:txBody>
        </p:sp>
        <p:sp>
          <p:nvSpPr>
            <p:cNvPr id="26677" name="TextBox 43"/>
            <p:cNvSpPr txBox="1">
              <a:spLocks noChangeArrowheads="1"/>
            </p:cNvSpPr>
            <p:nvPr/>
          </p:nvSpPr>
          <p:spPr bwMode="auto">
            <a:xfrm>
              <a:off x="2514600" y="4315480"/>
              <a:ext cx="6858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Yes</a:t>
              </a:r>
              <a:endParaRPr lang="en-US" sz="1100">
                <a:latin typeface="Times New Roman" pitchFamily="18" charset="0"/>
                <a:cs typeface="Times New Roman" pitchFamily="18" charset="0"/>
              </a:endParaRPr>
            </a:p>
          </p:txBody>
        </p:sp>
        <p:sp>
          <p:nvSpPr>
            <p:cNvPr id="26678" name="TextBox 44"/>
            <p:cNvSpPr txBox="1">
              <a:spLocks noChangeArrowheads="1"/>
            </p:cNvSpPr>
            <p:nvPr/>
          </p:nvSpPr>
          <p:spPr bwMode="auto">
            <a:xfrm>
              <a:off x="3810000" y="4315480"/>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Unknown</a:t>
              </a:r>
              <a:endParaRPr lang="en-US" sz="1100">
                <a:latin typeface="Times New Roman" pitchFamily="18" charset="0"/>
                <a:cs typeface="Times New Roman" pitchFamily="18" charset="0"/>
              </a:endParaRPr>
            </a:p>
          </p:txBody>
        </p:sp>
        <p:sp>
          <p:nvSpPr>
            <p:cNvPr id="26679" name="TextBox 45"/>
            <p:cNvSpPr txBox="1">
              <a:spLocks noChangeArrowheads="1"/>
            </p:cNvSpPr>
            <p:nvPr/>
          </p:nvSpPr>
          <p:spPr bwMode="auto">
            <a:xfrm>
              <a:off x="5064579" y="4315480"/>
              <a:ext cx="838200" cy="261610"/>
            </a:xfrm>
            <a:prstGeom prst="rect">
              <a:avLst/>
            </a:prstGeom>
            <a:noFill/>
            <a:ln w="9525">
              <a:noFill/>
              <a:miter lim="800000"/>
              <a:headEnd/>
              <a:tailEnd/>
            </a:ln>
          </p:spPr>
          <p:txBody>
            <a:bodyPr>
              <a:spAutoFit/>
            </a:bodyPr>
            <a:lstStyle/>
            <a:p>
              <a:pPr algn="ctr">
                <a:spcBef>
                  <a:spcPts val="100"/>
                </a:spcBef>
                <a:spcAft>
                  <a:spcPts val="100"/>
                </a:spcAft>
              </a:pPr>
              <a:r>
                <a:rPr lang="en-US" sz="1100">
                  <a:cs typeface="Times New Roman" pitchFamily="18" charset="0"/>
                </a:rPr>
                <a:t>Yes</a:t>
              </a:r>
              <a:endParaRPr lang="en-US" sz="1100">
                <a:latin typeface="Times New Roman" pitchFamily="18" charset="0"/>
                <a:cs typeface="Times New Roman" pitchFamily="18" charset="0"/>
              </a:endParaRPr>
            </a:p>
          </p:txBody>
        </p:sp>
      </p:grpSp>
      <p:grpSp>
        <p:nvGrpSpPr>
          <p:cNvPr id="26663" name="Group 94"/>
          <p:cNvGrpSpPr>
            <a:grpSpLocks/>
          </p:cNvGrpSpPr>
          <p:nvPr/>
        </p:nvGrpSpPr>
        <p:grpSpPr bwMode="auto">
          <a:xfrm>
            <a:off x="1600200" y="2554288"/>
            <a:ext cx="5791200" cy="457200"/>
            <a:chOff x="381000" y="2555033"/>
            <a:chExt cx="5791200" cy="457200"/>
          </a:xfrm>
        </p:grpSpPr>
        <p:sp>
          <p:nvSpPr>
            <p:cNvPr id="26717" name="TextBox 76"/>
            <p:cNvSpPr txBox="1">
              <a:spLocks noChangeArrowheads="1"/>
            </p:cNvSpPr>
            <p:nvPr/>
          </p:nvSpPr>
          <p:spPr bwMode="auto">
            <a:xfrm>
              <a:off x="381000" y="2555033"/>
              <a:ext cx="5791200" cy="457200"/>
            </a:xfrm>
            <a:prstGeom prst="rect">
              <a:avLst/>
            </a:prstGeom>
            <a:solidFill>
              <a:srgbClr val="E5EFF5">
                <a:alpha val="74901"/>
              </a:srgbClr>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6718" name="TextBox 11"/>
            <p:cNvSpPr txBox="1">
              <a:spLocks noChangeArrowheads="1"/>
            </p:cNvSpPr>
            <p:nvPr/>
          </p:nvSpPr>
          <p:spPr bwMode="auto">
            <a:xfrm>
              <a:off x="381000" y="2645134"/>
              <a:ext cx="2133600" cy="276999"/>
            </a:xfrm>
            <a:prstGeom prst="rect">
              <a:avLst/>
            </a:prstGeom>
            <a:noFill/>
            <a:ln w="9525">
              <a:noFill/>
              <a:miter lim="800000"/>
              <a:headEnd/>
              <a:tailEnd/>
            </a:ln>
          </p:spPr>
          <p:txBody>
            <a:bodyPr>
              <a:spAutoFit/>
            </a:bodyPr>
            <a:lstStyle/>
            <a:p>
              <a:r>
                <a:rPr lang="en-US" sz="1200" b="1" dirty="0"/>
                <a:t>Feature Richness</a:t>
              </a:r>
            </a:p>
          </p:txBody>
        </p:sp>
        <p:sp>
          <p:nvSpPr>
            <p:cNvPr id="26719" name="TextBox 28"/>
            <p:cNvSpPr txBox="1">
              <a:spLocks noChangeArrowheads="1"/>
            </p:cNvSpPr>
            <p:nvPr/>
          </p:nvSpPr>
          <p:spPr bwMode="auto">
            <a:xfrm>
              <a:off x="2286000" y="2652828"/>
              <a:ext cx="1066800" cy="261610"/>
            </a:xfrm>
            <a:prstGeom prst="rect">
              <a:avLst/>
            </a:prstGeom>
            <a:noFill/>
            <a:ln w="9525">
              <a:noFill/>
              <a:miter lim="800000"/>
              <a:headEnd/>
              <a:tailEnd/>
            </a:ln>
          </p:spPr>
          <p:txBody>
            <a:bodyPr>
              <a:spAutoFit/>
            </a:bodyPr>
            <a:lstStyle/>
            <a:p>
              <a:pPr algn="ctr"/>
              <a:r>
                <a:rPr lang="en-US" sz="1100"/>
                <a:t>Very Low</a:t>
              </a:r>
            </a:p>
          </p:txBody>
        </p:sp>
        <p:sp>
          <p:nvSpPr>
            <p:cNvPr id="26720" name="TextBox 29"/>
            <p:cNvSpPr txBox="1">
              <a:spLocks noChangeArrowheads="1"/>
            </p:cNvSpPr>
            <p:nvPr/>
          </p:nvSpPr>
          <p:spPr bwMode="auto">
            <a:xfrm>
              <a:off x="3657600" y="2652828"/>
              <a:ext cx="1066800" cy="261610"/>
            </a:xfrm>
            <a:prstGeom prst="rect">
              <a:avLst/>
            </a:prstGeom>
            <a:noFill/>
            <a:ln w="9525">
              <a:noFill/>
              <a:miter lim="800000"/>
              <a:headEnd/>
              <a:tailEnd/>
            </a:ln>
          </p:spPr>
          <p:txBody>
            <a:bodyPr>
              <a:spAutoFit/>
            </a:bodyPr>
            <a:lstStyle/>
            <a:p>
              <a:pPr algn="ctr"/>
              <a:r>
                <a:rPr lang="en-US" sz="1100"/>
                <a:t>Low</a:t>
              </a:r>
            </a:p>
          </p:txBody>
        </p:sp>
        <p:sp>
          <p:nvSpPr>
            <p:cNvPr id="26721" name="TextBox 30"/>
            <p:cNvSpPr txBox="1">
              <a:spLocks noChangeArrowheads="1"/>
            </p:cNvSpPr>
            <p:nvPr/>
          </p:nvSpPr>
          <p:spPr bwMode="auto">
            <a:xfrm>
              <a:off x="5174868" y="2652828"/>
              <a:ext cx="617622" cy="261610"/>
            </a:xfrm>
            <a:prstGeom prst="rect">
              <a:avLst/>
            </a:prstGeom>
            <a:noFill/>
            <a:ln w="9525">
              <a:noFill/>
              <a:miter lim="800000"/>
              <a:headEnd/>
              <a:tailEnd/>
            </a:ln>
          </p:spPr>
          <p:txBody>
            <a:bodyPr>
              <a:spAutoFit/>
            </a:bodyPr>
            <a:lstStyle/>
            <a:p>
              <a:pPr algn="ctr"/>
              <a:r>
                <a:rPr lang="en-US" sz="1100"/>
                <a:t>High</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fade">
                                      <p:cBhvr>
                                        <p:cTn id="7" dur="500"/>
                                        <p:tgtEl>
                                          <p:spTgt spid="1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fade">
                                      <p:cBhvr>
                                        <p:cTn id="10" dur="500"/>
                                        <p:tgtEl>
                                          <p:spTgt spid="10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
                                        </p:tgtEl>
                                        <p:attrNameLst>
                                          <p:attrName>style.visibility</p:attrName>
                                        </p:attrNameLst>
                                      </p:cBhvr>
                                      <p:to>
                                        <p:strVal val="visible"/>
                                      </p:to>
                                    </p:set>
                                    <p:animEffect transition="in" filter="fade">
                                      <p:cBhvr>
                                        <p:cTn id="13"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0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a:t>VEPA</a:t>
            </a:r>
          </a:p>
        </p:txBody>
      </p:sp>
      <p:sp>
        <p:nvSpPr>
          <p:cNvPr id="27651" name="Content Placeholder 2"/>
          <p:cNvSpPr>
            <a:spLocks noGrp="1"/>
          </p:cNvSpPr>
          <p:nvPr>
            <p:ph sz="quarter" idx="10"/>
          </p:nvPr>
        </p:nvSpPr>
        <p:spPr>
          <a:xfrm>
            <a:off x="3048000" y="1135063"/>
            <a:ext cx="5548313" cy="4198937"/>
          </a:xfrm>
        </p:spPr>
        <p:txBody>
          <a:bodyPr/>
          <a:lstStyle/>
          <a:p>
            <a:r>
              <a:rPr dirty="0" smtClean="0"/>
              <a:t>Virtual Ethernet Port Aggregator</a:t>
            </a:r>
          </a:p>
          <a:p>
            <a:pPr lvl="1"/>
            <a:r>
              <a:rPr dirty="0" smtClean="0"/>
              <a:t>Uses external physical network for intra-server VM to VM communication</a:t>
            </a:r>
          </a:p>
          <a:p>
            <a:pPr lvl="1"/>
            <a:r>
              <a:rPr dirty="0" smtClean="0"/>
              <a:t>It’s an evolving open standard IEEE 802.1Qbg / 802.1Qbh</a:t>
            </a:r>
          </a:p>
          <a:p>
            <a:pPr lvl="1"/>
            <a:r>
              <a:rPr b="1" dirty="0" smtClean="0"/>
              <a:t>Supported by almost all the major IT vendors</a:t>
            </a:r>
          </a:p>
          <a:p>
            <a:pPr lvl="1"/>
            <a:r>
              <a:rPr dirty="0" smtClean="0"/>
              <a:t>For more information </a:t>
            </a:r>
            <a:r>
              <a:rPr dirty="0" smtClean="0">
                <a:hlinkClick r:id="rId3"/>
              </a:rPr>
              <a:t>http://www.ieee802.org/1/files/public/docs2009/new-bg-thaler-par-1109.pdf</a:t>
            </a:r>
            <a:r>
              <a:rPr lang="en-AU" dirty="0" smtClean="0">
                <a:hlinkClick r:id="rId4"/>
              </a:rPr>
              <a:t> http://www.ieee802.org/1/pages/802.1bg.html</a:t>
            </a:r>
            <a:endParaRPr dirty="0" smtClean="0"/>
          </a:p>
          <a:p>
            <a:pPr lvl="1"/>
            <a:endParaRPr dirty="0" smtClean="0"/>
          </a:p>
          <a:p>
            <a:endParaRPr dirty="0" smtClean="0"/>
          </a:p>
        </p:txBody>
      </p:sp>
      <p:sp>
        <p:nvSpPr>
          <p:cNvPr id="25" name="TextBox 24"/>
          <p:cNvSpPr txBox="1"/>
          <p:nvPr/>
        </p:nvSpPr>
        <p:spPr>
          <a:xfrm>
            <a:off x="457200" y="5610225"/>
            <a:ext cx="8229600" cy="588963"/>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a:lstStyle/>
          <a:p>
            <a:pPr>
              <a:defRPr/>
            </a:pPr>
            <a:r>
              <a:rPr lang="en-US" i="1" dirty="0"/>
              <a:t>VEPA brings the evolved Ethernet functionality to virtual networking</a:t>
            </a:r>
          </a:p>
        </p:txBody>
      </p:sp>
      <p:sp>
        <p:nvSpPr>
          <p:cNvPr id="26" name="Rectangle 25"/>
          <p:cNvSpPr/>
          <p:nvPr/>
        </p:nvSpPr>
        <p:spPr>
          <a:xfrm>
            <a:off x="457200" y="2922587"/>
            <a:ext cx="2057400" cy="2182813"/>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7" name="Straight Connector 26"/>
          <p:cNvCxnSpPr/>
          <p:nvPr/>
        </p:nvCxnSpPr>
        <p:spPr>
          <a:xfrm rot="5400000">
            <a:off x="388144" y="3155156"/>
            <a:ext cx="21955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28"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1169988" y="1609725"/>
            <a:ext cx="630237" cy="631825"/>
          </a:xfrm>
          <a:prstGeom prst="rect">
            <a:avLst/>
          </a:prstGeom>
          <a:noFill/>
          <a:effectLst>
            <a:outerShdw blurRad="63500" sx="102000" sy="102000" algn="ctr" rotWithShape="0">
              <a:prstClr val="black">
                <a:alpha val="40000"/>
              </a:prstClr>
            </a:outerShdw>
          </a:effectLst>
        </p:spPr>
      </p:pic>
      <p:grpSp>
        <p:nvGrpSpPr>
          <p:cNvPr id="27656" name="Group 142"/>
          <p:cNvGrpSpPr>
            <a:grpSpLocks/>
          </p:cNvGrpSpPr>
          <p:nvPr/>
        </p:nvGrpSpPr>
        <p:grpSpPr bwMode="auto">
          <a:xfrm>
            <a:off x="1233488" y="4100512"/>
            <a:ext cx="504825" cy="914400"/>
            <a:chOff x="4373117" y="3733800"/>
            <a:chExt cx="401638" cy="695325"/>
          </a:xfrm>
        </p:grpSpPr>
        <p:pic>
          <p:nvPicPr>
            <p:cNvPr id="27669"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2767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32" name="Freeform 31"/>
          <p:cNvSpPr/>
          <p:nvPr/>
        </p:nvSpPr>
        <p:spPr>
          <a:xfrm>
            <a:off x="828675" y="3913187"/>
            <a:ext cx="1314450" cy="2667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27658" name="Group 146"/>
          <p:cNvGrpSpPr>
            <a:grpSpLocks/>
          </p:cNvGrpSpPr>
          <p:nvPr/>
        </p:nvGrpSpPr>
        <p:grpSpPr bwMode="auto">
          <a:xfrm>
            <a:off x="569913" y="4100512"/>
            <a:ext cx="534987" cy="914400"/>
            <a:chOff x="4373117" y="3733800"/>
            <a:chExt cx="401638" cy="695325"/>
          </a:xfrm>
        </p:grpSpPr>
        <p:pic>
          <p:nvPicPr>
            <p:cNvPr id="27667"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27668" name="TextBox 3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pic>
        <p:nvPicPr>
          <p:cNvPr id="36"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1165225" y="3140075"/>
            <a:ext cx="630238" cy="631825"/>
          </a:xfrm>
          <a:prstGeom prst="rect">
            <a:avLst/>
          </a:prstGeom>
          <a:noFill/>
          <a:effectLst>
            <a:outerShdw blurRad="63500" sx="102000" sy="102000" algn="ctr" rotWithShape="0">
              <a:prstClr val="black">
                <a:alpha val="40000"/>
              </a:prstClr>
            </a:outerShdw>
          </a:effectLst>
        </p:spPr>
      </p:pic>
      <p:sp>
        <p:nvSpPr>
          <p:cNvPr id="37" name="Rectangle 108"/>
          <p:cNvSpPr>
            <a:spLocks noChangeArrowheads="1"/>
          </p:cNvSpPr>
          <p:nvPr/>
        </p:nvSpPr>
        <p:spPr bwMode="invGray">
          <a:xfrm>
            <a:off x="1181100" y="2438400"/>
            <a:ext cx="609600" cy="427037"/>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grpSp>
        <p:nvGrpSpPr>
          <p:cNvPr id="27661" name="Group 146"/>
          <p:cNvGrpSpPr>
            <a:grpSpLocks/>
          </p:cNvGrpSpPr>
          <p:nvPr/>
        </p:nvGrpSpPr>
        <p:grpSpPr bwMode="auto">
          <a:xfrm>
            <a:off x="1865313" y="4100512"/>
            <a:ext cx="534987" cy="914400"/>
            <a:chOff x="4373117" y="3733800"/>
            <a:chExt cx="401638" cy="695325"/>
          </a:xfrm>
        </p:grpSpPr>
        <p:pic>
          <p:nvPicPr>
            <p:cNvPr id="27665"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27666" name="TextBox 3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sp>
        <p:nvSpPr>
          <p:cNvPr id="41" name="Freeform 40"/>
          <p:cNvSpPr/>
          <p:nvPr/>
        </p:nvSpPr>
        <p:spPr>
          <a:xfrm flipV="1">
            <a:off x="809625" y="1993900"/>
            <a:ext cx="1357313" cy="76200"/>
          </a:xfrm>
          <a:custGeom>
            <a:avLst/>
            <a:gdLst>
              <a:gd name="connsiteX0" fmla="*/ 0 w 1504950"/>
              <a:gd name="connsiteY0" fmla="*/ 0 h 0"/>
              <a:gd name="connsiteX1" fmla="*/ 1504950 w 1504950"/>
              <a:gd name="connsiteY1" fmla="*/ 0 h 0"/>
            </a:gdLst>
            <a:ahLst/>
            <a:cxnLst>
              <a:cxn ang="0">
                <a:pos x="connsiteX0" y="connsiteY0"/>
              </a:cxn>
              <a:cxn ang="0">
                <a:pos x="connsiteX1" y="connsiteY1"/>
              </a:cxn>
            </a:cxnLst>
            <a:rect l="l" t="t" r="r" b="b"/>
            <a:pathLst>
              <a:path w="1504950">
                <a:moveTo>
                  <a:pt x="0" y="0"/>
                </a:moveTo>
                <a:lnTo>
                  <a:pt x="1504950" y="0"/>
                </a:lnTo>
              </a:path>
            </a:pathLst>
          </a:custGeom>
          <a:ln w="50800">
            <a:solidFill>
              <a:srgbClr val="2F5376"/>
            </a:solidFill>
            <a:headEnd type="none"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42" name="Freeform 41"/>
          <p:cNvSpPr/>
          <p:nvPr/>
        </p:nvSpPr>
        <p:spPr>
          <a:xfrm flipH="1">
            <a:off x="735013" y="2081212"/>
            <a:ext cx="98425" cy="2343150"/>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43" name="Freeform 42"/>
          <p:cNvSpPr/>
          <p:nvPr/>
        </p:nvSpPr>
        <p:spPr>
          <a:xfrm flipH="1">
            <a:off x="2036763" y="2060575"/>
            <a:ext cx="104775" cy="2370137"/>
          </a:xfrm>
          <a:custGeom>
            <a:avLst/>
            <a:gdLst>
              <a:gd name="connsiteX0" fmla="*/ 0 w 0"/>
              <a:gd name="connsiteY0" fmla="*/ 1076325 h 1076325"/>
              <a:gd name="connsiteX1" fmla="*/ 0 w 0"/>
              <a:gd name="connsiteY1" fmla="*/ 0 h 1076325"/>
              <a:gd name="connsiteX2" fmla="*/ 0 w 0"/>
              <a:gd name="connsiteY2" fmla="*/ 0 h 1076325"/>
              <a:gd name="connsiteX3" fmla="*/ 0 w 0"/>
              <a:gd name="connsiteY3" fmla="*/ 0 h 1076325"/>
            </a:gdLst>
            <a:ahLst/>
            <a:cxnLst>
              <a:cxn ang="0">
                <a:pos x="connsiteX0" y="connsiteY0"/>
              </a:cxn>
              <a:cxn ang="0">
                <a:pos x="connsiteX1" y="connsiteY1"/>
              </a:cxn>
              <a:cxn ang="0">
                <a:pos x="connsiteX2" y="connsiteY2"/>
              </a:cxn>
              <a:cxn ang="0">
                <a:pos x="connsiteX3" y="connsiteY3"/>
              </a:cxn>
            </a:cxnLst>
            <a:rect l="l" t="t" r="r" b="b"/>
            <a:pathLst>
              <a:path h="1076325">
                <a:moveTo>
                  <a:pt x="0" y="1076325"/>
                </a:moveTo>
                <a:lnTo>
                  <a:pt x="0" y="0"/>
                </a:lnTo>
                <a:lnTo>
                  <a:pt x="0" y="0"/>
                </a:lnTo>
                <a:lnTo>
                  <a:pt x="0" y="0"/>
                </a:lnTo>
              </a:path>
            </a:pathLst>
          </a:custGeom>
          <a:ln w="50800">
            <a:solidFill>
              <a:srgbClr val="2F5376"/>
            </a:solidFill>
            <a:headEnd type="arrow" w="med" len="sm"/>
            <a:tailEnd type="none"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a:t>Top 3 benefits of VEPA </a:t>
            </a:r>
          </a:p>
        </p:txBody>
      </p:sp>
      <p:grpSp>
        <p:nvGrpSpPr>
          <p:cNvPr id="3" name="Group 36"/>
          <p:cNvGrpSpPr>
            <a:grpSpLocks/>
          </p:cNvGrpSpPr>
          <p:nvPr/>
        </p:nvGrpSpPr>
        <p:grpSpPr bwMode="auto">
          <a:xfrm>
            <a:off x="3276600" y="1676400"/>
            <a:ext cx="2657475" cy="3810000"/>
            <a:chOff x="3276600" y="1676400"/>
            <a:chExt cx="2657475" cy="3810000"/>
          </a:xfrm>
        </p:grpSpPr>
        <p:sp>
          <p:nvSpPr>
            <p:cNvPr id="5" name="Rectangle 4"/>
            <p:cNvSpPr/>
            <p:nvPr/>
          </p:nvSpPr>
          <p:spPr>
            <a:xfrm>
              <a:off x="3276600" y="1676400"/>
              <a:ext cx="2590800" cy="3810000"/>
            </a:xfrm>
            <a:prstGeom prst="rect">
              <a:avLst/>
            </a:prstGeom>
            <a:solidFill>
              <a:schemeClr val="accent5"/>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6" name="Rectangle 15"/>
            <p:cNvSpPr/>
            <p:nvPr/>
          </p:nvSpPr>
          <p:spPr>
            <a:xfrm>
              <a:off x="3352800" y="1752600"/>
              <a:ext cx="24384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3295650" y="3276600"/>
              <a:ext cx="2552700" cy="6096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93" name="TextBox 9"/>
            <p:cNvSpPr txBox="1">
              <a:spLocks noChangeArrowheads="1"/>
            </p:cNvSpPr>
            <p:nvPr/>
          </p:nvSpPr>
          <p:spPr bwMode="auto">
            <a:xfrm>
              <a:off x="3429000" y="3383949"/>
              <a:ext cx="2286000" cy="400110"/>
            </a:xfrm>
            <a:prstGeom prst="rect">
              <a:avLst/>
            </a:prstGeom>
            <a:noFill/>
            <a:ln w="9525">
              <a:noFill/>
              <a:miter lim="800000"/>
              <a:headEnd/>
              <a:tailEnd/>
            </a:ln>
          </p:spPr>
          <p:txBody>
            <a:bodyPr>
              <a:spAutoFit/>
            </a:bodyPr>
            <a:lstStyle/>
            <a:p>
              <a:pPr algn="ctr"/>
              <a:r>
                <a:rPr lang="en-US" sz="2000" b="1">
                  <a:solidFill>
                    <a:schemeClr val="bg1"/>
                  </a:solidFill>
                </a:rPr>
                <a:t>Features &amp; Scale</a:t>
              </a:r>
              <a:endParaRPr lang="en-US">
                <a:solidFill>
                  <a:schemeClr val="bg1"/>
                </a:solidFill>
              </a:endParaRPr>
            </a:p>
          </p:txBody>
        </p:sp>
        <p:sp>
          <p:nvSpPr>
            <p:cNvPr id="28694" name="TextBox 18"/>
            <p:cNvSpPr txBox="1">
              <a:spLocks noChangeArrowheads="1"/>
            </p:cNvSpPr>
            <p:nvPr/>
          </p:nvSpPr>
          <p:spPr bwMode="auto">
            <a:xfrm>
              <a:off x="3343275" y="4114800"/>
              <a:ext cx="2590800" cy="584775"/>
            </a:xfrm>
            <a:prstGeom prst="rect">
              <a:avLst/>
            </a:prstGeom>
            <a:noFill/>
            <a:ln w="9525">
              <a:noFill/>
              <a:miter lim="800000"/>
              <a:headEnd/>
              <a:tailEnd/>
            </a:ln>
          </p:spPr>
          <p:txBody>
            <a:bodyPr>
              <a:spAutoFit/>
            </a:bodyPr>
            <a:lstStyle/>
            <a:p>
              <a:r>
                <a:rPr lang="en-US" sz="1600"/>
                <a:t>Switching where it </a:t>
              </a:r>
              <a:br>
                <a:rPr lang="en-US" sz="1600"/>
              </a:br>
              <a:r>
                <a:rPr lang="en-US" sz="1600"/>
                <a:t>belongs – on the switches</a:t>
              </a:r>
            </a:p>
          </p:txBody>
        </p:sp>
        <p:grpSp>
          <p:nvGrpSpPr>
            <p:cNvPr id="28695" name="Group 29"/>
            <p:cNvGrpSpPr>
              <a:grpSpLocks/>
            </p:cNvGrpSpPr>
            <p:nvPr/>
          </p:nvGrpSpPr>
          <p:grpSpPr bwMode="auto">
            <a:xfrm>
              <a:off x="3352800" y="1752600"/>
              <a:ext cx="2438400" cy="1447800"/>
              <a:chOff x="3352800" y="2057400"/>
              <a:chExt cx="2438400" cy="1447800"/>
            </a:xfrm>
          </p:grpSpPr>
          <p:pic>
            <p:nvPicPr>
              <p:cNvPr id="28696" name="Picture 2" descr="C:\Users\User\Desktop\Dog &amp; Pony Show\Images\cloud.jpg"/>
              <p:cNvPicPr>
                <a:picLocks noChangeAspect="1" noChangeArrowheads="1"/>
              </p:cNvPicPr>
              <p:nvPr/>
            </p:nvPicPr>
            <p:blipFill>
              <a:blip r:embed="rId3" cstate="print"/>
              <a:srcRect/>
              <a:stretch>
                <a:fillRect/>
              </a:stretch>
            </p:blipFill>
            <p:spPr bwMode="auto">
              <a:xfrm>
                <a:off x="3352800" y="2057400"/>
                <a:ext cx="2438400" cy="1447800"/>
              </a:xfrm>
              <a:prstGeom prst="rect">
                <a:avLst/>
              </a:prstGeom>
              <a:noFill/>
              <a:ln w="9525">
                <a:noFill/>
                <a:miter lim="800000"/>
                <a:headEnd/>
                <a:tailEnd/>
              </a:ln>
            </p:spPr>
          </p:pic>
          <p:sp>
            <p:nvSpPr>
              <p:cNvPr id="26" name="Freeform 25"/>
              <p:cNvSpPr/>
              <p:nvPr/>
            </p:nvSpPr>
            <p:spPr>
              <a:xfrm>
                <a:off x="4572000" y="2057400"/>
                <a:ext cx="0" cy="561975"/>
              </a:xfrm>
              <a:custGeom>
                <a:avLst/>
                <a:gdLst>
                  <a:gd name="connsiteX0" fmla="*/ 0 w 0"/>
                  <a:gd name="connsiteY0" fmla="*/ 0 h 561975"/>
                  <a:gd name="connsiteX1" fmla="*/ 0 w 0"/>
                  <a:gd name="connsiteY1" fmla="*/ 561975 h 561975"/>
                </a:gdLst>
                <a:ahLst/>
                <a:cxnLst>
                  <a:cxn ang="0">
                    <a:pos x="connsiteX0" y="connsiteY0"/>
                  </a:cxn>
                  <a:cxn ang="0">
                    <a:pos x="connsiteX1" y="connsiteY1"/>
                  </a:cxn>
                </a:cxnLst>
                <a:rect l="l" t="t" r="r" b="b"/>
                <a:pathLst>
                  <a:path h="561975">
                    <a:moveTo>
                      <a:pt x="0" y="0"/>
                    </a:moveTo>
                    <a:lnTo>
                      <a:pt x="0" y="561975"/>
                    </a:ln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 name="Freeform 26"/>
              <p:cNvSpPr/>
              <p:nvPr/>
            </p:nvSpPr>
            <p:spPr>
              <a:xfrm>
                <a:off x="4568825" y="2943225"/>
                <a:ext cx="0" cy="561975"/>
              </a:xfrm>
              <a:custGeom>
                <a:avLst/>
                <a:gdLst>
                  <a:gd name="connsiteX0" fmla="*/ 0 w 0"/>
                  <a:gd name="connsiteY0" fmla="*/ 0 h 561975"/>
                  <a:gd name="connsiteX1" fmla="*/ 0 w 0"/>
                  <a:gd name="connsiteY1" fmla="*/ 561975 h 561975"/>
                </a:gdLst>
                <a:ahLst/>
                <a:cxnLst>
                  <a:cxn ang="0">
                    <a:pos x="connsiteX0" y="connsiteY0"/>
                  </a:cxn>
                  <a:cxn ang="0">
                    <a:pos x="connsiteX1" y="connsiteY1"/>
                  </a:cxn>
                </a:cxnLst>
                <a:rect l="l" t="t" r="r" b="b"/>
                <a:pathLst>
                  <a:path h="561975">
                    <a:moveTo>
                      <a:pt x="0" y="0"/>
                    </a:moveTo>
                    <a:lnTo>
                      <a:pt x="0" y="561975"/>
                    </a:ln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 name="Freeform 27"/>
              <p:cNvSpPr/>
              <p:nvPr/>
            </p:nvSpPr>
            <p:spPr>
              <a:xfrm>
                <a:off x="4724400" y="2943225"/>
                <a:ext cx="0" cy="561975"/>
              </a:xfrm>
              <a:custGeom>
                <a:avLst/>
                <a:gdLst>
                  <a:gd name="connsiteX0" fmla="*/ 0 w 0"/>
                  <a:gd name="connsiteY0" fmla="*/ 0 h 561975"/>
                  <a:gd name="connsiteX1" fmla="*/ 0 w 0"/>
                  <a:gd name="connsiteY1" fmla="*/ 561975 h 561975"/>
                </a:gdLst>
                <a:ahLst/>
                <a:cxnLst>
                  <a:cxn ang="0">
                    <a:pos x="connsiteX0" y="connsiteY0"/>
                  </a:cxn>
                  <a:cxn ang="0">
                    <a:pos x="connsiteX1" y="connsiteY1"/>
                  </a:cxn>
                </a:cxnLst>
                <a:rect l="l" t="t" r="r" b="b"/>
                <a:pathLst>
                  <a:path h="561975">
                    <a:moveTo>
                      <a:pt x="0" y="0"/>
                    </a:moveTo>
                    <a:lnTo>
                      <a:pt x="0" y="561975"/>
                    </a:ln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 name="Freeform 28"/>
              <p:cNvSpPr/>
              <p:nvPr/>
            </p:nvSpPr>
            <p:spPr>
              <a:xfrm>
                <a:off x="4419600" y="2943225"/>
                <a:ext cx="0" cy="561975"/>
              </a:xfrm>
              <a:custGeom>
                <a:avLst/>
                <a:gdLst>
                  <a:gd name="connsiteX0" fmla="*/ 0 w 0"/>
                  <a:gd name="connsiteY0" fmla="*/ 0 h 561975"/>
                  <a:gd name="connsiteX1" fmla="*/ 0 w 0"/>
                  <a:gd name="connsiteY1" fmla="*/ 561975 h 561975"/>
                </a:gdLst>
                <a:ahLst/>
                <a:cxnLst>
                  <a:cxn ang="0">
                    <a:pos x="connsiteX0" y="connsiteY0"/>
                  </a:cxn>
                  <a:cxn ang="0">
                    <a:pos x="connsiteX1" y="connsiteY1"/>
                  </a:cxn>
                </a:cxnLst>
                <a:rect l="l" t="t" r="r" b="b"/>
                <a:pathLst>
                  <a:path h="561975">
                    <a:moveTo>
                      <a:pt x="0" y="0"/>
                    </a:moveTo>
                    <a:lnTo>
                      <a:pt x="0" y="561975"/>
                    </a:ln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pic>
            <p:nvPicPr>
              <p:cNvPr id="24" name="Picture 3" descr="C:\Users\User\Desktop\Dog &amp; Pony Show\Juniper\Juniper Template NEW\Juniper Icon Library PNGs\New Folder\L2_L3 Switch 2.png"/>
              <p:cNvPicPr>
                <a:picLocks noChangeAspect="1" noChangeArrowheads="1"/>
              </p:cNvPicPr>
              <p:nvPr/>
            </p:nvPicPr>
            <p:blipFill>
              <a:blip r:embed="rId4" cstate="print"/>
              <a:srcRect/>
              <a:stretch>
                <a:fillRect/>
              </a:stretch>
            </p:blipFill>
            <p:spPr bwMode="auto">
              <a:xfrm>
                <a:off x="4344988" y="2533650"/>
                <a:ext cx="454025" cy="455613"/>
              </a:xfrm>
              <a:prstGeom prst="rect">
                <a:avLst/>
              </a:prstGeom>
              <a:noFill/>
              <a:effectLst>
                <a:outerShdw blurRad="63500" sx="102000" sy="102000" algn="ctr" rotWithShape="0">
                  <a:prstClr val="black">
                    <a:alpha val="40000"/>
                  </a:prstClr>
                </a:outerShdw>
              </a:effectLst>
            </p:spPr>
          </p:pic>
        </p:grpSp>
      </p:grpSp>
      <p:grpSp>
        <p:nvGrpSpPr>
          <p:cNvPr id="15" name="Group 35"/>
          <p:cNvGrpSpPr>
            <a:grpSpLocks/>
          </p:cNvGrpSpPr>
          <p:nvPr/>
        </p:nvGrpSpPr>
        <p:grpSpPr bwMode="auto">
          <a:xfrm>
            <a:off x="457200" y="1676400"/>
            <a:ext cx="2886075" cy="3810000"/>
            <a:chOff x="457200" y="1676400"/>
            <a:chExt cx="2886075" cy="3810000"/>
          </a:xfrm>
        </p:grpSpPr>
        <p:sp>
          <p:nvSpPr>
            <p:cNvPr id="4" name="Rectangle 3"/>
            <p:cNvSpPr/>
            <p:nvPr/>
          </p:nvSpPr>
          <p:spPr>
            <a:xfrm>
              <a:off x="457200" y="1676400"/>
              <a:ext cx="2590800" cy="3810000"/>
            </a:xfrm>
            <a:prstGeom prst="rect">
              <a:avLst/>
            </a:prstGeom>
            <a:solidFill>
              <a:schemeClr val="accent5"/>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7" name="Rectangle 6"/>
            <p:cNvSpPr/>
            <p:nvPr/>
          </p:nvSpPr>
          <p:spPr>
            <a:xfrm>
              <a:off x="471488" y="3271838"/>
              <a:ext cx="2560637" cy="6096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86" name="TextBox 7"/>
            <p:cNvSpPr txBox="1">
              <a:spLocks noChangeArrowheads="1"/>
            </p:cNvSpPr>
            <p:nvPr/>
          </p:nvSpPr>
          <p:spPr bwMode="auto">
            <a:xfrm>
              <a:off x="722710" y="3383949"/>
              <a:ext cx="2057400" cy="400110"/>
            </a:xfrm>
            <a:prstGeom prst="rect">
              <a:avLst/>
            </a:prstGeom>
            <a:noFill/>
            <a:ln w="9525">
              <a:noFill/>
              <a:miter lim="800000"/>
              <a:headEnd/>
              <a:tailEnd/>
            </a:ln>
          </p:spPr>
          <p:txBody>
            <a:bodyPr>
              <a:spAutoFit/>
            </a:bodyPr>
            <a:lstStyle/>
            <a:p>
              <a:pPr algn="ctr"/>
              <a:r>
                <a:rPr lang="en-US" sz="2000" b="1">
                  <a:solidFill>
                    <a:schemeClr val="bg1"/>
                  </a:solidFill>
                </a:rPr>
                <a:t>Elegant</a:t>
              </a:r>
              <a:endParaRPr lang="en-US">
                <a:solidFill>
                  <a:schemeClr val="bg1"/>
                </a:solidFill>
              </a:endParaRPr>
            </a:p>
          </p:txBody>
        </p:sp>
        <p:sp>
          <p:nvSpPr>
            <p:cNvPr id="13" name="Rectangle 12"/>
            <p:cNvSpPr/>
            <p:nvPr/>
          </p:nvSpPr>
          <p:spPr>
            <a:xfrm>
              <a:off x="533400" y="1752600"/>
              <a:ext cx="24384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88" name="TextBox 17"/>
            <p:cNvSpPr txBox="1">
              <a:spLocks noChangeArrowheads="1"/>
            </p:cNvSpPr>
            <p:nvPr/>
          </p:nvSpPr>
          <p:spPr bwMode="auto">
            <a:xfrm>
              <a:off x="523875" y="4114800"/>
              <a:ext cx="2819400" cy="584775"/>
            </a:xfrm>
            <a:prstGeom prst="rect">
              <a:avLst/>
            </a:prstGeom>
            <a:noFill/>
            <a:ln w="9525">
              <a:noFill/>
              <a:miter lim="800000"/>
              <a:headEnd/>
              <a:tailEnd/>
            </a:ln>
          </p:spPr>
          <p:txBody>
            <a:bodyPr>
              <a:spAutoFit/>
            </a:bodyPr>
            <a:lstStyle/>
            <a:p>
              <a:r>
                <a:rPr lang="en-US" sz="1600"/>
                <a:t>VEPA is a non-disruptive </a:t>
              </a:r>
              <a:br>
                <a:rPr lang="en-US" sz="1600"/>
              </a:br>
              <a:r>
                <a:rPr lang="en-US" sz="1600"/>
                <a:t>and cost-effective</a:t>
              </a:r>
            </a:p>
          </p:txBody>
        </p:sp>
      </p:grpSp>
      <p:grpSp>
        <p:nvGrpSpPr>
          <p:cNvPr id="17" name="Group 37"/>
          <p:cNvGrpSpPr>
            <a:grpSpLocks/>
          </p:cNvGrpSpPr>
          <p:nvPr/>
        </p:nvGrpSpPr>
        <p:grpSpPr bwMode="auto">
          <a:xfrm>
            <a:off x="6096000" y="1676400"/>
            <a:ext cx="2647950" cy="3810000"/>
            <a:chOff x="6096000" y="1676400"/>
            <a:chExt cx="2647950" cy="3810000"/>
          </a:xfrm>
        </p:grpSpPr>
        <p:sp>
          <p:nvSpPr>
            <p:cNvPr id="6" name="Rectangle 5"/>
            <p:cNvSpPr/>
            <p:nvPr/>
          </p:nvSpPr>
          <p:spPr>
            <a:xfrm>
              <a:off x="6096000" y="1676400"/>
              <a:ext cx="2590800" cy="3810000"/>
            </a:xfrm>
            <a:prstGeom prst="rect">
              <a:avLst/>
            </a:prstGeom>
            <a:solidFill>
              <a:schemeClr val="accent5"/>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1" name="Rectangle 10"/>
            <p:cNvSpPr/>
            <p:nvPr/>
          </p:nvSpPr>
          <p:spPr>
            <a:xfrm>
              <a:off x="6115050" y="3276600"/>
              <a:ext cx="2552700" cy="6096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80" name="TextBox 11"/>
            <p:cNvSpPr txBox="1">
              <a:spLocks noChangeArrowheads="1"/>
            </p:cNvSpPr>
            <p:nvPr/>
          </p:nvSpPr>
          <p:spPr bwMode="auto">
            <a:xfrm>
              <a:off x="6362699" y="3383949"/>
              <a:ext cx="2057400" cy="400110"/>
            </a:xfrm>
            <a:prstGeom prst="rect">
              <a:avLst/>
            </a:prstGeom>
            <a:noFill/>
            <a:ln w="9525">
              <a:noFill/>
              <a:miter lim="800000"/>
              <a:headEnd/>
              <a:tailEnd/>
            </a:ln>
          </p:spPr>
          <p:txBody>
            <a:bodyPr>
              <a:spAutoFit/>
            </a:bodyPr>
            <a:lstStyle/>
            <a:p>
              <a:pPr algn="ctr"/>
              <a:r>
                <a:rPr lang="en-US" sz="2000" b="1">
                  <a:solidFill>
                    <a:schemeClr val="bg1"/>
                  </a:solidFill>
                </a:rPr>
                <a:t>Open</a:t>
              </a:r>
              <a:endParaRPr lang="en-US">
                <a:solidFill>
                  <a:schemeClr val="bg1"/>
                </a:solidFill>
              </a:endParaRPr>
            </a:p>
          </p:txBody>
        </p:sp>
        <p:sp>
          <p:nvSpPr>
            <p:cNvPr id="28681" name="TextBox 20"/>
            <p:cNvSpPr txBox="1">
              <a:spLocks noChangeArrowheads="1"/>
            </p:cNvSpPr>
            <p:nvPr/>
          </p:nvSpPr>
          <p:spPr bwMode="auto">
            <a:xfrm>
              <a:off x="6153150" y="4114800"/>
              <a:ext cx="2590800" cy="830997"/>
            </a:xfrm>
            <a:prstGeom prst="rect">
              <a:avLst/>
            </a:prstGeom>
            <a:noFill/>
            <a:ln w="9525">
              <a:noFill/>
              <a:miter lim="800000"/>
              <a:headEnd/>
              <a:tailEnd/>
            </a:ln>
          </p:spPr>
          <p:txBody>
            <a:bodyPr>
              <a:spAutoFit/>
            </a:bodyPr>
            <a:lstStyle/>
            <a:p>
              <a:r>
                <a:rPr lang="en-US" sz="1600"/>
                <a:t>Server and hypervisor agnostic, maximum </a:t>
              </a:r>
              <a:br>
                <a:rPr lang="en-US" sz="1600"/>
              </a:br>
              <a:r>
                <a:rPr lang="en-US" sz="1600"/>
                <a:t>flexibility.</a:t>
              </a:r>
            </a:p>
          </p:txBody>
        </p:sp>
        <p:sp>
          <p:nvSpPr>
            <p:cNvPr id="32" name="Rectangle 31"/>
            <p:cNvSpPr/>
            <p:nvPr/>
          </p:nvSpPr>
          <p:spPr>
            <a:xfrm>
              <a:off x="6172200" y="1752600"/>
              <a:ext cx="24384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8683" name="Picture 3" descr="C:\Users\User\Desktop\Dog &amp; Pony Show\Images\open.jpg"/>
            <p:cNvPicPr>
              <a:picLocks noChangeAspect="1" noChangeArrowheads="1"/>
            </p:cNvPicPr>
            <p:nvPr/>
          </p:nvPicPr>
          <p:blipFill>
            <a:blip r:embed="rId5" cstate="print"/>
            <a:srcRect t="9525" b="8168"/>
            <a:stretch>
              <a:fillRect/>
            </a:stretch>
          </p:blipFill>
          <p:spPr bwMode="auto">
            <a:xfrm>
              <a:off x="6515100" y="1754051"/>
              <a:ext cx="1752600" cy="1442539"/>
            </a:xfrm>
            <a:prstGeom prst="rect">
              <a:avLst/>
            </a:prstGeom>
            <a:noFill/>
            <a:ln w="9525">
              <a:noFill/>
              <a:miter lim="800000"/>
              <a:headEnd/>
              <a:tailEnd/>
            </a:ln>
          </p:spPr>
        </p:pic>
      </p:grpSp>
      <p:grpSp>
        <p:nvGrpSpPr>
          <p:cNvPr id="35" name="Group 34"/>
          <p:cNvGrpSpPr/>
          <p:nvPr/>
        </p:nvGrpSpPr>
        <p:grpSpPr>
          <a:xfrm>
            <a:off x="914400" y="1905000"/>
            <a:ext cx="1609572" cy="1118923"/>
            <a:chOff x="-2286000" y="1905000"/>
            <a:chExt cx="1609572" cy="1118923"/>
          </a:xfrm>
        </p:grpSpPr>
        <p:pic>
          <p:nvPicPr>
            <p:cNvPr id="69634" name="Picture 2" descr="http://t2.gstatic.com/images?q=tbn:ANd9GcQQ6RGpjWIkNt9AOOQ1SuNooQ9fnzyeXmryzm46ps26A1ASgYA&amp;t=1&amp;usg=__BALt1v8oQGaqebm4diTCk655TRk="/>
            <p:cNvPicPr>
              <a:picLocks noChangeAspect="1" noChangeArrowheads="1"/>
            </p:cNvPicPr>
            <p:nvPr/>
          </p:nvPicPr>
          <p:blipFill>
            <a:blip r:embed="rId6" cstate="print"/>
            <a:srcRect/>
            <a:stretch>
              <a:fillRect/>
            </a:stretch>
          </p:blipFill>
          <p:spPr bwMode="auto">
            <a:xfrm>
              <a:off x="-2286000" y="1905000"/>
              <a:ext cx="1609572" cy="1118923"/>
            </a:xfrm>
            <a:prstGeom prst="rect">
              <a:avLst/>
            </a:prstGeom>
            <a:noFill/>
          </p:spPr>
        </p:pic>
        <p:cxnSp>
          <p:nvCxnSpPr>
            <p:cNvPr id="33" name="Straight Connector 32"/>
            <p:cNvCxnSpPr/>
            <p:nvPr/>
          </p:nvCxnSpPr>
          <p:spPr>
            <a:xfrm>
              <a:off x="-1981200" y="1981200"/>
              <a:ext cx="1066800" cy="838200"/>
            </a:xfrm>
            <a:prstGeom prst="line">
              <a:avLst/>
            </a:prstGeom>
            <a:ln w="1143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1981200" y="1981200"/>
              <a:ext cx="1066800" cy="838200"/>
            </a:xfrm>
            <a:prstGeom prst="line">
              <a:avLst/>
            </a:prstGeom>
            <a:ln w="1143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309563"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4" name="Rectangle 323"/>
          <p:cNvSpPr/>
          <p:nvPr/>
        </p:nvSpPr>
        <p:spPr>
          <a:xfrm>
            <a:off x="238125"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rPr/>
              <a:t>High performance</a:t>
            </a:r>
            <a:endParaRPr i="1"/>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326" name="Rectangle 325"/>
          <p:cNvSpPr/>
          <p:nvPr/>
        </p:nvSpPr>
        <p:spPr>
          <a:xfrm>
            <a:off x="-66675" y="4419600"/>
            <a:ext cx="2819400"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
        <p:nvSpPr>
          <p:cNvPr id="334" name="Rectangle 333"/>
          <p:cNvSpPr/>
          <p:nvPr/>
        </p:nvSpPr>
        <p:spPr>
          <a:xfrm>
            <a:off x="6705600"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282" name="Rectangle 281"/>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 name="Rectangle 334"/>
          <p:cNvSpPr/>
          <p:nvPr/>
        </p:nvSpPr>
        <p:spPr>
          <a:xfrm>
            <a:off x="85725" y="3179763"/>
            <a:ext cx="2514600" cy="687387"/>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0" name="Rectangle 319"/>
          <p:cNvSpPr/>
          <p:nvPr/>
        </p:nvSpPr>
        <p:spPr>
          <a:xfrm>
            <a:off x="-66675" y="3254375"/>
            <a:ext cx="2819400"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1000"/>
                                        <p:tgtEl>
                                          <p:spTgt spid="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2"/>
                                        </p:tgtEl>
                                        <p:attrNameLst>
                                          <p:attrName>style.visibility</p:attrName>
                                        </p:attrNameLst>
                                      </p:cBhvr>
                                      <p:to>
                                        <p:strVal val="visible"/>
                                      </p:to>
                                    </p:set>
                                    <p:animEffect transition="in" filter="fade">
                                      <p:cBhvr>
                                        <p:cTn id="10" dur="1000"/>
                                        <p:tgtEl>
                                          <p:spTgt spid="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 grpId="0" animBg="1"/>
      <p:bldP spid="33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invGray">
          <a:xfrm>
            <a:off x="457200" y="1143000"/>
            <a:ext cx="6400800" cy="838200"/>
          </a:xfrm>
          <a:prstGeom prst="roundRect">
            <a:avLst>
              <a:gd name="adj" fmla="val 0"/>
            </a:avLst>
          </a:prstGeom>
          <a:solidFill>
            <a:srgbClr val="80A1B6">
              <a:alpha val="20000"/>
            </a:srgbClr>
          </a:solidFill>
          <a:ln w="28575" algn="ctr">
            <a:noFill/>
            <a:round/>
            <a:headEnd/>
            <a:tailEnd/>
          </a:ln>
        </p:spPr>
        <p:txBody>
          <a:bodyPr/>
          <a:lstStyle/>
          <a:p>
            <a:pPr>
              <a:lnSpc>
                <a:spcPct val="90000"/>
              </a:lnSpc>
            </a:pPr>
            <a:endParaRPr lang="en-US">
              <a:solidFill>
                <a:srgbClr val="333333"/>
              </a:solidFill>
            </a:endParaRPr>
          </a:p>
        </p:txBody>
      </p:sp>
      <p:sp>
        <p:nvSpPr>
          <p:cNvPr id="30723" name="Rectangle 3"/>
          <p:cNvSpPr>
            <a:spLocks noChangeArrowheads="1"/>
          </p:cNvSpPr>
          <p:nvPr/>
        </p:nvSpPr>
        <p:spPr bwMode="invGray">
          <a:xfrm>
            <a:off x="457200" y="2057400"/>
            <a:ext cx="6400800" cy="1066800"/>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a:solidFill>
                <a:srgbClr val="333333"/>
              </a:solidFill>
            </a:endParaRPr>
          </a:p>
        </p:txBody>
      </p:sp>
      <p:sp>
        <p:nvSpPr>
          <p:cNvPr id="30724" name="Rectangle 4"/>
          <p:cNvSpPr>
            <a:spLocks noChangeArrowheads="1"/>
          </p:cNvSpPr>
          <p:nvPr/>
        </p:nvSpPr>
        <p:spPr bwMode="invGray">
          <a:xfrm>
            <a:off x="457200" y="4800600"/>
            <a:ext cx="6400800" cy="1371600"/>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a:solidFill>
                <a:srgbClr val="333333"/>
              </a:solidFill>
            </a:endParaRPr>
          </a:p>
        </p:txBody>
      </p:sp>
      <p:sp>
        <p:nvSpPr>
          <p:cNvPr id="30725" name="Rectangle 5"/>
          <p:cNvSpPr>
            <a:spLocks noChangeArrowheads="1"/>
          </p:cNvSpPr>
          <p:nvPr/>
        </p:nvSpPr>
        <p:spPr bwMode="invGray">
          <a:xfrm>
            <a:off x="457200" y="3200400"/>
            <a:ext cx="6400800" cy="1524000"/>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a:solidFill>
                <a:srgbClr val="333333"/>
              </a:solidFill>
            </a:endParaRPr>
          </a:p>
        </p:txBody>
      </p:sp>
      <p:sp>
        <p:nvSpPr>
          <p:cNvPr id="30726" name="Line 1410"/>
          <p:cNvSpPr>
            <a:spLocks noChangeShapeType="1"/>
          </p:cNvSpPr>
          <p:nvPr/>
        </p:nvSpPr>
        <p:spPr bwMode="auto">
          <a:xfrm>
            <a:off x="2184400" y="426720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30727" name="Freeform 1439"/>
          <p:cNvSpPr>
            <a:spLocks/>
          </p:cNvSpPr>
          <p:nvPr/>
        </p:nvSpPr>
        <p:spPr bwMode="auto">
          <a:xfrm>
            <a:off x="3440113" y="1597025"/>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lgn="ctr">
            <a:solidFill>
              <a:srgbClr val="969696"/>
            </a:solidFill>
            <a:round/>
            <a:headEnd/>
            <a:tailEnd/>
          </a:ln>
        </p:spPr>
        <p:txBody>
          <a:bodyPr wrap="none" lIns="0" tIns="0" rIns="0" bIns="0" anchor="ctr"/>
          <a:lstStyle/>
          <a:p>
            <a:endParaRPr lang="en-US"/>
          </a:p>
        </p:txBody>
      </p:sp>
      <p:sp>
        <p:nvSpPr>
          <p:cNvPr id="30728" name="Freeform 1440"/>
          <p:cNvSpPr>
            <a:spLocks/>
          </p:cNvSpPr>
          <p:nvPr/>
        </p:nvSpPr>
        <p:spPr bwMode="auto">
          <a:xfrm flipV="1">
            <a:off x="3440113" y="1600200"/>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lgn="ctr">
            <a:solidFill>
              <a:srgbClr val="969696"/>
            </a:solidFill>
            <a:round/>
            <a:headEnd/>
            <a:tailEnd/>
          </a:ln>
        </p:spPr>
        <p:txBody>
          <a:bodyPr rot="10800000" wrap="none" lIns="0" tIns="0" rIns="0" bIns="0" anchor="ctr"/>
          <a:lstStyle/>
          <a:p>
            <a:endParaRPr lang="en-US"/>
          </a:p>
        </p:txBody>
      </p:sp>
      <p:sp>
        <p:nvSpPr>
          <p:cNvPr id="30729" name="Line 184"/>
          <p:cNvSpPr>
            <a:spLocks noChangeShapeType="1"/>
          </p:cNvSpPr>
          <p:nvPr/>
        </p:nvSpPr>
        <p:spPr bwMode="auto">
          <a:xfrm>
            <a:off x="3352800" y="1543050"/>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30730" name="Line 185"/>
          <p:cNvSpPr>
            <a:spLocks noChangeShapeType="1"/>
          </p:cNvSpPr>
          <p:nvPr/>
        </p:nvSpPr>
        <p:spPr bwMode="auto">
          <a:xfrm>
            <a:off x="3352800" y="2524125"/>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30731" name="Line 186"/>
          <p:cNvSpPr>
            <a:spLocks noChangeShapeType="1"/>
          </p:cNvSpPr>
          <p:nvPr/>
        </p:nvSpPr>
        <p:spPr bwMode="auto">
          <a:xfrm>
            <a:off x="3368675" y="1457325"/>
            <a:ext cx="0" cy="914400"/>
          </a:xfrm>
          <a:prstGeom prst="line">
            <a:avLst/>
          </a:prstGeom>
          <a:noFill/>
          <a:ln w="25400">
            <a:solidFill>
              <a:schemeClr val="hlink"/>
            </a:solidFill>
            <a:round/>
            <a:headEnd/>
            <a:tailEnd/>
          </a:ln>
        </p:spPr>
        <p:txBody>
          <a:bodyPr wrap="none" lIns="0" tIns="0" rIns="0" bIns="0" anchor="ctr"/>
          <a:lstStyle/>
          <a:p>
            <a:endParaRPr lang="en-US"/>
          </a:p>
        </p:txBody>
      </p:sp>
      <p:sp>
        <p:nvSpPr>
          <p:cNvPr id="30732" name="Line 187"/>
          <p:cNvSpPr>
            <a:spLocks noChangeShapeType="1"/>
          </p:cNvSpPr>
          <p:nvPr/>
        </p:nvSpPr>
        <p:spPr bwMode="auto">
          <a:xfrm>
            <a:off x="4381500" y="1457325"/>
            <a:ext cx="0" cy="914400"/>
          </a:xfrm>
          <a:prstGeom prst="line">
            <a:avLst/>
          </a:prstGeom>
          <a:noFill/>
          <a:ln w="25400">
            <a:solidFill>
              <a:schemeClr val="hlink"/>
            </a:solidFill>
            <a:round/>
            <a:headEnd/>
            <a:tailEnd/>
          </a:ln>
        </p:spPr>
        <p:txBody>
          <a:bodyPr wrap="none" lIns="0" tIns="0" rIns="0" bIns="0" anchor="ctr"/>
          <a:lstStyle/>
          <a:p>
            <a:endParaRPr lang="en-US"/>
          </a:p>
        </p:txBody>
      </p:sp>
      <p:pic>
        <p:nvPicPr>
          <p:cNvPr id="30733" name="Picture 80" descr="Generic-Router.png"/>
          <p:cNvPicPr>
            <a:picLocks noChangeAspect="1"/>
          </p:cNvPicPr>
          <p:nvPr/>
        </p:nvPicPr>
        <p:blipFill>
          <a:blip r:embed="rId3" cstate="print"/>
          <a:srcRect/>
          <a:stretch>
            <a:fillRect/>
          </a:stretch>
        </p:blipFill>
        <p:spPr bwMode="auto">
          <a:xfrm>
            <a:off x="4202113" y="1392238"/>
            <a:ext cx="358775" cy="360362"/>
          </a:xfrm>
          <a:prstGeom prst="rect">
            <a:avLst/>
          </a:prstGeom>
          <a:noFill/>
          <a:ln w="9525">
            <a:noFill/>
            <a:miter lim="800000"/>
            <a:headEnd/>
            <a:tailEnd/>
          </a:ln>
        </p:spPr>
      </p:pic>
      <p:pic>
        <p:nvPicPr>
          <p:cNvPr id="30734" name="Picture 80" descr="Generic-Router.png"/>
          <p:cNvPicPr>
            <a:picLocks noChangeAspect="1"/>
          </p:cNvPicPr>
          <p:nvPr/>
        </p:nvPicPr>
        <p:blipFill>
          <a:blip r:embed="rId3" cstate="print"/>
          <a:srcRect/>
          <a:stretch>
            <a:fillRect/>
          </a:stretch>
        </p:blipFill>
        <p:spPr bwMode="auto">
          <a:xfrm>
            <a:off x="3189288" y="1392238"/>
            <a:ext cx="360362" cy="358775"/>
          </a:xfrm>
          <a:prstGeom prst="rect">
            <a:avLst/>
          </a:prstGeom>
          <a:noFill/>
          <a:ln w="9525">
            <a:noFill/>
            <a:miter lim="800000"/>
            <a:headEnd/>
            <a:tailEnd/>
          </a:ln>
        </p:spPr>
      </p:pic>
      <p:sp>
        <p:nvSpPr>
          <p:cNvPr id="30735" name="Freeform 191"/>
          <p:cNvSpPr>
            <a:spLocks/>
          </p:cNvSpPr>
          <p:nvPr/>
        </p:nvSpPr>
        <p:spPr bwMode="auto">
          <a:xfrm>
            <a:off x="1066800" y="434340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30736" name="Freeform 192"/>
          <p:cNvSpPr>
            <a:spLocks/>
          </p:cNvSpPr>
          <p:nvPr/>
        </p:nvSpPr>
        <p:spPr bwMode="auto">
          <a:xfrm>
            <a:off x="1143000" y="434340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sp>
        <p:nvSpPr>
          <p:cNvPr id="30737" name="Freeform 193"/>
          <p:cNvSpPr>
            <a:spLocks/>
          </p:cNvSpPr>
          <p:nvPr/>
        </p:nvSpPr>
        <p:spPr bwMode="auto">
          <a:xfrm>
            <a:off x="1905000" y="426720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30738" name="Freeform 194"/>
          <p:cNvSpPr>
            <a:spLocks/>
          </p:cNvSpPr>
          <p:nvPr/>
        </p:nvSpPr>
        <p:spPr bwMode="auto">
          <a:xfrm>
            <a:off x="2667000" y="435292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8575" algn="ctr">
            <a:solidFill>
              <a:srgbClr val="969696"/>
            </a:solidFill>
            <a:round/>
            <a:headEnd/>
            <a:tailEnd/>
          </a:ln>
        </p:spPr>
        <p:txBody>
          <a:bodyPr wrap="none" lIns="0" tIns="0" rIns="0" bIns="0" anchor="ctr"/>
          <a:lstStyle/>
          <a:p>
            <a:endParaRPr lang="en-US"/>
          </a:p>
        </p:txBody>
      </p:sp>
      <p:sp>
        <p:nvSpPr>
          <p:cNvPr id="30739" name="Freeform 195"/>
          <p:cNvSpPr>
            <a:spLocks/>
          </p:cNvSpPr>
          <p:nvPr/>
        </p:nvSpPr>
        <p:spPr bwMode="auto">
          <a:xfrm flipH="1">
            <a:off x="2209800" y="434340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8575" algn="ctr">
            <a:solidFill>
              <a:srgbClr val="969696"/>
            </a:solidFill>
            <a:round/>
            <a:headEnd/>
            <a:tailEnd/>
          </a:ln>
        </p:spPr>
        <p:txBody>
          <a:bodyPr wrap="none" lIns="0" tIns="0" rIns="0" bIns="0" anchor="ctr"/>
          <a:lstStyle/>
          <a:p>
            <a:endParaRPr lang="en-US"/>
          </a:p>
        </p:txBody>
      </p:sp>
      <p:sp>
        <p:nvSpPr>
          <p:cNvPr id="30740" name="Freeform 350"/>
          <p:cNvSpPr>
            <a:spLocks/>
          </p:cNvSpPr>
          <p:nvPr/>
        </p:nvSpPr>
        <p:spPr bwMode="auto">
          <a:xfrm>
            <a:off x="2209800" y="2514600"/>
            <a:ext cx="2057400" cy="16002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8575" algn="ctr">
            <a:solidFill>
              <a:srgbClr val="969696"/>
            </a:solidFill>
            <a:round/>
            <a:headEnd/>
            <a:tailEnd/>
          </a:ln>
        </p:spPr>
        <p:txBody>
          <a:bodyPr wrap="none" lIns="0" tIns="0" rIns="0" bIns="0" anchor="ctr"/>
          <a:lstStyle/>
          <a:p>
            <a:endParaRPr lang="en-US"/>
          </a:p>
        </p:txBody>
      </p:sp>
      <p:sp>
        <p:nvSpPr>
          <p:cNvPr id="30741" name="Freeform 351"/>
          <p:cNvSpPr>
            <a:spLocks/>
          </p:cNvSpPr>
          <p:nvPr/>
        </p:nvSpPr>
        <p:spPr bwMode="auto">
          <a:xfrm>
            <a:off x="3124200" y="2362200"/>
            <a:ext cx="228600" cy="1828800"/>
          </a:xfrm>
          <a:custGeom>
            <a:avLst/>
            <a:gdLst>
              <a:gd name="T0" fmla="*/ 0 w 576"/>
              <a:gd name="T1" fmla="*/ 2147483647 h 720"/>
              <a:gd name="T2" fmla="*/ 0 w 576"/>
              <a:gd name="T3" fmla="*/ 2147483647 h 720"/>
              <a:gd name="T4" fmla="*/ 2147483647 w 576"/>
              <a:gd name="T5" fmla="*/ 2147483647 h 720"/>
              <a:gd name="T6" fmla="*/ 2147483647 w 576"/>
              <a:gd name="T7" fmla="*/ 0 h 720"/>
              <a:gd name="T8" fmla="*/ 0 60000 65536"/>
              <a:gd name="T9" fmla="*/ 0 60000 65536"/>
              <a:gd name="T10" fmla="*/ 0 60000 65536"/>
              <a:gd name="T11" fmla="*/ 0 60000 65536"/>
              <a:gd name="T12" fmla="*/ 0 w 576"/>
              <a:gd name="T13" fmla="*/ 0 h 720"/>
              <a:gd name="T14" fmla="*/ 576 w 576"/>
              <a:gd name="T15" fmla="*/ 720 h 720"/>
            </a:gdLst>
            <a:ahLst/>
            <a:cxnLst>
              <a:cxn ang="T8">
                <a:pos x="T0" y="T1"/>
              </a:cxn>
              <a:cxn ang="T9">
                <a:pos x="T2" y="T3"/>
              </a:cxn>
              <a:cxn ang="T10">
                <a:pos x="T4" y="T5"/>
              </a:cxn>
              <a:cxn ang="T11">
                <a:pos x="T6" y="T7"/>
              </a:cxn>
            </a:cxnLst>
            <a:rect l="T12" t="T13" r="T14" b="T15"/>
            <a:pathLst>
              <a:path w="576" h="720">
                <a:moveTo>
                  <a:pt x="0" y="720"/>
                </a:moveTo>
                <a:lnTo>
                  <a:pt x="0" y="528"/>
                </a:lnTo>
                <a:lnTo>
                  <a:pt x="576" y="528"/>
                </a:lnTo>
                <a:lnTo>
                  <a:pt x="576" y="0"/>
                </a:lnTo>
              </a:path>
            </a:pathLst>
          </a:custGeom>
          <a:noFill/>
          <a:ln w="28575" algn="ctr">
            <a:solidFill>
              <a:srgbClr val="969696"/>
            </a:solidFill>
            <a:round/>
            <a:headEnd/>
            <a:tailEnd/>
          </a:ln>
        </p:spPr>
        <p:txBody>
          <a:bodyPr wrap="none" lIns="0" tIns="0" rIns="0" bIns="0" anchor="ctr"/>
          <a:lstStyle/>
          <a:p>
            <a:endParaRPr lang="en-US"/>
          </a:p>
        </p:txBody>
      </p:sp>
      <p:sp>
        <p:nvSpPr>
          <p:cNvPr id="30742" name="Freeform 352"/>
          <p:cNvSpPr>
            <a:spLocks/>
          </p:cNvSpPr>
          <p:nvPr/>
        </p:nvSpPr>
        <p:spPr bwMode="auto">
          <a:xfrm>
            <a:off x="3200400" y="2590800"/>
            <a:ext cx="1143000" cy="1524000"/>
          </a:xfrm>
          <a:custGeom>
            <a:avLst/>
            <a:gdLst>
              <a:gd name="T0" fmla="*/ 0 w 1104"/>
              <a:gd name="T1" fmla="*/ 2147483647 h 672"/>
              <a:gd name="T2" fmla="*/ 0 w 1104"/>
              <a:gd name="T3" fmla="*/ 2147483647 h 672"/>
              <a:gd name="T4" fmla="*/ 2147483647 w 1104"/>
              <a:gd name="T5" fmla="*/ 2147483647 h 672"/>
              <a:gd name="T6" fmla="*/ 2147483647 w 1104"/>
              <a:gd name="T7" fmla="*/ 0 h 672"/>
              <a:gd name="T8" fmla="*/ 0 60000 65536"/>
              <a:gd name="T9" fmla="*/ 0 60000 65536"/>
              <a:gd name="T10" fmla="*/ 0 60000 65536"/>
              <a:gd name="T11" fmla="*/ 0 60000 65536"/>
              <a:gd name="T12" fmla="*/ 0 w 1104"/>
              <a:gd name="T13" fmla="*/ 0 h 672"/>
              <a:gd name="T14" fmla="*/ 1104 w 1104"/>
              <a:gd name="T15" fmla="*/ 672 h 672"/>
            </a:gdLst>
            <a:ahLst/>
            <a:cxnLst>
              <a:cxn ang="T8">
                <a:pos x="T0" y="T1"/>
              </a:cxn>
              <a:cxn ang="T9">
                <a:pos x="T2" y="T3"/>
              </a:cxn>
              <a:cxn ang="T10">
                <a:pos x="T4" y="T5"/>
              </a:cxn>
              <a:cxn ang="T11">
                <a:pos x="T6" y="T7"/>
              </a:cxn>
            </a:cxnLst>
            <a:rect l="T12" t="T13" r="T14" b="T15"/>
            <a:pathLst>
              <a:path w="1104" h="672">
                <a:moveTo>
                  <a:pt x="0" y="672"/>
                </a:moveTo>
                <a:lnTo>
                  <a:pt x="0" y="528"/>
                </a:lnTo>
                <a:lnTo>
                  <a:pt x="1104" y="52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30743" name="Freeform 353"/>
          <p:cNvSpPr>
            <a:spLocks/>
          </p:cNvSpPr>
          <p:nvPr/>
        </p:nvSpPr>
        <p:spPr bwMode="auto">
          <a:xfrm>
            <a:off x="3429000" y="2514600"/>
            <a:ext cx="1676400" cy="1600200"/>
          </a:xfrm>
          <a:custGeom>
            <a:avLst/>
            <a:gdLst>
              <a:gd name="T0" fmla="*/ 2147483647 w 720"/>
              <a:gd name="T1" fmla="*/ 2147483647 h 720"/>
              <a:gd name="T2" fmla="*/ 2147483647 w 720"/>
              <a:gd name="T3" fmla="*/ 2147483647 h 720"/>
              <a:gd name="T4" fmla="*/ 0 w 720"/>
              <a:gd name="T5" fmla="*/ 2147483647 h 720"/>
              <a:gd name="T6" fmla="*/ 0 w 720"/>
              <a:gd name="T7" fmla="*/ 0 h 720"/>
              <a:gd name="T8" fmla="*/ 0 60000 65536"/>
              <a:gd name="T9" fmla="*/ 0 60000 65536"/>
              <a:gd name="T10" fmla="*/ 0 60000 65536"/>
              <a:gd name="T11" fmla="*/ 0 60000 65536"/>
              <a:gd name="T12" fmla="*/ 0 w 720"/>
              <a:gd name="T13" fmla="*/ 0 h 720"/>
              <a:gd name="T14" fmla="*/ 720 w 720"/>
              <a:gd name="T15" fmla="*/ 720 h 720"/>
            </a:gdLst>
            <a:ahLst/>
            <a:cxnLst>
              <a:cxn ang="T8">
                <a:pos x="T0" y="T1"/>
              </a:cxn>
              <a:cxn ang="T9">
                <a:pos x="T2" y="T3"/>
              </a:cxn>
              <a:cxn ang="T10">
                <a:pos x="T4" y="T5"/>
              </a:cxn>
              <a:cxn ang="T11">
                <a:pos x="T6" y="T7"/>
              </a:cxn>
            </a:cxnLst>
            <a:rect l="T12" t="T13" r="T14" b="T15"/>
            <a:pathLst>
              <a:path w="720" h="720">
                <a:moveTo>
                  <a:pt x="720" y="720"/>
                </a:moveTo>
                <a:lnTo>
                  <a:pt x="720" y="480"/>
                </a:lnTo>
                <a:lnTo>
                  <a:pt x="0" y="480"/>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0744" name="Freeform 354"/>
          <p:cNvSpPr>
            <a:spLocks/>
          </p:cNvSpPr>
          <p:nvPr/>
        </p:nvSpPr>
        <p:spPr bwMode="auto">
          <a:xfrm>
            <a:off x="4419600" y="2514600"/>
            <a:ext cx="762000" cy="1600200"/>
          </a:xfrm>
          <a:custGeom>
            <a:avLst/>
            <a:gdLst>
              <a:gd name="T0" fmla="*/ 2147483647 w 144"/>
              <a:gd name="T1" fmla="*/ 2147483647 h 720"/>
              <a:gd name="T2" fmla="*/ 2147483647 w 144"/>
              <a:gd name="T3" fmla="*/ 2147483647 h 720"/>
              <a:gd name="T4" fmla="*/ 0 w 144"/>
              <a:gd name="T5" fmla="*/ 2147483647 h 720"/>
              <a:gd name="T6" fmla="*/ 0 w 144"/>
              <a:gd name="T7" fmla="*/ 0 h 720"/>
              <a:gd name="T8" fmla="*/ 0 60000 65536"/>
              <a:gd name="T9" fmla="*/ 0 60000 65536"/>
              <a:gd name="T10" fmla="*/ 0 60000 65536"/>
              <a:gd name="T11" fmla="*/ 0 60000 65536"/>
              <a:gd name="T12" fmla="*/ 0 w 144"/>
              <a:gd name="T13" fmla="*/ 0 h 720"/>
              <a:gd name="T14" fmla="*/ 144 w 144"/>
              <a:gd name="T15" fmla="*/ 720 h 720"/>
            </a:gdLst>
            <a:ahLst/>
            <a:cxnLst>
              <a:cxn ang="T8">
                <a:pos x="T0" y="T1"/>
              </a:cxn>
              <a:cxn ang="T9">
                <a:pos x="T2" y="T3"/>
              </a:cxn>
              <a:cxn ang="T10">
                <a:pos x="T4" y="T5"/>
              </a:cxn>
              <a:cxn ang="T11">
                <a:pos x="T6" y="T7"/>
              </a:cxn>
            </a:cxnLst>
            <a:rect l="T12" t="T13" r="T14" b="T15"/>
            <a:pathLst>
              <a:path w="144" h="720">
                <a:moveTo>
                  <a:pt x="144" y="720"/>
                </a:moveTo>
                <a:lnTo>
                  <a:pt x="144" y="432"/>
                </a:lnTo>
                <a:lnTo>
                  <a:pt x="0" y="432"/>
                </a:lnTo>
                <a:lnTo>
                  <a:pt x="0" y="0"/>
                </a:lnTo>
              </a:path>
            </a:pathLst>
          </a:custGeom>
          <a:noFill/>
          <a:ln w="28575" algn="ctr">
            <a:solidFill>
              <a:srgbClr val="969696"/>
            </a:solidFill>
            <a:round/>
            <a:headEnd/>
            <a:tailEnd/>
          </a:ln>
        </p:spPr>
        <p:txBody>
          <a:bodyPr wrap="none" lIns="0" tIns="0" rIns="0" bIns="0" anchor="ctr"/>
          <a:lstStyle/>
          <a:p>
            <a:endParaRPr lang="en-US"/>
          </a:p>
        </p:txBody>
      </p:sp>
      <p:sp>
        <p:nvSpPr>
          <p:cNvPr id="30745" name="Freeform 355"/>
          <p:cNvSpPr>
            <a:spLocks/>
          </p:cNvSpPr>
          <p:nvPr/>
        </p:nvSpPr>
        <p:spPr bwMode="auto">
          <a:xfrm>
            <a:off x="3505200" y="2590800"/>
            <a:ext cx="2590800" cy="1447800"/>
          </a:xfrm>
          <a:custGeom>
            <a:avLst/>
            <a:gdLst>
              <a:gd name="T0" fmla="*/ 2147483647 w 1248"/>
              <a:gd name="T1" fmla="*/ 2147483647 h 672"/>
              <a:gd name="T2" fmla="*/ 2147483647 w 1248"/>
              <a:gd name="T3" fmla="*/ 2147483647 h 672"/>
              <a:gd name="T4" fmla="*/ 0 w 1248"/>
              <a:gd name="T5" fmla="*/ 2147483647 h 672"/>
              <a:gd name="T6" fmla="*/ 0 w 1248"/>
              <a:gd name="T7" fmla="*/ 0 h 672"/>
              <a:gd name="T8" fmla="*/ 0 60000 65536"/>
              <a:gd name="T9" fmla="*/ 0 60000 65536"/>
              <a:gd name="T10" fmla="*/ 0 60000 65536"/>
              <a:gd name="T11" fmla="*/ 0 60000 65536"/>
              <a:gd name="T12" fmla="*/ 0 w 1248"/>
              <a:gd name="T13" fmla="*/ 0 h 672"/>
              <a:gd name="T14" fmla="*/ 1248 w 1248"/>
              <a:gd name="T15" fmla="*/ 672 h 672"/>
            </a:gdLst>
            <a:ahLst/>
            <a:cxnLst>
              <a:cxn ang="T8">
                <a:pos x="T0" y="T1"/>
              </a:cxn>
              <a:cxn ang="T9">
                <a:pos x="T2" y="T3"/>
              </a:cxn>
              <a:cxn ang="T10">
                <a:pos x="T4" y="T5"/>
              </a:cxn>
              <a:cxn ang="T11">
                <a:pos x="T6" y="T7"/>
              </a:cxn>
            </a:cxnLst>
            <a:rect l="T12" t="T13" r="T14" b="T15"/>
            <a:pathLst>
              <a:path w="1248" h="672">
                <a:moveTo>
                  <a:pt x="1248" y="672"/>
                </a:moveTo>
                <a:lnTo>
                  <a:pt x="1248" y="288"/>
                </a:lnTo>
                <a:lnTo>
                  <a:pt x="0" y="288"/>
                </a:lnTo>
                <a:lnTo>
                  <a:pt x="0" y="0"/>
                </a:lnTo>
              </a:path>
            </a:pathLst>
          </a:custGeom>
          <a:noFill/>
          <a:ln w="28575" algn="ctr">
            <a:solidFill>
              <a:srgbClr val="969696"/>
            </a:solidFill>
            <a:round/>
            <a:headEnd/>
            <a:tailEnd/>
          </a:ln>
        </p:spPr>
        <p:txBody>
          <a:bodyPr wrap="none" lIns="0" tIns="0" rIns="0" bIns="0" anchor="ctr"/>
          <a:lstStyle/>
          <a:p>
            <a:endParaRPr lang="en-US"/>
          </a:p>
        </p:txBody>
      </p:sp>
      <p:sp>
        <p:nvSpPr>
          <p:cNvPr id="30746" name="Freeform 356"/>
          <p:cNvSpPr>
            <a:spLocks/>
          </p:cNvSpPr>
          <p:nvPr/>
        </p:nvSpPr>
        <p:spPr bwMode="auto">
          <a:xfrm>
            <a:off x="2133600" y="2590800"/>
            <a:ext cx="1143000" cy="1447800"/>
          </a:xfrm>
          <a:custGeom>
            <a:avLst/>
            <a:gdLst>
              <a:gd name="T0" fmla="*/ 0 w 1104"/>
              <a:gd name="T1" fmla="*/ 2147483647 h 624"/>
              <a:gd name="T2" fmla="*/ 0 w 1104"/>
              <a:gd name="T3" fmla="*/ 2147483647 h 624"/>
              <a:gd name="T4" fmla="*/ 2147483647 w 1104"/>
              <a:gd name="T5" fmla="*/ 2147483647 h 624"/>
              <a:gd name="T6" fmla="*/ 2147483647 w 1104"/>
              <a:gd name="T7" fmla="*/ 0 h 624"/>
              <a:gd name="T8" fmla="*/ 0 60000 65536"/>
              <a:gd name="T9" fmla="*/ 0 60000 65536"/>
              <a:gd name="T10" fmla="*/ 0 60000 65536"/>
              <a:gd name="T11" fmla="*/ 0 60000 65536"/>
              <a:gd name="T12" fmla="*/ 0 w 1104"/>
              <a:gd name="T13" fmla="*/ 0 h 624"/>
              <a:gd name="T14" fmla="*/ 1104 w 1104"/>
              <a:gd name="T15" fmla="*/ 624 h 624"/>
            </a:gdLst>
            <a:ahLst/>
            <a:cxnLst>
              <a:cxn ang="T8">
                <a:pos x="T0" y="T1"/>
              </a:cxn>
              <a:cxn ang="T9">
                <a:pos x="T2" y="T3"/>
              </a:cxn>
              <a:cxn ang="T10">
                <a:pos x="T4" y="T5"/>
              </a:cxn>
              <a:cxn ang="T11">
                <a:pos x="T6" y="T7"/>
              </a:cxn>
            </a:cxnLst>
            <a:rect l="T12" t="T13" r="T14" b="T15"/>
            <a:pathLst>
              <a:path w="1104" h="624">
                <a:moveTo>
                  <a:pt x="0" y="624"/>
                </a:moveTo>
                <a:lnTo>
                  <a:pt x="0" y="288"/>
                </a:lnTo>
                <a:lnTo>
                  <a:pt x="1104" y="28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30747" name="Freeform 357"/>
          <p:cNvSpPr>
            <a:spLocks/>
          </p:cNvSpPr>
          <p:nvPr/>
        </p:nvSpPr>
        <p:spPr bwMode="auto">
          <a:xfrm flipH="1">
            <a:off x="4495800" y="2413000"/>
            <a:ext cx="1676400" cy="1624013"/>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pic>
        <p:nvPicPr>
          <p:cNvPr id="30748" name="Picture 67" descr="L2-L3-Switch.png"/>
          <p:cNvPicPr preferRelativeResize="0">
            <a:picLocks noChangeAspect="1"/>
          </p:cNvPicPr>
          <p:nvPr/>
        </p:nvPicPr>
        <p:blipFill>
          <a:blip r:embed="rId4" cstate="print"/>
          <a:srcRect/>
          <a:stretch>
            <a:fillRect/>
          </a:stretch>
        </p:blipFill>
        <p:spPr bwMode="auto">
          <a:xfrm>
            <a:off x="4206875" y="2319338"/>
            <a:ext cx="347663" cy="347662"/>
          </a:xfrm>
          <a:prstGeom prst="rect">
            <a:avLst/>
          </a:prstGeom>
          <a:noFill/>
          <a:ln w="19050">
            <a:noFill/>
            <a:miter lim="800000"/>
            <a:headEnd/>
            <a:tailEnd/>
          </a:ln>
        </p:spPr>
      </p:pic>
      <p:pic>
        <p:nvPicPr>
          <p:cNvPr id="30749" name="Picture 67" descr="L2-L3-Switch.png"/>
          <p:cNvPicPr preferRelativeResize="0">
            <a:picLocks noChangeAspect="1"/>
          </p:cNvPicPr>
          <p:nvPr/>
        </p:nvPicPr>
        <p:blipFill>
          <a:blip r:embed="rId4" cstate="print"/>
          <a:srcRect/>
          <a:stretch>
            <a:fillRect/>
          </a:stretch>
        </p:blipFill>
        <p:spPr bwMode="auto">
          <a:xfrm>
            <a:off x="3195638" y="2319338"/>
            <a:ext cx="346075" cy="347662"/>
          </a:xfrm>
          <a:prstGeom prst="rect">
            <a:avLst/>
          </a:prstGeom>
          <a:noFill/>
          <a:ln w="19050">
            <a:noFill/>
            <a:miter lim="800000"/>
            <a:headEnd/>
            <a:tailEnd/>
          </a:ln>
        </p:spPr>
      </p:pic>
      <p:grpSp>
        <p:nvGrpSpPr>
          <p:cNvPr id="30750" name="Group 246"/>
          <p:cNvGrpSpPr>
            <a:grpSpLocks/>
          </p:cNvGrpSpPr>
          <p:nvPr/>
        </p:nvGrpSpPr>
        <p:grpSpPr bwMode="auto">
          <a:xfrm>
            <a:off x="838200" y="5403850"/>
            <a:ext cx="503238" cy="768350"/>
            <a:chOff x="3657600" y="5708650"/>
            <a:chExt cx="503238" cy="768351"/>
          </a:xfrm>
        </p:grpSpPr>
        <p:sp>
          <p:nvSpPr>
            <p:cNvPr id="30916"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917" name="Group 242"/>
            <p:cNvGrpSpPr>
              <a:grpSpLocks/>
            </p:cNvGrpSpPr>
            <p:nvPr/>
          </p:nvGrpSpPr>
          <p:grpSpPr bwMode="auto">
            <a:xfrm>
              <a:off x="3657600" y="5940425"/>
              <a:ext cx="503238" cy="536576"/>
              <a:chOff x="3657600" y="5940425"/>
              <a:chExt cx="503238" cy="536576"/>
            </a:xfrm>
          </p:grpSpPr>
          <p:sp>
            <p:nvSpPr>
              <p:cNvPr id="30918"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919"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920"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921" name="Group 1302"/>
              <p:cNvGrpSpPr>
                <a:grpSpLocks/>
              </p:cNvGrpSpPr>
              <p:nvPr/>
            </p:nvGrpSpPr>
            <p:grpSpPr bwMode="auto">
              <a:xfrm>
                <a:off x="3657600" y="6084888"/>
                <a:ext cx="503238" cy="392113"/>
                <a:chOff x="944" y="3648"/>
                <a:chExt cx="448" cy="350"/>
              </a:xfrm>
            </p:grpSpPr>
            <p:grpSp>
              <p:nvGrpSpPr>
                <p:cNvPr id="30922" name="Group 1303"/>
                <p:cNvGrpSpPr>
                  <a:grpSpLocks/>
                </p:cNvGrpSpPr>
                <p:nvPr/>
              </p:nvGrpSpPr>
              <p:grpSpPr bwMode="auto">
                <a:xfrm>
                  <a:off x="944" y="3648"/>
                  <a:ext cx="448" cy="158"/>
                  <a:chOff x="2721" y="3120"/>
                  <a:chExt cx="543" cy="192"/>
                </a:xfrm>
              </p:grpSpPr>
              <p:pic>
                <p:nvPicPr>
                  <p:cNvPr id="3092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92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93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93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923" name="Group 1308"/>
                <p:cNvGrpSpPr>
                  <a:grpSpLocks/>
                </p:cNvGrpSpPr>
                <p:nvPr/>
              </p:nvGrpSpPr>
              <p:grpSpPr bwMode="auto">
                <a:xfrm>
                  <a:off x="944" y="3840"/>
                  <a:ext cx="448" cy="158"/>
                  <a:chOff x="2721" y="3120"/>
                  <a:chExt cx="543" cy="192"/>
                </a:xfrm>
              </p:grpSpPr>
              <p:pic>
                <p:nvPicPr>
                  <p:cNvPr id="30924"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925"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926"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927"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30751" name="Group 244"/>
          <p:cNvGrpSpPr>
            <a:grpSpLocks/>
          </p:cNvGrpSpPr>
          <p:nvPr/>
        </p:nvGrpSpPr>
        <p:grpSpPr bwMode="auto">
          <a:xfrm>
            <a:off x="2362200" y="5387975"/>
            <a:ext cx="503238" cy="784225"/>
            <a:chOff x="4872038" y="5692775"/>
            <a:chExt cx="503238" cy="784226"/>
          </a:xfrm>
        </p:grpSpPr>
        <p:sp>
          <p:nvSpPr>
            <p:cNvPr id="30901"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902"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30903"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904"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905" name="Group 1302"/>
            <p:cNvGrpSpPr>
              <a:grpSpLocks/>
            </p:cNvGrpSpPr>
            <p:nvPr/>
          </p:nvGrpSpPr>
          <p:grpSpPr bwMode="auto">
            <a:xfrm>
              <a:off x="4872038" y="6084888"/>
              <a:ext cx="503238" cy="392113"/>
              <a:chOff x="944" y="3648"/>
              <a:chExt cx="448" cy="350"/>
            </a:xfrm>
          </p:grpSpPr>
          <p:grpSp>
            <p:nvGrpSpPr>
              <p:cNvPr id="30906" name="Group 1303"/>
              <p:cNvGrpSpPr>
                <a:grpSpLocks/>
              </p:cNvGrpSpPr>
              <p:nvPr/>
            </p:nvGrpSpPr>
            <p:grpSpPr bwMode="auto">
              <a:xfrm>
                <a:off x="944" y="3648"/>
                <a:ext cx="448" cy="158"/>
                <a:chOff x="2721" y="3120"/>
                <a:chExt cx="543" cy="192"/>
              </a:xfrm>
            </p:grpSpPr>
            <p:pic>
              <p:nvPicPr>
                <p:cNvPr id="30912"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913"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914"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915"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907" name="Group 1308"/>
              <p:cNvGrpSpPr>
                <a:grpSpLocks/>
              </p:cNvGrpSpPr>
              <p:nvPr/>
            </p:nvGrpSpPr>
            <p:grpSpPr bwMode="auto">
              <a:xfrm>
                <a:off x="944" y="3840"/>
                <a:ext cx="448" cy="158"/>
                <a:chOff x="2721" y="3120"/>
                <a:chExt cx="543" cy="192"/>
              </a:xfrm>
            </p:grpSpPr>
            <p:pic>
              <p:nvPicPr>
                <p:cNvPr id="3090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90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91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91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30752" name="Group 252"/>
          <p:cNvGrpSpPr>
            <a:grpSpLocks/>
          </p:cNvGrpSpPr>
          <p:nvPr/>
        </p:nvGrpSpPr>
        <p:grpSpPr bwMode="auto">
          <a:xfrm>
            <a:off x="3124200" y="5372100"/>
            <a:ext cx="503238" cy="800100"/>
            <a:chOff x="5486400" y="5676900"/>
            <a:chExt cx="503238" cy="800101"/>
          </a:xfrm>
        </p:grpSpPr>
        <p:sp>
          <p:nvSpPr>
            <p:cNvPr id="30886"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87"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30888"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89"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90" name="Group 1302"/>
            <p:cNvGrpSpPr>
              <a:grpSpLocks/>
            </p:cNvGrpSpPr>
            <p:nvPr/>
          </p:nvGrpSpPr>
          <p:grpSpPr bwMode="auto">
            <a:xfrm>
              <a:off x="5486400" y="6084888"/>
              <a:ext cx="503238" cy="392113"/>
              <a:chOff x="944" y="3648"/>
              <a:chExt cx="448" cy="350"/>
            </a:xfrm>
          </p:grpSpPr>
          <p:grpSp>
            <p:nvGrpSpPr>
              <p:cNvPr id="30891" name="Group 1303"/>
              <p:cNvGrpSpPr>
                <a:grpSpLocks/>
              </p:cNvGrpSpPr>
              <p:nvPr/>
            </p:nvGrpSpPr>
            <p:grpSpPr bwMode="auto">
              <a:xfrm>
                <a:off x="944" y="3648"/>
                <a:ext cx="448" cy="158"/>
                <a:chOff x="2721" y="3120"/>
                <a:chExt cx="543" cy="192"/>
              </a:xfrm>
            </p:grpSpPr>
            <p:pic>
              <p:nvPicPr>
                <p:cNvPr id="30897"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98"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99"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900"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92" name="Group 1308"/>
              <p:cNvGrpSpPr>
                <a:grpSpLocks/>
              </p:cNvGrpSpPr>
              <p:nvPr/>
            </p:nvGrpSpPr>
            <p:grpSpPr bwMode="auto">
              <a:xfrm>
                <a:off x="944" y="3840"/>
                <a:ext cx="448" cy="158"/>
                <a:chOff x="2721" y="3120"/>
                <a:chExt cx="543" cy="192"/>
              </a:xfrm>
            </p:grpSpPr>
            <p:pic>
              <p:nvPicPr>
                <p:cNvPr id="30893"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94"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95"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96"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sp>
        <p:nvSpPr>
          <p:cNvPr id="30753" name="Freeform 192"/>
          <p:cNvSpPr>
            <a:spLocks/>
          </p:cNvSpPr>
          <p:nvPr/>
        </p:nvSpPr>
        <p:spPr bwMode="auto">
          <a:xfrm>
            <a:off x="1828800" y="434340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grpSp>
        <p:nvGrpSpPr>
          <p:cNvPr id="30754" name="Group 251"/>
          <p:cNvGrpSpPr>
            <a:grpSpLocks/>
          </p:cNvGrpSpPr>
          <p:nvPr/>
        </p:nvGrpSpPr>
        <p:grpSpPr bwMode="auto">
          <a:xfrm>
            <a:off x="1600200" y="5391150"/>
            <a:ext cx="503238" cy="781050"/>
            <a:chOff x="3962400" y="5695949"/>
            <a:chExt cx="503238" cy="781052"/>
          </a:xfrm>
        </p:grpSpPr>
        <p:sp>
          <p:nvSpPr>
            <p:cNvPr id="30871"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72"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30873"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74"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75" name="Group 1302"/>
            <p:cNvGrpSpPr>
              <a:grpSpLocks/>
            </p:cNvGrpSpPr>
            <p:nvPr/>
          </p:nvGrpSpPr>
          <p:grpSpPr bwMode="auto">
            <a:xfrm>
              <a:off x="3962400" y="6084888"/>
              <a:ext cx="503238" cy="392113"/>
              <a:chOff x="944" y="3648"/>
              <a:chExt cx="448" cy="350"/>
            </a:xfrm>
          </p:grpSpPr>
          <p:grpSp>
            <p:nvGrpSpPr>
              <p:cNvPr id="30876" name="Group 1303"/>
              <p:cNvGrpSpPr>
                <a:grpSpLocks/>
              </p:cNvGrpSpPr>
              <p:nvPr/>
            </p:nvGrpSpPr>
            <p:grpSpPr bwMode="auto">
              <a:xfrm>
                <a:off x="944" y="3648"/>
                <a:ext cx="448" cy="158"/>
                <a:chOff x="2721" y="3120"/>
                <a:chExt cx="543" cy="192"/>
              </a:xfrm>
            </p:grpSpPr>
            <p:pic>
              <p:nvPicPr>
                <p:cNvPr id="30882"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83"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84"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85"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77" name="Group 1308"/>
              <p:cNvGrpSpPr>
                <a:grpSpLocks/>
              </p:cNvGrpSpPr>
              <p:nvPr/>
            </p:nvGrpSpPr>
            <p:grpSpPr bwMode="auto">
              <a:xfrm>
                <a:off x="944" y="3840"/>
                <a:ext cx="448" cy="158"/>
                <a:chOff x="2721" y="3120"/>
                <a:chExt cx="543" cy="192"/>
              </a:xfrm>
            </p:grpSpPr>
            <p:pic>
              <p:nvPicPr>
                <p:cNvPr id="3087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7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8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8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sp>
        <p:nvSpPr>
          <p:cNvPr id="30755" name="Line 1410"/>
          <p:cNvSpPr>
            <a:spLocks noChangeShapeType="1"/>
          </p:cNvSpPr>
          <p:nvPr/>
        </p:nvSpPr>
        <p:spPr bwMode="auto">
          <a:xfrm>
            <a:off x="5232400" y="426720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30756" name="Freeform 191"/>
          <p:cNvSpPr>
            <a:spLocks/>
          </p:cNvSpPr>
          <p:nvPr/>
        </p:nvSpPr>
        <p:spPr bwMode="auto">
          <a:xfrm>
            <a:off x="4114800" y="434340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30757" name="Freeform 192"/>
          <p:cNvSpPr>
            <a:spLocks/>
          </p:cNvSpPr>
          <p:nvPr/>
        </p:nvSpPr>
        <p:spPr bwMode="auto">
          <a:xfrm>
            <a:off x="4191000" y="434340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sp>
        <p:nvSpPr>
          <p:cNvPr id="30758" name="Freeform 193"/>
          <p:cNvSpPr>
            <a:spLocks/>
          </p:cNvSpPr>
          <p:nvPr/>
        </p:nvSpPr>
        <p:spPr bwMode="auto">
          <a:xfrm>
            <a:off x="4953000" y="426720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30759" name="Freeform 194"/>
          <p:cNvSpPr>
            <a:spLocks/>
          </p:cNvSpPr>
          <p:nvPr/>
        </p:nvSpPr>
        <p:spPr bwMode="auto">
          <a:xfrm>
            <a:off x="5715000" y="435292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8575" algn="ctr">
            <a:solidFill>
              <a:srgbClr val="969696"/>
            </a:solidFill>
            <a:round/>
            <a:headEnd/>
            <a:tailEnd/>
          </a:ln>
        </p:spPr>
        <p:txBody>
          <a:bodyPr wrap="none" lIns="0" tIns="0" rIns="0" bIns="0" anchor="ctr"/>
          <a:lstStyle/>
          <a:p>
            <a:endParaRPr lang="en-US"/>
          </a:p>
        </p:txBody>
      </p:sp>
      <p:sp>
        <p:nvSpPr>
          <p:cNvPr id="30760" name="Freeform 195"/>
          <p:cNvSpPr>
            <a:spLocks/>
          </p:cNvSpPr>
          <p:nvPr/>
        </p:nvSpPr>
        <p:spPr bwMode="auto">
          <a:xfrm flipH="1">
            <a:off x="5257800" y="434340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8575" algn="ctr">
            <a:solidFill>
              <a:srgbClr val="969696"/>
            </a:solidFill>
            <a:round/>
            <a:headEnd/>
            <a:tailEnd/>
          </a:ln>
        </p:spPr>
        <p:txBody>
          <a:bodyPr wrap="none" lIns="0" tIns="0" rIns="0" bIns="0" anchor="ctr"/>
          <a:lstStyle/>
          <a:p>
            <a:endParaRPr lang="en-US"/>
          </a:p>
        </p:txBody>
      </p:sp>
      <p:grpSp>
        <p:nvGrpSpPr>
          <p:cNvPr id="30761" name="Group 273"/>
          <p:cNvGrpSpPr>
            <a:grpSpLocks/>
          </p:cNvGrpSpPr>
          <p:nvPr/>
        </p:nvGrpSpPr>
        <p:grpSpPr bwMode="auto">
          <a:xfrm>
            <a:off x="3886200" y="5403850"/>
            <a:ext cx="503238" cy="768350"/>
            <a:chOff x="3657600" y="5708650"/>
            <a:chExt cx="503238" cy="768351"/>
          </a:xfrm>
        </p:grpSpPr>
        <p:sp>
          <p:nvSpPr>
            <p:cNvPr id="30855"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56" name="Group 275"/>
            <p:cNvGrpSpPr>
              <a:grpSpLocks/>
            </p:cNvGrpSpPr>
            <p:nvPr/>
          </p:nvGrpSpPr>
          <p:grpSpPr bwMode="auto">
            <a:xfrm>
              <a:off x="3663218" y="5940425"/>
              <a:ext cx="504362" cy="536576"/>
              <a:chOff x="3663218" y="5940425"/>
              <a:chExt cx="504362" cy="536576"/>
            </a:xfrm>
          </p:grpSpPr>
          <p:sp>
            <p:nvSpPr>
              <p:cNvPr id="30857"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58"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59"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60" name="Group 1302"/>
              <p:cNvGrpSpPr>
                <a:grpSpLocks/>
              </p:cNvGrpSpPr>
              <p:nvPr/>
            </p:nvGrpSpPr>
            <p:grpSpPr bwMode="auto">
              <a:xfrm>
                <a:off x="3663218" y="6084888"/>
                <a:ext cx="504362" cy="392113"/>
                <a:chOff x="949" y="3648"/>
                <a:chExt cx="449" cy="350"/>
              </a:xfrm>
            </p:grpSpPr>
            <p:grpSp>
              <p:nvGrpSpPr>
                <p:cNvPr id="30861" name="Group 1303"/>
                <p:cNvGrpSpPr>
                  <a:grpSpLocks/>
                </p:cNvGrpSpPr>
                <p:nvPr/>
              </p:nvGrpSpPr>
              <p:grpSpPr bwMode="auto">
                <a:xfrm>
                  <a:off x="949" y="3648"/>
                  <a:ext cx="449" cy="158"/>
                  <a:chOff x="2721" y="3120"/>
                  <a:chExt cx="543" cy="192"/>
                </a:xfrm>
              </p:grpSpPr>
              <p:pic>
                <p:nvPicPr>
                  <p:cNvPr id="30867"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68"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69"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70"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62" name="Group 1308"/>
                <p:cNvGrpSpPr>
                  <a:grpSpLocks/>
                </p:cNvGrpSpPr>
                <p:nvPr/>
              </p:nvGrpSpPr>
              <p:grpSpPr bwMode="auto">
                <a:xfrm>
                  <a:off x="949" y="3840"/>
                  <a:ext cx="449" cy="158"/>
                  <a:chOff x="2721" y="3120"/>
                  <a:chExt cx="543" cy="192"/>
                </a:xfrm>
              </p:grpSpPr>
              <p:pic>
                <p:nvPicPr>
                  <p:cNvPr id="30863"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64"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65"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66"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30762" name="Group 290"/>
          <p:cNvGrpSpPr>
            <a:grpSpLocks/>
          </p:cNvGrpSpPr>
          <p:nvPr/>
        </p:nvGrpSpPr>
        <p:grpSpPr bwMode="auto">
          <a:xfrm>
            <a:off x="5410200" y="5387975"/>
            <a:ext cx="503238" cy="784225"/>
            <a:chOff x="4872038" y="5692775"/>
            <a:chExt cx="503238" cy="784226"/>
          </a:xfrm>
        </p:grpSpPr>
        <p:sp>
          <p:nvSpPr>
            <p:cNvPr id="30840"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41"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30842"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43"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44" name="Group 1302"/>
            <p:cNvGrpSpPr>
              <a:grpSpLocks/>
            </p:cNvGrpSpPr>
            <p:nvPr/>
          </p:nvGrpSpPr>
          <p:grpSpPr bwMode="auto">
            <a:xfrm>
              <a:off x="4877656" y="6084888"/>
              <a:ext cx="504362" cy="392113"/>
              <a:chOff x="949" y="3648"/>
              <a:chExt cx="449" cy="350"/>
            </a:xfrm>
          </p:grpSpPr>
          <p:grpSp>
            <p:nvGrpSpPr>
              <p:cNvPr id="30845" name="Group 1303"/>
              <p:cNvGrpSpPr>
                <a:grpSpLocks/>
              </p:cNvGrpSpPr>
              <p:nvPr/>
            </p:nvGrpSpPr>
            <p:grpSpPr bwMode="auto">
              <a:xfrm>
                <a:off x="949" y="3648"/>
                <a:ext cx="449" cy="158"/>
                <a:chOff x="2721" y="3120"/>
                <a:chExt cx="543" cy="192"/>
              </a:xfrm>
            </p:grpSpPr>
            <p:pic>
              <p:nvPicPr>
                <p:cNvPr id="30851"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52"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53"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54"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46" name="Group 1308"/>
              <p:cNvGrpSpPr>
                <a:grpSpLocks/>
              </p:cNvGrpSpPr>
              <p:nvPr/>
            </p:nvGrpSpPr>
            <p:grpSpPr bwMode="auto">
              <a:xfrm>
                <a:off x="949" y="3840"/>
                <a:ext cx="449" cy="158"/>
                <a:chOff x="2721" y="3120"/>
                <a:chExt cx="543" cy="192"/>
              </a:xfrm>
            </p:grpSpPr>
            <p:pic>
              <p:nvPicPr>
                <p:cNvPr id="30847"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48"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49"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50"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30763" name="Group 306"/>
          <p:cNvGrpSpPr>
            <a:grpSpLocks/>
          </p:cNvGrpSpPr>
          <p:nvPr/>
        </p:nvGrpSpPr>
        <p:grpSpPr bwMode="auto">
          <a:xfrm>
            <a:off x="6172200" y="5372100"/>
            <a:ext cx="503238" cy="800100"/>
            <a:chOff x="5486400" y="5676900"/>
            <a:chExt cx="503238" cy="800101"/>
          </a:xfrm>
        </p:grpSpPr>
        <p:sp>
          <p:nvSpPr>
            <p:cNvPr id="30825"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26"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30827"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28"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29" name="Group 1302"/>
            <p:cNvGrpSpPr>
              <a:grpSpLocks/>
            </p:cNvGrpSpPr>
            <p:nvPr/>
          </p:nvGrpSpPr>
          <p:grpSpPr bwMode="auto">
            <a:xfrm>
              <a:off x="5492018" y="6084888"/>
              <a:ext cx="504362" cy="392113"/>
              <a:chOff x="949" y="3648"/>
              <a:chExt cx="449" cy="350"/>
            </a:xfrm>
          </p:grpSpPr>
          <p:grpSp>
            <p:nvGrpSpPr>
              <p:cNvPr id="30830" name="Group 1303"/>
              <p:cNvGrpSpPr>
                <a:grpSpLocks/>
              </p:cNvGrpSpPr>
              <p:nvPr/>
            </p:nvGrpSpPr>
            <p:grpSpPr bwMode="auto">
              <a:xfrm>
                <a:off x="949" y="3648"/>
                <a:ext cx="449" cy="158"/>
                <a:chOff x="2721" y="3120"/>
                <a:chExt cx="543" cy="192"/>
              </a:xfrm>
            </p:grpSpPr>
            <p:pic>
              <p:nvPicPr>
                <p:cNvPr id="30836"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37"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38"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39"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31" name="Group 1308"/>
              <p:cNvGrpSpPr>
                <a:grpSpLocks/>
              </p:cNvGrpSpPr>
              <p:nvPr/>
            </p:nvGrpSpPr>
            <p:grpSpPr bwMode="auto">
              <a:xfrm>
                <a:off x="949" y="3840"/>
                <a:ext cx="449" cy="158"/>
                <a:chOff x="2721" y="3120"/>
                <a:chExt cx="543" cy="192"/>
              </a:xfrm>
            </p:grpSpPr>
            <p:pic>
              <p:nvPicPr>
                <p:cNvPr id="30832"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33"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34"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35"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sp>
        <p:nvSpPr>
          <p:cNvPr id="30764" name="Freeform 192"/>
          <p:cNvSpPr>
            <a:spLocks/>
          </p:cNvSpPr>
          <p:nvPr/>
        </p:nvSpPr>
        <p:spPr bwMode="auto">
          <a:xfrm>
            <a:off x="4876800" y="434340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grpSp>
        <p:nvGrpSpPr>
          <p:cNvPr id="30765" name="Group 326"/>
          <p:cNvGrpSpPr>
            <a:grpSpLocks/>
          </p:cNvGrpSpPr>
          <p:nvPr/>
        </p:nvGrpSpPr>
        <p:grpSpPr bwMode="auto">
          <a:xfrm>
            <a:off x="4648200" y="5391150"/>
            <a:ext cx="503238" cy="781050"/>
            <a:chOff x="3962400" y="5695949"/>
            <a:chExt cx="503238" cy="781052"/>
          </a:xfrm>
        </p:grpSpPr>
        <p:sp>
          <p:nvSpPr>
            <p:cNvPr id="30810"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0811"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30812"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0813"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0814" name="Group 1302"/>
            <p:cNvGrpSpPr>
              <a:grpSpLocks/>
            </p:cNvGrpSpPr>
            <p:nvPr/>
          </p:nvGrpSpPr>
          <p:grpSpPr bwMode="auto">
            <a:xfrm>
              <a:off x="3968018" y="6084888"/>
              <a:ext cx="504362" cy="392113"/>
              <a:chOff x="949" y="3648"/>
              <a:chExt cx="449" cy="350"/>
            </a:xfrm>
          </p:grpSpPr>
          <p:grpSp>
            <p:nvGrpSpPr>
              <p:cNvPr id="30815" name="Group 1303"/>
              <p:cNvGrpSpPr>
                <a:grpSpLocks/>
              </p:cNvGrpSpPr>
              <p:nvPr/>
            </p:nvGrpSpPr>
            <p:grpSpPr bwMode="auto">
              <a:xfrm>
                <a:off x="949" y="3648"/>
                <a:ext cx="449" cy="158"/>
                <a:chOff x="2721" y="3120"/>
                <a:chExt cx="543" cy="192"/>
              </a:xfrm>
            </p:grpSpPr>
            <p:pic>
              <p:nvPicPr>
                <p:cNvPr id="30821"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22"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23"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24"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30816" name="Group 1308"/>
              <p:cNvGrpSpPr>
                <a:grpSpLocks/>
              </p:cNvGrpSpPr>
              <p:nvPr/>
            </p:nvGrpSpPr>
            <p:grpSpPr bwMode="auto">
              <a:xfrm>
                <a:off x="949" y="3840"/>
                <a:ext cx="449" cy="158"/>
                <a:chOff x="2721" y="3120"/>
                <a:chExt cx="543" cy="192"/>
              </a:xfrm>
            </p:grpSpPr>
            <p:pic>
              <p:nvPicPr>
                <p:cNvPr id="30817"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30818"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30819"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30820"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sp>
        <p:nvSpPr>
          <p:cNvPr id="1945776" name="Rectangle 176"/>
          <p:cNvSpPr>
            <a:spLocks noGrp="1" noChangeArrowheads="1"/>
          </p:cNvSpPr>
          <p:nvPr>
            <p:ph type="title"/>
          </p:nvPr>
        </p:nvSpPr>
        <p:spPr/>
        <p:txBody>
          <a:bodyPr/>
          <a:lstStyle/>
          <a:p>
            <a:pPr>
              <a:defRPr/>
            </a:pPr>
            <a:r>
              <a:t>Latency with legacy network </a:t>
            </a:r>
            <a:endParaRPr/>
          </a:p>
        </p:txBody>
      </p:sp>
      <p:sp>
        <p:nvSpPr>
          <p:cNvPr id="30767" name="Freeform 446"/>
          <p:cNvSpPr>
            <a:spLocks/>
          </p:cNvSpPr>
          <p:nvPr/>
        </p:nvSpPr>
        <p:spPr bwMode="auto">
          <a:xfrm>
            <a:off x="3276600" y="434340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0768" name="Freeform 447"/>
          <p:cNvSpPr>
            <a:spLocks/>
          </p:cNvSpPr>
          <p:nvPr/>
        </p:nvSpPr>
        <p:spPr bwMode="auto">
          <a:xfrm>
            <a:off x="6324600" y="434340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0769" name="Freeform 448"/>
          <p:cNvSpPr>
            <a:spLocks/>
          </p:cNvSpPr>
          <p:nvPr/>
        </p:nvSpPr>
        <p:spPr bwMode="auto">
          <a:xfrm>
            <a:off x="2286000" y="4375150"/>
            <a:ext cx="306388" cy="1028700"/>
          </a:xfrm>
          <a:custGeom>
            <a:avLst/>
            <a:gdLst>
              <a:gd name="T0" fmla="*/ 2147483647 w 197"/>
              <a:gd name="T1" fmla="*/ 0 h 648"/>
              <a:gd name="T2" fmla="*/ 0 w 197"/>
              <a:gd name="T3" fmla="*/ 2147483647 h 648"/>
              <a:gd name="T4" fmla="*/ 2147483647 w 197"/>
              <a:gd name="T5" fmla="*/ 2147483647 h 648"/>
              <a:gd name="T6" fmla="*/ 2147483647 w 197"/>
              <a:gd name="T7" fmla="*/ 2147483647 h 648"/>
              <a:gd name="T8" fmla="*/ 0 60000 65536"/>
              <a:gd name="T9" fmla="*/ 0 60000 65536"/>
              <a:gd name="T10" fmla="*/ 0 60000 65536"/>
              <a:gd name="T11" fmla="*/ 0 60000 65536"/>
              <a:gd name="T12" fmla="*/ 0 w 197"/>
              <a:gd name="T13" fmla="*/ 0 h 648"/>
              <a:gd name="T14" fmla="*/ 197 w 197"/>
              <a:gd name="T15" fmla="*/ 648 h 648"/>
            </a:gdLst>
            <a:ahLst/>
            <a:cxnLst>
              <a:cxn ang="T8">
                <a:pos x="T0" y="T1"/>
              </a:cxn>
              <a:cxn ang="T9">
                <a:pos x="T2" y="T3"/>
              </a:cxn>
              <a:cxn ang="T10">
                <a:pos x="T4" y="T5"/>
              </a:cxn>
              <a:cxn ang="T11">
                <a:pos x="T6" y="T7"/>
              </a:cxn>
            </a:cxnLst>
            <a:rect l="T12" t="T13" r="T14" b="T15"/>
            <a:pathLst>
              <a:path w="197" h="648">
                <a:moveTo>
                  <a:pt x="5" y="0"/>
                </a:moveTo>
                <a:lnTo>
                  <a:pt x="0" y="528"/>
                </a:lnTo>
                <a:lnTo>
                  <a:pt x="197" y="528"/>
                </a:lnTo>
                <a:lnTo>
                  <a:pt x="197" y="648"/>
                </a:lnTo>
              </a:path>
            </a:pathLst>
          </a:custGeom>
          <a:noFill/>
          <a:ln w="25400">
            <a:solidFill>
              <a:schemeClr val="hlink"/>
            </a:solidFill>
            <a:round/>
            <a:headEnd/>
            <a:tailEnd/>
          </a:ln>
        </p:spPr>
        <p:txBody>
          <a:bodyPr wrap="none" lIns="0" tIns="0" rIns="0" bIns="0" anchor="ctr"/>
          <a:lstStyle/>
          <a:p>
            <a:endParaRPr lang="en-US"/>
          </a:p>
        </p:txBody>
      </p:sp>
      <p:sp>
        <p:nvSpPr>
          <p:cNvPr id="30770" name="Freeform 449"/>
          <p:cNvSpPr>
            <a:spLocks/>
          </p:cNvSpPr>
          <p:nvPr/>
        </p:nvSpPr>
        <p:spPr bwMode="auto">
          <a:xfrm>
            <a:off x="5334000" y="4375150"/>
            <a:ext cx="306388" cy="1028700"/>
          </a:xfrm>
          <a:custGeom>
            <a:avLst/>
            <a:gdLst>
              <a:gd name="T0" fmla="*/ 2147483647 w 197"/>
              <a:gd name="T1" fmla="*/ 0 h 648"/>
              <a:gd name="T2" fmla="*/ 0 w 197"/>
              <a:gd name="T3" fmla="*/ 2147483647 h 648"/>
              <a:gd name="T4" fmla="*/ 2147483647 w 197"/>
              <a:gd name="T5" fmla="*/ 2147483647 h 648"/>
              <a:gd name="T6" fmla="*/ 2147483647 w 197"/>
              <a:gd name="T7" fmla="*/ 2147483647 h 648"/>
              <a:gd name="T8" fmla="*/ 0 60000 65536"/>
              <a:gd name="T9" fmla="*/ 0 60000 65536"/>
              <a:gd name="T10" fmla="*/ 0 60000 65536"/>
              <a:gd name="T11" fmla="*/ 0 60000 65536"/>
              <a:gd name="T12" fmla="*/ 0 w 197"/>
              <a:gd name="T13" fmla="*/ 0 h 648"/>
              <a:gd name="T14" fmla="*/ 197 w 197"/>
              <a:gd name="T15" fmla="*/ 648 h 648"/>
            </a:gdLst>
            <a:ahLst/>
            <a:cxnLst>
              <a:cxn ang="T8">
                <a:pos x="T0" y="T1"/>
              </a:cxn>
              <a:cxn ang="T9">
                <a:pos x="T2" y="T3"/>
              </a:cxn>
              <a:cxn ang="T10">
                <a:pos x="T4" y="T5"/>
              </a:cxn>
              <a:cxn ang="T11">
                <a:pos x="T6" y="T7"/>
              </a:cxn>
            </a:cxnLst>
            <a:rect l="T12" t="T13" r="T14" b="T15"/>
            <a:pathLst>
              <a:path w="197" h="648">
                <a:moveTo>
                  <a:pt x="5" y="0"/>
                </a:moveTo>
                <a:lnTo>
                  <a:pt x="0" y="528"/>
                </a:lnTo>
                <a:lnTo>
                  <a:pt x="197" y="528"/>
                </a:lnTo>
                <a:lnTo>
                  <a:pt x="197" y="648"/>
                </a:lnTo>
              </a:path>
            </a:pathLst>
          </a:custGeom>
          <a:noFill/>
          <a:ln w="25400">
            <a:solidFill>
              <a:schemeClr val="hlink"/>
            </a:solidFill>
            <a:round/>
            <a:headEnd/>
            <a:tailEnd/>
          </a:ln>
        </p:spPr>
        <p:txBody>
          <a:bodyPr wrap="none" lIns="0" tIns="0" rIns="0" bIns="0" anchor="ctr"/>
          <a:lstStyle/>
          <a:p>
            <a:endParaRPr lang="en-US"/>
          </a:p>
        </p:txBody>
      </p:sp>
      <p:pic>
        <p:nvPicPr>
          <p:cNvPr id="30771" name="Picture 67" descr="L2-L3-Switch.png"/>
          <p:cNvPicPr preferRelativeResize="0">
            <a:picLocks noChangeAspect="1"/>
          </p:cNvPicPr>
          <p:nvPr/>
        </p:nvPicPr>
        <p:blipFill>
          <a:blip r:embed="rId4" cstate="print"/>
          <a:srcRect/>
          <a:stretch>
            <a:fillRect/>
          </a:stretch>
        </p:blipFill>
        <p:spPr bwMode="auto">
          <a:xfrm>
            <a:off x="1981200" y="4049713"/>
            <a:ext cx="347663" cy="349250"/>
          </a:xfrm>
          <a:prstGeom prst="rect">
            <a:avLst/>
          </a:prstGeom>
          <a:noFill/>
          <a:ln w="19050">
            <a:noFill/>
            <a:miter lim="800000"/>
            <a:headEnd/>
            <a:tailEnd/>
          </a:ln>
        </p:spPr>
      </p:pic>
      <p:pic>
        <p:nvPicPr>
          <p:cNvPr id="30772" name="Picture 67" descr="L2-L3-Switch.png"/>
          <p:cNvPicPr preferRelativeResize="0">
            <a:picLocks noChangeAspect="1"/>
          </p:cNvPicPr>
          <p:nvPr/>
        </p:nvPicPr>
        <p:blipFill>
          <a:blip r:embed="rId4" cstate="print"/>
          <a:srcRect/>
          <a:stretch>
            <a:fillRect/>
          </a:stretch>
        </p:blipFill>
        <p:spPr bwMode="auto">
          <a:xfrm>
            <a:off x="2971800" y="4049713"/>
            <a:ext cx="347663" cy="349250"/>
          </a:xfrm>
          <a:prstGeom prst="rect">
            <a:avLst/>
          </a:prstGeom>
          <a:noFill/>
          <a:ln w="19050">
            <a:noFill/>
            <a:miter lim="800000"/>
            <a:headEnd/>
            <a:tailEnd/>
          </a:ln>
        </p:spPr>
      </p:pic>
      <p:graphicFrame>
        <p:nvGraphicFramePr>
          <p:cNvPr id="1945802" name="Group 202"/>
          <p:cNvGraphicFramePr>
            <a:graphicFrameLocks noGrp="1"/>
          </p:cNvGraphicFramePr>
          <p:nvPr/>
        </p:nvGraphicFramePr>
        <p:xfrm>
          <a:off x="7016750" y="2019300"/>
          <a:ext cx="2127250" cy="3328416"/>
        </p:xfrm>
        <a:graphic>
          <a:graphicData uri="http://schemas.openxmlformats.org/drawingml/2006/table">
            <a:tbl>
              <a:tblPr/>
              <a:tblGrid>
                <a:gridCol w="2127250"/>
              </a:tblGrid>
              <a:tr h="2901950">
                <a:tc>
                  <a:txBody>
                    <a:bodyPr/>
                    <a:lstStyle/>
                    <a:p>
                      <a:pPr marL="171450" indent="-171450" eaLnBrk="0" fontAlgn="auto" hangingPunct="0">
                        <a:lnSpc>
                          <a:spcPct val="100000"/>
                        </a:lnSpc>
                        <a:spcBef>
                          <a:spcPct val="90000"/>
                        </a:spcBef>
                        <a:spcAft>
                          <a:spcPts val="0"/>
                        </a:spcAft>
                        <a:buClr>
                          <a:srgbClr val="333333"/>
                        </a:buClr>
                        <a:buFont typeface="Wingdings" pitchFamily="2" charset="2"/>
                        <a:buChar char="§"/>
                        <a:tabLst>
                          <a:tab pos="171450" algn="l"/>
                        </a:tabLst>
                        <a:defRPr/>
                      </a:pPr>
                      <a:r>
                        <a:rPr lang="en-US" sz="1800" b="1" dirty="0" smtClean="0">
                          <a:latin typeface="+mn-lt"/>
                        </a:rPr>
                        <a:t>Every hop adds additional latency</a:t>
                      </a:r>
                    </a:p>
                    <a:p>
                      <a:pPr marL="171450" indent="-171450" eaLnBrk="0" fontAlgn="auto" hangingPunct="0">
                        <a:lnSpc>
                          <a:spcPct val="100000"/>
                        </a:lnSpc>
                        <a:spcBef>
                          <a:spcPct val="90000"/>
                        </a:spcBef>
                        <a:spcAft>
                          <a:spcPts val="0"/>
                        </a:spcAft>
                        <a:buClr>
                          <a:srgbClr val="333333"/>
                        </a:buClr>
                        <a:buFont typeface="Wingdings" pitchFamily="2" charset="2"/>
                        <a:buChar char="§"/>
                        <a:tabLst>
                          <a:tab pos="171450" algn="l"/>
                        </a:tabLst>
                        <a:defRPr/>
                      </a:pPr>
                      <a:r>
                        <a:rPr lang="en-US" sz="1800" b="1" dirty="0" smtClean="0">
                          <a:latin typeface="+mn-lt"/>
                        </a:rPr>
                        <a:t>Increases load on uplinks</a:t>
                      </a:r>
                    </a:p>
                    <a:p>
                      <a:pPr marL="171450" indent="-171450" eaLnBrk="0" fontAlgn="auto" hangingPunct="0">
                        <a:lnSpc>
                          <a:spcPct val="100000"/>
                        </a:lnSpc>
                        <a:spcBef>
                          <a:spcPct val="90000"/>
                        </a:spcBef>
                        <a:spcAft>
                          <a:spcPts val="0"/>
                        </a:spcAft>
                        <a:buClr>
                          <a:srgbClr val="333333"/>
                        </a:buClr>
                        <a:buFont typeface="Wingdings" pitchFamily="2" charset="2"/>
                        <a:buChar char="§"/>
                        <a:tabLst>
                          <a:tab pos="171450" algn="l"/>
                        </a:tabLst>
                        <a:defRPr/>
                      </a:pPr>
                      <a:r>
                        <a:rPr lang="en-US" sz="1800" b="1" dirty="0" smtClean="0">
                          <a:solidFill>
                            <a:srgbClr val="333333"/>
                          </a:solidFill>
                          <a:latin typeface="+mn-lt"/>
                          <a:cs typeface="+mn-cs"/>
                        </a:rPr>
                        <a:t>Requires VLANs to span multiple access switches to support VM migration</a:t>
                      </a:r>
                      <a:endParaRPr lang="en-US" sz="1800" b="1" dirty="0">
                        <a:solidFill>
                          <a:srgbClr val="333333"/>
                        </a:solidFill>
                        <a:latin typeface="+mn-lt"/>
                        <a:cs typeface="+mn-cs"/>
                      </a:endParaRPr>
                    </a:p>
                  </a:txBody>
                  <a:tcPr marL="45720" anchor="ctr"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r>
            </a:tbl>
          </a:graphicData>
        </a:graphic>
      </p:graphicFrame>
      <p:pic>
        <p:nvPicPr>
          <p:cNvPr id="30775" name="Picture 67" descr="L2-L3-Switch.png"/>
          <p:cNvPicPr preferRelativeResize="0">
            <a:picLocks noChangeAspect="1"/>
          </p:cNvPicPr>
          <p:nvPr/>
        </p:nvPicPr>
        <p:blipFill>
          <a:blip r:embed="rId4" cstate="print"/>
          <a:srcRect/>
          <a:stretch>
            <a:fillRect/>
          </a:stretch>
        </p:blipFill>
        <p:spPr bwMode="auto">
          <a:xfrm>
            <a:off x="6019800" y="4049713"/>
            <a:ext cx="347663" cy="349250"/>
          </a:xfrm>
          <a:prstGeom prst="rect">
            <a:avLst/>
          </a:prstGeom>
          <a:noFill/>
          <a:ln w="19050">
            <a:noFill/>
            <a:miter lim="800000"/>
            <a:headEnd/>
            <a:tailEnd/>
          </a:ln>
        </p:spPr>
      </p:pic>
      <p:pic>
        <p:nvPicPr>
          <p:cNvPr id="30776" name="Picture 67" descr="L2-L3-Switch.png"/>
          <p:cNvPicPr preferRelativeResize="0">
            <a:picLocks noChangeAspect="1"/>
          </p:cNvPicPr>
          <p:nvPr/>
        </p:nvPicPr>
        <p:blipFill>
          <a:blip r:embed="rId4" cstate="print"/>
          <a:srcRect/>
          <a:stretch>
            <a:fillRect/>
          </a:stretch>
        </p:blipFill>
        <p:spPr bwMode="auto">
          <a:xfrm>
            <a:off x="5029200" y="4049713"/>
            <a:ext cx="347663" cy="349250"/>
          </a:xfrm>
          <a:prstGeom prst="rect">
            <a:avLst/>
          </a:prstGeom>
          <a:noFill/>
          <a:ln w="19050">
            <a:noFill/>
            <a:miter lim="800000"/>
            <a:headEnd/>
            <a:tailEnd/>
          </a:ln>
        </p:spPr>
      </p:pic>
      <p:sp>
        <p:nvSpPr>
          <p:cNvPr id="30777" name="Rectangle 201"/>
          <p:cNvSpPr>
            <a:spLocks noChangeArrowheads="1"/>
          </p:cNvSpPr>
          <p:nvPr/>
        </p:nvSpPr>
        <p:spPr bwMode="invGray">
          <a:xfrm>
            <a:off x="0" y="5937250"/>
            <a:ext cx="2682875" cy="692150"/>
          </a:xfrm>
          <a:prstGeom prst="rect">
            <a:avLst/>
          </a:prstGeom>
          <a:gradFill rotWithShape="1">
            <a:gsLst>
              <a:gs pos="0">
                <a:srgbClr val="003B5C">
                  <a:alpha val="0"/>
                </a:srgbClr>
              </a:gs>
              <a:gs pos="100000">
                <a:srgbClr val="FFFFFF"/>
              </a:gs>
            </a:gsLst>
            <a:lin ang="5400000" scaled="1"/>
          </a:gradFill>
          <a:ln w="28575" algn="ctr">
            <a:noFill/>
            <a:miter lim="800000"/>
            <a:headEnd/>
            <a:tailEnd/>
          </a:ln>
        </p:spPr>
        <p:txBody>
          <a:bodyPr wrap="none" tIns="0" rIns="0" bIns="0" anchor="ctr"/>
          <a:lstStyle/>
          <a:p>
            <a:endParaRPr lang="en-US"/>
          </a:p>
        </p:txBody>
      </p:sp>
      <p:grpSp>
        <p:nvGrpSpPr>
          <p:cNvPr id="196" name="Group 501"/>
          <p:cNvGrpSpPr>
            <a:grpSpLocks/>
          </p:cNvGrpSpPr>
          <p:nvPr/>
        </p:nvGrpSpPr>
        <p:grpSpPr bwMode="auto">
          <a:xfrm>
            <a:off x="6167438" y="5791200"/>
            <a:ext cx="304800" cy="304800"/>
            <a:chOff x="1680" y="3840"/>
            <a:chExt cx="192" cy="192"/>
          </a:xfrm>
        </p:grpSpPr>
        <p:sp>
          <p:nvSpPr>
            <p:cNvPr id="216" name="Oval 502"/>
            <p:cNvSpPr>
              <a:spLocks noChangeArrowheads="1"/>
            </p:cNvSpPr>
            <p:nvPr/>
          </p:nvSpPr>
          <p:spPr bwMode="auto">
            <a:xfrm>
              <a:off x="1680" y="3840"/>
              <a:ext cx="192" cy="192"/>
            </a:xfrm>
            <a:prstGeom prst="ellipse">
              <a:avLst/>
            </a:prstGeom>
            <a:solidFill>
              <a:srgbClr val="F79646"/>
            </a:solidFill>
            <a:ln w="25400">
              <a:solidFill>
                <a:srgbClr val="FFFFFF"/>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spAutoFit/>
            </a:bodyPr>
            <a:lstStyle/>
            <a:p>
              <a:pPr>
                <a:defRPr/>
              </a:pPr>
              <a:endParaRPr lang="en-US">
                <a:solidFill>
                  <a:schemeClr val="hlink"/>
                </a:solidFill>
                <a:ea typeface="ヒラギノ角ゴ Pro W3"/>
                <a:cs typeface="ヒラギノ角ゴ Pro W3"/>
              </a:endParaRPr>
            </a:p>
          </p:txBody>
        </p:sp>
        <p:sp>
          <p:nvSpPr>
            <p:cNvPr id="30809" name="Rectangle 1140"/>
            <p:cNvSpPr>
              <a:spLocks noChangeArrowheads="1"/>
            </p:cNvSpPr>
            <p:nvPr/>
          </p:nvSpPr>
          <p:spPr bwMode="auto">
            <a:xfrm>
              <a:off x="1695" y="3874"/>
              <a:ext cx="162" cy="124"/>
            </a:xfrm>
            <a:prstGeom prst="rect">
              <a:avLst/>
            </a:prstGeom>
            <a:noFill/>
            <a:ln w="25400">
              <a:noFill/>
              <a:miter lim="800000"/>
              <a:headEnd/>
              <a:tailEnd/>
            </a:ln>
          </p:spPr>
          <p:txBody>
            <a:bodyPr wrap="none" lIns="0" tIns="0" rIns="0" bIns="0" anchor="ctr"/>
            <a:lstStyle/>
            <a:p>
              <a:pPr algn="ctr"/>
              <a:r>
                <a:rPr lang="en-US">
                  <a:solidFill>
                    <a:schemeClr val="bg1"/>
                  </a:solidFill>
                  <a:ea typeface="ヒラギノ角ゴ Pro W3"/>
                  <a:cs typeface="ヒラギノ角ゴ Pro W3"/>
                </a:rPr>
                <a:t>B</a:t>
              </a:r>
            </a:p>
          </p:txBody>
        </p:sp>
      </p:grpSp>
      <p:pic>
        <p:nvPicPr>
          <p:cNvPr id="218" name="Picture 413" descr="stopwatch"/>
          <p:cNvPicPr>
            <a:picLocks noChangeAspect="1" noChangeArrowheads="1"/>
          </p:cNvPicPr>
          <p:nvPr/>
        </p:nvPicPr>
        <p:blipFill>
          <a:blip r:embed="rId6" cstate="print"/>
          <a:srcRect/>
          <a:stretch>
            <a:fillRect/>
          </a:stretch>
        </p:blipFill>
        <p:spPr bwMode="auto">
          <a:xfrm>
            <a:off x="1257300" y="4959350"/>
            <a:ext cx="296863" cy="336550"/>
          </a:xfrm>
          <a:prstGeom prst="rect">
            <a:avLst/>
          </a:prstGeom>
          <a:noFill/>
          <a:ln w="9525">
            <a:noFill/>
            <a:miter lim="800000"/>
            <a:headEnd/>
            <a:tailEnd/>
          </a:ln>
        </p:spPr>
      </p:pic>
      <p:pic>
        <p:nvPicPr>
          <p:cNvPr id="219" name="Picture 416" descr="stopwatch"/>
          <p:cNvPicPr>
            <a:picLocks noChangeAspect="1" noChangeArrowheads="1"/>
          </p:cNvPicPr>
          <p:nvPr/>
        </p:nvPicPr>
        <p:blipFill>
          <a:blip r:embed="rId6" cstate="print"/>
          <a:srcRect/>
          <a:stretch>
            <a:fillRect/>
          </a:stretch>
        </p:blipFill>
        <p:spPr bwMode="auto">
          <a:xfrm>
            <a:off x="2971800" y="2057400"/>
            <a:ext cx="296863" cy="336550"/>
          </a:xfrm>
          <a:prstGeom prst="rect">
            <a:avLst/>
          </a:prstGeom>
          <a:noFill/>
          <a:ln w="9525">
            <a:noFill/>
            <a:miter lim="800000"/>
            <a:headEnd/>
            <a:tailEnd/>
          </a:ln>
        </p:spPr>
      </p:pic>
      <p:pic>
        <p:nvPicPr>
          <p:cNvPr id="225" name="Picture 415" descr="stopwatch"/>
          <p:cNvPicPr>
            <a:picLocks noChangeAspect="1" noChangeArrowheads="1"/>
          </p:cNvPicPr>
          <p:nvPr/>
        </p:nvPicPr>
        <p:blipFill>
          <a:blip r:embed="rId6" cstate="print"/>
          <a:srcRect/>
          <a:stretch>
            <a:fillRect/>
          </a:stretch>
        </p:blipFill>
        <p:spPr bwMode="auto">
          <a:xfrm>
            <a:off x="1676400" y="3733800"/>
            <a:ext cx="296863" cy="336550"/>
          </a:xfrm>
          <a:prstGeom prst="rect">
            <a:avLst/>
          </a:prstGeom>
          <a:noFill/>
          <a:ln w="9525">
            <a:noFill/>
            <a:miter lim="800000"/>
            <a:headEnd/>
            <a:tailEnd/>
          </a:ln>
        </p:spPr>
      </p:pic>
      <p:pic>
        <p:nvPicPr>
          <p:cNvPr id="226" name="Picture 412" descr="stopwatch"/>
          <p:cNvPicPr>
            <a:picLocks noChangeAspect="1" noChangeArrowheads="1"/>
          </p:cNvPicPr>
          <p:nvPr/>
        </p:nvPicPr>
        <p:blipFill>
          <a:blip r:embed="rId6" cstate="print"/>
          <a:srcRect/>
          <a:stretch>
            <a:fillRect/>
          </a:stretch>
        </p:blipFill>
        <p:spPr bwMode="auto">
          <a:xfrm>
            <a:off x="6553200" y="5035550"/>
            <a:ext cx="296863" cy="336550"/>
          </a:xfrm>
          <a:prstGeom prst="rect">
            <a:avLst/>
          </a:prstGeom>
          <a:noFill/>
          <a:ln w="9525">
            <a:noFill/>
            <a:miter lim="800000"/>
            <a:headEnd/>
            <a:tailEnd/>
          </a:ln>
        </p:spPr>
      </p:pic>
      <p:pic>
        <p:nvPicPr>
          <p:cNvPr id="227" name="Picture 417" descr="stopwatch"/>
          <p:cNvPicPr>
            <a:picLocks noChangeAspect="1" noChangeArrowheads="1"/>
          </p:cNvPicPr>
          <p:nvPr/>
        </p:nvPicPr>
        <p:blipFill>
          <a:blip r:embed="rId6" cstate="print"/>
          <a:srcRect/>
          <a:stretch>
            <a:fillRect/>
          </a:stretch>
        </p:blipFill>
        <p:spPr bwMode="auto">
          <a:xfrm>
            <a:off x="5753100" y="3924300"/>
            <a:ext cx="296863" cy="336550"/>
          </a:xfrm>
          <a:prstGeom prst="rect">
            <a:avLst/>
          </a:prstGeom>
          <a:noFill/>
          <a:ln w="9525">
            <a:noFill/>
            <a:miter lim="800000"/>
            <a:headEnd/>
            <a:tailEnd/>
          </a:ln>
        </p:spPr>
      </p:pic>
      <p:grpSp>
        <p:nvGrpSpPr>
          <p:cNvPr id="197" name="Group 500"/>
          <p:cNvGrpSpPr>
            <a:grpSpLocks/>
          </p:cNvGrpSpPr>
          <p:nvPr/>
        </p:nvGrpSpPr>
        <p:grpSpPr bwMode="auto">
          <a:xfrm>
            <a:off x="909638" y="5791200"/>
            <a:ext cx="304800" cy="304800"/>
            <a:chOff x="1680" y="3840"/>
            <a:chExt cx="192" cy="192"/>
          </a:xfrm>
          <a:solidFill>
            <a:srgbClr val="F79646"/>
          </a:solidFill>
        </p:grpSpPr>
        <p:sp>
          <p:nvSpPr>
            <p:cNvPr id="232" name="Oval 499"/>
            <p:cNvSpPr>
              <a:spLocks noChangeArrowheads="1"/>
            </p:cNvSpPr>
            <p:nvPr/>
          </p:nvSpPr>
          <p:spPr bwMode="auto">
            <a:xfrm>
              <a:off x="1680" y="3840"/>
              <a:ext cx="192" cy="192"/>
            </a:xfrm>
            <a:prstGeom prst="ellipse">
              <a:avLst/>
            </a:prstGeom>
            <a:grpFill/>
            <a:ln w="25400">
              <a:solidFill>
                <a:schemeClr val="bg1"/>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spAutoFit/>
            </a:bodyPr>
            <a:lstStyle/>
            <a:p>
              <a:pPr>
                <a:defRPr/>
              </a:pPr>
              <a:endParaRPr lang="en-US">
                <a:solidFill>
                  <a:schemeClr val="hlink"/>
                </a:solidFill>
                <a:ea typeface="ヒラギノ角ゴ Pro W3"/>
                <a:cs typeface="ヒラギノ角ゴ Pro W3"/>
              </a:endParaRPr>
            </a:p>
          </p:txBody>
        </p:sp>
        <p:sp>
          <p:nvSpPr>
            <p:cNvPr id="233" name="Rectangle 1140"/>
            <p:cNvSpPr>
              <a:spLocks noChangeArrowheads="1"/>
            </p:cNvSpPr>
            <p:nvPr/>
          </p:nvSpPr>
          <p:spPr bwMode="auto">
            <a:xfrm>
              <a:off x="1695" y="3874"/>
              <a:ext cx="162" cy="124"/>
            </a:xfrm>
            <a:prstGeom prst="rect">
              <a:avLst/>
            </a:prstGeom>
            <a:noFill/>
            <a:ln w="25400">
              <a:noFill/>
              <a:miter lim="800000"/>
              <a:headEnd/>
              <a:tailEnd/>
            </a:ln>
          </p:spPr>
          <p:txBody>
            <a:bodyPr wrap="none" lIns="0" tIns="0" rIns="0" bIns="0" anchor="ctr"/>
            <a:lstStyle/>
            <a:p>
              <a:pPr algn="ctr">
                <a:defRPr/>
              </a:pPr>
              <a:r>
                <a:rPr lang="en-US" dirty="0">
                  <a:solidFill>
                    <a:schemeClr val="bg1"/>
                  </a:solidFill>
                  <a:ea typeface="ヒラギノ角ゴ Pro W3"/>
                  <a:cs typeface="ヒラギノ角ゴ Pro W3"/>
                </a:rPr>
                <a:t>A</a:t>
              </a:r>
            </a:p>
          </p:txBody>
        </p:sp>
      </p:grpSp>
      <p:cxnSp>
        <p:nvCxnSpPr>
          <p:cNvPr id="234" name="Straight Arrow Connector 233"/>
          <p:cNvCxnSpPr/>
          <p:nvPr/>
        </p:nvCxnSpPr>
        <p:spPr>
          <a:xfrm>
            <a:off x="1276350" y="5959475"/>
            <a:ext cx="4822825" cy="1588"/>
          </a:xfrm>
          <a:prstGeom prst="straightConnector1">
            <a:avLst/>
          </a:prstGeom>
          <a:ln w="63500">
            <a:solidFill>
              <a:srgbClr val="F79646"/>
            </a:solidFill>
            <a:headEnd type="arrow" w="med" len="sm"/>
            <a:tailEnd type="arrow" w="med" len="sm"/>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35" name="Picture 416" descr="stopwatch"/>
          <p:cNvPicPr>
            <a:picLocks noChangeAspect="1" noChangeArrowheads="1"/>
          </p:cNvPicPr>
          <p:nvPr/>
        </p:nvPicPr>
        <p:blipFill>
          <a:blip r:embed="rId6" cstate="print"/>
          <a:srcRect/>
          <a:stretch>
            <a:fillRect/>
          </a:stretch>
        </p:blipFill>
        <p:spPr bwMode="auto">
          <a:xfrm>
            <a:off x="4419600" y="2057400"/>
            <a:ext cx="296863" cy="336550"/>
          </a:xfrm>
          <a:prstGeom prst="rect">
            <a:avLst/>
          </a:prstGeom>
          <a:noFill/>
          <a:ln w="9525">
            <a:noFill/>
            <a:miter lim="800000"/>
            <a:headEnd/>
            <a:tailEnd/>
          </a:ln>
        </p:spPr>
      </p:pic>
      <p:pic>
        <p:nvPicPr>
          <p:cNvPr id="30787" name="Picture 65" descr="L2-or-L3 Switch.png"/>
          <p:cNvPicPr preferRelativeResize="0">
            <a:picLocks noChangeAspect="1"/>
          </p:cNvPicPr>
          <p:nvPr/>
        </p:nvPicPr>
        <p:blipFill>
          <a:blip r:embed="rId7" cstate="print"/>
          <a:srcRect/>
          <a:stretch>
            <a:fillRect/>
          </a:stretch>
        </p:blipFill>
        <p:spPr bwMode="auto">
          <a:xfrm>
            <a:off x="1676400" y="5181600"/>
            <a:ext cx="307975" cy="307975"/>
          </a:xfrm>
          <a:prstGeom prst="rect">
            <a:avLst/>
          </a:prstGeom>
          <a:noFill/>
          <a:ln w="9525">
            <a:noFill/>
            <a:miter lim="800000"/>
            <a:headEnd/>
            <a:tailEnd/>
          </a:ln>
        </p:spPr>
      </p:pic>
      <p:pic>
        <p:nvPicPr>
          <p:cNvPr id="30788" name="Picture 65" descr="L2-or-L3 Switch.png"/>
          <p:cNvPicPr preferRelativeResize="0">
            <a:picLocks noChangeAspect="1"/>
          </p:cNvPicPr>
          <p:nvPr/>
        </p:nvPicPr>
        <p:blipFill>
          <a:blip r:embed="rId7" cstate="print"/>
          <a:srcRect/>
          <a:stretch>
            <a:fillRect/>
          </a:stretch>
        </p:blipFill>
        <p:spPr bwMode="auto">
          <a:xfrm>
            <a:off x="3962400" y="5181600"/>
            <a:ext cx="307975" cy="307975"/>
          </a:xfrm>
          <a:prstGeom prst="rect">
            <a:avLst/>
          </a:prstGeom>
          <a:noFill/>
          <a:ln w="9525">
            <a:noFill/>
            <a:miter lim="800000"/>
            <a:headEnd/>
            <a:tailEnd/>
          </a:ln>
        </p:spPr>
      </p:pic>
      <p:pic>
        <p:nvPicPr>
          <p:cNvPr id="30789" name="Picture 65" descr="L2-or-L3 Switch.png"/>
          <p:cNvPicPr preferRelativeResize="0">
            <a:picLocks noChangeAspect="1"/>
          </p:cNvPicPr>
          <p:nvPr/>
        </p:nvPicPr>
        <p:blipFill>
          <a:blip r:embed="rId7" cstate="print"/>
          <a:srcRect/>
          <a:stretch>
            <a:fillRect/>
          </a:stretch>
        </p:blipFill>
        <p:spPr bwMode="auto">
          <a:xfrm>
            <a:off x="4724400" y="5181600"/>
            <a:ext cx="307975" cy="307975"/>
          </a:xfrm>
          <a:prstGeom prst="rect">
            <a:avLst/>
          </a:prstGeom>
          <a:noFill/>
          <a:ln w="9525">
            <a:noFill/>
            <a:miter lim="800000"/>
            <a:headEnd/>
            <a:tailEnd/>
          </a:ln>
        </p:spPr>
      </p:pic>
      <p:pic>
        <p:nvPicPr>
          <p:cNvPr id="30790" name="Picture 65" descr="L2-or-L3 Switch.png"/>
          <p:cNvPicPr preferRelativeResize="0">
            <a:picLocks noChangeAspect="1"/>
          </p:cNvPicPr>
          <p:nvPr/>
        </p:nvPicPr>
        <p:blipFill>
          <a:blip r:embed="rId7" cstate="print"/>
          <a:srcRect/>
          <a:stretch>
            <a:fillRect/>
          </a:stretch>
        </p:blipFill>
        <p:spPr bwMode="auto">
          <a:xfrm>
            <a:off x="3200400" y="5181600"/>
            <a:ext cx="307975" cy="307975"/>
          </a:xfrm>
          <a:prstGeom prst="rect">
            <a:avLst/>
          </a:prstGeom>
          <a:noFill/>
          <a:ln w="9525">
            <a:noFill/>
            <a:miter lim="800000"/>
            <a:headEnd/>
            <a:tailEnd/>
          </a:ln>
        </p:spPr>
      </p:pic>
      <p:pic>
        <p:nvPicPr>
          <p:cNvPr id="30791" name="Picture 65" descr="L2-or-L3 Switch.png"/>
          <p:cNvPicPr preferRelativeResize="0">
            <a:picLocks noChangeAspect="1"/>
          </p:cNvPicPr>
          <p:nvPr/>
        </p:nvPicPr>
        <p:blipFill>
          <a:blip r:embed="rId7" cstate="print"/>
          <a:srcRect/>
          <a:stretch>
            <a:fillRect/>
          </a:stretch>
        </p:blipFill>
        <p:spPr bwMode="auto">
          <a:xfrm>
            <a:off x="6248400" y="5181600"/>
            <a:ext cx="307975" cy="307975"/>
          </a:xfrm>
          <a:prstGeom prst="rect">
            <a:avLst/>
          </a:prstGeom>
          <a:noFill/>
          <a:ln w="9525">
            <a:noFill/>
            <a:miter lim="800000"/>
            <a:headEnd/>
            <a:tailEnd/>
          </a:ln>
        </p:spPr>
      </p:pic>
      <p:pic>
        <p:nvPicPr>
          <p:cNvPr id="30792" name="Picture 65" descr="L2-or-L3 Switch.png"/>
          <p:cNvPicPr preferRelativeResize="0">
            <a:picLocks noChangeAspect="1"/>
          </p:cNvPicPr>
          <p:nvPr/>
        </p:nvPicPr>
        <p:blipFill>
          <a:blip r:embed="rId7" cstate="print"/>
          <a:srcRect/>
          <a:stretch>
            <a:fillRect/>
          </a:stretch>
        </p:blipFill>
        <p:spPr bwMode="auto">
          <a:xfrm>
            <a:off x="5486400" y="5181600"/>
            <a:ext cx="307975" cy="307975"/>
          </a:xfrm>
          <a:prstGeom prst="rect">
            <a:avLst/>
          </a:prstGeom>
          <a:noFill/>
          <a:ln w="9525">
            <a:noFill/>
            <a:miter lim="800000"/>
            <a:headEnd/>
            <a:tailEnd/>
          </a:ln>
        </p:spPr>
      </p:pic>
      <p:pic>
        <p:nvPicPr>
          <p:cNvPr id="30793" name="Picture 65" descr="L2-or-L3 Switch.png"/>
          <p:cNvPicPr preferRelativeResize="0">
            <a:picLocks noChangeAspect="1"/>
          </p:cNvPicPr>
          <p:nvPr/>
        </p:nvPicPr>
        <p:blipFill>
          <a:blip r:embed="rId7" cstate="print"/>
          <a:srcRect/>
          <a:stretch>
            <a:fillRect/>
          </a:stretch>
        </p:blipFill>
        <p:spPr bwMode="auto">
          <a:xfrm>
            <a:off x="2438400" y="5181600"/>
            <a:ext cx="307975" cy="307975"/>
          </a:xfrm>
          <a:prstGeom prst="rect">
            <a:avLst/>
          </a:prstGeom>
          <a:noFill/>
          <a:ln w="9525">
            <a:noFill/>
            <a:miter lim="800000"/>
            <a:headEnd/>
            <a:tailEnd/>
          </a:ln>
        </p:spPr>
      </p:pic>
      <p:pic>
        <p:nvPicPr>
          <p:cNvPr id="30794" name="Picture 65" descr="L2-or-L3 Switch.png"/>
          <p:cNvPicPr preferRelativeResize="0">
            <a:picLocks noChangeAspect="1"/>
          </p:cNvPicPr>
          <p:nvPr/>
        </p:nvPicPr>
        <p:blipFill>
          <a:blip r:embed="rId7" cstate="print"/>
          <a:srcRect/>
          <a:stretch>
            <a:fillRect/>
          </a:stretch>
        </p:blipFill>
        <p:spPr bwMode="auto">
          <a:xfrm>
            <a:off x="914400" y="5181600"/>
            <a:ext cx="307975" cy="307975"/>
          </a:xfrm>
          <a:prstGeom prst="rect">
            <a:avLst/>
          </a:prstGeom>
          <a:noFill/>
          <a:ln w="9525">
            <a:noFill/>
            <a:miter lim="800000"/>
            <a:headEnd/>
            <a:tailEnd/>
          </a:ln>
        </p:spPr>
      </p:pic>
      <p:cxnSp>
        <p:nvCxnSpPr>
          <p:cNvPr id="269" name="Elbow Connector 258"/>
          <p:cNvCxnSpPr>
            <a:stCxn id="240" idx="0"/>
            <a:endCxn id="1945839" idx="2"/>
          </p:cNvCxnSpPr>
          <p:nvPr/>
        </p:nvCxnSpPr>
        <p:spPr>
          <a:xfrm rot="16200000" flipV="1">
            <a:off x="5907088" y="4686300"/>
            <a:ext cx="782637" cy="207963"/>
          </a:xfrm>
          <a:prstGeom prst="bentConnector3">
            <a:avLst>
              <a:gd name="adj1" fmla="val 50000"/>
            </a:avLst>
          </a:prstGeom>
          <a:ln w="50800">
            <a:solidFill>
              <a:srgbClr val="2F5376"/>
            </a:solidFill>
            <a:miter lim="800000"/>
            <a:headEnd type="arrow" w="med" len="sm"/>
            <a:tailEnd type="arrow" w="med" len="sm"/>
          </a:ln>
          <a:effectLst/>
        </p:spPr>
        <p:style>
          <a:lnRef idx="2">
            <a:schemeClr val="accent3"/>
          </a:lnRef>
          <a:fillRef idx="0">
            <a:schemeClr val="accent3"/>
          </a:fillRef>
          <a:effectRef idx="1">
            <a:schemeClr val="accent3"/>
          </a:effectRef>
          <a:fontRef idx="minor">
            <a:schemeClr val="tx1"/>
          </a:fontRef>
        </p:style>
      </p:cxnSp>
      <p:sp>
        <p:nvSpPr>
          <p:cNvPr id="205" name="Freeform 204"/>
          <p:cNvSpPr/>
          <p:nvPr/>
        </p:nvSpPr>
        <p:spPr>
          <a:xfrm flipH="1">
            <a:off x="993775" y="4876800"/>
            <a:ext cx="84138" cy="285750"/>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06" name="Freeform 205"/>
          <p:cNvSpPr/>
          <p:nvPr/>
        </p:nvSpPr>
        <p:spPr>
          <a:xfrm rot="16200000">
            <a:off x="1477963" y="4284662"/>
            <a:ext cx="152400" cy="1006475"/>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07" name="Freeform 206"/>
          <p:cNvSpPr/>
          <p:nvPr/>
        </p:nvSpPr>
        <p:spPr>
          <a:xfrm flipH="1">
            <a:off x="2057400" y="3276600"/>
            <a:ext cx="93663" cy="762000"/>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08" name="Freeform 207"/>
          <p:cNvSpPr/>
          <p:nvPr/>
        </p:nvSpPr>
        <p:spPr>
          <a:xfrm rot="16200000">
            <a:off x="2623344" y="2623344"/>
            <a:ext cx="152400" cy="1154112"/>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09" name="Freeform 208"/>
          <p:cNvSpPr/>
          <p:nvPr/>
        </p:nvSpPr>
        <p:spPr>
          <a:xfrm rot="16200000">
            <a:off x="3790950" y="2095500"/>
            <a:ext cx="152400" cy="685800"/>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arrow"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0" name="Freeform 209"/>
          <p:cNvSpPr/>
          <p:nvPr/>
        </p:nvSpPr>
        <p:spPr>
          <a:xfrm flipH="1">
            <a:off x="6135688" y="3276600"/>
            <a:ext cx="44450" cy="762000"/>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1" name="Freeform 210"/>
          <p:cNvSpPr/>
          <p:nvPr/>
        </p:nvSpPr>
        <p:spPr>
          <a:xfrm flipV="1">
            <a:off x="4495800" y="2679700"/>
            <a:ext cx="762000" cy="636588"/>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3" name="Freeform 212"/>
          <p:cNvSpPr/>
          <p:nvPr/>
        </p:nvSpPr>
        <p:spPr>
          <a:xfrm flipH="1">
            <a:off x="1981200" y="4435475"/>
            <a:ext cx="76200" cy="454025"/>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arrow"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4" name="Freeform 213"/>
          <p:cNvSpPr/>
          <p:nvPr/>
        </p:nvSpPr>
        <p:spPr>
          <a:xfrm flipH="1">
            <a:off x="3200400" y="2673350"/>
            <a:ext cx="76200" cy="627063"/>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arrow"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20" name="Freeform 219"/>
          <p:cNvSpPr/>
          <p:nvPr/>
        </p:nvSpPr>
        <p:spPr>
          <a:xfrm rot="16200000">
            <a:off x="5273675" y="2359025"/>
            <a:ext cx="133350" cy="1727200"/>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fade">
                                      <p:cBhvr>
                                        <p:cTn id="7" dur="500"/>
                                        <p:tgtEl>
                                          <p:spTgt spid="19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6"/>
                                        </p:tgtEl>
                                        <p:attrNameLst>
                                          <p:attrName>style.visibility</p:attrName>
                                        </p:attrNameLst>
                                      </p:cBhvr>
                                      <p:to>
                                        <p:strVal val="visible"/>
                                      </p:to>
                                    </p:set>
                                    <p:animEffect transition="in" filter="fade">
                                      <p:cBhvr>
                                        <p:cTn id="11" dur="500"/>
                                        <p:tgtEl>
                                          <p:spTgt spid="196"/>
                                        </p:tgtEl>
                                      </p:cBhvr>
                                    </p:animEffect>
                                  </p:childTnLst>
                                </p:cTn>
                              </p:par>
                            </p:childTnLst>
                          </p:cTn>
                        </p:par>
                        <p:par>
                          <p:cTn id="12" fill="hold">
                            <p:stCondLst>
                              <p:cond delay="1000"/>
                            </p:stCondLst>
                            <p:childTnLst>
                              <p:par>
                                <p:cTn id="13" presetID="17" presetClass="entr" presetSubtype="10" fill="hold" nodeType="afterEffect">
                                  <p:stCondLst>
                                    <p:cond delay="0"/>
                                  </p:stCondLst>
                                  <p:childTnLst>
                                    <p:set>
                                      <p:cBhvr>
                                        <p:cTn id="14" dur="1" fill="hold">
                                          <p:stCondLst>
                                            <p:cond delay="0"/>
                                          </p:stCondLst>
                                        </p:cTn>
                                        <p:tgtEl>
                                          <p:spTgt spid="234"/>
                                        </p:tgtEl>
                                        <p:attrNameLst>
                                          <p:attrName>style.visibility</p:attrName>
                                        </p:attrNameLst>
                                      </p:cBhvr>
                                      <p:to>
                                        <p:strVal val="visible"/>
                                      </p:to>
                                    </p:set>
                                    <p:anim calcmode="lin" valueType="num">
                                      <p:cBhvr>
                                        <p:cTn id="15" dur="500" fill="hold"/>
                                        <p:tgtEl>
                                          <p:spTgt spid="234"/>
                                        </p:tgtEl>
                                        <p:attrNameLst>
                                          <p:attrName>ppt_w</p:attrName>
                                        </p:attrNameLst>
                                      </p:cBhvr>
                                      <p:tavLst>
                                        <p:tav tm="0">
                                          <p:val>
                                            <p:fltVal val="0"/>
                                          </p:val>
                                        </p:tav>
                                        <p:tav tm="100000">
                                          <p:val>
                                            <p:strVal val="#ppt_w"/>
                                          </p:val>
                                        </p:tav>
                                      </p:tavLst>
                                    </p:anim>
                                    <p:anim calcmode="lin" valueType="num">
                                      <p:cBhvr>
                                        <p:cTn id="16" dur="500" fill="hold"/>
                                        <p:tgtEl>
                                          <p:spTgt spid="23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234"/>
                                        </p:tgtEl>
                                      </p:cBhvr>
                                    </p:animEffect>
                                    <p:set>
                                      <p:cBhvr>
                                        <p:cTn id="21" dur="1" fill="hold">
                                          <p:stCondLst>
                                            <p:cond delay="499"/>
                                          </p:stCondLst>
                                        </p:cTn>
                                        <p:tgtEl>
                                          <p:spTgt spid="234"/>
                                        </p:tgtEl>
                                        <p:attrNameLst>
                                          <p:attrName>style.visibility</p:attrName>
                                        </p:attrNameLst>
                                      </p:cBhvr>
                                      <p:to>
                                        <p:strVal val="hidden"/>
                                      </p:to>
                                    </p:set>
                                  </p:childTnLst>
                                </p:cTn>
                              </p:par>
                            </p:childTnLst>
                          </p:cTn>
                        </p:par>
                        <p:par>
                          <p:cTn id="22" fill="hold">
                            <p:stCondLst>
                              <p:cond delay="500"/>
                            </p:stCondLst>
                            <p:childTnLst>
                              <p:par>
                                <p:cTn id="23" presetID="22" presetClass="entr" presetSubtype="4" fill="hold" nodeType="afterEffect">
                                  <p:stCondLst>
                                    <p:cond delay="0"/>
                                  </p:stCondLst>
                                  <p:childTnLst>
                                    <p:set>
                                      <p:cBhvr>
                                        <p:cTn id="24" dur="1" fill="hold">
                                          <p:stCondLst>
                                            <p:cond delay="0"/>
                                          </p:stCondLst>
                                        </p:cTn>
                                        <p:tgtEl>
                                          <p:spTgt spid="205"/>
                                        </p:tgtEl>
                                        <p:attrNameLst>
                                          <p:attrName>style.visibility</p:attrName>
                                        </p:attrNameLst>
                                      </p:cBhvr>
                                      <p:to>
                                        <p:strVal val="visible"/>
                                      </p:to>
                                    </p:set>
                                    <p:animEffect transition="in" filter="wipe(down)">
                                      <p:cBhvr>
                                        <p:cTn id="25" dur="500"/>
                                        <p:tgtEl>
                                          <p:spTgt spid="205"/>
                                        </p:tgtEl>
                                      </p:cBhvr>
                                    </p:animEffect>
                                  </p:childTnLst>
                                </p:cTn>
                              </p:par>
                            </p:childTnLst>
                          </p:cTn>
                        </p:par>
                        <p:par>
                          <p:cTn id="26" fill="hold">
                            <p:stCondLst>
                              <p:cond delay="1000"/>
                            </p:stCondLst>
                            <p:childTnLst>
                              <p:par>
                                <p:cTn id="27" presetID="22" presetClass="entr" presetSubtype="8" fill="hold" nodeType="afterEffect">
                                  <p:stCondLst>
                                    <p:cond delay="0"/>
                                  </p:stCondLst>
                                  <p:childTnLst>
                                    <p:set>
                                      <p:cBhvr>
                                        <p:cTn id="28" dur="1" fill="hold">
                                          <p:stCondLst>
                                            <p:cond delay="0"/>
                                          </p:stCondLst>
                                        </p:cTn>
                                        <p:tgtEl>
                                          <p:spTgt spid="206"/>
                                        </p:tgtEl>
                                        <p:attrNameLst>
                                          <p:attrName>style.visibility</p:attrName>
                                        </p:attrNameLst>
                                      </p:cBhvr>
                                      <p:to>
                                        <p:strVal val="visible"/>
                                      </p:to>
                                    </p:set>
                                    <p:animEffect transition="in" filter="wipe(left)">
                                      <p:cBhvr>
                                        <p:cTn id="29" dur="500"/>
                                        <p:tgtEl>
                                          <p:spTgt spid="206"/>
                                        </p:tgtEl>
                                      </p:cBhvr>
                                    </p:animEffect>
                                  </p:childTnLst>
                                </p:cTn>
                              </p:par>
                            </p:childTnLst>
                          </p:cTn>
                        </p:par>
                        <p:par>
                          <p:cTn id="30" fill="hold">
                            <p:stCondLst>
                              <p:cond delay="1500"/>
                            </p:stCondLst>
                            <p:childTnLst>
                              <p:par>
                                <p:cTn id="31" presetID="22" presetClass="entr" presetSubtype="4" fill="hold" nodeType="afterEffect">
                                  <p:stCondLst>
                                    <p:cond delay="0"/>
                                  </p:stCondLst>
                                  <p:childTnLst>
                                    <p:set>
                                      <p:cBhvr>
                                        <p:cTn id="32" dur="1" fill="hold">
                                          <p:stCondLst>
                                            <p:cond delay="0"/>
                                          </p:stCondLst>
                                        </p:cTn>
                                        <p:tgtEl>
                                          <p:spTgt spid="213"/>
                                        </p:tgtEl>
                                        <p:attrNameLst>
                                          <p:attrName>style.visibility</p:attrName>
                                        </p:attrNameLst>
                                      </p:cBhvr>
                                      <p:to>
                                        <p:strVal val="visible"/>
                                      </p:to>
                                    </p:set>
                                    <p:animEffect transition="in" filter="wipe(down)">
                                      <p:cBhvr>
                                        <p:cTn id="33" dur="500"/>
                                        <p:tgtEl>
                                          <p:spTgt spid="213"/>
                                        </p:tgtEl>
                                      </p:cBhvr>
                                    </p:animEffect>
                                  </p:childTnLst>
                                </p:cTn>
                              </p:par>
                            </p:childTnLst>
                          </p:cTn>
                        </p:par>
                        <p:par>
                          <p:cTn id="34" fill="hold">
                            <p:stCondLst>
                              <p:cond delay="2000"/>
                            </p:stCondLst>
                            <p:childTnLst>
                              <p:par>
                                <p:cTn id="35" presetID="22" presetClass="entr" presetSubtype="4" fill="hold" nodeType="afterEffect">
                                  <p:stCondLst>
                                    <p:cond delay="0"/>
                                  </p:stCondLst>
                                  <p:childTnLst>
                                    <p:set>
                                      <p:cBhvr>
                                        <p:cTn id="36" dur="1" fill="hold">
                                          <p:stCondLst>
                                            <p:cond delay="0"/>
                                          </p:stCondLst>
                                        </p:cTn>
                                        <p:tgtEl>
                                          <p:spTgt spid="207"/>
                                        </p:tgtEl>
                                        <p:attrNameLst>
                                          <p:attrName>style.visibility</p:attrName>
                                        </p:attrNameLst>
                                      </p:cBhvr>
                                      <p:to>
                                        <p:strVal val="visible"/>
                                      </p:to>
                                    </p:set>
                                    <p:animEffect transition="in" filter="wipe(down)">
                                      <p:cBhvr>
                                        <p:cTn id="37" dur="500"/>
                                        <p:tgtEl>
                                          <p:spTgt spid="207"/>
                                        </p:tgtEl>
                                      </p:cBhvr>
                                    </p:animEffect>
                                  </p:childTnLst>
                                </p:cTn>
                              </p:par>
                            </p:childTnLst>
                          </p:cTn>
                        </p:par>
                        <p:par>
                          <p:cTn id="38" fill="hold">
                            <p:stCondLst>
                              <p:cond delay="2500"/>
                            </p:stCondLst>
                            <p:childTnLst>
                              <p:par>
                                <p:cTn id="39" presetID="22" presetClass="entr" presetSubtype="8" fill="hold" nodeType="afterEffect">
                                  <p:stCondLst>
                                    <p:cond delay="0"/>
                                  </p:stCondLst>
                                  <p:childTnLst>
                                    <p:set>
                                      <p:cBhvr>
                                        <p:cTn id="40" dur="1" fill="hold">
                                          <p:stCondLst>
                                            <p:cond delay="0"/>
                                          </p:stCondLst>
                                        </p:cTn>
                                        <p:tgtEl>
                                          <p:spTgt spid="208"/>
                                        </p:tgtEl>
                                        <p:attrNameLst>
                                          <p:attrName>style.visibility</p:attrName>
                                        </p:attrNameLst>
                                      </p:cBhvr>
                                      <p:to>
                                        <p:strVal val="visible"/>
                                      </p:to>
                                    </p:set>
                                    <p:animEffect transition="in" filter="wipe(left)">
                                      <p:cBhvr>
                                        <p:cTn id="41" dur="500"/>
                                        <p:tgtEl>
                                          <p:spTgt spid="208"/>
                                        </p:tgtEl>
                                      </p:cBhvr>
                                    </p:animEffect>
                                  </p:childTnLst>
                                </p:cTn>
                              </p:par>
                            </p:childTnLst>
                          </p:cTn>
                        </p:par>
                        <p:par>
                          <p:cTn id="42" fill="hold">
                            <p:stCondLst>
                              <p:cond delay="3000"/>
                            </p:stCondLst>
                            <p:childTnLst>
                              <p:par>
                                <p:cTn id="43" presetID="22" presetClass="entr" presetSubtype="4" fill="hold" nodeType="afterEffect">
                                  <p:stCondLst>
                                    <p:cond delay="0"/>
                                  </p:stCondLst>
                                  <p:childTnLst>
                                    <p:set>
                                      <p:cBhvr>
                                        <p:cTn id="44" dur="1" fill="hold">
                                          <p:stCondLst>
                                            <p:cond delay="0"/>
                                          </p:stCondLst>
                                        </p:cTn>
                                        <p:tgtEl>
                                          <p:spTgt spid="214"/>
                                        </p:tgtEl>
                                        <p:attrNameLst>
                                          <p:attrName>style.visibility</p:attrName>
                                        </p:attrNameLst>
                                      </p:cBhvr>
                                      <p:to>
                                        <p:strVal val="visible"/>
                                      </p:to>
                                    </p:set>
                                    <p:animEffect transition="in" filter="wipe(down)">
                                      <p:cBhvr>
                                        <p:cTn id="45" dur="500"/>
                                        <p:tgtEl>
                                          <p:spTgt spid="214"/>
                                        </p:tgtEl>
                                      </p:cBhvr>
                                    </p:animEffect>
                                  </p:childTnLst>
                                </p:cTn>
                              </p:par>
                            </p:childTnLst>
                          </p:cTn>
                        </p:par>
                        <p:par>
                          <p:cTn id="46" fill="hold">
                            <p:stCondLst>
                              <p:cond delay="3500"/>
                            </p:stCondLst>
                            <p:childTnLst>
                              <p:par>
                                <p:cTn id="47" presetID="22" presetClass="entr" presetSubtype="8" fill="hold" nodeType="afterEffect">
                                  <p:stCondLst>
                                    <p:cond delay="0"/>
                                  </p:stCondLst>
                                  <p:childTnLst>
                                    <p:set>
                                      <p:cBhvr>
                                        <p:cTn id="48" dur="1" fill="hold">
                                          <p:stCondLst>
                                            <p:cond delay="0"/>
                                          </p:stCondLst>
                                        </p:cTn>
                                        <p:tgtEl>
                                          <p:spTgt spid="209"/>
                                        </p:tgtEl>
                                        <p:attrNameLst>
                                          <p:attrName>style.visibility</p:attrName>
                                        </p:attrNameLst>
                                      </p:cBhvr>
                                      <p:to>
                                        <p:strVal val="visible"/>
                                      </p:to>
                                    </p:set>
                                    <p:animEffect transition="in" filter="wipe(left)">
                                      <p:cBhvr>
                                        <p:cTn id="49" dur="500"/>
                                        <p:tgtEl>
                                          <p:spTgt spid="209"/>
                                        </p:tgtEl>
                                      </p:cBhvr>
                                    </p:animEffect>
                                  </p:childTnLst>
                                </p:cTn>
                              </p:par>
                            </p:childTnLst>
                          </p:cTn>
                        </p:par>
                        <p:par>
                          <p:cTn id="50" fill="hold">
                            <p:stCondLst>
                              <p:cond delay="4000"/>
                            </p:stCondLst>
                            <p:childTnLst>
                              <p:par>
                                <p:cTn id="51" presetID="22" presetClass="entr" presetSubtype="1" fill="hold" nodeType="afterEffect">
                                  <p:stCondLst>
                                    <p:cond delay="0"/>
                                  </p:stCondLst>
                                  <p:childTnLst>
                                    <p:set>
                                      <p:cBhvr>
                                        <p:cTn id="52" dur="1" fill="hold">
                                          <p:stCondLst>
                                            <p:cond delay="0"/>
                                          </p:stCondLst>
                                        </p:cTn>
                                        <p:tgtEl>
                                          <p:spTgt spid="211"/>
                                        </p:tgtEl>
                                        <p:attrNameLst>
                                          <p:attrName>style.visibility</p:attrName>
                                        </p:attrNameLst>
                                      </p:cBhvr>
                                      <p:to>
                                        <p:strVal val="visible"/>
                                      </p:to>
                                    </p:set>
                                    <p:animEffect transition="in" filter="wipe(up)">
                                      <p:cBhvr>
                                        <p:cTn id="53" dur="500"/>
                                        <p:tgtEl>
                                          <p:spTgt spid="211"/>
                                        </p:tgtEl>
                                      </p:cBhvr>
                                    </p:animEffect>
                                  </p:childTnLst>
                                </p:cTn>
                              </p:par>
                            </p:childTnLst>
                          </p:cTn>
                        </p:par>
                        <p:par>
                          <p:cTn id="54" fill="hold">
                            <p:stCondLst>
                              <p:cond delay="4500"/>
                            </p:stCondLst>
                            <p:childTnLst>
                              <p:par>
                                <p:cTn id="55" presetID="22" presetClass="entr" presetSubtype="8" fill="hold" nodeType="afterEffect">
                                  <p:stCondLst>
                                    <p:cond delay="0"/>
                                  </p:stCondLst>
                                  <p:childTnLst>
                                    <p:set>
                                      <p:cBhvr>
                                        <p:cTn id="56" dur="1" fill="hold">
                                          <p:stCondLst>
                                            <p:cond delay="0"/>
                                          </p:stCondLst>
                                        </p:cTn>
                                        <p:tgtEl>
                                          <p:spTgt spid="220"/>
                                        </p:tgtEl>
                                        <p:attrNameLst>
                                          <p:attrName>style.visibility</p:attrName>
                                        </p:attrNameLst>
                                      </p:cBhvr>
                                      <p:to>
                                        <p:strVal val="visible"/>
                                      </p:to>
                                    </p:set>
                                    <p:animEffect transition="in" filter="wipe(left)">
                                      <p:cBhvr>
                                        <p:cTn id="57" dur="500"/>
                                        <p:tgtEl>
                                          <p:spTgt spid="220"/>
                                        </p:tgtEl>
                                      </p:cBhvr>
                                    </p:animEffect>
                                  </p:childTnLst>
                                </p:cTn>
                              </p:par>
                            </p:childTnLst>
                          </p:cTn>
                        </p:par>
                        <p:par>
                          <p:cTn id="58" fill="hold">
                            <p:stCondLst>
                              <p:cond delay="5000"/>
                            </p:stCondLst>
                            <p:childTnLst>
                              <p:par>
                                <p:cTn id="59" presetID="22" presetClass="entr" presetSubtype="1" fill="hold" nodeType="afterEffect">
                                  <p:stCondLst>
                                    <p:cond delay="0"/>
                                  </p:stCondLst>
                                  <p:childTnLst>
                                    <p:set>
                                      <p:cBhvr>
                                        <p:cTn id="60" dur="1" fill="hold">
                                          <p:stCondLst>
                                            <p:cond delay="0"/>
                                          </p:stCondLst>
                                        </p:cTn>
                                        <p:tgtEl>
                                          <p:spTgt spid="210"/>
                                        </p:tgtEl>
                                        <p:attrNameLst>
                                          <p:attrName>style.visibility</p:attrName>
                                        </p:attrNameLst>
                                      </p:cBhvr>
                                      <p:to>
                                        <p:strVal val="visible"/>
                                      </p:to>
                                    </p:set>
                                    <p:animEffect transition="in" filter="wipe(up)">
                                      <p:cBhvr>
                                        <p:cTn id="61" dur="500"/>
                                        <p:tgtEl>
                                          <p:spTgt spid="210"/>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269"/>
                                        </p:tgtEl>
                                        <p:attrNameLst>
                                          <p:attrName>style.visibility</p:attrName>
                                        </p:attrNameLst>
                                      </p:cBhvr>
                                      <p:to>
                                        <p:strVal val="visible"/>
                                      </p:to>
                                    </p:set>
                                    <p:animEffect transition="in" filter="wipe(up)">
                                      <p:cBhvr>
                                        <p:cTn id="65" dur="500"/>
                                        <p:tgtEl>
                                          <p:spTgt spid="269"/>
                                        </p:tgtEl>
                                      </p:cBhvr>
                                    </p:animEffect>
                                  </p:childTnLst>
                                </p:cTn>
                              </p:par>
                            </p:childTnLst>
                          </p:cTn>
                        </p:par>
                        <p:par>
                          <p:cTn id="66" fill="hold">
                            <p:stCondLst>
                              <p:cond delay="6000"/>
                            </p:stCondLst>
                            <p:childTnLst>
                              <p:par>
                                <p:cTn id="67" presetID="10" presetClass="entr" presetSubtype="0" fill="hold" nodeType="afterEffect">
                                  <p:stCondLst>
                                    <p:cond delay="0"/>
                                  </p:stCondLst>
                                  <p:childTnLst>
                                    <p:set>
                                      <p:cBhvr>
                                        <p:cTn id="68" dur="1" fill="hold">
                                          <p:stCondLst>
                                            <p:cond delay="0"/>
                                          </p:stCondLst>
                                        </p:cTn>
                                        <p:tgtEl>
                                          <p:spTgt spid="218"/>
                                        </p:tgtEl>
                                        <p:attrNameLst>
                                          <p:attrName>style.visibility</p:attrName>
                                        </p:attrNameLst>
                                      </p:cBhvr>
                                      <p:to>
                                        <p:strVal val="visible"/>
                                      </p:to>
                                    </p:set>
                                    <p:animEffect transition="in" filter="fade">
                                      <p:cBhvr>
                                        <p:cTn id="69" dur="500"/>
                                        <p:tgtEl>
                                          <p:spTgt spid="218"/>
                                        </p:tgtEl>
                                      </p:cBhvr>
                                    </p:animEffect>
                                  </p:childTnLst>
                                </p:cTn>
                              </p:par>
                            </p:childTnLst>
                          </p:cTn>
                        </p:par>
                        <p:par>
                          <p:cTn id="70" fill="hold">
                            <p:stCondLst>
                              <p:cond delay="6500"/>
                            </p:stCondLst>
                            <p:childTnLst>
                              <p:par>
                                <p:cTn id="71" presetID="10" presetClass="entr" presetSubtype="0" fill="hold" nodeType="afterEffect">
                                  <p:stCondLst>
                                    <p:cond delay="0"/>
                                  </p:stCondLst>
                                  <p:childTnLst>
                                    <p:set>
                                      <p:cBhvr>
                                        <p:cTn id="72" dur="1" fill="hold">
                                          <p:stCondLst>
                                            <p:cond delay="0"/>
                                          </p:stCondLst>
                                        </p:cTn>
                                        <p:tgtEl>
                                          <p:spTgt spid="225"/>
                                        </p:tgtEl>
                                        <p:attrNameLst>
                                          <p:attrName>style.visibility</p:attrName>
                                        </p:attrNameLst>
                                      </p:cBhvr>
                                      <p:to>
                                        <p:strVal val="visible"/>
                                      </p:to>
                                    </p:set>
                                    <p:animEffect transition="in" filter="fade">
                                      <p:cBhvr>
                                        <p:cTn id="73" dur="500"/>
                                        <p:tgtEl>
                                          <p:spTgt spid="225"/>
                                        </p:tgtEl>
                                      </p:cBhvr>
                                    </p:animEffect>
                                  </p:childTnLst>
                                </p:cTn>
                              </p:par>
                            </p:childTnLst>
                          </p:cTn>
                        </p:par>
                        <p:par>
                          <p:cTn id="74" fill="hold">
                            <p:stCondLst>
                              <p:cond delay="7000"/>
                            </p:stCondLst>
                            <p:childTnLst>
                              <p:par>
                                <p:cTn id="75" presetID="10" presetClass="entr" presetSubtype="0" fill="hold" nodeType="afterEffect">
                                  <p:stCondLst>
                                    <p:cond delay="0"/>
                                  </p:stCondLst>
                                  <p:childTnLst>
                                    <p:set>
                                      <p:cBhvr>
                                        <p:cTn id="76" dur="1" fill="hold">
                                          <p:stCondLst>
                                            <p:cond delay="0"/>
                                          </p:stCondLst>
                                        </p:cTn>
                                        <p:tgtEl>
                                          <p:spTgt spid="219"/>
                                        </p:tgtEl>
                                        <p:attrNameLst>
                                          <p:attrName>style.visibility</p:attrName>
                                        </p:attrNameLst>
                                      </p:cBhvr>
                                      <p:to>
                                        <p:strVal val="visible"/>
                                      </p:to>
                                    </p:set>
                                    <p:animEffect transition="in" filter="fade">
                                      <p:cBhvr>
                                        <p:cTn id="77" dur="500"/>
                                        <p:tgtEl>
                                          <p:spTgt spid="219"/>
                                        </p:tgtEl>
                                      </p:cBhvr>
                                    </p:animEffect>
                                  </p:childTnLst>
                                </p:cTn>
                              </p:par>
                            </p:childTnLst>
                          </p:cTn>
                        </p:par>
                        <p:par>
                          <p:cTn id="78" fill="hold">
                            <p:stCondLst>
                              <p:cond delay="7500"/>
                            </p:stCondLst>
                            <p:childTnLst>
                              <p:par>
                                <p:cTn id="79" presetID="10" presetClass="entr" presetSubtype="0" fill="hold" nodeType="afterEffect">
                                  <p:stCondLst>
                                    <p:cond delay="0"/>
                                  </p:stCondLst>
                                  <p:childTnLst>
                                    <p:set>
                                      <p:cBhvr>
                                        <p:cTn id="80" dur="1" fill="hold">
                                          <p:stCondLst>
                                            <p:cond delay="0"/>
                                          </p:stCondLst>
                                        </p:cTn>
                                        <p:tgtEl>
                                          <p:spTgt spid="235"/>
                                        </p:tgtEl>
                                        <p:attrNameLst>
                                          <p:attrName>style.visibility</p:attrName>
                                        </p:attrNameLst>
                                      </p:cBhvr>
                                      <p:to>
                                        <p:strVal val="visible"/>
                                      </p:to>
                                    </p:set>
                                    <p:animEffect transition="in" filter="fade">
                                      <p:cBhvr>
                                        <p:cTn id="81" dur="500"/>
                                        <p:tgtEl>
                                          <p:spTgt spid="235"/>
                                        </p:tgtEl>
                                      </p:cBhvr>
                                    </p:animEffect>
                                  </p:childTnLst>
                                </p:cTn>
                              </p:par>
                            </p:childTnLst>
                          </p:cTn>
                        </p:par>
                        <p:par>
                          <p:cTn id="82" fill="hold">
                            <p:stCondLst>
                              <p:cond delay="8000"/>
                            </p:stCondLst>
                            <p:childTnLst>
                              <p:par>
                                <p:cTn id="83" presetID="10" presetClass="entr" presetSubtype="0" fill="hold" nodeType="afterEffect">
                                  <p:stCondLst>
                                    <p:cond delay="0"/>
                                  </p:stCondLst>
                                  <p:childTnLst>
                                    <p:set>
                                      <p:cBhvr>
                                        <p:cTn id="84" dur="1" fill="hold">
                                          <p:stCondLst>
                                            <p:cond delay="0"/>
                                          </p:stCondLst>
                                        </p:cTn>
                                        <p:tgtEl>
                                          <p:spTgt spid="227"/>
                                        </p:tgtEl>
                                        <p:attrNameLst>
                                          <p:attrName>style.visibility</p:attrName>
                                        </p:attrNameLst>
                                      </p:cBhvr>
                                      <p:to>
                                        <p:strVal val="visible"/>
                                      </p:to>
                                    </p:set>
                                    <p:animEffect transition="in" filter="fade">
                                      <p:cBhvr>
                                        <p:cTn id="85" dur="500"/>
                                        <p:tgtEl>
                                          <p:spTgt spid="227"/>
                                        </p:tgtEl>
                                      </p:cBhvr>
                                    </p:animEffect>
                                  </p:childTnLst>
                                </p:cTn>
                              </p:par>
                            </p:childTnLst>
                          </p:cTn>
                        </p:par>
                        <p:par>
                          <p:cTn id="86" fill="hold">
                            <p:stCondLst>
                              <p:cond delay="8500"/>
                            </p:stCondLst>
                            <p:childTnLst>
                              <p:par>
                                <p:cTn id="87" presetID="10" presetClass="entr" presetSubtype="0" fill="hold" nodeType="afterEffect">
                                  <p:stCondLst>
                                    <p:cond delay="0"/>
                                  </p:stCondLst>
                                  <p:childTnLst>
                                    <p:set>
                                      <p:cBhvr>
                                        <p:cTn id="88" dur="1" fill="hold">
                                          <p:stCondLst>
                                            <p:cond delay="0"/>
                                          </p:stCondLst>
                                        </p:cTn>
                                        <p:tgtEl>
                                          <p:spTgt spid="226"/>
                                        </p:tgtEl>
                                        <p:attrNameLst>
                                          <p:attrName>style.visibility</p:attrName>
                                        </p:attrNameLst>
                                      </p:cBhvr>
                                      <p:to>
                                        <p:strVal val="visible"/>
                                      </p:to>
                                    </p:set>
                                    <p:animEffect transition="in" filter="fade">
                                      <p:cBhvr>
                                        <p:cTn id="89" dur="500"/>
                                        <p:tgtEl>
                                          <p:spTgt spid="226"/>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1945802"/>
                                        </p:tgtEl>
                                        <p:attrNameLst>
                                          <p:attrName>style.visibility</p:attrName>
                                        </p:attrNameLst>
                                      </p:cBhvr>
                                      <p:to>
                                        <p:strVal val="visible"/>
                                      </p:to>
                                    </p:set>
                                    <p:animEffect transition="in" filter="wipe(left)">
                                      <p:cBhvr>
                                        <p:cTn id="94" dur="500"/>
                                        <p:tgtEl>
                                          <p:spTgt spid="1945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ChangeArrowheads="1"/>
          </p:cNvSpPr>
          <p:nvPr/>
        </p:nvSpPr>
        <p:spPr bwMode="invGray">
          <a:xfrm>
            <a:off x="457200" y="4800600"/>
            <a:ext cx="6400800" cy="1371600"/>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a:solidFill>
                <a:srgbClr val="333333"/>
              </a:solidFill>
            </a:endParaRPr>
          </a:p>
        </p:txBody>
      </p:sp>
      <p:pic>
        <p:nvPicPr>
          <p:cNvPr id="243" name="Rectangle 7"/>
          <p:cNvPicPr>
            <a:picLocks noChangeArrowheads="1"/>
          </p:cNvPicPr>
          <p:nvPr/>
        </p:nvPicPr>
        <p:blipFill>
          <a:blip r:embed="rId3" cstate="print"/>
          <a:srcRect l="3659" t="4333" r="3659"/>
          <a:stretch>
            <a:fillRect/>
          </a:stretch>
        </p:blipFill>
        <p:spPr bwMode="blackWhite">
          <a:xfrm>
            <a:off x="3810000" y="5165725"/>
            <a:ext cx="3048000" cy="320675"/>
          </a:xfrm>
          <a:prstGeom prst="rect">
            <a:avLst/>
          </a:prstGeom>
          <a:noFill/>
          <a:ln w="9525">
            <a:noFill/>
            <a:miter lim="800000"/>
            <a:headEnd/>
            <a:tailEnd/>
          </a:ln>
        </p:spPr>
      </p:pic>
      <p:sp>
        <p:nvSpPr>
          <p:cNvPr id="31748" name="Rectangle 2"/>
          <p:cNvSpPr>
            <a:spLocks noChangeArrowheads="1"/>
          </p:cNvSpPr>
          <p:nvPr/>
        </p:nvSpPr>
        <p:spPr bwMode="invGray">
          <a:xfrm>
            <a:off x="457200" y="1143000"/>
            <a:ext cx="6400800" cy="838200"/>
          </a:xfrm>
          <a:prstGeom prst="roundRect">
            <a:avLst>
              <a:gd name="adj" fmla="val 0"/>
            </a:avLst>
          </a:prstGeom>
          <a:solidFill>
            <a:srgbClr val="80A1B6">
              <a:alpha val="20000"/>
            </a:srgbClr>
          </a:solidFill>
          <a:ln w="28575" algn="ctr">
            <a:noFill/>
            <a:round/>
            <a:headEnd/>
            <a:tailEnd/>
          </a:ln>
        </p:spPr>
        <p:txBody>
          <a:bodyPr/>
          <a:lstStyle/>
          <a:p>
            <a:pPr>
              <a:lnSpc>
                <a:spcPct val="90000"/>
              </a:lnSpc>
            </a:pPr>
            <a:endParaRPr lang="en-US">
              <a:solidFill>
                <a:srgbClr val="333333"/>
              </a:solidFill>
            </a:endParaRPr>
          </a:p>
        </p:txBody>
      </p:sp>
      <p:sp>
        <p:nvSpPr>
          <p:cNvPr id="31749" name="Rectangle 3"/>
          <p:cNvSpPr>
            <a:spLocks noChangeArrowheads="1"/>
          </p:cNvSpPr>
          <p:nvPr/>
        </p:nvSpPr>
        <p:spPr bwMode="invGray">
          <a:xfrm>
            <a:off x="457200" y="2057400"/>
            <a:ext cx="6400800" cy="1066800"/>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a:solidFill>
                <a:srgbClr val="333333"/>
              </a:solidFill>
            </a:endParaRPr>
          </a:p>
        </p:txBody>
      </p:sp>
      <p:sp>
        <p:nvSpPr>
          <p:cNvPr id="31750" name="Rectangle 5"/>
          <p:cNvSpPr>
            <a:spLocks noChangeArrowheads="1"/>
          </p:cNvSpPr>
          <p:nvPr/>
        </p:nvSpPr>
        <p:spPr bwMode="invGray">
          <a:xfrm>
            <a:off x="457200" y="3200400"/>
            <a:ext cx="6400800" cy="1524000"/>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a:solidFill>
                <a:srgbClr val="333333"/>
              </a:solidFill>
            </a:endParaRPr>
          </a:p>
        </p:txBody>
      </p:sp>
      <p:pic>
        <p:nvPicPr>
          <p:cNvPr id="3" name="Rectangle 7"/>
          <p:cNvPicPr>
            <a:picLocks noChangeArrowheads="1"/>
          </p:cNvPicPr>
          <p:nvPr/>
        </p:nvPicPr>
        <p:blipFill>
          <a:blip r:embed="rId3" cstate="print"/>
          <a:srcRect l="3659" t="4333" r="3659"/>
          <a:stretch>
            <a:fillRect/>
          </a:stretch>
        </p:blipFill>
        <p:spPr bwMode="blackWhite">
          <a:xfrm>
            <a:off x="685800" y="5165725"/>
            <a:ext cx="3048000" cy="320675"/>
          </a:xfrm>
          <a:prstGeom prst="rect">
            <a:avLst/>
          </a:prstGeom>
          <a:noFill/>
          <a:ln w="9525">
            <a:noFill/>
            <a:miter lim="800000"/>
            <a:headEnd/>
            <a:tailEnd/>
          </a:ln>
        </p:spPr>
      </p:pic>
      <p:sp>
        <p:nvSpPr>
          <p:cNvPr id="31752" name="Line 1410"/>
          <p:cNvSpPr>
            <a:spLocks noChangeShapeType="1"/>
          </p:cNvSpPr>
          <p:nvPr/>
        </p:nvSpPr>
        <p:spPr bwMode="auto">
          <a:xfrm>
            <a:off x="2184400" y="426720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31753" name="Freeform 1439"/>
          <p:cNvSpPr>
            <a:spLocks/>
          </p:cNvSpPr>
          <p:nvPr/>
        </p:nvSpPr>
        <p:spPr bwMode="auto">
          <a:xfrm>
            <a:off x="3440113" y="1597025"/>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lgn="ctr">
            <a:solidFill>
              <a:srgbClr val="969696"/>
            </a:solidFill>
            <a:round/>
            <a:headEnd/>
            <a:tailEnd/>
          </a:ln>
        </p:spPr>
        <p:txBody>
          <a:bodyPr wrap="none" lIns="0" tIns="0" rIns="0" bIns="0" anchor="ctr"/>
          <a:lstStyle/>
          <a:p>
            <a:endParaRPr lang="en-US"/>
          </a:p>
        </p:txBody>
      </p:sp>
      <p:sp>
        <p:nvSpPr>
          <p:cNvPr id="31754" name="Freeform 1440"/>
          <p:cNvSpPr>
            <a:spLocks/>
          </p:cNvSpPr>
          <p:nvPr/>
        </p:nvSpPr>
        <p:spPr bwMode="auto">
          <a:xfrm flipV="1">
            <a:off x="3440113" y="1600200"/>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lgn="ctr">
            <a:solidFill>
              <a:srgbClr val="969696"/>
            </a:solidFill>
            <a:round/>
            <a:headEnd/>
            <a:tailEnd/>
          </a:ln>
        </p:spPr>
        <p:txBody>
          <a:bodyPr rot="10800000" wrap="none" lIns="0" tIns="0" rIns="0" bIns="0" anchor="ctr"/>
          <a:lstStyle/>
          <a:p>
            <a:endParaRPr lang="en-US"/>
          </a:p>
        </p:txBody>
      </p:sp>
      <p:sp>
        <p:nvSpPr>
          <p:cNvPr id="31755" name="Line 184"/>
          <p:cNvSpPr>
            <a:spLocks noChangeShapeType="1"/>
          </p:cNvSpPr>
          <p:nvPr/>
        </p:nvSpPr>
        <p:spPr bwMode="auto">
          <a:xfrm>
            <a:off x="3352800" y="1543050"/>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31756" name="Line 185"/>
          <p:cNvSpPr>
            <a:spLocks noChangeShapeType="1"/>
          </p:cNvSpPr>
          <p:nvPr/>
        </p:nvSpPr>
        <p:spPr bwMode="auto">
          <a:xfrm>
            <a:off x="3352800" y="2524125"/>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31757" name="Line 186"/>
          <p:cNvSpPr>
            <a:spLocks noChangeShapeType="1"/>
          </p:cNvSpPr>
          <p:nvPr/>
        </p:nvSpPr>
        <p:spPr bwMode="auto">
          <a:xfrm>
            <a:off x="3368675" y="1457325"/>
            <a:ext cx="0" cy="914400"/>
          </a:xfrm>
          <a:prstGeom prst="line">
            <a:avLst/>
          </a:prstGeom>
          <a:noFill/>
          <a:ln w="25400">
            <a:solidFill>
              <a:schemeClr val="hlink"/>
            </a:solidFill>
            <a:round/>
            <a:headEnd/>
            <a:tailEnd/>
          </a:ln>
        </p:spPr>
        <p:txBody>
          <a:bodyPr wrap="none" lIns="0" tIns="0" rIns="0" bIns="0" anchor="ctr"/>
          <a:lstStyle/>
          <a:p>
            <a:endParaRPr lang="en-US"/>
          </a:p>
        </p:txBody>
      </p:sp>
      <p:sp>
        <p:nvSpPr>
          <p:cNvPr id="31758" name="Line 187"/>
          <p:cNvSpPr>
            <a:spLocks noChangeShapeType="1"/>
          </p:cNvSpPr>
          <p:nvPr/>
        </p:nvSpPr>
        <p:spPr bwMode="auto">
          <a:xfrm>
            <a:off x="4381500" y="1457325"/>
            <a:ext cx="0" cy="914400"/>
          </a:xfrm>
          <a:prstGeom prst="line">
            <a:avLst/>
          </a:prstGeom>
          <a:noFill/>
          <a:ln w="25400">
            <a:solidFill>
              <a:schemeClr val="hlink"/>
            </a:solidFill>
            <a:round/>
            <a:headEnd/>
            <a:tailEnd/>
          </a:ln>
        </p:spPr>
        <p:txBody>
          <a:bodyPr wrap="none" lIns="0" tIns="0" rIns="0" bIns="0" anchor="ctr"/>
          <a:lstStyle/>
          <a:p>
            <a:endParaRPr lang="en-US"/>
          </a:p>
        </p:txBody>
      </p:sp>
      <p:pic>
        <p:nvPicPr>
          <p:cNvPr id="31759" name="Picture 80" descr="Generic-Router.png"/>
          <p:cNvPicPr>
            <a:picLocks noChangeAspect="1"/>
          </p:cNvPicPr>
          <p:nvPr/>
        </p:nvPicPr>
        <p:blipFill>
          <a:blip r:embed="rId4" cstate="print"/>
          <a:srcRect/>
          <a:stretch>
            <a:fillRect/>
          </a:stretch>
        </p:blipFill>
        <p:spPr bwMode="auto">
          <a:xfrm>
            <a:off x="4202113" y="1392238"/>
            <a:ext cx="358775" cy="360362"/>
          </a:xfrm>
          <a:prstGeom prst="rect">
            <a:avLst/>
          </a:prstGeom>
          <a:noFill/>
          <a:ln w="9525">
            <a:noFill/>
            <a:miter lim="800000"/>
            <a:headEnd/>
            <a:tailEnd/>
          </a:ln>
        </p:spPr>
      </p:pic>
      <p:pic>
        <p:nvPicPr>
          <p:cNvPr id="31760" name="Picture 80" descr="Generic-Router.png"/>
          <p:cNvPicPr>
            <a:picLocks noChangeAspect="1"/>
          </p:cNvPicPr>
          <p:nvPr/>
        </p:nvPicPr>
        <p:blipFill>
          <a:blip r:embed="rId4" cstate="print"/>
          <a:srcRect/>
          <a:stretch>
            <a:fillRect/>
          </a:stretch>
        </p:blipFill>
        <p:spPr bwMode="auto">
          <a:xfrm>
            <a:off x="3189288" y="1392238"/>
            <a:ext cx="360362" cy="358775"/>
          </a:xfrm>
          <a:prstGeom prst="rect">
            <a:avLst/>
          </a:prstGeom>
          <a:noFill/>
          <a:ln w="9525">
            <a:noFill/>
            <a:miter lim="800000"/>
            <a:headEnd/>
            <a:tailEnd/>
          </a:ln>
        </p:spPr>
      </p:pic>
      <p:sp>
        <p:nvSpPr>
          <p:cNvPr id="31761" name="Freeform 191"/>
          <p:cNvSpPr>
            <a:spLocks/>
          </p:cNvSpPr>
          <p:nvPr/>
        </p:nvSpPr>
        <p:spPr bwMode="auto">
          <a:xfrm>
            <a:off x="1066800" y="434340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31762" name="Freeform 192"/>
          <p:cNvSpPr>
            <a:spLocks/>
          </p:cNvSpPr>
          <p:nvPr/>
        </p:nvSpPr>
        <p:spPr bwMode="auto">
          <a:xfrm>
            <a:off x="1143000" y="434340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sp>
        <p:nvSpPr>
          <p:cNvPr id="31763" name="Freeform 193"/>
          <p:cNvSpPr>
            <a:spLocks/>
          </p:cNvSpPr>
          <p:nvPr/>
        </p:nvSpPr>
        <p:spPr bwMode="auto">
          <a:xfrm>
            <a:off x="1905000" y="426720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31764" name="Freeform 194"/>
          <p:cNvSpPr>
            <a:spLocks/>
          </p:cNvSpPr>
          <p:nvPr/>
        </p:nvSpPr>
        <p:spPr bwMode="auto">
          <a:xfrm>
            <a:off x="2667000" y="435292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8575" algn="ctr">
            <a:solidFill>
              <a:srgbClr val="969696"/>
            </a:solidFill>
            <a:round/>
            <a:headEnd/>
            <a:tailEnd/>
          </a:ln>
        </p:spPr>
        <p:txBody>
          <a:bodyPr wrap="none" lIns="0" tIns="0" rIns="0" bIns="0" anchor="ctr"/>
          <a:lstStyle/>
          <a:p>
            <a:endParaRPr lang="en-US"/>
          </a:p>
        </p:txBody>
      </p:sp>
      <p:sp>
        <p:nvSpPr>
          <p:cNvPr id="31765" name="Freeform 195"/>
          <p:cNvSpPr>
            <a:spLocks/>
          </p:cNvSpPr>
          <p:nvPr/>
        </p:nvSpPr>
        <p:spPr bwMode="auto">
          <a:xfrm flipH="1">
            <a:off x="2209800" y="434340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8575" algn="ctr">
            <a:solidFill>
              <a:srgbClr val="969696"/>
            </a:solidFill>
            <a:round/>
            <a:headEnd/>
            <a:tailEnd/>
          </a:ln>
        </p:spPr>
        <p:txBody>
          <a:bodyPr wrap="none" lIns="0" tIns="0" rIns="0" bIns="0" anchor="ctr"/>
          <a:lstStyle/>
          <a:p>
            <a:endParaRPr lang="en-US"/>
          </a:p>
        </p:txBody>
      </p:sp>
      <p:sp>
        <p:nvSpPr>
          <p:cNvPr id="31766" name="Freeform 350"/>
          <p:cNvSpPr>
            <a:spLocks/>
          </p:cNvSpPr>
          <p:nvPr/>
        </p:nvSpPr>
        <p:spPr bwMode="auto">
          <a:xfrm>
            <a:off x="2209800" y="2514600"/>
            <a:ext cx="2057400" cy="16002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8575" algn="ctr">
            <a:solidFill>
              <a:srgbClr val="969696"/>
            </a:solidFill>
            <a:round/>
            <a:headEnd/>
            <a:tailEnd/>
          </a:ln>
        </p:spPr>
        <p:txBody>
          <a:bodyPr wrap="none" lIns="0" tIns="0" rIns="0" bIns="0" anchor="ctr"/>
          <a:lstStyle/>
          <a:p>
            <a:endParaRPr lang="en-US"/>
          </a:p>
        </p:txBody>
      </p:sp>
      <p:sp>
        <p:nvSpPr>
          <p:cNvPr id="31767" name="Freeform 351"/>
          <p:cNvSpPr>
            <a:spLocks/>
          </p:cNvSpPr>
          <p:nvPr/>
        </p:nvSpPr>
        <p:spPr bwMode="auto">
          <a:xfrm>
            <a:off x="3124200" y="2362200"/>
            <a:ext cx="228600" cy="1828800"/>
          </a:xfrm>
          <a:custGeom>
            <a:avLst/>
            <a:gdLst>
              <a:gd name="T0" fmla="*/ 0 w 576"/>
              <a:gd name="T1" fmla="*/ 2147483647 h 720"/>
              <a:gd name="T2" fmla="*/ 0 w 576"/>
              <a:gd name="T3" fmla="*/ 2147483647 h 720"/>
              <a:gd name="T4" fmla="*/ 2147483647 w 576"/>
              <a:gd name="T5" fmla="*/ 2147483647 h 720"/>
              <a:gd name="T6" fmla="*/ 2147483647 w 576"/>
              <a:gd name="T7" fmla="*/ 0 h 720"/>
              <a:gd name="T8" fmla="*/ 0 60000 65536"/>
              <a:gd name="T9" fmla="*/ 0 60000 65536"/>
              <a:gd name="T10" fmla="*/ 0 60000 65536"/>
              <a:gd name="T11" fmla="*/ 0 60000 65536"/>
              <a:gd name="T12" fmla="*/ 0 w 576"/>
              <a:gd name="T13" fmla="*/ 0 h 720"/>
              <a:gd name="T14" fmla="*/ 576 w 576"/>
              <a:gd name="T15" fmla="*/ 720 h 720"/>
            </a:gdLst>
            <a:ahLst/>
            <a:cxnLst>
              <a:cxn ang="T8">
                <a:pos x="T0" y="T1"/>
              </a:cxn>
              <a:cxn ang="T9">
                <a:pos x="T2" y="T3"/>
              </a:cxn>
              <a:cxn ang="T10">
                <a:pos x="T4" y="T5"/>
              </a:cxn>
              <a:cxn ang="T11">
                <a:pos x="T6" y="T7"/>
              </a:cxn>
            </a:cxnLst>
            <a:rect l="T12" t="T13" r="T14" b="T15"/>
            <a:pathLst>
              <a:path w="576" h="720">
                <a:moveTo>
                  <a:pt x="0" y="720"/>
                </a:moveTo>
                <a:lnTo>
                  <a:pt x="0" y="528"/>
                </a:lnTo>
                <a:lnTo>
                  <a:pt x="576" y="528"/>
                </a:lnTo>
                <a:lnTo>
                  <a:pt x="576" y="0"/>
                </a:lnTo>
              </a:path>
            </a:pathLst>
          </a:custGeom>
          <a:noFill/>
          <a:ln w="28575" algn="ctr">
            <a:solidFill>
              <a:srgbClr val="969696"/>
            </a:solidFill>
            <a:round/>
            <a:headEnd/>
            <a:tailEnd/>
          </a:ln>
        </p:spPr>
        <p:txBody>
          <a:bodyPr wrap="none" lIns="0" tIns="0" rIns="0" bIns="0" anchor="ctr"/>
          <a:lstStyle/>
          <a:p>
            <a:endParaRPr lang="en-US"/>
          </a:p>
        </p:txBody>
      </p:sp>
      <p:sp>
        <p:nvSpPr>
          <p:cNvPr id="31768" name="Freeform 352"/>
          <p:cNvSpPr>
            <a:spLocks/>
          </p:cNvSpPr>
          <p:nvPr/>
        </p:nvSpPr>
        <p:spPr bwMode="auto">
          <a:xfrm>
            <a:off x="3200400" y="2590800"/>
            <a:ext cx="1143000" cy="1524000"/>
          </a:xfrm>
          <a:custGeom>
            <a:avLst/>
            <a:gdLst>
              <a:gd name="T0" fmla="*/ 0 w 1104"/>
              <a:gd name="T1" fmla="*/ 2147483647 h 672"/>
              <a:gd name="T2" fmla="*/ 0 w 1104"/>
              <a:gd name="T3" fmla="*/ 2147483647 h 672"/>
              <a:gd name="T4" fmla="*/ 2147483647 w 1104"/>
              <a:gd name="T5" fmla="*/ 2147483647 h 672"/>
              <a:gd name="T6" fmla="*/ 2147483647 w 1104"/>
              <a:gd name="T7" fmla="*/ 0 h 672"/>
              <a:gd name="T8" fmla="*/ 0 60000 65536"/>
              <a:gd name="T9" fmla="*/ 0 60000 65536"/>
              <a:gd name="T10" fmla="*/ 0 60000 65536"/>
              <a:gd name="T11" fmla="*/ 0 60000 65536"/>
              <a:gd name="T12" fmla="*/ 0 w 1104"/>
              <a:gd name="T13" fmla="*/ 0 h 672"/>
              <a:gd name="T14" fmla="*/ 1104 w 1104"/>
              <a:gd name="T15" fmla="*/ 672 h 672"/>
            </a:gdLst>
            <a:ahLst/>
            <a:cxnLst>
              <a:cxn ang="T8">
                <a:pos x="T0" y="T1"/>
              </a:cxn>
              <a:cxn ang="T9">
                <a:pos x="T2" y="T3"/>
              </a:cxn>
              <a:cxn ang="T10">
                <a:pos x="T4" y="T5"/>
              </a:cxn>
              <a:cxn ang="T11">
                <a:pos x="T6" y="T7"/>
              </a:cxn>
            </a:cxnLst>
            <a:rect l="T12" t="T13" r="T14" b="T15"/>
            <a:pathLst>
              <a:path w="1104" h="672">
                <a:moveTo>
                  <a:pt x="0" y="672"/>
                </a:moveTo>
                <a:lnTo>
                  <a:pt x="0" y="528"/>
                </a:lnTo>
                <a:lnTo>
                  <a:pt x="1104" y="52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31769" name="Freeform 353"/>
          <p:cNvSpPr>
            <a:spLocks/>
          </p:cNvSpPr>
          <p:nvPr/>
        </p:nvSpPr>
        <p:spPr bwMode="auto">
          <a:xfrm>
            <a:off x="3429000" y="2514600"/>
            <a:ext cx="1676400" cy="1600200"/>
          </a:xfrm>
          <a:custGeom>
            <a:avLst/>
            <a:gdLst>
              <a:gd name="T0" fmla="*/ 2147483647 w 720"/>
              <a:gd name="T1" fmla="*/ 2147483647 h 720"/>
              <a:gd name="T2" fmla="*/ 2147483647 w 720"/>
              <a:gd name="T3" fmla="*/ 2147483647 h 720"/>
              <a:gd name="T4" fmla="*/ 0 w 720"/>
              <a:gd name="T5" fmla="*/ 2147483647 h 720"/>
              <a:gd name="T6" fmla="*/ 0 w 720"/>
              <a:gd name="T7" fmla="*/ 0 h 720"/>
              <a:gd name="T8" fmla="*/ 0 60000 65536"/>
              <a:gd name="T9" fmla="*/ 0 60000 65536"/>
              <a:gd name="T10" fmla="*/ 0 60000 65536"/>
              <a:gd name="T11" fmla="*/ 0 60000 65536"/>
              <a:gd name="T12" fmla="*/ 0 w 720"/>
              <a:gd name="T13" fmla="*/ 0 h 720"/>
              <a:gd name="T14" fmla="*/ 720 w 720"/>
              <a:gd name="T15" fmla="*/ 720 h 720"/>
            </a:gdLst>
            <a:ahLst/>
            <a:cxnLst>
              <a:cxn ang="T8">
                <a:pos x="T0" y="T1"/>
              </a:cxn>
              <a:cxn ang="T9">
                <a:pos x="T2" y="T3"/>
              </a:cxn>
              <a:cxn ang="T10">
                <a:pos x="T4" y="T5"/>
              </a:cxn>
              <a:cxn ang="T11">
                <a:pos x="T6" y="T7"/>
              </a:cxn>
            </a:cxnLst>
            <a:rect l="T12" t="T13" r="T14" b="T15"/>
            <a:pathLst>
              <a:path w="720" h="720">
                <a:moveTo>
                  <a:pt x="720" y="720"/>
                </a:moveTo>
                <a:lnTo>
                  <a:pt x="720" y="480"/>
                </a:lnTo>
                <a:lnTo>
                  <a:pt x="0" y="480"/>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1770" name="Freeform 354"/>
          <p:cNvSpPr>
            <a:spLocks/>
          </p:cNvSpPr>
          <p:nvPr/>
        </p:nvSpPr>
        <p:spPr bwMode="auto">
          <a:xfrm>
            <a:off x="4419600" y="2514600"/>
            <a:ext cx="762000" cy="1600200"/>
          </a:xfrm>
          <a:custGeom>
            <a:avLst/>
            <a:gdLst>
              <a:gd name="T0" fmla="*/ 2147483647 w 144"/>
              <a:gd name="T1" fmla="*/ 2147483647 h 720"/>
              <a:gd name="T2" fmla="*/ 2147483647 w 144"/>
              <a:gd name="T3" fmla="*/ 2147483647 h 720"/>
              <a:gd name="T4" fmla="*/ 0 w 144"/>
              <a:gd name="T5" fmla="*/ 2147483647 h 720"/>
              <a:gd name="T6" fmla="*/ 0 w 144"/>
              <a:gd name="T7" fmla="*/ 0 h 720"/>
              <a:gd name="T8" fmla="*/ 0 60000 65536"/>
              <a:gd name="T9" fmla="*/ 0 60000 65536"/>
              <a:gd name="T10" fmla="*/ 0 60000 65536"/>
              <a:gd name="T11" fmla="*/ 0 60000 65536"/>
              <a:gd name="T12" fmla="*/ 0 w 144"/>
              <a:gd name="T13" fmla="*/ 0 h 720"/>
              <a:gd name="T14" fmla="*/ 144 w 144"/>
              <a:gd name="T15" fmla="*/ 720 h 720"/>
            </a:gdLst>
            <a:ahLst/>
            <a:cxnLst>
              <a:cxn ang="T8">
                <a:pos x="T0" y="T1"/>
              </a:cxn>
              <a:cxn ang="T9">
                <a:pos x="T2" y="T3"/>
              </a:cxn>
              <a:cxn ang="T10">
                <a:pos x="T4" y="T5"/>
              </a:cxn>
              <a:cxn ang="T11">
                <a:pos x="T6" y="T7"/>
              </a:cxn>
            </a:cxnLst>
            <a:rect l="T12" t="T13" r="T14" b="T15"/>
            <a:pathLst>
              <a:path w="144" h="720">
                <a:moveTo>
                  <a:pt x="144" y="720"/>
                </a:moveTo>
                <a:lnTo>
                  <a:pt x="144" y="432"/>
                </a:lnTo>
                <a:lnTo>
                  <a:pt x="0" y="432"/>
                </a:lnTo>
                <a:lnTo>
                  <a:pt x="0" y="0"/>
                </a:lnTo>
              </a:path>
            </a:pathLst>
          </a:custGeom>
          <a:noFill/>
          <a:ln w="28575" algn="ctr">
            <a:solidFill>
              <a:srgbClr val="969696"/>
            </a:solidFill>
            <a:round/>
            <a:headEnd/>
            <a:tailEnd/>
          </a:ln>
        </p:spPr>
        <p:txBody>
          <a:bodyPr wrap="none" lIns="0" tIns="0" rIns="0" bIns="0" anchor="ctr"/>
          <a:lstStyle/>
          <a:p>
            <a:endParaRPr lang="en-US"/>
          </a:p>
        </p:txBody>
      </p:sp>
      <p:sp>
        <p:nvSpPr>
          <p:cNvPr id="31771" name="Freeform 355"/>
          <p:cNvSpPr>
            <a:spLocks/>
          </p:cNvSpPr>
          <p:nvPr/>
        </p:nvSpPr>
        <p:spPr bwMode="auto">
          <a:xfrm>
            <a:off x="3505200" y="2590800"/>
            <a:ext cx="2590800" cy="1447800"/>
          </a:xfrm>
          <a:custGeom>
            <a:avLst/>
            <a:gdLst>
              <a:gd name="T0" fmla="*/ 2147483647 w 1248"/>
              <a:gd name="T1" fmla="*/ 2147483647 h 672"/>
              <a:gd name="T2" fmla="*/ 2147483647 w 1248"/>
              <a:gd name="T3" fmla="*/ 2147483647 h 672"/>
              <a:gd name="T4" fmla="*/ 0 w 1248"/>
              <a:gd name="T5" fmla="*/ 2147483647 h 672"/>
              <a:gd name="T6" fmla="*/ 0 w 1248"/>
              <a:gd name="T7" fmla="*/ 0 h 672"/>
              <a:gd name="T8" fmla="*/ 0 60000 65536"/>
              <a:gd name="T9" fmla="*/ 0 60000 65536"/>
              <a:gd name="T10" fmla="*/ 0 60000 65536"/>
              <a:gd name="T11" fmla="*/ 0 60000 65536"/>
              <a:gd name="T12" fmla="*/ 0 w 1248"/>
              <a:gd name="T13" fmla="*/ 0 h 672"/>
              <a:gd name="T14" fmla="*/ 1248 w 1248"/>
              <a:gd name="T15" fmla="*/ 672 h 672"/>
            </a:gdLst>
            <a:ahLst/>
            <a:cxnLst>
              <a:cxn ang="T8">
                <a:pos x="T0" y="T1"/>
              </a:cxn>
              <a:cxn ang="T9">
                <a:pos x="T2" y="T3"/>
              </a:cxn>
              <a:cxn ang="T10">
                <a:pos x="T4" y="T5"/>
              </a:cxn>
              <a:cxn ang="T11">
                <a:pos x="T6" y="T7"/>
              </a:cxn>
            </a:cxnLst>
            <a:rect l="T12" t="T13" r="T14" b="T15"/>
            <a:pathLst>
              <a:path w="1248" h="672">
                <a:moveTo>
                  <a:pt x="1248" y="672"/>
                </a:moveTo>
                <a:lnTo>
                  <a:pt x="1248" y="288"/>
                </a:lnTo>
                <a:lnTo>
                  <a:pt x="0" y="288"/>
                </a:lnTo>
                <a:lnTo>
                  <a:pt x="0" y="0"/>
                </a:lnTo>
              </a:path>
            </a:pathLst>
          </a:custGeom>
          <a:noFill/>
          <a:ln w="28575" algn="ctr">
            <a:solidFill>
              <a:srgbClr val="969696"/>
            </a:solidFill>
            <a:round/>
            <a:headEnd/>
            <a:tailEnd/>
          </a:ln>
        </p:spPr>
        <p:txBody>
          <a:bodyPr wrap="none" lIns="0" tIns="0" rIns="0" bIns="0" anchor="ctr"/>
          <a:lstStyle/>
          <a:p>
            <a:endParaRPr lang="en-US"/>
          </a:p>
        </p:txBody>
      </p:sp>
      <p:sp>
        <p:nvSpPr>
          <p:cNvPr id="31772" name="Freeform 356"/>
          <p:cNvSpPr>
            <a:spLocks/>
          </p:cNvSpPr>
          <p:nvPr/>
        </p:nvSpPr>
        <p:spPr bwMode="auto">
          <a:xfrm>
            <a:off x="2133600" y="2590800"/>
            <a:ext cx="1143000" cy="1447800"/>
          </a:xfrm>
          <a:custGeom>
            <a:avLst/>
            <a:gdLst>
              <a:gd name="T0" fmla="*/ 0 w 1104"/>
              <a:gd name="T1" fmla="*/ 2147483647 h 624"/>
              <a:gd name="T2" fmla="*/ 0 w 1104"/>
              <a:gd name="T3" fmla="*/ 2147483647 h 624"/>
              <a:gd name="T4" fmla="*/ 2147483647 w 1104"/>
              <a:gd name="T5" fmla="*/ 2147483647 h 624"/>
              <a:gd name="T6" fmla="*/ 2147483647 w 1104"/>
              <a:gd name="T7" fmla="*/ 0 h 624"/>
              <a:gd name="T8" fmla="*/ 0 60000 65536"/>
              <a:gd name="T9" fmla="*/ 0 60000 65536"/>
              <a:gd name="T10" fmla="*/ 0 60000 65536"/>
              <a:gd name="T11" fmla="*/ 0 60000 65536"/>
              <a:gd name="T12" fmla="*/ 0 w 1104"/>
              <a:gd name="T13" fmla="*/ 0 h 624"/>
              <a:gd name="T14" fmla="*/ 1104 w 1104"/>
              <a:gd name="T15" fmla="*/ 624 h 624"/>
            </a:gdLst>
            <a:ahLst/>
            <a:cxnLst>
              <a:cxn ang="T8">
                <a:pos x="T0" y="T1"/>
              </a:cxn>
              <a:cxn ang="T9">
                <a:pos x="T2" y="T3"/>
              </a:cxn>
              <a:cxn ang="T10">
                <a:pos x="T4" y="T5"/>
              </a:cxn>
              <a:cxn ang="T11">
                <a:pos x="T6" y="T7"/>
              </a:cxn>
            </a:cxnLst>
            <a:rect l="T12" t="T13" r="T14" b="T15"/>
            <a:pathLst>
              <a:path w="1104" h="624">
                <a:moveTo>
                  <a:pt x="0" y="624"/>
                </a:moveTo>
                <a:lnTo>
                  <a:pt x="0" y="288"/>
                </a:lnTo>
                <a:lnTo>
                  <a:pt x="1104" y="28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31773" name="Freeform 357"/>
          <p:cNvSpPr>
            <a:spLocks/>
          </p:cNvSpPr>
          <p:nvPr/>
        </p:nvSpPr>
        <p:spPr bwMode="auto">
          <a:xfrm flipH="1">
            <a:off x="4495800" y="2566988"/>
            <a:ext cx="1676400" cy="1471612"/>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pic>
        <p:nvPicPr>
          <p:cNvPr id="31774" name="Picture 67" descr="L2-L3-Switch.png"/>
          <p:cNvPicPr preferRelativeResize="0">
            <a:picLocks noChangeAspect="1"/>
          </p:cNvPicPr>
          <p:nvPr/>
        </p:nvPicPr>
        <p:blipFill>
          <a:blip r:embed="rId5" cstate="print"/>
          <a:srcRect/>
          <a:stretch>
            <a:fillRect/>
          </a:stretch>
        </p:blipFill>
        <p:spPr bwMode="auto">
          <a:xfrm>
            <a:off x="4206875" y="2319338"/>
            <a:ext cx="347663" cy="347662"/>
          </a:xfrm>
          <a:prstGeom prst="rect">
            <a:avLst/>
          </a:prstGeom>
          <a:noFill/>
          <a:ln w="19050">
            <a:noFill/>
            <a:miter lim="800000"/>
            <a:headEnd/>
            <a:tailEnd/>
          </a:ln>
        </p:spPr>
      </p:pic>
      <p:pic>
        <p:nvPicPr>
          <p:cNvPr id="31775" name="Picture 67" descr="L2-L3-Switch.png"/>
          <p:cNvPicPr preferRelativeResize="0">
            <a:picLocks noChangeAspect="1"/>
          </p:cNvPicPr>
          <p:nvPr/>
        </p:nvPicPr>
        <p:blipFill>
          <a:blip r:embed="rId5" cstate="print"/>
          <a:srcRect/>
          <a:stretch>
            <a:fillRect/>
          </a:stretch>
        </p:blipFill>
        <p:spPr bwMode="auto">
          <a:xfrm>
            <a:off x="3195638" y="2319338"/>
            <a:ext cx="346075" cy="347662"/>
          </a:xfrm>
          <a:prstGeom prst="rect">
            <a:avLst/>
          </a:prstGeom>
          <a:noFill/>
          <a:ln w="19050">
            <a:noFill/>
            <a:miter lim="800000"/>
            <a:headEnd/>
            <a:tailEnd/>
          </a:ln>
        </p:spPr>
      </p:pic>
      <p:grpSp>
        <p:nvGrpSpPr>
          <p:cNvPr id="31776" name="Group 246"/>
          <p:cNvGrpSpPr>
            <a:grpSpLocks/>
          </p:cNvGrpSpPr>
          <p:nvPr/>
        </p:nvGrpSpPr>
        <p:grpSpPr bwMode="auto">
          <a:xfrm>
            <a:off x="838200" y="5403850"/>
            <a:ext cx="503238" cy="768350"/>
            <a:chOff x="3657600" y="5708650"/>
            <a:chExt cx="503238" cy="768351"/>
          </a:xfrm>
        </p:grpSpPr>
        <p:sp>
          <p:nvSpPr>
            <p:cNvPr id="31949"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950" name="Group 242"/>
            <p:cNvGrpSpPr>
              <a:grpSpLocks/>
            </p:cNvGrpSpPr>
            <p:nvPr/>
          </p:nvGrpSpPr>
          <p:grpSpPr bwMode="auto">
            <a:xfrm>
              <a:off x="3657600" y="5940425"/>
              <a:ext cx="503238" cy="536576"/>
              <a:chOff x="3657600" y="5940425"/>
              <a:chExt cx="503238" cy="536576"/>
            </a:xfrm>
          </p:grpSpPr>
          <p:sp>
            <p:nvSpPr>
              <p:cNvPr id="31951"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952"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953"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954" name="Group 1302"/>
              <p:cNvGrpSpPr>
                <a:grpSpLocks/>
              </p:cNvGrpSpPr>
              <p:nvPr/>
            </p:nvGrpSpPr>
            <p:grpSpPr bwMode="auto">
              <a:xfrm>
                <a:off x="3657600" y="6084888"/>
                <a:ext cx="503238" cy="392113"/>
                <a:chOff x="944" y="3648"/>
                <a:chExt cx="448" cy="350"/>
              </a:xfrm>
            </p:grpSpPr>
            <p:grpSp>
              <p:nvGrpSpPr>
                <p:cNvPr id="31955" name="Group 1303"/>
                <p:cNvGrpSpPr>
                  <a:grpSpLocks/>
                </p:cNvGrpSpPr>
                <p:nvPr/>
              </p:nvGrpSpPr>
              <p:grpSpPr bwMode="auto">
                <a:xfrm>
                  <a:off x="944" y="3648"/>
                  <a:ext cx="448" cy="158"/>
                  <a:chOff x="2721" y="3120"/>
                  <a:chExt cx="543" cy="192"/>
                </a:xfrm>
              </p:grpSpPr>
              <p:pic>
                <p:nvPicPr>
                  <p:cNvPr id="31961"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62"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63"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64"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956" name="Group 1308"/>
                <p:cNvGrpSpPr>
                  <a:grpSpLocks/>
                </p:cNvGrpSpPr>
                <p:nvPr/>
              </p:nvGrpSpPr>
              <p:grpSpPr bwMode="auto">
                <a:xfrm>
                  <a:off x="944" y="3840"/>
                  <a:ext cx="448" cy="158"/>
                  <a:chOff x="2721" y="3120"/>
                  <a:chExt cx="543" cy="192"/>
                </a:xfrm>
              </p:grpSpPr>
              <p:pic>
                <p:nvPicPr>
                  <p:cNvPr id="3195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5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5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6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31777" name="Group 244"/>
          <p:cNvGrpSpPr>
            <a:grpSpLocks/>
          </p:cNvGrpSpPr>
          <p:nvPr/>
        </p:nvGrpSpPr>
        <p:grpSpPr bwMode="auto">
          <a:xfrm>
            <a:off x="2362200" y="5387975"/>
            <a:ext cx="503238" cy="784225"/>
            <a:chOff x="4872038" y="5692775"/>
            <a:chExt cx="503238" cy="784226"/>
          </a:xfrm>
        </p:grpSpPr>
        <p:sp>
          <p:nvSpPr>
            <p:cNvPr id="31934"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935"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31936"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937"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938" name="Group 1302"/>
            <p:cNvGrpSpPr>
              <a:grpSpLocks/>
            </p:cNvGrpSpPr>
            <p:nvPr/>
          </p:nvGrpSpPr>
          <p:grpSpPr bwMode="auto">
            <a:xfrm>
              <a:off x="4872038" y="6084888"/>
              <a:ext cx="503238" cy="392113"/>
              <a:chOff x="944" y="3648"/>
              <a:chExt cx="448" cy="350"/>
            </a:xfrm>
          </p:grpSpPr>
          <p:grpSp>
            <p:nvGrpSpPr>
              <p:cNvPr id="31939" name="Group 1303"/>
              <p:cNvGrpSpPr>
                <a:grpSpLocks/>
              </p:cNvGrpSpPr>
              <p:nvPr/>
            </p:nvGrpSpPr>
            <p:grpSpPr bwMode="auto">
              <a:xfrm>
                <a:off x="944" y="3648"/>
                <a:ext cx="448" cy="158"/>
                <a:chOff x="2721" y="3120"/>
                <a:chExt cx="543" cy="192"/>
              </a:xfrm>
            </p:grpSpPr>
            <p:pic>
              <p:nvPicPr>
                <p:cNvPr id="31945"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46"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47"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48"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940" name="Group 1308"/>
              <p:cNvGrpSpPr>
                <a:grpSpLocks/>
              </p:cNvGrpSpPr>
              <p:nvPr/>
            </p:nvGrpSpPr>
            <p:grpSpPr bwMode="auto">
              <a:xfrm>
                <a:off x="944" y="3840"/>
                <a:ext cx="448" cy="158"/>
                <a:chOff x="2721" y="3120"/>
                <a:chExt cx="543" cy="192"/>
              </a:xfrm>
            </p:grpSpPr>
            <p:pic>
              <p:nvPicPr>
                <p:cNvPr id="31941"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42"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43"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44"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31778" name="Group 252"/>
          <p:cNvGrpSpPr>
            <a:grpSpLocks/>
          </p:cNvGrpSpPr>
          <p:nvPr/>
        </p:nvGrpSpPr>
        <p:grpSpPr bwMode="auto">
          <a:xfrm>
            <a:off x="3124200" y="5372100"/>
            <a:ext cx="503238" cy="800100"/>
            <a:chOff x="5486400" y="5676900"/>
            <a:chExt cx="503238" cy="800101"/>
          </a:xfrm>
        </p:grpSpPr>
        <p:sp>
          <p:nvSpPr>
            <p:cNvPr id="31919"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920"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31921"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922"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923" name="Group 1302"/>
            <p:cNvGrpSpPr>
              <a:grpSpLocks/>
            </p:cNvGrpSpPr>
            <p:nvPr/>
          </p:nvGrpSpPr>
          <p:grpSpPr bwMode="auto">
            <a:xfrm>
              <a:off x="5486400" y="6084888"/>
              <a:ext cx="503238" cy="392113"/>
              <a:chOff x="944" y="3648"/>
              <a:chExt cx="448" cy="350"/>
            </a:xfrm>
          </p:grpSpPr>
          <p:grpSp>
            <p:nvGrpSpPr>
              <p:cNvPr id="31924" name="Group 1303"/>
              <p:cNvGrpSpPr>
                <a:grpSpLocks/>
              </p:cNvGrpSpPr>
              <p:nvPr/>
            </p:nvGrpSpPr>
            <p:grpSpPr bwMode="auto">
              <a:xfrm>
                <a:off x="944" y="3648"/>
                <a:ext cx="448" cy="158"/>
                <a:chOff x="2721" y="3120"/>
                <a:chExt cx="543" cy="192"/>
              </a:xfrm>
            </p:grpSpPr>
            <p:pic>
              <p:nvPicPr>
                <p:cNvPr id="31930"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31"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32"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33"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925" name="Group 1308"/>
              <p:cNvGrpSpPr>
                <a:grpSpLocks/>
              </p:cNvGrpSpPr>
              <p:nvPr/>
            </p:nvGrpSpPr>
            <p:grpSpPr bwMode="auto">
              <a:xfrm>
                <a:off x="944" y="3840"/>
                <a:ext cx="448" cy="158"/>
                <a:chOff x="2721" y="3120"/>
                <a:chExt cx="543" cy="192"/>
              </a:xfrm>
            </p:grpSpPr>
            <p:pic>
              <p:nvPicPr>
                <p:cNvPr id="3192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2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2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2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31779" name="Freeform 192"/>
          <p:cNvSpPr>
            <a:spLocks/>
          </p:cNvSpPr>
          <p:nvPr/>
        </p:nvSpPr>
        <p:spPr bwMode="auto">
          <a:xfrm>
            <a:off x="1828800" y="434340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grpSp>
        <p:nvGrpSpPr>
          <p:cNvPr id="31780" name="Group 251"/>
          <p:cNvGrpSpPr>
            <a:grpSpLocks/>
          </p:cNvGrpSpPr>
          <p:nvPr/>
        </p:nvGrpSpPr>
        <p:grpSpPr bwMode="auto">
          <a:xfrm>
            <a:off x="1600200" y="5391150"/>
            <a:ext cx="503238" cy="781050"/>
            <a:chOff x="3962400" y="5695949"/>
            <a:chExt cx="503238" cy="781052"/>
          </a:xfrm>
        </p:grpSpPr>
        <p:sp>
          <p:nvSpPr>
            <p:cNvPr id="31904"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905"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31906"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907"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908" name="Group 1302"/>
            <p:cNvGrpSpPr>
              <a:grpSpLocks/>
            </p:cNvGrpSpPr>
            <p:nvPr/>
          </p:nvGrpSpPr>
          <p:grpSpPr bwMode="auto">
            <a:xfrm>
              <a:off x="3962400" y="6084888"/>
              <a:ext cx="503238" cy="392113"/>
              <a:chOff x="944" y="3648"/>
              <a:chExt cx="448" cy="350"/>
            </a:xfrm>
          </p:grpSpPr>
          <p:grpSp>
            <p:nvGrpSpPr>
              <p:cNvPr id="31909" name="Group 1303"/>
              <p:cNvGrpSpPr>
                <a:grpSpLocks/>
              </p:cNvGrpSpPr>
              <p:nvPr/>
            </p:nvGrpSpPr>
            <p:grpSpPr bwMode="auto">
              <a:xfrm>
                <a:off x="944" y="3648"/>
                <a:ext cx="448" cy="158"/>
                <a:chOff x="2721" y="3120"/>
                <a:chExt cx="543" cy="192"/>
              </a:xfrm>
            </p:grpSpPr>
            <p:pic>
              <p:nvPicPr>
                <p:cNvPr id="31915"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16"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17"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18"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910" name="Group 1308"/>
              <p:cNvGrpSpPr>
                <a:grpSpLocks/>
              </p:cNvGrpSpPr>
              <p:nvPr/>
            </p:nvGrpSpPr>
            <p:grpSpPr bwMode="auto">
              <a:xfrm>
                <a:off x="944" y="3840"/>
                <a:ext cx="448" cy="158"/>
                <a:chOff x="2721" y="3120"/>
                <a:chExt cx="543" cy="192"/>
              </a:xfrm>
            </p:grpSpPr>
            <p:pic>
              <p:nvPicPr>
                <p:cNvPr id="31911"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12"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13"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14"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31781" name="Line 1410"/>
          <p:cNvSpPr>
            <a:spLocks noChangeShapeType="1"/>
          </p:cNvSpPr>
          <p:nvPr/>
        </p:nvSpPr>
        <p:spPr bwMode="auto">
          <a:xfrm>
            <a:off x="5232400" y="426720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31782" name="Freeform 191"/>
          <p:cNvSpPr>
            <a:spLocks/>
          </p:cNvSpPr>
          <p:nvPr/>
        </p:nvSpPr>
        <p:spPr bwMode="auto">
          <a:xfrm>
            <a:off x="4114800" y="434340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31783" name="Freeform 192"/>
          <p:cNvSpPr>
            <a:spLocks/>
          </p:cNvSpPr>
          <p:nvPr/>
        </p:nvSpPr>
        <p:spPr bwMode="auto">
          <a:xfrm>
            <a:off x="4191000" y="434340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sp>
        <p:nvSpPr>
          <p:cNvPr id="31784" name="Freeform 193"/>
          <p:cNvSpPr>
            <a:spLocks/>
          </p:cNvSpPr>
          <p:nvPr/>
        </p:nvSpPr>
        <p:spPr bwMode="auto">
          <a:xfrm>
            <a:off x="4953000" y="426720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31785" name="Freeform 194"/>
          <p:cNvSpPr>
            <a:spLocks/>
          </p:cNvSpPr>
          <p:nvPr/>
        </p:nvSpPr>
        <p:spPr bwMode="auto">
          <a:xfrm>
            <a:off x="5715000" y="435292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8575" algn="ctr">
            <a:solidFill>
              <a:srgbClr val="969696"/>
            </a:solidFill>
            <a:round/>
            <a:headEnd/>
            <a:tailEnd/>
          </a:ln>
        </p:spPr>
        <p:txBody>
          <a:bodyPr wrap="none" lIns="0" tIns="0" rIns="0" bIns="0" anchor="ctr"/>
          <a:lstStyle/>
          <a:p>
            <a:endParaRPr lang="en-US"/>
          </a:p>
        </p:txBody>
      </p:sp>
      <p:sp>
        <p:nvSpPr>
          <p:cNvPr id="31786" name="Freeform 195"/>
          <p:cNvSpPr>
            <a:spLocks/>
          </p:cNvSpPr>
          <p:nvPr/>
        </p:nvSpPr>
        <p:spPr bwMode="auto">
          <a:xfrm flipH="1">
            <a:off x="5257800" y="434340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8575" algn="ctr">
            <a:solidFill>
              <a:srgbClr val="969696"/>
            </a:solidFill>
            <a:round/>
            <a:headEnd/>
            <a:tailEnd/>
          </a:ln>
        </p:spPr>
        <p:txBody>
          <a:bodyPr wrap="none" lIns="0" tIns="0" rIns="0" bIns="0" anchor="ctr"/>
          <a:lstStyle/>
          <a:p>
            <a:endParaRPr lang="en-US"/>
          </a:p>
        </p:txBody>
      </p:sp>
      <p:grpSp>
        <p:nvGrpSpPr>
          <p:cNvPr id="31787" name="Group 273"/>
          <p:cNvGrpSpPr>
            <a:grpSpLocks/>
          </p:cNvGrpSpPr>
          <p:nvPr/>
        </p:nvGrpSpPr>
        <p:grpSpPr bwMode="auto">
          <a:xfrm>
            <a:off x="3886200" y="5403850"/>
            <a:ext cx="503238" cy="768350"/>
            <a:chOff x="3657600" y="5708650"/>
            <a:chExt cx="503238" cy="768351"/>
          </a:xfrm>
        </p:grpSpPr>
        <p:sp>
          <p:nvSpPr>
            <p:cNvPr id="31888"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889" name="Group 275"/>
            <p:cNvGrpSpPr>
              <a:grpSpLocks/>
            </p:cNvGrpSpPr>
            <p:nvPr/>
          </p:nvGrpSpPr>
          <p:grpSpPr bwMode="auto">
            <a:xfrm>
              <a:off x="3663218" y="5940425"/>
              <a:ext cx="504362" cy="536576"/>
              <a:chOff x="3663218" y="5940425"/>
              <a:chExt cx="504362" cy="536576"/>
            </a:xfrm>
          </p:grpSpPr>
          <p:sp>
            <p:nvSpPr>
              <p:cNvPr id="31890"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891"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892"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893" name="Group 1302"/>
              <p:cNvGrpSpPr>
                <a:grpSpLocks/>
              </p:cNvGrpSpPr>
              <p:nvPr/>
            </p:nvGrpSpPr>
            <p:grpSpPr bwMode="auto">
              <a:xfrm>
                <a:off x="3663218" y="6084888"/>
                <a:ext cx="504362" cy="392113"/>
                <a:chOff x="949" y="3648"/>
                <a:chExt cx="449" cy="350"/>
              </a:xfrm>
            </p:grpSpPr>
            <p:grpSp>
              <p:nvGrpSpPr>
                <p:cNvPr id="31894" name="Group 1303"/>
                <p:cNvGrpSpPr>
                  <a:grpSpLocks/>
                </p:cNvGrpSpPr>
                <p:nvPr/>
              </p:nvGrpSpPr>
              <p:grpSpPr bwMode="auto">
                <a:xfrm>
                  <a:off x="949" y="3648"/>
                  <a:ext cx="449" cy="158"/>
                  <a:chOff x="2721" y="3120"/>
                  <a:chExt cx="543" cy="192"/>
                </a:xfrm>
              </p:grpSpPr>
              <p:pic>
                <p:nvPicPr>
                  <p:cNvPr id="31900"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901"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902"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903"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895" name="Group 1308"/>
                <p:cNvGrpSpPr>
                  <a:grpSpLocks/>
                </p:cNvGrpSpPr>
                <p:nvPr/>
              </p:nvGrpSpPr>
              <p:grpSpPr bwMode="auto">
                <a:xfrm>
                  <a:off x="949" y="3840"/>
                  <a:ext cx="449" cy="158"/>
                  <a:chOff x="2721" y="3120"/>
                  <a:chExt cx="543" cy="192"/>
                </a:xfrm>
              </p:grpSpPr>
              <p:pic>
                <p:nvPicPr>
                  <p:cNvPr id="3189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9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9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9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31788" name="Group 290"/>
          <p:cNvGrpSpPr>
            <a:grpSpLocks/>
          </p:cNvGrpSpPr>
          <p:nvPr/>
        </p:nvGrpSpPr>
        <p:grpSpPr bwMode="auto">
          <a:xfrm>
            <a:off x="5410200" y="5387975"/>
            <a:ext cx="503238" cy="784225"/>
            <a:chOff x="4872038" y="5692775"/>
            <a:chExt cx="503238" cy="784226"/>
          </a:xfrm>
        </p:grpSpPr>
        <p:sp>
          <p:nvSpPr>
            <p:cNvPr id="31873"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874"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31875"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876"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877" name="Group 1302"/>
            <p:cNvGrpSpPr>
              <a:grpSpLocks/>
            </p:cNvGrpSpPr>
            <p:nvPr/>
          </p:nvGrpSpPr>
          <p:grpSpPr bwMode="auto">
            <a:xfrm>
              <a:off x="4877656" y="6084888"/>
              <a:ext cx="504362" cy="392113"/>
              <a:chOff x="949" y="3648"/>
              <a:chExt cx="449" cy="350"/>
            </a:xfrm>
          </p:grpSpPr>
          <p:grpSp>
            <p:nvGrpSpPr>
              <p:cNvPr id="31878" name="Group 1303"/>
              <p:cNvGrpSpPr>
                <a:grpSpLocks/>
              </p:cNvGrpSpPr>
              <p:nvPr/>
            </p:nvGrpSpPr>
            <p:grpSpPr bwMode="auto">
              <a:xfrm>
                <a:off x="949" y="3648"/>
                <a:ext cx="449" cy="158"/>
                <a:chOff x="2721" y="3120"/>
                <a:chExt cx="543" cy="192"/>
              </a:xfrm>
            </p:grpSpPr>
            <p:pic>
              <p:nvPicPr>
                <p:cNvPr id="31884"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85"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86"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87"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879" name="Group 1308"/>
              <p:cNvGrpSpPr>
                <a:grpSpLocks/>
              </p:cNvGrpSpPr>
              <p:nvPr/>
            </p:nvGrpSpPr>
            <p:grpSpPr bwMode="auto">
              <a:xfrm>
                <a:off x="949" y="3840"/>
                <a:ext cx="449" cy="158"/>
                <a:chOff x="2721" y="3120"/>
                <a:chExt cx="543" cy="192"/>
              </a:xfrm>
            </p:grpSpPr>
            <p:pic>
              <p:nvPicPr>
                <p:cNvPr id="31880"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81"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82"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83"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31789" name="Group 306"/>
          <p:cNvGrpSpPr>
            <a:grpSpLocks/>
          </p:cNvGrpSpPr>
          <p:nvPr/>
        </p:nvGrpSpPr>
        <p:grpSpPr bwMode="auto">
          <a:xfrm>
            <a:off x="6172200" y="5372100"/>
            <a:ext cx="503238" cy="800100"/>
            <a:chOff x="5486400" y="5676900"/>
            <a:chExt cx="503238" cy="800101"/>
          </a:xfrm>
        </p:grpSpPr>
        <p:sp>
          <p:nvSpPr>
            <p:cNvPr id="31858"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859"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31860"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861"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862" name="Group 1302"/>
            <p:cNvGrpSpPr>
              <a:grpSpLocks/>
            </p:cNvGrpSpPr>
            <p:nvPr/>
          </p:nvGrpSpPr>
          <p:grpSpPr bwMode="auto">
            <a:xfrm>
              <a:off x="5492018" y="6084888"/>
              <a:ext cx="504362" cy="392113"/>
              <a:chOff x="949" y="3648"/>
              <a:chExt cx="449" cy="350"/>
            </a:xfrm>
          </p:grpSpPr>
          <p:grpSp>
            <p:nvGrpSpPr>
              <p:cNvPr id="31863" name="Group 1303"/>
              <p:cNvGrpSpPr>
                <a:grpSpLocks/>
              </p:cNvGrpSpPr>
              <p:nvPr/>
            </p:nvGrpSpPr>
            <p:grpSpPr bwMode="auto">
              <a:xfrm>
                <a:off x="949" y="3648"/>
                <a:ext cx="449" cy="158"/>
                <a:chOff x="2721" y="3120"/>
                <a:chExt cx="543" cy="192"/>
              </a:xfrm>
            </p:grpSpPr>
            <p:pic>
              <p:nvPicPr>
                <p:cNvPr id="31869"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70"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71"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72"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864" name="Group 1308"/>
              <p:cNvGrpSpPr>
                <a:grpSpLocks/>
              </p:cNvGrpSpPr>
              <p:nvPr/>
            </p:nvGrpSpPr>
            <p:grpSpPr bwMode="auto">
              <a:xfrm>
                <a:off x="949" y="3840"/>
                <a:ext cx="449" cy="158"/>
                <a:chOff x="2721" y="3120"/>
                <a:chExt cx="543" cy="192"/>
              </a:xfrm>
            </p:grpSpPr>
            <p:pic>
              <p:nvPicPr>
                <p:cNvPr id="31865"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66"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67"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68"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31790" name="Freeform 192"/>
          <p:cNvSpPr>
            <a:spLocks/>
          </p:cNvSpPr>
          <p:nvPr/>
        </p:nvSpPr>
        <p:spPr bwMode="auto">
          <a:xfrm>
            <a:off x="4876800" y="434340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8575" algn="ctr">
            <a:solidFill>
              <a:srgbClr val="969696"/>
            </a:solidFill>
            <a:round/>
            <a:headEnd/>
            <a:tailEnd/>
          </a:ln>
        </p:spPr>
        <p:txBody>
          <a:bodyPr wrap="none" lIns="0" tIns="0" rIns="0" bIns="0" anchor="ctr"/>
          <a:lstStyle/>
          <a:p>
            <a:endParaRPr lang="en-US"/>
          </a:p>
        </p:txBody>
      </p:sp>
      <p:grpSp>
        <p:nvGrpSpPr>
          <p:cNvPr id="31791" name="Group 326"/>
          <p:cNvGrpSpPr>
            <a:grpSpLocks/>
          </p:cNvGrpSpPr>
          <p:nvPr/>
        </p:nvGrpSpPr>
        <p:grpSpPr bwMode="auto">
          <a:xfrm>
            <a:off x="4648200" y="5391150"/>
            <a:ext cx="503238" cy="781050"/>
            <a:chOff x="3962400" y="5695949"/>
            <a:chExt cx="503238" cy="781052"/>
          </a:xfrm>
        </p:grpSpPr>
        <p:sp>
          <p:nvSpPr>
            <p:cNvPr id="31843"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31844"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31845"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31846"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31847" name="Group 1302"/>
            <p:cNvGrpSpPr>
              <a:grpSpLocks/>
            </p:cNvGrpSpPr>
            <p:nvPr/>
          </p:nvGrpSpPr>
          <p:grpSpPr bwMode="auto">
            <a:xfrm>
              <a:off x="3968018" y="6084888"/>
              <a:ext cx="504362" cy="392113"/>
              <a:chOff x="949" y="3648"/>
              <a:chExt cx="449" cy="350"/>
            </a:xfrm>
          </p:grpSpPr>
          <p:grpSp>
            <p:nvGrpSpPr>
              <p:cNvPr id="31848" name="Group 1303"/>
              <p:cNvGrpSpPr>
                <a:grpSpLocks/>
              </p:cNvGrpSpPr>
              <p:nvPr/>
            </p:nvGrpSpPr>
            <p:grpSpPr bwMode="auto">
              <a:xfrm>
                <a:off x="949" y="3648"/>
                <a:ext cx="449" cy="158"/>
                <a:chOff x="2721" y="3120"/>
                <a:chExt cx="543" cy="192"/>
              </a:xfrm>
            </p:grpSpPr>
            <p:pic>
              <p:nvPicPr>
                <p:cNvPr id="31854"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55"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56"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57"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31849" name="Group 1308"/>
              <p:cNvGrpSpPr>
                <a:grpSpLocks/>
              </p:cNvGrpSpPr>
              <p:nvPr/>
            </p:nvGrpSpPr>
            <p:grpSpPr bwMode="auto">
              <a:xfrm>
                <a:off x="949" y="3840"/>
                <a:ext cx="449" cy="158"/>
                <a:chOff x="2721" y="3120"/>
                <a:chExt cx="543" cy="192"/>
              </a:xfrm>
            </p:grpSpPr>
            <p:pic>
              <p:nvPicPr>
                <p:cNvPr id="31850"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31851"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31852"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31853"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1945776" name="Rectangle 176"/>
          <p:cNvSpPr>
            <a:spLocks noGrp="1" noChangeArrowheads="1"/>
          </p:cNvSpPr>
          <p:nvPr>
            <p:ph type="title"/>
          </p:nvPr>
        </p:nvSpPr>
        <p:spPr/>
        <p:txBody>
          <a:bodyPr/>
          <a:lstStyle/>
          <a:p>
            <a:pPr>
              <a:defRPr/>
            </a:pPr>
            <a:r>
              <a:rPr dirty="0"/>
              <a:t>Virtualization with </a:t>
            </a:r>
            <a:r>
              <a:rPr dirty="0" smtClean="0"/>
              <a:t>Chassis Clustering</a:t>
            </a:r>
            <a:endParaRPr dirty="0"/>
          </a:p>
        </p:txBody>
      </p:sp>
      <p:sp>
        <p:nvSpPr>
          <p:cNvPr id="31793" name="Freeform 446"/>
          <p:cNvSpPr>
            <a:spLocks/>
          </p:cNvSpPr>
          <p:nvPr/>
        </p:nvSpPr>
        <p:spPr bwMode="auto">
          <a:xfrm>
            <a:off x="3276600" y="434340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1794" name="Freeform 447"/>
          <p:cNvSpPr>
            <a:spLocks/>
          </p:cNvSpPr>
          <p:nvPr/>
        </p:nvSpPr>
        <p:spPr bwMode="auto">
          <a:xfrm>
            <a:off x="6324600" y="434340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31795" name="Freeform 448"/>
          <p:cNvSpPr>
            <a:spLocks/>
          </p:cNvSpPr>
          <p:nvPr/>
        </p:nvSpPr>
        <p:spPr bwMode="auto">
          <a:xfrm>
            <a:off x="2286000" y="4375150"/>
            <a:ext cx="306388" cy="1028700"/>
          </a:xfrm>
          <a:custGeom>
            <a:avLst/>
            <a:gdLst>
              <a:gd name="T0" fmla="*/ 2147483647 w 197"/>
              <a:gd name="T1" fmla="*/ 0 h 648"/>
              <a:gd name="T2" fmla="*/ 0 w 197"/>
              <a:gd name="T3" fmla="*/ 2147483647 h 648"/>
              <a:gd name="T4" fmla="*/ 2147483647 w 197"/>
              <a:gd name="T5" fmla="*/ 2147483647 h 648"/>
              <a:gd name="T6" fmla="*/ 2147483647 w 197"/>
              <a:gd name="T7" fmla="*/ 2147483647 h 648"/>
              <a:gd name="T8" fmla="*/ 0 60000 65536"/>
              <a:gd name="T9" fmla="*/ 0 60000 65536"/>
              <a:gd name="T10" fmla="*/ 0 60000 65536"/>
              <a:gd name="T11" fmla="*/ 0 60000 65536"/>
              <a:gd name="T12" fmla="*/ 0 w 197"/>
              <a:gd name="T13" fmla="*/ 0 h 648"/>
              <a:gd name="T14" fmla="*/ 197 w 197"/>
              <a:gd name="T15" fmla="*/ 648 h 648"/>
            </a:gdLst>
            <a:ahLst/>
            <a:cxnLst>
              <a:cxn ang="T8">
                <a:pos x="T0" y="T1"/>
              </a:cxn>
              <a:cxn ang="T9">
                <a:pos x="T2" y="T3"/>
              </a:cxn>
              <a:cxn ang="T10">
                <a:pos x="T4" y="T5"/>
              </a:cxn>
              <a:cxn ang="T11">
                <a:pos x="T6" y="T7"/>
              </a:cxn>
            </a:cxnLst>
            <a:rect l="T12" t="T13" r="T14" b="T15"/>
            <a:pathLst>
              <a:path w="197" h="648">
                <a:moveTo>
                  <a:pt x="5" y="0"/>
                </a:moveTo>
                <a:lnTo>
                  <a:pt x="0" y="528"/>
                </a:lnTo>
                <a:lnTo>
                  <a:pt x="197" y="528"/>
                </a:lnTo>
                <a:lnTo>
                  <a:pt x="197" y="648"/>
                </a:lnTo>
              </a:path>
            </a:pathLst>
          </a:custGeom>
          <a:noFill/>
          <a:ln w="25400">
            <a:solidFill>
              <a:schemeClr val="hlink"/>
            </a:solidFill>
            <a:round/>
            <a:headEnd/>
            <a:tailEnd/>
          </a:ln>
        </p:spPr>
        <p:txBody>
          <a:bodyPr wrap="none" lIns="0" tIns="0" rIns="0" bIns="0" anchor="ctr"/>
          <a:lstStyle/>
          <a:p>
            <a:endParaRPr lang="en-US"/>
          </a:p>
        </p:txBody>
      </p:sp>
      <p:sp>
        <p:nvSpPr>
          <p:cNvPr id="31796" name="Freeform 449"/>
          <p:cNvSpPr>
            <a:spLocks/>
          </p:cNvSpPr>
          <p:nvPr/>
        </p:nvSpPr>
        <p:spPr bwMode="auto">
          <a:xfrm>
            <a:off x="5334000" y="4375150"/>
            <a:ext cx="306388" cy="1028700"/>
          </a:xfrm>
          <a:custGeom>
            <a:avLst/>
            <a:gdLst>
              <a:gd name="T0" fmla="*/ 2147483647 w 197"/>
              <a:gd name="T1" fmla="*/ 0 h 648"/>
              <a:gd name="T2" fmla="*/ 0 w 197"/>
              <a:gd name="T3" fmla="*/ 2147483647 h 648"/>
              <a:gd name="T4" fmla="*/ 2147483647 w 197"/>
              <a:gd name="T5" fmla="*/ 2147483647 h 648"/>
              <a:gd name="T6" fmla="*/ 2147483647 w 197"/>
              <a:gd name="T7" fmla="*/ 2147483647 h 648"/>
              <a:gd name="T8" fmla="*/ 0 60000 65536"/>
              <a:gd name="T9" fmla="*/ 0 60000 65536"/>
              <a:gd name="T10" fmla="*/ 0 60000 65536"/>
              <a:gd name="T11" fmla="*/ 0 60000 65536"/>
              <a:gd name="T12" fmla="*/ 0 w 197"/>
              <a:gd name="T13" fmla="*/ 0 h 648"/>
              <a:gd name="T14" fmla="*/ 197 w 197"/>
              <a:gd name="T15" fmla="*/ 648 h 648"/>
            </a:gdLst>
            <a:ahLst/>
            <a:cxnLst>
              <a:cxn ang="T8">
                <a:pos x="T0" y="T1"/>
              </a:cxn>
              <a:cxn ang="T9">
                <a:pos x="T2" y="T3"/>
              </a:cxn>
              <a:cxn ang="T10">
                <a:pos x="T4" y="T5"/>
              </a:cxn>
              <a:cxn ang="T11">
                <a:pos x="T6" y="T7"/>
              </a:cxn>
            </a:cxnLst>
            <a:rect l="T12" t="T13" r="T14" b="T15"/>
            <a:pathLst>
              <a:path w="197" h="648">
                <a:moveTo>
                  <a:pt x="5" y="0"/>
                </a:moveTo>
                <a:lnTo>
                  <a:pt x="0" y="528"/>
                </a:lnTo>
                <a:lnTo>
                  <a:pt x="197" y="528"/>
                </a:lnTo>
                <a:lnTo>
                  <a:pt x="197" y="648"/>
                </a:lnTo>
              </a:path>
            </a:pathLst>
          </a:custGeom>
          <a:noFill/>
          <a:ln w="25400">
            <a:solidFill>
              <a:schemeClr val="hlink"/>
            </a:solidFill>
            <a:round/>
            <a:headEnd/>
            <a:tailEnd/>
          </a:ln>
        </p:spPr>
        <p:txBody>
          <a:bodyPr wrap="none" lIns="0" tIns="0" rIns="0" bIns="0" anchor="ctr"/>
          <a:lstStyle/>
          <a:p>
            <a:endParaRPr lang="en-US"/>
          </a:p>
        </p:txBody>
      </p:sp>
      <p:pic>
        <p:nvPicPr>
          <p:cNvPr id="31797" name="Picture 67" descr="L2-L3-Switch.png"/>
          <p:cNvPicPr preferRelativeResize="0">
            <a:picLocks noChangeAspect="1"/>
          </p:cNvPicPr>
          <p:nvPr/>
        </p:nvPicPr>
        <p:blipFill>
          <a:blip r:embed="rId5" cstate="print"/>
          <a:srcRect/>
          <a:stretch>
            <a:fillRect/>
          </a:stretch>
        </p:blipFill>
        <p:spPr bwMode="auto">
          <a:xfrm>
            <a:off x="1981200" y="4049713"/>
            <a:ext cx="347663" cy="349250"/>
          </a:xfrm>
          <a:prstGeom prst="rect">
            <a:avLst/>
          </a:prstGeom>
          <a:noFill/>
          <a:ln w="19050">
            <a:noFill/>
            <a:miter lim="800000"/>
            <a:headEnd/>
            <a:tailEnd/>
          </a:ln>
        </p:spPr>
      </p:pic>
      <p:pic>
        <p:nvPicPr>
          <p:cNvPr id="31798" name="Picture 67" descr="L2-L3-Switch.png"/>
          <p:cNvPicPr preferRelativeResize="0">
            <a:picLocks noChangeAspect="1"/>
          </p:cNvPicPr>
          <p:nvPr/>
        </p:nvPicPr>
        <p:blipFill>
          <a:blip r:embed="rId5" cstate="print"/>
          <a:srcRect/>
          <a:stretch>
            <a:fillRect/>
          </a:stretch>
        </p:blipFill>
        <p:spPr bwMode="auto">
          <a:xfrm>
            <a:off x="2971800" y="4049713"/>
            <a:ext cx="347663" cy="349250"/>
          </a:xfrm>
          <a:prstGeom prst="rect">
            <a:avLst/>
          </a:prstGeom>
          <a:noFill/>
          <a:ln w="19050">
            <a:noFill/>
            <a:miter lim="800000"/>
            <a:headEnd/>
            <a:tailEnd/>
          </a:ln>
        </p:spPr>
      </p:pic>
      <p:sp>
        <p:nvSpPr>
          <p:cNvPr id="1945783" name="Text Box 198"/>
          <p:cNvSpPr txBox="1">
            <a:spLocks noChangeAspect="1" noChangeArrowheads="1"/>
          </p:cNvSpPr>
          <p:nvPr/>
        </p:nvSpPr>
        <p:spPr bwMode="auto">
          <a:xfrm>
            <a:off x="382370" y="4800600"/>
            <a:ext cx="760630" cy="373949"/>
          </a:xfrm>
          <a:prstGeom prst="rect">
            <a:avLst/>
          </a:prstGeom>
          <a:noFill/>
          <a:ln w="9525">
            <a:noFill/>
            <a:miter lim="800000"/>
            <a:headEnd/>
            <a:tailEnd/>
          </a:ln>
        </p:spPr>
        <p:txBody>
          <a:bodyPr wrap="square" tIns="0" bIns="0" anchor="ctr">
            <a:spAutoFit/>
          </a:bodyPr>
          <a:lstStyle/>
          <a:p>
            <a:pPr algn="ctr">
              <a:lnSpc>
                <a:spcPct val="90000"/>
              </a:lnSpc>
            </a:pPr>
            <a:r>
              <a:rPr lang="en-US" sz="900" b="1" dirty="0" smtClean="0">
                <a:ea typeface="ヒラギノ角ゴ Pro W3"/>
                <a:cs typeface="ヒラギノ角ゴ Pro W3"/>
              </a:rPr>
              <a:t>Clustered Access Switches</a:t>
            </a:r>
            <a:endParaRPr lang="en-US" sz="900" b="1" dirty="0">
              <a:ea typeface="ヒラギノ角ゴ Pro W3"/>
              <a:cs typeface="ヒラギノ角ゴ Pro W3"/>
            </a:endParaRPr>
          </a:p>
        </p:txBody>
      </p:sp>
      <p:grpSp>
        <p:nvGrpSpPr>
          <p:cNvPr id="197" name="Group 184"/>
          <p:cNvGrpSpPr>
            <a:grpSpLocks/>
          </p:cNvGrpSpPr>
          <p:nvPr/>
        </p:nvGrpSpPr>
        <p:grpSpPr bwMode="auto">
          <a:xfrm>
            <a:off x="1244600" y="5346700"/>
            <a:ext cx="5065713" cy="1588"/>
            <a:chOff x="2224" y="3594"/>
            <a:chExt cx="3191" cy="1"/>
          </a:xfrm>
        </p:grpSpPr>
        <p:sp>
          <p:nvSpPr>
            <p:cNvPr id="31837" name="Line 184"/>
            <p:cNvSpPr>
              <a:spLocks noChangeShapeType="1"/>
            </p:cNvSpPr>
            <p:nvPr/>
          </p:nvSpPr>
          <p:spPr bwMode="auto">
            <a:xfrm>
              <a:off x="2224"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31838" name="Line 184"/>
            <p:cNvSpPr>
              <a:spLocks noChangeShapeType="1"/>
            </p:cNvSpPr>
            <p:nvPr/>
          </p:nvSpPr>
          <p:spPr bwMode="auto">
            <a:xfrm>
              <a:off x="3184"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31839" name="Line 184"/>
            <p:cNvSpPr>
              <a:spLocks noChangeShapeType="1"/>
            </p:cNvSpPr>
            <p:nvPr/>
          </p:nvSpPr>
          <p:spPr bwMode="auto">
            <a:xfrm>
              <a:off x="4128"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31840" name="Line 184"/>
            <p:cNvSpPr>
              <a:spLocks noChangeShapeType="1"/>
            </p:cNvSpPr>
            <p:nvPr/>
          </p:nvSpPr>
          <p:spPr bwMode="auto">
            <a:xfrm>
              <a:off x="4641" y="3595"/>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31841" name="Line 184"/>
            <p:cNvSpPr>
              <a:spLocks noChangeShapeType="1"/>
            </p:cNvSpPr>
            <p:nvPr/>
          </p:nvSpPr>
          <p:spPr bwMode="auto">
            <a:xfrm>
              <a:off x="2721" y="3595"/>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31842" name="Line 184"/>
            <p:cNvSpPr>
              <a:spLocks noChangeShapeType="1"/>
            </p:cNvSpPr>
            <p:nvPr/>
          </p:nvSpPr>
          <p:spPr bwMode="auto">
            <a:xfrm>
              <a:off x="5115" y="3594"/>
              <a:ext cx="300" cy="0"/>
            </a:xfrm>
            <a:prstGeom prst="line">
              <a:avLst/>
            </a:prstGeom>
            <a:noFill/>
            <a:ln w="57150">
              <a:solidFill>
                <a:srgbClr val="002060"/>
              </a:solidFill>
              <a:round/>
              <a:headEnd/>
              <a:tailEnd/>
            </a:ln>
          </p:spPr>
          <p:txBody>
            <a:bodyPr wrap="none" lIns="0" tIns="0" rIns="0" bIns="0" anchor="ctr"/>
            <a:lstStyle/>
            <a:p>
              <a:endParaRPr lang="en-US"/>
            </a:p>
          </p:txBody>
        </p:sp>
      </p:grpSp>
      <p:grpSp>
        <p:nvGrpSpPr>
          <p:cNvPr id="198" name="Group 219"/>
          <p:cNvGrpSpPr>
            <a:grpSpLocks/>
          </p:cNvGrpSpPr>
          <p:nvPr/>
        </p:nvGrpSpPr>
        <p:grpSpPr bwMode="auto">
          <a:xfrm>
            <a:off x="762000" y="5276850"/>
            <a:ext cx="6053138" cy="128588"/>
            <a:chOff x="3025693" y="5638800"/>
            <a:chExt cx="6053302" cy="128588"/>
          </a:xfrm>
        </p:grpSpPr>
        <p:pic>
          <p:nvPicPr>
            <p:cNvPr id="31829" name="Picture 238" descr="EXSeriesC"/>
            <p:cNvPicPr>
              <a:picLocks noChangeAspect="1" noChangeArrowheads="1"/>
            </p:cNvPicPr>
            <p:nvPr/>
          </p:nvPicPr>
          <p:blipFill>
            <a:blip r:embed="rId7" cstate="print"/>
            <a:srcRect/>
            <a:stretch>
              <a:fillRect/>
            </a:stretch>
          </p:blipFill>
          <p:spPr bwMode="auto">
            <a:xfrm>
              <a:off x="3025693" y="5638800"/>
              <a:ext cx="663740" cy="128588"/>
            </a:xfrm>
            <a:prstGeom prst="rect">
              <a:avLst/>
            </a:prstGeom>
            <a:noFill/>
            <a:ln w="9525">
              <a:noFill/>
              <a:miter lim="800000"/>
              <a:headEnd/>
              <a:tailEnd/>
            </a:ln>
          </p:spPr>
        </p:pic>
        <p:pic>
          <p:nvPicPr>
            <p:cNvPr id="31830" name="Picture 238" descr="EXSeriesC"/>
            <p:cNvPicPr>
              <a:picLocks noChangeAspect="1" noChangeArrowheads="1"/>
            </p:cNvPicPr>
            <p:nvPr/>
          </p:nvPicPr>
          <p:blipFill>
            <a:blip r:embed="rId7" cstate="print"/>
            <a:srcRect/>
            <a:stretch>
              <a:fillRect/>
            </a:stretch>
          </p:blipFill>
          <p:spPr bwMode="auto">
            <a:xfrm>
              <a:off x="3787693" y="5638800"/>
              <a:ext cx="663740" cy="128588"/>
            </a:xfrm>
            <a:prstGeom prst="rect">
              <a:avLst/>
            </a:prstGeom>
            <a:noFill/>
            <a:ln w="9525">
              <a:noFill/>
              <a:miter lim="800000"/>
              <a:headEnd/>
              <a:tailEnd/>
            </a:ln>
          </p:spPr>
        </p:pic>
        <p:pic>
          <p:nvPicPr>
            <p:cNvPr id="31831" name="Picture 238" descr="EXSeriesC"/>
            <p:cNvPicPr>
              <a:picLocks noChangeAspect="1" noChangeArrowheads="1"/>
            </p:cNvPicPr>
            <p:nvPr/>
          </p:nvPicPr>
          <p:blipFill>
            <a:blip r:embed="rId7" cstate="print"/>
            <a:srcRect/>
            <a:stretch>
              <a:fillRect/>
            </a:stretch>
          </p:blipFill>
          <p:spPr bwMode="auto">
            <a:xfrm>
              <a:off x="6129255" y="5638800"/>
              <a:ext cx="663740" cy="128588"/>
            </a:xfrm>
            <a:prstGeom prst="rect">
              <a:avLst/>
            </a:prstGeom>
            <a:noFill/>
            <a:ln w="9525">
              <a:noFill/>
              <a:miter lim="800000"/>
              <a:headEnd/>
              <a:tailEnd/>
            </a:ln>
          </p:spPr>
        </p:pic>
        <p:pic>
          <p:nvPicPr>
            <p:cNvPr id="31832" name="Picture 238" descr="EXSeriesC"/>
            <p:cNvPicPr>
              <a:picLocks noChangeAspect="1" noChangeArrowheads="1"/>
            </p:cNvPicPr>
            <p:nvPr/>
          </p:nvPicPr>
          <p:blipFill>
            <a:blip r:embed="rId7" cstate="print"/>
            <a:srcRect/>
            <a:stretch>
              <a:fillRect/>
            </a:stretch>
          </p:blipFill>
          <p:spPr bwMode="auto">
            <a:xfrm>
              <a:off x="6891255" y="5638800"/>
              <a:ext cx="663740" cy="128588"/>
            </a:xfrm>
            <a:prstGeom prst="rect">
              <a:avLst/>
            </a:prstGeom>
            <a:noFill/>
            <a:ln w="9525">
              <a:noFill/>
              <a:miter lim="800000"/>
              <a:headEnd/>
              <a:tailEnd/>
            </a:ln>
          </p:spPr>
        </p:pic>
        <p:pic>
          <p:nvPicPr>
            <p:cNvPr id="31833" name="Picture 238" descr="EXSeriesC"/>
            <p:cNvPicPr>
              <a:picLocks noChangeAspect="1" noChangeArrowheads="1"/>
            </p:cNvPicPr>
            <p:nvPr/>
          </p:nvPicPr>
          <p:blipFill>
            <a:blip r:embed="rId7" cstate="print"/>
            <a:srcRect/>
            <a:stretch>
              <a:fillRect/>
            </a:stretch>
          </p:blipFill>
          <p:spPr bwMode="auto">
            <a:xfrm>
              <a:off x="4549693" y="5638800"/>
              <a:ext cx="663740" cy="128588"/>
            </a:xfrm>
            <a:prstGeom prst="rect">
              <a:avLst/>
            </a:prstGeom>
            <a:noFill/>
            <a:ln w="9525">
              <a:noFill/>
              <a:miter lim="800000"/>
              <a:headEnd/>
              <a:tailEnd/>
            </a:ln>
          </p:spPr>
        </p:pic>
        <p:pic>
          <p:nvPicPr>
            <p:cNvPr id="31834" name="Picture 238" descr="EXSeriesC"/>
            <p:cNvPicPr>
              <a:picLocks noChangeAspect="1" noChangeArrowheads="1"/>
            </p:cNvPicPr>
            <p:nvPr/>
          </p:nvPicPr>
          <p:blipFill>
            <a:blip r:embed="rId7" cstate="print"/>
            <a:srcRect/>
            <a:stretch>
              <a:fillRect/>
            </a:stretch>
          </p:blipFill>
          <p:spPr bwMode="auto">
            <a:xfrm>
              <a:off x="5311693" y="5638800"/>
              <a:ext cx="663740" cy="128588"/>
            </a:xfrm>
            <a:prstGeom prst="rect">
              <a:avLst/>
            </a:prstGeom>
            <a:noFill/>
            <a:ln w="9525">
              <a:noFill/>
              <a:miter lim="800000"/>
              <a:headEnd/>
              <a:tailEnd/>
            </a:ln>
          </p:spPr>
        </p:pic>
        <p:pic>
          <p:nvPicPr>
            <p:cNvPr id="31835" name="Picture 238" descr="EXSeriesC"/>
            <p:cNvPicPr>
              <a:picLocks noChangeAspect="1" noChangeArrowheads="1"/>
            </p:cNvPicPr>
            <p:nvPr/>
          </p:nvPicPr>
          <p:blipFill>
            <a:blip r:embed="rId7" cstate="print"/>
            <a:srcRect/>
            <a:stretch>
              <a:fillRect/>
            </a:stretch>
          </p:blipFill>
          <p:spPr bwMode="auto">
            <a:xfrm>
              <a:off x="7653255" y="5638800"/>
              <a:ext cx="663740" cy="128588"/>
            </a:xfrm>
            <a:prstGeom prst="rect">
              <a:avLst/>
            </a:prstGeom>
            <a:noFill/>
            <a:ln w="9525">
              <a:noFill/>
              <a:miter lim="800000"/>
              <a:headEnd/>
              <a:tailEnd/>
            </a:ln>
          </p:spPr>
        </p:pic>
        <p:pic>
          <p:nvPicPr>
            <p:cNvPr id="31836" name="Picture 238" descr="EXSeriesC"/>
            <p:cNvPicPr>
              <a:picLocks noChangeAspect="1" noChangeArrowheads="1"/>
            </p:cNvPicPr>
            <p:nvPr/>
          </p:nvPicPr>
          <p:blipFill>
            <a:blip r:embed="rId7" cstate="print"/>
            <a:srcRect/>
            <a:stretch>
              <a:fillRect/>
            </a:stretch>
          </p:blipFill>
          <p:spPr bwMode="auto">
            <a:xfrm>
              <a:off x="8415255" y="5638800"/>
              <a:ext cx="663740" cy="128588"/>
            </a:xfrm>
            <a:prstGeom prst="rect">
              <a:avLst/>
            </a:prstGeom>
            <a:noFill/>
            <a:ln w="9525">
              <a:noFill/>
              <a:miter lim="800000"/>
              <a:headEnd/>
              <a:tailEnd/>
            </a:ln>
          </p:spPr>
        </p:pic>
      </p:grpSp>
      <p:graphicFrame>
        <p:nvGraphicFramePr>
          <p:cNvPr id="1945802" name="Group 202"/>
          <p:cNvGraphicFramePr>
            <a:graphicFrameLocks noGrp="1"/>
          </p:cNvGraphicFramePr>
          <p:nvPr/>
        </p:nvGraphicFramePr>
        <p:xfrm>
          <a:off x="7016750" y="1295400"/>
          <a:ext cx="2127250" cy="5083810"/>
        </p:xfrm>
        <a:graphic>
          <a:graphicData uri="http://schemas.openxmlformats.org/drawingml/2006/table">
            <a:tbl>
              <a:tblPr/>
              <a:tblGrid>
                <a:gridCol w="2127250"/>
              </a:tblGrid>
              <a:tr h="5083810">
                <a:tc>
                  <a:txBody>
                    <a:bodyPr/>
                    <a:lstStyle/>
                    <a:p>
                      <a:pPr>
                        <a:lnSpc>
                          <a:spcPct val="100000"/>
                        </a:lnSpc>
                      </a:pPr>
                      <a:r>
                        <a:rPr lang="en-US" sz="1800" b="1" dirty="0" smtClean="0"/>
                        <a:t>10x latency improvement by eliminating trip to upper layers</a:t>
                      </a:r>
                    </a:p>
                    <a:p>
                      <a:pPr>
                        <a:lnSpc>
                          <a:spcPct val="100000"/>
                        </a:lnSpc>
                      </a:pPr>
                      <a:endParaRPr lang="en-US" sz="1400" dirty="0" smtClean="0"/>
                    </a:p>
                    <a:p>
                      <a:pPr marL="171450" lvl="0" indent="-171450" eaLnBrk="0" fontAlgn="auto" hangingPunct="0">
                        <a:lnSpc>
                          <a:spcPct val="100000"/>
                        </a:lnSpc>
                        <a:spcBef>
                          <a:spcPct val="90000"/>
                        </a:spcBef>
                        <a:spcAft>
                          <a:spcPts val="0"/>
                        </a:spcAft>
                        <a:buClr>
                          <a:srgbClr val="333333"/>
                        </a:buClr>
                        <a:buFont typeface="Wingdings" pitchFamily="2" charset="2"/>
                        <a:buChar char="§"/>
                        <a:tabLst>
                          <a:tab pos="114300" algn="l"/>
                        </a:tabLst>
                        <a:defRPr/>
                      </a:pPr>
                      <a:r>
                        <a:rPr lang="en-US" sz="1400" b="1" dirty="0" smtClean="0">
                          <a:solidFill>
                            <a:srgbClr val="333333"/>
                          </a:solidFill>
                          <a:latin typeface="+mn-lt"/>
                          <a:cs typeface="+mn-cs"/>
                        </a:rPr>
                        <a:t>Single-point </a:t>
                      </a:r>
                      <a:br>
                        <a:rPr lang="en-US" sz="1400" b="1" dirty="0" smtClean="0">
                          <a:solidFill>
                            <a:srgbClr val="333333"/>
                          </a:solidFill>
                          <a:latin typeface="+mn-lt"/>
                          <a:cs typeface="+mn-cs"/>
                        </a:rPr>
                      </a:br>
                      <a:r>
                        <a:rPr lang="en-US" sz="1400" b="1" dirty="0" smtClean="0">
                          <a:solidFill>
                            <a:srgbClr val="333333"/>
                          </a:solidFill>
                          <a:latin typeface="+mn-lt"/>
                          <a:cs typeface="+mn-cs"/>
                        </a:rPr>
                        <a:t>lookup model</a:t>
                      </a:r>
                    </a:p>
                    <a:p>
                      <a:pPr marL="171450" indent="-171450" eaLnBrk="0" fontAlgn="auto" hangingPunct="0">
                        <a:lnSpc>
                          <a:spcPct val="100000"/>
                        </a:lnSpc>
                        <a:spcBef>
                          <a:spcPct val="90000"/>
                        </a:spcBef>
                        <a:spcAft>
                          <a:spcPts val="0"/>
                        </a:spcAft>
                        <a:buClr>
                          <a:srgbClr val="333333"/>
                        </a:buClr>
                        <a:buFont typeface="Wingdings" pitchFamily="2" charset="2"/>
                        <a:buChar char="§"/>
                        <a:tabLst>
                          <a:tab pos="114300" algn="l"/>
                        </a:tabLst>
                        <a:defRPr/>
                      </a:pPr>
                      <a:r>
                        <a:rPr lang="en-US" sz="1400" b="1" dirty="0" smtClean="0">
                          <a:solidFill>
                            <a:srgbClr val="333333"/>
                          </a:solidFill>
                          <a:latin typeface="+mn-lt"/>
                        </a:rPr>
                        <a:t>Works with any Hypervisor</a:t>
                      </a:r>
                      <a:endParaRPr lang="en-US" sz="1400" b="1" dirty="0" smtClean="0">
                        <a:solidFill>
                          <a:srgbClr val="333333"/>
                        </a:solidFill>
                        <a:latin typeface="+mn-lt"/>
                        <a:cs typeface="+mn-cs"/>
                      </a:endParaRPr>
                    </a:p>
                    <a:p>
                      <a:endParaRPr lang="en-US" sz="1400" dirty="0"/>
                    </a:p>
                  </a:txBody>
                  <a:tcPr marL="45720" anchor="ctr"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r>
            </a:tbl>
          </a:graphicData>
        </a:graphic>
      </p:graphicFrame>
      <p:pic>
        <p:nvPicPr>
          <p:cNvPr id="31804" name="Picture 67" descr="L2-L3-Switch.png"/>
          <p:cNvPicPr preferRelativeResize="0">
            <a:picLocks noChangeAspect="1"/>
          </p:cNvPicPr>
          <p:nvPr/>
        </p:nvPicPr>
        <p:blipFill>
          <a:blip r:embed="rId5" cstate="print"/>
          <a:srcRect/>
          <a:stretch>
            <a:fillRect/>
          </a:stretch>
        </p:blipFill>
        <p:spPr bwMode="auto">
          <a:xfrm>
            <a:off x="6019800" y="4049713"/>
            <a:ext cx="347663" cy="349250"/>
          </a:xfrm>
          <a:prstGeom prst="rect">
            <a:avLst/>
          </a:prstGeom>
          <a:noFill/>
          <a:ln w="19050">
            <a:noFill/>
            <a:miter lim="800000"/>
            <a:headEnd/>
            <a:tailEnd/>
          </a:ln>
        </p:spPr>
      </p:pic>
      <p:pic>
        <p:nvPicPr>
          <p:cNvPr id="31805" name="Picture 67" descr="L2-L3-Switch.png"/>
          <p:cNvPicPr preferRelativeResize="0">
            <a:picLocks noChangeAspect="1"/>
          </p:cNvPicPr>
          <p:nvPr/>
        </p:nvPicPr>
        <p:blipFill>
          <a:blip r:embed="rId5" cstate="print"/>
          <a:srcRect/>
          <a:stretch>
            <a:fillRect/>
          </a:stretch>
        </p:blipFill>
        <p:spPr bwMode="auto">
          <a:xfrm>
            <a:off x="5029200" y="4049713"/>
            <a:ext cx="347663" cy="349250"/>
          </a:xfrm>
          <a:prstGeom prst="rect">
            <a:avLst/>
          </a:prstGeom>
          <a:noFill/>
          <a:ln w="19050">
            <a:noFill/>
            <a:miter lim="800000"/>
            <a:headEnd/>
            <a:tailEnd/>
          </a:ln>
        </p:spPr>
      </p:pic>
      <p:grpSp>
        <p:nvGrpSpPr>
          <p:cNvPr id="31806" name="Group 501"/>
          <p:cNvGrpSpPr>
            <a:grpSpLocks/>
          </p:cNvGrpSpPr>
          <p:nvPr/>
        </p:nvGrpSpPr>
        <p:grpSpPr bwMode="auto">
          <a:xfrm>
            <a:off x="6167438" y="5791200"/>
            <a:ext cx="304800" cy="304800"/>
            <a:chOff x="1680" y="3840"/>
            <a:chExt cx="192" cy="192"/>
          </a:xfrm>
        </p:grpSpPr>
        <p:sp>
          <p:nvSpPr>
            <p:cNvPr id="216" name="Oval 502"/>
            <p:cNvSpPr>
              <a:spLocks noChangeArrowheads="1"/>
            </p:cNvSpPr>
            <p:nvPr/>
          </p:nvSpPr>
          <p:spPr bwMode="auto">
            <a:xfrm>
              <a:off x="1680" y="3840"/>
              <a:ext cx="192" cy="192"/>
            </a:xfrm>
            <a:prstGeom prst="ellipse">
              <a:avLst/>
            </a:prstGeom>
            <a:solidFill>
              <a:srgbClr val="F79646"/>
            </a:solidFill>
            <a:ln w="25400">
              <a:solidFill>
                <a:srgbClr val="FFFFFF"/>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spAutoFit/>
            </a:bodyPr>
            <a:lstStyle/>
            <a:p>
              <a:pPr>
                <a:defRPr/>
              </a:pPr>
              <a:endParaRPr lang="en-US">
                <a:solidFill>
                  <a:schemeClr val="hlink"/>
                </a:solidFill>
                <a:ea typeface="ヒラギノ角ゴ Pro W3"/>
                <a:cs typeface="ヒラギノ角ゴ Pro W3"/>
              </a:endParaRPr>
            </a:p>
          </p:txBody>
        </p:sp>
        <p:sp>
          <p:nvSpPr>
            <p:cNvPr id="31828" name="Rectangle 1140"/>
            <p:cNvSpPr>
              <a:spLocks noChangeArrowheads="1"/>
            </p:cNvSpPr>
            <p:nvPr/>
          </p:nvSpPr>
          <p:spPr bwMode="auto">
            <a:xfrm>
              <a:off x="1695" y="3874"/>
              <a:ext cx="162" cy="124"/>
            </a:xfrm>
            <a:prstGeom prst="rect">
              <a:avLst/>
            </a:prstGeom>
            <a:noFill/>
            <a:ln w="25400">
              <a:noFill/>
              <a:miter lim="800000"/>
              <a:headEnd/>
              <a:tailEnd/>
            </a:ln>
          </p:spPr>
          <p:txBody>
            <a:bodyPr wrap="none" lIns="0" tIns="0" rIns="0" bIns="0" anchor="ctr"/>
            <a:lstStyle/>
            <a:p>
              <a:pPr algn="ctr"/>
              <a:r>
                <a:rPr lang="en-US">
                  <a:solidFill>
                    <a:schemeClr val="bg1"/>
                  </a:solidFill>
                  <a:ea typeface="ヒラギノ角ゴ Pro W3"/>
                  <a:cs typeface="ヒラギノ角ゴ Pro W3"/>
                </a:rPr>
                <a:t>B</a:t>
              </a:r>
            </a:p>
          </p:txBody>
        </p:sp>
      </p:grpSp>
      <p:cxnSp>
        <p:nvCxnSpPr>
          <p:cNvPr id="234" name="Straight Arrow Connector 233"/>
          <p:cNvCxnSpPr/>
          <p:nvPr/>
        </p:nvCxnSpPr>
        <p:spPr>
          <a:xfrm>
            <a:off x="1276350" y="5959475"/>
            <a:ext cx="4822825" cy="1588"/>
          </a:xfrm>
          <a:prstGeom prst="straightConnector1">
            <a:avLst/>
          </a:prstGeom>
          <a:ln w="63500">
            <a:solidFill>
              <a:srgbClr val="F79646"/>
            </a:solidFill>
            <a:headEnd type="arrow" w="med" len="sm"/>
            <a:tailEnd type="arrow" w="med" len="sm"/>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28" name="Picture 65" descr="L2-or-L3 Switch.png"/>
          <p:cNvPicPr preferRelativeResize="0">
            <a:picLocks noChangeAspect="1"/>
          </p:cNvPicPr>
          <p:nvPr/>
        </p:nvPicPr>
        <p:blipFill>
          <a:blip r:embed="rId8" cstate="print"/>
          <a:srcRect/>
          <a:stretch>
            <a:fillRect/>
          </a:stretch>
        </p:blipFill>
        <p:spPr bwMode="auto">
          <a:xfrm>
            <a:off x="1676400" y="5181600"/>
            <a:ext cx="307975" cy="307975"/>
          </a:xfrm>
          <a:prstGeom prst="rect">
            <a:avLst/>
          </a:prstGeom>
          <a:noFill/>
          <a:ln w="9525">
            <a:noFill/>
            <a:miter lim="800000"/>
            <a:headEnd/>
            <a:tailEnd/>
          </a:ln>
        </p:spPr>
      </p:pic>
      <p:pic>
        <p:nvPicPr>
          <p:cNvPr id="236" name="Picture 65" descr="L2-or-L3 Switch.png"/>
          <p:cNvPicPr preferRelativeResize="0">
            <a:picLocks noChangeAspect="1"/>
          </p:cNvPicPr>
          <p:nvPr/>
        </p:nvPicPr>
        <p:blipFill>
          <a:blip r:embed="rId8" cstate="print"/>
          <a:srcRect/>
          <a:stretch>
            <a:fillRect/>
          </a:stretch>
        </p:blipFill>
        <p:spPr bwMode="auto">
          <a:xfrm>
            <a:off x="3962400" y="5181600"/>
            <a:ext cx="307975" cy="307975"/>
          </a:xfrm>
          <a:prstGeom prst="rect">
            <a:avLst/>
          </a:prstGeom>
          <a:noFill/>
          <a:ln w="9525">
            <a:noFill/>
            <a:miter lim="800000"/>
            <a:headEnd/>
            <a:tailEnd/>
          </a:ln>
        </p:spPr>
      </p:pic>
      <p:pic>
        <p:nvPicPr>
          <p:cNvPr id="237" name="Picture 65" descr="L2-or-L3 Switch.png"/>
          <p:cNvPicPr preferRelativeResize="0">
            <a:picLocks noChangeAspect="1"/>
          </p:cNvPicPr>
          <p:nvPr/>
        </p:nvPicPr>
        <p:blipFill>
          <a:blip r:embed="rId8" cstate="print"/>
          <a:srcRect/>
          <a:stretch>
            <a:fillRect/>
          </a:stretch>
        </p:blipFill>
        <p:spPr bwMode="auto">
          <a:xfrm>
            <a:off x="4724400" y="5181600"/>
            <a:ext cx="307975" cy="307975"/>
          </a:xfrm>
          <a:prstGeom prst="rect">
            <a:avLst/>
          </a:prstGeom>
          <a:noFill/>
          <a:ln w="9525">
            <a:noFill/>
            <a:miter lim="800000"/>
            <a:headEnd/>
            <a:tailEnd/>
          </a:ln>
        </p:spPr>
      </p:pic>
      <p:pic>
        <p:nvPicPr>
          <p:cNvPr id="238" name="Picture 65" descr="L2-or-L3 Switch.png"/>
          <p:cNvPicPr preferRelativeResize="0">
            <a:picLocks noChangeAspect="1"/>
          </p:cNvPicPr>
          <p:nvPr/>
        </p:nvPicPr>
        <p:blipFill>
          <a:blip r:embed="rId8" cstate="print"/>
          <a:srcRect/>
          <a:stretch>
            <a:fillRect/>
          </a:stretch>
        </p:blipFill>
        <p:spPr bwMode="auto">
          <a:xfrm>
            <a:off x="3200400" y="5181600"/>
            <a:ext cx="307975" cy="307975"/>
          </a:xfrm>
          <a:prstGeom prst="rect">
            <a:avLst/>
          </a:prstGeom>
          <a:noFill/>
          <a:ln w="9525">
            <a:noFill/>
            <a:miter lim="800000"/>
            <a:headEnd/>
            <a:tailEnd/>
          </a:ln>
        </p:spPr>
      </p:pic>
      <p:pic>
        <p:nvPicPr>
          <p:cNvPr id="239" name="Picture 65" descr="L2-or-L3 Switch.png"/>
          <p:cNvPicPr preferRelativeResize="0">
            <a:picLocks noChangeAspect="1"/>
          </p:cNvPicPr>
          <p:nvPr/>
        </p:nvPicPr>
        <p:blipFill>
          <a:blip r:embed="rId8" cstate="print"/>
          <a:srcRect/>
          <a:stretch>
            <a:fillRect/>
          </a:stretch>
        </p:blipFill>
        <p:spPr bwMode="auto">
          <a:xfrm>
            <a:off x="6248400" y="5181600"/>
            <a:ext cx="307975" cy="307975"/>
          </a:xfrm>
          <a:prstGeom prst="rect">
            <a:avLst/>
          </a:prstGeom>
          <a:noFill/>
          <a:ln w="9525">
            <a:noFill/>
            <a:miter lim="800000"/>
            <a:headEnd/>
            <a:tailEnd/>
          </a:ln>
        </p:spPr>
      </p:pic>
      <p:pic>
        <p:nvPicPr>
          <p:cNvPr id="240" name="Picture 65" descr="L2-or-L3 Switch.png"/>
          <p:cNvPicPr preferRelativeResize="0">
            <a:picLocks noChangeAspect="1"/>
          </p:cNvPicPr>
          <p:nvPr/>
        </p:nvPicPr>
        <p:blipFill>
          <a:blip r:embed="rId8" cstate="print"/>
          <a:srcRect/>
          <a:stretch>
            <a:fillRect/>
          </a:stretch>
        </p:blipFill>
        <p:spPr bwMode="auto">
          <a:xfrm>
            <a:off x="5486400" y="5181600"/>
            <a:ext cx="307975" cy="307975"/>
          </a:xfrm>
          <a:prstGeom prst="rect">
            <a:avLst/>
          </a:prstGeom>
          <a:noFill/>
          <a:ln w="9525">
            <a:noFill/>
            <a:miter lim="800000"/>
            <a:headEnd/>
            <a:tailEnd/>
          </a:ln>
        </p:spPr>
      </p:pic>
      <p:pic>
        <p:nvPicPr>
          <p:cNvPr id="241" name="Picture 65" descr="L2-or-L3 Switch.png"/>
          <p:cNvPicPr preferRelativeResize="0">
            <a:picLocks noChangeAspect="1"/>
          </p:cNvPicPr>
          <p:nvPr/>
        </p:nvPicPr>
        <p:blipFill>
          <a:blip r:embed="rId8" cstate="print"/>
          <a:srcRect/>
          <a:stretch>
            <a:fillRect/>
          </a:stretch>
        </p:blipFill>
        <p:spPr bwMode="auto">
          <a:xfrm>
            <a:off x="2438400" y="5181600"/>
            <a:ext cx="307975" cy="307975"/>
          </a:xfrm>
          <a:prstGeom prst="rect">
            <a:avLst/>
          </a:prstGeom>
          <a:noFill/>
          <a:ln w="9525">
            <a:noFill/>
            <a:miter lim="800000"/>
            <a:headEnd/>
            <a:tailEnd/>
          </a:ln>
        </p:spPr>
      </p:pic>
      <p:pic>
        <p:nvPicPr>
          <p:cNvPr id="242" name="Picture 65" descr="L2-or-L3 Switch.png"/>
          <p:cNvPicPr preferRelativeResize="0">
            <a:picLocks noChangeAspect="1"/>
          </p:cNvPicPr>
          <p:nvPr/>
        </p:nvPicPr>
        <p:blipFill>
          <a:blip r:embed="rId8" cstate="print"/>
          <a:srcRect/>
          <a:stretch>
            <a:fillRect/>
          </a:stretch>
        </p:blipFill>
        <p:spPr bwMode="auto">
          <a:xfrm>
            <a:off x="914400" y="5181600"/>
            <a:ext cx="307975" cy="307975"/>
          </a:xfrm>
          <a:prstGeom prst="rect">
            <a:avLst/>
          </a:prstGeom>
          <a:noFill/>
          <a:ln w="9525">
            <a:noFill/>
            <a:miter lim="800000"/>
            <a:headEnd/>
            <a:tailEnd/>
          </a:ln>
        </p:spPr>
      </p:pic>
      <p:sp>
        <p:nvSpPr>
          <p:cNvPr id="214" name="Freeform 213"/>
          <p:cNvSpPr/>
          <p:nvPr/>
        </p:nvSpPr>
        <p:spPr>
          <a:xfrm flipH="1">
            <a:off x="6159500" y="5280025"/>
            <a:ext cx="158750" cy="492125"/>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arrow"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15" name="Freeform 214"/>
          <p:cNvSpPr/>
          <p:nvPr/>
        </p:nvSpPr>
        <p:spPr>
          <a:xfrm rot="16200000">
            <a:off x="3600450" y="2552700"/>
            <a:ext cx="123825" cy="5343525"/>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sp>
        <p:nvSpPr>
          <p:cNvPr id="225" name="Freeform 224"/>
          <p:cNvSpPr/>
          <p:nvPr/>
        </p:nvSpPr>
        <p:spPr>
          <a:xfrm flipH="1">
            <a:off x="847725" y="5280025"/>
            <a:ext cx="160338" cy="492125"/>
          </a:xfrm>
          <a:custGeom>
            <a:avLst/>
            <a:gdLst>
              <a:gd name="connsiteX0" fmla="*/ 0 w 0"/>
              <a:gd name="connsiteY0" fmla="*/ 1028700 h 1028700"/>
              <a:gd name="connsiteX1" fmla="*/ 0 w 0"/>
              <a:gd name="connsiteY1" fmla="*/ 0 h 1028700"/>
            </a:gdLst>
            <a:ahLst/>
            <a:cxnLst>
              <a:cxn ang="0">
                <a:pos x="connsiteX0" y="connsiteY0"/>
              </a:cxn>
              <a:cxn ang="0">
                <a:pos x="connsiteX1" y="connsiteY1"/>
              </a:cxn>
            </a:cxnLst>
            <a:rect l="l" t="t" r="r" b="b"/>
            <a:pathLst>
              <a:path h="1028700">
                <a:moveTo>
                  <a:pt x="0" y="1028700"/>
                </a:moveTo>
                <a:lnTo>
                  <a:pt x="0" y="0"/>
                </a:lnTo>
              </a:path>
            </a:pathLst>
          </a:custGeom>
          <a:ln w="50800">
            <a:solidFill>
              <a:srgbClr val="2F5376"/>
            </a:solidFill>
            <a:headEnd type="none" w="med" len="sm"/>
            <a:tailEnd type="none" w="med" len="sm"/>
          </a:ln>
          <a:effectLst/>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grpSp>
        <p:nvGrpSpPr>
          <p:cNvPr id="31819" name="Group 500"/>
          <p:cNvGrpSpPr>
            <a:grpSpLocks/>
          </p:cNvGrpSpPr>
          <p:nvPr/>
        </p:nvGrpSpPr>
        <p:grpSpPr bwMode="auto">
          <a:xfrm>
            <a:off x="879475" y="5791200"/>
            <a:ext cx="304800" cy="304800"/>
            <a:chOff x="1680" y="3840"/>
            <a:chExt cx="192" cy="192"/>
          </a:xfrm>
        </p:grpSpPr>
        <p:sp>
          <p:nvSpPr>
            <p:cNvPr id="232" name="Oval 499"/>
            <p:cNvSpPr>
              <a:spLocks noChangeArrowheads="1"/>
            </p:cNvSpPr>
            <p:nvPr/>
          </p:nvSpPr>
          <p:spPr bwMode="auto">
            <a:xfrm>
              <a:off x="1680" y="3840"/>
              <a:ext cx="192" cy="192"/>
            </a:xfrm>
            <a:prstGeom prst="ellipse">
              <a:avLst/>
            </a:prstGeom>
            <a:solidFill>
              <a:srgbClr val="F79646"/>
            </a:solidFill>
            <a:ln w="25400">
              <a:solidFill>
                <a:srgbClr val="FFFFFF"/>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spAutoFit/>
            </a:bodyPr>
            <a:lstStyle/>
            <a:p>
              <a:pPr>
                <a:defRPr/>
              </a:pPr>
              <a:endParaRPr lang="en-US">
                <a:solidFill>
                  <a:schemeClr val="hlink"/>
                </a:solidFill>
                <a:ea typeface="ヒラギノ角ゴ Pro W3"/>
                <a:cs typeface="ヒラギノ角ゴ Pro W3"/>
              </a:endParaRPr>
            </a:p>
          </p:txBody>
        </p:sp>
        <p:sp>
          <p:nvSpPr>
            <p:cNvPr id="31824" name="Rectangle 1140"/>
            <p:cNvSpPr>
              <a:spLocks noChangeArrowheads="1"/>
            </p:cNvSpPr>
            <p:nvPr/>
          </p:nvSpPr>
          <p:spPr bwMode="auto">
            <a:xfrm>
              <a:off x="1695" y="3874"/>
              <a:ext cx="162" cy="124"/>
            </a:xfrm>
            <a:prstGeom prst="rect">
              <a:avLst/>
            </a:prstGeom>
            <a:noFill/>
            <a:ln w="25400">
              <a:noFill/>
              <a:miter lim="800000"/>
              <a:headEnd/>
              <a:tailEnd/>
            </a:ln>
          </p:spPr>
          <p:txBody>
            <a:bodyPr wrap="none" lIns="0" tIns="0" rIns="0" bIns="0" anchor="ctr"/>
            <a:lstStyle/>
            <a:p>
              <a:pPr algn="ctr"/>
              <a:r>
                <a:rPr lang="en-US">
                  <a:solidFill>
                    <a:schemeClr val="bg1"/>
                  </a:solidFill>
                  <a:ea typeface="ヒラギノ角ゴ Pro W3"/>
                  <a:cs typeface="ヒラギノ角ゴ Pro W3"/>
                </a:rPr>
                <a:t>A</a:t>
              </a:r>
            </a:p>
          </p:txBody>
        </p:sp>
      </p:grpSp>
      <p:pic>
        <p:nvPicPr>
          <p:cNvPr id="218" name="Picture 413" descr="stopwatch"/>
          <p:cNvPicPr>
            <a:picLocks noChangeAspect="1" noChangeArrowheads="1"/>
          </p:cNvPicPr>
          <p:nvPr/>
        </p:nvPicPr>
        <p:blipFill>
          <a:blip r:embed="rId9" cstate="print"/>
          <a:srcRect/>
          <a:stretch>
            <a:fillRect/>
          </a:stretch>
        </p:blipFill>
        <p:spPr bwMode="auto">
          <a:xfrm>
            <a:off x="1049338" y="4724400"/>
            <a:ext cx="504825" cy="5715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228"/>
                                        </p:tgtEl>
                                      </p:cBhvr>
                                    </p:animEffect>
                                    <p:set>
                                      <p:cBhvr>
                                        <p:cTn id="7" dur="1" fill="hold">
                                          <p:stCondLst>
                                            <p:cond delay="499"/>
                                          </p:stCondLst>
                                        </p:cTn>
                                        <p:tgtEl>
                                          <p:spTgt spid="228"/>
                                        </p:tgtEl>
                                        <p:attrNameLst>
                                          <p:attrName>style.visibility</p:attrName>
                                        </p:attrNameLst>
                                      </p:cBhvr>
                                      <p:to>
                                        <p:strVal val="hidden"/>
                                      </p:to>
                                    </p:set>
                                  </p:childTnLst>
                                </p:cTn>
                              </p:par>
                              <p:par>
                                <p:cTn id="8" presetID="14" presetClass="exit" presetSubtype="10" fill="hold" nodeType="withEffect">
                                  <p:stCondLst>
                                    <p:cond delay="0"/>
                                  </p:stCondLst>
                                  <p:childTnLst>
                                    <p:animEffect transition="out" filter="randombar(horizontal)">
                                      <p:cBhvr>
                                        <p:cTn id="9" dur="500"/>
                                        <p:tgtEl>
                                          <p:spTgt spid="236"/>
                                        </p:tgtEl>
                                      </p:cBhvr>
                                    </p:animEffect>
                                    <p:set>
                                      <p:cBhvr>
                                        <p:cTn id="10" dur="1" fill="hold">
                                          <p:stCondLst>
                                            <p:cond delay="499"/>
                                          </p:stCondLst>
                                        </p:cTn>
                                        <p:tgtEl>
                                          <p:spTgt spid="236"/>
                                        </p:tgtEl>
                                        <p:attrNameLst>
                                          <p:attrName>style.visibility</p:attrName>
                                        </p:attrNameLst>
                                      </p:cBhvr>
                                      <p:to>
                                        <p:strVal val="hidden"/>
                                      </p:to>
                                    </p:set>
                                  </p:childTnLst>
                                </p:cTn>
                              </p:par>
                              <p:par>
                                <p:cTn id="11" presetID="14" presetClass="exit" presetSubtype="10" fill="hold" nodeType="withEffect">
                                  <p:stCondLst>
                                    <p:cond delay="0"/>
                                  </p:stCondLst>
                                  <p:childTnLst>
                                    <p:animEffect transition="out" filter="randombar(horizontal)">
                                      <p:cBhvr>
                                        <p:cTn id="12" dur="500"/>
                                        <p:tgtEl>
                                          <p:spTgt spid="237"/>
                                        </p:tgtEl>
                                      </p:cBhvr>
                                    </p:animEffect>
                                    <p:set>
                                      <p:cBhvr>
                                        <p:cTn id="13" dur="1" fill="hold">
                                          <p:stCondLst>
                                            <p:cond delay="499"/>
                                          </p:stCondLst>
                                        </p:cTn>
                                        <p:tgtEl>
                                          <p:spTgt spid="237"/>
                                        </p:tgtEl>
                                        <p:attrNameLst>
                                          <p:attrName>style.visibility</p:attrName>
                                        </p:attrNameLst>
                                      </p:cBhvr>
                                      <p:to>
                                        <p:strVal val="hidden"/>
                                      </p:to>
                                    </p:set>
                                  </p:childTnLst>
                                </p:cTn>
                              </p:par>
                              <p:par>
                                <p:cTn id="14" presetID="14" presetClass="exit" presetSubtype="10" fill="hold" nodeType="withEffect">
                                  <p:stCondLst>
                                    <p:cond delay="0"/>
                                  </p:stCondLst>
                                  <p:childTnLst>
                                    <p:animEffect transition="out" filter="randombar(horizontal)">
                                      <p:cBhvr>
                                        <p:cTn id="15" dur="500"/>
                                        <p:tgtEl>
                                          <p:spTgt spid="238"/>
                                        </p:tgtEl>
                                      </p:cBhvr>
                                    </p:animEffect>
                                    <p:set>
                                      <p:cBhvr>
                                        <p:cTn id="16" dur="1" fill="hold">
                                          <p:stCondLst>
                                            <p:cond delay="499"/>
                                          </p:stCondLst>
                                        </p:cTn>
                                        <p:tgtEl>
                                          <p:spTgt spid="238"/>
                                        </p:tgtEl>
                                        <p:attrNameLst>
                                          <p:attrName>style.visibility</p:attrName>
                                        </p:attrNameLst>
                                      </p:cBhvr>
                                      <p:to>
                                        <p:strVal val="hidden"/>
                                      </p:to>
                                    </p:set>
                                  </p:childTnLst>
                                </p:cTn>
                              </p:par>
                              <p:par>
                                <p:cTn id="17" presetID="14" presetClass="exit" presetSubtype="10" fill="hold" nodeType="withEffect">
                                  <p:stCondLst>
                                    <p:cond delay="0"/>
                                  </p:stCondLst>
                                  <p:childTnLst>
                                    <p:animEffect transition="out" filter="randombar(horizontal)">
                                      <p:cBhvr>
                                        <p:cTn id="18" dur="500"/>
                                        <p:tgtEl>
                                          <p:spTgt spid="239"/>
                                        </p:tgtEl>
                                      </p:cBhvr>
                                    </p:animEffect>
                                    <p:set>
                                      <p:cBhvr>
                                        <p:cTn id="19" dur="1" fill="hold">
                                          <p:stCondLst>
                                            <p:cond delay="499"/>
                                          </p:stCondLst>
                                        </p:cTn>
                                        <p:tgtEl>
                                          <p:spTgt spid="239"/>
                                        </p:tgtEl>
                                        <p:attrNameLst>
                                          <p:attrName>style.visibility</p:attrName>
                                        </p:attrNameLst>
                                      </p:cBhvr>
                                      <p:to>
                                        <p:strVal val="hidden"/>
                                      </p:to>
                                    </p:set>
                                  </p:childTnLst>
                                </p:cTn>
                              </p:par>
                              <p:par>
                                <p:cTn id="20" presetID="14" presetClass="exit" presetSubtype="10" fill="hold" nodeType="withEffect">
                                  <p:stCondLst>
                                    <p:cond delay="0"/>
                                  </p:stCondLst>
                                  <p:childTnLst>
                                    <p:animEffect transition="out" filter="randombar(horizontal)">
                                      <p:cBhvr>
                                        <p:cTn id="21" dur="500"/>
                                        <p:tgtEl>
                                          <p:spTgt spid="240"/>
                                        </p:tgtEl>
                                      </p:cBhvr>
                                    </p:animEffect>
                                    <p:set>
                                      <p:cBhvr>
                                        <p:cTn id="22" dur="1" fill="hold">
                                          <p:stCondLst>
                                            <p:cond delay="499"/>
                                          </p:stCondLst>
                                        </p:cTn>
                                        <p:tgtEl>
                                          <p:spTgt spid="240"/>
                                        </p:tgtEl>
                                        <p:attrNameLst>
                                          <p:attrName>style.visibility</p:attrName>
                                        </p:attrNameLst>
                                      </p:cBhvr>
                                      <p:to>
                                        <p:strVal val="hidden"/>
                                      </p:to>
                                    </p:set>
                                  </p:childTnLst>
                                </p:cTn>
                              </p:par>
                              <p:par>
                                <p:cTn id="23" presetID="14" presetClass="exit" presetSubtype="10" fill="hold" nodeType="withEffect">
                                  <p:stCondLst>
                                    <p:cond delay="0"/>
                                  </p:stCondLst>
                                  <p:childTnLst>
                                    <p:animEffect transition="out" filter="randombar(horizontal)">
                                      <p:cBhvr>
                                        <p:cTn id="24" dur="500"/>
                                        <p:tgtEl>
                                          <p:spTgt spid="241"/>
                                        </p:tgtEl>
                                      </p:cBhvr>
                                    </p:animEffect>
                                    <p:set>
                                      <p:cBhvr>
                                        <p:cTn id="25" dur="1" fill="hold">
                                          <p:stCondLst>
                                            <p:cond delay="499"/>
                                          </p:stCondLst>
                                        </p:cTn>
                                        <p:tgtEl>
                                          <p:spTgt spid="241"/>
                                        </p:tgtEl>
                                        <p:attrNameLst>
                                          <p:attrName>style.visibility</p:attrName>
                                        </p:attrNameLst>
                                      </p:cBhvr>
                                      <p:to>
                                        <p:strVal val="hidden"/>
                                      </p:to>
                                    </p:set>
                                  </p:childTnLst>
                                </p:cTn>
                              </p:par>
                              <p:par>
                                <p:cTn id="26" presetID="14" presetClass="exit" presetSubtype="10" fill="hold" nodeType="withEffect">
                                  <p:stCondLst>
                                    <p:cond delay="0"/>
                                  </p:stCondLst>
                                  <p:childTnLst>
                                    <p:animEffect transition="out" filter="randombar(horizontal)">
                                      <p:cBhvr>
                                        <p:cTn id="27" dur="500"/>
                                        <p:tgtEl>
                                          <p:spTgt spid="242"/>
                                        </p:tgtEl>
                                      </p:cBhvr>
                                    </p:animEffect>
                                    <p:set>
                                      <p:cBhvr>
                                        <p:cTn id="28" dur="1" fill="hold">
                                          <p:stCondLst>
                                            <p:cond delay="499"/>
                                          </p:stCondLst>
                                        </p:cTn>
                                        <p:tgtEl>
                                          <p:spTgt spid="242"/>
                                        </p:tgtEl>
                                        <p:attrNameLst>
                                          <p:attrName>style.visibility</p:attrName>
                                        </p:attrNameLst>
                                      </p:cBhvr>
                                      <p:to>
                                        <p:strVal val="hidden"/>
                                      </p:to>
                                    </p:set>
                                  </p:childTnLst>
                                </p:cTn>
                              </p:par>
                              <p:par>
                                <p:cTn id="29" presetID="14" presetClass="entr" presetSubtype="10" fill="hold" nodeType="withEffect">
                                  <p:stCondLst>
                                    <p:cond delay="0"/>
                                  </p:stCondLst>
                                  <p:childTnLst>
                                    <p:set>
                                      <p:cBhvr>
                                        <p:cTn id="30" dur="1" fill="hold">
                                          <p:stCondLst>
                                            <p:cond delay="0"/>
                                          </p:stCondLst>
                                        </p:cTn>
                                        <p:tgtEl>
                                          <p:spTgt spid="198"/>
                                        </p:tgtEl>
                                        <p:attrNameLst>
                                          <p:attrName>style.visibility</p:attrName>
                                        </p:attrNameLst>
                                      </p:cBhvr>
                                      <p:to>
                                        <p:strVal val="visible"/>
                                      </p:to>
                                    </p:set>
                                    <p:animEffect transition="in" filter="randombar(horizontal)">
                                      <p:cBhvr>
                                        <p:cTn id="31" dur="500"/>
                                        <p:tgtEl>
                                          <p:spTgt spid="198"/>
                                        </p:tgtEl>
                                      </p:cBhvr>
                                    </p:animEffect>
                                  </p:childTnLst>
                                </p:cTn>
                              </p:par>
                            </p:childTnLst>
                          </p:cTn>
                        </p:par>
                        <p:par>
                          <p:cTn id="32" fill="hold">
                            <p:stCondLst>
                              <p:cond delay="500"/>
                            </p:stCondLst>
                            <p:childTnLst>
                              <p:par>
                                <p:cTn id="33" presetID="14" presetClass="entr" presetSubtype="10" fill="hold" nodeType="afterEffect">
                                  <p:stCondLst>
                                    <p:cond delay="0"/>
                                  </p:stCondLst>
                                  <p:childTnLst>
                                    <p:set>
                                      <p:cBhvr>
                                        <p:cTn id="34" dur="1" fill="hold">
                                          <p:stCondLst>
                                            <p:cond delay="0"/>
                                          </p:stCondLst>
                                        </p:cTn>
                                        <p:tgtEl>
                                          <p:spTgt spid="197"/>
                                        </p:tgtEl>
                                        <p:attrNameLst>
                                          <p:attrName>style.visibility</p:attrName>
                                        </p:attrNameLst>
                                      </p:cBhvr>
                                      <p:to>
                                        <p:strVal val="visible"/>
                                      </p:to>
                                    </p:set>
                                    <p:animEffect transition="in" filter="randombar(horizontal)">
                                      <p:cBhvr>
                                        <p:cTn id="35" dur="500"/>
                                        <p:tgtEl>
                                          <p:spTgt spid="197"/>
                                        </p:tgtEl>
                                      </p:cBhvr>
                                    </p:animEffect>
                                  </p:childTnLst>
                                </p:cTn>
                              </p:par>
                            </p:childTnLst>
                          </p:cTn>
                        </p:par>
                      </p:childTnLst>
                    </p:cTn>
                  </p:par>
                  <p:par>
                    <p:cTn id="36" fill="hold">
                      <p:stCondLst>
                        <p:cond delay="indefinite"/>
                      </p:stCondLst>
                      <p:childTnLst>
                        <p:par>
                          <p:cTn id="37" fill="hold">
                            <p:stCondLst>
                              <p:cond delay="0"/>
                            </p:stCondLst>
                            <p:childTnLst>
                              <p:par>
                                <p:cTn id="38" presetID="17" presetClass="entr" presetSubtype="1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p:cTn id="40" dur="1000" fill="hold"/>
                                        <p:tgtEl>
                                          <p:spTgt spid="3"/>
                                        </p:tgtEl>
                                        <p:attrNameLst>
                                          <p:attrName>ppt_w</p:attrName>
                                        </p:attrNameLst>
                                      </p:cBhvr>
                                      <p:tavLst>
                                        <p:tav tm="0">
                                          <p:val>
                                            <p:fltVal val="0"/>
                                          </p:val>
                                        </p:tav>
                                        <p:tav tm="100000">
                                          <p:val>
                                            <p:strVal val="#ppt_w"/>
                                          </p:val>
                                        </p:tav>
                                      </p:tavLst>
                                    </p:anim>
                                    <p:anim calcmode="lin" valueType="num">
                                      <p:cBhvr>
                                        <p:cTn id="41" dur="1000" fill="hold"/>
                                        <p:tgtEl>
                                          <p:spTgt spid="3"/>
                                        </p:tgtEl>
                                        <p:attrNameLst>
                                          <p:attrName>ppt_h</p:attrName>
                                        </p:attrNameLst>
                                      </p:cBhvr>
                                      <p:tavLst>
                                        <p:tav tm="0">
                                          <p:val>
                                            <p:strVal val="#ppt_h"/>
                                          </p:val>
                                        </p:tav>
                                        <p:tav tm="100000">
                                          <p:val>
                                            <p:strVal val="#ppt_h"/>
                                          </p:val>
                                        </p:tav>
                                      </p:tavLst>
                                    </p:anim>
                                  </p:childTnLst>
                                </p:cTn>
                              </p:par>
                              <p:par>
                                <p:cTn id="42" presetID="10" presetClass="entr" presetSubtype="0" fill="hold" grpId="0" nodeType="withEffect">
                                  <p:stCondLst>
                                    <p:cond delay="0"/>
                                  </p:stCondLst>
                                  <p:childTnLst>
                                    <p:set>
                                      <p:cBhvr>
                                        <p:cTn id="43" dur="1" fill="hold">
                                          <p:stCondLst>
                                            <p:cond delay="0"/>
                                          </p:stCondLst>
                                        </p:cTn>
                                        <p:tgtEl>
                                          <p:spTgt spid="1945783"/>
                                        </p:tgtEl>
                                        <p:attrNameLst>
                                          <p:attrName>style.visibility</p:attrName>
                                        </p:attrNameLst>
                                      </p:cBhvr>
                                      <p:to>
                                        <p:strVal val="visible"/>
                                      </p:to>
                                    </p:set>
                                    <p:animEffect transition="in" filter="fade">
                                      <p:cBhvr>
                                        <p:cTn id="44" dur="2000"/>
                                        <p:tgtEl>
                                          <p:spTgt spid="1945783"/>
                                        </p:tgtEl>
                                      </p:cBhvr>
                                    </p:animEffect>
                                  </p:childTnLst>
                                </p:cTn>
                              </p:par>
                              <p:par>
                                <p:cTn id="45" presetID="14" presetClass="entr" presetSubtype="1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randombar(horizontal)">
                                      <p:cBhvr>
                                        <p:cTn id="47" dur="500"/>
                                        <p:tgtEl>
                                          <p:spTgt spid="3"/>
                                        </p:tgtEl>
                                      </p:cBhvr>
                                    </p:animEffect>
                                  </p:childTnLst>
                                </p:cTn>
                              </p:par>
                              <p:par>
                                <p:cTn id="48" presetID="17" presetClass="entr" presetSubtype="10" fill="hold" nodeType="withEffect">
                                  <p:stCondLst>
                                    <p:cond delay="0"/>
                                  </p:stCondLst>
                                  <p:childTnLst>
                                    <p:set>
                                      <p:cBhvr>
                                        <p:cTn id="49" dur="1" fill="hold">
                                          <p:stCondLst>
                                            <p:cond delay="0"/>
                                          </p:stCondLst>
                                        </p:cTn>
                                        <p:tgtEl>
                                          <p:spTgt spid="243"/>
                                        </p:tgtEl>
                                        <p:attrNameLst>
                                          <p:attrName>style.visibility</p:attrName>
                                        </p:attrNameLst>
                                      </p:cBhvr>
                                      <p:to>
                                        <p:strVal val="visible"/>
                                      </p:to>
                                    </p:set>
                                    <p:anim calcmode="lin" valueType="num">
                                      <p:cBhvr>
                                        <p:cTn id="50" dur="1000" fill="hold"/>
                                        <p:tgtEl>
                                          <p:spTgt spid="243"/>
                                        </p:tgtEl>
                                        <p:attrNameLst>
                                          <p:attrName>ppt_w</p:attrName>
                                        </p:attrNameLst>
                                      </p:cBhvr>
                                      <p:tavLst>
                                        <p:tav tm="0">
                                          <p:val>
                                            <p:fltVal val="0"/>
                                          </p:val>
                                        </p:tav>
                                        <p:tav tm="100000">
                                          <p:val>
                                            <p:strVal val="#ppt_w"/>
                                          </p:val>
                                        </p:tav>
                                      </p:tavLst>
                                    </p:anim>
                                    <p:anim calcmode="lin" valueType="num">
                                      <p:cBhvr>
                                        <p:cTn id="51" dur="1000" fill="hold"/>
                                        <p:tgtEl>
                                          <p:spTgt spid="243"/>
                                        </p:tgtEl>
                                        <p:attrNameLst>
                                          <p:attrName>ppt_h</p:attrName>
                                        </p:attrNameLst>
                                      </p:cBhvr>
                                      <p:tavLst>
                                        <p:tav tm="0">
                                          <p:val>
                                            <p:strVal val="#ppt_h"/>
                                          </p:val>
                                        </p:tav>
                                        <p:tav tm="100000">
                                          <p:val>
                                            <p:strVal val="#ppt_h"/>
                                          </p:val>
                                        </p:tav>
                                      </p:tavLst>
                                    </p:anim>
                                  </p:childTnLst>
                                </p:cTn>
                              </p:par>
                              <p:par>
                                <p:cTn id="52" presetID="14" presetClass="entr" presetSubtype="10" fill="hold" nodeType="withEffect">
                                  <p:stCondLst>
                                    <p:cond delay="0"/>
                                  </p:stCondLst>
                                  <p:childTnLst>
                                    <p:set>
                                      <p:cBhvr>
                                        <p:cTn id="53" dur="1" fill="hold">
                                          <p:stCondLst>
                                            <p:cond delay="0"/>
                                          </p:stCondLst>
                                        </p:cTn>
                                        <p:tgtEl>
                                          <p:spTgt spid="243"/>
                                        </p:tgtEl>
                                        <p:attrNameLst>
                                          <p:attrName>style.visibility</p:attrName>
                                        </p:attrNameLst>
                                      </p:cBhvr>
                                      <p:to>
                                        <p:strVal val="visible"/>
                                      </p:to>
                                    </p:set>
                                    <p:animEffect transition="in" filter="randombar(horizontal)">
                                      <p:cBhvr>
                                        <p:cTn id="54" dur="500"/>
                                        <p:tgtEl>
                                          <p:spTgt spid="24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25"/>
                                        </p:tgtEl>
                                        <p:attrNameLst>
                                          <p:attrName>style.visibility</p:attrName>
                                        </p:attrNameLst>
                                      </p:cBhvr>
                                      <p:to>
                                        <p:strVal val="visible"/>
                                      </p:to>
                                    </p:set>
                                    <p:animEffect transition="in" filter="wipe(down)">
                                      <p:cBhvr>
                                        <p:cTn id="59" dur="500"/>
                                        <p:tgtEl>
                                          <p:spTgt spid="225"/>
                                        </p:tgtEl>
                                      </p:cBhvr>
                                    </p:animEffect>
                                  </p:childTnLst>
                                </p:cTn>
                              </p:par>
                            </p:childTnLst>
                          </p:cTn>
                        </p:par>
                        <p:par>
                          <p:cTn id="60" fill="hold">
                            <p:stCondLst>
                              <p:cond delay="500"/>
                            </p:stCondLst>
                            <p:childTnLst>
                              <p:par>
                                <p:cTn id="61" presetID="22" presetClass="entr" presetSubtype="8" fill="hold" nodeType="afterEffect">
                                  <p:stCondLst>
                                    <p:cond delay="0"/>
                                  </p:stCondLst>
                                  <p:childTnLst>
                                    <p:set>
                                      <p:cBhvr>
                                        <p:cTn id="62" dur="1" fill="hold">
                                          <p:stCondLst>
                                            <p:cond delay="0"/>
                                          </p:stCondLst>
                                        </p:cTn>
                                        <p:tgtEl>
                                          <p:spTgt spid="215"/>
                                        </p:tgtEl>
                                        <p:attrNameLst>
                                          <p:attrName>style.visibility</p:attrName>
                                        </p:attrNameLst>
                                      </p:cBhvr>
                                      <p:to>
                                        <p:strVal val="visible"/>
                                      </p:to>
                                    </p:set>
                                    <p:animEffect transition="in" filter="wipe(left)">
                                      <p:cBhvr>
                                        <p:cTn id="63" dur="500"/>
                                        <p:tgtEl>
                                          <p:spTgt spid="215"/>
                                        </p:tgtEl>
                                      </p:cBhvr>
                                    </p:animEffect>
                                  </p:childTnLst>
                                </p:cTn>
                              </p:par>
                            </p:childTnLst>
                          </p:cTn>
                        </p:par>
                        <p:par>
                          <p:cTn id="64" fill="hold">
                            <p:stCondLst>
                              <p:cond delay="1000"/>
                            </p:stCondLst>
                            <p:childTnLst>
                              <p:par>
                                <p:cTn id="65" presetID="22" presetClass="entr" presetSubtype="1" fill="hold" nodeType="afterEffect">
                                  <p:stCondLst>
                                    <p:cond delay="0"/>
                                  </p:stCondLst>
                                  <p:childTnLst>
                                    <p:set>
                                      <p:cBhvr>
                                        <p:cTn id="66" dur="1" fill="hold">
                                          <p:stCondLst>
                                            <p:cond delay="0"/>
                                          </p:stCondLst>
                                        </p:cTn>
                                        <p:tgtEl>
                                          <p:spTgt spid="214"/>
                                        </p:tgtEl>
                                        <p:attrNameLst>
                                          <p:attrName>style.visibility</p:attrName>
                                        </p:attrNameLst>
                                      </p:cBhvr>
                                      <p:to>
                                        <p:strVal val="visible"/>
                                      </p:to>
                                    </p:set>
                                    <p:animEffect transition="in" filter="wipe(up)">
                                      <p:cBhvr>
                                        <p:cTn id="67" dur="500"/>
                                        <p:tgtEl>
                                          <p:spTgt spid="214"/>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218"/>
                                        </p:tgtEl>
                                        <p:attrNameLst>
                                          <p:attrName>style.visibility</p:attrName>
                                        </p:attrNameLst>
                                      </p:cBhvr>
                                      <p:to>
                                        <p:strVal val="visible"/>
                                      </p:to>
                                    </p:set>
                                    <p:animEffect transition="in" filter="checkerboard(across)">
                                      <p:cBhvr>
                                        <p:cTn id="72" dur="500"/>
                                        <p:tgtEl>
                                          <p:spTgt spid="21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1945802"/>
                                        </p:tgtEl>
                                        <p:attrNameLst>
                                          <p:attrName>style.visibility</p:attrName>
                                        </p:attrNameLst>
                                      </p:cBhvr>
                                      <p:to>
                                        <p:strVal val="visible"/>
                                      </p:to>
                                    </p:set>
                                    <p:animEffect transition="in" filter="wipe(left)">
                                      <p:cBhvr>
                                        <p:cTn id="77" dur="500"/>
                                        <p:tgtEl>
                                          <p:spTgt spid="1945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8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309563"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4" name="Rectangle 323"/>
          <p:cNvSpPr/>
          <p:nvPr/>
        </p:nvSpPr>
        <p:spPr>
          <a:xfrm>
            <a:off x="238125"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rPr dirty="0" smtClean="0"/>
              <a:t>mobility</a:t>
            </a:r>
            <a:endParaRPr i="1" dirty="0"/>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6" name="Rectangle 325"/>
          <p:cNvSpPr/>
          <p:nvPr/>
        </p:nvSpPr>
        <p:spPr>
          <a:xfrm>
            <a:off x="-66675" y="4419600"/>
            <a:ext cx="2819400"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
        <p:nvSpPr>
          <p:cNvPr id="334" name="Rectangle 333"/>
          <p:cNvSpPr/>
          <p:nvPr/>
        </p:nvSpPr>
        <p:spPr>
          <a:xfrm>
            <a:off x="6705600"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320" name="Rectangle 319"/>
          <p:cNvSpPr/>
          <p:nvPr/>
        </p:nvSpPr>
        <p:spPr>
          <a:xfrm>
            <a:off x="-66675" y="3254375"/>
            <a:ext cx="2819400"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
        <p:nvSpPr>
          <p:cNvPr id="283" name="Rectangle 282"/>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 name="Rectangle 334"/>
          <p:cNvSpPr/>
          <p:nvPr/>
        </p:nvSpPr>
        <p:spPr>
          <a:xfrm>
            <a:off x="6553200" y="3275013"/>
            <a:ext cx="2514600" cy="687387"/>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1000"/>
                                        <p:tgtEl>
                                          <p:spTgt spid="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3"/>
                                        </p:tgtEl>
                                        <p:attrNameLst>
                                          <p:attrName>style.visibility</p:attrName>
                                        </p:attrNameLst>
                                      </p:cBhvr>
                                      <p:to>
                                        <p:strVal val="visible"/>
                                      </p:to>
                                    </p:set>
                                    <p:animEffect transition="in" filter="fade">
                                      <p:cBhvr>
                                        <p:cTn id="10" dur="1000"/>
                                        <p:tgtEl>
                                          <p:spTgt spid="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 grpId="0" animBg="1"/>
      <p:bldP spid="33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t>NETWORK Requirements for VM mobility</a:t>
            </a:r>
            <a:endParaRPr/>
          </a:p>
        </p:txBody>
      </p:sp>
      <p:sp>
        <p:nvSpPr>
          <p:cNvPr id="34819" name="Content Placeholder 4"/>
          <p:cNvSpPr>
            <a:spLocks noGrp="1"/>
          </p:cNvSpPr>
          <p:nvPr>
            <p:ph sz="quarter" idx="10"/>
          </p:nvPr>
        </p:nvSpPr>
        <p:spPr>
          <a:xfrm>
            <a:off x="366713" y="1135063"/>
            <a:ext cx="8229600" cy="4851400"/>
          </a:xfrm>
        </p:spPr>
        <p:txBody>
          <a:bodyPr/>
          <a:lstStyle/>
          <a:p>
            <a:r>
              <a:rPr dirty="0" smtClean="0"/>
              <a:t>IP network with 622 Mbps is required. </a:t>
            </a:r>
          </a:p>
          <a:p>
            <a:r>
              <a:rPr dirty="0" smtClean="0"/>
              <a:t>The maximum latency between the two servers </a:t>
            </a:r>
            <a:br>
              <a:rPr dirty="0" smtClean="0"/>
            </a:br>
            <a:r>
              <a:rPr dirty="0" smtClean="0"/>
              <a:t>&lt; 5 milliseconds (ms). </a:t>
            </a:r>
          </a:p>
          <a:p>
            <a:r>
              <a:rPr dirty="0" smtClean="0"/>
              <a:t>Access to the IP subnet &amp; data storage location</a:t>
            </a:r>
          </a:p>
          <a:p>
            <a:r>
              <a:rPr dirty="0" smtClean="0"/>
              <a:t>Access from </a:t>
            </a:r>
            <a:r>
              <a:rPr dirty="0" err="1" smtClean="0"/>
              <a:t>vCenter</a:t>
            </a:r>
            <a:r>
              <a:rPr dirty="0" smtClean="0"/>
              <a:t> Server and </a:t>
            </a:r>
            <a:r>
              <a:rPr dirty="0" err="1" smtClean="0"/>
              <a:t>vSphere</a:t>
            </a:r>
            <a:r>
              <a:rPr dirty="0" smtClean="0"/>
              <a:t> Client. </a:t>
            </a:r>
          </a:p>
          <a:p>
            <a:r>
              <a:rPr dirty="0" smtClean="0">
                <a:solidFill>
                  <a:schemeClr val="accent3">
                    <a:lumMod val="75000"/>
                  </a:schemeClr>
                </a:solidFill>
              </a:rPr>
              <a:t>Same IP subnet &amp; broadcast domain </a:t>
            </a:r>
          </a:p>
          <a:p>
            <a:pPr lvl="1"/>
            <a:r>
              <a:rPr dirty="0" smtClean="0">
                <a:solidFill>
                  <a:schemeClr val="accent3">
                    <a:lumMod val="75000"/>
                  </a:schemeClr>
                </a:solidFill>
              </a:rPr>
              <a:t>Layer 2 adjacency</a:t>
            </a:r>
          </a:p>
          <a:p>
            <a:pPr lvl="1"/>
            <a:r>
              <a:rPr dirty="0" smtClean="0">
                <a:solidFill>
                  <a:schemeClr val="accent3">
                    <a:lumMod val="75000"/>
                  </a:schemeClr>
                </a:solidFill>
              </a:rPr>
              <a:t>VLAN stretch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get from this session</a:t>
            </a:r>
            <a:endParaRPr lang="en-US" dirty="0"/>
          </a:p>
        </p:txBody>
      </p:sp>
      <p:sp>
        <p:nvSpPr>
          <p:cNvPr id="3" name="Content Placeholder 2"/>
          <p:cNvSpPr>
            <a:spLocks noGrp="1"/>
          </p:cNvSpPr>
          <p:nvPr>
            <p:ph sz="quarter" idx="10"/>
          </p:nvPr>
        </p:nvSpPr>
        <p:spPr/>
        <p:txBody>
          <a:bodyPr/>
          <a:lstStyle/>
          <a:p>
            <a:endParaRPr lang="en-US" dirty="0" smtClean="0"/>
          </a:p>
          <a:p>
            <a:endParaRPr lang="en-US" dirty="0" smtClean="0"/>
          </a:p>
          <a:p>
            <a:r>
              <a:rPr lang="en-US" b="1" dirty="0" smtClean="0"/>
              <a:t>1. Talk:</a:t>
            </a:r>
            <a:r>
              <a:rPr lang="en-US" dirty="0" smtClean="0"/>
              <a:t> about challenges Server Virtualization technologies brings for the data center networks.</a:t>
            </a:r>
          </a:p>
          <a:p>
            <a:r>
              <a:rPr lang="en-US" b="1" dirty="0" smtClean="0"/>
              <a:t>2. Demonstrate: </a:t>
            </a:r>
            <a:r>
              <a:rPr lang="en-US" dirty="0" smtClean="0"/>
              <a:t>standards based approach, where available, to improve the experience and economics in a virtualized environment.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79" name="Rectangle 43"/>
          <p:cNvSpPr>
            <a:spLocks noGrp="1" noChangeArrowheads="1"/>
          </p:cNvSpPr>
          <p:nvPr>
            <p:ph type="title"/>
          </p:nvPr>
        </p:nvSpPr>
        <p:spPr/>
        <p:txBody>
          <a:bodyPr/>
          <a:lstStyle/>
          <a:p>
            <a:pPr>
              <a:defRPr/>
            </a:pPr>
            <a:r>
              <a:t>VM Migration Scenarios</a:t>
            </a:r>
            <a:endParaRPr/>
          </a:p>
        </p:txBody>
      </p:sp>
      <p:grpSp>
        <p:nvGrpSpPr>
          <p:cNvPr id="2" name="Group 85"/>
          <p:cNvGrpSpPr>
            <a:grpSpLocks/>
          </p:cNvGrpSpPr>
          <p:nvPr/>
        </p:nvGrpSpPr>
        <p:grpSpPr bwMode="auto">
          <a:xfrm>
            <a:off x="390525" y="990600"/>
            <a:ext cx="2721061" cy="5105400"/>
            <a:chOff x="390525" y="990600"/>
            <a:chExt cx="2721060" cy="5105399"/>
          </a:xfrm>
        </p:grpSpPr>
        <p:grpSp>
          <p:nvGrpSpPr>
            <p:cNvPr id="35896" name="Group 367"/>
            <p:cNvGrpSpPr>
              <a:grpSpLocks/>
            </p:cNvGrpSpPr>
            <p:nvPr/>
          </p:nvGrpSpPr>
          <p:grpSpPr bwMode="auto">
            <a:xfrm>
              <a:off x="444500" y="990600"/>
              <a:ext cx="2652896" cy="5105399"/>
              <a:chOff x="615950" y="1557338"/>
              <a:chExt cx="2535422" cy="5105399"/>
            </a:xfrm>
          </p:grpSpPr>
          <p:sp>
            <p:nvSpPr>
              <p:cNvPr id="35917" name="TextBox 73"/>
              <p:cNvSpPr txBox="1">
                <a:spLocks noChangeArrowheads="1"/>
              </p:cNvSpPr>
              <p:nvPr/>
            </p:nvSpPr>
            <p:spPr bwMode="auto">
              <a:xfrm>
                <a:off x="615951" y="2234240"/>
                <a:ext cx="2535421" cy="4428497"/>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35918" name="TextBox 75"/>
              <p:cNvSpPr txBox="1">
                <a:spLocks noChangeArrowheads="1"/>
              </p:cNvSpPr>
              <p:nvPr/>
            </p:nvSpPr>
            <p:spPr bwMode="auto">
              <a:xfrm>
                <a:off x="615950" y="1557338"/>
                <a:ext cx="2534925" cy="677108"/>
              </a:xfrm>
              <a:prstGeom prst="rect">
                <a:avLst/>
              </a:prstGeom>
              <a:solidFill>
                <a:srgbClr val="2F5376"/>
              </a:solidFill>
              <a:ln w="9525">
                <a:noFill/>
                <a:miter lim="800000"/>
                <a:headEnd/>
                <a:tailEnd/>
              </a:ln>
            </p:spPr>
            <p:txBody>
              <a:bodyPr lIns="274320" tIns="91440" rIns="182880" bIns="91440" anchor="ctr"/>
              <a:lstStyle/>
              <a:p>
                <a:pPr marL="339725">
                  <a:spcAft>
                    <a:spcPts val="600"/>
                  </a:spcAft>
                  <a:buClr>
                    <a:srgbClr val="4D4D4D"/>
                  </a:buClr>
                </a:pPr>
                <a:endParaRPr lang="en-US" sz="1600">
                  <a:solidFill>
                    <a:schemeClr val="bg1"/>
                  </a:solidFill>
                </a:endParaRPr>
              </a:p>
            </p:txBody>
          </p:sp>
        </p:grpSp>
        <p:pic>
          <p:nvPicPr>
            <p:cNvPr id="35897" name="Rectangle 7"/>
            <p:cNvPicPr>
              <a:picLocks noChangeArrowheads="1"/>
            </p:cNvPicPr>
            <p:nvPr/>
          </p:nvPicPr>
          <p:blipFill>
            <a:blip r:embed="rId3" cstate="print"/>
            <a:srcRect/>
            <a:stretch>
              <a:fillRect/>
            </a:stretch>
          </p:blipFill>
          <p:spPr bwMode="blackWhite">
            <a:xfrm>
              <a:off x="457200" y="3362325"/>
              <a:ext cx="2638425" cy="685800"/>
            </a:xfrm>
            <a:prstGeom prst="rect">
              <a:avLst/>
            </a:prstGeom>
            <a:noFill/>
            <a:ln w="9525">
              <a:noFill/>
              <a:miter lim="800000"/>
              <a:headEnd/>
              <a:tailEnd/>
            </a:ln>
          </p:spPr>
        </p:pic>
        <p:sp>
          <p:nvSpPr>
            <p:cNvPr id="35898" name="Rectangle 16"/>
            <p:cNvSpPr>
              <a:spLocks noChangeArrowheads="1"/>
            </p:cNvSpPr>
            <p:nvPr/>
          </p:nvSpPr>
          <p:spPr bwMode="auto">
            <a:xfrm>
              <a:off x="607969" y="1808202"/>
              <a:ext cx="2325958" cy="246221"/>
            </a:xfrm>
            <a:prstGeom prst="rect">
              <a:avLst/>
            </a:prstGeom>
            <a:noFill/>
            <a:ln w="19050" algn="ctr">
              <a:noFill/>
              <a:miter lim="800000"/>
              <a:headEnd/>
              <a:tailEnd/>
            </a:ln>
          </p:spPr>
          <p:txBody>
            <a:bodyPr wrap="none" lIns="0" tIns="0" rIns="0" bIns="0">
              <a:spAutoFit/>
            </a:bodyPr>
            <a:lstStyle/>
            <a:p>
              <a:pPr algn="ctr"/>
              <a:r>
                <a:rPr lang="en-US" sz="1600">
                  <a:solidFill>
                    <a:srgbClr val="4D4D4D"/>
                  </a:solidFill>
                </a:rPr>
                <a:t>Within Same Data Center</a:t>
              </a:r>
            </a:p>
          </p:txBody>
        </p:sp>
        <p:sp>
          <p:nvSpPr>
            <p:cNvPr id="35899" name="Rectangle 234"/>
            <p:cNvSpPr>
              <a:spLocks noChangeArrowheads="1"/>
            </p:cNvSpPr>
            <p:nvPr/>
          </p:nvSpPr>
          <p:spPr bwMode="auto">
            <a:xfrm>
              <a:off x="390525" y="5495925"/>
              <a:ext cx="927100" cy="136525"/>
            </a:xfrm>
            <a:prstGeom prst="rect">
              <a:avLst/>
            </a:prstGeom>
            <a:noFill/>
            <a:ln w="28575" algn="ctr">
              <a:noFill/>
              <a:miter lim="800000"/>
              <a:headEnd/>
              <a:tailEnd/>
            </a:ln>
          </p:spPr>
          <p:txBody>
            <a:bodyPr lIns="0" tIns="0" rIns="0" bIns="0" anchor="ctr" anchorCtr="1"/>
            <a:lstStyle/>
            <a:p>
              <a:pPr algn="ctr"/>
              <a:r>
                <a:rPr lang="en-US" sz="1000" b="1">
                  <a:solidFill>
                    <a:srgbClr val="000000"/>
                  </a:solidFill>
                </a:rPr>
                <a:t>Rack A</a:t>
              </a:r>
            </a:p>
          </p:txBody>
        </p:sp>
        <p:sp>
          <p:nvSpPr>
            <p:cNvPr id="35900" name="Rectangle 16"/>
            <p:cNvSpPr>
              <a:spLocks noChangeArrowheads="1"/>
            </p:cNvSpPr>
            <p:nvPr/>
          </p:nvSpPr>
          <p:spPr bwMode="auto">
            <a:xfrm>
              <a:off x="513648" y="5684838"/>
              <a:ext cx="2514600" cy="182562"/>
            </a:xfrm>
            <a:prstGeom prst="rect">
              <a:avLst/>
            </a:prstGeom>
            <a:noFill/>
            <a:ln w="19050" algn="ctr">
              <a:noFill/>
              <a:miter lim="800000"/>
              <a:headEnd/>
              <a:tailEnd/>
            </a:ln>
          </p:spPr>
          <p:txBody>
            <a:bodyPr lIns="0" tIns="0" rIns="0" bIns="0">
              <a:spAutoFit/>
            </a:bodyPr>
            <a:lstStyle/>
            <a:p>
              <a:pPr algn="ctr"/>
              <a:r>
                <a:rPr lang="en-US" sz="1200" b="1"/>
                <a:t>Layer 2 domain across racks</a:t>
              </a:r>
            </a:p>
          </p:txBody>
        </p:sp>
        <p:sp>
          <p:nvSpPr>
            <p:cNvPr id="35901" name="Text Box 30"/>
            <p:cNvSpPr txBox="1">
              <a:spLocks noChangeArrowheads="1"/>
            </p:cNvSpPr>
            <p:nvPr/>
          </p:nvSpPr>
          <p:spPr bwMode="auto">
            <a:xfrm>
              <a:off x="853374" y="1143000"/>
              <a:ext cx="1844675" cy="369332"/>
            </a:xfrm>
            <a:prstGeom prst="rect">
              <a:avLst/>
            </a:prstGeom>
            <a:noFill/>
            <a:ln w="9525">
              <a:noFill/>
              <a:miter lim="800000"/>
              <a:headEnd/>
              <a:tailEnd/>
            </a:ln>
          </p:spPr>
          <p:txBody>
            <a:bodyPr>
              <a:spAutoFit/>
            </a:bodyPr>
            <a:lstStyle/>
            <a:p>
              <a:pPr algn="ctr">
                <a:spcBef>
                  <a:spcPct val="50000"/>
                </a:spcBef>
              </a:pPr>
              <a:r>
                <a:rPr lang="en-US" b="1">
                  <a:solidFill>
                    <a:schemeClr val="bg1"/>
                  </a:solidFill>
                </a:rPr>
                <a:t>Scenario #1</a:t>
              </a:r>
            </a:p>
          </p:txBody>
        </p:sp>
        <p:sp>
          <p:nvSpPr>
            <p:cNvPr id="35902" name="Text Box 96"/>
            <p:cNvSpPr txBox="1">
              <a:spLocks noChangeArrowheads="1"/>
            </p:cNvSpPr>
            <p:nvPr/>
          </p:nvSpPr>
          <p:spPr bwMode="auto">
            <a:xfrm>
              <a:off x="452436" y="3220243"/>
              <a:ext cx="2519363" cy="276999"/>
            </a:xfrm>
            <a:prstGeom prst="rect">
              <a:avLst/>
            </a:prstGeom>
            <a:noFill/>
            <a:ln w="9525">
              <a:noFill/>
              <a:miter lim="800000"/>
              <a:headEnd/>
              <a:tailEnd/>
            </a:ln>
          </p:spPr>
          <p:txBody>
            <a:bodyPr wrap="square">
              <a:spAutoFit/>
            </a:bodyPr>
            <a:lstStyle/>
            <a:p>
              <a:pPr>
                <a:spcBef>
                  <a:spcPct val="50000"/>
                </a:spcBef>
              </a:pPr>
              <a:r>
                <a:rPr lang="en-US" sz="1200" b="1" dirty="0" smtClean="0">
                  <a:solidFill>
                    <a:schemeClr val="hlink"/>
                  </a:solidFill>
                </a:rPr>
                <a:t>Clustered Access Switches</a:t>
              </a:r>
              <a:endParaRPr lang="en-US" sz="1200" b="1" dirty="0">
                <a:solidFill>
                  <a:schemeClr val="hlink"/>
                </a:solidFill>
              </a:endParaRPr>
            </a:p>
          </p:txBody>
        </p:sp>
        <p:pic>
          <p:nvPicPr>
            <p:cNvPr id="35904" name="Picture 238" descr="EXSeriesC"/>
            <p:cNvPicPr>
              <a:picLocks noChangeAspect="1" noChangeArrowheads="1"/>
            </p:cNvPicPr>
            <p:nvPr/>
          </p:nvPicPr>
          <p:blipFill>
            <a:blip r:embed="rId4" cstate="print"/>
            <a:srcRect/>
            <a:stretch>
              <a:fillRect/>
            </a:stretch>
          </p:blipFill>
          <p:spPr bwMode="auto">
            <a:xfrm>
              <a:off x="2343150" y="3514725"/>
              <a:ext cx="663740" cy="128588"/>
            </a:xfrm>
            <a:prstGeom prst="rect">
              <a:avLst/>
            </a:prstGeom>
            <a:noFill/>
            <a:ln w="9525">
              <a:noFill/>
              <a:miter lim="800000"/>
              <a:headEnd/>
              <a:tailEnd/>
            </a:ln>
          </p:spPr>
        </p:pic>
        <p:sp>
          <p:nvSpPr>
            <p:cNvPr id="35905" name="Freeform 86"/>
            <p:cNvSpPr>
              <a:spLocks/>
            </p:cNvSpPr>
            <p:nvPr/>
          </p:nvSpPr>
          <p:spPr bwMode="auto">
            <a:xfrm>
              <a:off x="581025" y="3581400"/>
              <a:ext cx="238125" cy="676275"/>
            </a:xfrm>
            <a:custGeom>
              <a:avLst/>
              <a:gdLst>
                <a:gd name="T0" fmla="*/ 0 w 238125"/>
                <a:gd name="T1" fmla="*/ 0 h 676275"/>
                <a:gd name="T2" fmla="*/ 238125 w 238125"/>
                <a:gd name="T3" fmla="*/ 676275 h 676275"/>
                <a:gd name="T4" fmla="*/ 0 60000 65536"/>
                <a:gd name="T5" fmla="*/ 0 60000 65536"/>
              </a:gdLst>
              <a:ahLst/>
              <a:cxnLst>
                <a:cxn ang="T4">
                  <a:pos x="T0" y="T1"/>
                </a:cxn>
                <a:cxn ang="T5">
                  <a:pos x="T2" y="T3"/>
                </a:cxn>
              </a:cxnLst>
              <a:rect l="0" t="0" r="r" b="b"/>
              <a:pathLst>
                <a:path w="238125" h="676275">
                  <a:moveTo>
                    <a:pt x="0" y="0"/>
                  </a:moveTo>
                  <a:lnTo>
                    <a:pt x="238125" y="676275"/>
                  </a:lnTo>
                </a:path>
              </a:pathLst>
            </a:custGeom>
            <a:noFill/>
            <a:ln w="25400">
              <a:solidFill>
                <a:schemeClr val="hlink"/>
              </a:solidFill>
              <a:round/>
              <a:headEnd/>
              <a:tailEnd/>
            </a:ln>
          </p:spPr>
          <p:txBody>
            <a:bodyPr wrap="none" lIns="0" tIns="0" rIns="0" bIns="0" anchor="ctr"/>
            <a:lstStyle/>
            <a:p>
              <a:endParaRPr lang="en-US"/>
            </a:p>
          </p:txBody>
        </p:sp>
        <p:sp>
          <p:nvSpPr>
            <p:cNvPr id="35906" name="Freeform 87"/>
            <p:cNvSpPr>
              <a:spLocks/>
            </p:cNvSpPr>
            <p:nvPr/>
          </p:nvSpPr>
          <p:spPr bwMode="auto">
            <a:xfrm>
              <a:off x="933450" y="3829050"/>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907"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713843" y="4048125"/>
              <a:ext cx="286282" cy="493712"/>
            </a:xfrm>
            <a:prstGeom prst="rect">
              <a:avLst/>
            </a:prstGeom>
            <a:noFill/>
            <a:ln w="9525">
              <a:noFill/>
              <a:miter lim="800000"/>
              <a:headEnd/>
              <a:tailEnd/>
            </a:ln>
          </p:spPr>
        </p:pic>
        <p:pic>
          <p:nvPicPr>
            <p:cNvPr id="35908" name="Picture 238" descr="EXSeriesC"/>
            <p:cNvPicPr>
              <a:picLocks noChangeAspect="1" noChangeArrowheads="1"/>
            </p:cNvPicPr>
            <p:nvPr/>
          </p:nvPicPr>
          <p:blipFill>
            <a:blip r:embed="rId4" cstate="print"/>
            <a:srcRect/>
            <a:stretch>
              <a:fillRect/>
            </a:stretch>
          </p:blipFill>
          <p:spPr bwMode="auto">
            <a:xfrm>
              <a:off x="533400" y="3514725"/>
              <a:ext cx="663740" cy="128588"/>
            </a:xfrm>
            <a:prstGeom prst="rect">
              <a:avLst/>
            </a:prstGeom>
            <a:noFill/>
            <a:ln w="9525">
              <a:noFill/>
              <a:miter lim="800000"/>
              <a:headEnd/>
              <a:tailEnd/>
            </a:ln>
          </p:spPr>
        </p:pic>
        <p:pic>
          <p:nvPicPr>
            <p:cNvPr id="35909" name="Picture 238" descr="EXSeriesC"/>
            <p:cNvPicPr>
              <a:picLocks noChangeAspect="1" noChangeArrowheads="1"/>
            </p:cNvPicPr>
            <p:nvPr/>
          </p:nvPicPr>
          <p:blipFill>
            <a:blip r:embed="rId4" cstate="print"/>
            <a:srcRect/>
            <a:stretch>
              <a:fillRect/>
            </a:stretch>
          </p:blipFill>
          <p:spPr bwMode="auto">
            <a:xfrm>
              <a:off x="838200" y="3743325"/>
              <a:ext cx="663740" cy="128588"/>
            </a:xfrm>
            <a:prstGeom prst="rect">
              <a:avLst/>
            </a:prstGeom>
            <a:noFill/>
            <a:ln w="9525">
              <a:noFill/>
              <a:miter lim="800000"/>
              <a:headEnd/>
              <a:tailEnd/>
            </a:ln>
          </p:spPr>
        </p:pic>
        <p:sp>
          <p:nvSpPr>
            <p:cNvPr id="35910" name="Freeform 88"/>
            <p:cNvSpPr>
              <a:spLocks/>
            </p:cNvSpPr>
            <p:nvPr/>
          </p:nvSpPr>
          <p:spPr bwMode="auto">
            <a:xfrm>
              <a:off x="2590800" y="3829050"/>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911"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2514068" y="4048125"/>
              <a:ext cx="286282" cy="493712"/>
            </a:xfrm>
            <a:prstGeom prst="rect">
              <a:avLst/>
            </a:prstGeom>
            <a:noFill/>
            <a:ln w="9525">
              <a:noFill/>
              <a:miter lim="800000"/>
              <a:headEnd/>
              <a:tailEnd/>
            </a:ln>
          </p:spPr>
        </p:pic>
        <p:pic>
          <p:nvPicPr>
            <p:cNvPr id="35912" name="Picture 238" descr="EXSeriesC"/>
            <p:cNvPicPr>
              <a:picLocks noChangeAspect="1" noChangeArrowheads="1"/>
            </p:cNvPicPr>
            <p:nvPr/>
          </p:nvPicPr>
          <p:blipFill>
            <a:blip r:embed="rId4" cstate="print"/>
            <a:srcRect/>
            <a:stretch>
              <a:fillRect/>
            </a:stretch>
          </p:blipFill>
          <p:spPr bwMode="auto">
            <a:xfrm>
              <a:off x="1981200" y="3743325"/>
              <a:ext cx="663740" cy="128588"/>
            </a:xfrm>
            <a:prstGeom prst="rect">
              <a:avLst/>
            </a:prstGeom>
            <a:noFill/>
            <a:ln w="9525">
              <a:noFill/>
              <a:miter lim="800000"/>
              <a:headEnd/>
              <a:tailEnd/>
            </a:ln>
          </p:spPr>
        </p:pic>
        <p:sp>
          <p:nvSpPr>
            <p:cNvPr id="90" name="Arc 89"/>
            <p:cNvSpPr/>
            <p:nvPr/>
          </p:nvSpPr>
          <p:spPr>
            <a:xfrm rot="18959391">
              <a:off x="790575" y="3943349"/>
              <a:ext cx="1981199" cy="1981200"/>
            </a:xfrm>
            <a:prstGeom prst="arc">
              <a:avLst/>
            </a:prstGeom>
            <a:ln w="50800">
              <a:solidFill>
                <a:srgbClr val="2F5376"/>
              </a:solidFill>
              <a:headEnd type="none" w="med" len="sm"/>
              <a:tailEnd type="arrow"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dirty="0"/>
            </a:p>
          </p:txBody>
        </p:sp>
        <p:pic>
          <p:nvPicPr>
            <p:cNvPr id="35914" name="Picture 2" descr="C:\Users\User\Desktop\Dog &amp; Pony Show\Juniper\Juniper Template NEW\Juniper Icon Library PNGs\Generic Racks 3.png"/>
            <p:cNvPicPr>
              <a:picLocks noChangeAspect="1" noChangeArrowheads="1"/>
            </p:cNvPicPr>
            <p:nvPr/>
          </p:nvPicPr>
          <p:blipFill>
            <a:blip r:embed="rId6" cstate="print"/>
            <a:srcRect/>
            <a:stretch>
              <a:fillRect/>
            </a:stretch>
          </p:blipFill>
          <p:spPr bwMode="auto">
            <a:xfrm>
              <a:off x="644440" y="4611173"/>
              <a:ext cx="419270" cy="884752"/>
            </a:xfrm>
            <a:prstGeom prst="rect">
              <a:avLst/>
            </a:prstGeom>
            <a:noFill/>
            <a:ln w="9525">
              <a:noFill/>
              <a:miter lim="800000"/>
              <a:headEnd/>
              <a:tailEnd/>
            </a:ln>
          </p:spPr>
        </p:pic>
        <p:sp>
          <p:nvSpPr>
            <p:cNvPr id="35915" name="Rectangle 234"/>
            <p:cNvSpPr>
              <a:spLocks noChangeArrowheads="1"/>
            </p:cNvSpPr>
            <p:nvPr/>
          </p:nvSpPr>
          <p:spPr bwMode="auto">
            <a:xfrm>
              <a:off x="2184485" y="5495925"/>
              <a:ext cx="927100" cy="136525"/>
            </a:xfrm>
            <a:prstGeom prst="rect">
              <a:avLst/>
            </a:prstGeom>
            <a:noFill/>
            <a:ln w="28575" algn="ctr">
              <a:noFill/>
              <a:miter lim="800000"/>
              <a:headEnd/>
              <a:tailEnd/>
            </a:ln>
          </p:spPr>
          <p:txBody>
            <a:bodyPr lIns="0" tIns="0" rIns="0" bIns="0" anchor="ctr" anchorCtr="1"/>
            <a:lstStyle/>
            <a:p>
              <a:pPr algn="ctr"/>
              <a:r>
                <a:rPr lang="en-US" sz="1000" b="1">
                  <a:solidFill>
                    <a:srgbClr val="000000"/>
                  </a:solidFill>
                </a:rPr>
                <a:t>Rack A</a:t>
              </a:r>
            </a:p>
          </p:txBody>
        </p:sp>
        <p:pic>
          <p:nvPicPr>
            <p:cNvPr id="35916" name="Picture 2" descr="C:\Users\User\Desktop\Dog &amp; Pony Show\Juniper\Juniper Template NEW\Juniper Icon Library PNGs\Generic Racks 3.png"/>
            <p:cNvPicPr>
              <a:picLocks noChangeAspect="1" noChangeArrowheads="1"/>
            </p:cNvPicPr>
            <p:nvPr/>
          </p:nvPicPr>
          <p:blipFill>
            <a:blip r:embed="rId6" cstate="print"/>
            <a:srcRect/>
            <a:stretch>
              <a:fillRect/>
            </a:stretch>
          </p:blipFill>
          <p:spPr bwMode="auto">
            <a:xfrm>
              <a:off x="2438400" y="4611173"/>
              <a:ext cx="419270" cy="884752"/>
            </a:xfrm>
            <a:prstGeom prst="rect">
              <a:avLst/>
            </a:prstGeom>
            <a:noFill/>
            <a:ln w="9525">
              <a:noFill/>
              <a:miter lim="800000"/>
              <a:headEnd/>
              <a:tailEnd/>
            </a:ln>
          </p:spPr>
        </p:pic>
      </p:grpSp>
      <p:grpSp>
        <p:nvGrpSpPr>
          <p:cNvPr id="4" name="Group 105"/>
          <p:cNvGrpSpPr>
            <a:grpSpLocks/>
          </p:cNvGrpSpPr>
          <p:nvPr/>
        </p:nvGrpSpPr>
        <p:grpSpPr bwMode="auto">
          <a:xfrm>
            <a:off x="3252788" y="990600"/>
            <a:ext cx="2657971" cy="5105400"/>
            <a:chOff x="3252707" y="990600"/>
            <a:chExt cx="2658048" cy="5105399"/>
          </a:xfrm>
        </p:grpSpPr>
        <p:grpSp>
          <p:nvGrpSpPr>
            <p:cNvPr id="35873" name="Group 92"/>
            <p:cNvGrpSpPr>
              <a:grpSpLocks/>
            </p:cNvGrpSpPr>
            <p:nvPr/>
          </p:nvGrpSpPr>
          <p:grpSpPr bwMode="auto">
            <a:xfrm>
              <a:off x="3252707" y="990600"/>
              <a:ext cx="2658048" cy="5105399"/>
              <a:chOff x="3252707" y="990600"/>
              <a:chExt cx="2658048" cy="5105399"/>
            </a:xfrm>
          </p:grpSpPr>
          <p:sp>
            <p:nvSpPr>
              <p:cNvPr id="35875" name="TextBox 65"/>
              <p:cNvSpPr txBox="1">
                <a:spLocks noChangeArrowheads="1"/>
              </p:cNvSpPr>
              <p:nvPr/>
            </p:nvSpPr>
            <p:spPr bwMode="auto">
              <a:xfrm>
                <a:off x="3257859" y="1667502"/>
                <a:ext cx="2652896" cy="4428497"/>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pic>
            <p:nvPicPr>
              <p:cNvPr id="35876" name="Rectangle 7"/>
              <p:cNvPicPr>
                <a:picLocks noChangeArrowheads="1"/>
              </p:cNvPicPr>
              <p:nvPr/>
            </p:nvPicPr>
            <p:blipFill>
              <a:blip r:embed="rId3" cstate="print"/>
              <a:srcRect/>
              <a:stretch>
                <a:fillRect/>
              </a:stretch>
            </p:blipFill>
            <p:spPr bwMode="blackWhite">
              <a:xfrm>
                <a:off x="3267075" y="3362325"/>
                <a:ext cx="2638425" cy="685800"/>
              </a:xfrm>
              <a:prstGeom prst="rect">
                <a:avLst/>
              </a:prstGeom>
              <a:noFill/>
              <a:ln w="9525">
                <a:noFill/>
                <a:miter lim="800000"/>
                <a:headEnd/>
                <a:tailEnd/>
              </a:ln>
            </p:spPr>
          </p:pic>
          <p:sp>
            <p:nvSpPr>
              <p:cNvPr id="35877" name="TextBox 70"/>
              <p:cNvSpPr txBox="1">
                <a:spLocks noChangeArrowheads="1"/>
              </p:cNvSpPr>
              <p:nvPr/>
            </p:nvSpPr>
            <p:spPr bwMode="auto">
              <a:xfrm>
                <a:off x="3252707" y="990600"/>
                <a:ext cx="2652378" cy="677108"/>
              </a:xfrm>
              <a:prstGeom prst="rect">
                <a:avLst/>
              </a:prstGeom>
              <a:solidFill>
                <a:srgbClr val="2F5376"/>
              </a:solidFill>
              <a:ln w="9525">
                <a:noFill/>
                <a:miter lim="800000"/>
                <a:headEnd/>
                <a:tailEnd/>
              </a:ln>
            </p:spPr>
            <p:txBody>
              <a:bodyPr lIns="274320" tIns="91440" rIns="274320" bIns="91440" anchor="ctr"/>
              <a:lstStyle/>
              <a:p>
                <a:pPr marL="339725">
                  <a:spcAft>
                    <a:spcPts val="600"/>
                  </a:spcAft>
                  <a:buClr>
                    <a:srgbClr val="4D4D4D"/>
                  </a:buClr>
                </a:pPr>
                <a:endParaRPr lang="en-US" sz="1600">
                  <a:solidFill>
                    <a:schemeClr val="bg1"/>
                  </a:solidFill>
                </a:endParaRPr>
              </a:p>
            </p:txBody>
          </p:sp>
          <p:sp>
            <p:nvSpPr>
              <p:cNvPr id="35878" name="Rectangle 16"/>
              <p:cNvSpPr>
                <a:spLocks noChangeArrowheads="1"/>
              </p:cNvSpPr>
              <p:nvPr/>
            </p:nvSpPr>
            <p:spPr bwMode="auto">
              <a:xfrm>
                <a:off x="3325405" y="1808202"/>
                <a:ext cx="2517804" cy="492443"/>
              </a:xfrm>
              <a:prstGeom prst="rect">
                <a:avLst/>
              </a:prstGeom>
              <a:noFill/>
              <a:ln w="19050" algn="ctr">
                <a:noFill/>
                <a:miter lim="800000"/>
                <a:headEnd/>
                <a:tailEnd/>
              </a:ln>
            </p:spPr>
            <p:txBody>
              <a:bodyPr wrap="none" lIns="0" tIns="0" rIns="0" bIns="0">
                <a:spAutoFit/>
              </a:bodyPr>
              <a:lstStyle/>
              <a:p>
                <a:pPr algn="ctr"/>
                <a:r>
                  <a:rPr lang="en-US" sz="1600">
                    <a:solidFill>
                      <a:srgbClr val="4D4D4D"/>
                    </a:solidFill>
                  </a:rPr>
                  <a:t> Data Centers in the same </a:t>
                </a:r>
              </a:p>
              <a:p>
                <a:pPr algn="ctr"/>
                <a:r>
                  <a:rPr lang="en-US" sz="1600">
                    <a:solidFill>
                      <a:srgbClr val="4D4D4D"/>
                    </a:solidFill>
                  </a:rPr>
                  <a:t>City - two different locations</a:t>
                </a:r>
              </a:p>
            </p:txBody>
          </p:sp>
          <p:sp>
            <p:nvSpPr>
              <p:cNvPr id="35879" name="Rectangle 16"/>
              <p:cNvSpPr>
                <a:spLocks noChangeArrowheads="1"/>
              </p:cNvSpPr>
              <p:nvPr/>
            </p:nvSpPr>
            <p:spPr bwMode="auto">
              <a:xfrm>
                <a:off x="3365107" y="5673725"/>
                <a:ext cx="2438400" cy="365125"/>
              </a:xfrm>
              <a:prstGeom prst="rect">
                <a:avLst/>
              </a:prstGeom>
              <a:noFill/>
              <a:ln w="19050" algn="ctr">
                <a:noFill/>
                <a:miter lim="800000"/>
                <a:headEnd/>
                <a:tailEnd/>
              </a:ln>
            </p:spPr>
            <p:txBody>
              <a:bodyPr lIns="0" tIns="0" rIns="0" bIns="0">
                <a:spAutoFit/>
              </a:bodyPr>
              <a:lstStyle/>
              <a:p>
                <a:pPr algn="ctr"/>
                <a:r>
                  <a:rPr lang="en-US" sz="1200" b="1"/>
                  <a:t>Layer 2 domain across </a:t>
                </a:r>
                <a:br>
                  <a:rPr lang="en-US" sz="1200" b="1"/>
                </a:br>
                <a:r>
                  <a:rPr lang="en-US" sz="1200" b="1"/>
                  <a:t>fiber connected data centers</a:t>
                </a:r>
              </a:p>
            </p:txBody>
          </p:sp>
          <p:sp>
            <p:nvSpPr>
              <p:cNvPr id="35880" name="Text Box 31"/>
              <p:cNvSpPr txBox="1">
                <a:spLocks noChangeArrowheads="1"/>
              </p:cNvSpPr>
              <p:nvPr/>
            </p:nvSpPr>
            <p:spPr bwMode="auto">
              <a:xfrm>
                <a:off x="3693865" y="1143000"/>
                <a:ext cx="1770062" cy="369332"/>
              </a:xfrm>
              <a:prstGeom prst="rect">
                <a:avLst/>
              </a:prstGeom>
              <a:noFill/>
              <a:ln w="9525">
                <a:noFill/>
                <a:miter lim="800000"/>
                <a:headEnd/>
                <a:tailEnd/>
              </a:ln>
            </p:spPr>
            <p:txBody>
              <a:bodyPr>
                <a:spAutoFit/>
              </a:bodyPr>
              <a:lstStyle/>
              <a:p>
                <a:pPr algn="ctr">
                  <a:spcBef>
                    <a:spcPct val="50000"/>
                  </a:spcBef>
                </a:pPr>
                <a:r>
                  <a:rPr lang="en-US" b="1">
                    <a:solidFill>
                      <a:schemeClr val="bg1"/>
                    </a:solidFill>
                  </a:rPr>
                  <a:t>Scenario #2</a:t>
                </a:r>
              </a:p>
            </p:txBody>
          </p:sp>
          <p:sp>
            <p:nvSpPr>
              <p:cNvPr id="35881" name="Text Box 97"/>
              <p:cNvSpPr txBox="1">
                <a:spLocks noChangeArrowheads="1"/>
              </p:cNvSpPr>
              <p:nvPr/>
            </p:nvSpPr>
            <p:spPr bwMode="auto">
              <a:xfrm>
                <a:off x="3259667" y="3220243"/>
                <a:ext cx="2531525" cy="276999"/>
              </a:xfrm>
              <a:prstGeom prst="rect">
                <a:avLst/>
              </a:prstGeom>
              <a:noFill/>
              <a:ln w="9525">
                <a:noFill/>
                <a:miter lim="800000"/>
                <a:headEnd/>
                <a:tailEnd/>
              </a:ln>
            </p:spPr>
            <p:txBody>
              <a:bodyPr wrap="square">
                <a:spAutoFit/>
              </a:bodyPr>
              <a:lstStyle/>
              <a:p>
                <a:pPr>
                  <a:spcBef>
                    <a:spcPct val="50000"/>
                  </a:spcBef>
                </a:pPr>
                <a:r>
                  <a:rPr lang="en-US" sz="1200" b="1" dirty="0" smtClean="0">
                    <a:solidFill>
                      <a:schemeClr val="hlink"/>
                    </a:solidFill>
                  </a:rPr>
                  <a:t>Clustered Access Switches</a:t>
                </a:r>
                <a:endParaRPr lang="en-US" sz="1200" b="1" dirty="0">
                  <a:solidFill>
                    <a:schemeClr val="hlink"/>
                  </a:solidFill>
                </a:endParaRPr>
              </a:p>
            </p:txBody>
          </p:sp>
          <p:pic>
            <p:nvPicPr>
              <p:cNvPr id="35883" name="Picture 238" descr="EXSeriesC"/>
              <p:cNvPicPr>
                <a:picLocks noChangeAspect="1" noChangeArrowheads="1"/>
              </p:cNvPicPr>
              <p:nvPr/>
            </p:nvPicPr>
            <p:blipFill>
              <a:blip r:embed="rId4" cstate="print"/>
              <a:srcRect/>
              <a:stretch>
                <a:fillRect/>
              </a:stretch>
            </p:blipFill>
            <p:spPr bwMode="auto">
              <a:xfrm>
                <a:off x="5162550" y="3514725"/>
                <a:ext cx="663740" cy="128588"/>
              </a:xfrm>
              <a:prstGeom prst="rect">
                <a:avLst/>
              </a:prstGeom>
              <a:noFill/>
              <a:ln w="9525">
                <a:noFill/>
                <a:miter lim="800000"/>
                <a:headEnd/>
                <a:tailEnd/>
              </a:ln>
            </p:spPr>
          </p:pic>
          <p:sp>
            <p:nvSpPr>
              <p:cNvPr id="35884" name="Freeform 94"/>
              <p:cNvSpPr>
                <a:spLocks/>
              </p:cNvSpPr>
              <p:nvPr/>
            </p:nvSpPr>
            <p:spPr bwMode="auto">
              <a:xfrm>
                <a:off x="3400425" y="3581400"/>
                <a:ext cx="238125" cy="676275"/>
              </a:xfrm>
              <a:custGeom>
                <a:avLst/>
                <a:gdLst>
                  <a:gd name="T0" fmla="*/ 0 w 238125"/>
                  <a:gd name="T1" fmla="*/ 0 h 676275"/>
                  <a:gd name="T2" fmla="*/ 238125 w 238125"/>
                  <a:gd name="T3" fmla="*/ 676275 h 676275"/>
                  <a:gd name="T4" fmla="*/ 0 60000 65536"/>
                  <a:gd name="T5" fmla="*/ 0 60000 65536"/>
                </a:gdLst>
                <a:ahLst/>
                <a:cxnLst>
                  <a:cxn ang="T4">
                    <a:pos x="T0" y="T1"/>
                  </a:cxn>
                  <a:cxn ang="T5">
                    <a:pos x="T2" y="T3"/>
                  </a:cxn>
                </a:cxnLst>
                <a:rect l="0" t="0" r="r" b="b"/>
                <a:pathLst>
                  <a:path w="238125" h="676275">
                    <a:moveTo>
                      <a:pt x="0" y="0"/>
                    </a:moveTo>
                    <a:lnTo>
                      <a:pt x="238125" y="676275"/>
                    </a:lnTo>
                  </a:path>
                </a:pathLst>
              </a:custGeom>
              <a:noFill/>
              <a:ln w="25400">
                <a:solidFill>
                  <a:schemeClr val="hlink"/>
                </a:solidFill>
                <a:round/>
                <a:headEnd/>
                <a:tailEnd/>
              </a:ln>
            </p:spPr>
            <p:txBody>
              <a:bodyPr wrap="none" lIns="0" tIns="0" rIns="0" bIns="0" anchor="ctr"/>
              <a:lstStyle/>
              <a:p>
                <a:endParaRPr lang="en-US"/>
              </a:p>
            </p:txBody>
          </p:sp>
          <p:sp>
            <p:nvSpPr>
              <p:cNvPr id="35885" name="Freeform 95"/>
              <p:cNvSpPr>
                <a:spLocks/>
              </p:cNvSpPr>
              <p:nvPr/>
            </p:nvSpPr>
            <p:spPr bwMode="auto">
              <a:xfrm>
                <a:off x="3752850" y="3829050"/>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86"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3533243" y="4048125"/>
                <a:ext cx="286282" cy="493712"/>
              </a:xfrm>
              <a:prstGeom prst="rect">
                <a:avLst/>
              </a:prstGeom>
              <a:noFill/>
              <a:ln w="9525">
                <a:noFill/>
                <a:miter lim="800000"/>
                <a:headEnd/>
                <a:tailEnd/>
              </a:ln>
            </p:spPr>
          </p:pic>
          <p:pic>
            <p:nvPicPr>
              <p:cNvPr id="35887" name="Picture 238" descr="EXSeriesC"/>
              <p:cNvPicPr>
                <a:picLocks noChangeAspect="1" noChangeArrowheads="1"/>
              </p:cNvPicPr>
              <p:nvPr/>
            </p:nvPicPr>
            <p:blipFill>
              <a:blip r:embed="rId4" cstate="print"/>
              <a:srcRect/>
              <a:stretch>
                <a:fillRect/>
              </a:stretch>
            </p:blipFill>
            <p:spPr bwMode="auto">
              <a:xfrm>
                <a:off x="3352800" y="3514725"/>
                <a:ext cx="663740" cy="128588"/>
              </a:xfrm>
              <a:prstGeom prst="rect">
                <a:avLst/>
              </a:prstGeom>
              <a:noFill/>
              <a:ln w="9525">
                <a:noFill/>
                <a:miter lim="800000"/>
                <a:headEnd/>
                <a:tailEnd/>
              </a:ln>
            </p:spPr>
          </p:pic>
          <p:pic>
            <p:nvPicPr>
              <p:cNvPr id="35888" name="Picture 238" descr="EXSeriesC"/>
              <p:cNvPicPr>
                <a:picLocks noChangeAspect="1" noChangeArrowheads="1"/>
              </p:cNvPicPr>
              <p:nvPr/>
            </p:nvPicPr>
            <p:blipFill>
              <a:blip r:embed="rId4" cstate="print"/>
              <a:srcRect/>
              <a:stretch>
                <a:fillRect/>
              </a:stretch>
            </p:blipFill>
            <p:spPr bwMode="auto">
              <a:xfrm>
                <a:off x="3657600" y="3743325"/>
                <a:ext cx="663740" cy="128588"/>
              </a:xfrm>
              <a:prstGeom prst="rect">
                <a:avLst/>
              </a:prstGeom>
              <a:noFill/>
              <a:ln w="9525">
                <a:noFill/>
                <a:miter lim="800000"/>
                <a:headEnd/>
                <a:tailEnd/>
              </a:ln>
            </p:spPr>
          </p:pic>
          <p:sp>
            <p:nvSpPr>
              <p:cNvPr id="35889" name="Freeform 99"/>
              <p:cNvSpPr>
                <a:spLocks/>
              </p:cNvSpPr>
              <p:nvPr/>
            </p:nvSpPr>
            <p:spPr bwMode="auto">
              <a:xfrm>
                <a:off x="5410200" y="3829050"/>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90"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5333468" y="4048125"/>
                <a:ext cx="286282" cy="493712"/>
              </a:xfrm>
              <a:prstGeom prst="rect">
                <a:avLst/>
              </a:prstGeom>
              <a:noFill/>
              <a:ln w="9525">
                <a:noFill/>
                <a:miter lim="800000"/>
                <a:headEnd/>
                <a:tailEnd/>
              </a:ln>
            </p:spPr>
          </p:pic>
          <p:pic>
            <p:nvPicPr>
              <p:cNvPr id="35891" name="Picture 238" descr="EXSeriesC"/>
              <p:cNvPicPr>
                <a:picLocks noChangeAspect="1" noChangeArrowheads="1"/>
              </p:cNvPicPr>
              <p:nvPr/>
            </p:nvPicPr>
            <p:blipFill>
              <a:blip r:embed="rId4" cstate="print"/>
              <a:srcRect/>
              <a:stretch>
                <a:fillRect/>
              </a:stretch>
            </p:blipFill>
            <p:spPr bwMode="auto">
              <a:xfrm>
                <a:off x="4800600" y="3743325"/>
                <a:ext cx="663740" cy="128588"/>
              </a:xfrm>
              <a:prstGeom prst="rect">
                <a:avLst/>
              </a:prstGeom>
              <a:noFill/>
              <a:ln w="9525">
                <a:noFill/>
                <a:miter lim="800000"/>
                <a:headEnd/>
                <a:tailEnd/>
              </a:ln>
            </p:spPr>
          </p:pic>
          <p:pic>
            <p:nvPicPr>
              <p:cNvPr id="35892" name="Picture 3" descr="C:\Users\User\Desktop\Dog &amp; Pony Show\Juniper\Juniper Template NEW\Juniper Icon Library PNGs\Datacenter Building.png"/>
              <p:cNvPicPr>
                <a:picLocks noChangeAspect="1" noChangeArrowheads="1"/>
              </p:cNvPicPr>
              <p:nvPr/>
            </p:nvPicPr>
            <p:blipFill>
              <a:blip r:embed="rId7" cstate="print"/>
              <a:srcRect/>
              <a:stretch>
                <a:fillRect/>
              </a:stretch>
            </p:blipFill>
            <p:spPr bwMode="auto">
              <a:xfrm>
                <a:off x="3343275" y="4611173"/>
                <a:ext cx="967936" cy="378156"/>
              </a:xfrm>
              <a:prstGeom prst="rect">
                <a:avLst/>
              </a:prstGeom>
              <a:noFill/>
              <a:ln w="9525">
                <a:noFill/>
                <a:miter lim="800000"/>
                <a:headEnd/>
                <a:tailEnd/>
              </a:ln>
            </p:spPr>
          </p:pic>
          <p:sp>
            <p:nvSpPr>
              <p:cNvPr id="35893" name="Rectangle 234"/>
              <p:cNvSpPr>
                <a:spLocks noChangeArrowheads="1"/>
              </p:cNvSpPr>
              <p:nvPr/>
            </p:nvSpPr>
            <p:spPr bwMode="auto">
              <a:xfrm>
                <a:off x="3363693" y="5000625"/>
                <a:ext cx="927100" cy="136525"/>
              </a:xfrm>
              <a:prstGeom prst="rect">
                <a:avLst/>
              </a:prstGeom>
              <a:noFill/>
              <a:ln w="28575" algn="ctr">
                <a:noFill/>
                <a:miter lim="800000"/>
                <a:headEnd/>
                <a:tailEnd/>
              </a:ln>
            </p:spPr>
            <p:txBody>
              <a:bodyPr lIns="0" tIns="0" rIns="0" bIns="0" anchor="ctr" anchorCtr="1"/>
              <a:lstStyle/>
              <a:p>
                <a:pPr algn="ctr"/>
                <a:r>
                  <a:rPr lang="en-US" sz="1000" b="1">
                    <a:solidFill>
                      <a:srgbClr val="000000"/>
                    </a:solidFill>
                  </a:rPr>
                  <a:t>Data Center</a:t>
                </a:r>
              </a:p>
            </p:txBody>
          </p:sp>
          <p:pic>
            <p:nvPicPr>
              <p:cNvPr id="35894" name="Picture 3" descr="C:\Users\User\Desktop\Dog &amp; Pony Show\Juniper\Juniper Template NEW\Juniper Icon Library PNGs\Datacenter Building.png"/>
              <p:cNvPicPr>
                <a:picLocks noChangeAspect="1" noChangeArrowheads="1"/>
              </p:cNvPicPr>
              <p:nvPr/>
            </p:nvPicPr>
            <p:blipFill>
              <a:blip r:embed="rId7" cstate="print"/>
              <a:srcRect/>
              <a:stretch>
                <a:fillRect/>
              </a:stretch>
            </p:blipFill>
            <p:spPr bwMode="auto">
              <a:xfrm>
                <a:off x="4876800" y="4611173"/>
                <a:ext cx="967936" cy="378156"/>
              </a:xfrm>
              <a:prstGeom prst="rect">
                <a:avLst/>
              </a:prstGeom>
              <a:noFill/>
              <a:ln w="9525">
                <a:noFill/>
                <a:miter lim="800000"/>
                <a:headEnd/>
                <a:tailEnd/>
              </a:ln>
            </p:spPr>
          </p:pic>
          <p:sp>
            <p:nvSpPr>
              <p:cNvPr id="35895" name="Rectangle 234"/>
              <p:cNvSpPr>
                <a:spLocks noChangeArrowheads="1"/>
              </p:cNvSpPr>
              <p:nvPr/>
            </p:nvSpPr>
            <p:spPr bwMode="auto">
              <a:xfrm>
                <a:off x="4897218" y="5000625"/>
                <a:ext cx="927100" cy="136525"/>
              </a:xfrm>
              <a:prstGeom prst="rect">
                <a:avLst/>
              </a:prstGeom>
              <a:noFill/>
              <a:ln w="28575" algn="ctr">
                <a:noFill/>
                <a:miter lim="800000"/>
                <a:headEnd/>
                <a:tailEnd/>
              </a:ln>
            </p:spPr>
            <p:txBody>
              <a:bodyPr lIns="0" tIns="0" rIns="0" bIns="0" anchor="ctr" anchorCtr="1"/>
              <a:lstStyle/>
              <a:p>
                <a:pPr algn="ctr"/>
                <a:r>
                  <a:rPr lang="en-US" sz="1000" b="1">
                    <a:solidFill>
                      <a:srgbClr val="000000"/>
                    </a:solidFill>
                  </a:rPr>
                  <a:t>Data Center</a:t>
                </a:r>
              </a:p>
            </p:txBody>
          </p:sp>
        </p:grpSp>
        <p:sp>
          <p:nvSpPr>
            <p:cNvPr id="144" name="Arc 143"/>
            <p:cNvSpPr/>
            <p:nvPr/>
          </p:nvSpPr>
          <p:spPr>
            <a:xfrm rot="18959391">
              <a:off x="3590854" y="3943349"/>
              <a:ext cx="1981258" cy="1981200"/>
            </a:xfrm>
            <a:prstGeom prst="arc">
              <a:avLst/>
            </a:prstGeom>
            <a:ln w="50800">
              <a:solidFill>
                <a:srgbClr val="2F5376"/>
              </a:solidFill>
              <a:headEnd type="none" w="med" len="sm"/>
              <a:tailEnd type="arrow"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grpSp>
      <p:grpSp>
        <p:nvGrpSpPr>
          <p:cNvPr id="9" name="Group 104"/>
          <p:cNvGrpSpPr>
            <a:grpSpLocks/>
          </p:cNvGrpSpPr>
          <p:nvPr/>
        </p:nvGrpSpPr>
        <p:grpSpPr bwMode="auto">
          <a:xfrm>
            <a:off x="6043613" y="990600"/>
            <a:ext cx="2652732" cy="5105400"/>
            <a:chOff x="6043430" y="990600"/>
            <a:chExt cx="2652896" cy="5105399"/>
          </a:xfrm>
        </p:grpSpPr>
        <p:sp>
          <p:nvSpPr>
            <p:cNvPr id="35846" name="TextBox 64"/>
            <p:cNvSpPr txBox="1">
              <a:spLocks noChangeArrowheads="1"/>
            </p:cNvSpPr>
            <p:nvPr/>
          </p:nvSpPr>
          <p:spPr bwMode="auto">
            <a:xfrm>
              <a:off x="6043430" y="1667502"/>
              <a:ext cx="2652896" cy="4428497"/>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35847" name="TextBox 67"/>
            <p:cNvSpPr txBox="1">
              <a:spLocks noChangeArrowheads="1"/>
            </p:cNvSpPr>
            <p:nvPr/>
          </p:nvSpPr>
          <p:spPr bwMode="auto">
            <a:xfrm>
              <a:off x="6043687" y="990600"/>
              <a:ext cx="2652377" cy="677108"/>
            </a:xfrm>
            <a:prstGeom prst="rect">
              <a:avLst/>
            </a:prstGeom>
            <a:solidFill>
              <a:srgbClr val="2F5376"/>
            </a:solidFill>
            <a:ln w="9525">
              <a:noFill/>
              <a:miter lim="800000"/>
              <a:headEnd/>
              <a:tailEnd/>
            </a:ln>
          </p:spPr>
          <p:txBody>
            <a:bodyPr lIns="274320" tIns="91440" rIns="274320" bIns="91440" anchor="ctr"/>
            <a:lstStyle/>
            <a:p>
              <a:pPr marL="339725">
                <a:spcAft>
                  <a:spcPts val="600"/>
                </a:spcAft>
                <a:buClr>
                  <a:srgbClr val="4D4D4D"/>
                </a:buClr>
              </a:pPr>
              <a:endParaRPr lang="en-US" sz="1600">
                <a:solidFill>
                  <a:schemeClr val="bg1"/>
                </a:solidFill>
              </a:endParaRPr>
            </a:p>
          </p:txBody>
        </p:sp>
        <p:sp>
          <p:nvSpPr>
            <p:cNvPr id="35848" name="Rectangle 16"/>
            <p:cNvSpPr>
              <a:spLocks noChangeArrowheads="1"/>
            </p:cNvSpPr>
            <p:nvPr/>
          </p:nvSpPr>
          <p:spPr bwMode="auto">
            <a:xfrm>
              <a:off x="6303078" y="5669518"/>
              <a:ext cx="2133600" cy="369332"/>
            </a:xfrm>
            <a:prstGeom prst="rect">
              <a:avLst/>
            </a:prstGeom>
            <a:noFill/>
            <a:ln w="19050" algn="ctr">
              <a:noFill/>
              <a:miter lim="800000"/>
              <a:headEnd/>
              <a:tailEnd/>
            </a:ln>
          </p:spPr>
          <p:txBody>
            <a:bodyPr lIns="0" tIns="0" rIns="0" bIns="0">
              <a:spAutoFit/>
            </a:bodyPr>
            <a:lstStyle/>
            <a:p>
              <a:pPr algn="ctr"/>
              <a:r>
                <a:rPr lang="en-US" sz="1200" b="1"/>
                <a:t>Layer 2 domain across </a:t>
              </a:r>
              <a:br>
                <a:rPr lang="en-US" sz="1200" b="1"/>
              </a:br>
              <a:r>
                <a:rPr lang="en-US" sz="1200" b="1"/>
                <a:t>virtual private LAN</a:t>
              </a:r>
            </a:p>
          </p:txBody>
        </p:sp>
        <p:sp>
          <p:nvSpPr>
            <p:cNvPr id="35849" name="Text Box 32"/>
            <p:cNvSpPr txBox="1">
              <a:spLocks noChangeArrowheads="1"/>
            </p:cNvSpPr>
            <p:nvPr/>
          </p:nvSpPr>
          <p:spPr bwMode="auto">
            <a:xfrm>
              <a:off x="6257038" y="1143000"/>
              <a:ext cx="2225675" cy="369332"/>
            </a:xfrm>
            <a:prstGeom prst="rect">
              <a:avLst/>
            </a:prstGeom>
            <a:noFill/>
            <a:ln w="9525">
              <a:noFill/>
              <a:miter lim="800000"/>
              <a:headEnd/>
              <a:tailEnd/>
            </a:ln>
          </p:spPr>
          <p:txBody>
            <a:bodyPr>
              <a:spAutoFit/>
            </a:bodyPr>
            <a:lstStyle/>
            <a:p>
              <a:pPr algn="ctr">
                <a:spcBef>
                  <a:spcPct val="50000"/>
                </a:spcBef>
              </a:pPr>
              <a:r>
                <a:rPr lang="en-US" b="1">
                  <a:solidFill>
                    <a:schemeClr val="bg1"/>
                  </a:solidFill>
                </a:rPr>
                <a:t>Scenario #3</a:t>
              </a:r>
            </a:p>
          </p:txBody>
        </p:sp>
        <p:sp>
          <p:nvSpPr>
            <p:cNvPr id="35850" name="Text Box 98"/>
            <p:cNvSpPr txBox="1">
              <a:spLocks noChangeArrowheads="1"/>
            </p:cNvSpPr>
            <p:nvPr/>
          </p:nvSpPr>
          <p:spPr bwMode="auto">
            <a:xfrm>
              <a:off x="6047467" y="3229768"/>
              <a:ext cx="2334494" cy="276999"/>
            </a:xfrm>
            <a:prstGeom prst="rect">
              <a:avLst/>
            </a:prstGeom>
            <a:noFill/>
            <a:ln w="9525">
              <a:noFill/>
              <a:miter lim="800000"/>
              <a:headEnd/>
              <a:tailEnd/>
            </a:ln>
          </p:spPr>
          <p:txBody>
            <a:bodyPr wrap="square">
              <a:spAutoFit/>
            </a:bodyPr>
            <a:lstStyle/>
            <a:p>
              <a:pPr>
                <a:spcBef>
                  <a:spcPct val="50000"/>
                </a:spcBef>
              </a:pPr>
              <a:r>
                <a:rPr lang="en-US" sz="1200" b="1" dirty="0" smtClean="0">
                  <a:solidFill>
                    <a:schemeClr val="hlink"/>
                  </a:solidFill>
                </a:rPr>
                <a:t>Clustered Access Switches</a:t>
              </a:r>
              <a:endParaRPr lang="en-US" sz="1200" b="1" dirty="0">
                <a:solidFill>
                  <a:schemeClr val="hlink"/>
                </a:solidFill>
              </a:endParaRPr>
            </a:p>
          </p:txBody>
        </p:sp>
        <p:pic>
          <p:nvPicPr>
            <p:cNvPr id="35853" name="Rectangle 7"/>
            <p:cNvPicPr>
              <a:picLocks noChangeArrowheads="1"/>
            </p:cNvPicPr>
            <p:nvPr/>
          </p:nvPicPr>
          <p:blipFill>
            <a:blip r:embed="rId3" cstate="print"/>
            <a:srcRect/>
            <a:stretch>
              <a:fillRect/>
            </a:stretch>
          </p:blipFill>
          <p:spPr bwMode="blackWhite">
            <a:xfrm>
              <a:off x="6048375" y="3371850"/>
              <a:ext cx="2638425" cy="685800"/>
            </a:xfrm>
            <a:prstGeom prst="rect">
              <a:avLst/>
            </a:prstGeom>
            <a:noFill/>
            <a:ln w="9525">
              <a:noFill/>
              <a:miter lim="800000"/>
              <a:headEnd/>
              <a:tailEnd/>
            </a:ln>
          </p:spPr>
        </p:pic>
        <p:pic>
          <p:nvPicPr>
            <p:cNvPr id="35854" name="Picture 238" descr="EXSeriesC"/>
            <p:cNvPicPr>
              <a:picLocks noChangeAspect="1" noChangeArrowheads="1"/>
            </p:cNvPicPr>
            <p:nvPr/>
          </p:nvPicPr>
          <p:blipFill>
            <a:blip r:embed="rId4" cstate="print"/>
            <a:srcRect/>
            <a:stretch>
              <a:fillRect/>
            </a:stretch>
          </p:blipFill>
          <p:spPr bwMode="auto">
            <a:xfrm>
              <a:off x="7934325" y="3524250"/>
              <a:ext cx="663740" cy="128588"/>
            </a:xfrm>
            <a:prstGeom prst="rect">
              <a:avLst/>
            </a:prstGeom>
            <a:noFill/>
            <a:ln w="9525">
              <a:noFill/>
              <a:miter lim="800000"/>
              <a:headEnd/>
              <a:tailEnd/>
            </a:ln>
          </p:spPr>
        </p:pic>
        <p:sp>
          <p:nvSpPr>
            <p:cNvPr id="35855" name="Freeform 131"/>
            <p:cNvSpPr>
              <a:spLocks/>
            </p:cNvSpPr>
            <p:nvPr/>
          </p:nvSpPr>
          <p:spPr bwMode="auto">
            <a:xfrm>
              <a:off x="6172200" y="3590925"/>
              <a:ext cx="238125" cy="676275"/>
            </a:xfrm>
            <a:custGeom>
              <a:avLst/>
              <a:gdLst>
                <a:gd name="T0" fmla="*/ 0 w 238125"/>
                <a:gd name="T1" fmla="*/ 0 h 676275"/>
                <a:gd name="T2" fmla="*/ 238125 w 238125"/>
                <a:gd name="T3" fmla="*/ 676275 h 676275"/>
                <a:gd name="T4" fmla="*/ 0 60000 65536"/>
                <a:gd name="T5" fmla="*/ 0 60000 65536"/>
              </a:gdLst>
              <a:ahLst/>
              <a:cxnLst>
                <a:cxn ang="T4">
                  <a:pos x="T0" y="T1"/>
                </a:cxn>
                <a:cxn ang="T5">
                  <a:pos x="T2" y="T3"/>
                </a:cxn>
              </a:cxnLst>
              <a:rect l="0" t="0" r="r" b="b"/>
              <a:pathLst>
                <a:path w="238125" h="676275">
                  <a:moveTo>
                    <a:pt x="0" y="0"/>
                  </a:moveTo>
                  <a:lnTo>
                    <a:pt x="238125" y="676275"/>
                  </a:lnTo>
                </a:path>
              </a:pathLst>
            </a:custGeom>
            <a:noFill/>
            <a:ln w="25400">
              <a:solidFill>
                <a:schemeClr val="hlink"/>
              </a:solidFill>
              <a:round/>
              <a:headEnd/>
              <a:tailEnd/>
            </a:ln>
          </p:spPr>
          <p:txBody>
            <a:bodyPr wrap="none" lIns="0" tIns="0" rIns="0" bIns="0" anchor="ctr"/>
            <a:lstStyle/>
            <a:p>
              <a:endParaRPr lang="en-US"/>
            </a:p>
          </p:txBody>
        </p:sp>
        <p:sp>
          <p:nvSpPr>
            <p:cNvPr id="35856" name="Freeform 132"/>
            <p:cNvSpPr>
              <a:spLocks/>
            </p:cNvSpPr>
            <p:nvPr/>
          </p:nvSpPr>
          <p:spPr bwMode="auto">
            <a:xfrm>
              <a:off x="6524625" y="3838575"/>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57"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6305018" y="4057650"/>
              <a:ext cx="286282" cy="493712"/>
            </a:xfrm>
            <a:prstGeom prst="rect">
              <a:avLst/>
            </a:prstGeom>
            <a:noFill/>
            <a:ln w="9525">
              <a:noFill/>
              <a:miter lim="800000"/>
              <a:headEnd/>
              <a:tailEnd/>
            </a:ln>
          </p:spPr>
        </p:pic>
        <p:pic>
          <p:nvPicPr>
            <p:cNvPr id="35858" name="Picture 238" descr="EXSeriesC"/>
            <p:cNvPicPr>
              <a:picLocks noChangeAspect="1" noChangeArrowheads="1"/>
            </p:cNvPicPr>
            <p:nvPr/>
          </p:nvPicPr>
          <p:blipFill>
            <a:blip r:embed="rId4" cstate="print"/>
            <a:srcRect/>
            <a:stretch>
              <a:fillRect/>
            </a:stretch>
          </p:blipFill>
          <p:spPr bwMode="auto">
            <a:xfrm>
              <a:off x="6124575" y="3524250"/>
              <a:ext cx="663740" cy="128588"/>
            </a:xfrm>
            <a:prstGeom prst="rect">
              <a:avLst/>
            </a:prstGeom>
            <a:noFill/>
            <a:ln w="9525">
              <a:noFill/>
              <a:miter lim="800000"/>
              <a:headEnd/>
              <a:tailEnd/>
            </a:ln>
          </p:spPr>
        </p:pic>
        <p:pic>
          <p:nvPicPr>
            <p:cNvPr id="35859" name="Picture 238" descr="EXSeriesC"/>
            <p:cNvPicPr>
              <a:picLocks noChangeAspect="1" noChangeArrowheads="1"/>
            </p:cNvPicPr>
            <p:nvPr/>
          </p:nvPicPr>
          <p:blipFill>
            <a:blip r:embed="rId4" cstate="print"/>
            <a:srcRect/>
            <a:stretch>
              <a:fillRect/>
            </a:stretch>
          </p:blipFill>
          <p:spPr bwMode="auto">
            <a:xfrm>
              <a:off x="6429375" y="3752850"/>
              <a:ext cx="663740" cy="128588"/>
            </a:xfrm>
            <a:prstGeom prst="rect">
              <a:avLst/>
            </a:prstGeom>
            <a:noFill/>
            <a:ln w="9525">
              <a:noFill/>
              <a:miter lim="800000"/>
              <a:headEnd/>
              <a:tailEnd/>
            </a:ln>
          </p:spPr>
        </p:pic>
        <p:sp>
          <p:nvSpPr>
            <p:cNvPr id="35860" name="Freeform 136"/>
            <p:cNvSpPr>
              <a:spLocks/>
            </p:cNvSpPr>
            <p:nvPr/>
          </p:nvSpPr>
          <p:spPr bwMode="auto">
            <a:xfrm>
              <a:off x="8181975" y="3838575"/>
              <a:ext cx="0" cy="352425"/>
            </a:xfrm>
            <a:custGeom>
              <a:avLst/>
              <a:gdLst>
                <a:gd name="T0" fmla="*/ 352425 h 352425"/>
                <a:gd name="T1" fmla="*/ 0 h 352425"/>
                <a:gd name="T2" fmla="*/ 0 60000 65536"/>
                <a:gd name="T3" fmla="*/ 0 60000 65536"/>
              </a:gdLst>
              <a:ahLst/>
              <a:cxnLst>
                <a:cxn ang="T2">
                  <a:pos x="0" y="T0"/>
                </a:cxn>
                <a:cxn ang="T3">
                  <a:pos x="0" y="T1"/>
                </a:cxn>
              </a:cxnLst>
              <a:rect l="0" t="0" r="r" b="b"/>
              <a:pathLst>
                <a:path h="352425">
                  <a:moveTo>
                    <a:pt x="0" y="352425"/>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61" name="Picture 1" descr="C:\Users\User\Desktop\Dog &amp; Pony Show\Juniper\Juniper Template NEW\Juniper Icon Library PNGs\Database 1c.png"/>
            <p:cNvPicPr>
              <a:picLocks noChangeAspect="1" noChangeArrowheads="1"/>
            </p:cNvPicPr>
            <p:nvPr/>
          </p:nvPicPr>
          <p:blipFill>
            <a:blip r:embed="rId5" cstate="print"/>
            <a:srcRect/>
            <a:stretch>
              <a:fillRect/>
            </a:stretch>
          </p:blipFill>
          <p:spPr bwMode="auto">
            <a:xfrm>
              <a:off x="8105243" y="4057650"/>
              <a:ext cx="286282" cy="493712"/>
            </a:xfrm>
            <a:prstGeom prst="rect">
              <a:avLst/>
            </a:prstGeom>
            <a:noFill/>
            <a:ln w="9525">
              <a:noFill/>
              <a:miter lim="800000"/>
              <a:headEnd/>
              <a:tailEnd/>
            </a:ln>
          </p:spPr>
        </p:pic>
        <p:pic>
          <p:nvPicPr>
            <p:cNvPr id="35862" name="Picture 238" descr="EXSeriesC"/>
            <p:cNvPicPr>
              <a:picLocks noChangeAspect="1" noChangeArrowheads="1"/>
            </p:cNvPicPr>
            <p:nvPr/>
          </p:nvPicPr>
          <p:blipFill>
            <a:blip r:embed="rId4" cstate="print"/>
            <a:srcRect/>
            <a:stretch>
              <a:fillRect/>
            </a:stretch>
          </p:blipFill>
          <p:spPr bwMode="auto">
            <a:xfrm>
              <a:off x="7572375" y="3752850"/>
              <a:ext cx="663740" cy="128588"/>
            </a:xfrm>
            <a:prstGeom prst="rect">
              <a:avLst/>
            </a:prstGeom>
            <a:noFill/>
            <a:ln w="9525">
              <a:noFill/>
              <a:miter lim="800000"/>
              <a:headEnd/>
              <a:tailEnd/>
            </a:ln>
          </p:spPr>
        </p:pic>
        <p:pic>
          <p:nvPicPr>
            <p:cNvPr id="35863" name="Picture 3" descr="C:\Users\User\Desktop\Dog &amp; Pony Show\Juniper\Juniper Template NEW\Juniper Icon Library PNGs\Datacenter Building.png"/>
            <p:cNvPicPr>
              <a:picLocks noChangeAspect="1" noChangeArrowheads="1"/>
            </p:cNvPicPr>
            <p:nvPr/>
          </p:nvPicPr>
          <p:blipFill>
            <a:blip r:embed="rId7" cstate="print"/>
            <a:srcRect/>
            <a:stretch>
              <a:fillRect/>
            </a:stretch>
          </p:blipFill>
          <p:spPr bwMode="auto">
            <a:xfrm>
              <a:off x="6115050" y="4620698"/>
              <a:ext cx="967936" cy="378156"/>
            </a:xfrm>
            <a:prstGeom prst="rect">
              <a:avLst/>
            </a:prstGeom>
            <a:noFill/>
            <a:ln w="9525">
              <a:noFill/>
              <a:miter lim="800000"/>
              <a:headEnd/>
              <a:tailEnd/>
            </a:ln>
          </p:spPr>
        </p:pic>
        <p:sp>
          <p:nvSpPr>
            <p:cNvPr id="35864" name="Rectangle 234"/>
            <p:cNvSpPr>
              <a:spLocks noChangeArrowheads="1"/>
            </p:cNvSpPr>
            <p:nvPr/>
          </p:nvSpPr>
          <p:spPr bwMode="auto">
            <a:xfrm>
              <a:off x="6135468" y="5010150"/>
              <a:ext cx="927100" cy="136525"/>
            </a:xfrm>
            <a:prstGeom prst="rect">
              <a:avLst/>
            </a:prstGeom>
            <a:noFill/>
            <a:ln w="28575" algn="ctr">
              <a:noFill/>
              <a:miter lim="800000"/>
              <a:headEnd/>
              <a:tailEnd/>
            </a:ln>
          </p:spPr>
          <p:txBody>
            <a:bodyPr lIns="0" tIns="0" rIns="0" bIns="0" anchor="ctr" anchorCtr="1"/>
            <a:lstStyle/>
            <a:p>
              <a:pPr algn="ctr"/>
              <a:r>
                <a:rPr lang="en-US" sz="1000" b="1">
                  <a:solidFill>
                    <a:srgbClr val="000000"/>
                  </a:solidFill>
                </a:rPr>
                <a:t>Data Center</a:t>
              </a:r>
            </a:p>
          </p:txBody>
        </p:sp>
        <p:pic>
          <p:nvPicPr>
            <p:cNvPr id="35865" name="Picture 3" descr="C:\Users\User\Desktop\Dog &amp; Pony Show\Juniper\Juniper Template NEW\Juniper Icon Library PNGs\Datacenter Building.png"/>
            <p:cNvPicPr>
              <a:picLocks noChangeAspect="1" noChangeArrowheads="1"/>
            </p:cNvPicPr>
            <p:nvPr/>
          </p:nvPicPr>
          <p:blipFill>
            <a:blip r:embed="rId7" cstate="print"/>
            <a:srcRect/>
            <a:stretch>
              <a:fillRect/>
            </a:stretch>
          </p:blipFill>
          <p:spPr bwMode="auto">
            <a:xfrm>
              <a:off x="7648575" y="4620698"/>
              <a:ext cx="967936" cy="378156"/>
            </a:xfrm>
            <a:prstGeom prst="rect">
              <a:avLst/>
            </a:prstGeom>
            <a:noFill/>
            <a:ln w="9525">
              <a:noFill/>
              <a:miter lim="800000"/>
              <a:headEnd/>
              <a:tailEnd/>
            </a:ln>
          </p:spPr>
        </p:pic>
        <p:sp>
          <p:nvSpPr>
            <p:cNvPr id="35866" name="Rectangle 234"/>
            <p:cNvSpPr>
              <a:spLocks noChangeArrowheads="1"/>
            </p:cNvSpPr>
            <p:nvPr/>
          </p:nvSpPr>
          <p:spPr bwMode="auto">
            <a:xfrm>
              <a:off x="7668993" y="5010150"/>
              <a:ext cx="927100" cy="136525"/>
            </a:xfrm>
            <a:prstGeom prst="rect">
              <a:avLst/>
            </a:prstGeom>
            <a:noFill/>
            <a:ln w="28575" algn="ctr">
              <a:noFill/>
              <a:miter lim="800000"/>
              <a:headEnd/>
              <a:tailEnd/>
            </a:ln>
          </p:spPr>
          <p:txBody>
            <a:bodyPr lIns="0" tIns="0" rIns="0" bIns="0" anchor="ctr" anchorCtr="1"/>
            <a:lstStyle/>
            <a:p>
              <a:pPr algn="ctr"/>
              <a:r>
                <a:rPr lang="en-US" sz="1000" b="1" dirty="0">
                  <a:solidFill>
                    <a:srgbClr val="000000"/>
                  </a:solidFill>
                </a:rPr>
                <a:t>Data Center</a:t>
              </a:r>
            </a:p>
          </p:txBody>
        </p:sp>
        <p:pic>
          <p:nvPicPr>
            <p:cNvPr id="35867" name="Picture 5" descr="C:\Users\User\Desktop\Dog &amp; Pony Show\Juniper\Juniper Template NEW\Juniper Icon Library PNGs\Network Cloud 1.png"/>
            <p:cNvPicPr>
              <a:picLocks noChangeAspect="1" noChangeArrowheads="1"/>
            </p:cNvPicPr>
            <p:nvPr/>
          </p:nvPicPr>
          <p:blipFill>
            <a:blip r:embed="rId8" cstate="print"/>
            <a:srcRect/>
            <a:stretch>
              <a:fillRect/>
            </a:stretch>
          </p:blipFill>
          <p:spPr bwMode="auto">
            <a:xfrm>
              <a:off x="6858000" y="2286000"/>
              <a:ext cx="1090613" cy="718707"/>
            </a:xfrm>
            <a:prstGeom prst="rect">
              <a:avLst/>
            </a:prstGeom>
            <a:noFill/>
            <a:ln w="9525">
              <a:noFill/>
              <a:miter lim="800000"/>
              <a:headEnd/>
              <a:tailEnd/>
            </a:ln>
          </p:spPr>
        </p:pic>
        <p:sp>
          <p:nvSpPr>
            <p:cNvPr id="35868" name="TextBox 148"/>
            <p:cNvSpPr txBox="1">
              <a:spLocks noChangeArrowheads="1"/>
            </p:cNvSpPr>
            <p:nvPr/>
          </p:nvSpPr>
          <p:spPr bwMode="auto">
            <a:xfrm>
              <a:off x="7022306" y="2514600"/>
              <a:ext cx="762000" cy="307777"/>
            </a:xfrm>
            <a:prstGeom prst="rect">
              <a:avLst/>
            </a:prstGeom>
            <a:noFill/>
            <a:ln w="9525">
              <a:noFill/>
              <a:miter lim="800000"/>
              <a:headEnd/>
              <a:tailEnd/>
            </a:ln>
          </p:spPr>
          <p:txBody>
            <a:bodyPr>
              <a:spAutoFit/>
            </a:bodyPr>
            <a:lstStyle/>
            <a:p>
              <a:pPr algn="ctr"/>
              <a:r>
                <a:rPr lang="en-US" sz="1400" b="1" dirty="0"/>
                <a:t>VPLS</a:t>
              </a:r>
            </a:p>
          </p:txBody>
        </p:sp>
        <p:sp>
          <p:nvSpPr>
            <p:cNvPr id="35869" name="Rectangle 16"/>
            <p:cNvSpPr>
              <a:spLocks noChangeArrowheads="1"/>
            </p:cNvSpPr>
            <p:nvPr/>
          </p:nvSpPr>
          <p:spPr bwMode="auto">
            <a:xfrm>
              <a:off x="6209900" y="1808202"/>
              <a:ext cx="2319956" cy="492443"/>
            </a:xfrm>
            <a:prstGeom prst="rect">
              <a:avLst/>
            </a:prstGeom>
            <a:noFill/>
            <a:ln w="19050" algn="ctr">
              <a:noFill/>
              <a:miter lim="800000"/>
              <a:headEnd/>
              <a:tailEnd/>
            </a:ln>
          </p:spPr>
          <p:txBody>
            <a:bodyPr lIns="0" tIns="0" rIns="0" bIns="0">
              <a:spAutoFit/>
            </a:bodyPr>
            <a:lstStyle/>
            <a:p>
              <a:pPr algn="ctr"/>
              <a:r>
                <a:rPr lang="en-US" sz="1600">
                  <a:solidFill>
                    <a:srgbClr val="4D4D4D"/>
                  </a:solidFill>
                </a:rPr>
                <a:t> Data Centers in </a:t>
              </a:r>
              <a:br>
                <a:rPr lang="en-US" sz="1600">
                  <a:solidFill>
                    <a:srgbClr val="4D4D4D"/>
                  </a:solidFill>
                </a:rPr>
              </a:br>
              <a:r>
                <a:rPr lang="en-US" sz="1600">
                  <a:solidFill>
                    <a:srgbClr val="4D4D4D"/>
                  </a:solidFill>
                </a:rPr>
                <a:t>different Cities</a:t>
              </a:r>
            </a:p>
          </p:txBody>
        </p:sp>
        <p:pic>
          <p:nvPicPr>
            <p:cNvPr id="35870" name="Picture 4" descr="C:\Users\User\Desktop\Dog &amp; Pony Show\Juniper\Juniper Template NEW\Juniper Icon Library PNGs\MX Series_960.png"/>
            <p:cNvPicPr>
              <a:picLocks noChangeAspect="1" noChangeArrowheads="1"/>
            </p:cNvPicPr>
            <p:nvPr/>
          </p:nvPicPr>
          <p:blipFill>
            <a:blip r:embed="rId9" cstate="print"/>
            <a:srcRect/>
            <a:stretch>
              <a:fillRect/>
            </a:stretch>
          </p:blipFill>
          <p:spPr bwMode="auto">
            <a:xfrm>
              <a:off x="6553200" y="2533650"/>
              <a:ext cx="460375" cy="676560"/>
            </a:xfrm>
            <a:prstGeom prst="rect">
              <a:avLst/>
            </a:prstGeom>
            <a:noFill/>
            <a:ln w="9525">
              <a:noFill/>
              <a:miter lim="800000"/>
              <a:headEnd/>
              <a:tailEnd/>
            </a:ln>
          </p:spPr>
        </p:pic>
        <p:pic>
          <p:nvPicPr>
            <p:cNvPr id="35871" name="Picture 4" descr="C:\Users\User\Desktop\Dog &amp; Pony Show\Juniper\Juniper Template NEW\Juniper Icon Library PNGs\MX Series_960.png"/>
            <p:cNvPicPr>
              <a:picLocks noChangeAspect="1" noChangeArrowheads="1"/>
            </p:cNvPicPr>
            <p:nvPr/>
          </p:nvPicPr>
          <p:blipFill>
            <a:blip r:embed="rId9" cstate="print"/>
            <a:srcRect/>
            <a:stretch>
              <a:fillRect/>
            </a:stretch>
          </p:blipFill>
          <p:spPr bwMode="auto">
            <a:xfrm>
              <a:off x="7772400" y="2533650"/>
              <a:ext cx="460375" cy="676560"/>
            </a:xfrm>
            <a:prstGeom prst="rect">
              <a:avLst/>
            </a:prstGeom>
            <a:noFill/>
            <a:ln w="9525">
              <a:noFill/>
              <a:miter lim="800000"/>
              <a:headEnd/>
              <a:tailEnd/>
            </a:ln>
          </p:spPr>
        </p:pic>
        <p:sp>
          <p:nvSpPr>
            <p:cNvPr id="145" name="Arc 144"/>
            <p:cNvSpPr/>
            <p:nvPr/>
          </p:nvSpPr>
          <p:spPr>
            <a:xfrm rot="18959391">
              <a:off x="6353011" y="3933824"/>
              <a:ext cx="1981322" cy="1981200"/>
            </a:xfrm>
            <a:prstGeom prst="arc">
              <a:avLst/>
            </a:prstGeom>
            <a:ln w="50800">
              <a:solidFill>
                <a:srgbClr val="2F5376"/>
              </a:solidFill>
              <a:headEnd type="none" w="med" len="sm"/>
              <a:tailEnd type="arrow" w="med" len="sm"/>
            </a:ln>
          </p:spPr>
          <p:style>
            <a:lnRef idx="2">
              <a:schemeClr val="accent3"/>
            </a:lnRef>
            <a:fillRef idx="0">
              <a:schemeClr val="accent3"/>
            </a:fillRef>
            <a:effectRef idx="1">
              <a:schemeClr val="accent3"/>
            </a:effectRef>
            <a:fontRef idx="minor">
              <a:schemeClr val="tx1"/>
            </a:fontRef>
          </p:style>
          <p:txBody>
            <a:bodyPr anchor="ctr"/>
            <a:lstStyle/>
            <a:p>
              <a:pPr algn="ctr">
                <a:defRPr/>
              </a:pPr>
              <a:endParaRPr lang="en-US"/>
            </a:p>
          </p:txBody>
        </p:sp>
      </p:grpSp>
      <p:sp>
        <p:nvSpPr>
          <p:cNvPr id="76" name="Rectangle 75"/>
          <p:cNvSpPr/>
          <p:nvPr/>
        </p:nvSpPr>
        <p:spPr>
          <a:xfrm>
            <a:off x="6781800" y="5181600"/>
            <a:ext cx="2209800" cy="381000"/>
          </a:xfrm>
          <a:prstGeom prst="rect">
            <a:avLst/>
          </a:prstGeom>
          <a:solidFill>
            <a:schemeClr val="tx2">
              <a:lumMod val="60000"/>
              <a:lumOff val="4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900" dirty="0" smtClean="0"/>
              <a:t>Remember the </a:t>
            </a:r>
            <a:r>
              <a:rPr lang="en-AU" sz="900" dirty="0" err="1" smtClean="0"/>
              <a:t>vMotion</a:t>
            </a:r>
            <a:r>
              <a:rPr lang="en-AU" sz="900" dirty="0" smtClean="0"/>
              <a:t> Requirements!</a:t>
            </a:r>
          </a:p>
          <a:p>
            <a:pPr algn="ctr"/>
            <a:r>
              <a:rPr lang="en-AU" sz="1000" dirty="0" smtClean="0"/>
              <a:t>Bandwidth/Latency/IP Subnet/VLAN</a:t>
            </a:r>
            <a:endParaRPr lang="en-AU" sz="10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ounded Rectangle 85"/>
          <p:cNvSpPr/>
          <p:nvPr/>
        </p:nvSpPr>
        <p:spPr bwMode="gray">
          <a:xfrm>
            <a:off x="5943600" y="1524000"/>
            <a:ext cx="2724150" cy="4495800"/>
          </a:xfrm>
          <a:prstGeom prst="roundRect">
            <a:avLst>
              <a:gd name="adj" fmla="val 0"/>
            </a:avLst>
          </a:prstGeom>
          <a:solidFill>
            <a:schemeClr val="bg1"/>
          </a:solidFill>
          <a:ln w="34925">
            <a:solidFill>
              <a:schemeClr val="accent6">
                <a:lumMod val="20000"/>
                <a:lumOff val="80000"/>
              </a:schemeClr>
            </a:solidFill>
            <a:miter lim="800000"/>
            <a:headEnd/>
            <a:tailEnd/>
          </a:ln>
          <a:effectLst>
            <a:outerShdw blurRad="50800" dist="508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7" name="Rectangle 86"/>
          <p:cNvSpPr/>
          <p:nvPr/>
        </p:nvSpPr>
        <p:spPr>
          <a:xfrm>
            <a:off x="5962650" y="1600200"/>
            <a:ext cx="2689225" cy="7620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6868" name="Text Box 522"/>
          <p:cNvSpPr txBox="1">
            <a:spLocks noChangeArrowheads="1"/>
          </p:cNvSpPr>
          <p:nvPr/>
        </p:nvSpPr>
        <p:spPr bwMode="invGray">
          <a:xfrm>
            <a:off x="6237288" y="1638300"/>
            <a:ext cx="2133600" cy="685800"/>
          </a:xfrm>
          <a:prstGeom prst="rect">
            <a:avLst/>
          </a:prstGeom>
          <a:noFill/>
          <a:ln w="28575" algn="ctr">
            <a:noFill/>
            <a:miter lim="800000"/>
            <a:headEnd/>
            <a:tailEnd/>
          </a:ln>
        </p:spPr>
        <p:txBody>
          <a:bodyPr lIns="0" tIns="0" rIns="0" bIns="0" anchor="ctr"/>
          <a:lstStyle/>
          <a:p>
            <a:pPr algn="ctr" defTabSz="574675"/>
            <a:r>
              <a:rPr lang="en-US" sz="1600" b="1" dirty="0" smtClean="0">
                <a:solidFill>
                  <a:schemeClr val="bg1"/>
                </a:solidFill>
              </a:rPr>
              <a:t>Top-of-Rack / End-of-Row Clustered Switches</a:t>
            </a:r>
            <a:endParaRPr lang="en-US" sz="1600" b="1" dirty="0">
              <a:solidFill>
                <a:schemeClr val="bg1"/>
              </a:solidFill>
            </a:endParaRPr>
          </a:p>
        </p:txBody>
      </p:sp>
      <p:pic>
        <p:nvPicPr>
          <p:cNvPr id="36869" name="Picture 2" descr="C:\Users\User\Desktop\Dog &amp; Pony Show\Juniper\Juniper Template NEW\Juniper Icon Library PNGs\Generic Racks 3.png"/>
          <p:cNvPicPr>
            <a:picLocks noChangeAspect="1" noChangeArrowheads="1"/>
          </p:cNvPicPr>
          <p:nvPr/>
        </p:nvPicPr>
        <p:blipFill>
          <a:blip r:embed="rId5" cstate="print"/>
          <a:srcRect/>
          <a:stretch>
            <a:fillRect/>
          </a:stretch>
        </p:blipFill>
        <p:spPr bwMode="auto">
          <a:xfrm>
            <a:off x="2857500" y="1504950"/>
            <a:ext cx="2133600" cy="4502150"/>
          </a:xfrm>
          <a:prstGeom prst="rect">
            <a:avLst/>
          </a:prstGeom>
          <a:noFill/>
          <a:ln w="9525">
            <a:noFill/>
            <a:miter lim="800000"/>
            <a:headEnd/>
            <a:tailEnd/>
          </a:ln>
        </p:spPr>
      </p:pic>
      <p:pic>
        <p:nvPicPr>
          <p:cNvPr id="36870" name="Picture 2" descr="C:\Users\User\Desktop\Dog &amp; Pony Show\Juniper\Juniper Template NEW\Juniper Icon Library PNGs\Generic Racks 3.png"/>
          <p:cNvPicPr>
            <a:picLocks noChangeAspect="1" noChangeArrowheads="1"/>
          </p:cNvPicPr>
          <p:nvPr/>
        </p:nvPicPr>
        <p:blipFill>
          <a:blip r:embed="rId5" cstate="print"/>
          <a:srcRect/>
          <a:stretch>
            <a:fillRect/>
          </a:stretch>
        </p:blipFill>
        <p:spPr bwMode="auto">
          <a:xfrm>
            <a:off x="419100" y="1504950"/>
            <a:ext cx="2133600" cy="4502150"/>
          </a:xfrm>
          <a:prstGeom prst="rect">
            <a:avLst/>
          </a:prstGeom>
          <a:noFill/>
          <a:ln w="9525">
            <a:noFill/>
            <a:miter lim="800000"/>
            <a:headEnd/>
            <a:tailEnd/>
          </a:ln>
        </p:spPr>
      </p:pic>
      <p:pic>
        <p:nvPicPr>
          <p:cNvPr id="36871" name="Rectangle 7"/>
          <p:cNvPicPr>
            <a:picLocks noChangeArrowheads="1"/>
          </p:cNvPicPr>
          <p:nvPr/>
        </p:nvPicPr>
        <p:blipFill>
          <a:blip r:embed="rId6" cstate="print"/>
          <a:srcRect/>
          <a:stretch>
            <a:fillRect/>
          </a:stretch>
        </p:blipFill>
        <p:spPr bwMode="blackWhite">
          <a:xfrm>
            <a:off x="409575" y="1676400"/>
            <a:ext cx="4572000" cy="685800"/>
          </a:xfrm>
          <a:prstGeom prst="rect">
            <a:avLst/>
          </a:prstGeom>
          <a:noFill/>
          <a:ln w="9525">
            <a:noFill/>
            <a:miter lim="800000"/>
            <a:headEnd/>
            <a:tailEnd/>
          </a:ln>
        </p:spPr>
      </p:pic>
      <p:sp>
        <p:nvSpPr>
          <p:cNvPr id="66" name="Rectangle 65"/>
          <p:cNvSpPr/>
          <p:nvPr/>
        </p:nvSpPr>
        <p:spPr>
          <a:xfrm>
            <a:off x="2895600" y="3030538"/>
            <a:ext cx="2057400" cy="23209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2" name="Title 1"/>
          <p:cNvSpPr>
            <a:spLocks noGrp="1"/>
          </p:cNvSpPr>
          <p:nvPr>
            <p:ph type="title"/>
          </p:nvPr>
        </p:nvSpPr>
        <p:spPr/>
        <p:txBody>
          <a:bodyPr/>
          <a:lstStyle/>
          <a:p>
            <a:pPr>
              <a:defRPr/>
            </a:pPr>
            <a:r>
              <a:t>RACK to RACK</a:t>
            </a:r>
            <a:endParaRPr/>
          </a:p>
        </p:txBody>
      </p:sp>
      <p:sp>
        <p:nvSpPr>
          <p:cNvPr id="36874"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6875" name="Picture 123" descr="EX3200_24"/>
          <p:cNvPicPr>
            <a:picLocks noChangeAspect="1" noChangeArrowheads="1"/>
          </p:cNvPicPr>
          <p:nvPr>
            <p:custDataLst>
              <p:tags r:id="rId1"/>
            </p:custDataLst>
          </p:nvPr>
        </p:nvPicPr>
        <p:blipFill>
          <a:blip r:embed="rId7" cstate="print"/>
          <a:srcRect/>
          <a:stretch>
            <a:fillRect/>
          </a:stretch>
        </p:blipFill>
        <p:spPr bwMode="auto">
          <a:xfrm>
            <a:off x="700088" y="1835150"/>
            <a:ext cx="1662112" cy="374650"/>
          </a:xfrm>
          <a:prstGeom prst="rect">
            <a:avLst/>
          </a:prstGeom>
          <a:noFill/>
          <a:ln w="9525">
            <a:noFill/>
            <a:miter lim="800000"/>
            <a:headEnd/>
            <a:tailEnd/>
          </a:ln>
        </p:spPr>
      </p:pic>
      <p:pic>
        <p:nvPicPr>
          <p:cNvPr id="36876" name="Picture 123" descr="EX3200_24"/>
          <p:cNvPicPr>
            <a:picLocks noChangeAspect="1" noChangeArrowheads="1"/>
          </p:cNvPicPr>
          <p:nvPr>
            <p:custDataLst>
              <p:tags r:id="rId2"/>
            </p:custDataLst>
          </p:nvPr>
        </p:nvPicPr>
        <p:blipFill>
          <a:blip r:embed="rId7" cstate="print"/>
          <a:srcRect/>
          <a:stretch>
            <a:fillRect/>
          </a:stretch>
        </p:blipFill>
        <p:spPr bwMode="auto">
          <a:xfrm>
            <a:off x="3062288" y="1828800"/>
            <a:ext cx="1662112" cy="374650"/>
          </a:xfrm>
          <a:prstGeom prst="rect">
            <a:avLst/>
          </a:prstGeom>
          <a:noFill/>
          <a:ln w="9525">
            <a:noFill/>
            <a:miter lim="800000"/>
            <a:headEnd/>
            <a:tailEnd/>
          </a:ln>
        </p:spPr>
      </p:pic>
      <p:sp>
        <p:nvSpPr>
          <p:cNvPr id="49" name="TextBox 48"/>
          <p:cNvSpPr txBox="1"/>
          <p:nvPr/>
        </p:nvSpPr>
        <p:spPr>
          <a:xfrm>
            <a:off x="838200" y="1143000"/>
            <a:ext cx="1219200" cy="369888"/>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b="1" dirty="0">
                <a:solidFill>
                  <a:schemeClr val="tx1"/>
                </a:solidFill>
              </a:rPr>
              <a:t>RACK 1 </a:t>
            </a:r>
          </a:p>
        </p:txBody>
      </p:sp>
      <p:sp>
        <p:nvSpPr>
          <p:cNvPr id="50" name="TextBox 49"/>
          <p:cNvSpPr txBox="1"/>
          <p:nvPr/>
        </p:nvSpPr>
        <p:spPr>
          <a:xfrm>
            <a:off x="3276600" y="1143000"/>
            <a:ext cx="1219200" cy="369888"/>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b="1" dirty="0">
                <a:solidFill>
                  <a:schemeClr val="tx1"/>
                </a:solidFill>
              </a:rPr>
              <a:t>RACK 2 </a:t>
            </a:r>
          </a:p>
        </p:txBody>
      </p:sp>
      <p:sp>
        <p:nvSpPr>
          <p:cNvPr id="36879" name="Rectangle 526"/>
          <p:cNvSpPr>
            <a:spLocks noChangeArrowheads="1"/>
          </p:cNvSpPr>
          <p:nvPr/>
        </p:nvSpPr>
        <p:spPr bwMode="auto">
          <a:xfrm>
            <a:off x="6019800" y="2844800"/>
            <a:ext cx="2689225" cy="2108200"/>
          </a:xfrm>
          <a:prstGeom prst="rect">
            <a:avLst/>
          </a:prstGeom>
          <a:noFill/>
          <a:ln w="9525">
            <a:noFill/>
            <a:miter lim="800000"/>
            <a:headEnd/>
            <a:tailEnd/>
          </a:ln>
        </p:spPr>
        <p:txBody>
          <a:bodyPr lIns="0" tIns="0" rIns="0" bIns="0"/>
          <a:lstStyle/>
          <a:p>
            <a:pPr marL="223838" indent="-223838" eaLnBrk="0" hangingPunct="0">
              <a:lnSpc>
                <a:spcPct val="90000"/>
              </a:lnSpc>
              <a:spcBef>
                <a:spcPct val="90000"/>
              </a:spcBef>
              <a:buClr>
                <a:srgbClr val="333333"/>
              </a:buClr>
              <a:buFont typeface="Wingdings" pitchFamily="2" charset="2"/>
              <a:buChar char="§"/>
            </a:pPr>
            <a:r>
              <a:rPr lang="en-US" sz="1400" dirty="0">
                <a:solidFill>
                  <a:srgbClr val="333333"/>
                </a:solidFill>
              </a:rPr>
              <a:t>Managed as a single device</a:t>
            </a:r>
          </a:p>
          <a:p>
            <a:pPr marL="223838" indent="-223838" eaLnBrk="0" hangingPunct="0">
              <a:lnSpc>
                <a:spcPct val="90000"/>
              </a:lnSpc>
              <a:spcBef>
                <a:spcPct val="90000"/>
              </a:spcBef>
              <a:buClr>
                <a:srgbClr val="333333"/>
              </a:buClr>
              <a:buFont typeface="Wingdings" pitchFamily="2" charset="2"/>
              <a:buChar char="§"/>
            </a:pPr>
            <a:r>
              <a:rPr lang="en-US" sz="1400" dirty="0" smtClean="0">
                <a:solidFill>
                  <a:srgbClr val="333333"/>
                </a:solidFill>
              </a:rPr>
              <a:t>Automatic </a:t>
            </a:r>
            <a:r>
              <a:rPr lang="en-US" sz="1400" dirty="0">
                <a:solidFill>
                  <a:srgbClr val="333333"/>
                </a:solidFill>
              </a:rPr>
              <a:t>VLAN update propagation.</a:t>
            </a:r>
          </a:p>
          <a:p>
            <a:pPr marL="223838" indent="-223838" eaLnBrk="0" hangingPunct="0">
              <a:lnSpc>
                <a:spcPct val="90000"/>
              </a:lnSpc>
              <a:spcBef>
                <a:spcPct val="90000"/>
              </a:spcBef>
              <a:buClr>
                <a:srgbClr val="333333"/>
              </a:buClr>
              <a:buFont typeface="Wingdings" pitchFamily="2" charset="2"/>
              <a:buChar char="§"/>
            </a:pPr>
            <a:r>
              <a:rPr lang="en-US" sz="1400" dirty="0">
                <a:solidFill>
                  <a:srgbClr val="333333"/>
                </a:solidFill>
              </a:rPr>
              <a:t>Sub 10us latency</a:t>
            </a: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p:txBody>
      </p:sp>
      <p:sp>
        <p:nvSpPr>
          <p:cNvPr id="55" name="Rectangle 54"/>
          <p:cNvSpPr/>
          <p:nvPr/>
        </p:nvSpPr>
        <p:spPr>
          <a:xfrm>
            <a:off x="457200" y="3030538"/>
            <a:ext cx="2057400" cy="23209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56" name="Straight Connector 55"/>
          <p:cNvCxnSpPr/>
          <p:nvPr/>
        </p:nvCxnSpPr>
        <p:spPr>
          <a:xfrm rot="5400000">
            <a:off x="685800" y="3560763"/>
            <a:ext cx="160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882" name="Group 142"/>
          <p:cNvGrpSpPr>
            <a:grpSpLocks/>
          </p:cNvGrpSpPr>
          <p:nvPr/>
        </p:nvGrpSpPr>
        <p:grpSpPr bwMode="auto">
          <a:xfrm>
            <a:off x="1233488" y="4208463"/>
            <a:ext cx="504825" cy="914400"/>
            <a:chOff x="4373117" y="3733800"/>
            <a:chExt cx="401638" cy="695325"/>
          </a:xfrm>
        </p:grpSpPr>
        <p:pic>
          <p:nvPicPr>
            <p:cNvPr id="36905" name="Picture 75" descr="Server 1.png"/>
            <p:cNvPicPr>
              <a:picLocks noChangeAspect="1"/>
            </p:cNvPicPr>
            <p:nvPr/>
          </p:nvPicPr>
          <p:blipFill>
            <a:blip r:embed="rId8" cstate="print"/>
            <a:srcRect/>
            <a:stretch>
              <a:fillRect/>
            </a:stretch>
          </p:blipFill>
          <p:spPr bwMode="auto">
            <a:xfrm>
              <a:off x="4373117" y="3733800"/>
              <a:ext cx="401638" cy="695325"/>
            </a:xfrm>
            <a:prstGeom prst="rect">
              <a:avLst/>
            </a:prstGeom>
            <a:noFill/>
            <a:ln w="9525">
              <a:noFill/>
              <a:miter lim="800000"/>
              <a:headEnd/>
              <a:tailEnd/>
            </a:ln>
          </p:spPr>
        </p:pic>
        <p:sp>
          <p:nvSpPr>
            <p:cNvPr id="3690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VM2</a:t>
              </a:r>
            </a:p>
          </p:txBody>
        </p:sp>
      </p:grpSp>
      <p:sp>
        <p:nvSpPr>
          <p:cNvPr id="60" name="Freeform 59"/>
          <p:cNvSpPr/>
          <p:nvPr/>
        </p:nvSpPr>
        <p:spPr>
          <a:xfrm>
            <a:off x="1481138" y="4068763"/>
            <a:ext cx="671512" cy="268287"/>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cxnSp>
        <p:nvCxnSpPr>
          <p:cNvPr id="67" name="Straight Connector 66"/>
          <p:cNvCxnSpPr/>
          <p:nvPr/>
        </p:nvCxnSpPr>
        <p:spPr>
          <a:xfrm rot="5400000">
            <a:off x="3124200" y="3560763"/>
            <a:ext cx="160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885" name="Group 142"/>
          <p:cNvGrpSpPr>
            <a:grpSpLocks/>
          </p:cNvGrpSpPr>
          <p:nvPr/>
        </p:nvGrpSpPr>
        <p:grpSpPr bwMode="auto">
          <a:xfrm>
            <a:off x="3671888" y="4208463"/>
            <a:ext cx="504825" cy="914400"/>
            <a:chOff x="4373117" y="3733800"/>
            <a:chExt cx="401638" cy="695325"/>
          </a:xfrm>
        </p:grpSpPr>
        <p:pic>
          <p:nvPicPr>
            <p:cNvPr id="36903" name="Picture 75" descr="Server 1.png"/>
            <p:cNvPicPr>
              <a:picLocks noChangeAspect="1"/>
            </p:cNvPicPr>
            <p:nvPr/>
          </p:nvPicPr>
          <p:blipFill>
            <a:blip r:embed="rId8" cstate="print"/>
            <a:srcRect/>
            <a:stretch>
              <a:fillRect/>
            </a:stretch>
          </p:blipFill>
          <p:spPr bwMode="auto">
            <a:xfrm>
              <a:off x="4373117" y="3733800"/>
              <a:ext cx="401638" cy="695325"/>
            </a:xfrm>
            <a:prstGeom prst="rect">
              <a:avLst/>
            </a:prstGeom>
            <a:noFill/>
            <a:ln w="9525">
              <a:noFill/>
              <a:miter lim="800000"/>
              <a:headEnd/>
              <a:tailEnd/>
            </a:ln>
          </p:spPr>
        </p:pic>
        <p:sp>
          <p:nvSpPr>
            <p:cNvPr id="36904"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VM5</a:t>
              </a:r>
            </a:p>
          </p:txBody>
        </p:sp>
      </p:grpSp>
      <p:grpSp>
        <p:nvGrpSpPr>
          <p:cNvPr id="36886" name="Group 142"/>
          <p:cNvGrpSpPr>
            <a:grpSpLocks/>
          </p:cNvGrpSpPr>
          <p:nvPr/>
        </p:nvGrpSpPr>
        <p:grpSpPr bwMode="auto">
          <a:xfrm>
            <a:off x="1895475" y="4208463"/>
            <a:ext cx="506413" cy="914400"/>
            <a:chOff x="4373117" y="3733800"/>
            <a:chExt cx="401638" cy="695325"/>
          </a:xfrm>
        </p:grpSpPr>
        <p:pic>
          <p:nvPicPr>
            <p:cNvPr id="36901" name="Picture 75" descr="Server 1.png"/>
            <p:cNvPicPr>
              <a:picLocks noChangeAspect="1"/>
            </p:cNvPicPr>
            <p:nvPr/>
          </p:nvPicPr>
          <p:blipFill>
            <a:blip r:embed="rId8" cstate="print"/>
            <a:srcRect/>
            <a:stretch>
              <a:fillRect/>
            </a:stretch>
          </p:blipFill>
          <p:spPr bwMode="auto">
            <a:xfrm>
              <a:off x="4373117" y="3733800"/>
              <a:ext cx="401638" cy="695325"/>
            </a:xfrm>
            <a:prstGeom prst="rect">
              <a:avLst/>
            </a:prstGeom>
            <a:noFill/>
            <a:ln w="9525">
              <a:noFill/>
              <a:miter lim="800000"/>
              <a:headEnd/>
              <a:tailEnd/>
            </a:ln>
          </p:spPr>
        </p:pic>
        <p:sp>
          <p:nvSpPr>
            <p:cNvPr id="3690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VM3</a:t>
              </a:r>
            </a:p>
          </p:txBody>
        </p:sp>
      </p:grpSp>
      <p:pic>
        <p:nvPicPr>
          <p:cNvPr id="64" name="Picture 3" descr="C:\Users\User\Desktop\Dog &amp; Pony Show\Juniper\Juniper Template NEW\Juniper Icon Library PNGs\New Folder\L2_L3 Switch 2.png"/>
          <p:cNvPicPr>
            <a:picLocks noChangeAspect="1" noChangeArrowheads="1"/>
          </p:cNvPicPr>
          <p:nvPr/>
        </p:nvPicPr>
        <p:blipFill>
          <a:blip r:embed="rId9" cstate="print"/>
          <a:srcRect/>
          <a:stretch>
            <a:fillRect/>
          </a:stretch>
        </p:blipFill>
        <p:spPr bwMode="auto">
          <a:xfrm>
            <a:off x="1100138" y="3101975"/>
            <a:ext cx="777875" cy="777875"/>
          </a:xfrm>
          <a:prstGeom prst="rect">
            <a:avLst/>
          </a:prstGeom>
          <a:noFill/>
          <a:effectLst>
            <a:outerShdw blurRad="63500" sx="102000" sy="102000" algn="ctr" rotWithShape="0">
              <a:prstClr val="black">
                <a:alpha val="40000"/>
              </a:prstClr>
            </a:outerShdw>
          </a:effectLst>
        </p:spPr>
      </p:pic>
      <p:sp>
        <p:nvSpPr>
          <p:cNvPr id="65" name="Rectangle 108"/>
          <p:cNvSpPr>
            <a:spLocks noChangeArrowheads="1"/>
          </p:cNvSpPr>
          <p:nvPr/>
        </p:nvSpPr>
        <p:spPr bwMode="invGray">
          <a:xfrm>
            <a:off x="1181100" y="2379663"/>
            <a:ext cx="609600" cy="427037"/>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pic>
        <p:nvPicPr>
          <p:cNvPr id="75" name="Picture 3" descr="C:\Users\User\Desktop\Dog &amp; Pony Show\Juniper\Juniper Template NEW\Juniper Icon Library PNGs\New Folder\L2_L3 Switch 2.png"/>
          <p:cNvPicPr>
            <a:picLocks noChangeAspect="1" noChangeArrowheads="1"/>
          </p:cNvPicPr>
          <p:nvPr/>
        </p:nvPicPr>
        <p:blipFill>
          <a:blip r:embed="rId9" cstate="print"/>
          <a:srcRect/>
          <a:stretch>
            <a:fillRect/>
          </a:stretch>
        </p:blipFill>
        <p:spPr bwMode="auto">
          <a:xfrm>
            <a:off x="3538538" y="3101975"/>
            <a:ext cx="777875" cy="777875"/>
          </a:xfrm>
          <a:prstGeom prst="rect">
            <a:avLst/>
          </a:prstGeom>
          <a:noFill/>
          <a:effectLst>
            <a:outerShdw blurRad="63500" sx="102000" sy="102000" algn="ctr" rotWithShape="0">
              <a:prstClr val="black">
                <a:alpha val="40000"/>
              </a:prstClr>
            </a:outerShdw>
          </a:effectLst>
        </p:spPr>
      </p:pic>
      <p:sp>
        <p:nvSpPr>
          <p:cNvPr id="76" name="Rectangle 108"/>
          <p:cNvSpPr>
            <a:spLocks noChangeArrowheads="1"/>
          </p:cNvSpPr>
          <p:nvPr/>
        </p:nvSpPr>
        <p:spPr bwMode="invGray">
          <a:xfrm>
            <a:off x="3619500" y="2379663"/>
            <a:ext cx="609600" cy="427037"/>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tIns="0" rIns="0" bIns="0" anchor="ctr"/>
          <a:lstStyle/>
          <a:p>
            <a:pPr>
              <a:defRPr/>
            </a:pPr>
            <a:r>
              <a:rPr lang="en-US" dirty="0">
                <a:solidFill>
                  <a:srgbClr val="FFFFFF"/>
                </a:solidFill>
              </a:rPr>
              <a:t>NIC</a:t>
            </a:r>
          </a:p>
        </p:txBody>
      </p:sp>
      <p:sp>
        <p:nvSpPr>
          <p:cNvPr id="42" name="Freeform 41"/>
          <p:cNvSpPr/>
          <p:nvPr/>
        </p:nvSpPr>
        <p:spPr>
          <a:xfrm>
            <a:off x="815975" y="4068763"/>
            <a:ext cx="685800" cy="25082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43" name="Freeform 42"/>
          <p:cNvSpPr/>
          <p:nvPr/>
        </p:nvSpPr>
        <p:spPr>
          <a:xfrm>
            <a:off x="3921125" y="4070350"/>
            <a:ext cx="671513" cy="268288"/>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44" name="Freeform 43"/>
          <p:cNvSpPr/>
          <p:nvPr/>
        </p:nvSpPr>
        <p:spPr>
          <a:xfrm>
            <a:off x="3276600" y="4070350"/>
            <a:ext cx="644525" cy="25082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6894" name="Group 146"/>
          <p:cNvGrpSpPr>
            <a:grpSpLocks/>
          </p:cNvGrpSpPr>
          <p:nvPr/>
        </p:nvGrpSpPr>
        <p:grpSpPr bwMode="auto">
          <a:xfrm>
            <a:off x="3008313" y="4208463"/>
            <a:ext cx="534987" cy="914400"/>
            <a:chOff x="4373117" y="3733800"/>
            <a:chExt cx="401638" cy="695325"/>
          </a:xfrm>
        </p:grpSpPr>
        <p:pic>
          <p:nvPicPr>
            <p:cNvPr id="36899" name="Picture 75" descr="Server 1.png"/>
            <p:cNvPicPr>
              <a:picLocks noChangeAspect="1"/>
            </p:cNvPicPr>
            <p:nvPr/>
          </p:nvPicPr>
          <p:blipFill>
            <a:blip r:embed="rId8" cstate="print"/>
            <a:srcRect/>
            <a:stretch>
              <a:fillRect/>
            </a:stretch>
          </p:blipFill>
          <p:spPr bwMode="auto">
            <a:xfrm>
              <a:off x="4373117" y="3733800"/>
              <a:ext cx="401638" cy="695325"/>
            </a:xfrm>
            <a:prstGeom prst="rect">
              <a:avLst/>
            </a:prstGeom>
            <a:noFill/>
            <a:ln w="9525">
              <a:noFill/>
              <a:miter lim="800000"/>
              <a:headEnd/>
              <a:tailEnd/>
            </a:ln>
          </p:spPr>
        </p:pic>
        <p:sp>
          <p:nvSpPr>
            <p:cNvPr id="36900" name="TextBox 7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VM4</a:t>
              </a:r>
            </a:p>
          </p:txBody>
        </p:sp>
      </p:grpSp>
      <p:grpSp>
        <p:nvGrpSpPr>
          <p:cNvPr id="8" name="Group 146"/>
          <p:cNvGrpSpPr>
            <a:grpSpLocks/>
          </p:cNvGrpSpPr>
          <p:nvPr/>
        </p:nvGrpSpPr>
        <p:grpSpPr bwMode="auto">
          <a:xfrm>
            <a:off x="569913" y="4208463"/>
            <a:ext cx="534987" cy="914400"/>
            <a:chOff x="4373117" y="3733800"/>
            <a:chExt cx="401638" cy="695325"/>
          </a:xfrm>
        </p:grpSpPr>
        <p:pic>
          <p:nvPicPr>
            <p:cNvPr id="36897" name="Picture 75" descr="Server 1.png"/>
            <p:cNvPicPr>
              <a:picLocks noChangeAspect="1"/>
            </p:cNvPicPr>
            <p:nvPr/>
          </p:nvPicPr>
          <p:blipFill>
            <a:blip r:embed="rId8" cstate="print"/>
            <a:srcRect/>
            <a:stretch>
              <a:fillRect/>
            </a:stretch>
          </p:blipFill>
          <p:spPr bwMode="auto">
            <a:xfrm>
              <a:off x="4373117" y="3733800"/>
              <a:ext cx="401638" cy="695325"/>
            </a:xfrm>
            <a:prstGeom prst="rect">
              <a:avLst/>
            </a:prstGeom>
            <a:noFill/>
            <a:ln w="9525">
              <a:noFill/>
              <a:miter lim="800000"/>
              <a:headEnd/>
              <a:tailEnd/>
            </a:ln>
          </p:spPr>
        </p:pic>
        <p:sp>
          <p:nvSpPr>
            <p:cNvPr id="36898" name="TextBox 62"/>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600" b="1">
                  <a:solidFill>
                    <a:srgbClr val="333333"/>
                  </a:solidFill>
                </a:rPr>
                <a:t>VM1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05556E-6 3.3719E-6 L -0.00104 -0.07221 L 0.07188 -0.07499 L 0.07188 -0.3652 L 0.33854 -0.3652 L 0.33959 -0.06943 L 0.40938 -0.06943 L 0.40851 0.00023 " pathEditMode="relative" rAng="0" ptsTypes="AAAAAAAA">
                                      <p:cBhvr>
                                        <p:cTn id="6" dur="5000" fill="hold"/>
                                        <p:tgtEl>
                                          <p:spTgt spid="8"/>
                                        </p:tgtEl>
                                        <p:attrNameLst>
                                          <p:attrName>ppt_x</p:attrName>
                                          <p:attrName>ppt_y</p:attrName>
                                        </p:attrNameLst>
                                      </p:cBhvr>
                                      <p:rCtr x="204" y="-183"/>
                                    </p:animMotion>
                                  </p:childTnLst>
                                </p:cTn>
                              </p:par>
                              <p:par>
                                <p:cTn id="7" presetID="10" presetClass="exit" presetSubtype="0" fill="hold" nodeType="withEffect">
                                  <p:stCondLst>
                                    <p:cond delay="500"/>
                                  </p:stCondLst>
                                  <p:childTnLst>
                                    <p:animEffect transition="out" filter="fade">
                                      <p:cBhvr>
                                        <p:cTn id="8" dur="2000"/>
                                        <p:tgtEl>
                                          <p:spTgt spid="42"/>
                                        </p:tgtEl>
                                      </p:cBhvr>
                                    </p:animEffect>
                                    <p:set>
                                      <p:cBhvr>
                                        <p:cTn id="9" dur="1" fill="hold">
                                          <p:stCondLst>
                                            <p:cond delay="1999"/>
                                          </p:stCondLst>
                                        </p:cTn>
                                        <p:tgtEl>
                                          <p:spTgt spid="42"/>
                                        </p:tgtEl>
                                        <p:attrNameLst>
                                          <p:attrName>style.visibility</p:attrName>
                                        </p:attrNameLst>
                                      </p:cBhvr>
                                      <p:to>
                                        <p:strVal val="hidden"/>
                                      </p:to>
                                    </p:set>
                                  </p:childTnLst>
                                </p:cTn>
                              </p:par>
                            </p:childTnLst>
                          </p:cTn>
                        </p:par>
                        <p:par>
                          <p:cTn id="10" fill="hold">
                            <p:stCondLst>
                              <p:cond delay="5000"/>
                            </p:stCondLst>
                            <p:childTnLst>
                              <p:par>
                                <p:cTn id="11" presetID="10"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Rounded Rectangle 421"/>
          <p:cNvSpPr/>
          <p:nvPr/>
        </p:nvSpPr>
        <p:spPr bwMode="gray">
          <a:xfrm>
            <a:off x="5943600" y="1524000"/>
            <a:ext cx="2724150" cy="4495800"/>
          </a:xfrm>
          <a:prstGeom prst="roundRect">
            <a:avLst>
              <a:gd name="adj" fmla="val 0"/>
            </a:avLst>
          </a:prstGeom>
          <a:solidFill>
            <a:schemeClr val="bg1"/>
          </a:solidFill>
          <a:ln w="34925">
            <a:solidFill>
              <a:schemeClr val="accent6">
                <a:lumMod val="20000"/>
                <a:lumOff val="80000"/>
              </a:schemeClr>
            </a:solidFill>
            <a:miter lim="800000"/>
            <a:headEnd/>
            <a:tailEnd/>
          </a:ln>
          <a:effectLst>
            <a:outerShdw blurRad="50800" dist="508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3" name="Rectangle 422"/>
          <p:cNvSpPr/>
          <p:nvPr/>
        </p:nvSpPr>
        <p:spPr>
          <a:xfrm>
            <a:off x="5957888" y="1600200"/>
            <a:ext cx="2693987" cy="7620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nvGrpSpPr>
          <p:cNvPr id="37892" name="Group 384"/>
          <p:cNvGrpSpPr>
            <a:grpSpLocks/>
          </p:cNvGrpSpPr>
          <p:nvPr/>
        </p:nvGrpSpPr>
        <p:grpSpPr bwMode="auto">
          <a:xfrm>
            <a:off x="985838" y="2851150"/>
            <a:ext cx="2781300" cy="2733675"/>
            <a:chOff x="409575" y="1504950"/>
            <a:chExt cx="4581525" cy="4502366"/>
          </a:xfrm>
        </p:grpSpPr>
        <p:pic>
          <p:nvPicPr>
            <p:cNvPr id="37971"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2857500" y="1504950"/>
              <a:ext cx="2133600" cy="4502366"/>
            </a:xfrm>
            <a:prstGeom prst="rect">
              <a:avLst/>
            </a:prstGeom>
            <a:noFill/>
            <a:ln w="9525">
              <a:noFill/>
              <a:miter lim="800000"/>
              <a:headEnd/>
              <a:tailEnd/>
            </a:ln>
          </p:spPr>
        </p:pic>
        <p:pic>
          <p:nvPicPr>
            <p:cNvPr id="37972"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419100" y="1504950"/>
              <a:ext cx="2133600" cy="4502366"/>
            </a:xfrm>
            <a:prstGeom prst="rect">
              <a:avLst/>
            </a:prstGeom>
            <a:noFill/>
            <a:ln w="9525">
              <a:noFill/>
              <a:miter lim="800000"/>
              <a:headEnd/>
              <a:tailEnd/>
            </a:ln>
          </p:spPr>
        </p:pic>
        <p:pic>
          <p:nvPicPr>
            <p:cNvPr id="37973" name="Rectangle 7"/>
            <p:cNvPicPr>
              <a:picLocks noChangeArrowheads="1"/>
            </p:cNvPicPr>
            <p:nvPr/>
          </p:nvPicPr>
          <p:blipFill>
            <a:blip r:embed="rId12" cstate="print"/>
            <a:srcRect/>
            <a:stretch>
              <a:fillRect/>
            </a:stretch>
          </p:blipFill>
          <p:spPr bwMode="blackWhite">
            <a:xfrm>
              <a:off x="409575" y="1676400"/>
              <a:ext cx="4572000" cy="685800"/>
            </a:xfrm>
            <a:prstGeom prst="rect">
              <a:avLst/>
            </a:prstGeom>
            <a:noFill/>
            <a:ln w="9525">
              <a:noFill/>
              <a:miter lim="800000"/>
              <a:headEnd/>
              <a:tailEnd/>
            </a:ln>
          </p:spPr>
        </p:pic>
        <p:sp>
          <p:nvSpPr>
            <p:cNvPr id="389" name="Rectangle 388"/>
            <p:cNvSpPr/>
            <p:nvPr/>
          </p:nvSpPr>
          <p:spPr>
            <a:xfrm>
              <a:off x="2896464" y="3031885"/>
              <a:ext cx="2055410" cy="2319164"/>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90" name="Freeform 389"/>
            <p:cNvSpPr/>
            <p:nvPr/>
          </p:nvSpPr>
          <p:spPr>
            <a:xfrm>
              <a:off x="3267797" y="4020209"/>
              <a:ext cx="1315359" cy="266691"/>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7976"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7977" name="Picture 123" descr="EX3200_24"/>
            <p:cNvPicPr>
              <a:picLocks noChangeAspect="1" noChangeArrowheads="1"/>
            </p:cNvPicPr>
            <p:nvPr>
              <p:custDataLst>
                <p:tags r:id="rId7"/>
              </p:custDataLst>
            </p:nvPr>
          </p:nvPicPr>
          <p:blipFill>
            <a:blip r:embed="rId13" cstate="print"/>
            <a:srcRect/>
            <a:stretch>
              <a:fillRect/>
            </a:stretch>
          </p:blipFill>
          <p:spPr bwMode="auto">
            <a:xfrm>
              <a:off x="700355" y="1834941"/>
              <a:ext cx="1661845" cy="374859"/>
            </a:xfrm>
            <a:prstGeom prst="rect">
              <a:avLst/>
            </a:prstGeom>
            <a:noFill/>
            <a:ln w="9525">
              <a:noFill/>
              <a:miter lim="800000"/>
              <a:headEnd/>
              <a:tailEnd/>
            </a:ln>
          </p:spPr>
        </p:pic>
        <p:pic>
          <p:nvPicPr>
            <p:cNvPr id="37978" name="Picture 123" descr="EX3200_24"/>
            <p:cNvPicPr>
              <a:picLocks noChangeAspect="1" noChangeArrowheads="1"/>
            </p:cNvPicPr>
            <p:nvPr>
              <p:custDataLst>
                <p:tags r:id="rId8"/>
              </p:custDataLst>
            </p:nvPr>
          </p:nvPicPr>
          <p:blipFill>
            <a:blip r:embed="rId13" cstate="print"/>
            <a:srcRect/>
            <a:stretch>
              <a:fillRect/>
            </a:stretch>
          </p:blipFill>
          <p:spPr bwMode="auto">
            <a:xfrm>
              <a:off x="3062555" y="1828800"/>
              <a:ext cx="1661845" cy="374859"/>
            </a:xfrm>
            <a:prstGeom prst="rect">
              <a:avLst/>
            </a:prstGeom>
            <a:noFill/>
            <a:ln w="9525">
              <a:noFill/>
              <a:miter lim="800000"/>
              <a:headEnd/>
              <a:tailEnd/>
            </a:ln>
          </p:spPr>
        </p:pic>
        <p:sp>
          <p:nvSpPr>
            <p:cNvPr id="394" name="Rectangle 393"/>
            <p:cNvSpPr/>
            <p:nvPr/>
          </p:nvSpPr>
          <p:spPr>
            <a:xfrm>
              <a:off x="456645" y="3031885"/>
              <a:ext cx="2058024" cy="2319164"/>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395" name="Straight Connector 394"/>
            <p:cNvCxnSpPr/>
            <p:nvPr/>
          </p:nvCxnSpPr>
          <p:spPr>
            <a:xfrm rot="5400000">
              <a:off x="686894" y="3560037"/>
              <a:ext cx="1600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81" name="Group 142"/>
            <p:cNvGrpSpPr>
              <a:grpSpLocks/>
            </p:cNvGrpSpPr>
            <p:nvPr/>
          </p:nvGrpSpPr>
          <p:grpSpPr bwMode="auto">
            <a:xfrm>
              <a:off x="1233091" y="4208407"/>
              <a:ext cx="505619" cy="914400"/>
              <a:chOff x="4373117" y="3733800"/>
              <a:chExt cx="401638" cy="695325"/>
            </a:xfrm>
          </p:grpSpPr>
          <p:pic>
            <p:nvPicPr>
              <p:cNvPr id="38000"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8001"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397" name="Freeform 396"/>
            <p:cNvSpPr/>
            <p:nvPr/>
          </p:nvSpPr>
          <p:spPr>
            <a:xfrm>
              <a:off x="827979" y="4020209"/>
              <a:ext cx="1315357" cy="266691"/>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7983" name="Group 146"/>
            <p:cNvGrpSpPr>
              <a:grpSpLocks/>
            </p:cNvGrpSpPr>
            <p:nvPr/>
          </p:nvGrpSpPr>
          <p:grpSpPr bwMode="auto">
            <a:xfrm>
              <a:off x="570412" y="4208407"/>
              <a:ext cx="534487" cy="914400"/>
              <a:chOff x="4373117" y="3733800"/>
              <a:chExt cx="401638" cy="695325"/>
            </a:xfrm>
          </p:grpSpPr>
          <p:pic>
            <p:nvPicPr>
              <p:cNvPr id="37998"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99" name="TextBox 41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399" name="Straight Connector 398"/>
            <p:cNvCxnSpPr/>
            <p:nvPr/>
          </p:nvCxnSpPr>
          <p:spPr>
            <a:xfrm rot="5400000">
              <a:off x="3124098" y="3560037"/>
              <a:ext cx="1600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85" name="Group 142"/>
            <p:cNvGrpSpPr>
              <a:grpSpLocks/>
            </p:cNvGrpSpPr>
            <p:nvPr/>
          </p:nvGrpSpPr>
          <p:grpSpPr bwMode="auto">
            <a:xfrm>
              <a:off x="3671491" y="4208407"/>
              <a:ext cx="505619" cy="914400"/>
              <a:chOff x="4373117" y="3733800"/>
              <a:chExt cx="401638" cy="695325"/>
            </a:xfrm>
          </p:grpSpPr>
          <p:pic>
            <p:nvPicPr>
              <p:cNvPr id="37996"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9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7986" name="Group 146"/>
            <p:cNvGrpSpPr>
              <a:grpSpLocks/>
            </p:cNvGrpSpPr>
            <p:nvPr/>
          </p:nvGrpSpPr>
          <p:grpSpPr bwMode="auto">
            <a:xfrm>
              <a:off x="3008812" y="4208407"/>
              <a:ext cx="534487" cy="914400"/>
              <a:chOff x="4373117" y="3733800"/>
              <a:chExt cx="401638" cy="695325"/>
            </a:xfrm>
          </p:grpSpPr>
          <p:pic>
            <p:nvPicPr>
              <p:cNvPr id="37994"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95" name="TextBox 40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7987" name="Group 142"/>
            <p:cNvGrpSpPr>
              <a:grpSpLocks/>
            </p:cNvGrpSpPr>
            <p:nvPr/>
          </p:nvGrpSpPr>
          <p:grpSpPr bwMode="auto">
            <a:xfrm>
              <a:off x="1895475" y="4208407"/>
              <a:ext cx="505619" cy="914400"/>
              <a:chOff x="4373117" y="3733800"/>
              <a:chExt cx="401638" cy="695325"/>
            </a:xfrm>
          </p:grpSpPr>
          <p:pic>
            <p:nvPicPr>
              <p:cNvPr id="37992"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93"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403"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1099942" y="3102480"/>
              <a:ext cx="779278" cy="776540"/>
            </a:xfrm>
            <a:prstGeom prst="rect">
              <a:avLst/>
            </a:prstGeom>
            <a:noFill/>
            <a:effectLst>
              <a:outerShdw blurRad="63500" sx="102000" sy="102000" algn="ctr" rotWithShape="0">
                <a:prstClr val="black">
                  <a:alpha val="40000"/>
                </a:prstClr>
              </a:outerShdw>
            </a:effectLst>
          </p:spPr>
        </p:pic>
        <p:sp>
          <p:nvSpPr>
            <p:cNvPr id="404" name="Rectangle 108"/>
            <p:cNvSpPr>
              <a:spLocks noChangeArrowheads="1"/>
            </p:cNvSpPr>
            <p:nvPr/>
          </p:nvSpPr>
          <p:spPr bwMode="invGray">
            <a:xfrm>
              <a:off x="1181007" y="2380847"/>
              <a:ext cx="609302" cy="426181"/>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405"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3539760" y="3102480"/>
              <a:ext cx="776663" cy="776540"/>
            </a:xfrm>
            <a:prstGeom prst="rect">
              <a:avLst/>
            </a:prstGeom>
            <a:noFill/>
            <a:effectLst>
              <a:outerShdw blurRad="63500" sx="102000" sy="102000" algn="ctr" rotWithShape="0">
                <a:prstClr val="black">
                  <a:alpha val="40000"/>
                </a:prstClr>
              </a:outerShdw>
            </a:effectLst>
          </p:spPr>
        </p:pic>
        <p:sp>
          <p:nvSpPr>
            <p:cNvPr id="406" name="Rectangle 108"/>
            <p:cNvSpPr>
              <a:spLocks noChangeArrowheads="1"/>
            </p:cNvSpPr>
            <p:nvPr/>
          </p:nvSpPr>
          <p:spPr bwMode="invGray">
            <a:xfrm>
              <a:off x="3618211" y="2380847"/>
              <a:ext cx="611916" cy="426181"/>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grpSp>
        <p:nvGrpSpPr>
          <p:cNvPr id="37893" name="Group 352"/>
          <p:cNvGrpSpPr>
            <a:grpSpLocks/>
          </p:cNvGrpSpPr>
          <p:nvPr/>
        </p:nvGrpSpPr>
        <p:grpSpPr bwMode="auto">
          <a:xfrm>
            <a:off x="1193800" y="3003550"/>
            <a:ext cx="2781300" cy="2733675"/>
            <a:chOff x="409575" y="1504950"/>
            <a:chExt cx="4581525" cy="4502366"/>
          </a:xfrm>
        </p:grpSpPr>
        <p:pic>
          <p:nvPicPr>
            <p:cNvPr id="37940"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2857500" y="1504950"/>
              <a:ext cx="2133600" cy="4502366"/>
            </a:xfrm>
            <a:prstGeom prst="rect">
              <a:avLst/>
            </a:prstGeom>
            <a:noFill/>
            <a:ln w="9525">
              <a:noFill/>
              <a:miter lim="800000"/>
              <a:headEnd/>
              <a:tailEnd/>
            </a:ln>
          </p:spPr>
        </p:pic>
        <p:pic>
          <p:nvPicPr>
            <p:cNvPr id="37941"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419100" y="1504950"/>
              <a:ext cx="2133600" cy="4502366"/>
            </a:xfrm>
            <a:prstGeom prst="rect">
              <a:avLst/>
            </a:prstGeom>
            <a:noFill/>
            <a:ln w="9525">
              <a:noFill/>
              <a:miter lim="800000"/>
              <a:headEnd/>
              <a:tailEnd/>
            </a:ln>
          </p:spPr>
        </p:pic>
        <p:pic>
          <p:nvPicPr>
            <p:cNvPr id="37942" name="Rectangle 7"/>
            <p:cNvPicPr>
              <a:picLocks noChangeArrowheads="1"/>
            </p:cNvPicPr>
            <p:nvPr/>
          </p:nvPicPr>
          <p:blipFill>
            <a:blip r:embed="rId12" cstate="print"/>
            <a:srcRect/>
            <a:stretch>
              <a:fillRect/>
            </a:stretch>
          </p:blipFill>
          <p:spPr bwMode="blackWhite">
            <a:xfrm>
              <a:off x="409575" y="1676400"/>
              <a:ext cx="4572000" cy="685800"/>
            </a:xfrm>
            <a:prstGeom prst="rect">
              <a:avLst/>
            </a:prstGeom>
            <a:noFill/>
            <a:ln w="9525">
              <a:noFill/>
              <a:miter lim="800000"/>
              <a:headEnd/>
              <a:tailEnd/>
            </a:ln>
          </p:spPr>
        </p:pic>
        <p:sp>
          <p:nvSpPr>
            <p:cNvPr id="357" name="Rectangle 356"/>
            <p:cNvSpPr/>
            <p:nvPr/>
          </p:nvSpPr>
          <p:spPr>
            <a:xfrm>
              <a:off x="2896465" y="3031885"/>
              <a:ext cx="2055410" cy="2319164"/>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58" name="Freeform 357"/>
            <p:cNvSpPr/>
            <p:nvPr/>
          </p:nvSpPr>
          <p:spPr>
            <a:xfrm>
              <a:off x="3267799" y="4020209"/>
              <a:ext cx="1315357" cy="266691"/>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7945"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7946" name="Picture 123" descr="EX3200_24"/>
            <p:cNvPicPr>
              <a:picLocks noChangeAspect="1" noChangeArrowheads="1"/>
            </p:cNvPicPr>
            <p:nvPr>
              <p:custDataLst>
                <p:tags r:id="rId5"/>
              </p:custDataLst>
            </p:nvPr>
          </p:nvPicPr>
          <p:blipFill>
            <a:blip r:embed="rId13" cstate="print"/>
            <a:srcRect/>
            <a:stretch>
              <a:fillRect/>
            </a:stretch>
          </p:blipFill>
          <p:spPr bwMode="auto">
            <a:xfrm>
              <a:off x="700355" y="1834941"/>
              <a:ext cx="1661845" cy="374859"/>
            </a:xfrm>
            <a:prstGeom prst="rect">
              <a:avLst/>
            </a:prstGeom>
            <a:noFill/>
            <a:ln w="9525">
              <a:noFill/>
              <a:miter lim="800000"/>
              <a:headEnd/>
              <a:tailEnd/>
            </a:ln>
          </p:spPr>
        </p:pic>
        <p:pic>
          <p:nvPicPr>
            <p:cNvPr id="37947" name="Picture 123" descr="EX3200_24"/>
            <p:cNvPicPr>
              <a:picLocks noChangeAspect="1" noChangeArrowheads="1"/>
            </p:cNvPicPr>
            <p:nvPr>
              <p:custDataLst>
                <p:tags r:id="rId6"/>
              </p:custDataLst>
            </p:nvPr>
          </p:nvPicPr>
          <p:blipFill>
            <a:blip r:embed="rId13" cstate="print"/>
            <a:srcRect/>
            <a:stretch>
              <a:fillRect/>
            </a:stretch>
          </p:blipFill>
          <p:spPr bwMode="auto">
            <a:xfrm>
              <a:off x="3062555" y="1828800"/>
              <a:ext cx="1661845" cy="374859"/>
            </a:xfrm>
            <a:prstGeom prst="rect">
              <a:avLst/>
            </a:prstGeom>
            <a:noFill/>
            <a:ln w="9525">
              <a:noFill/>
              <a:miter lim="800000"/>
              <a:headEnd/>
              <a:tailEnd/>
            </a:ln>
          </p:spPr>
        </p:pic>
        <p:sp>
          <p:nvSpPr>
            <p:cNvPr id="362" name="Rectangle 361"/>
            <p:cNvSpPr/>
            <p:nvPr/>
          </p:nvSpPr>
          <p:spPr>
            <a:xfrm>
              <a:off x="456645" y="3031885"/>
              <a:ext cx="2058026" cy="2319164"/>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363" name="Straight Connector 362"/>
            <p:cNvCxnSpPr/>
            <p:nvPr/>
          </p:nvCxnSpPr>
          <p:spPr>
            <a:xfrm rot="5400000">
              <a:off x="686894" y="3560037"/>
              <a:ext cx="1600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50" name="Group 142"/>
            <p:cNvGrpSpPr>
              <a:grpSpLocks/>
            </p:cNvGrpSpPr>
            <p:nvPr/>
          </p:nvGrpSpPr>
          <p:grpSpPr bwMode="auto">
            <a:xfrm>
              <a:off x="1233091" y="4208407"/>
              <a:ext cx="505619" cy="914400"/>
              <a:chOff x="4373117" y="3733800"/>
              <a:chExt cx="401638" cy="695325"/>
            </a:xfrm>
          </p:grpSpPr>
          <p:pic>
            <p:nvPicPr>
              <p:cNvPr id="37969"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7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365" name="Freeform 364"/>
            <p:cNvSpPr/>
            <p:nvPr/>
          </p:nvSpPr>
          <p:spPr>
            <a:xfrm>
              <a:off x="827979" y="4020209"/>
              <a:ext cx="1315359" cy="266691"/>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7952" name="Group 146"/>
            <p:cNvGrpSpPr>
              <a:grpSpLocks/>
            </p:cNvGrpSpPr>
            <p:nvPr/>
          </p:nvGrpSpPr>
          <p:grpSpPr bwMode="auto">
            <a:xfrm>
              <a:off x="570412" y="4208407"/>
              <a:ext cx="534487" cy="914400"/>
              <a:chOff x="4373117" y="3733800"/>
              <a:chExt cx="401638" cy="695325"/>
            </a:xfrm>
          </p:grpSpPr>
          <p:pic>
            <p:nvPicPr>
              <p:cNvPr id="37967"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68" name="TextBox 381"/>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367" name="Straight Connector 366"/>
            <p:cNvCxnSpPr/>
            <p:nvPr/>
          </p:nvCxnSpPr>
          <p:spPr>
            <a:xfrm rot="5400000">
              <a:off x="3124098" y="3560037"/>
              <a:ext cx="16001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54" name="Group 142"/>
            <p:cNvGrpSpPr>
              <a:grpSpLocks/>
            </p:cNvGrpSpPr>
            <p:nvPr/>
          </p:nvGrpSpPr>
          <p:grpSpPr bwMode="auto">
            <a:xfrm>
              <a:off x="3671491" y="4208407"/>
              <a:ext cx="505619" cy="914400"/>
              <a:chOff x="4373117" y="3733800"/>
              <a:chExt cx="401638" cy="695325"/>
            </a:xfrm>
          </p:grpSpPr>
          <p:pic>
            <p:nvPicPr>
              <p:cNvPr id="37965"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6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7955" name="Group 146"/>
            <p:cNvGrpSpPr>
              <a:grpSpLocks/>
            </p:cNvGrpSpPr>
            <p:nvPr/>
          </p:nvGrpSpPr>
          <p:grpSpPr bwMode="auto">
            <a:xfrm>
              <a:off x="3008812" y="4208407"/>
              <a:ext cx="534487" cy="914400"/>
              <a:chOff x="4373117" y="3733800"/>
              <a:chExt cx="401638" cy="695325"/>
            </a:xfrm>
          </p:grpSpPr>
          <p:pic>
            <p:nvPicPr>
              <p:cNvPr id="37963"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64" name="TextBox 377"/>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7956" name="Group 142"/>
            <p:cNvGrpSpPr>
              <a:grpSpLocks/>
            </p:cNvGrpSpPr>
            <p:nvPr/>
          </p:nvGrpSpPr>
          <p:grpSpPr bwMode="auto">
            <a:xfrm>
              <a:off x="1895475" y="4208407"/>
              <a:ext cx="505619" cy="914400"/>
              <a:chOff x="4373117" y="3733800"/>
              <a:chExt cx="401638" cy="695325"/>
            </a:xfrm>
          </p:grpSpPr>
          <p:pic>
            <p:nvPicPr>
              <p:cNvPr id="37961"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6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371"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1099942" y="3102480"/>
              <a:ext cx="779278" cy="776540"/>
            </a:xfrm>
            <a:prstGeom prst="rect">
              <a:avLst/>
            </a:prstGeom>
            <a:noFill/>
            <a:effectLst>
              <a:outerShdw blurRad="63500" sx="102000" sy="102000" algn="ctr" rotWithShape="0">
                <a:prstClr val="black">
                  <a:alpha val="40000"/>
                </a:prstClr>
              </a:outerShdw>
            </a:effectLst>
          </p:spPr>
        </p:pic>
        <p:sp>
          <p:nvSpPr>
            <p:cNvPr id="372" name="Rectangle 108"/>
            <p:cNvSpPr>
              <a:spLocks noChangeArrowheads="1"/>
            </p:cNvSpPr>
            <p:nvPr/>
          </p:nvSpPr>
          <p:spPr bwMode="invGray">
            <a:xfrm>
              <a:off x="1181008" y="2380847"/>
              <a:ext cx="609300" cy="426181"/>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373"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3539762" y="3102480"/>
              <a:ext cx="776662" cy="776540"/>
            </a:xfrm>
            <a:prstGeom prst="rect">
              <a:avLst/>
            </a:prstGeom>
            <a:noFill/>
            <a:effectLst>
              <a:outerShdw blurRad="63500" sx="102000" sy="102000" algn="ctr" rotWithShape="0">
                <a:prstClr val="black">
                  <a:alpha val="40000"/>
                </a:prstClr>
              </a:outerShdw>
            </a:effectLst>
          </p:spPr>
        </p:pic>
        <p:sp>
          <p:nvSpPr>
            <p:cNvPr id="374" name="Rectangle 108"/>
            <p:cNvSpPr>
              <a:spLocks noChangeArrowheads="1"/>
            </p:cNvSpPr>
            <p:nvPr/>
          </p:nvSpPr>
          <p:spPr bwMode="invGray">
            <a:xfrm>
              <a:off x="3618212" y="2380847"/>
              <a:ext cx="611916" cy="426181"/>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pic>
        <p:nvPicPr>
          <p:cNvPr id="37894" name="Rectangle 7"/>
          <p:cNvPicPr>
            <a:picLocks noChangeArrowheads="1"/>
          </p:cNvPicPr>
          <p:nvPr/>
        </p:nvPicPr>
        <p:blipFill>
          <a:blip r:embed="rId12" cstate="print"/>
          <a:srcRect/>
          <a:stretch>
            <a:fillRect/>
          </a:stretch>
        </p:blipFill>
        <p:spPr bwMode="blackWhite">
          <a:xfrm>
            <a:off x="1568450" y="1143000"/>
            <a:ext cx="2514600" cy="1600200"/>
          </a:xfrm>
          <a:prstGeom prst="rect">
            <a:avLst/>
          </a:prstGeom>
          <a:noFill/>
          <a:ln w="9525">
            <a:noFill/>
            <a:miter lim="800000"/>
            <a:headEnd/>
            <a:tailEnd/>
          </a:ln>
        </p:spPr>
      </p:pic>
      <p:sp>
        <p:nvSpPr>
          <p:cNvPr id="2" name="Title 1"/>
          <p:cNvSpPr>
            <a:spLocks noGrp="1"/>
          </p:cNvSpPr>
          <p:nvPr>
            <p:ph type="title"/>
          </p:nvPr>
        </p:nvSpPr>
        <p:spPr/>
        <p:txBody>
          <a:bodyPr/>
          <a:lstStyle/>
          <a:p>
            <a:pPr>
              <a:defRPr/>
            </a:pPr>
            <a:r>
              <a:t>POD to POD</a:t>
            </a:r>
            <a:endParaRPr/>
          </a:p>
        </p:txBody>
      </p:sp>
      <p:sp>
        <p:nvSpPr>
          <p:cNvPr id="37896" name="Text Box 522"/>
          <p:cNvSpPr txBox="1">
            <a:spLocks noChangeArrowheads="1"/>
          </p:cNvSpPr>
          <p:nvPr/>
        </p:nvSpPr>
        <p:spPr bwMode="invGray">
          <a:xfrm>
            <a:off x="6237288" y="1638300"/>
            <a:ext cx="2133600" cy="685800"/>
          </a:xfrm>
          <a:prstGeom prst="rect">
            <a:avLst/>
          </a:prstGeom>
          <a:noFill/>
          <a:ln w="28575" algn="ctr">
            <a:noFill/>
            <a:miter lim="800000"/>
            <a:headEnd/>
            <a:tailEnd/>
          </a:ln>
        </p:spPr>
        <p:txBody>
          <a:bodyPr lIns="0" tIns="0" rIns="0" bIns="0" anchor="ctr"/>
          <a:lstStyle/>
          <a:p>
            <a:pPr algn="ctr" defTabSz="574675"/>
            <a:r>
              <a:rPr lang="en-US" sz="1600" b="1" dirty="0" smtClean="0">
                <a:solidFill>
                  <a:schemeClr val="bg1"/>
                </a:solidFill>
              </a:rPr>
              <a:t>Core</a:t>
            </a:r>
            <a:r>
              <a:rPr lang="en-US" sz="1600" b="1" dirty="0">
                <a:solidFill>
                  <a:schemeClr val="bg1"/>
                </a:solidFill>
              </a:rPr>
              <a:t/>
            </a:r>
            <a:br>
              <a:rPr lang="en-US" sz="1600" b="1" dirty="0">
                <a:solidFill>
                  <a:schemeClr val="bg1"/>
                </a:solidFill>
              </a:rPr>
            </a:br>
            <a:r>
              <a:rPr lang="en-US" sz="1600" b="1" dirty="0" smtClean="0">
                <a:solidFill>
                  <a:schemeClr val="bg1"/>
                </a:solidFill>
              </a:rPr>
              <a:t>Clustered Chassis</a:t>
            </a:r>
            <a:endParaRPr lang="en-US" sz="1600" b="1" dirty="0">
              <a:solidFill>
                <a:schemeClr val="bg1"/>
              </a:solidFill>
            </a:endParaRPr>
          </a:p>
        </p:txBody>
      </p:sp>
      <p:sp>
        <p:nvSpPr>
          <p:cNvPr id="37897" name="Rectangle 526"/>
          <p:cNvSpPr>
            <a:spLocks noChangeArrowheads="1"/>
          </p:cNvSpPr>
          <p:nvPr/>
        </p:nvSpPr>
        <p:spPr bwMode="auto">
          <a:xfrm>
            <a:off x="6016625" y="2844800"/>
            <a:ext cx="2689225" cy="2108200"/>
          </a:xfrm>
          <a:prstGeom prst="rect">
            <a:avLst/>
          </a:prstGeom>
          <a:noFill/>
          <a:ln w="9525">
            <a:noFill/>
            <a:miter lim="800000"/>
            <a:headEnd/>
            <a:tailEnd/>
          </a:ln>
        </p:spPr>
        <p:txBody>
          <a:bodyPr lIns="0" tIns="0" rIns="0" bIns="0"/>
          <a:lstStyle/>
          <a:p>
            <a:pPr marL="223838" indent="-223838" eaLnBrk="0" hangingPunct="0">
              <a:lnSpc>
                <a:spcPct val="90000"/>
              </a:lnSpc>
              <a:spcBef>
                <a:spcPct val="90000"/>
              </a:spcBef>
              <a:buClr>
                <a:srgbClr val="333333"/>
              </a:buClr>
              <a:buFont typeface="Wingdings" pitchFamily="2" charset="2"/>
              <a:buChar char="§"/>
            </a:pPr>
            <a:r>
              <a:rPr lang="en-US" sz="1400" dirty="0">
                <a:solidFill>
                  <a:srgbClr val="333333"/>
                </a:solidFill>
              </a:rPr>
              <a:t>Extends L2 domain across multiple Rows/Pods in a DC</a:t>
            </a:r>
          </a:p>
          <a:p>
            <a:pPr marL="223838" indent="-223838" eaLnBrk="0" hangingPunct="0">
              <a:lnSpc>
                <a:spcPct val="90000"/>
              </a:lnSpc>
              <a:spcBef>
                <a:spcPct val="90000"/>
              </a:spcBef>
              <a:buClr>
                <a:srgbClr val="333333"/>
              </a:buClr>
              <a:buFont typeface="Wingdings" pitchFamily="2" charset="2"/>
              <a:buChar char="§"/>
            </a:pPr>
            <a:r>
              <a:rPr lang="en-US" sz="1400" dirty="0"/>
              <a:t>Extends L2 adjacency to over 10,000 1GbE servers</a:t>
            </a:r>
          </a:p>
          <a:p>
            <a:pPr marL="223838" indent="-223838" eaLnBrk="0" hangingPunct="0">
              <a:lnSpc>
                <a:spcPct val="90000"/>
              </a:lnSpc>
              <a:spcBef>
                <a:spcPct val="90000"/>
              </a:spcBef>
              <a:buClr>
                <a:srgbClr val="333333"/>
              </a:buClr>
              <a:buFont typeface="Wingdings" pitchFamily="2" charset="2"/>
              <a:buChar char="§"/>
            </a:pPr>
            <a:r>
              <a:rPr lang="en-US" sz="1400" dirty="0"/>
              <a:t>Eliminates STP</a:t>
            </a:r>
          </a:p>
          <a:p>
            <a:pPr marL="223838" indent="-223838" eaLnBrk="0" hangingPunct="0">
              <a:lnSpc>
                <a:spcPct val="90000"/>
              </a:lnSpc>
              <a:spcBef>
                <a:spcPct val="90000"/>
              </a:spcBef>
              <a:buClr>
                <a:srgbClr val="333333"/>
              </a:buClr>
              <a:buFont typeface="Wingdings" pitchFamily="2" charset="2"/>
              <a:buChar char="§"/>
            </a:pPr>
            <a:r>
              <a:rPr lang="en-US" sz="1400" dirty="0"/>
              <a:t>Core managed as a single device</a:t>
            </a:r>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p:txBody>
      </p:sp>
      <p:sp>
        <p:nvSpPr>
          <p:cNvPr id="37898" name="Line 184"/>
          <p:cNvSpPr>
            <a:spLocks noChangeShapeType="1"/>
          </p:cNvSpPr>
          <p:nvPr/>
        </p:nvSpPr>
        <p:spPr bwMode="auto">
          <a:xfrm>
            <a:off x="2057400" y="1828800"/>
            <a:ext cx="1433513" cy="1588"/>
          </a:xfrm>
          <a:prstGeom prst="line">
            <a:avLst/>
          </a:prstGeom>
          <a:noFill/>
          <a:ln w="38100">
            <a:solidFill>
              <a:schemeClr val="hlink"/>
            </a:solidFill>
            <a:round/>
            <a:headEnd/>
            <a:tailEnd/>
          </a:ln>
        </p:spPr>
        <p:txBody>
          <a:bodyPr wrap="none" lIns="0" tIns="0" rIns="0" bIns="0" anchor="ctr"/>
          <a:lstStyle/>
          <a:p>
            <a:endParaRPr lang="en-US"/>
          </a:p>
        </p:txBody>
      </p:sp>
      <p:pic>
        <p:nvPicPr>
          <p:cNvPr id="37899"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2895600" y="3133725"/>
            <a:ext cx="1295400" cy="2733675"/>
          </a:xfrm>
          <a:prstGeom prst="rect">
            <a:avLst/>
          </a:prstGeom>
          <a:noFill/>
          <a:ln w="9525">
            <a:noFill/>
            <a:miter lim="800000"/>
            <a:headEnd/>
            <a:tailEnd/>
          </a:ln>
        </p:spPr>
      </p:pic>
      <p:pic>
        <p:nvPicPr>
          <p:cNvPr id="37900" name="Picture 2" descr="C:\Users\User\Desktop\Dog &amp; Pony Show\Juniper\Juniper Template NEW\Juniper Icon Library PNGs\Generic Racks 3.png"/>
          <p:cNvPicPr>
            <a:picLocks noChangeAspect="1" noChangeArrowheads="1"/>
          </p:cNvPicPr>
          <p:nvPr/>
        </p:nvPicPr>
        <p:blipFill>
          <a:blip r:embed="rId11" cstate="print"/>
          <a:srcRect/>
          <a:stretch>
            <a:fillRect/>
          </a:stretch>
        </p:blipFill>
        <p:spPr bwMode="auto">
          <a:xfrm>
            <a:off x="1416050" y="3133725"/>
            <a:ext cx="1295400" cy="2733675"/>
          </a:xfrm>
          <a:prstGeom prst="rect">
            <a:avLst/>
          </a:prstGeom>
          <a:noFill/>
          <a:ln w="9525">
            <a:noFill/>
            <a:miter lim="800000"/>
            <a:headEnd/>
            <a:tailEnd/>
          </a:ln>
        </p:spPr>
      </p:pic>
      <p:pic>
        <p:nvPicPr>
          <p:cNvPr id="37901" name="Rectangle 7"/>
          <p:cNvPicPr>
            <a:picLocks noChangeArrowheads="1"/>
          </p:cNvPicPr>
          <p:nvPr/>
        </p:nvPicPr>
        <p:blipFill>
          <a:blip r:embed="rId12" cstate="print"/>
          <a:srcRect/>
          <a:stretch>
            <a:fillRect/>
          </a:stretch>
        </p:blipFill>
        <p:spPr bwMode="blackWhite">
          <a:xfrm>
            <a:off x="1409700" y="3238500"/>
            <a:ext cx="2774950" cy="415925"/>
          </a:xfrm>
          <a:prstGeom prst="rect">
            <a:avLst/>
          </a:prstGeom>
          <a:noFill/>
          <a:ln w="9525">
            <a:noFill/>
            <a:miter lim="800000"/>
            <a:headEnd/>
            <a:tailEnd/>
          </a:ln>
        </p:spPr>
      </p:pic>
      <p:sp>
        <p:nvSpPr>
          <p:cNvPr id="324" name="Rectangle 323"/>
          <p:cNvSpPr/>
          <p:nvPr/>
        </p:nvSpPr>
        <p:spPr>
          <a:xfrm>
            <a:off x="2919413" y="4060825"/>
            <a:ext cx="1247775" cy="1408113"/>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7903" name="Line 126"/>
          <p:cNvSpPr>
            <a:spLocks noChangeShapeType="1"/>
          </p:cNvSpPr>
          <p:nvPr/>
        </p:nvSpPr>
        <p:spPr bwMode="invGray">
          <a:xfrm flipH="1" flipV="1">
            <a:off x="2409825" y="3446463"/>
            <a:ext cx="739775" cy="0"/>
          </a:xfrm>
          <a:prstGeom prst="line">
            <a:avLst/>
          </a:prstGeom>
          <a:noFill/>
          <a:ln w="38100">
            <a:solidFill>
              <a:schemeClr val="hlink"/>
            </a:solidFill>
            <a:round/>
            <a:headEnd/>
            <a:tailEnd/>
          </a:ln>
        </p:spPr>
        <p:txBody>
          <a:bodyPr wrap="none" lIns="0" tIns="0" rIns="0" bIns="0" anchor="ctr"/>
          <a:lstStyle/>
          <a:p>
            <a:endParaRPr lang="en-US"/>
          </a:p>
        </p:txBody>
      </p:sp>
      <p:pic>
        <p:nvPicPr>
          <p:cNvPr id="37904" name="Picture 123" descr="EX3200_24"/>
          <p:cNvPicPr>
            <a:picLocks noChangeAspect="1" noChangeArrowheads="1"/>
          </p:cNvPicPr>
          <p:nvPr>
            <p:custDataLst>
              <p:tags r:id="rId1"/>
            </p:custDataLst>
          </p:nvPr>
        </p:nvPicPr>
        <p:blipFill>
          <a:blip r:embed="rId13" cstate="print"/>
          <a:srcRect/>
          <a:stretch>
            <a:fillRect/>
          </a:stretch>
        </p:blipFill>
        <p:spPr bwMode="auto">
          <a:xfrm>
            <a:off x="1585913" y="3333750"/>
            <a:ext cx="1009650" cy="228600"/>
          </a:xfrm>
          <a:prstGeom prst="rect">
            <a:avLst/>
          </a:prstGeom>
          <a:noFill/>
          <a:ln w="9525">
            <a:noFill/>
            <a:miter lim="800000"/>
            <a:headEnd/>
            <a:tailEnd/>
          </a:ln>
        </p:spPr>
      </p:pic>
      <p:pic>
        <p:nvPicPr>
          <p:cNvPr id="37905" name="Picture 123" descr="EX3200_24"/>
          <p:cNvPicPr>
            <a:picLocks noChangeAspect="1" noChangeArrowheads="1"/>
          </p:cNvPicPr>
          <p:nvPr>
            <p:custDataLst>
              <p:tags r:id="rId2"/>
            </p:custDataLst>
          </p:nvPr>
        </p:nvPicPr>
        <p:blipFill>
          <a:blip r:embed="rId13" cstate="print"/>
          <a:srcRect/>
          <a:stretch>
            <a:fillRect/>
          </a:stretch>
        </p:blipFill>
        <p:spPr bwMode="auto">
          <a:xfrm>
            <a:off x="3021013" y="3330575"/>
            <a:ext cx="1008062" cy="227013"/>
          </a:xfrm>
          <a:prstGeom prst="rect">
            <a:avLst/>
          </a:prstGeom>
          <a:noFill/>
          <a:ln w="9525">
            <a:noFill/>
            <a:miter lim="800000"/>
            <a:headEnd/>
            <a:tailEnd/>
          </a:ln>
        </p:spPr>
      </p:pic>
      <p:sp>
        <p:nvSpPr>
          <p:cNvPr id="329" name="Rectangle 328"/>
          <p:cNvSpPr/>
          <p:nvPr/>
        </p:nvSpPr>
        <p:spPr>
          <a:xfrm>
            <a:off x="1438275" y="4060825"/>
            <a:ext cx="1249363" cy="1408113"/>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330" name="Straight Connector 329"/>
          <p:cNvCxnSpPr/>
          <p:nvPr/>
        </p:nvCxnSpPr>
        <p:spPr>
          <a:xfrm rot="5400000">
            <a:off x="1577975" y="4381500"/>
            <a:ext cx="9715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08" name="Group 142"/>
          <p:cNvGrpSpPr>
            <a:grpSpLocks/>
          </p:cNvGrpSpPr>
          <p:nvPr/>
        </p:nvGrpSpPr>
        <p:grpSpPr bwMode="auto">
          <a:xfrm>
            <a:off x="1909763" y="4775200"/>
            <a:ext cx="306387" cy="555625"/>
            <a:chOff x="4373117" y="3733800"/>
            <a:chExt cx="401638" cy="695325"/>
          </a:xfrm>
        </p:grpSpPr>
        <p:pic>
          <p:nvPicPr>
            <p:cNvPr id="37938"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39"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cxnSp>
        <p:nvCxnSpPr>
          <p:cNvPr id="338" name="Straight Connector 337"/>
          <p:cNvCxnSpPr/>
          <p:nvPr/>
        </p:nvCxnSpPr>
        <p:spPr>
          <a:xfrm rot="5400000">
            <a:off x="3057525" y="4381500"/>
            <a:ext cx="9715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910" name="Group 142"/>
          <p:cNvGrpSpPr>
            <a:grpSpLocks/>
          </p:cNvGrpSpPr>
          <p:nvPr/>
        </p:nvGrpSpPr>
        <p:grpSpPr bwMode="auto">
          <a:xfrm>
            <a:off x="3389313" y="4775200"/>
            <a:ext cx="307975" cy="555625"/>
            <a:chOff x="4373117" y="3733800"/>
            <a:chExt cx="401638" cy="695325"/>
          </a:xfrm>
        </p:grpSpPr>
        <p:pic>
          <p:nvPicPr>
            <p:cNvPr id="37936"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3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pic>
        <p:nvPicPr>
          <p:cNvPr id="348"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1828800" y="4103688"/>
            <a:ext cx="473075" cy="471487"/>
          </a:xfrm>
          <a:prstGeom prst="rect">
            <a:avLst/>
          </a:prstGeom>
          <a:noFill/>
          <a:effectLst>
            <a:outerShdw blurRad="63500" sx="102000" sy="102000" algn="ctr" rotWithShape="0">
              <a:prstClr val="black">
                <a:alpha val="40000"/>
              </a:prstClr>
            </a:outerShdw>
          </a:effectLst>
        </p:spPr>
      </p:pic>
      <p:sp>
        <p:nvSpPr>
          <p:cNvPr id="349" name="Rectangle 108"/>
          <p:cNvSpPr>
            <a:spLocks noChangeArrowheads="1"/>
          </p:cNvSpPr>
          <p:nvPr/>
        </p:nvSpPr>
        <p:spPr bwMode="invGray">
          <a:xfrm>
            <a:off x="1878013" y="3665538"/>
            <a:ext cx="369887" cy="258762"/>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350" name="Picture 3" descr="C:\Users\User\Desktop\Dog &amp; Pony Show\Juniper\Juniper Template NEW\Juniper Icon Library PNGs\New Folder\L2_L3 Switch 2.png"/>
          <p:cNvPicPr>
            <a:picLocks noChangeAspect="1" noChangeArrowheads="1"/>
          </p:cNvPicPr>
          <p:nvPr/>
        </p:nvPicPr>
        <p:blipFill>
          <a:blip r:embed="rId15" cstate="print"/>
          <a:srcRect/>
          <a:stretch>
            <a:fillRect/>
          </a:stretch>
        </p:blipFill>
        <p:spPr bwMode="auto">
          <a:xfrm>
            <a:off x="3309938" y="4103688"/>
            <a:ext cx="471487" cy="471487"/>
          </a:xfrm>
          <a:prstGeom prst="rect">
            <a:avLst/>
          </a:prstGeom>
          <a:noFill/>
          <a:effectLst>
            <a:outerShdw blurRad="63500" sx="102000" sy="102000" algn="ctr" rotWithShape="0">
              <a:prstClr val="black">
                <a:alpha val="40000"/>
              </a:prstClr>
            </a:outerShdw>
          </a:effectLst>
        </p:spPr>
      </p:pic>
      <p:sp>
        <p:nvSpPr>
          <p:cNvPr id="351" name="Rectangle 108"/>
          <p:cNvSpPr>
            <a:spLocks noChangeArrowheads="1"/>
          </p:cNvSpPr>
          <p:nvPr/>
        </p:nvSpPr>
        <p:spPr bwMode="invGray">
          <a:xfrm>
            <a:off x="3357563" y="3665538"/>
            <a:ext cx="371475" cy="258762"/>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sp>
        <p:nvSpPr>
          <p:cNvPr id="418" name="TextBox 417"/>
          <p:cNvSpPr txBox="1"/>
          <p:nvPr/>
        </p:nvSpPr>
        <p:spPr>
          <a:xfrm>
            <a:off x="2938463" y="5878513"/>
            <a:ext cx="1219200" cy="36988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b="1" dirty="0">
                <a:solidFill>
                  <a:schemeClr val="tx1"/>
                </a:solidFill>
              </a:rPr>
              <a:t>POD N</a:t>
            </a:r>
          </a:p>
        </p:txBody>
      </p:sp>
      <p:sp>
        <p:nvSpPr>
          <p:cNvPr id="419" name="TextBox 418"/>
          <p:cNvSpPr txBox="1"/>
          <p:nvPr/>
        </p:nvSpPr>
        <p:spPr>
          <a:xfrm>
            <a:off x="1447800" y="5878513"/>
            <a:ext cx="1219200" cy="369887"/>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b="1" dirty="0">
                <a:solidFill>
                  <a:schemeClr val="tx1"/>
                </a:solidFill>
              </a:rPr>
              <a:t>POD 1 </a:t>
            </a:r>
          </a:p>
        </p:txBody>
      </p:sp>
      <p:cxnSp>
        <p:nvCxnSpPr>
          <p:cNvPr id="37918" name="Straight Connector 110"/>
          <p:cNvCxnSpPr>
            <a:cxnSpLocks noChangeShapeType="1"/>
          </p:cNvCxnSpPr>
          <p:nvPr/>
        </p:nvCxnSpPr>
        <p:spPr bwMode="auto">
          <a:xfrm rot="5400000" flipH="1" flipV="1">
            <a:off x="1643063" y="2886075"/>
            <a:ext cx="895350" cy="0"/>
          </a:xfrm>
          <a:prstGeom prst="line">
            <a:avLst/>
          </a:prstGeom>
          <a:noFill/>
          <a:ln w="28575">
            <a:solidFill>
              <a:schemeClr val="hlink"/>
            </a:solidFill>
            <a:round/>
            <a:headEnd/>
            <a:tailEnd/>
          </a:ln>
        </p:spPr>
      </p:cxnSp>
      <p:cxnSp>
        <p:nvCxnSpPr>
          <p:cNvPr id="37919" name="Straight Connector 112"/>
          <p:cNvCxnSpPr>
            <a:cxnSpLocks noChangeShapeType="1"/>
          </p:cNvCxnSpPr>
          <p:nvPr/>
        </p:nvCxnSpPr>
        <p:spPr bwMode="auto">
          <a:xfrm rot="16200000" flipV="1">
            <a:off x="3087688" y="2894013"/>
            <a:ext cx="871537" cy="1587"/>
          </a:xfrm>
          <a:prstGeom prst="line">
            <a:avLst/>
          </a:prstGeom>
          <a:noFill/>
          <a:ln w="28575">
            <a:solidFill>
              <a:schemeClr val="hlink"/>
            </a:solidFill>
            <a:round/>
            <a:headEnd/>
            <a:tailEnd/>
          </a:ln>
        </p:spPr>
      </p:cxnSp>
      <p:sp>
        <p:nvSpPr>
          <p:cNvPr id="37920" name="TextBox 111"/>
          <p:cNvSpPr txBox="1">
            <a:spLocks noChangeArrowheads="1"/>
          </p:cNvSpPr>
          <p:nvPr/>
        </p:nvSpPr>
        <p:spPr bwMode="auto">
          <a:xfrm>
            <a:off x="4191000" y="3276600"/>
            <a:ext cx="2438400" cy="400110"/>
          </a:xfrm>
          <a:prstGeom prst="rect">
            <a:avLst/>
          </a:prstGeom>
          <a:noFill/>
          <a:ln w="9525">
            <a:noFill/>
            <a:miter lim="800000"/>
            <a:headEnd/>
            <a:tailEnd/>
          </a:ln>
        </p:spPr>
        <p:txBody>
          <a:bodyPr>
            <a:spAutoFit/>
          </a:bodyPr>
          <a:lstStyle/>
          <a:p>
            <a:r>
              <a:rPr lang="en-US" sz="1000" b="1" dirty="0" smtClean="0"/>
              <a:t>Clustered </a:t>
            </a:r>
            <a:br>
              <a:rPr lang="en-US" sz="1000" b="1" dirty="0" smtClean="0"/>
            </a:br>
            <a:r>
              <a:rPr lang="en-US" sz="1000" b="1" dirty="0" smtClean="0"/>
              <a:t>Access Switches</a:t>
            </a:r>
            <a:endParaRPr lang="en-US" sz="1000" b="1" dirty="0"/>
          </a:p>
        </p:txBody>
      </p:sp>
      <p:sp>
        <p:nvSpPr>
          <p:cNvPr id="114" name="Freeform 113"/>
          <p:cNvSpPr/>
          <p:nvPr/>
        </p:nvSpPr>
        <p:spPr>
          <a:xfrm>
            <a:off x="2057400" y="4648200"/>
            <a:ext cx="3810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115" name="Freeform 114"/>
          <p:cNvSpPr/>
          <p:nvPr/>
        </p:nvSpPr>
        <p:spPr>
          <a:xfrm>
            <a:off x="1676400" y="4648200"/>
            <a:ext cx="388938" cy="14287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7923" name="Group 142"/>
          <p:cNvGrpSpPr>
            <a:grpSpLocks/>
          </p:cNvGrpSpPr>
          <p:nvPr/>
        </p:nvGrpSpPr>
        <p:grpSpPr bwMode="auto">
          <a:xfrm>
            <a:off x="2311400" y="4775200"/>
            <a:ext cx="307975" cy="555625"/>
            <a:chOff x="4373117" y="3733800"/>
            <a:chExt cx="401638" cy="695325"/>
          </a:xfrm>
        </p:grpSpPr>
        <p:pic>
          <p:nvPicPr>
            <p:cNvPr id="37934"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35"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sp>
        <p:nvSpPr>
          <p:cNvPr id="116" name="Freeform 115"/>
          <p:cNvSpPr/>
          <p:nvPr/>
        </p:nvSpPr>
        <p:spPr>
          <a:xfrm>
            <a:off x="3538538" y="4648200"/>
            <a:ext cx="3810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117" name="Freeform 116"/>
          <p:cNvSpPr/>
          <p:nvPr/>
        </p:nvSpPr>
        <p:spPr>
          <a:xfrm>
            <a:off x="3157538" y="4648200"/>
            <a:ext cx="388937" cy="14287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7926" name="Group 146"/>
          <p:cNvGrpSpPr>
            <a:grpSpLocks/>
          </p:cNvGrpSpPr>
          <p:nvPr/>
        </p:nvGrpSpPr>
        <p:grpSpPr bwMode="auto">
          <a:xfrm>
            <a:off x="2987675" y="4775200"/>
            <a:ext cx="323850" cy="555625"/>
            <a:chOff x="4373117" y="3733800"/>
            <a:chExt cx="401638" cy="695325"/>
          </a:xfrm>
        </p:grpSpPr>
        <p:pic>
          <p:nvPicPr>
            <p:cNvPr id="37932"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33" name="TextBox 34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pic>
        <p:nvPicPr>
          <p:cNvPr id="37927" name="Picture 181"/>
          <p:cNvPicPr>
            <a:picLocks noChangeAspect="1" noChangeArrowheads="1"/>
          </p:cNvPicPr>
          <p:nvPr>
            <p:custDataLst>
              <p:tags r:id="rId3"/>
            </p:custDataLst>
          </p:nvPr>
        </p:nvPicPr>
        <p:blipFill>
          <a:blip r:embed="rId16" cstate="print"/>
          <a:srcRect/>
          <a:stretch>
            <a:fillRect/>
          </a:stretch>
        </p:blipFill>
        <p:spPr bwMode="invGray">
          <a:xfrm>
            <a:off x="1766888" y="1362075"/>
            <a:ext cx="644525" cy="1104900"/>
          </a:xfrm>
          <a:prstGeom prst="rect">
            <a:avLst/>
          </a:prstGeom>
          <a:noFill/>
          <a:ln w="28575" algn="ctr">
            <a:noFill/>
            <a:miter lim="800000"/>
            <a:headEnd/>
            <a:tailEnd/>
          </a:ln>
        </p:spPr>
      </p:pic>
      <p:pic>
        <p:nvPicPr>
          <p:cNvPr id="37928" name="Picture 180"/>
          <p:cNvPicPr>
            <a:picLocks noChangeAspect="1" noChangeArrowheads="1"/>
          </p:cNvPicPr>
          <p:nvPr>
            <p:custDataLst>
              <p:tags r:id="rId4"/>
            </p:custDataLst>
          </p:nvPr>
        </p:nvPicPr>
        <p:blipFill>
          <a:blip r:embed="rId16" cstate="print"/>
          <a:srcRect/>
          <a:stretch>
            <a:fillRect/>
          </a:stretch>
        </p:blipFill>
        <p:spPr bwMode="invGray">
          <a:xfrm>
            <a:off x="3201988" y="1362075"/>
            <a:ext cx="642937" cy="1104900"/>
          </a:xfrm>
          <a:prstGeom prst="rect">
            <a:avLst/>
          </a:prstGeom>
          <a:noFill/>
          <a:ln w="28575" algn="ctr">
            <a:noFill/>
            <a:miter lim="800000"/>
            <a:headEnd/>
            <a:tailEnd/>
          </a:ln>
        </p:spPr>
      </p:pic>
      <p:grpSp>
        <p:nvGrpSpPr>
          <p:cNvPr id="19" name="Group 146"/>
          <p:cNvGrpSpPr>
            <a:grpSpLocks/>
          </p:cNvGrpSpPr>
          <p:nvPr/>
        </p:nvGrpSpPr>
        <p:grpSpPr bwMode="auto">
          <a:xfrm>
            <a:off x="1508125" y="4775200"/>
            <a:ext cx="323850" cy="555625"/>
            <a:chOff x="4373117" y="3733800"/>
            <a:chExt cx="401638" cy="695325"/>
          </a:xfrm>
        </p:grpSpPr>
        <p:pic>
          <p:nvPicPr>
            <p:cNvPr id="37930" name="Picture 75" descr="Server 1.png"/>
            <p:cNvPicPr>
              <a:picLocks noChangeAspect="1"/>
            </p:cNvPicPr>
            <p:nvPr/>
          </p:nvPicPr>
          <p:blipFill>
            <a:blip r:embed="rId14" cstate="print"/>
            <a:srcRect/>
            <a:stretch>
              <a:fillRect/>
            </a:stretch>
          </p:blipFill>
          <p:spPr bwMode="auto">
            <a:xfrm>
              <a:off x="4373117" y="3733800"/>
              <a:ext cx="401638" cy="695325"/>
            </a:xfrm>
            <a:prstGeom prst="rect">
              <a:avLst/>
            </a:prstGeom>
            <a:noFill/>
            <a:ln w="9525">
              <a:noFill/>
              <a:miter lim="800000"/>
              <a:headEnd/>
              <a:tailEnd/>
            </a:ln>
          </p:spPr>
        </p:pic>
        <p:sp>
          <p:nvSpPr>
            <p:cNvPr id="37931" name="TextBox 336"/>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1.11111E-6 4.44444E-6 L 1.11111E-6 -0.04422 L 0.0441 -0.04213 L 0.04201 -0.45996 L 0.20382 -0.45787 L 0.20295 -0.04514 L 0.25 -0.04422 L 0.24965 0.00046 " pathEditMode="relative" rAng="0" ptsTypes="AAAAAAAA">
                                      <p:cBhvr>
                                        <p:cTn id="6" dur="5000" fill="hold"/>
                                        <p:tgtEl>
                                          <p:spTgt spid="19"/>
                                        </p:tgtEl>
                                        <p:attrNameLst>
                                          <p:attrName>ppt_x</p:attrName>
                                          <p:attrName>ppt_y</p:attrName>
                                        </p:attrNameLst>
                                      </p:cBhvr>
                                      <p:rCtr x="125" y="-230"/>
                                    </p:animMotion>
                                  </p:childTnLst>
                                </p:cTn>
                              </p:par>
                              <p:par>
                                <p:cTn id="7" presetID="10" presetClass="exit" presetSubtype="0" fill="hold" nodeType="withEffect">
                                  <p:stCondLst>
                                    <p:cond delay="500"/>
                                  </p:stCondLst>
                                  <p:childTnLst>
                                    <p:animEffect transition="out" filter="fade">
                                      <p:cBhvr>
                                        <p:cTn id="8" dur="2000"/>
                                        <p:tgtEl>
                                          <p:spTgt spid="115"/>
                                        </p:tgtEl>
                                      </p:cBhvr>
                                    </p:animEffect>
                                    <p:set>
                                      <p:cBhvr>
                                        <p:cTn id="9" dur="1" fill="hold">
                                          <p:stCondLst>
                                            <p:cond delay="1999"/>
                                          </p:stCondLst>
                                        </p:cTn>
                                        <p:tgtEl>
                                          <p:spTgt spid="115"/>
                                        </p:tgtEl>
                                        <p:attrNameLst>
                                          <p:attrName>style.visibility</p:attrName>
                                        </p:attrNameLst>
                                      </p:cBhvr>
                                      <p:to>
                                        <p:strVal val="hidden"/>
                                      </p:to>
                                    </p:set>
                                  </p:childTnLst>
                                </p:cTn>
                              </p:par>
                            </p:childTnLst>
                          </p:cTn>
                        </p:par>
                        <p:par>
                          <p:cTn id="10" fill="hold">
                            <p:stCondLst>
                              <p:cond delay="5000"/>
                            </p:stCondLst>
                            <p:childTnLst>
                              <p:par>
                                <p:cTn id="11" presetID="10" presetClass="entr" presetSubtype="0" fill="hold" nodeType="afterEffect">
                                  <p:stCondLst>
                                    <p:cond delay="0"/>
                                  </p:stCondLst>
                                  <p:childTnLst>
                                    <p:set>
                                      <p:cBhvr>
                                        <p:cTn id="12" dur="1" fill="hold">
                                          <p:stCondLst>
                                            <p:cond delay="0"/>
                                          </p:stCondLst>
                                        </p:cTn>
                                        <p:tgtEl>
                                          <p:spTgt spid="116"/>
                                        </p:tgtEl>
                                        <p:attrNameLst>
                                          <p:attrName>style.visibility</p:attrName>
                                        </p:attrNameLst>
                                      </p:cBhvr>
                                      <p:to>
                                        <p:strVal val="visible"/>
                                      </p:to>
                                    </p:set>
                                    <p:animEffect transition="in" filter="fade">
                                      <p:cBhvr>
                                        <p:cTn id="13"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 name="Rounded Rectangle 932"/>
          <p:cNvSpPr/>
          <p:nvPr/>
        </p:nvSpPr>
        <p:spPr bwMode="gray">
          <a:xfrm>
            <a:off x="5943600" y="1524000"/>
            <a:ext cx="2724150" cy="4495800"/>
          </a:xfrm>
          <a:prstGeom prst="roundRect">
            <a:avLst>
              <a:gd name="adj" fmla="val 0"/>
            </a:avLst>
          </a:prstGeom>
          <a:solidFill>
            <a:schemeClr val="bg1"/>
          </a:solidFill>
          <a:ln w="34925">
            <a:solidFill>
              <a:schemeClr val="accent6">
                <a:lumMod val="20000"/>
                <a:lumOff val="80000"/>
              </a:schemeClr>
            </a:solidFill>
            <a:miter lim="800000"/>
            <a:headEnd/>
            <a:tailEnd/>
          </a:ln>
          <a:effectLst>
            <a:outerShdw blurRad="50800" dist="508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34" name="Rectangle 933"/>
          <p:cNvSpPr/>
          <p:nvPr/>
        </p:nvSpPr>
        <p:spPr>
          <a:xfrm>
            <a:off x="5957888" y="1600200"/>
            <a:ext cx="2693987" cy="762000"/>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8916" name="Line 184"/>
          <p:cNvSpPr>
            <a:spLocks noChangeShapeType="1"/>
          </p:cNvSpPr>
          <p:nvPr/>
        </p:nvSpPr>
        <p:spPr bwMode="auto">
          <a:xfrm>
            <a:off x="1905000" y="1524000"/>
            <a:ext cx="2667000" cy="0"/>
          </a:xfrm>
          <a:prstGeom prst="line">
            <a:avLst/>
          </a:prstGeom>
          <a:noFill/>
          <a:ln w="38100">
            <a:solidFill>
              <a:schemeClr val="hlink"/>
            </a:solidFill>
            <a:round/>
            <a:headEnd/>
            <a:tailEnd/>
          </a:ln>
        </p:spPr>
        <p:txBody>
          <a:bodyPr wrap="none" lIns="0" tIns="0" rIns="0" bIns="0" anchor="ctr"/>
          <a:lstStyle/>
          <a:p>
            <a:endParaRPr lang="en-US"/>
          </a:p>
        </p:txBody>
      </p:sp>
      <p:sp>
        <p:nvSpPr>
          <p:cNvPr id="38917" name="TextBox 824"/>
          <p:cNvSpPr txBox="1">
            <a:spLocks noChangeArrowheads="1"/>
          </p:cNvSpPr>
          <p:nvPr/>
        </p:nvSpPr>
        <p:spPr bwMode="auto">
          <a:xfrm>
            <a:off x="444500" y="1766888"/>
            <a:ext cx="2652713" cy="4427537"/>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2" name="Title 1"/>
          <p:cNvSpPr>
            <a:spLocks noGrp="1"/>
          </p:cNvSpPr>
          <p:nvPr>
            <p:ph type="title"/>
          </p:nvPr>
        </p:nvSpPr>
        <p:spPr/>
        <p:txBody>
          <a:bodyPr/>
          <a:lstStyle/>
          <a:p>
            <a:pPr>
              <a:defRPr/>
            </a:pPr>
            <a:r>
              <a:t>Across DC/Clouds</a:t>
            </a:r>
            <a:endParaRPr/>
          </a:p>
        </p:txBody>
      </p:sp>
      <p:sp>
        <p:nvSpPr>
          <p:cNvPr id="38919" name="Rectangle 526"/>
          <p:cNvSpPr>
            <a:spLocks noChangeArrowheads="1"/>
          </p:cNvSpPr>
          <p:nvPr/>
        </p:nvSpPr>
        <p:spPr bwMode="auto">
          <a:xfrm>
            <a:off x="6016625" y="2844800"/>
            <a:ext cx="2689225" cy="2108200"/>
          </a:xfrm>
          <a:prstGeom prst="rect">
            <a:avLst/>
          </a:prstGeom>
          <a:noFill/>
          <a:ln w="9525">
            <a:noFill/>
            <a:miter lim="800000"/>
            <a:headEnd/>
            <a:tailEnd/>
          </a:ln>
        </p:spPr>
        <p:txBody>
          <a:bodyPr lIns="0" tIns="0" rIns="0" bIns="0"/>
          <a:lstStyle/>
          <a:p>
            <a:pPr marL="223838" indent="-223838" eaLnBrk="0" hangingPunct="0">
              <a:lnSpc>
                <a:spcPct val="90000"/>
              </a:lnSpc>
              <a:spcBef>
                <a:spcPct val="90000"/>
              </a:spcBef>
              <a:buClr>
                <a:srgbClr val="333333"/>
              </a:buClr>
              <a:buFont typeface="Wingdings" pitchFamily="2" charset="2"/>
              <a:buChar char="§"/>
            </a:pPr>
            <a:r>
              <a:rPr lang="en-US" sz="1400" dirty="0">
                <a:solidFill>
                  <a:srgbClr val="333333"/>
                </a:solidFill>
              </a:rPr>
              <a:t>Extends L2 domain across </a:t>
            </a:r>
            <a:br>
              <a:rPr lang="en-US" sz="1400" dirty="0">
                <a:solidFill>
                  <a:srgbClr val="333333"/>
                </a:solidFill>
              </a:rPr>
            </a:br>
            <a:r>
              <a:rPr lang="en-US" sz="1400" dirty="0">
                <a:solidFill>
                  <a:srgbClr val="333333"/>
                </a:solidFill>
              </a:rPr>
              <a:t>DC /clouds</a:t>
            </a:r>
          </a:p>
          <a:p>
            <a:pPr marL="223838" indent="-223838" eaLnBrk="0" hangingPunct="0">
              <a:lnSpc>
                <a:spcPct val="90000"/>
              </a:lnSpc>
              <a:spcBef>
                <a:spcPct val="90000"/>
              </a:spcBef>
              <a:buClr>
                <a:srgbClr val="333333"/>
              </a:buClr>
              <a:buFont typeface="Wingdings" pitchFamily="2" charset="2"/>
              <a:buChar char="§"/>
            </a:pPr>
            <a:r>
              <a:rPr lang="en-US" sz="1400" dirty="0">
                <a:solidFill>
                  <a:srgbClr val="333333"/>
                </a:solidFill>
              </a:rPr>
              <a:t>Allows VM Motion across locations.</a:t>
            </a:r>
          </a:p>
          <a:p>
            <a:pPr marL="223838" indent="-223838" eaLnBrk="0" hangingPunct="0">
              <a:lnSpc>
                <a:spcPct val="90000"/>
              </a:lnSpc>
              <a:spcBef>
                <a:spcPct val="90000"/>
              </a:spcBef>
              <a:buClr>
                <a:srgbClr val="333333"/>
              </a:buClr>
              <a:buFont typeface="Wingdings" pitchFamily="2" charset="2"/>
              <a:buChar char="§"/>
            </a:pPr>
            <a:r>
              <a:rPr lang="en-US" sz="1400" dirty="0"/>
              <a:t>VPLS can be provisioned </a:t>
            </a:r>
            <a:r>
              <a:rPr lang="en-US" sz="1400" dirty="0" smtClean="0"/>
              <a:t>or orchestrated using vendor tools and scripts</a:t>
            </a:r>
            <a:endParaRPr lang="en-US" sz="1400" dirty="0"/>
          </a:p>
          <a:p>
            <a:pPr marL="223838" indent="-223838" eaLnBrk="0" hangingPunct="0">
              <a:lnSpc>
                <a:spcPct val="90000"/>
              </a:lnSpc>
              <a:spcBef>
                <a:spcPct val="90000"/>
              </a:spcBef>
              <a:buClr>
                <a:srgbClr val="333333"/>
              </a:buClr>
              <a:buFont typeface="Wingdings" pitchFamily="2" charset="2"/>
              <a:buChar char="§"/>
            </a:pPr>
            <a:r>
              <a:rPr lang="en-US" sz="1400" dirty="0" smtClean="0"/>
              <a:t>VLAN </a:t>
            </a:r>
            <a:r>
              <a:rPr lang="en-US" sz="1400" dirty="0"/>
              <a:t>to VPLS mapping</a:t>
            </a:r>
          </a:p>
          <a:p>
            <a:pPr marL="223838" indent="-223838" eaLnBrk="0" hangingPunct="0">
              <a:lnSpc>
                <a:spcPct val="90000"/>
              </a:lnSpc>
              <a:spcBef>
                <a:spcPct val="90000"/>
              </a:spcBef>
              <a:buClr>
                <a:srgbClr val="333333"/>
              </a:buClr>
              <a:buFont typeface="Wingdings" pitchFamily="2" charset="2"/>
              <a:buChar char="§"/>
            </a:pPr>
            <a:r>
              <a:rPr lang="en-US" sz="1400" dirty="0"/>
              <a:t>DB/Storage mirroring</a:t>
            </a:r>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a:p>
            <a:pPr marL="223838" indent="-223838" eaLnBrk="0" hangingPunct="0">
              <a:lnSpc>
                <a:spcPct val="90000"/>
              </a:lnSpc>
              <a:spcBef>
                <a:spcPct val="90000"/>
              </a:spcBef>
              <a:buClr>
                <a:srgbClr val="333333"/>
              </a:buClr>
              <a:buFont typeface="Wingdings" pitchFamily="2" charset="2"/>
              <a:buChar char="§"/>
            </a:pPr>
            <a:endParaRPr lang="en-US" sz="1400" dirty="0">
              <a:solidFill>
                <a:srgbClr val="333333"/>
              </a:solidFill>
            </a:endParaRPr>
          </a:p>
        </p:txBody>
      </p:sp>
      <p:grpSp>
        <p:nvGrpSpPr>
          <p:cNvPr id="38920" name="Group 624"/>
          <p:cNvGrpSpPr>
            <a:grpSpLocks/>
          </p:cNvGrpSpPr>
          <p:nvPr/>
        </p:nvGrpSpPr>
        <p:grpSpPr bwMode="auto">
          <a:xfrm>
            <a:off x="479425" y="3643313"/>
            <a:ext cx="2332038" cy="2292350"/>
            <a:chOff x="409575" y="1504950"/>
            <a:chExt cx="4581525" cy="4502366"/>
          </a:xfrm>
        </p:grpSpPr>
        <p:pic>
          <p:nvPicPr>
            <p:cNvPr id="39111"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2857500" y="1504950"/>
              <a:ext cx="2133600" cy="4502366"/>
            </a:xfrm>
            <a:prstGeom prst="rect">
              <a:avLst/>
            </a:prstGeom>
            <a:noFill/>
            <a:ln w="9525">
              <a:noFill/>
              <a:miter lim="800000"/>
              <a:headEnd/>
              <a:tailEnd/>
            </a:ln>
          </p:spPr>
        </p:pic>
        <p:pic>
          <p:nvPicPr>
            <p:cNvPr id="39112"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419100" y="1504950"/>
              <a:ext cx="2133600" cy="4502366"/>
            </a:xfrm>
            <a:prstGeom prst="rect">
              <a:avLst/>
            </a:prstGeom>
            <a:noFill/>
            <a:ln w="9525">
              <a:noFill/>
              <a:miter lim="800000"/>
              <a:headEnd/>
              <a:tailEnd/>
            </a:ln>
          </p:spPr>
        </p:pic>
        <p:pic>
          <p:nvPicPr>
            <p:cNvPr id="39113" name="Rectangle 7"/>
            <p:cNvPicPr>
              <a:picLocks noChangeArrowheads="1"/>
            </p:cNvPicPr>
            <p:nvPr/>
          </p:nvPicPr>
          <p:blipFill>
            <a:blip r:embed="rId21" cstate="print"/>
            <a:srcRect/>
            <a:stretch>
              <a:fillRect/>
            </a:stretch>
          </p:blipFill>
          <p:spPr bwMode="blackWhite">
            <a:xfrm>
              <a:off x="409575" y="1676400"/>
              <a:ext cx="4572000" cy="685800"/>
            </a:xfrm>
            <a:prstGeom prst="rect">
              <a:avLst/>
            </a:prstGeom>
            <a:noFill/>
            <a:ln w="9525">
              <a:noFill/>
              <a:miter lim="800000"/>
              <a:headEnd/>
              <a:tailEnd/>
            </a:ln>
          </p:spPr>
        </p:pic>
        <p:sp>
          <p:nvSpPr>
            <p:cNvPr id="629" name="Rectangle 628"/>
            <p:cNvSpPr/>
            <p:nvPr/>
          </p:nvSpPr>
          <p:spPr>
            <a:xfrm>
              <a:off x="2895263" y="3029642"/>
              <a:ext cx="20584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30" name="Freeform 629"/>
            <p:cNvSpPr/>
            <p:nvPr/>
          </p:nvSpPr>
          <p:spPr>
            <a:xfrm>
              <a:off x="3266400"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9116"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9117" name="Picture 123" descr="EX3200_24"/>
            <p:cNvPicPr>
              <a:picLocks noChangeAspect="1" noChangeArrowheads="1"/>
            </p:cNvPicPr>
            <p:nvPr>
              <p:custDataLst>
                <p:tags r:id="rId16"/>
              </p:custDataLst>
            </p:nvPr>
          </p:nvPicPr>
          <p:blipFill>
            <a:blip r:embed="rId22" cstate="print"/>
            <a:srcRect/>
            <a:stretch>
              <a:fillRect/>
            </a:stretch>
          </p:blipFill>
          <p:spPr bwMode="auto">
            <a:xfrm>
              <a:off x="700355" y="1834941"/>
              <a:ext cx="1661845" cy="374859"/>
            </a:xfrm>
            <a:prstGeom prst="rect">
              <a:avLst/>
            </a:prstGeom>
            <a:noFill/>
            <a:ln w="9525">
              <a:noFill/>
              <a:miter lim="800000"/>
              <a:headEnd/>
              <a:tailEnd/>
            </a:ln>
          </p:spPr>
        </p:pic>
        <p:pic>
          <p:nvPicPr>
            <p:cNvPr id="39118" name="Picture 123" descr="EX3200_24"/>
            <p:cNvPicPr>
              <a:picLocks noChangeAspect="1" noChangeArrowheads="1"/>
            </p:cNvPicPr>
            <p:nvPr>
              <p:custDataLst>
                <p:tags r:id="rId17"/>
              </p:custDataLst>
            </p:nvPr>
          </p:nvPicPr>
          <p:blipFill>
            <a:blip r:embed="rId22" cstate="print"/>
            <a:srcRect/>
            <a:stretch>
              <a:fillRect/>
            </a:stretch>
          </p:blipFill>
          <p:spPr bwMode="auto">
            <a:xfrm>
              <a:off x="3062555" y="1828800"/>
              <a:ext cx="1661845" cy="374859"/>
            </a:xfrm>
            <a:prstGeom prst="rect">
              <a:avLst/>
            </a:prstGeom>
            <a:noFill/>
            <a:ln w="9525">
              <a:noFill/>
              <a:miter lim="800000"/>
              <a:headEnd/>
              <a:tailEnd/>
            </a:ln>
          </p:spPr>
        </p:pic>
        <p:sp>
          <p:nvSpPr>
            <p:cNvPr id="634" name="Rectangle 633"/>
            <p:cNvSpPr/>
            <p:nvPr/>
          </p:nvSpPr>
          <p:spPr>
            <a:xfrm>
              <a:off x="456358" y="3029642"/>
              <a:ext cx="20584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635" name="Straight Connector 634"/>
            <p:cNvCxnSpPr/>
            <p:nvPr/>
          </p:nvCxnSpPr>
          <p:spPr>
            <a:xfrm rot="5400000">
              <a:off x="685801"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121" name="Group 142"/>
            <p:cNvGrpSpPr>
              <a:grpSpLocks/>
            </p:cNvGrpSpPr>
            <p:nvPr/>
          </p:nvGrpSpPr>
          <p:grpSpPr bwMode="auto">
            <a:xfrm>
              <a:off x="1233091" y="4208407"/>
              <a:ext cx="505619" cy="914400"/>
              <a:chOff x="4373117" y="3733800"/>
              <a:chExt cx="401638" cy="695325"/>
            </a:xfrm>
          </p:grpSpPr>
          <p:pic>
            <p:nvPicPr>
              <p:cNvPr id="39140"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41"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637" name="Freeform 636"/>
            <p:cNvSpPr/>
            <p:nvPr/>
          </p:nvSpPr>
          <p:spPr>
            <a:xfrm>
              <a:off x="827495"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9123" name="Group 146"/>
            <p:cNvGrpSpPr>
              <a:grpSpLocks/>
            </p:cNvGrpSpPr>
            <p:nvPr/>
          </p:nvGrpSpPr>
          <p:grpSpPr bwMode="auto">
            <a:xfrm>
              <a:off x="570412" y="4208407"/>
              <a:ext cx="534487" cy="914400"/>
              <a:chOff x="4373117" y="3733800"/>
              <a:chExt cx="401638" cy="695325"/>
            </a:xfrm>
          </p:grpSpPr>
          <p:pic>
            <p:nvPicPr>
              <p:cNvPr id="39138"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39" name="TextBox 65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639" name="Straight Connector 638"/>
            <p:cNvCxnSpPr/>
            <p:nvPr/>
          </p:nvCxnSpPr>
          <p:spPr>
            <a:xfrm rot="5400000">
              <a:off x="3124706"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125" name="Group 142"/>
            <p:cNvGrpSpPr>
              <a:grpSpLocks/>
            </p:cNvGrpSpPr>
            <p:nvPr/>
          </p:nvGrpSpPr>
          <p:grpSpPr bwMode="auto">
            <a:xfrm>
              <a:off x="3671491" y="4208407"/>
              <a:ext cx="505619" cy="914400"/>
              <a:chOff x="4373117" y="3733800"/>
              <a:chExt cx="401638" cy="695325"/>
            </a:xfrm>
          </p:grpSpPr>
          <p:pic>
            <p:nvPicPr>
              <p:cNvPr id="39136"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3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9126" name="Group 146"/>
            <p:cNvGrpSpPr>
              <a:grpSpLocks/>
            </p:cNvGrpSpPr>
            <p:nvPr/>
          </p:nvGrpSpPr>
          <p:grpSpPr bwMode="auto">
            <a:xfrm>
              <a:off x="3008812" y="4208407"/>
              <a:ext cx="534487" cy="914400"/>
              <a:chOff x="4373117" y="3733800"/>
              <a:chExt cx="401638" cy="695325"/>
            </a:xfrm>
          </p:grpSpPr>
          <p:pic>
            <p:nvPicPr>
              <p:cNvPr id="39134"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35" name="TextBox 64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9127" name="Group 142"/>
            <p:cNvGrpSpPr>
              <a:grpSpLocks/>
            </p:cNvGrpSpPr>
            <p:nvPr/>
          </p:nvGrpSpPr>
          <p:grpSpPr bwMode="auto">
            <a:xfrm>
              <a:off x="1895475" y="4208407"/>
              <a:ext cx="505619" cy="914400"/>
              <a:chOff x="4373117" y="3733800"/>
              <a:chExt cx="401638" cy="695325"/>
            </a:xfrm>
          </p:grpSpPr>
          <p:pic>
            <p:nvPicPr>
              <p:cNvPr id="39132"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33"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643"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1101950" y="3101357"/>
              <a:ext cx="776583" cy="779495"/>
            </a:xfrm>
            <a:prstGeom prst="rect">
              <a:avLst/>
            </a:prstGeom>
            <a:noFill/>
            <a:effectLst>
              <a:outerShdw blurRad="63500" sx="102000" sy="102000" algn="ctr" rotWithShape="0">
                <a:prstClr val="black">
                  <a:alpha val="40000"/>
                </a:prstClr>
              </a:outerShdw>
            </a:effectLst>
          </p:spPr>
        </p:pic>
        <p:sp>
          <p:nvSpPr>
            <p:cNvPr id="644" name="Rectangle 108"/>
            <p:cNvSpPr>
              <a:spLocks noChangeArrowheads="1"/>
            </p:cNvSpPr>
            <p:nvPr/>
          </p:nvSpPr>
          <p:spPr bwMode="invGray">
            <a:xfrm>
              <a:off x="1179921"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645"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3537737" y="3101357"/>
              <a:ext cx="779701" cy="779495"/>
            </a:xfrm>
            <a:prstGeom prst="rect">
              <a:avLst/>
            </a:prstGeom>
            <a:noFill/>
            <a:effectLst>
              <a:outerShdw blurRad="63500" sx="102000" sy="102000" algn="ctr" rotWithShape="0">
                <a:prstClr val="black">
                  <a:alpha val="40000"/>
                </a:prstClr>
              </a:outerShdw>
            </a:effectLst>
          </p:spPr>
        </p:pic>
        <p:sp>
          <p:nvSpPr>
            <p:cNvPr id="646" name="Rectangle 108"/>
            <p:cNvSpPr>
              <a:spLocks noChangeArrowheads="1"/>
            </p:cNvSpPr>
            <p:nvPr/>
          </p:nvSpPr>
          <p:spPr bwMode="invGray">
            <a:xfrm>
              <a:off x="3618826"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grpSp>
        <p:nvGrpSpPr>
          <p:cNvPr id="38921" name="Group 656"/>
          <p:cNvGrpSpPr>
            <a:grpSpLocks/>
          </p:cNvGrpSpPr>
          <p:nvPr/>
        </p:nvGrpSpPr>
        <p:grpSpPr bwMode="auto">
          <a:xfrm>
            <a:off x="598488" y="3770313"/>
            <a:ext cx="2333625" cy="2292350"/>
            <a:chOff x="409575" y="1504950"/>
            <a:chExt cx="4581525" cy="4502366"/>
          </a:xfrm>
        </p:grpSpPr>
        <p:pic>
          <p:nvPicPr>
            <p:cNvPr id="39080"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2857500" y="1504950"/>
              <a:ext cx="2133600" cy="4502366"/>
            </a:xfrm>
            <a:prstGeom prst="rect">
              <a:avLst/>
            </a:prstGeom>
            <a:noFill/>
            <a:ln w="9525">
              <a:noFill/>
              <a:miter lim="800000"/>
              <a:headEnd/>
              <a:tailEnd/>
            </a:ln>
          </p:spPr>
        </p:pic>
        <p:pic>
          <p:nvPicPr>
            <p:cNvPr id="39081"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419100" y="1504950"/>
              <a:ext cx="2133600" cy="4502366"/>
            </a:xfrm>
            <a:prstGeom prst="rect">
              <a:avLst/>
            </a:prstGeom>
            <a:noFill/>
            <a:ln w="9525">
              <a:noFill/>
              <a:miter lim="800000"/>
              <a:headEnd/>
              <a:tailEnd/>
            </a:ln>
          </p:spPr>
        </p:pic>
        <p:pic>
          <p:nvPicPr>
            <p:cNvPr id="39082" name="Rectangle 7"/>
            <p:cNvPicPr>
              <a:picLocks noChangeArrowheads="1"/>
            </p:cNvPicPr>
            <p:nvPr/>
          </p:nvPicPr>
          <p:blipFill>
            <a:blip r:embed="rId21" cstate="print"/>
            <a:srcRect/>
            <a:stretch>
              <a:fillRect/>
            </a:stretch>
          </p:blipFill>
          <p:spPr bwMode="blackWhite">
            <a:xfrm>
              <a:off x="409575" y="1676400"/>
              <a:ext cx="4572000" cy="685800"/>
            </a:xfrm>
            <a:prstGeom prst="rect">
              <a:avLst/>
            </a:prstGeom>
            <a:noFill/>
            <a:ln w="9525">
              <a:noFill/>
              <a:miter lim="800000"/>
              <a:headEnd/>
              <a:tailEnd/>
            </a:ln>
          </p:spPr>
        </p:pic>
        <p:sp>
          <p:nvSpPr>
            <p:cNvPr id="661" name="Rectangle 660"/>
            <p:cNvSpPr/>
            <p:nvPr/>
          </p:nvSpPr>
          <p:spPr>
            <a:xfrm>
              <a:off x="2896689" y="3029642"/>
              <a:ext cx="20570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62" name="Freeform 661"/>
            <p:cNvSpPr/>
            <p:nvPr/>
          </p:nvSpPr>
          <p:spPr>
            <a:xfrm>
              <a:off x="3267573" y="4021160"/>
              <a:ext cx="1315241"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9085"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9086" name="Picture 123" descr="EX3200_24"/>
            <p:cNvPicPr>
              <a:picLocks noChangeAspect="1" noChangeArrowheads="1"/>
            </p:cNvPicPr>
            <p:nvPr>
              <p:custDataLst>
                <p:tags r:id="rId14"/>
              </p:custDataLst>
            </p:nvPr>
          </p:nvPicPr>
          <p:blipFill>
            <a:blip r:embed="rId22" cstate="print"/>
            <a:srcRect/>
            <a:stretch>
              <a:fillRect/>
            </a:stretch>
          </p:blipFill>
          <p:spPr bwMode="auto">
            <a:xfrm>
              <a:off x="700355" y="1834941"/>
              <a:ext cx="1661845" cy="374859"/>
            </a:xfrm>
            <a:prstGeom prst="rect">
              <a:avLst/>
            </a:prstGeom>
            <a:noFill/>
            <a:ln w="9525">
              <a:noFill/>
              <a:miter lim="800000"/>
              <a:headEnd/>
              <a:tailEnd/>
            </a:ln>
          </p:spPr>
        </p:pic>
        <p:pic>
          <p:nvPicPr>
            <p:cNvPr id="39087" name="Picture 123" descr="EX3200_24"/>
            <p:cNvPicPr>
              <a:picLocks noChangeAspect="1" noChangeArrowheads="1"/>
            </p:cNvPicPr>
            <p:nvPr>
              <p:custDataLst>
                <p:tags r:id="rId15"/>
              </p:custDataLst>
            </p:nvPr>
          </p:nvPicPr>
          <p:blipFill>
            <a:blip r:embed="rId22" cstate="print"/>
            <a:srcRect/>
            <a:stretch>
              <a:fillRect/>
            </a:stretch>
          </p:blipFill>
          <p:spPr bwMode="auto">
            <a:xfrm>
              <a:off x="3062555" y="1828800"/>
              <a:ext cx="1661845" cy="374859"/>
            </a:xfrm>
            <a:prstGeom prst="rect">
              <a:avLst/>
            </a:prstGeom>
            <a:noFill/>
            <a:ln w="9525">
              <a:noFill/>
              <a:miter lim="800000"/>
              <a:headEnd/>
              <a:tailEnd/>
            </a:ln>
          </p:spPr>
        </p:pic>
        <p:sp>
          <p:nvSpPr>
            <p:cNvPr id="666" name="Rectangle 665"/>
            <p:cNvSpPr/>
            <p:nvPr/>
          </p:nvSpPr>
          <p:spPr>
            <a:xfrm>
              <a:off x="456324" y="3029642"/>
              <a:ext cx="20570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667" name="Straight Connector 666"/>
            <p:cNvCxnSpPr/>
            <p:nvPr/>
          </p:nvCxnSpPr>
          <p:spPr>
            <a:xfrm rot="5400000">
              <a:off x="685067"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90" name="Group 142"/>
            <p:cNvGrpSpPr>
              <a:grpSpLocks/>
            </p:cNvGrpSpPr>
            <p:nvPr/>
          </p:nvGrpSpPr>
          <p:grpSpPr bwMode="auto">
            <a:xfrm>
              <a:off x="1233091" y="4208407"/>
              <a:ext cx="505619" cy="914400"/>
              <a:chOff x="4373117" y="3733800"/>
              <a:chExt cx="401638" cy="695325"/>
            </a:xfrm>
          </p:grpSpPr>
          <p:pic>
            <p:nvPicPr>
              <p:cNvPr id="39109"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1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669" name="Freeform 668"/>
            <p:cNvSpPr/>
            <p:nvPr/>
          </p:nvSpPr>
          <p:spPr>
            <a:xfrm>
              <a:off x="830326" y="4021160"/>
              <a:ext cx="1312125"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9092" name="Group 146"/>
            <p:cNvGrpSpPr>
              <a:grpSpLocks/>
            </p:cNvGrpSpPr>
            <p:nvPr/>
          </p:nvGrpSpPr>
          <p:grpSpPr bwMode="auto">
            <a:xfrm>
              <a:off x="570412" y="4208407"/>
              <a:ext cx="534487" cy="914400"/>
              <a:chOff x="4373117" y="3733800"/>
              <a:chExt cx="401638" cy="695325"/>
            </a:xfrm>
          </p:grpSpPr>
          <p:pic>
            <p:nvPicPr>
              <p:cNvPr id="39107"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08" name="TextBox 685"/>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671" name="Straight Connector 670"/>
            <p:cNvCxnSpPr/>
            <p:nvPr/>
          </p:nvCxnSpPr>
          <p:spPr>
            <a:xfrm rot="5400000">
              <a:off x="3125431"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94" name="Group 142"/>
            <p:cNvGrpSpPr>
              <a:grpSpLocks/>
            </p:cNvGrpSpPr>
            <p:nvPr/>
          </p:nvGrpSpPr>
          <p:grpSpPr bwMode="auto">
            <a:xfrm>
              <a:off x="3671491" y="4208407"/>
              <a:ext cx="505619" cy="914400"/>
              <a:chOff x="4373117" y="3733800"/>
              <a:chExt cx="401638" cy="695325"/>
            </a:xfrm>
          </p:grpSpPr>
          <p:pic>
            <p:nvPicPr>
              <p:cNvPr id="39105"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0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9095" name="Group 146"/>
            <p:cNvGrpSpPr>
              <a:grpSpLocks/>
            </p:cNvGrpSpPr>
            <p:nvPr/>
          </p:nvGrpSpPr>
          <p:grpSpPr bwMode="auto">
            <a:xfrm>
              <a:off x="3008812" y="4208407"/>
              <a:ext cx="534487" cy="914400"/>
              <a:chOff x="4373117" y="3733800"/>
              <a:chExt cx="401638" cy="695325"/>
            </a:xfrm>
          </p:grpSpPr>
          <p:pic>
            <p:nvPicPr>
              <p:cNvPr id="39103"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04" name="TextBox 681"/>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9096" name="Group 142"/>
            <p:cNvGrpSpPr>
              <a:grpSpLocks/>
            </p:cNvGrpSpPr>
            <p:nvPr/>
          </p:nvGrpSpPr>
          <p:grpSpPr bwMode="auto">
            <a:xfrm>
              <a:off x="1895475" y="4208407"/>
              <a:ext cx="505619" cy="914400"/>
              <a:chOff x="4373117" y="3733800"/>
              <a:chExt cx="401638" cy="695325"/>
            </a:xfrm>
          </p:grpSpPr>
          <p:pic>
            <p:nvPicPr>
              <p:cNvPr id="39101"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10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675"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1101479" y="3101357"/>
              <a:ext cx="776053" cy="779495"/>
            </a:xfrm>
            <a:prstGeom prst="rect">
              <a:avLst/>
            </a:prstGeom>
            <a:noFill/>
            <a:effectLst>
              <a:outerShdw blurRad="63500" sx="102000" sy="102000" algn="ctr" rotWithShape="0">
                <a:prstClr val="black">
                  <a:alpha val="40000"/>
                </a:prstClr>
              </a:outerShdw>
            </a:effectLst>
          </p:spPr>
        </p:pic>
        <p:sp>
          <p:nvSpPr>
            <p:cNvPr id="676" name="Rectangle 108"/>
            <p:cNvSpPr>
              <a:spLocks noChangeArrowheads="1"/>
            </p:cNvSpPr>
            <p:nvPr/>
          </p:nvSpPr>
          <p:spPr bwMode="invGray">
            <a:xfrm>
              <a:off x="1182513" y="2381102"/>
              <a:ext cx="607752"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677"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3538725" y="3101357"/>
              <a:ext cx="779171" cy="779495"/>
            </a:xfrm>
            <a:prstGeom prst="rect">
              <a:avLst/>
            </a:prstGeom>
            <a:noFill/>
            <a:effectLst>
              <a:outerShdw blurRad="63500" sx="102000" sy="102000" algn="ctr" rotWithShape="0">
                <a:prstClr val="black">
                  <a:alpha val="40000"/>
                </a:prstClr>
              </a:outerShdw>
            </a:effectLst>
          </p:spPr>
        </p:pic>
        <p:sp>
          <p:nvSpPr>
            <p:cNvPr id="678" name="Rectangle 108"/>
            <p:cNvSpPr>
              <a:spLocks noChangeArrowheads="1"/>
            </p:cNvSpPr>
            <p:nvPr/>
          </p:nvSpPr>
          <p:spPr bwMode="invGray">
            <a:xfrm>
              <a:off x="3619759" y="2381102"/>
              <a:ext cx="610870"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pic>
        <p:nvPicPr>
          <p:cNvPr id="38922" name="Rectangle 7"/>
          <p:cNvPicPr>
            <a:picLocks noChangeArrowheads="1"/>
          </p:cNvPicPr>
          <p:nvPr/>
        </p:nvPicPr>
        <p:blipFill>
          <a:blip r:embed="rId21" cstate="print"/>
          <a:srcRect/>
          <a:stretch>
            <a:fillRect/>
          </a:stretch>
        </p:blipFill>
        <p:spPr bwMode="blackWhite">
          <a:xfrm>
            <a:off x="831850" y="2209800"/>
            <a:ext cx="2063750" cy="1341438"/>
          </a:xfrm>
          <a:prstGeom prst="rect">
            <a:avLst/>
          </a:prstGeom>
          <a:noFill/>
          <a:ln w="9525">
            <a:noFill/>
            <a:miter lim="800000"/>
            <a:headEnd/>
            <a:tailEnd/>
          </a:ln>
        </p:spPr>
      </p:pic>
      <p:sp>
        <p:nvSpPr>
          <p:cNvPr id="38923" name="Line 184"/>
          <p:cNvSpPr>
            <a:spLocks noChangeShapeType="1"/>
          </p:cNvSpPr>
          <p:nvPr/>
        </p:nvSpPr>
        <p:spPr bwMode="auto">
          <a:xfrm flipV="1">
            <a:off x="1087438" y="2781300"/>
            <a:ext cx="1417637" cy="3175"/>
          </a:xfrm>
          <a:prstGeom prst="line">
            <a:avLst/>
          </a:prstGeom>
          <a:noFill/>
          <a:ln w="38100">
            <a:solidFill>
              <a:schemeClr val="hlink"/>
            </a:solidFill>
            <a:round/>
            <a:headEnd/>
            <a:tailEnd/>
          </a:ln>
        </p:spPr>
        <p:txBody>
          <a:bodyPr wrap="none" lIns="0" tIns="0" rIns="0" bIns="0" anchor="ctr"/>
          <a:lstStyle/>
          <a:p>
            <a:endParaRPr lang="en-US"/>
          </a:p>
        </p:txBody>
      </p:sp>
      <p:pic>
        <p:nvPicPr>
          <p:cNvPr id="38924"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1971675" y="3879850"/>
            <a:ext cx="1085850" cy="2292350"/>
          </a:xfrm>
          <a:prstGeom prst="rect">
            <a:avLst/>
          </a:prstGeom>
          <a:noFill/>
          <a:ln w="9525">
            <a:noFill/>
            <a:miter lim="800000"/>
            <a:headEnd/>
            <a:tailEnd/>
          </a:ln>
        </p:spPr>
      </p:pic>
      <p:pic>
        <p:nvPicPr>
          <p:cNvPr id="38925"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730250" y="3879850"/>
            <a:ext cx="1085850" cy="2292350"/>
          </a:xfrm>
          <a:prstGeom prst="rect">
            <a:avLst/>
          </a:prstGeom>
          <a:noFill/>
          <a:ln w="9525">
            <a:noFill/>
            <a:miter lim="800000"/>
            <a:headEnd/>
            <a:tailEnd/>
          </a:ln>
        </p:spPr>
      </p:pic>
      <p:pic>
        <p:nvPicPr>
          <p:cNvPr id="38926" name="Rectangle 7"/>
          <p:cNvPicPr>
            <a:picLocks noChangeArrowheads="1"/>
          </p:cNvPicPr>
          <p:nvPr/>
        </p:nvPicPr>
        <p:blipFill>
          <a:blip r:embed="rId21" cstate="print"/>
          <a:srcRect/>
          <a:stretch>
            <a:fillRect/>
          </a:stretch>
        </p:blipFill>
        <p:spPr bwMode="blackWhite">
          <a:xfrm>
            <a:off x="725488" y="3967163"/>
            <a:ext cx="2327275" cy="349250"/>
          </a:xfrm>
          <a:prstGeom prst="rect">
            <a:avLst/>
          </a:prstGeom>
          <a:noFill/>
          <a:ln w="9525">
            <a:noFill/>
            <a:miter lim="800000"/>
            <a:headEnd/>
            <a:tailEnd/>
          </a:ln>
        </p:spPr>
      </p:pic>
      <p:sp>
        <p:nvSpPr>
          <p:cNvPr id="696" name="Rectangle 695"/>
          <p:cNvSpPr/>
          <p:nvPr/>
        </p:nvSpPr>
        <p:spPr>
          <a:xfrm>
            <a:off x="1990725" y="4656138"/>
            <a:ext cx="1047750" cy="118268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97" name="Freeform 696"/>
          <p:cNvSpPr/>
          <p:nvPr/>
        </p:nvSpPr>
        <p:spPr>
          <a:xfrm>
            <a:off x="2179638" y="5160963"/>
            <a:ext cx="669925" cy="13652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8929" name="Line 126"/>
          <p:cNvSpPr>
            <a:spLocks noChangeShapeType="1"/>
          </p:cNvSpPr>
          <p:nvPr/>
        </p:nvSpPr>
        <p:spPr bwMode="invGray">
          <a:xfrm flipH="1" flipV="1">
            <a:off x="1563688" y="4141788"/>
            <a:ext cx="620712" cy="0"/>
          </a:xfrm>
          <a:prstGeom prst="line">
            <a:avLst/>
          </a:prstGeom>
          <a:noFill/>
          <a:ln w="38100">
            <a:solidFill>
              <a:schemeClr val="hlink"/>
            </a:solidFill>
            <a:round/>
            <a:headEnd/>
            <a:tailEnd/>
          </a:ln>
        </p:spPr>
        <p:txBody>
          <a:bodyPr wrap="none" lIns="0" tIns="0" rIns="0" bIns="0" anchor="ctr"/>
          <a:lstStyle/>
          <a:p>
            <a:endParaRPr lang="en-US"/>
          </a:p>
        </p:txBody>
      </p:sp>
      <p:pic>
        <p:nvPicPr>
          <p:cNvPr id="38930" name="Picture 123" descr="EX3200_24"/>
          <p:cNvPicPr>
            <a:picLocks noChangeAspect="1" noChangeArrowheads="1"/>
          </p:cNvPicPr>
          <p:nvPr>
            <p:custDataLst>
              <p:tags r:id="rId1"/>
            </p:custDataLst>
          </p:nvPr>
        </p:nvPicPr>
        <p:blipFill>
          <a:blip r:embed="rId22" cstate="print"/>
          <a:srcRect/>
          <a:stretch>
            <a:fillRect/>
          </a:stretch>
        </p:blipFill>
        <p:spPr bwMode="auto">
          <a:xfrm>
            <a:off x="873125" y="4048125"/>
            <a:ext cx="846138" cy="190500"/>
          </a:xfrm>
          <a:prstGeom prst="rect">
            <a:avLst/>
          </a:prstGeom>
          <a:noFill/>
          <a:ln w="9525">
            <a:noFill/>
            <a:miter lim="800000"/>
            <a:headEnd/>
            <a:tailEnd/>
          </a:ln>
        </p:spPr>
      </p:pic>
      <p:pic>
        <p:nvPicPr>
          <p:cNvPr id="38931" name="Picture 123" descr="EX3200_24"/>
          <p:cNvPicPr>
            <a:picLocks noChangeAspect="1" noChangeArrowheads="1"/>
          </p:cNvPicPr>
          <p:nvPr>
            <p:custDataLst>
              <p:tags r:id="rId2"/>
            </p:custDataLst>
          </p:nvPr>
        </p:nvPicPr>
        <p:blipFill>
          <a:blip r:embed="rId22" cstate="print"/>
          <a:srcRect/>
          <a:stretch>
            <a:fillRect/>
          </a:stretch>
        </p:blipFill>
        <p:spPr bwMode="auto">
          <a:xfrm>
            <a:off x="2074863" y="4044950"/>
            <a:ext cx="846137" cy="190500"/>
          </a:xfrm>
          <a:prstGeom prst="rect">
            <a:avLst/>
          </a:prstGeom>
          <a:noFill/>
          <a:ln w="9525">
            <a:noFill/>
            <a:miter lim="800000"/>
            <a:headEnd/>
            <a:tailEnd/>
          </a:ln>
        </p:spPr>
      </p:pic>
      <p:sp>
        <p:nvSpPr>
          <p:cNvPr id="701" name="Rectangle 700"/>
          <p:cNvSpPr/>
          <p:nvPr/>
        </p:nvSpPr>
        <p:spPr>
          <a:xfrm>
            <a:off x="749300" y="4656138"/>
            <a:ext cx="1047750" cy="118268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702" name="Straight Connector 701"/>
          <p:cNvCxnSpPr/>
          <p:nvPr/>
        </p:nvCxnSpPr>
        <p:spPr>
          <a:xfrm rot="5400000">
            <a:off x="865981" y="4926807"/>
            <a:ext cx="8143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934" name="Group 142"/>
          <p:cNvGrpSpPr>
            <a:grpSpLocks/>
          </p:cNvGrpSpPr>
          <p:nvPr/>
        </p:nvGrpSpPr>
        <p:grpSpPr bwMode="auto">
          <a:xfrm>
            <a:off x="1144588" y="5256213"/>
            <a:ext cx="257175" cy="465137"/>
            <a:chOff x="4373117" y="3733800"/>
            <a:chExt cx="401638" cy="695325"/>
          </a:xfrm>
        </p:grpSpPr>
        <p:pic>
          <p:nvPicPr>
            <p:cNvPr id="39078"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79"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cxnSp>
        <p:nvCxnSpPr>
          <p:cNvPr id="710" name="Straight Connector 709"/>
          <p:cNvCxnSpPr/>
          <p:nvPr/>
        </p:nvCxnSpPr>
        <p:spPr>
          <a:xfrm rot="5400000">
            <a:off x="2107406" y="4926807"/>
            <a:ext cx="8143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936" name="Group 142"/>
          <p:cNvGrpSpPr>
            <a:grpSpLocks/>
          </p:cNvGrpSpPr>
          <p:nvPr/>
        </p:nvGrpSpPr>
        <p:grpSpPr bwMode="auto">
          <a:xfrm>
            <a:off x="2386013" y="5256213"/>
            <a:ext cx="257175" cy="465137"/>
            <a:chOff x="4373117" y="3733800"/>
            <a:chExt cx="401638" cy="695325"/>
          </a:xfrm>
        </p:grpSpPr>
        <p:pic>
          <p:nvPicPr>
            <p:cNvPr id="39076"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7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8937" name="Group 146"/>
          <p:cNvGrpSpPr>
            <a:grpSpLocks/>
          </p:cNvGrpSpPr>
          <p:nvPr/>
        </p:nvGrpSpPr>
        <p:grpSpPr bwMode="auto">
          <a:xfrm>
            <a:off x="2047875" y="5256213"/>
            <a:ext cx="273050" cy="465137"/>
            <a:chOff x="4373117" y="3733800"/>
            <a:chExt cx="401638" cy="695325"/>
          </a:xfrm>
        </p:grpSpPr>
        <p:pic>
          <p:nvPicPr>
            <p:cNvPr id="39074"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75" name="TextBox 715"/>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pic>
        <p:nvPicPr>
          <p:cNvPr id="720"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1076325" y="4692650"/>
            <a:ext cx="396875" cy="396875"/>
          </a:xfrm>
          <a:prstGeom prst="rect">
            <a:avLst/>
          </a:prstGeom>
          <a:noFill/>
          <a:effectLst>
            <a:outerShdw blurRad="63500" sx="102000" sy="102000" algn="ctr" rotWithShape="0">
              <a:prstClr val="black">
                <a:alpha val="40000"/>
              </a:prstClr>
            </a:outerShdw>
          </a:effectLst>
        </p:spPr>
      </p:pic>
      <p:sp>
        <p:nvSpPr>
          <p:cNvPr id="721" name="Rectangle 108"/>
          <p:cNvSpPr>
            <a:spLocks noChangeArrowheads="1"/>
          </p:cNvSpPr>
          <p:nvPr/>
        </p:nvSpPr>
        <p:spPr bwMode="invGray">
          <a:xfrm>
            <a:off x="1117600" y="4324350"/>
            <a:ext cx="311150" cy="21748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722"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2317750" y="4692650"/>
            <a:ext cx="396875" cy="396875"/>
          </a:xfrm>
          <a:prstGeom prst="rect">
            <a:avLst/>
          </a:prstGeom>
          <a:noFill/>
          <a:effectLst>
            <a:outerShdw blurRad="63500" sx="102000" sy="102000" algn="ctr" rotWithShape="0">
              <a:prstClr val="black">
                <a:alpha val="40000"/>
              </a:prstClr>
            </a:outerShdw>
          </a:effectLst>
        </p:spPr>
      </p:pic>
      <p:sp>
        <p:nvSpPr>
          <p:cNvPr id="723" name="Rectangle 108"/>
          <p:cNvSpPr>
            <a:spLocks noChangeArrowheads="1"/>
          </p:cNvSpPr>
          <p:nvPr/>
        </p:nvSpPr>
        <p:spPr bwMode="invGray">
          <a:xfrm>
            <a:off x="2359025" y="4324350"/>
            <a:ext cx="311150" cy="21748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sp>
        <p:nvSpPr>
          <p:cNvPr id="38942" name="TextBox 825"/>
          <p:cNvSpPr txBox="1">
            <a:spLocks noChangeArrowheads="1"/>
          </p:cNvSpPr>
          <p:nvPr/>
        </p:nvSpPr>
        <p:spPr bwMode="auto">
          <a:xfrm>
            <a:off x="3168650" y="1766888"/>
            <a:ext cx="2652713" cy="4427537"/>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grpSp>
        <p:nvGrpSpPr>
          <p:cNvPr id="38943" name="Group 826"/>
          <p:cNvGrpSpPr>
            <a:grpSpLocks/>
          </p:cNvGrpSpPr>
          <p:nvPr/>
        </p:nvGrpSpPr>
        <p:grpSpPr bwMode="auto">
          <a:xfrm>
            <a:off x="3195638" y="3643313"/>
            <a:ext cx="2332037" cy="2292350"/>
            <a:chOff x="409575" y="1504950"/>
            <a:chExt cx="4581525" cy="4502366"/>
          </a:xfrm>
        </p:grpSpPr>
        <p:pic>
          <p:nvPicPr>
            <p:cNvPr id="39043"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2857500" y="1504950"/>
              <a:ext cx="2133600" cy="4502366"/>
            </a:xfrm>
            <a:prstGeom prst="rect">
              <a:avLst/>
            </a:prstGeom>
            <a:noFill/>
            <a:ln w="9525">
              <a:noFill/>
              <a:miter lim="800000"/>
              <a:headEnd/>
              <a:tailEnd/>
            </a:ln>
          </p:spPr>
        </p:pic>
        <p:pic>
          <p:nvPicPr>
            <p:cNvPr id="39044"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419100" y="1504950"/>
              <a:ext cx="2133600" cy="4502366"/>
            </a:xfrm>
            <a:prstGeom prst="rect">
              <a:avLst/>
            </a:prstGeom>
            <a:noFill/>
            <a:ln w="9525">
              <a:noFill/>
              <a:miter lim="800000"/>
              <a:headEnd/>
              <a:tailEnd/>
            </a:ln>
          </p:spPr>
        </p:pic>
        <p:pic>
          <p:nvPicPr>
            <p:cNvPr id="39045" name="Rectangle 7"/>
            <p:cNvPicPr>
              <a:picLocks noChangeArrowheads="1"/>
            </p:cNvPicPr>
            <p:nvPr/>
          </p:nvPicPr>
          <p:blipFill>
            <a:blip r:embed="rId21" cstate="print"/>
            <a:srcRect/>
            <a:stretch>
              <a:fillRect/>
            </a:stretch>
          </p:blipFill>
          <p:spPr bwMode="blackWhite">
            <a:xfrm>
              <a:off x="409575" y="1676400"/>
              <a:ext cx="4572000" cy="685800"/>
            </a:xfrm>
            <a:prstGeom prst="rect">
              <a:avLst/>
            </a:prstGeom>
            <a:noFill/>
            <a:ln w="9525">
              <a:noFill/>
              <a:miter lim="800000"/>
              <a:headEnd/>
              <a:tailEnd/>
            </a:ln>
          </p:spPr>
        </p:pic>
        <p:sp>
          <p:nvSpPr>
            <p:cNvPr id="831" name="Rectangle 830"/>
            <p:cNvSpPr/>
            <p:nvPr/>
          </p:nvSpPr>
          <p:spPr>
            <a:xfrm>
              <a:off x="2895262" y="3029642"/>
              <a:ext cx="2058412"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832" name="Freeform 831"/>
            <p:cNvSpPr/>
            <p:nvPr/>
          </p:nvSpPr>
          <p:spPr>
            <a:xfrm>
              <a:off x="3266401"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9048"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9049" name="Picture 123" descr="EX3200_24"/>
            <p:cNvPicPr>
              <a:picLocks noChangeAspect="1" noChangeArrowheads="1"/>
            </p:cNvPicPr>
            <p:nvPr>
              <p:custDataLst>
                <p:tags r:id="rId12"/>
              </p:custDataLst>
            </p:nvPr>
          </p:nvPicPr>
          <p:blipFill>
            <a:blip r:embed="rId22" cstate="print"/>
            <a:srcRect/>
            <a:stretch>
              <a:fillRect/>
            </a:stretch>
          </p:blipFill>
          <p:spPr bwMode="auto">
            <a:xfrm>
              <a:off x="700355" y="1834941"/>
              <a:ext cx="1661845" cy="374859"/>
            </a:xfrm>
            <a:prstGeom prst="rect">
              <a:avLst/>
            </a:prstGeom>
            <a:noFill/>
            <a:ln w="9525">
              <a:noFill/>
              <a:miter lim="800000"/>
              <a:headEnd/>
              <a:tailEnd/>
            </a:ln>
          </p:spPr>
        </p:pic>
        <p:pic>
          <p:nvPicPr>
            <p:cNvPr id="39050" name="Picture 123" descr="EX3200_24"/>
            <p:cNvPicPr>
              <a:picLocks noChangeAspect="1" noChangeArrowheads="1"/>
            </p:cNvPicPr>
            <p:nvPr>
              <p:custDataLst>
                <p:tags r:id="rId13"/>
              </p:custDataLst>
            </p:nvPr>
          </p:nvPicPr>
          <p:blipFill>
            <a:blip r:embed="rId22" cstate="print"/>
            <a:srcRect/>
            <a:stretch>
              <a:fillRect/>
            </a:stretch>
          </p:blipFill>
          <p:spPr bwMode="auto">
            <a:xfrm>
              <a:off x="3062555" y="1828800"/>
              <a:ext cx="1661845" cy="374859"/>
            </a:xfrm>
            <a:prstGeom prst="rect">
              <a:avLst/>
            </a:prstGeom>
            <a:noFill/>
            <a:ln w="9525">
              <a:noFill/>
              <a:miter lim="800000"/>
              <a:headEnd/>
              <a:tailEnd/>
            </a:ln>
          </p:spPr>
        </p:pic>
        <p:sp>
          <p:nvSpPr>
            <p:cNvPr id="836" name="Rectangle 835"/>
            <p:cNvSpPr/>
            <p:nvPr/>
          </p:nvSpPr>
          <p:spPr>
            <a:xfrm>
              <a:off x="456356" y="3029642"/>
              <a:ext cx="2058412"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837" name="Straight Connector 836"/>
            <p:cNvCxnSpPr/>
            <p:nvPr/>
          </p:nvCxnSpPr>
          <p:spPr>
            <a:xfrm rot="5400000">
              <a:off x="685799"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53" name="Group 142"/>
            <p:cNvGrpSpPr>
              <a:grpSpLocks/>
            </p:cNvGrpSpPr>
            <p:nvPr/>
          </p:nvGrpSpPr>
          <p:grpSpPr bwMode="auto">
            <a:xfrm>
              <a:off x="1233091" y="4208407"/>
              <a:ext cx="505619" cy="914400"/>
              <a:chOff x="4373117" y="3733800"/>
              <a:chExt cx="401638" cy="695325"/>
            </a:xfrm>
          </p:grpSpPr>
          <p:pic>
            <p:nvPicPr>
              <p:cNvPr id="39072"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73"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839" name="Freeform 838"/>
            <p:cNvSpPr/>
            <p:nvPr/>
          </p:nvSpPr>
          <p:spPr>
            <a:xfrm>
              <a:off x="827495"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9055" name="Group 146"/>
            <p:cNvGrpSpPr>
              <a:grpSpLocks/>
            </p:cNvGrpSpPr>
            <p:nvPr/>
          </p:nvGrpSpPr>
          <p:grpSpPr bwMode="auto">
            <a:xfrm>
              <a:off x="570412" y="4208407"/>
              <a:ext cx="534487" cy="914400"/>
              <a:chOff x="4373117" y="3733800"/>
              <a:chExt cx="401638" cy="695325"/>
            </a:xfrm>
          </p:grpSpPr>
          <p:pic>
            <p:nvPicPr>
              <p:cNvPr id="39070"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71" name="TextBox 855"/>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841" name="Straight Connector 840"/>
            <p:cNvCxnSpPr/>
            <p:nvPr/>
          </p:nvCxnSpPr>
          <p:spPr>
            <a:xfrm rot="5400000">
              <a:off x="3124705"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57" name="Group 142"/>
            <p:cNvGrpSpPr>
              <a:grpSpLocks/>
            </p:cNvGrpSpPr>
            <p:nvPr/>
          </p:nvGrpSpPr>
          <p:grpSpPr bwMode="auto">
            <a:xfrm>
              <a:off x="3671491" y="4208407"/>
              <a:ext cx="505619" cy="914400"/>
              <a:chOff x="4373117" y="3733800"/>
              <a:chExt cx="401638" cy="695325"/>
            </a:xfrm>
          </p:grpSpPr>
          <p:pic>
            <p:nvPicPr>
              <p:cNvPr id="39068"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69"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9058" name="Group 146"/>
            <p:cNvGrpSpPr>
              <a:grpSpLocks/>
            </p:cNvGrpSpPr>
            <p:nvPr/>
          </p:nvGrpSpPr>
          <p:grpSpPr bwMode="auto">
            <a:xfrm>
              <a:off x="3008812" y="4208407"/>
              <a:ext cx="534487" cy="914400"/>
              <a:chOff x="4373117" y="3733800"/>
              <a:chExt cx="401638" cy="695325"/>
            </a:xfrm>
          </p:grpSpPr>
          <p:pic>
            <p:nvPicPr>
              <p:cNvPr id="39066"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67" name="TextBox 851"/>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9059" name="Group 142"/>
            <p:cNvGrpSpPr>
              <a:grpSpLocks/>
            </p:cNvGrpSpPr>
            <p:nvPr/>
          </p:nvGrpSpPr>
          <p:grpSpPr bwMode="auto">
            <a:xfrm>
              <a:off x="1895475" y="4208407"/>
              <a:ext cx="505619" cy="914400"/>
              <a:chOff x="4373117" y="3733800"/>
              <a:chExt cx="401638" cy="695325"/>
            </a:xfrm>
          </p:grpSpPr>
          <p:pic>
            <p:nvPicPr>
              <p:cNvPr id="39064"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65"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845"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1101950" y="3101357"/>
              <a:ext cx="776582" cy="779495"/>
            </a:xfrm>
            <a:prstGeom prst="rect">
              <a:avLst/>
            </a:prstGeom>
            <a:noFill/>
            <a:effectLst>
              <a:outerShdw blurRad="63500" sx="102000" sy="102000" algn="ctr" rotWithShape="0">
                <a:prstClr val="black">
                  <a:alpha val="40000"/>
                </a:prstClr>
              </a:outerShdw>
            </a:effectLst>
          </p:spPr>
        </p:pic>
        <p:sp>
          <p:nvSpPr>
            <p:cNvPr id="846" name="Rectangle 108"/>
            <p:cNvSpPr>
              <a:spLocks noChangeArrowheads="1"/>
            </p:cNvSpPr>
            <p:nvPr/>
          </p:nvSpPr>
          <p:spPr bwMode="invGray">
            <a:xfrm>
              <a:off x="1179919"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847"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3537736" y="3101357"/>
              <a:ext cx="779701" cy="779495"/>
            </a:xfrm>
            <a:prstGeom prst="rect">
              <a:avLst/>
            </a:prstGeom>
            <a:noFill/>
            <a:effectLst>
              <a:outerShdw blurRad="63500" sx="102000" sy="102000" algn="ctr" rotWithShape="0">
                <a:prstClr val="black">
                  <a:alpha val="40000"/>
                </a:prstClr>
              </a:outerShdw>
            </a:effectLst>
          </p:spPr>
        </p:pic>
        <p:sp>
          <p:nvSpPr>
            <p:cNvPr id="848" name="Rectangle 108"/>
            <p:cNvSpPr>
              <a:spLocks noChangeArrowheads="1"/>
            </p:cNvSpPr>
            <p:nvPr/>
          </p:nvSpPr>
          <p:spPr bwMode="invGray">
            <a:xfrm>
              <a:off x="3618825"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grpSp>
        <p:nvGrpSpPr>
          <p:cNvPr id="38944" name="Group 858"/>
          <p:cNvGrpSpPr>
            <a:grpSpLocks/>
          </p:cNvGrpSpPr>
          <p:nvPr/>
        </p:nvGrpSpPr>
        <p:grpSpPr bwMode="auto">
          <a:xfrm>
            <a:off x="3314700" y="3770313"/>
            <a:ext cx="2332038" cy="2292350"/>
            <a:chOff x="409575" y="1504950"/>
            <a:chExt cx="4581525" cy="4502366"/>
          </a:xfrm>
        </p:grpSpPr>
        <p:pic>
          <p:nvPicPr>
            <p:cNvPr id="39012"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2857500" y="1504950"/>
              <a:ext cx="2133600" cy="4502366"/>
            </a:xfrm>
            <a:prstGeom prst="rect">
              <a:avLst/>
            </a:prstGeom>
            <a:noFill/>
            <a:ln w="9525">
              <a:noFill/>
              <a:miter lim="800000"/>
              <a:headEnd/>
              <a:tailEnd/>
            </a:ln>
          </p:spPr>
        </p:pic>
        <p:pic>
          <p:nvPicPr>
            <p:cNvPr id="39013"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419100" y="1504950"/>
              <a:ext cx="2133600" cy="4502366"/>
            </a:xfrm>
            <a:prstGeom prst="rect">
              <a:avLst/>
            </a:prstGeom>
            <a:noFill/>
            <a:ln w="9525">
              <a:noFill/>
              <a:miter lim="800000"/>
              <a:headEnd/>
              <a:tailEnd/>
            </a:ln>
          </p:spPr>
        </p:pic>
        <p:pic>
          <p:nvPicPr>
            <p:cNvPr id="39014" name="Rectangle 7"/>
            <p:cNvPicPr>
              <a:picLocks noChangeArrowheads="1"/>
            </p:cNvPicPr>
            <p:nvPr/>
          </p:nvPicPr>
          <p:blipFill>
            <a:blip r:embed="rId21" cstate="print"/>
            <a:srcRect/>
            <a:stretch>
              <a:fillRect/>
            </a:stretch>
          </p:blipFill>
          <p:spPr bwMode="blackWhite">
            <a:xfrm>
              <a:off x="409575" y="1676400"/>
              <a:ext cx="4572000" cy="685800"/>
            </a:xfrm>
            <a:prstGeom prst="rect">
              <a:avLst/>
            </a:prstGeom>
            <a:noFill/>
            <a:ln w="9525">
              <a:noFill/>
              <a:miter lim="800000"/>
              <a:headEnd/>
              <a:tailEnd/>
            </a:ln>
          </p:spPr>
        </p:pic>
        <p:sp>
          <p:nvSpPr>
            <p:cNvPr id="863" name="Rectangle 862"/>
            <p:cNvSpPr/>
            <p:nvPr/>
          </p:nvSpPr>
          <p:spPr>
            <a:xfrm>
              <a:off x="2895263" y="3029642"/>
              <a:ext cx="20584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864" name="Freeform 863"/>
            <p:cNvSpPr/>
            <p:nvPr/>
          </p:nvSpPr>
          <p:spPr>
            <a:xfrm>
              <a:off x="3266400"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39017" name="Line 126"/>
            <p:cNvSpPr>
              <a:spLocks noChangeShapeType="1"/>
            </p:cNvSpPr>
            <p:nvPr/>
          </p:nvSpPr>
          <p:spPr bwMode="invGray">
            <a:xfrm flipH="1" flipV="1">
              <a:off x="2057400" y="2019300"/>
              <a:ext cx="1219200" cy="0"/>
            </a:xfrm>
            <a:prstGeom prst="line">
              <a:avLst/>
            </a:prstGeom>
            <a:noFill/>
            <a:ln w="38100">
              <a:solidFill>
                <a:schemeClr val="hlink"/>
              </a:solidFill>
              <a:round/>
              <a:headEnd/>
              <a:tailEnd/>
            </a:ln>
          </p:spPr>
          <p:txBody>
            <a:bodyPr wrap="none" lIns="0" tIns="0" rIns="0" bIns="0" anchor="ctr"/>
            <a:lstStyle/>
            <a:p>
              <a:endParaRPr lang="en-US"/>
            </a:p>
          </p:txBody>
        </p:sp>
        <p:pic>
          <p:nvPicPr>
            <p:cNvPr id="39018" name="Picture 123" descr="EX3200_24"/>
            <p:cNvPicPr>
              <a:picLocks noChangeAspect="1" noChangeArrowheads="1"/>
            </p:cNvPicPr>
            <p:nvPr>
              <p:custDataLst>
                <p:tags r:id="rId10"/>
              </p:custDataLst>
            </p:nvPr>
          </p:nvPicPr>
          <p:blipFill>
            <a:blip r:embed="rId22" cstate="print"/>
            <a:srcRect/>
            <a:stretch>
              <a:fillRect/>
            </a:stretch>
          </p:blipFill>
          <p:spPr bwMode="auto">
            <a:xfrm>
              <a:off x="700355" y="1834941"/>
              <a:ext cx="1661845" cy="374859"/>
            </a:xfrm>
            <a:prstGeom prst="rect">
              <a:avLst/>
            </a:prstGeom>
            <a:noFill/>
            <a:ln w="9525">
              <a:noFill/>
              <a:miter lim="800000"/>
              <a:headEnd/>
              <a:tailEnd/>
            </a:ln>
          </p:spPr>
        </p:pic>
        <p:pic>
          <p:nvPicPr>
            <p:cNvPr id="39019" name="Picture 123" descr="EX3200_24"/>
            <p:cNvPicPr>
              <a:picLocks noChangeAspect="1" noChangeArrowheads="1"/>
            </p:cNvPicPr>
            <p:nvPr>
              <p:custDataLst>
                <p:tags r:id="rId11"/>
              </p:custDataLst>
            </p:nvPr>
          </p:nvPicPr>
          <p:blipFill>
            <a:blip r:embed="rId22" cstate="print"/>
            <a:srcRect/>
            <a:stretch>
              <a:fillRect/>
            </a:stretch>
          </p:blipFill>
          <p:spPr bwMode="auto">
            <a:xfrm>
              <a:off x="3062555" y="1828800"/>
              <a:ext cx="1661845" cy="374859"/>
            </a:xfrm>
            <a:prstGeom prst="rect">
              <a:avLst/>
            </a:prstGeom>
            <a:noFill/>
            <a:ln w="9525">
              <a:noFill/>
              <a:miter lim="800000"/>
              <a:headEnd/>
              <a:tailEnd/>
            </a:ln>
          </p:spPr>
        </p:pic>
        <p:sp>
          <p:nvSpPr>
            <p:cNvPr id="868" name="Rectangle 867"/>
            <p:cNvSpPr/>
            <p:nvPr/>
          </p:nvSpPr>
          <p:spPr>
            <a:xfrm>
              <a:off x="456358" y="3029642"/>
              <a:ext cx="2058411" cy="2322898"/>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869" name="Straight Connector 868"/>
            <p:cNvCxnSpPr/>
            <p:nvPr/>
          </p:nvCxnSpPr>
          <p:spPr>
            <a:xfrm rot="5400000">
              <a:off x="685801"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22" name="Group 142"/>
            <p:cNvGrpSpPr>
              <a:grpSpLocks/>
            </p:cNvGrpSpPr>
            <p:nvPr/>
          </p:nvGrpSpPr>
          <p:grpSpPr bwMode="auto">
            <a:xfrm>
              <a:off x="1233091" y="4208407"/>
              <a:ext cx="505619" cy="914400"/>
              <a:chOff x="4373117" y="3733800"/>
              <a:chExt cx="401638" cy="695325"/>
            </a:xfrm>
          </p:grpSpPr>
          <p:pic>
            <p:nvPicPr>
              <p:cNvPr id="39041"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4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871" name="Freeform 870"/>
            <p:cNvSpPr/>
            <p:nvPr/>
          </p:nvSpPr>
          <p:spPr>
            <a:xfrm>
              <a:off x="827495" y="4021160"/>
              <a:ext cx="1316136" cy="268146"/>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9024" name="Group 146"/>
            <p:cNvGrpSpPr>
              <a:grpSpLocks/>
            </p:cNvGrpSpPr>
            <p:nvPr/>
          </p:nvGrpSpPr>
          <p:grpSpPr bwMode="auto">
            <a:xfrm>
              <a:off x="570412" y="4208407"/>
              <a:ext cx="534487" cy="914400"/>
              <a:chOff x="4373117" y="3733800"/>
              <a:chExt cx="401638" cy="695325"/>
            </a:xfrm>
          </p:grpSpPr>
          <p:pic>
            <p:nvPicPr>
              <p:cNvPr id="39039"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40" name="TextBox 887"/>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873" name="Straight Connector 872"/>
            <p:cNvCxnSpPr/>
            <p:nvPr/>
          </p:nvCxnSpPr>
          <p:spPr>
            <a:xfrm rot="5400000">
              <a:off x="3124706" y="3561259"/>
              <a:ext cx="15995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26" name="Group 142"/>
            <p:cNvGrpSpPr>
              <a:grpSpLocks/>
            </p:cNvGrpSpPr>
            <p:nvPr/>
          </p:nvGrpSpPr>
          <p:grpSpPr bwMode="auto">
            <a:xfrm>
              <a:off x="3671491" y="4208407"/>
              <a:ext cx="505619" cy="914400"/>
              <a:chOff x="4373117" y="3733800"/>
              <a:chExt cx="401638" cy="695325"/>
            </a:xfrm>
          </p:grpSpPr>
          <p:pic>
            <p:nvPicPr>
              <p:cNvPr id="39037"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38"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9027" name="Group 146"/>
            <p:cNvGrpSpPr>
              <a:grpSpLocks/>
            </p:cNvGrpSpPr>
            <p:nvPr/>
          </p:nvGrpSpPr>
          <p:grpSpPr bwMode="auto">
            <a:xfrm>
              <a:off x="3008812" y="4208407"/>
              <a:ext cx="534487" cy="914400"/>
              <a:chOff x="4373117" y="3733800"/>
              <a:chExt cx="401638" cy="695325"/>
            </a:xfrm>
          </p:grpSpPr>
          <p:pic>
            <p:nvPicPr>
              <p:cNvPr id="39035"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36" name="TextBox 88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grpSp>
          <p:nvGrpSpPr>
            <p:cNvPr id="39028" name="Group 142"/>
            <p:cNvGrpSpPr>
              <a:grpSpLocks/>
            </p:cNvGrpSpPr>
            <p:nvPr/>
          </p:nvGrpSpPr>
          <p:grpSpPr bwMode="auto">
            <a:xfrm>
              <a:off x="1895475" y="4208407"/>
              <a:ext cx="505619" cy="914400"/>
              <a:chOff x="4373117" y="3733800"/>
              <a:chExt cx="401638" cy="695325"/>
            </a:xfrm>
          </p:grpSpPr>
          <p:pic>
            <p:nvPicPr>
              <p:cNvPr id="39033"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34"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877"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1101950" y="3101357"/>
              <a:ext cx="776583" cy="779495"/>
            </a:xfrm>
            <a:prstGeom prst="rect">
              <a:avLst/>
            </a:prstGeom>
            <a:noFill/>
            <a:effectLst>
              <a:outerShdw blurRad="63500" sx="102000" sy="102000" algn="ctr" rotWithShape="0">
                <a:prstClr val="black">
                  <a:alpha val="40000"/>
                </a:prstClr>
              </a:outerShdw>
            </a:effectLst>
          </p:spPr>
        </p:pic>
        <p:sp>
          <p:nvSpPr>
            <p:cNvPr id="878" name="Rectangle 108"/>
            <p:cNvSpPr>
              <a:spLocks noChangeArrowheads="1"/>
            </p:cNvSpPr>
            <p:nvPr/>
          </p:nvSpPr>
          <p:spPr bwMode="invGray">
            <a:xfrm>
              <a:off x="1179921"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879"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3537737" y="3101357"/>
              <a:ext cx="779701" cy="779495"/>
            </a:xfrm>
            <a:prstGeom prst="rect">
              <a:avLst/>
            </a:prstGeom>
            <a:noFill/>
            <a:effectLst>
              <a:outerShdw blurRad="63500" sx="102000" sy="102000" algn="ctr" rotWithShape="0">
                <a:prstClr val="black">
                  <a:alpha val="40000"/>
                </a:prstClr>
              </a:outerShdw>
            </a:effectLst>
          </p:spPr>
        </p:pic>
        <p:sp>
          <p:nvSpPr>
            <p:cNvPr id="880" name="Rectangle 108"/>
            <p:cNvSpPr>
              <a:spLocks noChangeArrowheads="1"/>
            </p:cNvSpPr>
            <p:nvPr/>
          </p:nvSpPr>
          <p:spPr bwMode="invGray">
            <a:xfrm>
              <a:off x="3618826" y="2381102"/>
              <a:ext cx="611286" cy="42404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grpSp>
      <p:pic>
        <p:nvPicPr>
          <p:cNvPr id="38945" name="Rectangle 7"/>
          <p:cNvPicPr>
            <a:picLocks noChangeArrowheads="1"/>
          </p:cNvPicPr>
          <p:nvPr/>
        </p:nvPicPr>
        <p:blipFill>
          <a:blip r:embed="rId21" cstate="print"/>
          <a:srcRect/>
          <a:stretch>
            <a:fillRect/>
          </a:stretch>
        </p:blipFill>
        <p:spPr bwMode="blackWhite">
          <a:xfrm>
            <a:off x="3548063" y="2209800"/>
            <a:ext cx="2090737" cy="1341438"/>
          </a:xfrm>
          <a:prstGeom prst="rect">
            <a:avLst/>
          </a:prstGeom>
          <a:noFill/>
          <a:ln w="9525">
            <a:noFill/>
            <a:miter lim="800000"/>
            <a:headEnd/>
            <a:tailEnd/>
          </a:ln>
        </p:spPr>
      </p:pic>
      <p:sp>
        <p:nvSpPr>
          <p:cNvPr id="38946" name="Line 184"/>
          <p:cNvSpPr>
            <a:spLocks noChangeShapeType="1"/>
          </p:cNvSpPr>
          <p:nvPr/>
        </p:nvSpPr>
        <p:spPr bwMode="auto">
          <a:xfrm flipV="1">
            <a:off x="3803650" y="2781300"/>
            <a:ext cx="1320800" cy="3175"/>
          </a:xfrm>
          <a:prstGeom prst="line">
            <a:avLst/>
          </a:prstGeom>
          <a:noFill/>
          <a:ln w="38100">
            <a:solidFill>
              <a:schemeClr val="hlink"/>
            </a:solidFill>
            <a:round/>
            <a:headEnd/>
            <a:tailEnd/>
          </a:ln>
        </p:spPr>
        <p:txBody>
          <a:bodyPr wrap="none" lIns="0" tIns="0" rIns="0" bIns="0" anchor="ctr"/>
          <a:lstStyle/>
          <a:p>
            <a:endParaRPr lang="en-US"/>
          </a:p>
        </p:txBody>
      </p:sp>
      <p:pic>
        <p:nvPicPr>
          <p:cNvPr id="38947"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4686300" y="3879850"/>
            <a:ext cx="1087438" cy="2292350"/>
          </a:xfrm>
          <a:prstGeom prst="rect">
            <a:avLst/>
          </a:prstGeom>
          <a:noFill/>
          <a:ln w="9525">
            <a:noFill/>
            <a:miter lim="800000"/>
            <a:headEnd/>
            <a:tailEnd/>
          </a:ln>
        </p:spPr>
      </p:pic>
      <p:pic>
        <p:nvPicPr>
          <p:cNvPr id="38948" name="Picture 2" descr="C:\Users\User\Desktop\Dog &amp; Pony Show\Juniper\Juniper Template NEW\Juniper Icon Library PNGs\Generic Racks 3.png"/>
          <p:cNvPicPr>
            <a:picLocks noChangeAspect="1" noChangeArrowheads="1"/>
          </p:cNvPicPr>
          <p:nvPr/>
        </p:nvPicPr>
        <p:blipFill>
          <a:blip r:embed="rId20" cstate="print"/>
          <a:srcRect/>
          <a:stretch>
            <a:fillRect/>
          </a:stretch>
        </p:blipFill>
        <p:spPr bwMode="auto">
          <a:xfrm>
            <a:off x="3444875" y="3879850"/>
            <a:ext cx="1087438" cy="2292350"/>
          </a:xfrm>
          <a:prstGeom prst="rect">
            <a:avLst/>
          </a:prstGeom>
          <a:noFill/>
          <a:ln w="9525">
            <a:noFill/>
            <a:miter lim="800000"/>
            <a:headEnd/>
            <a:tailEnd/>
          </a:ln>
        </p:spPr>
      </p:pic>
      <p:pic>
        <p:nvPicPr>
          <p:cNvPr id="38949" name="Rectangle 7"/>
          <p:cNvPicPr>
            <a:picLocks noChangeArrowheads="1"/>
          </p:cNvPicPr>
          <p:nvPr/>
        </p:nvPicPr>
        <p:blipFill>
          <a:blip r:embed="rId21" cstate="print"/>
          <a:srcRect/>
          <a:stretch>
            <a:fillRect/>
          </a:stretch>
        </p:blipFill>
        <p:spPr bwMode="blackWhite">
          <a:xfrm>
            <a:off x="3440113" y="3967163"/>
            <a:ext cx="2328862" cy="349250"/>
          </a:xfrm>
          <a:prstGeom prst="rect">
            <a:avLst/>
          </a:prstGeom>
          <a:noFill/>
          <a:ln w="9525">
            <a:noFill/>
            <a:miter lim="800000"/>
            <a:headEnd/>
            <a:tailEnd/>
          </a:ln>
        </p:spPr>
      </p:pic>
      <p:sp>
        <p:nvSpPr>
          <p:cNvPr id="898" name="Rectangle 897"/>
          <p:cNvSpPr/>
          <p:nvPr/>
        </p:nvSpPr>
        <p:spPr>
          <a:xfrm>
            <a:off x="4706938" y="4656138"/>
            <a:ext cx="1047750" cy="118268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8951" name="Line 126"/>
          <p:cNvSpPr>
            <a:spLocks noChangeShapeType="1"/>
          </p:cNvSpPr>
          <p:nvPr/>
        </p:nvSpPr>
        <p:spPr bwMode="invGray">
          <a:xfrm flipH="1" flipV="1">
            <a:off x="4279900" y="4141788"/>
            <a:ext cx="620713" cy="0"/>
          </a:xfrm>
          <a:prstGeom prst="line">
            <a:avLst/>
          </a:prstGeom>
          <a:noFill/>
          <a:ln w="38100">
            <a:solidFill>
              <a:schemeClr val="hlink"/>
            </a:solidFill>
            <a:round/>
            <a:headEnd/>
            <a:tailEnd/>
          </a:ln>
        </p:spPr>
        <p:txBody>
          <a:bodyPr wrap="none" lIns="0" tIns="0" rIns="0" bIns="0" anchor="ctr"/>
          <a:lstStyle/>
          <a:p>
            <a:endParaRPr lang="en-US"/>
          </a:p>
        </p:txBody>
      </p:sp>
      <p:pic>
        <p:nvPicPr>
          <p:cNvPr id="38952" name="Picture 123" descr="EX3200_24"/>
          <p:cNvPicPr>
            <a:picLocks noChangeAspect="1" noChangeArrowheads="1"/>
          </p:cNvPicPr>
          <p:nvPr>
            <p:custDataLst>
              <p:tags r:id="rId3"/>
            </p:custDataLst>
          </p:nvPr>
        </p:nvPicPr>
        <p:blipFill>
          <a:blip r:embed="rId22" cstate="print"/>
          <a:srcRect/>
          <a:stretch>
            <a:fillRect/>
          </a:stretch>
        </p:blipFill>
        <p:spPr bwMode="auto">
          <a:xfrm>
            <a:off x="3589338" y="4048125"/>
            <a:ext cx="846137" cy="190500"/>
          </a:xfrm>
          <a:prstGeom prst="rect">
            <a:avLst/>
          </a:prstGeom>
          <a:noFill/>
          <a:ln w="9525">
            <a:noFill/>
            <a:miter lim="800000"/>
            <a:headEnd/>
            <a:tailEnd/>
          </a:ln>
        </p:spPr>
      </p:pic>
      <p:pic>
        <p:nvPicPr>
          <p:cNvPr id="38953" name="Picture 123" descr="EX3200_24"/>
          <p:cNvPicPr>
            <a:picLocks noChangeAspect="1" noChangeArrowheads="1"/>
          </p:cNvPicPr>
          <p:nvPr>
            <p:custDataLst>
              <p:tags r:id="rId4"/>
            </p:custDataLst>
          </p:nvPr>
        </p:nvPicPr>
        <p:blipFill>
          <a:blip r:embed="rId22" cstate="print"/>
          <a:srcRect/>
          <a:stretch>
            <a:fillRect/>
          </a:stretch>
        </p:blipFill>
        <p:spPr bwMode="auto">
          <a:xfrm>
            <a:off x="4791075" y="4044950"/>
            <a:ext cx="846138" cy="190500"/>
          </a:xfrm>
          <a:prstGeom prst="rect">
            <a:avLst/>
          </a:prstGeom>
          <a:noFill/>
          <a:ln w="9525">
            <a:noFill/>
            <a:miter lim="800000"/>
            <a:headEnd/>
            <a:tailEnd/>
          </a:ln>
        </p:spPr>
      </p:pic>
      <p:sp>
        <p:nvSpPr>
          <p:cNvPr id="903" name="Rectangle 902"/>
          <p:cNvSpPr/>
          <p:nvPr/>
        </p:nvSpPr>
        <p:spPr>
          <a:xfrm>
            <a:off x="3465513" y="4656138"/>
            <a:ext cx="1046162" cy="118268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904" name="Straight Connector 903"/>
          <p:cNvCxnSpPr/>
          <p:nvPr/>
        </p:nvCxnSpPr>
        <p:spPr>
          <a:xfrm rot="5400000">
            <a:off x="3582194" y="4926807"/>
            <a:ext cx="8143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956" name="Group 142"/>
          <p:cNvGrpSpPr>
            <a:grpSpLocks/>
          </p:cNvGrpSpPr>
          <p:nvPr/>
        </p:nvGrpSpPr>
        <p:grpSpPr bwMode="auto">
          <a:xfrm>
            <a:off x="3859213" y="5256213"/>
            <a:ext cx="258762" cy="465137"/>
            <a:chOff x="4373117" y="3733800"/>
            <a:chExt cx="401638" cy="695325"/>
          </a:xfrm>
        </p:grpSpPr>
        <p:pic>
          <p:nvPicPr>
            <p:cNvPr id="39010"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11"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sp>
        <p:nvSpPr>
          <p:cNvPr id="908" name="Freeform 907"/>
          <p:cNvSpPr/>
          <p:nvPr/>
        </p:nvSpPr>
        <p:spPr>
          <a:xfrm>
            <a:off x="3654425" y="5160963"/>
            <a:ext cx="668338" cy="13652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8958" name="Group 146"/>
          <p:cNvGrpSpPr>
            <a:grpSpLocks/>
          </p:cNvGrpSpPr>
          <p:nvPr/>
        </p:nvGrpSpPr>
        <p:grpSpPr bwMode="auto">
          <a:xfrm>
            <a:off x="3522663" y="5256213"/>
            <a:ext cx="271462" cy="465137"/>
            <a:chOff x="4373117" y="3733800"/>
            <a:chExt cx="401638" cy="695325"/>
          </a:xfrm>
        </p:grpSpPr>
        <p:pic>
          <p:nvPicPr>
            <p:cNvPr id="39008"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09" name="TextBox 910"/>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cxnSp>
        <p:nvCxnSpPr>
          <p:cNvPr id="912" name="Straight Connector 911"/>
          <p:cNvCxnSpPr/>
          <p:nvPr/>
        </p:nvCxnSpPr>
        <p:spPr>
          <a:xfrm rot="5400000">
            <a:off x="4823619" y="4926807"/>
            <a:ext cx="8143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960" name="Group 142"/>
          <p:cNvGrpSpPr>
            <a:grpSpLocks/>
          </p:cNvGrpSpPr>
          <p:nvPr/>
        </p:nvGrpSpPr>
        <p:grpSpPr bwMode="auto">
          <a:xfrm>
            <a:off x="5100638" y="5256213"/>
            <a:ext cx="258762" cy="465137"/>
            <a:chOff x="4373117" y="3733800"/>
            <a:chExt cx="401638" cy="695325"/>
          </a:xfrm>
        </p:grpSpPr>
        <p:pic>
          <p:nvPicPr>
            <p:cNvPr id="39006"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0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VM5</a:t>
              </a:r>
            </a:p>
          </p:txBody>
        </p:sp>
      </p:grpSp>
      <p:grpSp>
        <p:nvGrpSpPr>
          <p:cNvPr id="38961" name="Group 142"/>
          <p:cNvGrpSpPr>
            <a:grpSpLocks/>
          </p:cNvGrpSpPr>
          <p:nvPr/>
        </p:nvGrpSpPr>
        <p:grpSpPr bwMode="auto">
          <a:xfrm>
            <a:off x="4197350" y="5256213"/>
            <a:ext cx="257175" cy="465137"/>
            <a:chOff x="4373117" y="3733800"/>
            <a:chExt cx="401638" cy="695325"/>
          </a:xfrm>
        </p:grpSpPr>
        <p:pic>
          <p:nvPicPr>
            <p:cNvPr id="39004"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05"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922"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3792538" y="4692650"/>
            <a:ext cx="395287" cy="396875"/>
          </a:xfrm>
          <a:prstGeom prst="rect">
            <a:avLst/>
          </a:prstGeom>
          <a:noFill/>
          <a:effectLst>
            <a:outerShdw blurRad="63500" sx="102000" sy="102000" algn="ctr" rotWithShape="0">
              <a:prstClr val="black">
                <a:alpha val="40000"/>
              </a:prstClr>
            </a:outerShdw>
          </a:effectLst>
        </p:spPr>
      </p:pic>
      <p:sp>
        <p:nvSpPr>
          <p:cNvPr id="923" name="Rectangle 108"/>
          <p:cNvSpPr>
            <a:spLocks noChangeArrowheads="1"/>
          </p:cNvSpPr>
          <p:nvPr/>
        </p:nvSpPr>
        <p:spPr bwMode="invGray">
          <a:xfrm>
            <a:off x="3833813" y="4324350"/>
            <a:ext cx="309562" cy="21748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924" name="Picture 3" descr="C:\Users\User\Desktop\Dog &amp; Pony Show\Juniper\Juniper Template NEW\Juniper Icon Library PNGs\New Folder\L2_L3 Switch 2.png"/>
          <p:cNvPicPr>
            <a:picLocks noChangeAspect="1" noChangeArrowheads="1"/>
          </p:cNvPicPr>
          <p:nvPr/>
        </p:nvPicPr>
        <p:blipFill>
          <a:blip r:embed="rId24" cstate="print"/>
          <a:srcRect/>
          <a:stretch>
            <a:fillRect/>
          </a:stretch>
        </p:blipFill>
        <p:spPr bwMode="auto">
          <a:xfrm>
            <a:off x="5033963" y="4692650"/>
            <a:ext cx="395287" cy="396875"/>
          </a:xfrm>
          <a:prstGeom prst="rect">
            <a:avLst/>
          </a:prstGeom>
          <a:noFill/>
          <a:effectLst>
            <a:outerShdw blurRad="63500" sx="102000" sy="102000" algn="ctr" rotWithShape="0">
              <a:prstClr val="black">
                <a:alpha val="40000"/>
              </a:prstClr>
            </a:outerShdw>
          </a:effectLst>
        </p:spPr>
      </p:pic>
      <p:sp>
        <p:nvSpPr>
          <p:cNvPr id="925" name="Rectangle 108"/>
          <p:cNvSpPr>
            <a:spLocks noChangeArrowheads="1"/>
          </p:cNvSpPr>
          <p:nvPr/>
        </p:nvSpPr>
        <p:spPr bwMode="invGray">
          <a:xfrm>
            <a:off x="5075238" y="4324350"/>
            <a:ext cx="309562" cy="21748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200" dirty="0">
                <a:solidFill>
                  <a:srgbClr val="FFFFFF"/>
                </a:solidFill>
              </a:rPr>
              <a:t>NIC</a:t>
            </a:r>
          </a:p>
        </p:txBody>
      </p:sp>
      <p:pic>
        <p:nvPicPr>
          <p:cNvPr id="38966" name="Picture 207" descr="Network Cloud 3.png"/>
          <p:cNvPicPr>
            <a:picLocks noChangeAspect="1"/>
          </p:cNvPicPr>
          <p:nvPr>
            <p:custDataLst>
              <p:tags r:id="rId5"/>
            </p:custDataLst>
          </p:nvPr>
        </p:nvPicPr>
        <p:blipFill>
          <a:blip r:embed="rId25" cstate="print"/>
          <a:srcRect/>
          <a:stretch>
            <a:fillRect/>
          </a:stretch>
        </p:blipFill>
        <p:spPr bwMode="auto">
          <a:xfrm>
            <a:off x="2438400" y="1035050"/>
            <a:ext cx="1387475" cy="912813"/>
          </a:xfrm>
          <a:prstGeom prst="rect">
            <a:avLst/>
          </a:prstGeom>
          <a:noFill/>
          <a:ln w="9525">
            <a:noFill/>
            <a:miter lim="800000"/>
            <a:headEnd/>
            <a:tailEnd/>
          </a:ln>
        </p:spPr>
      </p:pic>
      <p:grpSp>
        <p:nvGrpSpPr>
          <p:cNvPr id="38967" name="Group 142"/>
          <p:cNvGrpSpPr>
            <a:grpSpLocks/>
          </p:cNvGrpSpPr>
          <p:nvPr/>
        </p:nvGrpSpPr>
        <p:grpSpPr bwMode="auto">
          <a:xfrm>
            <a:off x="2743200" y="5256213"/>
            <a:ext cx="257175" cy="465137"/>
            <a:chOff x="4373117" y="3733800"/>
            <a:chExt cx="401638" cy="695325"/>
          </a:xfrm>
        </p:grpSpPr>
        <p:pic>
          <p:nvPicPr>
            <p:cNvPr id="39002"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03"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VM6</a:t>
              </a:r>
            </a:p>
          </p:txBody>
        </p:sp>
      </p:grpSp>
      <p:sp>
        <p:nvSpPr>
          <p:cNvPr id="38968" name="TextBox 208"/>
          <p:cNvSpPr txBox="1">
            <a:spLocks noChangeArrowheads="1"/>
          </p:cNvSpPr>
          <p:nvPr/>
        </p:nvSpPr>
        <p:spPr bwMode="auto">
          <a:xfrm>
            <a:off x="2438400" y="1244600"/>
            <a:ext cx="1447800" cy="522288"/>
          </a:xfrm>
          <a:prstGeom prst="rect">
            <a:avLst/>
          </a:prstGeom>
          <a:noFill/>
          <a:ln w="9525">
            <a:noFill/>
            <a:miter lim="800000"/>
            <a:headEnd/>
            <a:tailEnd/>
          </a:ln>
        </p:spPr>
        <p:txBody>
          <a:bodyPr>
            <a:spAutoFit/>
          </a:bodyPr>
          <a:lstStyle/>
          <a:p>
            <a:pPr algn="ctr"/>
            <a:r>
              <a:rPr lang="en-US" sz="1400" b="1" dirty="0">
                <a:ea typeface="ＭＳ Ｐゴシック" pitchFamily="34" charset="-128"/>
              </a:rPr>
              <a:t>VPLS Over MPLS </a:t>
            </a:r>
            <a:r>
              <a:rPr lang="en-US" sz="1400" b="1" dirty="0" smtClean="0">
                <a:ea typeface="ＭＳ Ｐゴシック" pitchFamily="34" charset="-128"/>
              </a:rPr>
              <a:t>Cloud</a:t>
            </a:r>
            <a:endParaRPr lang="en-US" sz="1400" b="1" dirty="0">
              <a:ea typeface="ＭＳ Ｐゴシック" pitchFamily="34" charset="-128"/>
            </a:endParaRPr>
          </a:p>
        </p:txBody>
      </p:sp>
      <p:sp>
        <p:nvSpPr>
          <p:cNvPr id="38969" name="Text Box 522"/>
          <p:cNvSpPr txBox="1">
            <a:spLocks noChangeArrowheads="1"/>
          </p:cNvSpPr>
          <p:nvPr/>
        </p:nvSpPr>
        <p:spPr bwMode="invGray">
          <a:xfrm>
            <a:off x="6161088" y="1638300"/>
            <a:ext cx="2286000" cy="685800"/>
          </a:xfrm>
          <a:prstGeom prst="rect">
            <a:avLst/>
          </a:prstGeom>
          <a:noFill/>
          <a:ln w="28575" algn="ctr">
            <a:noFill/>
            <a:miter lim="800000"/>
            <a:headEnd/>
            <a:tailEnd/>
          </a:ln>
        </p:spPr>
        <p:txBody>
          <a:bodyPr lIns="0" tIns="0" rIns="0" bIns="0" anchor="ctr"/>
          <a:lstStyle/>
          <a:p>
            <a:pPr algn="ctr" defTabSz="574675"/>
            <a:r>
              <a:rPr lang="en-US" sz="1600" b="1" dirty="0" smtClean="0">
                <a:solidFill>
                  <a:schemeClr val="bg1"/>
                </a:solidFill>
              </a:rPr>
              <a:t>Routers with </a:t>
            </a:r>
            <a:r>
              <a:rPr lang="en-US" sz="1600" b="1" dirty="0">
                <a:solidFill>
                  <a:schemeClr val="bg1"/>
                </a:solidFill>
              </a:rPr>
              <a:t>VPLS</a:t>
            </a:r>
          </a:p>
        </p:txBody>
      </p:sp>
      <p:sp>
        <p:nvSpPr>
          <p:cNvPr id="38970" name="TextBox 215"/>
          <p:cNvSpPr txBox="1">
            <a:spLocks noChangeArrowheads="1"/>
          </p:cNvSpPr>
          <p:nvPr/>
        </p:nvSpPr>
        <p:spPr bwMode="auto">
          <a:xfrm>
            <a:off x="1428750" y="2886075"/>
            <a:ext cx="914400" cy="400110"/>
          </a:xfrm>
          <a:prstGeom prst="rect">
            <a:avLst/>
          </a:prstGeom>
          <a:noFill/>
          <a:ln w="9525">
            <a:noFill/>
            <a:miter lim="800000"/>
            <a:headEnd/>
            <a:tailEnd/>
          </a:ln>
        </p:spPr>
        <p:txBody>
          <a:bodyPr>
            <a:spAutoFit/>
          </a:bodyPr>
          <a:lstStyle/>
          <a:p>
            <a:pPr algn="ctr"/>
            <a:r>
              <a:rPr lang="en-US" sz="1000" b="1" dirty="0" smtClean="0"/>
              <a:t>Core Switches</a:t>
            </a:r>
            <a:endParaRPr lang="en-US" sz="1000" b="1" dirty="0"/>
          </a:p>
        </p:txBody>
      </p:sp>
      <p:sp>
        <p:nvSpPr>
          <p:cNvPr id="38971" name="TextBox 216"/>
          <p:cNvSpPr txBox="1">
            <a:spLocks noChangeArrowheads="1"/>
          </p:cNvSpPr>
          <p:nvPr/>
        </p:nvSpPr>
        <p:spPr bwMode="auto">
          <a:xfrm>
            <a:off x="1562100" y="4295775"/>
            <a:ext cx="609600" cy="307777"/>
          </a:xfrm>
          <a:prstGeom prst="rect">
            <a:avLst/>
          </a:prstGeom>
          <a:solidFill>
            <a:srgbClr val="FFFFFF">
              <a:alpha val="72156"/>
            </a:srgbClr>
          </a:solidFill>
          <a:ln w="9525">
            <a:noFill/>
            <a:miter lim="800000"/>
            <a:headEnd/>
            <a:tailEnd/>
          </a:ln>
        </p:spPr>
        <p:txBody>
          <a:bodyPr lIns="0" tIns="0" rIns="0" bIns="0">
            <a:spAutoFit/>
          </a:bodyPr>
          <a:lstStyle/>
          <a:p>
            <a:pPr algn="ctr"/>
            <a:r>
              <a:rPr lang="en-US" sz="1000" b="1" dirty="0" smtClean="0"/>
              <a:t>Access</a:t>
            </a:r>
            <a:br>
              <a:rPr lang="en-US" sz="1000" b="1" dirty="0" smtClean="0"/>
            </a:br>
            <a:r>
              <a:rPr lang="en-US" sz="1000" b="1" dirty="0" smtClean="0"/>
              <a:t>Switches</a:t>
            </a:r>
            <a:endParaRPr lang="en-US" sz="1000" b="1" dirty="0"/>
          </a:p>
        </p:txBody>
      </p:sp>
      <p:sp>
        <p:nvSpPr>
          <p:cNvPr id="38972" name="TextBox 217"/>
          <p:cNvSpPr txBox="1">
            <a:spLocks noChangeArrowheads="1"/>
          </p:cNvSpPr>
          <p:nvPr/>
        </p:nvSpPr>
        <p:spPr bwMode="auto">
          <a:xfrm>
            <a:off x="762000" y="1219200"/>
            <a:ext cx="838200" cy="400050"/>
          </a:xfrm>
          <a:prstGeom prst="rect">
            <a:avLst/>
          </a:prstGeom>
          <a:noFill/>
          <a:ln w="9525">
            <a:noFill/>
            <a:miter lim="800000"/>
            <a:headEnd/>
            <a:tailEnd/>
          </a:ln>
        </p:spPr>
        <p:txBody>
          <a:bodyPr>
            <a:spAutoFit/>
          </a:bodyPr>
          <a:lstStyle/>
          <a:p>
            <a:r>
              <a:rPr lang="en-US" sz="1000" b="1" dirty="0" smtClean="0"/>
              <a:t>Routers</a:t>
            </a:r>
            <a:endParaRPr lang="en-US" sz="1000" b="1" dirty="0"/>
          </a:p>
          <a:p>
            <a:r>
              <a:rPr lang="en-US" sz="1000" b="1" dirty="0"/>
              <a:t>With VPLS</a:t>
            </a:r>
          </a:p>
        </p:txBody>
      </p:sp>
      <p:sp>
        <p:nvSpPr>
          <p:cNvPr id="229" name="Freeform 228"/>
          <p:cNvSpPr/>
          <p:nvPr/>
        </p:nvSpPr>
        <p:spPr>
          <a:xfrm>
            <a:off x="1276350" y="5181600"/>
            <a:ext cx="32385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230" name="Freeform 229"/>
          <p:cNvSpPr/>
          <p:nvPr/>
        </p:nvSpPr>
        <p:spPr>
          <a:xfrm>
            <a:off x="933450" y="5181600"/>
            <a:ext cx="3429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233" name="Freeform 232"/>
          <p:cNvSpPr/>
          <p:nvPr/>
        </p:nvSpPr>
        <p:spPr>
          <a:xfrm>
            <a:off x="5143500" y="5181600"/>
            <a:ext cx="4572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234" name="Freeform 233"/>
          <p:cNvSpPr/>
          <p:nvPr/>
        </p:nvSpPr>
        <p:spPr>
          <a:xfrm>
            <a:off x="4914900" y="5181600"/>
            <a:ext cx="3429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38977" name="Group 142"/>
          <p:cNvGrpSpPr>
            <a:grpSpLocks/>
          </p:cNvGrpSpPr>
          <p:nvPr/>
        </p:nvGrpSpPr>
        <p:grpSpPr bwMode="auto">
          <a:xfrm>
            <a:off x="1481138" y="5256213"/>
            <a:ext cx="257175" cy="465137"/>
            <a:chOff x="4373117" y="3733800"/>
            <a:chExt cx="401638" cy="695325"/>
          </a:xfrm>
        </p:grpSpPr>
        <p:pic>
          <p:nvPicPr>
            <p:cNvPr id="39000"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9001"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grpSp>
        <p:nvGrpSpPr>
          <p:cNvPr id="38978" name="Group 146"/>
          <p:cNvGrpSpPr>
            <a:grpSpLocks/>
          </p:cNvGrpSpPr>
          <p:nvPr/>
        </p:nvGrpSpPr>
        <p:grpSpPr bwMode="auto">
          <a:xfrm>
            <a:off x="4764088" y="5256213"/>
            <a:ext cx="271462" cy="465137"/>
            <a:chOff x="4373117" y="3733800"/>
            <a:chExt cx="401638" cy="695325"/>
          </a:xfrm>
        </p:grpSpPr>
        <p:pic>
          <p:nvPicPr>
            <p:cNvPr id="38998"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8999" name="TextBox 917"/>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VM4</a:t>
              </a:r>
            </a:p>
          </p:txBody>
        </p:sp>
      </p:grpSp>
      <p:cxnSp>
        <p:nvCxnSpPr>
          <p:cNvPr id="38979" name="Straight Connector 234"/>
          <p:cNvCxnSpPr>
            <a:cxnSpLocks noChangeShapeType="1"/>
          </p:cNvCxnSpPr>
          <p:nvPr/>
        </p:nvCxnSpPr>
        <p:spPr bwMode="auto">
          <a:xfrm rot="5400000" flipH="1" flipV="1">
            <a:off x="2066925" y="3571875"/>
            <a:ext cx="895350" cy="0"/>
          </a:xfrm>
          <a:prstGeom prst="line">
            <a:avLst/>
          </a:prstGeom>
          <a:noFill/>
          <a:ln w="28575">
            <a:solidFill>
              <a:schemeClr val="hlink"/>
            </a:solidFill>
            <a:round/>
            <a:headEnd/>
            <a:tailEnd/>
          </a:ln>
        </p:spPr>
      </p:cxnSp>
      <p:cxnSp>
        <p:nvCxnSpPr>
          <p:cNvPr id="38980" name="Straight Connector 235"/>
          <p:cNvCxnSpPr>
            <a:cxnSpLocks noChangeShapeType="1"/>
          </p:cNvCxnSpPr>
          <p:nvPr/>
        </p:nvCxnSpPr>
        <p:spPr bwMode="auto">
          <a:xfrm rot="5400000" flipH="1" flipV="1">
            <a:off x="771525" y="3571875"/>
            <a:ext cx="895350" cy="0"/>
          </a:xfrm>
          <a:prstGeom prst="line">
            <a:avLst/>
          </a:prstGeom>
          <a:noFill/>
          <a:ln w="28575">
            <a:solidFill>
              <a:schemeClr val="hlink"/>
            </a:solidFill>
            <a:round/>
            <a:headEnd/>
            <a:tailEnd/>
          </a:ln>
        </p:spPr>
      </p:cxnSp>
      <p:cxnSp>
        <p:nvCxnSpPr>
          <p:cNvPr id="38981" name="Straight Connector 237"/>
          <p:cNvCxnSpPr>
            <a:cxnSpLocks noChangeShapeType="1"/>
          </p:cNvCxnSpPr>
          <p:nvPr/>
        </p:nvCxnSpPr>
        <p:spPr bwMode="auto">
          <a:xfrm rot="5400000" flipH="1" flipV="1">
            <a:off x="4810125" y="3571875"/>
            <a:ext cx="895350" cy="0"/>
          </a:xfrm>
          <a:prstGeom prst="line">
            <a:avLst/>
          </a:prstGeom>
          <a:noFill/>
          <a:ln w="28575">
            <a:solidFill>
              <a:schemeClr val="hlink"/>
            </a:solidFill>
            <a:round/>
            <a:headEnd/>
            <a:tailEnd/>
          </a:ln>
        </p:spPr>
      </p:cxnSp>
      <p:cxnSp>
        <p:nvCxnSpPr>
          <p:cNvPr id="38982" name="Straight Connector 238"/>
          <p:cNvCxnSpPr>
            <a:cxnSpLocks noChangeShapeType="1"/>
          </p:cNvCxnSpPr>
          <p:nvPr/>
        </p:nvCxnSpPr>
        <p:spPr bwMode="auto">
          <a:xfrm rot="5400000" flipH="1" flipV="1">
            <a:off x="3514725" y="3571875"/>
            <a:ext cx="895350" cy="0"/>
          </a:xfrm>
          <a:prstGeom prst="line">
            <a:avLst/>
          </a:prstGeom>
          <a:noFill/>
          <a:ln w="28575">
            <a:solidFill>
              <a:schemeClr val="hlink"/>
            </a:solidFill>
            <a:round/>
            <a:headEnd/>
            <a:tailEnd/>
          </a:ln>
        </p:spPr>
      </p:cxnSp>
      <p:sp>
        <p:nvSpPr>
          <p:cNvPr id="38983" name="Freeform 239"/>
          <p:cNvSpPr>
            <a:spLocks/>
          </p:cNvSpPr>
          <p:nvPr/>
        </p:nvSpPr>
        <p:spPr bwMode="auto">
          <a:xfrm>
            <a:off x="4648200" y="1752600"/>
            <a:ext cx="609600" cy="762000"/>
          </a:xfrm>
          <a:custGeom>
            <a:avLst/>
            <a:gdLst>
              <a:gd name="T0" fmla="*/ 609601 w 714375"/>
              <a:gd name="T1" fmla="*/ 762000 h 762000"/>
              <a:gd name="T2" fmla="*/ 609601 w 714375"/>
              <a:gd name="T3" fmla="*/ 333375 h 762000"/>
              <a:gd name="T4" fmla="*/ 0 w 714375"/>
              <a:gd name="T5" fmla="*/ 333375 h 762000"/>
              <a:gd name="T6" fmla="*/ 0 w 714375"/>
              <a:gd name="T7" fmla="*/ 0 h 762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4375" h="762000">
                <a:moveTo>
                  <a:pt x="714375" y="762000"/>
                </a:moveTo>
                <a:lnTo>
                  <a:pt x="714375" y="333375"/>
                </a:lnTo>
                <a:lnTo>
                  <a:pt x="0" y="333375"/>
                </a:lnTo>
                <a:lnTo>
                  <a:pt x="0" y="0"/>
                </a:lnTo>
              </a:path>
            </a:pathLst>
          </a:custGeom>
          <a:noFill/>
          <a:ln w="28575">
            <a:solidFill>
              <a:schemeClr val="hlink"/>
            </a:solidFill>
            <a:round/>
            <a:headEnd/>
            <a:tailEnd/>
          </a:ln>
        </p:spPr>
        <p:txBody>
          <a:bodyPr anchor="ctr"/>
          <a:lstStyle/>
          <a:p>
            <a:endParaRPr lang="en-US"/>
          </a:p>
        </p:txBody>
      </p:sp>
      <p:sp>
        <p:nvSpPr>
          <p:cNvPr id="38984" name="Freeform 240"/>
          <p:cNvSpPr>
            <a:spLocks/>
          </p:cNvSpPr>
          <p:nvPr/>
        </p:nvSpPr>
        <p:spPr bwMode="auto">
          <a:xfrm flipH="1">
            <a:off x="3914775" y="1752600"/>
            <a:ext cx="657225" cy="762000"/>
          </a:xfrm>
          <a:custGeom>
            <a:avLst/>
            <a:gdLst>
              <a:gd name="T0" fmla="*/ 657225 w 714375"/>
              <a:gd name="T1" fmla="*/ 762000 h 762000"/>
              <a:gd name="T2" fmla="*/ 657225 w 714375"/>
              <a:gd name="T3" fmla="*/ 333375 h 762000"/>
              <a:gd name="T4" fmla="*/ 0 w 714375"/>
              <a:gd name="T5" fmla="*/ 333375 h 762000"/>
              <a:gd name="T6" fmla="*/ 0 w 714375"/>
              <a:gd name="T7" fmla="*/ 0 h 762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4375" h="762000">
                <a:moveTo>
                  <a:pt x="714375" y="762000"/>
                </a:moveTo>
                <a:lnTo>
                  <a:pt x="714375" y="333375"/>
                </a:lnTo>
                <a:lnTo>
                  <a:pt x="0" y="333375"/>
                </a:lnTo>
                <a:lnTo>
                  <a:pt x="0" y="0"/>
                </a:lnTo>
              </a:path>
            </a:pathLst>
          </a:custGeom>
          <a:noFill/>
          <a:ln w="28575">
            <a:solidFill>
              <a:schemeClr val="hlink"/>
            </a:solidFill>
            <a:round/>
            <a:headEnd/>
            <a:tailEnd/>
          </a:ln>
        </p:spPr>
        <p:txBody>
          <a:bodyPr anchor="ctr"/>
          <a:lstStyle/>
          <a:p>
            <a:endParaRPr lang="en-US"/>
          </a:p>
        </p:txBody>
      </p:sp>
      <p:pic>
        <p:nvPicPr>
          <p:cNvPr id="38985" name="Picture 160"/>
          <p:cNvPicPr>
            <a:picLocks noChangeAspect="1" noChangeArrowheads="1"/>
          </p:cNvPicPr>
          <p:nvPr/>
        </p:nvPicPr>
        <p:blipFill>
          <a:blip r:embed="rId26" cstate="print"/>
          <a:srcRect/>
          <a:stretch>
            <a:fillRect/>
          </a:stretch>
        </p:blipFill>
        <p:spPr bwMode="invGray">
          <a:xfrm>
            <a:off x="4322763" y="1143000"/>
            <a:ext cx="557212" cy="819150"/>
          </a:xfrm>
          <a:prstGeom prst="rect">
            <a:avLst/>
          </a:prstGeom>
          <a:noFill/>
          <a:ln w="28575" algn="ctr">
            <a:noFill/>
            <a:miter lim="800000"/>
            <a:headEnd/>
            <a:tailEnd/>
          </a:ln>
        </p:spPr>
      </p:pic>
      <p:pic>
        <p:nvPicPr>
          <p:cNvPr id="38986" name="Picture 180"/>
          <p:cNvPicPr>
            <a:picLocks noChangeAspect="1" noChangeArrowheads="1"/>
          </p:cNvPicPr>
          <p:nvPr>
            <p:custDataLst>
              <p:tags r:id="rId6"/>
            </p:custDataLst>
          </p:nvPr>
        </p:nvPicPr>
        <p:blipFill>
          <a:blip r:embed="rId27" cstate="print"/>
          <a:srcRect/>
          <a:stretch>
            <a:fillRect/>
          </a:stretch>
        </p:blipFill>
        <p:spPr bwMode="invGray">
          <a:xfrm>
            <a:off x="4994275" y="2393950"/>
            <a:ext cx="539750" cy="925513"/>
          </a:xfrm>
          <a:prstGeom prst="rect">
            <a:avLst/>
          </a:prstGeom>
          <a:noFill/>
          <a:ln w="28575" algn="ctr">
            <a:noFill/>
            <a:miter lim="800000"/>
            <a:headEnd/>
            <a:tailEnd/>
          </a:ln>
        </p:spPr>
      </p:pic>
      <p:pic>
        <p:nvPicPr>
          <p:cNvPr id="38987" name="Picture 181"/>
          <p:cNvPicPr>
            <a:picLocks noChangeAspect="1" noChangeArrowheads="1"/>
          </p:cNvPicPr>
          <p:nvPr>
            <p:custDataLst>
              <p:tags r:id="rId7"/>
            </p:custDataLst>
          </p:nvPr>
        </p:nvPicPr>
        <p:blipFill>
          <a:blip r:embed="rId27" cstate="print"/>
          <a:srcRect/>
          <a:stretch>
            <a:fillRect/>
          </a:stretch>
        </p:blipFill>
        <p:spPr bwMode="invGray">
          <a:xfrm>
            <a:off x="3667125" y="2393950"/>
            <a:ext cx="541338" cy="925513"/>
          </a:xfrm>
          <a:prstGeom prst="rect">
            <a:avLst/>
          </a:prstGeom>
          <a:noFill/>
          <a:ln w="28575" algn="ctr">
            <a:noFill/>
            <a:miter lim="800000"/>
            <a:headEnd/>
            <a:tailEnd/>
          </a:ln>
        </p:spPr>
      </p:pic>
      <p:sp>
        <p:nvSpPr>
          <p:cNvPr id="38988" name="Freeform 241"/>
          <p:cNvSpPr>
            <a:spLocks/>
          </p:cNvSpPr>
          <p:nvPr/>
        </p:nvSpPr>
        <p:spPr bwMode="auto">
          <a:xfrm>
            <a:off x="1905000" y="1752600"/>
            <a:ext cx="609600" cy="762000"/>
          </a:xfrm>
          <a:custGeom>
            <a:avLst/>
            <a:gdLst>
              <a:gd name="T0" fmla="*/ 609601 w 714375"/>
              <a:gd name="T1" fmla="*/ 762000 h 762000"/>
              <a:gd name="T2" fmla="*/ 609601 w 714375"/>
              <a:gd name="T3" fmla="*/ 333375 h 762000"/>
              <a:gd name="T4" fmla="*/ 0 w 714375"/>
              <a:gd name="T5" fmla="*/ 333375 h 762000"/>
              <a:gd name="T6" fmla="*/ 0 w 714375"/>
              <a:gd name="T7" fmla="*/ 0 h 762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4375" h="762000">
                <a:moveTo>
                  <a:pt x="714375" y="762000"/>
                </a:moveTo>
                <a:lnTo>
                  <a:pt x="714375" y="333375"/>
                </a:lnTo>
                <a:lnTo>
                  <a:pt x="0" y="333375"/>
                </a:lnTo>
                <a:lnTo>
                  <a:pt x="0" y="0"/>
                </a:lnTo>
              </a:path>
            </a:pathLst>
          </a:custGeom>
          <a:noFill/>
          <a:ln w="28575">
            <a:solidFill>
              <a:schemeClr val="hlink"/>
            </a:solidFill>
            <a:round/>
            <a:headEnd/>
            <a:tailEnd/>
          </a:ln>
        </p:spPr>
        <p:txBody>
          <a:bodyPr anchor="ctr"/>
          <a:lstStyle/>
          <a:p>
            <a:endParaRPr lang="en-US"/>
          </a:p>
        </p:txBody>
      </p:sp>
      <p:sp>
        <p:nvSpPr>
          <p:cNvPr id="38989" name="Freeform 242"/>
          <p:cNvSpPr>
            <a:spLocks/>
          </p:cNvSpPr>
          <p:nvPr/>
        </p:nvSpPr>
        <p:spPr bwMode="auto">
          <a:xfrm flipH="1">
            <a:off x="1171575" y="1752600"/>
            <a:ext cx="657225" cy="762000"/>
          </a:xfrm>
          <a:custGeom>
            <a:avLst/>
            <a:gdLst>
              <a:gd name="T0" fmla="*/ 657225 w 714375"/>
              <a:gd name="T1" fmla="*/ 762000 h 762000"/>
              <a:gd name="T2" fmla="*/ 657225 w 714375"/>
              <a:gd name="T3" fmla="*/ 333375 h 762000"/>
              <a:gd name="T4" fmla="*/ 0 w 714375"/>
              <a:gd name="T5" fmla="*/ 333375 h 762000"/>
              <a:gd name="T6" fmla="*/ 0 w 714375"/>
              <a:gd name="T7" fmla="*/ 0 h 762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14375" h="762000">
                <a:moveTo>
                  <a:pt x="714375" y="762000"/>
                </a:moveTo>
                <a:lnTo>
                  <a:pt x="714375" y="333375"/>
                </a:lnTo>
                <a:lnTo>
                  <a:pt x="0" y="333375"/>
                </a:lnTo>
                <a:lnTo>
                  <a:pt x="0" y="0"/>
                </a:lnTo>
              </a:path>
            </a:pathLst>
          </a:custGeom>
          <a:noFill/>
          <a:ln w="28575">
            <a:solidFill>
              <a:schemeClr val="hlink"/>
            </a:solidFill>
            <a:round/>
            <a:headEnd/>
            <a:tailEnd/>
          </a:ln>
        </p:spPr>
        <p:txBody>
          <a:bodyPr anchor="ctr"/>
          <a:lstStyle/>
          <a:p>
            <a:endParaRPr lang="en-US"/>
          </a:p>
        </p:txBody>
      </p:sp>
      <p:pic>
        <p:nvPicPr>
          <p:cNvPr id="38990" name="Picture 159"/>
          <p:cNvPicPr>
            <a:picLocks noChangeAspect="1" noChangeArrowheads="1"/>
          </p:cNvPicPr>
          <p:nvPr/>
        </p:nvPicPr>
        <p:blipFill>
          <a:blip r:embed="rId26" cstate="print"/>
          <a:srcRect/>
          <a:stretch>
            <a:fillRect/>
          </a:stretch>
        </p:blipFill>
        <p:spPr bwMode="invGray">
          <a:xfrm>
            <a:off x="1601788" y="1143000"/>
            <a:ext cx="557212" cy="819150"/>
          </a:xfrm>
          <a:prstGeom prst="rect">
            <a:avLst/>
          </a:prstGeom>
          <a:noFill/>
          <a:ln w="28575" algn="ctr">
            <a:noFill/>
            <a:miter lim="800000"/>
            <a:headEnd/>
            <a:tailEnd/>
          </a:ln>
        </p:spPr>
      </p:pic>
      <p:pic>
        <p:nvPicPr>
          <p:cNvPr id="38991" name="Picture 180"/>
          <p:cNvPicPr>
            <a:picLocks noChangeAspect="1" noChangeArrowheads="1"/>
          </p:cNvPicPr>
          <p:nvPr>
            <p:custDataLst>
              <p:tags r:id="rId8"/>
            </p:custDataLst>
          </p:nvPr>
        </p:nvPicPr>
        <p:blipFill>
          <a:blip r:embed="rId27" cstate="print"/>
          <a:srcRect/>
          <a:stretch>
            <a:fillRect/>
          </a:stretch>
        </p:blipFill>
        <p:spPr bwMode="invGray">
          <a:xfrm>
            <a:off x="2270125" y="2393950"/>
            <a:ext cx="539750" cy="925513"/>
          </a:xfrm>
          <a:prstGeom prst="rect">
            <a:avLst/>
          </a:prstGeom>
          <a:noFill/>
          <a:ln w="28575" algn="ctr">
            <a:noFill/>
            <a:miter lim="800000"/>
            <a:headEnd/>
            <a:tailEnd/>
          </a:ln>
        </p:spPr>
      </p:pic>
      <p:pic>
        <p:nvPicPr>
          <p:cNvPr id="38992" name="Picture 181"/>
          <p:cNvPicPr>
            <a:picLocks noChangeAspect="1" noChangeArrowheads="1"/>
          </p:cNvPicPr>
          <p:nvPr>
            <p:custDataLst>
              <p:tags r:id="rId9"/>
            </p:custDataLst>
          </p:nvPr>
        </p:nvPicPr>
        <p:blipFill>
          <a:blip r:embed="rId27" cstate="print"/>
          <a:srcRect/>
          <a:stretch>
            <a:fillRect/>
          </a:stretch>
        </p:blipFill>
        <p:spPr bwMode="invGray">
          <a:xfrm>
            <a:off x="952500" y="2393950"/>
            <a:ext cx="539750" cy="925513"/>
          </a:xfrm>
          <a:prstGeom prst="rect">
            <a:avLst/>
          </a:prstGeom>
          <a:noFill/>
          <a:ln w="28575" algn="ctr">
            <a:noFill/>
            <a:miter lim="800000"/>
            <a:headEnd/>
            <a:tailEnd/>
          </a:ln>
        </p:spPr>
      </p:pic>
      <p:sp>
        <p:nvSpPr>
          <p:cNvPr id="38993" name="TextBox 243"/>
          <p:cNvSpPr txBox="1">
            <a:spLocks noChangeArrowheads="1"/>
          </p:cNvSpPr>
          <p:nvPr/>
        </p:nvSpPr>
        <p:spPr bwMode="auto">
          <a:xfrm>
            <a:off x="4114800" y="2886075"/>
            <a:ext cx="914400" cy="400050"/>
          </a:xfrm>
          <a:prstGeom prst="rect">
            <a:avLst/>
          </a:prstGeom>
          <a:noFill/>
          <a:ln w="9525">
            <a:noFill/>
            <a:miter lim="800000"/>
            <a:headEnd/>
            <a:tailEnd/>
          </a:ln>
        </p:spPr>
        <p:txBody>
          <a:bodyPr>
            <a:spAutoFit/>
          </a:bodyPr>
          <a:lstStyle/>
          <a:p>
            <a:pPr algn="ctr"/>
            <a:r>
              <a:rPr lang="en-US" sz="1000" b="1" dirty="0" smtClean="0"/>
              <a:t>Core</a:t>
            </a:r>
            <a:endParaRPr lang="en-US" sz="1000" b="1" dirty="0"/>
          </a:p>
          <a:p>
            <a:pPr algn="ctr"/>
            <a:r>
              <a:rPr lang="en-US" sz="1000" b="1" dirty="0" smtClean="0"/>
              <a:t>Switches</a:t>
            </a:r>
            <a:endParaRPr lang="en-US" sz="1000" b="1" dirty="0"/>
          </a:p>
        </p:txBody>
      </p:sp>
      <p:sp>
        <p:nvSpPr>
          <p:cNvPr id="38994" name="TextBox 244"/>
          <p:cNvSpPr txBox="1">
            <a:spLocks noChangeArrowheads="1"/>
          </p:cNvSpPr>
          <p:nvPr/>
        </p:nvSpPr>
        <p:spPr bwMode="auto">
          <a:xfrm>
            <a:off x="4343400" y="4295775"/>
            <a:ext cx="609600" cy="307777"/>
          </a:xfrm>
          <a:prstGeom prst="rect">
            <a:avLst/>
          </a:prstGeom>
          <a:solidFill>
            <a:srgbClr val="FFFFFF">
              <a:alpha val="72156"/>
            </a:srgbClr>
          </a:solidFill>
          <a:ln w="9525">
            <a:noFill/>
            <a:miter lim="800000"/>
            <a:headEnd/>
            <a:tailEnd/>
          </a:ln>
        </p:spPr>
        <p:txBody>
          <a:bodyPr lIns="0" tIns="0" rIns="0" bIns="0">
            <a:spAutoFit/>
          </a:bodyPr>
          <a:lstStyle/>
          <a:p>
            <a:pPr algn="ctr"/>
            <a:r>
              <a:rPr lang="en-US" sz="1000" b="1" dirty="0" smtClean="0"/>
              <a:t>Access</a:t>
            </a:r>
            <a:br>
              <a:rPr lang="en-US" sz="1000" b="1" dirty="0" smtClean="0"/>
            </a:br>
            <a:r>
              <a:rPr lang="en-US" sz="1000" b="1" dirty="0" smtClean="0"/>
              <a:t>Switches</a:t>
            </a:r>
            <a:endParaRPr lang="en-US" sz="1000" b="1" dirty="0"/>
          </a:p>
        </p:txBody>
      </p:sp>
      <p:grpSp>
        <p:nvGrpSpPr>
          <p:cNvPr id="37" name="Group 146"/>
          <p:cNvGrpSpPr>
            <a:grpSpLocks/>
          </p:cNvGrpSpPr>
          <p:nvPr/>
        </p:nvGrpSpPr>
        <p:grpSpPr bwMode="auto">
          <a:xfrm>
            <a:off x="806450" y="5256213"/>
            <a:ext cx="273050" cy="465137"/>
            <a:chOff x="4373117" y="3733800"/>
            <a:chExt cx="401638" cy="695325"/>
          </a:xfrm>
        </p:grpSpPr>
        <p:pic>
          <p:nvPicPr>
            <p:cNvPr id="38996" name="Picture 75" descr="Server 1.png"/>
            <p:cNvPicPr>
              <a:picLocks noChangeAspect="1"/>
            </p:cNvPicPr>
            <p:nvPr/>
          </p:nvPicPr>
          <p:blipFill>
            <a:blip r:embed="rId23" cstate="print"/>
            <a:srcRect/>
            <a:stretch>
              <a:fillRect/>
            </a:stretch>
          </p:blipFill>
          <p:spPr bwMode="auto">
            <a:xfrm>
              <a:off x="4373117" y="3733800"/>
              <a:ext cx="401638" cy="695325"/>
            </a:xfrm>
            <a:prstGeom prst="rect">
              <a:avLst/>
            </a:prstGeom>
            <a:noFill/>
            <a:ln w="9525">
              <a:noFill/>
              <a:miter lim="800000"/>
              <a:headEnd/>
              <a:tailEnd/>
            </a:ln>
          </p:spPr>
        </p:pic>
        <p:sp>
          <p:nvSpPr>
            <p:cNvPr id="38997" name="TextBox 708"/>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5E-6 -1.48148E-6 L 5E-6 -0.03333 L 0.03525 -0.03333 L 0.02813 -0.49606 L 0.09688 -0.49467 L 0.09896 -0.57801 L 0.40313 -0.57801 L 0.4073 -0.49606 L 0.47396 -0.49745 L 0.47084 -0.3794 L 0.47188 -0.03217 L 0.50591 -0.03241 L 0.50504 0.00093 " pathEditMode="relative" rAng="0" ptsTypes="AAAAAAAAAAAAA">
                                      <p:cBhvr>
                                        <p:cTn id="6" dur="5000" fill="hold"/>
                                        <p:tgtEl>
                                          <p:spTgt spid="37"/>
                                        </p:tgtEl>
                                        <p:attrNameLst>
                                          <p:attrName>ppt_x</p:attrName>
                                          <p:attrName>ppt_y</p:attrName>
                                        </p:attrNameLst>
                                      </p:cBhvr>
                                      <p:rCtr x="253" y="-289"/>
                                    </p:animMotion>
                                  </p:childTnLst>
                                </p:cTn>
                              </p:par>
                              <p:par>
                                <p:cTn id="7" presetID="10" presetClass="exit" presetSubtype="0" fill="hold" nodeType="withEffect">
                                  <p:stCondLst>
                                    <p:cond delay="500"/>
                                  </p:stCondLst>
                                  <p:childTnLst>
                                    <p:animEffect transition="out" filter="fade">
                                      <p:cBhvr>
                                        <p:cTn id="8" dur="2000"/>
                                        <p:tgtEl>
                                          <p:spTgt spid="230"/>
                                        </p:tgtEl>
                                      </p:cBhvr>
                                    </p:animEffect>
                                    <p:set>
                                      <p:cBhvr>
                                        <p:cTn id="9" dur="1" fill="hold">
                                          <p:stCondLst>
                                            <p:cond delay="1999"/>
                                          </p:stCondLst>
                                        </p:cTn>
                                        <p:tgtEl>
                                          <p:spTgt spid="230"/>
                                        </p:tgtEl>
                                        <p:attrNameLst>
                                          <p:attrName>style.visibility</p:attrName>
                                        </p:attrNameLst>
                                      </p:cBhvr>
                                      <p:to>
                                        <p:strVal val="hidden"/>
                                      </p:to>
                                    </p:set>
                                  </p:childTnLst>
                                </p:cTn>
                              </p:par>
                            </p:childTnLst>
                          </p:cTn>
                        </p:par>
                        <p:par>
                          <p:cTn id="10" fill="hold">
                            <p:stCondLst>
                              <p:cond delay="5000"/>
                            </p:stCondLst>
                            <p:childTnLst>
                              <p:par>
                                <p:cTn id="11" presetID="10" presetClass="entr" presetSubtype="0" fill="hold" nodeType="afterEffect">
                                  <p:stCondLst>
                                    <p:cond delay="0"/>
                                  </p:stCondLst>
                                  <p:childTnLst>
                                    <p:set>
                                      <p:cBhvr>
                                        <p:cTn id="12" dur="1" fill="hold">
                                          <p:stCondLst>
                                            <p:cond delay="0"/>
                                          </p:stCondLst>
                                        </p:cTn>
                                        <p:tgtEl>
                                          <p:spTgt spid="233"/>
                                        </p:tgtEl>
                                        <p:attrNameLst>
                                          <p:attrName>style.visibility</p:attrName>
                                        </p:attrNameLst>
                                      </p:cBhvr>
                                      <p:to>
                                        <p:strVal val="visible"/>
                                      </p:to>
                                    </p:set>
                                    <p:animEffect transition="in" filter="fade">
                                      <p:cBhvr>
                                        <p:cTn id="13" dur="1000"/>
                                        <p:tgtEl>
                                          <p:spTgt spid="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309563"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4" name="Rectangle 323"/>
          <p:cNvSpPr/>
          <p:nvPr/>
        </p:nvSpPr>
        <p:spPr>
          <a:xfrm>
            <a:off x="238125"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rPr/>
              <a:t>MANAGEABILITY</a:t>
            </a:r>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6" name="Rectangle 325"/>
          <p:cNvSpPr/>
          <p:nvPr/>
        </p:nvSpPr>
        <p:spPr>
          <a:xfrm>
            <a:off x="-66675" y="4419600"/>
            <a:ext cx="2819400"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
        <p:nvSpPr>
          <p:cNvPr id="334" name="Rectangle 333"/>
          <p:cNvSpPr/>
          <p:nvPr/>
        </p:nvSpPr>
        <p:spPr>
          <a:xfrm>
            <a:off x="6705600"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320" name="Rectangle 319"/>
          <p:cNvSpPr/>
          <p:nvPr/>
        </p:nvSpPr>
        <p:spPr>
          <a:xfrm>
            <a:off x="-66675" y="3254375"/>
            <a:ext cx="2819400"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
        <p:nvSpPr>
          <p:cNvPr id="282" name="Rectangle 281"/>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 name="Rectangle 334"/>
          <p:cNvSpPr/>
          <p:nvPr/>
        </p:nvSpPr>
        <p:spPr>
          <a:xfrm>
            <a:off x="6553200" y="5684838"/>
            <a:ext cx="2514600" cy="687387"/>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1000"/>
                                        <p:tgtEl>
                                          <p:spTgt spid="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2"/>
                                        </p:tgtEl>
                                        <p:attrNameLst>
                                          <p:attrName>style.visibility</p:attrName>
                                        </p:attrNameLst>
                                      </p:cBhvr>
                                      <p:to>
                                        <p:strVal val="visible"/>
                                      </p:to>
                                    </p:set>
                                    <p:animEffect transition="in" filter="fade">
                                      <p:cBhvr>
                                        <p:cTn id="10" dur="1000"/>
                                        <p:tgtEl>
                                          <p:spTgt spid="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 grpId="0" animBg="1"/>
      <p:bldP spid="33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bwMode="gray">
          <a:xfrm>
            <a:off x="5943600" y="1524000"/>
            <a:ext cx="2724150" cy="4495800"/>
          </a:xfrm>
          <a:prstGeom prst="roundRect">
            <a:avLst>
              <a:gd name="adj" fmla="val 0"/>
            </a:avLst>
          </a:prstGeom>
          <a:solidFill>
            <a:schemeClr val="bg1"/>
          </a:solidFill>
          <a:ln w="34925">
            <a:solidFill>
              <a:schemeClr val="accent6">
                <a:lumMod val="20000"/>
                <a:lumOff val="80000"/>
              </a:schemeClr>
            </a:solidFill>
            <a:miter lim="800000"/>
            <a:headEnd/>
            <a:tailEnd/>
          </a:ln>
          <a:effectLst>
            <a:outerShdw blurRad="50800" dist="508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987" name="TextBox 122"/>
          <p:cNvSpPr txBox="1">
            <a:spLocks noChangeArrowheads="1"/>
          </p:cNvSpPr>
          <p:nvPr/>
        </p:nvSpPr>
        <p:spPr bwMode="auto">
          <a:xfrm>
            <a:off x="457200" y="1219200"/>
            <a:ext cx="5257800" cy="15240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124" name="TextBox 123"/>
          <p:cNvSpPr txBox="1"/>
          <p:nvPr/>
        </p:nvSpPr>
        <p:spPr>
          <a:xfrm>
            <a:off x="419100" y="3276600"/>
            <a:ext cx="5257800" cy="1524000"/>
          </a:xfrm>
          <a:prstGeom prst="rect">
            <a:avLst/>
          </a:prstGeom>
          <a:solidFill>
            <a:schemeClr val="accent5">
              <a:lumMod val="20000"/>
              <a:lumOff val="80000"/>
            </a:schemeClr>
          </a:solidFill>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125" name="Text Box 55"/>
          <p:cNvSpPr txBox="1">
            <a:spLocks noChangeArrowheads="1"/>
          </p:cNvSpPr>
          <p:nvPr/>
        </p:nvSpPr>
        <p:spPr bwMode="auto">
          <a:xfrm>
            <a:off x="4343400" y="2176463"/>
            <a:ext cx="1676400" cy="24606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defRPr/>
            </a:pPr>
            <a:r>
              <a:rPr lang="en-US" sz="1000" dirty="0">
                <a:latin typeface="Arial" charset="0"/>
                <a:cs typeface="Arial" charset="0"/>
              </a:rPr>
              <a:t>Network Admin</a:t>
            </a:r>
          </a:p>
        </p:txBody>
      </p:sp>
      <p:sp>
        <p:nvSpPr>
          <p:cNvPr id="126" name="Text Box 55"/>
          <p:cNvSpPr txBox="1">
            <a:spLocks noChangeArrowheads="1"/>
          </p:cNvSpPr>
          <p:nvPr/>
        </p:nvSpPr>
        <p:spPr bwMode="auto">
          <a:xfrm>
            <a:off x="4343400" y="4233863"/>
            <a:ext cx="1676400" cy="24606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defRPr/>
            </a:pPr>
            <a:r>
              <a:rPr lang="en-US" sz="1000" dirty="0">
                <a:latin typeface="Arial" charset="0"/>
                <a:cs typeface="Arial" charset="0"/>
              </a:rPr>
              <a:t>Server Admin</a:t>
            </a:r>
          </a:p>
        </p:txBody>
      </p:sp>
      <p:pic>
        <p:nvPicPr>
          <p:cNvPr id="41991" name="Picture 1" descr="C:\Users\User\Desktop\Dog &amp; Pony Show\Juniper\Juniper Template NEW\Juniper Icon Library PNGs\Workstation Male Back.png"/>
          <p:cNvPicPr>
            <a:picLocks noChangeAspect="1" noChangeArrowheads="1"/>
          </p:cNvPicPr>
          <p:nvPr/>
        </p:nvPicPr>
        <p:blipFill>
          <a:blip r:embed="rId4" cstate="print"/>
          <a:srcRect/>
          <a:stretch>
            <a:fillRect/>
          </a:stretch>
        </p:blipFill>
        <p:spPr bwMode="auto">
          <a:xfrm>
            <a:off x="4781550" y="1524000"/>
            <a:ext cx="757238" cy="638175"/>
          </a:xfrm>
          <a:prstGeom prst="rect">
            <a:avLst/>
          </a:prstGeom>
          <a:noFill/>
          <a:ln w="9525">
            <a:noFill/>
            <a:miter lim="800000"/>
            <a:headEnd/>
            <a:tailEnd/>
          </a:ln>
        </p:spPr>
      </p:pic>
      <p:sp>
        <p:nvSpPr>
          <p:cNvPr id="101380" name="Rectangle 4"/>
          <p:cNvSpPr>
            <a:spLocks noGrp="1"/>
          </p:cNvSpPr>
          <p:nvPr>
            <p:ph type="title"/>
          </p:nvPr>
        </p:nvSpPr>
        <p:spPr/>
        <p:txBody>
          <a:bodyPr/>
          <a:lstStyle/>
          <a:p>
            <a:pPr>
              <a:defRPr/>
            </a:pPr>
            <a:r>
              <a:rPr/>
              <a:t>DC manageability challenges with </a:t>
            </a:r>
            <a:r>
              <a:t/>
            </a:r>
            <a:br/>
            <a:r>
              <a:t>Server </a:t>
            </a:r>
            <a:r>
              <a:rPr/>
              <a:t>Virtualization</a:t>
            </a:r>
          </a:p>
        </p:txBody>
      </p:sp>
      <p:sp>
        <p:nvSpPr>
          <p:cNvPr id="41993" name="Freeform 108"/>
          <p:cNvSpPr>
            <a:spLocks/>
          </p:cNvSpPr>
          <p:nvPr/>
        </p:nvSpPr>
        <p:spPr bwMode="auto">
          <a:xfrm flipH="1">
            <a:off x="1295400" y="1600200"/>
            <a:ext cx="849313" cy="1944688"/>
          </a:xfrm>
          <a:custGeom>
            <a:avLst/>
            <a:gdLst>
              <a:gd name="T0" fmla="*/ 849801 w 1131974"/>
              <a:gd name="T1" fmla="*/ 1524000 h 6582135"/>
              <a:gd name="T2" fmla="*/ 849800 w 1131974"/>
              <a:gd name="T3" fmla="*/ 1752601 h 6582135"/>
              <a:gd name="T4" fmla="*/ 846717 w 1131974"/>
              <a:gd name="T5" fmla="*/ 368792 h 6582135"/>
              <a:gd name="T6" fmla="*/ 0 w 1131974"/>
              <a:gd name="T7" fmla="*/ 368792 h 6582135"/>
              <a:gd name="T8" fmla="*/ 4320 w 1131974"/>
              <a:gd name="T9" fmla="*/ 0 h 6582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1974" h="6582135">
                <a:moveTo>
                  <a:pt x="1131291" y="5157058"/>
                </a:moveTo>
                <a:cubicBezTo>
                  <a:pt x="1131291" y="5146314"/>
                  <a:pt x="1131974" y="6582134"/>
                  <a:pt x="1131290" y="5930617"/>
                </a:cubicBezTo>
                <a:cubicBezTo>
                  <a:pt x="1130606" y="5279100"/>
                  <a:pt x="1125532" y="2758982"/>
                  <a:pt x="1127185" y="1247954"/>
                </a:cubicBezTo>
                <a:lnTo>
                  <a:pt x="0" y="1247954"/>
                </a:lnTo>
                <a:lnTo>
                  <a:pt x="5751" y="0"/>
                </a:lnTo>
              </a:path>
            </a:pathLst>
          </a:custGeom>
          <a:noFill/>
          <a:ln w="38100">
            <a:solidFill>
              <a:schemeClr val="hlink"/>
            </a:solidFill>
            <a:round/>
            <a:headEnd/>
            <a:tailEnd/>
          </a:ln>
        </p:spPr>
        <p:txBody>
          <a:bodyPr wrap="none" lIns="0" tIns="0" rIns="0" bIns="0" anchor="ctr"/>
          <a:lstStyle/>
          <a:p>
            <a:endParaRPr lang="en-US"/>
          </a:p>
        </p:txBody>
      </p:sp>
      <p:sp>
        <p:nvSpPr>
          <p:cNvPr id="41994" name="Freeform 108"/>
          <p:cNvSpPr>
            <a:spLocks/>
          </p:cNvSpPr>
          <p:nvPr/>
        </p:nvSpPr>
        <p:spPr bwMode="auto">
          <a:xfrm>
            <a:off x="2413000" y="1600200"/>
            <a:ext cx="863600" cy="1981200"/>
          </a:xfrm>
          <a:custGeom>
            <a:avLst/>
            <a:gdLst>
              <a:gd name="T0" fmla="*/ 863111 w 1127186"/>
              <a:gd name="T1" fmla="*/ 1981200 h 6704174"/>
              <a:gd name="T2" fmla="*/ 863110 w 1127186"/>
              <a:gd name="T3" fmla="*/ 368792 h 6704174"/>
              <a:gd name="T4" fmla="*/ 0 w 1127186"/>
              <a:gd name="T5" fmla="*/ 368792 h 6704174"/>
              <a:gd name="T6" fmla="*/ 4404 w 1127186"/>
              <a:gd name="T7" fmla="*/ 0 h 67041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27186" h="6704174">
                <a:moveTo>
                  <a:pt x="1127186" y="6704174"/>
                </a:moveTo>
                <a:cubicBezTo>
                  <a:pt x="1127186" y="4885434"/>
                  <a:pt x="1127185" y="3066694"/>
                  <a:pt x="1127185" y="1247954"/>
                </a:cubicBezTo>
                <a:lnTo>
                  <a:pt x="0" y="1247954"/>
                </a:lnTo>
                <a:lnTo>
                  <a:pt x="5751" y="0"/>
                </a:lnTo>
              </a:path>
            </a:pathLst>
          </a:custGeom>
          <a:noFill/>
          <a:ln w="38100">
            <a:solidFill>
              <a:schemeClr val="hlink"/>
            </a:solidFill>
            <a:round/>
            <a:headEnd/>
            <a:tailEnd/>
          </a:ln>
        </p:spPr>
        <p:txBody>
          <a:bodyPr wrap="none" lIns="0" tIns="0" rIns="0" bIns="0" anchor="ctr"/>
          <a:lstStyle/>
          <a:p>
            <a:endParaRPr lang="en-US"/>
          </a:p>
        </p:txBody>
      </p:sp>
      <p:pic>
        <p:nvPicPr>
          <p:cNvPr id="41995" name="Picture 238" descr="EXSeriesC"/>
          <p:cNvPicPr>
            <a:picLocks noChangeAspect="1" noChangeArrowheads="1"/>
          </p:cNvPicPr>
          <p:nvPr/>
        </p:nvPicPr>
        <p:blipFill>
          <a:blip r:embed="rId5" cstate="print"/>
          <a:srcRect/>
          <a:stretch>
            <a:fillRect/>
          </a:stretch>
        </p:blipFill>
        <p:spPr bwMode="auto">
          <a:xfrm>
            <a:off x="1784350" y="1436688"/>
            <a:ext cx="977900" cy="158750"/>
          </a:xfrm>
          <a:prstGeom prst="rect">
            <a:avLst/>
          </a:prstGeom>
          <a:noFill/>
          <a:ln w="9525">
            <a:noFill/>
            <a:miter lim="800000"/>
            <a:headEnd/>
            <a:tailEnd/>
          </a:ln>
        </p:spPr>
      </p:pic>
      <p:sp>
        <p:nvSpPr>
          <p:cNvPr id="676878" name="Text Box 14"/>
          <p:cNvSpPr txBox="1">
            <a:spLocks noChangeArrowheads="1"/>
          </p:cNvSpPr>
          <p:nvPr/>
        </p:nvSpPr>
        <p:spPr bwMode="auto">
          <a:xfrm>
            <a:off x="6019800" y="1981200"/>
            <a:ext cx="3124200" cy="32781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285750" indent="-285750">
              <a:spcBef>
                <a:spcPct val="50000"/>
              </a:spcBef>
              <a:buFontTx/>
              <a:buAutoNum type="arabicPeriod"/>
              <a:defRPr/>
            </a:pPr>
            <a:r>
              <a:rPr lang="en-US" dirty="0"/>
              <a:t>Blurred roles between </a:t>
            </a:r>
            <a:br>
              <a:rPr lang="en-US" dirty="0"/>
            </a:br>
            <a:r>
              <a:rPr lang="en-US" dirty="0"/>
              <a:t>the server and </a:t>
            </a:r>
            <a:br>
              <a:rPr lang="en-US" dirty="0"/>
            </a:br>
            <a:r>
              <a:rPr lang="en-US" dirty="0"/>
              <a:t>network admin. </a:t>
            </a:r>
          </a:p>
          <a:p>
            <a:pPr marL="285750" indent="-285750">
              <a:spcBef>
                <a:spcPct val="50000"/>
              </a:spcBef>
              <a:buFontTx/>
              <a:buAutoNum type="arabicPeriod"/>
              <a:defRPr/>
            </a:pPr>
            <a:r>
              <a:rPr lang="en-US" dirty="0"/>
              <a:t>No automation/</a:t>
            </a:r>
            <a:br>
              <a:rPr lang="en-US" dirty="0"/>
            </a:br>
            <a:r>
              <a:rPr lang="en-US" dirty="0"/>
              <a:t>orchestration </a:t>
            </a:r>
            <a:br>
              <a:rPr lang="en-US" dirty="0"/>
            </a:br>
            <a:r>
              <a:rPr lang="en-US" dirty="0"/>
              <a:t>to sync-up the 2 networks.</a:t>
            </a:r>
          </a:p>
          <a:p>
            <a:pPr marL="285750" indent="-285750">
              <a:spcBef>
                <a:spcPct val="50000"/>
              </a:spcBef>
              <a:buFontTx/>
              <a:buAutoNum type="arabicPeriod"/>
              <a:defRPr/>
            </a:pPr>
            <a:r>
              <a:rPr lang="en-US" dirty="0"/>
              <a:t>VM Migration can fail.</a:t>
            </a:r>
          </a:p>
          <a:p>
            <a:pPr marL="285750" indent="-285750">
              <a:spcBef>
                <a:spcPct val="50000"/>
              </a:spcBef>
              <a:buFontTx/>
              <a:buAutoNum type="arabicPeriod"/>
              <a:defRPr/>
            </a:pPr>
            <a:r>
              <a:rPr lang="en-US" dirty="0"/>
              <a:t>Proprietary products </a:t>
            </a:r>
            <a:br>
              <a:rPr lang="en-US" dirty="0"/>
            </a:br>
            <a:r>
              <a:rPr lang="en-US" dirty="0"/>
              <a:t>&amp; protocols</a:t>
            </a:r>
          </a:p>
        </p:txBody>
      </p:sp>
      <p:pic>
        <p:nvPicPr>
          <p:cNvPr id="41997" name="Picture 238" descr="EXSeriesC"/>
          <p:cNvPicPr>
            <a:picLocks noChangeAspect="1" noChangeArrowheads="1"/>
          </p:cNvPicPr>
          <p:nvPr/>
        </p:nvPicPr>
        <p:blipFill>
          <a:blip r:embed="rId5" cstate="print"/>
          <a:srcRect/>
          <a:stretch>
            <a:fillRect/>
          </a:stretch>
        </p:blipFill>
        <p:spPr bwMode="auto">
          <a:xfrm>
            <a:off x="2457450" y="2179638"/>
            <a:ext cx="976313" cy="157162"/>
          </a:xfrm>
          <a:prstGeom prst="rect">
            <a:avLst/>
          </a:prstGeom>
          <a:noFill/>
          <a:ln w="9525">
            <a:noFill/>
            <a:miter lim="800000"/>
            <a:headEnd/>
            <a:tailEnd/>
          </a:ln>
        </p:spPr>
      </p:pic>
      <p:pic>
        <p:nvPicPr>
          <p:cNvPr id="41998" name="Picture 238" descr="EXSeriesC"/>
          <p:cNvPicPr>
            <a:picLocks noChangeAspect="1" noChangeArrowheads="1"/>
          </p:cNvPicPr>
          <p:nvPr/>
        </p:nvPicPr>
        <p:blipFill>
          <a:blip r:embed="rId5" cstate="print"/>
          <a:srcRect/>
          <a:stretch>
            <a:fillRect/>
          </a:stretch>
        </p:blipFill>
        <p:spPr bwMode="auto">
          <a:xfrm>
            <a:off x="1169988" y="2179638"/>
            <a:ext cx="976312" cy="157162"/>
          </a:xfrm>
          <a:prstGeom prst="rect">
            <a:avLst/>
          </a:prstGeom>
          <a:noFill/>
          <a:ln w="9525">
            <a:noFill/>
            <a:miter lim="800000"/>
            <a:headEnd/>
            <a:tailEnd/>
          </a:ln>
        </p:spPr>
      </p:pic>
      <p:sp>
        <p:nvSpPr>
          <p:cNvPr id="57" name="Rectangle 56"/>
          <p:cNvSpPr/>
          <p:nvPr/>
        </p:nvSpPr>
        <p:spPr>
          <a:xfrm>
            <a:off x="685800" y="3355975"/>
            <a:ext cx="1212850" cy="13684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70" name="Rectangle 69"/>
          <p:cNvSpPr/>
          <p:nvPr/>
        </p:nvSpPr>
        <p:spPr>
          <a:xfrm>
            <a:off x="2673350" y="3355975"/>
            <a:ext cx="1212850" cy="13684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09" name="Rectangle 241"/>
          <p:cNvSpPr>
            <a:spLocks noChangeArrowheads="1"/>
          </p:cNvSpPr>
          <p:nvPr/>
        </p:nvSpPr>
        <p:spPr bwMode="invGray">
          <a:xfrm>
            <a:off x="1066800" y="1371600"/>
            <a:ext cx="2438400" cy="1371600"/>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sp>
        <p:nvSpPr>
          <p:cNvPr id="95" name="Oval 94"/>
          <p:cNvSpPr/>
          <p:nvPr/>
        </p:nvSpPr>
        <p:spPr>
          <a:xfrm>
            <a:off x="3352799" y="17526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B</a:t>
            </a:r>
          </a:p>
        </p:txBody>
      </p:sp>
      <p:cxnSp>
        <p:nvCxnSpPr>
          <p:cNvPr id="58" name="Straight Connector 57"/>
          <p:cNvCxnSpPr/>
          <p:nvPr/>
        </p:nvCxnSpPr>
        <p:spPr>
          <a:xfrm rot="5400000">
            <a:off x="938213" y="3783012"/>
            <a:ext cx="711200" cy="3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Freeform 61"/>
          <p:cNvSpPr/>
          <p:nvPr/>
        </p:nvSpPr>
        <p:spPr>
          <a:xfrm>
            <a:off x="904875" y="3940175"/>
            <a:ext cx="776288" cy="157163"/>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pic>
        <p:nvPicPr>
          <p:cNvPr id="66" name="Picture 3" descr="C:\Users\User\Desktop\Dog &amp; Pony Show\Juniper\Juniper Template NEW\Juniper Icon Library PNGs\New Folder\L2_L3 Switch 2.png"/>
          <p:cNvPicPr>
            <a:picLocks noChangeAspect="1" noChangeArrowheads="1"/>
          </p:cNvPicPr>
          <p:nvPr/>
        </p:nvPicPr>
        <p:blipFill>
          <a:blip r:embed="rId6" cstate="print"/>
          <a:srcRect/>
          <a:stretch>
            <a:fillRect/>
          </a:stretch>
        </p:blipFill>
        <p:spPr bwMode="auto">
          <a:xfrm>
            <a:off x="1065213" y="3397250"/>
            <a:ext cx="458787" cy="458788"/>
          </a:xfrm>
          <a:prstGeom prst="rect">
            <a:avLst/>
          </a:prstGeom>
          <a:noFill/>
          <a:effectLst>
            <a:outerShdw blurRad="63500" sx="102000" sy="102000" algn="ctr" rotWithShape="0">
              <a:prstClr val="black">
                <a:alpha val="40000"/>
              </a:prstClr>
            </a:outerShdw>
          </a:effectLst>
        </p:spPr>
      </p:pic>
      <p:sp>
        <p:nvSpPr>
          <p:cNvPr id="108" name="Rectangle 241"/>
          <p:cNvSpPr>
            <a:spLocks noChangeArrowheads="1"/>
          </p:cNvSpPr>
          <p:nvPr/>
        </p:nvSpPr>
        <p:spPr bwMode="invGray">
          <a:xfrm>
            <a:off x="1033463" y="3376613"/>
            <a:ext cx="2495550" cy="504825"/>
          </a:xfrm>
          <a:prstGeom prst="roundRect">
            <a:avLst>
              <a:gd name="adj" fmla="val 0"/>
            </a:avLst>
          </a:prstGeom>
          <a:noFill/>
          <a:ln w="38100" algn="ctr">
            <a:solidFill>
              <a:schemeClr val="accent1"/>
            </a:solidFill>
            <a:round/>
            <a:headEnd/>
            <a:tailEnd/>
          </a:ln>
        </p:spPr>
        <p:txBody>
          <a:bodyPr tIns="0" bIns="0" anchor="ctr" anchorCtr="1"/>
          <a:lstStyle/>
          <a:p>
            <a:pPr algn="ctr">
              <a:lnSpc>
                <a:spcPct val="90000"/>
              </a:lnSpc>
            </a:pPr>
            <a:endParaRPr lang="en-US" sz="2200" b="1" i="1"/>
          </a:p>
        </p:txBody>
      </p:sp>
      <p:sp>
        <p:nvSpPr>
          <p:cNvPr id="93" name="Oval 92"/>
          <p:cNvSpPr/>
          <p:nvPr/>
        </p:nvSpPr>
        <p:spPr>
          <a:xfrm>
            <a:off x="895349" y="31242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115" name="Freeform 114"/>
          <p:cNvSpPr>
            <a:spLocks/>
          </p:cNvSpPr>
          <p:nvPr/>
        </p:nvSpPr>
        <p:spPr bwMode="auto">
          <a:xfrm>
            <a:off x="3560763" y="3684588"/>
            <a:ext cx="1392237" cy="49212"/>
          </a:xfrm>
          <a:custGeom>
            <a:avLst/>
            <a:gdLst>
              <a:gd name="T0" fmla="*/ 1391653 w 796758"/>
              <a:gd name="T1" fmla="*/ 49463 h 49463"/>
              <a:gd name="T2" fmla="*/ 0 w 796758"/>
              <a:gd name="T3" fmla="*/ 49463 h 49463"/>
              <a:gd name="T4" fmla="*/ 0 60000 65536"/>
              <a:gd name="T5" fmla="*/ 0 60000 65536"/>
            </a:gdLst>
            <a:ahLst/>
            <a:cxnLst>
              <a:cxn ang="T4">
                <a:pos x="T0" y="T1"/>
              </a:cxn>
              <a:cxn ang="T5">
                <a:pos x="T2" y="T3"/>
              </a:cxn>
            </a:cxnLst>
            <a:rect l="0" t="0" r="r" b="b"/>
            <a:pathLst>
              <a:path w="796758" h="49463">
                <a:moveTo>
                  <a:pt x="796758" y="0"/>
                </a:moveTo>
                <a:lnTo>
                  <a:pt x="0" y="0"/>
                </a:lnTo>
              </a:path>
            </a:pathLst>
          </a:custGeom>
          <a:noFill/>
          <a:ln w="38100">
            <a:solidFill>
              <a:schemeClr val="hlink"/>
            </a:solidFill>
            <a:round/>
            <a:headEnd type="none" w="med" len="sm"/>
            <a:tailEnd type="arrow" w="med" len="sm"/>
          </a:ln>
        </p:spPr>
        <p:txBody>
          <a:bodyPr wrap="none" lIns="0" tIns="0" rIns="0" bIns="0" anchor="ctr"/>
          <a:lstStyle/>
          <a:p>
            <a:endParaRPr lang="en-US"/>
          </a:p>
        </p:txBody>
      </p:sp>
      <p:sp>
        <p:nvSpPr>
          <p:cNvPr id="116" name="Freeform 115"/>
          <p:cNvSpPr>
            <a:spLocks/>
          </p:cNvSpPr>
          <p:nvPr/>
        </p:nvSpPr>
        <p:spPr bwMode="auto">
          <a:xfrm flipV="1">
            <a:off x="3810000" y="1914525"/>
            <a:ext cx="990600" cy="66675"/>
          </a:xfrm>
          <a:custGeom>
            <a:avLst/>
            <a:gdLst>
              <a:gd name="T0" fmla="*/ 990601 w 796758"/>
              <a:gd name="T1" fmla="*/ 66677 h 66677"/>
              <a:gd name="T2" fmla="*/ 0 w 796758"/>
              <a:gd name="T3" fmla="*/ 66677 h 66677"/>
              <a:gd name="T4" fmla="*/ 0 60000 65536"/>
              <a:gd name="T5" fmla="*/ 0 60000 65536"/>
            </a:gdLst>
            <a:ahLst/>
            <a:cxnLst>
              <a:cxn ang="T4">
                <a:pos x="T0" y="T1"/>
              </a:cxn>
              <a:cxn ang="T5">
                <a:pos x="T2" y="T3"/>
              </a:cxn>
            </a:cxnLst>
            <a:rect l="0" t="0" r="r" b="b"/>
            <a:pathLst>
              <a:path w="796758" h="66677">
                <a:moveTo>
                  <a:pt x="796758" y="0"/>
                </a:moveTo>
                <a:lnTo>
                  <a:pt x="0" y="0"/>
                </a:lnTo>
              </a:path>
            </a:pathLst>
          </a:custGeom>
          <a:noFill/>
          <a:ln w="38100">
            <a:solidFill>
              <a:schemeClr val="hlink"/>
            </a:solidFill>
            <a:round/>
            <a:headEnd type="none" w="med" len="sm"/>
            <a:tailEnd type="arrow" w="med" len="sm"/>
          </a:ln>
        </p:spPr>
        <p:txBody>
          <a:bodyPr wrap="none" lIns="0" tIns="0" rIns="0" bIns="0" anchor="ctr"/>
          <a:lstStyle/>
          <a:p>
            <a:endParaRPr lang="en-US"/>
          </a:p>
        </p:txBody>
      </p:sp>
      <p:pic>
        <p:nvPicPr>
          <p:cNvPr id="42014" name="Picture 1" descr="C:\Users\User\Desktop\Dog &amp; Pony Show\Juniper\Juniper Template NEW\Juniper Icon Library PNGs\Workstation Male Back.png"/>
          <p:cNvPicPr>
            <a:picLocks noChangeAspect="1" noChangeArrowheads="1"/>
          </p:cNvPicPr>
          <p:nvPr/>
        </p:nvPicPr>
        <p:blipFill>
          <a:blip r:embed="rId4" cstate="print"/>
          <a:srcRect/>
          <a:stretch>
            <a:fillRect/>
          </a:stretch>
        </p:blipFill>
        <p:spPr bwMode="auto">
          <a:xfrm>
            <a:off x="4781550" y="3581400"/>
            <a:ext cx="757238" cy="638175"/>
          </a:xfrm>
          <a:prstGeom prst="rect">
            <a:avLst/>
          </a:prstGeom>
          <a:noFill/>
          <a:ln w="9525">
            <a:noFill/>
            <a:miter lim="800000"/>
            <a:headEnd/>
            <a:tailEnd/>
          </a:ln>
        </p:spPr>
      </p:pic>
      <p:sp>
        <p:nvSpPr>
          <p:cNvPr id="67" name="TextBox 66"/>
          <p:cNvSpPr txBox="1">
            <a:spLocks noChangeArrowheads="1"/>
          </p:cNvSpPr>
          <p:nvPr/>
        </p:nvSpPr>
        <p:spPr bwMode="auto">
          <a:xfrm>
            <a:off x="-247650" y="3492500"/>
            <a:ext cx="1524000" cy="277813"/>
          </a:xfrm>
          <a:prstGeom prst="rect">
            <a:avLst/>
          </a:prstGeom>
          <a:noFill/>
          <a:ln w="9525">
            <a:noFill/>
            <a:miter lim="800000"/>
            <a:headEnd/>
            <a:tailEnd/>
          </a:ln>
        </p:spPr>
        <p:txBody>
          <a:bodyPr>
            <a:spAutoFit/>
          </a:bodyPr>
          <a:lstStyle/>
          <a:p>
            <a:pPr algn="ctr"/>
            <a:r>
              <a:rPr lang="en-US" sz="1200" b="1" i="1">
                <a:solidFill>
                  <a:schemeClr val="accent1"/>
                </a:solidFill>
              </a:rPr>
              <a:t>Virtual n/w</a:t>
            </a:r>
          </a:p>
        </p:txBody>
      </p:sp>
      <p:sp>
        <p:nvSpPr>
          <p:cNvPr id="68" name="TextBox 67"/>
          <p:cNvSpPr txBox="1">
            <a:spLocks noChangeArrowheads="1"/>
          </p:cNvSpPr>
          <p:nvPr/>
        </p:nvSpPr>
        <p:spPr bwMode="auto">
          <a:xfrm>
            <a:off x="-247650" y="1828800"/>
            <a:ext cx="1524000" cy="258763"/>
          </a:xfrm>
          <a:prstGeom prst="rect">
            <a:avLst/>
          </a:prstGeom>
          <a:noFill/>
          <a:ln w="9525">
            <a:noFill/>
            <a:miter lim="800000"/>
            <a:headEnd/>
            <a:tailEnd/>
          </a:ln>
        </p:spPr>
        <p:txBody>
          <a:bodyPr>
            <a:spAutoFit/>
          </a:bodyPr>
          <a:lstStyle/>
          <a:p>
            <a:pPr algn="ctr">
              <a:lnSpc>
                <a:spcPct val="90000"/>
              </a:lnSpc>
            </a:pPr>
            <a:r>
              <a:rPr lang="en-US" sz="1200" b="1" i="1">
                <a:solidFill>
                  <a:schemeClr val="accent1"/>
                </a:solidFill>
              </a:rPr>
              <a:t>Physical n/w</a:t>
            </a:r>
          </a:p>
        </p:txBody>
      </p:sp>
      <p:sp>
        <p:nvSpPr>
          <p:cNvPr id="69" name="Oval 68"/>
          <p:cNvSpPr/>
          <p:nvPr/>
        </p:nvSpPr>
        <p:spPr>
          <a:xfrm>
            <a:off x="2638425" y="3428431"/>
            <a:ext cx="384048" cy="382137"/>
          </a:xfrm>
          <a:prstGeom prst="ellipse">
            <a:avLst/>
          </a:prstGeom>
          <a:solidFill>
            <a:srgbClr val="932B0B"/>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b="1" dirty="0"/>
              <a:t>P</a:t>
            </a:r>
          </a:p>
        </p:txBody>
      </p:sp>
      <p:sp>
        <p:nvSpPr>
          <p:cNvPr id="76" name="Oval 75"/>
          <p:cNvSpPr/>
          <p:nvPr/>
        </p:nvSpPr>
        <p:spPr>
          <a:xfrm>
            <a:off x="1571625" y="3428431"/>
            <a:ext cx="384048" cy="382137"/>
          </a:xfrm>
          <a:prstGeom prst="ellipse">
            <a:avLst/>
          </a:prstGeom>
          <a:solidFill>
            <a:srgbClr val="932B0B"/>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b="1" dirty="0"/>
              <a:t>P</a:t>
            </a:r>
          </a:p>
        </p:txBody>
      </p:sp>
      <p:sp>
        <p:nvSpPr>
          <p:cNvPr id="81" name="Rectangle 80"/>
          <p:cNvSpPr/>
          <p:nvPr/>
        </p:nvSpPr>
        <p:spPr>
          <a:xfrm>
            <a:off x="781050" y="3886200"/>
            <a:ext cx="506413" cy="44132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 name="Group 146"/>
          <p:cNvGrpSpPr>
            <a:grpSpLocks/>
          </p:cNvGrpSpPr>
          <p:nvPr/>
        </p:nvGrpSpPr>
        <p:grpSpPr bwMode="auto">
          <a:xfrm>
            <a:off x="752475" y="4049713"/>
            <a:ext cx="315913" cy="539750"/>
            <a:chOff x="4373117" y="3733800"/>
            <a:chExt cx="401638" cy="695325"/>
          </a:xfrm>
        </p:grpSpPr>
        <p:pic>
          <p:nvPicPr>
            <p:cNvPr id="42044" name="Picture 75" descr="Server 1.png"/>
            <p:cNvPicPr>
              <a:picLocks noChangeAspect="1"/>
            </p:cNvPicPr>
            <p:nvPr/>
          </p:nvPicPr>
          <p:blipFill>
            <a:blip r:embed="rId7" cstate="print"/>
            <a:srcRect/>
            <a:stretch>
              <a:fillRect/>
            </a:stretch>
          </p:blipFill>
          <p:spPr bwMode="auto">
            <a:xfrm>
              <a:off x="4373117" y="3733800"/>
              <a:ext cx="401638" cy="695325"/>
            </a:xfrm>
            <a:prstGeom prst="rect">
              <a:avLst/>
            </a:prstGeom>
            <a:noFill/>
            <a:ln w="9525">
              <a:noFill/>
              <a:miter lim="800000"/>
              <a:headEnd/>
              <a:tailEnd/>
            </a:ln>
          </p:spPr>
        </p:pic>
        <p:sp>
          <p:nvSpPr>
            <p:cNvPr id="42045" name="TextBox 6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grpSp>
        <p:nvGrpSpPr>
          <p:cNvPr id="3" name="Group 142"/>
          <p:cNvGrpSpPr>
            <a:grpSpLocks/>
          </p:cNvGrpSpPr>
          <p:nvPr/>
        </p:nvGrpSpPr>
        <p:grpSpPr bwMode="auto">
          <a:xfrm>
            <a:off x="1143000" y="4049713"/>
            <a:ext cx="669925" cy="539750"/>
            <a:chOff x="4373117" y="3733800"/>
            <a:chExt cx="901486" cy="695325"/>
          </a:xfrm>
        </p:grpSpPr>
        <p:pic>
          <p:nvPicPr>
            <p:cNvPr id="42040" name="Picture 75" descr="Server 1.png"/>
            <p:cNvPicPr>
              <a:picLocks noChangeAspect="1"/>
            </p:cNvPicPr>
            <p:nvPr/>
          </p:nvPicPr>
          <p:blipFill>
            <a:blip r:embed="rId7" cstate="print"/>
            <a:srcRect/>
            <a:stretch>
              <a:fillRect/>
            </a:stretch>
          </p:blipFill>
          <p:spPr bwMode="auto">
            <a:xfrm>
              <a:off x="4373117" y="3733800"/>
              <a:ext cx="401638" cy="695325"/>
            </a:xfrm>
            <a:prstGeom prst="rect">
              <a:avLst/>
            </a:prstGeom>
            <a:noFill/>
            <a:ln w="9525">
              <a:noFill/>
              <a:miter lim="800000"/>
              <a:headEnd/>
              <a:tailEnd/>
            </a:ln>
          </p:spPr>
        </p:pic>
        <p:sp>
          <p:nvSpPr>
            <p:cNvPr id="42041"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pic>
          <p:nvPicPr>
            <p:cNvPr id="42042" name="Picture 75" descr="Server 1.png"/>
            <p:cNvPicPr>
              <a:picLocks noChangeAspect="1"/>
            </p:cNvPicPr>
            <p:nvPr/>
          </p:nvPicPr>
          <p:blipFill>
            <a:blip r:embed="rId7" cstate="print"/>
            <a:srcRect/>
            <a:stretch>
              <a:fillRect/>
            </a:stretch>
          </p:blipFill>
          <p:spPr bwMode="auto">
            <a:xfrm>
              <a:off x="4872965" y="3733800"/>
              <a:ext cx="401638" cy="695325"/>
            </a:xfrm>
            <a:prstGeom prst="rect">
              <a:avLst/>
            </a:prstGeom>
            <a:noFill/>
            <a:ln w="9525">
              <a:noFill/>
              <a:miter lim="800000"/>
              <a:headEnd/>
              <a:tailEnd/>
            </a:ln>
          </p:spPr>
        </p:pic>
        <p:sp>
          <p:nvSpPr>
            <p:cNvPr id="42043" name="TextBox 59"/>
            <p:cNvSpPr txBox="1">
              <a:spLocks noChangeArrowheads="1"/>
            </p:cNvSpPr>
            <p:nvPr/>
          </p:nvSpPr>
          <p:spPr bwMode="auto">
            <a:xfrm>
              <a:off x="4892808" y="3946525"/>
              <a:ext cx="361951" cy="244476"/>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pic>
        <p:nvPicPr>
          <p:cNvPr id="151554" name="Picture 2" descr="C:\Users\User\Desktop\Dog &amp; Pony Show\Juniper\Juniper Template NEW\Juniper Icon Library PNGs\Failed X.png"/>
          <p:cNvPicPr>
            <a:picLocks noChangeAspect="1" noChangeArrowheads="1"/>
          </p:cNvPicPr>
          <p:nvPr/>
        </p:nvPicPr>
        <p:blipFill>
          <a:blip r:embed="rId8" cstate="print"/>
          <a:srcRect/>
          <a:stretch>
            <a:fillRect/>
          </a:stretch>
        </p:blipFill>
        <p:spPr bwMode="auto">
          <a:xfrm>
            <a:off x="3048000" y="2679700"/>
            <a:ext cx="430213" cy="430213"/>
          </a:xfrm>
          <a:prstGeom prst="rect">
            <a:avLst/>
          </a:prstGeom>
          <a:noFill/>
          <a:ln w="9525">
            <a:noFill/>
            <a:miter lim="800000"/>
            <a:headEnd/>
            <a:tailEnd/>
          </a:ln>
        </p:spPr>
      </p:pic>
      <p:grpSp>
        <p:nvGrpSpPr>
          <p:cNvPr id="4" name="Group 110"/>
          <p:cNvGrpSpPr>
            <a:grpSpLocks/>
          </p:cNvGrpSpPr>
          <p:nvPr/>
        </p:nvGrpSpPr>
        <p:grpSpPr bwMode="auto">
          <a:xfrm>
            <a:off x="2740025" y="3397250"/>
            <a:ext cx="771525" cy="1192213"/>
            <a:chOff x="2739626" y="3397635"/>
            <a:chExt cx="771359" cy="1191949"/>
          </a:xfrm>
        </p:grpSpPr>
        <p:cxnSp>
          <p:nvCxnSpPr>
            <p:cNvPr id="71" name="Straight Connector 70"/>
            <p:cNvCxnSpPr/>
            <p:nvPr/>
          </p:nvCxnSpPr>
          <p:spPr>
            <a:xfrm rot="16200000" flipH="1">
              <a:off x="2922152" y="3783312"/>
              <a:ext cx="711043" cy="31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Freeform 72"/>
            <p:cNvSpPr/>
            <p:nvPr/>
          </p:nvSpPr>
          <p:spPr>
            <a:xfrm>
              <a:off x="2891993" y="3938853"/>
              <a:ext cx="396790" cy="149192"/>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9376 h 275349"/>
                <a:gd name="connsiteX1" fmla="*/ 0 w 1429498"/>
                <a:gd name="connsiteY1" fmla="*/ 7817 h 275349"/>
                <a:gd name="connsiteX2" fmla="*/ 711889 w 1429498"/>
                <a:gd name="connsiteY2" fmla="*/ 0 h 275349"/>
                <a:gd name="connsiteX3" fmla="*/ 1429498 w 1429498"/>
                <a:gd name="connsiteY3" fmla="*/ 7817 h 275349"/>
                <a:gd name="connsiteX4" fmla="*/ 1429498 w 1429498"/>
                <a:gd name="connsiteY4" fmla="*/ 275349 h 275349"/>
                <a:gd name="connsiteX0" fmla="*/ 0 w 1429498"/>
                <a:gd name="connsiteY0" fmla="*/ 259376 h 275349"/>
                <a:gd name="connsiteX1" fmla="*/ 0 w 1429498"/>
                <a:gd name="connsiteY1" fmla="*/ 7817 h 275349"/>
                <a:gd name="connsiteX2" fmla="*/ 711889 w 1429498"/>
                <a:gd name="connsiteY2" fmla="*/ 0 h 275349"/>
                <a:gd name="connsiteX3" fmla="*/ 1429498 w 1429498"/>
                <a:gd name="connsiteY3" fmla="*/ 275349 h 275349"/>
                <a:gd name="connsiteX0" fmla="*/ 0 w 711889"/>
                <a:gd name="connsiteY0" fmla="*/ 259376 h 259376"/>
                <a:gd name="connsiteX1" fmla="*/ 0 w 711889"/>
                <a:gd name="connsiteY1" fmla="*/ 7817 h 259376"/>
                <a:gd name="connsiteX2" fmla="*/ 711889 w 711889"/>
                <a:gd name="connsiteY2" fmla="*/ 0 h 259376"/>
                <a:gd name="connsiteX0" fmla="*/ 0 w 732812"/>
                <a:gd name="connsiteY0" fmla="*/ 251559 h 251559"/>
                <a:gd name="connsiteX1" fmla="*/ 0 w 732812"/>
                <a:gd name="connsiteY1" fmla="*/ 0 h 251559"/>
                <a:gd name="connsiteX2" fmla="*/ 732812 w 732812"/>
                <a:gd name="connsiteY2" fmla="*/ 431 h 251559"/>
              </a:gdLst>
              <a:ahLst/>
              <a:cxnLst>
                <a:cxn ang="0">
                  <a:pos x="connsiteX0" y="connsiteY0"/>
                </a:cxn>
                <a:cxn ang="0">
                  <a:pos x="connsiteX1" y="connsiteY1"/>
                </a:cxn>
                <a:cxn ang="0">
                  <a:pos x="connsiteX2" y="connsiteY2"/>
                </a:cxn>
              </a:cxnLst>
              <a:rect l="l" t="t" r="r" b="b"/>
              <a:pathLst>
                <a:path w="732812" h="251559">
                  <a:moveTo>
                    <a:pt x="0" y="251559"/>
                  </a:moveTo>
                  <a:lnTo>
                    <a:pt x="0" y="0"/>
                  </a:lnTo>
                  <a:lnTo>
                    <a:pt x="732812" y="431"/>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grpSp>
          <p:nvGrpSpPr>
            <p:cNvPr id="42033" name="Group 146"/>
            <p:cNvGrpSpPr>
              <a:grpSpLocks/>
            </p:cNvGrpSpPr>
            <p:nvPr/>
          </p:nvGrpSpPr>
          <p:grpSpPr bwMode="auto">
            <a:xfrm>
              <a:off x="2739626" y="4050322"/>
              <a:ext cx="315210" cy="539262"/>
              <a:chOff x="4373117" y="3733800"/>
              <a:chExt cx="401638" cy="695325"/>
            </a:xfrm>
          </p:grpSpPr>
          <p:pic>
            <p:nvPicPr>
              <p:cNvPr id="42038" name="Picture 75" descr="Server 1.png"/>
              <p:cNvPicPr>
                <a:picLocks noChangeAspect="1"/>
              </p:cNvPicPr>
              <p:nvPr/>
            </p:nvPicPr>
            <p:blipFill>
              <a:blip r:embed="rId7" cstate="print"/>
              <a:srcRect/>
              <a:stretch>
                <a:fillRect/>
              </a:stretch>
            </p:blipFill>
            <p:spPr bwMode="auto">
              <a:xfrm>
                <a:off x="4373117" y="3733800"/>
                <a:ext cx="401638" cy="695325"/>
              </a:xfrm>
              <a:prstGeom prst="rect">
                <a:avLst/>
              </a:prstGeom>
              <a:noFill/>
              <a:ln w="9525">
                <a:noFill/>
                <a:miter lim="800000"/>
                <a:headEnd/>
                <a:tailEnd/>
              </a:ln>
            </p:spPr>
          </p:pic>
          <p:sp>
            <p:nvSpPr>
              <p:cNvPr id="42039" name="TextBox 77"/>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pic>
          <p:nvPicPr>
            <p:cNvPr id="75" name="Picture 3" descr="C:\Users\User\Desktop\Dog &amp; Pony Show\Juniper\Juniper Template NEW\Juniper Icon Library PNGs\New Folder\L2_L3 Switch 2.png"/>
            <p:cNvPicPr>
              <a:picLocks noChangeAspect="1" noChangeArrowheads="1"/>
            </p:cNvPicPr>
            <p:nvPr/>
          </p:nvPicPr>
          <p:blipFill>
            <a:blip r:embed="rId6" cstate="print"/>
            <a:srcRect/>
            <a:stretch>
              <a:fillRect/>
            </a:stretch>
          </p:blipFill>
          <p:spPr bwMode="auto">
            <a:xfrm>
              <a:off x="3052297" y="3397635"/>
              <a:ext cx="458688" cy="458686"/>
            </a:xfrm>
            <a:prstGeom prst="rect">
              <a:avLst/>
            </a:prstGeom>
            <a:noFill/>
            <a:effectLst>
              <a:outerShdw blurRad="63500" sx="102000" sy="102000" algn="ctr" rotWithShape="0">
                <a:prstClr val="black">
                  <a:alpha val="40000"/>
                </a:prstClr>
              </a:outerShdw>
            </a:effectLst>
          </p:spPr>
        </p:pic>
        <p:grpSp>
          <p:nvGrpSpPr>
            <p:cNvPr id="42035" name="Group 142"/>
            <p:cNvGrpSpPr>
              <a:grpSpLocks/>
            </p:cNvGrpSpPr>
            <p:nvPr/>
          </p:nvGrpSpPr>
          <p:grpSpPr bwMode="auto">
            <a:xfrm>
              <a:off x="3130440" y="4050322"/>
              <a:ext cx="298186" cy="539262"/>
              <a:chOff x="4373117" y="3733800"/>
              <a:chExt cx="401638" cy="695325"/>
            </a:xfrm>
          </p:grpSpPr>
          <p:pic>
            <p:nvPicPr>
              <p:cNvPr id="42036" name="Picture 75" descr="Server 1.png"/>
              <p:cNvPicPr>
                <a:picLocks noChangeAspect="1"/>
              </p:cNvPicPr>
              <p:nvPr/>
            </p:nvPicPr>
            <p:blipFill>
              <a:blip r:embed="rId7" cstate="print"/>
              <a:srcRect/>
              <a:stretch>
                <a:fillRect/>
              </a:stretch>
            </p:blipFill>
            <p:spPr bwMode="auto">
              <a:xfrm>
                <a:off x="4373117" y="3733800"/>
                <a:ext cx="401638" cy="695325"/>
              </a:xfrm>
              <a:prstGeom prst="rect">
                <a:avLst/>
              </a:prstGeom>
              <a:noFill/>
              <a:ln w="9525">
                <a:noFill/>
                <a:miter lim="800000"/>
                <a:headEnd/>
                <a:tailEnd/>
              </a:ln>
            </p:spPr>
          </p:pic>
          <p:sp>
            <p:nvSpPr>
              <p:cNvPr id="4203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grpSp>
      <p:sp>
        <p:nvSpPr>
          <p:cNvPr id="94" name="Oval 93"/>
          <p:cNvSpPr/>
          <p:nvPr/>
        </p:nvSpPr>
        <p:spPr>
          <a:xfrm>
            <a:off x="3352799" y="31242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76878">
                                            <p:txEl>
                                              <p:pRg st="0" end="0"/>
                                            </p:txEl>
                                          </p:spTgt>
                                        </p:tgtEl>
                                        <p:attrNameLst>
                                          <p:attrName>style.visibility</p:attrName>
                                        </p:attrNameLst>
                                      </p:cBhvr>
                                      <p:to>
                                        <p:strVal val="visible"/>
                                      </p:to>
                                    </p:set>
                                    <p:animEffect transition="in" filter="wipe(left)">
                                      <p:cBhvr>
                                        <p:cTn id="7" dur="1000"/>
                                        <p:tgtEl>
                                          <p:spTgt spid="67687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fade">
                                      <p:cBhvr>
                                        <p:cTn id="10" dur="1000"/>
                                        <p:tgtEl>
                                          <p:spTgt spid="58"/>
                                        </p:tgtEl>
                                      </p:cBhvr>
                                    </p:animEffect>
                                  </p:childTnLst>
                                </p:cTn>
                              </p:par>
                              <p:par>
                                <p:cTn id="11" presetID="10"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par>
                                <p:cTn id="17" presetID="10" presetClass="entr" presetSubtype="0" fill="hold" nodeType="withEffect">
                                  <p:stCondLst>
                                    <p:cond delay="0"/>
                                  </p:stCondLst>
                                  <p:childTnLst>
                                    <p:set>
                                      <p:cBhvr>
                                        <p:cTn id="18" dur="1" fill="hold">
                                          <p:stCondLst>
                                            <p:cond delay="0"/>
                                          </p:stCondLst>
                                        </p:cTn>
                                        <p:tgtEl>
                                          <p:spTgt spid="66"/>
                                        </p:tgtEl>
                                        <p:attrNameLst>
                                          <p:attrName>style.visibility</p:attrName>
                                        </p:attrNameLst>
                                      </p:cBhvr>
                                      <p:to>
                                        <p:strVal val="visible"/>
                                      </p:to>
                                    </p:set>
                                    <p:animEffect transition="in" filter="fade">
                                      <p:cBhvr>
                                        <p:cTn id="19" dur="1000"/>
                                        <p:tgtEl>
                                          <p:spTgt spid="66"/>
                                        </p:tgtEl>
                                      </p:cBhvr>
                                    </p:animEffect>
                                  </p:childTnLst>
                                </p:cTn>
                              </p:par>
                              <p:par>
                                <p:cTn id="20" presetID="10"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childTnLst>
                                </p:cTn>
                              </p:par>
                              <p:par>
                                <p:cTn id="23" presetID="10"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109">
                                            <p:bg/>
                                          </p:spTgt>
                                        </p:tgtEl>
                                        <p:attrNameLst>
                                          <p:attrName>style.visibility</p:attrName>
                                        </p:attrNameLst>
                                      </p:cBhvr>
                                      <p:to>
                                        <p:strVal val="visible"/>
                                      </p:to>
                                    </p:set>
                                    <p:animEffect transition="in" filter="fade">
                                      <p:cBhvr>
                                        <p:cTn id="29" dur="1000"/>
                                        <p:tgtEl>
                                          <p:spTgt spid="109">
                                            <p:bg/>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109">
                                            <p:txEl>
                                              <p:pRg st="0" end="0"/>
                                            </p:txEl>
                                          </p:spTgt>
                                        </p:tgtEl>
                                        <p:attrNameLst>
                                          <p:attrName>style.visibility</p:attrName>
                                        </p:attrNameLst>
                                      </p:cBhvr>
                                      <p:to>
                                        <p:strVal val="visible"/>
                                      </p:to>
                                    </p:set>
                                    <p:animEffect transition="in" filter="fade">
                                      <p:cBhvr>
                                        <p:cTn id="32" dur="1000"/>
                                        <p:tgtEl>
                                          <p:spTgt spid="109">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08">
                                            <p:bg/>
                                          </p:spTgt>
                                        </p:tgtEl>
                                        <p:attrNameLst>
                                          <p:attrName>style.visibility</p:attrName>
                                        </p:attrNameLst>
                                      </p:cBhvr>
                                      <p:to>
                                        <p:strVal val="visible"/>
                                      </p:to>
                                    </p:set>
                                    <p:animEffect transition="in" filter="fade">
                                      <p:cBhvr>
                                        <p:cTn id="35" dur="1000"/>
                                        <p:tgtEl>
                                          <p:spTgt spid="108">
                                            <p:bg/>
                                          </p:spTgt>
                                        </p:tgtEl>
                                      </p:cBhvr>
                                    </p:animEffect>
                                  </p:childTnLst>
                                </p:cTn>
                              </p:par>
                              <p:par>
                                <p:cTn id="36" presetID="10" presetClass="entr" presetSubtype="0" fill="hold" grpId="0" nodeType="withEffect" nodePh="1">
                                  <p:stCondLst>
                                    <p:cond delay="0"/>
                                  </p:stCondLst>
                                  <p:endCondLst>
                                    <p:cond evt="begin" delay="0">
                                      <p:tn val="36"/>
                                    </p:cond>
                                  </p:endCondLst>
                                  <p:childTnLst>
                                    <p:set>
                                      <p:cBhvr>
                                        <p:cTn id="37" dur="1" fill="hold">
                                          <p:stCondLst>
                                            <p:cond delay="0"/>
                                          </p:stCondLst>
                                        </p:cTn>
                                        <p:tgtEl>
                                          <p:spTgt spid="108">
                                            <p:txEl>
                                              <p:pRg st="0" end="0"/>
                                            </p:txEl>
                                          </p:spTgt>
                                        </p:tgtEl>
                                        <p:attrNameLst>
                                          <p:attrName>style.visibility</p:attrName>
                                        </p:attrNameLst>
                                      </p:cBhvr>
                                      <p:to>
                                        <p:strVal val="visible"/>
                                      </p:to>
                                    </p:set>
                                    <p:animEffect transition="in" filter="fade">
                                      <p:cBhvr>
                                        <p:cTn id="38" dur="1000"/>
                                        <p:tgtEl>
                                          <p:spTgt spid="108">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500"/>
                                        <p:tgtEl>
                                          <p:spTgt spid="6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7"/>
                                        </p:tgtEl>
                                        <p:attrNameLst>
                                          <p:attrName>style.visibility</p:attrName>
                                        </p:attrNameLst>
                                      </p:cBhvr>
                                      <p:to>
                                        <p:strVal val="visible"/>
                                      </p:to>
                                    </p:set>
                                    <p:animEffect transition="in" filter="fade">
                                      <p:cBhvr>
                                        <p:cTn id="44" dur="500"/>
                                        <p:tgtEl>
                                          <p:spTgt spid="6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676878">
                                            <p:txEl>
                                              <p:pRg st="1" end="1"/>
                                            </p:txEl>
                                          </p:spTgt>
                                        </p:tgtEl>
                                        <p:attrNameLst>
                                          <p:attrName>style.visibility</p:attrName>
                                        </p:attrNameLst>
                                      </p:cBhvr>
                                      <p:to>
                                        <p:strVal val="visible"/>
                                      </p:to>
                                    </p:set>
                                    <p:animEffect transition="in" filter="wipe(left)">
                                      <p:cBhvr>
                                        <p:cTn id="49" dur="1000"/>
                                        <p:tgtEl>
                                          <p:spTgt spid="676878">
                                            <p:txEl>
                                              <p:pRg st="1" end="1"/>
                                            </p:txEl>
                                          </p:spTgt>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wipe(right)">
                                      <p:cBhvr>
                                        <p:cTn id="52" dur="1000"/>
                                        <p:tgtEl>
                                          <p:spTgt spid="115"/>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116"/>
                                        </p:tgtEl>
                                        <p:attrNameLst>
                                          <p:attrName>style.visibility</p:attrName>
                                        </p:attrNameLst>
                                      </p:cBhvr>
                                      <p:to>
                                        <p:strVal val="visible"/>
                                      </p:to>
                                    </p:set>
                                    <p:animEffect transition="in" filter="wipe(right)">
                                      <p:cBhvr>
                                        <p:cTn id="55" dur="1000"/>
                                        <p:tgtEl>
                                          <p:spTgt spid="116"/>
                                        </p:tgtEl>
                                      </p:cBhvr>
                                    </p:animEffect>
                                  </p:childTnLst>
                                </p:cTn>
                              </p:par>
                              <p:par>
                                <p:cTn id="56" presetID="10" presetClass="entr" presetSubtype="0" fill="hold" nodeType="withEffect">
                                  <p:stCondLst>
                                    <p:cond delay="0"/>
                                  </p:stCondLst>
                                  <p:childTnLst>
                                    <p:set>
                                      <p:cBhvr>
                                        <p:cTn id="57" dur="1" fill="hold">
                                          <p:stCondLst>
                                            <p:cond delay="0"/>
                                          </p:stCondLst>
                                        </p:cTn>
                                        <p:tgtEl>
                                          <p:spTgt spid="95"/>
                                        </p:tgtEl>
                                        <p:attrNameLst>
                                          <p:attrName>style.visibility</p:attrName>
                                        </p:attrNameLst>
                                      </p:cBhvr>
                                      <p:to>
                                        <p:strVal val="visible"/>
                                      </p:to>
                                    </p:set>
                                    <p:animEffect transition="in" filter="fade">
                                      <p:cBhvr>
                                        <p:cTn id="58" dur="1000"/>
                                        <p:tgtEl>
                                          <p:spTgt spid="95"/>
                                        </p:tgtEl>
                                      </p:cBhvr>
                                    </p:animEffect>
                                  </p:childTnLst>
                                </p:cTn>
                              </p:par>
                              <p:par>
                                <p:cTn id="59" presetID="10" presetClass="entr" presetSubtype="0" fill="hold" nodeType="withEffect">
                                  <p:stCondLst>
                                    <p:cond delay="0"/>
                                  </p:stCondLst>
                                  <p:childTnLst>
                                    <p:set>
                                      <p:cBhvr>
                                        <p:cTn id="60" dur="1" fill="hold">
                                          <p:stCondLst>
                                            <p:cond delay="0"/>
                                          </p:stCondLst>
                                        </p:cTn>
                                        <p:tgtEl>
                                          <p:spTgt spid="94"/>
                                        </p:tgtEl>
                                        <p:attrNameLst>
                                          <p:attrName>style.visibility</p:attrName>
                                        </p:attrNameLst>
                                      </p:cBhvr>
                                      <p:to>
                                        <p:strVal val="visible"/>
                                      </p:to>
                                    </p:set>
                                    <p:animEffect transition="in" filter="fade">
                                      <p:cBhvr>
                                        <p:cTn id="61" dur="1000"/>
                                        <p:tgtEl>
                                          <p:spTgt spid="94"/>
                                        </p:tgtEl>
                                      </p:cBhvr>
                                    </p:animEffect>
                                  </p:childTnLst>
                                </p:cTn>
                              </p:par>
                              <p:par>
                                <p:cTn id="62" presetID="10" presetClass="entr" presetSubtype="0" fill="hold" nodeType="with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fade">
                                      <p:cBhvr>
                                        <p:cTn id="64" dur="1000"/>
                                        <p:tgtEl>
                                          <p:spTgt spid="93"/>
                                        </p:tgtEl>
                                      </p:cBhvr>
                                    </p:animEffect>
                                  </p:childTnLst>
                                </p:cTn>
                              </p:par>
                              <p:par>
                                <p:cTn id="65" presetID="1" presetClass="entr" presetSubtype="0" fill="hold" nodeType="withEffect">
                                  <p:stCondLst>
                                    <p:cond delay="0"/>
                                  </p:stCondLst>
                                  <p:childTnLst>
                                    <p:set>
                                      <p:cBhvr>
                                        <p:cTn id="66" dur="1" fill="hold">
                                          <p:stCondLst>
                                            <p:cond delay="0"/>
                                          </p:stCondLst>
                                        </p:cTn>
                                        <p:tgtEl>
                                          <p:spTgt spid="15155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676878">
                                            <p:txEl>
                                              <p:pRg st="2" end="2"/>
                                            </p:txEl>
                                          </p:spTgt>
                                        </p:tgtEl>
                                        <p:attrNameLst>
                                          <p:attrName>style.visibility</p:attrName>
                                        </p:attrNameLst>
                                      </p:cBhvr>
                                      <p:to>
                                        <p:strVal val="visible"/>
                                      </p:to>
                                    </p:set>
                                    <p:animEffect transition="in" filter="wipe(left)">
                                      <p:cBhvr>
                                        <p:cTn id="71" dur="1000"/>
                                        <p:tgtEl>
                                          <p:spTgt spid="676878">
                                            <p:txEl>
                                              <p:pRg st="2" end="2"/>
                                            </p:txEl>
                                          </p:spTgt>
                                        </p:tgtEl>
                                      </p:cBhvr>
                                    </p:animEffect>
                                  </p:childTnLst>
                                </p:cTn>
                              </p:par>
                              <p:par>
                                <p:cTn id="72" presetID="0" presetClass="path" presetSubtype="0" accel="50000" decel="50000" fill="hold" nodeType="withEffect">
                                  <p:stCondLst>
                                    <p:cond delay="0"/>
                                  </p:stCondLst>
                                  <p:childTnLst>
                                    <p:animMotion origin="layout" path="M -4.72222E-6 1.23091E-6 L -4.72222E-6 -0.05067 L 0.04323 -0.05067 L 0.04393 -0.33827 L 0.13681 -0.33735 L 0.13629 -0.40213 L 0.16789 -0.4012 L 0.16667 -0.33341 L 0.25955 -0.33341 L 0.25955 -0.21888 " pathEditMode="relative" ptsTypes="AAAAAAAAAA">
                                      <p:cBhvr>
                                        <p:cTn id="73" dur="5000" fill="hold"/>
                                        <p:tgtEl>
                                          <p:spTgt spid="2"/>
                                        </p:tgtEl>
                                        <p:attrNameLst>
                                          <p:attrName>ppt_x</p:attrName>
                                          <p:attrName>ppt_y</p:attrName>
                                        </p:attrNameLst>
                                      </p:cBhvr>
                                    </p:animMotion>
                                  </p:childTnLst>
                                </p:cTn>
                              </p:par>
                              <p:par>
                                <p:cTn id="74" presetID="10" presetClass="entr" presetSubtype="0" fill="hold" grpId="0" nodeType="withEffect">
                                  <p:stCondLst>
                                    <p:cond delay="0"/>
                                  </p:stCondLst>
                                  <p:childTnLst>
                                    <p:set>
                                      <p:cBhvr>
                                        <p:cTn id="75" dur="1" fill="hold">
                                          <p:stCondLst>
                                            <p:cond delay="0"/>
                                          </p:stCondLst>
                                        </p:cTn>
                                        <p:tgtEl>
                                          <p:spTgt spid="81"/>
                                        </p:tgtEl>
                                        <p:attrNameLst>
                                          <p:attrName>style.visibility</p:attrName>
                                        </p:attrNameLst>
                                      </p:cBhvr>
                                      <p:to>
                                        <p:strVal val="visible"/>
                                      </p:to>
                                    </p:set>
                                    <p:animEffect transition="in" filter="fade">
                                      <p:cBhvr>
                                        <p:cTn id="76" dur="2000"/>
                                        <p:tgtEl>
                                          <p:spTgt spid="81"/>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676878">
                                            <p:txEl>
                                              <p:pRg st="3" end="3"/>
                                            </p:txEl>
                                          </p:spTgt>
                                        </p:tgtEl>
                                        <p:attrNameLst>
                                          <p:attrName>style.visibility</p:attrName>
                                        </p:attrNameLst>
                                      </p:cBhvr>
                                      <p:to>
                                        <p:strVal val="visible"/>
                                      </p:to>
                                    </p:set>
                                    <p:animEffect transition="in" filter="wipe(left)">
                                      <p:cBhvr>
                                        <p:cTn id="81" dur="500"/>
                                        <p:tgtEl>
                                          <p:spTgt spid="676878">
                                            <p:txEl>
                                              <p:pRg st="3" end="3"/>
                                            </p:txEl>
                                          </p:spTgt>
                                        </p:tgtEl>
                                      </p:cBhvr>
                                    </p:animEffect>
                                  </p:childTnLst>
                                </p:cTn>
                              </p:par>
                              <p:par>
                                <p:cTn id="82" presetID="16" presetClass="entr" presetSubtype="26" fill="hold" nodeType="with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barn(inHorizontal)">
                                      <p:cBhvr>
                                        <p:cTn id="84" dur="500"/>
                                        <p:tgtEl>
                                          <p:spTgt spid="69"/>
                                        </p:tgtEl>
                                      </p:cBhvr>
                                    </p:animEffect>
                                  </p:childTnLst>
                                </p:cTn>
                              </p:par>
                              <p:par>
                                <p:cTn id="85" presetID="16" presetClass="entr" presetSubtype="26" fill="hold" nodeType="withEffect">
                                  <p:stCondLst>
                                    <p:cond delay="0"/>
                                  </p:stCondLst>
                                  <p:childTnLst>
                                    <p:set>
                                      <p:cBhvr>
                                        <p:cTn id="86" dur="1" fill="hold">
                                          <p:stCondLst>
                                            <p:cond delay="0"/>
                                          </p:stCondLst>
                                        </p:cTn>
                                        <p:tgtEl>
                                          <p:spTgt spid="76"/>
                                        </p:tgtEl>
                                        <p:attrNameLst>
                                          <p:attrName>style.visibility</p:attrName>
                                        </p:attrNameLst>
                                      </p:cBhvr>
                                      <p:to>
                                        <p:strVal val="visible"/>
                                      </p:to>
                                    </p:set>
                                    <p:animEffect transition="in" filter="barn(inHorizontal)">
                                      <p:cBhvr>
                                        <p:cTn id="8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build="allAtOnce" animBg="1"/>
      <p:bldP spid="108" grpId="0" build="allAtOnce" animBg="1"/>
      <p:bldP spid="115" grpId="0" animBg="1"/>
      <p:bldP spid="116" grpId="0" animBg="1"/>
      <p:bldP spid="67" grpId="0"/>
      <p:bldP spid="68" grpId="0"/>
      <p:bldP spid="8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84"/>
          <p:cNvSpPr txBox="1">
            <a:spLocks noChangeArrowheads="1"/>
          </p:cNvSpPr>
          <p:nvPr/>
        </p:nvSpPr>
        <p:spPr bwMode="auto">
          <a:xfrm>
            <a:off x="457200" y="1219200"/>
            <a:ext cx="5257800" cy="15240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69" name="Rounded Rectangle 68"/>
          <p:cNvSpPr/>
          <p:nvPr/>
        </p:nvSpPr>
        <p:spPr bwMode="gray">
          <a:xfrm>
            <a:off x="5943600" y="1524000"/>
            <a:ext cx="2724150" cy="4495800"/>
          </a:xfrm>
          <a:prstGeom prst="roundRect">
            <a:avLst>
              <a:gd name="adj" fmla="val 0"/>
            </a:avLst>
          </a:prstGeom>
          <a:solidFill>
            <a:schemeClr val="bg1"/>
          </a:solidFill>
          <a:ln w="34925">
            <a:solidFill>
              <a:schemeClr val="accent6">
                <a:lumMod val="20000"/>
                <a:lumOff val="80000"/>
              </a:schemeClr>
            </a:solidFill>
            <a:miter lim="800000"/>
            <a:headEnd/>
            <a:tailEnd/>
          </a:ln>
          <a:effectLst>
            <a:outerShdw blurRad="50800" dist="508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TextBox 97"/>
          <p:cNvSpPr txBox="1">
            <a:spLocks noChangeArrowheads="1"/>
          </p:cNvSpPr>
          <p:nvPr/>
        </p:nvSpPr>
        <p:spPr bwMode="auto">
          <a:xfrm>
            <a:off x="457200" y="1219200"/>
            <a:ext cx="5257800" cy="2590800"/>
          </a:xfrm>
          <a:prstGeom prst="rect">
            <a:avLst/>
          </a:prstGeom>
          <a:solidFill>
            <a:srgbClr val="E8E8E8"/>
          </a:solidFill>
          <a:ln w="9525">
            <a:noFill/>
            <a:miter lim="800000"/>
            <a:headEnd/>
            <a:tailEnd/>
          </a:ln>
        </p:spPr>
        <p:txBody>
          <a:bodyPr tIns="91440" bIns="91440"/>
          <a:lstStyle/>
          <a:p>
            <a:pPr marL="177800" indent="-177800">
              <a:lnSpc>
                <a:spcPts val="1900"/>
              </a:lnSpc>
              <a:spcAft>
                <a:spcPts val="600"/>
              </a:spcAft>
              <a:buClr>
                <a:srgbClr val="4D4D4D"/>
              </a:buClr>
              <a:tabLst>
                <a:tab pos="177800" algn="l"/>
              </a:tabLst>
            </a:pPr>
            <a:endParaRPr lang="en-US" sz="1500">
              <a:solidFill>
                <a:srgbClr val="494949"/>
              </a:solidFill>
            </a:endParaRPr>
          </a:p>
        </p:txBody>
      </p:sp>
      <p:sp>
        <p:nvSpPr>
          <p:cNvPr id="107" name="TextBox 106"/>
          <p:cNvSpPr txBox="1"/>
          <p:nvPr/>
        </p:nvSpPr>
        <p:spPr>
          <a:xfrm>
            <a:off x="419100" y="3962400"/>
            <a:ext cx="5257800" cy="838200"/>
          </a:xfrm>
          <a:prstGeom prst="rect">
            <a:avLst/>
          </a:prstGeom>
          <a:solidFill>
            <a:schemeClr val="accent5">
              <a:lumMod val="20000"/>
              <a:lumOff val="80000"/>
            </a:schemeClr>
          </a:solidFill>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101380" name="Rectangle 4"/>
          <p:cNvSpPr>
            <a:spLocks noGrp="1"/>
          </p:cNvSpPr>
          <p:nvPr>
            <p:ph type="title"/>
          </p:nvPr>
        </p:nvSpPr>
        <p:spPr/>
        <p:txBody>
          <a:bodyPr/>
          <a:lstStyle/>
          <a:p>
            <a:pPr>
              <a:defRPr/>
            </a:pPr>
            <a:r>
              <a:rPr dirty="0" smtClean="0"/>
              <a:t>One Step Orchestration</a:t>
            </a:r>
            <a:endParaRPr dirty="0"/>
          </a:p>
        </p:txBody>
      </p:sp>
      <p:sp>
        <p:nvSpPr>
          <p:cNvPr id="43015" name="Freeform 108"/>
          <p:cNvSpPr>
            <a:spLocks/>
          </p:cNvSpPr>
          <p:nvPr/>
        </p:nvSpPr>
        <p:spPr bwMode="auto">
          <a:xfrm flipH="1">
            <a:off x="1295400" y="1600200"/>
            <a:ext cx="849313" cy="1944688"/>
          </a:xfrm>
          <a:custGeom>
            <a:avLst/>
            <a:gdLst>
              <a:gd name="T0" fmla="*/ 849801 w 1131974"/>
              <a:gd name="T1" fmla="*/ 1524000 h 6582135"/>
              <a:gd name="T2" fmla="*/ 849800 w 1131974"/>
              <a:gd name="T3" fmla="*/ 1752601 h 6582135"/>
              <a:gd name="T4" fmla="*/ 846717 w 1131974"/>
              <a:gd name="T5" fmla="*/ 368792 h 6582135"/>
              <a:gd name="T6" fmla="*/ 0 w 1131974"/>
              <a:gd name="T7" fmla="*/ 368792 h 6582135"/>
              <a:gd name="T8" fmla="*/ 4320 w 1131974"/>
              <a:gd name="T9" fmla="*/ 0 h 6582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1974" h="6582135">
                <a:moveTo>
                  <a:pt x="1131291" y="5157058"/>
                </a:moveTo>
                <a:cubicBezTo>
                  <a:pt x="1131291" y="5146314"/>
                  <a:pt x="1131974" y="6582134"/>
                  <a:pt x="1131290" y="5930617"/>
                </a:cubicBezTo>
                <a:cubicBezTo>
                  <a:pt x="1130606" y="5279100"/>
                  <a:pt x="1125532" y="2758982"/>
                  <a:pt x="1127185" y="1247954"/>
                </a:cubicBezTo>
                <a:lnTo>
                  <a:pt x="0" y="1247954"/>
                </a:lnTo>
                <a:lnTo>
                  <a:pt x="5751" y="0"/>
                </a:lnTo>
              </a:path>
            </a:pathLst>
          </a:custGeom>
          <a:noFill/>
          <a:ln w="38100">
            <a:solidFill>
              <a:schemeClr val="hlink"/>
            </a:solidFill>
            <a:round/>
            <a:headEnd/>
            <a:tailEnd/>
          </a:ln>
        </p:spPr>
        <p:txBody>
          <a:bodyPr wrap="none" lIns="0" tIns="0" rIns="0" bIns="0" anchor="ctr"/>
          <a:lstStyle/>
          <a:p>
            <a:endParaRPr lang="en-US"/>
          </a:p>
        </p:txBody>
      </p:sp>
      <p:sp>
        <p:nvSpPr>
          <p:cNvPr id="43016" name="Freeform 108"/>
          <p:cNvSpPr>
            <a:spLocks/>
          </p:cNvSpPr>
          <p:nvPr/>
        </p:nvSpPr>
        <p:spPr bwMode="auto">
          <a:xfrm>
            <a:off x="2413000" y="1600200"/>
            <a:ext cx="863600" cy="1981200"/>
          </a:xfrm>
          <a:custGeom>
            <a:avLst/>
            <a:gdLst>
              <a:gd name="T0" fmla="*/ 863111 w 1127186"/>
              <a:gd name="T1" fmla="*/ 1981200 h 6704174"/>
              <a:gd name="T2" fmla="*/ 863110 w 1127186"/>
              <a:gd name="T3" fmla="*/ 368792 h 6704174"/>
              <a:gd name="T4" fmla="*/ 0 w 1127186"/>
              <a:gd name="T5" fmla="*/ 368792 h 6704174"/>
              <a:gd name="T6" fmla="*/ 4404 w 1127186"/>
              <a:gd name="T7" fmla="*/ 0 h 67041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27186" h="6704174">
                <a:moveTo>
                  <a:pt x="1127186" y="6704174"/>
                </a:moveTo>
                <a:cubicBezTo>
                  <a:pt x="1127186" y="4885434"/>
                  <a:pt x="1127185" y="3066694"/>
                  <a:pt x="1127185" y="1247954"/>
                </a:cubicBezTo>
                <a:lnTo>
                  <a:pt x="0" y="1247954"/>
                </a:lnTo>
                <a:lnTo>
                  <a:pt x="5751" y="0"/>
                </a:lnTo>
              </a:path>
            </a:pathLst>
          </a:custGeom>
          <a:noFill/>
          <a:ln w="38100">
            <a:solidFill>
              <a:schemeClr val="hlink"/>
            </a:solidFill>
            <a:round/>
            <a:headEnd/>
            <a:tailEnd/>
          </a:ln>
        </p:spPr>
        <p:txBody>
          <a:bodyPr wrap="none" lIns="0" tIns="0" rIns="0" bIns="0" anchor="ctr"/>
          <a:lstStyle/>
          <a:p>
            <a:endParaRPr lang="en-US"/>
          </a:p>
        </p:txBody>
      </p:sp>
      <p:pic>
        <p:nvPicPr>
          <p:cNvPr id="43017" name="Picture 238" descr="EXSeriesC"/>
          <p:cNvPicPr>
            <a:picLocks noChangeAspect="1" noChangeArrowheads="1"/>
          </p:cNvPicPr>
          <p:nvPr/>
        </p:nvPicPr>
        <p:blipFill>
          <a:blip r:embed="rId4" cstate="print"/>
          <a:srcRect/>
          <a:stretch>
            <a:fillRect/>
          </a:stretch>
        </p:blipFill>
        <p:spPr bwMode="auto">
          <a:xfrm>
            <a:off x="1784350" y="1436688"/>
            <a:ext cx="977900" cy="158750"/>
          </a:xfrm>
          <a:prstGeom prst="rect">
            <a:avLst/>
          </a:prstGeom>
          <a:noFill/>
          <a:ln w="9525">
            <a:noFill/>
            <a:miter lim="800000"/>
            <a:headEnd/>
            <a:tailEnd/>
          </a:ln>
        </p:spPr>
      </p:pic>
      <p:sp>
        <p:nvSpPr>
          <p:cNvPr id="676878" name="Text Box 14"/>
          <p:cNvSpPr txBox="1">
            <a:spLocks noChangeArrowheads="1"/>
          </p:cNvSpPr>
          <p:nvPr/>
        </p:nvSpPr>
        <p:spPr bwMode="auto">
          <a:xfrm>
            <a:off x="6019800" y="1981200"/>
            <a:ext cx="2590800" cy="32781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285750" indent="-285750">
              <a:spcBef>
                <a:spcPct val="50000"/>
              </a:spcBef>
              <a:buFontTx/>
              <a:buAutoNum type="arabicPeriod"/>
              <a:defRPr/>
            </a:pPr>
            <a:r>
              <a:rPr lang="en-US" dirty="0"/>
              <a:t>Clear roles and responsibilities</a:t>
            </a:r>
          </a:p>
          <a:p>
            <a:pPr marL="285750" indent="-285750">
              <a:spcBef>
                <a:spcPct val="50000"/>
              </a:spcBef>
              <a:buFontTx/>
              <a:buAutoNum type="arabicPeriod"/>
              <a:defRPr/>
            </a:pPr>
            <a:r>
              <a:rPr lang="en-US" dirty="0"/>
              <a:t>Automated orchestration between physical and virtual networks</a:t>
            </a:r>
          </a:p>
          <a:p>
            <a:pPr marL="285750" indent="-285750">
              <a:spcBef>
                <a:spcPct val="50000"/>
              </a:spcBef>
              <a:buFontTx/>
              <a:buAutoNum type="arabicPeriod"/>
              <a:defRPr/>
            </a:pPr>
            <a:r>
              <a:rPr lang="en-US" dirty="0"/>
              <a:t>Scalable solution – allows </a:t>
            </a:r>
            <a:r>
              <a:rPr lang="en-US" dirty="0" err="1"/>
              <a:t>VMs</a:t>
            </a:r>
            <a:r>
              <a:rPr lang="en-US" dirty="0"/>
              <a:t> to move freely</a:t>
            </a:r>
          </a:p>
          <a:p>
            <a:pPr marL="285750" indent="-285750">
              <a:spcBef>
                <a:spcPct val="50000"/>
              </a:spcBef>
              <a:buFontTx/>
              <a:buAutoNum type="arabicPeriod"/>
              <a:defRPr/>
            </a:pPr>
            <a:r>
              <a:rPr lang="en-US" dirty="0"/>
              <a:t>Open Architecture</a:t>
            </a:r>
          </a:p>
        </p:txBody>
      </p:sp>
      <p:pic>
        <p:nvPicPr>
          <p:cNvPr id="43019" name="Picture 238" descr="EXSeriesC"/>
          <p:cNvPicPr>
            <a:picLocks noChangeAspect="1" noChangeArrowheads="1"/>
          </p:cNvPicPr>
          <p:nvPr/>
        </p:nvPicPr>
        <p:blipFill>
          <a:blip r:embed="rId4" cstate="print"/>
          <a:srcRect/>
          <a:stretch>
            <a:fillRect/>
          </a:stretch>
        </p:blipFill>
        <p:spPr bwMode="auto">
          <a:xfrm>
            <a:off x="2457450" y="2179638"/>
            <a:ext cx="976313" cy="157162"/>
          </a:xfrm>
          <a:prstGeom prst="rect">
            <a:avLst/>
          </a:prstGeom>
          <a:noFill/>
          <a:ln w="9525">
            <a:noFill/>
            <a:miter lim="800000"/>
            <a:headEnd/>
            <a:tailEnd/>
          </a:ln>
        </p:spPr>
      </p:pic>
      <p:pic>
        <p:nvPicPr>
          <p:cNvPr id="43020" name="Picture 238" descr="EXSeriesC"/>
          <p:cNvPicPr>
            <a:picLocks noChangeAspect="1" noChangeArrowheads="1"/>
          </p:cNvPicPr>
          <p:nvPr/>
        </p:nvPicPr>
        <p:blipFill>
          <a:blip r:embed="rId4" cstate="print"/>
          <a:srcRect/>
          <a:stretch>
            <a:fillRect/>
          </a:stretch>
        </p:blipFill>
        <p:spPr bwMode="auto">
          <a:xfrm>
            <a:off x="1169988" y="2179638"/>
            <a:ext cx="976312" cy="157162"/>
          </a:xfrm>
          <a:prstGeom prst="rect">
            <a:avLst/>
          </a:prstGeom>
          <a:noFill/>
          <a:ln w="9525">
            <a:noFill/>
            <a:miter lim="800000"/>
            <a:headEnd/>
            <a:tailEnd/>
          </a:ln>
        </p:spPr>
      </p:pic>
      <p:sp>
        <p:nvSpPr>
          <p:cNvPr id="676919" name="Text Box 55"/>
          <p:cNvSpPr txBox="1">
            <a:spLocks noChangeArrowheads="1"/>
          </p:cNvSpPr>
          <p:nvPr/>
        </p:nvSpPr>
        <p:spPr bwMode="auto">
          <a:xfrm>
            <a:off x="4343400" y="1295400"/>
            <a:ext cx="1676400" cy="24606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defRPr/>
            </a:pPr>
            <a:r>
              <a:rPr lang="en-US" sz="1000" dirty="0">
                <a:latin typeface="Arial" charset="0"/>
                <a:cs typeface="Arial" charset="0"/>
              </a:rPr>
              <a:t>Network Admin</a:t>
            </a:r>
          </a:p>
        </p:txBody>
      </p:sp>
      <p:sp>
        <p:nvSpPr>
          <p:cNvPr id="57" name="Rectangle 56"/>
          <p:cNvSpPr/>
          <p:nvPr/>
        </p:nvSpPr>
        <p:spPr>
          <a:xfrm>
            <a:off x="685800" y="3355975"/>
            <a:ext cx="1212850" cy="13684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70" name="Rectangle 69"/>
          <p:cNvSpPr/>
          <p:nvPr/>
        </p:nvSpPr>
        <p:spPr>
          <a:xfrm>
            <a:off x="2673350" y="3355975"/>
            <a:ext cx="1212850" cy="136842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00" name="Text Box 55"/>
          <p:cNvSpPr txBox="1">
            <a:spLocks noChangeArrowheads="1"/>
          </p:cNvSpPr>
          <p:nvPr/>
        </p:nvSpPr>
        <p:spPr bwMode="auto">
          <a:xfrm>
            <a:off x="4343400" y="4602163"/>
            <a:ext cx="1676400" cy="24606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defRPr/>
            </a:pPr>
            <a:r>
              <a:rPr lang="en-US" sz="1000" dirty="0">
                <a:latin typeface="Arial" charset="0"/>
                <a:cs typeface="Arial" charset="0"/>
              </a:rPr>
              <a:t>Server Admin</a:t>
            </a:r>
          </a:p>
        </p:txBody>
      </p:sp>
      <p:sp>
        <p:nvSpPr>
          <p:cNvPr id="43025" name="Rectangle 241"/>
          <p:cNvSpPr>
            <a:spLocks noChangeArrowheads="1"/>
          </p:cNvSpPr>
          <p:nvPr/>
        </p:nvSpPr>
        <p:spPr bwMode="invGray">
          <a:xfrm>
            <a:off x="1066800" y="1371600"/>
            <a:ext cx="2438400" cy="1371600"/>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sp>
        <p:nvSpPr>
          <p:cNvPr id="87" name="Freeform 86"/>
          <p:cNvSpPr/>
          <p:nvPr/>
        </p:nvSpPr>
        <p:spPr>
          <a:xfrm>
            <a:off x="3276600" y="3962400"/>
            <a:ext cx="381000" cy="152400"/>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0 w 1429498"/>
              <a:gd name="connsiteY1" fmla="*/ 1438 h 268970"/>
              <a:gd name="connsiteX2" fmla="*/ 698754 w 1429498"/>
              <a:gd name="connsiteY2" fmla="*/ 0 h 268970"/>
              <a:gd name="connsiteX3" fmla="*/ 1429498 w 1429498"/>
              <a:gd name="connsiteY3" fmla="*/ 1438 h 268970"/>
              <a:gd name="connsiteX4" fmla="*/ 1429498 w 1429498"/>
              <a:gd name="connsiteY4" fmla="*/ 268970 h 268970"/>
              <a:gd name="connsiteX0" fmla="*/ 0 w 1429498"/>
              <a:gd name="connsiteY0" fmla="*/ 252997 h 268970"/>
              <a:gd name="connsiteX1" fmla="*/ 698754 w 1429498"/>
              <a:gd name="connsiteY1" fmla="*/ 0 h 268970"/>
              <a:gd name="connsiteX2" fmla="*/ 1429498 w 1429498"/>
              <a:gd name="connsiteY2" fmla="*/ 1438 h 268970"/>
              <a:gd name="connsiteX3" fmla="*/ 1429498 w 1429498"/>
              <a:gd name="connsiteY3" fmla="*/ 268970 h 268970"/>
              <a:gd name="connsiteX0" fmla="*/ 0 w 730744"/>
              <a:gd name="connsiteY0" fmla="*/ 0 h 268970"/>
              <a:gd name="connsiteX1" fmla="*/ 730744 w 730744"/>
              <a:gd name="connsiteY1" fmla="*/ 1438 h 268970"/>
              <a:gd name="connsiteX2" fmla="*/ 730744 w 730744"/>
              <a:gd name="connsiteY2" fmla="*/ 268970 h 268970"/>
            </a:gdLst>
            <a:ahLst/>
            <a:cxnLst>
              <a:cxn ang="0">
                <a:pos x="connsiteX0" y="connsiteY0"/>
              </a:cxn>
              <a:cxn ang="0">
                <a:pos x="connsiteX1" y="connsiteY1"/>
              </a:cxn>
              <a:cxn ang="0">
                <a:pos x="connsiteX2" y="connsiteY2"/>
              </a:cxn>
            </a:cxnLst>
            <a:rect l="l" t="t" r="r" b="b"/>
            <a:pathLst>
              <a:path w="730744" h="268970">
                <a:moveTo>
                  <a:pt x="0" y="0"/>
                </a:moveTo>
                <a:lnTo>
                  <a:pt x="730744" y="1438"/>
                </a:lnTo>
                <a:lnTo>
                  <a:pt x="730744" y="26897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sp>
        <p:nvSpPr>
          <p:cNvPr id="88" name="Freeform 87"/>
          <p:cNvSpPr/>
          <p:nvPr/>
        </p:nvSpPr>
        <p:spPr>
          <a:xfrm>
            <a:off x="2895600" y="3962400"/>
            <a:ext cx="388938" cy="142875"/>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 name="connsiteX0" fmla="*/ 0 w 1429498"/>
              <a:gd name="connsiteY0" fmla="*/ 251559 h 267532"/>
              <a:gd name="connsiteX1" fmla="*/ 0 w 1429498"/>
              <a:gd name="connsiteY1" fmla="*/ 0 h 267532"/>
              <a:gd name="connsiteX2" fmla="*/ 1429498 w 1429498"/>
              <a:gd name="connsiteY2" fmla="*/ 267532 h 267532"/>
              <a:gd name="connsiteX0" fmla="*/ 0 w 662800"/>
              <a:gd name="connsiteY0" fmla="*/ 251559 h 251559"/>
              <a:gd name="connsiteX1" fmla="*/ 0 w 662800"/>
              <a:gd name="connsiteY1" fmla="*/ 0 h 251559"/>
              <a:gd name="connsiteX2" fmla="*/ 662800 w 662800"/>
              <a:gd name="connsiteY2" fmla="*/ 0 h 251559"/>
            </a:gdLst>
            <a:ahLst/>
            <a:cxnLst>
              <a:cxn ang="0">
                <a:pos x="connsiteX0" y="connsiteY0"/>
              </a:cxn>
              <a:cxn ang="0">
                <a:pos x="connsiteX1" y="connsiteY1"/>
              </a:cxn>
              <a:cxn ang="0">
                <a:pos x="connsiteX2" y="connsiteY2"/>
              </a:cxn>
            </a:cxnLst>
            <a:rect l="l" t="t" r="r" b="b"/>
            <a:pathLst>
              <a:path w="662800" h="251559">
                <a:moveTo>
                  <a:pt x="0" y="251559"/>
                </a:moveTo>
                <a:lnTo>
                  <a:pt x="0" y="0"/>
                </a:lnTo>
                <a:lnTo>
                  <a:pt x="662800" y="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cxnSp>
        <p:nvCxnSpPr>
          <p:cNvPr id="58" name="Straight Connector 57"/>
          <p:cNvCxnSpPr/>
          <p:nvPr/>
        </p:nvCxnSpPr>
        <p:spPr>
          <a:xfrm rot="5400000">
            <a:off x="938213" y="3783012"/>
            <a:ext cx="711200" cy="3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Freeform 61"/>
          <p:cNvSpPr/>
          <p:nvPr/>
        </p:nvSpPr>
        <p:spPr>
          <a:xfrm>
            <a:off x="904875" y="3940175"/>
            <a:ext cx="776288" cy="157163"/>
          </a:xfrm>
          <a:custGeom>
            <a:avLst/>
            <a:gdLst>
              <a:gd name="connsiteX0" fmla="*/ 0 w 1429498"/>
              <a:gd name="connsiteY0" fmla="*/ 251559 h 267532"/>
              <a:gd name="connsiteX1" fmla="*/ 0 w 1429498"/>
              <a:gd name="connsiteY1" fmla="*/ 0 h 267532"/>
              <a:gd name="connsiteX2" fmla="*/ 1429498 w 1429498"/>
              <a:gd name="connsiteY2" fmla="*/ 0 h 267532"/>
              <a:gd name="connsiteX3" fmla="*/ 1429498 w 1429498"/>
              <a:gd name="connsiteY3" fmla="*/ 267532 h 267532"/>
            </a:gdLst>
            <a:ahLst/>
            <a:cxnLst>
              <a:cxn ang="0">
                <a:pos x="connsiteX0" y="connsiteY0"/>
              </a:cxn>
              <a:cxn ang="0">
                <a:pos x="connsiteX1" y="connsiteY1"/>
              </a:cxn>
              <a:cxn ang="0">
                <a:pos x="connsiteX2" y="connsiteY2"/>
              </a:cxn>
              <a:cxn ang="0">
                <a:pos x="connsiteX3" y="connsiteY3"/>
              </a:cxn>
            </a:cxnLst>
            <a:rect l="l" t="t" r="r" b="b"/>
            <a:pathLst>
              <a:path w="1429498" h="267532">
                <a:moveTo>
                  <a:pt x="0" y="251559"/>
                </a:moveTo>
                <a:lnTo>
                  <a:pt x="0" y="0"/>
                </a:lnTo>
                <a:lnTo>
                  <a:pt x="1429498" y="0"/>
                </a:lnTo>
                <a:lnTo>
                  <a:pt x="1429498" y="267532"/>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333333"/>
              </a:solidFill>
            </a:endParaRPr>
          </a:p>
        </p:txBody>
      </p:sp>
      <p:pic>
        <p:nvPicPr>
          <p:cNvPr id="66"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1065213" y="3397250"/>
            <a:ext cx="458787" cy="458788"/>
          </a:xfrm>
          <a:prstGeom prst="rect">
            <a:avLst/>
          </a:prstGeom>
          <a:noFill/>
          <a:effectLst>
            <a:outerShdw blurRad="63500" sx="102000" sy="102000" algn="ctr" rotWithShape="0">
              <a:prstClr val="black">
                <a:alpha val="40000"/>
              </a:prstClr>
            </a:outerShdw>
          </a:effectLst>
        </p:spPr>
      </p:pic>
      <p:grpSp>
        <p:nvGrpSpPr>
          <p:cNvPr id="43031" name="Group 110"/>
          <p:cNvGrpSpPr>
            <a:grpSpLocks/>
          </p:cNvGrpSpPr>
          <p:nvPr/>
        </p:nvGrpSpPr>
        <p:grpSpPr bwMode="auto">
          <a:xfrm>
            <a:off x="2740025" y="3397250"/>
            <a:ext cx="771525" cy="1192213"/>
            <a:chOff x="2739626" y="3397635"/>
            <a:chExt cx="771359" cy="1191949"/>
          </a:xfrm>
        </p:grpSpPr>
        <p:cxnSp>
          <p:nvCxnSpPr>
            <p:cNvPr id="71" name="Straight Connector 70"/>
            <p:cNvCxnSpPr/>
            <p:nvPr/>
          </p:nvCxnSpPr>
          <p:spPr>
            <a:xfrm rot="16200000" flipH="1">
              <a:off x="2922152" y="3783312"/>
              <a:ext cx="711043" cy="31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3074" name="Group 146"/>
            <p:cNvGrpSpPr>
              <a:grpSpLocks/>
            </p:cNvGrpSpPr>
            <p:nvPr/>
          </p:nvGrpSpPr>
          <p:grpSpPr bwMode="auto">
            <a:xfrm>
              <a:off x="2739626" y="4050322"/>
              <a:ext cx="315210" cy="539262"/>
              <a:chOff x="4373117" y="3733800"/>
              <a:chExt cx="401638" cy="695325"/>
            </a:xfrm>
          </p:grpSpPr>
          <p:pic>
            <p:nvPicPr>
              <p:cNvPr id="43079"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43080" name="TextBox 77"/>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pic>
          <p:nvPicPr>
            <p:cNvPr id="75"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3052297" y="3397635"/>
              <a:ext cx="458688" cy="458686"/>
            </a:xfrm>
            <a:prstGeom prst="rect">
              <a:avLst/>
            </a:prstGeom>
            <a:noFill/>
            <a:effectLst>
              <a:outerShdw blurRad="63500" sx="102000" sy="102000" algn="ctr" rotWithShape="0">
                <a:prstClr val="black">
                  <a:alpha val="40000"/>
                </a:prstClr>
              </a:outerShdw>
            </a:effectLst>
          </p:spPr>
        </p:pic>
        <p:grpSp>
          <p:nvGrpSpPr>
            <p:cNvPr id="43076" name="Group 142"/>
            <p:cNvGrpSpPr>
              <a:grpSpLocks/>
            </p:cNvGrpSpPr>
            <p:nvPr/>
          </p:nvGrpSpPr>
          <p:grpSpPr bwMode="auto">
            <a:xfrm>
              <a:off x="3130441" y="4050322"/>
              <a:ext cx="298186" cy="539262"/>
              <a:chOff x="4373117" y="3733800"/>
              <a:chExt cx="401638" cy="695325"/>
            </a:xfrm>
          </p:grpSpPr>
          <p:pic>
            <p:nvPicPr>
              <p:cNvPr id="43077"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43078"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grpSp>
      <p:sp>
        <p:nvSpPr>
          <p:cNvPr id="43032" name="Rectangle 241"/>
          <p:cNvSpPr>
            <a:spLocks noChangeArrowheads="1"/>
          </p:cNvSpPr>
          <p:nvPr/>
        </p:nvSpPr>
        <p:spPr bwMode="invGray">
          <a:xfrm>
            <a:off x="1033463" y="3376613"/>
            <a:ext cx="2495550" cy="504825"/>
          </a:xfrm>
          <a:prstGeom prst="roundRect">
            <a:avLst>
              <a:gd name="adj" fmla="val 0"/>
            </a:avLst>
          </a:prstGeom>
          <a:noFill/>
          <a:ln w="38100" algn="ctr">
            <a:solidFill>
              <a:schemeClr val="accent1"/>
            </a:solidFill>
            <a:round/>
            <a:headEnd/>
            <a:tailEnd/>
          </a:ln>
        </p:spPr>
        <p:txBody>
          <a:bodyPr tIns="0" bIns="0" anchor="ctr" anchorCtr="1"/>
          <a:lstStyle/>
          <a:p>
            <a:pPr algn="ctr">
              <a:lnSpc>
                <a:spcPct val="90000"/>
              </a:lnSpc>
            </a:pPr>
            <a:endParaRPr lang="en-US" sz="2200" b="1" i="1"/>
          </a:p>
        </p:txBody>
      </p:sp>
      <p:pic>
        <p:nvPicPr>
          <p:cNvPr id="43033" name="Picture 1" descr="C:\Users\User\Desktop\Dog &amp; Pony Show\Juniper\Juniper Template NEW\Juniper Icon Library PNGs\Workstation Male Back.png"/>
          <p:cNvPicPr>
            <a:picLocks noChangeAspect="1" noChangeArrowheads="1"/>
          </p:cNvPicPr>
          <p:nvPr/>
        </p:nvPicPr>
        <p:blipFill>
          <a:blip r:embed="rId7" cstate="print"/>
          <a:srcRect/>
          <a:stretch>
            <a:fillRect/>
          </a:stretch>
        </p:blipFill>
        <p:spPr bwMode="auto">
          <a:xfrm>
            <a:off x="4781550" y="3949700"/>
            <a:ext cx="757238" cy="636588"/>
          </a:xfrm>
          <a:prstGeom prst="rect">
            <a:avLst/>
          </a:prstGeom>
          <a:noFill/>
          <a:ln w="9525">
            <a:noFill/>
            <a:miter lim="800000"/>
            <a:headEnd/>
            <a:tailEnd/>
          </a:ln>
        </p:spPr>
      </p:pic>
      <p:sp>
        <p:nvSpPr>
          <p:cNvPr id="116" name="Freeform 115"/>
          <p:cNvSpPr>
            <a:spLocks/>
          </p:cNvSpPr>
          <p:nvPr/>
        </p:nvSpPr>
        <p:spPr bwMode="auto">
          <a:xfrm>
            <a:off x="3522663" y="2286000"/>
            <a:ext cx="1125537" cy="76200"/>
          </a:xfrm>
          <a:custGeom>
            <a:avLst/>
            <a:gdLst>
              <a:gd name="T0" fmla="*/ 1124954 w 796758"/>
              <a:gd name="T1" fmla="*/ 76200 h 76200"/>
              <a:gd name="T2" fmla="*/ 0 w 796758"/>
              <a:gd name="T3" fmla="*/ 76200 h 76200"/>
              <a:gd name="T4" fmla="*/ 0 60000 65536"/>
              <a:gd name="T5" fmla="*/ 0 60000 65536"/>
            </a:gdLst>
            <a:ahLst/>
            <a:cxnLst>
              <a:cxn ang="T4">
                <a:pos x="T0" y="T1"/>
              </a:cxn>
              <a:cxn ang="T5">
                <a:pos x="T2" y="T3"/>
              </a:cxn>
            </a:cxnLst>
            <a:rect l="0" t="0" r="r" b="b"/>
            <a:pathLst>
              <a:path w="796758" h="76200">
                <a:moveTo>
                  <a:pt x="796758" y="0"/>
                </a:moveTo>
                <a:lnTo>
                  <a:pt x="0" y="0"/>
                </a:lnTo>
              </a:path>
            </a:pathLst>
          </a:custGeom>
          <a:noFill/>
          <a:ln w="38100">
            <a:solidFill>
              <a:schemeClr val="hlink"/>
            </a:solidFill>
            <a:round/>
            <a:headEnd type="none" w="med" len="sm"/>
            <a:tailEnd type="arrow" w="med" len="sm"/>
          </a:ln>
        </p:spPr>
        <p:txBody>
          <a:bodyPr wrap="none" lIns="0" tIns="0" rIns="0" bIns="0" anchor="ctr"/>
          <a:lstStyle/>
          <a:p>
            <a:endParaRPr lang="en-US"/>
          </a:p>
        </p:txBody>
      </p:sp>
      <p:pic>
        <p:nvPicPr>
          <p:cNvPr id="43035" name="Picture 1" descr="C:\Users\User\Desktop\Dog &amp; Pony Show\Juniper\Juniper Template NEW\Juniper Icon Library PNGs\Workstation Male Back.png"/>
          <p:cNvPicPr>
            <a:picLocks noChangeAspect="1" noChangeArrowheads="1"/>
          </p:cNvPicPr>
          <p:nvPr/>
        </p:nvPicPr>
        <p:blipFill>
          <a:blip r:embed="rId7" cstate="print"/>
          <a:srcRect/>
          <a:stretch>
            <a:fillRect/>
          </a:stretch>
        </p:blipFill>
        <p:spPr bwMode="auto">
          <a:xfrm>
            <a:off x="4781550" y="1524000"/>
            <a:ext cx="757238" cy="638175"/>
          </a:xfrm>
          <a:prstGeom prst="rect">
            <a:avLst/>
          </a:prstGeom>
          <a:noFill/>
          <a:ln w="9525">
            <a:noFill/>
            <a:miter lim="800000"/>
            <a:headEnd/>
            <a:tailEnd/>
          </a:ln>
        </p:spPr>
      </p:pic>
      <p:sp>
        <p:nvSpPr>
          <p:cNvPr id="55" name="Freeform 54"/>
          <p:cNvSpPr>
            <a:spLocks/>
          </p:cNvSpPr>
          <p:nvPr/>
        </p:nvSpPr>
        <p:spPr bwMode="auto">
          <a:xfrm>
            <a:off x="3609975" y="2286000"/>
            <a:ext cx="752475" cy="1352550"/>
          </a:xfrm>
          <a:custGeom>
            <a:avLst/>
            <a:gdLst>
              <a:gd name="T0" fmla="*/ 752475 w 752475"/>
              <a:gd name="T1" fmla="*/ 0 h 1733550"/>
              <a:gd name="T2" fmla="*/ 752475 w 752475"/>
              <a:gd name="T3" fmla="*/ 1352550 h 1733550"/>
              <a:gd name="T4" fmla="*/ 0 w 752475"/>
              <a:gd name="T5" fmla="*/ 1352550 h 1733550"/>
              <a:gd name="T6" fmla="*/ 0 60000 65536"/>
              <a:gd name="T7" fmla="*/ 0 60000 65536"/>
              <a:gd name="T8" fmla="*/ 0 60000 65536"/>
            </a:gdLst>
            <a:ahLst/>
            <a:cxnLst>
              <a:cxn ang="T6">
                <a:pos x="T0" y="T1"/>
              </a:cxn>
              <a:cxn ang="T7">
                <a:pos x="T2" y="T3"/>
              </a:cxn>
              <a:cxn ang="T8">
                <a:pos x="T4" y="T5"/>
              </a:cxn>
            </a:cxnLst>
            <a:rect l="0" t="0" r="r" b="b"/>
            <a:pathLst>
              <a:path w="752475" h="1733550">
                <a:moveTo>
                  <a:pt x="752475" y="0"/>
                </a:moveTo>
                <a:lnTo>
                  <a:pt x="752475" y="1733550"/>
                </a:lnTo>
                <a:lnTo>
                  <a:pt x="0" y="1733550"/>
                </a:lnTo>
              </a:path>
            </a:pathLst>
          </a:custGeom>
          <a:noFill/>
          <a:ln w="38100">
            <a:solidFill>
              <a:schemeClr val="hlink"/>
            </a:solidFill>
            <a:round/>
            <a:headEnd type="none" w="med" len="sm"/>
            <a:tailEnd type="arrow" w="med" len="sm"/>
          </a:ln>
        </p:spPr>
        <p:txBody>
          <a:bodyPr wrap="none" lIns="0" tIns="0" rIns="0" bIns="0" anchor="ctr"/>
          <a:lstStyle/>
          <a:p>
            <a:endParaRPr lang="en-US"/>
          </a:p>
        </p:txBody>
      </p:sp>
      <p:sp>
        <p:nvSpPr>
          <p:cNvPr id="53" name="Rectangle 52"/>
          <p:cNvSpPr/>
          <p:nvPr/>
        </p:nvSpPr>
        <p:spPr>
          <a:xfrm>
            <a:off x="4038600" y="2057400"/>
            <a:ext cx="1143000" cy="411163"/>
          </a:xfrm>
          <a:prstGeom prst="rect">
            <a:avLst/>
          </a:prstGeom>
          <a:solidFill>
            <a:srgbClr val="5D87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Orchestration Tools</a:t>
            </a:r>
            <a:endParaRPr lang="en-US" sz="1200" dirty="0">
              <a:solidFill>
                <a:schemeClr val="bg1"/>
              </a:solidFill>
            </a:endParaRPr>
          </a:p>
        </p:txBody>
      </p:sp>
      <p:sp>
        <p:nvSpPr>
          <p:cNvPr id="94" name="Oval 93"/>
          <p:cNvSpPr/>
          <p:nvPr/>
        </p:nvSpPr>
        <p:spPr>
          <a:xfrm>
            <a:off x="4572000" y="24384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56" name="Oval 55"/>
          <p:cNvSpPr/>
          <p:nvPr/>
        </p:nvSpPr>
        <p:spPr>
          <a:xfrm>
            <a:off x="3276600" y="18288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59" name="Oval 58"/>
          <p:cNvSpPr/>
          <p:nvPr/>
        </p:nvSpPr>
        <p:spPr>
          <a:xfrm>
            <a:off x="1981200" y="18288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63" name="Oval 62"/>
          <p:cNvSpPr/>
          <p:nvPr/>
        </p:nvSpPr>
        <p:spPr>
          <a:xfrm>
            <a:off x="2667000" y="10668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43050" name="TextBox 73"/>
          <p:cNvSpPr txBox="1">
            <a:spLocks noChangeArrowheads="1"/>
          </p:cNvSpPr>
          <p:nvPr/>
        </p:nvSpPr>
        <p:spPr bwMode="auto">
          <a:xfrm>
            <a:off x="-247650" y="3492500"/>
            <a:ext cx="1524000" cy="277813"/>
          </a:xfrm>
          <a:prstGeom prst="rect">
            <a:avLst/>
          </a:prstGeom>
          <a:noFill/>
          <a:ln w="9525">
            <a:noFill/>
            <a:miter lim="800000"/>
            <a:headEnd/>
            <a:tailEnd/>
          </a:ln>
        </p:spPr>
        <p:txBody>
          <a:bodyPr>
            <a:spAutoFit/>
          </a:bodyPr>
          <a:lstStyle/>
          <a:p>
            <a:pPr algn="ctr"/>
            <a:r>
              <a:rPr lang="en-US" sz="1200" b="1" i="1">
                <a:solidFill>
                  <a:schemeClr val="accent1"/>
                </a:solidFill>
              </a:rPr>
              <a:t>Virtual n/w</a:t>
            </a:r>
          </a:p>
        </p:txBody>
      </p:sp>
      <p:sp>
        <p:nvSpPr>
          <p:cNvPr id="43051" name="TextBox 75"/>
          <p:cNvSpPr txBox="1">
            <a:spLocks noChangeArrowheads="1"/>
          </p:cNvSpPr>
          <p:nvPr/>
        </p:nvSpPr>
        <p:spPr bwMode="auto">
          <a:xfrm>
            <a:off x="-247650" y="1828800"/>
            <a:ext cx="1524000" cy="258763"/>
          </a:xfrm>
          <a:prstGeom prst="rect">
            <a:avLst/>
          </a:prstGeom>
          <a:noFill/>
          <a:ln w="9525">
            <a:noFill/>
            <a:miter lim="800000"/>
            <a:headEnd/>
            <a:tailEnd/>
          </a:ln>
        </p:spPr>
        <p:txBody>
          <a:bodyPr>
            <a:spAutoFit/>
          </a:bodyPr>
          <a:lstStyle/>
          <a:p>
            <a:pPr algn="ctr">
              <a:lnSpc>
                <a:spcPct val="90000"/>
              </a:lnSpc>
            </a:pPr>
            <a:r>
              <a:rPr lang="en-US" sz="1200" b="1" i="1">
                <a:solidFill>
                  <a:schemeClr val="accent1"/>
                </a:solidFill>
              </a:rPr>
              <a:t>Physical n/w</a:t>
            </a:r>
          </a:p>
        </p:txBody>
      </p:sp>
      <p:sp>
        <p:nvSpPr>
          <p:cNvPr id="81" name="Oval 80"/>
          <p:cNvSpPr/>
          <p:nvPr/>
        </p:nvSpPr>
        <p:spPr>
          <a:xfrm>
            <a:off x="2638425" y="3428431"/>
            <a:ext cx="384048" cy="382137"/>
          </a:xfrm>
          <a:prstGeom prst="ellipse">
            <a:avLst/>
          </a:prstGeom>
          <a:solidFill>
            <a:srgbClr val="932B0B"/>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b="1" dirty="0"/>
              <a:t>P</a:t>
            </a:r>
          </a:p>
        </p:txBody>
      </p:sp>
      <p:sp>
        <p:nvSpPr>
          <p:cNvPr id="82" name="Oval 81"/>
          <p:cNvSpPr/>
          <p:nvPr/>
        </p:nvSpPr>
        <p:spPr>
          <a:xfrm>
            <a:off x="1571625" y="3428431"/>
            <a:ext cx="384048" cy="382137"/>
          </a:xfrm>
          <a:prstGeom prst="ellipse">
            <a:avLst/>
          </a:prstGeom>
          <a:solidFill>
            <a:srgbClr val="932B0B"/>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b="1" dirty="0"/>
              <a:t>P</a:t>
            </a:r>
          </a:p>
        </p:txBody>
      </p:sp>
      <p:sp>
        <p:nvSpPr>
          <p:cNvPr id="83" name="Oval 82"/>
          <p:cNvSpPr/>
          <p:nvPr/>
        </p:nvSpPr>
        <p:spPr>
          <a:xfrm>
            <a:off x="895349" y="31242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84" name="Oval 83"/>
          <p:cNvSpPr/>
          <p:nvPr/>
        </p:nvSpPr>
        <p:spPr>
          <a:xfrm>
            <a:off x="3352799" y="3124200"/>
            <a:ext cx="381000" cy="381000"/>
          </a:xfrm>
          <a:prstGeom prst="ellipse">
            <a:avLst/>
          </a:prstGeom>
          <a:solidFill>
            <a:srgbClr val="2F5376"/>
          </a:solidFill>
          <a:ln w="28575">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A</a:t>
            </a:r>
          </a:p>
        </p:txBody>
      </p:sp>
      <p:sp>
        <p:nvSpPr>
          <p:cNvPr id="86" name="Rectangle 85"/>
          <p:cNvSpPr/>
          <p:nvPr/>
        </p:nvSpPr>
        <p:spPr>
          <a:xfrm>
            <a:off x="781050" y="3886200"/>
            <a:ext cx="506413" cy="44132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3065" name="Group 142"/>
          <p:cNvGrpSpPr>
            <a:grpSpLocks/>
          </p:cNvGrpSpPr>
          <p:nvPr/>
        </p:nvGrpSpPr>
        <p:grpSpPr bwMode="auto">
          <a:xfrm>
            <a:off x="1143000" y="4049713"/>
            <a:ext cx="669925" cy="539750"/>
            <a:chOff x="4373117" y="3733800"/>
            <a:chExt cx="901486" cy="695325"/>
          </a:xfrm>
        </p:grpSpPr>
        <p:pic>
          <p:nvPicPr>
            <p:cNvPr id="43069"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4307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pic>
          <p:nvPicPr>
            <p:cNvPr id="43071" name="Picture 75" descr="Server 1.png"/>
            <p:cNvPicPr>
              <a:picLocks noChangeAspect="1"/>
            </p:cNvPicPr>
            <p:nvPr/>
          </p:nvPicPr>
          <p:blipFill>
            <a:blip r:embed="rId6" cstate="print"/>
            <a:srcRect/>
            <a:stretch>
              <a:fillRect/>
            </a:stretch>
          </p:blipFill>
          <p:spPr bwMode="auto">
            <a:xfrm>
              <a:off x="4872965" y="3733800"/>
              <a:ext cx="401638" cy="695325"/>
            </a:xfrm>
            <a:prstGeom prst="rect">
              <a:avLst/>
            </a:prstGeom>
            <a:noFill/>
            <a:ln w="9525">
              <a:noFill/>
              <a:miter lim="800000"/>
              <a:headEnd/>
              <a:tailEnd/>
            </a:ln>
          </p:spPr>
        </p:pic>
        <p:sp>
          <p:nvSpPr>
            <p:cNvPr id="43072" name="TextBox 59"/>
            <p:cNvSpPr txBox="1">
              <a:spLocks noChangeArrowheads="1"/>
            </p:cNvSpPr>
            <p:nvPr/>
          </p:nvSpPr>
          <p:spPr bwMode="auto">
            <a:xfrm>
              <a:off x="4892808" y="3946525"/>
              <a:ext cx="361951" cy="244476"/>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grpSp>
        <p:nvGrpSpPr>
          <p:cNvPr id="6" name="Group 146"/>
          <p:cNvGrpSpPr>
            <a:grpSpLocks/>
          </p:cNvGrpSpPr>
          <p:nvPr/>
        </p:nvGrpSpPr>
        <p:grpSpPr bwMode="auto">
          <a:xfrm>
            <a:off x="752475" y="4049713"/>
            <a:ext cx="315913" cy="539750"/>
            <a:chOff x="4373117" y="3733800"/>
            <a:chExt cx="401638" cy="695325"/>
          </a:xfrm>
        </p:grpSpPr>
        <p:pic>
          <p:nvPicPr>
            <p:cNvPr id="43067" name="Picture 75" descr="Server 1.png"/>
            <p:cNvPicPr>
              <a:picLocks noChangeAspect="1"/>
            </p:cNvPicPr>
            <p:nvPr/>
          </p:nvPicPr>
          <p:blipFill>
            <a:blip r:embed="rId6" cstate="print"/>
            <a:srcRect/>
            <a:stretch>
              <a:fillRect/>
            </a:stretch>
          </p:blipFill>
          <p:spPr bwMode="auto">
            <a:xfrm>
              <a:off x="4373117" y="3733800"/>
              <a:ext cx="401638" cy="695325"/>
            </a:xfrm>
            <a:prstGeom prst="rect">
              <a:avLst/>
            </a:prstGeom>
            <a:noFill/>
            <a:ln w="9525">
              <a:noFill/>
              <a:miter lim="800000"/>
              <a:headEnd/>
              <a:tailEnd/>
            </a:ln>
          </p:spPr>
        </p:pic>
        <p:sp>
          <p:nvSpPr>
            <p:cNvPr id="43068" name="TextBox 6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76878">
                                            <p:txEl>
                                              <p:pRg st="0" end="0"/>
                                            </p:txEl>
                                          </p:spTgt>
                                        </p:tgtEl>
                                        <p:attrNameLst>
                                          <p:attrName>style.visibility</p:attrName>
                                        </p:attrNameLst>
                                      </p:cBhvr>
                                      <p:to>
                                        <p:strVal val="visible"/>
                                      </p:to>
                                    </p:set>
                                    <p:animEffect transition="in" filter="wipe(left)">
                                      <p:cBhvr>
                                        <p:cTn id="7" dur="1000"/>
                                        <p:tgtEl>
                                          <p:spTgt spid="676878">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16"/>
                                        </p:tgtEl>
                                        <p:attrNameLst>
                                          <p:attrName>style.visibility</p:attrName>
                                        </p:attrNameLst>
                                      </p:cBhvr>
                                      <p:to>
                                        <p:strVal val="visible"/>
                                      </p:to>
                                    </p:set>
                                    <p:animEffect transition="in" filter="wipe(right)">
                                      <p:cBhvr>
                                        <p:cTn id="10" dur="500"/>
                                        <p:tgtEl>
                                          <p:spTgt spid="11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ipe(up)">
                                      <p:cBhvr>
                                        <p:cTn id="13" dur="500"/>
                                        <p:tgtEl>
                                          <p:spTgt spid="55"/>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98"/>
                                        </p:tgtEl>
                                        <p:attrNameLst>
                                          <p:attrName>style.visibility</p:attrName>
                                        </p:attrNameLst>
                                      </p:cBhvr>
                                      <p:to>
                                        <p:strVal val="visible"/>
                                      </p:to>
                                    </p:set>
                                    <p:animEffect transition="in" filter="wipe(up)">
                                      <p:cBhvr>
                                        <p:cTn id="16" dur="2000"/>
                                        <p:tgtEl>
                                          <p:spTgt spid="9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76878">
                                            <p:txEl>
                                              <p:pRg st="1" end="1"/>
                                            </p:txEl>
                                          </p:spTgt>
                                        </p:tgtEl>
                                        <p:attrNameLst>
                                          <p:attrName>style.visibility</p:attrName>
                                        </p:attrNameLst>
                                      </p:cBhvr>
                                      <p:to>
                                        <p:strVal val="visible"/>
                                      </p:to>
                                    </p:set>
                                    <p:animEffect transition="in" filter="wipe(left)">
                                      <p:cBhvr>
                                        <p:cTn id="21" dur="1000"/>
                                        <p:tgtEl>
                                          <p:spTgt spid="676878">
                                            <p:txEl>
                                              <p:pRg st="1" end="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4"/>
                                        </p:tgtEl>
                                        <p:attrNameLst>
                                          <p:attrName>style.visibility</p:attrName>
                                        </p:attrNameLst>
                                      </p:cBhvr>
                                      <p:to>
                                        <p:strVal val="visible"/>
                                      </p:to>
                                    </p:set>
                                    <p:animEffect transition="in" filter="fade">
                                      <p:cBhvr>
                                        <p:cTn id="24" dur="1000"/>
                                        <p:tgtEl>
                                          <p:spTgt spid="94"/>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56"/>
                                        </p:tgtEl>
                                        <p:attrNameLst>
                                          <p:attrName>style.visibility</p:attrName>
                                        </p:attrNameLst>
                                      </p:cBhvr>
                                      <p:to>
                                        <p:strVal val="visible"/>
                                      </p:to>
                                    </p:set>
                                    <p:animEffect transition="in" filter="fade">
                                      <p:cBhvr>
                                        <p:cTn id="28" dur="500"/>
                                        <p:tgtEl>
                                          <p:spTgt spid="56"/>
                                        </p:tgtEl>
                                      </p:cBhvr>
                                    </p:animEffect>
                                  </p:childTnLst>
                                </p:cTn>
                              </p:par>
                            </p:childTnLst>
                          </p:cTn>
                        </p:par>
                        <p:par>
                          <p:cTn id="29" fill="hold">
                            <p:stCondLst>
                              <p:cond delay="1500"/>
                            </p:stCondLst>
                            <p:childTnLst>
                              <p:par>
                                <p:cTn id="30" presetID="10" presetClass="entr" presetSubtype="0" fill="hold" nodeType="afterEffect">
                                  <p:stCondLst>
                                    <p:cond delay="0"/>
                                  </p:stCondLst>
                                  <p:childTnLst>
                                    <p:set>
                                      <p:cBhvr>
                                        <p:cTn id="31" dur="1" fill="hold">
                                          <p:stCondLst>
                                            <p:cond delay="0"/>
                                          </p:stCondLst>
                                        </p:cTn>
                                        <p:tgtEl>
                                          <p:spTgt spid="59"/>
                                        </p:tgtEl>
                                        <p:attrNameLst>
                                          <p:attrName>style.visibility</p:attrName>
                                        </p:attrNameLst>
                                      </p:cBhvr>
                                      <p:to>
                                        <p:strVal val="visible"/>
                                      </p:to>
                                    </p:set>
                                    <p:animEffect transition="in" filter="fade">
                                      <p:cBhvr>
                                        <p:cTn id="32" dur="500"/>
                                        <p:tgtEl>
                                          <p:spTgt spid="59"/>
                                        </p:tgtEl>
                                      </p:cBhvr>
                                    </p:animEffect>
                                  </p:childTnLst>
                                </p:cTn>
                              </p:par>
                            </p:childTnLst>
                          </p:cTn>
                        </p:par>
                        <p:par>
                          <p:cTn id="33" fill="hold">
                            <p:stCondLst>
                              <p:cond delay="2000"/>
                            </p:stCondLst>
                            <p:childTnLst>
                              <p:par>
                                <p:cTn id="34" presetID="10" presetClass="entr" presetSubtype="0" fill="hold"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500"/>
                                        <p:tgtEl>
                                          <p:spTgt spid="6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676878">
                                            <p:txEl>
                                              <p:pRg st="2" end="2"/>
                                            </p:txEl>
                                          </p:spTgt>
                                        </p:tgtEl>
                                        <p:attrNameLst>
                                          <p:attrName>style.visibility</p:attrName>
                                        </p:attrNameLst>
                                      </p:cBhvr>
                                      <p:to>
                                        <p:strVal val="visible"/>
                                      </p:to>
                                    </p:set>
                                    <p:animEffect transition="in" filter="wipe(left)">
                                      <p:cBhvr>
                                        <p:cTn id="41" dur="1000"/>
                                        <p:tgtEl>
                                          <p:spTgt spid="676878">
                                            <p:txEl>
                                              <p:pRg st="2" end="2"/>
                                            </p:txEl>
                                          </p:spTgt>
                                        </p:tgtEl>
                                      </p:cBhvr>
                                    </p:animEffect>
                                  </p:childTnLst>
                                </p:cTn>
                              </p:par>
                              <p:par>
                                <p:cTn id="42" presetID="0" presetClass="path" presetSubtype="0" accel="50000" decel="50000" fill="hold" nodeType="withEffect">
                                  <p:stCondLst>
                                    <p:cond delay="0"/>
                                  </p:stCondLst>
                                  <p:childTnLst>
                                    <p:animMotion origin="layout" path="M -0.00052 -0.00069 L -0.00156 -0.05764 L 0.04219 -0.05903 L 0.04115 -0.34792 L 0.14219 -0.34653 L 0.1401 -0.4118 L 0.17031 -0.4118 L 0.17135 -0.33819 L 0.25885 -0.33819 L 0.25781 -0.05486 L 0.30365 -0.05764 L 0.30365 0.00046 " pathEditMode="relative" rAng="0" ptsTypes="AAAAAAAAAAAA">
                                      <p:cBhvr>
                                        <p:cTn id="43" dur="5000" fill="hold"/>
                                        <p:tgtEl>
                                          <p:spTgt spid="6"/>
                                        </p:tgtEl>
                                        <p:attrNameLst>
                                          <p:attrName>ppt_x</p:attrName>
                                          <p:attrName>ppt_y</p:attrName>
                                        </p:attrNameLst>
                                      </p:cBhvr>
                                      <p:rCtr x="152" y="-205"/>
                                    </p:animMotion>
                                  </p:childTnLst>
                                </p:cTn>
                              </p:par>
                              <p:par>
                                <p:cTn id="44" presetID="10" presetClass="entr" presetSubtype="0" fill="hold" grpId="0" nodeType="withEffect">
                                  <p:stCondLst>
                                    <p:cond delay="0"/>
                                  </p:stCondLst>
                                  <p:childTnLst>
                                    <p:set>
                                      <p:cBhvr>
                                        <p:cTn id="45" dur="1" fill="hold">
                                          <p:stCondLst>
                                            <p:cond delay="0"/>
                                          </p:stCondLst>
                                        </p:cTn>
                                        <p:tgtEl>
                                          <p:spTgt spid="86"/>
                                        </p:tgtEl>
                                        <p:attrNameLst>
                                          <p:attrName>style.visibility</p:attrName>
                                        </p:attrNameLst>
                                      </p:cBhvr>
                                      <p:to>
                                        <p:strVal val="visible"/>
                                      </p:to>
                                    </p:set>
                                    <p:animEffect transition="in" filter="fade">
                                      <p:cBhvr>
                                        <p:cTn id="46" dur="1000"/>
                                        <p:tgtEl>
                                          <p:spTgt spid="86"/>
                                        </p:tgtEl>
                                      </p:cBhvr>
                                    </p:animEffect>
                                  </p:childTnLst>
                                </p:cTn>
                              </p:par>
                            </p:childTnLst>
                          </p:cTn>
                        </p:par>
                        <p:par>
                          <p:cTn id="47" fill="hold">
                            <p:stCondLst>
                              <p:cond delay="5000"/>
                            </p:stCondLst>
                            <p:childTnLst>
                              <p:par>
                                <p:cTn id="48" presetID="10" presetClass="entr" presetSubtype="0" fill="hold" nodeType="afterEffect">
                                  <p:stCondLst>
                                    <p:cond delay="0"/>
                                  </p:stCondLst>
                                  <p:childTnLst>
                                    <p:set>
                                      <p:cBhvr>
                                        <p:cTn id="49" dur="1" fill="hold">
                                          <p:stCondLst>
                                            <p:cond delay="0"/>
                                          </p:stCondLst>
                                        </p:cTn>
                                        <p:tgtEl>
                                          <p:spTgt spid="87"/>
                                        </p:tgtEl>
                                        <p:attrNameLst>
                                          <p:attrName>style.visibility</p:attrName>
                                        </p:attrNameLst>
                                      </p:cBhvr>
                                      <p:to>
                                        <p:strVal val="visible"/>
                                      </p:to>
                                    </p:set>
                                    <p:animEffect transition="in" filter="fade">
                                      <p:cBhvr>
                                        <p:cTn id="50" dur="1000"/>
                                        <p:tgtEl>
                                          <p:spTgt spid="8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676878">
                                            <p:txEl>
                                              <p:pRg st="3" end="3"/>
                                            </p:txEl>
                                          </p:spTgt>
                                        </p:tgtEl>
                                        <p:attrNameLst>
                                          <p:attrName>style.visibility</p:attrName>
                                        </p:attrNameLst>
                                      </p:cBhvr>
                                      <p:to>
                                        <p:strVal val="visible"/>
                                      </p:to>
                                    </p:set>
                                    <p:animEffect transition="in" filter="wipe(left)">
                                      <p:cBhvr>
                                        <p:cTn id="55" dur="1000"/>
                                        <p:tgtEl>
                                          <p:spTgt spid="676878">
                                            <p:txEl>
                                              <p:pRg st="3" end="3"/>
                                            </p:txEl>
                                          </p:spTgt>
                                        </p:tgtEl>
                                      </p:cBhvr>
                                    </p:animEffect>
                                  </p:childTnLst>
                                </p:cTn>
                              </p:par>
                            </p:childTnLst>
                          </p:cTn>
                        </p:par>
                        <p:par>
                          <p:cTn id="56" fill="hold">
                            <p:stCondLst>
                              <p:cond delay="1000"/>
                            </p:stCondLst>
                            <p:childTnLst>
                              <p:par>
                                <p:cTn id="57" presetID="10" presetClass="exit" presetSubtype="0" fill="hold" nodeType="afterEffect">
                                  <p:stCondLst>
                                    <p:cond delay="0"/>
                                  </p:stCondLst>
                                  <p:childTnLst>
                                    <p:animEffect transition="out" filter="fade">
                                      <p:cBhvr>
                                        <p:cTn id="58" dur="1000"/>
                                        <p:tgtEl>
                                          <p:spTgt spid="81"/>
                                        </p:tgtEl>
                                      </p:cBhvr>
                                    </p:animEffect>
                                    <p:set>
                                      <p:cBhvr>
                                        <p:cTn id="59" dur="1" fill="hold">
                                          <p:stCondLst>
                                            <p:cond delay="999"/>
                                          </p:stCondLst>
                                        </p:cTn>
                                        <p:tgtEl>
                                          <p:spTgt spid="81"/>
                                        </p:tgtEl>
                                        <p:attrNameLst>
                                          <p:attrName>style.visibility</p:attrName>
                                        </p:attrNameLst>
                                      </p:cBhvr>
                                      <p:to>
                                        <p:strVal val="hidden"/>
                                      </p:to>
                                    </p:set>
                                  </p:childTnLst>
                                </p:cTn>
                              </p:par>
                              <p:par>
                                <p:cTn id="60" presetID="10" presetClass="exit" presetSubtype="0" fill="hold" nodeType="withEffect">
                                  <p:stCondLst>
                                    <p:cond delay="0"/>
                                  </p:stCondLst>
                                  <p:childTnLst>
                                    <p:animEffect transition="out" filter="fade">
                                      <p:cBhvr>
                                        <p:cTn id="61" dur="1000"/>
                                        <p:tgtEl>
                                          <p:spTgt spid="82"/>
                                        </p:tgtEl>
                                      </p:cBhvr>
                                    </p:animEffect>
                                    <p:set>
                                      <p:cBhvr>
                                        <p:cTn id="62" dur="1" fill="hold">
                                          <p:stCondLst>
                                            <p:cond delay="999"/>
                                          </p:stCondLst>
                                        </p:cTn>
                                        <p:tgtEl>
                                          <p:spTgt spid="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116" grpId="0" animBg="1"/>
      <p:bldP spid="55" grpId="0" animBg="1"/>
      <p:bldP spid="8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309563"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4" name="Rectangle 323"/>
          <p:cNvSpPr/>
          <p:nvPr/>
        </p:nvSpPr>
        <p:spPr>
          <a:xfrm>
            <a:off x="238125"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rPr dirty="0" smtClean="0"/>
              <a:t>security</a:t>
            </a:r>
            <a:endParaRPr dirty="0"/>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6" name="Rectangle 325"/>
          <p:cNvSpPr/>
          <p:nvPr/>
        </p:nvSpPr>
        <p:spPr>
          <a:xfrm>
            <a:off x="-66675" y="4419600"/>
            <a:ext cx="2819400"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4" name="Rectangle 333"/>
          <p:cNvSpPr/>
          <p:nvPr/>
        </p:nvSpPr>
        <p:spPr>
          <a:xfrm>
            <a:off x="6705600"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320" name="Rectangle 319"/>
          <p:cNvSpPr/>
          <p:nvPr/>
        </p:nvSpPr>
        <p:spPr>
          <a:xfrm>
            <a:off x="-66675" y="3254375"/>
            <a:ext cx="2819400"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
        <p:nvSpPr>
          <p:cNvPr id="282" name="Rectangle 281"/>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 name="Rectangle 334"/>
          <p:cNvSpPr/>
          <p:nvPr/>
        </p:nvSpPr>
        <p:spPr>
          <a:xfrm>
            <a:off x="6553200" y="4486275"/>
            <a:ext cx="2514600" cy="687388"/>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1000"/>
                                        <p:tgtEl>
                                          <p:spTgt spid="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2"/>
                                        </p:tgtEl>
                                        <p:attrNameLst>
                                          <p:attrName>style.visibility</p:attrName>
                                        </p:attrNameLst>
                                      </p:cBhvr>
                                      <p:to>
                                        <p:strVal val="visible"/>
                                      </p:to>
                                    </p:set>
                                    <p:animEffect transition="in" filter="fade">
                                      <p:cBhvr>
                                        <p:cTn id="10" dur="1000"/>
                                        <p:tgtEl>
                                          <p:spTgt spid="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 grpId="0" animBg="1"/>
      <p:bldP spid="3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39"/>
          <p:cNvGrpSpPr>
            <a:grpSpLocks/>
          </p:cNvGrpSpPr>
          <p:nvPr/>
        </p:nvGrpSpPr>
        <p:grpSpPr bwMode="auto">
          <a:xfrm>
            <a:off x="4845050" y="1100138"/>
            <a:ext cx="3495675" cy="4973637"/>
            <a:chOff x="909013" y="1099863"/>
            <a:chExt cx="3185189" cy="4973766"/>
          </a:xfrm>
        </p:grpSpPr>
        <p:sp>
          <p:nvSpPr>
            <p:cNvPr id="41" name="AutoShape 48"/>
            <p:cNvSpPr>
              <a:spLocks noChangeArrowheads="1"/>
            </p:cNvSpPr>
            <p:nvPr/>
          </p:nvSpPr>
          <p:spPr bwMode="auto">
            <a:xfrm>
              <a:off x="909013" y="1110975"/>
              <a:ext cx="3185189" cy="4962654"/>
            </a:xfrm>
            <a:prstGeom prst="roundRect">
              <a:avLst>
                <a:gd name="adj" fmla="val 0"/>
              </a:avLst>
            </a:prstGeom>
            <a:solidFill>
              <a:srgbClr val="E8E8E8"/>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42" name="AutoShape 48"/>
            <p:cNvSpPr>
              <a:spLocks noChangeArrowheads="1"/>
            </p:cNvSpPr>
            <p:nvPr/>
          </p:nvSpPr>
          <p:spPr bwMode="auto">
            <a:xfrm>
              <a:off x="909013" y="1099863"/>
              <a:ext cx="3185189" cy="422286"/>
            </a:xfrm>
            <a:prstGeom prst="roundRect">
              <a:avLst>
                <a:gd name="adj" fmla="val 0"/>
              </a:avLst>
            </a:prstGeom>
            <a:solidFill>
              <a:srgbClr val="2F5376"/>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43" name="Rectangle 33"/>
            <p:cNvSpPr>
              <a:spLocks noChangeArrowheads="1"/>
            </p:cNvSpPr>
            <p:nvPr/>
          </p:nvSpPr>
          <p:spPr bwMode="auto">
            <a:xfrm>
              <a:off x="1036305" y="1131614"/>
              <a:ext cx="2930605" cy="338146"/>
            </a:xfrm>
            <a:prstGeom prst="rect">
              <a:avLst/>
            </a:prstGeom>
            <a:noFill/>
            <a:ln w="9525" algn="ctr">
              <a:noFill/>
              <a:miter lim="800000"/>
              <a:headEnd/>
              <a:tailEnd/>
            </a:ln>
            <a:effectLst>
              <a:prstShdw prst="shdw17" dist="17961" dir="2700000">
                <a:schemeClr val="accent1">
                  <a:gamma/>
                  <a:shade val="60000"/>
                  <a:invGamma/>
                </a:schemeClr>
              </a:prstShdw>
            </a:effectLst>
          </p:spPr>
          <p:txBody>
            <a:bodyPr anchor="ctr"/>
            <a:lstStyle/>
            <a:p>
              <a:pPr algn="ctr" fontAlgn="auto">
                <a:spcBef>
                  <a:spcPts val="0"/>
                </a:spcBef>
                <a:spcAft>
                  <a:spcPts val="0"/>
                </a:spcAft>
                <a:defRPr/>
              </a:pPr>
              <a:r>
                <a:rPr lang="en-US" sz="1600" b="1" dirty="0">
                  <a:solidFill>
                    <a:schemeClr val="bg1"/>
                  </a:solidFill>
                  <a:latin typeface="+mn-lt"/>
                  <a:cs typeface="+mn-cs"/>
                </a:rPr>
                <a:t>VIRTUAL NETWORK</a:t>
              </a:r>
            </a:p>
          </p:txBody>
        </p:sp>
      </p:grpSp>
      <p:sp>
        <p:nvSpPr>
          <p:cNvPr id="39" name="Rectangle 38"/>
          <p:cNvSpPr/>
          <p:nvPr/>
        </p:nvSpPr>
        <p:spPr>
          <a:xfrm>
            <a:off x="5200650" y="1676400"/>
            <a:ext cx="2819400" cy="2590800"/>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0243" name="Title 4"/>
          <p:cNvSpPr>
            <a:spLocks noGrp="1"/>
          </p:cNvSpPr>
          <p:nvPr>
            <p:ph type="title"/>
          </p:nvPr>
        </p:nvSpPr>
        <p:spPr/>
        <p:txBody>
          <a:bodyPr/>
          <a:lstStyle/>
          <a:p>
            <a:pPr>
              <a:defRPr/>
            </a:pPr>
            <a:r>
              <a:rPr dirty="0"/>
              <a:t>Security Implications of Virtual servers</a:t>
            </a:r>
          </a:p>
        </p:txBody>
      </p:sp>
      <p:grpSp>
        <p:nvGrpSpPr>
          <p:cNvPr id="47109" name="Group 38"/>
          <p:cNvGrpSpPr>
            <a:grpSpLocks/>
          </p:cNvGrpSpPr>
          <p:nvPr/>
        </p:nvGrpSpPr>
        <p:grpSpPr bwMode="auto">
          <a:xfrm>
            <a:off x="765175" y="1100138"/>
            <a:ext cx="3497263" cy="4973637"/>
            <a:chOff x="907843" y="1099863"/>
            <a:chExt cx="3186636" cy="4973766"/>
          </a:xfrm>
        </p:grpSpPr>
        <p:sp>
          <p:nvSpPr>
            <p:cNvPr id="35" name="AutoShape 48"/>
            <p:cNvSpPr>
              <a:spLocks noChangeArrowheads="1"/>
            </p:cNvSpPr>
            <p:nvPr/>
          </p:nvSpPr>
          <p:spPr bwMode="auto">
            <a:xfrm>
              <a:off x="907843" y="1110975"/>
              <a:ext cx="3186636" cy="4962654"/>
            </a:xfrm>
            <a:prstGeom prst="roundRect">
              <a:avLst>
                <a:gd name="adj" fmla="val 0"/>
              </a:avLst>
            </a:prstGeom>
            <a:solidFill>
              <a:srgbClr val="E8E8E8"/>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36" name="AutoShape 48"/>
            <p:cNvSpPr>
              <a:spLocks noChangeArrowheads="1"/>
            </p:cNvSpPr>
            <p:nvPr/>
          </p:nvSpPr>
          <p:spPr bwMode="auto">
            <a:xfrm>
              <a:off x="907843" y="1099863"/>
              <a:ext cx="3186636" cy="422286"/>
            </a:xfrm>
            <a:prstGeom prst="roundRect">
              <a:avLst>
                <a:gd name="adj" fmla="val 0"/>
              </a:avLst>
            </a:prstGeom>
            <a:solidFill>
              <a:srgbClr val="2F5376"/>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37" name="Rectangle 33"/>
            <p:cNvSpPr>
              <a:spLocks noChangeArrowheads="1"/>
            </p:cNvSpPr>
            <p:nvPr/>
          </p:nvSpPr>
          <p:spPr bwMode="auto">
            <a:xfrm>
              <a:off x="1035135" y="1131614"/>
              <a:ext cx="2932052" cy="338146"/>
            </a:xfrm>
            <a:prstGeom prst="rect">
              <a:avLst/>
            </a:prstGeom>
            <a:noFill/>
            <a:ln w="9525" algn="ctr">
              <a:noFill/>
              <a:miter lim="800000"/>
              <a:headEnd/>
              <a:tailEnd/>
            </a:ln>
            <a:effectLst>
              <a:prstShdw prst="shdw17" dist="17961" dir="2700000">
                <a:schemeClr val="accent1">
                  <a:gamma/>
                  <a:shade val="60000"/>
                  <a:invGamma/>
                </a:schemeClr>
              </a:prstShdw>
            </a:effectLst>
          </p:spPr>
          <p:txBody>
            <a:bodyPr anchor="ctr"/>
            <a:lstStyle/>
            <a:p>
              <a:pPr algn="ctr" fontAlgn="auto">
                <a:spcBef>
                  <a:spcPts val="0"/>
                </a:spcBef>
                <a:spcAft>
                  <a:spcPts val="0"/>
                </a:spcAft>
                <a:defRPr/>
              </a:pPr>
              <a:r>
                <a:rPr lang="en-US" sz="1600" b="1" dirty="0">
                  <a:solidFill>
                    <a:schemeClr val="bg1"/>
                  </a:solidFill>
                  <a:latin typeface="+mn-lt"/>
                  <a:cs typeface="+mn-cs"/>
                </a:rPr>
                <a:t>PHYSICAL NETWORK</a:t>
              </a:r>
            </a:p>
          </p:txBody>
        </p:sp>
      </p:grpSp>
      <p:cxnSp>
        <p:nvCxnSpPr>
          <p:cNvPr id="52" name="Straight Connector 51"/>
          <p:cNvCxnSpPr/>
          <p:nvPr/>
        </p:nvCxnSpPr>
        <p:spPr bwMode="auto">
          <a:xfrm rot="5400000">
            <a:off x="5249069" y="2782094"/>
            <a:ext cx="962025"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auto">
          <a:xfrm rot="5400000">
            <a:off x="7015956" y="2782094"/>
            <a:ext cx="9620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7112" name="Picture 44" descr="Server 1.png"/>
          <p:cNvPicPr>
            <a:picLocks noChangeAspect="1"/>
          </p:cNvPicPr>
          <p:nvPr/>
        </p:nvPicPr>
        <p:blipFill>
          <a:blip r:embed="rId3" cstate="print"/>
          <a:srcRect/>
          <a:stretch>
            <a:fillRect/>
          </a:stretch>
        </p:blipFill>
        <p:spPr bwMode="auto">
          <a:xfrm>
            <a:off x="5472113" y="1997075"/>
            <a:ext cx="503237" cy="871538"/>
          </a:xfrm>
          <a:prstGeom prst="rect">
            <a:avLst/>
          </a:prstGeom>
          <a:noFill/>
          <a:ln w="9525">
            <a:noFill/>
            <a:miter lim="800000"/>
            <a:headEnd/>
            <a:tailEnd/>
          </a:ln>
        </p:spPr>
      </p:pic>
      <p:pic>
        <p:nvPicPr>
          <p:cNvPr id="47113" name="Picture 46" descr="Server 1.png"/>
          <p:cNvPicPr>
            <a:picLocks noChangeAspect="1"/>
          </p:cNvPicPr>
          <p:nvPr/>
        </p:nvPicPr>
        <p:blipFill>
          <a:blip r:embed="rId3" cstate="print"/>
          <a:srcRect/>
          <a:stretch>
            <a:fillRect/>
          </a:stretch>
        </p:blipFill>
        <p:spPr bwMode="auto">
          <a:xfrm>
            <a:off x="7234238" y="1997075"/>
            <a:ext cx="504825" cy="871538"/>
          </a:xfrm>
          <a:prstGeom prst="rect">
            <a:avLst/>
          </a:prstGeom>
          <a:noFill/>
          <a:ln w="9525">
            <a:noFill/>
            <a:miter lim="800000"/>
            <a:headEnd/>
            <a:tailEnd/>
          </a:ln>
        </p:spPr>
      </p:pic>
      <p:sp>
        <p:nvSpPr>
          <p:cNvPr id="47114" name="TextBox 120"/>
          <p:cNvSpPr txBox="1">
            <a:spLocks noChangeArrowheads="1"/>
          </p:cNvSpPr>
          <p:nvPr/>
        </p:nvSpPr>
        <p:spPr bwMode="auto">
          <a:xfrm rot="5400000">
            <a:off x="7696201" y="2859087"/>
            <a:ext cx="876300" cy="276225"/>
          </a:xfrm>
          <a:prstGeom prst="rect">
            <a:avLst/>
          </a:prstGeom>
          <a:noFill/>
          <a:ln w="9525">
            <a:noFill/>
            <a:miter lim="800000"/>
            <a:headEnd/>
            <a:tailEnd/>
          </a:ln>
        </p:spPr>
        <p:txBody>
          <a:bodyPr wrap="none">
            <a:spAutoFit/>
          </a:bodyPr>
          <a:lstStyle/>
          <a:p>
            <a:r>
              <a:rPr lang="en-US" sz="1200" b="1"/>
              <a:t>ESX Host</a:t>
            </a:r>
          </a:p>
        </p:txBody>
      </p:sp>
      <p:pic>
        <p:nvPicPr>
          <p:cNvPr id="47115" name="Picture 63" descr="Firewall.png"/>
          <p:cNvPicPr>
            <a:picLocks noChangeAspect="1"/>
          </p:cNvPicPr>
          <p:nvPr/>
        </p:nvPicPr>
        <p:blipFill>
          <a:blip r:embed="rId4" cstate="print"/>
          <a:srcRect/>
          <a:stretch>
            <a:fillRect/>
          </a:stretch>
        </p:blipFill>
        <p:spPr bwMode="auto">
          <a:xfrm>
            <a:off x="6111875" y="4716463"/>
            <a:ext cx="949325" cy="749300"/>
          </a:xfrm>
          <a:prstGeom prst="rect">
            <a:avLst/>
          </a:prstGeom>
          <a:noFill/>
          <a:ln w="9525">
            <a:noFill/>
            <a:miter lim="800000"/>
            <a:headEnd/>
            <a:tailEnd/>
          </a:ln>
        </p:spPr>
      </p:pic>
      <p:sp>
        <p:nvSpPr>
          <p:cNvPr id="78" name="Rectangle 371"/>
          <p:cNvSpPr/>
          <p:nvPr/>
        </p:nvSpPr>
        <p:spPr bwMode="auto">
          <a:xfrm>
            <a:off x="4833938" y="5486400"/>
            <a:ext cx="3538537" cy="554038"/>
          </a:xfrm>
          <a:prstGeom prst="roundRect">
            <a:avLst>
              <a:gd name="adj" fmla="val 1673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ts val="1700"/>
              </a:lnSpc>
              <a:spcBef>
                <a:spcPts val="0"/>
              </a:spcBef>
              <a:spcAft>
                <a:spcPts val="0"/>
              </a:spcAft>
              <a:defRPr/>
            </a:pPr>
            <a:r>
              <a:rPr lang="en-US" sz="1600" dirty="0">
                <a:solidFill>
                  <a:schemeClr val="tx1"/>
                </a:solidFill>
              </a:rPr>
              <a:t>Physical Security is “Blind” to</a:t>
            </a:r>
            <a:br>
              <a:rPr lang="en-US" sz="1600" dirty="0">
                <a:solidFill>
                  <a:schemeClr val="tx1"/>
                </a:solidFill>
              </a:rPr>
            </a:br>
            <a:r>
              <a:rPr lang="en-US" sz="1600" dirty="0">
                <a:solidFill>
                  <a:schemeClr val="tx1"/>
                </a:solidFill>
              </a:rPr>
              <a:t>Traffic Between Virtual Machines</a:t>
            </a:r>
          </a:p>
        </p:txBody>
      </p:sp>
      <p:sp>
        <p:nvSpPr>
          <p:cNvPr id="80" name="Rectangle 371"/>
          <p:cNvSpPr/>
          <p:nvPr/>
        </p:nvSpPr>
        <p:spPr bwMode="auto">
          <a:xfrm>
            <a:off x="747713" y="5486400"/>
            <a:ext cx="3538537" cy="554038"/>
          </a:xfrm>
          <a:prstGeom prst="roundRect">
            <a:avLst>
              <a:gd name="adj" fmla="val 1673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ts val="1700"/>
              </a:lnSpc>
              <a:spcBef>
                <a:spcPts val="0"/>
              </a:spcBef>
              <a:spcAft>
                <a:spcPts val="0"/>
              </a:spcAft>
              <a:defRPr/>
            </a:pPr>
            <a:r>
              <a:rPr lang="en-US" sz="1600" dirty="0">
                <a:solidFill>
                  <a:schemeClr val="tx1"/>
                </a:solidFill>
              </a:rPr>
              <a:t>Firewall/IPS Inspects</a:t>
            </a:r>
            <a:br>
              <a:rPr lang="en-US" sz="1600" dirty="0">
                <a:solidFill>
                  <a:schemeClr val="tx1"/>
                </a:solidFill>
              </a:rPr>
            </a:br>
            <a:r>
              <a:rPr lang="en-US" sz="1600" dirty="0">
                <a:solidFill>
                  <a:schemeClr val="tx1"/>
                </a:solidFill>
              </a:rPr>
              <a:t>All Traffic Between Servers</a:t>
            </a:r>
          </a:p>
        </p:txBody>
      </p:sp>
      <p:cxnSp>
        <p:nvCxnSpPr>
          <p:cNvPr id="99" name="Straight Connector 98"/>
          <p:cNvCxnSpPr/>
          <p:nvPr/>
        </p:nvCxnSpPr>
        <p:spPr bwMode="auto">
          <a:xfrm rot="5400000">
            <a:off x="1161256" y="2782094"/>
            <a:ext cx="9620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auto">
          <a:xfrm rot="5400000">
            <a:off x="2928144" y="2782094"/>
            <a:ext cx="962025"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auto">
          <a:xfrm>
            <a:off x="1641475" y="3252788"/>
            <a:ext cx="1766888"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endCxn id="116" idx="0"/>
          </p:cNvCxnSpPr>
          <p:nvPr/>
        </p:nvCxnSpPr>
        <p:spPr bwMode="auto">
          <a:xfrm rot="5400000">
            <a:off x="1231900" y="3359150"/>
            <a:ext cx="2535238"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7122" name="Picture 104" descr="Server 1.png"/>
          <p:cNvPicPr>
            <a:picLocks noChangeAspect="1"/>
          </p:cNvPicPr>
          <p:nvPr/>
        </p:nvPicPr>
        <p:blipFill>
          <a:blip r:embed="rId3" cstate="print"/>
          <a:srcRect/>
          <a:stretch>
            <a:fillRect/>
          </a:stretch>
        </p:blipFill>
        <p:spPr bwMode="auto">
          <a:xfrm>
            <a:off x="1384300" y="1997075"/>
            <a:ext cx="503238" cy="871538"/>
          </a:xfrm>
          <a:prstGeom prst="rect">
            <a:avLst/>
          </a:prstGeom>
          <a:noFill/>
          <a:ln w="9525">
            <a:noFill/>
            <a:miter lim="800000"/>
            <a:headEnd/>
            <a:tailEnd/>
          </a:ln>
        </p:spPr>
      </p:pic>
      <p:pic>
        <p:nvPicPr>
          <p:cNvPr id="47123" name="Picture 106" descr="Server 1.png"/>
          <p:cNvPicPr>
            <a:picLocks noChangeAspect="1"/>
          </p:cNvPicPr>
          <p:nvPr/>
        </p:nvPicPr>
        <p:blipFill>
          <a:blip r:embed="rId3" cstate="print"/>
          <a:srcRect/>
          <a:stretch>
            <a:fillRect/>
          </a:stretch>
        </p:blipFill>
        <p:spPr bwMode="auto">
          <a:xfrm>
            <a:off x="2247900" y="1997075"/>
            <a:ext cx="503238" cy="871538"/>
          </a:xfrm>
          <a:prstGeom prst="rect">
            <a:avLst/>
          </a:prstGeom>
          <a:noFill/>
          <a:ln w="9525">
            <a:noFill/>
            <a:miter lim="800000"/>
            <a:headEnd/>
            <a:tailEnd/>
          </a:ln>
        </p:spPr>
      </p:pic>
      <p:pic>
        <p:nvPicPr>
          <p:cNvPr id="47124" name="Picture 107" descr="Server 1.png"/>
          <p:cNvPicPr>
            <a:picLocks noChangeAspect="1"/>
          </p:cNvPicPr>
          <p:nvPr/>
        </p:nvPicPr>
        <p:blipFill>
          <a:blip r:embed="rId3" cstate="print"/>
          <a:srcRect/>
          <a:stretch>
            <a:fillRect/>
          </a:stretch>
        </p:blipFill>
        <p:spPr bwMode="auto">
          <a:xfrm>
            <a:off x="3146425" y="1997075"/>
            <a:ext cx="504825" cy="871538"/>
          </a:xfrm>
          <a:prstGeom prst="rect">
            <a:avLst/>
          </a:prstGeom>
          <a:noFill/>
          <a:ln w="9525">
            <a:noFill/>
            <a:miter lim="800000"/>
            <a:headEnd/>
            <a:tailEnd/>
          </a:ln>
        </p:spPr>
      </p:pic>
      <p:sp>
        <p:nvSpPr>
          <p:cNvPr id="95" name="Rectangle 94"/>
          <p:cNvSpPr/>
          <p:nvPr/>
        </p:nvSpPr>
        <p:spPr bwMode="auto">
          <a:xfrm>
            <a:off x="5930900" y="3000375"/>
            <a:ext cx="1300163" cy="1093788"/>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dirty="0"/>
          </a:p>
          <a:p>
            <a:pPr algn="ctr" fontAlgn="auto">
              <a:spcBef>
                <a:spcPts val="0"/>
              </a:spcBef>
              <a:spcAft>
                <a:spcPts val="0"/>
              </a:spcAft>
              <a:defRPr/>
            </a:pPr>
            <a:endParaRPr lang="en-US" sz="1200" dirty="0"/>
          </a:p>
        </p:txBody>
      </p:sp>
      <p:cxnSp>
        <p:nvCxnSpPr>
          <p:cNvPr id="56" name="Straight Connector 55"/>
          <p:cNvCxnSpPr/>
          <p:nvPr/>
        </p:nvCxnSpPr>
        <p:spPr bwMode="auto">
          <a:xfrm>
            <a:off x="5729288" y="3252788"/>
            <a:ext cx="1766887"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endCxn id="64" idx="0"/>
          </p:cNvCxnSpPr>
          <p:nvPr/>
        </p:nvCxnSpPr>
        <p:spPr bwMode="auto">
          <a:xfrm rot="5400000">
            <a:off x="5319713" y="3448050"/>
            <a:ext cx="2535238"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7128" name="Picture 115" descr="Firewall.png"/>
          <p:cNvPicPr>
            <a:picLocks noChangeAspect="1"/>
          </p:cNvPicPr>
          <p:nvPr/>
        </p:nvPicPr>
        <p:blipFill>
          <a:blip r:embed="rId4" cstate="print"/>
          <a:srcRect/>
          <a:stretch>
            <a:fillRect/>
          </a:stretch>
        </p:blipFill>
        <p:spPr bwMode="auto">
          <a:xfrm>
            <a:off x="2024063" y="4627563"/>
            <a:ext cx="947737" cy="749300"/>
          </a:xfrm>
          <a:prstGeom prst="rect">
            <a:avLst/>
          </a:prstGeom>
          <a:noFill/>
          <a:ln w="9525">
            <a:noFill/>
            <a:miter lim="800000"/>
            <a:headEnd/>
            <a:tailEnd/>
          </a:ln>
        </p:spPr>
      </p:pic>
      <p:pic>
        <p:nvPicPr>
          <p:cNvPr id="47129" name="Picture 45" descr="Server 1.png"/>
          <p:cNvPicPr>
            <a:picLocks noChangeAspect="1"/>
          </p:cNvPicPr>
          <p:nvPr/>
        </p:nvPicPr>
        <p:blipFill>
          <a:blip r:embed="rId3" cstate="print"/>
          <a:srcRect/>
          <a:stretch>
            <a:fillRect/>
          </a:stretch>
        </p:blipFill>
        <p:spPr bwMode="auto">
          <a:xfrm>
            <a:off x="6335713" y="1997075"/>
            <a:ext cx="503237" cy="871538"/>
          </a:xfrm>
          <a:prstGeom prst="rect">
            <a:avLst/>
          </a:prstGeom>
          <a:noFill/>
          <a:ln w="9525">
            <a:noFill/>
            <a:miter lim="800000"/>
            <a:headEnd/>
            <a:tailEnd/>
          </a:ln>
        </p:spPr>
      </p:pic>
      <p:sp>
        <p:nvSpPr>
          <p:cNvPr id="50" name="TextBox 49"/>
          <p:cNvSpPr txBox="1"/>
          <p:nvPr/>
        </p:nvSpPr>
        <p:spPr bwMode="auto">
          <a:xfrm>
            <a:off x="6105525" y="3670300"/>
            <a:ext cx="1119188" cy="415925"/>
          </a:xfrm>
          <a:prstGeom prst="rect">
            <a:avLst/>
          </a:prstGeom>
          <a:noFill/>
        </p:spPr>
        <p:txBody>
          <a:bodyPr>
            <a:spAutoFit/>
          </a:bodyPr>
          <a:lstStyle/>
          <a:p>
            <a:pPr fontAlgn="auto">
              <a:spcBef>
                <a:spcPts val="0"/>
              </a:spcBef>
              <a:spcAft>
                <a:spcPts val="0"/>
              </a:spcAft>
              <a:defRPr/>
            </a:pPr>
            <a:r>
              <a:rPr lang="en-US" sz="1050" dirty="0">
                <a:solidFill>
                  <a:schemeClr val="bg1"/>
                </a:solidFill>
                <a:latin typeface="+mn-lt"/>
                <a:cs typeface="+mn-cs"/>
              </a:rPr>
              <a:t>HYPERVISOR</a:t>
            </a:r>
          </a:p>
          <a:p>
            <a:pPr fontAlgn="auto">
              <a:spcBef>
                <a:spcPts val="0"/>
              </a:spcBef>
              <a:spcAft>
                <a:spcPts val="0"/>
              </a:spcAft>
              <a:defRPr/>
            </a:pPr>
            <a:endParaRPr lang="en-US" sz="1050" dirty="0">
              <a:solidFill>
                <a:schemeClr val="bg1"/>
              </a:solidFill>
              <a:latin typeface="+mn-lt"/>
              <a:cs typeface="+mn-cs"/>
            </a:endParaRPr>
          </a:p>
        </p:txBody>
      </p:sp>
      <p:pic>
        <p:nvPicPr>
          <p:cNvPr id="47131" name="Picture 56" descr="Server 1.png"/>
          <p:cNvPicPr>
            <a:picLocks noChangeAspect="1"/>
          </p:cNvPicPr>
          <p:nvPr/>
        </p:nvPicPr>
        <p:blipFill>
          <a:blip r:embed="rId3" cstate="print"/>
          <a:srcRect/>
          <a:stretch>
            <a:fillRect/>
          </a:stretch>
        </p:blipFill>
        <p:spPr bwMode="auto">
          <a:xfrm>
            <a:off x="6437313" y="4016375"/>
            <a:ext cx="323850" cy="561975"/>
          </a:xfrm>
          <a:prstGeom prst="rect">
            <a:avLst/>
          </a:prstGeom>
          <a:noFill/>
          <a:ln w="9525">
            <a:noFill/>
            <a:miter lim="800000"/>
            <a:headEnd/>
            <a:tailEnd/>
          </a:ln>
        </p:spPr>
      </p:pic>
      <p:pic>
        <p:nvPicPr>
          <p:cNvPr id="47132" name="Picture 53" descr="L2_L3 Switch 2.png"/>
          <p:cNvPicPr>
            <a:picLocks noChangeAspect="1"/>
          </p:cNvPicPr>
          <p:nvPr/>
        </p:nvPicPr>
        <p:blipFill>
          <a:blip r:embed="rId5" cstate="print"/>
          <a:srcRect/>
          <a:stretch>
            <a:fillRect/>
          </a:stretch>
        </p:blipFill>
        <p:spPr bwMode="auto">
          <a:xfrm>
            <a:off x="6405563" y="3060700"/>
            <a:ext cx="368300" cy="368300"/>
          </a:xfrm>
          <a:prstGeom prst="rect">
            <a:avLst/>
          </a:prstGeom>
          <a:noFill/>
          <a:ln w="9525">
            <a:noFill/>
            <a:miter lim="800000"/>
            <a:headEnd/>
            <a:tailEnd/>
          </a:ln>
        </p:spPr>
      </p:pic>
      <p:sp>
        <p:nvSpPr>
          <p:cNvPr id="47133" name="TextBox 119"/>
          <p:cNvSpPr txBox="1">
            <a:spLocks noChangeArrowheads="1"/>
          </p:cNvSpPr>
          <p:nvPr/>
        </p:nvSpPr>
        <p:spPr bwMode="auto">
          <a:xfrm>
            <a:off x="5481638" y="2209800"/>
            <a:ext cx="454025" cy="307975"/>
          </a:xfrm>
          <a:prstGeom prst="rect">
            <a:avLst/>
          </a:prstGeom>
          <a:noFill/>
          <a:ln w="9525">
            <a:noFill/>
            <a:miter lim="800000"/>
            <a:headEnd/>
            <a:tailEnd/>
          </a:ln>
        </p:spPr>
        <p:txBody>
          <a:bodyPr wrap="none" anchor="b"/>
          <a:lstStyle/>
          <a:p>
            <a:pPr algn="ctr"/>
            <a:r>
              <a:rPr lang="en-US" sz="1200" b="1"/>
              <a:t>VM1</a:t>
            </a:r>
          </a:p>
        </p:txBody>
      </p:sp>
      <p:sp>
        <p:nvSpPr>
          <p:cNvPr id="47134" name="TextBox 47"/>
          <p:cNvSpPr txBox="1">
            <a:spLocks noChangeArrowheads="1"/>
          </p:cNvSpPr>
          <p:nvPr/>
        </p:nvSpPr>
        <p:spPr bwMode="auto">
          <a:xfrm>
            <a:off x="6346825" y="2209800"/>
            <a:ext cx="454025" cy="307975"/>
          </a:xfrm>
          <a:prstGeom prst="rect">
            <a:avLst/>
          </a:prstGeom>
          <a:noFill/>
          <a:ln w="9525">
            <a:noFill/>
            <a:miter lim="800000"/>
            <a:headEnd/>
            <a:tailEnd/>
          </a:ln>
        </p:spPr>
        <p:txBody>
          <a:bodyPr wrap="none" anchor="b"/>
          <a:lstStyle/>
          <a:p>
            <a:pPr algn="ctr"/>
            <a:r>
              <a:rPr lang="en-US" sz="1200" b="1"/>
              <a:t>VM2</a:t>
            </a:r>
          </a:p>
        </p:txBody>
      </p:sp>
      <p:sp>
        <p:nvSpPr>
          <p:cNvPr id="47135" name="TextBox 48"/>
          <p:cNvSpPr txBox="1">
            <a:spLocks noChangeArrowheads="1"/>
          </p:cNvSpPr>
          <p:nvPr/>
        </p:nvSpPr>
        <p:spPr bwMode="auto">
          <a:xfrm>
            <a:off x="7262813" y="2209800"/>
            <a:ext cx="454025" cy="307975"/>
          </a:xfrm>
          <a:prstGeom prst="rect">
            <a:avLst/>
          </a:prstGeom>
          <a:noFill/>
          <a:ln w="9525">
            <a:noFill/>
            <a:miter lim="800000"/>
            <a:headEnd/>
            <a:tailEnd/>
          </a:ln>
        </p:spPr>
        <p:txBody>
          <a:bodyPr wrap="none" anchor="b"/>
          <a:lstStyle/>
          <a:p>
            <a:pPr algn="ctr"/>
            <a:r>
              <a:rPr lang="en-US" sz="1200" b="1"/>
              <a:t>VM3</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9"/>
          <p:cNvSpPr>
            <a:spLocks noGrp="1" noChangeArrowheads="1"/>
          </p:cNvSpPr>
          <p:nvPr>
            <p:ph type="title"/>
          </p:nvPr>
        </p:nvSpPr>
        <p:spPr/>
        <p:txBody>
          <a:bodyPr/>
          <a:lstStyle/>
          <a:p>
            <a:pPr>
              <a:defRPr/>
            </a:pPr>
            <a:r>
              <a:rPr/>
              <a:t>Approaches To Securing Virtual servers:</a:t>
            </a:r>
            <a:br>
              <a:rPr/>
            </a:br>
            <a:r>
              <a:rPr/>
              <a:t>Three Methods</a:t>
            </a:r>
          </a:p>
        </p:txBody>
      </p:sp>
      <p:grpSp>
        <p:nvGrpSpPr>
          <p:cNvPr id="2" name="Group 96"/>
          <p:cNvGrpSpPr>
            <a:grpSpLocks/>
          </p:cNvGrpSpPr>
          <p:nvPr/>
        </p:nvGrpSpPr>
        <p:grpSpPr bwMode="auto">
          <a:xfrm>
            <a:off x="3252788" y="1100138"/>
            <a:ext cx="2670175" cy="4973637"/>
            <a:chOff x="3252788" y="1100138"/>
            <a:chExt cx="2670175" cy="4973637"/>
          </a:xfrm>
        </p:grpSpPr>
        <p:grpSp>
          <p:nvGrpSpPr>
            <p:cNvPr id="48183" name="Group 114"/>
            <p:cNvGrpSpPr>
              <a:grpSpLocks/>
            </p:cNvGrpSpPr>
            <p:nvPr/>
          </p:nvGrpSpPr>
          <p:grpSpPr bwMode="auto">
            <a:xfrm>
              <a:off x="3252788" y="1100138"/>
              <a:ext cx="2670175" cy="4973637"/>
              <a:chOff x="908257" y="1099863"/>
              <a:chExt cx="3185571" cy="4973766"/>
            </a:xfrm>
          </p:grpSpPr>
          <p:sp>
            <p:nvSpPr>
              <p:cNvPr id="116" name="AutoShape 48"/>
              <p:cNvSpPr>
                <a:spLocks noChangeArrowheads="1"/>
              </p:cNvSpPr>
              <p:nvPr/>
            </p:nvSpPr>
            <p:spPr bwMode="auto">
              <a:xfrm>
                <a:off x="908257" y="1110975"/>
                <a:ext cx="3185571" cy="4962654"/>
              </a:xfrm>
              <a:prstGeom prst="roundRect">
                <a:avLst>
                  <a:gd name="adj" fmla="val 2194"/>
                </a:avLst>
              </a:prstGeom>
              <a:solidFill>
                <a:srgbClr val="E8E8E8"/>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117" name="AutoShape 48"/>
              <p:cNvSpPr>
                <a:spLocks noChangeArrowheads="1"/>
              </p:cNvSpPr>
              <p:nvPr/>
            </p:nvSpPr>
            <p:spPr bwMode="auto">
              <a:xfrm>
                <a:off x="908257" y="1099863"/>
                <a:ext cx="3185571" cy="422286"/>
              </a:xfrm>
              <a:prstGeom prst="roundRect">
                <a:avLst>
                  <a:gd name="adj" fmla="val 0"/>
                </a:avLst>
              </a:prstGeom>
              <a:solidFill>
                <a:srgbClr val="2F5376"/>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118" name="Rectangle 33"/>
              <p:cNvSpPr>
                <a:spLocks noChangeArrowheads="1"/>
              </p:cNvSpPr>
              <p:nvPr/>
            </p:nvSpPr>
            <p:spPr bwMode="auto">
              <a:xfrm>
                <a:off x="1037043" y="1131614"/>
                <a:ext cx="2927998" cy="338146"/>
              </a:xfrm>
              <a:prstGeom prst="rect">
                <a:avLst/>
              </a:prstGeom>
              <a:noFill/>
              <a:ln w="9525" algn="ctr">
                <a:noFill/>
                <a:miter lim="800000"/>
                <a:headEnd/>
                <a:tailEnd/>
              </a:ln>
              <a:effectLst>
                <a:prstShdw prst="shdw17" dist="17961" dir="2700000">
                  <a:schemeClr val="accent1">
                    <a:gamma/>
                    <a:shade val="60000"/>
                    <a:invGamma/>
                  </a:schemeClr>
                </a:prstShdw>
              </a:effectLst>
            </p:spPr>
            <p:txBody>
              <a:bodyPr anchor="ctr"/>
              <a:lstStyle/>
              <a:p>
                <a:pPr algn="ctr" fontAlgn="auto">
                  <a:spcBef>
                    <a:spcPts val="0"/>
                  </a:spcBef>
                  <a:spcAft>
                    <a:spcPts val="0"/>
                  </a:spcAft>
                  <a:defRPr/>
                </a:pPr>
                <a:r>
                  <a:rPr lang="en-US" sz="1600" b="1" dirty="0">
                    <a:solidFill>
                      <a:schemeClr val="bg1"/>
                    </a:solidFill>
                    <a:latin typeface="+mn-lt"/>
                    <a:cs typeface="+mn-cs"/>
                  </a:rPr>
                  <a:t>2. Agent-based</a:t>
                </a:r>
              </a:p>
            </p:txBody>
          </p:sp>
        </p:grpSp>
        <p:sp>
          <p:nvSpPr>
            <p:cNvPr id="89" name="Rectangle 88"/>
            <p:cNvSpPr/>
            <p:nvPr/>
          </p:nvSpPr>
          <p:spPr>
            <a:xfrm>
              <a:off x="3559175" y="2952750"/>
              <a:ext cx="2057400" cy="2133600"/>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94" name="Rectangle 93"/>
            <p:cNvSpPr/>
            <p:nvPr/>
          </p:nvSpPr>
          <p:spPr bwMode="auto">
            <a:xfrm>
              <a:off x="4068763" y="4065588"/>
              <a:ext cx="1036637" cy="881062"/>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00" dirty="0"/>
            </a:p>
          </p:txBody>
        </p:sp>
        <p:sp>
          <p:nvSpPr>
            <p:cNvPr id="48186" name="Content Placeholder 3"/>
            <p:cNvSpPr txBox="1">
              <a:spLocks/>
            </p:cNvSpPr>
            <p:nvPr/>
          </p:nvSpPr>
          <p:spPr bwMode="auto">
            <a:xfrm>
              <a:off x="3348639" y="1662113"/>
              <a:ext cx="2468939" cy="1025895"/>
            </a:xfrm>
            <a:prstGeom prst="rect">
              <a:avLst/>
            </a:prstGeom>
            <a:noFill/>
            <a:ln w="9525">
              <a:noFill/>
              <a:miter lim="800000"/>
              <a:headEnd/>
              <a:tailEnd/>
            </a:ln>
          </p:spPr>
          <p:txBody>
            <a:bodyPr lIns="0" tIns="0" rIns="0" bIns="0">
              <a:spAutoFit/>
            </a:bodyPr>
            <a:lstStyle/>
            <a:p>
              <a:pPr marL="53975">
                <a:spcBef>
                  <a:spcPts val="800"/>
                </a:spcBef>
                <a:buClr>
                  <a:schemeClr val="tx1"/>
                </a:buClr>
                <a:buSzPct val="25000"/>
              </a:pPr>
              <a:r>
                <a:rPr lang="en-US" sz="1200"/>
                <a:t>Each VM has a software firewall</a:t>
              </a:r>
            </a:p>
            <a:p>
              <a:pPr marL="53975">
                <a:spcBef>
                  <a:spcPts val="800"/>
                </a:spcBef>
                <a:buClr>
                  <a:schemeClr val="tx1"/>
                </a:buClr>
                <a:buSzPct val="25000"/>
              </a:pPr>
              <a:r>
                <a:rPr lang="en-US" sz="1200"/>
                <a:t>Drawback: Significant performance implications; Huge management overhead of maintaining software and signature on 1000s of VMs</a:t>
              </a:r>
            </a:p>
          </p:txBody>
        </p:sp>
        <p:grpSp>
          <p:nvGrpSpPr>
            <p:cNvPr id="48187" name="Group 209"/>
            <p:cNvGrpSpPr>
              <a:grpSpLocks/>
            </p:cNvGrpSpPr>
            <p:nvPr/>
          </p:nvGrpSpPr>
          <p:grpSpPr bwMode="auto">
            <a:xfrm>
              <a:off x="3676650" y="3259985"/>
              <a:ext cx="2224470" cy="1883516"/>
              <a:chOff x="3652881" y="3202614"/>
              <a:chExt cx="2224736" cy="1883565"/>
            </a:xfrm>
          </p:grpSpPr>
          <p:cxnSp>
            <p:nvCxnSpPr>
              <p:cNvPr id="129" name="Straight Connector 128"/>
              <p:cNvCxnSpPr/>
              <p:nvPr/>
            </p:nvCxnSpPr>
            <p:spPr>
              <a:xfrm rot="16200000" flipH="1">
                <a:off x="3990307" y="4636110"/>
                <a:ext cx="898548"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6200000" flipH="1">
                <a:off x="4200676" y="4632141"/>
                <a:ext cx="892198" cy="3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5400000">
                <a:off x="3475890" y="3831227"/>
                <a:ext cx="765195"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5400000">
                <a:off x="4882583" y="3831227"/>
                <a:ext cx="765195"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3857693" y="4206680"/>
                <a:ext cx="14082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3685509" y="4131272"/>
                <a:ext cx="1708194" cy="79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8199" name="Picture 137" descr="Server 1.png"/>
              <p:cNvPicPr>
                <a:picLocks noChangeAspect="1"/>
              </p:cNvPicPr>
              <p:nvPr/>
            </p:nvPicPr>
            <p:blipFill>
              <a:blip r:embed="rId3" cstate="print"/>
              <a:srcRect/>
              <a:stretch>
                <a:fillRect/>
              </a:stretch>
            </p:blipFill>
            <p:spPr bwMode="auto">
              <a:xfrm>
                <a:off x="3652881" y="3205377"/>
                <a:ext cx="401344" cy="694765"/>
              </a:xfrm>
              <a:prstGeom prst="rect">
                <a:avLst/>
              </a:prstGeom>
              <a:solidFill>
                <a:srgbClr val="2F5376"/>
              </a:solidFill>
              <a:ln w="9525">
                <a:noFill/>
                <a:miter lim="800000"/>
                <a:headEnd/>
                <a:tailEnd/>
              </a:ln>
            </p:spPr>
          </p:pic>
          <p:pic>
            <p:nvPicPr>
              <p:cNvPr id="48200" name="Picture 138" descr="Server 1.png"/>
              <p:cNvPicPr>
                <a:picLocks noChangeAspect="1"/>
              </p:cNvPicPr>
              <p:nvPr/>
            </p:nvPicPr>
            <p:blipFill>
              <a:blip r:embed="rId3" cstate="print"/>
              <a:srcRect/>
              <a:stretch>
                <a:fillRect/>
              </a:stretch>
            </p:blipFill>
            <p:spPr bwMode="auto">
              <a:xfrm>
                <a:off x="4341534" y="3205377"/>
                <a:ext cx="401344" cy="694765"/>
              </a:xfrm>
              <a:prstGeom prst="rect">
                <a:avLst/>
              </a:prstGeom>
              <a:solidFill>
                <a:srgbClr val="2F5376"/>
              </a:solidFill>
              <a:ln w="9525">
                <a:noFill/>
                <a:miter lim="800000"/>
                <a:headEnd/>
                <a:tailEnd/>
              </a:ln>
            </p:spPr>
          </p:pic>
          <p:pic>
            <p:nvPicPr>
              <p:cNvPr id="48201" name="Picture 139" descr="Server 1.png"/>
              <p:cNvPicPr>
                <a:picLocks noChangeAspect="1"/>
              </p:cNvPicPr>
              <p:nvPr/>
            </p:nvPicPr>
            <p:blipFill>
              <a:blip r:embed="rId3" cstate="print"/>
              <a:srcRect/>
              <a:stretch>
                <a:fillRect/>
              </a:stretch>
            </p:blipFill>
            <p:spPr bwMode="auto">
              <a:xfrm>
                <a:off x="5057827" y="3205377"/>
                <a:ext cx="401344" cy="694765"/>
              </a:xfrm>
              <a:prstGeom prst="rect">
                <a:avLst/>
              </a:prstGeom>
              <a:solidFill>
                <a:srgbClr val="2F5376"/>
              </a:solidFill>
              <a:ln w="9525">
                <a:noFill/>
                <a:miter lim="800000"/>
                <a:headEnd/>
                <a:tailEnd/>
              </a:ln>
            </p:spPr>
          </p:pic>
          <p:sp>
            <p:nvSpPr>
              <p:cNvPr id="142" name="TextBox 141"/>
              <p:cNvSpPr txBox="1"/>
              <p:nvPr/>
            </p:nvSpPr>
            <p:spPr>
              <a:xfrm rot="5400000">
                <a:off x="5327933" y="3860584"/>
                <a:ext cx="831872" cy="266732"/>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pic>
            <p:nvPicPr>
              <p:cNvPr id="48203" name="Picture 142" descr="Firewall.png"/>
              <p:cNvPicPr>
                <a:picLocks noChangeAspect="1"/>
              </p:cNvPicPr>
              <p:nvPr/>
            </p:nvPicPr>
            <p:blipFill>
              <a:blip r:embed="rId4" cstate="print"/>
              <a:srcRect/>
              <a:stretch>
                <a:fillRect/>
              </a:stretch>
            </p:blipFill>
            <p:spPr bwMode="auto">
              <a:xfrm>
                <a:off x="3727265" y="3523271"/>
                <a:ext cx="256237" cy="202695"/>
              </a:xfrm>
              <a:prstGeom prst="rect">
                <a:avLst/>
              </a:prstGeom>
              <a:solidFill>
                <a:srgbClr val="2F5376"/>
              </a:solidFill>
              <a:ln w="9525">
                <a:noFill/>
                <a:miter lim="800000"/>
                <a:headEnd/>
                <a:tailEnd/>
              </a:ln>
            </p:spPr>
          </p:pic>
          <p:pic>
            <p:nvPicPr>
              <p:cNvPr id="48204" name="Picture 170" descr="Firewall.png"/>
              <p:cNvPicPr>
                <a:picLocks noChangeAspect="1"/>
              </p:cNvPicPr>
              <p:nvPr/>
            </p:nvPicPr>
            <p:blipFill>
              <a:blip r:embed="rId4" cstate="print"/>
              <a:srcRect/>
              <a:stretch>
                <a:fillRect/>
              </a:stretch>
            </p:blipFill>
            <p:spPr bwMode="auto">
              <a:xfrm>
                <a:off x="4409504" y="3523271"/>
                <a:ext cx="256237" cy="202695"/>
              </a:xfrm>
              <a:prstGeom prst="rect">
                <a:avLst/>
              </a:prstGeom>
              <a:solidFill>
                <a:srgbClr val="2F5376"/>
              </a:solidFill>
              <a:ln w="9525">
                <a:noFill/>
                <a:miter lim="800000"/>
                <a:headEnd/>
                <a:tailEnd/>
              </a:ln>
            </p:spPr>
          </p:pic>
          <p:pic>
            <p:nvPicPr>
              <p:cNvPr id="48205" name="Picture 171" descr="Firewall.png"/>
              <p:cNvPicPr>
                <a:picLocks noChangeAspect="1"/>
              </p:cNvPicPr>
              <p:nvPr/>
            </p:nvPicPr>
            <p:blipFill>
              <a:blip r:embed="rId4" cstate="print"/>
              <a:srcRect/>
              <a:stretch>
                <a:fillRect/>
              </a:stretch>
            </p:blipFill>
            <p:spPr bwMode="auto">
              <a:xfrm>
                <a:off x="5134473" y="3523271"/>
                <a:ext cx="256237" cy="202695"/>
              </a:xfrm>
              <a:prstGeom prst="rect">
                <a:avLst/>
              </a:prstGeom>
              <a:solidFill>
                <a:srgbClr val="2F5376"/>
              </a:solidFill>
              <a:ln w="9525">
                <a:noFill/>
                <a:miter lim="800000"/>
                <a:headEnd/>
                <a:tailEnd/>
              </a:ln>
            </p:spPr>
          </p:pic>
          <p:sp>
            <p:nvSpPr>
              <p:cNvPr id="205" name="Rectangle 204"/>
              <p:cNvSpPr/>
              <p:nvPr/>
            </p:nvSpPr>
            <p:spPr>
              <a:xfrm>
                <a:off x="3730678" y="3528800"/>
                <a:ext cx="241329" cy="18574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6" name="Rectangle 205"/>
              <p:cNvSpPr/>
              <p:nvPr/>
            </p:nvSpPr>
            <p:spPr>
              <a:xfrm>
                <a:off x="4414972" y="3528800"/>
                <a:ext cx="239742" cy="18574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7" name="Rectangle 206"/>
              <p:cNvSpPr/>
              <p:nvPr/>
            </p:nvSpPr>
            <p:spPr>
              <a:xfrm>
                <a:off x="5137371" y="3528800"/>
                <a:ext cx="241329" cy="18574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209" name="TextBox 130"/>
              <p:cNvSpPr txBox="1">
                <a:spLocks noChangeArrowheads="1"/>
              </p:cNvSpPr>
              <p:nvPr/>
            </p:nvSpPr>
            <p:spPr bwMode="auto">
              <a:xfrm>
                <a:off x="3660947" y="3202614"/>
                <a:ext cx="361700" cy="245221"/>
              </a:xfrm>
              <a:prstGeom prst="rect">
                <a:avLst/>
              </a:prstGeom>
              <a:noFill/>
              <a:ln w="9525">
                <a:noFill/>
                <a:miter lim="800000"/>
                <a:headEnd/>
                <a:tailEnd/>
              </a:ln>
            </p:spPr>
            <p:txBody>
              <a:bodyPr wrap="none" anchor="b"/>
              <a:lstStyle/>
              <a:p>
                <a:pPr algn="ctr"/>
                <a:r>
                  <a:rPr lang="en-US" sz="1000" b="1"/>
                  <a:t>VM1</a:t>
                </a:r>
              </a:p>
            </p:txBody>
          </p:sp>
          <p:sp>
            <p:nvSpPr>
              <p:cNvPr id="48210" name="TextBox 131"/>
              <p:cNvSpPr txBox="1">
                <a:spLocks noChangeArrowheads="1"/>
              </p:cNvSpPr>
              <p:nvPr/>
            </p:nvSpPr>
            <p:spPr bwMode="auto">
              <a:xfrm>
                <a:off x="4350505" y="3202614"/>
                <a:ext cx="361700" cy="245221"/>
              </a:xfrm>
              <a:prstGeom prst="rect">
                <a:avLst/>
              </a:prstGeom>
              <a:noFill/>
              <a:ln w="9525">
                <a:noFill/>
                <a:miter lim="800000"/>
                <a:headEnd/>
                <a:tailEnd/>
              </a:ln>
            </p:spPr>
            <p:txBody>
              <a:bodyPr wrap="none" anchor="b"/>
              <a:lstStyle/>
              <a:p>
                <a:pPr algn="ctr"/>
                <a:r>
                  <a:rPr lang="en-US" sz="1000" b="1"/>
                  <a:t>VM2</a:t>
                </a:r>
              </a:p>
            </p:txBody>
          </p:sp>
          <p:sp>
            <p:nvSpPr>
              <p:cNvPr id="48211" name="TextBox 132"/>
              <p:cNvSpPr txBox="1">
                <a:spLocks noChangeArrowheads="1"/>
              </p:cNvSpPr>
              <p:nvPr/>
            </p:nvSpPr>
            <p:spPr bwMode="auto">
              <a:xfrm>
                <a:off x="5080166" y="3202614"/>
                <a:ext cx="361700" cy="245221"/>
              </a:xfrm>
              <a:prstGeom prst="rect">
                <a:avLst/>
              </a:prstGeom>
              <a:noFill/>
              <a:ln w="9525">
                <a:noFill/>
                <a:miter lim="800000"/>
                <a:headEnd/>
                <a:tailEnd/>
              </a:ln>
            </p:spPr>
            <p:txBody>
              <a:bodyPr wrap="none" anchor="b"/>
              <a:lstStyle/>
              <a:p>
                <a:pPr algn="ctr"/>
                <a:r>
                  <a:rPr lang="en-US" sz="1000" b="1"/>
                  <a:t>VM3</a:t>
                </a:r>
              </a:p>
            </p:txBody>
          </p:sp>
        </p:grpSp>
        <p:sp>
          <p:nvSpPr>
            <p:cNvPr id="208" name="Rectangle 207"/>
            <p:cNvSpPr/>
            <p:nvPr/>
          </p:nvSpPr>
          <p:spPr bwMode="auto">
            <a:xfrm>
              <a:off x="3421063" y="5803900"/>
              <a:ext cx="185737" cy="142875"/>
            </a:xfrm>
            <a:prstGeom prst="rect">
              <a:avLst/>
            </a:prstGeom>
            <a:solidFill>
              <a:srgbClr val="932B0B"/>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9" name="Content Placeholder 3"/>
            <p:cNvSpPr txBox="1">
              <a:spLocks/>
            </p:cNvSpPr>
            <p:nvPr/>
          </p:nvSpPr>
          <p:spPr bwMode="auto">
            <a:xfrm>
              <a:off x="3613150" y="5792788"/>
              <a:ext cx="719138" cy="161925"/>
            </a:xfrm>
            <a:prstGeom prst="rect">
              <a:avLst/>
            </a:prstGeom>
          </p:spPr>
          <p:txBody>
            <a:bodyPr wrap="none" lIns="0" tIns="0" rIns="0" bIns="0" anchor="ctr">
              <a:spAutoFit/>
            </a:bodyPr>
            <a:lstStyle/>
            <a:p>
              <a:pPr marL="53975" fontAlgn="auto">
                <a:spcBef>
                  <a:spcPts val="800"/>
                </a:spcBef>
                <a:spcAft>
                  <a:spcPts val="0"/>
                </a:spcAft>
                <a:buClr>
                  <a:schemeClr val="tx1"/>
                </a:buClr>
                <a:buSzPct val="25000"/>
                <a:defRPr/>
              </a:pPr>
              <a:r>
                <a:rPr lang="en-US" sz="1050" dirty="0">
                  <a:cs typeface="+mn-cs"/>
                </a:rPr>
                <a:t>FW Agents</a:t>
              </a:r>
            </a:p>
          </p:txBody>
        </p:sp>
        <p:sp>
          <p:nvSpPr>
            <p:cNvPr id="101" name="TextBox 100"/>
            <p:cNvSpPr txBox="1"/>
            <p:nvPr/>
          </p:nvSpPr>
          <p:spPr bwMode="auto">
            <a:xfrm>
              <a:off x="4049713" y="4530725"/>
              <a:ext cx="1073150" cy="415925"/>
            </a:xfrm>
            <a:prstGeom prst="rect">
              <a:avLst/>
            </a:prstGeom>
            <a:noFill/>
          </p:spPr>
          <p:txBody>
            <a:bodyPr>
              <a:spAutoFit/>
            </a:bodyPr>
            <a:lstStyle/>
            <a:p>
              <a:pPr fontAlgn="auto">
                <a:spcBef>
                  <a:spcPts val="0"/>
                </a:spcBef>
                <a:spcAft>
                  <a:spcPts val="0"/>
                </a:spcAft>
                <a:defRPr/>
              </a:pPr>
              <a:r>
                <a:rPr lang="en-US" sz="1050" dirty="0">
                  <a:solidFill>
                    <a:schemeClr val="bg1"/>
                  </a:solidFill>
                  <a:latin typeface="+mn-lt"/>
                  <a:cs typeface="+mn-cs"/>
                </a:rPr>
                <a:t>HYPERVISOR</a:t>
              </a:r>
            </a:p>
            <a:p>
              <a:pPr fontAlgn="auto">
                <a:spcBef>
                  <a:spcPts val="0"/>
                </a:spcBef>
                <a:spcAft>
                  <a:spcPts val="0"/>
                </a:spcAft>
                <a:defRPr/>
              </a:pPr>
              <a:endParaRPr lang="en-US" sz="1050" dirty="0">
                <a:solidFill>
                  <a:schemeClr val="bg1"/>
                </a:solidFill>
                <a:latin typeface="+mn-lt"/>
                <a:cs typeface="+mn-cs"/>
              </a:endParaRPr>
            </a:p>
          </p:txBody>
        </p:sp>
        <p:pic>
          <p:nvPicPr>
            <p:cNvPr id="48191" name="Picture 110" descr="L2_L3 Switch 2.png"/>
            <p:cNvPicPr>
              <a:picLocks noChangeAspect="1"/>
            </p:cNvPicPr>
            <p:nvPr/>
          </p:nvPicPr>
          <p:blipFill>
            <a:blip r:embed="rId5" cstate="print"/>
            <a:srcRect/>
            <a:stretch>
              <a:fillRect/>
            </a:stretch>
          </p:blipFill>
          <p:spPr bwMode="auto">
            <a:xfrm>
              <a:off x="4402519" y="4119563"/>
              <a:ext cx="314325" cy="312737"/>
            </a:xfrm>
            <a:prstGeom prst="rect">
              <a:avLst/>
            </a:prstGeom>
            <a:noFill/>
            <a:ln w="9525">
              <a:noFill/>
              <a:miter lim="800000"/>
              <a:headEnd/>
              <a:tailEnd/>
            </a:ln>
          </p:spPr>
        </p:pic>
        <p:pic>
          <p:nvPicPr>
            <p:cNvPr id="48192" name="Picture 126" descr="Server 1.png"/>
            <p:cNvPicPr>
              <a:picLocks noChangeAspect="1"/>
            </p:cNvPicPr>
            <p:nvPr/>
          </p:nvPicPr>
          <p:blipFill>
            <a:blip r:embed="rId3" cstate="print"/>
            <a:srcRect/>
            <a:stretch>
              <a:fillRect/>
            </a:stretch>
          </p:blipFill>
          <p:spPr bwMode="auto">
            <a:xfrm>
              <a:off x="4442207" y="4848225"/>
              <a:ext cx="260350" cy="450850"/>
            </a:xfrm>
            <a:prstGeom prst="rect">
              <a:avLst/>
            </a:prstGeom>
            <a:noFill/>
            <a:ln w="9525">
              <a:noFill/>
              <a:miter lim="800000"/>
              <a:headEnd/>
              <a:tailEnd/>
            </a:ln>
          </p:spPr>
        </p:pic>
      </p:grpSp>
      <p:grpSp>
        <p:nvGrpSpPr>
          <p:cNvPr id="5" name="Group 98"/>
          <p:cNvGrpSpPr>
            <a:grpSpLocks/>
          </p:cNvGrpSpPr>
          <p:nvPr/>
        </p:nvGrpSpPr>
        <p:grpSpPr bwMode="auto">
          <a:xfrm>
            <a:off x="6021388" y="1100138"/>
            <a:ext cx="2670175" cy="4973637"/>
            <a:chOff x="6021388" y="1100138"/>
            <a:chExt cx="2670175" cy="4973637"/>
          </a:xfrm>
        </p:grpSpPr>
        <p:grpSp>
          <p:nvGrpSpPr>
            <p:cNvPr id="48158" name="Group 118"/>
            <p:cNvGrpSpPr>
              <a:grpSpLocks/>
            </p:cNvGrpSpPr>
            <p:nvPr/>
          </p:nvGrpSpPr>
          <p:grpSpPr bwMode="auto">
            <a:xfrm>
              <a:off x="6021388" y="1100138"/>
              <a:ext cx="2670175" cy="4973637"/>
              <a:chOff x="908342" y="1099863"/>
              <a:chExt cx="3185486" cy="4973766"/>
            </a:xfrm>
          </p:grpSpPr>
          <p:sp>
            <p:nvSpPr>
              <p:cNvPr id="120" name="AutoShape 48"/>
              <p:cNvSpPr>
                <a:spLocks noChangeArrowheads="1"/>
              </p:cNvSpPr>
              <p:nvPr/>
            </p:nvSpPr>
            <p:spPr bwMode="auto">
              <a:xfrm>
                <a:off x="908342" y="1110975"/>
                <a:ext cx="3185486" cy="4962654"/>
              </a:xfrm>
              <a:prstGeom prst="roundRect">
                <a:avLst>
                  <a:gd name="adj" fmla="val 2194"/>
                </a:avLst>
              </a:prstGeom>
              <a:solidFill>
                <a:srgbClr val="E8E8E8"/>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121" name="AutoShape 48"/>
              <p:cNvSpPr>
                <a:spLocks noChangeArrowheads="1"/>
              </p:cNvSpPr>
              <p:nvPr/>
            </p:nvSpPr>
            <p:spPr bwMode="auto">
              <a:xfrm>
                <a:off x="908342" y="1099863"/>
                <a:ext cx="3185486" cy="422286"/>
              </a:xfrm>
              <a:prstGeom prst="roundRect">
                <a:avLst>
                  <a:gd name="adj" fmla="val 0"/>
                </a:avLst>
              </a:prstGeom>
              <a:solidFill>
                <a:srgbClr val="2F5376"/>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122" name="Rectangle 33"/>
              <p:cNvSpPr>
                <a:spLocks noChangeArrowheads="1"/>
              </p:cNvSpPr>
              <p:nvPr/>
            </p:nvSpPr>
            <p:spPr bwMode="auto">
              <a:xfrm>
                <a:off x="923493" y="1131614"/>
                <a:ext cx="3140033" cy="338146"/>
              </a:xfrm>
              <a:prstGeom prst="rect">
                <a:avLst/>
              </a:prstGeom>
              <a:noFill/>
              <a:ln w="9525" algn="ctr">
                <a:noFill/>
                <a:miter lim="800000"/>
                <a:headEnd/>
                <a:tailEnd/>
              </a:ln>
              <a:effectLst>
                <a:prstShdw prst="shdw17" dist="17961" dir="2700000">
                  <a:schemeClr val="accent1">
                    <a:gamma/>
                    <a:shade val="60000"/>
                    <a:invGamma/>
                  </a:schemeClr>
                </a:prstShdw>
              </a:effectLst>
            </p:spPr>
            <p:txBody>
              <a:bodyPr anchor="ctr"/>
              <a:lstStyle/>
              <a:p>
                <a:pPr algn="ctr" fontAlgn="auto">
                  <a:spcBef>
                    <a:spcPts val="0"/>
                  </a:spcBef>
                  <a:spcAft>
                    <a:spcPts val="0"/>
                  </a:spcAft>
                  <a:defRPr/>
                </a:pPr>
                <a:r>
                  <a:rPr lang="en-US" sz="1600" b="1" dirty="0">
                    <a:solidFill>
                      <a:schemeClr val="bg1"/>
                    </a:solidFill>
                    <a:latin typeface="+mn-lt"/>
                    <a:cs typeface="+mn-cs"/>
                  </a:rPr>
                  <a:t>3. Kernel-based Firewall</a:t>
                </a:r>
              </a:p>
            </p:txBody>
          </p:sp>
        </p:grpSp>
        <p:sp>
          <p:nvSpPr>
            <p:cNvPr id="95" name="Rectangle 94"/>
            <p:cNvSpPr/>
            <p:nvPr/>
          </p:nvSpPr>
          <p:spPr>
            <a:xfrm>
              <a:off x="6327775" y="2952750"/>
              <a:ext cx="2057400" cy="2133600"/>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96" name="Rectangle 95"/>
            <p:cNvSpPr/>
            <p:nvPr/>
          </p:nvSpPr>
          <p:spPr bwMode="auto">
            <a:xfrm>
              <a:off x="6865938" y="4065588"/>
              <a:ext cx="1036637" cy="881062"/>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00" dirty="0"/>
            </a:p>
          </p:txBody>
        </p:sp>
        <p:sp>
          <p:nvSpPr>
            <p:cNvPr id="48161" name="Content Placeholder 3"/>
            <p:cNvSpPr txBox="1">
              <a:spLocks/>
            </p:cNvSpPr>
            <p:nvPr/>
          </p:nvSpPr>
          <p:spPr bwMode="auto">
            <a:xfrm>
              <a:off x="6116638" y="1662113"/>
              <a:ext cx="2468562" cy="1231900"/>
            </a:xfrm>
            <a:prstGeom prst="rect">
              <a:avLst/>
            </a:prstGeom>
            <a:noFill/>
            <a:ln w="9525">
              <a:noFill/>
              <a:miter lim="800000"/>
              <a:headEnd/>
              <a:tailEnd/>
            </a:ln>
          </p:spPr>
          <p:txBody>
            <a:bodyPr lIns="0" tIns="0" rIns="0" bIns="0">
              <a:spAutoFit/>
            </a:bodyPr>
            <a:lstStyle/>
            <a:p>
              <a:pPr marL="53975">
                <a:spcBef>
                  <a:spcPts val="800"/>
                </a:spcBef>
                <a:buClr>
                  <a:schemeClr val="tx1"/>
                </a:buClr>
                <a:buSzPct val="25000"/>
              </a:pPr>
              <a:r>
                <a:rPr lang="en-US" sz="1200"/>
                <a:t>VMs can securely share VLANs</a:t>
              </a:r>
            </a:p>
            <a:p>
              <a:pPr marL="53975">
                <a:spcBef>
                  <a:spcPts val="800"/>
                </a:spcBef>
                <a:buClr>
                  <a:schemeClr val="tx1"/>
                </a:buClr>
                <a:buSzPct val="25000"/>
              </a:pPr>
              <a:r>
                <a:rPr lang="en-US" sz="1200"/>
                <a:t>Inter-VM traffic always protected</a:t>
              </a:r>
            </a:p>
            <a:p>
              <a:pPr marL="53975">
                <a:spcBef>
                  <a:spcPts val="800"/>
                </a:spcBef>
                <a:buClr>
                  <a:schemeClr val="tx1"/>
                </a:buClr>
                <a:buSzPct val="25000"/>
              </a:pPr>
              <a:r>
                <a:rPr lang="en-US" sz="1200"/>
                <a:t>High-performance from implementing firewall in the kernel</a:t>
              </a:r>
            </a:p>
            <a:p>
              <a:pPr marL="53975">
                <a:spcBef>
                  <a:spcPts val="800"/>
                </a:spcBef>
                <a:buClr>
                  <a:schemeClr val="tx1"/>
                </a:buClr>
                <a:buSzPct val="25000"/>
              </a:pPr>
              <a:r>
                <a:rPr lang="en-US" sz="1200"/>
                <a:t>Micro-segmenting capabilities</a:t>
              </a:r>
            </a:p>
          </p:txBody>
        </p:sp>
        <p:grpSp>
          <p:nvGrpSpPr>
            <p:cNvPr id="48162" name="Group 203"/>
            <p:cNvGrpSpPr>
              <a:grpSpLocks/>
            </p:cNvGrpSpPr>
            <p:nvPr/>
          </p:nvGrpSpPr>
          <p:grpSpPr bwMode="auto">
            <a:xfrm>
              <a:off x="6449595" y="3295650"/>
              <a:ext cx="2224505" cy="1885951"/>
              <a:chOff x="6420296" y="3199983"/>
              <a:chExt cx="2225202" cy="1886367"/>
            </a:xfrm>
          </p:grpSpPr>
          <p:cxnSp>
            <p:nvCxnSpPr>
              <p:cNvPr id="179" name="Straight Connector 178"/>
              <p:cNvCxnSpPr/>
              <p:nvPr/>
            </p:nvCxnSpPr>
            <p:spPr>
              <a:xfrm rot="16200000" flipH="1">
                <a:off x="6758204" y="4636194"/>
                <a:ext cx="898723"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16200000" flipH="1">
                <a:off x="6968614" y="4632224"/>
                <a:ext cx="892372" cy="31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5400000">
                <a:off x="6243687" y="3742235"/>
                <a:ext cx="765344"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7650653" y="3742235"/>
                <a:ext cx="765344"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6625565" y="4117760"/>
                <a:ext cx="14085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6558144" y="4155076"/>
                <a:ext cx="1490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8172" name="Picture 187" descr="Server 1.png"/>
              <p:cNvPicPr>
                <a:picLocks noChangeAspect="1"/>
              </p:cNvPicPr>
              <p:nvPr/>
            </p:nvPicPr>
            <p:blipFill>
              <a:blip r:embed="rId3" cstate="print"/>
              <a:srcRect/>
              <a:stretch>
                <a:fillRect/>
              </a:stretch>
            </p:blipFill>
            <p:spPr bwMode="auto">
              <a:xfrm>
                <a:off x="6420296" y="3205377"/>
                <a:ext cx="401344" cy="694765"/>
              </a:xfrm>
              <a:prstGeom prst="rect">
                <a:avLst/>
              </a:prstGeom>
              <a:noFill/>
              <a:ln w="9525">
                <a:noFill/>
                <a:miter lim="800000"/>
                <a:headEnd/>
                <a:tailEnd/>
              </a:ln>
            </p:spPr>
          </p:pic>
          <p:pic>
            <p:nvPicPr>
              <p:cNvPr id="48173" name="Picture 188" descr="Server 1.png"/>
              <p:cNvPicPr>
                <a:picLocks noChangeAspect="1"/>
              </p:cNvPicPr>
              <p:nvPr/>
            </p:nvPicPr>
            <p:blipFill>
              <a:blip r:embed="rId3" cstate="print"/>
              <a:srcRect/>
              <a:stretch>
                <a:fillRect/>
              </a:stretch>
            </p:blipFill>
            <p:spPr bwMode="auto">
              <a:xfrm>
                <a:off x="7108949" y="3205377"/>
                <a:ext cx="401344" cy="694765"/>
              </a:xfrm>
              <a:prstGeom prst="rect">
                <a:avLst/>
              </a:prstGeom>
              <a:noFill/>
              <a:ln w="9525">
                <a:noFill/>
                <a:miter lim="800000"/>
                <a:headEnd/>
                <a:tailEnd/>
              </a:ln>
            </p:spPr>
          </p:pic>
          <p:pic>
            <p:nvPicPr>
              <p:cNvPr id="48174" name="Picture 189" descr="Server 1.png"/>
              <p:cNvPicPr>
                <a:picLocks noChangeAspect="1"/>
              </p:cNvPicPr>
              <p:nvPr/>
            </p:nvPicPr>
            <p:blipFill>
              <a:blip r:embed="rId3" cstate="print"/>
              <a:srcRect/>
              <a:stretch>
                <a:fillRect/>
              </a:stretch>
            </p:blipFill>
            <p:spPr bwMode="auto">
              <a:xfrm>
                <a:off x="7825242" y="3205377"/>
                <a:ext cx="401344" cy="694765"/>
              </a:xfrm>
              <a:prstGeom prst="rect">
                <a:avLst/>
              </a:prstGeom>
              <a:noFill/>
              <a:ln w="9525">
                <a:noFill/>
                <a:miter lim="800000"/>
                <a:headEnd/>
                <a:tailEnd/>
              </a:ln>
            </p:spPr>
          </p:pic>
          <p:sp>
            <p:nvSpPr>
              <p:cNvPr id="192" name="TextBox 191"/>
              <p:cNvSpPr txBox="1"/>
              <p:nvPr/>
            </p:nvSpPr>
            <p:spPr>
              <a:xfrm rot="5400000">
                <a:off x="8096089" y="3860516"/>
                <a:ext cx="832033" cy="266784"/>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sp>
            <p:nvSpPr>
              <p:cNvPr id="201" name="Rectangle 200"/>
              <p:cNvSpPr/>
              <p:nvPr/>
            </p:nvSpPr>
            <p:spPr>
              <a:xfrm>
                <a:off x="6781189" y="4024078"/>
                <a:ext cx="1046491" cy="173075"/>
              </a:xfrm>
              <a:prstGeom prst="rect">
                <a:avLst/>
              </a:prstGeom>
              <a:solidFill>
                <a:srgbClr val="932B0B"/>
              </a:solidFill>
              <a:ln>
                <a:no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r>
                  <a:rPr lang="en-US" sz="800" dirty="0"/>
                  <a:t>FW as Kernel Module</a:t>
                </a:r>
              </a:p>
            </p:txBody>
          </p:sp>
          <p:sp>
            <p:nvSpPr>
              <p:cNvPr id="48177" name="TextBox 180"/>
              <p:cNvSpPr txBox="1">
                <a:spLocks noChangeArrowheads="1"/>
              </p:cNvSpPr>
              <p:nvPr/>
            </p:nvSpPr>
            <p:spPr bwMode="auto">
              <a:xfrm>
                <a:off x="6428362" y="3199984"/>
                <a:ext cx="361700" cy="245221"/>
              </a:xfrm>
              <a:prstGeom prst="rect">
                <a:avLst/>
              </a:prstGeom>
              <a:noFill/>
              <a:ln w="9525">
                <a:noFill/>
                <a:miter lim="800000"/>
                <a:headEnd/>
                <a:tailEnd/>
              </a:ln>
            </p:spPr>
            <p:txBody>
              <a:bodyPr wrap="none" anchor="b"/>
              <a:lstStyle/>
              <a:p>
                <a:pPr algn="ctr"/>
                <a:r>
                  <a:rPr lang="en-US" sz="1000" b="1"/>
                  <a:t>VM1</a:t>
                </a:r>
              </a:p>
            </p:txBody>
          </p:sp>
          <p:sp>
            <p:nvSpPr>
              <p:cNvPr id="48178" name="TextBox 181"/>
              <p:cNvSpPr txBox="1">
                <a:spLocks noChangeArrowheads="1"/>
              </p:cNvSpPr>
              <p:nvPr/>
            </p:nvSpPr>
            <p:spPr bwMode="auto">
              <a:xfrm>
                <a:off x="7117920" y="3199983"/>
                <a:ext cx="361700" cy="245221"/>
              </a:xfrm>
              <a:prstGeom prst="rect">
                <a:avLst/>
              </a:prstGeom>
              <a:noFill/>
              <a:ln w="9525">
                <a:noFill/>
                <a:miter lim="800000"/>
                <a:headEnd/>
                <a:tailEnd/>
              </a:ln>
            </p:spPr>
            <p:txBody>
              <a:bodyPr wrap="none" anchor="b"/>
              <a:lstStyle/>
              <a:p>
                <a:pPr algn="ctr"/>
                <a:r>
                  <a:rPr lang="en-US" sz="1000" b="1"/>
                  <a:t>VM2</a:t>
                </a:r>
              </a:p>
            </p:txBody>
          </p:sp>
          <p:sp>
            <p:nvSpPr>
              <p:cNvPr id="48179" name="TextBox 182"/>
              <p:cNvSpPr txBox="1">
                <a:spLocks noChangeArrowheads="1"/>
              </p:cNvSpPr>
              <p:nvPr/>
            </p:nvSpPr>
            <p:spPr bwMode="auto">
              <a:xfrm>
                <a:off x="7847581" y="3199983"/>
                <a:ext cx="361700" cy="245221"/>
              </a:xfrm>
              <a:prstGeom prst="rect">
                <a:avLst/>
              </a:prstGeom>
              <a:noFill/>
              <a:ln w="9525">
                <a:noFill/>
                <a:miter lim="800000"/>
                <a:headEnd/>
                <a:tailEnd/>
              </a:ln>
            </p:spPr>
            <p:txBody>
              <a:bodyPr wrap="none" anchor="b"/>
              <a:lstStyle/>
              <a:p>
                <a:pPr algn="ctr"/>
                <a:r>
                  <a:rPr lang="en-US" sz="1000" b="1"/>
                  <a:t>VM3</a:t>
                </a:r>
              </a:p>
            </p:txBody>
          </p:sp>
        </p:grpSp>
        <p:sp>
          <p:nvSpPr>
            <p:cNvPr id="105" name="TextBox 104"/>
            <p:cNvSpPr txBox="1"/>
            <p:nvPr/>
          </p:nvSpPr>
          <p:spPr>
            <a:xfrm>
              <a:off x="6810375" y="4613275"/>
              <a:ext cx="1073150" cy="415925"/>
            </a:xfrm>
            <a:prstGeom prst="rect">
              <a:avLst/>
            </a:prstGeom>
            <a:noFill/>
          </p:spPr>
          <p:txBody>
            <a:bodyPr>
              <a:spAutoFit/>
            </a:bodyPr>
            <a:lstStyle/>
            <a:p>
              <a:pPr fontAlgn="auto">
                <a:spcBef>
                  <a:spcPts val="0"/>
                </a:spcBef>
                <a:spcAft>
                  <a:spcPts val="0"/>
                </a:spcAft>
                <a:defRPr/>
              </a:pPr>
              <a:r>
                <a:rPr lang="en-US" sz="1050" dirty="0">
                  <a:solidFill>
                    <a:schemeClr val="bg1"/>
                  </a:solidFill>
                  <a:latin typeface="+mn-lt"/>
                  <a:cs typeface="+mn-cs"/>
                </a:rPr>
                <a:t>HYPERVISOR</a:t>
              </a:r>
            </a:p>
            <a:p>
              <a:pPr fontAlgn="auto">
                <a:spcBef>
                  <a:spcPts val="0"/>
                </a:spcBef>
                <a:spcAft>
                  <a:spcPts val="0"/>
                </a:spcAft>
                <a:defRPr/>
              </a:pPr>
              <a:endParaRPr lang="en-US" sz="1050" dirty="0">
                <a:solidFill>
                  <a:schemeClr val="bg1"/>
                </a:solidFill>
                <a:latin typeface="+mn-lt"/>
                <a:cs typeface="+mn-cs"/>
              </a:endParaRPr>
            </a:p>
          </p:txBody>
        </p:sp>
        <p:pic>
          <p:nvPicPr>
            <p:cNvPr id="48164" name="Picture 111" descr="L2_L3 Switch 2.png"/>
            <p:cNvPicPr>
              <a:picLocks noChangeAspect="1"/>
            </p:cNvPicPr>
            <p:nvPr/>
          </p:nvPicPr>
          <p:blipFill>
            <a:blip r:embed="rId5" cstate="print"/>
            <a:srcRect/>
            <a:stretch>
              <a:fillRect/>
            </a:stretch>
          </p:blipFill>
          <p:spPr bwMode="auto">
            <a:xfrm>
              <a:off x="7175500" y="4330700"/>
              <a:ext cx="314325" cy="312738"/>
            </a:xfrm>
            <a:prstGeom prst="rect">
              <a:avLst/>
            </a:prstGeom>
            <a:noFill/>
            <a:ln w="9525">
              <a:noFill/>
              <a:miter lim="800000"/>
              <a:headEnd/>
              <a:tailEnd/>
            </a:ln>
          </p:spPr>
        </p:pic>
        <p:pic>
          <p:nvPicPr>
            <p:cNvPr id="48165" name="Picture 145" descr="Server 1.png"/>
            <p:cNvPicPr>
              <a:picLocks noChangeAspect="1"/>
            </p:cNvPicPr>
            <p:nvPr/>
          </p:nvPicPr>
          <p:blipFill>
            <a:blip r:embed="rId3" cstate="print"/>
            <a:srcRect/>
            <a:stretch>
              <a:fillRect/>
            </a:stretch>
          </p:blipFill>
          <p:spPr bwMode="auto">
            <a:xfrm>
              <a:off x="7215188" y="4848225"/>
              <a:ext cx="260350" cy="450850"/>
            </a:xfrm>
            <a:prstGeom prst="rect">
              <a:avLst/>
            </a:prstGeom>
            <a:noFill/>
            <a:ln w="9525">
              <a:noFill/>
              <a:miter lim="800000"/>
              <a:headEnd/>
              <a:tailEnd/>
            </a:ln>
          </p:spPr>
        </p:pic>
      </p:grpSp>
      <p:grpSp>
        <p:nvGrpSpPr>
          <p:cNvPr id="8" name="Group 86"/>
          <p:cNvGrpSpPr>
            <a:grpSpLocks/>
          </p:cNvGrpSpPr>
          <p:nvPr/>
        </p:nvGrpSpPr>
        <p:grpSpPr bwMode="auto">
          <a:xfrm>
            <a:off x="485775" y="1100138"/>
            <a:ext cx="2670175" cy="4973637"/>
            <a:chOff x="485775" y="1100138"/>
            <a:chExt cx="2670175" cy="4973637"/>
          </a:xfrm>
        </p:grpSpPr>
        <p:grpSp>
          <p:nvGrpSpPr>
            <p:cNvPr id="48134" name="Group 81"/>
            <p:cNvGrpSpPr>
              <a:grpSpLocks/>
            </p:cNvGrpSpPr>
            <p:nvPr/>
          </p:nvGrpSpPr>
          <p:grpSpPr bwMode="auto">
            <a:xfrm>
              <a:off x="485775" y="1100138"/>
              <a:ext cx="2670175" cy="4973637"/>
              <a:chOff x="908342" y="1099863"/>
              <a:chExt cx="3185571" cy="4973766"/>
            </a:xfrm>
          </p:grpSpPr>
          <p:sp>
            <p:nvSpPr>
              <p:cNvPr id="83" name="AutoShape 48"/>
              <p:cNvSpPr>
                <a:spLocks noChangeArrowheads="1"/>
              </p:cNvSpPr>
              <p:nvPr/>
            </p:nvSpPr>
            <p:spPr bwMode="auto">
              <a:xfrm>
                <a:off x="908342" y="1110975"/>
                <a:ext cx="3185571" cy="4962654"/>
              </a:xfrm>
              <a:prstGeom prst="roundRect">
                <a:avLst>
                  <a:gd name="adj" fmla="val 2194"/>
                </a:avLst>
              </a:prstGeom>
              <a:solidFill>
                <a:srgbClr val="E8E8E8"/>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84" name="AutoShape 48"/>
              <p:cNvSpPr>
                <a:spLocks noChangeArrowheads="1"/>
              </p:cNvSpPr>
              <p:nvPr/>
            </p:nvSpPr>
            <p:spPr bwMode="auto">
              <a:xfrm>
                <a:off x="908342" y="1099863"/>
                <a:ext cx="3185571" cy="422286"/>
              </a:xfrm>
              <a:prstGeom prst="roundRect">
                <a:avLst>
                  <a:gd name="adj" fmla="val 0"/>
                </a:avLst>
              </a:prstGeom>
              <a:solidFill>
                <a:srgbClr val="2F5376"/>
              </a:solidFill>
              <a:ln w="19050" algn="ctr">
                <a:noFill/>
                <a:round/>
                <a:headEnd/>
                <a:tailEnd/>
              </a:ln>
              <a:effectLst/>
            </p:spPr>
            <p:txBody>
              <a:bodyPr wrap="none" anchor="ctr"/>
              <a:lstStyle/>
              <a:p>
                <a:pPr fontAlgn="auto">
                  <a:spcBef>
                    <a:spcPts val="0"/>
                  </a:spcBef>
                  <a:spcAft>
                    <a:spcPts val="0"/>
                  </a:spcAft>
                  <a:defRPr/>
                </a:pPr>
                <a:endParaRPr lang="en-US" sz="1200">
                  <a:ln w="28575">
                    <a:solidFill>
                      <a:schemeClr val="accent1"/>
                    </a:solidFill>
                  </a:ln>
                  <a:latin typeface="+mn-lt"/>
                  <a:cs typeface="+mn-cs"/>
                </a:endParaRPr>
              </a:p>
            </p:txBody>
          </p:sp>
          <p:sp>
            <p:nvSpPr>
              <p:cNvPr id="85" name="Rectangle 33"/>
              <p:cNvSpPr>
                <a:spLocks noChangeArrowheads="1"/>
              </p:cNvSpPr>
              <p:nvPr/>
            </p:nvSpPr>
            <p:spPr bwMode="auto">
              <a:xfrm>
                <a:off x="1037128" y="1131614"/>
                <a:ext cx="2927998" cy="338146"/>
              </a:xfrm>
              <a:prstGeom prst="rect">
                <a:avLst/>
              </a:prstGeom>
              <a:noFill/>
              <a:ln w="9525" algn="ctr">
                <a:noFill/>
                <a:miter lim="800000"/>
                <a:headEnd/>
                <a:tailEnd/>
              </a:ln>
              <a:effectLst>
                <a:prstShdw prst="shdw17" dist="17961" dir="2700000">
                  <a:schemeClr val="accent1">
                    <a:gamma/>
                    <a:shade val="60000"/>
                    <a:invGamma/>
                  </a:schemeClr>
                </a:prstShdw>
              </a:effectLst>
            </p:spPr>
            <p:txBody>
              <a:bodyPr anchor="ctr"/>
              <a:lstStyle/>
              <a:p>
                <a:pPr algn="ctr" fontAlgn="auto">
                  <a:spcBef>
                    <a:spcPts val="0"/>
                  </a:spcBef>
                  <a:spcAft>
                    <a:spcPts val="0"/>
                  </a:spcAft>
                  <a:defRPr/>
                </a:pPr>
                <a:r>
                  <a:rPr lang="en-US" sz="1600" b="1" dirty="0">
                    <a:solidFill>
                      <a:schemeClr val="bg1"/>
                    </a:solidFill>
                    <a:latin typeface="+mn-lt"/>
                    <a:cs typeface="+mn-cs"/>
                  </a:rPr>
                  <a:t>1. VLAN Segmentation</a:t>
                </a:r>
              </a:p>
            </p:txBody>
          </p:sp>
        </p:grpSp>
        <p:sp>
          <p:nvSpPr>
            <p:cNvPr id="88" name="Rectangle 87"/>
            <p:cNvSpPr/>
            <p:nvPr/>
          </p:nvSpPr>
          <p:spPr>
            <a:xfrm>
              <a:off x="792163" y="2952750"/>
              <a:ext cx="2057400" cy="2133600"/>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04" name="Rectangle 103"/>
            <p:cNvSpPr/>
            <p:nvPr/>
          </p:nvSpPr>
          <p:spPr bwMode="auto">
            <a:xfrm>
              <a:off x="1270000" y="4065588"/>
              <a:ext cx="1036638" cy="881062"/>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00" dirty="0"/>
            </a:p>
          </p:txBody>
        </p:sp>
        <p:cxnSp>
          <p:nvCxnSpPr>
            <p:cNvPr id="110" name="Straight Connector 109"/>
            <p:cNvCxnSpPr/>
            <p:nvPr/>
          </p:nvCxnSpPr>
          <p:spPr bwMode="auto">
            <a:xfrm rot="5400000">
              <a:off x="1242219" y="4693444"/>
              <a:ext cx="898525"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bwMode="auto">
            <a:xfrm rot="5400000">
              <a:off x="1469231" y="4671219"/>
              <a:ext cx="85407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bwMode="auto">
            <a:xfrm rot="5400000">
              <a:off x="727075" y="3887788"/>
              <a:ext cx="766763"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bwMode="auto">
            <a:xfrm rot="5400000">
              <a:off x="2133600" y="3887788"/>
              <a:ext cx="766763"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bwMode="auto">
            <a:xfrm>
              <a:off x="1109663" y="4264025"/>
              <a:ext cx="14081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bwMode="auto">
            <a:xfrm rot="5400000">
              <a:off x="785813" y="4449763"/>
              <a:ext cx="20193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8143" name="Picture 93" descr="Server 1.png"/>
            <p:cNvPicPr>
              <a:picLocks noChangeAspect="1"/>
            </p:cNvPicPr>
            <p:nvPr/>
          </p:nvPicPr>
          <p:blipFill>
            <a:blip r:embed="rId3" cstate="print"/>
            <a:srcRect/>
            <a:stretch>
              <a:fillRect/>
            </a:stretch>
          </p:blipFill>
          <p:spPr bwMode="auto">
            <a:xfrm>
              <a:off x="904423" y="3262747"/>
              <a:ext cx="401296" cy="694747"/>
            </a:xfrm>
            <a:prstGeom prst="rect">
              <a:avLst/>
            </a:prstGeom>
            <a:noFill/>
            <a:ln w="9525">
              <a:noFill/>
              <a:miter lim="800000"/>
              <a:headEnd/>
              <a:tailEnd/>
            </a:ln>
          </p:spPr>
        </p:pic>
        <p:pic>
          <p:nvPicPr>
            <p:cNvPr id="48144" name="Picture 94" descr="Server 1.png"/>
            <p:cNvPicPr>
              <a:picLocks noChangeAspect="1"/>
            </p:cNvPicPr>
            <p:nvPr/>
          </p:nvPicPr>
          <p:blipFill>
            <a:blip r:embed="rId3" cstate="print"/>
            <a:srcRect/>
            <a:stretch>
              <a:fillRect/>
            </a:stretch>
          </p:blipFill>
          <p:spPr bwMode="auto">
            <a:xfrm>
              <a:off x="1592994" y="3262747"/>
              <a:ext cx="401296" cy="694747"/>
            </a:xfrm>
            <a:prstGeom prst="rect">
              <a:avLst/>
            </a:prstGeom>
            <a:noFill/>
            <a:ln w="9525">
              <a:noFill/>
              <a:miter lim="800000"/>
              <a:headEnd/>
              <a:tailEnd/>
            </a:ln>
          </p:spPr>
        </p:pic>
        <p:pic>
          <p:nvPicPr>
            <p:cNvPr id="48145" name="Picture 95" descr="Server 1.png"/>
            <p:cNvPicPr>
              <a:picLocks noChangeAspect="1"/>
            </p:cNvPicPr>
            <p:nvPr/>
          </p:nvPicPr>
          <p:blipFill>
            <a:blip r:embed="rId3" cstate="print"/>
            <a:srcRect/>
            <a:stretch>
              <a:fillRect/>
            </a:stretch>
          </p:blipFill>
          <p:spPr bwMode="auto">
            <a:xfrm>
              <a:off x="2309201" y="3262747"/>
              <a:ext cx="401296" cy="694747"/>
            </a:xfrm>
            <a:prstGeom prst="rect">
              <a:avLst/>
            </a:prstGeom>
            <a:noFill/>
            <a:ln w="9525">
              <a:noFill/>
              <a:miter lim="800000"/>
              <a:headEnd/>
              <a:tailEnd/>
            </a:ln>
          </p:spPr>
        </p:pic>
        <p:sp>
          <p:nvSpPr>
            <p:cNvPr id="98" name="TextBox 97"/>
            <p:cNvSpPr txBox="1"/>
            <p:nvPr/>
          </p:nvSpPr>
          <p:spPr bwMode="auto">
            <a:xfrm rot="5400000">
              <a:off x="2560638" y="3917950"/>
              <a:ext cx="831850" cy="266700"/>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pic>
          <p:nvPicPr>
            <p:cNvPr id="48147" name="Picture 98" descr="Firewall.png"/>
            <p:cNvPicPr>
              <a:picLocks noChangeAspect="1"/>
            </p:cNvPicPr>
            <p:nvPr/>
          </p:nvPicPr>
          <p:blipFill>
            <a:blip r:embed="rId6" cstate="print"/>
            <a:srcRect/>
            <a:stretch>
              <a:fillRect/>
            </a:stretch>
          </p:blipFill>
          <p:spPr bwMode="auto">
            <a:xfrm>
              <a:off x="1414582" y="5400446"/>
              <a:ext cx="755667" cy="597821"/>
            </a:xfrm>
            <a:prstGeom prst="rect">
              <a:avLst/>
            </a:prstGeom>
            <a:noFill/>
            <a:ln w="9525">
              <a:noFill/>
              <a:miter lim="800000"/>
              <a:headEnd/>
              <a:tailEnd/>
            </a:ln>
          </p:spPr>
        </p:pic>
        <p:sp>
          <p:nvSpPr>
            <p:cNvPr id="48148" name="Content Placeholder 3"/>
            <p:cNvSpPr txBox="1">
              <a:spLocks/>
            </p:cNvSpPr>
            <p:nvPr/>
          </p:nvSpPr>
          <p:spPr bwMode="auto">
            <a:xfrm>
              <a:off x="581557" y="1662113"/>
              <a:ext cx="2468939" cy="1128485"/>
            </a:xfrm>
            <a:prstGeom prst="rect">
              <a:avLst/>
            </a:prstGeom>
            <a:noFill/>
            <a:ln w="9525">
              <a:noFill/>
              <a:miter lim="800000"/>
              <a:headEnd/>
              <a:tailEnd/>
            </a:ln>
          </p:spPr>
          <p:txBody>
            <a:bodyPr lIns="0" tIns="0" rIns="0" bIns="0">
              <a:spAutoFit/>
            </a:bodyPr>
            <a:lstStyle/>
            <a:p>
              <a:pPr marL="53975">
                <a:spcBef>
                  <a:spcPts val="800"/>
                </a:spcBef>
                <a:buClr>
                  <a:schemeClr val="tx1"/>
                </a:buClr>
                <a:buSzPct val="25000"/>
              </a:pPr>
              <a:r>
                <a:rPr lang="en-US" sz="1200"/>
                <a:t>Each VM in separate VLAN</a:t>
              </a:r>
            </a:p>
            <a:p>
              <a:pPr marL="53975">
                <a:spcBef>
                  <a:spcPts val="800"/>
                </a:spcBef>
                <a:buClr>
                  <a:schemeClr val="tx1"/>
                </a:buClr>
                <a:buSzPct val="25000"/>
              </a:pPr>
              <a:r>
                <a:rPr lang="en-US" sz="1200"/>
                <a:t>Inter-VM communications must route through the firewall</a:t>
              </a:r>
            </a:p>
            <a:p>
              <a:pPr marL="53975">
                <a:spcBef>
                  <a:spcPts val="800"/>
                </a:spcBef>
                <a:buClr>
                  <a:schemeClr val="tx1"/>
                </a:buClr>
                <a:buSzPct val="25000"/>
              </a:pPr>
              <a:r>
                <a:rPr lang="en-US" sz="1200"/>
                <a:t>Drawback: Possibly complex VLAN networking </a:t>
              </a:r>
            </a:p>
          </p:txBody>
        </p:sp>
        <p:sp>
          <p:nvSpPr>
            <p:cNvPr id="103" name="TextBox 102"/>
            <p:cNvSpPr txBox="1"/>
            <p:nvPr/>
          </p:nvSpPr>
          <p:spPr bwMode="auto">
            <a:xfrm>
              <a:off x="1277938" y="4567238"/>
              <a:ext cx="1071562" cy="415925"/>
            </a:xfrm>
            <a:prstGeom prst="rect">
              <a:avLst/>
            </a:prstGeom>
            <a:noFill/>
          </p:spPr>
          <p:txBody>
            <a:bodyPr>
              <a:spAutoFit/>
            </a:bodyPr>
            <a:lstStyle/>
            <a:p>
              <a:pPr fontAlgn="auto">
                <a:spcBef>
                  <a:spcPts val="0"/>
                </a:spcBef>
                <a:spcAft>
                  <a:spcPts val="0"/>
                </a:spcAft>
                <a:defRPr/>
              </a:pPr>
              <a:r>
                <a:rPr lang="en-US" sz="1050" dirty="0">
                  <a:solidFill>
                    <a:schemeClr val="bg1"/>
                  </a:solidFill>
                  <a:latin typeface="+mn-lt"/>
                  <a:cs typeface="+mn-cs"/>
                </a:rPr>
                <a:t>HYPERVISOR</a:t>
              </a:r>
            </a:p>
            <a:p>
              <a:pPr fontAlgn="auto">
                <a:spcBef>
                  <a:spcPts val="0"/>
                </a:spcBef>
                <a:spcAft>
                  <a:spcPts val="0"/>
                </a:spcAft>
                <a:defRPr/>
              </a:pPr>
              <a:endParaRPr lang="en-US" sz="1050" dirty="0">
                <a:solidFill>
                  <a:schemeClr val="bg1"/>
                </a:solidFill>
                <a:latin typeface="+mn-lt"/>
                <a:cs typeface="+mn-cs"/>
              </a:endParaRPr>
            </a:p>
          </p:txBody>
        </p:sp>
        <p:pic>
          <p:nvPicPr>
            <p:cNvPr id="48150" name="Picture 108" descr="L2_L3 Switch 2.png"/>
            <p:cNvPicPr>
              <a:picLocks noChangeAspect="1"/>
            </p:cNvPicPr>
            <p:nvPr/>
          </p:nvPicPr>
          <p:blipFill>
            <a:blip r:embed="rId5" cstate="print"/>
            <a:srcRect/>
            <a:stretch>
              <a:fillRect/>
            </a:stretch>
          </p:blipFill>
          <p:spPr bwMode="auto">
            <a:xfrm>
              <a:off x="1646238" y="4094163"/>
              <a:ext cx="314325" cy="312737"/>
            </a:xfrm>
            <a:prstGeom prst="rect">
              <a:avLst/>
            </a:prstGeom>
            <a:noFill/>
            <a:ln w="9525">
              <a:noFill/>
              <a:miter lim="800000"/>
              <a:headEnd/>
              <a:tailEnd/>
            </a:ln>
          </p:spPr>
        </p:pic>
        <p:pic>
          <p:nvPicPr>
            <p:cNvPr id="48151" name="Picture 113" descr="Server 1.png"/>
            <p:cNvPicPr>
              <a:picLocks noChangeAspect="1"/>
            </p:cNvPicPr>
            <p:nvPr/>
          </p:nvPicPr>
          <p:blipFill>
            <a:blip r:embed="rId3" cstate="print"/>
            <a:srcRect/>
            <a:stretch>
              <a:fillRect/>
            </a:stretch>
          </p:blipFill>
          <p:spPr bwMode="auto">
            <a:xfrm>
              <a:off x="1668463" y="4848225"/>
              <a:ext cx="260350" cy="450850"/>
            </a:xfrm>
            <a:prstGeom prst="rect">
              <a:avLst/>
            </a:prstGeom>
            <a:noFill/>
            <a:ln w="9525">
              <a:noFill/>
              <a:miter lim="800000"/>
              <a:headEnd/>
              <a:tailEnd/>
            </a:ln>
          </p:spPr>
        </p:pic>
        <p:sp>
          <p:nvSpPr>
            <p:cNvPr id="48152" name="TextBox 86"/>
            <p:cNvSpPr txBox="1">
              <a:spLocks noChangeArrowheads="1"/>
            </p:cNvSpPr>
            <p:nvPr/>
          </p:nvSpPr>
          <p:spPr bwMode="auto">
            <a:xfrm>
              <a:off x="912488" y="3257550"/>
              <a:ext cx="361657" cy="245215"/>
            </a:xfrm>
            <a:prstGeom prst="rect">
              <a:avLst/>
            </a:prstGeom>
            <a:noFill/>
            <a:ln w="9525">
              <a:noFill/>
              <a:miter lim="800000"/>
              <a:headEnd/>
              <a:tailEnd/>
            </a:ln>
          </p:spPr>
          <p:txBody>
            <a:bodyPr wrap="none" anchor="b"/>
            <a:lstStyle/>
            <a:p>
              <a:pPr algn="ctr"/>
              <a:r>
                <a:rPr lang="en-US" sz="1000" b="1"/>
                <a:t>VM1</a:t>
              </a:r>
            </a:p>
          </p:txBody>
        </p:sp>
        <p:sp>
          <p:nvSpPr>
            <p:cNvPr id="48153" name="TextBox 87"/>
            <p:cNvSpPr txBox="1">
              <a:spLocks noChangeArrowheads="1"/>
            </p:cNvSpPr>
            <p:nvPr/>
          </p:nvSpPr>
          <p:spPr bwMode="auto">
            <a:xfrm>
              <a:off x="1601964" y="3257550"/>
              <a:ext cx="361657" cy="245215"/>
            </a:xfrm>
            <a:prstGeom prst="rect">
              <a:avLst/>
            </a:prstGeom>
            <a:noFill/>
            <a:ln w="9525">
              <a:noFill/>
              <a:miter lim="800000"/>
              <a:headEnd/>
              <a:tailEnd/>
            </a:ln>
          </p:spPr>
          <p:txBody>
            <a:bodyPr wrap="none" anchor="b"/>
            <a:lstStyle/>
            <a:p>
              <a:pPr algn="ctr"/>
              <a:r>
                <a:rPr lang="en-US" sz="1000" b="1"/>
                <a:t>VM2</a:t>
              </a:r>
            </a:p>
          </p:txBody>
        </p:sp>
        <p:sp>
          <p:nvSpPr>
            <p:cNvPr id="48154" name="TextBox 88"/>
            <p:cNvSpPr txBox="1">
              <a:spLocks noChangeArrowheads="1"/>
            </p:cNvSpPr>
            <p:nvPr/>
          </p:nvSpPr>
          <p:spPr bwMode="auto">
            <a:xfrm>
              <a:off x="2331538" y="3257550"/>
              <a:ext cx="361657" cy="245215"/>
            </a:xfrm>
            <a:prstGeom prst="rect">
              <a:avLst/>
            </a:prstGeom>
            <a:noFill/>
            <a:ln w="9525">
              <a:noFill/>
              <a:miter lim="800000"/>
              <a:headEnd/>
              <a:tailEnd/>
            </a:ln>
          </p:spPr>
          <p:txBody>
            <a:bodyPr wrap="none" anchor="b"/>
            <a:lstStyle/>
            <a:p>
              <a:pPr algn="ctr"/>
              <a:r>
                <a:rPr lang="en-US" sz="1000" b="1"/>
                <a:t>VM3</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dirty="0"/>
              <a:t>Agenda</a:t>
            </a:r>
          </a:p>
        </p:txBody>
      </p:sp>
      <p:sp>
        <p:nvSpPr>
          <p:cNvPr id="3" name="Content Placeholder 2"/>
          <p:cNvSpPr>
            <a:spLocks noGrp="1"/>
          </p:cNvSpPr>
          <p:nvPr>
            <p:ph sz="quarter" idx="10"/>
          </p:nvPr>
        </p:nvSpPr>
        <p:spPr>
          <a:xfrm>
            <a:off x="366713" y="1135063"/>
            <a:ext cx="8229600" cy="4851400"/>
          </a:xfrm>
        </p:spPr>
        <p:txBody>
          <a:bodyPr/>
          <a:lstStyle/>
          <a:p>
            <a:pPr marL="347663" indent="-293688">
              <a:buSzPct val="100000"/>
              <a:buFont typeface="+mj-lt"/>
              <a:buAutoNum type="arabicPeriod"/>
              <a:defRPr/>
            </a:pPr>
            <a:r>
              <a:rPr dirty="0" smtClean="0"/>
              <a:t>Market Drivers</a:t>
            </a:r>
          </a:p>
          <a:p>
            <a:pPr marL="347663" indent="-293688">
              <a:buSzPct val="100000"/>
              <a:buFont typeface="+mj-lt"/>
              <a:buAutoNum type="arabicPeriod"/>
              <a:defRPr/>
            </a:pPr>
            <a:r>
              <a:rPr dirty="0" smtClean="0"/>
              <a:t>Limitations of legacy network</a:t>
            </a:r>
          </a:p>
          <a:p>
            <a:pPr marL="347663" indent="-293688">
              <a:buSzPct val="100000"/>
              <a:buFont typeface="+mj-lt"/>
              <a:buAutoNum type="arabicPeriod"/>
              <a:defRPr/>
            </a:pPr>
            <a:r>
              <a:rPr dirty="0" smtClean="0"/>
              <a:t>Solutions</a:t>
            </a:r>
          </a:p>
          <a:p>
            <a:pPr lvl="1">
              <a:defRPr/>
            </a:pPr>
            <a:r>
              <a:rPr dirty="0" smtClean="0"/>
              <a:t>Simplification</a:t>
            </a:r>
          </a:p>
          <a:p>
            <a:pPr lvl="1">
              <a:defRPr/>
            </a:pPr>
            <a:r>
              <a:rPr dirty="0" smtClean="0"/>
              <a:t>Infrastructure</a:t>
            </a:r>
          </a:p>
          <a:p>
            <a:pPr lvl="1">
              <a:defRPr/>
            </a:pPr>
            <a:r>
              <a:rPr dirty="0" smtClean="0"/>
              <a:t>Enhanced services</a:t>
            </a:r>
          </a:p>
          <a:p>
            <a:pPr marL="347663" indent="-293688">
              <a:buSzPct val="100000"/>
              <a:buFont typeface="+mj-lt"/>
              <a:buAutoNum type="arabicPeriod"/>
              <a:defRPr/>
            </a:pPr>
            <a:r>
              <a:rPr dirty="0" smtClean="0"/>
              <a:t>Summary</a:t>
            </a:r>
          </a:p>
          <a:p>
            <a:pPr>
              <a:defRPr/>
            </a:pPr>
            <a:endParaRPr dirty="0"/>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0"/>
          </p:nvPr>
        </p:nvSpPr>
        <p:spPr>
          <a:xfrm>
            <a:off x="4759325" y="952500"/>
            <a:ext cx="4068763" cy="4914900"/>
          </a:xfrm>
        </p:spPr>
        <p:txBody>
          <a:bodyPr/>
          <a:lstStyle/>
          <a:p>
            <a:r>
              <a:rPr sz="1800" dirty="0" smtClean="0"/>
              <a:t>Hypervisor Kernel Stateful Firewall</a:t>
            </a:r>
          </a:p>
          <a:p>
            <a:r>
              <a:rPr sz="1800" dirty="0" smtClean="0"/>
              <a:t>Purpose-built virtual firewall</a:t>
            </a:r>
          </a:p>
          <a:p>
            <a:pPr lvl="1"/>
            <a:r>
              <a:rPr sz="1600" dirty="0" smtClean="0"/>
              <a:t>Secure Live-Migration (VMotion)</a:t>
            </a:r>
          </a:p>
          <a:p>
            <a:pPr lvl="1"/>
            <a:r>
              <a:rPr sz="1600" dirty="0" smtClean="0"/>
              <a:t>Security for each VM by VM ID</a:t>
            </a:r>
          </a:p>
          <a:p>
            <a:pPr lvl="1"/>
            <a:r>
              <a:rPr sz="1600" dirty="0" smtClean="0"/>
              <a:t>Fully stateful firewall </a:t>
            </a:r>
          </a:p>
          <a:p>
            <a:r>
              <a:rPr sz="1800" dirty="0" smtClean="0"/>
              <a:t>Tight Integration with Virtual Platform Management, e.g. VMware vCenter</a:t>
            </a:r>
          </a:p>
          <a:p>
            <a:r>
              <a:rPr sz="1800" dirty="0" smtClean="0"/>
              <a:t>Fault-Tolerant Architecture</a:t>
            </a:r>
          </a:p>
        </p:txBody>
      </p:sp>
      <p:cxnSp>
        <p:nvCxnSpPr>
          <p:cNvPr id="49155" name="Straight Connector 49"/>
          <p:cNvCxnSpPr>
            <a:cxnSpLocks noChangeShapeType="1"/>
          </p:cNvCxnSpPr>
          <p:nvPr/>
        </p:nvCxnSpPr>
        <p:spPr bwMode="auto">
          <a:xfrm flipV="1">
            <a:off x="5257800" y="4953000"/>
            <a:ext cx="1073150" cy="307975"/>
          </a:xfrm>
          <a:prstGeom prst="line">
            <a:avLst/>
          </a:prstGeom>
          <a:noFill/>
          <a:ln w="38100">
            <a:solidFill>
              <a:schemeClr val="hlink"/>
            </a:solidFill>
            <a:round/>
            <a:headEnd type="none" w="med" len="sm"/>
            <a:tailEnd type="none" w="med" len="sm"/>
          </a:ln>
        </p:spPr>
      </p:cxnSp>
      <p:cxnSp>
        <p:nvCxnSpPr>
          <p:cNvPr id="49156" name="Straight Connector 54"/>
          <p:cNvCxnSpPr>
            <a:cxnSpLocks noChangeShapeType="1"/>
          </p:cNvCxnSpPr>
          <p:nvPr/>
        </p:nvCxnSpPr>
        <p:spPr bwMode="auto">
          <a:xfrm>
            <a:off x="5118100" y="5435600"/>
            <a:ext cx="1106488" cy="298450"/>
          </a:xfrm>
          <a:prstGeom prst="line">
            <a:avLst/>
          </a:prstGeom>
          <a:noFill/>
          <a:ln w="38100">
            <a:solidFill>
              <a:schemeClr val="hlink"/>
            </a:solidFill>
            <a:round/>
            <a:headEnd type="none" w="med" len="sm"/>
            <a:tailEnd type="none" w="med" len="sm"/>
          </a:ln>
        </p:spPr>
      </p:cxnSp>
      <p:cxnSp>
        <p:nvCxnSpPr>
          <p:cNvPr id="49157" name="Straight Connector 91"/>
          <p:cNvCxnSpPr>
            <a:cxnSpLocks noChangeShapeType="1"/>
          </p:cNvCxnSpPr>
          <p:nvPr/>
        </p:nvCxnSpPr>
        <p:spPr bwMode="auto">
          <a:xfrm flipV="1">
            <a:off x="2509838" y="5343525"/>
            <a:ext cx="2900362" cy="0"/>
          </a:xfrm>
          <a:prstGeom prst="line">
            <a:avLst/>
          </a:prstGeom>
          <a:noFill/>
          <a:ln w="38100">
            <a:solidFill>
              <a:schemeClr val="hlink"/>
            </a:solidFill>
            <a:round/>
            <a:headEnd type="none" w="med" len="sm"/>
            <a:tailEnd type="none" w="med" len="sm"/>
          </a:ln>
        </p:spPr>
      </p:cxnSp>
      <p:sp>
        <p:nvSpPr>
          <p:cNvPr id="56" name="Rectangle 55"/>
          <p:cNvSpPr/>
          <p:nvPr/>
        </p:nvSpPr>
        <p:spPr>
          <a:xfrm>
            <a:off x="1162050" y="1333500"/>
            <a:ext cx="2178050" cy="212407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84" name="Rectangle 83"/>
          <p:cNvSpPr/>
          <p:nvPr/>
        </p:nvSpPr>
        <p:spPr>
          <a:xfrm>
            <a:off x="1716088" y="2446338"/>
            <a:ext cx="1036637" cy="831850"/>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cxnSp>
        <p:nvCxnSpPr>
          <p:cNvPr id="57" name="Straight Connector 56"/>
          <p:cNvCxnSpPr/>
          <p:nvPr/>
        </p:nvCxnSpPr>
        <p:spPr>
          <a:xfrm rot="16200000" flipH="1">
            <a:off x="1688306" y="3024982"/>
            <a:ext cx="8985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898650" y="3021013"/>
            <a:ext cx="890587"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1171576" y="2219325"/>
            <a:ext cx="766762"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2579688" y="2219325"/>
            <a:ext cx="76676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554163" y="2593975"/>
            <a:ext cx="140811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1384300" y="2519363"/>
            <a:ext cx="1706563" cy="79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9166" name="Picture 73" descr="Server 1.png"/>
          <p:cNvPicPr>
            <a:picLocks noChangeAspect="1"/>
          </p:cNvPicPr>
          <p:nvPr/>
        </p:nvPicPr>
        <p:blipFill>
          <a:blip r:embed="rId6" cstate="print"/>
          <a:srcRect/>
          <a:stretch>
            <a:fillRect/>
          </a:stretch>
        </p:blipFill>
        <p:spPr bwMode="auto">
          <a:xfrm>
            <a:off x="1349375" y="1593850"/>
            <a:ext cx="401638" cy="695325"/>
          </a:xfrm>
          <a:prstGeom prst="rect">
            <a:avLst/>
          </a:prstGeom>
          <a:noFill/>
          <a:ln w="9525">
            <a:noFill/>
            <a:miter lim="800000"/>
            <a:headEnd/>
            <a:tailEnd/>
          </a:ln>
        </p:spPr>
      </p:pic>
      <p:pic>
        <p:nvPicPr>
          <p:cNvPr id="49167" name="Picture 75" descr="Server 1.png"/>
          <p:cNvPicPr>
            <a:picLocks noChangeAspect="1"/>
          </p:cNvPicPr>
          <p:nvPr/>
        </p:nvPicPr>
        <p:blipFill>
          <a:blip r:embed="rId6" cstate="print"/>
          <a:srcRect/>
          <a:stretch>
            <a:fillRect/>
          </a:stretch>
        </p:blipFill>
        <p:spPr bwMode="auto">
          <a:xfrm>
            <a:off x="2038350" y="1593850"/>
            <a:ext cx="401638" cy="695325"/>
          </a:xfrm>
          <a:prstGeom prst="rect">
            <a:avLst/>
          </a:prstGeom>
          <a:noFill/>
          <a:ln w="9525">
            <a:noFill/>
            <a:miter lim="800000"/>
            <a:headEnd/>
            <a:tailEnd/>
          </a:ln>
        </p:spPr>
      </p:pic>
      <p:pic>
        <p:nvPicPr>
          <p:cNvPr id="49168" name="Picture 76" descr="Server 1.png"/>
          <p:cNvPicPr>
            <a:picLocks noChangeAspect="1"/>
          </p:cNvPicPr>
          <p:nvPr/>
        </p:nvPicPr>
        <p:blipFill>
          <a:blip r:embed="rId6" cstate="print"/>
          <a:srcRect/>
          <a:stretch>
            <a:fillRect/>
          </a:stretch>
        </p:blipFill>
        <p:spPr bwMode="auto">
          <a:xfrm>
            <a:off x="2754313" y="1593850"/>
            <a:ext cx="401637" cy="695325"/>
          </a:xfrm>
          <a:prstGeom prst="rect">
            <a:avLst/>
          </a:prstGeom>
          <a:noFill/>
          <a:ln w="9525">
            <a:noFill/>
            <a:miter lim="800000"/>
            <a:headEnd/>
            <a:tailEnd/>
          </a:ln>
        </p:spPr>
      </p:pic>
      <p:sp>
        <p:nvSpPr>
          <p:cNvPr id="79" name="TextBox 78"/>
          <p:cNvSpPr txBox="1"/>
          <p:nvPr/>
        </p:nvSpPr>
        <p:spPr>
          <a:xfrm rot="5400000">
            <a:off x="3024188" y="2247900"/>
            <a:ext cx="833438" cy="268287"/>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pic>
        <p:nvPicPr>
          <p:cNvPr id="49170" name="Picture 84" descr="VMware-gray.png"/>
          <p:cNvPicPr>
            <a:picLocks noChangeAspect="1"/>
          </p:cNvPicPr>
          <p:nvPr/>
        </p:nvPicPr>
        <p:blipFill>
          <a:blip r:embed="rId7" cstate="print"/>
          <a:srcRect/>
          <a:stretch>
            <a:fillRect/>
          </a:stretch>
        </p:blipFill>
        <p:spPr bwMode="auto">
          <a:xfrm>
            <a:off x="1784350" y="2989263"/>
            <a:ext cx="898525" cy="219075"/>
          </a:xfrm>
          <a:prstGeom prst="rect">
            <a:avLst/>
          </a:prstGeom>
          <a:noFill/>
          <a:ln w="9525">
            <a:noFill/>
            <a:miter lim="800000"/>
            <a:headEnd/>
            <a:tailEnd/>
          </a:ln>
        </p:spPr>
      </p:pic>
      <p:sp>
        <p:nvSpPr>
          <p:cNvPr id="83" name="Rectangle 82"/>
          <p:cNvSpPr/>
          <p:nvPr/>
        </p:nvSpPr>
        <p:spPr>
          <a:xfrm>
            <a:off x="1711325" y="2500313"/>
            <a:ext cx="1044575" cy="134937"/>
          </a:xfrm>
          <a:prstGeom prst="rect">
            <a:avLst/>
          </a:prstGeom>
          <a:solidFill>
            <a:srgbClr val="49A94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lnSpc>
                <a:spcPts val="1200"/>
              </a:lnSpc>
              <a:spcBef>
                <a:spcPts val="0"/>
              </a:spcBef>
              <a:spcAft>
                <a:spcPts val="0"/>
              </a:spcAft>
              <a:defRPr/>
            </a:pPr>
            <a:r>
              <a:rPr lang="en-US" sz="1000" b="1" dirty="0" smtClean="0"/>
              <a:t>KERNEL </a:t>
            </a:r>
            <a:r>
              <a:rPr lang="en-US" sz="1000" b="1" dirty="0"/>
              <a:t>VF</a:t>
            </a:r>
          </a:p>
        </p:txBody>
      </p:sp>
      <p:sp>
        <p:nvSpPr>
          <p:cNvPr id="2" name="Title 1"/>
          <p:cNvSpPr>
            <a:spLocks noGrp="1"/>
          </p:cNvSpPr>
          <p:nvPr>
            <p:ph type="title"/>
          </p:nvPr>
        </p:nvSpPr>
        <p:spPr/>
        <p:txBody>
          <a:bodyPr/>
          <a:lstStyle/>
          <a:p>
            <a:pPr>
              <a:defRPr/>
            </a:pPr>
            <a:r>
              <a:rPr dirty="0"/>
              <a:t>Introducing The </a:t>
            </a:r>
            <a:r>
              <a:rPr dirty="0" smtClean="0"/>
              <a:t>Idea of a Stateful Kernel Firewall</a:t>
            </a:r>
            <a:endParaRPr dirty="0"/>
          </a:p>
        </p:txBody>
      </p:sp>
      <p:pic>
        <p:nvPicPr>
          <p:cNvPr id="49173" name="Picture 23" descr="cloud2b.png"/>
          <p:cNvPicPr preferRelativeResize="0">
            <a:picLocks noChangeAspect="1"/>
          </p:cNvPicPr>
          <p:nvPr/>
        </p:nvPicPr>
        <p:blipFill>
          <a:blip r:embed="rId8" cstate="print"/>
          <a:srcRect/>
          <a:stretch>
            <a:fillRect/>
          </a:stretch>
        </p:blipFill>
        <p:spPr bwMode="auto">
          <a:xfrm>
            <a:off x="4279900" y="4926013"/>
            <a:ext cx="1284288" cy="846137"/>
          </a:xfrm>
          <a:prstGeom prst="rect">
            <a:avLst/>
          </a:prstGeom>
          <a:noFill/>
          <a:ln w="9525">
            <a:noFill/>
            <a:miter lim="800000"/>
            <a:headEnd/>
            <a:tailEnd/>
          </a:ln>
        </p:spPr>
      </p:pic>
      <p:grpSp>
        <p:nvGrpSpPr>
          <p:cNvPr id="49174" name="Group 71"/>
          <p:cNvGrpSpPr>
            <a:grpSpLocks/>
          </p:cNvGrpSpPr>
          <p:nvPr/>
        </p:nvGrpSpPr>
        <p:grpSpPr bwMode="auto">
          <a:xfrm>
            <a:off x="6173788" y="4343400"/>
            <a:ext cx="1370012" cy="986295"/>
            <a:chOff x="8017533" y="3022183"/>
            <a:chExt cx="718904" cy="542913"/>
          </a:xfrm>
        </p:grpSpPr>
        <p:pic>
          <p:nvPicPr>
            <p:cNvPr id="49192" name="Picture 6" descr="Juniper-Monitor.png"/>
            <p:cNvPicPr>
              <a:picLocks noChangeAspect="1"/>
            </p:cNvPicPr>
            <p:nvPr/>
          </p:nvPicPr>
          <p:blipFill>
            <a:blip r:embed="rId9" cstate="print"/>
            <a:srcRect/>
            <a:stretch>
              <a:fillRect/>
            </a:stretch>
          </p:blipFill>
          <p:spPr bwMode="auto">
            <a:xfrm>
              <a:off x="8069021" y="3022183"/>
              <a:ext cx="630179" cy="528638"/>
            </a:xfrm>
            <a:prstGeom prst="rect">
              <a:avLst/>
            </a:prstGeom>
            <a:noFill/>
            <a:ln w="9525">
              <a:noFill/>
              <a:miter lim="800000"/>
              <a:headEnd/>
              <a:tailEnd/>
            </a:ln>
          </p:spPr>
        </p:pic>
        <p:sp>
          <p:nvSpPr>
            <p:cNvPr id="49193" name="TextBox 41"/>
            <p:cNvSpPr txBox="1">
              <a:spLocks noChangeArrowheads="1"/>
            </p:cNvSpPr>
            <p:nvPr/>
          </p:nvSpPr>
          <p:spPr bwMode="auto">
            <a:xfrm>
              <a:off x="8017533" y="3082888"/>
              <a:ext cx="718904" cy="482208"/>
            </a:xfrm>
            <a:prstGeom prst="rect">
              <a:avLst/>
            </a:prstGeom>
            <a:noFill/>
            <a:ln w="9525">
              <a:noFill/>
              <a:miter lim="800000"/>
              <a:headEnd/>
              <a:tailEnd/>
            </a:ln>
          </p:spPr>
          <p:txBody>
            <a:bodyPr wrap="square">
              <a:spAutoFit/>
            </a:bodyPr>
            <a:lstStyle/>
            <a:p>
              <a:pPr algn="ctr">
                <a:lnSpc>
                  <a:spcPts val="1000"/>
                </a:lnSpc>
              </a:pPr>
              <a:r>
                <a:rPr lang="en-US" sz="1200" b="1" dirty="0" smtClean="0"/>
                <a:t>Security</a:t>
              </a:r>
              <a:br>
                <a:rPr lang="en-US" sz="1200" b="1" dirty="0" smtClean="0"/>
              </a:br>
              <a:r>
                <a:rPr lang="en-US" sz="1200" b="1" dirty="0" smtClean="0"/>
                <a:t>Policy</a:t>
              </a:r>
            </a:p>
            <a:p>
              <a:pPr algn="ctr">
                <a:lnSpc>
                  <a:spcPts val="1000"/>
                </a:lnSpc>
              </a:pPr>
              <a:r>
                <a:rPr lang="en-US" sz="1200" b="1" dirty="0" smtClean="0"/>
                <a:t>Management</a:t>
              </a:r>
              <a:endParaRPr lang="en-US" sz="1200" b="1" dirty="0"/>
            </a:p>
          </p:txBody>
        </p:sp>
      </p:grpSp>
      <p:cxnSp>
        <p:nvCxnSpPr>
          <p:cNvPr id="49175" name="Straight Connector 60"/>
          <p:cNvCxnSpPr>
            <a:cxnSpLocks noChangeShapeType="1"/>
          </p:cNvCxnSpPr>
          <p:nvPr/>
        </p:nvCxnSpPr>
        <p:spPr bwMode="auto">
          <a:xfrm rot="16200000" flipH="1">
            <a:off x="1470025" y="4340225"/>
            <a:ext cx="1541463" cy="4763"/>
          </a:xfrm>
          <a:prstGeom prst="line">
            <a:avLst/>
          </a:prstGeom>
          <a:noFill/>
          <a:ln w="38100">
            <a:solidFill>
              <a:schemeClr val="hlink"/>
            </a:solidFill>
            <a:round/>
            <a:headEnd type="none" w="med" len="sm"/>
            <a:tailEnd type="none" w="med" len="sm"/>
          </a:ln>
        </p:spPr>
      </p:cxnSp>
      <p:pic>
        <p:nvPicPr>
          <p:cNvPr id="49176" name="Picture 99" descr="SRX5800"/>
          <p:cNvPicPr>
            <a:picLocks noChangeAspect="1" noChangeArrowheads="1"/>
          </p:cNvPicPr>
          <p:nvPr/>
        </p:nvPicPr>
        <p:blipFill>
          <a:blip r:embed="rId10" cstate="print"/>
          <a:srcRect/>
          <a:stretch>
            <a:fillRect/>
          </a:stretch>
        </p:blipFill>
        <p:spPr bwMode="auto">
          <a:xfrm>
            <a:off x="2995613" y="4862513"/>
            <a:ext cx="660400" cy="971550"/>
          </a:xfrm>
          <a:prstGeom prst="rect">
            <a:avLst/>
          </a:prstGeom>
          <a:noFill/>
          <a:ln w="9525">
            <a:noFill/>
            <a:miter lim="800000"/>
            <a:headEnd/>
            <a:tailEnd/>
          </a:ln>
        </p:spPr>
      </p:pic>
      <p:pic>
        <p:nvPicPr>
          <p:cNvPr id="49177" name="Picture 34" descr="L2_L3 Switch 2.png"/>
          <p:cNvPicPr>
            <a:picLocks noChangeAspect="1"/>
          </p:cNvPicPr>
          <p:nvPr/>
        </p:nvPicPr>
        <p:blipFill>
          <a:blip r:embed="rId11" cstate="print"/>
          <a:srcRect/>
          <a:stretch>
            <a:fillRect/>
          </a:stretch>
        </p:blipFill>
        <p:spPr bwMode="auto">
          <a:xfrm>
            <a:off x="2093913" y="2686050"/>
            <a:ext cx="285750" cy="285750"/>
          </a:xfrm>
          <a:prstGeom prst="rect">
            <a:avLst/>
          </a:prstGeom>
          <a:noFill/>
          <a:ln w="9525">
            <a:noFill/>
            <a:miter lim="800000"/>
            <a:headEnd/>
            <a:tailEnd/>
          </a:ln>
        </p:spPr>
      </p:pic>
      <p:sp>
        <p:nvSpPr>
          <p:cNvPr id="44" name="TextBox 43"/>
          <p:cNvSpPr txBox="1"/>
          <p:nvPr/>
        </p:nvSpPr>
        <p:spPr>
          <a:xfrm>
            <a:off x="2846388" y="5791200"/>
            <a:ext cx="942887" cy="415498"/>
          </a:xfrm>
          <a:prstGeom prst="rect">
            <a:avLst/>
          </a:prstGeom>
          <a:noFill/>
        </p:spPr>
        <p:txBody>
          <a:bodyPr wrap="none" anchor="b">
            <a:spAutoFit/>
          </a:bodyPr>
          <a:lstStyle/>
          <a:p>
            <a:pPr fontAlgn="auto">
              <a:spcBef>
                <a:spcPts val="0"/>
              </a:spcBef>
              <a:spcAft>
                <a:spcPts val="0"/>
              </a:spcAft>
              <a:defRPr/>
            </a:pPr>
            <a:r>
              <a:rPr lang="en-US" sz="1050" b="1" dirty="0" smtClean="0">
                <a:latin typeface="+mn-lt"/>
                <a:cs typeface="+mn-cs"/>
              </a:rPr>
              <a:t>Data Center</a:t>
            </a:r>
          </a:p>
          <a:p>
            <a:pPr algn="ctr" fontAlgn="auto">
              <a:spcBef>
                <a:spcPts val="0"/>
              </a:spcBef>
              <a:spcAft>
                <a:spcPts val="0"/>
              </a:spcAft>
              <a:defRPr/>
            </a:pPr>
            <a:r>
              <a:rPr lang="en-US" sz="1050" b="1" dirty="0" smtClean="0">
                <a:latin typeface="+mn-lt"/>
                <a:cs typeface="+mn-cs"/>
              </a:rPr>
              <a:t>Firewall</a:t>
            </a:r>
            <a:endParaRPr lang="en-US" sz="1050" b="1" dirty="0">
              <a:latin typeface="+mn-lt"/>
              <a:cs typeface="+mn-cs"/>
            </a:endParaRPr>
          </a:p>
        </p:txBody>
      </p:sp>
      <p:sp>
        <p:nvSpPr>
          <p:cNvPr id="46" name="TextBox 45"/>
          <p:cNvSpPr txBox="1"/>
          <p:nvPr/>
        </p:nvSpPr>
        <p:spPr>
          <a:xfrm>
            <a:off x="1973323" y="5791200"/>
            <a:ext cx="659155" cy="415498"/>
          </a:xfrm>
          <a:prstGeom prst="rect">
            <a:avLst/>
          </a:prstGeom>
          <a:noFill/>
        </p:spPr>
        <p:txBody>
          <a:bodyPr wrap="none" anchor="b">
            <a:spAutoFit/>
          </a:bodyPr>
          <a:lstStyle/>
          <a:p>
            <a:pPr algn="ctr" fontAlgn="auto">
              <a:spcBef>
                <a:spcPts val="0"/>
              </a:spcBef>
              <a:spcAft>
                <a:spcPts val="0"/>
              </a:spcAft>
              <a:defRPr/>
            </a:pPr>
            <a:r>
              <a:rPr lang="en-US" sz="1050" b="1" dirty="0" smtClean="0">
                <a:latin typeface="+mn-lt"/>
                <a:cs typeface="+mn-cs"/>
              </a:rPr>
              <a:t>Access</a:t>
            </a:r>
            <a:br>
              <a:rPr lang="en-US" sz="1050" b="1" dirty="0" smtClean="0">
                <a:latin typeface="+mn-lt"/>
                <a:cs typeface="+mn-cs"/>
              </a:rPr>
            </a:br>
            <a:r>
              <a:rPr lang="en-US" sz="1050" b="1" dirty="0" smtClean="0">
                <a:latin typeface="+mn-lt"/>
                <a:cs typeface="+mn-cs"/>
              </a:rPr>
              <a:t>Switch</a:t>
            </a:r>
            <a:endParaRPr lang="en-US" sz="1050" b="1" dirty="0">
              <a:latin typeface="+mn-lt"/>
              <a:cs typeface="+mn-cs"/>
            </a:endParaRPr>
          </a:p>
        </p:txBody>
      </p:sp>
      <p:pic>
        <p:nvPicPr>
          <p:cNvPr id="49180" name="Picture 46" descr="Server 1.png"/>
          <p:cNvPicPr>
            <a:picLocks noChangeAspect="1"/>
          </p:cNvPicPr>
          <p:nvPr/>
        </p:nvPicPr>
        <p:blipFill>
          <a:blip r:embed="rId6" cstate="print"/>
          <a:srcRect/>
          <a:stretch>
            <a:fillRect/>
          </a:stretch>
        </p:blipFill>
        <p:spPr bwMode="auto">
          <a:xfrm>
            <a:off x="2084388" y="3394075"/>
            <a:ext cx="314325" cy="542925"/>
          </a:xfrm>
          <a:prstGeom prst="rect">
            <a:avLst/>
          </a:prstGeom>
          <a:noFill/>
          <a:ln w="9525">
            <a:noFill/>
            <a:miter lim="800000"/>
            <a:headEnd/>
            <a:tailEnd/>
          </a:ln>
        </p:spPr>
      </p:pic>
      <p:sp>
        <p:nvSpPr>
          <p:cNvPr id="48" name="TextBox 47"/>
          <p:cNvSpPr txBox="1"/>
          <p:nvPr/>
        </p:nvSpPr>
        <p:spPr>
          <a:xfrm>
            <a:off x="4367213" y="5221288"/>
            <a:ext cx="1055687" cy="254000"/>
          </a:xfrm>
          <a:prstGeom prst="rect">
            <a:avLst/>
          </a:prstGeom>
          <a:noFill/>
        </p:spPr>
        <p:txBody>
          <a:bodyPr anchor="b">
            <a:spAutoFit/>
          </a:bodyPr>
          <a:lstStyle/>
          <a:p>
            <a:pPr algn="ctr" fontAlgn="auto">
              <a:spcBef>
                <a:spcPts val="0"/>
              </a:spcBef>
              <a:spcAft>
                <a:spcPts val="0"/>
              </a:spcAft>
              <a:defRPr/>
            </a:pPr>
            <a:r>
              <a:rPr lang="en-US" sz="1050" b="1" dirty="0">
                <a:latin typeface="+mn-lt"/>
                <a:cs typeface="+mn-cs"/>
              </a:rPr>
              <a:t>Network</a:t>
            </a:r>
          </a:p>
        </p:txBody>
      </p:sp>
      <p:grpSp>
        <p:nvGrpSpPr>
          <p:cNvPr id="49182" name="Group 71"/>
          <p:cNvGrpSpPr>
            <a:grpSpLocks/>
          </p:cNvGrpSpPr>
          <p:nvPr/>
        </p:nvGrpSpPr>
        <p:grpSpPr bwMode="auto">
          <a:xfrm>
            <a:off x="6172199" y="5334000"/>
            <a:ext cx="1357312" cy="914400"/>
            <a:chOff x="8022665" y="3022183"/>
            <a:chExt cx="718904" cy="528638"/>
          </a:xfrm>
        </p:grpSpPr>
        <p:pic>
          <p:nvPicPr>
            <p:cNvPr id="49190" name="Picture 6" descr="Juniper-Monitor.png"/>
            <p:cNvPicPr>
              <a:picLocks noChangeAspect="1"/>
            </p:cNvPicPr>
            <p:nvPr/>
          </p:nvPicPr>
          <p:blipFill>
            <a:blip r:embed="rId9" cstate="print"/>
            <a:srcRect/>
            <a:stretch>
              <a:fillRect/>
            </a:stretch>
          </p:blipFill>
          <p:spPr bwMode="auto">
            <a:xfrm>
              <a:off x="8069021" y="3022183"/>
              <a:ext cx="630179" cy="528638"/>
            </a:xfrm>
            <a:prstGeom prst="rect">
              <a:avLst/>
            </a:prstGeom>
            <a:noFill/>
            <a:ln w="9525">
              <a:noFill/>
              <a:miter lim="800000"/>
              <a:headEnd/>
              <a:tailEnd/>
            </a:ln>
          </p:spPr>
        </p:pic>
        <p:sp>
          <p:nvSpPr>
            <p:cNvPr id="49191" name="TextBox 52"/>
            <p:cNvSpPr txBox="1">
              <a:spLocks noChangeArrowheads="1"/>
            </p:cNvSpPr>
            <p:nvPr/>
          </p:nvSpPr>
          <p:spPr bwMode="auto">
            <a:xfrm>
              <a:off x="8022665" y="3066236"/>
              <a:ext cx="718904" cy="351678"/>
            </a:xfrm>
            <a:prstGeom prst="rect">
              <a:avLst/>
            </a:prstGeom>
            <a:noFill/>
            <a:ln w="9525">
              <a:noFill/>
              <a:miter lim="800000"/>
              <a:headEnd/>
              <a:tailEnd/>
            </a:ln>
          </p:spPr>
          <p:txBody>
            <a:bodyPr>
              <a:spAutoFit/>
            </a:bodyPr>
            <a:lstStyle/>
            <a:p>
              <a:pPr algn="ctr">
                <a:lnSpc>
                  <a:spcPts val="1000"/>
                </a:lnSpc>
              </a:pPr>
              <a:r>
                <a:rPr lang="en-US" sz="1200" b="1" dirty="0" smtClean="0"/>
                <a:t>Security</a:t>
              </a:r>
              <a:br>
                <a:rPr lang="en-US" sz="1200" b="1" dirty="0" smtClean="0"/>
              </a:br>
              <a:r>
                <a:rPr lang="en-US" sz="1200" b="1" dirty="0" smtClean="0"/>
                <a:t>Information</a:t>
              </a:r>
            </a:p>
            <a:p>
              <a:pPr algn="ctr">
                <a:lnSpc>
                  <a:spcPts val="1000"/>
                </a:lnSpc>
              </a:pPr>
              <a:r>
                <a:rPr lang="en-US" sz="1200" b="1" dirty="0" smtClean="0"/>
                <a:t>And Event</a:t>
              </a:r>
              <a:br>
                <a:rPr lang="en-US" sz="1200" b="1" dirty="0" smtClean="0"/>
              </a:br>
              <a:r>
                <a:rPr lang="en-US" sz="1200" b="1" dirty="0" smtClean="0"/>
                <a:t>Management</a:t>
              </a:r>
              <a:endParaRPr lang="en-US" sz="1200" b="1" dirty="0"/>
            </a:p>
          </p:txBody>
        </p:sp>
      </p:grpSp>
      <p:grpSp>
        <p:nvGrpSpPr>
          <p:cNvPr id="49183" name="Group 154"/>
          <p:cNvGrpSpPr>
            <a:grpSpLocks/>
          </p:cNvGrpSpPr>
          <p:nvPr/>
        </p:nvGrpSpPr>
        <p:grpSpPr bwMode="auto">
          <a:xfrm>
            <a:off x="1828800" y="5105400"/>
            <a:ext cx="914400" cy="685800"/>
            <a:chOff x="3185417" y="5040271"/>
            <a:chExt cx="576163" cy="327064"/>
          </a:xfrm>
        </p:grpSpPr>
        <p:pic>
          <p:nvPicPr>
            <p:cNvPr id="49187" name="Picture 155" descr="EX 3200_24.png"/>
            <p:cNvPicPr>
              <a:picLocks noChangeAspect="1"/>
            </p:cNvPicPr>
            <p:nvPr>
              <p:custDataLst>
                <p:tags r:id="rId1"/>
              </p:custDataLst>
            </p:nvPr>
          </p:nvPicPr>
          <p:blipFill>
            <a:blip r:embed="rId12" cstate="print"/>
            <a:srcRect/>
            <a:stretch>
              <a:fillRect/>
            </a:stretch>
          </p:blipFill>
          <p:spPr bwMode="auto">
            <a:xfrm>
              <a:off x="3187797" y="5146107"/>
              <a:ext cx="573783" cy="111160"/>
            </a:xfrm>
            <a:prstGeom prst="rect">
              <a:avLst/>
            </a:prstGeom>
            <a:noFill/>
            <a:ln w="9525">
              <a:noFill/>
              <a:miter lim="800000"/>
              <a:headEnd/>
              <a:tailEnd/>
            </a:ln>
          </p:spPr>
        </p:pic>
        <p:pic>
          <p:nvPicPr>
            <p:cNvPr id="49188" name="Picture 156" descr="EX 3200_48.png"/>
            <p:cNvPicPr>
              <a:picLocks noChangeAspect="1"/>
            </p:cNvPicPr>
            <p:nvPr>
              <p:custDataLst>
                <p:tags r:id="rId2"/>
              </p:custDataLst>
            </p:nvPr>
          </p:nvPicPr>
          <p:blipFill>
            <a:blip r:embed="rId13" cstate="print"/>
            <a:srcRect/>
            <a:stretch>
              <a:fillRect/>
            </a:stretch>
          </p:blipFill>
          <p:spPr bwMode="auto">
            <a:xfrm>
              <a:off x="3185417" y="5040271"/>
              <a:ext cx="573783" cy="111160"/>
            </a:xfrm>
            <a:prstGeom prst="rect">
              <a:avLst/>
            </a:prstGeom>
            <a:noFill/>
            <a:ln w="9525">
              <a:noFill/>
              <a:miter lim="800000"/>
              <a:headEnd/>
              <a:tailEnd/>
            </a:ln>
          </p:spPr>
        </p:pic>
        <p:pic>
          <p:nvPicPr>
            <p:cNvPr id="49189" name="Picture 157" descr="EX 3200_48.png"/>
            <p:cNvPicPr>
              <a:picLocks noChangeAspect="1"/>
            </p:cNvPicPr>
            <p:nvPr>
              <p:custDataLst>
                <p:tags r:id="rId3"/>
              </p:custDataLst>
            </p:nvPr>
          </p:nvPicPr>
          <p:blipFill>
            <a:blip r:embed="rId13" cstate="print"/>
            <a:srcRect/>
            <a:stretch>
              <a:fillRect/>
            </a:stretch>
          </p:blipFill>
          <p:spPr bwMode="auto">
            <a:xfrm>
              <a:off x="3185417" y="5256175"/>
              <a:ext cx="573783" cy="111160"/>
            </a:xfrm>
            <a:prstGeom prst="rect">
              <a:avLst/>
            </a:prstGeom>
            <a:noFill/>
            <a:ln w="9525">
              <a:noFill/>
              <a:miter lim="800000"/>
              <a:headEnd/>
              <a:tailEnd/>
            </a:ln>
          </p:spPr>
        </p:pic>
      </p:grpSp>
      <p:sp>
        <p:nvSpPr>
          <p:cNvPr id="49184" name="TextBox 58"/>
          <p:cNvSpPr txBox="1">
            <a:spLocks noChangeArrowheads="1"/>
          </p:cNvSpPr>
          <p:nvPr/>
        </p:nvSpPr>
        <p:spPr bwMode="auto">
          <a:xfrm>
            <a:off x="1357313" y="1574800"/>
            <a:ext cx="361950" cy="244475"/>
          </a:xfrm>
          <a:prstGeom prst="rect">
            <a:avLst/>
          </a:prstGeom>
          <a:noFill/>
          <a:ln w="9525">
            <a:noFill/>
            <a:miter lim="800000"/>
            <a:headEnd/>
            <a:tailEnd/>
          </a:ln>
        </p:spPr>
        <p:txBody>
          <a:bodyPr wrap="none" anchor="b"/>
          <a:lstStyle/>
          <a:p>
            <a:pPr algn="ctr"/>
            <a:r>
              <a:rPr lang="en-US" sz="1000" b="1" dirty="0"/>
              <a:t>VM1</a:t>
            </a:r>
          </a:p>
        </p:txBody>
      </p:sp>
      <p:sp>
        <p:nvSpPr>
          <p:cNvPr id="49185" name="TextBox 59"/>
          <p:cNvSpPr txBox="1">
            <a:spLocks noChangeArrowheads="1"/>
          </p:cNvSpPr>
          <p:nvPr/>
        </p:nvSpPr>
        <p:spPr bwMode="auto">
          <a:xfrm>
            <a:off x="2047875" y="1574800"/>
            <a:ext cx="361950" cy="244475"/>
          </a:xfrm>
          <a:prstGeom prst="rect">
            <a:avLst/>
          </a:prstGeom>
          <a:noFill/>
          <a:ln w="9525">
            <a:noFill/>
            <a:miter lim="800000"/>
            <a:headEnd/>
            <a:tailEnd/>
          </a:ln>
        </p:spPr>
        <p:txBody>
          <a:bodyPr wrap="none" anchor="b"/>
          <a:lstStyle/>
          <a:p>
            <a:pPr algn="ctr"/>
            <a:r>
              <a:rPr lang="en-US" sz="1000" b="1" dirty="0"/>
              <a:t>VM2</a:t>
            </a:r>
          </a:p>
        </p:txBody>
      </p:sp>
      <p:sp>
        <p:nvSpPr>
          <p:cNvPr id="49186" name="TextBox 61"/>
          <p:cNvSpPr txBox="1">
            <a:spLocks noChangeArrowheads="1"/>
          </p:cNvSpPr>
          <p:nvPr/>
        </p:nvSpPr>
        <p:spPr bwMode="auto">
          <a:xfrm>
            <a:off x="2776538" y="1574800"/>
            <a:ext cx="361950" cy="244475"/>
          </a:xfrm>
          <a:prstGeom prst="rect">
            <a:avLst/>
          </a:prstGeom>
          <a:noFill/>
          <a:ln w="9525">
            <a:noFill/>
            <a:miter lim="800000"/>
            <a:headEnd/>
            <a:tailEnd/>
          </a:ln>
        </p:spPr>
        <p:txBody>
          <a:bodyPr wrap="none" anchor="b"/>
          <a:lstStyle/>
          <a:p>
            <a:pPr algn="ctr"/>
            <a:r>
              <a:rPr lang="en-US" sz="1000" b="1" dirty="0"/>
              <a:t>VM3</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2616200" y="1358900"/>
            <a:ext cx="2178050" cy="2124075"/>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56" name="Rectangle 55"/>
          <p:cNvSpPr/>
          <p:nvPr/>
        </p:nvSpPr>
        <p:spPr>
          <a:xfrm>
            <a:off x="152400" y="1371600"/>
            <a:ext cx="2179638" cy="2125663"/>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pic>
        <p:nvPicPr>
          <p:cNvPr id="53253" name="Picture 52"/>
          <p:cNvPicPr>
            <a:picLocks noChangeAspect="1" noChangeArrowheads="1"/>
          </p:cNvPicPr>
          <p:nvPr/>
        </p:nvPicPr>
        <p:blipFill>
          <a:blip r:embed="rId9" cstate="print"/>
          <a:srcRect/>
          <a:stretch>
            <a:fillRect/>
          </a:stretch>
        </p:blipFill>
        <p:spPr bwMode="invGray">
          <a:xfrm>
            <a:off x="2147888" y="4648200"/>
            <a:ext cx="747712" cy="1122363"/>
          </a:xfrm>
          <a:prstGeom prst="rect">
            <a:avLst/>
          </a:prstGeom>
          <a:noFill/>
          <a:ln w="28575" algn="ctr">
            <a:noFill/>
            <a:miter lim="800000"/>
            <a:headEnd/>
            <a:tailEnd/>
          </a:ln>
        </p:spPr>
      </p:pic>
      <p:cxnSp>
        <p:nvCxnSpPr>
          <p:cNvPr id="82" name="Straight Connector 81"/>
          <p:cNvCxnSpPr/>
          <p:nvPr/>
        </p:nvCxnSpPr>
        <p:spPr>
          <a:xfrm rot="16200000" flipH="1">
            <a:off x="2878138" y="4437062"/>
            <a:ext cx="1568450" cy="9525"/>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V="1">
            <a:off x="1500188" y="5334000"/>
            <a:ext cx="2233612" cy="9525"/>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84" name="Rectangle 83"/>
          <p:cNvSpPr/>
          <p:nvPr/>
        </p:nvSpPr>
        <p:spPr>
          <a:xfrm>
            <a:off x="706438" y="2446338"/>
            <a:ext cx="1036637" cy="831850"/>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cxnSp>
        <p:nvCxnSpPr>
          <p:cNvPr id="57" name="Straight Connector 56"/>
          <p:cNvCxnSpPr/>
          <p:nvPr/>
        </p:nvCxnSpPr>
        <p:spPr>
          <a:xfrm rot="16200000" flipH="1">
            <a:off x="678656" y="3024982"/>
            <a:ext cx="8985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889000" y="3021013"/>
            <a:ext cx="890587"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1570038" y="2219325"/>
            <a:ext cx="76676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866775" y="2593975"/>
            <a:ext cx="109855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374650" y="2519363"/>
            <a:ext cx="1706563" cy="79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3262" name="Picture 75" descr="Server 1.png"/>
          <p:cNvPicPr>
            <a:picLocks noChangeAspect="1"/>
          </p:cNvPicPr>
          <p:nvPr/>
        </p:nvPicPr>
        <p:blipFill>
          <a:blip r:embed="rId10" cstate="print"/>
          <a:srcRect/>
          <a:stretch>
            <a:fillRect/>
          </a:stretch>
        </p:blipFill>
        <p:spPr bwMode="auto">
          <a:xfrm>
            <a:off x="1028700" y="1593850"/>
            <a:ext cx="401638" cy="695325"/>
          </a:xfrm>
          <a:prstGeom prst="rect">
            <a:avLst/>
          </a:prstGeom>
          <a:noFill/>
          <a:ln w="9525">
            <a:noFill/>
            <a:miter lim="800000"/>
            <a:headEnd/>
            <a:tailEnd/>
          </a:ln>
        </p:spPr>
      </p:pic>
      <p:pic>
        <p:nvPicPr>
          <p:cNvPr id="53263" name="Picture 76" descr="Server 1.png"/>
          <p:cNvPicPr>
            <a:picLocks noChangeAspect="1"/>
          </p:cNvPicPr>
          <p:nvPr/>
        </p:nvPicPr>
        <p:blipFill>
          <a:blip r:embed="rId10" cstate="print"/>
          <a:srcRect/>
          <a:stretch>
            <a:fillRect/>
          </a:stretch>
        </p:blipFill>
        <p:spPr bwMode="auto">
          <a:xfrm>
            <a:off x="1744663" y="1593850"/>
            <a:ext cx="401637" cy="695325"/>
          </a:xfrm>
          <a:prstGeom prst="rect">
            <a:avLst/>
          </a:prstGeom>
          <a:noFill/>
          <a:ln w="9525">
            <a:noFill/>
            <a:miter lim="800000"/>
            <a:headEnd/>
            <a:tailEnd/>
          </a:ln>
        </p:spPr>
      </p:pic>
      <p:sp>
        <p:nvSpPr>
          <p:cNvPr id="79" name="TextBox 78"/>
          <p:cNvSpPr txBox="1"/>
          <p:nvPr/>
        </p:nvSpPr>
        <p:spPr>
          <a:xfrm rot="5400000">
            <a:off x="2014538" y="2247900"/>
            <a:ext cx="833438" cy="268287"/>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pic>
        <p:nvPicPr>
          <p:cNvPr id="53265" name="Picture 84" descr="VMware-gray.png"/>
          <p:cNvPicPr>
            <a:picLocks noChangeAspect="1"/>
          </p:cNvPicPr>
          <p:nvPr/>
        </p:nvPicPr>
        <p:blipFill>
          <a:blip r:embed="rId11" cstate="print"/>
          <a:srcRect/>
          <a:stretch>
            <a:fillRect/>
          </a:stretch>
        </p:blipFill>
        <p:spPr bwMode="auto">
          <a:xfrm>
            <a:off x="774700" y="2989263"/>
            <a:ext cx="898525" cy="219075"/>
          </a:xfrm>
          <a:prstGeom prst="rect">
            <a:avLst/>
          </a:prstGeom>
          <a:noFill/>
          <a:ln w="9525">
            <a:noFill/>
            <a:miter lim="800000"/>
            <a:headEnd/>
            <a:tailEnd/>
          </a:ln>
        </p:spPr>
      </p:pic>
      <p:sp>
        <p:nvSpPr>
          <p:cNvPr id="2" name="Title 1"/>
          <p:cNvSpPr>
            <a:spLocks noGrp="1"/>
          </p:cNvSpPr>
          <p:nvPr>
            <p:ph type="title"/>
          </p:nvPr>
        </p:nvSpPr>
        <p:spPr/>
        <p:txBody>
          <a:bodyPr/>
          <a:lstStyle/>
          <a:p>
            <a:pPr>
              <a:defRPr/>
            </a:pPr>
            <a:r>
              <a:rPr dirty="0"/>
              <a:t>Follow-me policies</a:t>
            </a:r>
          </a:p>
        </p:txBody>
      </p:sp>
      <p:cxnSp>
        <p:nvCxnSpPr>
          <p:cNvPr id="61" name="Straight Connector 60"/>
          <p:cNvCxnSpPr/>
          <p:nvPr/>
        </p:nvCxnSpPr>
        <p:spPr>
          <a:xfrm rot="16200000" flipH="1">
            <a:off x="444501" y="4324350"/>
            <a:ext cx="1568450" cy="9525"/>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pic>
        <p:nvPicPr>
          <p:cNvPr id="53268" name="Picture 34" descr="L2_L3 Switch 2.png"/>
          <p:cNvPicPr>
            <a:picLocks noChangeAspect="1"/>
          </p:cNvPicPr>
          <p:nvPr/>
        </p:nvPicPr>
        <p:blipFill>
          <a:blip r:embed="rId12" cstate="print"/>
          <a:srcRect/>
          <a:stretch>
            <a:fillRect/>
          </a:stretch>
        </p:blipFill>
        <p:spPr bwMode="auto">
          <a:xfrm>
            <a:off x="1084263" y="2686050"/>
            <a:ext cx="285750" cy="285750"/>
          </a:xfrm>
          <a:prstGeom prst="rect">
            <a:avLst/>
          </a:prstGeom>
          <a:noFill/>
          <a:ln w="9525">
            <a:noFill/>
            <a:miter lim="800000"/>
            <a:headEnd/>
            <a:tailEnd/>
          </a:ln>
        </p:spPr>
      </p:pic>
      <p:sp>
        <p:nvSpPr>
          <p:cNvPr id="44" name="TextBox 43"/>
          <p:cNvSpPr txBox="1"/>
          <p:nvPr/>
        </p:nvSpPr>
        <p:spPr>
          <a:xfrm>
            <a:off x="1905000" y="5867400"/>
            <a:ext cx="979755" cy="415498"/>
          </a:xfrm>
          <a:prstGeom prst="rect">
            <a:avLst/>
          </a:prstGeom>
          <a:noFill/>
        </p:spPr>
        <p:txBody>
          <a:bodyPr wrap="none" anchor="b">
            <a:spAutoFit/>
          </a:bodyPr>
          <a:lstStyle/>
          <a:p>
            <a:pPr algn="ctr" fontAlgn="auto">
              <a:spcBef>
                <a:spcPts val="0"/>
              </a:spcBef>
              <a:spcAft>
                <a:spcPts val="0"/>
              </a:spcAft>
              <a:defRPr/>
            </a:pPr>
            <a:r>
              <a:rPr lang="en-US" sz="1050" b="1" dirty="0" smtClean="0">
                <a:latin typeface="+mn-lt"/>
                <a:cs typeface="+mn-cs"/>
              </a:rPr>
              <a:t>Data Centre </a:t>
            </a:r>
            <a:br>
              <a:rPr lang="en-US" sz="1050" b="1" dirty="0" smtClean="0">
                <a:latin typeface="+mn-lt"/>
                <a:cs typeface="+mn-cs"/>
              </a:rPr>
            </a:br>
            <a:r>
              <a:rPr lang="en-US" sz="1050" b="1" dirty="0" smtClean="0">
                <a:latin typeface="+mn-lt"/>
                <a:cs typeface="+mn-cs"/>
              </a:rPr>
              <a:t>Firewall</a:t>
            </a:r>
            <a:endParaRPr lang="en-US" sz="1050" b="1" dirty="0">
              <a:latin typeface="+mn-lt"/>
              <a:cs typeface="+mn-cs"/>
            </a:endParaRPr>
          </a:p>
        </p:txBody>
      </p:sp>
      <p:sp>
        <p:nvSpPr>
          <p:cNvPr id="46" name="TextBox 45"/>
          <p:cNvSpPr txBox="1"/>
          <p:nvPr/>
        </p:nvSpPr>
        <p:spPr>
          <a:xfrm>
            <a:off x="685800" y="5894472"/>
            <a:ext cx="1128835" cy="253916"/>
          </a:xfrm>
          <a:prstGeom prst="rect">
            <a:avLst/>
          </a:prstGeom>
          <a:noFill/>
        </p:spPr>
        <p:txBody>
          <a:bodyPr wrap="none" anchor="b">
            <a:spAutoFit/>
          </a:bodyPr>
          <a:lstStyle/>
          <a:p>
            <a:pPr fontAlgn="auto">
              <a:spcBef>
                <a:spcPts val="0"/>
              </a:spcBef>
              <a:spcAft>
                <a:spcPts val="0"/>
              </a:spcAft>
              <a:defRPr/>
            </a:pPr>
            <a:r>
              <a:rPr lang="en-US" sz="1050" b="1" dirty="0" smtClean="0">
                <a:latin typeface="+mn-lt"/>
                <a:cs typeface="+mn-cs"/>
              </a:rPr>
              <a:t>Access Switch</a:t>
            </a:r>
            <a:endParaRPr lang="en-US" sz="1050" b="1" dirty="0">
              <a:latin typeface="+mn-lt"/>
              <a:cs typeface="+mn-cs"/>
            </a:endParaRPr>
          </a:p>
        </p:txBody>
      </p:sp>
      <p:pic>
        <p:nvPicPr>
          <p:cNvPr id="53271" name="Picture 46" descr="Server 1.png"/>
          <p:cNvPicPr>
            <a:picLocks noChangeAspect="1"/>
          </p:cNvPicPr>
          <p:nvPr/>
        </p:nvPicPr>
        <p:blipFill>
          <a:blip r:embed="rId10" cstate="print"/>
          <a:srcRect/>
          <a:stretch>
            <a:fillRect/>
          </a:stretch>
        </p:blipFill>
        <p:spPr bwMode="auto">
          <a:xfrm>
            <a:off x="1074738" y="3394075"/>
            <a:ext cx="314325" cy="542925"/>
          </a:xfrm>
          <a:prstGeom prst="rect">
            <a:avLst/>
          </a:prstGeom>
          <a:noFill/>
          <a:ln w="9525">
            <a:noFill/>
            <a:miter lim="800000"/>
            <a:headEnd/>
            <a:tailEnd/>
          </a:ln>
        </p:spPr>
      </p:pic>
      <p:grpSp>
        <p:nvGrpSpPr>
          <p:cNvPr id="53272" name="Group 154"/>
          <p:cNvGrpSpPr>
            <a:grpSpLocks/>
          </p:cNvGrpSpPr>
          <p:nvPr/>
        </p:nvGrpSpPr>
        <p:grpSpPr bwMode="auto">
          <a:xfrm>
            <a:off x="819150" y="5105400"/>
            <a:ext cx="914400" cy="685800"/>
            <a:chOff x="3185417" y="5040271"/>
            <a:chExt cx="576163" cy="327064"/>
          </a:xfrm>
        </p:grpSpPr>
        <p:pic>
          <p:nvPicPr>
            <p:cNvPr id="53306" name="Picture 155" descr="EX 3200_24.png"/>
            <p:cNvPicPr>
              <a:picLocks noChangeAspect="1"/>
            </p:cNvPicPr>
            <p:nvPr>
              <p:custDataLst>
                <p:tags r:id="rId4"/>
              </p:custDataLst>
            </p:nvPr>
          </p:nvPicPr>
          <p:blipFill>
            <a:blip r:embed="rId13" cstate="print"/>
            <a:srcRect/>
            <a:stretch>
              <a:fillRect/>
            </a:stretch>
          </p:blipFill>
          <p:spPr bwMode="auto">
            <a:xfrm>
              <a:off x="3187797" y="5146107"/>
              <a:ext cx="573783" cy="111160"/>
            </a:xfrm>
            <a:prstGeom prst="rect">
              <a:avLst/>
            </a:prstGeom>
            <a:noFill/>
            <a:ln w="9525">
              <a:noFill/>
              <a:miter lim="800000"/>
              <a:headEnd/>
              <a:tailEnd/>
            </a:ln>
          </p:spPr>
        </p:pic>
        <p:pic>
          <p:nvPicPr>
            <p:cNvPr id="53307" name="Picture 156" descr="EX 3200_48.png"/>
            <p:cNvPicPr>
              <a:picLocks noChangeAspect="1"/>
            </p:cNvPicPr>
            <p:nvPr>
              <p:custDataLst>
                <p:tags r:id="rId5"/>
              </p:custDataLst>
            </p:nvPr>
          </p:nvPicPr>
          <p:blipFill>
            <a:blip r:embed="rId14" cstate="print"/>
            <a:srcRect/>
            <a:stretch>
              <a:fillRect/>
            </a:stretch>
          </p:blipFill>
          <p:spPr bwMode="auto">
            <a:xfrm>
              <a:off x="3185417" y="5040271"/>
              <a:ext cx="573783" cy="111160"/>
            </a:xfrm>
            <a:prstGeom prst="rect">
              <a:avLst/>
            </a:prstGeom>
            <a:noFill/>
            <a:ln w="9525">
              <a:noFill/>
              <a:miter lim="800000"/>
              <a:headEnd/>
              <a:tailEnd/>
            </a:ln>
          </p:spPr>
        </p:pic>
        <p:pic>
          <p:nvPicPr>
            <p:cNvPr id="53308" name="Picture 157" descr="EX 3200_48.png"/>
            <p:cNvPicPr>
              <a:picLocks noChangeAspect="1"/>
            </p:cNvPicPr>
            <p:nvPr>
              <p:custDataLst>
                <p:tags r:id="rId6"/>
              </p:custDataLst>
            </p:nvPr>
          </p:nvPicPr>
          <p:blipFill>
            <a:blip r:embed="rId14" cstate="print"/>
            <a:srcRect/>
            <a:stretch>
              <a:fillRect/>
            </a:stretch>
          </p:blipFill>
          <p:spPr bwMode="auto">
            <a:xfrm>
              <a:off x="3185417" y="5256175"/>
              <a:ext cx="573783" cy="111160"/>
            </a:xfrm>
            <a:prstGeom prst="rect">
              <a:avLst/>
            </a:prstGeom>
            <a:noFill/>
            <a:ln w="9525">
              <a:noFill/>
              <a:miter lim="800000"/>
              <a:headEnd/>
              <a:tailEnd/>
            </a:ln>
          </p:spPr>
        </p:pic>
      </p:grpSp>
      <p:sp>
        <p:nvSpPr>
          <p:cNvPr id="45" name="Rectangle 44"/>
          <p:cNvSpPr/>
          <p:nvPr/>
        </p:nvSpPr>
        <p:spPr>
          <a:xfrm>
            <a:off x="3170238" y="2471738"/>
            <a:ext cx="1036637" cy="831850"/>
          </a:xfrm>
          <a:prstGeom prst="rect">
            <a:avLst/>
          </a:prstGeom>
          <a:solidFill>
            <a:srgbClr val="2F5376"/>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cxnSp>
        <p:nvCxnSpPr>
          <p:cNvPr id="47" name="Straight Connector 46"/>
          <p:cNvCxnSpPr/>
          <p:nvPr/>
        </p:nvCxnSpPr>
        <p:spPr>
          <a:xfrm rot="16200000" flipH="1">
            <a:off x="3142456" y="3050382"/>
            <a:ext cx="8985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3352800" y="3046413"/>
            <a:ext cx="890587"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4033838" y="2244725"/>
            <a:ext cx="76676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225800" y="2620963"/>
            <a:ext cx="11906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2838450" y="2544763"/>
            <a:ext cx="1706563" cy="79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3279" name="Picture 73" descr="Server 1.png"/>
          <p:cNvPicPr>
            <a:picLocks noChangeAspect="1"/>
          </p:cNvPicPr>
          <p:nvPr/>
        </p:nvPicPr>
        <p:blipFill>
          <a:blip r:embed="rId10" cstate="print"/>
          <a:srcRect/>
          <a:stretch>
            <a:fillRect/>
          </a:stretch>
        </p:blipFill>
        <p:spPr bwMode="auto">
          <a:xfrm>
            <a:off x="4211638" y="1619250"/>
            <a:ext cx="401637" cy="695325"/>
          </a:xfrm>
          <a:prstGeom prst="rect">
            <a:avLst/>
          </a:prstGeom>
          <a:noFill/>
          <a:ln w="9525">
            <a:noFill/>
            <a:miter lim="800000"/>
            <a:headEnd/>
            <a:tailEnd/>
          </a:ln>
        </p:spPr>
      </p:pic>
      <p:pic>
        <p:nvPicPr>
          <p:cNvPr id="53280" name="Picture 75" descr="Server 1.png"/>
          <p:cNvPicPr>
            <a:picLocks noChangeAspect="1"/>
          </p:cNvPicPr>
          <p:nvPr/>
        </p:nvPicPr>
        <p:blipFill>
          <a:blip r:embed="rId10" cstate="print"/>
          <a:srcRect/>
          <a:stretch>
            <a:fillRect/>
          </a:stretch>
        </p:blipFill>
        <p:spPr bwMode="auto">
          <a:xfrm>
            <a:off x="3492500" y="1619250"/>
            <a:ext cx="401638" cy="695325"/>
          </a:xfrm>
          <a:prstGeom prst="rect">
            <a:avLst/>
          </a:prstGeom>
          <a:noFill/>
          <a:ln w="9525">
            <a:noFill/>
            <a:miter lim="800000"/>
            <a:headEnd/>
            <a:tailEnd/>
          </a:ln>
        </p:spPr>
      </p:pic>
      <p:sp>
        <p:nvSpPr>
          <p:cNvPr id="69" name="TextBox 68"/>
          <p:cNvSpPr txBox="1"/>
          <p:nvPr/>
        </p:nvSpPr>
        <p:spPr>
          <a:xfrm rot="5400000">
            <a:off x="4478338" y="2273300"/>
            <a:ext cx="833438" cy="268287"/>
          </a:xfrm>
          <a:prstGeom prst="rect">
            <a:avLst/>
          </a:prstGeom>
          <a:noFill/>
        </p:spPr>
        <p:txBody>
          <a:bodyPr wrap="none" anchor="b">
            <a:spAutoFit/>
          </a:bodyPr>
          <a:lstStyle/>
          <a:p>
            <a:pPr fontAlgn="auto">
              <a:spcBef>
                <a:spcPts val="0"/>
              </a:spcBef>
              <a:spcAft>
                <a:spcPts val="0"/>
              </a:spcAft>
              <a:defRPr/>
            </a:pPr>
            <a:r>
              <a:rPr lang="en-US" sz="1050" b="1" dirty="0">
                <a:latin typeface="+mn-lt"/>
                <a:cs typeface="+mn-cs"/>
              </a:rPr>
              <a:t>ESX Host</a:t>
            </a:r>
          </a:p>
        </p:txBody>
      </p:sp>
      <p:pic>
        <p:nvPicPr>
          <p:cNvPr id="53282" name="Picture 84" descr="VMware-gray.png"/>
          <p:cNvPicPr>
            <a:picLocks noChangeAspect="1"/>
          </p:cNvPicPr>
          <p:nvPr/>
        </p:nvPicPr>
        <p:blipFill>
          <a:blip r:embed="rId11" cstate="print"/>
          <a:srcRect/>
          <a:stretch>
            <a:fillRect/>
          </a:stretch>
        </p:blipFill>
        <p:spPr bwMode="auto">
          <a:xfrm>
            <a:off x="3238500" y="3014663"/>
            <a:ext cx="898525" cy="219075"/>
          </a:xfrm>
          <a:prstGeom prst="rect">
            <a:avLst/>
          </a:prstGeom>
          <a:noFill/>
          <a:ln w="9525">
            <a:noFill/>
            <a:miter lim="800000"/>
            <a:headEnd/>
            <a:tailEnd/>
          </a:ln>
        </p:spPr>
      </p:pic>
      <p:pic>
        <p:nvPicPr>
          <p:cNvPr id="53283" name="Picture 34" descr="L2_L3 Switch 2.png"/>
          <p:cNvPicPr>
            <a:picLocks noChangeAspect="1"/>
          </p:cNvPicPr>
          <p:nvPr/>
        </p:nvPicPr>
        <p:blipFill>
          <a:blip r:embed="rId12" cstate="print"/>
          <a:srcRect/>
          <a:stretch>
            <a:fillRect/>
          </a:stretch>
        </p:blipFill>
        <p:spPr bwMode="auto">
          <a:xfrm>
            <a:off x="3548063" y="2711450"/>
            <a:ext cx="285750" cy="285750"/>
          </a:xfrm>
          <a:prstGeom prst="rect">
            <a:avLst/>
          </a:prstGeom>
          <a:noFill/>
          <a:ln w="9525">
            <a:noFill/>
            <a:miter lim="800000"/>
            <a:headEnd/>
            <a:tailEnd/>
          </a:ln>
        </p:spPr>
      </p:pic>
      <p:pic>
        <p:nvPicPr>
          <p:cNvPr id="53284" name="Picture 46" descr="Server 1.png"/>
          <p:cNvPicPr>
            <a:picLocks noChangeAspect="1"/>
          </p:cNvPicPr>
          <p:nvPr/>
        </p:nvPicPr>
        <p:blipFill>
          <a:blip r:embed="rId10" cstate="print"/>
          <a:srcRect/>
          <a:stretch>
            <a:fillRect/>
          </a:stretch>
        </p:blipFill>
        <p:spPr bwMode="auto">
          <a:xfrm>
            <a:off x="3538538" y="3419475"/>
            <a:ext cx="314325" cy="542925"/>
          </a:xfrm>
          <a:prstGeom prst="rect">
            <a:avLst/>
          </a:prstGeom>
          <a:noFill/>
          <a:ln w="9525">
            <a:noFill/>
            <a:miter lim="800000"/>
            <a:headEnd/>
            <a:tailEnd/>
          </a:ln>
        </p:spPr>
      </p:pic>
      <p:sp>
        <p:nvSpPr>
          <p:cNvPr id="75" name="TextBox 74"/>
          <p:cNvSpPr txBox="1"/>
          <p:nvPr/>
        </p:nvSpPr>
        <p:spPr>
          <a:xfrm>
            <a:off x="2971800" y="5894472"/>
            <a:ext cx="1128835" cy="253916"/>
          </a:xfrm>
          <a:prstGeom prst="rect">
            <a:avLst/>
          </a:prstGeom>
          <a:noFill/>
        </p:spPr>
        <p:txBody>
          <a:bodyPr wrap="none" anchor="b">
            <a:spAutoFit/>
          </a:bodyPr>
          <a:lstStyle/>
          <a:p>
            <a:pPr fontAlgn="auto">
              <a:spcBef>
                <a:spcPts val="0"/>
              </a:spcBef>
              <a:spcAft>
                <a:spcPts val="0"/>
              </a:spcAft>
              <a:defRPr/>
            </a:pPr>
            <a:r>
              <a:rPr lang="en-US" sz="1050" b="1" dirty="0" smtClean="0">
                <a:latin typeface="+mn-lt"/>
                <a:cs typeface="+mn-cs"/>
              </a:rPr>
              <a:t>Access Switch</a:t>
            </a:r>
            <a:endParaRPr lang="en-US" sz="1050" b="1" dirty="0">
              <a:latin typeface="+mn-lt"/>
              <a:cs typeface="+mn-cs"/>
            </a:endParaRPr>
          </a:p>
        </p:txBody>
      </p:sp>
      <p:grpSp>
        <p:nvGrpSpPr>
          <p:cNvPr id="53286" name="Group 154"/>
          <p:cNvGrpSpPr>
            <a:grpSpLocks/>
          </p:cNvGrpSpPr>
          <p:nvPr/>
        </p:nvGrpSpPr>
        <p:grpSpPr bwMode="auto">
          <a:xfrm>
            <a:off x="3105150" y="5105400"/>
            <a:ext cx="914400" cy="685800"/>
            <a:chOff x="3185417" y="5040271"/>
            <a:chExt cx="576163" cy="327064"/>
          </a:xfrm>
        </p:grpSpPr>
        <p:pic>
          <p:nvPicPr>
            <p:cNvPr id="53303" name="Picture 155" descr="EX 3200_24.png"/>
            <p:cNvPicPr>
              <a:picLocks noChangeAspect="1"/>
            </p:cNvPicPr>
            <p:nvPr>
              <p:custDataLst>
                <p:tags r:id="rId1"/>
              </p:custDataLst>
            </p:nvPr>
          </p:nvPicPr>
          <p:blipFill>
            <a:blip r:embed="rId13" cstate="print"/>
            <a:srcRect/>
            <a:stretch>
              <a:fillRect/>
            </a:stretch>
          </p:blipFill>
          <p:spPr bwMode="auto">
            <a:xfrm>
              <a:off x="3187797" y="5146107"/>
              <a:ext cx="573783" cy="111160"/>
            </a:xfrm>
            <a:prstGeom prst="rect">
              <a:avLst/>
            </a:prstGeom>
            <a:noFill/>
            <a:ln w="9525">
              <a:noFill/>
              <a:miter lim="800000"/>
              <a:headEnd/>
              <a:tailEnd/>
            </a:ln>
          </p:spPr>
        </p:pic>
        <p:pic>
          <p:nvPicPr>
            <p:cNvPr id="53304" name="Picture 156" descr="EX 3200_48.png"/>
            <p:cNvPicPr>
              <a:picLocks noChangeAspect="1"/>
            </p:cNvPicPr>
            <p:nvPr>
              <p:custDataLst>
                <p:tags r:id="rId2"/>
              </p:custDataLst>
            </p:nvPr>
          </p:nvPicPr>
          <p:blipFill>
            <a:blip r:embed="rId14" cstate="print"/>
            <a:srcRect/>
            <a:stretch>
              <a:fillRect/>
            </a:stretch>
          </p:blipFill>
          <p:spPr bwMode="auto">
            <a:xfrm>
              <a:off x="3185417" y="5040271"/>
              <a:ext cx="573783" cy="111160"/>
            </a:xfrm>
            <a:prstGeom prst="rect">
              <a:avLst/>
            </a:prstGeom>
            <a:noFill/>
            <a:ln w="9525">
              <a:noFill/>
              <a:miter lim="800000"/>
              <a:headEnd/>
              <a:tailEnd/>
            </a:ln>
          </p:spPr>
        </p:pic>
        <p:pic>
          <p:nvPicPr>
            <p:cNvPr id="53305" name="Picture 157" descr="EX 3200_48.png"/>
            <p:cNvPicPr>
              <a:picLocks noChangeAspect="1"/>
            </p:cNvPicPr>
            <p:nvPr>
              <p:custDataLst>
                <p:tags r:id="rId3"/>
              </p:custDataLst>
            </p:nvPr>
          </p:nvPicPr>
          <p:blipFill>
            <a:blip r:embed="rId14" cstate="print"/>
            <a:srcRect/>
            <a:stretch>
              <a:fillRect/>
            </a:stretch>
          </p:blipFill>
          <p:spPr bwMode="auto">
            <a:xfrm>
              <a:off x="3185417" y="5256175"/>
              <a:ext cx="573783" cy="111160"/>
            </a:xfrm>
            <a:prstGeom prst="rect">
              <a:avLst/>
            </a:prstGeom>
            <a:noFill/>
            <a:ln w="9525">
              <a:noFill/>
              <a:miter lim="800000"/>
              <a:headEnd/>
              <a:tailEnd/>
            </a:ln>
          </p:spPr>
        </p:pic>
      </p:grpSp>
      <p:sp>
        <p:nvSpPr>
          <p:cNvPr id="53287" name="Text Box 4"/>
          <p:cNvSpPr txBox="1">
            <a:spLocks noChangeArrowheads="1"/>
          </p:cNvSpPr>
          <p:nvPr/>
        </p:nvSpPr>
        <p:spPr bwMode="auto">
          <a:xfrm>
            <a:off x="5181600" y="1295400"/>
            <a:ext cx="3505200" cy="3324225"/>
          </a:xfrm>
          <a:prstGeom prst="rect">
            <a:avLst/>
          </a:prstGeom>
          <a:noFill/>
          <a:ln w="28575" algn="ctr">
            <a:noFill/>
            <a:miter lim="800000"/>
            <a:headEnd/>
            <a:tailEnd/>
          </a:ln>
        </p:spPr>
        <p:txBody>
          <a:bodyPr lIns="0" tIns="0" rIns="0" bIns="0">
            <a:spAutoFit/>
          </a:bodyPr>
          <a:lstStyle/>
          <a:p>
            <a:pPr marL="228600" indent="-228600">
              <a:buFont typeface="Wingdings" pitchFamily="2" charset="2"/>
              <a:buChar char="§"/>
            </a:pPr>
            <a:r>
              <a:rPr lang="en-US" b="1" dirty="0"/>
              <a:t>When a VM migrates, the network policies of the VM are migrated to the new server port.</a:t>
            </a:r>
          </a:p>
          <a:p>
            <a:pPr marL="228600" indent="-228600">
              <a:buFont typeface="Wingdings" pitchFamily="2" charset="2"/>
              <a:buChar char="§"/>
            </a:pPr>
            <a:endParaRPr lang="en-US" b="1" dirty="0"/>
          </a:p>
          <a:p>
            <a:pPr marL="228600" indent="-228600">
              <a:buFont typeface="Wingdings" pitchFamily="2" charset="2"/>
              <a:buChar char="§"/>
            </a:pPr>
            <a:r>
              <a:rPr lang="en-US" b="1" dirty="0"/>
              <a:t>Traffic between VMs still gets re-directed to the same appliance in the Services cluster </a:t>
            </a:r>
          </a:p>
          <a:p>
            <a:pPr marL="228600" indent="-228600">
              <a:buFont typeface="Wingdings" pitchFamily="2" charset="2"/>
              <a:buChar char="§"/>
            </a:pPr>
            <a:endParaRPr lang="en-US" b="1" dirty="0"/>
          </a:p>
          <a:p>
            <a:pPr marL="228600" indent="-228600">
              <a:buFont typeface="Wingdings" pitchFamily="2" charset="2"/>
              <a:buChar char="§"/>
            </a:pPr>
            <a:r>
              <a:rPr lang="en-US" b="1" dirty="0"/>
              <a:t>No migration of services state is required</a:t>
            </a:r>
          </a:p>
        </p:txBody>
      </p:sp>
      <p:pic>
        <p:nvPicPr>
          <p:cNvPr id="53288" name="Picture 52"/>
          <p:cNvPicPr>
            <a:picLocks noChangeAspect="1" noChangeArrowheads="1"/>
          </p:cNvPicPr>
          <p:nvPr/>
        </p:nvPicPr>
        <p:blipFill>
          <a:blip r:embed="rId9" cstate="print"/>
          <a:srcRect/>
          <a:stretch>
            <a:fillRect/>
          </a:stretch>
        </p:blipFill>
        <p:spPr bwMode="invGray">
          <a:xfrm>
            <a:off x="1905000" y="4800600"/>
            <a:ext cx="747713" cy="1122363"/>
          </a:xfrm>
          <a:prstGeom prst="rect">
            <a:avLst/>
          </a:prstGeom>
          <a:noFill/>
          <a:ln w="28575" algn="ctr">
            <a:noFill/>
            <a:miter lim="800000"/>
            <a:headEnd/>
            <a:tailEnd/>
          </a:ln>
        </p:spPr>
      </p:pic>
      <p:sp>
        <p:nvSpPr>
          <p:cNvPr id="90" name="Up-Down Arrow 89"/>
          <p:cNvSpPr/>
          <p:nvPr/>
        </p:nvSpPr>
        <p:spPr>
          <a:xfrm>
            <a:off x="1828800" y="2438400"/>
            <a:ext cx="533400" cy="2286000"/>
          </a:xfrm>
          <a:prstGeom prst="upDownArrow">
            <a:avLst/>
          </a:prstGeom>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Policy</a:t>
            </a:r>
          </a:p>
        </p:txBody>
      </p:sp>
      <p:sp>
        <p:nvSpPr>
          <p:cNvPr id="53291" name="TextBox 59"/>
          <p:cNvSpPr txBox="1">
            <a:spLocks noChangeArrowheads="1"/>
          </p:cNvSpPr>
          <p:nvPr/>
        </p:nvSpPr>
        <p:spPr bwMode="auto">
          <a:xfrm>
            <a:off x="1038225" y="1584325"/>
            <a:ext cx="361950" cy="244475"/>
          </a:xfrm>
          <a:prstGeom prst="rect">
            <a:avLst/>
          </a:prstGeom>
          <a:noFill/>
          <a:ln w="9525">
            <a:noFill/>
            <a:miter lim="800000"/>
            <a:headEnd/>
            <a:tailEnd/>
          </a:ln>
        </p:spPr>
        <p:txBody>
          <a:bodyPr wrap="none" anchor="b"/>
          <a:lstStyle/>
          <a:p>
            <a:pPr algn="ctr"/>
            <a:r>
              <a:rPr lang="en-US" sz="1000" b="1" dirty="0"/>
              <a:t>VM2</a:t>
            </a:r>
          </a:p>
        </p:txBody>
      </p:sp>
      <p:sp>
        <p:nvSpPr>
          <p:cNvPr id="53292" name="TextBox 61"/>
          <p:cNvSpPr txBox="1">
            <a:spLocks noChangeArrowheads="1"/>
          </p:cNvSpPr>
          <p:nvPr/>
        </p:nvSpPr>
        <p:spPr bwMode="auto">
          <a:xfrm>
            <a:off x="1766888" y="1584325"/>
            <a:ext cx="361950" cy="244475"/>
          </a:xfrm>
          <a:prstGeom prst="rect">
            <a:avLst/>
          </a:prstGeom>
          <a:noFill/>
          <a:ln w="9525">
            <a:noFill/>
            <a:miter lim="800000"/>
            <a:headEnd/>
            <a:tailEnd/>
          </a:ln>
        </p:spPr>
        <p:txBody>
          <a:bodyPr wrap="none" anchor="b"/>
          <a:lstStyle/>
          <a:p>
            <a:pPr algn="ctr"/>
            <a:r>
              <a:rPr lang="en-US" sz="1000" b="1" dirty="0"/>
              <a:t>VM3</a:t>
            </a:r>
          </a:p>
        </p:txBody>
      </p:sp>
      <p:sp>
        <p:nvSpPr>
          <p:cNvPr id="53293" name="TextBox 58"/>
          <p:cNvSpPr txBox="1">
            <a:spLocks noChangeArrowheads="1"/>
          </p:cNvSpPr>
          <p:nvPr/>
        </p:nvSpPr>
        <p:spPr bwMode="auto">
          <a:xfrm>
            <a:off x="4219575" y="1603375"/>
            <a:ext cx="361950" cy="244475"/>
          </a:xfrm>
          <a:prstGeom prst="rect">
            <a:avLst/>
          </a:prstGeom>
          <a:noFill/>
          <a:ln w="9525">
            <a:noFill/>
            <a:miter lim="800000"/>
            <a:headEnd/>
            <a:tailEnd/>
          </a:ln>
        </p:spPr>
        <p:txBody>
          <a:bodyPr wrap="none" anchor="b"/>
          <a:lstStyle/>
          <a:p>
            <a:pPr algn="ctr"/>
            <a:r>
              <a:rPr lang="en-US" sz="1000" b="1" dirty="0"/>
              <a:t>VM3</a:t>
            </a:r>
          </a:p>
        </p:txBody>
      </p:sp>
      <p:sp>
        <p:nvSpPr>
          <p:cNvPr id="53294" name="TextBox 59"/>
          <p:cNvSpPr txBox="1">
            <a:spLocks noChangeArrowheads="1"/>
          </p:cNvSpPr>
          <p:nvPr/>
        </p:nvSpPr>
        <p:spPr bwMode="auto">
          <a:xfrm>
            <a:off x="3502025" y="1603375"/>
            <a:ext cx="361950" cy="244475"/>
          </a:xfrm>
          <a:prstGeom prst="rect">
            <a:avLst/>
          </a:prstGeom>
          <a:noFill/>
          <a:ln w="9525">
            <a:noFill/>
            <a:miter lim="800000"/>
            <a:headEnd/>
            <a:tailEnd/>
          </a:ln>
        </p:spPr>
        <p:txBody>
          <a:bodyPr wrap="none" anchor="b"/>
          <a:lstStyle/>
          <a:p>
            <a:pPr algn="ctr"/>
            <a:r>
              <a:rPr lang="en-US" sz="1000" b="1" dirty="0"/>
              <a:t>VM2</a:t>
            </a:r>
          </a:p>
        </p:txBody>
      </p:sp>
      <p:sp>
        <p:nvSpPr>
          <p:cNvPr id="87" name="Freeform 86"/>
          <p:cNvSpPr/>
          <p:nvPr/>
        </p:nvSpPr>
        <p:spPr>
          <a:xfrm>
            <a:off x="544513" y="2171700"/>
            <a:ext cx="773112" cy="425450"/>
          </a:xfrm>
          <a:custGeom>
            <a:avLst/>
            <a:gdLst>
              <a:gd name="connsiteX0" fmla="*/ 0 w 772668"/>
              <a:gd name="connsiteY0" fmla="*/ 0 h 425196"/>
              <a:gd name="connsiteX1" fmla="*/ 0 w 772668"/>
              <a:gd name="connsiteY1" fmla="*/ 425196 h 425196"/>
              <a:gd name="connsiteX2" fmla="*/ 772668 w 772668"/>
              <a:gd name="connsiteY2" fmla="*/ 425196 h 425196"/>
            </a:gdLst>
            <a:ahLst/>
            <a:cxnLst>
              <a:cxn ang="0">
                <a:pos x="connsiteX0" y="connsiteY0"/>
              </a:cxn>
              <a:cxn ang="0">
                <a:pos x="connsiteX1" y="connsiteY1"/>
              </a:cxn>
              <a:cxn ang="0">
                <a:pos x="connsiteX2" y="connsiteY2"/>
              </a:cxn>
            </a:cxnLst>
            <a:rect l="l" t="t" r="r" b="b"/>
            <a:pathLst>
              <a:path w="772668" h="425196">
                <a:moveTo>
                  <a:pt x="0" y="0"/>
                </a:moveTo>
                <a:lnTo>
                  <a:pt x="0" y="425196"/>
                </a:lnTo>
                <a:lnTo>
                  <a:pt x="772668" y="425196"/>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83" name="Rectangle 82"/>
          <p:cNvSpPr/>
          <p:nvPr/>
        </p:nvSpPr>
        <p:spPr>
          <a:xfrm>
            <a:off x="701675" y="2500313"/>
            <a:ext cx="1044575" cy="134937"/>
          </a:xfrm>
          <a:prstGeom prst="rect">
            <a:avLst/>
          </a:prstGeom>
          <a:solidFill>
            <a:srgbClr val="49A94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lnSpc>
                <a:spcPts val="1200"/>
              </a:lnSpc>
              <a:spcBef>
                <a:spcPts val="0"/>
              </a:spcBef>
              <a:spcAft>
                <a:spcPts val="0"/>
              </a:spcAft>
              <a:defRPr/>
            </a:pPr>
            <a:r>
              <a:rPr lang="en-US" sz="1000" b="1" dirty="0" smtClean="0"/>
              <a:t>KERNEL VF</a:t>
            </a:r>
            <a:endParaRPr lang="en-US" sz="1000" b="1" dirty="0"/>
          </a:p>
        </p:txBody>
      </p:sp>
      <p:sp>
        <p:nvSpPr>
          <p:cNvPr id="97" name="Freeform 96"/>
          <p:cNvSpPr/>
          <p:nvPr/>
        </p:nvSpPr>
        <p:spPr>
          <a:xfrm>
            <a:off x="2998788" y="2185988"/>
            <a:ext cx="773112" cy="423862"/>
          </a:xfrm>
          <a:custGeom>
            <a:avLst/>
            <a:gdLst>
              <a:gd name="connsiteX0" fmla="*/ 0 w 772668"/>
              <a:gd name="connsiteY0" fmla="*/ 0 h 425196"/>
              <a:gd name="connsiteX1" fmla="*/ 0 w 772668"/>
              <a:gd name="connsiteY1" fmla="*/ 425196 h 425196"/>
              <a:gd name="connsiteX2" fmla="*/ 772668 w 772668"/>
              <a:gd name="connsiteY2" fmla="*/ 425196 h 425196"/>
            </a:gdLst>
            <a:ahLst/>
            <a:cxnLst>
              <a:cxn ang="0">
                <a:pos x="connsiteX0" y="connsiteY0"/>
              </a:cxn>
              <a:cxn ang="0">
                <a:pos x="connsiteX1" y="connsiteY1"/>
              </a:cxn>
              <a:cxn ang="0">
                <a:pos x="connsiteX2" y="connsiteY2"/>
              </a:cxn>
            </a:cxnLst>
            <a:rect l="l" t="t" r="r" b="b"/>
            <a:pathLst>
              <a:path w="772668" h="425196">
                <a:moveTo>
                  <a:pt x="0" y="0"/>
                </a:moveTo>
                <a:lnTo>
                  <a:pt x="0" y="425196"/>
                </a:lnTo>
                <a:lnTo>
                  <a:pt x="772668" y="425196"/>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71" name="Rectangle 70"/>
          <p:cNvSpPr/>
          <p:nvPr/>
        </p:nvSpPr>
        <p:spPr>
          <a:xfrm>
            <a:off x="3165475" y="2525713"/>
            <a:ext cx="1044575" cy="134937"/>
          </a:xfrm>
          <a:prstGeom prst="rect">
            <a:avLst/>
          </a:prstGeom>
          <a:solidFill>
            <a:srgbClr val="49A94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lnSpc>
                <a:spcPts val="1200"/>
              </a:lnSpc>
              <a:spcBef>
                <a:spcPts val="0"/>
              </a:spcBef>
              <a:spcAft>
                <a:spcPts val="0"/>
              </a:spcAft>
              <a:defRPr/>
            </a:pPr>
            <a:r>
              <a:rPr lang="en-US" sz="1000" b="1" dirty="0" smtClean="0"/>
              <a:t>KERNEL VF</a:t>
            </a:r>
            <a:endParaRPr lang="en-US" sz="1000" b="1" dirty="0"/>
          </a:p>
        </p:txBody>
      </p:sp>
      <p:sp>
        <p:nvSpPr>
          <p:cNvPr id="91" name="Up-Down Arrow 90"/>
          <p:cNvSpPr/>
          <p:nvPr/>
        </p:nvSpPr>
        <p:spPr>
          <a:xfrm>
            <a:off x="2590800" y="2438400"/>
            <a:ext cx="533400" cy="2286000"/>
          </a:xfrm>
          <a:prstGeom prst="upDownArrow">
            <a:avLst/>
          </a:prstGeom>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Policy</a:t>
            </a:r>
          </a:p>
        </p:txBody>
      </p:sp>
      <p:grpSp>
        <p:nvGrpSpPr>
          <p:cNvPr id="5" name="Group 84"/>
          <p:cNvGrpSpPr>
            <a:grpSpLocks/>
          </p:cNvGrpSpPr>
          <p:nvPr/>
        </p:nvGrpSpPr>
        <p:grpSpPr bwMode="auto">
          <a:xfrm>
            <a:off x="339725" y="1584325"/>
            <a:ext cx="401638" cy="704850"/>
            <a:chOff x="340512" y="1584325"/>
            <a:chExt cx="401638" cy="704850"/>
          </a:xfrm>
        </p:grpSpPr>
        <p:pic>
          <p:nvPicPr>
            <p:cNvPr id="53301" name="Picture 73" descr="Server 1.png"/>
            <p:cNvPicPr>
              <a:picLocks noChangeAspect="1"/>
            </p:cNvPicPr>
            <p:nvPr/>
          </p:nvPicPr>
          <p:blipFill>
            <a:blip r:embed="rId10" cstate="print"/>
            <a:srcRect/>
            <a:stretch>
              <a:fillRect/>
            </a:stretch>
          </p:blipFill>
          <p:spPr bwMode="auto">
            <a:xfrm>
              <a:off x="340512" y="1593850"/>
              <a:ext cx="401638" cy="695325"/>
            </a:xfrm>
            <a:prstGeom prst="rect">
              <a:avLst/>
            </a:prstGeom>
            <a:noFill/>
            <a:ln w="9525">
              <a:noFill/>
              <a:miter lim="800000"/>
              <a:headEnd/>
              <a:tailEnd/>
            </a:ln>
          </p:spPr>
        </p:pic>
        <p:sp>
          <p:nvSpPr>
            <p:cNvPr id="53302" name="TextBox 58"/>
            <p:cNvSpPr txBox="1">
              <a:spLocks noChangeArrowheads="1"/>
            </p:cNvSpPr>
            <p:nvPr/>
          </p:nvSpPr>
          <p:spPr bwMode="auto">
            <a:xfrm>
              <a:off x="348450" y="1584325"/>
              <a:ext cx="361950" cy="244475"/>
            </a:xfrm>
            <a:prstGeom prst="rect">
              <a:avLst/>
            </a:prstGeom>
            <a:noFill/>
            <a:ln w="9525">
              <a:noFill/>
              <a:miter lim="800000"/>
              <a:headEnd/>
              <a:tailEnd/>
            </a:ln>
          </p:spPr>
          <p:txBody>
            <a:bodyPr wrap="none" anchor="b"/>
            <a:lstStyle/>
            <a:p>
              <a:pPr algn="ctr"/>
              <a:r>
                <a:rPr lang="en-US" sz="1000" b="1" dirty="0"/>
                <a:t>VM1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2.22222E-6 2.59259E-6 L 2.22222E-6 0.10278 L 0.07604 0.1 L 0.07916 0.50278 L 0.34687 0.49861 L 0.34271 0.10139 L 0.26805 0.10231 L 0.2691 0.00231 " pathEditMode="relative" rAng="0" ptsTypes="AAAAAAAA">
                                      <p:cBhvr>
                                        <p:cTn id="6" dur="5000" fill="hold"/>
                                        <p:tgtEl>
                                          <p:spTgt spid="5"/>
                                        </p:tgtEl>
                                        <p:attrNameLst>
                                          <p:attrName>ppt_x</p:attrName>
                                          <p:attrName>ppt_y</p:attrName>
                                        </p:attrNameLst>
                                      </p:cBhvr>
                                      <p:rCtr x="173" y="251"/>
                                    </p:animMotion>
                                  </p:childTnLst>
                                </p:cTn>
                              </p:par>
                              <p:par>
                                <p:cTn id="7" presetID="10" presetClass="exit" presetSubtype="0" fill="hold" nodeType="withEffect">
                                  <p:stCondLst>
                                    <p:cond delay="500"/>
                                  </p:stCondLst>
                                  <p:childTnLst>
                                    <p:animEffect transition="out" filter="fade">
                                      <p:cBhvr>
                                        <p:cTn id="8" dur="1000"/>
                                        <p:tgtEl>
                                          <p:spTgt spid="87"/>
                                        </p:tgtEl>
                                      </p:cBhvr>
                                    </p:animEffect>
                                    <p:set>
                                      <p:cBhvr>
                                        <p:cTn id="9" dur="1" fill="hold">
                                          <p:stCondLst>
                                            <p:cond delay="999"/>
                                          </p:stCondLst>
                                        </p:cTn>
                                        <p:tgtEl>
                                          <p:spTgt spid="87"/>
                                        </p:tgtEl>
                                        <p:attrNameLst>
                                          <p:attrName>style.visibility</p:attrName>
                                        </p:attrNameLst>
                                      </p:cBhvr>
                                      <p:to>
                                        <p:strVal val="hidden"/>
                                      </p:to>
                                    </p:set>
                                  </p:childTnLst>
                                </p:cTn>
                              </p:par>
                            </p:childTnLst>
                          </p:cTn>
                        </p:par>
                        <p:par>
                          <p:cTn id="10" fill="hold">
                            <p:stCondLst>
                              <p:cond delay="5000"/>
                            </p:stCondLst>
                            <p:childTnLst>
                              <p:par>
                                <p:cTn id="11" presetID="10" presetClass="entr" presetSubtype="0" fill="hold" nodeType="afterEffect">
                                  <p:stCondLst>
                                    <p:cond delay="0"/>
                                  </p:stCondLst>
                                  <p:childTnLst>
                                    <p:set>
                                      <p:cBhvr>
                                        <p:cTn id="12" dur="1" fill="hold">
                                          <p:stCondLst>
                                            <p:cond delay="0"/>
                                          </p:stCondLst>
                                        </p:cTn>
                                        <p:tgtEl>
                                          <p:spTgt spid="97"/>
                                        </p:tgtEl>
                                        <p:attrNameLst>
                                          <p:attrName>style.visibility</p:attrName>
                                        </p:attrNameLst>
                                      </p:cBhvr>
                                      <p:to>
                                        <p:strVal val="visible"/>
                                      </p:to>
                                    </p:set>
                                    <p:animEffect transition="in" filter="fade">
                                      <p:cBhvr>
                                        <p:cTn id="13" dur="1000"/>
                                        <p:tgtEl>
                                          <p:spTgt spid="9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0" nodeType="clickEffect">
                                  <p:stCondLst>
                                    <p:cond delay="0"/>
                                  </p:stCondLst>
                                  <p:childTnLst>
                                    <p:animEffect transition="out" filter="wipe(down)">
                                      <p:cBhvr>
                                        <p:cTn id="17" dur="500"/>
                                        <p:tgtEl>
                                          <p:spTgt spid="90"/>
                                        </p:tgtEl>
                                      </p:cBhvr>
                                    </p:animEffect>
                                    <p:set>
                                      <p:cBhvr>
                                        <p:cTn id="18" dur="1" fill="hold">
                                          <p:stCondLst>
                                            <p:cond delay="499"/>
                                          </p:stCondLst>
                                        </p:cTn>
                                        <p:tgtEl>
                                          <p:spTgt spid="90"/>
                                        </p:tgtEl>
                                        <p:attrNameLst>
                                          <p:attrName>style.visibility</p:attrName>
                                        </p:attrNameLst>
                                      </p:cBhvr>
                                      <p:to>
                                        <p:strVal val="hidden"/>
                                      </p:to>
                                    </p:set>
                                  </p:childTnLst>
                                </p:cTn>
                              </p:par>
                            </p:childTnLst>
                          </p:cTn>
                        </p:par>
                        <p:par>
                          <p:cTn id="19" fill="hold">
                            <p:stCondLst>
                              <p:cond delay="500"/>
                            </p:stCondLst>
                            <p:childTnLst>
                              <p:par>
                                <p:cTn id="20" presetID="22" presetClass="entr" presetSubtype="4" fill="hold" grpId="0" nodeType="afterEffect">
                                  <p:stCondLst>
                                    <p:cond delay="0"/>
                                  </p:stCondLst>
                                  <p:childTnLst>
                                    <p:set>
                                      <p:cBhvr>
                                        <p:cTn id="21" dur="1" fill="hold">
                                          <p:stCondLst>
                                            <p:cond delay="0"/>
                                          </p:stCondLst>
                                        </p:cTn>
                                        <p:tgtEl>
                                          <p:spTgt spid="91"/>
                                        </p:tgtEl>
                                        <p:attrNameLst>
                                          <p:attrName>style.visibility</p:attrName>
                                        </p:attrNameLst>
                                      </p:cBhvr>
                                      <p:to>
                                        <p:strVal val="visible"/>
                                      </p:to>
                                    </p:set>
                                    <p:animEffect transition="in" filter="wipe(down)">
                                      <p:cBhvr>
                                        <p:cTn id="2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3"/>
          <p:cNvGrpSpPr>
            <a:grpSpLocks/>
          </p:cNvGrpSpPr>
          <p:nvPr/>
        </p:nvGrpSpPr>
        <p:grpSpPr bwMode="auto">
          <a:xfrm>
            <a:off x="304800" y="1028700"/>
            <a:ext cx="8534400" cy="914400"/>
            <a:chOff x="304800" y="1028701"/>
            <a:chExt cx="8534400" cy="914399"/>
          </a:xfrm>
        </p:grpSpPr>
        <p:sp>
          <p:nvSpPr>
            <p:cNvPr id="561" name="TextBox 560"/>
            <p:cNvSpPr txBox="1"/>
            <p:nvPr/>
          </p:nvSpPr>
          <p:spPr>
            <a:xfrm>
              <a:off x="304800" y="1028701"/>
              <a:ext cx="8534400" cy="914399"/>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562" name="Rectangle 561"/>
            <p:cNvSpPr/>
            <p:nvPr/>
          </p:nvSpPr>
          <p:spPr>
            <a:xfrm>
              <a:off x="304800" y="1143001"/>
              <a:ext cx="8534400" cy="685799"/>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4" name="Rectangle 563"/>
            <p:cNvSpPr/>
            <p:nvPr/>
          </p:nvSpPr>
          <p:spPr>
            <a:xfrm>
              <a:off x="2590800" y="1104901"/>
              <a:ext cx="2914650" cy="761999"/>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3" name="Rectangle 572"/>
            <p:cNvSpPr/>
            <p:nvPr/>
          </p:nvSpPr>
          <p:spPr>
            <a:xfrm>
              <a:off x="304800" y="1292226"/>
              <a:ext cx="22860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SIMPLIFCATION:</a:t>
              </a:r>
            </a:p>
          </p:txBody>
        </p:sp>
        <p:sp>
          <p:nvSpPr>
            <p:cNvPr id="54517" name="TextBox 573"/>
            <p:cNvSpPr txBox="1">
              <a:spLocks noChangeArrowheads="1"/>
            </p:cNvSpPr>
            <p:nvPr/>
          </p:nvSpPr>
          <p:spPr bwMode="auto">
            <a:xfrm>
              <a:off x="3048000" y="1352943"/>
              <a:ext cx="2133600" cy="313932"/>
            </a:xfrm>
            <a:prstGeom prst="rect">
              <a:avLst/>
            </a:prstGeom>
            <a:noFill/>
            <a:ln w="9525">
              <a:noFill/>
              <a:miter lim="800000"/>
              <a:headEnd/>
              <a:tailEnd/>
            </a:ln>
          </p:spPr>
          <p:txBody>
            <a:bodyPr>
              <a:spAutoFit/>
            </a:bodyPr>
            <a:lstStyle/>
            <a:p>
              <a:pPr algn="ctr">
                <a:lnSpc>
                  <a:spcPct val="80000"/>
                </a:lnSpc>
              </a:pPr>
              <a:r>
                <a:rPr lang="en-US"/>
                <a:t>Few Devices</a:t>
              </a:r>
            </a:p>
          </p:txBody>
        </p:sp>
        <p:sp>
          <p:nvSpPr>
            <p:cNvPr id="575" name="Rectangle 574"/>
            <p:cNvSpPr/>
            <p:nvPr/>
          </p:nvSpPr>
          <p:spPr>
            <a:xfrm>
              <a:off x="5638800" y="1104901"/>
              <a:ext cx="2914650" cy="761999"/>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19" name="TextBox 575"/>
            <p:cNvSpPr txBox="1">
              <a:spLocks noChangeArrowheads="1"/>
            </p:cNvSpPr>
            <p:nvPr/>
          </p:nvSpPr>
          <p:spPr bwMode="auto">
            <a:xfrm>
              <a:off x="6096000" y="1219200"/>
              <a:ext cx="2133600" cy="535531"/>
            </a:xfrm>
            <a:prstGeom prst="rect">
              <a:avLst/>
            </a:prstGeom>
            <a:noFill/>
            <a:ln w="9525">
              <a:noFill/>
              <a:miter lim="800000"/>
              <a:headEnd/>
              <a:tailEnd/>
            </a:ln>
          </p:spPr>
          <p:txBody>
            <a:bodyPr>
              <a:spAutoFit/>
            </a:bodyPr>
            <a:lstStyle/>
            <a:p>
              <a:pPr algn="ctr">
                <a:lnSpc>
                  <a:spcPct val="80000"/>
                </a:lnSpc>
              </a:pPr>
              <a:r>
                <a:rPr lang="en-US"/>
                <a:t>Fewer Devices to Manage</a:t>
              </a:r>
            </a:p>
          </p:txBody>
        </p:sp>
      </p:grpSp>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2921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fontScale="90000"/>
          </a:bodyPr>
          <a:lstStyle/>
          <a:p>
            <a:pPr>
              <a:defRPr/>
            </a:pPr>
            <a:r>
              <a:rPr dirty="0"/>
              <a:t>Summary of </a:t>
            </a:r>
            <a:r>
              <a:rPr dirty="0" smtClean="0"/>
              <a:t>solutions </a:t>
            </a:r>
            <a:r>
              <a:rPr dirty="0"/>
              <a:t>for server virtualization</a:t>
            </a:r>
            <a:endParaRPr i="1" dirty="0"/>
          </a:p>
        </p:txBody>
      </p:sp>
      <p:sp>
        <p:nvSpPr>
          <p:cNvPr id="304" name="Rectangle 303"/>
          <p:cNvSpPr/>
          <p:nvPr/>
        </p:nvSpPr>
        <p:spPr>
          <a:xfrm>
            <a:off x="215900" y="2301875"/>
            <a:ext cx="2209800" cy="3079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a:t>
            </a:r>
          </a:p>
        </p:txBody>
      </p:sp>
      <p:sp>
        <p:nvSpPr>
          <p:cNvPr id="305" name="Rectangle 304"/>
          <p:cNvSpPr/>
          <p:nvPr/>
        </p:nvSpPr>
        <p:spPr>
          <a:xfrm>
            <a:off x="6743700" y="220980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ADDITIONAL SERVICES</a:t>
            </a:r>
          </a:p>
        </p:txBody>
      </p:sp>
      <p:grpSp>
        <p:nvGrpSpPr>
          <p:cNvPr id="3" name="Group 318"/>
          <p:cNvGrpSpPr>
            <a:grpSpLocks/>
          </p:cNvGrpSpPr>
          <p:nvPr/>
        </p:nvGrpSpPr>
        <p:grpSpPr bwMode="auto">
          <a:xfrm>
            <a:off x="342900" y="2946400"/>
            <a:ext cx="1968500" cy="1193800"/>
            <a:chOff x="508000" y="2743200"/>
            <a:chExt cx="1968500" cy="1193800"/>
          </a:xfrm>
        </p:grpSpPr>
        <p:sp>
          <p:nvSpPr>
            <p:cNvPr id="306" name="Rectangle 305"/>
            <p:cNvSpPr/>
            <p:nvPr/>
          </p:nvSpPr>
          <p:spPr>
            <a:xfrm>
              <a:off x="508000"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12" name="TextBox 306"/>
            <p:cNvSpPr txBox="1">
              <a:spLocks noChangeArrowheads="1"/>
            </p:cNvSpPr>
            <p:nvPr/>
          </p:nvSpPr>
          <p:spPr bwMode="auto">
            <a:xfrm>
              <a:off x="533400" y="2743200"/>
              <a:ext cx="1905000" cy="911019"/>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HIGH PERFORMANCE</a:t>
              </a:r>
            </a:p>
            <a:p>
              <a:pPr>
                <a:lnSpc>
                  <a:spcPct val="95000"/>
                </a:lnSpc>
              </a:pPr>
              <a:r>
                <a:rPr lang="en-US" sz="1400" dirty="0"/>
                <a:t>Few layers</a:t>
              </a:r>
            </a:p>
            <a:p>
              <a:pPr>
                <a:lnSpc>
                  <a:spcPct val="95000"/>
                </a:lnSpc>
              </a:pPr>
              <a:r>
                <a:rPr lang="en-US" sz="1400" dirty="0" smtClean="0"/>
                <a:t>Clustered Switches </a:t>
              </a:r>
              <a:endParaRPr lang="en-US" sz="1400" dirty="0"/>
            </a:p>
          </p:txBody>
        </p:sp>
      </p:grpSp>
      <p:grpSp>
        <p:nvGrpSpPr>
          <p:cNvPr id="4" name="Group 319"/>
          <p:cNvGrpSpPr>
            <a:grpSpLocks/>
          </p:cNvGrpSpPr>
          <p:nvPr/>
        </p:nvGrpSpPr>
        <p:grpSpPr bwMode="auto">
          <a:xfrm>
            <a:off x="342900" y="4279900"/>
            <a:ext cx="1968500" cy="1143000"/>
            <a:chOff x="508000" y="4343400"/>
            <a:chExt cx="1968500" cy="1143000"/>
          </a:xfrm>
        </p:grpSpPr>
        <p:sp>
          <p:nvSpPr>
            <p:cNvPr id="308" name="Rectangle 307"/>
            <p:cNvSpPr/>
            <p:nvPr/>
          </p:nvSpPr>
          <p:spPr>
            <a:xfrm>
              <a:off x="508000" y="4356100"/>
              <a:ext cx="1968500" cy="11303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10" name="TextBox 308"/>
            <p:cNvSpPr txBox="1">
              <a:spLocks noChangeArrowheads="1"/>
            </p:cNvSpPr>
            <p:nvPr/>
          </p:nvSpPr>
          <p:spPr bwMode="auto">
            <a:xfrm>
              <a:off x="533400" y="4343400"/>
              <a:ext cx="1905000" cy="706347"/>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OPEN:</a:t>
              </a:r>
            </a:p>
            <a:p>
              <a:pPr>
                <a:lnSpc>
                  <a:spcPct val="95000"/>
                </a:lnSpc>
              </a:pPr>
              <a:r>
                <a:rPr lang="en-US" sz="1400" dirty="0"/>
                <a:t>VEPA</a:t>
              </a:r>
            </a:p>
            <a:p>
              <a:pPr>
                <a:lnSpc>
                  <a:spcPct val="95000"/>
                </a:lnSpc>
              </a:pPr>
              <a:r>
                <a:rPr lang="en-US" sz="1400" dirty="0" smtClean="0"/>
                <a:t>Standards Based</a:t>
              </a:r>
              <a:endParaRPr lang="en-US" sz="1400" dirty="0"/>
            </a:p>
          </p:txBody>
        </p:sp>
      </p:grpSp>
      <p:grpSp>
        <p:nvGrpSpPr>
          <p:cNvPr id="5" name="Group 317"/>
          <p:cNvGrpSpPr>
            <a:grpSpLocks/>
          </p:cNvGrpSpPr>
          <p:nvPr/>
        </p:nvGrpSpPr>
        <p:grpSpPr bwMode="auto">
          <a:xfrm>
            <a:off x="6838950" y="2946400"/>
            <a:ext cx="1968500" cy="1193800"/>
            <a:chOff x="6677025" y="2743200"/>
            <a:chExt cx="1968500" cy="1193800"/>
          </a:xfrm>
        </p:grpSpPr>
        <p:sp>
          <p:nvSpPr>
            <p:cNvPr id="310" name="Rectangle 309"/>
            <p:cNvSpPr/>
            <p:nvPr/>
          </p:nvSpPr>
          <p:spPr>
            <a:xfrm>
              <a:off x="6677025"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08" name="TextBox 310"/>
            <p:cNvSpPr txBox="1">
              <a:spLocks noChangeArrowheads="1"/>
            </p:cNvSpPr>
            <p:nvPr/>
          </p:nvSpPr>
          <p:spPr bwMode="auto">
            <a:xfrm>
              <a:off x="6702425" y="2743200"/>
              <a:ext cx="1905000" cy="911019"/>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MOBILITY:</a:t>
              </a:r>
            </a:p>
            <a:p>
              <a:pPr>
                <a:lnSpc>
                  <a:spcPct val="95000"/>
                </a:lnSpc>
              </a:pPr>
              <a:r>
                <a:rPr lang="en-US" sz="1400" dirty="0"/>
                <a:t>VPLS</a:t>
              </a:r>
            </a:p>
            <a:p>
              <a:pPr>
                <a:lnSpc>
                  <a:spcPct val="95000"/>
                </a:lnSpc>
              </a:pPr>
              <a:r>
                <a:rPr lang="en-US" sz="1400" dirty="0" smtClean="0"/>
                <a:t>Clustered Switch domains</a:t>
              </a:r>
              <a:endParaRPr lang="en-US" sz="1400" dirty="0"/>
            </a:p>
          </p:txBody>
        </p:sp>
      </p:grpSp>
      <p:grpSp>
        <p:nvGrpSpPr>
          <p:cNvPr id="6" name="Group 316"/>
          <p:cNvGrpSpPr>
            <a:grpSpLocks/>
          </p:cNvGrpSpPr>
          <p:nvPr/>
        </p:nvGrpSpPr>
        <p:grpSpPr bwMode="auto">
          <a:xfrm>
            <a:off x="6838950" y="4279900"/>
            <a:ext cx="1968500" cy="1320361"/>
            <a:chOff x="6677025" y="4343400"/>
            <a:chExt cx="1968500" cy="1320361"/>
          </a:xfrm>
        </p:grpSpPr>
        <p:sp>
          <p:nvSpPr>
            <p:cNvPr id="312" name="Rectangle 311"/>
            <p:cNvSpPr/>
            <p:nvPr/>
          </p:nvSpPr>
          <p:spPr>
            <a:xfrm>
              <a:off x="6677025" y="4356100"/>
              <a:ext cx="1968500" cy="11303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06" name="TextBox 312"/>
            <p:cNvSpPr txBox="1">
              <a:spLocks noChangeArrowheads="1"/>
            </p:cNvSpPr>
            <p:nvPr/>
          </p:nvSpPr>
          <p:spPr bwMode="auto">
            <a:xfrm>
              <a:off x="6702425" y="4343400"/>
              <a:ext cx="1905000" cy="1320361"/>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SECURITY:</a:t>
              </a:r>
              <a:r>
                <a:rPr lang="en-US" sz="1600" b="1" dirty="0">
                  <a:solidFill>
                    <a:schemeClr val="tx2"/>
                  </a:solidFill>
                </a:rPr>
                <a:t/>
              </a:r>
              <a:br>
                <a:rPr lang="en-US" sz="1600" b="1" dirty="0">
                  <a:solidFill>
                    <a:schemeClr val="tx2"/>
                  </a:solidFill>
                </a:rPr>
              </a:br>
              <a:r>
                <a:rPr lang="en-US" sz="1400" dirty="0" smtClean="0"/>
                <a:t>Kernel </a:t>
              </a:r>
              <a:r>
                <a:rPr lang="en-US" sz="1400" dirty="0" err="1" smtClean="0"/>
                <a:t>Stateful</a:t>
              </a:r>
              <a:r>
                <a:rPr lang="en-US" sz="1400" dirty="0" smtClean="0"/>
                <a:t> Firewalls</a:t>
              </a:r>
              <a:endParaRPr lang="en-US" sz="1400" dirty="0"/>
            </a:p>
            <a:p>
              <a:pPr>
                <a:lnSpc>
                  <a:spcPct val="95000"/>
                </a:lnSpc>
              </a:pPr>
              <a:r>
                <a:rPr lang="en-US" sz="1400" dirty="0" smtClean="0"/>
                <a:t>Integration with DC FWs for </a:t>
              </a:r>
              <a:r>
                <a:rPr lang="en-US" sz="1400" dirty="0"/>
                <a:t>follow me policies</a:t>
              </a:r>
            </a:p>
          </p:txBody>
        </p:sp>
      </p:grpSp>
      <p:grpSp>
        <p:nvGrpSpPr>
          <p:cNvPr id="7" name="Group 315"/>
          <p:cNvGrpSpPr>
            <a:grpSpLocks/>
          </p:cNvGrpSpPr>
          <p:nvPr/>
        </p:nvGrpSpPr>
        <p:grpSpPr bwMode="auto">
          <a:xfrm>
            <a:off x="6838950" y="5562600"/>
            <a:ext cx="1968500" cy="965200"/>
            <a:chOff x="6677025" y="5550357"/>
            <a:chExt cx="1968500" cy="964533"/>
          </a:xfrm>
        </p:grpSpPr>
        <p:sp>
          <p:nvSpPr>
            <p:cNvPr id="314" name="Rectangle 313"/>
            <p:cNvSpPr/>
            <p:nvPr/>
          </p:nvSpPr>
          <p:spPr>
            <a:xfrm>
              <a:off x="6677025" y="5550357"/>
              <a:ext cx="1968500" cy="964533"/>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504" name="TextBox 314"/>
            <p:cNvSpPr txBox="1">
              <a:spLocks noChangeArrowheads="1"/>
            </p:cNvSpPr>
            <p:nvPr/>
          </p:nvSpPr>
          <p:spPr bwMode="auto">
            <a:xfrm>
              <a:off x="6702425" y="5562600"/>
              <a:ext cx="1905000" cy="910389"/>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MANAGEABILITY:</a:t>
              </a:r>
              <a:r>
                <a:rPr lang="en-US" sz="1600" b="1" dirty="0">
                  <a:solidFill>
                    <a:schemeClr val="tx2"/>
                  </a:solidFill>
                </a:rPr>
                <a:t/>
              </a:r>
              <a:br>
                <a:rPr lang="en-US" sz="1600" b="1" dirty="0">
                  <a:solidFill>
                    <a:schemeClr val="tx2"/>
                  </a:solidFill>
                </a:rPr>
              </a:br>
              <a:r>
                <a:rPr lang="es-ES" sz="1400" dirty="0"/>
                <a:t>VEPA</a:t>
              </a:r>
            </a:p>
            <a:p>
              <a:pPr>
                <a:lnSpc>
                  <a:spcPct val="95000"/>
                </a:lnSpc>
              </a:pPr>
              <a:r>
                <a:rPr lang="es-ES" sz="1400" dirty="0" err="1" smtClean="0"/>
                <a:t>Orchestration</a:t>
              </a:r>
              <a:r>
                <a:rPr lang="es-ES" sz="1400" dirty="0" smtClean="0"/>
                <a:t> Tools</a:t>
              </a:r>
              <a:r>
                <a:rPr lang="es-ES" sz="1400" dirty="0"/>
                <a:t/>
              </a:r>
              <a:br>
                <a:rPr lang="es-ES" sz="1400" dirty="0"/>
              </a:br>
              <a:endParaRPr lang="es-ES" sz="1400" dirty="0"/>
            </a:p>
          </p:txBody>
        </p:sp>
      </p:grpSp>
      <p:grpSp>
        <p:nvGrpSpPr>
          <p:cNvPr id="54292" name="Group 265"/>
          <p:cNvGrpSpPr>
            <a:grpSpLocks/>
          </p:cNvGrpSpPr>
          <p:nvPr/>
        </p:nvGrpSpPr>
        <p:grpSpPr bwMode="auto">
          <a:xfrm>
            <a:off x="2400300" y="2038350"/>
            <a:ext cx="4333875" cy="3346450"/>
            <a:chOff x="4571170" y="2131520"/>
            <a:chExt cx="4333875" cy="3806242"/>
          </a:xfrm>
        </p:grpSpPr>
        <p:sp>
          <p:nvSpPr>
            <p:cNvPr id="54336" name="Rectangle 5"/>
            <p:cNvSpPr>
              <a:spLocks noChangeArrowheads="1"/>
            </p:cNvSpPr>
            <p:nvPr/>
          </p:nvSpPr>
          <p:spPr bwMode="invGray">
            <a:xfrm>
              <a:off x="4593723" y="2823560"/>
              <a:ext cx="4311322" cy="2018448"/>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sz="1600">
                <a:solidFill>
                  <a:srgbClr val="333333"/>
                </a:solidFill>
              </a:endParaRPr>
            </a:p>
          </p:txBody>
        </p:sp>
        <p:pic>
          <p:nvPicPr>
            <p:cNvPr id="54337" name="Rectangle 7"/>
            <p:cNvPicPr>
              <a:picLocks noChangeArrowheads="1"/>
            </p:cNvPicPr>
            <p:nvPr/>
          </p:nvPicPr>
          <p:blipFill>
            <a:blip r:embed="rId3" cstate="print"/>
            <a:srcRect l="3659" t="4333" r="3659"/>
            <a:stretch>
              <a:fillRect/>
            </a:stretch>
          </p:blipFill>
          <p:spPr bwMode="blackWhite">
            <a:xfrm>
              <a:off x="5933245" y="3346937"/>
              <a:ext cx="1828800" cy="1066800"/>
            </a:xfrm>
            <a:prstGeom prst="rect">
              <a:avLst/>
            </a:prstGeom>
            <a:noFill/>
            <a:ln w="9525">
              <a:noFill/>
              <a:miter lim="800000"/>
              <a:headEnd/>
              <a:tailEnd/>
            </a:ln>
          </p:spPr>
        </p:pic>
        <p:sp>
          <p:nvSpPr>
            <p:cNvPr id="54338" name="Rectangle 2"/>
            <p:cNvSpPr>
              <a:spLocks noChangeArrowheads="1"/>
            </p:cNvSpPr>
            <p:nvPr/>
          </p:nvSpPr>
          <p:spPr bwMode="invGray">
            <a:xfrm>
              <a:off x="4593723" y="4899678"/>
              <a:ext cx="4311322" cy="1038059"/>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sz="1600">
                <a:solidFill>
                  <a:srgbClr val="333333"/>
                </a:solidFill>
              </a:endParaRPr>
            </a:p>
          </p:txBody>
        </p:sp>
        <p:pic>
          <p:nvPicPr>
            <p:cNvPr id="54339" name="Rectangle 7"/>
            <p:cNvPicPr>
              <a:picLocks noChangeArrowheads="1"/>
            </p:cNvPicPr>
            <p:nvPr/>
          </p:nvPicPr>
          <p:blipFill>
            <a:blip r:embed="rId3" cstate="print"/>
            <a:srcRect l="3659" t="4333" r="3659"/>
            <a:stretch>
              <a:fillRect/>
            </a:stretch>
          </p:blipFill>
          <p:spPr bwMode="blackWhite">
            <a:xfrm>
              <a:off x="6830649" y="5238489"/>
              <a:ext cx="2074396" cy="242694"/>
            </a:xfrm>
            <a:prstGeom prst="rect">
              <a:avLst/>
            </a:prstGeom>
            <a:noFill/>
            <a:ln w="9525">
              <a:noFill/>
              <a:miter lim="800000"/>
              <a:headEnd/>
              <a:tailEnd/>
            </a:ln>
          </p:spPr>
        </p:pic>
        <p:pic>
          <p:nvPicPr>
            <p:cNvPr id="54340" name="Rectangle 7"/>
            <p:cNvPicPr>
              <a:picLocks noChangeArrowheads="1"/>
            </p:cNvPicPr>
            <p:nvPr/>
          </p:nvPicPr>
          <p:blipFill>
            <a:blip r:embed="rId3" cstate="print"/>
            <a:srcRect l="3659" t="4333" r="3659"/>
            <a:stretch>
              <a:fillRect/>
            </a:stretch>
          </p:blipFill>
          <p:spPr bwMode="blackWhite">
            <a:xfrm>
              <a:off x="4747699" y="5238489"/>
              <a:ext cx="2053010" cy="242694"/>
            </a:xfrm>
            <a:prstGeom prst="rect">
              <a:avLst/>
            </a:prstGeom>
            <a:noFill/>
            <a:ln w="9525">
              <a:noFill/>
              <a:miter lim="800000"/>
              <a:headEnd/>
              <a:tailEnd/>
            </a:ln>
          </p:spPr>
        </p:pic>
        <p:sp>
          <p:nvSpPr>
            <p:cNvPr id="54341" name="Rectangle 6"/>
            <p:cNvSpPr>
              <a:spLocks noChangeArrowheads="1"/>
            </p:cNvSpPr>
            <p:nvPr/>
          </p:nvSpPr>
          <p:spPr bwMode="invGray">
            <a:xfrm>
              <a:off x="4593723" y="2131520"/>
              <a:ext cx="4311322" cy="634369"/>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sz="1600">
                <a:solidFill>
                  <a:srgbClr val="333333"/>
                </a:solidFill>
              </a:endParaRPr>
            </a:p>
          </p:txBody>
        </p:sp>
        <p:grpSp>
          <p:nvGrpSpPr>
            <p:cNvPr id="54342" name="Group 246"/>
            <p:cNvGrpSpPr>
              <a:grpSpLocks/>
            </p:cNvGrpSpPr>
            <p:nvPr/>
          </p:nvGrpSpPr>
          <p:grpSpPr bwMode="auto">
            <a:xfrm>
              <a:off x="6049955" y="5356232"/>
              <a:ext cx="504362" cy="581505"/>
              <a:chOff x="3663218" y="5708650"/>
              <a:chExt cx="504362" cy="768351"/>
            </a:xfrm>
          </p:grpSpPr>
          <p:sp>
            <p:nvSpPr>
              <p:cNvPr id="54487"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88" name="Group 242"/>
              <p:cNvGrpSpPr>
                <a:grpSpLocks/>
              </p:cNvGrpSpPr>
              <p:nvPr/>
            </p:nvGrpSpPr>
            <p:grpSpPr bwMode="auto">
              <a:xfrm>
                <a:off x="3663218" y="5940425"/>
                <a:ext cx="504362" cy="536576"/>
                <a:chOff x="3663218" y="5940425"/>
                <a:chExt cx="504362" cy="536576"/>
              </a:xfrm>
            </p:grpSpPr>
            <p:sp>
              <p:nvSpPr>
                <p:cNvPr id="54489"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90"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91"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92" name="Group 1302"/>
                <p:cNvGrpSpPr>
                  <a:grpSpLocks/>
                </p:cNvGrpSpPr>
                <p:nvPr/>
              </p:nvGrpSpPr>
              <p:grpSpPr bwMode="auto">
                <a:xfrm>
                  <a:off x="3663218" y="6084888"/>
                  <a:ext cx="504362" cy="392113"/>
                  <a:chOff x="949" y="3648"/>
                  <a:chExt cx="449" cy="350"/>
                </a:xfrm>
              </p:grpSpPr>
              <p:grpSp>
                <p:nvGrpSpPr>
                  <p:cNvPr id="54493" name="Group 1303"/>
                  <p:cNvGrpSpPr>
                    <a:grpSpLocks/>
                  </p:cNvGrpSpPr>
                  <p:nvPr/>
                </p:nvGrpSpPr>
                <p:grpSpPr bwMode="auto">
                  <a:xfrm>
                    <a:off x="949" y="3648"/>
                    <a:ext cx="449" cy="158"/>
                    <a:chOff x="2721" y="3120"/>
                    <a:chExt cx="543" cy="192"/>
                  </a:xfrm>
                </p:grpSpPr>
                <p:pic>
                  <p:nvPicPr>
                    <p:cNvPr id="54499"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54500"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54501"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54502"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54494" name="Group 1308"/>
                  <p:cNvGrpSpPr>
                    <a:grpSpLocks/>
                  </p:cNvGrpSpPr>
                  <p:nvPr/>
                </p:nvGrpSpPr>
                <p:grpSpPr bwMode="auto">
                  <a:xfrm>
                    <a:off x="949" y="3840"/>
                    <a:ext cx="449" cy="158"/>
                    <a:chOff x="2721" y="3120"/>
                    <a:chExt cx="543" cy="192"/>
                  </a:xfrm>
                </p:grpSpPr>
                <p:pic>
                  <p:nvPicPr>
                    <p:cNvPr id="54495"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54496"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54497"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54498"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54343" name="Group 244"/>
            <p:cNvGrpSpPr>
              <a:grpSpLocks/>
            </p:cNvGrpSpPr>
            <p:nvPr/>
          </p:nvGrpSpPr>
          <p:grpSpPr bwMode="auto">
            <a:xfrm>
              <a:off x="5880638" y="5344228"/>
              <a:ext cx="339718" cy="593521"/>
              <a:chOff x="4877656" y="5692775"/>
              <a:chExt cx="504362" cy="784226"/>
            </a:xfrm>
          </p:grpSpPr>
          <p:sp>
            <p:nvSpPr>
              <p:cNvPr id="54472"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73"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54474"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75"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76" name="Group 1302"/>
              <p:cNvGrpSpPr>
                <a:grpSpLocks/>
              </p:cNvGrpSpPr>
              <p:nvPr/>
            </p:nvGrpSpPr>
            <p:grpSpPr bwMode="auto">
              <a:xfrm>
                <a:off x="4877656" y="6084888"/>
                <a:ext cx="504362" cy="392113"/>
                <a:chOff x="949" y="3648"/>
                <a:chExt cx="449" cy="350"/>
              </a:xfrm>
            </p:grpSpPr>
            <p:grpSp>
              <p:nvGrpSpPr>
                <p:cNvPr id="54477" name="Group 1303"/>
                <p:cNvGrpSpPr>
                  <a:grpSpLocks/>
                </p:cNvGrpSpPr>
                <p:nvPr/>
              </p:nvGrpSpPr>
              <p:grpSpPr bwMode="auto">
                <a:xfrm>
                  <a:off x="949" y="3648"/>
                  <a:ext cx="449" cy="158"/>
                  <a:chOff x="2721" y="3120"/>
                  <a:chExt cx="543" cy="192"/>
                </a:xfrm>
              </p:grpSpPr>
              <p:pic>
                <p:nvPicPr>
                  <p:cNvPr id="54483"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84"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85"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86"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478" name="Group 1308"/>
                <p:cNvGrpSpPr>
                  <a:grpSpLocks/>
                </p:cNvGrpSpPr>
                <p:nvPr/>
              </p:nvGrpSpPr>
              <p:grpSpPr bwMode="auto">
                <a:xfrm>
                  <a:off x="949" y="3840"/>
                  <a:ext cx="449" cy="158"/>
                  <a:chOff x="2721" y="3120"/>
                  <a:chExt cx="543" cy="192"/>
                </a:xfrm>
              </p:grpSpPr>
              <p:pic>
                <p:nvPicPr>
                  <p:cNvPr id="54479"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80"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81"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82"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54344" name="Group 252"/>
            <p:cNvGrpSpPr>
              <a:grpSpLocks/>
            </p:cNvGrpSpPr>
            <p:nvPr/>
          </p:nvGrpSpPr>
          <p:grpSpPr bwMode="auto">
            <a:xfrm>
              <a:off x="6393891" y="5332225"/>
              <a:ext cx="339718" cy="605537"/>
              <a:chOff x="5492018" y="5676900"/>
              <a:chExt cx="504362" cy="800101"/>
            </a:xfrm>
          </p:grpSpPr>
          <p:sp>
            <p:nvSpPr>
              <p:cNvPr id="54457"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58"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54459"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60"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61" name="Group 1302"/>
              <p:cNvGrpSpPr>
                <a:grpSpLocks/>
              </p:cNvGrpSpPr>
              <p:nvPr/>
            </p:nvGrpSpPr>
            <p:grpSpPr bwMode="auto">
              <a:xfrm>
                <a:off x="5492018" y="6084888"/>
                <a:ext cx="504362" cy="392113"/>
                <a:chOff x="949" y="3648"/>
                <a:chExt cx="449" cy="350"/>
              </a:xfrm>
            </p:grpSpPr>
            <p:grpSp>
              <p:nvGrpSpPr>
                <p:cNvPr id="54462" name="Group 1303"/>
                <p:cNvGrpSpPr>
                  <a:grpSpLocks/>
                </p:cNvGrpSpPr>
                <p:nvPr/>
              </p:nvGrpSpPr>
              <p:grpSpPr bwMode="auto">
                <a:xfrm>
                  <a:off x="949" y="3648"/>
                  <a:ext cx="449" cy="158"/>
                  <a:chOff x="2721" y="3120"/>
                  <a:chExt cx="543" cy="192"/>
                </a:xfrm>
              </p:grpSpPr>
              <p:pic>
                <p:nvPicPr>
                  <p:cNvPr id="5446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6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7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7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463" name="Group 1308"/>
                <p:cNvGrpSpPr>
                  <a:grpSpLocks/>
                </p:cNvGrpSpPr>
                <p:nvPr/>
              </p:nvGrpSpPr>
              <p:grpSpPr bwMode="auto">
                <a:xfrm>
                  <a:off x="949" y="3840"/>
                  <a:ext cx="449" cy="158"/>
                  <a:chOff x="2721" y="3120"/>
                  <a:chExt cx="543" cy="192"/>
                </a:xfrm>
              </p:grpSpPr>
              <p:pic>
                <p:nvPicPr>
                  <p:cNvPr id="54464"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65"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66"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67"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54345" name="Group 251"/>
            <p:cNvGrpSpPr>
              <a:grpSpLocks/>
            </p:cNvGrpSpPr>
            <p:nvPr/>
          </p:nvGrpSpPr>
          <p:grpSpPr bwMode="auto">
            <a:xfrm>
              <a:off x="5367385" y="5346642"/>
              <a:ext cx="339718" cy="591120"/>
              <a:chOff x="3968018" y="5695949"/>
              <a:chExt cx="504362" cy="781052"/>
            </a:xfrm>
          </p:grpSpPr>
          <p:sp>
            <p:nvSpPr>
              <p:cNvPr id="54442"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43"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54444"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45"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46" name="Group 1302"/>
              <p:cNvGrpSpPr>
                <a:grpSpLocks/>
              </p:cNvGrpSpPr>
              <p:nvPr/>
            </p:nvGrpSpPr>
            <p:grpSpPr bwMode="auto">
              <a:xfrm>
                <a:off x="3968018" y="6084888"/>
                <a:ext cx="504362" cy="392113"/>
                <a:chOff x="949" y="3648"/>
                <a:chExt cx="449" cy="350"/>
              </a:xfrm>
            </p:grpSpPr>
            <p:grpSp>
              <p:nvGrpSpPr>
                <p:cNvPr id="54447" name="Group 1303"/>
                <p:cNvGrpSpPr>
                  <a:grpSpLocks/>
                </p:cNvGrpSpPr>
                <p:nvPr/>
              </p:nvGrpSpPr>
              <p:grpSpPr bwMode="auto">
                <a:xfrm>
                  <a:off x="949" y="3648"/>
                  <a:ext cx="449" cy="158"/>
                  <a:chOff x="2721" y="3120"/>
                  <a:chExt cx="543" cy="192"/>
                </a:xfrm>
              </p:grpSpPr>
              <p:pic>
                <p:nvPicPr>
                  <p:cNvPr id="54453"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54"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55"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56"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448" name="Group 1308"/>
                <p:cNvGrpSpPr>
                  <a:grpSpLocks/>
                </p:cNvGrpSpPr>
                <p:nvPr/>
              </p:nvGrpSpPr>
              <p:grpSpPr bwMode="auto">
                <a:xfrm>
                  <a:off x="949" y="3840"/>
                  <a:ext cx="449" cy="158"/>
                  <a:chOff x="2721" y="3120"/>
                  <a:chExt cx="543" cy="192"/>
                </a:xfrm>
              </p:grpSpPr>
              <p:pic>
                <p:nvPicPr>
                  <p:cNvPr id="54449"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50"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51"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52"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54346" name="Group 273"/>
            <p:cNvGrpSpPr>
              <a:grpSpLocks/>
            </p:cNvGrpSpPr>
            <p:nvPr/>
          </p:nvGrpSpPr>
          <p:grpSpPr bwMode="auto">
            <a:xfrm>
              <a:off x="8102965" y="5356232"/>
              <a:ext cx="504362" cy="581505"/>
              <a:chOff x="3663218" y="5708650"/>
              <a:chExt cx="504362" cy="768351"/>
            </a:xfrm>
          </p:grpSpPr>
          <p:sp>
            <p:nvSpPr>
              <p:cNvPr id="54426"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27" name="Group 275"/>
              <p:cNvGrpSpPr>
                <a:grpSpLocks/>
              </p:cNvGrpSpPr>
              <p:nvPr/>
            </p:nvGrpSpPr>
            <p:grpSpPr bwMode="auto">
              <a:xfrm>
                <a:off x="3663218" y="5940425"/>
                <a:ext cx="504362" cy="536576"/>
                <a:chOff x="3663218" y="5940425"/>
                <a:chExt cx="504362" cy="536576"/>
              </a:xfrm>
            </p:grpSpPr>
            <p:sp>
              <p:nvSpPr>
                <p:cNvPr id="54428"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29"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30"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31" name="Group 1302"/>
                <p:cNvGrpSpPr>
                  <a:grpSpLocks/>
                </p:cNvGrpSpPr>
                <p:nvPr/>
              </p:nvGrpSpPr>
              <p:grpSpPr bwMode="auto">
                <a:xfrm>
                  <a:off x="3663218" y="6084888"/>
                  <a:ext cx="504362" cy="392113"/>
                  <a:chOff x="949" y="3648"/>
                  <a:chExt cx="449" cy="350"/>
                </a:xfrm>
              </p:grpSpPr>
              <p:grpSp>
                <p:nvGrpSpPr>
                  <p:cNvPr id="54432" name="Group 1303"/>
                  <p:cNvGrpSpPr>
                    <a:grpSpLocks/>
                  </p:cNvGrpSpPr>
                  <p:nvPr/>
                </p:nvGrpSpPr>
                <p:grpSpPr bwMode="auto">
                  <a:xfrm>
                    <a:off x="949" y="3648"/>
                    <a:ext cx="449" cy="158"/>
                    <a:chOff x="2721" y="3120"/>
                    <a:chExt cx="543" cy="192"/>
                  </a:xfrm>
                </p:grpSpPr>
                <p:pic>
                  <p:nvPicPr>
                    <p:cNvPr id="54438"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54439"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54440"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54441"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54433" name="Group 1308"/>
                  <p:cNvGrpSpPr>
                    <a:grpSpLocks/>
                  </p:cNvGrpSpPr>
                  <p:nvPr/>
                </p:nvGrpSpPr>
                <p:grpSpPr bwMode="auto">
                  <a:xfrm>
                    <a:off x="949" y="3840"/>
                    <a:ext cx="449" cy="158"/>
                    <a:chOff x="2721" y="3120"/>
                    <a:chExt cx="543" cy="192"/>
                  </a:xfrm>
                </p:grpSpPr>
                <p:pic>
                  <p:nvPicPr>
                    <p:cNvPr id="54434"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54435"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54436"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54437"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54347" name="Group 290"/>
            <p:cNvGrpSpPr>
              <a:grpSpLocks/>
            </p:cNvGrpSpPr>
            <p:nvPr/>
          </p:nvGrpSpPr>
          <p:grpSpPr bwMode="auto">
            <a:xfrm>
              <a:off x="7933648" y="5344228"/>
              <a:ext cx="339718" cy="593521"/>
              <a:chOff x="4877656" y="5692775"/>
              <a:chExt cx="504362" cy="784226"/>
            </a:xfrm>
          </p:grpSpPr>
          <p:sp>
            <p:nvSpPr>
              <p:cNvPr id="54411"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412"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54413"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414"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15" name="Group 1302"/>
              <p:cNvGrpSpPr>
                <a:grpSpLocks/>
              </p:cNvGrpSpPr>
              <p:nvPr/>
            </p:nvGrpSpPr>
            <p:grpSpPr bwMode="auto">
              <a:xfrm>
                <a:off x="4877656" y="6084888"/>
                <a:ext cx="504362" cy="392113"/>
                <a:chOff x="949" y="3648"/>
                <a:chExt cx="449" cy="350"/>
              </a:xfrm>
            </p:grpSpPr>
            <p:grpSp>
              <p:nvGrpSpPr>
                <p:cNvPr id="54416" name="Group 1303"/>
                <p:cNvGrpSpPr>
                  <a:grpSpLocks/>
                </p:cNvGrpSpPr>
                <p:nvPr/>
              </p:nvGrpSpPr>
              <p:grpSpPr bwMode="auto">
                <a:xfrm>
                  <a:off x="949" y="3648"/>
                  <a:ext cx="449" cy="158"/>
                  <a:chOff x="2721" y="3120"/>
                  <a:chExt cx="543" cy="192"/>
                </a:xfrm>
              </p:grpSpPr>
              <p:pic>
                <p:nvPicPr>
                  <p:cNvPr id="54422"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23"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24"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25"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417" name="Group 1308"/>
                <p:cNvGrpSpPr>
                  <a:grpSpLocks/>
                </p:cNvGrpSpPr>
                <p:nvPr/>
              </p:nvGrpSpPr>
              <p:grpSpPr bwMode="auto">
                <a:xfrm>
                  <a:off x="949" y="3840"/>
                  <a:ext cx="449" cy="158"/>
                  <a:chOff x="2721" y="3120"/>
                  <a:chExt cx="543" cy="192"/>
                </a:xfrm>
              </p:grpSpPr>
              <p:pic>
                <p:nvPicPr>
                  <p:cNvPr id="5441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1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2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2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54348" name="Group 306"/>
            <p:cNvGrpSpPr>
              <a:grpSpLocks/>
            </p:cNvGrpSpPr>
            <p:nvPr/>
          </p:nvGrpSpPr>
          <p:grpSpPr bwMode="auto">
            <a:xfrm>
              <a:off x="8446902" y="5332225"/>
              <a:ext cx="339718" cy="605537"/>
              <a:chOff x="5492018" y="5676900"/>
              <a:chExt cx="504362" cy="800101"/>
            </a:xfrm>
          </p:grpSpPr>
          <p:sp>
            <p:nvSpPr>
              <p:cNvPr id="54396"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397"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54398"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399"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400" name="Group 1302"/>
              <p:cNvGrpSpPr>
                <a:grpSpLocks/>
              </p:cNvGrpSpPr>
              <p:nvPr/>
            </p:nvGrpSpPr>
            <p:grpSpPr bwMode="auto">
              <a:xfrm>
                <a:off x="5492018" y="6084888"/>
                <a:ext cx="504362" cy="392113"/>
                <a:chOff x="949" y="3648"/>
                <a:chExt cx="449" cy="350"/>
              </a:xfrm>
            </p:grpSpPr>
            <p:grpSp>
              <p:nvGrpSpPr>
                <p:cNvPr id="54401" name="Group 1303"/>
                <p:cNvGrpSpPr>
                  <a:grpSpLocks/>
                </p:cNvGrpSpPr>
                <p:nvPr/>
              </p:nvGrpSpPr>
              <p:grpSpPr bwMode="auto">
                <a:xfrm>
                  <a:off x="949" y="3648"/>
                  <a:ext cx="449" cy="158"/>
                  <a:chOff x="2721" y="3120"/>
                  <a:chExt cx="543" cy="192"/>
                </a:xfrm>
              </p:grpSpPr>
              <p:pic>
                <p:nvPicPr>
                  <p:cNvPr id="54407"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08"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09"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10"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402" name="Group 1308"/>
                <p:cNvGrpSpPr>
                  <a:grpSpLocks/>
                </p:cNvGrpSpPr>
                <p:nvPr/>
              </p:nvGrpSpPr>
              <p:grpSpPr bwMode="auto">
                <a:xfrm>
                  <a:off x="949" y="3840"/>
                  <a:ext cx="449" cy="158"/>
                  <a:chOff x="2721" y="3120"/>
                  <a:chExt cx="543" cy="192"/>
                </a:xfrm>
              </p:grpSpPr>
              <p:pic>
                <p:nvPicPr>
                  <p:cNvPr id="54403"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404"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405"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406"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54349" name="Group 326"/>
            <p:cNvGrpSpPr>
              <a:grpSpLocks/>
            </p:cNvGrpSpPr>
            <p:nvPr/>
          </p:nvGrpSpPr>
          <p:grpSpPr bwMode="auto">
            <a:xfrm>
              <a:off x="7420396" y="5346642"/>
              <a:ext cx="339718" cy="591120"/>
              <a:chOff x="3968018" y="5695949"/>
              <a:chExt cx="504362" cy="781052"/>
            </a:xfrm>
          </p:grpSpPr>
          <p:sp>
            <p:nvSpPr>
              <p:cNvPr id="54381"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54382"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54383"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54384"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54385" name="Group 1302"/>
              <p:cNvGrpSpPr>
                <a:grpSpLocks/>
              </p:cNvGrpSpPr>
              <p:nvPr/>
            </p:nvGrpSpPr>
            <p:grpSpPr bwMode="auto">
              <a:xfrm>
                <a:off x="3968018" y="6084888"/>
                <a:ext cx="504362" cy="392113"/>
                <a:chOff x="949" y="3648"/>
                <a:chExt cx="449" cy="350"/>
              </a:xfrm>
            </p:grpSpPr>
            <p:grpSp>
              <p:nvGrpSpPr>
                <p:cNvPr id="54386" name="Group 1303"/>
                <p:cNvGrpSpPr>
                  <a:grpSpLocks/>
                </p:cNvGrpSpPr>
                <p:nvPr/>
              </p:nvGrpSpPr>
              <p:grpSpPr bwMode="auto">
                <a:xfrm>
                  <a:off x="949" y="3648"/>
                  <a:ext cx="449" cy="158"/>
                  <a:chOff x="2721" y="3120"/>
                  <a:chExt cx="543" cy="192"/>
                </a:xfrm>
              </p:grpSpPr>
              <p:pic>
                <p:nvPicPr>
                  <p:cNvPr id="54392"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393"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394"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395"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nvGrpSpPr>
                <p:cNvPr id="54387" name="Group 1308"/>
                <p:cNvGrpSpPr>
                  <a:grpSpLocks/>
                </p:cNvGrpSpPr>
                <p:nvPr/>
              </p:nvGrpSpPr>
              <p:grpSpPr bwMode="auto">
                <a:xfrm>
                  <a:off x="949" y="3840"/>
                  <a:ext cx="449" cy="158"/>
                  <a:chOff x="2721" y="3120"/>
                  <a:chExt cx="543" cy="192"/>
                </a:xfrm>
              </p:grpSpPr>
              <p:pic>
                <p:nvPicPr>
                  <p:cNvPr id="54388" name="Picture 71" descr="Server-Grey.png"/>
                  <p:cNvPicPr>
                    <a:picLocks noChangeAspect="1"/>
                  </p:cNvPicPr>
                  <p:nvPr/>
                </p:nvPicPr>
                <p:blipFill>
                  <a:blip r:embed="rId5" cstate="print"/>
                  <a:srcRect/>
                  <a:stretch>
                    <a:fillRect/>
                  </a:stretch>
                </p:blipFill>
                <p:spPr bwMode="auto">
                  <a:xfrm>
                    <a:off x="2721" y="3120"/>
                    <a:ext cx="111" cy="192"/>
                  </a:xfrm>
                  <a:prstGeom prst="rect">
                    <a:avLst/>
                  </a:prstGeom>
                  <a:noFill/>
                  <a:ln w="9525">
                    <a:noFill/>
                    <a:miter lim="800000"/>
                    <a:headEnd/>
                    <a:tailEnd/>
                  </a:ln>
                </p:spPr>
              </p:pic>
              <p:pic>
                <p:nvPicPr>
                  <p:cNvPr id="54389" name="Picture 71" descr="Server-Grey.png"/>
                  <p:cNvPicPr>
                    <a:picLocks noChangeAspect="1"/>
                  </p:cNvPicPr>
                  <p:nvPr/>
                </p:nvPicPr>
                <p:blipFill>
                  <a:blip r:embed="rId5" cstate="print"/>
                  <a:srcRect/>
                  <a:stretch>
                    <a:fillRect/>
                  </a:stretch>
                </p:blipFill>
                <p:spPr bwMode="auto">
                  <a:xfrm>
                    <a:off x="2865" y="3120"/>
                    <a:ext cx="111" cy="192"/>
                  </a:xfrm>
                  <a:prstGeom prst="rect">
                    <a:avLst/>
                  </a:prstGeom>
                  <a:noFill/>
                  <a:ln w="9525">
                    <a:noFill/>
                    <a:miter lim="800000"/>
                    <a:headEnd/>
                    <a:tailEnd/>
                  </a:ln>
                </p:spPr>
              </p:pic>
              <p:pic>
                <p:nvPicPr>
                  <p:cNvPr id="54390" name="Picture 71" descr="Server-Grey.png"/>
                  <p:cNvPicPr>
                    <a:picLocks noChangeAspect="1"/>
                  </p:cNvPicPr>
                  <p:nvPr/>
                </p:nvPicPr>
                <p:blipFill>
                  <a:blip r:embed="rId5" cstate="print"/>
                  <a:srcRect/>
                  <a:stretch>
                    <a:fillRect/>
                  </a:stretch>
                </p:blipFill>
                <p:spPr bwMode="auto">
                  <a:xfrm>
                    <a:off x="3009" y="3120"/>
                    <a:ext cx="111" cy="192"/>
                  </a:xfrm>
                  <a:prstGeom prst="rect">
                    <a:avLst/>
                  </a:prstGeom>
                  <a:noFill/>
                  <a:ln w="9525">
                    <a:noFill/>
                    <a:miter lim="800000"/>
                    <a:headEnd/>
                    <a:tailEnd/>
                  </a:ln>
                </p:spPr>
              </p:pic>
              <p:pic>
                <p:nvPicPr>
                  <p:cNvPr id="54391" name="Picture 71" descr="Server-Grey.png"/>
                  <p:cNvPicPr>
                    <a:picLocks noChangeAspect="1"/>
                  </p:cNvPicPr>
                  <p:nvPr/>
                </p:nvPicPr>
                <p:blipFill>
                  <a:blip r:embed="rId5" cstate="print"/>
                  <a:srcRect/>
                  <a:stretch>
                    <a:fillRect/>
                  </a:stretch>
                </p:blipFill>
                <p:spPr bwMode="auto">
                  <a:xfrm>
                    <a:off x="3153" y="3120"/>
                    <a:ext cx="111" cy="192"/>
                  </a:xfrm>
                  <a:prstGeom prst="rect">
                    <a:avLst/>
                  </a:prstGeom>
                  <a:noFill/>
                  <a:ln w="9525">
                    <a:noFill/>
                    <a:miter lim="800000"/>
                    <a:headEnd/>
                    <a:tailEnd/>
                  </a:ln>
                </p:spPr>
              </p:pic>
            </p:grpSp>
          </p:grpSp>
        </p:grpSp>
        <p:sp>
          <p:nvSpPr>
            <p:cNvPr id="54350" name="Text Box 198"/>
            <p:cNvSpPr txBox="1">
              <a:spLocks noChangeAspect="1" noChangeArrowheads="1"/>
            </p:cNvSpPr>
            <p:nvPr/>
          </p:nvSpPr>
          <p:spPr bwMode="auto">
            <a:xfrm>
              <a:off x="5388960" y="2466653"/>
              <a:ext cx="928438" cy="298061"/>
            </a:xfrm>
            <a:prstGeom prst="rect">
              <a:avLst/>
            </a:prstGeom>
            <a:noFill/>
            <a:ln w="9525">
              <a:noFill/>
              <a:miter lim="800000"/>
              <a:headEnd/>
              <a:tailEnd/>
            </a:ln>
          </p:spPr>
          <p:txBody>
            <a:bodyPr lIns="0" tIns="0" rIns="0" bIns="0" anchor="ctr"/>
            <a:lstStyle/>
            <a:p>
              <a:pPr algn="r">
                <a:lnSpc>
                  <a:spcPct val="90000"/>
                </a:lnSpc>
              </a:pPr>
              <a:r>
                <a:rPr lang="en-US" sz="1000" b="1" dirty="0" smtClean="0">
                  <a:ea typeface="ヒラギノ角ゴ Pro W3"/>
                  <a:cs typeface="ヒラギノ角ゴ Pro W3"/>
                </a:rPr>
                <a:t>Routers</a:t>
              </a:r>
              <a:endParaRPr lang="en-US" sz="1000" b="1" dirty="0">
                <a:ea typeface="ヒラギノ角ゴ Pro W3"/>
                <a:cs typeface="ヒラギノ角ゴ Pro W3"/>
              </a:endParaRPr>
            </a:p>
          </p:txBody>
        </p:sp>
        <p:sp>
          <p:nvSpPr>
            <p:cNvPr id="54351" name="Line 157"/>
            <p:cNvSpPr>
              <a:spLocks noChangeShapeType="1"/>
            </p:cNvSpPr>
            <p:nvPr/>
          </p:nvSpPr>
          <p:spPr bwMode="auto">
            <a:xfrm>
              <a:off x="6595408" y="2434288"/>
              <a:ext cx="718554" cy="0"/>
            </a:xfrm>
            <a:prstGeom prst="line">
              <a:avLst/>
            </a:prstGeom>
            <a:noFill/>
            <a:ln w="25400">
              <a:solidFill>
                <a:schemeClr val="hlink"/>
              </a:solidFill>
              <a:round/>
              <a:headEnd/>
              <a:tailEnd/>
            </a:ln>
          </p:spPr>
          <p:txBody>
            <a:bodyPr lIns="0" tIns="0" rIns="0" bIns="0" anchor="ctr">
              <a:spAutoFit/>
            </a:bodyPr>
            <a:lstStyle/>
            <a:p>
              <a:endParaRPr lang="en-US"/>
            </a:p>
          </p:txBody>
        </p:sp>
        <p:sp>
          <p:nvSpPr>
            <p:cNvPr id="54352" name="Line 184"/>
            <p:cNvSpPr>
              <a:spLocks noChangeShapeType="1"/>
            </p:cNvSpPr>
            <p:nvPr/>
          </p:nvSpPr>
          <p:spPr bwMode="auto">
            <a:xfrm>
              <a:off x="6544083" y="2434288"/>
              <a:ext cx="718554" cy="0"/>
            </a:xfrm>
            <a:prstGeom prst="line">
              <a:avLst/>
            </a:prstGeom>
            <a:noFill/>
            <a:ln w="25400">
              <a:solidFill>
                <a:schemeClr val="hlink"/>
              </a:solidFill>
              <a:round/>
              <a:headEnd/>
              <a:tailEnd/>
            </a:ln>
          </p:spPr>
          <p:txBody>
            <a:bodyPr wrap="none" lIns="0" tIns="0" rIns="0" bIns="0" anchor="ctr"/>
            <a:lstStyle/>
            <a:p>
              <a:endParaRPr lang="en-US"/>
            </a:p>
          </p:txBody>
        </p:sp>
        <p:grpSp>
          <p:nvGrpSpPr>
            <p:cNvPr id="54353" name="Group 142"/>
            <p:cNvGrpSpPr>
              <a:grpSpLocks/>
            </p:cNvGrpSpPr>
            <p:nvPr/>
          </p:nvGrpSpPr>
          <p:grpSpPr bwMode="auto">
            <a:xfrm>
              <a:off x="4953000" y="2362200"/>
              <a:ext cx="3644092" cy="2925549"/>
              <a:chOff x="2064" y="1104"/>
              <a:chExt cx="3408" cy="2435"/>
            </a:xfrm>
          </p:grpSpPr>
          <p:sp>
            <p:nvSpPr>
              <p:cNvPr id="54372" name="Freeform 286"/>
              <p:cNvSpPr>
                <a:spLocks/>
              </p:cNvSpPr>
              <p:nvPr/>
            </p:nvSpPr>
            <p:spPr bwMode="auto">
              <a:xfrm>
                <a:off x="2112" y="2511"/>
                <a:ext cx="1392" cy="1028"/>
              </a:xfrm>
              <a:custGeom>
                <a:avLst/>
                <a:gdLst>
                  <a:gd name="T0" fmla="*/ 0 w 1392"/>
                  <a:gd name="T1" fmla="*/ 1048 h 1008"/>
                  <a:gd name="T2" fmla="*/ 0 w 1392"/>
                  <a:gd name="T3" fmla="*/ 749 h 1008"/>
                  <a:gd name="T4" fmla="*/ 1392 w 1392"/>
                  <a:gd name="T5" fmla="*/ 749 h 1008"/>
                  <a:gd name="T6" fmla="*/ 1392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54373" name="Freeform 287"/>
              <p:cNvSpPr>
                <a:spLocks/>
              </p:cNvSpPr>
              <p:nvPr/>
            </p:nvSpPr>
            <p:spPr bwMode="auto">
              <a:xfrm flipH="1">
                <a:off x="4224" y="2511"/>
                <a:ext cx="1248" cy="1028"/>
              </a:xfrm>
              <a:custGeom>
                <a:avLst/>
                <a:gdLst>
                  <a:gd name="T0" fmla="*/ 0 w 1392"/>
                  <a:gd name="T1" fmla="*/ 1048 h 1008"/>
                  <a:gd name="T2" fmla="*/ 0 w 1392"/>
                  <a:gd name="T3" fmla="*/ 749 h 1008"/>
                  <a:gd name="T4" fmla="*/ 1119 w 1392"/>
                  <a:gd name="T5" fmla="*/ 749 h 1008"/>
                  <a:gd name="T6" fmla="*/ 1119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54374" name="Freeform 288"/>
              <p:cNvSpPr>
                <a:spLocks/>
              </p:cNvSpPr>
              <p:nvPr/>
            </p:nvSpPr>
            <p:spPr bwMode="auto">
              <a:xfrm flipH="1">
                <a:off x="3600" y="2511"/>
                <a:ext cx="432" cy="1028"/>
              </a:xfrm>
              <a:custGeom>
                <a:avLst/>
                <a:gdLst>
                  <a:gd name="T0" fmla="*/ 0 w 1392"/>
                  <a:gd name="T1" fmla="*/ 1048 h 1008"/>
                  <a:gd name="T2" fmla="*/ 0 w 1392"/>
                  <a:gd name="T3" fmla="*/ 749 h 1008"/>
                  <a:gd name="T4" fmla="*/ 134 w 1392"/>
                  <a:gd name="T5" fmla="*/ 749 h 1008"/>
                  <a:gd name="T6" fmla="*/ 134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54375" name="Freeform 289"/>
              <p:cNvSpPr>
                <a:spLocks/>
              </p:cNvSpPr>
              <p:nvPr/>
            </p:nvSpPr>
            <p:spPr bwMode="auto">
              <a:xfrm>
                <a:off x="3072" y="2523"/>
                <a:ext cx="1056" cy="1016"/>
              </a:xfrm>
              <a:custGeom>
                <a:avLst/>
                <a:gdLst>
                  <a:gd name="T0" fmla="*/ 0 w 1056"/>
                  <a:gd name="T1" fmla="*/ 1016 h 1016"/>
                  <a:gd name="T2" fmla="*/ 0 w 1056"/>
                  <a:gd name="T3" fmla="*/ 867 h 1016"/>
                  <a:gd name="T4" fmla="*/ 1056 w 1056"/>
                  <a:gd name="T5" fmla="*/ 867 h 1016"/>
                  <a:gd name="T6" fmla="*/ 1043 w 1056"/>
                  <a:gd name="T7" fmla="*/ 0 h 1016"/>
                  <a:gd name="T8" fmla="*/ 0 60000 65536"/>
                  <a:gd name="T9" fmla="*/ 0 60000 65536"/>
                  <a:gd name="T10" fmla="*/ 0 60000 65536"/>
                  <a:gd name="T11" fmla="*/ 0 60000 65536"/>
                  <a:gd name="T12" fmla="*/ 0 w 1056"/>
                  <a:gd name="T13" fmla="*/ 0 h 1016"/>
                  <a:gd name="T14" fmla="*/ 1056 w 1056"/>
                  <a:gd name="T15" fmla="*/ 1016 h 1016"/>
                </a:gdLst>
                <a:ahLst/>
                <a:cxnLst>
                  <a:cxn ang="T8">
                    <a:pos x="T0" y="T1"/>
                  </a:cxn>
                  <a:cxn ang="T9">
                    <a:pos x="T2" y="T3"/>
                  </a:cxn>
                  <a:cxn ang="T10">
                    <a:pos x="T4" y="T5"/>
                  </a:cxn>
                  <a:cxn ang="T11">
                    <a:pos x="T6" y="T7"/>
                  </a:cxn>
                </a:cxnLst>
                <a:rect l="T12" t="T13" r="T14" b="T15"/>
                <a:pathLst>
                  <a:path w="1056" h="1016">
                    <a:moveTo>
                      <a:pt x="0" y="1016"/>
                    </a:moveTo>
                    <a:lnTo>
                      <a:pt x="0" y="867"/>
                    </a:lnTo>
                    <a:lnTo>
                      <a:pt x="1056" y="867"/>
                    </a:lnTo>
                    <a:lnTo>
                      <a:pt x="1043" y="0"/>
                    </a:lnTo>
                  </a:path>
                </a:pathLst>
              </a:custGeom>
              <a:noFill/>
              <a:ln w="28575">
                <a:solidFill>
                  <a:schemeClr val="hlink"/>
                </a:solidFill>
                <a:round/>
                <a:headEnd/>
                <a:tailEnd/>
              </a:ln>
            </p:spPr>
            <p:txBody>
              <a:bodyPr wrap="none" lIns="0" tIns="0" rIns="0" bIns="0" anchor="ctr"/>
              <a:lstStyle/>
              <a:p>
                <a:endParaRPr lang="en-US"/>
              </a:p>
            </p:txBody>
          </p:sp>
          <p:sp>
            <p:nvSpPr>
              <p:cNvPr id="54376" name="Line 1410"/>
              <p:cNvSpPr>
                <a:spLocks noChangeShapeType="1"/>
              </p:cNvSpPr>
              <p:nvPr/>
            </p:nvSpPr>
            <p:spPr bwMode="auto">
              <a:xfrm>
                <a:off x="3600" y="2479"/>
                <a:ext cx="610" cy="0"/>
              </a:xfrm>
              <a:prstGeom prst="line">
                <a:avLst/>
              </a:prstGeom>
              <a:noFill/>
              <a:ln w="25400">
                <a:solidFill>
                  <a:schemeClr val="hlink"/>
                </a:solidFill>
                <a:round/>
                <a:headEnd/>
                <a:tailEnd/>
              </a:ln>
            </p:spPr>
            <p:txBody>
              <a:bodyPr wrap="none" lIns="0" tIns="0" rIns="0" bIns="0" anchor="ctr"/>
              <a:lstStyle/>
              <a:p>
                <a:endParaRPr lang="en-US"/>
              </a:p>
            </p:txBody>
          </p:sp>
          <p:sp>
            <p:nvSpPr>
              <p:cNvPr id="54377" name="Line 186"/>
              <p:cNvSpPr>
                <a:spLocks noChangeShapeType="1"/>
              </p:cNvSpPr>
              <p:nvPr/>
            </p:nvSpPr>
            <p:spPr bwMode="auto">
              <a:xfrm>
                <a:off x="3562" y="1104"/>
                <a:ext cx="0" cy="1440"/>
              </a:xfrm>
              <a:prstGeom prst="line">
                <a:avLst/>
              </a:prstGeom>
              <a:noFill/>
              <a:ln w="25400">
                <a:solidFill>
                  <a:schemeClr val="hlink"/>
                </a:solidFill>
                <a:round/>
                <a:headEnd/>
                <a:tailEnd/>
              </a:ln>
            </p:spPr>
            <p:txBody>
              <a:bodyPr wrap="none" lIns="0" tIns="0" rIns="0" bIns="0" anchor="ctr"/>
              <a:lstStyle/>
              <a:p>
                <a:endParaRPr lang="en-US"/>
              </a:p>
            </p:txBody>
          </p:sp>
          <p:sp>
            <p:nvSpPr>
              <p:cNvPr id="54378" name="Line 187"/>
              <p:cNvSpPr>
                <a:spLocks noChangeShapeType="1"/>
              </p:cNvSpPr>
              <p:nvPr/>
            </p:nvSpPr>
            <p:spPr bwMode="auto">
              <a:xfrm>
                <a:off x="4200" y="1104"/>
                <a:ext cx="0" cy="1500"/>
              </a:xfrm>
              <a:prstGeom prst="line">
                <a:avLst/>
              </a:prstGeom>
              <a:noFill/>
              <a:ln w="25400">
                <a:solidFill>
                  <a:schemeClr val="hlink"/>
                </a:solidFill>
                <a:round/>
                <a:headEnd/>
                <a:tailEnd/>
              </a:ln>
            </p:spPr>
            <p:txBody>
              <a:bodyPr wrap="none" lIns="0" tIns="0" rIns="0" bIns="0" anchor="ctr"/>
              <a:lstStyle/>
              <a:p>
                <a:endParaRPr lang="en-US"/>
              </a:p>
            </p:txBody>
          </p:sp>
          <p:sp>
            <p:nvSpPr>
              <p:cNvPr id="54379" name="Freeform 150"/>
              <p:cNvSpPr>
                <a:spLocks/>
              </p:cNvSpPr>
              <p:nvPr/>
            </p:nvSpPr>
            <p:spPr bwMode="auto">
              <a:xfrm>
                <a:off x="2064" y="2064"/>
                <a:ext cx="2064" cy="384"/>
              </a:xfrm>
              <a:custGeom>
                <a:avLst/>
                <a:gdLst>
                  <a:gd name="T0" fmla="*/ 2064 w 2064"/>
                  <a:gd name="T1" fmla="*/ 144 h 384"/>
                  <a:gd name="T2" fmla="*/ 2064 w 2064"/>
                  <a:gd name="T3" fmla="*/ 0 h 384"/>
                  <a:gd name="T4" fmla="*/ 0 w 2064"/>
                  <a:gd name="T5" fmla="*/ 0 h 384"/>
                  <a:gd name="T6" fmla="*/ 0 w 2064"/>
                  <a:gd name="T7" fmla="*/ 384 h 384"/>
                  <a:gd name="T8" fmla="*/ 0 60000 65536"/>
                  <a:gd name="T9" fmla="*/ 0 60000 65536"/>
                  <a:gd name="T10" fmla="*/ 0 60000 65536"/>
                  <a:gd name="T11" fmla="*/ 0 60000 65536"/>
                  <a:gd name="T12" fmla="*/ 0 w 2064"/>
                  <a:gd name="T13" fmla="*/ 0 h 384"/>
                  <a:gd name="T14" fmla="*/ 2064 w 2064"/>
                  <a:gd name="T15" fmla="*/ 384 h 384"/>
                </a:gdLst>
                <a:ahLst/>
                <a:cxnLst>
                  <a:cxn ang="T8">
                    <a:pos x="T0" y="T1"/>
                  </a:cxn>
                  <a:cxn ang="T9">
                    <a:pos x="T2" y="T3"/>
                  </a:cxn>
                  <a:cxn ang="T10">
                    <a:pos x="T4" y="T5"/>
                  </a:cxn>
                  <a:cxn ang="T11">
                    <a:pos x="T6" y="T7"/>
                  </a:cxn>
                </a:cxnLst>
                <a:rect l="T12" t="T13" r="T14" b="T15"/>
                <a:pathLst>
                  <a:path w="2064" h="384">
                    <a:moveTo>
                      <a:pt x="2064" y="144"/>
                    </a:moveTo>
                    <a:lnTo>
                      <a:pt x="2064" y="0"/>
                    </a:lnTo>
                    <a:lnTo>
                      <a:pt x="0" y="0"/>
                    </a:lnTo>
                    <a:lnTo>
                      <a:pt x="0" y="384"/>
                    </a:lnTo>
                  </a:path>
                </a:pathLst>
              </a:custGeom>
              <a:noFill/>
              <a:ln w="38100" cap="flat" cmpd="sng">
                <a:solidFill>
                  <a:srgbClr val="006FBA"/>
                </a:solidFill>
                <a:prstDash val="solid"/>
                <a:round/>
                <a:headEnd type="none" w="med" len="med"/>
                <a:tailEnd type="none" w="med" len="med"/>
              </a:ln>
            </p:spPr>
            <p:txBody>
              <a:bodyPr wrap="none" lIns="0" tIns="0" rIns="0" bIns="0" anchor="ctr"/>
              <a:lstStyle/>
              <a:p>
                <a:endParaRPr lang="en-US"/>
              </a:p>
            </p:txBody>
          </p:sp>
          <p:sp>
            <p:nvSpPr>
              <p:cNvPr id="54380" name="Freeform 151"/>
              <p:cNvSpPr>
                <a:spLocks/>
              </p:cNvSpPr>
              <p:nvPr/>
            </p:nvSpPr>
            <p:spPr bwMode="auto">
              <a:xfrm>
                <a:off x="2160" y="2208"/>
                <a:ext cx="1392" cy="240"/>
              </a:xfrm>
              <a:custGeom>
                <a:avLst/>
                <a:gdLst>
                  <a:gd name="T0" fmla="*/ 1392 w 1392"/>
                  <a:gd name="T1" fmla="*/ 0 h 240"/>
                  <a:gd name="T2" fmla="*/ 0 w 1392"/>
                  <a:gd name="T3" fmla="*/ 0 h 240"/>
                  <a:gd name="T4" fmla="*/ 0 w 1392"/>
                  <a:gd name="T5" fmla="*/ 240 h 240"/>
                  <a:gd name="T6" fmla="*/ 0 60000 65536"/>
                  <a:gd name="T7" fmla="*/ 0 60000 65536"/>
                  <a:gd name="T8" fmla="*/ 0 60000 65536"/>
                  <a:gd name="T9" fmla="*/ 0 w 1392"/>
                  <a:gd name="T10" fmla="*/ 0 h 240"/>
                  <a:gd name="T11" fmla="*/ 1392 w 1392"/>
                  <a:gd name="T12" fmla="*/ 240 h 240"/>
                </a:gdLst>
                <a:ahLst/>
                <a:cxnLst>
                  <a:cxn ang="T6">
                    <a:pos x="T0" y="T1"/>
                  </a:cxn>
                  <a:cxn ang="T7">
                    <a:pos x="T2" y="T3"/>
                  </a:cxn>
                  <a:cxn ang="T8">
                    <a:pos x="T4" y="T5"/>
                  </a:cxn>
                </a:cxnLst>
                <a:rect l="T9" t="T10" r="T11" b="T12"/>
                <a:pathLst>
                  <a:path w="1392" h="240">
                    <a:moveTo>
                      <a:pt x="1392" y="0"/>
                    </a:moveTo>
                    <a:lnTo>
                      <a:pt x="0" y="0"/>
                    </a:lnTo>
                    <a:lnTo>
                      <a:pt x="0" y="240"/>
                    </a:lnTo>
                  </a:path>
                </a:pathLst>
              </a:custGeom>
              <a:noFill/>
              <a:ln w="38100" cap="flat" cmpd="sng">
                <a:solidFill>
                  <a:srgbClr val="006FBA"/>
                </a:solidFill>
                <a:prstDash val="solid"/>
                <a:round/>
                <a:headEnd type="none" w="med" len="med"/>
                <a:tailEnd type="none" w="med" len="med"/>
              </a:ln>
            </p:spPr>
            <p:txBody>
              <a:bodyPr wrap="none" lIns="0" tIns="0" rIns="0" bIns="0" anchor="ctr"/>
              <a:lstStyle/>
              <a:p>
                <a:endParaRPr lang="en-US"/>
              </a:p>
            </p:txBody>
          </p:sp>
        </p:grpSp>
        <p:grpSp>
          <p:nvGrpSpPr>
            <p:cNvPr id="54354" name="Group 153"/>
            <p:cNvGrpSpPr>
              <a:grpSpLocks/>
            </p:cNvGrpSpPr>
            <p:nvPr/>
          </p:nvGrpSpPr>
          <p:grpSpPr bwMode="auto">
            <a:xfrm>
              <a:off x="4718958" y="3649264"/>
              <a:ext cx="464465" cy="695568"/>
              <a:chOff x="1920" y="1127"/>
              <a:chExt cx="654" cy="873"/>
            </a:xfrm>
          </p:grpSpPr>
          <p:pic>
            <p:nvPicPr>
              <p:cNvPr id="54370" name="Picture 154"/>
              <p:cNvPicPr>
                <a:picLocks noChangeAspect="1" noChangeArrowheads="1"/>
              </p:cNvPicPr>
              <p:nvPr/>
            </p:nvPicPr>
            <p:blipFill>
              <a:blip r:embed="rId6" cstate="print"/>
              <a:srcRect/>
              <a:stretch>
                <a:fillRect/>
              </a:stretch>
            </p:blipFill>
            <p:spPr bwMode="invGray">
              <a:xfrm>
                <a:off x="1920" y="1127"/>
                <a:ext cx="528" cy="777"/>
              </a:xfrm>
              <a:prstGeom prst="rect">
                <a:avLst/>
              </a:prstGeom>
              <a:noFill/>
              <a:ln w="28575" algn="ctr">
                <a:noFill/>
                <a:miter lim="800000"/>
                <a:headEnd/>
                <a:tailEnd/>
              </a:ln>
            </p:spPr>
          </p:pic>
          <p:pic>
            <p:nvPicPr>
              <p:cNvPr id="54371" name="Picture 155"/>
              <p:cNvPicPr>
                <a:picLocks noChangeAspect="1" noChangeArrowheads="1"/>
              </p:cNvPicPr>
              <p:nvPr/>
            </p:nvPicPr>
            <p:blipFill>
              <a:blip r:embed="rId6" cstate="print"/>
              <a:srcRect/>
              <a:stretch>
                <a:fillRect/>
              </a:stretch>
            </p:blipFill>
            <p:spPr bwMode="invGray">
              <a:xfrm>
                <a:off x="2046" y="1223"/>
                <a:ext cx="528" cy="777"/>
              </a:xfrm>
              <a:prstGeom prst="rect">
                <a:avLst/>
              </a:prstGeom>
              <a:noFill/>
              <a:ln w="28575" algn="ctr">
                <a:noFill/>
                <a:miter lim="800000"/>
                <a:headEnd/>
                <a:tailEnd/>
              </a:ln>
            </p:spPr>
          </p:pic>
        </p:grpSp>
        <p:sp>
          <p:nvSpPr>
            <p:cNvPr id="54355" name="Text Box 198"/>
            <p:cNvSpPr txBox="1">
              <a:spLocks noChangeAspect="1" noChangeArrowheads="1"/>
            </p:cNvSpPr>
            <p:nvPr/>
          </p:nvSpPr>
          <p:spPr bwMode="auto">
            <a:xfrm>
              <a:off x="5595789" y="3841194"/>
              <a:ext cx="721609" cy="383132"/>
            </a:xfrm>
            <a:prstGeom prst="rect">
              <a:avLst/>
            </a:prstGeom>
            <a:noFill/>
            <a:ln w="9525">
              <a:noFill/>
              <a:miter lim="800000"/>
              <a:headEnd/>
              <a:tailEnd/>
            </a:ln>
          </p:spPr>
          <p:txBody>
            <a:bodyPr lIns="0" tIns="0" rIns="0" bIns="0" anchor="ctr"/>
            <a:lstStyle/>
            <a:p>
              <a:pPr algn="r">
                <a:lnSpc>
                  <a:spcPct val="90000"/>
                </a:lnSpc>
              </a:pPr>
              <a:r>
                <a:rPr lang="en-US" sz="1000" b="1" dirty="0" smtClean="0">
                  <a:ea typeface="ヒラギノ角ゴ Pro W3"/>
                  <a:cs typeface="ヒラギノ角ゴ Pro W3"/>
                </a:rPr>
                <a:t>Core Switch Clusters</a:t>
              </a:r>
              <a:endParaRPr lang="en-US" sz="1000" b="1" dirty="0">
                <a:ea typeface="ヒラギノ角ゴ Pro W3"/>
                <a:cs typeface="ヒラギノ角ゴ Pro W3"/>
              </a:endParaRPr>
            </a:p>
          </p:txBody>
        </p:sp>
        <p:pic>
          <p:nvPicPr>
            <p:cNvPr id="54356" name="Picture 157"/>
            <p:cNvPicPr>
              <a:picLocks noChangeAspect="1" noChangeArrowheads="1"/>
            </p:cNvPicPr>
            <p:nvPr/>
          </p:nvPicPr>
          <p:blipFill>
            <a:blip r:embed="rId7" cstate="print"/>
            <a:srcRect/>
            <a:stretch>
              <a:fillRect/>
            </a:stretch>
          </p:blipFill>
          <p:spPr bwMode="invGray">
            <a:xfrm>
              <a:off x="6353752" y="3573269"/>
              <a:ext cx="375316" cy="692039"/>
            </a:xfrm>
            <a:prstGeom prst="rect">
              <a:avLst/>
            </a:prstGeom>
            <a:noFill/>
            <a:ln w="28575" algn="ctr">
              <a:noFill/>
              <a:miter lim="800000"/>
              <a:headEnd/>
              <a:tailEnd/>
            </a:ln>
          </p:spPr>
        </p:pic>
        <p:pic>
          <p:nvPicPr>
            <p:cNvPr id="54357" name="Picture 158"/>
            <p:cNvPicPr>
              <a:picLocks noChangeAspect="1" noChangeArrowheads="1"/>
            </p:cNvPicPr>
            <p:nvPr/>
          </p:nvPicPr>
          <p:blipFill>
            <a:blip r:embed="rId7" cstate="print"/>
            <a:srcRect/>
            <a:stretch>
              <a:fillRect/>
            </a:stretch>
          </p:blipFill>
          <p:spPr bwMode="invGray">
            <a:xfrm>
              <a:off x="7026327" y="3573269"/>
              <a:ext cx="375316" cy="692039"/>
            </a:xfrm>
            <a:prstGeom prst="rect">
              <a:avLst/>
            </a:prstGeom>
            <a:noFill/>
            <a:ln w="28575" algn="ctr">
              <a:noFill/>
              <a:miter lim="800000"/>
              <a:headEnd/>
              <a:tailEnd/>
            </a:ln>
          </p:spPr>
        </p:pic>
        <p:pic>
          <p:nvPicPr>
            <p:cNvPr id="54358" name="Picture 238" descr="EXSeriesC"/>
            <p:cNvPicPr>
              <a:picLocks noChangeAspect="1" noChangeArrowheads="1"/>
            </p:cNvPicPr>
            <p:nvPr/>
          </p:nvPicPr>
          <p:blipFill>
            <a:blip r:embed="rId8" cstate="print"/>
            <a:srcRect/>
            <a:stretch>
              <a:fillRect/>
            </a:stretch>
          </p:blipFill>
          <p:spPr bwMode="auto">
            <a:xfrm>
              <a:off x="4783999" y="5303368"/>
              <a:ext cx="447069" cy="97318"/>
            </a:xfrm>
            <a:prstGeom prst="rect">
              <a:avLst/>
            </a:prstGeom>
            <a:noFill/>
            <a:ln w="9525">
              <a:noFill/>
              <a:miter lim="800000"/>
              <a:headEnd/>
              <a:tailEnd/>
            </a:ln>
          </p:spPr>
        </p:pic>
        <p:pic>
          <p:nvPicPr>
            <p:cNvPr id="54359" name="Picture 238" descr="EXSeriesC"/>
            <p:cNvPicPr>
              <a:picLocks noChangeAspect="1" noChangeArrowheads="1"/>
            </p:cNvPicPr>
            <p:nvPr/>
          </p:nvPicPr>
          <p:blipFill>
            <a:blip r:embed="rId8" cstate="print"/>
            <a:srcRect/>
            <a:stretch>
              <a:fillRect/>
            </a:stretch>
          </p:blipFill>
          <p:spPr bwMode="auto">
            <a:xfrm>
              <a:off x="5297252" y="5303368"/>
              <a:ext cx="447069" cy="97318"/>
            </a:xfrm>
            <a:prstGeom prst="rect">
              <a:avLst/>
            </a:prstGeom>
            <a:noFill/>
            <a:ln w="9525">
              <a:noFill/>
              <a:miter lim="800000"/>
              <a:headEnd/>
              <a:tailEnd/>
            </a:ln>
          </p:spPr>
        </p:pic>
        <p:pic>
          <p:nvPicPr>
            <p:cNvPr id="54360" name="Picture 238" descr="EXSeriesC"/>
            <p:cNvPicPr>
              <a:picLocks noChangeAspect="1" noChangeArrowheads="1"/>
            </p:cNvPicPr>
            <p:nvPr/>
          </p:nvPicPr>
          <p:blipFill>
            <a:blip r:embed="rId8" cstate="print"/>
            <a:srcRect/>
            <a:stretch>
              <a:fillRect/>
            </a:stretch>
          </p:blipFill>
          <p:spPr bwMode="auto">
            <a:xfrm>
              <a:off x="6874434" y="5303368"/>
              <a:ext cx="447069" cy="97318"/>
            </a:xfrm>
            <a:prstGeom prst="rect">
              <a:avLst/>
            </a:prstGeom>
            <a:noFill/>
            <a:ln w="9525">
              <a:noFill/>
              <a:miter lim="800000"/>
              <a:headEnd/>
              <a:tailEnd/>
            </a:ln>
          </p:spPr>
        </p:pic>
        <p:pic>
          <p:nvPicPr>
            <p:cNvPr id="54361" name="Picture 238" descr="EXSeriesC"/>
            <p:cNvPicPr>
              <a:picLocks noChangeAspect="1" noChangeArrowheads="1"/>
            </p:cNvPicPr>
            <p:nvPr/>
          </p:nvPicPr>
          <p:blipFill>
            <a:blip r:embed="rId8" cstate="print"/>
            <a:srcRect/>
            <a:stretch>
              <a:fillRect/>
            </a:stretch>
          </p:blipFill>
          <p:spPr bwMode="auto">
            <a:xfrm>
              <a:off x="7387686" y="5303368"/>
              <a:ext cx="447069" cy="97318"/>
            </a:xfrm>
            <a:prstGeom prst="rect">
              <a:avLst/>
            </a:prstGeom>
            <a:noFill/>
            <a:ln w="9525">
              <a:noFill/>
              <a:miter lim="800000"/>
              <a:headEnd/>
              <a:tailEnd/>
            </a:ln>
          </p:spPr>
        </p:pic>
        <p:pic>
          <p:nvPicPr>
            <p:cNvPr id="54362" name="Picture 238" descr="EXSeriesC"/>
            <p:cNvPicPr>
              <a:picLocks noChangeAspect="1" noChangeArrowheads="1"/>
            </p:cNvPicPr>
            <p:nvPr/>
          </p:nvPicPr>
          <p:blipFill>
            <a:blip r:embed="rId8" cstate="print"/>
            <a:srcRect/>
            <a:stretch>
              <a:fillRect/>
            </a:stretch>
          </p:blipFill>
          <p:spPr bwMode="auto">
            <a:xfrm>
              <a:off x="5810504" y="5303368"/>
              <a:ext cx="447069" cy="97318"/>
            </a:xfrm>
            <a:prstGeom prst="rect">
              <a:avLst/>
            </a:prstGeom>
            <a:noFill/>
            <a:ln w="9525">
              <a:noFill/>
              <a:miter lim="800000"/>
              <a:headEnd/>
              <a:tailEnd/>
            </a:ln>
          </p:spPr>
        </p:pic>
        <p:pic>
          <p:nvPicPr>
            <p:cNvPr id="54363" name="Picture 238" descr="EXSeriesC"/>
            <p:cNvPicPr>
              <a:picLocks noChangeAspect="1" noChangeArrowheads="1"/>
            </p:cNvPicPr>
            <p:nvPr/>
          </p:nvPicPr>
          <p:blipFill>
            <a:blip r:embed="rId8" cstate="print"/>
            <a:srcRect/>
            <a:stretch>
              <a:fillRect/>
            </a:stretch>
          </p:blipFill>
          <p:spPr bwMode="auto">
            <a:xfrm>
              <a:off x="6323757" y="5303368"/>
              <a:ext cx="447069" cy="97318"/>
            </a:xfrm>
            <a:prstGeom prst="rect">
              <a:avLst/>
            </a:prstGeom>
            <a:noFill/>
            <a:ln w="9525">
              <a:noFill/>
              <a:miter lim="800000"/>
              <a:headEnd/>
              <a:tailEnd/>
            </a:ln>
          </p:spPr>
        </p:pic>
        <p:pic>
          <p:nvPicPr>
            <p:cNvPr id="54364" name="Picture 238" descr="EXSeriesC"/>
            <p:cNvPicPr>
              <a:picLocks noChangeAspect="1" noChangeArrowheads="1"/>
            </p:cNvPicPr>
            <p:nvPr/>
          </p:nvPicPr>
          <p:blipFill>
            <a:blip r:embed="rId8" cstate="print"/>
            <a:srcRect/>
            <a:stretch>
              <a:fillRect/>
            </a:stretch>
          </p:blipFill>
          <p:spPr bwMode="auto">
            <a:xfrm>
              <a:off x="7900939" y="5303368"/>
              <a:ext cx="447069" cy="97318"/>
            </a:xfrm>
            <a:prstGeom prst="rect">
              <a:avLst/>
            </a:prstGeom>
            <a:noFill/>
            <a:ln w="9525">
              <a:noFill/>
              <a:miter lim="800000"/>
              <a:headEnd/>
              <a:tailEnd/>
            </a:ln>
          </p:spPr>
        </p:pic>
        <p:pic>
          <p:nvPicPr>
            <p:cNvPr id="54365" name="Picture 238" descr="EXSeriesC"/>
            <p:cNvPicPr>
              <a:picLocks noChangeAspect="1" noChangeArrowheads="1"/>
            </p:cNvPicPr>
            <p:nvPr/>
          </p:nvPicPr>
          <p:blipFill>
            <a:blip r:embed="rId8" cstate="print"/>
            <a:srcRect/>
            <a:stretch>
              <a:fillRect/>
            </a:stretch>
          </p:blipFill>
          <p:spPr bwMode="auto">
            <a:xfrm>
              <a:off x="8414192" y="5303368"/>
              <a:ext cx="447069" cy="97318"/>
            </a:xfrm>
            <a:prstGeom prst="rect">
              <a:avLst/>
            </a:prstGeom>
            <a:noFill/>
            <a:ln w="9525">
              <a:noFill/>
              <a:miter lim="800000"/>
              <a:headEnd/>
              <a:tailEnd/>
            </a:ln>
          </p:spPr>
        </p:pic>
        <p:pic>
          <p:nvPicPr>
            <p:cNvPr id="54366" name="Picture 159"/>
            <p:cNvPicPr>
              <a:picLocks noChangeAspect="1" noChangeArrowheads="1"/>
            </p:cNvPicPr>
            <p:nvPr/>
          </p:nvPicPr>
          <p:blipFill>
            <a:blip r:embed="rId9" cstate="print"/>
            <a:srcRect/>
            <a:stretch>
              <a:fillRect/>
            </a:stretch>
          </p:blipFill>
          <p:spPr bwMode="invGray">
            <a:xfrm>
              <a:off x="6363911" y="2145938"/>
              <a:ext cx="375316" cy="619952"/>
            </a:xfrm>
            <a:prstGeom prst="rect">
              <a:avLst/>
            </a:prstGeom>
            <a:noFill/>
            <a:ln w="28575" algn="ctr">
              <a:noFill/>
              <a:miter lim="800000"/>
              <a:headEnd/>
              <a:tailEnd/>
            </a:ln>
          </p:spPr>
        </p:pic>
        <p:pic>
          <p:nvPicPr>
            <p:cNvPr id="54367" name="Picture 160"/>
            <p:cNvPicPr>
              <a:picLocks noChangeAspect="1" noChangeArrowheads="1"/>
            </p:cNvPicPr>
            <p:nvPr/>
          </p:nvPicPr>
          <p:blipFill>
            <a:blip r:embed="rId9" cstate="print"/>
            <a:srcRect/>
            <a:stretch>
              <a:fillRect/>
            </a:stretch>
          </p:blipFill>
          <p:spPr bwMode="invGray">
            <a:xfrm>
              <a:off x="7048247" y="2145938"/>
              <a:ext cx="375316" cy="619952"/>
            </a:xfrm>
            <a:prstGeom prst="rect">
              <a:avLst/>
            </a:prstGeom>
            <a:noFill/>
            <a:ln w="28575" algn="ctr">
              <a:noFill/>
              <a:miter lim="800000"/>
              <a:headEnd/>
              <a:tailEnd/>
            </a:ln>
          </p:spPr>
        </p:pic>
        <p:sp>
          <p:nvSpPr>
            <p:cNvPr id="54368" name="Text Box 198"/>
            <p:cNvSpPr txBox="1">
              <a:spLocks noChangeAspect="1" noChangeArrowheads="1"/>
            </p:cNvSpPr>
            <p:nvPr/>
          </p:nvSpPr>
          <p:spPr bwMode="auto">
            <a:xfrm>
              <a:off x="4571170" y="4357081"/>
              <a:ext cx="864811" cy="316578"/>
            </a:xfrm>
            <a:prstGeom prst="rect">
              <a:avLst/>
            </a:prstGeom>
            <a:noFill/>
            <a:ln w="9525">
              <a:noFill/>
              <a:miter lim="800000"/>
              <a:headEnd/>
              <a:tailEnd/>
            </a:ln>
          </p:spPr>
          <p:txBody>
            <a:bodyPr lIns="0" tIns="0" rIns="0" bIns="0" anchor="ctr"/>
            <a:lstStyle/>
            <a:p>
              <a:pPr algn="ctr">
                <a:lnSpc>
                  <a:spcPct val="90000"/>
                </a:lnSpc>
              </a:pPr>
              <a:r>
                <a:rPr lang="en-US" sz="1000" b="1" dirty="0" smtClean="0">
                  <a:ea typeface="ヒラギノ角ゴ Pro W3"/>
                  <a:cs typeface="ヒラギノ角ゴ Pro W3"/>
                </a:rPr>
                <a:t>Data Center Firewalls</a:t>
              </a:r>
              <a:endParaRPr lang="en-US" sz="1000" b="1" dirty="0">
                <a:ea typeface="ヒラギノ角ゴ Pro W3"/>
                <a:cs typeface="ヒラギノ角ゴ Pro W3"/>
              </a:endParaRPr>
            </a:p>
          </p:txBody>
        </p:sp>
        <p:sp>
          <p:nvSpPr>
            <p:cNvPr id="1045" name="Text Box 198"/>
            <p:cNvSpPr txBox="1">
              <a:spLocks noChangeAspect="1" noChangeArrowheads="1"/>
            </p:cNvSpPr>
            <p:nvPr/>
          </p:nvSpPr>
          <p:spPr bwMode="auto">
            <a:xfrm>
              <a:off x="4990270" y="4926616"/>
              <a:ext cx="1304925" cy="330811"/>
            </a:xfrm>
            <a:prstGeom prst="rect">
              <a:avLst/>
            </a:prstGeom>
            <a:noFill/>
            <a:ln w="9525">
              <a:noFill/>
              <a:miter lim="800000"/>
              <a:headEnd/>
              <a:tailEnd/>
            </a:ln>
          </p:spPr>
          <p:txBody>
            <a:bodyPr wrap="square" tIns="0" bIns="0" anchor="ctr">
              <a:spAutoFit/>
            </a:bodyPr>
            <a:lstStyle/>
            <a:p>
              <a:pPr>
                <a:lnSpc>
                  <a:spcPct val="90000"/>
                </a:lnSpc>
                <a:defRPr/>
              </a:pPr>
              <a:r>
                <a:rPr lang="en-US" sz="1050" b="1" dirty="0" smtClean="0">
                  <a:ea typeface="ヒラギノ角ゴ Pro W3" charset="-128"/>
                  <a:cs typeface="Arial" charset="0"/>
                </a:rPr>
                <a:t>Access Switch Clusters</a:t>
              </a:r>
              <a:endParaRPr lang="en-US" sz="800" b="1" dirty="0">
                <a:ea typeface="ヒラギノ角ゴ Pro W3" charset="-128"/>
                <a:cs typeface="Arial" charset="0"/>
              </a:endParaRPr>
            </a:p>
          </p:txBody>
        </p:sp>
      </p:grpSp>
      <p:grpSp>
        <p:nvGrpSpPr>
          <p:cNvPr id="54293" name="Group 1351"/>
          <p:cNvGrpSpPr>
            <a:grpSpLocks/>
          </p:cNvGrpSpPr>
          <p:nvPr/>
        </p:nvGrpSpPr>
        <p:grpSpPr bwMode="auto">
          <a:xfrm>
            <a:off x="3124200" y="5419725"/>
            <a:ext cx="3124200" cy="1484313"/>
            <a:chOff x="2743200" y="5457825"/>
            <a:chExt cx="3886200" cy="1846130"/>
          </a:xfrm>
        </p:grpSpPr>
        <p:sp>
          <p:nvSpPr>
            <p:cNvPr id="1316" name="Freeform 1315"/>
            <p:cNvSpPr/>
            <p:nvPr/>
          </p:nvSpPr>
          <p:spPr>
            <a:xfrm>
              <a:off x="2761833" y="5541094"/>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200"/>
            </a:p>
          </p:txBody>
        </p:sp>
        <p:grpSp>
          <p:nvGrpSpPr>
            <p:cNvPr id="54297" name="Group 398"/>
            <p:cNvGrpSpPr>
              <a:grpSpLocks/>
            </p:cNvGrpSpPr>
            <p:nvPr/>
          </p:nvGrpSpPr>
          <p:grpSpPr bwMode="auto">
            <a:xfrm>
              <a:off x="2743200" y="5457825"/>
              <a:ext cx="1122620" cy="1846130"/>
              <a:chOff x="-1394750" y="4742706"/>
              <a:chExt cx="1394750" cy="2168471"/>
            </a:xfrm>
          </p:grpSpPr>
          <p:sp>
            <p:nvSpPr>
              <p:cNvPr id="1318" name="Trapezoid 1317"/>
              <p:cNvSpPr/>
              <p:nvPr/>
            </p:nvSpPr>
            <p:spPr>
              <a:xfrm>
                <a:off x="-1394750" y="5503310"/>
                <a:ext cx="903606" cy="1202290"/>
              </a:xfrm>
              <a:prstGeom prst="trapezoid">
                <a:avLst>
                  <a:gd name="adj" fmla="val 34360"/>
                </a:avLst>
              </a:pr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319" name="Rectangle 1318"/>
              <p:cNvSpPr/>
              <p:nvPr/>
            </p:nvSpPr>
            <p:spPr>
              <a:xfrm>
                <a:off x="-1372669" y="5104504"/>
                <a:ext cx="1373890" cy="146574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FFFFFF"/>
                  </a:solidFill>
                </a:endParaRPr>
              </a:p>
            </p:txBody>
          </p:sp>
          <p:cxnSp>
            <p:nvCxnSpPr>
              <p:cNvPr id="54324" name="Straight Connector 1319"/>
              <p:cNvCxnSpPr>
                <a:cxnSpLocks noChangeShapeType="1"/>
              </p:cNvCxnSpPr>
              <p:nvPr/>
            </p:nvCxnSpPr>
            <p:spPr bwMode="auto">
              <a:xfrm rot="5400000">
                <a:off x="-1122881" y="5771081"/>
                <a:ext cx="874159" cy="0"/>
              </a:xfrm>
              <a:prstGeom prst="line">
                <a:avLst/>
              </a:prstGeom>
              <a:noFill/>
              <a:ln w="25400">
                <a:solidFill>
                  <a:schemeClr val="folHlink"/>
                </a:solidFill>
                <a:round/>
                <a:headEnd/>
                <a:tailEnd/>
              </a:ln>
            </p:spPr>
          </p:cxnSp>
          <p:sp>
            <p:nvSpPr>
              <p:cNvPr id="54325" name="Freeform 1320"/>
              <p:cNvSpPr>
                <a:spLocks/>
              </p:cNvSpPr>
              <p:nvPr/>
            </p:nvSpPr>
            <p:spPr bwMode="auto">
              <a:xfrm>
                <a:off x="-1116105"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54326" name="Group 142"/>
              <p:cNvGrpSpPr>
                <a:grpSpLocks/>
              </p:cNvGrpSpPr>
              <p:nvPr/>
            </p:nvGrpSpPr>
            <p:grpSpPr bwMode="auto">
              <a:xfrm>
                <a:off x="-871202" y="5808110"/>
                <a:ext cx="393259" cy="711200"/>
                <a:chOff x="4373117" y="3733800"/>
                <a:chExt cx="401638" cy="695325"/>
              </a:xfrm>
            </p:grpSpPr>
            <p:pic>
              <p:nvPicPr>
                <p:cNvPr id="54334" name="Picture 75" descr="Server 1.png"/>
                <p:cNvPicPr>
                  <a:picLocks noChangeAspect="1"/>
                </p:cNvPicPr>
                <p:nvPr/>
              </p:nvPicPr>
              <p:blipFill>
                <a:blip r:embed="rId10" cstate="print"/>
                <a:srcRect/>
                <a:stretch>
                  <a:fillRect/>
                </a:stretch>
              </p:blipFill>
              <p:spPr bwMode="auto">
                <a:xfrm>
                  <a:off x="4373117" y="3733800"/>
                  <a:ext cx="401638" cy="695325"/>
                </a:xfrm>
                <a:prstGeom prst="rect">
                  <a:avLst/>
                </a:prstGeom>
                <a:noFill/>
                <a:ln w="9525">
                  <a:noFill/>
                  <a:miter lim="800000"/>
                  <a:headEnd/>
                  <a:tailEnd/>
                </a:ln>
              </p:spPr>
            </p:pic>
            <p:sp>
              <p:nvSpPr>
                <p:cNvPr id="54335"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grpSp>
          <p:grpSp>
            <p:nvGrpSpPr>
              <p:cNvPr id="54327" name="Group 142"/>
              <p:cNvGrpSpPr>
                <a:grpSpLocks/>
              </p:cNvGrpSpPr>
              <p:nvPr/>
            </p:nvGrpSpPr>
            <p:grpSpPr bwMode="auto">
              <a:xfrm>
                <a:off x="-444279" y="5808110"/>
                <a:ext cx="393259" cy="711200"/>
                <a:chOff x="4373117" y="3733800"/>
                <a:chExt cx="401638" cy="695325"/>
              </a:xfrm>
            </p:grpSpPr>
            <p:pic>
              <p:nvPicPr>
                <p:cNvPr id="54332" name="Picture 75" descr="Server 1.png"/>
                <p:cNvPicPr>
                  <a:picLocks noChangeAspect="1"/>
                </p:cNvPicPr>
                <p:nvPr/>
              </p:nvPicPr>
              <p:blipFill>
                <a:blip r:embed="rId10" cstate="print"/>
                <a:srcRect/>
                <a:stretch>
                  <a:fillRect/>
                </a:stretch>
              </p:blipFill>
              <p:spPr bwMode="auto">
                <a:xfrm>
                  <a:off x="4373117" y="3733800"/>
                  <a:ext cx="401638" cy="695325"/>
                </a:xfrm>
                <a:prstGeom prst="rect">
                  <a:avLst/>
                </a:prstGeom>
                <a:noFill/>
                <a:ln w="9525">
                  <a:noFill/>
                  <a:miter lim="800000"/>
                  <a:headEnd/>
                  <a:tailEnd/>
                </a:ln>
              </p:spPr>
            </p:pic>
            <p:sp>
              <p:nvSpPr>
                <p:cNvPr id="54333"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sp>
            <p:nvSpPr>
              <p:cNvPr id="54328" name="TextBox 1323"/>
              <p:cNvSpPr txBox="1">
                <a:spLocks noChangeArrowheads="1"/>
              </p:cNvSpPr>
              <p:nvPr/>
            </p:nvSpPr>
            <p:spPr bwMode="auto">
              <a:xfrm>
                <a:off x="-1295400" y="6596393"/>
                <a:ext cx="1219200" cy="314784"/>
              </a:xfrm>
              <a:prstGeom prst="rect">
                <a:avLst/>
              </a:prstGeom>
              <a:noFill/>
              <a:ln w="9525">
                <a:noFill/>
                <a:miter lim="800000"/>
                <a:headEnd/>
                <a:tailEnd/>
              </a:ln>
            </p:spPr>
            <p:txBody>
              <a:bodyPr>
                <a:spAutoFit/>
              </a:bodyPr>
              <a:lstStyle/>
              <a:p>
                <a:pPr algn="ctr"/>
                <a:r>
                  <a:rPr lang="en-US" sz="800"/>
                  <a:t>SERVER 1</a:t>
                </a:r>
              </a:p>
            </p:txBody>
          </p:sp>
          <p:sp>
            <p:nvSpPr>
              <p:cNvPr id="54329" name="Freeform 1324"/>
              <p:cNvSpPr>
                <a:spLocks/>
              </p:cNvSpPr>
              <p:nvPr/>
            </p:nvSpPr>
            <p:spPr bwMode="auto">
              <a:xfrm>
                <a:off x="-685800"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1326" name="Picture 3" descr="C:\Users\User\Desktop\Dog &amp; Pony Show\Juniper\Juniper Template NEW\Juniper Icon Library PNGs\New Folder\L2_L3 Switch 2.png"/>
              <p:cNvPicPr>
                <a:picLocks noChangeAspect="1" noChangeArrowheads="1"/>
              </p:cNvPicPr>
              <p:nvPr/>
            </p:nvPicPr>
            <p:blipFill>
              <a:blip r:embed="rId11" cstate="print"/>
              <a:srcRect/>
              <a:stretch>
                <a:fillRect/>
              </a:stretch>
            </p:blipFill>
            <p:spPr bwMode="auto">
              <a:xfrm>
                <a:off x="-913889" y="5181039"/>
                <a:ext cx="456328" cy="456886"/>
              </a:xfrm>
              <a:prstGeom prst="rect">
                <a:avLst/>
              </a:prstGeom>
              <a:noFill/>
              <a:effectLst>
                <a:outerShdw blurRad="63500" sx="102000" sy="102000" algn="ctr" rotWithShape="0">
                  <a:prstClr val="black">
                    <a:alpha val="40000"/>
                  </a:prstClr>
                </a:outerShdw>
              </a:effectLst>
            </p:spPr>
          </p:pic>
          <p:sp>
            <p:nvSpPr>
              <p:cNvPr id="1327" name="Rectangle 108"/>
              <p:cNvSpPr>
                <a:spLocks noChangeArrowheads="1"/>
              </p:cNvSpPr>
              <p:nvPr/>
            </p:nvSpPr>
            <p:spPr bwMode="invGray">
              <a:xfrm>
                <a:off x="-884448" y="4742706"/>
                <a:ext cx="397447" cy="27830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050" dirty="0">
                    <a:solidFill>
                      <a:srgbClr val="FFFFFF"/>
                    </a:solidFill>
                  </a:rPr>
                  <a:t>NIC</a:t>
                </a:r>
              </a:p>
            </p:txBody>
          </p:sp>
        </p:grpSp>
        <p:sp>
          <p:nvSpPr>
            <p:cNvPr id="1332" name="Freeform 1331"/>
            <p:cNvSpPr/>
            <p:nvPr/>
          </p:nvSpPr>
          <p:spPr>
            <a:xfrm>
              <a:off x="5492942" y="5541094"/>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200"/>
            </a:p>
          </p:txBody>
        </p:sp>
        <p:grpSp>
          <p:nvGrpSpPr>
            <p:cNvPr id="54301" name="Group 419"/>
            <p:cNvGrpSpPr>
              <a:grpSpLocks/>
            </p:cNvGrpSpPr>
            <p:nvPr/>
          </p:nvGrpSpPr>
          <p:grpSpPr bwMode="auto">
            <a:xfrm>
              <a:off x="5500154" y="5457826"/>
              <a:ext cx="1103988" cy="1846128"/>
              <a:chOff x="3554504" y="4742706"/>
              <a:chExt cx="1371600" cy="2168468"/>
            </a:xfrm>
          </p:grpSpPr>
          <p:sp>
            <p:nvSpPr>
              <p:cNvPr id="1334" name="Rectangle 1333"/>
              <p:cNvSpPr/>
              <p:nvPr/>
            </p:nvSpPr>
            <p:spPr>
              <a:xfrm>
                <a:off x="3554156" y="5104503"/>
                <a:ext cx="1371435" cy="1465747"/>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FFFFFF"/>
                  </a:solidFill>
                </a:endParaRPr>
              </a:p>
            </p:txBody>
          </p:sp>
          <p:cxnSp>
            <p:nvCxnSpPr>
              <p:cNvPr id="54306" name="Straight Connector 1334"/>
              <p:cNvCxnSpPr>
                <a:cxnSpLocks noChangeShapeType="1"/>
              </p:cNvCxnSpPr>
              <p:nvPr/>
            </p:nvCxnSpPr>
            <p:spPr bwMode="auto">
              <a:xfrm rot="5400000">
                <a:off x="3803223" y="5771081"/>
                <a:ext cx="874159" cy="0"/>
              </a:xfrm>
              <a:prstGeom prst="line">
                <a:avLst/>
              </a:prstGeom>
              <a:noFill/>
              <a:ln w="25400">
                <a:solidFill>
                  <a:schemeClr val="folHlink"/>
                </a:solidFill>
                <a:round/>
                <a:headEnd/>
                <a:tailEnd/>
              </a:ln>
            </p:spPr>
          </p:cxnSp>
          <p:sp>
            <p:nvSpPr>
              <p:cNvPr id="54307" name="Freeform 1335"/>
              <p:cNvSpPr>
                <a:spLocks/>
              </p:cNvSpPr>
              <p:nvPr/>
            </p:nvSpPr>
            <p:spPr bwMode="auto">
              <a:xfrm>
                <a:off x="3809999"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54308" name="Group 142"/>
              <p:cNvGrpSpPr>
                <a:grpSpLocks/>
              </p:cNvGrpSpPr>
              <p:nvPr/>
            </p:nvGrpSpPr>
            <p:grpSpPr bwMode="auto">
              <a:xfrm>
                <a:off x="4054904" y="5808110"/>
                <a:ext cx="822486" cy="711200"/>
                <a:chOff x="4373117" y="3733800"/>
                <a:chExt cx="840010" cy="695325"/>
              </a:xfrm>
            </p:grpSpPr>
            <p:pic>
              <p:nvPicPr>
                <p:cNvPr id="54316" name="Picture 75" descr="Server 1.png"/>
                <p:cNvPicPr>
                  <a:picLocks noChangeAspect="1"/>
                </p:cNvPicPr>
                <p:nvPr/>
              </p:nvPicPr>
              <p:blipFill>
                <a:blip r:embed="rId10" cstate="print"/>
                <a:srcRect/>
                <a:stretch>
                  <a:fillRect/>
                </a:stretch>
              </p:blipFill>
              <p:spPr bwMode="auto">
                <a:xfrm>
                  <a:off x="4373117" y="3733800"/>
                  <a:ext cx="401638" cy="695325"/>
                </a:xfrm>
                <a:prstGeom prst="rect">
                  <a:avLst/>
                </a:prstGeom>
                <a:noFill/>
                <a:ln w="9525">
                  <a:noFill/>
                  <a:miter lim="800000"/>
                  <a:headEnd/>
                  <a:tailEnd/>
                </a:ln>
              </p:spPr>
            </p:pic>
            <p:sp>
              <p:nvSpPr>
                <p:cNvPr id="54317"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VM2</a:t>
                  </a:r>
                </a:p>
              </p:txBody>
            </p:sp>
            <p:pic>
              <p:nvPicPr>
                <p:cNvPr id="54318" name="Picture 75" descr="Server 1.png"/>
                <p:cNvPicPr>
                  <a:picLocks noChangeAspect="1"/>
                </p:cNvPicPr>
                <p:nvPr/>
              </p:nvPicPr>
              <p:blipFill>
                <a:blip r:embed="rId10" cstate="print"/>
                <a:srcRect/>
                <a:stretch>
                  <a:fillRect/>
                </a:stretch>
              </p:blipFill>
              <p:spPr bwMode="auto">
                <a:xfrm>
                  <a:off x="4811489" y="3733800"/>
                  <a:ext cx="401638" cy="695325"/>
                </a:xfrm>
                <a:prstGeom prst="rect">
                  <a:avLst/>
                </a:prstGeom>
                <a:noFill/>
                <a:ln w="9525">
                  <a:noFill/>
                  <a:miter lim="800000"/>
                  <a:headEnd/>
                  <a:tailEnd/>
                </a:ln>
              </p:spPr>
            </p:pic>
            <p:sp>
              <p:nvSpPr>
                <p:cNvPr id="54319" name="TextBox 59"/>
                <p:cNvSpPr txBox="1">
                  <a:spLocks noChangeArrowheads="1"/>
                </p:cNvSpPr>
                <p:nvPr/>
              </p:nvSpPr>
              <p:spPr bwMode="auto">
                <a:xfrm>
                  <a:off x="4831332" y="3946524"/>
                  <a:ext cx="361949" cy="244475"/>
                </a:xfrm>
                <a:prstGeom prst="rect">
                  <a:avLst/>
                </a:prstGeom>
                <a:noFill/>
                <a:ln w="9525">
                  <a:noFill/>
                  <a:miter lim="800000"/>
                  <a:headEnd/>
                  <a:tailEnd/>
                </a:ln>
              </p:spPr>
              <p:txBody>
                <a:bodyPr wrap="none" anchor="b"/>
                <a:lstStyle/>
                <a:p>
                  <a:pPr algn="ctr"/>
                  <a:r>
                    <a:rPr lang="en-US" sz="1000" b="1">
                      <a:solidFill>
                        <a:srgbClr val="333333"/>
                      </a:solidFill>
                    </a:rPr>
                    <a:t>VM3</a:t>
                  </a:r>
                </a:p>
              </p:txBody>
            </p:sp>
          </p:grpSp>
          <p:grpSp>
            <p:nvGrpSpPr>
              <p:cNvPr id="54309" name="Group 146"/>
              <p:cNvGrpSpPr>
                <a:grpSpLocks/>
              </p:cNvGrpSpPr>
              <p:nvPr/>
            </p:nvGrpSpPr>
            <p:grpSpPr bwMode="auto">
              <a:xfrm>
                <a:off x="3605525" y="5808110"/>
                <a:ext cx="415712" cy="711200"/>
                <a:chOff x="4373117" y="3733800"/>
                <a:chExt cx="401638" cy="695325"/>
              </a:xfrm>
            </p:grpSpPr>
            <p:pic>
              <p:nvPicPr>
                <p:cNvPr id="54314" name="Picture 75" descr="Server 1.png"/>
                <p:cNvPicPr>
                  <a:picLocks noChangeAspect="1"/>
                </p:cNvPicPr>
                <p:nvPr/>
              </p:nvPicPr>
              <p:blipFill>
                <a:blip r:embed="rId10" cstate="print"/>
                <a:srcRect/>
                <a:stretch>
                  <a:fillRect/>
                </a:stretch>
              </p:blipFill>
              <p:spPr bwMode="auto">
                <a:xfrm>
                  <a:off x="4373117" y="3733800"/>
                  <a:ext cx="401638" cy="695325"/>
                </a:xfrm>
                <a:prstGeom prst="rect">
                  <a:avLst/>
                </a:prstGeom>
                <a:noFill/>
                <a:ln w="9525">
                  <a:noFill/>
                  <a:miter lim="800000"/>
                  <a:headEnd/>
                  <a:tailEnd/>
                </a:ln>
              </p:spPr>
            </p:pic>
            <p:sp>
              <p:nvSpPr>
                <p:cNvPr id="54315" name="TextBox 1343"/>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sp>
            <p:nvSpPr>
              <p:cNvPr id="54310" name="TextBox 1338"/>
              <p:cNvSpPr txBox="1">
                <a:spLocks noChangeArrowheads="1"/>
              </p:cNvSpPr>
              <p:nvPr/>
            </p:nvSpPr>
            <p:spPr bwMode="auto">
              <a:xfrm>
                <a:off x="3630705" y="6596390"/>
                <a:ext cx="1219201" cy="314784"/>
              </a:xfrm>
              <a:prstGeom prst="rect">
                <a:avLst/>
              </a:prstGeom>
              <a:noFill/>
              <a:ln w="9525">
                <a:noFill/>
                <a:miter lim="800000"/>
                <a:headEnd/>
                <a:tailEnd/>
              </a:ln>
            </p:spPr>
            <p:txBody>
              <a:bodyPr>
                <a:spAutoFit/>
              </a:bodyPr>
              <a:lstStyle/>
              <a:p>
                <a:pPr algn="ctr"/>
                <a:r>
                  <a:rPr lang="en-US" sz="800"/>
                  <a:t>SERVER 2</a:t>
                </a:r>
              </a:p>
            </p:txBody>
          </p:sp>
          <p:sp>
            <p:nvSpPr>
              <p:cNvPr id="54311" name="Freeform 1339"/>
              <p:cNvSpPr>
                <a:spLocks/>
              </p:cNvSpPr>
              <p:nvPr/>
            </p:nvSpPr>
            <p:spPr bwMode="auto">
              <a:xfrm>
                <a:off x="4240304"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1341" name="Picture 3" descr="C:\Users\User\Desktop\Dog &amp; Pony Show\Juniper\Juniper Template NEW\Juniper Icon Library PNGs\New Folder\L2_L3 Switch 2.png"/>
              <p:cNvPicPr>
                <a:picLocks noChangeAspect="1" noChangeArrowheads="1"/>
              </p:cNvPicPr>
              <p:nvPr/>
            </p:nvPicPr>
            <p:blipFill>
              <a:blip r:embed="rId11" cstate="print"/>
              <a:srcRect/>
              <a:stretch>
                <a:fillRect/>
              </a:stretch>
            </p:blipFill>
            <p:spPr bwMode="auto">
              <a:xfrm>
                <a:off x="4012937" y="5181038"/>
                <a:ext cx="453873" cy="456886"/>
              </a:xfrm>
              <a:prstGeom prst="rect">
                <a:avLst/>
              </a:prstGeom>
              <a:noFill/>
              <a:effectLst>
                <a:outerShdw blurRad="63500" sx="102000" sy="102000" algn="ctr" rotWithShape="0">
                  <a:prstClr val="black">
                    <a:alpha val="40000"/>
                  </a:prstClr>
                </a:outerShdw>
              </a:effectLst>
            </p:spPr>
          </p:pic>
          <p:sp>
            <p:nvSpPr>
              <p:cNvPr id="1342" name="Rectangle 108"/>
              <p:cNvSpPr>
                <a:spLocks noChangeArrowheads="1"/>
              </p:cNvSpPr>
              <p:nvPr/>
            </p:nvSpPr>
            <p:spPr bwMode="invGray">
              <a:xfrm>
                <a:off x="4039924" y="4742705"/>
                <a:ext cx="399900" cy="27830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050" dirty="0">
                    <a:solidFill>
                      <a:srgbClr val="FFFFFF"/>
                    </a:solidFill>
                  </a:rPr>
                  <a:t>NIC</a:t>
                </a:r>
              </a:p>
            </p:txBody>
          </p:sp>
        </p:grpSp>
        <p:grpSp>
          <p:nvGrpSpPr>
            <p:cNvPr id="54302" name="Group 418"/>
            <p:cNvGrpSpPr>
              <a:grpSpLocks/>
            </p:cNvGrpSpPr>
            <p:nvPr/>
          </p:nvGrpSpPr>
          <p:grpSpPr bwMode="auto">
            <a:xfrm>
              <a:off x="2802900" y="6364863"/>
              <a:ext cx="334602" cy="605482"/>
              <a:chOff x="203421" y="5808116"/>
              <a:chExt cx="415712" cy="711201"/>
            </a:xfrm>
          </p:grpSpPr>
          <p:pic>
            <p:nvPicPr>
              <p:cNvPr id="54303" name="Picture 75" descr="Server 1.png"/>
              <p:cNvPicPr>
                <a:picLocks noChangeAspect="1"/>
              </p:cNvPicPr>
              <p:nvPr/>
            </p:nvPicPr>
            <p:blipFill>
              <a:blip r:embed="rId10" cstate="print"/>
              <a:srcRect/>
              <a:stretch>
                <a:fillRect/>
              </a:stretch>
            </p:blipFill>
            <p:spPr bwMode="auto">
              <a:xfrm>
                <a:off x="203421" y="5808116"/>
                <a:ext cx="415712" cy="711201"/>
              </a:xfrm>
              <a:prstGeom prst="rect">
                <a:avLst/>
              </a:prstGeom>
              <a:noFill/>
              <a:ln w="9525">
                <a:noFill/>
                <a:miter lim="800000"/>
                <a:headEnd/>
                <a:tailEnd/>
              </a:ln>
            </p:spPr>
          </p:pic>
          <p:sp>
            <p:nvSpPr>
              <p:cNvPr id="54304" name="TextBox 1350"/>
              <p:cNvSpPr txBox="1">
                <a:spLocks noChangeArrowheads="1"/>
              </p:cNvSpPr>
              <p:nvPr/>
            </p:nvSpPr>
            <p:spPr bwMode="auto">
              <a:xfrm>
                <a:off x="223960" y="6025692"/>
                <a:ext cx="374633" cy="250057"/>
              </a:xfrm>
              <a:prstGeom prst="rect">
                <a:avLst/>
              </a:prstGeom>
              <a:noFill/>
              <a:ln w="9525">
                <a:noFill/>
                <a:miter lim="800000"/>
                <a:headEnd/>
                <a:tailEnd/>
              </a:ln>
            </p:spPr>
            <p:txBody>
              <a:bodyPr wrap="none" anchor="b"/>
              <a:lstStyle/>
              <a:p>
                <a:pPr algn="ctr"/>
                <a:r>
                  <a:rPr lang="en-US" sz="1000" b="1">
                    <a:solidFill>
                      <a:srgbClr val="333333"/>
                    </a:solidFill>
                  </a:rPr>
                  <a:t>VM1</a:t>
                </a: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03"/>
                                        </p:tgtEl>
                                        <p:attrNameLst>
                                          <p:attrName>style.visibility</p:attrName>
                                        </p:attrNameLst>
                                      </p:cBhvr>
                                      <p:to>
                                        <p:strVal val="visible"/>
                                      </p:to>
                                    </p:set>
                                    <p:animEffect transition="in" filter="fade">
                                      <p:cBhvr>
                                        <p:cTn id="12" dur="1000"/>
                                        <p:tgtEl>
                                          <p:spTgt spid="303"/>
                                        </p:tgtEl>
                                      </p:cBhvr>
                                    </p:animEffect>
                                    <p:anim calcmode="lin" valueType="num">
                                      <p:cBhvr>
                                        <p:cTn id="13" dur="1000" fill="hold"/>
                                        <p:tgtEl>
                                          <p:spTgt spid="303"/>
                                        </p:tgtEl>
                                        <p:attrNameLst>
                                          <p:attrName>ppt_x</p:attrName>
                                        </p:attrNameLst>
                                      </p:cBhvr>
                                      <p:tavLst>
                                        <p:tav tm="0">
                                          <p:val>
                                            <p:strVal val="#ppt_x"/>
                                          </p:val>
                                        </p:tav>
                                        <p:tav tm="100000">
                                          <p:val>
                                            <p:strVal val="#ppt_x"/>
                                          </p:val>
                                        </p:tav>
                                      </p:tavLst>
                                    </p:anim>
                                    <p:anim calcmode="lin" valueType="num">
                                      <p:cBhvr>
                                        <p:cTn id="14" dur="1000" fill="hold"/>
                                        <p:tgtEl>
                                          <p:spTgt spid="30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22"/>
                                        </p:tgtEl>
                                        <p:attrNameLst>
                                          <p:attrName>style.visibility</p:attrName>
                                        </p:attrNameLst>
                                      </p:cBhvr>
                                      <p:to>
                                        <p:strVal val="visible"/>
                                      </p:to>
                                    </p:set>
                                    <p:animEffect transition="in" filter="fade">
                                      <p:cBhvr>
                                        <p:cTn id="17" dur="1000"/>
                                        <p:tgtEl>
                                          <p:spTgt spid="322"/>
                                        </p:tgtEl>
                                      </p:cBhvr>
                                    </p:animEffect>
                                    <p:anim calcmode="lin" valueType="num">
                                      <p:cBhvr>
                                        <p:cTn id="18" dur="1000" fill="hold"/>
                                        <p:tgtEl>
                                          <p:spTgt spid="322"/>
                                        </p:tgtEl>
                                        <p:attrNameLst>
                                          <p:attrName>ppt_x</p:attrName>
                                        </p:attrNameLst>
                                      </p:cBhvr>
                                      <p:tavLst>
                                        <p:tav tm="0">
                                          <p:val>
                                            <p:strVal val="#ppt_x"/>
                                          </p:val>
                                        </p:tav>
                                        <p:tav tm="100000">
                                          <p:val>
                                            <p:strVal val="#ppt_x"/>
                                          </p:val>
                                        </p:tav>
                                      </p:tavLst>
                                    </p:anim>
                                    <p:anim calcmode="lin" valueType="num">
                                      <p:cBhvr>
                                        <p:cTn id="19" dur="1000" fill="hold"/>
                                        <p:tgtEl>
                                          <p:spTgt spid="322"/>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4"/>
                                        </p:tgtEl>
                                        <p:attrNameLst>
                                          <p:attrName>style.visibility</p:attrName>
                                        </p:attrNameLst>
                                      </p:cBhvr>
                                      <p:to>
                                        <p:strVal val="visible"/>
                                      </p:to>
                                    </p:set>
                                    <p:animEffect transition="in" filter="fade">
                                      <p:cBhvr>
                                        <p:cTn id="22" dur="1000"/>
                                        <p:tgtEl>
                                          <p:spTgt spid="304"/>
                                        </p:tgtEl>
                                      </p:cBhvr>
                                    </p:animEffect>
                                    <p:anim calcmode="lin" valueType="num">
                                      <p:cBhvr>
                                        <p:cTn id="23" dur="1000" fill="hold"/>
                                        <p:tgtEl>
                                          <p:spTgt spid="304"/>
                                        </p:tgtEl>
                                        <p:attrNameLst>
                                          <p:attrName>ppt_x</p:attrName>
                                        </p:attrNameLst>
                                      </p:cBhvr>
                                      <p:tavLst>
                                        <p:tav tm="0">
                                          <p:val>
                                            <p:strVal val="#ppt_x"/>
                                          </p:val>
                                        </p:tav>
                                        <p:tav tm="100000">
                                          <p:val>
                                            <p:strVal val="#ppt_x"/>
                                          </p:val>
                                        </p:tav>
                                      </p:tavLst>
                                    </p:anim>
                                    <p:anim calcmode="lin" valueType="num">
                                      <p:cBhvr>
                                        <p:cTn id="24" dur="1000" fill="hold"/>
                                        <p:tgtEl>
                                          <p:spTgt spid="304"/>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anim calcmode="lin" valueType="num">
                                      <p:cBhvr>
                                        <p:cTn id="28" dur="1000" fill="hold"/>
                                        <p:tgtEl>
                                          <p:spTgt spid="3"/>
                                        </p:tgtEl>
                                        <p:attrNameLst>
                                          <p:attrName>ppt_x</p:attrName>
                                        </p:attrNameLst>
                                      </p:cBhvr>
                                      <p:tavLst>
                                        <p:tav tm="0">
                                          <p:val>
                                            <p:strVal val="#ppt_x"/>
                                          </p:val>
                                        </p:tav>
                                        <p:tav tm="100000">
                                          <p:val>
                                            <p:strVal val="#ppt_x"/>
                                          </p:val>
                                        </p:tav>
                                      </p:tavLst>
                                    </p:anim>
                                    <p:anim calcmode="lin" valueType="num">
                                      <p:cBhvr>
                                        <p:cTn id="29" dur="1000" fill="hold"/>
                                        <p:tgtEl>
                                          <p:spTgt spid="3"/>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302"/>
                                        </p:tgtEl>
                                        <p:attrNameLst>
                                          <p:attrName>style.visibility</p:attrName>
                                        </p:attrNameLst>
                                      </p:cBhvr>
                                      <p:to>
                                        <p:strVal val="visible"/>
                                      </p:to>
                                    </p:set>
                                    <p:animEffect transition="in" filter="fade">
                                      <p:cBhvr>
                                        <p:cTn id="39" dur="1000"/>
                                        <p:tgtEl>
                                          <p:spTgt spid="302"/>
                                        </p:tgtEl>
                                      </p:cBhvr>
                                    </p:animEffect>
                                    <p:anim calcmode="lin" valueType="num">
                                      <p:cBhvr>
                                        <p:cTn id="40" dur="1000" fill="hold"/>
                                        <p:tgtEl>
                                          <p:spTgt spid="302"/>
                                        </p:tgtEl>
                                        <p:attrNameLst>
                                          <p:attrName>ppt_x</p:attrName>
                                        </p:attrNameLst>
                                      </p:cBhvr>
                                      <p:tavLst>
                                        <p:tav tm="0">
                                          <p:val>
                                            <p:strVal val="#ppt_x"/>
                                          </p:val>
                                        </p:tav>
                                        <p:tav tm="100000">
                                          <p:val>
                                            <p:strVal val="#ppt_x"/>
                                          </p:val>
                                        </p:tav>
                                      </p:tavLst>
                                    </p:anim>
                                    <p:anim calcmode="lin" valueType="num">
                                      <p:cBhvr>
                                        <p:cTn id="41" dur="1000" fill="hold"/>
                                        <p:tgtEl>
                                          <p:spTgt spid="30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305"/>
                                        </p:tgtEl>
                                        <p:attrNameLst>
                                          <p:attrName>style.visibility</p:attrName>
                                        </p:attrNameLst>
                                      </p:cBhvr>
                                      <p:to>
                                        <p:strVal val="visible"/>
                                      </p:to>
                                    </p:set>
                                    <p:animEffect transition="in" filter="fade">
                                      <p:cBhvr>
                                        <p:cTn id="44" dur="1000"/>
                                        <p:tgtEl>
                                          <p:spTgt spid="305"/>
                                        </p:tgtEl>
                                      </p:cBhvr>
                                    </p:animEffect>
                                    <p:anim calcmode="lin" valueType="num">
                                      <p:cBhvr>
                                        <p:cTn id="45" dur="1000" fill="hold"/>
                                        <p:tgtEl>
                                          <p:spTgt spid="305"/>
                                        </p:tgtEl>
                                        <p:attrNameLst>
                                          <p:attrName>ppt_x</p:attrName>
                                        </p:attrNameLst>
                                      </p:cBhvr>
                                      <p:tavLst>
                                        <p:tav tm="0">
                                          <p:val>
                                            <p:strVal val="#ppt_x"/>
                                          </p:val>
                                        </p:tav>
                                        <p:tav tm="100000">
                                          <p:val>
                                            <p:strVal val="#ppt_x"/>
                                          </p:val>
                                        </p:tav>
                                      </p:tavLst>
                                    </p:anim>
                                    <p:anim calcmode="lin" valueType="num">
                                      <p:cBhvr>
                                        <p:cTn id="46" dur="1000" fill="hold"/>
                                        <p:tgtEl>
                                          <p:spTgt spid="305"/>
                                        </p:tgtEl>
                                        <p:attrNameLst>
                                          <p:attrName>ppt_y</p:attrName>
                                        </p:attrNameLst>
                                      </p:cBhvr>
                                      <p:tavLst>
                                        <p:tav tm="0">
                                          <p:val>
                                            <p:strVal val="#ppt_y-.1"/>
                                          </p:val>
                                        </p:tav>
                                        <p:tav tm="100000">
                                          <p:val>
                                            <p:strVal val="#ppt_y"/>
                                          </p:val>
                                        </p:tav>
                                      </p:tavLst>
                                    </p:anim>
                                  </p:childTnLst>
                                </p:cTn>
                              </p:par>
                              <p:par>
                                <p:cTn id="47" presetID="47" presetClass="entr" presetSubtype="0" fill="hold" nodeType="with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par>
                                <p:cTn id="52" presetID="47" presetClass="entr" presetSubtype="0" fill="hold" nodeType="with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fade">
                                      <p:cBhvr>
                                        <p:cTn id="54" dur="1000"/>
                                        <p:tgtEl>
                                          <p:spTgt spid="6"/>
                                        </p:tgtEl>
                                      </p:cBhvr>
                                    </p:animEffect>
                                    <p:anim calcmode="lin" valueType="num">
                                      <p:cBhvr>
                                        <p:cTn id="55" dur="1000" fill="hold"/>
                                        <p:tgtEl>
                                          <p:spTgt spid="6"/>
                                        </p:tgtEl>
                                        <p:attrNameLst>
                                          <p:attrName>ppt_x</p:attrName>
                                        </p:attrNameLst>
                                      </p:cBhvr>
                                      <p:tavLst>
                                        <p:tav tm="0">
                                          <p:val>
                                            <p:strVal val="#ppt_x"/>
                                          </p:val>
                                        </p:tav>
                                        <p:tav tm="100000">
                                          <p:val>
                                            <p:strVal val="#ppt_x"/>
                                          </p:val>
                                        </p:tav>
                                      </p:tavLst>
                                    </p:anim>
                                    <p:anim calcmode="lin" valueType="num">
                                      <p:cBhvr>
                                        <p:cTn id="56" dur="1000" fill="hold"/>
                                        <p:tgtEl>
                                          <p:spTgt spid="6"/>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1000"/>
                                        <p:tgtEl>
                                          <p:spTgt spid="7"/>
                                        </p:tgtEl>
                                      </p:cBhvr>
                                    </p:animEffect>
                                    <p:anim calcmode="lin" valueType="num">
                                      <p:cBhvr>
                                        <p:cTn id="60" dur="1000" fill="hold"/>
                                        <p:tgtEl>
                                          <p:spTgt spid="7"/>
                                        </p:tgtEl>
                                        <p:attrNameLst>
                                          <p:attrName>ppt_x</p:attrName>
                                        </p:attrNameLst>
                                      </p:cBhvr>
                                      <p:tavLst>
                                        <p:tav tm="0">
                                          <p:val>
                                            <p:strVal val="#ppt_x"/>
                                          </p:val>
                                        </p:tav>
                                        <p:tav tm="100000">
                                          <p:val>
                                            <p:strVal val="#ppt_x"/>
                                          </p:val>
                                        </p:tav>
                                      </p:tavLst>
                                    </p:anim>
                                    <p:anim calcmode="lin" valueType="num">
                                      <p:cBhvr>
                                        <p:cTn id="61" dur="1000" fill="hold"/>
                                        <p:tgtEl>
                                          <p:spTgt spid="7"/>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323"/>
                                        </p:tgtEl>
                                        <p:attrNameLst>
                                          <p:attrName>style.visibility</p:attrName>
                                        </p:attrNameLst>
                                      </p:cBhvr>
                                      <p:to>
                                        <p:strVal val="visible"/>
                                      </p:to>
                                    </p:set>
                                    <p:animEffect transition="in" filter="fade">
                                      <p:cBhvr>
                                        <p:cTn id="64" dur="1000"/>
                                        <p:tgtEl>
                                          <p:spTgt spid="323"/>
                                        </p:tgtEl>
                                      </p:cBhvr>
                                    </p:animEffect>
                                    <p:anim calcmode="lin" valueType="num">
                                      <p:cBhvr>
                                        <p:cTn id="65" dur="1000" fill="hold"/>
                                        <p:tgtEl>
                                          <p:spTgt spid="323"/>
                                        </p:tgtEl>
                                        <p:attrNameLst>
                                          <p:attrName>ppt_x</p:attrName>
                                        </p:attrNameLst>
                                      </p:cBhvr>
                                      <p:tavLst>
                                        <p:tav tm="0">
                                          <p:val>
                                            <p:strVal val="#ppt_x"/>
                                          </p:val>
                                        </p:tav>
                                        <p:tav tm="100000">
                                          <p:val>
                                            <p:strVal val="#ppt_x"/>
                                          </p:val>
                                        </p:tav>
                                      </p:tavLst>
                                    </p:anim>
                                    <p:anim calcmode="lin" valueType="num">
                                      <p:cBhvr>
                                        <p:cTn id="66" dur="1000" fill="hold"/>
                                        <p:tgtEl>
                                          <p:spTgt spid="3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 grpId="0" animBg="1"/>
      <p:bldP spid="322" grpId="0" animBg="1"/>
      <p:bldP spid="304" grpId="0"/>
      <p:bldP spid="30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dirty="0"/>
              <a:t>The evolution of Server Virtualization</a:t>
            </a:r>
          </a:p>
        </p:txBody>
      </p:sp>
      <p:grpSp>
        <p:nvGrpSpPr>
          <p:cNvPr id="3" name="Group 26"/>
          <p:cNvGrpSpPr>
            <a:grpSpLocks/>
          </p:cNvGrpSpPr>
          <p:nvPr/>
        </p:nvGrpSpPr>
        <p:grpSpPr bwMode="auto">
          <a:xfrm>
            <a:off x="457200" y="1143000"/>
            <a:ext cx="3962400" cy="4953000"/>
            <a:chOff x="457200" y="1143000"/>
            <a:chExt cx="3962400" cy="4953000"/>
          </a:xfrm>
        </p:grpSpPr>
        <p:sp>
          <p:nvSpPr>
            <p:cNvPr id="9" name="Rectangle 8"/>
            <p:cNvSpPr/>
            <p:nvPr/>
          </p:nvSpPr>
          <p:spPr>
            <a:xfrm>
              <a:off x="457200" y="1143000"/>
              <a:ext cx="3962400" cy="4953000"/>
            </a:xfrm>
            <a:prstGeom prst="rect">
              <a:avLst/>
            </a:prstGeom>
            <a:solidFill>
              <a:schemeClr val="accent5">
                <a:lumMod val="40000"/>
                <a:lumOff val="60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25" name="Rectangle 24"/>
            <p:cNvSpPr/>
            <p:nvPr/>
          </p:nvSpPr>
          <p:spPr>
            <a:xfrm>
              <a:off x="533400" y="2590800"/>
              <a:ext cx="3810000" cy="2819400"/>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10"/>
            <p:cNvSpPr/>
            <p:nvPr/>
          </p:nvSpPr>
          <p:spPr>
            <a:xfrm>
              <a:off x="533400" y="1220788"/>
              <a:ext cx="3810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TextBox 11"/>
            <p:cNvSpPr txBox="1"/>
            <p:nvPr/>
          </p:nvSpPr>
          <p:spPr>
            <a:xfrm>
              <a:off x="1143000" y="1333500"/>
              <a:ext cx="2590800" cy="830997"/>
            </a:xfrm>
            <a:prstGeom prst="rect">
              <a:avLst/>
            </a:prstGeom>
            <a:noFill/>
            <a:effectLst>
              <a:reflection blurRad="6350" stA="52000" endA="300" endPos="35000" dir="5400000" sy="-100000" algn="bl" rotWithShape="0"/>
            </a:effectLst>
          </p:spPr>
          <p:txBody>
            <a:bodyPr>
              <a:spAutoFit/>
            </a:bodyPr>
            <a:lstStyle/>
            <a:p>
              <a:pPr algn="ctr">
                <a:defRPr/>
              </a:pPr>
              <a:r>
                <a:rPr lang="en-US" sz="2400" b="1" dirty="0">
                  <a:effectLst>
                    <a:reflection blurRad="6350" stA="55000" endA="300" endPos="45500" dir="5400000" sy="-100000" algn="bl" rotWithShape="0"/>
                  </a:effectLst>
                </a:rPr>
                <a:t>PHASE 1 </a:t>
              </a:r>
              <a:r>
                <a:rPr lang="en-US" sz="2000" dirty="0">
                  <a:effectLst>
                    <a:reflection blurRad="6350" stA="55000" endA="300" endPos="45500" dir="5400000" sy="-100000" algn="bl" rotWithShape="0"/>
                  </a:effectLst>
                </a:rPr>
                <a:t>PAST</a:t>
              </a:r>
              <a:endParaRPr lang="en-US" sz="2400" dirty="0">
                <a:effectLst>
                  <a:reflection blurRad="6350" stA="55000" endA="300" endPos="45500" dir="5400000" sy="-100000" algn="bl" rotWithShape="0"/>
                </a:effectLst>
              </a:endParaRPr>
            </a:p>
            <a:p>
              <a:pPr algn="ctr">
                <a:defRPr/>
              </a:pPr>
              <a:endParaRPr lang="en-US" sz="2400" b="1" dirty="0">
                <a:effectLst>
                  <a:reflection blurRad="6350" stA="55000" endA="300" endPos="45500" dir="5400000" sy="-100000" algn="bl" rotWithShape="0"/>
                </a:effectLst>
              </a:endParaRPr>
            </a:p>
          </p:txBody>
        </p:sp>
        <p:sp>
          <p:nvSpPr>
            <p:cNvPr id="20498" name="TextBox 14"/>
            <p:cNvSpPr txBox="1">
              <a:spLocks noChangeArrowheads="1"/>
            </p:cNvSpPr>
            <p:nvPr/>
          </p:nvSpPr>
          <p:spPr bwMode="auto">
            <a:xfrm>
              <a:off x="876300" y="2057400"/>
              <a:ext cx="3124200" cy="369332"/>
            </a:xfrm>
            <a:prstGeom prst="rect">
              <a:avLst/>
            </a:prstGeom>
            <a:noFill/>
            <a:ln w="9525">
              <a:noFill/>
              <a:miter lim="800000"/>
              <a:headEnd/>
              <a:tailEnd/>
            </a:ln>
          </p:spPr>
          <p:txBody>
            <a:bodyPr>
              <a:spAutoFit/>
            </a:bodyPr>
            <a:lstStyle/>
            <a:p>
              <a:pPr algn="ctr"/>
              <a:r>
                <a:rPr lang="en-US" dirty="0"/>
                <a:t>Server Consolidation</a:t>
              </a:r>
            </a:p>
          </p:txBody>
        </p:sp>
        <p:sp>
          <p:nvSpPr>
            <p:cNvPr id="20499" name="TextBox 15"/>
            <p:cNvSpPr txBox="1">
              <a:spLocks noChangeArrowheads="1"/>
            </p:cNvSpPr>
            <p:nvPr/>
          </p:nvSpPr>
          <p:spPr bwMode="auto">
            <a:xfrm>
              <a:off x="609600" y="2743200"/>
              <a:ext cx="3657600" cy="646331"/>
            </a:xfrm>
            <a:prstGeom prst="rect">
              <a:avLst/>
            </a:prstGeom>
            <a:noFill/>
            <a:ln w="9525">
              <a:noFill/>
              <a:miter lim="800000"/>
              <a:headEnd/>
              <a:tailEnd/>
            </a:ln>
          </p:spPr>
          <p:txBody>
            <a:bodyPr>
              <a:spAutoFit/>
            </a:bodyPr>
            <a:lstStyle/>
            <a:p>
              <a:r>
                <a:rPr lang="en-US" dirty="0"/>
                <a:t>Guiding Principle: Improve utilization of physical resources</a:t>
              </a:r>
            </a:p>
          </p:txBody>
        </p:sp>
        <p:sp>
          <p:nvSpPr>
            <p:cNvPr id="18" name="TextBox 17"/>
            <p:cNvSpPr txBox="1"/>
            <p:nvPr/>
          </p:nvSpPr>
          <p:spPr>
            <a:xfrm>
              <a:off x="609600" y="3581400"/>
              <a:ext cx="3810000" cy="1200329"/>
            </a:xfrm>
            <a:prstGeom prst="rect">
              <a:avLst/>
            </a:prstGeom>
            <a:noFill/>
          </p:spPr>
          <p:txBody>
            <a:bodyPr>
              <a:spAutoFit/>
            </a:bodyPr>
            <a:lstStyle/>
            <a:p>
              <a:pPr>
                <a:defRPr/>
              </a:pPr>
              <a:r>
                <a:rPr lang="en-US" b="1" dirty="0"/>
                <a:t>Driver: </a:t>
              </a:r>
            </a:p>
            <a:p>
              <a:pPr marL="171450" indent="-171450">
                <a:buFont typeface="Wingdings" pitchFamily="2" charset="2"/>
                <a:buChar char="§"/>
                <a:defRPr/>
              </a:pPr>
              <a:r>
                <a:rPr lang="en-US" dirty="0" smtClean="0"/>
                <a:t>Power </a:t>
              </a:r>
              <a:r>
                <a:rPr lang="en-US" dirty="0"/>
                <a:t>and space</a:t>
              </a:r>
            </a:p>
            <a:p>
              <a:pPr marL="171450" indent="-171450">
                <a:buFont typeface="Wingdings" pitchFamily="2" charset="2"/>
                <a:buChar char="§"/>
                <a:defRPr/>
              </a:pPr>
              <a:r>
                <a:rPr lang="en-US" dirty="0"/>
                <a:t>Improvements in server </a:t>
              </a:r>
              <a:r>
                <a:rPr lang="en-US" dirty="0" smtClean="0"/>
                <a:t>utilization</a:t>
              </a:r>
            </a:p>
            <a:p>
              <a:pPr marL="171450" indent="-171450">
                <a:buFont typeface="Wingdings" pitchFamily="2" charset="2"/>
                <a:buChar char="§"/>
                <a:defRPr/>
              </a:pPr>
              <a:r>
                <a:rPr lang="en-US" dirty="0" smtClean="0"/>
                <a:t>Savings</a:t>
              </a:r>
              <a:endParaRPr lang="en-US" dirty="0"/>
            </a:p>
          </p:txBody>
        </p:sp>
      </p:grpSp>
      <p:sp>
        <p:nvSpPr>
          <p:cNvPr id="19" name="TextBox 18"/>
          <p:cNvSpPr txBox="1">
            <a:spLocks noChangeArrowheads="1"/>
          </p:cNvSpPr>
          <p:nvPr/>
        </p:nvSpPr>
        <p:spPr bwMode="auto">
          <a:xfrm>
            <a:off x="609600" y="5497513"/>
            <a:ext cx="3657600" cy="461962"/>
          </a:xfrm>
          <a:prstGeom prst="rect">
            <a:avLst/>
          </a:prstGeom>
          <a:noFill/>
          <a:ln w="9525">
            <a:noFill/>
            <a:miter lim="800000"/>
            <a:headEnd/>
            <a:tailEnd/>
          </a:ln>
        </p:spPr>
        <p:txBody>
          <a:bodyPr>
            <a:spAutoFit/>
          </a:bodyPr>
          <a:lstStyle/>
          <a:p>
            <a:pPr algn="ctr"/>
            <a:r>
              <a:rPr lang="en-US" sz="2400" b="1" dirty="0">
                <a:solidFill>
                  <a:srgbClr val="2F5376"/>
                </a:solidFill>
              </a:rPr>
              <a:t>Network had no role</a:t>
            </a:r>
          </a:p>
        </p:txBody>
      </p:sp>
      <p:grpSp>
        <p:nvGrpSpPr>
          <p:cNvPr id="4" name="Group 27"/>
          <p:cNvGrpSpPr>
            <a:grpSpLocks/>
          </p:cNvGrpSpPr>
          <p:nvPr/>
        </p:nvGrpSpPr>
        <p:grpSpPr bwMode="auto">
          <a:xfrm>
            <a:off x="4695825" y="1143000"/>
            <a:ext cx="3990975" cy="4953000"/>
            <a:chOff x="4695825" y="1143000"/>
            <a:chExt cx="3990975" cy="4953000"/>
          </a:xfrm>
        </p:grpSpPr>
        <p:sp>
          <p:nvSpPr>
            <p:cNvPr id="10" name="Rectangle 9"/>
            <p:cNvSpPr/>
            <p:nvPr/>
          </p:nvSpPr>
          <p:spPr>
            <a:xfrm>
              <a:off x="4695825" y="1143000"/>
              <a:ext cx="3962400" cy="4953000"/>
            </a:xfrm>
            <a:prstGeom prst="rect">
              <a:avLst/>
            </a:prstGeom>
            <a:solidFill>
              <a:schemeClr val="accent5">
                <a:lumMod val="40000"/>
                <a:lumOff val="60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26" name="Rectangle 25"/>
            <p:cNvSpPr/>
            <p:nvPr/>
          </p:nvSpPr>
          <p:spPr>
            <a:xfrm>
              <a:off x="4772025" y="2590800"/>
              <a:ext cx="3810000" cy="2819400"/>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 name="Rectangle 12"/>
            <p:cNvSpPr/>
            <p:nvPr/>
          </p:nvSpPr>
          <p:spPr>
            <a:xfrm>
              <a:off x="4772025" y="1220788"/>
              <a:ext cx="3810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 name="TextBox 19"/>
            <p:cNvSpPr txBox="1"/>
            <p:nvPr/>
          </p:nvSpPr>
          <p:spPr>
            <a:xfrm>
              <a:off x="4819650" y="1333500"/>
              <a:ext cx="3714750" cy="830997"/>
            </a:xfrm>
            <a:prstGeom prst="rect">
              <a:avLst/>
            </a:prstGeom>
            <a:noFill/>
            <a:effectLst>
              <a:reflection blurRad="6350" stA="52000" endA="300" endPos="35000" dir="5400000" sy="-100000" algn="bl" rotWithShape="0"/>
            </a:effectLst>
          </p:spPr>
          <p:txBody>
            <a:bodyPr>
              <a:spAutoFit/>
            </a:bodyPr>
            <a:lstStyle/>
            <a:p>
              <a:pPr algn="ctr">
                <a:defRPr/>
              </a:pPr>
              <a:r>
                <a:rPr lang="en-US" sz="2400" b="1" dirty="0">
                  <a:effectLst>
                    <a:reflection blurRad="6350" stA="55000" endA="300" endPos="45500" dir="5400000" sy="-100000" algn="bl" rotWithShape="0"/>
                  </a:effectLst>
                </a:rPr>
                <a:t>PHASE 2 </a:t>
              </a:r>
              <a:r>
                <a:rPr lang="en-US" sz="2000" dirty="0">
                  <a:effectLst>
                    <a:reflection blurRad="6350" stA="55000" endA="300" endPos="45500" dir="5400000" sy="-100000" algn="bl" rotWithShape="0"/>
                  </a:effectLst>
                </a:rPr>
                <a:t>FUTURE</a:t>
              </a:r>
              <a:endParaRPr lang="en-US" sz="2400" dirty="0">
                <a:effectLst>
                  <a:reflection blurRad="6350" stA="55000" endA="300" endPos="45500" dir="5400000" sy="-100000" algn="bl" rotWithShape="0"/>
                </a:effectLst>
              </a:endParaRPr>
            </a:p>
            <a:p>
              <a:pPr algn="ctr">
                <a:defRPr/>
              </a:pPr>
              <a:endParaRPr lang="en-US" sz="2400" b="1" dirty="0">
                <a:effectLst>
                  <a:reflection blurRad="6350" stA="55000" endA="300" endPos="45500" dir="5400000" sy="-100000" algn="bl" rotWithShape="0"/>
                </a:effectLst>
              </a:endParaRPr>
            </a:p>
          </p:txBody>
        </p:sp>
        <p:sp>
          <p:nvSpPr>
            <p:cNvPr id="20491" name="TextBox 20"/>
            <p:cNvSpPr txBox="1">
              <a:spLocks noChangeArrowheads="1"/>
            </p:cNvSpPr>
            <p:nvPr/>
          </p:nvSpPr>
          <p:spPr bwMode="auto">
            <a:xfrm>
              <a:off x="5114925" y="2057400"/>
              <a:ext cx="3124200" cy="369332"/>
            </a:xfrm>
            <a:prstGeom prst="rect">
              <a:avLst/>
            </a:prstGeom>
            <a:noFill/>
            <a:ln w="9525">
              <a:noFill/>
              <a:miter lim="800000"/>
              <a:headEnd/>
              <a:tailEnd/>
            </a:ln>
          </p:spPr>
          <p:txBody>
            <a:bodyPr>
              <a:spAutoFit/>
            </a:bodyPr>
            <a:lstStyle/>
            <a:p>
              <a:pPr algn="ctr"/>
              <a:r>
                <a:rPr lang="en-US" dirty="0"/>
                <a:t>Business Agility</a:t>
              </a:r>
            </a:p>
          </p:txBody>
        </p:sp>
        <p:sp>
          <p:nvSpPr>
            <p:cNvPr id="20492" name="TextBox 21"/>
            <p:cNvSpPr txBox="1">
              <a:spLocks noChangeArrowheads="1"/>
            </p:cNvSpPr>
            <p:nvPr/>
          </p:nvSpPr>
          <p:spPr bwMode="auto">
            <a:xfrm>
              <a:off x="4848225" y="2743200"/>
              <a:ext cx="3657600" cy="646331"/>
            </a:xfrm>
            <a:prstGeom prst="rect">
              <a:avLst/>
            </a:prstGeom>
            <a:noFill/>
            <a:ln w="9525">
              <a:noFill/>
              <a:miter lim="800000"/>
              <a:headEnd/>
              <a:tailEnd/>
            </a:ln>
          </p:spPr>
          <p:txBody>
            <a:bodyPr>
              <a:spAutoFit/>
            </a:bodyPr>
            <a:lstStyle/>
            <a:p>
              <a:r>
                <a:rPr lang="en-US" dirty="0"/>
                <a:t>Guiding Principle: : Improve utilization of a </a:t>
              </a:r>
              <a:r>
                <a:rPr lang="en-US" b="1" dirty="0"/>
                <a:t>pool of </a:t>
              </a:r>
              <a:r>
                <a:rPr lang="en-US" dirty="0"/>
                <a:t>resources</a:t>
              </a:r>
            </a:p>
          </p:txBody>
        </p:sp>
        <p:sp>
          <p:nvSpPr>
            <p:cNvPr id="23" name="TextBox 22"/>
            <p:cNvSpPr txBox="1"/>
            <p:nvPr/>
          </p:nvSpPr>
          <p:spPr>
            <a:xfrm>
              <a:off x="4848225" y="3581400"/>
              <a:ext cx="3838575" cy="1477963"/>
            </a:xfrm>
            <a:prstGeom prst="rect">
              <a:avLst/>
            </a:prstGeom>
            <a:noFill/>
          </p:spPr>
          <p:txBody>
            <a:bodyPr>
              <a:spAutoFit/>
            </a:bodyPr>
            <a:lstStyle/>
            <a:p>
              <a:pPr>
                <a:defRPr/>
              </a:pPr>
              <a:r>
                <a:rPr lang="en-US" b="1" dirty="0"/>
                <a:t>Driver: </a:t>
              </a:r>
            </a:p>
            <a:p>
              <a:pPr marL="171450" indent="-171450">
                <a:buFont typeface="Wingdings" pitchFamily="2" charset="2"/>
                <a:buChar char="§"/>
                <a:defRPr/>
              </a:pPr>
              <a:r>
                <a:rPr lang="en-US" dirty="0"/>
                <a:t>Adapt quickly to new demands </a:t>
              </a:r>
            </a:p>
            <a:p>
              <a:pPr marL="171450" indent="-171450">
                <a:buFont typeface="Wingdings" pitchFamily="2" charset="2"/>
                <a:buChar char="§"/>
                <a:defRPr/>
              </a:pPr>
              <a:r>
                <a:rPr lang="en-US" dirty="0"/>
                <a:t>Heightened compliance &amp; security</a:t>
              </a:r>
            </a:p>
            <a:p>
              <a:pPr marL="171450" indent="-171450">
                <a:buFont typeface="Wingdings" pitchFamily="2" charset="2"/>
                <a:buChar char="§"/>
                <a:defRPr/>
              </a:pPr>
              <a:r>
                <a:rPr lang="en-US" dirty="0"/>
                <a:t>Better disaster management</a:t>
              </a:r>
            </a:p>
            <a:p>
              <a:pPr marL="171450" indent="-171450">
                <a:buFont typeface="Wingdings" pitchFamily="2" charset="2"/>
                <a:buChar char="§"/>
                <a:defRPr/>
              </a:pPr>
              <a:r>
                <a:rPr lang="en-US" dirty="0"/>
                <a:t>Cloud Based Computing Models</a:t>
              </a:r>
            </a:p>
          </p:txBody>
        </p:sp>
      </p:grpSp>
      <p:sp>
        <p:nvSpPr>
          <p:cNvPr id="24" name="TextBox 23"/>
          <p:cNvSpPr txBox="1">
            <a:spLocks noChangeArrowheads="1"/>
          </p:cNvSpPr>
          <p:nvPr/>
        </p:nvSpPr>
        <p:spPr bwMode="auto">
          <a:xfrm>
            <a:off x="4743450" y="5497513"/>
            <a:ext cx="3867150" cy="461962"/>
          </a:xfrm>
          <a:prstGeom prst="rect">
            <a:avLst/>
          </a:prstGeom>
          <a:noFill/>
          <a:ln w="9525">
            <a:noFill/>
            <a:miter lim="800000"/>
            <a:headEnd/>
            <a:tailEnd/>
          </a:ln>
        </p:spPr>
        <p:txBody>
          <a:bodyPr>
            <a:spAutoFit/>
          </a:bodyPr>
          <a:lstStyle/>
          <a:p>
            <a:pPr algn="ctr"/>
            <a:r>
              <a:rPr lang="en-US" sz="2400" b="1" dirty="0">
                <a:solidFill>
                  <a:srgbClr val="2F5376"/>
                </a:solidFill>
              </a:rPr>
              <a:t>Network has a huge role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03" name="TextBox 302"/>
          <p:cNvSpPr txBox="1"/>
          <p:nvPr/>
        </p:nvSpPr>
        <p:spPr>
          <a:xfrm>
            <a:off x="2921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t>Legacy networks restrict agility</a:t>
            </a:r>
            <a:endParaRPr i="1"/>
          </a:p>
        </p:txBody>
      </p:sp>
      <p:sp>
        <p:nvSpPr>
          <p:cNvPr id="375" name="Freeform 374"/>
          <p:cNvSpPr/>
          <p:nvPr/>
        </p:nvSpPr>
        <p:spPr>
          <a:xfrm>
            <a:off x="2685633" y="5140411"/>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1518" name="Group 398"/>
          <p:cNvGrpSpPr>
            <a:grpSpLocks/>
          </p:cNvGrpSpPr>
          <p:nvPr/>
        </p:nvGrpSpPr>
        <p:grpSpPr bwMode="auto">
          <a:xfrm>
            <a:off x="2667000" y="5057775"/>
            <a:ext cx="1122363" cy="1800225"/>
            <a:chOff x="-1394750" y="4742706"/>
            <a:chExt cx="1394750" cy="2115294"/>
          </a:xfrm>
        </p:grpSpPr>
        <p:sp>
          <p:nvSpPr>
            <p:cNvPr id="275" name="Trapezoid 274"/>
            <p:cNvSpPr/>
            <p:nvPr/>
          </p:nvSpPr>
          <p:spPr>
            <a:xfrm>
              <a:off x="-1394750" y="5503310"/>
              <a:ext cx="903606" cy="1202290"/>
            </a:xfrm>
            <a:prstGeom prst="trapezoid">
              <a:avLst>
                <a:gd name="adj" fmla="val 34360"/>
              </a:avLst>
            </a:pr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 name="Rectangle 275"/>
            <p:cNvSpPr/>
            <p:nvPr/>
          </p:nvSpPr>
          <p:spPr>
            <a:xfrm>
              <a:off x="-1371077" y="5104582"/>
              <a:ext cx="1371077" cy="1466156"/>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1791" name="Straight Connector 276"/>
            <p:cNvCxnSpPr>
              <a:cxnSpLocks noChangeShapeType="1"/>
            </p:cNvCxnSpPr>
            <p:nvPr/>
          </p:nvCxnSpPr>
          <p:spPr bwMode="auto">
            <a:xfrm rot="5400000">
              <a:off x="-1122881" y="5771081"/>
              <a:ext cx="874159" cy="0"/>
            </a:xfrm>
            <a:prstGeom prst="line">
              <a:avLst/>
            </a:prstGeom>
            <a:noFill/>
            <a:ln w="25400">
              <a:solidFill>
                <a:schemeClr val="folHlink"/>
              </a:solidFill>
              <a:round/>
              <a:headEnd/>
              <a:tailEnd/>
            </a:ln>
          </p:spPr>
        </p:cxnSp>
        <p:sp>
          <p:nvSpPr>
            <p:cNvPr id="21792" name="Freeform 280"/>
            <p:cNvSpPr>
              <a:spLocks/>
            </p:cNvSpPr>
            <p:nvPr/>
          </p:nvSpPr>
          <p:spPr bwMode="auto">
            <a:xfrm>
              <a:off x="-1116105"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21793" name="Group 142"/>
            <p:cNvGrpSpPr>
              <a:grpSpLocks/>
            </p:cNvGrpSpPr>
            <p:nvPr/>
          </p:nvGrpSpPr>
          <p:grpSpPr bwMode="auto">
            <a:xfrm>
              <a:off x="-871202" y="5808110"/>
              <a:ext cx="393259" cy="711200"/>
              <a:chOff x="4373117" y="3733800"/>
              <a:chExt cx="401638" cy="695325"/>
            </a:xfrm>
          </p:grpSpPr>
          <p:pic>
            <p:nvPicPr>
              <p:cNvPr id="21801"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180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VM2</a:t>
                </a:r>
              </a:p>
            </p:txBody>
          </p:sp>
        </p:grpSp>
        <p:grpSp>
          <p:nvGrpSpPr>
            <p:cNvPr id="21794" name="Group 142"/>
            <p:cNvGrpSpPr>
              <a:grpSpLocks/>
            </p:cNvGrpSpPr>
            <p:nvPr/>
          </p:nvGrpSpPr>
          <p:grpSpPr bwMode="auto">
            <a:xfrm>
              <a:off x="-444279" y="5808110"/>
              <a:ext cx="393259" cy="711200"/>
              <a:chOff x="4373117" y="3733800"/>
              <a:chExt cx="401638" cy="695325"/>
            </a:xfrm>
          </p:grpSpPr>
          <p:pic>
            <p:nvPicPr>
              <p:cNvPr id="21799"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180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VM3</a:t>
                </a:r>
              </a:p>
            </p:txBody>
          </p:sp>
        </p:grpSp>
        <p:sp>
          <p:nvSpPr>
            <p:cNvPr id="354" name="TextBox 353"/>
            <p:cNvSpPr txBox="1"/>
            <p:nvPr/>
          </p:nvSpPr>
          <p:spPr>
            <a:xfrm>
              <a:off x="-1296111" y="6596853"/>
              <a:ext cx="1219173" cy="261147"/>
            </a:xfrm>
            <a:prstGeom prst="rect">
              <a:avLst/>
            </a:prstGeom>
            <a:noFill/>
          </p:spPr>
          <p:txBody>
            <a:bodyPr>
              <a:spAutoFit/>
            </a:bodyPr>
            <a:lstStyle/>
            <a:p>
              <a:pPr algn="ctr">
                <a:defRPr/>
              </a:pPr>
              <a:r>
                <a:rPr lang="en-US" sz="1050" dirty="0"/>
                <a:t>SERVER 1</a:t>
              </a:r>
            </a:p>
          </p:txBody>
        </p:sp>
        <p:sp>
          <p:nvSpPr>
            <p:cNvPr id="21796" name="Freeform 372"/>
            <p:cNvSpPr>
              <a:spLocks/>
            </p:cNvSpPr>
            <p:nvPr/>
          </p:nvSpPr>
          <p:spPr bwMode="auto">
            <a:xfrm>
              <a:off x="-685800"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285"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913394" y="5182926"/>
              <a:ext cx="455711" cy="453278"/>
            </a:xfrm>
            <a:prstGeom prst="rect">
              <a:avLst/>
            </a:prstGeom>
            <a:noFill/>
            <a:effectLst>
              <a:outerShdw blurRad="63500" sx="102000" sy="102000" algn="ctr" rotWithShape="0">
                <a:prstClr val="black">
                  <a:alpha val="40000"/>
                </a:prstClr>
              </a:outerShdw>
            </a:effectLst>
          </p:spPr>
        </p:pic>
        <p:sp>
          <p:nvSpPr>
            <p:cNvPr id="286" name="Rectangle 108"/>
            <p:cNvSpPr>
              <a:spLocks noChangeArrowheads="1"/>
            </p:cNvSpPr>
            <p:nvPr/>
          </p:nvSpPr>
          <p:spPr bwMode="invGray">
            <a:xfrm>
              <a:off x="-883802" y="4742706"/>
              <a:ext cx="396526" cy="27793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400" dirty="0">
                  <a:solidFill>
                    <a:srgbClr val="FFFFFF"/>
                  </a:solidFill>
                </a:rPr>
                <a:t>NIC</a:t>
              </a:r>
            </a:p>
          </p:txBody>
        </p:sp>
      </p:grpSp>
      <p:sp>
        <p:nvSpPr>
          <p:cNvPr id="376" name="Freeform 375"/>
          <p:cNvSpPr/>
          <p:nvPr/>
        </p:nvSpPr>
        <p:spPr>
          <a:xfrm>
            <a:off x="5416742" y="5140411"/>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1522" name="Group 537"/>
          <p:cNvGrpSpPr>
            <a:grpSpLocks/>
          </p:cNvGrpSpPr>
          <p:nvPr/>
        </p:nvGrpSpPr>
        <p:grpSpPr bwMode="auto">
          <a:xfrm>
            <a:off x="2946400" y="2057400"/>
            <a:ext cx="3249613" cy="2854325"/>
            <a:chOff x="2743200" y="1365511"/>
            <a:chExt cx="6400800" cy="4810556"/>
          </a:xfrm>
        </p:grpSpPr>
        <p:sp>
          <p:nvSpPr>
            <p:cNvPr id="21569" name="Rectangle 238"/>
            <p:cNvSpPr>
              <a:spLocks noChangeArrowheads="1"/>
            </p:cNvSpPr>
            <p:nvPr/>
          </p:nvSpPr>
          <p:spPr bwMode="invGray">
            <a:xfrm>
              <a:off x="2743200" y="4804449"/>
              <a:ext cx="6400800" cy="1371600"/>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a:solidFill>
                  <a:srgbClr val="333333"/>
                </a:solidFill>
              </a:endParaRPr>
            </a:p>
          </p:txBody>
        </p:sp>
        <p:sp>
          <p:nvSpPr>
            <p:cNvPr id="21570" name="Rectangle 242"/>
            <p:cNvSpPr>
              <a:spLocks noChangeArrowheads="1"/>
            </p:cNvSpPr>
            <p:nvPr/>
          </p:nvSpPr>
          <p:spPr bwMode="invGray">
            <a:xfrm>
              <a:off x="2743200" y="1365511"/>
              <a:ext cx="6400800" cy="619539"/>
            </a:xfrm>
            <a:prstGeom prst="roundRect">
              <a:avLst>
                <a:gd name="adj" fmla="val 0"/>
              </a:avLst>
            </a:prstGeom>
            <a:solidFill>
              <a:srgbClr val="80A1B6">
                <a:alpha val="20000"/>
              </a:srgbClr>
            </a:solidFill>
            <a:ln w="28575" algn="ctr">
              <a:noFill/>
              <a:round/>
              <a:headEnd/>
              <a:tailEnd/>
            </a:ln>
          </p:spPr>
          <p:txBody>
            <a:bodyPr/>
            <a:lstStyle/>
            <a:p>
              <a:pPr>
                <a:lnSpc>
                  <a:spcPct val="90000"/>
                </a:lnSpc>
              </a:pPr>
              <a:endParaRPr lang="en-US">
                <a:solidFill>
                  <a:srgbClr val="333333"/>
                </a:solidFill>
              </a:endParaRPr>
            </a:p>
          </p:txBody>
        </p:sp>
        <p:sp>
          <p:nvSpPr>
            <p:cNvPr id="21571" name="Rectangle 241"/>
            <p:cNvSpPr>
              <a:spLocks noChangeArrowheads="1"/>
            </p:cNvSpPr>
            <p:nvPr/>
          </p:nvSpPr>
          <p:spPr bwMode="invGray">
            <a:xfrm>
              <a:off x="2743200" y="2061250"/>
              <a:ext cx="6400800" cy="1066800"/>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a:solidFill>
                  <a:srgbClr val="333333"/>
                </a:solidFill>
              </a:endParaRPr>
            </a:p>
          </p:txBody>
        </p:sp>
        <p:sp>
          <p:nvSpPr>
            <p:cNvPr id="21572" name="Rectangle 239"/>
            <p:cNvSpPr>
              <a:spLocks noChangeArrowheads="1"/>
            </p:cNvSpPr>
            <p:nvPr/>
          </p:nvSpPr>
          <p:spPr bwMode="invGray">
            <a:xfrm>
              <a:off x="2743200" y="3204249"/>
              <a:ext cx="6400800" cy="1524000"/>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a:solidFill>
                  <a:srgbClr val="333333"/>
                </a:solidFill>
              </a:endParaRPr>
            </a:p>
          </p:txBody>
        </p:sp>
        <p:sp>
          <p:nvSpPr>
            <p:cNvPr id="21573" name="Line 1410"/>
            <p:cNvSpPr>
              <a:spLocks noChangeShapeType="1"/>
            </p:cNvSpPr>
            <p:nvPr/>
          </p:nvSpPr>
          <p:spPr bwMode="auto">
            <a:xfrm>
              <a:off x="4470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1574" name="Freeform 191"/>
            <p:cNvSpPr>
              <a:spLocks/>
            </p:cNvSpPr>
            <p:nvPr/>
          </p:nvSpPr>
          <p:spPr bwMode="auto">
            <a:xfrm>
              <a:off x="3352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1575" name="Freeform 192"/>
            <p:cNvSpPr>
              <a:spLocks/>
            </p:cNvSpPr>
            <p:nvPr/>
          </p:nvSpPr>
          <p:spPr bwMode="auto">
            <a:xfrm>
              <a:off x="3429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1576" name="Freeform 193"/>
            <p:cNvSpPr>
              <a:spLocks/>
            </p:cNvSpPr>
            <p:nvPr/>
          </p:nvSpPr>
          <p:spPr bwMode="auto">
            <a:xfrm>
              <a:off x="4191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1577" name="Freeform 194"/>
            <p:cNvSpPr>
              <a:spLocks/>
            </p:cNvSpPr>
            <p:nvPr/>
          </p:nvSpPr>
          <p:spPr bwMode="auto">
            <a:xfrm>
              <a:off x="4953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1578" name="Freeform 195"/>
            <p:cNvSpPr>
              <a:spLocks/>
            </p:cNvSpPr>
            <p:nvPr/>
          </p:nvSpPr>
          <p:spPr bwMode="auto">
            <a:xfrm flipH="1">
              <a:off x="4495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1579" name="Group 246"/>
            <p:cNvGrpSpPr>
              <a:grpSpLocks/>
            </p:cNvGrpSpPr>
            <p:nvPr/>
          </p:nvGrpSpPr>
          <p:grpSpPr bwMode="auto">
            <a:xfrm>
              <a:off x="3129818" y="5407707"/>
              <a:ext cx="504362" cy="768351"/>
              <a:chOff x="3663218" y="5708650"/>
              <a:chExt cx="504362" cy="768351"/>
            </a:xfrm>
          </p:grpSpPr>
          <p:sp>
            <p:nvSpPr>
              <p:cNvPr id="21771"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72" name="Group 242"/>
              <p:cNvGrpSpPr>
                <a:grpSpLocks/>
              </p:cNvGrpSpPr>
              <p:nvPr/>
            </p:nvGrpSpPr>
            <p:grpSpPr bwMode="auto">
              <a:xfrm>
                <a:off x="3663218" y="5940425"/>
                <a:ext cx="504362" cy="536576"/>
                <a:chOff x="3663218" y="5940425"/>
                <a:chExt cx="504362" cy="536576"/>
              </a:xfrm>
            </p:grpSpPr>
            <p:sp>
              <p:nvSpPr>
                <p:cNvPr id="21773"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774"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775"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76" name="Group 1302"/>
                <p:cNvGrpSpPr>
                  <a:grpSpLocks/>
                </p:cNvGrpSpPr>
                <p:nvPr/>
              </p:nvGrpSpPr>
              <p:grpSpPr bwMode="auto">
                <a:xfrm>
                  <a:off x="3663218" y="6084888"/>
                  <a:ext cx="504362" cy="392113"/>
                  <a:chOff x="949" y="3648"/>
                  <a:chExt cx="449" cy="350"/>
                </a:xfrm>
              </p:grpSpPr>
              <p:grpSp>
                <p:nvGrpSpPr>
                  <p:cNvPr id="21777" name="Group 1303"/>
                  <p:cNvGrpSpPr>
                    <a:grpSpLocks/>
                  </p:cNvGrpSpPr>
                  <p:nvPr/>
                </p:nvGrpSpPr>
                <p:grpSpPr bwMode="auto">
                  <a:xfrm>
                    <a:off x="949" y="3648"/>
                    <a:ext cx="449" cy="158"/>
                    <a:chOff x="2721" y="3120"/>
                    <a:chExt cx="543" cy="192"/>
                  </a:xfrm>
                </p:grpSpPr>
                <p:pic>
                  <p:nvPicPr>
                    <p:cNvPr id="2178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8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8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8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78" name="Group 1308"/>
                  <p:cNvGrpSpPr>
                    <a:grpSpLocks/>
                  </p:cNvGrpSpPr>
                  <p:nvPr/>
                </p:nvGrpSpPr>
                <p:grpSpPr bwMode="auto">
                  <a:xfrm>
                    <a:off x="949" y="3840"/>
                    <a:ext cx="449" cy="158"/>
                    <a:chOff x="2721" y="3120"/>
                    <a:chExt cx="543" cy="192"/>
                  </a:xfrm>
                </p:grpSpPr>
                <p:pic>
                  <p:nvPicPr>
                    <p:cNvPr id="21779"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80"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81"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82"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1580" name="Group 244"/>
            <p:cNvGrpSpPr>
              <a:grpSpLocks/>
            </p:cNvGrpSpPr>
            <p:nvPr/>
          </p:nvGrpSpPr>
          <p:grpSpPr bwMode="auto">
            <a:xfrm>
              <a:off x="4653818" y="5391832"/>
              <a:ext cx="504362" cy="784226"/>
              <a:chOff x="4877656" y="5692775"/>
              <a:chExt cx="504362" cy="784226"/>
            </a:xfrm>
          </p:grpSpPr>
          <p:sp>
            <p:nvSpPr>
              <p:cNvPr id="21756"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757"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1758"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759"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60" name="Group 1302"/>
              <p:cNvGrpSpPr>
                <a:grpSpLocks/>
              </p:cNvGrpSpPr>
              <p:nvPr/>
            </p:nvGrpSpPr>
            <p:grpSpPr bwMode="auto">
              <a:xfrm>
                <a:off x="4877656" y="6084888"/>
                <a:ext cx="504362" cy="392113"/>
                <a:chOff x="949" y="3648"/>
                <a:chExt cx="449" cy="350"/>
              </a:xfrm>
            </p:grpSpPr>
            <p:grpSp>
              <p:nvGrpSpPr>
                <p:cNvPr id="21761" name="Group 1303"/>
                <p:cNvGrpSpPr>
                  <a:grpSpLocks/>
                </p:cNvGrpSpPr>
                <p:nvPr/>
              </p:nvGrpSpPr>
              <p:grpSpPr bwMode="auto">
                <a:xfrm>
                  <a:off x="949" y="3648"/>
                  <a:ext cx="449" cy="158"/>
                  <a:chOff x="2721" y="3120"/>
                  <a:chExt cx="543" cy="192"/>
                </a:xfrm>
              </p:grpSpPr>
              <p:pic>
                <p:nvPicPr>
                  <p:cNvPr id="2176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6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6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7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62" name="Group 1308"/>
                <p:cNvGrpSpPr>
                  <a:grpSpLocks/>
                </p:cNvGrpSpPr>
                <p:nvPr/>
              </p:nvGrpSpPr>
              <p:grpSpPr bwMode="auto">
                <a:xfrm>
                  <a:off x="949" y="3840"/>
                  <a:ext cx="449" cy="158"/>
                  <a:chOff x="2721" y="3120"/>
                  <a:chExt cx="543" cy="192"/>
                </a:xfrm>
              </p:grpSpPr>
              <p:pic>
                <p:nvPicPr>
                  <p:cNvPr id="2176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6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6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6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1581" name="Group 252"/>
            <p:cNvGrpSpPr>
              <a:grpSpLocks/>
            </p:cNvGrpSpPr>
            <p:nvPr/>
          </p:nvGrpSpPr>
          <p:grpSpPr bwMode="auto">
            <a:xfrm>
              <a:off x="5415818" y="5375957"/>
              <a:ext cx="504362" cy="800101"/>
              <a:chOff x="5492018" y="5676900"/>
              <a:chExt cx="504362" cy="800101"/>
            </a:xfrm>
          </p:grpSpPr>
          <p:sp>
            <p:nvSpPr>
              <p:cNvPr id="21741"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742"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1743"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744"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45" name="Group 1302"/>
              <p:cNvGrpSpPr>
                <a:grpSpLocks/>
              </p:cNvGrpSpPr>
              <p:nvPr/>
            </p:nvGrpSpPr>
            <p:grpSpPr bwMode="auto">
              <a:xfrm>
                <a:off x="5492018" y="6084888"/>
                <a:ext cx="504362" cy="392113"/>
                <a:chOff x="949" y="3648"/>
                <a:chExt cx="449" cy="350"/>
              </a:xfrm>
            </p:grpSpPr>
            <p:grpSp>
              <p:nvGrpSpPr>
                <p:cNvPr id="21746" name="Group 1303"/>
                <p:cNvGrpSpPr>
                  <a:grpSpLocks/>
                </p:cNvGrpSpPr>
                <p:nvPr/>
              </p:nvGrpSpPr>
              <p:grpSpPr bwMode="auto">
                <a:xfrm>
                  <a:off x="949" y="3648"/>
                  <a:ext cx="449" cy="158"/>
                  <a:chOff x="2721" y="3120"/>
                  <a:chExt cx="543" cy="192"/>
                </a:xfrm>
              </p:grpSpPr>
              <p:pic>
                <p:nvPicPr>
                  <p:cNvPr id="2175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5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5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5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47" name="Group 1308"/>
                <p:cNvGrpSpPr>
                  <a:grpSpLocks/>
                </p:cNvGrpSpPr>
                <p:nvPr/>
              </p:nvGrpSpPr>
              <p:grpSpPr bwMode="auto">
                <a:xfrm>
                  <a:off x="949" y="3840"/>
                  <a:ext cx="449" cy="158"/>
                  <a:chOff x="2721" y="3120"/>
                  <a:chExt cx="543" cy="192"/>
                </a:xfrm>
              </p:grpSpPr>
              <p:pic>
                <p:nvPicPr>
                  <p:cNvPr id="21748"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49"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50"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51"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1582" name="Freeform 192"/>
            <p:cNvSpPr>
              <a:spLocks/>
            </p:cNvSpPr>
            <p:nvPr/>
          </p:nvSpPr>
          <p:spPr bwMode="auto">
            <a:xfrm>
              <a:off x="4114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1583" name="Group 251"/>
            <p:cNvGrpSpPr>
              <a:grpSpLocks/>
            </p:cNvGrpSpPr>
            <p:nvPr/>
          </p:nvGrpSpPr>
          <p:grpSpPr bwMode="auto">
            <a:xfrm>
              <a:off x="3891818" y="5395015"/>
              <a:ext cx="504362" cy="781052"/>
              <a:chOff x="3968018" y="5695949"/>
              <a:chExt cx="504362" cy="781052"/>
            </a:xfrm>
          </p:grpSpPr>
          <p:sp>
            <p:nvSpPr>
              <p:cNvPr id="21726"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727"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1728"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729"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30" name="Group 1302"/>
              <p:cNvGrpSpPr>
                <a:grpSpLocks/>
              </p:cNvGrpSpPr>
              <p:nvPr/>
            </p:nvGrpSpPr>
            <p:grpSpPr bwMode="auto">
              <a:xfrm>
                <a:off x="3968018" y="6084888"/>
                <a:ext cx="504362" cy="392113"/>
                <a:chOff x="949" y="3648"/>
                <a:chExt cx="449" cy="350"/>
              </a:xfrm>
            </p:grpSpPr>
            <p:grpSp>
              <p:nvGrpSpPr>
                <p:cNvPr id="21731" name="Group 1303"/>
                <p:cNvGrpSpPr>
                  <a:grpSpLocks/>
                </p:cNvGrpSpPr>
                <p:nvPr/>
              </p:nvGrpSpPr>
              <p:grpSpPr bwMode="auto">
                <a:xfrm>
                  <a:off x="949" y="3648"/>
                  <a:ext cx="449" cy="158"/>
                  <a:chOff x="2721" y="3120"/>
                  <a:chExt cx="543" cy="192"/>
                </a:xfrm>
              </p:grpSpPr>
              <p:pic>
                <p:nvPicPr>
                  <p:cNvPr id="2173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3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3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4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32" name="Group 1308"/>
                <p:cNvGrpSpPr>
                  <a:grpSpLocks/>
                </p:cNvGrpSpPr>
                <p:nvPr/>
              </p:nvGrpSpPr>
              <p:grpSpPr bwMode="auto">
                <a:xfrm>
                  <a:off x="949" y="3840"/>
                  <a:ext cx="449" cy="158"/>
                  <a:chOff x="2721" y="3120"/>
                  <a:chExt cx="543" cy="192"/>
                </a:xfrm>
              </p:grpSpPr>
              <p:pic>
                <p:nvPicPr>
                  <p:cNvPr id="2173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3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3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3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1584" name="Line 1410"/>
            <p:cNvSpPr>
              <a:spLocks noChangeShapeType="1"/>
            </p:cNvSpPr>
            <p:nvPr/>
          </p:nvSpPr>
          <p:spPr bwMode="auto">
            <a:xfrm>
              <a:off x="7518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1585" name="Freeform 191"/>
            <p:cNvSpPr>
              <a:spLocks/>
            </p:cNvSpPr>
            <p:nvPr/>
          </p:nvSpPr>
          <p:spPr bwMode="auto">
            <a:xfrm>
              <a:off x="6400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1586" name="Freeform 192"/>
            <p:cNvSpPr>
              <a:spLocks/>
            </p:cNvSpPr>
            <p:nvPr/>
          </p:nvSpPr>
          <p:spPr bwMode="auto">
            <a:xfrm>
              <a:off x="6477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1587" name="Freeform 193"/>
            <p:cNvSpPr>
              <a:spLocks/>
            </p:cNvSpPr>
            <p:nvPr/>
          </p:nvSpPr>
          <p:spPr bwMode="auto">
            <a:xfrm>
              <a:off x="7239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1588" name="Freeform 194"/>
            <p:cNvSpPr>
              <a:spLocks/>
            </p:cNvSpPr>
            <p:nvPr/>
          </p:nvSpPr>
          <p:spPr bwMode="auto">
            <a:xfrm>
              <a:off x="8001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1589" name="Freeform 195"/>
            <p:cNvSpPr>
              <a:spLocks/>
            </p:cNvSpPr>
            <p:nvPr/>
          </p:nvSpPr>
          <p:spPr bwMode="auto">
            <a:xfrm flipH="1">
              <a:off x="7543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1590" name="Group 273"/>
            <p:cNvGrpSpPr>
              <a:grpSpLocks/>
            </p:cNvGrpSpPr>
            <p:nvPr/>
          </p:nvGrpSpPr>
          <p:grpSpPr bwMode="auto">
            <a:xfrm>
              <a:off x="6177818" y="5407707"/>
              <a:ext cx="504362" cy="768351"/>
              <a:chOff x="3663218" y="5708650"/>
              <a:chExt cx="504362" cy="768351"/>
            </a:xfrm>
          </p:grpSpPr>
          <p:sp>
            <p:nvSpPr>
              <p:cNvPr id="21710"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11" name="Group 275"/>
              <p:cNvGrpSpPr>
                <a:grpSpLocks/>
              </p:cNvGrpSpPr>
              <p:nvPr/>
            </p:nvGrpSpPr>
            <p:grpSpPr bwMode="auto">
              <a:xfrm>
                <a:off x="3663218" y="5940425"/>
                <a:ext cx="504362" cy="536576"/>
                <a:chOff x="3663218" y="5940425"/>
                <a:chExt cx="504362" cy="536576"/>
              </a:xfrm>
            </p:grpSpPr>
            <p:sp>
              <p:nvSpPr>
                <p:cNvPr id="21712"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713"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714"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715" name="Group 1302"/>
                <p:cNvGrpSpPr>
                  <a:grpSpLocks/>
                </p:cNvGrpSpPr>
                <p:nvPr/>
              </p:nvGrpSpPr>
              <p:grpSpPr bwMode="auto">
                <a:xfrm>
                  <a:off x="3663218" y="6084888"/>
                  <a:ext cx="504362" cy="392113"/>
                  <a:chOff x="949" y="3648"/>
                  <a:chExt cx="449" cy="350"/>
                </a:xfrm>
              </p:grpSpPr>
              <p:grpSp>
                <p:nvGrpSpPr>
                  <p:cNvPr id="21716" name="Group 1303"/>
                  <p:cNvGrpSpPr>
                    <a:grpSpLocks/>
                  </p:cNvGrpSpPr>
                  <p:nvPr/>
                </p:nvGrpSpPr>
                <p:grpSpPr bwMode="auto">
                  <a:xfrm>
                    <a:off x="949" y="3648"/>
                    <a:ext cx="449" cy="158"/>
                    <a:chOff x="2721" y="3120"/>
                    <a:chExt cx="543" cy="192"/>
                  </a:xfrm>
                </p:grpSpPr>
                <p:pic>
                  <p:nvPicPr>
                    <p:cNvPr id="2172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2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2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2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17" name="Group 1308"/>
                  <p:cNvGrpSpPr>
                    <a:grpSpLocks/>
                  </p:cNvGrpSpPr>
                  <p:nvPr/>
                </p:nvGrpSpPr>
                <p:grpSpPr bwMode="auto">
                  <a:xfrm>
                    <a:off x="949" y="3840"/>
                    <a:ext cx="449" cy="158"/>
                    <a:chOff x="2721" y="3120"/>
                    <a:chExt cx="543" cy="192"/>
                  </a:xfrm>
                </p:grpSpPr>
                <p:pic>
                  <p:nvPicPr>
                    <p:cNvPr id="21718"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19"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20"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21"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1591" name="Group 290"/>
            <p:cNvGrpSpPr>
              <a:grpSpLocks/>
            </p:cNvGrpSpPr>
            <p:nvPr/>
          </p:nvGrpSpPr>
          <p:grpSpPr bwMode="auto">
            <a:xfrm>
              <a:off x="7701818" y="5391832"/>
              <a:ext cx="504362" cy="784226"/>
              <a:chOff x="4877656" y="5692775"/>
              <a:chExt cx="504362" cy="784226"/>
            </a:xfrm>
          </p:grpSpPr>
          <p:sp>
            <p:nvSpPr>
              <p:cNvPr id="21695"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696"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1697"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698"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699" name="Group 1302"/>
              <p:cNvGrpSpPr>
                <a:grpSpLocks/>
              </p:cNvGrpSpPr>
              <p:nvPr/>
            </p:nvGrpSpPr>
            <p:grpSpPr bwMode="auto">
              <a:xfrm>
                <a:off x="4877656" y="6084888"/>
                <a:ext cx="504362" cy="392113"/>
                <a:chOff x="949" y="3648"/>
                <a:chExt cx="449" cy="350"/>
              </a:xfrm>
            </p:grpSpPr>
            <p:grpSp>
              <p:nvGrpSpPr>
                <p:cNvPr id="21700" name="Group 1303"/>
                <p:cNvGrpSpPr>
                  <a:grpSpLocks/>
                </p:cNvGrpSpPr>
                <p:nvPr/>
              </p:nvGrpSpPr>
              <p:grpSpPr bwMode="auto">
                <a:xfrm>
                  <a:off x="949" y="3648"/>
                  <a:ext cx="449" cy="158"/>
                  <a:chOff x="2721" y="3120"/>
                  <a:chExt cx="543" cy="192"/>
                </a:xfrm>
              </p:grpSpPr>
              <p:pic>
                <p:nvPicPr>
                  <p:cNvPr id="2170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0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0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0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701" name="Group 1308"/>
                <p:cNvGrpSpPr>
                  <a:grpSpLocks/>
                </p:cNvGrpSpPr>
                <p:nvPr/>
              </p:nvGrpSpPr>
              <p:grpSpPr bwMode="auto">
                <a:xfrm>
                  <a:off x="949" y="3840"/>
                  <a:ext cx="449" cy="158"/>
                  <a:chOff x="2721" y="3120"/>
                  <a:chExt cx="543" cy="192"/>
                </a:xfrm>
              </p:grpSpPr>
              <p:pic>
                <p:nvPicPr>
                  <p:cNvPr id="2170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70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70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70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1592" name="Group 306"/>
            <p:cNvGrpSpPr>
              <a:grpSpLocks/>
            </p:cNvGrpSpPr>
            <p:nvPr/>
          </p:nvGrpSpPr>
          <p:grpSpPr bwMode="auto">
            <a:xfrm>
              <a:off x="8463818" y="5375957"/>
              <a:ext cx="504362" cy="800101"/>
              <a:chOff x="5492018" y="5676900"/>
              <a:chExt cx="504362" cy="800101"/>
            </a:xfrm>
          </p:grpSpPr>
          <p:sp>
            <p:nvSpPr>
              <p:cNvPr id="21680"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681"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1682"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683"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684" name="Group 1302"/>
              <p:cNvGrpSpPr>
                <a:grpSpLocks/>
              </p:cNvGrpSpPr>
              <p:nvPr/>
            </p:nvGrpSpPr>
            <p:grpSpPr bwMode="auto">
              <a:xfrm>
                <a:off x="5492018" y="6084888"/>
                <a:ext cx="504362" cy="392113"/>
                <a:chOff x="949" y="3648"/>
                <a:chExt cx="449" cy="350"/>
              </a:xfrm>
            </p:grpSpPr>
            <p:grpSp>
              <p:nvGrpSpPr>
                <p:cNvPr id="21685" name="Group 1303"/>
                <p:cNvGrpSpPr>
                  <a:grpSpLocks/>
                </p:cNvGrpSpPr>
                <p:nvPr/>
              </p:nvGrpSpPr>
              <p:grpSpPr bwMode="auto">
                <a:xfrm>
                  <a:off x="949" y="3648"/>
                  <a:ext cx="449" cy="158"/>
                  <a:chOff x="2721" y="3120"/>
                  <a:chExt cx="543" cy="192"/>
                </a:xfrm>
              </p:grpSpPr>
              <p:pic>
                <p:nvPicPr>
                  <p:cNvPr id="21691"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692"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693"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694"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686" name="Group 1308"/>
                <p:cNvGrpSpPr>
                  <a:grpSpLocks/>
                </p:cNvGrpSpPr>
                <p:nvPr/>
              </p:nvGrpSpPr>
              <p:grpSpPr bwMode="auto">
                <a:xfrm>
                  <a:off x="949" y="3840"/>
                  <a:ext cx="449" cy="158"/>
                  <a:chOff x="2721" y="3120"/>
                  <a:chExt cx="543" cy="192"/>
                </a:xfrm>
              </p:grpSpPr>
              <p:pic>
                <p:nvPicPr>
                  <p:cNvPr id="2168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68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68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69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1593" name="Freeform 192"/>
            <p:cNvSpPr>
              <a:spLocks/>
            </p:cNvSpPr>
            <p:nvPr/>
          </p:nvSpPr>
          <p:spPr bwMode="auto">
            <a:xfrm>
              <a:off x="7162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1594" name="Group 326"/>
            <p:cNvGrpSpPr>
              <a:grpSpLocks/>
            </p:cNvGrpSpPr>
            <p:nvPr/>
          </p:nvGrpSpPr>
          <p:grpSpPr bwMode="auto">
            <a:xfrm>
              <a:off x="6939818" y="5395015"/>
              <a:ext cx="504362" cy="781052"/>
              <a:chOff x="3968018" y="5695949"/>
              <a:chExt cx="504362" cy="781052"/>
            </a:xfrm>
          </p:grpSpPr>
          <p:sp>
            <p:nvSpPr>
              <p:cNvPr id="21665"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1666"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1667"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1668"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1669" name="Group 1302"/>
              <p:cNvGrpSpPr>
                <a:grpSpLocks/>
              </p:cNvGrpSpPr>
              <p:nvPr/>
            </p:nvGrpSpPr>
            <p:grpSpPr bwMode="auto">
              <a:xfrm>
                <a:off x="3968018" y="6084888"/>
                <a:ext cx="504362" cy="392113"/>
                <a:chOff x="949" y="3648"/>
                <a:chExt cx="449" cy="350"/>
              </a:xfrm>
            </p:grpSpPr>
            <p:grpSp>
              <p:nvGrpSpPr>
                <p:cNvPr id="21670" name="Group 1303"/>
                <p:cNvGrpSpPr>
                  <a:grpSpLocks/>
                </p:cNvGrpSpPr>
                <p:nvPr/>
              </p:nvGrpSpPr>
              <p:grpSpPr bwMode="auto">
                <a:xfrm>
                  <a:off x="949" y="3648"/>
                  <a:ext cx="449" cy="158"/>
                  <a:chOff x="2721" y="3120"/>
                  <a:chExt cx="543" cy="192"/>
                </a:xfrm>
              </p:grpSpPr>
              <p:pic>
                <p:nvPicPr>
                  <p:cNvPr id="2167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67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67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67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1671" name="Group 1308"/>
                <p:cNvGrpSpPr>
                  <a:grpSpLocks/>
                </p:cNvGrpSpPr>
                <p:nvPr/>
              </p:nvGrpSpPr>
              <p:grpSpPr bwMode="auto">
                <a:xfrm>
                  <a:off x="949" y="3840"/>
                  <a:ext cx="449" cy="158"/>
                  <a:chOff x="2721" y="3120"/>
                  <a:chExt cx="543" cy="192"/>
                </a:xfrm>
              </p:grpSpPr>
              <p:pic>
                <p:nvPicPr>
                  <p:cNvPr id="2167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167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167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167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1595" name="Freeform 378"/>
            <p:cNvSpPr>
              <a:spLocks/>
            </p:cNvSpPr>
            <p:nvPr/>
          </p:nvSpPr>
          <p:spPr bwMode="auto">
            <a:xfrm>
              <a:off x="4038600" y="2570838"/>
              <a:ext cx="25146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sp>
          <p:nvSpPr>
            <p:cNvPr id="21596" name="Freeform 379"/>
            <p:cNvSpPr>
              <a:spLocks/>
            </p:cNvSpPr>
            <p:nvPr/>
          </p:nvSpPr>
          <p:spPr bwMode="auto">
            <a:xfrm>
              <a:off x="4876800" y="2366050"/>
              <a:ext cx="762000" cy="1295400"/>
            </a:xfrm>
            <a:custGeom>
              <a:avLst/>
              <a:gdLst>
                <a:gd name="T0" fmla="*/ 0 w 576"/>
                <a:gd name="T1" fmla="*/ 2147483647 h 720"/>
                <a:gd name="T2" fmla="*/ 0 w 576"/>
                <a:gd name="T3" fmla="*/ 2147483647 h 720"/>
                <a:gd name="T4" fmla="*/ 2147483647 w 576"/>
                <a:gd name="T5" fmla="*/ 2147483647 h 720"/>
                <a:gd name="T6" fmla="*/ 2147483647 w 576"/>
                <a:gd name="T7" fmla="*/ 0 h 720"/>
                <a:gd name="T8" fmla="*/ 0 60000 65536"/>
                <a:gd name="T9" fmla="*/ 0 60000 65536"/>
                <a:gd name="T10" fmla="*/ 0 60000 65536"/>
                <a:gd name="T11" fmla="*/ 0 60000 65536"/>
                <a:gd name="T12" fmla="*/ 0 w 576"/>
                <a:gd name="T13" fmla="*/ 0 h 720"/>
                <a:gd name="T14" fmla="*/ 576 w 576"/>
                <a:gd name="T15" fmla="*/ 720 h 720"/>
              </a:gdLst>
              <a:ahLst/>
              <a:cxnLst>
                <a:cxn ang="T8">
                  <a:pos x="T0" y="T1"/>
                </a:cxn>
                <a:cxn ang="T9">
                  <a:pos x="T2" y="T3"/>
                </a:cxn>
                <a:cxn ang="T10">
                  <a:pos x="T4" y="T5"/>
                </a:cxn>
                <a:cxn ang="T11">
                  <a:pos x="T6" y="T7"/>
                </a:cxn>
              </a:cxnLst>
              <a:rect l="T12" t="T13" r="T14" b="T15"/>
              <a:pathLst>
                <a:path w="576" h="720">
                  <a:moveTo>
                    <a:pt x="0" y="720"/>
                  </a:moveTo>
                  <a:lnTo>
                    <a:pt x="0" y="528"/>
                  </a:lnTo>
                  <a:lnTo>
                    <a:pt x="576" y="528"/>
                  </a:lnTo>
                  <a:lnTo>
                    <a:pt x="576" y="0"/>
                  </a:lnTo>
                </a:path>
              </a:pathLst>
            </a:custGeom>
            <a:noFill/>
            <a:ln w="25400">
              <a:solidFill>
                <a:schemeClr val="hlink"/>
              </a:solidFill>
              <a:round/>
              <a:headEnd/>
              <a:tailEnd/>
            </a:ln>
          </p:spPr>
          <p:txBody>
            <a:bodyPr wrap="none" lIns="0" tIns="0" rIns="0" bIns="0" anchor="ctr"/>
            <a:lstStyle/>
            <a:p>
              <a:endParaRPr lang="en-US"/>
            </a:p>
          </p:txBody>
        </p:sp>
        <p:sp>
          <p:nvSpPr>
            <p:cNvPr id="21597" name="Freeform 380"/>
            <p:cNvSpPr>
              <a:spLocks/>
            </p:cNvSpPr>
            <p:nvPr/>
          </p:nvSpPr>
          <p:spPr bwMode="auto">
            <a:xfrm>
              <a:off x="5029200" y="2594650"/>
              <a:ext cx="1600200" cy="1066800"/>
            </a:xfrm>
            <a:custGeom>
              <a:avLst/>
              <a:gdLst>
                <a:gd name="T0" fmla="*/ 0 w 1104"/>
                <a:gd name="T1" fmla="*/ 2147483647 h 672"/>
                <a:gd name="T2" fmla="*/ 0 w 1104"/>
                <a:gd name="T3" fmla="*/ 2147483647 h 672"/>
                <a:gd name="T4" fmla="*/ 2147483647 w 1104"/>
                <a:gd name="T5" fmla="*/ 2147483647 h 672"/>
                <a:gd name="T6" fmla="*/ 2147483647 w 1104"/>
                <a:gd name="T7" fmla="*/ 0 h 672"/>
                <a:gd name="T8" fmla="*/ 0 60000 65536"/>
                <a:gd name="T9" fmla="*/ 0 60000 65536"/>
                <a:gd name="T10" fmla="*/ 0 60000 65536"/>
                <a:gd name="T11" fmla="*/ 0 60000 65536"/>
                <a:gd name="T12" fmla="*/ 0 w 1104"/>
                <a:gd name="T13" fmla="*/ 0 h 672"/>
                <a:gd name="T14" fmla="*/ 1104 w 1104"/>
                <a:gd name="T15" fmla="*/ 672 h 672"/>
              </a:gdLst>
              <a:ahLst/>
              <a:cxnLst>
                <a:cxn ang="T8">
                  <a:pos x="T0" y="T1"/>
                </a:cxn>
                <a:cxn ang="T9">
                  <a:pos x="T2" y="T3"/>
                </a:cxn>
                <a:cxn ang="T10">
                  <a:pos x="T4" y="T5"/>
                </a:cxn>
                <a:cxn ang="T11">
                  <a:pos x="T6" y="T7"/>
                </a:cxn>
              </a:cxnLst>
              <a:rect l="T12" t="T13" r="T14" b="T15"/>
              <a:pathLst>
                <a:path w="1104" h="672">
                  <a:moveTo>
                    <a:pt x="0" y="672"/>
                  </a:moveTo>
                  <a:lnTo>
                    <a:pt x="0" y="528"/>
                  </a:lnTo>
                  <a:lnTo>
                    <a:pt x="1104" y="52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1598" name="Freeform 381"/>
            <p:cNvSpPr>
              <a:spLocks/>
            </p:cNvSpPr>
            <p:nvPr/>
          </p:nvSpPr>
          <p:spPr bwMode="auto">
            <a:xfrm>
              <a:off x="5715000" y="2518450"/>
              <a:ext cx="1143000" cy="1195388"/>
            </a:xfrm>
            <a:custGeom>
              <a:avLst/>
              <a:gdLst>
                <a:gd name="T0" fmla="*/ 2147483647 w 720"/>
                <a:gd name="T1" fmla="*/ 2147483647 h 720"/>
                <a:gd name="T2" fmla="*/ 2147483647 w 720"/>
                <a:gd name="T3" fmla="*/ 2147483647 h 720"/>
                <a:gd name="T4" fmla="*/ 0 w 720"/>
                <a:gd name="T5" fmla="*/ 2147483647 h 720"/>
                <a:gd name="T6" fmla="*/ 0 w 720"/>
                <a:gd name="T7" fmla="*/ 0 h 720"/>
                <a:gd name="T8" fmla="*/ 0 60000 65536"/>
                <a:gd name="T9" fmla="*/ 0 60000 65536"/>
                <a:gd name="T10" fmla="*/ 0 60000 65536"/>
                <a:gd name="T11" fmla="*/ 0 60000 65536"/>
                <a:gd name="T12" fmla="*/ 0 w 720"/>
                <a:gd name="T13" fmla="*/ 0 h 720"/>
                <a:gd name="T14" fmla="*/ 720 w 720"/>
                <a:gd name="T15" fmla="*/ 720 h 720"/>
              </a:gdLst>
              <a:ahLst/>
              <a:cxnLst>
                <a:cxn ang="T8">
                  <a:pos x="T0" y="T1"/>
                </a:cxn>
                <a:cxn ang="T9">
                  <a:pos x="T2" y="T3"/>
                </a:cxn>
                <a:cxn ang="T10">
                  <a:pos x="T4" y="T5"/>
                </a:cxn>
                <a:cxn ang="T11">
                  <a:pos x="T6" y="T7"/>
                </a:cxn>
              </a:cxnLst>
              <a:rect l="T12" t="T13" r="T14" b="T15"/>
              <a:pathLst>
                <a:path w="720" h="720">
                  <a:moveTo>
                    <a:pt x="720" y="720"/>
                  </a:moveTo>
                  <a:lnTo>
                    <a:pt x="720" y="480"/>
                  </a:lnTo>
                  <a:lnTo>
                    <a:pt x="0" y="480"/>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599" name="Freeform 382"/>
            <p:cNvSpPr>
              <a:spLocks/>
            </p:cNvSpPr>
            <p:nvPr/>
          </p:nvSpPr>
          <p:spPr bwMode="auto">
            <a:xfrm>
              <a:off x="6705600" y="2518450"/>
              <a:ext cx="304800" cy="1143000"/>
            </a:xfrm>
            <a:custGeom>
              <a:avLst/>
              <a:gdLst>
                <a:gd name="T0" fmla="*/ 2147483647 w 144"/>
                <a:gd name="T1" fmla="*/ 2147483647 h 720"/>
                <a:gd name="T2" fmla="*/ 2147483647 w 144"/>
                <a:gd name="T3" fmla="*/ 2147483647 h 720"/>
                <a:gd name="T4" fmla="*/ 0 w 144"/>
                <a:gd name="T5" fmla="*/ 2147483647 h 720"/>
                <a:gd name="T6" fmla="*/ 0 w 144"/>
                <a:gd name="T7" fmla="*/ 0 h 720"/>
                <a:gd name="T8" fmla="*/ 0 60000 65536"/>
                <a:gd name="T9" fmla="*/ 0 60000 65536"/>
                <a:gd name="T10" fmla="*/ 0 60000 65536"/>
                <a:gd name="T11" fmla="*/ 0 60000 65536"/>
                <a:gd name="T12" fmla="*/ 0 w 144"/>
                <a:gd name="T13" fmla="*/ 0 h 720"/>
                <a:gd name="T14" fmla="*/ 144 w 144"/>
                <a:gd name="T15" fmla="*/ 720 h 720"/>
              </a:gdLst>
              <a:ahLst/>
              <a:cxnLst>
                <a:cxn ang="T8">
                  <a:pos x="T0" y="T1"/>
                </a:cxn>
                <a:cxn ang="T9">
                  <a:pos x="T2" y="T3"/>
                </a:cxn>
                <a:cxn ang="T10">
                  <a:pos x="T4" y="T5"/>
                </a:cxn>
                <a:cxn ang="T11">
                  <a:pos x="T6" y="T7"/>
                </a:cxn>
              </a:cxnLst>
              <a:rect l="T12" t="T13" r="T14" b="T15"/>
              <a:pathLst>
                <a:path w="144" h="720">
                  <a:moveTo>
                    <a:pt x="144" y="720"/>
                  </a:moveTo>
                  <a:lnTo>
                    <a:pt x="144"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600" name="Freeform 383"/>
            <p:cNvSpPr>
              <a:spLocks/>
            </p:cNvSpPr>
            <p:nvPr/>
          </p:nvSpPr>
          <p:spPr bwMode="auto">
            <a:xfrm>
              <a:off x="5791200" y="2594650"/>
              <a:ext cx="2057400" cy="1066800"/>
            </a:xfrm>
            <a:custGeom>
              <a:avLst/>
              <a:gdLst>
                <a:gd name="T0" fmla="*/ 2147483647 w 1248"/>
                <a:gd name="T1" fmla="*/ 2147483647 h 672"/>
                <a:gd name="T2" fmla="*/ 2147483647 w 1248"/>
                <a:gd name="T3" fmla="*/ 2147483647 h 672"/>
                <a:gd name="T4" fmla="*/ 0 w 1248"/>
                <a:gd name="T5" fmla="*/ 2147483647 h 672"/>
                <a:gd name="T6" fmla="*/ 0 w 1248"/>
                <a:gd name="T7" fmla="*/ 0 h 672"/>
                <a:gd name="T8" fmla="*/ 0 60000 65536"/>
                <a:gd name="T9" fmla="*/ 0 60000 65536"/>
                <a:gd name="T10" fmla="*/ 0 60000 65536"/>
                <a:gd name="T11" fmla="*/ 0 60000 65536"/>
                <a:gd name="T12" fmla="*/ 0 w 1248"/>
                <a:gd name="T13" fmla="*/ 0 h 672"/>
                <a:gd name="T14" fmla="*/ 1248 w 1248"/>
                <a:gd name="T15" fmla="*/ 672 h 672"/>
              </a:gdLst>
              <a:ahLst/>
              <a:cxnLst>
                <a:cxn ang="T8">
                  <a:pos x="T0" y="T1"/>
                </a:cxn>
                <a:cxn ang="T9">
                  <a:pos x="T2" y="T3"/>
                </a:cxn>
                <a:cxn ang="T10">
                  <a:pos x="T4" y="T5"/>
                </a:cxn>
                <a:cxn ang="T11">
                  <a:pos x="T6" y="T7"/>
                </a:cxn>
              </a:cxnLst>
              <a:rect l="T12" t="T13" r="T14" b="T15"/>
              <a:pathLst>
                <a:path w="1248" h="672">
                  <a:moveTo>
                    <a:pt x="1248" y="672"/>
                  </a:moveTo>
                  <a:lnTo>
                    <a:pt x="1248" y="288"/>
                  </a:lnTo>
                  <a:lnTo>
                    <a:pt x="0" y="288"/>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601" name="Freeform 384"/>
            <p:cNvSpPr>
              <a:spLocks/>
            </p:cNvSpPr>
            <p:nvPr/>
          </p:nvSpPr>
          <p:spPr bwMode="auto">
            <a:xfrm>
              <a:off x="3886200" y="2594650"/>
              <a:ext cx="1676400" cy="990600"/>
            </a:xfrm>
            <a:custGeom>
              <a:avLst/>
              <a:gdLst>
                <a:gd name="T0" fmla="*/ 0 w 1104"/>
                <a:gd name="T1" fmla="*/ 2147483647 h 624"/>
                <a:gd name="T2" fmla="*/ 0 w 1104"/>
                <a:gd name="T3" fmla="*/ 2147483647 h 624"/>
                <a:gd name="T4" fmla="*/ 2147483647 w 1104"/>
                <a:gd name="T5" fmla="*/ 2147483647 h 624"/>
                <a:gd name="T6" fmla="*/ 2147483647 w 1104"/>
                <a:gd name="T7" fmla="*/ 0 h 624"/>
                <a:gd name="T8" fmla="*/ 0 60000 65536"/>
                <a:gd name="T9" fmla="*/ 0 60000 65536"/>
                <a:gd name="T10" fmla="*/ 0 60000 65536"/>
                <a:gd name="T11" fmla="*/ 0 60000 65536"/>
                <a:gd name="T12" fmla="*/ 0 w 1104"/>
                <a:gd name="T13" fmla="*/ 0 h 624"/>
                <a:gd name="T14" fmla="*/ 1104 w 1104"/>
                <a:gd name="T15" fmla="*/ 624 h 624"/>
              </a:gdLst>
              <a:ahLst/>
              <a:cxnLst>
                <a:cxn ang="T8">
                  <a:pos x="T0" y="T1"/>
                </a:cxn>
                <a:cxn ang="T9">
                  <a:pos x="T2" y="T3"/>
                </a:cxn>
                <a:cxn ang="T10">
                  <a:pos x="T4" y="T5"/>
                </a:cxn>
                <a:cxn ang="T11">
                  <a:pos x="T6" y="T7"/>
                </a:cxn>
              </a:cxnLst>
              <a:rect l="T12" t="T13" r="T14" b="T15"/>
              <a:pathLst>
                <a:path w="1104" h="624">
                  <a:moveTo>
                    <a:pt x="0" y="624"/>
                  </a:moveTo>
                  <a:lnTo>
                    <a:pt x="0" y="288"/>
                  </a:lnTo>
                  <a:lnTo>
                    <a:pt x="1104" y="28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1602" name="Freeform 385"/>
            <p:cNvSpPr>
              <a:spLocks/>
            </p:cNvSpPr>
            <p:nvPr/>
          </p:nvSpPr>
          <p:spPr bwMode="auto">
            <a:xfrm flipH="1">
              <a:off x="6781800" y="2570838"/>
              <a:ext cx="12192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grpSp>
          <p:nvGrpSpPr>
            <p:cNvPr id="21603" name="Group 387"/>
            <p:cNvGrpSpPr>
              <a:grpSpLocks/>
            </p:cNvGrpSpPr>
            <p:nvPr/>
          </p:nvGrpSpPr>
          <p:grpSpPr bwMode="auto">
            <a:xfrm>
              <a:off x="4724413" y="3509048"/>
              <a:ext cx="812803" cy="595313"/>
              <a:chOff x="2352" y="2491"/>
              <a:chExt cx="512" cy="375"/>
            </a:xfrm>
          </p:grpSpPr>
          <p:pic>
            <p:nvPicPr>
              <p:cNvPr id="21661"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1662"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1663"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1664"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1604" name="Group 398"/>
            <p:cNvGrpSpPr>
              <a:grpSpLocks/>
            </p:cNvGrpSpPr>
            <p:nvPr/>
          </p:nvGrpSpPr>
          <p:grpSpPr bwMode="auto">
            <a:xfrm>
              <a:off x="6731013" y="3509048"/>
              <a:ext cx="812803" cy="595313"/>
              <a:chOff x="2352" y="2491"/>
              <a:chExt cx="512" cy="375"/>
            </a:xfrm>
          </p:grpSpPr>
          <p:pic>
            <p:nvPicPr>
              <p:cNvPr id="21657"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1658"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1659"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1660"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1605" name="Group 409"/>
            <p:cNvGrpSpPr>
              <a:grpSpLocks/>
            </p:cNvGrpSpPr>
            <p:nvPr/>
          </p:nvGrpSpPr>
          <p:grpSpPr bwMode="auto">
            <a:xfrm>
              <a:off x="7696213" y="3509048"/>
              <a:ext cx="812803" cy="595313"/>
              <a:chOff x="2352" y="2491"/>
              <a:chExt cx="512" cy="375"/>
            </a:xfrm>
          </p:grpSpPr>
          <p:pic>
            <p:nvPicPr>
              <p:cNvPr id="21653"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1654"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1655"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1656"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1606" name="Group 421"/>
            <p:cNvGrpSpPr>
              <a:grpSpLocks/>
            </p:cNvGrpSpPr>
            <p:nvPr/>
          </p:nvGrpSpPr>
          <p:grpSpPr bwMode="auto">
            <a:xfrm>
              <a:off x="3759213" y="3509048"/>
              <a:ext cx="812803" cy="595313"/>
              <a:chOff x="2352" y="2491"/>
              <a:chExt cx="512" cy="375"/>
            </a:xfrm>
          </p:grpSpPr>
          <p:pic>
            <p:nvPicPr>
              <p:cNvPr id="21649"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1650"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1651"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1652"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pic>
          <p:nvPicPr>
            <p:cNvPr id="21607" name="Picture 65" descr="L2-or-L3 Switch.png"/>
            <p:cNvPicPr preferRelativeResize="0">
              <a:picLocks noChangeAspect="1"/>
            </p:cNvPicPr>
            <p:nvPr/>
          </p:nvPicPr>
          <p:blipFill>
            <a:blip r:embed="rId8" cstate="print"/>
            <a:srcRect/>
            <a:stretch>
              <a:fillRect/>
            </a:stretch>
          </p:blipFill>
          <p:spPr bwMode="auto">
            <a:xfrm>
              <a:off x="3221037" y="5275938"/>
              <a:ext cx="307975" cy="307975"/>
            </a:xfrm>
            <a:prstGeom prst="rect">
              <a:avLst/>
            </a:prstGeom>
            <a:noFill/>
            <a:ln w="9525">
              <a:noFill/>
              <a:miter lim="800000"/>
              <a:headEnd/>
              <a:tailEnd/>
            </a:ln>
          </p:spPr>
        </p:pic>
        <p:pic>
          <p:nvPicPr>
            <p:cNvPr id="21608" name="Picture 65" descr="L2-or-L3 Switch.png"/>
            <p:cNvPicPr preferRelativeResize="0">
              <a:picLocks noChangeAspect="1"/>
            </p:cNvPicPr>
            <p:nvPr/>
          </p:nvPicPr>
          <p:blipFill>
            <a:blip r:embed="rId8" cstate="print"/>
            <a:srcRect/>
            <a:stretch>
              <a:fillRect/>
            </a:stretch>
          </p:blipFill>
          <p:spPr bwMode="auto">
            <a:xfrm>
              <a:off x="3983037" y="5275938"/>
              <a:ext cx="307975" cy="307975"/>
            </a:xfrm>
            <a:prstGeom prst="rect">
              <a:avLst/>
            </a:prstGeom>
            <a:noFill/>
            <a:ln w="9525">
              <a:noFill/>
              <a:miter lim="800000"/>
              <a:headEnd/>
              <a:tailEnd/>
            </a:ln>
          </p:spPr>
        </p:pic>
        <p:pic>
          <p:nvPicPr>
            <p:cNvPr id="21609" name="Picture 65" descr="L2-or-L3 Switch.png"/>
            <p:cNvPicPr preferRelativeResize="0">
              <a:picLocks noChangeAspect="1"/>
            </p:cNvPicPr>
            <p:nvPr/>
          </p:nvPicPr>
          <p:blipFill>
            <a:blip r:embed="rId8" cstate="print"/>
            <a:srcRect/>
            <a:stretch>
              <a:fillRect/>
            </a:stretch>
          </p:blipFill>
          <p:spPr bwMode="auto">
            <a:xfrm>
              <a:off x="6269037" y="5275938"/>
              <a:ext cx="307975" cy="307975"/>
            </a:xfrm>
            <a:prstGeom prst="rect">
              <a:avLst/>
            </a:prstGeom>
            <a:noFill/>
            <a:ln w="9525">
              <a:noFill/>
              <a:miter lim="800000"/>
              <a:headEnd/>
              <a:tailEnd/>
            </a:ln>
          </p:spPr>
        </p:pic>
        <p:pic>
          <p:nvPicPr>
            <p:cNvPr id="21610" name="Picture 65" descr="L2-or-L3 Switch.png"/>
            <p:cNvPicPr preferRelativeResize="0">
              <a:picLocks noChangeAspect="1"/>
            </p:cNvPicPr>
            <p:nvPr/>
          </p:nvPicPr>
          <p:blipFill>
            <a:blip r:embed="rId8" cstate="print"/>
            <a:srcRect/>
            <a:stretch>
              <a:fillRect/>
            </a:stretch>
          </p:blipFill>
          <p:spPr bwMode="auto">
            <a:xfrm>
              <a:off x="7031037" y="5275938"/>
              <a:ext cx="307975" cy="307975"/>
            </a:xfrm>
            <a:prstGeom prst="rect">
              <a:avLst/>
            </a:prstGeom>
            <a:noFill/>
            <a:ln w="9525">
              <a:noFill/>
              <a:miter lim="800000"/>
              <a:headEnd/>
              <a:tailEnd/>
            </a:ln>
          </p:spPr>
        </p:pic>
        <p:sp>
          <p:nvSpPr>
            <p:cNvPr id="21611" name="Freeform 1439"/>
            <p:cNvSpPr>
              <a:spLocks/>
            </p:cNvSpPr>
            <p:nvPr/>
          </p:nvSpPr>
          <p:spPr bwMode="auto">
            <a:xfrm>
              <a:off x="5726113" y="1600875"/>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wrap="none" lIns="0" tIns="0" rIns="0" bIns="0" anchor="ctr"/>
            <a:lstStyle/>
            <a:p>
              <a:endParaRPr lang="en-US"/>
            </a:p>
          </p:txBody>
        </p:sp>
        <p:sp>
          <p:nvSpPr>
            <p:cNvPr id="21612" name="Freeform 1440"/>
            <p:cNvSpPr>
              <a:spLocks/>
            </p:cNvSpPr>
            <p:nvPr/>
          </p:nvSpPr>
          <p:spPr bwMode="auto">
            <a:xfrm flipV="1">
              <a:off x="5726113" y="1604050"/>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rot="10800000" wrap="none" lIns="0" tIns="0" rIns="0" bIns="0" anchor="ctr"/>
            <a:lstStyle/>
            <a:p>
              <a:endParaRPr lang="en-US"/>
            </a:p>
          </p:txBody>
        </p:sp>
        <p:sp>
          <p:nvSpPr>
            <p:cNvPr id="21613" name="Line 184"/>
            <p:cNvSpPr>
              <a:spLocks noChangeShapeType="1"/>
            </p:cNvSpPr>
            <p:nvPr/>
          </p:nvSpPr>
          <p:spPr bwMode="auto">
            <a:xfrm>
              <a:off x="5638800" y="1546900"/>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1614" name="Line 185"/>
            <p:cNvSpPr>
              <a:spLocks noChangeShapeType="1"/>
            </p:cNvSpPr>
            <p:nvPr/>
          </p:nvSpPr>
          <p:spPr bwMode="auto">
            <a:xfrm>
              <a:off x="5638800" y="2527975"/>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1615" name="Line 186"/>
            <p:cNvSpPr>
              <a:spLocks noChangeShapeType="1"/>
            </p:cNvSpPr>
            <p:nvPr/>
          </p:nvSpPr>
          <p:spPr bwMode="auto">
            <a:xfrm>
              <a:off x="5654675" y="1461175"/>
              <a:ext cx="0" cy="914400"/>
            </a:xfrm>
            <a:prstGeom prst="line">
              <a:avLst/>
            </a:prstGeom>
            <a:noFill/>
            <a:ln w="25400">
              <a:solidFill>
                <a:schemeClr val="hlink"/>
              </a:solidFill>
              <a:round/>
              <a:headEnd/>
              <a:tailEnd/>
            </a:ln>
          </p:spPr>
          <p:txBody>
            <a:bodyPr wrap="none" lIns="0" tIns="0" rIns="0" bIns="0" anchor="ctr"/>
            <a:lstStyle/>
            <a:p>
              <a:endParaRPr lang="en-US"/>
            </a:p>
          </p:txBody>
        </p:sp>
        <p:sp>
          <p:nvSpPr>
            <p:cNvPr id="21616" name="Line 187"/>
            <p:cNvSpPr>
              <a:spLocks noChangeShapeType="1"/>
            </p:cNvSpPr>
            <p:nvPr/>
          </p:nvSpPr>
          <p:spPr bwMode="auto">
            <a:xfrm>
              <a:off x="6667500" y="1461175"/>
              <a:ext cx="0" cy="914400"/>
            </a:xfrm>
            <a:prstGeom prst="line">
              <a:avLst/>
            </a:prstGeom>
            <a:noFill/>
            <a:ln w="25400">
              <a:solidFill>
                <a:schemeClr val="hlink"/>
              </a:solidFill>
              <a:round/>
              <a:headEnd/>
              <a:tailEnd/>
            </a:ln>
          </p:spPr>
          <p:txBody>
            <a:bodyPr wrap="none" lIns="0" tIns="0" rIns="0" bIns="0" anchor="ctr"/>
            <a:lstStyle/>
            <a:p>
              <a:endParaRPr lang="en-US"/>
            </a:p>
          </p:txBody>
        </p:sp>
        <p:pic>
          <p:nvPicPr>
            <p:cNvPr id="21617" name="Picture 80" descr="Generic-Router.png"/>
            <p:cNvPicPr>
              <a:picLocks noChangeAspect="1"/>
            </p:cNvPicPr>
            <p:nvPr/>
          </p:nvPicPr>
          <p:blipFill>
            <a:blip r:embed="rId9" cstate="print"/>
            <a:srcRect/>
            <a:stretch>
              <a:fillRect/>
            </a:stretch>
          </p:blipFill>
          <p:spPr bwMode="auto">
            <a:xfrm>
              <a:off x="6487319" y="1396088"/>
              <a:ext cx="360362" cy="360362"/>
            </a:xfrm>
            <a:prstGeom prst="rect">
              <a:avLst/>
            </a:prstGeom>
            <a:noFill/>
            <a:ln w="9525">
              <a:noFill/>
              <a:miter lim="800000"/>
              <a:headEnd/>
              <a:tailEnd/>
            </a:ln>
          </p:spPr>
        </p:pic>
        <p:pic>
          <p:nvPicPr>
            <p:cNvPr id="21618" name="Picture 80" descr="Generic-Router.png"/>
            <p:cNvPicPr>
              <a:picLocks noChangeAspect="1"/>
            </p:cNvPicPr>
            <p:nvPr/>
          </p:nvPicPr>
          <p:blipFill>
            <a:blip r:embed="rId9" cstate="print"/>
            <a:srcRect/>
            <a:stretch>
              <a:fillRect/>
            </a:stretch>
          </p:blipFill>
          <p:spPr bwMode="auto">
            <a:xfrm>
              <a:off x="5475288" y="1395294"/>
              <a:ext cx="360362" cy="360362"/>
            </a:xfrm>
            <a:prstGeom prst="rect">
              <a:avLst/>
            </a:prstGeom>
            <a:noFill/>
            <a:ln w="9525">
              <a:noFill/>
              <a:miter lim="800000"/>
              <a:headEnd/>
              <a:tailEnd/>
            </a:ln>
          </p:spPr>
        </p:pic>
        <p:pic>
          <p:nvPicPr>
            <p:cNvPr id="21619" name="Picture 67" descr="L2-L3-Switch.png"/>
            <p:cNvPicPr preferRelativeResize="0">
              <a:picLocks noChangeAspect="1"/>
            </p:cNvPicPr>
            <p:nvPr/>
          </p:nvPicPr>
          <p:blipFill>
            <a:blip r:embed="rId10" cstate="print"/>
            <a:srcRect/>
            <a:stretch>
              <a:fillRect/>
            </a:stretch>
          </p:blipFill>
          <p:spPr bwMode="auto">
            <a:xfrm>
              <a:off x="6492875" y="2323188"/>
              <a:ext cx="347662" cy="347662"/>
            </a:xfrm>
            <a:prstGeom prst="rect">
              <a:avLst/>
            </a:prstGeom>
            <a:noFill/>
            <a:ln w="19050">
              <a:noFill/>
              <a:miter lim="800000"/>
              <a:headEnd/>
              <a:tailEnd/>
            </a:ln>
          </p:spPr>
        </p:pic>
        <p:pic>
          <p:nvPicPr>
            <p:cNvPr id="21620" name="Picture 67" descr="L2-L3-Switch.png"/>
            <p:cNvPicPr preferRelativeResize="0">
              <a:picLocks noChangeAspect="1"/>
            </p:cNvPicPr>
            <p:nvPr/>
          </p:nvPicPr>
          <p:blipFill>
            <a:blip r:embed="rId10" cstate="print"/>
            <a:srcRect/>
            <a:stretch>
              <a:fillRect/>
            </a:stretch>
          </p:blipFill>
          <p:spPr bwMode="auto">
            <a:xfrm>
              <a:off x="5480844" y="2323188"/>
              <a:ext cx="347662" cy="347662"/>
            </a:xfrm>
            <a:prstGeom prst="rect">
              <a:avLst/>
            </a:prstGeom>
            <a:noFill/>
            <a:ln w="19050">
              <a:noFill/>
              <a:miter lim="800000"/>
              <a:headEnd/>
              <a:tailEnd/>
            </a:ln>
          </p:spPr>
        </p:pic>
        <p:sp>
          <p:nvSpPr>
            <p:cNvPr id="21621" name="Freeform 250"/>
            <p:cNvSpPr>
              <a:spLocks/>
            </p:cNvSpPr>
            <p:nvPr/>
          </p:nvSpPr>
          <p:spPr bwMode="auto">
            <a:xfrm>
              <a:off x="4572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622" name="Freeform 250"/>
            <p:cNvSpPr>
              <a:spLocks/>
            </p:cNvSpPr>
            <p:nvPr/>
          </p:nvSpPr>
          <p:spPr bwMode="auto">
            <a:xfrm>
              <a:off x="7620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623" name="Freeform 471"/>
            <p:cNvSpPr>
              <a:spLocks/>
            </p:cNvSpPr>
            <p:nvPr/>
          </p:nvSpPr>
          <p:spPr bwMode="auto">
            <a:xfrm>
              <a:off x="5562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1624" name="Freeform 472"/>
            <p:cNvSpPr>
              <a:spLocks/>
            </p:cNvSpPr>
            <p:nvPr/>
          </p:nvSpPr>
          <p:spPr bwMode="auto">
            <a:xfrm>
              <a:off x="8610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grpSp>
          <p:nvGrpSpPr>
            <p:cNvPr id="21625" name="Group 389"/>
            <p:cNvGrpSpPr>
              <a:grpSpLocks/>
            </p:cNvGrpSpPr>
            <p:nvPr/>
          </p:nvGrpSpPr>
          <p:grpSpPr bwMode="auto">
            <a:xfrm>
              <a:off x="4267203" y="4053555"/>
              <a:ext cx="574676" cy="579436"/>
              <a:chOff x="2757" y="2791"/>
              <a:chExt cx="362" cy="365"/>
            </a:xfrm>
          </p:grpSpPr>
          <p:pic>
            <p:nvPicPr>
              <p:cNvPr id="21645"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1646"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1647"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1648"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1626" name="Group 404"/>
            <p:cNvGrpSpPr>
              <a:grpSpLocks/>
            </p:cNvGrpSpPr>
            <p:nvPr/>
          </p:nvGrpSpPr>
          <p:grpSpPr bwMode="auto">
            <a:xfrm>
              <a:off x="5257803" y="4053555"/>
              <a:ext cx="574676" cy="579436"/>
              <a:chOff x="2757" y="2791"/>
              <a:chExt cx="362" cy="365"/>
            </a:xfrm>
          </p:grpSpPr>
          <p:pic>
            <p:nvPicPr>
              <p:cNvPr id="21641"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1642"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1643"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1644"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1627" name="Group 389"/>
            <p:cNvGrpSpPr>
              <a:grpSpLocks/>
            </p:cNvGrpSpPr>
            <p:nvPr/>
          </p:nvGrpSpPr>
          <p:grpSpPr bwMode="auto">
            <a:xfrm>
              <a:off x="7315203" y="4053555"/>
              <a:ext cx="574676" cy="579436"/>
              <a:chOff x="2757" y="2791"/>
              <a:chExt cx="362" cy="365"/>
            </a:xfrm>
          </p:grpSpPr>
          <p:pic>
            <p:nvPicPr>
              <p:cNvPr id="21637"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1638"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1639"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1640"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1628" name="Group 404"/>
            <p:cNvGrpSpPr>
              <a:grpSpLocks/>
            </p:cNvGrpSpPr>
            <p:nvPr/>
          </p:nvGrpSpPr>
          <p:grpSpPr bwMode="auto">
            <a:xfrm>
              <a:off x="8305803" y="4053555"/>
              <a:ext cx="574676" cy="579436"/>
              <a:chOff x="2757" y="2791"/>
              <a:chExt cx="362" cy="365"/>
            </a:xfrm>
          </p:grpSpPr>
          <p:pic>
            <p:nvPicPr>
              <p:cNvPr id="21633"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1634"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1635"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1636"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pic>
          <p:nvPicPr>
            <p:cNvPr id="21629" name="Picture 65" descr="L2-or-L3 Switch.png"/>
            <p:cNvPicPr preferRelativeResize="0">
              <a:picLocks noChangeAspect="1"/>
            </p:cNvPicPr>
            <p:nvPr/>
          </p:nvPicPr>
          <p:blipFill>
            <a:blip r:embed="rId8" cstate="print"/>
            <a:srcRect/>
            <a:stretch>
              <a:fillRect/>
            </a:stretch>
          </p:blipFill>
          <p:spPr bwMode="auto">
            <a:xfrm>
              <a:off x="4745037" y="5275938"/>
              <a:ext cx="307975" cy="307975"/>
            </a:xfrm>
            <a:prstGeom prst="rect">
              <a:avLst/>
            </a:prstGeom>
            <a:noFill/>
            <a:ln w="9525">
              <a:noFill/>
              <a:miter lim="800000"/>
              <a:headEnd/>
              <a:tailEnd/>
            </a:ln>
          </p:spPr>
        </p:pic>
        <p:pic>
          <p:nvPicPr>
            <p:cNvPr id="21630" name="Picture 65" descr="L2-or-L3 Switch.png"/>
            <p:cNvPicPr preferRelativeResize="0">
              <a:picLocks noChangeAspect="1"/>
            </p:cNvPicPr>
            <p:nvPr/>
          </p:nvPicPr>
          <p:blipFill>
            <a:blip r:embed="rId8" cstate="print"/>
            <a:srcRect/>
            <a:stretch>
              <a:fillRect/>
            </a:stretch>
          </p:blipFill>
          <p:spPr bwMode="auto">
            <a:xfrm>
              <a:off x="5507037" y="5275938"/>
              <a:ext cx="307975" cy="307975"/>
            </a:xfrm>
            <a:prstGeom prst="rect">
              <a:avLst/>
            </a:prstGeom>
            <a:noFill/>
            <a:ln w="9525">
              <a:noFill/>
              <a:miter lim="800000"/>
              <a:headEnd/>
              <a:tailEnd/>
            </a:ln>
          </p:spPr>
        </p:pic>
        <p:pic>
          <p:nvPicPr>
            <p:cNvPr id="21631" name="Picture 65" descr="L2-or-L3 Switch.png"/>
            <p:cNvPicPr preferRelativeResize="0">
              <a:picLocks noChangeAspect="1"/>
            </p:cNvPicPr>
            <p:nvPr/>
          </p:nvPicPr>
          <p:blipFill>
            <a:blip r:embed="rId8" cstate="print"/>
            <a:srcRect/>
            <a:stretch>
              <a:fillRect/>
            </a:stretch>
          </p:blipFill>
          <p:spPr bwMode="auto">
            <a:xfrm>
              <a:off x="7793037" y="5275938"/>
              <a:ext cx="307975" cy="307975"/>
            </a:xfrm>
            <a:prstGeom prst="rect">
              <a:avLst/>
            </a:prstGeom>
            <a:noFill/>
            <a:ln w="9525">
              <a:noFill/>
              <a:miter lim="800000"/>
              <a:headEnd/>
              <a:tailEnd/>
            </a:ln>
          </p:spPr>
        </p:pic>
        <p:pic>
          <p:nvPicPr>
            <p:cNvPr id="21632" name="Picture 65" descr="L2-or-L3 Switch.png"/>
            <p:cNvPicPr preferRelativeResize="0">
              <a:picLocks noChangeAspect="1"/>
            </p:cNvPicPr>
            <p:nvPr/>
          </p:nvPicPr>
          <p:blipFill>
            <a:blip r:embed="rId8" cstate="print"/>
            <a:srcRect/>
            <a:stretch>
              <a:fillRect/>
            </a:stretch>
          </p:blipFill>
          <p:spPr bwMode="auto">
            <a:xfrm>
              <a:off x="8555037" y="5275938"/>
              <a:ext cx="307975" cy="307975"/>
            </a:xfrm>
            <a:prstGeom prst="rect">
              <a:avLst/>
            </a:prstGeom>
            <a:noFill/>
            <a:ln w="9525">
              <a:noFill/>
              <a:miter lim="800000"/>
              <a:headEnd/>
              <a:tailEnd/>
            </a:ln>
          </p:spPr>
        </p:pic>
      </p:grpSp>
      <p:sp>
        <p:nvSpPr>
          <p:cNvPr id="21523" name="Rectangle 241"/>
          <p:cNvSpPr>
            <a:spLocks noChangeArrowheads="1"/>
          </p:cNvSpPr>
          <p:nvPr/>
        </p:nvSpPr>
        <p:spPr bwMode="invGray">
          <a:xfrm>
            <a:off x="2930525" y="2057400"/>
            <a:ext cx="3251200" cy="2854325"/>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grpSp>
        <p:nvGrpSpPr>
          <p:cNvPr id="21524" name="Group 419"/>
          <p:cNvGrpSpPr>
            <a:grpSpLocks/>
          </p:cNvGrpSpPr>
          <p:nvPr/>
        </p:nvGrpSpPr>
        <p:grpSpPr bwMode="auto">
          <a:xfrm>
            <a:off x="5424488" y="5057775"/>
            <a:ext cx="1103312" cy="1800225"/>
            <a:chOff x="3554504" y="4742706"/>
            <a:chExt cx="1371600" cy="2115294"/>
          </a:xfrm>
        </p:grpSpPr>
        <p:sp>
          <p:nvSpPr>
            <p:cNvPr id="355" name="Rectangle 354"/>
            <p:cNvSpPr/>
            <p:nvPr/>
          </p:nvSpPr>
          <p:spPr>
            <a:xfrm>
              <a:off x="3554504" y="5104582"/>
              <a:ext cx="1371600" cy="1466156"/>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1555" name="Straight Connector 355"/>
            <p:cNvCxnSpPr>
              <a:cxnSpLocks noChangeShapeType="1"/>
            </p:cNvCxnSpPr>
            <p:nvPr/>
          </p:nvCxnSpPr>
          <p:spPr bwMode="auto">
            <a:xfrm rot="5400000">
              <a:off x="3803223" y="5771081"/>
              <a:ext cx="874159" cy="0"/>
            </a:xfrm>
            <a:prstGeom prst="line">
              <a:avLst/>
            </a:prstGeom>
            <a:noFill/>
            <a:ln w="25400">
              <a:solidFill>
                <a:schemeClr val="folHlink"/>
              </a:solidFill>
              <a:round/>
              <a:headEnd/>
              <a:tailEnd/>
            </a:ln>
          </p:spPr>
        </p:cxnSp>
        <p:sp>
          <p:nvSpPr>
            <p:cNvPr id="21556" name="Freeform 356"/>
            <p:cNvSpPr>
              <a:spLocks/>
            </p:cNvSpPr>
            <p:nvPr/>
          </p:nvSpPr>
          <p:spPr bwMode="auto">
            <a:xfrm>
              <a:off x="3809999"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21557" name="Group 142"/>
            <p:cNvGrpSpPr>
              <a:grpSpLocks/>
            </p:cNvGrpSpPr>
            <p:nvPr/>
          </p:nvGrpSpPr>
          <p:grpSpPr bwMode="auto">
            <a:xfrm>
              <a:off x="4054904" y="5808110"/>
              <a:ext cx="822486" cy="711200"/>
              <a:chOff x="4373117" y="3733800"/>
              <a:chExt cx="840010" cy="695325"/>
            </a:xfrm>
          </p:grpSpPr>
          <p:pic>
            <p:nvPicPr>
              <p:cNvPr id="21565"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156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VM2</a:t>
                </a:r>
              </a:p>
            </p:txBody>
          </p:sp>
          <p:pic>
            <p:nvPicPr>
              <p:cNvPr id="21567" name="Picture 75" descr="Server 1.png"/>
              <p:cNvPicPr>
                <a:picLocks noChangeAspect="1"/>
              </p:cNvPicPr>
              <p:nvPr/>
            </p:nvPicPr>
            <p:blipFill>
              <a:blip r:embed="rId4" cstate="print"/>
              <a:srcRect/>
              <a:stretch>
                <a:fillRect/>
              </a:stretch>
            </p:blipFill>
            <p:spPr bwMode="auto">
              <a:xfrm>
                <a:off x="4811489" y="3733800"/>
                <a:ext cx="401638" cy="695325"/>
              </a:xfrm>
              <a:prstGeom prst="rect">
                <a:avLst/>
              </a:prstGeom>
              <a:noFill/>
              <a:ln w="9525">
                <a:noFill/>
                <a:miter lim="800000"/>
                <a:headEnd/>
                <a:tailEnd/>
              </a:ln>
            </p:spPr>
          </p:pic>
          <p:sp>
            <p:nvSpPr>
              <p:cNvPr id="21568" name="TextBox 59"/>
              <p:cNvSpPr txBox="1">
                <a:spLocks noChangeArrowheads="1"/>
              </p:cNvSpPr>
              <p:nvPr/>
            </p:nvSpPr>
            <p:spPr bwMode="auto">
              <a:xfrm>
                <a:off x="4831332" y="3946524"/>
                <a:ext cx="361949" cy="244475"/>
              </a:xfrm>
              <a:prstGeom prst="rect">
                <a:avLst/>
              </a:prstGeom>
              <a:noFill/>
              <a:ln w="9525">
                <a:noFill/>
                <a:miter lim="800000"/>
                <a:headEnd/>
                <a:tailEnd/>
              </a:ln>
            </p:spPr>
            <p:txBody>
              <a:bodyPr wrap="none" anchor="b"/>
              <a:lstStyle/>
              <a:p>
                <a:pPr algn="ctr"/>
                <a:r>
                  <a:rPr lang="en-US" sz="1200" b="1">
                    <a:solidFill>
                      <a:srgbClr val="333333"/>
                    </a:solidFill>
                  </a:rPr>
                  <a:t>VM3</a:t>
                </a:r>
              </a:p>
            </p:txBody>
          </p:sp>
        </p:grpSp>
        <p:grpSp>
          <p:nvGrpSpPr>
            <p:cNvPr id="21558" name="Group 146"/>
            <p:cNvGrpSpPr>
              <a:grpSpLocks/>
            </p:cNvGrpSpPr>
            <p:nvPr/>
          </p:nvGrpSpPr>
          <p:grpSpPr bwMode="auto">
            <a:xfrm>
              <a:off x="3605525" y="5808110"/>
              <a:ext cx="415712" cy="711200"/>
              <a:chOff x="4373117" y="3733800"/>
              <a:chExt cx="401638" cy="695325"/>
            </a:xfrm>
          </p:grpSpPr>
          <p:pic>
            <p:nvPicPr>
              <p:cNvPr id="21563"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1564" name="TextBox 36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VM1</a:t>
                </a:r>
              </a:p>
            </p:txBody>
          </p:sp>
        </p:grpSp>
        <p:sp>
          <p:nvSpPr>
            <p:cNvPr id="369" name="TextBox 368"/>
            <p:cNvSpPr txBox="1"/>
            <p:nvPr/>
          </p:nvSpPr>
          <p:spPr>
            <a:xfrm>
              <a:off x="3631471" y="6596853"/>
              <a:ext cx="1217666" cy="261147"/>
            </a:xfrm>
            <a:prstGeom prst="rect">
              <a:avLst/>
            </a:prstGeom>
            <a:noFill/>
          </p:spPr>
          <p:txBody>
            <a:bodyPr>
              <a:spAutoFit/>
            </a:bodyPr>
            <a:lstStyle/>
            <a:p>
              <a:pPr algn="ctr">
                <a:defRPr/>
              </a:pPr>
              <a:r>
                <a:rPr lang="en-US" sz="1050" dirty="0"/>
                <a:t>SERVER 2</a:t>
              </a:r>
            </a:p>
          </p:txBody>
        </p:sp>
        <p:sp>
          <p:nvSpPr>
            <p:cNvPr id="21560" name="Freeform 373"/>
            <p:cNvSpPr>
              <a:spLocks/>
            </p:cNvSpPr>
            <p:nvPr/>
          </p:nvSpPr>
          <p:spPr bwMode="auto">
            <a:xfrm>
              <a:off x="4240304"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4012362" y="5182926"/>
              <a:ext cx="455884" cy="453278"/>
            </a:xfrm>
            <a:prstGeom prst="rect">
              <a:avLst/>
            </a:prstGeom>
            <a:noFill/>
            <a:effectLst>
              <a:outerShdw blurRad="63500" sx="102000" sy="102000" algn="ctr" rotWithShape="0">
                <a:prstClr val="black">
                  <a:alpha val="40000"/>
                </a:prstClr>
              </a:outerShdw>
            </a:effectLst>
          </p:spPr>
        </p:pic>
        <p:sp>
          <p:nvSpPr>
            <p:cNvPr id="359" name="Rectangle 108"/>
            <p:cNvSpPr>
              <a:spLocks noChangeArrowheads="1"/>
            </p:cNvSpPr>
            <p:nvPr/>
          </p:nvSpPr>
          <p:spPr bwMode="invGray">
            <a:xfrm>
              <a:off x="4041964" y="4742706"/>
              <a:ext cx="396679" cy="277936"/>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400" dirty="0">
                  <a:solidFill>
                    <a:srgbClr val="FFFFFF"/>
                  </a:solidFill>
                </a:rPr>
                <a:t>NIC</a:t>
              </a:r>
            </a:p>
          </p:txBody>
        </p:sp>
      </p:grpSp>
      <p:grpSp>
        <p:nvGrpSpPr>
          <p:cNvPr id="21525" name="Group 418"/>
          <p:cNvGrpSpPr>
            <a:grpSpLocks/>
          </p:cNvGrpSpPr>
          <p:nvPr/>
        </p:nvGrpSpPr>
        <p:grpSpPr bwMode="auto">
          <a:xfrm>
            <a:off x="2727325" y="5964238"/>
            <a:ext cx="333375" cy="604837"/>
            <a:chOff x="203421" y="5808116"/>
            <a:chExt cx="415712" cy="711201"/>
          </a:xfrm>
        </p:grpSpPr>
        <p:pic>
          <p:nvPicPr>
            <p:cNvPr id="21552" name="Picture 75" descr="Server 1.png"/>
            <p:cNvPicPr>
              <a:picLocks noChangeAspect="1"/>
            </p:cNvPicPr>
            <p:nvPr/>
          </p:nvPicPr>
          <p:blipFill>
            <a:blip r:embed="rId4" cstate="print"/>
            <a:srcRect/>
            <a:stretch>
              <a:fillRect/>
            </a:stretch>
          </p:blipFill>
          <p:spPr bwMode="auto">
            <a:xfrm>
              <a:off x="203421" y="5808116"/>
              <a:ext cx="415712" cy="711201"/>
            </a:xfrm>
            <a:prstGeom prst="rect">
              <a:avLst/>
            </a:prstGeom>
            <a:noFill/>
            <a:ln w="9525">
              <a:noFill/>
              <a:miter lim="800000"/>
              <a:headEnd/>
              <a:tailEnd/>
            </a:ln>
          </p:spPr>
        </p:pic>
        <p:sp>
          <p:nvSpPr>
            <p:cNvPr id="21553" name="TextBox 417"/>
            <p:cNvSpPr txBox="1">
              <a:spLocks noChangeArrowheads="1"/>
            </p:cNvSpPr>
            <p:nvPr/>
          </p:nvSpPr>
          <p:spPr bwMode="auto">
            <a:xfrm>
              <a:off x="223960" y="6025692"/>
              <a:ext cx="374633" cy="250057"/>
            </a:xfrm>
            <a:prstGeom prst="rect">
              <a:avLst/>
            </a:prstGeom>
            <a:noFill/>
            <a:ln w="9525">
              <a:noFill/>
              <a:miter lim="800000"/>
              <a:headEnd/>
              <a:tailEnd/>
            </a:ln>
          </p:spPr>
          <p:txBody>
            <a:bodyPr wrap="none" anchor="b"/>
            <a:lstStyle/>
            <a:p>
              <a:pPr algn="ctr"/>
              <a:r>
                <a:rPr lang="en-US" sz="1200" b="1">
                  <a:solidFill>
                    <a:srgbClr val="333333"/>
                  </a:solidFill>
                </a:rPr>
                <a:t>VM1</a:t>
              </a:r>
            </a:p>
          </p:txBody>
        </p:sp>
      </p:grpSp>
      <p:grpSp>
        <p:nvGrpSpPr>
          <p:cNvPr id="869" name="Group 323"/>
          <p:cNvGrpSpPr>
            <a:grpSpLocks/>
          </p:cNvGrpSpPr>
          <p:nvPr/>
        </p:nvGrpSpPr>
        <p:grpSpPr bwMode="auto">
          <a:xfrm>
            <a:off x="304800" y="1028700"/>
            <a:ext cx="8534400" cy="947738"/>
            <a:chOff x="304800" y="1028701"/>
            <a:chExt cx="8534400" cy="947629"/>
          </a:xfrm>
        </p:grpSpPr>
        <p:sp>
          <p:nvSpPr>
            <p:cNvPr id="273" name="TextBox 272"/>
            <p:cNvSpPr txBox="1"/>
            <p:nvPr/>
          </p:nvSpPr>
          <p:spPr>
            <a:xfrm>
              <a:off x="304800" y="1028701"/>
              <a:ext cx="8534400" cy="914295"/>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2988"/>
              <a:ext cx="8534400" cy="685721"/>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4" name="Rectangle 283"/>
            <p:cNvSpPr/>
            <p:nvPr/>
          </p:nvSpPr>
          <p:spPr>
            <a:xfrm>
              <a:off x="2590800" y="1104892"/>
              <a:ext cx="2914650" cy="761912"/>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7" name="Rectangle 286"/>
            <p:cNvSpPr/>
            <p:nvPr/>
          </p:nvSpPr>
          <p:spPr>
            <a:xfrm>
              <a:off x="533400" y="1292196"/>
              <a:ext cx="1981200" cy="400004"/>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COMPLEX:</a:t>
              </a:r>
            </a:p>
          </p:txBody>
        </p:sp>
        <p:sp>
          <p:nvSpPr>
            <p:cNvPr id="21549" name="TextBox 287"/>
            <p:cNvSpPr txBox="1">
              <a:spLocks noChangeArrowheads="1"/>
            </p:cNvSpPr>
            <p:nvPr/>
          </p:nvSpPr>
          <p:spPr bwMode="auto">
            <a:xfrm>
              <a:off x="2895600" y="1219200"/>
              <a:ext cx="2133600" cy="535531"/>
            </a:xfrm>
            <a:prstGeom prst="rect">
              <a:avLst/>
            </a:prstGeom>
            <a:noFill/>
            <a:ln w="9525">
              <a:noFill/>
              <a:miter lim="800000"/>
              <a:headEnd/>
              <a:tailEnd/>
            </a:ln>
          </p:spPr>
          <p:txBody>
            <a:bodyPr>
              <a:spAutoFit/>
            </a:bodyPr>
            <a:lstStyle/>
            <a:p>
              <a:pPr algn="ctr">
                <a:lnSpc>
                  <a:spcPct val="80000"/>
                </a:lnSpc>
              </a:pPr>
              <a:r>
                <a:rPr lang="en-US"/>
                <a:t>Too Many Devices to Manage</a:t>
              </a:r>
            </a:p>
          </p:txBody>
        </p:sp>
        <p:sp>
          <p:nvSpPr>
            <p:cNvPr id="291" name="Rectangle 290"/>
            <p:cNvSpPr/>
            <p:nvPr/>
          </p:nvSpPr>
          <p:spPr>
            <a:xfrm>
              <a:off x="5638800" y="1104892"/>
              <a:ext cx="2914650" cy="761912"/>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51" name="TextBox 294"/>
            <p:cNvSpPr txBox="1">
              <a:spLocks noChangeArrowheads="1"/>
            </p:cNvSpPr>
            <p:nvPr/>
          </p:nvSpPr>
          <p:spPr bwMode="auto">
            <a:xfrm>
              <a:off x="6096000" y="1219200"/>
              <a:ext cx="2133600" cy="757130"/>
            </a:xfrm>
            <a:prstGeom prst="rect">
              <a:avLst/>
            </a:prstGeom>
            <a:noFill/>
            <a:ln w="9525">
              <a:noFill/>
              <a:miter lim="800000"/>
              <a:headEnd/>
              <a:tailEnd/>
            </a:ln>
          </p:spPr>
          <p:txBody>
            <a:bodyPr>
              <a:spAutoFit/>
            </a:bodyPr>
            <a:lstStyle/>
            <a:p>
              <a:pPr algn="ctr">
                <a:lnSpc>
                  <a:spcPct val="80000"/>
                </a:lnSpc>
              </a:pPr>
              <a:r>
                <a:rPr lang="en-US"/>
                <a:t>Additional virtual switches</a:t>
              </a:r>
            </a:p>
            <a:p>
              <a:pPr algn="ctr">
                <a:lnSpc>
                  <a:spcPct val="80000"/>
                </a:lnSpc>
              </a:pPr>
              <a:endParaRPr lang="en-US"/>
            </a:p>
          </p:txBody>
        </p:sp>
      </p:grpSp>
      <p:sp>
        <p:nvSpPr>
          <p:cNvPr id="304" name="Rectangle 303"/>
          <p:cNvSpPr/>
          <p:nvPr/>
        </p:nvSpPr>
        <p:spPr>
          <a:xfrm>
            <a:off x="215900" y="2301875"/>
            <a:ext cx="2209800" cy="3079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a:t>
            </a:r>
          </a:p>
        </p:txBody>
      </p:sp>
      <p:sp>
        <p:nvSpPr>
          <p:cNvPr id="305" name="Rectangle 304"/>
          <p:cNvSpPr/>
          <p:nvPr/>
        </p:nvSpPr>
        <p:spPr>
          <a:xfrm>
            <a:off x="6743700" y="220980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LACK OF ADDITIONAL SERVICES:</a:t>
            </a:r>
          </a:p>
        </p:txBody>
      </p:sp>
      <p:grpSp>
        <p:nvGrpSpPr>
          <p:cNvPr id="870" name="Group 318"/>
          <p:cNvGrpSpPr>
            <a:grpSpLocks/>
          </p:cNvGrpSpPr>
          <p:nvPr/>
        </p:nvGrpSpPr>
        <p:grpSpPr bwMode="auto">
          <a:xfrm>
            <a:off x="342900" y="2946400"/>
            <a:ext cx="1968500" cy="1193800"/>
            <a:chOff x="508000" y="2743200"/>
            <a:chExt cx="1968500" cy="1193800"/>
          </a:xfrm>
        </p:grpSpPr>
        <p:sp>
          <p:nvSpPr>
            <p:cNvPr id="306" name="Rectangle 305"/>
            <p:cNvSpPr/>
            <p:nvPr/>
          </p:nvSpPr>
          <p:spPr>
            <a:xfrm>
              <a:off x="508000"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44" name="TextBox 306"/>
            <p:cNvSpPr txBox="1">
              <a:spLocks noChangeArrowheads="1"/>
            </p:cNvSpPr>
            <p:nvPr/>
          </p:nvSpPr>
          <p:spPr bwMode="auto">
            <a:xfrm>
              <a:off x="533400" y="2743200"/>
              <a:ext cx="1905000" cy="1115690"/>
            </a:xfrm>
            <a:prstGeom prst="rect">
              <a:avLst/>
            </a:prstGeom>
            <a:noFill/>
            <a:ln w="9525">
              <a:noFill/>
              <a:miter lim="800000"/>
              <a:headEnd/>
              <a:tailEnd/>
            </a:ln>
          </p:spPr>
          <p:txBody>
            <a:bodyPr>
              <a:spAutoFit/>
            </a:bodyPr>
            <a:lstStyle/>
            <a:p>
              <a:pPr>
                <a:lnSpc>
                  <a:spcPct val="95000"/>
                </a:lnSpc>
              </a:pPr>
              <a:r>
                <a:rPr lang="en-US" sz="1400" b="1">
                  <a:solidFill>
                    <a:schemeClr val="tx2"/>
                  </a:solidFill>
                </a:rPr>
                <a:t>POOR PERFORMANCE</a:t>
              </a:r>
            </a:p>
            <a:p>
              <a:pPr>
                <a:lnSpc>
                  <a:spcPct val="95000"/>
                </a:lnSpc>
              </a:pPr>
              <a:r>
                <a:rPr lang="en-US" sz="1400"/>
                <a:t>Multiple layers</a:t>
              </a:r>
            </a:p>
            <a:p>
              <a:pPr>
                <a:lnSpc>
                  <a:spcPct val="95000"/>
                </a:lnSpc>
              </a:pPr>
              <a:r>
                <a:rPr lang="en-US" sz="1400"/>
                <a:t>Across North-South path</a:t>
              </a:r>
            </a:p>
          </p:txBody>
        </p:sp>
      </p:grpSp>
      <p:grpSp>
        <p:nvGrpSpPr>
          <p:cNvPr id="871" name="Group 319"/>
          <p:cNvGrpSpPr>
            <a:grpSpLocks/>
          </p:cNvGrpSpPr>
          <p:nvPr/>
        </p:nvGrpSpPr>
        <p:grpSpPr bwMode="auto">
          <a:xfrm>
            <a:off x="342900" y="4279898"/>
            <a:ext cx="1968500" cy="1143000"/>
            <a:chOff x="508000" y="4343400"/>
            <a:chExt cx="1968500" cy="1143341"/>
          </a:xfrm>
        </p:grpSpPr>
        <p:sp>
          <p:nvSpPr>
            <p:cNvPr id="308" name="Rectangle 307"/>
            <p:cNvSpPr/>
            <p:nvPr/>
          </p:nvSpPr>
          <p:spPr>
            <a:xfrm>
              <a:off x="508000" y="4356104"/>
              <a:ext cx="1968500" cy="1130637"/>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42" name="TextBox 308"/>
            <p:cNvSpPr txBox="1">
              <a:spLocks noChangeArrowheads="1"/>
            </p:cNvSpPr>
            <p:nvPr/>
          </p:nvSpPr>
          <p:spPr bwMode="auto">
            <a:xfrm>
              <a:off x="533400" y="4343400"/>
              <a:ext cx="1905000" cy="706557"/>
            </a:xfrm>
            <a:prstGeom prst="rect">
              <a:avLst/>
            </a:prstGeom>
            <a:noFill/>
            <a:ln w="9525">
              <a:noFill/>
              <a:miter lim="800000"/>
              <a:headEnd/>
              <a:tailEnd/>
            </a:ln>
          </p:spPr>
          <p:txBody>
            <a:bodyPr>
              <a:spAutoFit/>
            </a:bodyPr>
            <a:lstStyle/>
            <a:p>
              <a:pPr>
                <a:lnSpc>
                  <a:spcPct val="95000"/>
                </a:lnSpc>
              </a:pPr>
              <a:r>
                <a:rPr lang="en-US" sz="1400" b="1" dirty="0">
                  <a:solidFill>
                    <a:schemeClr val="tx2"/>
                  </a:solidFill>
                </a:rPr>
                <a:t>PROPRIETARY:</a:t>
              </a:r>
            </a:p>
            <a:p>
              <a:pPr>
                <a:lnSpc>
                  <a:spcPct val="95000"/>
                </a:lnSpc>
              </a:pPr>
              <a:r>
                <a:rPr lang="en-US" sz="1400" dirty="0"/>
                <a:t>Pre-standard </a:t>
              </a:r>
              <a:r>
                <a:rPr lang="en-US" sz="1400" dirty="0" smtClean="0"/>
                <a:t>protocols</a:t>
              </a:r>
              <a:endParaRPr lang="en-US" sz="1400" dirty="0"/>
            </a:p>
          </p:txBody>
        </p:sp>
      </p:grpSp>
      <p:grpSp>
        <p:nvGrpSpPr>
          <p:cNvPr id="872" name="Group 317"/>
          <p:cNvGrpSpPr>
            <a:grpSpLocks/>
          </p:cNvGrpSpPr>
          <p:nvPr/>
        </p:nvGrpSpPr>
        <p:grpSpPr bwMode="auto">
          <a:xfrm>
            <a:off x="6838950" y="2946400"/>
            <a:ext cx="1968500" cy="1193800"/>
            <a:chOff x="6677025" y="2743200"/>
            <a:chExt cx="1968500" cy="1193800"/>
          </a:xfrm>
        </p:grpSpPr>
        <p:sp>
          <p:nvSpPr>
            <p:cNvPr id="310" name="Rectangle 309"/>
            <p:cNvSpPr/>
            <p:nvPr/>
          </p:nvSpPr>
          <p:spPr>
            <a:xfrm>
              <a:off x="6677025"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40" name="TextBox 310"/>
            <p:cNvSpPr txBox="1">
              <a:spLocks noChangeArrowheads="1"/>
            </p:cNvSpPr>
            <p:nvPr/>
          </p:nvSpPr>
          <p:spPr bwMode="auto">
            <a:xfrm>
              <a:off x="6702425" y="2743200"/>
              <a:ext cx="1905000" cy="1144929"/>
            </a:xfrm>
            <a:prstGeom prst="rect">
              <a:avLst/>
            </a:prstGeom>
            <a:noFill/>
            <a:ln w="9525">
              <a:noFill/>
              <a:miter lim="800000"/>
              <a:headEnd/>
              <a:tailEnd/>
            </a:ln>
          </p:spPr>
          <p:txBody>
            <a:bodyPr>
              <a:spAutoFit/>
            </a:bodyPr>
            <a:lstStyle/>
            <a:p>
              <a:pPr>
                <a:lnSpc>
                  <a:spcPct val="95000"/>
                </a:lnSpc>
              </a:pPr>
              <a:r>
                <a:rPr lang="en-US" sz="1400" b="1">
                  <a:solidFill>
                    <a:schemeClr val="tx2"/>
                  </a:solidFill>
                </a:rPr>
                <a:t>MOBILITY:</a:t>
              </a:r>
            </a:p>
            <a:p>
              <a:pPr>
                <a:lnSpc>
                  <a:spcPct val="95000"/>
                </a:lnSpc>
              </a:pPr>
              <a:r>
                <a:rPr lang="en-US" sz="1400"/>
                <a:t>North-south path</a:t>
              </a:r>
            </a:p>
            <a:p>
              <a:pPr>
                <a:lnSpc>
                  <a:spcPct val="95000"/>
                </a:lnSpc>
              </a:pPr>
              <a:r>
                <a:rPr lang="en-US" sz="1400"/>
                <a:t>Scale &amp; scope of L2 adjacencies</a:t>
              </a:r>
            </a:p>
            <a:p>
              <a:pPr>
                <a:lnSpc>
                  <a:spcPct val="95000"/>
                </a:lnSpc>
              </a:pPr>
              <a:r>
                <a:rPr lang="en-US" sz="1400"/>
                <a:t>Across sites</a:t>
              </a:r>
            </a:p>
          </p:txBody>
        </p:sp>
      </p:grpSp>
      <p:grpSp>
        <p:nvGrpSpPr>
          <p:cNvPr id="873" name="Group 316"/>
          <p:cNvGrpSpPr>
            <a:grpSpLocks/>
          </p:cNvGrpSpPr>
          <p:nvPr/>
        </p:nvGrpSpPr>
        <p:grpSpPr bwMode="auto">
          <a:xfrm>
            <a:off x="6838950" y="4279900"/>
            <a:ext cx="1968500" cy="1143000"/>
            <a:chOff x="6677025" y="4343400"/>
            <a:chExt cx="1968500" cy="1143000"/>
          </a:xfrm>
        </p:grpSpPr>
        <p:sp>
          <p:nvSpPr>
            <p:cNvPr id="312" name="Rectangle 311"/>
            <p:cNvSpPr/>
            <p:nvPr/>
          </p:nvSpPr>
          <p:spPr>
            <a:xfrm>
              <a:off x="6677025" y="4356100"/>
              <a:ext cx="1968500" cy="11303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38" name="TextBox 312"/>
            <p:cNvSpPr txBox="1">
              <a:spLocks noChangeArrowheads="1"/>
            </p:cNvSpPr>
            <p:nvPr/>
          </p:nvSpPr>
          <p:spPr bwMode="auto">
            <a:xfrm>
              <a:off x="6702425" y="4343400"/>
              <a:ext cx="1905000" cy="940257"/>
            </a:xfrm>
            <a:prstGeom prst="rect">
              <a:avLst/>
            </a:prstGeom>
            <a:noFill/>
            <a:ln w="9525">
              <a:noFill/>
              <a:miter lim="800000"/>
              <a:headEnd/>
              <a:tailEnd/>
            </a:ln>
          </p:spPr>
          <p:txBody>
            <a:bodyPr>
              <a:spAutoFit/>
            </a:bodyPr>
            <a:lstStyle/>
            <a:p>
              <a:pPr>
                <a:lnSpc>
                  <a:spcPct val="95000"/>
                </a:lnSpc>
              </a:pPr>
              <a:r>
                <a:rPr lang="en-US" sz="1400" b="1">
                  <a:solidFill>
                    <a:schemeClr val="tx2"/>
                  </a:solidFill>
                </a:rPr>
                <a:t>SECURITY:</a:t>
              </a:r>
              <a:r>
                <a:rPr lang="en-US" sz="1600" b="1">
                  <a:solidFill>
                    <a:schemeClr val="tx2"/>
                  </a:solidFill>
                </a:rPr>
                <a:t/>
              </a:r>
              <a:br>
                <a:rPr lang="en-US" sz="1600" b="1">
                  <a:solidFill>
                    <a:schemeClr val="tx2"/>
                  </a:solidFill>
                </a:rPr>
              </a:br>
              <a:r>
                <a:rPr lang="en-US" sz="1400"/>
                <a:t>Silo’ed , unavailable </a:t>
              </a:r>
              <a:br>
                <a:rPr lang="en-US" sz="1400"/>
              </a:br>
              <a:r>
                <a:rPr lang="en-US" sz="1400"/>
                <a:t>across domains Intra-VM traffic</a:t>
              </a:r>
            </a:p>
          </p:txBody>
        </p:sp>
      </p:grpSp>
      <p:grpSp>
        <p:nvGrpSpPr>
          <p:cNvPr id="874" name="Group 315"/>
          <p:cNvGrpSpPr>
            <a:grpSpLocks/>
          </p:cNvGrpSpPr>
          <p:nvPr/>
        </p:nvGrpSpPr>
        <p:grpSpPr bwMode="auto">
          <a:xfrm>
            <a:off x="6838950" y="5562600"/>
            <a:ext cx="1968500" cy="965200"/>
            <a:chOff x="6677025" y="5550357"/>
            <a:chExt cx="1968500" cy="965200"/>
          </a:xfrm>
        </p:grpSpPr>
        <p:sp>
          <p:nvSpPr>
            <p:cNvPr id="314" name="Rectangle 313"/>
            <p:cNvSpPr/>
            <p:nvPr/>
          </p:nvSpPr>
          <p:spPr>
            <a:xfrm>
              <a:off x="6677025" y="5550357"/>
              <a:ext cx="1968500" cy="9652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36" name="TextBox 314"/>
            <p:cNvSpPr txBox="1">
              <a:spLocks noChangeArrowheads="1"/>
            </p:cNvSpPr>
            <p:nvPr/>
          </p:nvSpPr>
          <p:spPr bwMode="auto">
            <a:xfrm>
              <a:off x="6702425" y="5562600"/>
              <a:ext cx="1905000" cy="940257"/>
            </a:xfrm>
            <a:prstGeom prst="rect">
              <a:avLst/>
            </a:prstGeom>
            <a:noFill/>
            <a:ln w="9525">
              <a:noFill/>
              <a:miter lim="800000"/>
              <a:headEnd/>
              <a:tailEnd/>
            </a:ln>
          </p:spPr>
          <p:txBody>
            <a:bodyPr>
              <a:spAutoFit/>
            </a:bodyPr>
            <a:lstStyle/>
            <a:p>
              <a:pPr>
                <a:lnSpc>
                  <a:spcPct val="95000"/>
                </a:lnSpc>
              </a:pPr>
              <a:r>
                <a:rPr lang="en-US" sz="1400" b="1">
                  <a:solidFill>
                    <a:schemeClr val="tx2"/>
                  </a:solidFill>
                </a:rPr>
                <a:t>MANAGEABILITY:</a:t>
              </a:r>
              <a:r>
                <a:rPr lang="en-US" sz="1600" b="1">
                  <a:solidFill>
                    <a:schemeClr val="tx2"/>
                  </a:solidFill>
                </a:rPr>
                <a:t/>
              </a:r>
              <a:br>
                <a:rPr lang="en-US" sz="1600" b="1">
                  <a:solidFill>
                    <a:schemeClr val="tx2"/>
                  </a:solidFill>
                </a:rPr>
              </a:br>
              <a:r>
                <a:rPr lang="en-US" sz="1400"/>
                <a:t>Orchestration between the physical and virtual network </a:t>
              </a:r>
            </a:p>
          </p:txBody>
        </p:sp>
      </p:gr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869"/>
                                        </p:tgtEl>
                                        <p:attrNameLst>
                                          <p:attrName>style.visibility</p:attrName>
                                        </p:attrNameLst>
                                      </p:cBhvr>
                                      <p:to>
                                        <p:strVal val="visible"/>
                                      </p:to>
                                    </p:set>
                                    <p:animEffect transition="in" filter="barn(outVertical)">
                                      <p:cBhvr>
                                        <p:cTn id="7" dur="500"/>
                                        <p:tgtEl>
                                          <p:spTgt spid="869"/>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03"/>
                                        </p:tgtEl>
                                        <p:attrNameLst>
                                          <p:attrName>style.visibility</p:attrName>
                                        </p:attrNameLst>
                                      </p:cBhvr>
                                      <p:to>
                                        <p:strVal val="visible"/>
                                      </p:to>
                                    </p:set>
                                    <p:animEffect transition="in" filter="fade">
                                      <p:cBhvr>
                                        <p:cTn id="12" dur="1000"/>
                                        <p:tgtEl>
                                          <p:spTgt spid="303"/>
                                        </p:tgtEl>
                                      </p:cBhvr>
                                    </p:animEffect>
                                    <p:anim calcmode="lin" valueType="num">
                                      <p:cBhvr>
                                        <p:cTn id="13" dur="1000" fill="hold"/>
                                        <p:tgtEl>
                                          <p:spTgt spid="303"/>
                                        </p:tgtEl>
                                        <p:attrNameLst>
                                          <p:attrName>ppt_x</p:attrName>
                                        </p:attrNameLst>
                                      </p:cBhvr>
                                      <p:tavLst>
                                        <p:tav tm="0">
                                          <p:val>
                                            <p:strVal val="#ppt_x"/>
                                          </p:val>
                                        </p:tav>
                                        <p:tav tm="100000">
                                          <p:val>
                                            <p:strVal val="#ppt_x"/>
                                          </p:val>
                                        </p:tav>
                                      </p:tavLst>
                                    </p:anim>
                                    <p:anim calcmode="lin" valueType="num">
                                      <p:cBhvr>
                                        <p:cTn id="14" dur="1000" fill="hold"/>
                                        <p:tgtEl>
                                          <p:spTgt spid="30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22"/>
                                        </p:tgtEl>
                                        <p:attrNameLst>
                                          <p:attrName>style.visibility</p:attrName>
                                        </p:attrNameLst>
                                      </p:cBhvr>
                                      <p:to>
                                        <p:strVal val="visible"/>
                                      </p:to>
                                    </p:set>
                                    <p:animEffect transition="in" filter="fade">
                                      <p:cBhvr>
                                        <p:cTn id="17" dur="1000"/>
                                        <p:tgtEl>
                                          <p:spTgt spid="322"/>
                                        </p:tgtEl>
                                      </p:cBhvr>
                                    </p:animEffect>
                                    <p:anim calcmode="lin" valueType="num">
                                      <p:cBhvr>
                                        <p:cTn id="18" dur="1000" fill="hold"/>
                                        <p:tgtEl>
                                          <p:spTgt spid="322"/>
                                        </p:tgtEl>
                                        <p:attrNameLst>
                                          <p:attrName>ppt_x</p:attrName>
                                        </p:attrNameLst>
                                      </p:cBhvr>
                                      <p:tavLst>
                                        <p:tav tm="0">
                                          <p:val>
                                            <p:strVal val="#ppt_x"/>
                                          </p:val>
                                        </p:tav>
                                        <p:tav tm="100000">
                                          <p:val>
                                            <p:strVal val="#ppt_x"/>
                                          </p:val>
                                        </p:tav>
                                      </p:tavLst>
                                    </p:anim>
                                    <p:anim calcmode="lin" valueType="num">
                                      <p:cBhvr>
                                        <p:cTn id="19" dur="1000" fill="hold"/>
                                        <p:tgtEl>
                                          <p:spTgt spid="322"/>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4"/>
                                        </p:tgtEl>
                                        <p:attrNameLst>
                                          <p:attrName>style.visibility</p:attrName>
                                        </p:attrNameLst>
                                      </p:cBhvr>
                                      <p:to>
                                        <p:strVal val="visible"/>
                                      </p:to>
                                    </p:set>
                                    <p:animEffect transition="in" filter="fade">
                                      <p:cBhvr>
                                        <p:cTn id="22" dur="1000"/>
                                        <p:tgtEl>
                                          <p:spTgt spid="304"/>
                                        </p:tgtEl>
                                      </p:cBhvr>
                                    </p:animEffect>
                                    <p:anim calcmode="lin" valueType="num">
                                      <p:cBhvr>
                                        <p:cTn id="23" dur="1000" fill="hold"/>
                                        <p:tgtEl>
                                          <p:spTgt spid="304"/>
                                        </p:tgtEl>
                                        <p:attrNameLst>
                                          <p:attrName>ppt_x</p:attrName>
                                        </p:attrNameLst>
                                      </p:cBhvr>
                                      <p:tavLst>
                                        <p:tav tm="0">
                                          <p:val>
                                            <p:strVal val="#ppt_x"/>
                                          </p:val>
                                        </p:tav>
                                        <p:tav tm="100000">
                                          <p:val>
                                            <p:strVal val="#ppt_x"/>
                                          </p:val>
                                        </p:tav>
                                      </p:tavLst>
                                    </p:anim>
                                    <p:anim calcmode="lin" valueType="num">
                                      <p:cBhvr>
                                        <p:cTn id="24" dur="1000" fill="hold"/>
                                        <p:tgtEl>
                                          <p:spTgt spid="304"/>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870"/>
                                        </p:tgtEl>
                                        <p:attrNameLst>
                                          <p:attrName>style.visibility</p:attrName>
                                        </p:attrNameLst>
                                      </p:cBhvr>
                                      <p:to>
                                        <p:strVal val="visible"/>
                                      </p:to>
                                    </p:set>
                                    <p:animEffect transition="in" filter="fade">
                                      <p:cBhvr>
                                        <p:cTn id="27" dur="1000"/>
                                        <p:tgtEl>
                                          <p:spTgt spid="870"/>
                                        </p:tgtEl>
                                      </p:cBhvr>
                                    </p:animEffect>
                                    <p:anim calcmode="lin" valueType="num">
                                      <p:cBhvr>
                                        <p:cTn id="28" dur="1000" fill="hold"/>
                                        <p:tgtEl>
                                          <p:spTgt spid="870"/>
                                        </p:tgtEl>
                                        <p:attrNameLst>
                                          <p:attrName>ppt_x</p:attrName>
                                        </p:attrNameLst>
                                      </p:cBhvr>
                                      <p:tavLst>
                                        <p:tav tm="0">
                                          <p:val>
                                            <p:strVal val="#ppt_x"/>
                                          </p:val>
                                        </p:tav>
                                        <p:tav tm="100000">
                                          <p:val>
                                            <p:strVal val="#ppt_x"/>
                                          </p:val>
                                        </p:tav>
                                      </p:tavLst>
                                    </p:anim>
                                    <p:anim calcmode="lin" valueType="num">
                                      <p:cBhvr>
                                        <p:cTn id="29" dur="1000" fill="hold"/>
                                        <p:tgtEl>
                                          <p:spTgt spid="870"/>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871"/>
                                        </p:tgtEl>
                                        <p:attrNameLst>
                                          <p:attrName>style.visibility</p:attrName>
                                        </p:attrNameLst>
                                      </p:cBhvr>
                                      <p:to>
                                        <p:strVal val="visible"/>
                                      </p:to>
                                    </p:set>
                                    <p:animEffect transition="in" filter="fade">
                                      <p:cBhvr>
                                        <p:cTn id="32" dur="1000"/>
                                        <p:tgtEl>
                                          <p:spTgt spid="871"/>
                                        </p:tgtEl>
                                      </p:cBhvr>
                                    </p:animEffect>
                                    <p:anim calcmode="lin" valueType="num">
                                      <p:cBhvr>
                                        <p:cTn id="33" dur="1000" fill="hold"/>
                                        <p:tgtEl>
                                          <p:spTgt spid="871"/>
                                        </p:tgtEl>
                                        <p:attrNameLst>
                                          <p:attrName>ppt_x</p:attrName>
                                        </p:attrNameLst>
                                      </p:cBhvr>
                                      <p:tavLst>
                                        <p:tav tm="0">
                                          <p:val>
                                            <p:strVal val="#ppt_x"/>
                                          </p:val>
                                        </p:tav>
                                        <p:tav tm="100000">
                                          <p:val>
                                            <p:strVal val="#ppt_x"/>
                                          </p:val>
                                        </p:tav>
                                      </p:tavLst>
                                    </p:anim>
                                    <p:anim calcmode="lin" valueType="num">
                                      <p:cBhvr>
                                        <p:cTn id="34" dur="1000" fill="hold"/>
                                        <p:tgtEl>
                                          <p:spTgt spid="87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302"/>
                                        </p:tgtEl>
                                        <p:attrNameLst>
                                          <p:attrName>style.visibility</p:attrName>
                                        </p:attrNameLst>
                                      </p:cBhvr>
                                      <p:to>
                                        <p:strVal val="visible"/>
                                      </p:to>
                                    </p:set>
                                    <p:animEffect transition="in" filter="fade">
                                      <p:cBhvr>
                                        <p:cTn id="39" dur="1000"/>
                                        <p:tgtEl>
                                          <p:spTgt spid="302"/>
                                        </p:tgtEl>
                                      </p:cBhvr>
                                    </p:animEffect>
                                    <p:anim calcmode="lin" valueType="num">
                                      <p:cBhvr>
                                        <p:cTn id="40" dur="1000" fill="hold"/>
                                        <p:tgtEl>
                                          <p:spTgt spid="302"/>
                                        </p:tgtEl>
                                        <p:attrNameLst>
                                          <p:attrName>ppt_x</p:attrName>
                                        </p:attrNameLst>
                                      </p:cBhvr>
                                      <p:tavLst>
                                        <p:tav tm="0">
                                          <p:val>
                                            <p:strVal val="#ppt_x"/>
                                          </p:val>
                                        </p:tav>
                                        <p:tav tm="100000">
                                          <p:val>
                                            <p:strVal val="#ppt_x"/>
                                          </p:val>
                                        </p:tav>
                                      </p:tavLst>
                                    </p:anim>
                                    <p:anim calcmode="lin" valueType="num">
                                      <p:cBhvr>
                                        <p:cTn id="41" dur="1000" fill="hold"/>
                                        <p:tgtEl>
                                          <p:spTgt spid="30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305"/>
                                        </p:tgtEl>
                                        <p:attrNameLst>
                                          <p:attrName>style.visibility</p:attrName>
                                        </p:attrNameLst>
                                      </p:cBhvr>
                                      <p:to>
                                        <p:strVal val="visible"/>
                                      </p:to>
                                    </p:set>
                                    <p:animEffect transition="in" filter="fade">
                                      <p:cBhvr>
                                        <p:cTn id="44" dur="1000"/>
                                        <p:tgtEl>
                                          <p:spTgt spid="305"/>
                                        </p:tgtEl>
                                      </p:cBhvr>
                                    </p:animEffect>
                                    <p:anim calcmode="lin" valueType="num">
                                      <p:cBhvr>
                                        <p:cTn id="45" dur="1000" fill="hold"/>
                                        <p:tgtEl>
                                          <p:spTgt spid="305"/>
                                        </p:tgtEl>
                                        <p:attrNameLst>
                                          <p:attrName>ppt_x</p:attrName>
                                        </p:attrNameLst>
                                      </p:cBhvr>
                                      <p:tavLst>
                                        <p:tav tm="0">
                                          <p:val>
                                            <p:strVal val="#ppt_x"/>
                                          </p:val>
                                        </p:tav>
                                        <p:tav tm="100000">
                                          <p:val>
                                            <p:strVal val="#ppt_x"/>
                                          </p:val>
                                        </p:tav>
                                      </p:tavLst>
                                    </p:anim>
                                    <p:anim calcmode="lin" valueType="num">
                                      <p:cBhvr>
                                        <p:cTn id="46" dur="1000" fill="hold"/>
                                        <p:tgtEl>
                                          <p:spTgt spid="305"/>
                                        </p:tgtEl>
                                        <p:attrNameLst>
                                          <p:attrName>ppt_y</p:attrName>
                                        </p:attrNameLst>
                                      </p:cBhvr>
                                      <p:tavLst>
                                        <p:tav tm="0">
                                          <p:val>
                                            <p:strVal val="#ppt_y-.1"/>
                                          </p:val>
                                        </p:tav>
                                        <p:tav tm="100000">
                                          <p:val>
                                            <p:strVal val="#ppt_y"/>
                                          </p:val>
                                        </p:tav>
                                      </p:tavLst>
                                    </p:anim>
                                  </p:childTnLst>
                                </p:cTn>
                              </p:par>
                              <p:par>
                                <p:cTn id="47" presetID="47" presetClass="entr" presetSubtype="0" fill="hold" nodeType="withEffect">
                                  <p:stCondLst>
                                    <p:cond delay="0"/>
                                  </p:stCondLst>
                                  <p:childTnLst>
                                    <p:set>
                                      <p:cBhvr>
                                        <p:cTn id="48" dur="1" fill="hold">
                                          <p:stCondLst>
                                            <p:cond delay="0"/>
                                          </p:stCondLst>
                                        </p:cTn>
                                        <p:tgtEl>
                                          <p:spTgt spid="872"/>
                                        </p:tgtEl>
                                        <p:attrNameLst>
                                          <p:attrName>style.visibility</p:attrName>
                                        </p:attrNameLst>
                                      </p:cBhvr>
                                      <p:to>
                                        <p:strVal val="visible"/>
                                      </p:to>
                                    </p:set>
                                    <p:animEffect transition="in" filter="fade">
                                      <p:cBhvr>
                                        <p:cTn id="49" dur="1000"/>
                                        <p:tgtEl>
                                          <p:spTgt spid="872"/>
                                        </p:tgtEl>
                                      </p:cBhvr>
                                    </p:animEffect>
                                    <p:anim calcmode="lin" valueType="num">
                                      <p:cBhvr>
                                        <p:cTn id="50" dur="1000" fill="hold"/>
                                        <p:tgtEl>
                                          <p:spTgt spid="872"/>
                                        </p:tgtEl>
                                        <p:attrNameLst>
                                          <p:attrName>ppt_x</p:attrName>
                                        </p:attrNameLst>
                                      </p:cBhvr>
                                      <p:tavLst>
                                        <p:tav tm="0">
                                          <p:val>
                                            <p:strVal val="#ppt_x"/>
                                          </p:val>
                                        </p:tav>
                                        <p:tav tm="100000">
                                          <p:val>
                                            <p:strVal val="#ppt_x"/>
                                          </p:val>
                                        </p:tav>
                                      </p:tavLst>
                                    </p:anim>
                                    <p:anim calcmode="lin" valueType="num">
                                      <p:cBhvr>
                                        <p:cTn id="51" dur="1000" fill="hold"/>
                                        <p:tgtEl>
                                          <p:spTgt spid="872"/>
                                        </p:tgtEl>
                                        <p:attrNameLst>
                                          <p:attrName>ppt_y</p:attrName>
                                        </p:attrNameLst>
                                      </p:cBhvr>
                                      <p:tavLst>
                                        <p:tav tm="0">
                                          <p:val>
                                            <p:strVal val="#ppt_y-.1"/>
                                          </p:val>
                                        </p:tav>
                                        <p:tav tm="100000">
                                          <p:val>
                                            <p:strVal val="#ppt_y"/>
                                          </p:val>
                                        </p:tav>
                                      </p:tavLst>
                                    </p:anim>
                                  </p:childTnLst>
                                </p:cTn>
                              </p:par>
                              <p:par>
                                <p:cTn id="52" presetID="47" presetClass="entr" presetSubtype="0" fill="hold" nodeType="withEffect">
                                  <p:stCondLst>
                                    <p:cond delay="0"/>
                                  </p:stCondLst>
                                  <p:childTnLst>
                                    <p:set>
                                      <p:cBhvr>
                                        <p:cTn id="53" dur="1" fill="hold">
                                          <p:stCondLst>
                                            <p:cond delay="0"/>
                                          </p:stCondLst>
                                        </p:cTn>
                                        <p:tgtEl>
                                          <p:spTgt spid="873"/>
                                        </p:tgtEl>
                                        <p:attrNameLst>
                                          <p:attrName>style.visibility</p:attrName>
                                        </p:attrNameLst>
                                      </p:cBhvr>
                                      <p:to>
                                        <p:strVal val="visible"/>
                                      </p:to>
                                    </p:set>
                                    <p:animEffect transition="in" filter="fade">
                                      <p:cBhvr>
                                        <p:cTn id="54" dur="1000"/>
                                        <p:tgtEl>
                                          <p:spTgt spid="873"/>
                                        </p:tgtEl>
                                      </p:cBhvr>
                                    </p:animEffect>
                                    <p:anim calcmode="lin" valueType="num">
                                      <p:cBhvr>
                                        <p:cTn id="55" dur="1000" fill="hold"/>
                                        <p:tgtEl>
                                          <p:spTgt spid="873"/>
                                        </p:tgtEl>
                                        <p:attrNameLst>
                                          <p:attrName>ppt_x</p:attrName>
                                        </p:attrNameLst>
                                      </p:cBhvr>
                                      <p:tavLst>
                                        <p:tav tm="0">
                                          <p:val>
                                            <p:strVal val="#ppt_x"/>
                                          </p:val>
                                        </p:tav>
                                        <p:tav tm="100000">
                                          <p:val>
                                            <p:strVal val="#ppt_x"/>
                                          </p:val>
                                        </p:tav>
                                      </p:tavLst>
                                    </p:anim>
                                    <p:anim calcmode="lin" valueType="num">
                                      <p:cBhvr>
                                        <p:cTn id="56" dur="1000" fill="hold"/>
                                        <p:tgtEl>
                                          <p:spTgt spid="873"/>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874"/>
                                        </p:tgtEl>
                                        <p:attrNameLst>
                                          <p:attrName>style.visibility</p:attrName>
                                        </p:attrNameLst>
                                      </p:cBhvr>
                                      <p:to>
                                        <p:strVal val="visible"/>
                                      </p:to>
                                    </p:set>
                                    <p:animEffect transition="in" filter="fade">
                                      <p:cBhvr>
                                        <p:cTn id="59" dur="1000"/>
                                        <p:tgtEl>
                                          <p:spTgt spid="874"/>
                                        </p:tgtEl>
                                      </p:cBhvr>
                                    </p:animEffect>
                                    <p:anim calcmode="lin" valueType="num">
                                      <p:cBhvr>
                                        <p:cTn id="60" dur="1000" fill="hold"/>
                                        <p:tgtEl>
                                          <p:spTgt spid="874"/>
                                        </p:tgtEl>
                                        <p:attrNameLst>
                                          <p:attrName>ppt_x</p:attrName>
                                        </p:attrNameLst>
                                      </p:cBhvr>
                                      <p:tavLst>
                                        <p:tav tm="0">
                                          <p:val>
                                            <p:strVal val="#ppt_x"/>
                                          </p:val>
                                        </p:tav>
                                        <p:tav tm="100000">
                                          <p:val>
                                            <p:strVal val="#ppt_x"/>
                                          </p:val>
                                        </p:tav>
                                      </p:tavLst>
                                    </p:anim>
                                    <p:anim calcmode="lin" valueType="num">
                                      <p:cBhvr>
                                        <p:cTn id="61" dur="1000" fill="hold"/>
                                        <p:tgtEl>
                                          <p:spTgt spid="874"/>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323"/>
                                        </p:tgtEl>
                                        <p:attrNameLst>
                                          <p:attrName>style.visibility</p:attrName>
                                        </p:attrNameLst>
                                      </p:cBhvr>
                                      <p:to>
                                        <p:strVal val="visible"/>
                                      </p:to>
                                    </p:set>
                                    <p:animEffect transition="in" filter="fade">
                                      <p:cBhvr>
                                        <p:cTn id="64" dur="1000"/>
                                        <p:tgtEl>
                                          <p:spTgt spid="323"/>
                                        </p:tgtEl>
                                      </p:cBhvr>
                                    </p:animEffect>
                                    <p:anim calcmode="lin" valueType="num">
                                      <p:cBhvr>
                                        <p:cTn id="65" dur="1000" fill="hold"/>
                                        <p:tgtEl>
                                          <p:spTgt spid="323"/>
                                        </p:tgtEl>
                                        <p:attrNameLst>
                                          <p:attrName>ppt_x</p:attrName>
                                        </p:attrNameLst>
                                      </p:cBhvr>
                                      <p:tavLst>
                                        <p:tav tm="0">
                                          <p:val>
                                            <p:strVal val="#ppt_x"/>
                                          </p:val>
                                        </p:tav>
                                        <p:tav tm="100000">
                                          <p:val>
                                            <p:strVal val="#ppt_x"/>
                                          </p:val>
                                        </p:tav>
                                      </p:tavLst>
                                    </p:anim>
                                    <p:anim calcmode="lin" valueType="num">
                                      <p:cBhvr>
                                        <p:cTn id="66" dur="1000" fill="hold"/>
                                        <p:tgtEl>
                                          <p:spTgt spid="3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 grpId="0" animBg="1"/>
      <p:bldP spid="304" grpId="0"/>
      <p:bldP spid="305" grpId="0"/>
      <p:bldP spid="3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2921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fontScale="90000"/>
          </a:bodyPr>
          <a:lstStyle/>
          <a:p>
            <a:pPr>
              <a:defRPr/>
            </a:pPr>
            <a:r>
              <a:rPr dirty="0" smtClean="0"/>
              <a:t>Network Simplification for supporting </a:t>
            </a:r>
            <a:r>
              <a:rPr dirty="0"/>
              <a:t>Server Virtualization</a:t>
            </a:r>
            <a:endParaRPr i="1" dirty="0"/>
          </a:p>
        </p:txBody>
      </p:sp>
      <p:grpSp>
        <p:nvGrpSpPr>
          <p:cNvPr id="2" name="Group 332"/>
          <p:cNvGrpSpPr>
            <a:grpSpLocks/>
          </p:cNvGrpSpPr>
          <p:nvPr/>
        </p:nvGrpSpPr>
        <p:grpSpPr bwMode="auto">
          <a:xfrm>
            <a:off x="2667000" y="2057400"/>
            <a:ext cx="3886200" cy="4800600"/>
            <a:chOff x="2667000" y="2057400"/>
            <a:chExt cx="3886200" cy="4800600"/>
          </a:xfrm>
        </p:grpSpPr>
        <p:sp>
          <p:nvSpPr>
            <p:cNvPr id="375" name="Freeform 374"/>
            <p:cNvSpPr/>
            <p:nvPr/>
          </p:nvSpPr>
          <p:spPr>
            <a:xfrm>
              <a:off x="2685633" y="5140411"/>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2584" name="Group 398"/>
            <p:cNvGrpSpPr>
              <a:grpSpLocks/>
            </p:cNvGrpSpPr>
            <p:nvPr/>
          </p:nvGrpSpPr>
          <p:grpSpPr bwMode="auto">
            <a:xfrm>
              <a:off x="2667000" y="5057142"/>
              <a:ext cx="1122620" cy="1800858"/>
              <a:chOff x="-1394750" y="4742706"/>
              <a:chExt cx="1394750" cy="2115294"/>
            </a:xfrm>
          </p:grpSpPr>
          <p:sp>
            <p:nvSpPr>
              <p:cNvPr id="275" name="Trapezoid 274"/>
              <p:cNvSpPr/>
              <p:nvPr/>
            </p:nvSpPr>
            <p:spPr>
              <a:xfrm>
                <a:off x="-1394750" y="5503310"/>
                <a:ext cx="903606" cy="1202290"/>
              </a:xfrm>
              <a:prstGeom prst="trapezoid">
                <a:avLst>
                  <a:gd name="adj" fmla="val 34360"/>
                </a:avLst>
              </a:pr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 name="Rectangle 275"/>
              <p:cNvSpPr/>
              <p:nvPr/>
            </p:nvSpPr>
            <p:spPr>
              <a:xfrm>
                <a:off x="-1371082" y="5105198"/>
                <a:ext cx="1370763" cy="1465641"/>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2831" name="Straight Connector 276"/>
              <p:cNvCxnSpPr>
                <a:cxnSpLocks noChangeShapeType="1"/>
              </p:cNvCxnSpPr>
              <p:nvPr/>
            </p:nvCxnSpPr>
            <p:spPr bwMode="auto">
              <a:xfrm rot="5400000">
                <a:off x="-1122881" y="5771081"/>
                <a:ext cx="874159" cy="0"/>
              </a:xfrm>
              <a:prstGeom prst="line">
                <a:avLst/>
              </a:prstGeom>
              <a:noFill/>
              <a:ln w="25400">
                <a:solidFill>
                  <a:schemeClr val="folHlink"/>
                </a:solidFill>
                <a:round/>
                <a:headEnd/>
                <a:tailEnd/>
              </a:ln>
            </p:spPr>
          </p:cxnSp>
          <p:sp>
            <p:nvSpPr>
              <p:cNvPr id="22832" name="Freeform 280"/>
              <p:cNvSpPr>
                <a:spLocks/>
              </p:cNvSpPr>
              <p:nvPr/>
            </p:nvSpPr>
            <p:spPr bwMode="auto">
              <a:xfrm>
                <a:off x="-1116105"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22833" name="Group 142"/>
              <p:cNvGrpSpPr>
                <a:grpSpLocks/>
              </p:cNvGrpSpPr>
              <p:nvPr/>
            </p:nvGrpSpPr>
            <p:grpSpPr bwMode="auto">
              <a:xfrm>
                <a:off x="-871202" y="5808110"/>
                <a:ext cx="393259" cy="711200"/>
                <a:chOff x="4373117" y="3733800"/>
                <a:chExt cx="401638" cy="695325"/>
              </a:xfrm>
            </p:grpSpPr>
            <p:pic>
              <p:nvPicPr>
                <p:cNvPr id="22841"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2842"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VM2</a:t>
                  </a:r>
                </a:p>
              </p:txBody>
            </p:sp>
          </p:grpSp>
          <p:grpSp>
            <p:nvGrpSpPr>
              <p:cNvPr id="22834" name="Group 142"/>
              <p:cNvGrpSpPr>
                <a:grpSpLocks/>
              </p:cNvGrpSpPr>
              <p:nvPr/>
            </p:nvGrpSpPr>
            <p:grpSpPr bwMode="auto">
              <a:xfrm>
                <a:off x="-444279" y="5808110"/>
                <a:ext cx="393259" cy="711200"/>
                <a:chOff x="4373117" y="3733800"/>
                <a:chExt cx="401638" cy="695325"/>
              </a:xfrm>
            </p:grpSpPr>
            <p:pic>
              <p:nvPicPr>
                <p:cNvPr id="22839"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2840"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VM3</a:t>
                  </a:r>
                </a:p>
              </p:txBody>
            </p:sp>
          </p:grpSp>
          <p:sp>
            <p:nvSpPr>
              <p:cNvPr id="354" name="TextBox 353"/>
              <p:cNvSpPr txBox="1"/>
              <p:nvPr/>
            </p:nvSpPr>
            <p:spPr>
              <a:xfrm>
                <a:off x="-1296134" y="6596944"/>
                <a:ext cx="1218894" cy="261056"/>
              </a:xfrm>
              <a:prstGeom prst="rect">
                <a:avLst/>
              </a:prstGeom>
              <a:noFill/>
            </p:spPr>
            <p:txBody>
              <a:bodyPr>
                <a:spAutoFit/>
              </a:bodyPr>
              <a:lstStyle/>
              <a:p>
                <a:pPr algn="ctr">
                  <a:defRPr/>
                </a:pPr>
                <a:r>
                  <a:rPr lang="en-US" sz="1050" dirty="0"/>
                  <a:t>SERVER 1</a:t>
                </a:r>
              </a:p>
            </p:txBody>
          </p:sp>
          <p:sp>
            <p:nvSpPr>
              <p:cNvPr id="22836" name="Freeform 372"/>
              <p:cNvSpPr>
                <a:spLocks/>
              </p:cNvSpPr>
              <p:nvPr/>
            </p:nvSpPr>
            <p:spPr bwMode="auto">
              <a:xfrm>
                <a:off x="-685800"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285"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913504" y="5183515"/>
                <a:ext cx="455606" cy="453119"/>
              </a:xfrm>
              <a:prstGeom prst="rect">
                <a:avLst/>
              </a:prstGeom>
              <a:noFill/>
              <a:effectLst>
                <a:outerShdw blurRad="63500" sx="102000" sy="102000" algn="ctr" rotWithShape="0">
                  <a:prstClr val="black">
                    <a:alpha val="40000"/>
                  </a:prstClr>
                </a:outerShdw>
              </a:effectLst>
            </p:spPr>
          </p:pic>
          <p:sp>
            <p:nvSpPr>
              <p:cNvPr id="286" name="Rectangle 108"/>
              <p:cNvSpPr>
                <a:spLocks noChangeArrowheads="1"/>
              </p:cNvSpPr>
              <p:nvPr/>
            </p:nvSpPr>
            <p:spPr bwMode="invGray">
              <a:xfrm>
                <a:off x="-883919" y="4743450"/>
                <a:ext cx="396436" cy="2778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400" dirty="0">
                    <a:solidFill>
                      <a:srgbClr val="FFFFFF"/>
                    </a:solidFill>
                  </a:rPr>
                  <a:t>NIC</a:t>
                </a:r>
              </a:p>
            </p:txBody>
          </p:sp>
        </p:grpSp>
        <p:sp>
          <p:nvSpPr>
            <p:cNvPr id="376" name="Freeform 375"/>
            <p:cNvSpPr/>
            <p:nvPr/>
          </p:nvSpPr>
          <p:spPr>
            <a:xfrm>
              <a:off x="5416742" y="5140411"/>
              <a:ext cx="1136458" cy="486547"/>
            </a:xfrm>
            <a:custGeom>
              <a:avLst/>
              <a:gdLst>
                <a:gd name="connsiteX0" fmla="*/ 544606 w 1411941"/>
                <a:gd name="connsiteY0" fmla="*/ 26894 h 598394"/>
                <a:gd name="connsiteX1" fmla="*/ 0 w 1411941"/>
                <a:gd name="connsiteY1" fmla="*/ 598394 h 598394"/>
                <a:gd name="connsiteX2" fmla="*/ 1411941 w 1411941"/>
                <a:gd name="connsiteY2" fmla="*/ 598394 h 598394"/>
                <a:gd name="connsiteX3" fmla="*/ 867336 w 1411941"/>
                <a:gd name="connsiteY3" fmla="*/ 0 h 598394"/>
                <a:gd name="connsiteX4" fmla="*/ 544606 w 1411941"/>
                <a:gd name="connsiteY4" fmla="*/ 26894 h 598394"/>
                <a:gd name="connsiteX0" fmla="*/ 544606 w 1411941"/>
                <a:gd name="connsiteY0" fmla="*/ 26894 h 598394"/>
                <a:gd name="connsiteX1" fmla="*/ 0 w 1411941"/>
                <a:gd name="connsiteY1" fmla="*/ 598394 h 598394"/>
                <a:gd name="connsiteX2" fmla="*/ 1411941 w 1411941"/>
                <a:gd name="connsiteY2" fmla="*/ 598394 h 598394"/>
                <a:gd name="connsiteX3" fmla="*/ 838200 w 1411941"/>
                <a:gd name="connsiteY3" fmla="*/ 0 h 598394"/>
                <a:gd name="connsiteX4" fmla="*/ 544606 w 1411941"/>
                <a:gd name="connsiteY4" fmla="*/ 26894 h 598394"/>
                <a:gd name="connsiteX0" fmla="*/ 544606 w 1411941"/>
                <a:gd name="connsiteY0" fmla="*/ 0 h 571500"/>
                <a:gd name="connsiteX1" fmla="*/ 0 w 1411941"/>
                <a:gd name="connsiteY1" fmla="*/ 571500 h 571500"/>
                <a:gd name="connsiteX2" fmla="*/ 1411941 w 1411941"/>
                <a:gd name="connsiteY2" fmla="*/ 571500 h 571500"/>
                <a:gd name="connsiteX3" fmla="*/ 885265 w 1411941"/>
                <a:gd name="connsiteY3" fmla="*/ 2241 h 571500"/>
                <a:gd name="connsiteX4" fmla="*/ 544606 w 1411941"/>
                <a:gd name="connsiteY4" fmla="*/ 0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941" h="571500">
                  <a:moveTo>
                    <a:pt x="544606" y="0"/>
                  </a:moveTo>
                  <a:lnTo>
                    <a:pt x="0" y="571500"/>
                  </a:lnTo>
                  <a:lnTo>
                    <a:pt x="1411941" y="571500"/>
                  </a:lnTo>
                  <a:lnTo>
                    <a:pt x="885265" y="2241"/>
                  </a:lnTo>
                  <a:lnTo>
                    <a:pt x="544606" y="0"/>
                  </a:lnTo>
                  <a:close/>
                </a:path>
              </a:pathLst>
            </a:custGeom>
            <a:gradFill>
              <a:gsLst>
                <a:gs pos="0">
                  <a:srgbClr val="FFC000">
                    <a:alpha val="61000"/>
                  </a:srgbClr>
                </a:gs>
                <a:gs pos="50000">
                  <a:srgbClr val="FFC000">
                    <a:alpha val="33000"/>
                  </a:srgbClr>
                </a:gs>
                <a:gs pos="100000">
                  <a:srgbClr val="FFC000">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2588" name="Group 537"/>
            <p:cNvGrpSpPr>
              <a:grpSpLocks/>
            </p:cNvGrpSpPr>
            <p:nvPr/>
          </p:nvGrpSpPr>
          <p:grpSpPr bwMode="auto">
            <a:xfrm>
              <a:off x="2945713" y="2057400"/>
              <a:ext cx="3250631" cy="2854421"/>
              <a:chOff x="2743200" y="1365511"/>
              <a:chExt cx="6400800" cy="4810556"/>
            </a:xfrm>
          </p:grpSpPr>
          <p:sp>
            <p:nvSpPr>
              <p:cNvPr id="22609" name="Rectangle 238"/>
              <p:cNvSpPr>
                <a:spLocks noChangeArrowheads="1"/>
              </p:cNvSpPr>
              <p:nvPr/>
            </p:nvSpPr>
            <p:spPr bwMode="invGray">
              <a:xfrm>
                <a:off x="2743200" y="4804449"/>
                <a:ext cx="6400800" cy="1371600"/>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a:solidFill>
                    <a:srgbClr val="333333"/>
                  </a:solidFill>
                </a:endParaRPr>
              </a:p>
            </p:txBody>
          </p:sp>
          <p:sp>
            <p:nvSpPr>
              <p:cNvPr id="22610" name="Rectangle 242"/>
              <p:cNvSpPr>
                <a:spLocks noChangeArrowheads="1"/>
              </p:cNvSpPr>
              <p:nvPr/>
            </p:nvSpPr>
            <p:spPr bwMode="invGray">
              <a:xfrm>
                <a:off x="2743200" y="1365511"/>
                <a:ext cx="6400800" cy="619539"/>
              </a:xfrm>
              <a:prstGeom prst="roundRect">
                <a:avLst>
                  <a:gd name="adj" fmla="val 0"/>
                </a:avLst>
              </a:prstGeom>
              <a:solidFill>
                <a:srgbClr val="80A1B6">
                  <a:alpha val="20000"/>
                </a:srgbClr>
              </a:solidFill>
              <a:ln w="28575" algn="ctr">
                <a:noFill/>
                <a:round/>
                <a:headEnd/>
                <a:tailEnd/>
              </a:ln>
            </p:spPr>
            <p:txBody>
              <a:bodyPr/>
              <a:lstStyle/>
              <a:p>
                <a:pPr>
                  <a:lnSpc>
                    <a:spcPct val="90000"/>
                  </a:lnSpc>
                </a:pPr>
                <a:endParaRPr lang="en-US">
                  <a:solidFill>
                    <a:srgbClr val="333333"/>
                  </a:solidFill>
                </a:endParaRPr>
              </a:p>
            </p:txBody>
          </p:sp>
          <p:sp>
            <p:nvSpPr>
              <p:cNvPr id="22611" name="Rectangle 241"/>
              <p:cNvSpPr>
                <a:spLocks noChangeArrowheads="1"/>
              </p:cNvSpPr>
              <p:nvPr/>
            </p:nvSpPr>
            <p:spPr bwMode="invGray">
              <a:xfrm>
                <a:off x="2743200" y="2061250"/>
                <a:ext cx="6400800" cy="1066800"/>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a:solidFill>
                    <a:srgbClr val="333333"/>
                  </a:solidFill>
                </a:endParaRPr>
              </a:p>
            </p:txBody>
          </p:sp>
          <p:sp>
            <p:nvSpPr>
              <p:cNvPr id="22612" name="Rectangle 239"/>
              <p:cNvSpPr>
                <a:spLocks noChangeArrowheads="1"/>
              </p:cNvSpPr>
              <p:nvPr/>
            </p:nvSpPr>
            <p:spPr bwMode="invGray">
              <a:xfrm>
                <a:off x="2743200" y="3204249"/>
                <a:ext cx="6400800" cy="1524000"/>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a:solidFill>
                    <a:srgbClr val="333333"/>
                  </a:solidFill>
                </a:endParaRPr>
              </a:p>
            </p:txBody>
          </p:sp>
          <p:sp>
            <p:nvSpPr>
              <p:cNvPr id="22613" name="Line 1410"/>
              <p:cNvSpPr>
                <a:spLocks noChangeShapeType="1"/>
              </p:cNvSpPr>
              <p:nvPr/>
            </p:nvSpPr>
            <p:spPr bwMode="auto">
              <a:xfrm>
                <a:off x="4470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2614" name="Freeform 191"/>
              <p:cNvSpPr>
                <a:spLocks/>
              </p:cNvSpPr>
              <p:nvPr/>
            </p:nvSpPr>
            <p:spPr bwMode="auto">
              <a:xfrm>
                <a:off x="3352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2615" name="Freeform 192"/>
              <p:cNvSpPr>
                <a:spLocks/>
              </p:cNvSpPr>
              <p:nvPr/>
            </p:nvSpPr>
            <p:spPr bwMode="auto">
              <a:xfrm>
                <a:off x="3429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2616" name="Freeform 193"/>
              <p:cNvSpPr>
                <a:spLocks/>
              </p:cNvSpPr>
              <p:nvPr/>
            </p:nvSpPr>
            <p:spPr bwMode="auto">
              <a:xfrm>
                <a:off x="4191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2617" name="Freeform 194"/>
              <p:cNvSpPr>
                <a:spLocks/>
              </p:cNvSpPr>
              <p:nvPr/>
            </p:nvSpPr>
            <p:spPr bwMode="auto">
              <a:xfrm>
                <a:off x="4953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2618" name="Freeform 195"/>
              <p:cNvSpPr>
                <a:spLocks/>
              </p:cNvSpPr>
              <p:nvPr/>
            </p:nvSpPr>
            <p:spPr bwMode="auto">
              <a:xfrm flipH="1">
                <a:off x="4495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2619" name="Group 246"/>
              <p:cNvGrpSpPr>
                <a:grpSpLocks/>
              </p:cNvGrpSpPr>
              <p:nvPr/>
            </p:nvGrpSpPr>
            <p:grpSpPr bwMode="auto">
              <a:xfrm>
                <a:off x="3129818" y="5407707"/>
                <a:ext cx="504362" cy="768351"/>
                <a:chOff x="3663218" y="5708650"/>
                <a:chExt cx="504362" cy="768351"/>
              </a:xfrm>
            </p:grpSpPr>
            <p:sp>
              <p:nvSpPr>
                <p:cNvPr id="22811"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812" name="Group 242"/>
                <p:cNvGrpSpPr>
                  <a:grpSpLocks/>
                </p:cNvGrpSpPr>
                <p:nvPr/>
              </p:nvGrpSpPr>
              <p:grpSpPr bwMode="auto">
                <a:xfrm>
                  <a:off x="3663218" y="5940425"/>
                  <a:ext cx="504362" cy="536576"/>
                  <a:chOff x="3663218" y="5940425"/>
                  <a:chExt cx="504362" cy="536576"/>
                </a:xfrm>
              </p:grpSpPr>
              <p:sp>
                <p:nvSpPr>
                  <p:cNvPr id="22813"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814"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815"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816" name="Group 1302"/>
                  <p:cNvGrpSpPr>
                    <a:grpSpLocks/>
                  </p:cNvGrpSpPr>
                  <p:nvPr/>
                </p:nvGrpSpPr>
                <p:grpSpPr bwMode="auto">
                  <a:xfrm>
                    <a:off x="3663218" y="6084888"/>
                    <a:ext cx="504362" cy="392113"/>
                    <a:chOff x="949" y="3648"/>
                    <a:chExt cx="449" cy="350"/>
                  </a:xfrm>
                </p:grpSpPr>
                <p:grpSp>
                  <p:nvGrpSpPr>
                    <p:cNvPr id="22817" name="Group 1303"/>
                    <p:cNvGrpSpPr>
                      <a:grpSpLocks/>
                    </p:cNvGrpSpPr>
                    <p:nvPr/>
                  </p:nvGrpSpPr>
                  <p:grpSpPr bwMode="auto">
                    <a:xfrm>
                      <a:off x="949" y="3648"/>
                      <a:ext cx="449" cy="158"/>
                      <a:chOff x="2721" y="3120"/>
                      <a:chExt cx="543" cy="192"/>
                    </a:xfrm>
                  </p:grpSpPr>
                  <p:pic>
                    <p:nvPicPr>
                      <p:cNvPr id="2282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82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82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82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818" name="Group 1308"/>
                    <p:cNvGrpSpPr>
                      <a:grpSpLocks/>
                    </p:cNvGrpSpPr>
                    <p:nvPr/>
                  </p:nvGrpSpPr>
                  <p:grpSpPr bwMode="auto">
                    <a:xfrm>
                      <a:off x="949" y="3840"/>
                      <a:ext cx="449" cy="158"/>
                      <a:chOff x="2721" y="3120"/>
                      <a:chExt cx="543" cy="192"/>
                    </a:xfrm>
                  </p:grpSpPr>
                  <p:pic>
                    <p:nvPicPr>
                      <p:cNvPr id="22819"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820"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821"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822"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2620" name="Group 244"/>
              <p:cNvGrpSpPr>
                <a:grpSpLocks/>
              </p:cNvGrpSpPr>
              <p:nvPr/>
            </p:nvGrpSpPr>
            <p:grpSpPr bwMode="auto">
              <a:xfrm>
                <a:off x="4653818" y="5391832"/>
                <a:ext cx="504362" cy="784226"/>
                <a:chOff x="4877656" y="5692775"/>
                <a:chExt cx="504362" cy="784226"/>
              </a:xfrm>
            </p:grpSpPr>
            <p:sp>
              <p:nvSpPr>
                <p:cNvPr id="22796"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97"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2798"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99"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800" name="Group 1302"/>
                <p:cNvGrpSpPr>
                  <a:grpSpLocks/>
                </p:cNvGrpSpPr>
                <p:nvPr/>
              </p:nvGrpSpPr>
              <p:grpSpPr bwMode="auto">
                <a:xfrm>
                  <a:off x="4877656" y="6084888"/>
                  <a:ext cx="504362" cy="392113"/>
                  <a:chOff x="949" y="3648"/>
                  <a:chExt cx="449" cy="350"/>
                </a:xfrm>
              </p:grpSpPr>
              <p:grpSp>
                <p:nvGrpSpPr>
                  <p:cNvPr id="22801" name="Group 1303"/>
                  <p:cNvGrpSpPr>
                    <a:grpSpLocks/>
                  </p:cNvGrpSpPr>
                  <p:nvPr/>
                </p:nvGrpSpPr>
                <p:grpSpPr bwMode="auto">
                  <a:xfrm>
                    <a:off x="949" y="3648"/>
                    <a:ext cx="449" cy="158"/>
                    <a:chOff x="2721" y="3120"/>
                    <a:chExt cx="543" cy="192"/>
                  </a:xfrm>
                </p:grpSpPr>
                <p:pic>
                  <p:nvPicPr>
                    <p:cNvPr id="2280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80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80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81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802" name="Group 1308"/>
                  <p:cNvGrpSpPr>
                    <a:grpSpLocks/>
                  </p:cNvGrpSpPr>
                  <p:nvPr/>
                </p:nvGrpSpPr>
                <p:grpSpPr bwMode="auto">
                  <a:xfrm>
                    <a:off x="949" y="3840"/>
                    <a:ext cx="449" cy="158"/>
                    <a:chOff x="2721" y="3120"/>
                    <a:chExt cx="543" cy="192"/>
                  </a:xfrm>
                </p:grpSpPr>
                <p:pic>
                  <p:nvPicPr>
                    <p:cNvPr id="2280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80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80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80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2621" name="Group 252"/>
              <p:cNvGrpSpPr>
                <a:grpSpLocks/>
              </p:cNvGrpSpPr>
              <p:nvPr/>
            </p:nvGrpSpPr>
            <p:grpSpPr bwMode="auto">
              <a:xfrm>
                <a:off x="5415818" y="5375957"/>
                <a:ext cx="504362" cy="800101"/>
                <a:chOff x="5492018" y="5676900"/>
                <a:chExt cx="504362" cy="800101"/>
              </a:xfrm>
            </p:grpSpPr>
            <p:sp>
              <p:nvSpPr>
                <p:cNvPr id="22781"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82"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2783"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84"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85" name="Group 1302"/>
                <p:cNvGrpSpPr>
                  <a:grpSpLocks/>
                </p:cNvGrpSpPr>
                <p:nvPr/>
              </p:nvGrpSpPr>
              <p:grpSpPr bwMode="auto">
                <a:xfrm>
                  <a:off x="5492018" y="6084888"/>
                  <a:ext cx="504362" cy="392113"/>
                  <a:chOff x="949" y="3648"/>
                  <a:chExt cx="449" cy="350"/>
                </a:xfrm>
              </p:grpSpPr>
              <p:grpSp>
                <p:nvGrpSpPr>
                  <p:cNvPr id="22786" name="Group 1303"/>
                  <p:cNvGrpSpPr>
                    <a:grpSpLocks/>
                  </p:cNvGrpSpPr>
                  <p:nvPr/>
                </p:nvGrpSpPr>
                <p:grpSpPr bwMode="auto">
                  <a:xfrm>
                    <a:off x="949" y="3648"/>
                    <a:ext cx="449" cy="158"/>
                    <a:chOff x="2721" y="3120"/>
                    <a:chExt cx="543" cy="192"/>
                  </a:xfrm>
                </p:grpSpPr>
                <p:pic>
                  <p:nvPicPr>
                    <p:cNvPr id="2279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9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9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9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87" name="Group 1308"/>
                  <p:cNvGrpSpPr>
                    <a:grpSpLocks/>
                  </p:cNvGrpSpPr>
                  <p:nvPr/>
                </p:nvGrpSpPr>
                <p:grpSpPr bwMode="auto">
                  <a:xfrm>
                    <a:off x="949" y="3840"/>
                    <a:ext cx="449" cy="158"/>
                    <a:chOff x="2721" y="3120"/>
                    <a:chExt cx="543" cy="192"/>
                  </a:xfrm>
                </p:grpSpPr>
                <p:pic>
                  <p:nvPicPr>
                    <p:cNvPr id="22788"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89"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90"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91"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2622" name="Freeform 192"/>
              <p:cNvSpPr>
                <a:spLocks/>
              </p:cNvSpPr>
              <p:nvPr/>
            </p:nvSpPr>
            <p:spPr bwMode="auto">
              <a:xfrm>
                <a:off x="4114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2623" name="Group 251"/>
              <p:cNvGrpSpPr>
                <a:grpSpLocks/>
              </p:cNvGrpSpPr>
              <p:nvPr/>
            </p:nvGrpSpPr>
            <p:grpSpPr bwMode="auto">
              <a:xfrm>
                <a:off x="3891818" y="5395015"/>
                <a:ext cx="504362" cy="781052"/>
                <a:chOff x="3968018" y="5695949"/>
                <a:chExt cx="504362" cy="781052"/>
              </a:xfrm>
            </p:grpSpPr>
            <p:sp>
              <p:nvSpPr>
                <p:cNvPr id="22766"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67"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2768"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69"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70" name="Group 1302"/>
                <p:cNvGrpSpPr>
                  <a:grpSpLocks/>
                </p:cNvGrpSpPr>
                <p:nvPr/>
              </p:nvGrpSpPr>
              <p:grpSpPr bwMode="auto">
                <a:xfrm>
                  <a:off x="3968018" y="6084888"/>
                  <a:ext cx="504362" cy="392113"/>
                  <a:chOff x="949" y="3648"/>
                  <a:chExt cx="449" cy="350"/>
                </a:xfrm>
              </p:grpSpPr>
              <p:grpSp>
                <p:nvGrpSpPr>
                  <p:cNvPr id="22771" name="Group 1303"/>
                  <p:cNvGrpSpPr>
                    <a:grpSpLocks/>
                  </p:cNvGrpSpPr>
                  <p:nvPr/>
                </p:nvGrpSpPr>
                <p:grpSpPr bwMode="auto">
                  <a:xfrm>
                    <a:off x="949" y="3648"/>
                    <a:ext cx="449" cy="158"/>
                    <a:chOff x="2721" y="3120"/>
                    <a:chExt cx="543" cy="192"/>
                  </a:xfrm>
                </p:grpSpPr>
                <p:pic>
                  <p:nvPicPr>
                    <p:cNvPr id="2277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7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7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8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72" name="Group 1308"/>
                  <p:cNvGrpSpPr>
                    <a:grpSpLocks/>
                  </p:cNvGrpSpPr>
                  <p:nvPr/>
                </p:nvGrpSpPr>
                <p:grpSpPr bwMode="auto">
                  <a:xfrm>
                    <a:off x="949" y="3840"/>
                    <a:ext cx="449" cy="158"/>
                    <a:chOff x="2721" y="3120"/>
                    <a:chExt cx="543" cy="192"/>
                  </a:xfrm>
                </p:grpSpPr>
                <p:pic>
                  <p:nvPicPr>
                    <p:cNvPr id="22773"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74"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75"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76"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2624" name="Line 1410"/>
              <p:cNvSpPr>
                <a:spLocks noChangeShapeType="1"/>
              </p:cNvSpPr>
              <p:nvPr/>
            </p:nvSpPr>
            <p:spPr bwMode="auto">
              <a:xfrm>
                <a:off x="7518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2625" name="Freeform 191"/>
              <p:cNvSpPr>
                <a:spLocks/>
              </p:cNvSpPr>
              <p:nvPr/>
            </p:nvSpPr>
            <p:spPr bwMode="auto">
              <a:xfrm>
                <a:off x="6400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2626" name="Freeform 192"/>
              <p:cNvSpPr>
                <a:spLocks/>
              </p:cNvSpPr>
              <p:nvPr/>
            </p:nvSpPr>
            <p:spPr bwMode="auto">
              <a:xfrm>
                <a:off x="6477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2627" name="Freeform 193"/>
              <p:cNvSpPr>
                <a:spLocks/>
              </p:cNvSpPr>
              <p:nvPr/>
            </p:nvSpPr>
            <p:spPr bwMode="auto">
              <a:xfrm>
                <a:off x="7239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2628" name="Freeform 194"/>
              <p:cNvSpPr>
                <a:spLocks/>
              </p:cNvSpPr>
              <p:nvPr/>
            </p:nvSpPr>
            <p:spPr bwMode="auto">
              <a:xfrm>
                <a:off x="8001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2629" name="Freeform 195"/>
              <p:cNvSpPr>
                <a:spLocks/>
              </p:cNvSpPr>
              <p:nvPr/>
            </p:nvSpPr>
            <p:spPr bwMode="auto">
              <a:xfrm flipH="1">
                <a:off x="7543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2630" name="Group 273"/>
              <p:cNvGrpSpPr>
                <a:grpSpLocks/>
              </p:cNvGrpSpPr>
              <p:nvPr/>
            </p:nvGrpSpPr>
            <p:grpSpPr bwMode="auto">
              <a:xfrm>
                <a:off x="6177818" y="5407707"/>
                <a:ext cx="504362" cy="768351"/>
                <a:chOff x="3663218" y="5708650"/>
                <a:chExt cx="504362" cy="768351"/>
              </a:xfrm>
            </p:grpSpPr>
            <p:sp>
              <p:nvSpPr>
                <p:cNvPr id="22750"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51" name="Group 275"/>
                <p:cNvGrpSpPr>
                  <a:grpSpLocks/>
                </p:cNvGrpSpPr>
                <p:nvPr/>
              </p:nvGrpSpPr>
              <p:grpSpPr bwMode="auto">
                <a:xfrm>
                  <a:off x="3663218" y="5940425"/>
                  <a:ext cx="504362" cy="536576"/>
                  <a:chOff x="3663218" y="5940425"/>
                  <a:chExt cx="504362" cy="536576"/>
                </a:xfrm>
              </p:grpSpPr>
              <p:sp>
                <p:nvSpPr>
                  <p:cNvPr id="22752"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53"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54"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55" name="Group 1302"/>
                  <p:cNvGrpSpPr>
                    <a:grpSpLocks/>
                  </p:cNvGrpSpPr>
                  <p:nvPr/>
                </p:nvGrpSpPr>
                <p:grpSpPr bwMode="auto">
                  <a:xfrm>
                    <a:off x="3663218" y="6084888"/>
                    <a:ext cx="504362" cy="392113"/>
                    <a:chOff x="949" y="3648"/>
                    <a:chExt cx="449" cy="350"/>
                  </a:xfrm>
                </p:grpSpPr>
                <p:grpSp>
                  <p:nvGrpSpPr>
                    <p:cNvPr id="22756" name="Group 1303"/>
                    <p:cNvGrpSpPr>
                      <a:grpSpLocks/>
                    </p:cNvGrpSpPr>
                    <p:nvPr/>
                  </p:nvGrpSpPr>
                  <p:grpSpPr bwMode="auto">
                    <a:xfrm>
                      <a:off x="949" y="3648"/>
                      <a:ext cx="449" cy="158"/>
                      <a:chOff x="2721" y="3120"/>
                      <a:chExt cx="543" cy="192"/>
                    </a:xfrm>
                  </p:grpSpPr>
                  <p:pic>
                    <p:nvPicPr>
                      <p:cNvPr id="2276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6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6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6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57" name="Group 1308"/>
                    <p:cNvGrpSpPr>
                      <a:grpSpLocks/>
                    </p:cNvGrpSpPr>
                    <p:nvPr/>
                  </p:nvGrpSpPr>
                  <p:grpSpPr bwMode="auto">
                    <a:xfrm>
                      <a:off x="949" y="3840"/>
                      <a:ext cx="449" cy="158"/>
                      <a:chOff x="2721" y="3120"/>
                      <a:chExt cx="543" cy="192"/>
                    </a:xfrm>
                  </p:grpSpPr>
                  <p:pic>
                    <p:nvPicPr>
                      <p:cNvPr id="22758"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59"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60"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61"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2631" name="Group 290"/>
              <p:cNvGrpSpPr>
                <a:grpSpLocks/>
              </p:cNvGrpSpPr>
              <p:nvPr/>
            </p:nvGrpSpPr>
            <p:grpSpPr bwMode="auto">
              <a:xfrm>
                <a:off x="7701818" y="5391832"/>
                <a:ext cx="504362" cy="784226"/>
                <a:chOff x="4877656" y="5692775"/>
                <a:chExt cx="504362" cy="784226"/>
              </a:xfrm>
            </p:grpSpPr>
            <p:sp>
              <p:nvSpPr>
                <p:cNvPr id="22735"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36"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2737"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38"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39" name="Group 1302"/>
                <p:cNvGrpSpPr>
                  <a:grpSpLocks/>
                </p:cNvGrpSpPr>
                <p:nvPr/>
              </p:nvGrpSpPr>
              <p:grpSpPr bwMode="auto">
                <a:xfrm>
                  <a:off x="4877656" y="6084888"/>
                  <a:ext cx="504362" cy="392113"/>
                  <a:chOff x="949" y="3648"/>
                  <a:chExt cx="449" cy="350"/>
                </a:xfrm>
              </p:grpSpPr>
              <p:grpSp>
                <p:nvGrpSpPr>
                  <p:cNvPr id="22740" name="Group 1303"/>
                  <p:cNvGrpSpPr>
                    <a:grpSpLocks/>
                  </p:cNvGrpSpPr>
                  <p:nvPr/>
                </p:nvGrpSpPr>
                <p:grpSpPr bwMode="auto">
                  <a:xfrm>
                    <a:off x="949" y="3648"/>
                    <a:ext cx="449" cy="158"/>
                    <a:chOff x="2721" y="3120"/>
                    <a:chExt cx="543" cy="192"/>
                  </a:xfrm>
                </p:grpSpPr>
                <p:pic>
                  <p:nvPicPr>
                    <p:cNvPr id="2274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4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4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4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41" name="Group 1308"/>
                  <p:cNvGrpSpPr>
                    <a:grpSpLocks/>
                  </p:cNvGrpSpPr>
                  <p:nvPr/>
                </p:nvGrpSpPr>
                <p:grpSpPr bwMode="auto">
                  <a:xfrm>
                    <a:off x="949" y="3840"/>
                    <a:ext cx="449" cy="158"/>
                    <a:chOff x="2721" y="3120"/>
                    <a:chExt cx="543" cy="192"/>
                  </a:xfrm>
                </p:grpSpPr>
                <p:pic>
                  <p:nvPicPr>
                    <p:cNvPr id="2274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4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4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4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2632" name="Group 306"/>
              <p:cNvGrpSpPr>
                <a:grpSpLocks/>
              </p:cNvGrpSpPr>
              <p:nvPr/>
            </p:nvGrpSpPr>
            <p:grpSpPr bwMode="auto">
              <a:xfrm>
                <a:off x="8463818" y="5375957"/>
                <a:ext cx="504362" cy="800101"/>
                <a:chOff x="5492018" y="5676900"/>
                <a:chExt cx="504362" cy="800101"/>
              </a:xfrm>
            </p:grpSpPr>
            <p:sp>
              <p:nvSpPr>
                <p:cNvPr id="22720"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21"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2722"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23"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24" name="Group 1302"/>
                <p:cNvGrpSpPr>
                  <a:grpSpLocks/>
                </p:cNvGrpSpPr>
                <p:nvPr/>
              </p:nvGrpSpPr>
              <p:grpSpPr bwMode="auto">
                <a:xfrm>
                  <a:off x="5492018" y="6084888"/>
                  <a:ext cx="504362" cy="392113"/>
                  <a:chOff x="949" y="3648"/>
                  <a:chExt cx="449" cy="350"/>
                </a:xfrm>
              </p:grpSpPr>
              <p:grpSp>
                <p:nvGrpSpPr>
                  <p:cNvPr id="22725" name="Group 1303"/>
                  <p:cNvGrpSpPr>
                    <a:grpSpLocks/>
                  </p:cNvGrpSpPr>
                  <p:nvPr/>
                </p:nvGrpSpPr>
                <p:grpSpPr bwMode="auto">
                  <a:xfrm>
                    <a:off x="949" y="3648"/>
                    <a:ext cx="449" cy="158"/>
                    <a:chOff x="2721" y="3120"/>
                    <a:chExt cx="543" cy="192"/>
                  </a:xfrm>
                </p:grpSpPr>
                <p:pic>
                  <p:nvPicPr>
                    <p:cNvPr id="22731"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32"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33"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34"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26" name="Group 1308"/>
                  <p:cNvGrpSpPr>
                    <a:grpSpLocks/>
                  </p:cNvGrpSpPr>
                  <p:nvPr/>
                </p:nvGrpSpPr>
                <p:grpSpPr bwMode="auto">
                  <a:xfrm>
                    <a:off x="949" y="3840"/>
                    <a:ext cx="449" cy="158"/>
                    <a:chOff x="2721" y="3120"/>
                    <a:chExt cx="543" cy="192"/>
                  </a:xfrm>
                </p:grpSpPr>
                <p:pic>
                  <p:nvPicPr>
                    <p:cNvPr id="22727"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28"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29"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30"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2633" name="Freeform 192"/>
              <p:cNvSpPr>
                <a:spLocks/>
              </p:cNvSpPr>
              <p:nvPr/>
            </p:nvSpPr>
            <p:spPr bwMode="auto">
              <a:xfrm>
                <a:off x="7162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2634" name="Group 326"/>
              <p:cNvGrpSpPr>
                <a:grpSpLocks/>
              </p:cNvGrpSpPr>
              <p:nvPr/>
            </p:nvGrpSpPr>
            <p:grpSpPr bwMode="auto">
              <a:xfrm>
                <a:off x="6939818" y="5395015"/>
                <a:ext cx="504362" cy="781052"/>
                <a:chOff x="3968018" y="5695949"/>
                <a:chExt cx="504362" cy="781052"/>
              </a:xfrm>
            </p:grpSpPr>
            <p:sp>
              <p:nvSpPr>
                <p:cNvPr id="22705"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2706"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2707"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2708"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2709" name="Group 1302"/>
                <p:cNvGrpSpPr>
                  <a:grpSpLocks/>
                </p:cNvGrpSpPr>
                <p:nvPr/>
              </p:nvGrpSpPr>
              <p:grpSpPr bwMode="auto">
                <a:xfrm>
                  <a:off x="3968018" y="6084888"/>
                  <a:ext cx="504362" cy="392113"/>
                  <a:chOff x="949" y="3648"/>
                  <a:chExt cx="449" cy="350"/>
                </a:xfrm>
              </p:grpSpPr>
              <p:grpSp>
                <p:nvGrpSpPr>
                  <p:cNvPr id="22710" name="Group 1303"/>
                  <p:cNvGrpSpPr>
                    <a:grpSpLocks/>
                  </p:cNvGrpSpPr>
                  <p:nvPr/>
                </p:nvGrpSpPr>
                <p:grpSpPr bwMode="auto">
                  <a:xfrm>
                    <a:off x="949" y="3648"/>
                    <a:ext cx="449" cy="158"/>
                    <a:chOff x="2721" y="3120"/>
                    <a:chExt cx="543" cy="192"/>
                  </a:xfrm>
                </p:grpSpPr>
                <p:pic>
                  <p:nvPicPr>
                    <p:cNvPr id="22716"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17"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18"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19"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nvGrpSpPr>
                  <p:cNvPr id="22711" name="Group 1308"/>
                  <p:cNvGrpSpPr>
                    <a:grpSpLocks/>
                  </p:cNvGrpSpPr>
                  <p:nvPr/>
                </p:nvGrpSpPr>
                <p:grpSpPr bwMode="auto">
                  <a:xfrm>
                    <a:off x="949" y="3840"/>
                    <a:ext cx="449" cy="158"/>
                    <a:chOff x="2721" y="3120"/>
                    <a:chExt cx="543" cy="192"/>
                  </a:xfrm>
                </p:grpSpPr>
                <p:pic>
                  <p:nvPicPr>
                    <p:cNvPr id="22712" name="Picture 71" descr="Server-Grey.png"/>
                    <p:cNvPicPr>
                      <a:picLocks noChangeAspect="1"/>
                    </p:cNvPicPr>
                    <p:nvPr/>
                  </p:nvPicPr>
                  <p:blipFill>
                    <a:blip r:embed="rId6" cstate="print"/>
                    <a:srcRect/>
                    <a:stretch>
                      <a:fillRect/>
                    </a:stretch>
                  </p:blipFill>
                  <p:spPr bwMode="auto">
                    <a:xfrm>
                      <a:off x="2721" y="3120"/>
                      <a:ext cx="111" cy="192"/>
                    </a:xfrm>
                    <a:prstGeom prst="rect">
                      <a:avLst/>
                    </a:prstGeom>
                    <a:noFill/>
                    <a:ln w="9525">
                      <a:noFill/>
                      <a:miter lim="800000"/>
                      <a:headEnd/>
                      <a:tailEnd/>
                    </a:ln>
                  </p:spPr>
                </p:pic>
                <p:pic>
                  <p:nvPicPr>
                    <p:cNvPr id="22713" name="Picture 71" descr="Server-Grey.png"/>
                    <p:cNvPicPr>
                      <a:picLocks noChangeAspect="1"/>
                    </p:cNvPicPr>
                    <p:nvPr/>
                  </p:nvPicPr>
                  <p:blipFill>
                    <a:blip r:embed="rId6" cstate="print"/>
                    <a:srcRect/>
                    <a:stretch>
                      <a:fillRect/>
                    </a:stretch>
                  </p:blipFill>
                  <p:spPr bwMode="auto">
                    <a:xfrm>
                      <a:off x="2865" y="3120"/>
                      <a:ext cx="111" cy="192"/>
                    </a:xfrm>
                    <a:prstGeom prst="rect">
                      <a:avLst/>
                    </a:prstGeom>
                    <a:noFill/>
                    <a:ln w="9525">
                      <a:noFill/>
                      <a:miter lim="800000"/>
                      <a:headEnd/>
                      <a:tailEnd/>
                    </a:ln>
                  </p:spPr>
                </p:pic>
                <p:pic>
                  <p:nvPicPr>
                    <p:cNvPr id="22714" name="Picture 71" descr="Server-Grey.png"/>
                    <p:cNvPicPr>
                      <a:picLocks noChangeAspect="1"/>
                    </p:cNvPicPr>
                    <p:nvPr/>
                  </p:nvPicPr>
                  <p:blipFill>
                    <a:blip r:embed="rId6" cstate="print"/>
                    <a:srcRect/>
                    <a:stretch>
                      <a:fillRect/>
                    </a:stretch>
                  </p:blipFill>
                  <p:spPr bwMode="auto">
                    <a:xfrm>
                      <a:off x="3009" y="3120"/>
                      <a:ext cx="111" cy="192"/>
                    </a:xfrm>
                    <a:prstGeom prst="rect">
                      <a:avLst/>
                    </a:prstGeom>
                    <a:noFill/>
                    <a:ln w="9525">
                      <a:noFill/>
                      <a:miter lim="800000"/>
                      <a:headEnd/>
                      <a:tailEnd/>
                    </a:ln>
                  </p:spPr>
                </p:pic>
                <p:pic>
                  <p:nvPicPr>
                    <p:cNvPr id="22715" name="Picture 71" descr="Server-Grey.png"/>
                    <p:cNvPicPr>
                      <a:picLocks noChangeAspect="1"/>
                    </p:cNvPicPr>
                    <p:nvPr/>
                  </p:nvPicPr>
                  <p:blipFill>
                    <a:blip r:embed="rId6" cstate="print"/>
                    <a:srcRect/>
                    <a:stretch>
                      <a:fillRect/>
                    </a:stretch>
                  </p:blipFill>
                  <p:spPr bwMode="auto">
                    <a:xfrm>
                      <a:off x="3153" y="3120"/>
                      <a:ext cx="111" cy="192"/>
                    </a:xfrm>
                    <a:prstGeom prst="rect">
                      <a:avLst/>
                    </a:prstGeom>
                    <a:noFill/>
                    <a:ln w="9525">
                      <a:noFill/>
                      <a:miter lim="800000"/>
                      <a:headEnd/>
                      <a:tailEnd/>
                    </a:ln>
                  </p:spPr>
                </p:pic>
              </p:grpSp>
            </p:grpSp>
          </p:grpSp>
          <p:sp>
            <p:nvSpPr>
              <p:cNvPr id="22635" name="Freeform 378"/>
              <p:cNvSpPr>
                <a:spLocks/>
              </p:cNvSpPr>
              <p:nvPr/>
            </p:nvSpPr>
            <p:spPr bwMode="auto">
              <a:xfrm>
                <a:off x="4038600" y="2570838"/>
                <a:ext cx="25146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sp>
            <p:nvSpPr>
              <p:cNvPr id="22636" name="Freeform 379"/>
              <p:cNvSpPr>
                <a:spLocks/>
              </p:cNvSpPr>
              <p:nvPr/>
            </p:nvSpPr>
            <p:spPr bwMode="auto">
              <a:xfrm>
                <a:off x="4876800" y="2366050"/>
                <a:ext cx="762000" cy="1295400"/>
              </a:xfrm>
              <a:custGeom>
                <a:avLst/>
                <a:gdLst>
                  <a:gd name="T0" fmla="*/ 0 w 576"/>
                  <a:gd name="T1" fmla="*/ 2147483647 h 720"/>
                  <a:gd name="T2" fmla="*/ 0 w 576"/>
                  <a:gd name="T3" fmla="*/ 2147483647 h 720"/>
                  <a:gd name="T4" fmla="*/ 2147483647 w 576"/>
                  <a:gd name="T5" fmla="*/ 2147483647 h 720"/>
                  <a:gd name="T6" fmla="*/ 2147483647 w 576"/>
                  <a:gd name="T7" fmla="*/ 0 h 720"/>
                  <a:gd name="T8" fmla="*/ 0 60000 65536"/>
                  <a:gd name="T9" fmla="*/ 0 60000 65536"/>
                  <a:gd name="T10" fmla="*/ 0 60000 65536"/>
                  <a:gd name="T11" fmla="*/ 0 60000 65536"/>
                  <a:gd name="T12" fmla="*/ 0 w 576"/>
                  <a:gd name="T13" fmla="*/ 0 h 720"/>
                  <a:gd name="T14" fmla="*/ 576 w 576"/>
                  <a:gd name="T15" fmla="*/ 720 h 720"/>
                </a:gdLst>
                <a:ahLst/>
                <a:cxnLst>
                  <a:cxn ang="T8">
                    <a:pos x="T0" y="T1"/>
                  </a:cxn>
                  <a:cxn ang="T9">
                    <a:pos x="T2" y="T3"/>
                  </a:cxn>
                  <a:cxn ang="T10">
                    <a:pos x="T4" y="T5"/>
                  </a:cxn>
                  <a:cxn ang="T11">
                    <a:pos x="T6" y="T7"/>
                  </a:cxn>
                </a:cxnLst>
                <a:rect l="T12" t="T13" r="T14" b="T15"/>
                <a:pathLst>
                  <a:path w="576" h="720">
                    <a:moveTo>
                      <a:pt x="0" y="720"/>
                    </a:moveTo>
                    <a:lnTo>
                      <a:pt x="0" y="528"/>
                    </a:lnTo>
                    <a:lnTo>
                      <a:pt x="576" y="528"/>
                    </a:lnTo>
                    <a:lnTo>
                      <a:pt x="576" y="0"/>
                    </a:lnTo>
                  </a:path>
                </a:pathLst>
              </a:custGeom>
              <a:noFill/>
              <a:ln w="25400">
                <a:solidFill>
                  <a:schemeClr val="hlink"/>
                </a:solidFill>
                <a:round/>
                <a:headEnd/>
                <a:tailEnd/>
              </a:ln>
            </p:spPr>
            <p:txBody>
              <a:bodyPr wrap="none" lIns="0" tIns="0" rIns="0" bIns="0" anchor="ctr"/>
              <a:lstStyle/>
              <a:p>
                <a:endParaRPr lang="en-US"/>
              </a:p>
            </p:txBody>
          </p:sp>
          <p:sp>
            <p:nvSpPr>
              <p:cNvPr id="22637" name="Freeform 380"/>
              <p:cNvSpPr>
                <a:spLocks/>
              </p:cNvSpPr>
              <p:nvPr/>
            </p:nvSpPr>
            <p:spPr bwMode="auto">
              <a:xfrm>
                <a:off x="5029200" y="2594650"/>
                <a:ext cx="1600200" cy="1066800"/>
              </a:xfrm>
              <a:custGeom>
                <a:avLst/>
                <a:gdLst>
                  <a:gd name="T0" fmla="*/ 0 w 1104"/>
                  <a:gd name="T1" fmla="*/ 2147483647 h 672"/>
                  <a:gd name="T2" fmla="*/ 0 w 1104"/>
                  <a:gd name="T3" fmla="*/ 2147483647 h 672"/>
                  <a:gd name="T4" fmla="*/ 2147483647 w 1104"/>
                  <a:gd name="T5" fmla="*/ 2147483647 h 672"/>
                  <a:gd name="T6" fmla="*/ 2147483647 w 1104"/>
                  <a:gd name="T7" fmla="*/ 0 h 672"/>
                  <a:gd name="T8" fmla="*/ 0 60000 65536"/>
                  <a:gd name="T9" fmla="*/ 0 60000 65536"/>
                  <a:gd name="T10" fmla="*/ 0 60000 65536"/>
                  <a:gd name="T11" fmla="*/ 0 60000 65536"/>
                  <a:gd name="T12" fmla="*/ 0 w 1104"/>
                  <a:gd name="T13" fmla="*/ 0 h 672"/>
                  <a:gd name="T14" fmla="*/ 1104 w 1104"/>
                  <a:gd name="T15" fmla="*/ 672 h 672"/>
                </a:gdLst>
                <a:ahLst/>
                <a:cxnLst>
                  <a:cxn ang="T8">
                    <a:pos x="T0" y="T1"/>
                  </a:cxn>
                  <a:cxn ang="T9">
                    <a:pos x="T2" y="T3"/>
                  </a:cxn>
                  <a:cxn ang="T10">
                    <a:pos x="T4" y="T5"/>
                  </a:cxn>
                  <a:cxn ang="T11">
                    <a:pos x="T6" y="T7"/>
                  </a:cxn>
                </a:cxnLst>
                <a:rect l="T12" t="T13" r="T14" b="T15"/>
                <a:pathLst>
                  <a:path w="1104" h="672">
                    <a:moveTo>
                      <a:pt x="0" y="672"/>
                    </a:moveTo>
                    <a:lnTo>
                      <a:pt x="0" y="528"/>
                    </a:lnTo>
                    <a:lnTo>
                      <a:pt x="1104" y="52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2638" name="Freeform 381"/>
              <p:cNvSpPr>
                <a:spLocks/>
              </p:cNvSpPr>
              <p:nvPr/>
            </p:nvSpPr>
            <p:spPr bwMode="auto">
              <a:xfrm>
                <a:off x="5715000" y="2518450"/>
                <a:ext cx="1143000" cy="1195388"/>
              </a:xfrm>
              <a:custGeom>
                <a:avLst/>
                <a:gdLst>
                  <a:gd name="T0" fmla="*/ 2147483647 w 720"/>
                  <a:gd name="T1" fmla="*/ 2147483647 h 720"/>
                  <a:gd name="T2" fmla="*/ 2147483647 w 720"/>
                  <a:gd name="T3" fmla="*/ 2147483647 h 720"/>
                  <a:gd name="T4" fmla="*/ 0 w 720"/>
                  <a:gd name="T5" fmla="*/ 2147483647 h 720"/>
                  <a:gd name="T6" fmla="*/ 0 w 720"/>
                  <a:gd name="T7" fmla="*/ 0 h 720"/>
                  <a:gd name="T8" fmla="*/ 0 60000 65536"/>
                  <a:gd name="T9" fmla="*/ 0 60000 65536"/>
                  <a:gd name="T10" fmla="*/ 0 60000 65536"/>
                  <a:gd name="T11" fmla="*/ 0 60000 65536"/>
                  <a:gd name="T12" fmla="*/ 0 w 720"/>
                  <a:gd name="T13" fmla="*/ 0 h 720"/>
                  <a:gd name="T14" fmla="*/ 720 w 720"/>
                  <a:gd name="T15" fmla="*/ 720 h 720"/>
                </a:gdLst>
                <a:ahLst/>
                <a:cxnLst>
                  <a:cxn ang="T8">
                    <a:pos x="T0" y="T1"/>
                  </a:cxn>
                  <a:cxn ang="T9">
                    <a:pos x="T2" y="T3"/>
                  </a:cxn>
                  <a:cxn ang="T10">
                    <a:pos x="T4" y="T5"/>
                  </a:cxn>
                  <a:cxn ang="T11">
                    <a:pos x="T6" y="T7"/>
                  </a:cxn>
                </a:cxnLst>
                <a:rect l="T12" t="T13" r="T14" b="T15"/>
                <a:pathLst>
                  <a:path w="720" h="720">
                    <a:moveTo>
                      <a:pt x="720" y="720"/>
                    </a:moveTo>
                    <a:lnTo>
                      <a:pt x="720" y="480"/>
                    </a:lnTo>
                    <a:lnTo>
                      <a:pt x="0" y="480"/>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39" name="Freeform 382"/>
              <p:cNvSpPr>
                <a:spLocks/>
              </p:cNvSpPr>
              <p:nvPr/>
            </p:nvSpPr>
            <p:spPr bwMode="auto">
              <a:xfrm>
                <a:off x="6705600" y="2518450"/>
                <a:ext cx="304800" cy="1143000"/>
              </a:xfrm>
              <a:custGeom>
                <a:avLst/>
                <a:gdLst>
                  <a:gd name="T0" fmla="*/ 2147483647 w 144"/>
                  <a:gd name="T1" fmla="*/ 2147483647 h 720"/>
                  <a:gd name="T2" fmla="*/ 2147483647 w 144"/>
                  <a:gd name="T3" fmla="*/ 2147483647 h 720"/>
                  <a:gd name="T4" fmla="*/ 0 w 144"/>
                  <a:gd name="T5" fmla="*/ 2147483647 h 720"/>
                  <a:gd name="T6" fmla="*/ 0 w 144"/>
                  <a:gd name="T7" fmla="*/ 0 h 720"/>
                  <a:gd name="T8" fmla="*/ 0 60000 65536"/>
                  <a:gd name="T9" fmla="*/ 0 60000 65536"/>
                  <a:gd name="T10" fmla="*/ 0 60000 65536"/>
                  <a:gd name="T11" fmla="*/ 0 60000 65536"/>
                  <a:gd name="T12" fmla="*/ 0 w 144"/>
                  <a:gd name="T13" fmla="*/ 0 h 720"/>
                  <a:gd name="T14" fmla="*/ 144 w 144"/>
                  <a:gd name="T15" fmla="*/ 720 h 720"/>
                </a:gdLst>
                <a:ahLst/>
                <a:cxnLst>
                  <a:cxn ang="T8">
                    <a:pos x="T0" y="T1"/>
                  </a:cxn>
                  <a:cxn ang="T9">
                    <a:pos x="T2" y="T3"/>
                  </a:cxn>
                  <a:cxn ang="T10">
                    <a:pos x="T4" y="T5"/>
                  </a:cxn>
                  <a:cxn ang="T11">
                    <a:pos x="T6" y="T7"/>
                  </a:cxn>
                </a:cxnLst>
                <a:rect l="T12" t="T13" r="T14" b="T15"/>
                <a:pathLst>
                  <a:path w="144" h="720">
                    <a:moveTo>
                      <a:pt x="144" y="720"/>
                    </a:moveTo>
                    <a:lnTo>
                      <a:pt x="144"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40" name="Freeform 383"/>
              <p:cNvSpPr>
                <a:spLocks/>
              </p:cNvSpPr>
              <p:nvPr/>
            </p:nvSpPr>
            <p:spPr bwMode="auto">
              <a:xfrm>
                <a:off x="5791200" y="2594650"/>
                <a:ext cx="2057400" cy="1066800"/>
              </a:xfrm>
              <a:custGeom>
                <a:avLst/>
                <a:gdLst>
                  <a:gd name="T0" fmla="*/ 2147483647 w 1248"/>
                  <a:gd name="T1" fmla="*/ 2147483647 h 672"/>
                  <a:gd name="T2" fmla="*/ 2147483647 w 1248"/>
                  <a:gd name="T3" fmla="*/ 2147483647 h 672"/>
                  <a:gd name="T4" fmla="*/ 0 w 1248"/>
                  <a:gd name="T5" fmla="*/ 2147483647 h 672"/>
                  <a:gd name="T6" fmla="*/ 0 w 1248"/>
                  <a:gd name="T7" fmla="*/ 0 h 672"/>
                  <a:gd name="T8" fmla="*/ 0 60000 65536"/>
                  <a:gd name="T9" fmla="*/ 0 60000 65536"/>
                  <a:gd name="T10" fmla="*/ 0 60000 65536"/>
                  <a:gd name="T11" fmla="*/ 0 60000 65536"/>
                  <a:gd name="T12" fmla="*/ 0 w 1248"/>
                  <a:gd name="T13" fmla="*/ 0 h 672"/>
                  <a:gd name="T14" fmla="*/ 1248 w 1248"/>
                  <a:gd name="T15" fmla="*/ 672 h 672"/>
                </a:gdLst>
                <a:ahLst/>
                <a:cxnLst>
                  <a:cxn ang="T8">
                    <a:pos x="T0" y="T1"/>
                  </a:cxn>
                  <a:cxn ang="T9">
                    <a:pos x="T2" y="T3"/>
                  </a:cxn>
                  <a:cxn ang="T10">
                    <a:pos x="T4" y="T5"/>
                  </a:cxn>
                  <a:cxn ang="T11">
                    <a:pos x="T6" y="T7"/>
                  </a:cxn>
                </a:cxnLst>
                <a:rect l="T12" t="T13" r="T14" b="T15"/>
                <a:pathLst>
                  <a:path w="1248" h="672">
                    <a:moveTo>
                      <a:pt x="1248" y="672"/>
                    </a:moveTo>
                    <a:lnTo>
                      <a:pt x="1248" y="288"/>
                    </a:lnTo>
                    <a:lnTo>
                      <a:pt x="0" y="288"/>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41" name="Freeform 384"/>
              <p:cNvSpPr>
                <a:spLocks/>
              </p:cNvSpPr>
              <p:nvPr/>
            </p:nvSpPr>
            <p:spPr bwMode="auto">
              <a:xfrm>
                <a:off x="3886200" y="2594650"/>
                <a:ext cx="1676400" cy="990600"/>
              </a:xfrm>
              <a:custGeom>
                <a:avLst/>
                <a:gdLst>
                  <a:gd name="T0" fmla="*/ 0 w 1104"/>
                  <a:gd name="T1" fmla="*/ 2147483647 h 624"/>
                  <a:gd name="T2" fmla="*/ 0 w 1104"/>
                  <a:gd name="T3" fmla="*/ 2147483647 h 624"/>
                  <a:gd name="T4" fmla="*/ 2147483647 w 1104"/>
                  <a:gd name="T5" fmla="*/ 2147483647 h 624"/>
                  <a:gd name="T6" fmla="*/ 2147483647 w 1104"/>
                  <a:gd name="T7" fmla="*/ 0 h 624"/>
                  <a:gd name="T8" fmla="*/ 0 60000 65536"/>
                  <a:gd name="T9" fmla="*/ 0 60000 65536"/>
                  <a:gd name="T10" fmla="*/ 0 60000 65536"/>
                  <a:gd name="T11" fmla="*/ 0 60000 65536"/>
                  <a:gd name="T12" fmla="*/ 0 w 1104"/>
                  <a:gd name="T13" fmla="*/ 0 h 624"/>
                  <a:gd name="T14" fmla="*/ 1104 w 1104"/>
                  <a:gd name="T15" fmla="*/ 624 h 624"/>
                </a:gdLst>
                <a:ahLst/>
                <a:cxnLst>
                  <a:cxn ang="T8">
                    <a:pos x="T0" y="T1"/>
                  </a:cxn>
                  <a:cxn ang="T9">
                    <a:pos x="T2" y="T3"/>
                  </a:cxn>
                  <a:cxn ang="T10">
                    <a:pos x="T4" y="T5"/>
                  </a:cxn>
                  <a:cxn ang="T11">
                    <a:pos x="T6" y="T7"/>
                  </a:cxn>
                </a:cxnLst>
                <a:rect l="T12" t="T13" r="T14" b="T15"/>
                <a:pathLst>
                  <a:path w="1104" h="624">
                    <a:moveTo>
                      <a:pt x="0" y="624"/>
                    </a:moveTo>
                    <a:lnTo>
                      <a:pt x="0" y="288"/>
                    </a:lnTo>
                    <a:lnTo>
                      <a:pt x="1104" y="28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2642" name="Freeform 385"/>
              <p:cNvSpPr>
                <a:spLocks/>
              </p:cNvSpPr>
              <p:nvPr/>
            </p:nvSpPr>
            <p:spPr bwMode="auto">
              <a:xfrm flipH="1">
                <a:off x="6781800" y="2570838"/>
                <a:ext cx="12192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grpSp>
            <p:nvGrpSpPr>
              <p:cNvPr id="22643" name="Group 387"/>
              <p:cNvGrpSpPr>
                <a:grpSpLocks/>
              </p:cNvGrpSpPr>
              <p:nvPr/>
            </p:nvGrpSpPr>
            <p:grpSpPr bwMode="auto">
              <a:xfrm>
                <a:off x="4724413" y="3509048"/>
                <a:ext cx="812803" cy="595313"/>
                <a:chOff x="2352" y="2491"/>
                <a:chExt cx="512" cy="375"/>
              </a:xfrm>
            </p:grpSpPr>
            <p:pic>
              <p:nvPicPr>
                <p:cNvPr id="22701"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2702"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2703"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2704"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2644" name="Group 398"/>
              <p:cNvGrpSpPr>
                <a:grpSpLocks/>
              </p:cNvGrpSpPr>
              <p:nvPr/>
            </p:nvGrpSpPr>
            <p:grpSpPr bwMode="auto">
              <a:xfrm>
                <a:off x="6731013" y="3509048"/>
                <a:ext cx="812803" cy="595313"/>
                <a:chOff x="2352" y="2491"/>
                <a:chExt cx="512" cy="375"/>
              </a:xfrm>
            </p:grpSpPr>
            <p:pic>
              <p:nvPicPr>
                <p:cNvPr id="22697"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2698"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2699"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2700"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2645" name="Group 409"/>
              <p:cNvGrpSpPr>
                <a:grpSpLocks/>
              </p:cNvGrpSpPr>
              <p:nvPr/>
            </p:nvGrpSpPr>
            <p:grpSpPr bwMode="auto">
              <a:xfrm>
                <a:off x="7696213" y="3509048"/>
                <a:ext cx="812803" cy="595313"/>
                <a:chOff x="2352" y="2491"/>
                <a:chExt cx="512" cy="375"/>
              </a:xfrm>
            </p:grpSpPr>
            <p:pic>
              <p:nvPicPr>
                <p:cNvPr id="22693"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2694"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2695"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2696"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2646" name="Group 421"/>
              <p:cNvGrpSpPr>
                <a:grpSpLocks/>
              </p:cNvGrpSpPr>
              <p:nvPr/>
            </p:nvGrpSpPr>
            <p:grpSpPr bwMode="auto">
              <a:xfrm>
                <a:off x="3759213" y="3509048"/>
                <a:ext cx="812803" cy="595313"/>
                <a:chOff x="2352" y="2491"/>
                <a:chExt cx="512" cy="375"/>
              </a:xfrm>
            </p:grpSpPr>
            <p:pic>
              <p:nvPicPr>
                <p:cNvPr id="22689" name="Picture 59" descr="Firewall.png"/>
                <p:cNvPicPr preferRelativeResize="0">
                  <a:picLocks noChangeAspect="1"/>
                </p:cNvPicPr>
                <p:nvPr/>
              </p:nvPicPr>
              <p:blipFill>
                <a:blip r:embed="rId7" cstate="print"/>
                <a:srcRect b="39671"/>
                <a:stretch>
                  <a:fillRect/>
                </a:stretch>
              </p:blipFill>
              <p:spPr bwMode="invGray">
                <a:xfrm>
                  <a:off x="2352" y="2491"/>
                  <a:ext cx="273" cy="131"/>
                </a:xfrm>
                <a:prstGeom prst="rect">
                  <a:avLst/>
                </a:prstGeom>
                <a:noFill/>
                <a:ln w="9525">
                  <a:noFill/>
                  <a:miter lim="800000"/>
                  <a:headEnd/>
                  <a:tailEnd/>
                </a:ln>
              </p:spPr>
            </p:pic>
            <p:pic>
              <p:nvPicPr>
                <p:cNvPr id="22690" name="Picture 59" descr="Firewall.png"/>
                <p:cNvPicPr>
                  <a:picLocks noChangeAspect="1"/>
                </p:cNvPicPr>
                <p:nvPr/>
              </p:nvPicPr>
              <p:blipFill>
                <a:blip r:embed="rId7" cstate="print"/>
                <a:srcRect b="39671"/>
                <a:stretch>
                  <a:fillRect/>
                </a:stretch>
              </p:blipFill>
              <p:spPr bwMode="invGray">
                <a:xfrm>
                  <a:off x="2443" y="2574"/>
                  <a:ext cx="273" cy="130"/>
                </a:xfrm>
                <a:prstGeom prst="rect">
                  <a:avLst/>
                </a:prstGeom>
                <a:noFill/>
                <a:ln w="9525">
                  <a:noFill/>
                  <a:miter lim="800000"/>
                  <a:headEnd/>
                  <a:tailEnd/>
                </a:ln>
              </p:spPr>
            </p:pic>
            <p:pic>
              <p:nvPicPr>
                <p:cNvPr id="22691" name="Picture 59" descr="Firewall.png"/>
                <p:cNvPicPr>
                  <a:picLocks noChangeAspect="1"/>
                </p:cNvPicPr>
                <p:nvPr/>
              </p:nvPicPr>
              <p:blipFill>
                <a:blip r:embed="rId7" cstate="print"/>
                <a:srcRect b="39671"/>
                <a:stretch>
                  <a:fillRect/>
                </a:stretch>
              </p:blipFill>
              <p:spPr bwMode="invGray">
                <a:xfrm>
                  <a:off x="2525" y="2654"/>
                  <a:ext cx="272" cy="130"/>
                </a:xfrm>
                <a:prstGeom prst="rect">
                  <a:avLst/>
                </a:prstGeom>
                <a:noFill/>
                <a:ln w="9525">
                  <a:noFill/>
                  <a:miter lim="800000"/>
                  <a:headEnd/>
                  <a:tailEnd/>
                </a:ln>
              </p:spPr>
            </p:pic>
            <p:pic>
              <p:nvPicPr>
                <p:cNvPr id="22692" name="Picture 59" descr="Firewall.png"/>
                <p:cNvPicPr>
                  <a:picLocks noChangeAspect="1"/>
                </p:cNvPicPr>
                <p:nvPr/>
              </p:nvPicPr>
              <p:blipFill>
                <a:blip r:embed="rId7" cstate="print"/>
                <a:srcRect b="39671"/>
                <a:stretch>
                  <a:fillRect/>
                </a:stretch>
              </p:blipFill>
              <p:spPr bwMode="invGray">
                <a:xfrm>
                  <a:off x="2592" y="2736"/>
                  <a:ext cx="272" cy="130"/>
                </a:xfrm>
                <a:prstGeom prst="rect">
                  <a:avLst/>
                </a:prstGeom>
                <a:noFill/>
                <a:ln w="9525">
                  <a:noFill/>
                  <a:miter lim="800000"/>
                  <a:headEnd/>
                  <a:tailEnd/>
                </a:ln>
              </p:spPr>
            </p:pic>
          </p:grpSp>
          <p:pic>
            <p:nvPicPr>
              <p:cNvPr id="22647" name="Picture 65" descr="L2-or-L3 Switch.png"/>
              <p:cNvPicPr preferRelativeResize="0">
                <a:picLocks noChangeAspect="1"/>
              </p:cNvPicPr>
              <p:nvPr/>
            </p:nvPicPr>
            <p:blipFill>
              <a:blip r:embed="rId8" cstate="print"/>
              <a:srcRect/>
              <a:stretch>
                <a:fillRect/>
              </a:stretch>
            </p:blipFill>
            <p:spPr bwMode="auto">
              <a:xfrm>
                <a:off x="3221037" y="5275938"/>
                <a:ext cx="307975" cy="307975"/>
              </a:xfrm>
              <a:prstGeom prst="rect">
                <a:avLst/>
              </a:prstGeom>
              <a:noFill/>
              <a:ln w="9525">
                <a:noFill/>
                <a:miter lim="800000"/>
                <a:headEnd/>
                <a:tailEnd/>
              </a:ln>
            </p:spPr>
          </p:pic>
          <p:pic>
            <p:nvPicPr>
              <p:cNvPr id="22648" name="Picture 65" descr="L2-or-L3 Switch.png"/>
              <p:cNvPicPr preferRelativeResize="0">
                <a:picLocks noChangeAspect="1"/>
              </p:cNvPicPr>
              <p:nvPr/>
            </p:nvPicPr>
            <p:blipFill>
              <a:blip r:embed="rId8" cstate="print"/>
              <a:srcRect/>
              <a:stretch>
                <a:fillRect/>
              </a:stretch>
            </p:blipFill>
            <p:spPr bwMode="auto">
              <a:xfrm>
                <a:off x="3983037" y="5275938"/>
                <a:ext cx="307975" cy="307975"/>
              </a:xfrm>
              <a:prstGeom prst="rect">
                <a:avLst/>
              </a:prstGeom>
              <a:noFill/>
              <a:ln w="9525">
                <a:noFill/>
                <a:miter lim="800000"/>
                <a:headEnd/>
                <a:tailEnd/>
              </a:ln>
            </p:spPr>
          </p:pic>
          <p:pic>
            <p:nvPicPr>
              <p:cNvPr id="22649" name="Picture 65" descr="L2-or-L3 Switch.png"/>
              <p:cNvPicPr preferRelativeResize="0">
                <a:picLocks noChangeAspect="1"/>
              </p:cNvPicPr>
              <p:nvPr/>
            </p:nvPicPr>
            <p:blipFill>
              <a:blip r:embed="rId8" cstate="print"/>
              <a:srcRect/>
              <a:stretch>
                <a:fillRect/>
              </a:stretch>
            </p:blipFill>
            <p:spPr bwMode="auto">
              <a:xfrm>
                <a:off x="6269037" y="5275938"/>
                <a:ext cx="307975" cy="307975"/>
              </a:xfrm>
              <a:prstGeom prst="rect">
                <a:avLst/>
              </a:prstGeom>
              <a:noFill/>
              <a:ln w="9525">
                <a:noFill/>
                <a:miter lim="800000"/>
                <a:headEnd/>
                <a:tailEnd/>
              </a:ln>
            </p:spPr>
          </p:pic>
          <p:pic>
            <p:nvPicPr>
              <p:cNvPr id="22650" name="Picture 65" descr="L2-or-L3 Switch.png"/>
              <p:cNvPicPr preferRelativeResize="0">
                <a:picLocks noChangeAspect="1"/>
              </p:cNvPicPr>
              <p:nvPr/>
            </p:nvPicPr>
            <p:blipFill>
              <a:blip r:embed="rId8" cstate="print"/>
              <a:srcRect/>
              <a:stretch>
                <a:fillRect/>
              </a:stretch>
            </p:blipFill>
            <p:spPr bwMode="auto">
              <a:xfrm>
                <a:off x="7031037" y="5275938"/>
                <a:ext cx="307975" cy="307975"/>
              </a:xfrm>
              <a:prstGeom prst="rect">
                <a:avLst/>
              </a:prstGeom>
              <a:noFill/>
              <a:ln w="9525">
                <a:noFill/>
                <a:miter lim="800000"/>
                <a:headEnd/>
                <a:tailEnd/>
              </a:ln>
            </p:spPr>
          </p:pic>
          <p:sp>
            <p:nvSpPr>
              <p:cNvPr id="22651" name="Freeform 1439"/>
              <p:cNvSpPr>
                <a:spLocks/>
              </p:cNvSpPr>
              <p:nvPr/>
            </p:nvSpPr>
            <p:spPr bwMode="auto">
              <a:xfrm>
                <a:off x="5726113" y="1600875"/>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wrap="none" lIns="0" tIns="0" rIns="0" bIns="0" anchor="ctr"/>
              <a:lstStyle/>
              <a:p>
                <a:endParaRPr lang="en-US"/>
              </a:p>
            </p:txBody>
          </p:sp>
          <p:sp>
            <p:nvSpPr>
              <p:cNvPr id="22652" name="Freeform 1440"/>
              <p:cNvSpPr>
                <a:spLocks/>
              </p:cNvSpPr>
              <p:nvPr/>
            </p:nvSpPr>
            <p:spPr bwMode="auto">
              <a:xfrm flipV="1">
                <a:off x="5726113" y="1604050"/>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rot="10800000" wrap="none" lIns="0" tIns="0" rIns="0" bIns="0" anchor="ctr"/>
              <a:lstStyle/>
              <a:p>
                <a:endParaRPr lang="en-US"/>
              </a:p>
            </p:txBody>
          </p:sp>
          <p:sp>
            <p:nvSpPr>
              <p:cNvPr id="22653" name="Line 184"/>
              <p:cNvSpPr>
                <a:spLocks noChangeShapeType="1"/>
              </p:cNvSpPr>
              <p:nvPr/>
            </p:nvSpPr>
            <p:spPr bwMode="auto">
              <a:xfrm>
                <a:off x="5638800" y="1546900"/>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2654" name="Line 185"/>
              <p:cNvSpPr>
                <a:spLocks noChangeShapeType="1"/>
              </p:cNvSpPr>
              <p:nvPr/>
            </p:nvSpPr>
            <p:spPr bwMode="auto">
              <a:xfrm>
                <a:off x="5638800" y="2527975"/>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2655" name="Line 186"/>
              <p:cNvSpPr>
                <a:spLocks noChangeShapeType="1"/>
              </p:cNvSpPr>
              <p:nvPr/>
            </p:nvSpPr>
            <p:spPr bwMode="auto">
              <a:xfrm>
                <a:off x="5654675" y="1461175"/>
                <a:ext cx="0" cy="914400"/>
              </a:xfrm>
              <a:prstGeom prst="line">
                <a:avLst/>
              </a:prstGeom>
              <a:noFill/>
              <a:ln w="25400">
                <a:solidFill>
                  <a:schemeClr val="hlink"/>
                </a:solidFill>
                <a:round/>
                <a:headEnd/>
                <a:tailEnd/>
              </a:ln>
            </p:spPr>
            <p:txBody>
              <a:bodyPr wrap="none" lIns="0" tIns="0" rIns="0" bIns="0" anchor="ctr"/>
              <a:lstStyle/>
              <a:p>
                <a:endParaRPr lang="en-US"/>
              </a:p>
            </p:txBody>
          </p:sp>
          <p:sp>
            <p:nvSpPr>
              <p:cNvPr id="22656" name="Line 187"/>
              <p:cNvSpPr>
                <a:spLocks noChangeShapeType="1"/>
              </p:cNvSpPr>
              <p:nvPr/>
            </p:nvSpPr>
            <p:spPr bwMode="auto">
              <a:xfrm>
                <a:off x="6667500" y="1461175"/>
                <a:ext cx="0" cy="914400"/>
              </a:xfrm>
              <a:prstGeom prst="line">
                <a:avLst/>
              </a:prstGeom>
              <a:noFill/>
              <a:ln w="25400">
                <a:solidFill>
                  <a:schemeClr val="hlink"/>
                </a:solidFill>
                <a:round/>
                <a:headEnd/>
                <a:tailEnd/>
              </a:ln>
            </p:spPr>
            <p:txBody>
              <a:bodyPr wrap="none" lIns="0" tIns="0" rIns="0" bIns="0" anchor="ctr"/>
              <a:lstStyle/>
              <a:p>
                <a:endParaRPr lang="en-US"/>
              </a:p>
            </p:txBody>
          </p:sp>
          <p:pic>
            <p:nvPicPr>
              <p:cNvPr id="22657" name="Picture 80" descr="Generic-Router.png"/>
              <p:cNvPicPr>
                <a:picLocks noChangeAspect="1"/>
              </p:cNvPicPr>
              <p:nvPr/>
            </p:nvPicPr>
            <p:blipFill>
              <a:blip r:embed="rId9" cstate="print"/>
              <a:srcRect/>
              <a:stretch>
                <a:fillRect/>
              </a:stretch>
            </p:blipFill>
            <p:spPr bwMode="auto">
              <a:xfrm>
                <a:off x="6487319" y="1396088"/>
                <a:ext cx="360362" cy="360362"/>
              </a:xfrm>
              <a:prstGeom prst="rect">
                <a:avLst/>
              </a:prstGeom>
              <a:noFill/>
              <a:ln w="9525">
                <a:noFill/>
                <a:miter lim="800000"/>
                <a:headEnd/>
                <a:tailEnd/>
              </a:ln>
            </p:spPr>
          </p:pic>
          <p:pic>
            <p:nvPicPr>
              <p:cNvPr id="22658" name="Picture 80" descr="Generic-Router.png"/>
              <p:cNvPicPr>
                <a:picLocks noChangeAspect="1"/>
              </p:cNvPicPr>
              <p:nvPr/>
            </p:nvPicPr>
            <p:blipFill>
              <a:blip r:embed="rId9" cstate="print"/>
              <a:srcRect/>
              <a:stretch>
                <a:fillRect/>
              </a:stretch>
            </p:blipFill>
            <p:spPr bwMode="auto">
              <a:xfrm>
                <a:off x="5475288" y="1395294"/>
                <a:ext cx="360362" cy="360362"/>
              </a:xfrm>
              <a:prstGeom prst="rect">
                <a:avLst/>
              </a:prstGeom>
              <a:noFill/>
              <a:ln w="9525">
                <a:noFill/>
                <a:miter lim="800000"/>
                <a:headEnd/>
                <a:tailEnd/>
              </a:ln>
            </p:spPr>
          </p:pic>
          <p:pic>
            <p:nvPicPr>
              <p:cNvPr id="22659" name="Picture 67" descr="L2-L3-Switch.png"/>
              <p:cNvPicPr preferRelativeResize="0">
                <a:picLocks noChangeAspect="1"/>
              </p:cNvPicPr>
              <p:nvPr/>
            </p:nvPicPr>
            <p:blipFill>
              <a:blip r:embed="rId10" cstate="print"/>
              <a:srcRect/>
              <a:stretch>
                <a:fillRect/>
              </a:stretch>
            </p:blipFill>
            <p:spPr bwMode="auto">
              <a:xfrm>
                <a:off x="6492875" y="2323188"/>
                <a:ext cx="347662" cy="347662"/>
              </a:xfrm>
              <a:prstGeom prst="rect">
                <a:avLst/>
              </a:prstGeom>
              <a:noFill/>
              <a:ln w="19050">
                <a:noFill/>
                <a:miter lim="800000"/>
                <a:headEnd/>
                <a:tailEnd/>
              </a:ln>
            </p:spPr>
          </p:pic>
          <p:pic>
            <p:nvPicPr>
              <p:cNvPr id="22660" name="Picture 67" descr="L2-L3-Switch.png"/>
              <p:cNvPicPr preferRelativeResize="0">
                <a:picLocks noChangeAspect="1"/>
              </p:cNvPicPr>
              <p:nvPr/>
            </p:nvPicPr>
            <p:blipFill>
              <a:blip r:embed="rId10" cstate="print"/>
              <a:srcRect/>
              <a:stretch>
                <a:fillRect/>
              </a:stretch>
            </p:blipFill>
            <p:spPr bwMode="auto">
              <a:xfrm>
                <a:off x="5480844" y="2323188"/>
                <a:ext cx="347662" cy="347662"/>
              </a:xfrm>
              <a:prstGeom prst="rect">
                <a:avLst/>
              </a:prstGeom>
              <a:noFill/>
              <a:ln w="19050">
                <a:noFill/>
                <a:miter lim="800000"/>
                <a:headEnd/>
                <a:tailEnd/>
              </a:ln>
            </p:spPr>
          </p:pic>
          <p:sp>
            <p:nvSpPr>
              <p:cNvPr id="22661" name="Freeform 250"/>
              <p:cNvSpPr>
                <a:spLocks/>
              </p:cNvSpPr>
              <p:nvPr/>
            </p:nvSpPr>
            <p:spPr bwMode="auto">
              <a:xfrm>
                <a:off x="4572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62" name="Freeform 250"/>
              <p:cNvSpPr>
                <a:spLocks/>
              </p:cNvSpPr>
              <p:nvPr/>
            </p:nvSpPr>
            <p:spPr bwMode="auto">
              <a:xfrm>
                <a:off x="7620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63" name="Freeform 471"/>
              <p:cNvSpPr>
                <a:spLocks/>
              </p:cNvSpPr>
              <p:nvPr/>
            </p:nvSpPr>
            <p:spPr bwMode="auto">
              <a:xfrm>
                <a:off x="5562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2664" name="Freeform 472"/>
              <p:cNvSpPr>
                <a:spLocks/>
              </p:cNvSpPr>
              <p:nvPr/>
            </p:nvSpPr>
            <p:spPr bwMode="auto">
              <a:xfrm>
                <a:off x="8610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grpSp>
            <p:nvGrpSpPr>
              <p:cNvPr id="22665" name="Group 389"/>
              <p:cNvGrpSpPr>
                <a:grpSpLocks/>
              </p:cNvGrpSpPr>
              <p:nvPr/>
            </p:nvGrpSpPr>
            <p:grpSpPr bwMode="auto">
              <a:xfrm>
                <a:off x="4267203" y="4053555"/>
                <a:ext cx="574676" cy="579436"/>
                <a:chOff x="2757" y="2791"/>
                <a:chExt cx="362" cy="365"/>
              </a:xfrm>
            </p:grpSpPr>
            <p:pic>
              <p:nvPicPr>
                <p:cNvPr id="22685"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2686"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2687"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2688"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2666" name="Group 404"/>
              <p:cNvGrpSpPr>
                <a:grpSpLocks/>
              </p:cNvGrpSpPr>
              <p:nvPr/>
            </p:nvGrpSpPr>
            <p:grpSpPr bwMode="auto">
              <a:xfrm>
                <a:off x="5257803" y="4053555"/>
                <a:ext cx="574676" cy="579436"/>
                <a:chOff x="2757" y="2791"/>
                <a:chExt cx="362" cy="365"/>
              </a:xfrm>
            </p:grpSpPr>
            <p:pic>
              <p:nvPicPr>
                <p:cNvPr id="22681"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2682"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2683"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2684"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2667" name="Group 389"/>
              <p:cNvGrpSpPr>
                <a:grpSpLocks/>
              </p:cNvGrpSpPr>
              <p:nvPr/>
            </p:nvGrpSpPr>
            <p:grpSpPr bwMode="auto">
              <a:xfrm>
                <a:off x="7315203" y="4053555"/>
                <a:ext cx="574676" cy="579436"/>
                <a:chOff x="2757" y="2791"/>
                <a:chExt cx="362" cy="365"/>
              </a:xfrm>
            </p:grpSpPr>
            <p:pic>
              <p:nvPicPr>
                <p:cNvPr id="22677"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2678"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2679"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2680"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grpSp>
            <p:nvGrpSpPr>
              <p:cNvPr id="22668" name="Group 404"/>
              <p:cNvGrpSpPr>
                <a:grpSpLocks/>
              </p:cNvGrpSpPr>
              <p:nvPr/>
            </p:nvGrpSpPr>
            <p:grpSpPr bwMode="auto">
              <a:xfrm>
                <a:off x="8305803" y="4053555"/>
                <a:ext cx="574676" cy="579436"/>
                <a:chOff x="2757" y="2791"/>
                <a:chExt cx="362" cy="365"/>
              </a:xfrm>
            </p:grpSpPr>
            <p:pic>
              <p:nvPicPr>
                <p:cNvPr id="22673" name="Picture 67" descr="L2-L3-Switch.png"/>
                <p:cNvPicPr preferRelativeResize="0">
                  <a:picLocks noChangeAspect="1"/>
                </p:cNvPicPr>
                <p:nvPr/>
              </p:nvPicPr>
              <p:blipFill>
                <a:blip r:embed="rId10" cstate="print"/>
                <a:srcRect/>
                <a:stretch>
                  <a:fillRect/>
                </a:stretch>
              </p:blipFill>
              <p:spPr bwMode="auto">
                <a:xfrm>
                  <a:off x="2757" y="2791"/>
                  <a:ext cx="219" cy="219"/>
                </a:xfrm>
                <a:prstGeom prst="rect">
                  <a:avLst/>
                </a:prstGeom>
                <a:noFill/>
                <a:ln w="19050">
                  <a:noFill/>
                  <a:miter lim="800000"/>
                  <a:headEnd/>
                  <a:tailEnd/>
                </a:ln>
              </p:spPr>
            </p:pic>
            <p:pic>
              <p:nvPicPr>
                <p:cNvPr id="22674" name="Picture 89" descr="Generic-Product-1.png"/>
                <p:cNvPicPr>
                  <a:picLocks noChangeAspect="1"/>
                </p:cNvPicPr>
                <p:nvPr/>
              </p:nvPicPr>
              <p:blipFill>
                <a:blip r:embed="rId11" cstate="print"/>
                <a:srcRect/>
                <a:stretch>
                  <a:fillRect/>
                </a:stretch>
              </p:blipFill>
              <p:spPr bwMode="auto">
                <a:xfrm>
                  <a:off x="2929" y="2961"/>
                  <a:ext cx="190" cy="60"/>
                </a:xfrm>
                <a:prstGeom prst="rect">
                  <a:avLst/>
                </a:prstGeom>
                <a:noFill/>
                <a:ln w="9525">
                  <a:noFill/>
                  <a:miter lim="800000"/>
                  <a:headEnd/>
                  <a:tailEnd/>
                </a:ln>
              </p:spPr>
            </p:pic>
            <p:pic>
              <p:nvPicPr>
                <p:cNvPr id="22675" name="Picture 89" descr="Generic-Product-1.png"/>
                <p:cNvPicPr>
                  <a:picLocks noChangeAspect="1"/>
                </p:cNvPicPr>
                <p:nvPr/>
              </p:nvPicPr>
              <p:blipFill>
                <a:blip r:embed="rId11" cstate="print"/>
                <a:srcRect/>
                <a:stretch>
                  <a:fillRect/>
                </a:stretch>
              </p:blipFill>
              <p:spPr bwMode="auto">
                <a:xfrm>
                  <a:off x="2929" y="3029"/>
                  <a:ext cx="190" cy="60"/>
                </a:xfrm>
                <a:prstGeom prst="rect">
                  <a:avLst/>
                </a:prstGeom>
                <a:noFill/>
                <a:ln w="9525">
                  <a:noFill/>
                  <a:miter lim="800000"/>
                  <a:headEnd/>
                  <a:tailEnd/>
                </a:ln>
              </p:spPr>
            </p:pic>
            <p:pic>
              <p:nvPicPr>
                <p:cNvPr id="22676" name="Picture 89" descr="Generic-Product-1.png"/>
                <p:cNvPicPr>
                  <a:picLocks noChangeAspect="1"/>
                </p:cNvPicPr>
                <p:nvPr/>
              </p:nvPicPr>
              <p:blipFill>
                <a:blip r:embed="rId11" cstate="print"/>
                <a:srcRect/>
                <a:stretch>
                  <a:fillRect/>
                </a:stretch>
              </p:blipFill>
              <p:spPr bwMode="auto">
                <a:xfrm>
                  <a:off x="2929" y="3096"/>
                  <a:ext cx="190" cy="60"/>
                </a:xfrm>
                <a:prstGeom prst="rect">
                  <a:avLst/>
                </a:prstGeom>
                <a:noFill/>
                <a:ln w="9525">
                  <a:noFill/>
                  <a:miter lim="800000"/>
                  <a:headEnd/>
                  <a:tailEnd/>
                </a:ln>
              </p:spPr>
            </p:pic>
          </p:grpSp>
          <p:pic>
            <p:nvPicPr>
              <p:cNvPr id="22669" name="Picture 65" descr="L2-or-L3 Switch.png"/>
              <p:cNvPicPr preferRelativeResize="0">
                <a:picLocks noChangeAspect="1"/>
              </p:cNvPicPr>
              <p:nvPr/>
            </p:nvPicPr>
            <p:blipFill>
              <a:blip r:embed="rId8" cstate="print"/>
              <a:srcRect/>
              <a:stretch>
                <a:fillRect/>
              </a:stretch>
            </p:blipFill>
            <p:spPr bwMode="auto">
              <a:xfrm>
                <a:off x="4745037" y="5275938"/>
                <a:ext cx="307975" cy="307975"/>
              </a:xfrm>
              <a:prstGeom prst="rect">
                <a:avLst/>
              </a:prstGeom>
              <a:noFill/>
              <a:ln w="9525">
                <a:noFill/>
                <a:miter lim="800000"/>
                <a:headEnd/>
                <a:tailEnd/>
              </a:ln>
            </p:spPr>
          </p:pic>
          <p:pic>
            <p:nvPicPr>
              <p:cNvPr id="22670" name="Picture 65" descr="L2-or-L3 Switch.png"/>
              <p:cNvPicPr preferRelativeResize="0">
                <a:picLocks noChangeAspect="1"/>
              </p:cNvPicPr>
              <p:nvPr/>
            </p:nvPicPr>
            <p:blipFill>
              <a:blip r:embed="rId8" cstate="print"/>
              <a:srcRect/>
              <a:stretch>
                <a:fillRect/>
              </a:stretch>
            </p:blipFill>
            <p:spPr bwMode="auto">
              <a:xfrm>
                <a:off x="5507037" y="5275938"/>
                <a:ext cx="307975" cy="307975"/>
              </a:xfrm>
              <a:prstGeom prst="rect">
                <a:avLst/>
              </a:prstGeom>
              <a:noFill/>
              <a:ln w="9525">
                <a:noFill/>
                <a:miter lim="800000"/>
                <a:headEnd/>
                <a:tailEnd/>
              </a:ln>
            </p:spPr>
          </p:pic>
          <p:pic>
            <p:nvPicPr>
              <p:cNvPr id="22671" name="Picture 65" descr="L2-or-L3 Switch.png"/>
              <p:cNvPicPr preferRelativeResize="0">
                <a:picLocks noChangeAspect="1"/>
              </p:cNvPicPr>
              <p:nvPr/>
            </p:nvPicPr>
            <p:blipFill>
              <a:blip r:embed="rId8" cstate="print"/>
              <a:srcRect/>
              <a:stretch>
                <a:fillRect/>
              </a:stretch>
            </p:blipFill>
            <p:spPr bwMode="auto">
              <a:xfrm>
                <a:off x="7793037" y="5275938"/>
                <a:ext cx="307975" cy="307975"/>
              </a:xfrm>
              <a:prstGeom prst="rect">
                <a:avLst/>
              </a:prstGeom>
              <a:noFill/>
              <a:ln w="9525">
                <a:noFill/>
                <a:miter lim="800000"/>
                <a:headEnd/>
                <a:tailEnd/>
              </a:ln>
            </p:spPr>
          </p:pic>
          <p:pic>
            <p:nvPicPr>
              <p:cNvPr id="22672" name="Picture 65" descr="L2-or-L3 Switch.png"/>
              <p:cNvPicPr preferRelativeResize="0">
                <a:picLocks noChangeAspect="1"/>
              </p:cNvPicPr>
              <p:nvPr/>
            </p:nvPicPr>
            <p:blipFill>
              <a:blip r:embed="rId8" cstate="print"/>
              <a:srcRect/>
              <a:stretch>
                <a:fillRect/>
              </a:stretch>
            </p:blipFill>
            <p:spPr bwMode="auto">
              <a:xfrm>
                <a:off x="8555037" y="5275938"/>
                <a:ext cx="307975" cy="307975"/>
              </a:xfrm>
              <a:prstGeom prst="rect">
                <a:avLst/>
              </a:prstGeom>
              <a:noFill/>
              <a:ln w="9525">
                <a:noFill/>
                <a:miter lim="800000"/>
                <a:headEnd/>
                <a:tailEnd/>
              </a:ln>
            </p:spPr>
          </p:pic>
        </p:grpSp>
        <p:sp>
          <p:nvSpPr>
            <p:cNvPr id="22589" name="Rectangle 241"/>
            <p:cNvSpPr>
              <a:spLocks noChangeArrowheads="1"/>
            </p:cNvSpPr>
            <p:nvPr/>
          </p:nvSpPr>
          <p:spPr bwMode="invGray">
            <a:xfrm>
              <a:off x="2930963" y="2057400"/>
              <a:ext cx="3250631" cy="2854411"/>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grpSp>
          <p:nvGrpSpPr>
            <p:cNvPr id="22590" name="Group 419"/>
            <p:cNvGrpSpPr>
              <a:grpSpLocks/>
            </p:cNvGrpSpPr>
            <p:nvPr/>
          </p:nvGrpSpPr>
          <p:grpSpPr bwMode="auto">
            <a:xfrm>
              <a:off x="5423954" y="5057142"/>
              <a:ext cx="1103988" cy="1800858"/>
              <a:chOff x="3554504" y="4742706"/>
              <a:chExt cx="1371600" cy="2115294"/>
            </a:xfrm>
          </p:grpSpPr>
          <p:sp>
            <p:nvSpPr>
              <p:cNvPr id="355" name="Rectangle 354"/>
              <p:cNvSpPr/>
              <p:nvPr/>
            </p:nvSpPr>
            <p:spPr>
              <a:xfrm>
                <a:off x="3555167" y="5105198"/>
                <a:ext cx="1370760" cy="1465641"/>
              </a:xfrm>
              <a:prstGeom prst="rect">
                <a:avLst/>
              </a:prstGeom>
              <a:solidFill>
                <a:schemeClr val="accent5"/>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2595" name="Straight Connector 355"/>
              <p:cNvCxnSpPr>
                <a:cxnSpLocks noChangeShapeType="1"/>
              </p:cNvCxnSpPr>
              <p:nvPr/>
            </p:nvCxnSpPr>
            <p:spPr bwMode="auto">
              <a:xfrm rot="5400000">
                <a:off x="3803223" y="5771081"/>
                <a:ext cx="874159" cy="0"/>
              </a:xfrm>
              <a:prstGeom prst="line">
                <a:avLst/>
              </a:prstGeom>
              <a:noFill/>
              <a:ln w="25400">
                <a:solidFill>
                  <a:schemeClr val="folHlink"/>
                </a:solidFill>
                <a:round/>
                <a:headEnd/>
                <a:tailEnd/>
              </a:ln>
            </p:spPr>
          </p:cxnSp>
          <p:sp>
            <p:nvSpPr>
              <p:cNvPr id="22596" name="Freeform 356"/>
              <p:cNvSpPr>
                <a:spLocks/>
              </p:cNvSpPr>
              <p:nvPr/>
            </p:nvSpPr>
            <p:spPr bwMode="auto">
              <a:xfrm>
                <a:off x="3809999" y="5693810"/>
                <a:ext cx="862851" cy="208080"/>
              </a:xfrm>
              <a:custGeom>
                <a:avLst/>
                <a:gdLst>
                  <a:gd name="T0" fmla="*/ 0 w 1429498"/>
                  <a:gd name="T1" fmla="*/ 195657 h 267532"/>
                  <a:gd name="T2" fmla="*/ 0 w 1429498"/>
                  <a:gd name="T3" fmla="*/ 0 h 267532"/>
                  <a:gd name="T4" fmla="*/ 862851 w 1429498"/>
                  <a:gd name="T5" fmla="*/ 0 h 267532"/>
                  <a:gd name="T6" fmla="*/ 862851 w 1429498"/>
                  <a:gd name="T7" fmla="*/ 208080 h 2675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29498" h="267532">
                    <a:moveTo>
                      <a:pt x="0" y="251559"/>
                    </a:moveTo>
                    <a:lnTo>
                      <a:pt x="0" y="0"/>
                    </a:lnTo>
                    <a:lnTo>
                      <a:pt x="1429498" y="0"/>
                    </a:lnTo>
                    <a:lnTo>
                      <a:pt x="1429498" y="267532"/>
                    </a:lnTo>
                  </a:path>
                </a:pathLst>
              </a:custGeom>
              <a:noFill/>
              <a:ln w="25400">
                <a:solidFill>
                  <a:schemeClr val="folHlink"/>
                </a:solidFill>
                <a:round/>
                <a:headEnd/>
                <a:tailEnd/>
              </a:ln>
            </p:spPr>
            <p:txBody>
              <a:bodyPr wrap="none" lIns="0" tIns="0" rIns="0" bIns="0" anchor="ctr"/>
              <a:lstStyle/>
              <a:p>
                <a:endParaRPr lang="en-US"/>
              </a:p>
            </p:txBody>
          </p:sp>
          <p:grpSp>
            <p:nvGrpSpPr>
              <p:cNvPr id="22597" name="Group 142"/>
              <p:cNvGrpSpPr>
                <a:grpSpLocks/>
              </p:cNvGrpSpPr>
              <p:nvPr/>
            </p:nvGrpSpPr>
            <p:grpSpPr bwMode="auto">
              <a:xfrm>
                <a:off x="4054904" y="5808110"/>
                <a:ext cx="822486" cy="711200"/>
                <a:chOff x="4373117" y="3733800"/>
                <a:chExt cx="840010" cy="695325"/>
              </a:xfrm>
            </p:grpSpPr>
            <p:pic>
              <p:nvPicPr>
                <p:cNvPr id="22605"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2606" name="TextBox 59"/>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VM2</a:t>
                  </a:r>
                </a:p>
              </p:txBody>
            </p:sp>
            <p:pic>
              <p:nvPicPr>
                <p:cNvPr id="22607" name="Picture 75" descr="Server 1.png"/>
                <p:cNvPicPr>
                  <a:picLocks noChangeAspect="1"/>
                </p:cNvPicPr>
                <p:nvPr/>
              </p:nvPicPr>
              <p:blipFill>
                <a:blip r:embed="rId4" cstate="print"/>
                <a:srcRect/>
                <a:stretch>
                  <a:fillRect/>
                </a:stretch>
              </p:blipFill>
              <p:spPr bwMode="auto">
                <a:xfrm>
                  <a:off x="4811489" y="3733800"/>
                  <a:ext cx="401638" cy="695325"/>
                </a:xfrm>
                <a:prstGeom prst="rect">
                  <a:avLst/>
                </a:prstGeom>
                <a:noFill/>
                <a:ln w="9525">
                  <a:noFill/>
                  <a:miter lim="800000"/>
                  <a:headEnd/>
                  <a:tailEnd/>
                </a:ln>
              </p:spPr>
            </p:pic>
            <p:sp>
              <p:nvSpPr>
                <p:cNvPr id="22608" name="TextBox 59"/>
                <p:cNvSpPr txBox="1">
                  <a:spLocks noChangeArrowheads="1"/>
                </p:cNvSpPr>
                <p:nvPr/>
              </p:nvSpPr>
              <p:spPr bwMode="auto">
                <a:xfrm>
                  <a:off x="4831332" y="3946524"/>
                  <a:ext cx="361949" cy="244475"/>
                </a:xfrm>
                <a:prstGeom prst="rect">
                  <a:avLst/>
                </a:prstGeom>
                <a:noFill/>
                <a:ln w="9525">
                  <a:noFill/>
                  <a:miter lim="800000"/>
                  <a:headEnd/>
                  <a:tailEnd/>
                </a:ln>
              </p:spPr>
              <p:txBody>
                <a:bodyPr wrap="none" anchor="b"/>
                <a:lstStyle/>
                <a:p>
                  <a:pPr algn="ctr"/>
                  <a:r>
                    <a:rPr lang="en-US" sz="1200" b="1">
                      <a:solidFill>
                        <a:srgbClr val="333333"/>
                      </a:solidFill>
                    </a:rPr>
                    <a:t>VM3</a:t>
                  </a:r>
                </a:p>
              </p:txBody>
            </p:sp>
          </p:grpSp>
          <p:grpSp>
            <p:nvGrpSpPr>
              <p:cNvPr id="22598" name="Group 146"/>
              <p:cNvGrpSpPr>
                <a:grpSpLocks/>
              </p:cNvGrpSpPr>
              <p:nvPr/>
            </p:nvGrpSpPr>
            <p:grpSpPr bwMode="auto">
              <a:xfrm>
                <a:off x="3605525" y="5808110"/>
                <a:ext cx="415712" cy="711200"/>
                <a:chOff x="4373117" y="3733800"/>
                <a:chExt cx="401638" cy="695325"/>
              </a:xfrm>
            </p:grpSpPr>
            <p:pic>
              <p:nvPicPr>
                <p:cNvPr id="22603" name="Picture 75" descr="Server 1.png"/>
                <p:cNvPicPr>
                  <a:picLocks noChangeAspect="1"/>
                </p:cNvPicPr>
                <p:nvPr/>
              </p:nvPicPr>
              <p:blipFill>
                <a:blip r:embed="rId4" cstate="print"/>
                <a:srcRect/>
                <a:stretch>
                  <a:fillRect/>
                </a:stretch>
              </p:blipFill>
              <p:spPr bwMode="auto">
                <a:xfrm>
                  <a:off x="4373117" y="3733800"/>
                  <a:ext cx="401638" cy="695325"/>
                </a:xfrm>
                <a:prstGeom prst="rect">
                  <a:avLst/>
                </a:prstGeom>
                <a:noFill/>
                <a:ln w="9525">
                  <a:noFill/>
                  <a:miter lim="800000"/>
                  <a:headEnd/>
                  <a:tailEnd/>
                </a:ln>
              </p:spPr>
            </p:pic>
            <p:sp>
              <p:nvSpPr>
                <p:cNvPr id="22604" name="TextBox 364"/>
                <p:cNvSpPr txBox="1">
                  <a:spLocks noChangeArrowheads="1"/>
                </p:cNvSpPr>
                <p:nvPr/>
              </p:nvSpPr>
              <p:spPr bwMode="auto">
                <a:xfrm>
                  <a:off x="4392961" y="3946525"/>
                  <a:ext cx="361950" cy="244475"/>
                </a:xfrm>
                <a:prstGeom prst="rect">
                  <a:avLst/>
                </a:prstGeom>
                <a:noFill/>
                <a:ln w="9525">
                  <a:noFill/>
                  <a:miter lim="800000"/>
                  <a:headEnd/>
                  <a:tailEnd/>
                </a:ln>
              </p:spPr>
              <p:txBody>
                <a:bodyPr wrap="none" anchor="b"/>
                <a:lstStyle/>
                <a:p>
                  <a:pPr algn="ctr"/>
                  <a:r>
                    <a:rPr lang="en-US" sz="1200" b="1">
                      <a:solidFill>
                        <a:srgbClr val="333333"/>
                      </a:solidFill>
                    </a:rPr>
                    <a:t>VM1</a:t>
                  </a:r>
                </a:p>
              </p:txBody>
            </p:sp>
          </p:grpSp>
          <p:sp>
            <p:nvSpPr>
              <p:cNvPr id="369" name="TextBox 368"/>
              <p:cNvSpPr txBox="1"/>
              <p:nvPr/>
            </p:nvSpPr>
            <p:spPr>
              <a:xfrm>
                <a:off x="3632087" y="6596944"/>
                <a:ext cx="1216921" cy="261056"/>
              </a:xfrm>
              <a:prstGeom prst="rect">
                <a:avLst/>
              </a:prstGeom>
              <a:noFill/>
            </p:spPr>
            <p:txBody>
              <a:bodyPr>
                <a:spAutoFit/>
              </a:bodyPr>
              <a:lstStyle/>
              <a:p>
                <a:pPr algn="ctr">
                  <a:defRPr/>
                </a:pPr>
                <a:r>
                  <a:rPr lang="en-US" sz="1050" dirty="0"/>
                  <a:t>SERVER 2</a:t>
                </a:r>
              </a:p>
            </p:txBody>
          </p:sp>
          <p:sp>
            <p:nvSpPr>
              <p:cNvPr id="22600" name="Freeform 373"/>
              <p:cNvSpPr>
                <a:spLocks/>
              </p:cNvSpPr>
              <p:nvPr/>
            </p:nvSpPr>
            <p:spPr bwMode="auto">
              <a:xfrm>
                <a:off x="4240304" y="4876800"/>
                <a:ext cx="0" cy="746312"/>
              </a:xfrm>
              <a:custGeom>
                <a:avLst/>
                <a:gdLst>
                  <a:gd name="T0" fmla="*/ 746312 h 746312"/>
                  <a:gd name="T1" fmla="*/ 0 h 746312"/>
                  <a:gd name="T2" fmla="*/ 0 60000 65536"/>
                  <a:gd name="T3" fmla="*/ 0 60000 65536"/>
                </a:gdLst>
                <a:ahLst/>
                <a:cxnLst>
                  <a:cxn ang="T2">
                    <a:pos x="0" y="T0"/>
                  </a:cxn>
                  <a:cxn ang="T3">
                    <a:pos x="0" y="T1"/>
                  </a:cxn>
                </a:cxnLst>
                <a:rect l="0" t="0" r="r" b="b"/>
                <a:pathLst>
                  <a:path h="746312">
                    <a:moveTo>
                      <a:pt x="0" y="746312"/>
                    </a:moveTo>
                    <a:lnTo>
                      <a:pt x="0" y="0"/>
                    </a:lnTo>
                  </a:path>
                </a:pathLst>
              </a:custGeom>
              <a:noFill/>
              <a:ln w="25400">
                <a:solidFill>
                  <a:schemeClr val="hlink"/>
                </a:solidFill>
                <a:round/>
                <a:headEnd/>
                <a:tailEnd/>
              </a:ln>
            </p:spPr>
            <p:txBody>
              <a:bodyPr wrap="none" lIns="0" tIns="0" rIns="0" bIns="0" anchor="ctr"/>
              <a:lstStyle/>
              <a:p>
                <a:endParaRPr lang="en-US"/>
              </a:p>
            </p:txBody>
          </p:sp>
          <p:pic>
            <p:nvPicPr>
              <p:cNvPr id="358" name="Picture 3" descr="C:\Users\User\Desktop\Dog &amp; Pony Show\Juniper\Juniper Template NEW\Juniper Icon Library PNGs\New Folder\L2_L3 Switch 2.png"/>
              <p:cNvPicPr>
                <a:picLocks noChangeAspect="1" noChangeArrowheads="1"/>
              </p:cNvPicPr>
              <p:nvPr/>
            </p:nvPicPr>
            <p:blipFill>
              <a:blip r:embed="rId5" cstate="print"/>
              <a:srcRect/>
              <a:stretch>
                <a:fillRect/>
              </a:stretch>
            </p:blipFill>
            <p:spPr bwMode="auto">
              <a:xfrm>
                <a:off x="4012745" y="5183515"/>
                <a:ext cx="455605" cy="453119"/>
              </a:xfrm>
              <a:prstGeom prst="rect">
                <a:avLst/>
              </a:prstGeom>
              <a:noFill/>
              <a:effectLst>
                <a:outerShdw blurRad="63500" sx="102000" sy="102000" algn="ctr" rotWithShape="0">
                  <a:prstClr val="black">
                    <a:alpha val="40000"/>
                  </a:prstClr>
                </a:outerShdw>
              </a:effectLst>
            </p:spPr>
          </p:pic>
          <p:sp>
            <p:nvSpPr>
              <p:cNvPr id="359" name="Rectangle 108"/>
              <p:cNvSpPr>
                <a:spLocks noChangeArrowheads="1"/>
              </p:cNvSpPr>
              <p:nvPr/>
            </p:nvSpPr>
            <p:spPr bwMode="invGray">
              <a:xfrm>
                <a:off x="4042329" y="4743450"/>
                <a:ext cx="396436" cy="277838"/>
              </a:xfrm>
              <a:prstGeom prst="rect">
                <a:avLst/>
              </a:prstGeom>
              <a:solidFill>
                <a:srgbClr val="333333"/>
              </a:solidFill>
              <a:ln w="28575" algn="ctr">
                <a:solidFill>
                  <a:srgbClr val="A5A9A7"/>
                </a:solidFill>
                <a:miter lim="800000"/>
                <a:headEnd/>
                <a:tailEnd/>
              </a:ln>
              <a:effectLst>
                <a:outerShdw blurRad="63500" sx="102000" sy="102000" algn="ctr" rotWithShape="0">
                  <a:prstClr val="black">
                    <a:alpha val="40000"/>
                  </a:prstClr>
                </a:outerShdw>
              </a:effectLst>
            </p:spPr>
            <p:txBody>
              <a:bodyPr wrap="none" lIns="0" tIns="0" rIns="0" bIns="0" anchor="ctr"/>
              <a:lstStyle/>
              <a:p>
                <a:pPr algn="ctr">
                  <a:defRPr/>
                </a:pPr>
                <a:r>
                  <a:rPr lang="en-US" sz="1400" dirty="0">
                    <a:solidFill>
                      <a:srgbClr val="FFFFFF"/>
                    </a:solidFill>
                  </a:rPr>
                  <a:t>NIC</a:t>
                </a:r>
              </a:p>
            </p:txBody>
          </p:sp>
        </p:grpSp>
        <p:grpSp>
          <p:nvGrpSpPr>
            <p:cNvPr id="22591" name="Group 418"/>
            <p:cNvGrpSpPr>
              <a:grpSpLocks/>
            </p:cNvGrpSpPr>
            <p:nvPr/>
          </p:nvGrpSpPr>
          <p:grpSpPr bwMode="auto">
            <a:xfrm>
              <a:off x="2726700" y="5964180"/>
              <a:ext cx="334602" cy="605482"/>
              <a:chOff x="203421" y="5808116"/>
              <a:chExt cx="415712" cy="711201"/>
            </a:xfrm>
          </p:grpSpPr>
          <p:pic>
            <p:nvPicPr>
              <p:cNvPr id="22592" name="Picture 75" descr="Server 1.png"/>
              <p:cNvPicPr>
                <a:picLocks noChangeAspect="1"/>
              </p:cNvPicPr>
              <p:nvPr/>
            </p:nvPicPr>
            <p:blipFill>
              <a:blip r:embed="rId4" cstate="print"/>
              <a:srcRect/>
              <a:stretch>
                <a:fillRect/>
              </a:stretch>
            </p:blipFill>
            <p:spPr bwMode="auto">
              <a:xfrm>
                <a:off x="203421" y="5808116"/>
                <a:ext cx="415712" cy="711201"/>
              </a:xfrm>
              <a:prstGeom prst="rect">
                <a:avLst/>
              </a:prstGeom>
              <a:noFill/>
              <a:ln w="9525">
                <a:noFill/>
                <a:miter lim="800000"/>
                <a:headEnd/>
                <a:tailEnd/>
              </a:ln>
            </p:spPr>
          </p:pic>
          <p:sp>
            <p:nvSpPr>
              <p:cNvPr id="22593" name="TextBox 417"/>
              <p:cNvSpPr txBox="1">
                <a:spLocks noChangeArrowheads="1"/>
              </p:cNvSpPr>
              <p:nvPr/>
            </p:nvSpPr>
            <p:spPr bwMode="auto">
              <a:xfrm>
                <a:off x="223960" y="6025692"/>
                <a:ext cx="374633" cy="250057"/>
              </a:xfrm>
              <a:prstGeom prst="rect">
                <a:avLst/>
              </a:prstGeom>
              <a:noFill/>
              <a:ln w="9525">
                <a:noFill/>
                <a:miter lim="800000"/>
                <a:headEnd/>
                <a:tailEnd/>
              </a:ln>
            </p:spPr>
            <p:txBody>
              <a:bodyPr wrap="none" anchor="b"/>
              <a:lstStyle/>
              <a:p>
                <a:pPr algn="ctr"/>
                <a:r>
                  <a:rPr lang="en-US" sz="1200" b="1">
                    <a:solidFill>
                      <a:srgbClr val="333333"/>
                    </a:solidFill>
                  </a:rPr>
                  <a:t>VM1</a:t>
                </a:r>
              </a:p>
            </p:txBody>
          </p:sp>
        </p:grpSp>
      </p:grpSp>
      <p:sp>
        <p:nvSpPr>
          <p:cNvPr id="304" name="Rectangle 303"/>
          <p:cNvSpPr/>
          <p:nvPr/>
        </p:nvSpPr>
        <p:spPr>
          <a:xfrm>
            <a:off x="215900" y="2301875"/>
            <a:ext cx="2209800" cy="3079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a:t>
            </a:r>
          </a:p>
        </p:txBody>
      </p:sp>
      <p:sp>
        <p:nvSpPr>
          <p:cNvPr id="305" name="Rectangle 304"/>
          <p:cNvSpPr/>
          <p:nvPr/>
        </p:nvSpPr>
        <p:spPr>
          <a:xfrm>
            <a:off x="6743700" y="220980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LACK OF ADDITIONAL SERVICES:</a:t>
            </a:r>
          </a:p>
        </p:txBody>
      </p:sp>
      <p:grpSp>
        <p:nvGrpSpPr>
          <p:cNvPr id="870" name="Group 318"/>
          <p:cNvGrpSpPr>
            <a:grpSpLocks/>
          </p:cNvGrpSpPr>
          <p:nvPr/>
        </p:nvGrpSpPr>
        <p:grpSpPr bwMode="auto">
          <a:xfrm>
            <a:off x="342900" y="2946400"/>
            <a:ext cx="1968500" cy="1193800"/>
            <a:chOff x="508000" y="2743200"/>
            <a:chExt cx="1968500" cy="1193800"/>
          </a:xfrm>
        </p:grpSpPr>
        <p:sp>
          <p:nvSpPr>
            <p:cNvPr id="306" name="Rectangle 305"/>
            <p:cNvSpPr/>
            <p:nvPr/>
          </p:nvSpPr>
          <p:spPr>
            <a:xfrm>
              <a:off x="508000"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80" name="TextBox 306"/>
            <p:cNvSpPr txBox="1">
              <a:spLocks noChangeArrowheads="1"/>
            </p:cNvSpPr>
            <p:nvPr/>
          </p:nvSpPr>
          <p:spPr bwMode="auto">
            <a:xfrm>
              <a:off x="533400" y="2743200"/>
              <a:ext cx="1905000" cy="1115690"/>
            </a:xfrm>
            <a:prstGeom prst="rect">
              <a:avLst/>
            </a:prstGeom>
            <a:noFill/>
            <a:ln w="9525">
              <a:noFill/>
              <a:miter lim="800000"/>
              <a:headEnd/>
              <a:tailEnd/>
            </a:ln>
          </p:spPr>
          <p:txBody>
            <a:bodyPr>
              <a:spAutoFit/>
            </a:bodyPr>
            <a:lstStyle/>
            <a:p>
              <a:pPr>
                <a:lnSpc>
                  <a:spcPct val="95000"/>
                </a:lnSpc>
              </a:pPr>
              <a:r>
                <a:rPr lang="en-US" sz="1400" b="1">
                  <a:solidFill>
                    <a:schemeClr val="tx2"/>
                  </a:solidFill>
                </a:rPr>
                <a:t>POOR PERFORMANCE</a:t>
              </a:r>
            </a:p>
            <a:p>
              <a:pPr>
                <a:lnSpc>
                  <a:spcPct val="95000"/>
                </a:lnSpc>
              </a:pPr>
              <a:r>
                <a:rPr lang="en-US" sz="1400"/>
                <a:t>Multiple layers</a:t>
              </a:r>
            </a:p>
            <a:p>
              <a:pPr>
                <a:lnSpc>
                  <a:spcPct val="95000"/>
                </a:lnSpc>
              </a:pPr>
              <a:r>
                <a:rPr lang="en-US" sz="1400"/>
                <a:t>Across North-South path</a:t>
              </a:r>
            </a:p>
          </p:txBody>
        </p:sp>
      </p:grpSp>
      <p:grpSp>
        <p:nvGrpSpPr>
          <p:cNvPr id="871" name="Group 319"/>
          <p:cNvGrpSpPr>
            <a:grpSpLocks/>
          </p:cNvGrpSpPr>
          <p:nvPr/>
        </p:nvGrpSpPr>
        <p:grpSpPr bwMode="auto">
          <a:xfrm>
            <a:off x="342900" y="4279900"/>
            <a:ext cx="1968500" cy="1144588"/>
            <a:chOff x="508000" y="4343400"/>
            <a:chExt cx="1968500" cy="1144929"/>
          </a:xfrm>
        </p:grpSpPr>
        <p:sp>
          <p:nvSpPr>
            <p:cNvPr id="308" name="Rectangle 307"/>
            <p:cNvSpPr/>
            <p:nvPr/>
          </p:nvSpPr>
          <p:spPr>
            <a:xfrm>
              <a:off x="508000" y="4356104"/>
              <a:ext cx="1968500" cy="1130637"/>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78" name="TextBox 308"/>
            <p:cNvSpPr txBox="1">
              <a:spLocks noChangeArrowheads="1"/>
            </p:cNvSpPr>
            <p:nvPr/>
          </p:nvSpPr>
          <p:spPr bwMode="auto">
            <a:xfrm>
              <a:off x="533400" y="4343400"/>
              <a:ext cx="1905000" cy="1144929"/>
            </a:xfrm>
            <a:prstGeom prst="rect">
              <a:avLst/>
            </a:prstGeom>
            <a:noFill/>
            <a:ln w="9525">
              <a:noFill/>
              <a:miter lim="800000"/>
              <a:headEnd/>
              <a:tailEnd/>
            </a:ln>
          </p:spPr>
          <p:txBody>
            <a:bodyPr>
              <a:spAutoFit/>
            </a:bodyPr>
            <a:lstStyle/>
            <a:p>
              <a:pPr>
                <a:lnSpc>
                  <a:spcPct val="95000"/>
                </a:lnSpc>
              </a:pPr>
              <a:r>
                <a:rPr lang="en-US" sz="1400" b="1">
                  <a:solidFill>
                    <a:schemeClr val="tx2"/>
                  </a:solidFill>
                </a:rPr>
                <a:t>PROPRIETARY:</a:t>
              </a:r>
            </a:p>
            <a:p>
              <a:pPr>
                <a:lnSpc>
                  <a:spcPct val="95000"/>
                </a:lnSpc>
              </a:pPr>
              <a:r>
                <a:rPr lang="en-US" sz="1400"/>
                <a:t>Pre-standard protocols</a:t>
              </a:r>
            </a:p>
            <a:p>
              <a:pPr>
                <a:lnSpc>
                  <a:spcPct val="95000"/>
                </a:lnSpc>
              </a:pPr>
              <a:r>
                <a:rPr lang="en-US" sz="1400"/>
                <a:t>Interoperability </a:t>
              </a:r>
            </a:p>
            <a:p>
              <a:pPr>
                <a:lnSpc>
                  <a:spcPct val="95000"/>
                </a:lnSpc>
              </a:pPr>
              <a:r>
                <a:rPr lang="en-US" sz="1400"/>
                <a:t>Lock-in</a:t>
              </a:r>
            </a:p>
          </p:txBody>
        </p:sp>
      </p:grpSp>
      <p:grpSp>
        <p:nvGrpSpPr>
          <p:cNvPr id="872" name="Group 317"/>
          <p:cNvGrpSpPr>
            <a:grpSpLocks/>
          </p:cNvGrpSpPr>
          <p:nvPr/>
        </p:nvGrpSpPr>
        <p:grpSpPr bwMode="auto">
          <a:xfrm>
            <a:off x="6838950" y="2946400"/>
            <a:ext cx="1968500" cy="1193800"/>
            <a:chOff x="6677025" y="2743200"/>
            <a:chExt cx="1968500" cy="1193800"/>
          </a:xfrm>
        </p:grpSpPr>
        <p:sp>
          <p:nvSpPr>
            <p:cNvPr id="310" name="Rectangle 309"/>
            <p:cNvSpPr/>
            <p:nvPr/>
          </p:nvSpPr>
          <p:spPr>
            <a:xfrm>
              <a:off x="6677025" y="2755900"/>
              <a:ext cx="1968500" cy="11811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76" name="TextBox 310"/>
            <p:cNvSpPr txBox="1">
              <a:spLocks noChangeArrowheads="1"/>
            </p:cNvSpPr>
            <p:nvPr/>
          </p:nvSpPr>
          <p:spPr bwMode="auto">
            <a:xfrm>
              <a:off x="6702425" y="2743200"/>
              <a:ext cx="1905000" cy="1144929"/>
            </a:xfrm>
            <a:prstGeom prst="rect">
              <a:avLst/>
            </a:prstGeom>
            <a:noFill/>
            <a:ln w="9525">
              <a:noFill/>
              <a:miter lim="800000"/>
              <a:headEnd/>
              <a:tailEnd/>
            </a:ln>
          </p:spPr>
          <p:txBody>
            <a:bodyPr>
              <a:spAutoFit/>
            </a:bodyPr>
            <a:lstStyle/>
            <a:p>
              <a:pPr>
                <a:lnSpc>
                  <a:spcPct val="95000"/>
                </a:lnSpc>
              </a:pPr>
              <a:r>
                <a:rPr lang="en-US" sz="1400" b="1">
                  <a:solidFill>
                    <a:schemeClr val="tx2"/>
                  </a:solidFill>
                </a:rPr>
                <a:t>MOBILITY:</a:t>
              </a:r>
            </a:p>
            <a:p>
              <a:pPr>
                <a:lnSpc>
                  <a:spcPct val="95000"/>
                </a:lnSpc>
              </a:pPr>
              <a:r>
                <a:rPr lang="en-US" sz="1400"/>
                <a:t>North-south path</a:t>
              </a:r>
            </a:p>
            <a:p>
              <a:pPr>
                <a:lnSpc>
                  <a:spcPct val="95000"/>
                </a:lnSpc>
              </a:pPr>
              <a:r>
                <a:rPr lang="en-US" sz="1400"/>
                <a:t>Scale &amp; scope of L2 adjacencies</a:t>
              </a:r>
            </a:p>
            <a:p>
              <a:pPr>
                <a:lnSpc>
                  <a:spcPct val="95000"/>
                </a:lnSpc>
              </a:pPr>
              <a:r>
                <a:rPr lang="en-US" sz="1400"/>
                <a:t>Across sites</a:t>
              </a:r>
            </a:p>
          </p:txBody>
        </p:sp>
      </p:grpSp>
      <p:grpSp>
        <p:nvGrpSpPr>
          <p:cNvPr id="873" name="Group 316"/>
          <p:cNvGrpSpPr>
            <a:grpSpLocks/>
          </p:cNvGrpSpPr>
          <p:nvPr/>
        </p:nvGrpSpPr>
        <p:grpSpPr bwMode="auto">
          <a:xfrm>
            <a:off x="6838950" y="4279900"/>
            <a:ext cx="1968500" cy="1143000"/>
            <a:chOff x="6677025" y="4343400"/>
            <a:chExt cx="1968500" cy="1143000"/>
          </a:xfrm>
        </p:grpSpPr>
        <p:sp>
          <p:nvSpPr>
            <p:cNvPr id="312" name="Rectangle 311"/>
            <p:cNvSpPr/>
            <p:nvPr/>
          </p:nvSpPr>
          <p:spPr>
            <a:xfrm>
              <a:off x="6677025" y="4356100"/>
              <a:ext cx="1968500" cy="11303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74" name="TextBox 312"/>
            <p:cNvSpPr txBox="1">
              <a:spLocks noChangeArrowheads="1"/>
            </p:cNvSpPr>
            <p:nvPr/>
          </p:nvSpPr>
          <p:spPr bwMode="auto">
            <a:xfrm>
              <a:off x="6702425" y="4343400"/>
              <a:ext cx="1905000" cy="940257"/>
            </a:xfrm>
            <a:prstGeom prst="rect">
              <a:avLst/>
            </a:prstGeom>
            <a:noFill/>
            <a:ln w="9525">
              <a:noFill/>
              <a:miter lim="800000"/>
              <a:headEnd/>
              <a:tailEnd/>
            </a:ln>
          </p:spPr>
          <p:txBody>
            <a:bodyPr>
              <a:spAutoFit/>
            </a:bodyPr>
            <a:lstStyle/>
            <a:p>
              <a:pPr>
                <a:lnSpc>
                  <a:spcPct val="95000"/>
                </a:lnSpc>
              </a:pPr>
              <a:r>
                <a:rPr lang="en-US" sz="1400" b="1">
                  <a:solidFill>
                    <a:schemeClr val="tx2"/>
                  </a:solidFill>
                </a:rPr>
                <a:t>SECURITY:</a:t>
              </a:r>
              <a:r>
                <a:rPr lang="en-US" sz="1600" b="1">
                  <a:solidFill>
                    <a:schemeClr val="tx2"/>
                  </a:solidFill>
                </a:rPr>
                <a:t/>
              </a:r>
              <a:br>
                <a:rPr lang="en-US" sz="1600" b="1">
                  <a:solidFill>
                    <a:schemeClr val="tx2"/>
                  </a:solidFill>
                </a:rPr>
              </a:br>
              <a:r>
                <a:rPr lang="en-US" sz="1400"/>
                <a:t>Silo’ed , unavailable </a:t>
              </a:r>
              <a:br>
                <a:rPr lang="en-US" sz="1400"/>
              </a:br>
              <a:r>
                <a:rPr lang="en-US" sz="1400"/>
                <a:t>across domains Intra-VM traffic</a:t>
              </a:r>
            </a:p>
          </p:txBody>
        </p:sp>
      </p:grpSp>
      <p:grpSp>
        <p:nvGrpSpPr>
          <p:cNvPr id="874" name="Group 315"/>
          <p:cNvGrpSpPr>
            <a:grpSpLocks/>
          </p:cNvGrpSpPr>
          <p:nvPr/>
        </p:nvGrpSpPr>
        <p:grpSpPr bwMode="auto">
          <a:xfrm>
            <a:off x="6838950" y="5562600"/>
            <a:ext cx="1968500" cy="965200"/>
            <a:chOff x="6677025" y="5550357"/>
            <a:chExt cx="1968500" cy="965200"/>
          </a:xfrm>
        </p:grpSpPr>
        <p:sp>
          <p:nvSpPr>
            <p:cNvPr id="314" name="Rectangle 313"/>
            <p:cNvSpPr/>
            <p:nvPr/>
          </p:nvSpPr>
          <p:spPr>
            <a:xfrm>
              <a:off x="6677025" y="5550357"/>
              <a:ext cx="1968500" cy="9652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72" name="TextBox 314"/>
            <p:cNvSpPr txBox="1">
              <a:spLocks noChangeArrowheads="1"/>
            </p:cNvSpPr>
            <p:nvPr/>
          </p:nvSpPr>
          <p:spPr bwMode="auto">
            <a:xfrm>
              <a:off x="6702425" y="5562600"/>
              <a:ext cx="1905000" cy="940257"/>
            </a:xfrm>
            <a:prstGeom prst="rect">
              <a:avLst/>
            </a:prstGeom>
            <a:noFill/>
            <a:ln w="9525">
              <a:noFill/>
              <a:miter lim="800000"/>
              <a:headEnd/>
              <a:tailEnd/>
            </a:ln>
          </p:spPr>
          <p:txBody>
            <a:bodyPr>
              <a:spAutoFit/>
            </a:bodyPr>
            <a:lstStyle/>
            <a:p>
              <a:pPr>
                <a:lnSpc>
                  <a:spcPct val="95000"/>
                </a:lnSpc>
              </a:pPr>
              <a:r>
                <a:rPr lang="en-US" sz="1400" b="1">
                  <a:solidFill>
                    <a:schemeClr val="tx2"/>
                  </a:solidFill>
                </a:rPr>
                <a:t>MANAGEABILITY:</a:t>
              </a:r>
              <a:r>
                <a:rPr lang="en-US" sz="1600" b="1">
                  <a:solidFill>
                    <a:schemeClr val="tx2"/>
                  </a:solidFill>
                </a:rPr>
                <a:t/>
              </a:r>
              <a:br>
                <a:rPr lang="en-US" sz="1600" b="1">
                  <a:solidFill>
                    <a:schemeClr val="tx2"/>
                  </a:solidFill>
                </a:rPr>
              </a:br>
              <a:r>
                <a:rPr lang="en-US" sz="1400"/>
                <a:t>Orchestration between the physical and virtual network </a:t>
              </a:r>
            </a:p>
          </p:txBody>
        </p:sp>
      </p:gr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0" name="Rectangle 319"/>
          <p:cNvSpPr/>
          <p:nvPr/>
        </p:nvSpPr>
        <p:spPr>
          <a:xfrm>
            <a:off x="-68263" y="3184525"/>
            <a:ext cx="2819401"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
        <p:nvSpPr>
          <p:cNvPr id="324" name="Rectangle 323"/>
          <p:cNvSpPr/>
          <p:nvPr/>
        </p:nvSpPr>
        <p:spPr>
          <a:xfrm>
            <a:off x="215900"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6" name="Rectangle 325"/>
          <p:cNvSpPr/>
          <p:nvPr/>
        </p:nvSpPr>
        <p:spPr>
          <a:xfrm>
            <a:off x="-68263" y="4400550"/>
            <a:ext cx="2819401"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
        <p:nvSpPr>
          <p:cNvPr id="334" name="Rectangle 333"/>
          <p:cNvSpPr/>
          <p:nvPr/>
        </p:nvSpPr>
        <p:spPr>
          <a:xfrm>
            <a:off x="6715125"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335" name="Rectangle 334"/>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4" name="Rectangle 283"/>
          <p:cNvSpPr/>
          <p:nvPr/>
        </p:nvSpPr>
        <p:spPr>
          <a:xfrm>
            <a:off x="2590800" y="1104900"/>
            <a:ext cx="2914650" cy="7620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7" name="Rectangle 286"/>
          <p:cNvSpPr/>
          <p:nvPr/>
        </p:nvSpPr>
        <p:spPr>
          <a:xfrm>
            <a:off x="533400" y="1292225"/>
            <a:ext cx="19812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COMPLEX:</a:t>
            </a:r>
          </a:p>
        </p:txBody>
      </p:sp>
      <p:sp>
        <p:nvSpPr>
          <p:cNvPr id="288" name="TextBox 287"/>
          <p:cNvSpPr txBox="1">
            <a:spLocks noChangeArrowheads="1"/>
          </p:cNvSpPr>
          <p:nvPr/>
        </p:nvSpPr>
        <p:spPr bwMode="auto">
          <a:xfrm>
            <a:off x="2895600" y="1219200"/>
            <a:ext cx="2133600" cy="534988"/>
          </a:xfrm>
          <a:prstGeom prst="rect">
            <a:avLst/>
          </a:prstGeom>
          <a:noFill/>
          <a:ln w="9525">
            <a:noFill/>
            <a:miter lim="800000"/>
            <a:headEnd/>
            <a:tailEnd/>
          </a:ln>
        </p:spPr>
        <p:txBody>
          <a:bodyPr>
            <a:spAutoFit/>
          </a:bodyPr>
          <a:lstStyle/>
          <a:p>
            <a:pPr algn="ctr">
              <a:lnSpc>
                <a:spcPct val="80000"/>
              </a:lnSpc>
            </a:pPr>
            <a:r>
              <a:rPr lang="en-US"/>
              <a:t>Too Many Devices to Manage</a:t>
            </a:r>
          </a:p>
        </p:txBody>
      </p:sp>
      <p:sp>
        <p:nvSpPr>
          <p:cNvPr id="291" name="Rectangle 290"/>
          <p:cNvSpPr/>
          <p:nvPr/>
        </p:nvSpPr>
        <p:spPr>
          <a:xfrm>
            <a:off x="5638800" y="1104900"/>
            <a:ext cx="2914650" cy="762000"/>
          </a:xfrm>
          <a:prstGeom prst="rect">
            <a:avLst/>
          </a:prstGeom>
          <a:solidFill>
            <a:schemeClr val="accent5">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5" name="TextBox 294"/>
          <p:cNvSpPr txBox="1">
            <a:spLocks noChangeArrowheads="1"/>
          </p:cNvSpPr>
          <p:nvPr/>
        </p:nvSpPr>
        <p:spPr bwMode="auto">
          <a:xfrm>
            <a:off x="6096000" y="1219200"/>
            <a:ext cx="2133600" cy="757238"/>
          </a:xfrm>
          <a:prstGeom prst="rect">
            <a:avLst/>
          </a:prstGeom>
          <a:noFill/>
          <a:ln w="9525">
            <a:noFill/>
            <a:miter lim="800000"/>
            <a:headEnd/>
            <a:tailEnd/>
          </a:ln>
        </p:spPr>
        <p:txBody>
          <a:bodyPr>
            <a:spAutoFit/>
          </a:bodyPr>
          <a:lstStyle/>
          <a:p>
            <a:pPr algn="ctr">
              <a:lnSpc>
                <a:spcPct val="80000"/>
              </a:lnSpc>
            </a:pPr>
            <a:r>
              <a:rPr lang="en-US"/>
              <a:t>Additional virtual switches</a:t>
            </a:r>
          </a:p>
          <a:p>
            <a:pPr algn="ctr">
              <a:lnSpc>
                <a:spcPct val="80000"/>
              </a:lnSpc>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6" name="Rectangle 315"/>
          <p:cNvSpPr/>
          <p:nvPr/>
        </p:nvSpPr>
        <p:spPr>
          <a:xfrm>
            <a:off x="304800" y="1143000"/>
            <a:ext cx="8610600" cy="687388"/>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87"/>
                                        </p:tgtEl>
                                      </p:cBhvr>
                                    </p:animEffect>
                                    <p:set>
                                      <p:cBhvr>
                                        <p:cTn id="7" dur="1" fill="hold">
                                          <p:stCondLst>
                                            <p:cond delay="499"/>
                                          </p:stCondLst>
                                        </p:cTn>
                                        <p:tgtEl>
                                          <p:spTgt spid="287"/>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288"/>
                                        </p:tgtEl>
                                      </p:cBhvr>
                                    </p:animEffect>
                                    <p:set>
                                      <p:cBhvr>
                                        <p:cTn id="10" dur="1" fill="hold">
                                          <p:stCondLst>
                                            <p:cond delay="499"/>
                                          </p:stCondLst>
                                        </p:cTn>
                                        <p:tgtEl>
                                          <p:spTgt spid="288"/>
                                        </p:tgtEl>
                                        <p:attrNameLst>
                                          <p:attrName>style.visibility</p:attrName>
                                        </p:attrNameLst>
                                      </p:cBhvr>
                                      <p:to>
                                        <p:strVal val="hidden"/>
                                      </p:to>
                                    </p:set>
                                  </p:childTnLst>
                                </p:cTn>
                              </p:par>
                              <p:par>
                                <p:cTn id="11" presetID="9" presetClass="exit" presetSubtype="0" fill="hold" grpId="0" nodeType="withEffect">
                                  <p:stCondLst>
                                    <p:cond delay="0"/>
                                  </p:stCondLst>
                                  <p:childTnLst>
                                    <p:animEffect transition="out" filter="dissolve">
                                      <p:cBhvr>
                                        <p:cTn id="12" dur="500"/>
                                        <p:tgtEl>
                                          <p:spTgt spid="284"/>
                                        </p:tgtEl>
                                      </p:cBhvr>
                                    </p:animEffect>
                                    <p:set>
                                      <p:cBhvr>
                                        <p:cTn id="13" dur="1" fill="hold">
                                          <p:stCondLst>
                                            <p:cond delay="499"/>
                                          </p:stCondLst>
                                        </p:cTn>
                                        <p:tgtEl>
                                          <p:spTgt spid="284"/>
                                        </p:tgtEl>
                                        <p:attrNameLst>
                                          <p:attrName>style.visibility</p:attrName>
                                        </p:attrNameLst>
                                      </p:cBhvr>
                                      <p:to>
                                        <p:strVal val="hidden"/>
                                      </p:to>
                                    </p:set>
                                  </p:childTnLst>
                                </p:cTn>
                              </p:par>
                              <p:par>
                                <p:cTn id="14" presetID="9" presetClass="exit" presetSubtype="0" fill="hold" grpId="0" nodeType="withEffect">
                                  <p:stCondLst>
                                    <p:cond delay="0"/>
                                  </p:stCondLst>
                                  <p:childTnLst>
                                    <p:animEffect transition="out" filter="dissolve">
                                      <p:cBhvr>
                                        <p:cTn id="15" dur="500"/>
                                        <p:tgtEl>
                                          <p:spTgt spid="291"/>
                                        </p:tgtEl>
                                      </p:cBhvr>
                                    </p:animEffect>
                                    <p:set>
                                      <p:cBhvr>
                                        <p:cTn id="16" dur="1" fill="hold">
                                          <p:stCondLst>
                                            <p:cond delay="499"/>
                                          </p:stCondLst>
                                        </p:cTn>
                                        <p:tgtEl>
                                          <p:spTgt spid="291"/>
                                        </p:tgtEl>
                                        <p:attrNameLst>
                                          <p:attrName>style.visibility</p:attrName>
                                        </p:attrNameLst>
                                      </p:cBhvr>
                                      <p:to>
                                        <p:strVal val="hidden"/>
                                      </p:to>
                                    </p:set>
                                  </p:childTnLst>
                                </p:cTn>
                              </p:par>
                              <p:par>
                                <p:cTn id="17" presetID="9" presetClass="exit" presetSubtype="0" fill="hold" grpId="0" nodeType="withEffect">
                                  <p:stCondLst>
                                    <p:cond delay="0"/>
                                  </p:stCondLst>
                                  <p:childTnLst>
                                    <p:animEffect transition="out" filter="dissolve">
                                      <p:cBhvr>
                                        <p:cTn id="18" dur="500"/>
                                        <p:tgtEl>
                                          <p:spTgt spid="295"/>
                                        </p:tgtEl>
                                      </p:cBhvr>
                                    </p:animEffect>
                                    <p:set>
                                      <p:cBhvr>
                                        <p:cTn id="19" dur="1" fill="hold">
                                          <p:stCondLst>
                                            <p:cond delay="499"/>
                                          </p:stCondLst>
                                        </p:cTn>
                                        <p:tgtEl>
                                          <p:spTgt spid="295"/>
                                        </p:tgtEl>
                                        <p:attrNameLst>
                                          <p:attrName>style.visibility</p:attrName>
                                        </p:attrNameLst>
                                      </p:cBhvr>
                                      <p:to>
                                        <p:strVal val="hidden"/>
                                      </p:to>
                                    </p:set>
                                  </p:childTnLst>
                                </p:cTn>
                              </p:par>
                            </p:childTnLst>
                          </p:cTn>
                        </p:par>
                        <p:par>
                          <p:cTn id="20" fill="hold">
                            <p:stCondLst>
                              <p:cond delay="500"/>
                            </p:stCondLst>
                            <p:childTnLst>
                              <p:par>
                                <p:cTn id="21" presetID="16" presetClass="entr" presetSubtype="37" fill="hold" grpId="0" nodeType="afterEffect">
                                  <p:stCondLst>
                                    <p:cond delay="0"/>
                                  </p:stCondLst>
                                  <p:childTnLst>
                                    <p:set>
                                      <p:cBhvr>
                                        <p:cTn id="22" dur="1" fill="hold">
                                          <p:stCondLst>
                                            <p:cond delay="0"/>
                                          </p:stCondLst>
                                        </p:cTn>
                                        <p:tgtEl>
                                          <p:spTgt spid="317"/>
                                        </p:tgtEl>
                                        <p:attrNameLst>
                                          <p:attrName>style.visibility</p:attrName>
                                        </p:attrNameLst>
                                      </p:cBhvr>
                                      <p:to>
                                        <p:strVal val="visible"/>
                                      </p:to>
                                    </p:set>
                                    <p:animEffect transition="in" filter="barn(outVertical)">
                                      <p:cBhvr>
                                        <p:cTn id="23" dur="500"/>
                                        <p:tgtEl>
                                          <p:spTgt spid="317"/>
                                        </p:tgtEl>
                                      </p:cBhvr>
                                    </p:animEffect>
                                  </p:childTnLst>
                                </p:cTn>
                              </p:par>
                              <p:par>
                                <p:cTn id="24" presetID="27" presetClass="entr" presetSubtype="0" fill="hold" grpId="0" nodeType="withEffect">
                                  <p:stCondLst>
                                    <p:cond delay="0"/>
                                  </p:stCondLst>
                                  <p:iterate type="lt">
                                    <p:tmPct val="50000"/>
                                  </p:iterate>
                                  <p:childTnLst>
                                    <p:set>
                                      <p:cBhvr>
                                        <p:cTn id="25" dur="1" fill="hold">
                                          <p:stCondLst>
                                            <p:cond delay="0"/>
                                          </p:stCondLst>
                                        </p:cTn>
                                        <p:tgtEl>
                                          <p:spTgt spid="318"/>
                                        </p:tgtEl>
                                        <p:attrNameLst>
                                          <p:attrName>style.visibility</p:attrName>
                                        </p:attrNameLst>
                                      </p:cBhvr>
                                      <p:to>
                                        <p:strVal val="visible"/>
                                      </p:to>
                                    </p:set>
                                    <p:anim calcmode="discrete" valueType="clr">
                                      <p:cBhvr override="childStyle">
                                        <p:cTn id="26" dur="80"/>
                                        <p:tgtEl>
                                          <p:spTgt spid="318"/>
                                        </p:tgtEl>
                                        <p:attrNameLst>
                                          <p:attrName>style.color</p:attrName>
                                        </p:attrNameLst>
                                      </p:cBhvr>
                                      <p:tavLst>
                                        <p:tav tm="0">
                                          <p:val>
                                            <p:clrVal>
                                              <a:schemeClr val="folHlink"/>
                                            </p:clrVal>
                                          </p:val>
                                        </p:tav>
                                        <p:tav tm="50000">
                                          <p:val>
                                            <p:clrVal>
                                              <a:schemeClr val="bg1"/>
                                            </p:clrVal>
                                          </p:val>
                                        </p:tav>
                                      </p:tavLst>
                                    </p:anim>
                                    <p:anim calcmode="discrete" valueType="clr">
                                      <p:cBhvr>
                                        <p:cTn id="27" dur="80"/>
                                        <p:tgtEl>
                                          <p:spTgt spid="318"/>
                                        </p:tgtEl>
                                        <p:attrNameLst>
                                          <p:attrName>fillcolor</p:attrName>
                                        </p:attrNameLst>
                                      </p:cBhvr>
                                      <p:tavLst>
                                        <p:tav tm="0">
                                          <p:val>
                                            <p:clrVal>
                                              <a:schemeClr val="accent2"/>
                                            </p:clrVal>
                                          </p:val>
                                        </p:tav>
                                        <p:tav tm="50000">
                                          <p:val>
                                            <p:clrVal>
                                              <a:schemeClr val="hlink"/>
                                            </p:clrVal>
                                          </p:val>
                                        </p:tav>
                                      </p:tavLst>
                                    </p:anim>
                                    <p:set>
                                      <p:cBhvr>
                                        <p:cTn id="28" dur="80"/>
                                        <p:tgtEl>
                                          <p:spTgt spid="318"/>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9" presetClass="exit" presetSubtype="0" fill="hold" grpId="0" nodeType="clickEffect">
                                  <p:stCondLst>
                                    <p:cond delay="0"/>
                                  </p:stCondLst>
                                  <p:childTnLst>
                                    <p:animEffect transition="out" filter="dissolve">
                                      <p:cBhvr>
                                        <p:cTn id="32" dur="500"/>
                                        <p:tgtEl>
                                          <p:spTgt spid="304"/>
                                        </p:tgtEl>
                                      </p:cBhvr>
                                    </p:animEffect>
                                    <p:set>
                                      <p:cBhvr>
                                        <p:cTn id="33" dur="1" fill="hold">
                                          <p:stCondLst>
                                            <p:cond delay="499"/>
                                          </p:stCondLst>
                                        </p:cTn>
                                        <p:tgtEl>
                                          <p:spTgt spid="304"/>
                                        </p:tgtEl>
                                        <p:attrNameLst>
                                          <p:attrName>style.visibility</p:attrName>
                                        </p:attrNameLst>
                                      </p:cBhvr>
                                      <p:to>
                                        <p:strVal val="hidden"/>
                                      </p:to>
                                    </p:set>
                                  </p:childTnLst>
                                </p:cTn>
                              </p:par>
                              <p:par>
                                <p:cTn id="34" presetID="9" presetClass="entr" presetSubtype="0" fill="hold" grpId="0" nodeType="withEffect">
                                  <p:stCondLst>
                                    <p:cond delay="0"/>
                                  </p:stCondLst>
                                  <p:childTnLst>
                                    <p:set>
                                      <p:cBhvr>
                                        <p:cTn id="35" dur="1" fill="hold">
                                          <p:stCondLst>
                                            <p:cond delay="0"/>
                                          </p:stCondLst>
                                        </p:cTn>
                                        <p:tgtEl>
                                          <p:spTgt spid="324"/>
                                        </p:tgtEl>
                                        <p:attrNameLst>
                                          <p:attrName>style.visibility</p:attrName>
                                        </p:attrNameLst>
                                      </p:cBhvr>
                                      <p:to>
                                        <p:strVal val="visible"/>
                                      </p:to>
                                    </p:set>
                                    <p:animEffect transition="in" filter="dissolve">
                                      <p:cBhvr>
                                        <p:cTn id="36" dur="500"/>
                                        <p:tgtEl>
                                          <p:spTgt spid="324"/>
                                        </p:tgtEl>
                                      </p:cBhvr>
                                    </p:animEffect>
                                  </p:childTnLst>
                                </p:cTn>
                              </p:par>
                            </p:childTnLst>
                          </p:cTn>
                        </p:par>
                        <p:par>
                          <p:cTn id="37" fill="hold">
                            <p:stCondLst>
                              <p:cond delay="500"/>
                            </p:stCondLst>
                            <p:childTnLst>
                              <p:par>
                                <p:cTn id="38" presetID="9" presetClass="exit" presetSubtype="0" fill="hold" nodeType="afterEffect">
                                  <p:stCondLst>
                                    <p:cond delay="0"/>
                                  </p:stCondLst>
                                  <p:childTnLst>
                                    <p:animEffect transition="out" filter="dissolve">
                                      <p:cBhvr>
                                        <p:cTn id="39" dur="500"/>
                                        <p:tgtEl>
                                          <p:spTgt spid="870"/>
                                        </p:tgtEl>
                                      </p:cBhvr>
                                    </p:animEffect>
                                    <p:set>
                                      <p:cBhvr>
                                        <p:cTn id="40" dur="1" fill="hold">
                                          <p:stCondLst>
                                            <p:cond delay="499"/>
                                          </p:stCondLst>
                                        </p:cTn>
                                        <p:tgtEl>
                                          <p:spTgt spid="870"/>
                                        </p:tgtEl>
                                        <p:attrNameLst>
                                          <p:attrName>style.visibility</p:attrName>
                                        </p:attrNameLst>
                                      </p:cBhvr>
                                      <p:to>
                                        <p:strVal val="hidden"/>
                                      </p:to>
                                    </p:set>
                                  </p:childTnLst>
                                </p:cTn>
                              </p:par>
                              <p:par>
                                <p:cTn id="41" presetID="16" presetClass="entr" presetSubtype="37" fill="hold" grpId="0" nodeType="withEffect">
                                  <p:stCondLst>
                                    <p:cond delay="0"/>
                                  </p:stCondLst>
                                  <p:childTnLst>
                                    <p:set>
                                      <p:cBhvr>
                                        <p:cTn id="42" dur="1" fill="hold">
                                          <p:stCondLst>
                                            <p:cond delay="0"/>
                                          </p:stCondLst>
                                        </p:cTn>
                                        <p:tgtEl>
                                          <p:spTgt spid="319"/>
                                        </p:tgtEl>
                                        <p:attrNameLst>
                                          <p:attrName>style.visibility</p:attrName>
                                        </p:attrNameLst>
                                      </p:cBhvr>
                                      <p:to>
                                        <p:strVal val="visible"/>
                                      </p:to>
                                    </p:set>
                                    <p:animEffect transition="in" filter="barn(outVertical)">
                                      <p:cBhvr>
                                        <p:cTn id="43" dur="500"/>
                                        <p:tgtEl>
                                          <p:spTgt spid="319"/>
                                        </p:tgtEl>
                                      </p:cBhvr>
                                    </p:animEffect>
                                  </p:childTnLst>
                                </p:cTn>
                              </p:par>
                              <p:par>
                                <p:cTn id="44" presetID="27" presetClass="entr" presetSubtype="0" fill="hold" grpId="0" nodeType="withEffect">
                                  <p:stCondLst>
                                    <p:cond delay="0"/>
                                  </p:stCondLst>
                                  <p:iterate type="lt">
                                    <p:tmPct val="50000"/>
                                  </p:iterate>
                                  <p:childTnLst>
                                    <p:set>
                                      <p:cBhvr>
                                        <p:cTn id="45" dur="1" fill="hold">
                                          <p:stCondLst>
                                            <p:cond delay="0"/>
                                          </p:stCondLst>
                                        </p:cTn>
                                        <p:tgtEl>
                                          <p:spTgt spid="320"/>
                                        </p:tgtEl>
                                        <p:attrNameLst>
                                          <p:attrName>style.visibility</p:attrName>
                                        </p:attrNameLst>
                                      </p:cBhvr>
                                      <p:to>
                                        <p:strVal val="visible"/>
                                      </p:to>
                                    </p:set>
                                    <p:anim calcmode="discrete" valueType="clr">
                                      <p:cBhvr override="childStyle">
                                        <p:cTn id="46" dur="80"/>
                                        <p:tgtEl>
                                          <p:spTgt spid="320"/>
                                        </p:tgtEl>
                                        <p:attrNameLst>
                                          <p:attrName>style.color</p:attrName>
                                        </p:attrNameLst>
                                      </p:cBhvr>
                                      <p:tavLst>
                                        <p:tav tm="0">
                                          <p:val>
                                            <p:clrVal>
                                              <a:schemeClr val="folHlink"/>
                                            </p:clrVal>
                                          </p:val>
                                        </p:tav>
                                        <p:tav tm="50000">
                                          <p:val>
                                            <p:clrVal>
                                              <a:schemeClr val="bg1"/>
                                            </p:clrVal>
                                          </p:val>
                                        </p:tav>
                                      </p:tavLst>
                                    </p:anim>
                                    <p:anim calcmode="discrete" valueType="clr">
                                      <p:cBhvr>
                                        <p:cTn id="47" dur="80"/>
                                        <p:tgtEl>
                                          <p:spTgt spid="320"/>
                                        </p:tgtEl>
                                        <p:attrNameLst>
                                          <p:attrName>fillcolor</p:attrName>
                                        </p:attrNameLst>
                                      </p:cBhvr>
                                      <p:tavLst>
                                        <p:tav tm="0">
                                          <p:val>
                                            <p:clrVal>
                                              <a:schemeClr val="accent2"/>
                                            </p:clrVal>
                                          </p:val>
                                        </p:tav>
                                        <p:tav tm="50000">
                                          <p:val>
                                            <p:clrVal>
                                              <a:schemeClr val="hlink"/>
                                            </p:clrVal>
                                          </p:val>
                                        </p:tav>
                                      </p:tavLst>
                                    </p:anim>
                                    <p:set>
                                      <p:cBhvr>
                                        <p:cTn id="48" dur="80"/>
                                        <p:tgtEl>
                                          <p:spTgt spid="320"/>
                                        </p:tgtEl>
                                        <p:attrNameLst>
                                          <p:attrName>fill.type</p:attrName>
                                        </p:attrNameLst>
                                      </p:cBhvr>
                                      <p:to>
                                        <p:strVal val="solid"/>
                                      </p:to>
                                    </p:set>
                                  </p:childTnLst>
                                </p:cTn>
                              </p:par>
                            </p:childTnLst>
                          </p:cTn>
                        </p:par>
                        <p:par>
                          <p:cTn id="49" fill="hold">
                            <p:stCondLst>
                              <p:cond delay="1140"/>
                            </p:stCondLst>
                            <p:childTnLst>
                              <p:par>
                                <p:cTn id="50" presetID="9" presetClass="exit" presetSubtype="0" fill="hold" nodeType="afterEffect">
                                  <p:stCondLst>
                                    <p:cond delay="0"/>
                                  </p:stCondLst>
                                  <p:childTnLst>
                                    <p:animEffect transition="out" filter="dissolve">
                                      <p:cBhvr>
                                        <p:cTn id="51" dur="500"/>
                                        <p:tgtEl>
                                          <p:spTgt spid="871"/>
                                        </p:tgtEl>
                                      </p:cBhvr>
                                    </p:animEffect>
                                    <p:set>
                                      <p:cBhvr>
                                        <p:cTn id="52" dur="1" fill="hold">
                                          <p:stCondLst>
                                            <p:cond delay="499"/>
                                          </p:stCondLst>
                                        </p:cTn>
                                        <p:tgtEl>
                                          <p:spTgt spid="871"/>
                                        </p:tgtEl>
                                        <p:attrNameLst>
                                          <p:attrName>style.visibility</p:attrName>
                                        </p:attrNameLst>
                                      </p:cBhvr>
                                      <p:to>
                                        <p:strVal val="hidden"/>
                                      </p:to>
                                    </p:set>
                                  </p:childTnLst>
                                </p:cTn>
                              </p:par>
                              <p:par>
                                <p:cTn id="53" presetID="16" presetClass="entr" presetSubtype="37" fill="hold" grpId="0" nodeType="withEffect">
                                  <p:stCondLst>
                                    <p:cond delay="0"/>
                                  </p:stCondLst>
                                  <p:childTnLst>
                                    <p:set>
                                      <p:cBhvr>
                                        <p:cTn id="54" dur="1" fill="hold">
                                          <p:stCondLst>
                                            <p:cond delay="0"/>
                                          </p:stCondLst>
                                        </p:cTn>
                                        <p:tgtEl>
                                          <p:spTgt spid="325"/>
                                        </p:tgtEl>
                                        <p:attrNameLst>
                                          <p:attrName>style.visibility</p:attrName>
                                        </p:attrNameLst>
                                      </p:cBhvr>
                                      <p:to>
                                        <p:strVal val="visible"/>
                                      </p:to>
                                    </p:set>
                                    <p:animEffect transition="in" filter="barn(outVertical)">
                                      <p:cBhvr>
                                        <p:cTn id="55" dur="500"/>
                                        <p:tgtEl>
                                          <p:spTgt spid="325"/>
                                        </p:tgtEl>
                                      </p:cBhvr>
                                    </p:animEffect>
                                  </p:childTnLst>
                                </p:cTn>
                              </p:par>
                              <p:par>
                                <p:cTn id="56" presetID="27" presetClass="entr" presetSubtype="0" fill="hold" grpId="0" nodeType="withEffect">
                                  <p:stCondLst>
                                    <p:cond delay="0"/>
                                  </p:stCondLst>
                                  <p:iterate type="lt">
                                    <p:tmPct val="50000"/>
                                  </p:iterate>
                                  <p:childTnLst>
                                    <p:set>
                                      <p:cBhvr>
                                        <p:cTn id="57" dur="1" fill="hold">
                                          <p:stCondLst>
                                            <p:cond delay="0"/>
                                          </p:stCondLst>
                                        </p:cTn>
                                        <p:tgtEl>
                                          <p:spTgt spid="326"/>
                                        </p:tgtEl>
                                        <p:attrNameLst>
                                          <p:attrName>style.visibility</p:attrName>
                                        </p:attrNameLst>
                                      </p:cBhvr>
                                      <p:to>
                                        <p:strVal val="visible"/>
                                      </p:to>
                                    </p:set>
                                    <p:anim calcmode="discrete" valueType="clr">
                                      <p:cBhvr override="childStyle">
                                        <p:cTn id="58" dur="80"/>
                                        <p:tgtEl>
                                          <p:spTgt spid="326"/>
                                        </p:tgtEl>
                                        <p:attrNameLst>
                                          <p:attrName>style.color</p:attrName>
                                        </p:attrNameLst>
                                      </p:cBhvr>
                                      <p:tavLst>
                                        <p:tav tm="0">
                                          <p:val>
                                            <p:clrVal>
                                              <a:schemeClr val="folHlink"/>
                                            </p:clrVal>
                                          </p:val>
                                        </p:tav>
                                        <p:tav tm="50000">
                                          <p:val>
                                            <p:clrVal>
                                              <a:schemeClr val="bg1"/>
                                            </p:clrVal>
                                          </p:val>
                                        </p:tav>
                                      </p:tavLst>
                                    </p:anim>
                                    <p:anim calcmode="discrete" valueType="clr">
                                      <p:cBhvr>
                                        <p:cTn id="59" dur="80"/>
                                        <p:tgtEl>
                                          <p:spTgt spid="326"/>
                                        </p:tgtEl>
                                        <p:attrNameLst>
                                          <p:attrName>fillcolor</p:attrName>
                                        </p:attrNameLst>
                                      </p:cBhvr>
                                      <p:tavLst>
                                        <p:tav tm="0">
                                          <p:val>
                                            <p:clrVal>
                                              <a:schemeClr val="accent2"/>
                                            </p:clrVal>
                                          </p:val>
                                        </p:tav>
                                        <p:tav tm="50000">
                                          <p:val>
                                            <p:clrVal>
                                              <a:schemeClr val="hlink"/>
                                            </p:clrVal>
                                          </p:val>
                                        </p:tav>
                                      </p:tavLst>
                                    </p:anim>
                                    <p:set>
                                      <p:cBhvr>
                                        <p:cTn id="60" dur="80"/>
                                        <p:tgtEl>
                                          <p:spTgt spid="326"/>
                                        </p:tgtEl>
                                        <p:attrNameLst>
                                          <p:attrName>fill.type</p:attrName>
                                        </p:attrNameLst>
                                      </p:cBhvr>
                                      <p:to>
                                        <p:strVal val="solid"/>
                                      </p:to>
                                    </p:set>
                                  </p:childTnLst>
                                </p:cTn>
                              </p:par>
                            </p:childTnLst>
                          </p:cTn>
                        </p:par>
                      </p:childTnLst>
                    </p:cTn>
                  </p:par>
                  <p:par>
                    <p:cTn id="61" fill="hold">
                      <p:stCondLst>
                        <p:cond delay="indefinite"/>
                      </p:stCondLst>
                      <p:childTnLst>
                        <p:par>
                          <p:cTn id="62" fill="hold">
                            <p:stCondLst>
                              <p:cond delay="0"/>
                            </p:stCondLst>
                            <p:childTnLst>
                              <p:par>
                                <p:cTn id="63" presetID="9" presetClass="exit" presetSubtype="0" fill="hold" grpId="0" nodeType="clickEffect">
                                  <p:stCondLst>
                                    <p:cond delay="0"/>
                                  </p:stCondLst>
                                  <p:childTnLst>
                                    <p:animEffect transition="out" filter="dissolve">
                                      <p:cBhvr>
                                        <p:cTn id="64" dur="500"/>
                                        <p:tgtEl>
                                          <p:spTgt spid="305"/>
                                        </p:tgtEl>
                                      </p:cBhvr>
                                    </p:animEffect>
                                    <p:set>
                                      <p:cBhvr>
                                        <p:cTn id="65" dur="1" fill="hold">
                                          <p:stCondLst>
                                            <p:cond delay="499"/>
                                          </p:stCondLst>
                                        </p:cTn>
                                        <p:tgtEl>
                                          <p:spTgt spid="305"/>
                                        </p:tgtEl>
                                        <p:attrNameLst>
                                          <p:attrName>style.visibility</p:attrName>
                                        </p:attrNameLst>
                                      </p:cBhvr>
                                      <p:to>
                                        <p:strVal val="hidden"/>
                                      </p:to>
                                    </p:set>
                                  </p:childTnLst>
                                </p:cTn>
                              </p:par>
                              <p:par>
                                <p:cTn id="66" presetID="9" presetClass="entr" presetSubtype="0" fill="hold" grpId="0" nodeType="withEffect">
                                  <p:stCondLst>
                                    <p:cond delay="0"/>
                                  </p:stCondLst>
                                  <p:childTnLst>
                                    <p:set>
                                      <p:cBhvr>
                                        <p:cTn id="67" dur="1" fill="hold">
                                          <p:stCondLst>
                                            <p:cond delay="0"/>
                                          </p:stCondLst>
                                        </p:cTn>
                                        <p:tgtEl>
                                          <p:spTgt spid="334"/>
                                        </p:tgtEl>
                                        <p:attrNameLst>
                                          <p:attrName>style.visibility</p:attrName>
                                        </p:attrNameLst>
                                      </p:cBhvr>
                                      <p:to>
                                        <p:strVal val="visible"/>
                                      </p:to>
                                    </p:set>
                                    <p:animEffect transition="in" filter="dissolve">
                                      <p:cBhvr>
                                        <p:cTn id="68" dur="500"/>
                                        <p:tgtEl>
                                          <p:spTgt spid="334"/>
                                        </p:tgtEl>
                                      </p:cBhvr>
                                    </p:animEffect>
                                  </p:childTnLst>
                                </p:cTn>
                              </p:par>
                            </p:childTnLst>
                          </p:cTn>
                        </p:par>
                        <p:par>
                          <p:cTn id="69" fill="hold">
                            <p:stCondLst>
                              <p:cond delay="500"/>
                            </p:stCondLst>
                            <p:childTnLst>
                              <p:par>
                                <p:cTn id="70" presetID="9" presetClass="exit" presetSubtype="0" fill="hold" nodeType="afterEffect">
                                  <p:stCondLst>
                                    <p:cond delay="0"/>
                                  </p:stCondLst>
                                  <p:childTnLst>
                                    <p:animEffect transition="out" filter="dissolve">
                                      <p:cBhvr>
                                        <p:cTn id="71" dur="500"/>
                                        <p:tgtEl>
                                          <p:spTgt spid="872"/>
                                        </p:tgtEl>
                                      </p:cBhvr>
                                    </p:animEffect>
                                    <p:set>
                                      <p:cBhvr>
                                        <p:cTn id="72" dur="1" fill="hold">
                                          <p:stCondLst>
                                            <p:cond delay="499"/>
                                          </p:stCondLst>
                                        </p:cTn>
                                        <p:tgtEl>
                                          <p:spTgt spid="872"/>
                                        </p:tgtEl>
                                        <p:attrNameLst>
                                          <p:attrName>style.visibility</p:attrName>
                                        </p:attrNameLst>
                                      </p:cBhvr>
                                      <p:to>
                                        <p:strVal val="hidden"/>
                                      </p:to>
                                    </p:set>
                                  </p:childTnLst>
                                </p:cTn>
                              </p:par>
                              <p:par>
                                <p:cTn id="73" presetID="16" presetClass="entr" presetSubtype="37" fill="hold" grpId="0" nodeType="withEffect">
                                  <p:stCondLst>
                                    <p:cond delay="0"/>
                                  </p:stCondLst>
                                  <p:childTnLst>
                                    <p:set>
                                      <p:cBhvr>
                                        <p:cTn id="74" dur="1" fill="hold">
                                          <p:stCondLst>
                                            <p:cond delay="0"/>
                                          </p:stCondLst>
                                        </p:cTn>
                                        <p:tgtEl>
                                          <p:spTgt spid="327"/>
                                        </p:tgtEl>
                                        <p:attrNameLst>
                                          <p:attrName>style.visibility</p:attrName>
                                        </p:attrNameLst>
                                      </p:cBhvr>
                                      <p:to>
                                        <p:strVal val="visible"/>
                                      </p:to>
                                    </p:set>
                                    <p:animEffect transition="in" filter="barn(outVertical)">
                                      <p:cBhvr>
                                        <p:cTn id="75" dur="500"/>
                                        <p:tgtEl>
                                          <p:spTgt spid="327"/>
                                        </p:tgtEl>
                                      </p:cBhvr>
                                    </p:animEffect>
                                  </p:childTnLst>
                                </p:cTn>
                              </p:par>
                              <p:par>
                                <p:cTn id="76" presetID="27" presetClass="entr" presetSubtype="0" fill="hold" grpId="0" nodeType="withEffect">
                                  <p:stCondLst>
                                    <p:cond delay="0"/>
                                  </p:stCondLst>
                                  <p:iterate type="lt">
                                    <p:tmPct val="50000"/>
                                  </p:iterate>
                                  <p:childTnLst>
                                    <p:set>
                                      <p:cBhvr>
                                        <p:cTn id="77" dur="1" fill="hold">
                                          <p:stCondLst>
                                            <p:cond delay="0"/>
                                          </p:stCondLst>
                                        </p:cTn>
                                        <p:tgtEl>
                                          <p:spTgt spid="328"/>
                                        </p:tgtEl>
                                        <p:attrNameLst>
                                          <p:attrName>style.visibility</p:attrName>
                                        </p:attrNameLst>
                                      </p:cBhvr>
                                      <p:to>
                                        <p:strVal val="visible"/>
                                      </p:to>
                                    </p:set>
                                    <p:anim calcmode="discrete" valueType="clr">
                                      <p:cBhvr override="childStyle">
                                        <p:cTn id="78" dur="80"/>
                                        <p:tgtEl>
                                          <p:spTgt spid="328"/>
                                        </p:tgtEl>
                                        <p:attrNameLst>
                                          <p:attrName>style.color</p:attrName>
                                        </p:attrNameLst>
                                      </p:cBhvr>
                                      <p:tavLst>
                                        <p:tav tm="0">
                                          <p:val>
                                            <p:clrVal>
                                              <a:schemeClr val="folHlink"/>
                                            </p:clrVal>
                                          </p:val>
                                        </p:tav>
                                        <p:tav tm="50000">
                                          <p:val>
                                            <p:clrVal>
                                              <a:schemeClr val="bg1"/>
                                            </p:clrVal>
                                          </p:val>
                                        </p:tav>
                                      </p:tavLst>
                                    </p:anim>
                                    <p:anim calcmode="discrete" valueType="clr">
                                      <p:cBhvr>
                                        <p:cTn id="79" dur="80"/>
                                        <p:tgtEl>
                                          <p:spTgt spid="328"/>
                                        </p:tgtEl>
                                        <p:attrNameLst>
                                          <p:attrName>fillcolor</p:attrName>
                                        </p:attrNameLst>
                                      </p:cBhvr>
                                      <p:tavLst>
                                        <p:tav tm="0">
                                          <p:val>
                                            <p:clrVal>
                                              <a:schemeClr val="accent2"/>
                                            </p:clrVal>
                                          </p:val>
                                        </p:tav>
                                        <p:tav tm="50000">
                                          <p:val>
                                            <p:clrVal>
                                              <a:schemeClr val="hlink"/>
                                            </p:clrVal>
                                          </p:val>
                                        </p:tav>
                                      </p:tavLst>
                                    </p:anim>
                                    <p:set>
                                      <p:cBhvr>
                                        <p:cTn id="80" dur="80"/>
                                        <p:tgtEl>
                                          <p:spTgt spid="328"/>
                                        </p:tgtEl>
                                        <p:attrNameLst>
                                          <p:attrName>fill.type</p:attrName>
                                        </p:attrNameLst>
                                      </p:cBhvr>
                                      <p:to>
                                        <p:strVal val="solid"/>
                                      </p:to>
                                    </p:set>
                                  </p:childTnLst>
                                </p:cTn>
                              </p:par>
                            </p:childTnLst>
                          </p:cTn>
                        </p:par>
                        <p:par>
                          <p:cTn id="81" fill="hold">
                            <p:stCondLst>
                              <p:cond delay="1000"/>
                            </p:stCondLst>
                            <p:childTnLst>
                              <p:par>
                                <p:cTn id="82" presetID="9" presetClass="exit" presetSubtype="0" fill="hold" nodeType="afterEffect">
                                  <p:stCondLst>
                                    <p:cond delay="0"/>
                                  </p:stCondLst>
                                  <p:childTnLst>
                                    <p:animEffect transition="out" filter="dissolve">
                                      <p:cBhvr>
                                        <p:cTn id="83" dur="500"/>
                                        <p:tgtEl>
                                          <p:spTgt spid="873"/>
                                        </p:tgtEl>
                                      </p:cBhvr>
                                    </p:animEffect>
                                    <p:set>
                                      <p:cBhvr>
                                        <p:cTn id="84" dur="1" fill="hold">
                                          <p:stCondLst>
                                            <p:cond delay="499"/>
                                          </p:stCondLst>
                                        </p:cTn>
                                        <p:tgtEl>
                                          <p:spTgt spid="873"/>
                                        </p:tgtEl>
                                        <p:attrNameLst>
                                          <p:attrName>style.visibility</p:attrName>
                                        </p:attrNameLst>
                                      </p:cBhvr>
                                      <p:to>
                                        <p:strVal val="hidden"/>
                                      </p:to>
                                    </p:set>
                                  </p:childTnLst>
                                </p:cTn>
                              </p:par>
                              <p:par>
                                <p:cTn id="85" presetID="16" presetClass="entr" presetSubtype="37" fill="hold" grpId="0" nodeType="withEffect">
                                  <p:stCondLst>
                                    <p:cond delay="0"/>
                                  </p:stCondLst>
                                  <p:childTnLst>
                                    <p:set>
                                      <p:cBhvr>
                                        <p:cTn id="86" dur="1" fill="hold">
                                          <p:stCondLst>
                                            <p:cond delay="0"/>
                                          </p:stCondLst>
                                        </p:cTn>
                                        <p:tgtEl>
                                          <p:spTgt spid="329"/>
                                        </p:tgtEl>
                                        <p:attrNameLst>
                                          <p:attrName>style.visibility</p:attrName>
                                        </p:attrNameLst>
                                      </p:cBhvr>
                                      <p:to>
                                        <p:strVal val="visible"/>
                                      </p:to>
                                    </p:set>
                                    <p:animEffect transition="in" filter="barn(outVertical)">
                                      <p:cBhvr>
                                        <p:cTn id="87" dur="500"/>
                                        <p:tgtEl>
                                          <p:spTgt spid="329"/>
                                        </p:tgtEl>
                                      </p:cBhvr>
                                    </p:animEffect>
                                  </p:childTnLst>
                                </p:cTn>
                              </p:par>
                              <p:par>
                                <p:cTn id="88" presetID="27" presetClass="entr" presetSubtype="0" fill="hold" grpId="0" nodeType="withEffect">
                                  <p:stCondLst>
                                    <p:cond delay="0"/>
                                  </p:stCondLst>
                                  <p:iterate type="lt">
                                    <p:tmPct val="50000"/>
                                  </p:iterate>
                                  <p:childTnLst>
                                    <p:set>
                                      <p:cBhvr>
                                        <p:cTn id="89" dur="1" fill="hold">
                                          <p:stCondLst>
                                            <p:cond delay="0"/>
                                          </p:stCondLst>
                                        </p:cTn>
                                        <p:tgtEl>
                                          <p:spTgt spid="330"/>
                                        </p:tgtEl>
                                        <p:attrNameLst>
                                          <p:attrName>style.visibility</p:attrName>
                                        </p:attrNameLst>
                                      </p:cBhvr>
                                      <p:to>
                                        <p:strVal val="visible"/>
                                      </p:to>
                                    </p:set>
                                    <p:anim calcmode="discrete" valueType="clr">
                                      <p:cBhvr override="childStyle">
                                        <p:cTn id="90" dur="80"/>
                                        <p:tgtEl>
                                          <p:spTgt spid="330"/>
                                        </p:tgtEl>
                                        <p:attrNameLst>
                                          <p:attrName>style.color</p:attrName>
                                        </p:attrNameLst>
                                      </p:cBhvr>
                                      <p:tavLst>
                                        <p:tav tm="0">
                                          <p:val>
                                            <p:clrVal>
                                              <a:schemeClr val="folHlink"/>
                                            </p:clrVal>
                                          </p:val>
                                        </p:tav>
                                        <p:tav tm="50000">
                                          <p:val>
                                            <p:clrVal>
                                              <a:schemeClr val="bg1"/>
                                            </p:clrVal>
                                          </p:val>
                                        </p:tav>
                                      </p:tavLst>
                                    </p:anim>
                                    <p:anim calcmode="discrete" valueType="clr">
                                      <p:cBhvr>
                                        <p:cTn id="91" dur="80"/>
                                        <p:tgtEl>
                                          <p:spTgt spid="330"/>
                                        </p:tgtEl>
                                        <p:attrNameLst>
                                          <p:attrName>fillcolor</p:attrName>
                                        </p:attrNameLst>
                                      </p:cBhvr>
                                      <p:tavLst>
                                        <p:tav tm="0">
                                          <p:val>
                                            <p:clrVal>
                                              <a:schemeClr val="accent2"/>
                                            </p:clrVal>
                                          </p:val>
                                        </p:tav>
                                        <p:tav tm="50000">
                                          <p:val>
                                            <p:clrVal>
                                              <a:schemeClr val="hlink"/>
                                            </p:clrVal>
                                          </p:val>
                                        </p:tav>
                                      </p:tavLst>
                                    </p:anim>
                                    <p:set>
                                      <p:cBhvr>
                                        <p:cTn id="92" dur="80"/>
                                        <p:tgtEl>
                                          <p:spTgt spid="330"/>
                                        </p:tgtEl>
                                        <p:attrNameLst>
                                          <p:attrName>fill.type</p:attrName>
                                        </p:attrNameLst>
                                      </p:cBhvr>
                                      <p:to>
                                        <p:strVal val="solid"/>
                                      </p:to>
                                    </p:set>
                                  </p:childTnLst>
                                </p:cTn>
                              </p:par>
                            </p:childTnLst>
                          </p:cTn>
                        </p:par>
                        <p:par>
                          <p:cTn id="93" fill="hold">
                            <p:stCondLst>
                              <p:cond delay="1500"/>
                            </p:stCondLst>
                            <p:childTnLst>
                              <p:par>
                                <p:cTn id="94" presetID="9" presetClass="exit" presetSubtype="0" fill="hold" nodeType="afterEffect">
                                  <p:stCondLst>
                                    <p:cond delay="0"/>
                                  </p:stCondLst>
                                  <p:childTnLst>
                                    <p:animEffect transition="out" filter="dissolve">
                                      <p:cBhvr>
                                        <p:cTn id="95" dur="500"/>
                                        <p:tgtEl>
                                          <p:spTgt spid="874"/>
                                        </p:tgtEl>
                                      </p:cBhvr>
                                    </p:animEffect>
                                    <p:set>
                                      <p:cBhvr>
                                        <p:cTn id="96" dur="1" fill="hold">
                                          <p:stCondLst>
                                            <p:cond delay="499"/>
                                          </p:stCondLst>
                                        </p:cTn>
                                        <p:tgtEl>
                                          <p:spTgt spid="874"/>
                                        </p:tgtEl>
                                        <p:attrNameLst>
                                          <p:attrName>style.visibility</p:attrName>
                                        </p:attrNameLst>
                                      </p:cBhvr>
                                      <p:to>
                                        <p:strVal val="hidden"/>
                                      </p:to>
                                    </p:set>
                                  </p:childTnLst>
                                </p:cTn>
                              </p:par>
                              <p:par>
                                <p:cTn id="97" presetID="16" presetClass="entr" presetSubtype="37" fill="hold" grpId="0" nodeType="withEffect">
                                  <p:stCondLst>
                                    <p:cond delay="0"/>
                                  </p:stCondLst>
                                  <p:childTnLst>
                                    <p:set>
                                      <p:cBhvr>
                                        <p:cTn id="98" dur="1" fill="hold">
                                          <p:stCondLst>
                                            <p:cond delay="0"/>
                                          </p:stCondLst>
                                        </p:cTn>
                                        <p:tgtEl>
                                          <p:spTgt spid="331"/>
                                        </p:tgtEl>
                                        <p:attrNameLst>
                                          <p:attrName>style.visibility</p:attrName>
                                        </p:attrNameLst>
                                      </p:cBhvr>
                                      <p:to>
                                        <p:strVal val="visible"/>
                                      </p:to>
                                    </p:set>
                                    <p:animEffect transition="in" filter="barn(outVertical)">
                                      <p:cBhvr>
                                        <p:cTn id="99" dur="500"/>
                                        <p:tgtEl>
                                          <p:spTgt spid="331"/>
                                        </p:tgtEl>
                                      </p:cBhvr>
                                    </p:animEffect>
                                  </p:childTnLst>
                                </p:cTn>
                              </p:par>
                              <p:par>
                                <p:cTn id="100" presetID="27" presetClass="entr" presetSubtype="0" fill="hold" grpId="0" nodeType="withEffect">
                                  <p:stCondLst>
                                    <p:cond delay="0"/>
                                  </p:stCondLst>
                                  <p:iterate type="lt">
                                    <p:tmPct val="50000"/>
                                  </p:iterate>
                                  <p:childTnLst>
                                    <p:set>
                                      <p:cBhvr>
                                        <p:cTn id="101" dur="1" fill="hold">
                                          <p:stCondLst>
                                            <p:cond delay="0"/>
                                          </p:stCondLst>
                                        </p:cTn>
                                        <p:tgtEl>
                                          <p:spTgt spid="332"/>
                                        </p:tgtEl>
                                        <p:attrNameLst>
                                          <p:attrName>style.visibility</p:attrName>
                                        </p:attrNameLst>
                                      </p:cBhvr>
                                      <p:to>
                                        <p:strVal val="visible"/>
                                      </p:to>
                                    </p:set>
                                    <p:anim calcmode="discrete" valueType="clr">
                                      <p:cBhvr override="childStyle">
                                        <p:cTn id="102" dur="80"/>
                                        <p:tgtEl>
                                          <p:spTgt spid="332"/>
                                        </p:tgtEl>
                                        <p:attrNameLst>
                                          <p:attrName>style.color</p:attrName>
                                        </p:attrNameLst>
                                      </p:cBhvr>
                                      <p:tavLst>
                                        <p:tav tm="0">
                                          <p:val>
                                            <p:clrVal>
                                              <a:schemeClr val="folHlink"/>
                                            </p:clrVal>
                                          </p:val>
                                        </p:tav>
                                        <p:tav tm="50000">
                                          <p:val>
                                            <p:clrVal>
                                              <a:schemeClr val="bg1"/>
                                            </p:clrVal>
                                          </p:val>
                                        </p:tav>
                                      </p:tavLst>
                                    </p:anim>
                                    <p:anim calcmode="discrete" valueType="clr">
                                      <p:cBhvr>
                                        <p:cTn id="103" dur="80"/>
                                        <p:tgtEl>
                                          <p:spTgt spid="332"/>
                                        </p:tgtEl>
                                        <p:attrNameLst>
                                          <p:attrName>fillcolor</p:attrName>
                                        </p:attrNameLst>
                                      </p:cBhvr>
                                      <p:tavLst>
                                        <p:tav tm="0">
                                          <p:val>
                                            <p:clrVal>
                                              <a:schemeClr val="accent2"/>
                                            </p:clrVal>
                                          </p:val>
                                        </p:tav>
                                        <p:tav tm="50000">
                                          <p:val>
                                            <p:clrVal>
                                              <a:schemeClr val="hlink"/>
                                            </p:clrVal>
                                          </p:val>
                                        </p:tav>
                                      </p:tavLst>
                                    </p:anim>
                                    <p:set>
                                      <p:cBhvr>
                                        <p:cTn id="104" dur="80"/>
                                        <p:tgtEl>
                                          <p:spTgt spid="332"/>
                                        </p:tgtEl>
                                        <p:attrNameLst>
                                          <p:attrName>fill.type</p:attrName>
                                        </p:attrNameLst>
                                      </p:cBhvr>
                                      <p:to>
                                        <p:strVal val="solid"/>
                                      </p:to>
                                    </p:se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316"/>
                                        </p:tgtEl>
                                        <p:attrNameLst>
                                          <p:attrName>style.visibility</p:attrName>
                                        </p:attrNameLst>
                                      </p:cBhvr>
                                      <p:to>
                                        <p:strVal val="visible"/>
                                      </p:to>
                                    </p:set>
                                    <p:animEffect transition="in" filter="fade">
                                      <p:cBhvr>
                                        <p:cTn id="109" dur="1000"/>
                                        <p:tgtEl>
                                          <p:spTgt spid="316"/>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335"/>
                                        </p:tgtEl>
                                        <p:attrNameLst>
                                          <p:attrName>style.visibility</p:attrName>
                                        </p:attrNameLst>
                                      </p:cBhvr>
                                      <p:to>
                                        <p:strVal val="visible"/>
                                      </p:to>
                                    </p:set>
                                    <p:animEffect transition="in" filter="fade">
                                      <p:cBhvr>
                                        <p:cTn id="112" dur="1000"/>
                                        <p:tgtEl>
                                          <p:spTgt spid="335"/>
                                        </p:tgtEl>
                                      </p:cBhvr>
                                    </p:animEffect>
                                  </p:childTnLst>
                                </p:cTn>
                              </p:par>
                              <p:par>
                                <p:cTn id="113" presetID="10" presetClass="exit" presetSubtype="0" fill="hold" nodeType="withEffect">
                                  <p:stCondLst>
                                    <p:cond delay="0"/>
                                  </p:stCondLst>
                                  <p:childTnLst>
                                    <p:animEffect transition="out" filter="fade">
                                      <p:cBhvr>
                                        <p:cTn id="114" dur="1000"/>
                                        <p:tgtEl>
                                          <p:spTgt spid="2"/>
                                        </p:tgtEl>
                                      </p:cBhvr>
                                    </p:animEffect>
                                    <p:set>
                                      <p:cBhvr>
                                        <p:cTn id="115"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 grpId="0"/>
      <p:bldP spid="305" grpId="0"/>
      <p:bldP spid="319" grpId="0" animBg="1"/>
      <p:bldP spid="320" grpId="0"/>
      <p:bldP spid="324" grpId="0"/>
      <p:bldP spid="325" grpId="0" animBg="1"/>
      <p:bldP spid="326" grpId="0"/>
      <p:bldP spid="327" grpId="0" animBg="1"/>
      <p:bldP spid="328" grpId="0"/>
      <p:bldP spid="329" grpId="0" animBg="1"/>
      <p:bldP spid="331" grpId="0" animBg="1"/>
      <p:bldP spid="332" grpId="0"/>
      <p:bldP spid="330" grpId="0"/>
      <p:bldP spid="334" grpId="0"/>
      <p:bldP spid="335" grpId="0" animBg="1"/>
      <p:bldP spid="284" grpId="0" animBg="1"/>
      <p:bldP spid="287" grpId="0"/>
      <p:bldP spid="288" grpId="0"/>
      <p:bldP spid="291" grpId="0" animBg="1"/>
      <p:bldP spid="295" grpId="0"/>
      <p:bldP spid="317" grpId="0" animBg="1"/>
      <p:bldP spid="316" grpId="0" animBg="1"/>
      <p:bldP spid="3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586"/>
          <p:cNvGrpSpPr>
            <a:grpSpLocks/>
          </p:cNvGrpSpPr>
          <p:nvPr/>
        </p:nvGrpSpPr>
        <p:grpSpPr bwMode="auto">
          <a:xfrm>
            <a:off x="228600" y="2819400"/>
            <a:ext cx="4038600" cy="3352800"/>
            <a:chOff x="228600" y="2590800"/>
            <a:chExt cx="4038600" cy="3352812"/>
          </a:xfrm>
        </p:grpSpPr>
        <p:grpSp>
          <p:nvGrpSpPr>
            <p:cNvPr id="23738" name="Group 537"/>
            <p:cNvGrpSpPr>
              <a:grpSpLocks/>
            </p:cNvGrpSpPr>
            <p:nvPr/>
          </p:nvGrpSpPr>
          <p:grpSpPr bwMode="auto">
            <a:xfrm>
              <a:off x="228600" y="2590800"/>
              <a:ext cx="4038600" cy="3352812"/>
              <a:chOff x="2743200" y="1365511"/>
              <a:chExt cx="6400800" cy="4810556"/>
            </a:xfrm>
          </p:grpSpPr>
          <p:sp>
            <p:nvSpPr>
              <p:cNvPr id="23740" name="Rectangle 238"/>
              <p:cNvSpPr>
                <a:spLocks noChangeArrowheads="1"/>
              </p:cNvSpPr>
              <p:nvPr/>
            </p:nvSpPr>
            <p:spPr bwMode="invGray">
              <a:xfrm>
                <a:off x="2743200" y="4804449"/>
                <a:ext cx="6400800" cy="1371600"/>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a:solidFill>
                    <a:srgbClr val="333333"/>
                  </a:solidFill>
                </a:endParaRPr>
              </a:p>
            </p:txBody>
          </p:sp>
          <p:sp>
            <p:nvSpPr>
              <p:cNvPr id="23741" name="Rectangle 242"/>
              <p:cNvSpPr>
                <a:spLocks noChangeArrowheads="1"/>
              </p:cNvSpPr>
              <p:nvPr/>
            </p:nvSpPr>
            <p:spPr bwMode="invGray">
              <a:xfrm>
                <a:off x="2743200" y="1365511"/>
                <a:ext cx="6400800" cy="619539"/>
              </a:xfrm>
              <a:prstGeom prst="roundRect">
                <a:avLst>
                  <a:gd name="adj" fmla="val 0"/>
                </a:avLst>
              </a:prstGeom>
              <a:solidFill>
                <a:srgbClr val="80A1B6">
                  <a:alpha val="20000"/>
                </a:srgbClr>
              </a:solidFill>
              <a:ln w="28575" algn="ctr">
                <a:noFill/>
                <a:round/>
                <a:headEnd/>
                <a:tailEnd/>
              </a:ln>
            </p:spPr>
            <p:txBody>
              <a:bodyPr/>
              <a:lstStyle/>
              <a:p>
                <a:pPr>
                  <a:lnSpc>
                    <a:spcPct val="90000"/>
                  </a:lnSpc>
                </a:pPr>
                <a:endParaRPr lang="en-US">
                  <a:solidFill>
                    <a:srgbClr val="333333"/>
                  </a:solidFill>
                </a:endParaRPr>
              </a:p>
            </p:txBody>
          </p:sp>
          <p:sp>
            <p:nvSpPr>
              <p:cNvPr id="23742" name="Rectangle 241"/>
              <p:cNvSpPr>
                <a:spLocks noChangeArrowheads="1"/>
              </p:cNvSpPr>
              <p:nvPr/>
            </p:nvSpPr>
            <p:spPr bwMode="invGray">
              <a:xfrm>
                <a:off x="2743200" y="2061250"/>
                <a:ext cx="6400800" cy="1066800"/>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a:solidFill>
                    <a:srgbClr val="333333"/>
                  </a:solidFill>
                </a:endParaRPr>
              </a:p>
            </p:txBody>
          </p:sp>
          <p:sp>
            <p:nvSpPr>
              <p:cNvPr id="23743" name="Rectangle 239"/>
              <p:cNvSpPr>
                <a:spLocks noChangeArrowheads="1"/>
              </p:cNvSpPr>
              <p:nvPr/>
            </p:nvSpPr>
            <p:spPr bwMode="invGray">
              <a:xfrm>
                <a:off x="2743200" y="3204249"/>
                <a:ext cx="6400800" cy="1524000"/>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a:solidFill>
                    <a:srgbClr val="333333"/>
                  </a:solidFill>
                </a:endParaRPr>
              </a:p>
            </p:txBody>
          </p:sp>
          <p:sp>
            <p:nvSpPr>
              <p:cNvPr id="23744" name="Line 1410"/>
              <p:cNvSpPr>
                <a:spLocks noChangeShapeType="1"/>
              </p:cNvSpPr>
              <p:nvPr/>
            </p:nvSpPr>
            <p:spPr bwMode="auto">
              <a:xfrm>
                <a:off x="4470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3745" name="Freeform 191"/>
              <p:cNvSpPr>
                <a:spLocks/>
              </p:cNvSpPr>
              <p:nvPr/>
            </p:nvSpPr>
            <p:spPr bwMode="auto">
              <a:xfrm>
                <a:off x="3352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3746" name="Freeform 192"/>
              <p:cNvSpPr>
                <a:spLocks/>
              </p:cNvSpPr>
              <p:nvPr/>
            </p:nvSpPr>
            <p:spPr bwMode="auto">
              <a:xfrm>
                <a:off x="3429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3747" name="Freeform 193"/>
              <p:cNvSpPr>
                <a:spLocks/>
              </p:cNvSpPr>
              <p:nvPr/>
            </p:nvSpPr>
            <p:spPr bwMode="auto">
              <a:xfrm>
                <a:off x="4191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3748" name="Freeform 194"/>
              <p:cNvSpPr>
                <a:spLocks/>
              </p:cNvSpPr>
              <p:nvPr/>
            </p:nvSpPr>
            <p:spPr bwMode="auto">
              <a:xfrm>
                <a:off x="4953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3749" name="Freeform 195"/>
              <p:cNvSpPr>
                <a:spLocks/>
              </p:cNvSpPr>
              <p:nvPr/>
            </p:nvSpPr>
            <p:spPr bwMode="auto">
              <a:xfrm flipH="1">
                <a:off x="4495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3750" name="Group 246"/>
              <p:cNvGrpSpPr>
                <a:grpSpLocks/>
              </p:cNvGrpSpPr>
              <p:nvPr/>
            </p:nvGrpSpPr>
            <p:grpSpPr bwMode="auto">
              <a:xfrm>
                <a:off x="3129818" y="5407707"/>
                <a:ext cx="504362" cy="768351"/>
                <a:chOff x="3663218" y="5708650"/>
                <a:chExt cx="504362" cy="768351"/>
              </a:xfrm>
            </p:grpSpPr>
            <p:sp>
              <p:nvSpPr>
                <p:cNvPr id="23942"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943" name="Group 242"/>
                <p:cNvGrpSpPr>
                  <a:grpSpLocks/>
                </p:cNvGrpSpPr>
                <p:nvPr/>
              </p:nvGrpSpPr>
              <p:grpSpPr bwMode="auto">
                <a:xfrm>
                  <a:off x="3663218" y="5940425"/>
                  <a:ext cx="504362" cy="536576"/>
                  <a:chOff x="3663218" y="5940425"/>
                  <a:chExt cx="504362" cy="536576"/>
                </a:xfrm>
              </p:grpSpPr>
              <p:sp>
                <p:nvSpPr>
                  <p:cNvPr id="23944"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945"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946"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947" name="Group 1302"/>
                  <p:cNvGrpSpPr>
                    <a:grpSpLocks/>
                  </p:cNvGrpSpPr>
                  <p:nvPr/>
                </p:nvGrpSpPr>
                <p:grpSpPr bwMode="auto">
                  <a:xfrm>
                    <a:off x="3663218" y="6084888"/>
                    <a:ext cx="504362" cy="392113"/>
                    <a:chOff x="949" y="3648"/>
                    <a:chExt cx="449" cy="350"/>
                  </a:xfrm>
                </p:grpSpPr>
                <p:grpSp>
                  <p:nvGrpSpPr>
                    <p:cNvPr id="23948" name="Group 1303"/>
                    <p:cNvGrpSpPr>
                      <a:grpSpLocks/>
                    </p:cNvGrpSpPr>
                    <p:nvPr/>
                  </p:nvGrpSpPr>
                  <p:grpSpPr bwMode="auto">
                    <a:xfrm>
                      <a:off x="949" y="3648"/>
                      <a:ext cx="449" cy="158"/>
                      <a:chOff x="2721" y="3120"/>
                      <a:chExt cx="543" cy="192"/>
                    </a:xfrm>
                  </p:grpSpPr>
                  <p:pic>
                    <p:nvPicPr>
                      <p:cNvPr id="23954"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55"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56"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57"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949" name="Group 1308"/>
                    <p:cNvGrpSpPr>
                      <a:grpSpLocks/>
                    </p:cNvGrpSpPr>
                    <p:nvPr/>
                  </p:nvGrpSpPr>
                  <p:grpSpPr bwMode="auto">
                    <a:xfrm>
                      <a:off x="949" y="3840"/>
                      <a:ext cx="449" cy="158"/>
                      <a:chOff x="2721" y="3120"/>
                      <a:chExt cx="543" cy="192"/>
                    </a:xfrm>
                  </p:grpSpPr>
                  <p:pic>
                    <p:nvPicPr>
                      <p:cNvPr id="23950"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51"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52"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53"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3751" name="Group 244"/>
              <p:cNvGrpSpPr>
                <a:grpSpLocks/>
              </p:cNvGrpSpPr>
              <p:nvPr/>
            </p:nvGrpSpPr>
            <p:grpSpPr bwMode="auto">
              <a:xfrm>
                <a:off x="4653818" y="5391832"/>
                <a:ext cx="504362" cy="784226"/>
                <a:chOff x="4877656" y="5692775"/>
                <a:chExt cx="504362" cy="784226"/>
              </a:xfrm>
            </p:grpSpPr>
            <p:sp>
              <p:nvSpPr>
                <p:cNvPr id="23927"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928"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3929"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930"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931" name="Group 1302"/>
                <p:cNvGrpSpPr>
                  <a:grpSpLocks/>
                </p:cNvGrpSpPr>
                <p:nvPr/>
              </p:nvGrpSpPr>
              <p:grpSpPr bwMode="auto">
                <a:xfrm>
                  <a:off x="4877656" y="6084888"/>
                  <a:ext cx="504362" cy="392113"/>
                  <a:chOff x="949" y="3648"/>
                  <a:chExt cx="449" cy="350"/>
                </a:xfrm>
              </p:grpSpPr>
              <p:grpSp>
                <p:nvGrpSpPr>
                  <p:cNvPr id="23932" name="Group 1303"/>
                  <p:cNvGrpSpPr>
                    <a:grpSpLocks/>
                  </p:cNvGrpSpPr>
                  <p:nvPr/>
                </p:nvGrpSpPr>
                <p:grpSpPr bwMode="auto">
                  <a:xfrm>
                    <a:off x="949" y="3648"/>
                    <a:ext cx="449" cy="158"/>
                    <a:chOff x="2721" y="3120"/>
                    <a:chExt cx="543" cy="192"/>
                  </a:xfrm>
                </p:grpSpPr>
                <p:pic>
                  <p:nvPicPr>
                    <p:cNvPr id="23938"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39"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40"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41"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933" name="Group 1308"/>
                  <p:cNvGrpSpPr>
                    <a:grpSpLocks/>
                  </p:cNvGrpSpPr>
                  <p:nvPr/>
                </p:nvGrpSpPr>
                <p:grpSpPr bwMode="auto">
                  <a:xfrm>
                    <a:off x="949" y="3840"/>
                    <a:ext cx="449" cy="158"/>
                    <a:chOff x="2721" y="3120"/>
                    <a:chExt cx="543" cy="192"/>
                  </a:xfrm>
                </p:grpSpPr>
                <p:pic>
                  <p:nvPicPr>
                    <p:cNvPr id="23934"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35"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36"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37"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752" name="Group 252"/>
              <p:cNvGrpSpPr>
                <a:grpSpLocks/>
              </p:cNvGrpSpPr>
              <p:nvPr/>
            </p:nvGrpSpPr>
            <p:grpSpPr bwMode="auto">
              <a:xfrm>
                <a:off x="5415818" y="5375957"/>
                <a:ext cx="504362" cy="800101"/>
                <a:chOff x="5492018" y="5676900"/>
                <a:chExt cx="504362" cy="800101"/>
              </a:xfrm>
            </p:grpSpPr>
            <p:sp>
              <p:nvSpPr>
                <p:cNvPr id="23912"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913"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3914"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915"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916" name="Group 1302"/>
                <p:cNvGrpSpPr>
                  <a:grpSpLocks/>
                </p:cNvGrpSpPr>
                <p:nvPr/>
              </p:nvGrpSpPr>
              <p:grpSpPr bwMode="auto">
                <a:xfrm>
                  <a:off x="5492018" y="6084888"/>
                  <a:ext cx="504362" cy="392113"/>
                  <a:chOff x="949" y="3648"/>
                  <a:chExt cx="449" cy="350"/>
                </a:xfrm>
              </p:grpSpPr>
              <p:grpSp>
                <p:nvGrpSpPr>
                  <p:cNvPr id="23917" name="Group 1303"/>
                  <p:cNvGrpSpPr>
                    <a:grpSpLocks/>
                  </p:cNvGrpSpPr>
                  <p:nvPr/>
                </p:nvGrpSpPr>
                <p:grpSpPr bwMode="auto">
                  <a:xfrm>
                    <a:off x="949" y="3648"/>
                    <a:ext cx="449" cy="158"/>
                    <a:chOff x="2721" y="3120"/>
                    <a:chExt cx="543" cy="192"/>
                  </a:xfrm>
                </p:grpSpPr>
                <p:pic>
                  <p:nvPicPr>
                    <p:cNvPr id="23923"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24"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25"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26"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918" name="Group 1308"/>
                  <p:cNvGrpSpPr>
                    <a:grpSpLocks/>
                  </p:cNvGrpSpPr>
                  <p:nvPr/>
                </p:nvGrpSpPr>
                <p:grpSpPr bwMode="auto">
                  <a:xfrm>
                    <a:off x="949" y="3840"/>
                    <a:ext cx="449" cy="158"/>
                    <a:chOff x="2721" y="3120"/>
                    <a:chExt cx="543" cy="192"/>
                  </a:xfrm>
                </p:grpSpPr>
                <p:pic>
                  <p:nvPicPr>
                    <p:cNvPr id="23919"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20"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21"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22"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sp>
            <p:nvSpPr>
              <p:cNvPr id="23753" name="Freeform 192"/>
              <p:cNvSpPr>
                <a:spLocks/>
              </p:cNvSpPr>
              <p:nvPr/>
            </p:nvSpPr>
            <p:spPr bwMode="auto">
              <a:xfrm>
                <a:off x="4114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3754" name="Group 251"/>
              <p:cNvGrpSpPr>
                <a:grpSpLocks/>
              </p:cNvGrpSpPr>
              <p:nvPr/>
            </p:nvGrpSpPr>
            <p:grpSpPr bwMode="auto">
              <a:xfrm>
                <a:off x="3891818" y="5395015"/>
                <a:ext cx="504362" cy="781052"/>
                <a:chOff x="3968018" y="5695949"/>
                <a:chExt cx="504362" cy="781052"/>
              </a:xfrm>
            </p:grpSpPr>
            <p:sp>
              <p:nvSpPr>
                <p:cNvPr id="23897"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898"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3899"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900"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901" name="Group 1302"/>
                <p:cNvGrpSpPr>
                  <a:grpSpLocks/>
                </p:cNvGrpSpPr>
                <p:nvPr/>
              </p:nvGrpSpPr>
              <p:grpSpPr bwMode="auto">
                <a:xfrm>
                  <a:off x="3968018" y="6084888"/>
                  <a:ext cx="504362" cy="392113"/>
                  <a:chOff x="949" y="3648"/>
                  <a:chExt cx="449" cy="350"/>
                </a:xfrm>
              </p:grpSpPr>
              <p:grpSp>
                <p:nvGrpSpPr>
                  <p:cNvPr id="23902" name="Group 1303"/>
                  <p:cNvGrpSpPr>
                    <a:grpSpLocks/>
                  </p:cNvGrpSpPr>
                  <p:nvPr/>
                </p:nvGrpSpPr>
                <p:grpSpPr bwMode="auto">
                  <a:xfrm>
                    <a:off x="949" y="3648"/>
                    <a:ext cx="449" cy="158"/>
                    <a:chOff x="2721" y="3120"/>
                    <a:chExt cx="543" cy="192"/>
                  </a:xfrm>
                </p:grpSpPr>
                <p:pic>
                  <p:nvPicPr>
                    <p:cNvPr id="23908"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09"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10"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11"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903" name="Group 1308"/>
                  <p:cNvGrpSpPr>
                    <a:grpSpLocks/>
                  </p:cNvGrpSpPr>
                  <p:nvPr/>
                </p:nvGrpSpPr>
                <p:grpSpPr bwMode="auto">
                  <a:xfrm>
                    <a:off x="949" y="3840"/>
                    <a:ext cx="449" cy="158"/>
                    <a:chOff x="2721" y="3120"/>
                    <a:chExt cx="543" cy="192"/>
                  </a:xfrm>
                </p:grpSpPr>
                <p:pic>
                  <p:nvPicPr>
                    <p:cNvPr id="23904"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905"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906"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907"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sp>
            <p:nvSpPr>
              <p:cNvPr id="23755" name="Line 1410"/>
              <p:cNvSpPr>
                <a:spLocks noChangeShapeType="1"/>
              </p:cNvSpPr>
              <p:nvPr/>
            </p:nvSpPr>
            <p:spPr bwMode="auto">
              <a:xfrm>
                <a:off x="7518400" y="4271050"/>
                <a:ext cx="968375" cy="0"/>
              </a:xfrm>
              <a:prstGeom prst="line">
                <a:avLst/>
              </a:prstGeom>
              <a:noFill/>
              <a:ln w="25400">
                <a:solidFill>
                  <a:schemeClr val="hlink"/>
                </a:solidFill>
                <a:round/>
                <a:headEnd/>
                <a:tailEnd/>
              </a:ln>
            </p:spPr>
            <p:txBody>
              <a:bodyPr wrap="none" lIns="0" tIns="0" rIns="0" bIns="0" anchor="ctr"/>
              <a:lstStyle/>
              <a:p>
                <a:endParaRPr lang="en-US"/>
              </a:p>
            </p:txBody>
          </p:sp>
          <p:sp>
            <p:nvSpPr>
              <p:cNvPr id="23756" name="Freeform 191"/>
              <p:cNvSpPr>
                <a:spLocks/>
              </p:cNvSpPr>
              <p:nvPr/>
            </p:nvSpPr>
            <p:spPr bwMode="auto">
              <a:xfrm>
                <a:off x="6400800" y="4347250"/>
                <a:ext cx="990600" cy="1014413"/>
              </a:xfrm>
              <a:custGeom>
                <a:avLst/>
                <a:gdLst>
                  <a:gd name="T0" fmla="*/ 0 w 336"/>
                  <a:gd name="T1" fmla="*/ 2147483647 h 639"/>
                  <a:gd name="T2" fmla="*/ 0 w 336"/>
                  <a:gd name="T3" fmla="*/ 2147483647 h 639"/>
                  <a:gd name="T4" fmla="*/ 2147483647 w 336"/>
                  <a:gd name="T5" fmla="*/ 2147483647 h 639"/>
                  <a:gd name="T6" fmla="*/ 2147483647 w 336"/>
                  <a:gd name="T7" fmla="*/ 0 h 639"/>
                  <a:gd name="T8" fmla="*/ 0 60000 65536"/>
                  <a:gd name="T9" fmla="*/ 0 60000 65536"/>
                  <a:gd name="T10" fmla="*/ 0 60000 65536"/>
                  <a:gd name="T11" fmla="*/ 0 60000 65536"/>
                  <a:gd name="T12" fmla="*/ 0 w 336"/>
                  <a:gd name="T13" fmla="*/ 0 h 639"/>
                  <a:gd name="T14" fmla="*/ 336 w 336"/>
                  <a:gd name="T15" fmla="*/ 639 h 639"/>
                </a:gdLst>
                <a:ahLst/>
                <a:cxnLst>
                  <a:cxn ang="T8">
                    <a:pos x="T0" y="T1"/>
                  </a:cxn>
                  <a:cxn ang="T9">
                    <a:pos x="T2" y="T3"/>
                  </a:cxn>
                  <a:cxn ang="T10">
                    <a:pos x="T4" y="T5"/>
                  </a:cxn>
                  <a:cxn ang="T11">
                    <a:pos x="T6" y="T7"/>
                  </a:cxn>
                </a:cxnLst>
                <a:rect l="T12" t="T13" r="T14" b="T15"/>
                <a:pathLst>
                  <a:path w="336" h="639">
                    <a:moveTo>
                      <a:pt x="0" y="639"/>
                    </a:moveTo>
                    <a:lnTo>
                      <a:pt x="0" y="317"/>
                    </a:lnTo>
                    <a:lnTo>
                      <a:pt x="336" y="317"/>
                    </a:lnTo>
                    <a:lnTo>
                      <a:pt x="336" y="0"/>
                    </a:lnTo>
                  </a:path>
                </a:pathLst>
              </a:custGeom>
              <a:noFill/>
              <a:ln w="25400">
                <a:solidFill>
                  <a:schemeClr val="hlink"/>
                </a:solidFill>
                <a:round/>
                <a:headEnd/>
                <a:tailEnd/>
              </a:ln>
            </p:spPr>
            <p:txBody>
              <a:bodyPr wrap="none" lIns="0" tIns="0" rIns="0" bIns="0" anchor="ctr"/>
              <a:lstStyle/>
              <a:p>
                <a:endParaRPr lang="en-US"/>
              </a:p>
            </p:txBody>
          </p:sp>
          <p:sp>
            <p:nvSpPr>
              <p:cNvPr id="23757" name="Freeform 192"/>
              <p:cNvSpPr>
                <a:spLocks/>
              </p:cNvSpPr>
              <p:nvPr/>
            </p:nvSpPr>
            <p:spPr bwMode="auto">
              <a:xfrm>
                <a:off x="6477000" y="4347250"/>
                <a:ext cx="1905000" cy="1028700"/>
              </a:xfrm>
              <a:custGeom>
                <a:avLst/>
                <a:gdLst>
                  <a:gd name="T0" fmla="*/ 0 w 914"/>
                  <a:gd name="T1" fmla="*/ 2147483647 h 648"/>
                  <a:gd name="T2" fmla="*/ 2147483647 w 914"/>
                  <a:gd name="T3" fmla="*/ 2147483647 h 648"/>
                  <a:gd name="T4" fmla="*/ 2147483647 w 914"/>
                  <a:gd name="T5" fmla="*/ 2147483647 h 648"/>
                  <a:gd name="T6" fmla="*/ 2147483647 w 914"/>
                  <a:gd name="T7" fmla="*/ 0 h 648"/>
                  <a:gd name="T8" fmla="*/ 0 60000 65536"/>
                  <a:gd name="T9" fmla="*/ 0 60000 65536"/>
                  <a:gd name="T10" fmla="*/ 0 60000 65536"/>
                  <a:gd name="T11" fmla="*/ 0 60000 65536"/>
                  <a:gd name="T12" fmla="*/ 0 w 914"/>
                  <a:gd name="T13" fmla="*/ 0 h 648"/>
                  <a:gd name="T14" fmla="*/ 914 w 914"/>
                  <a:gd name="T15" fmla="*/ 648 h 648"/>
                </a:gdLst>
                <a:ahLst/>
                <a:cxnLst>
                  <a:cxn ang="T8">
                    <a:pos x="T0" y="T1"/>
                  </a:cxn>
                  <a:cxn ang="T9">
                    <a:pos x="T2" y="T3"/>
                  </a:cxn>
                  <a:cxn ang="T10">
                    <a:pos x="T4" y="T5"/>
                  </a:cxn>
                  <a:cxn ang="T11">
                    <a:pos x="T6" y="T7"/>
                  </a:cxn>
                </a:cxnLst>
                <a:rect l="T12" t="T13" r="T14" b="T15"/>
                <a:pathLst>
                  <a:path w="914" h="648">
                    <a:moveTo>
                      <a:pt x="0" y="648"/>
                    </a:moveTo>
                    <a:cubicBezTo>
                      <a:pt x="1" y="555"/>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sp>
            <p:nvSpPr>
              <p:cNvPr id="23758" name="Freeform 193"/>
              <p:cNvSpPr>
                <a:spLocks/>
              </p:cNvSpPr>
              <p:nvPr/>
            </p:nvSpPr>
            <p:spPr bwMode="auto">
              <a:xfrm>
                <a:off x="7239000" y="4271050"/>
                <a:ext cx="1219200" cy="1066800"/>
              </a:xfrm>
              <a:custGeom>
                <a:avLst/>
                <a:gdLst>
                  <a:gd name="T0" fmla="*/ 0 w 528"/>
                  <a:gd name="T1" fmla="*/ 2147483647 h 480"/>
                  <a:gd name="T2" fmla="*/ 0 w 528"/>
                  <a:gd name="T3" fmla="*/ 2147483647 h 480"/>
                  <a:gd name="T4" fmla="*/ 2147483647 w 528"/>
                  <a:gd name="T5" fmla="*/ 2147483647 h 480"/>
                  <a:gd name="T6" fmla="*/ 2147483647 w 528"/>
                  <a:gd name="T7" fmla="*/ 0 h 480"/>
                  <a:gd name="T8" fmla="*/ 0 60000 65536"/>
                  <a:gd name="T9" fmla="*/ 0 60000 65536"/>
                  <a:gd name="T10" fmla="*/ 0 60000 65536"/>
                  <a:gd name="T11" fmla="*/ 0 60000 65536"/>
                  <a:gd name="T12" fmla="*/ 0 w 528"/>
                  <a:gd name="T13" fmla="*/ 0 h 480"/>
                  <a:gd name="T14" fmla="*/ 528 w 528"/>
                  <a:gd name="T15" fmla="*/ 480 h 480"/>
                </a:gdLst>
                <a:ahLst/>
                <a:cxnLst>
                  <a:cxn ang="T8">
                    <a:pos x="T0" y="T1"/>
                  </a:cxn>
                  <a:cxn ang="T9">
                    <a:pos x="T2" y="T3"/>
                  </a:cxn>
                  <a:cxn ang="T10">
                    <a:pos x="T4" y="T5"/>
                  </a:cxn>
                  <a:cxn ang="T11">
                    <a:pos x="T6" y="T7"/>
                  </a:cxn>
                </a:cxnLst>
                <a:rect l="T12" t="T13" r="T14" b="T15"/>
                <a:pathLst>
                  <a:path w="528" h="480">
                    <a:moveTo>
                      <a:pt x="0" y="480"/>
                    </a:moveTo>
                    <a:lnTo>
                      <a:pt x="0" y="384"/>
                    </a:lnTo>
                    <a:lnTo>
                      <a:pt x="528" y="384"/>
                    </a:lnTo>
                    <a:lnTo>
                      <a:pt x="528" y="0"/>
                    </a:lnTo>
                  </a:path>
                </a:pathLst>
              </a:custGeom>
              <a:noFill/>
              <a:ln w="25400">
                <a:solidFill>
                  <a:schemeClr val="hlink"/>
                </a:solidFill>
                <a:round/>
                <a:headEnd/>
                <a:tailEnd/>
              </a:ln>
            </p:spPr>
            <p:txBody>
              <a:bodyPr wrap="none" lIns="0" tIns="0" rIns="0" bIns="0" anchor="ctr"/>
              <a:lstStyle/>
              <a:p>
                <a:endParaRPr lang="en-US"/>
              </a:p>
            </p:txBody>
          </p:sp>
          <p:sp>
            <p:nvSpPr>
              <p:cNvPr id="23759" name="Freeform 194"/>
              <p:cNvSpPr>
                <a:spLocks/>
              </p:cNvSpPr>
              <p:nvPr/>
            </p:nvSpPr>
            <p:spPr bwMode="auto">
              <a:xfrm>
                <a:off x="8001000" y="4356775"/>
                <a:ext cx="533400" cy="1028700"/>
              </a:xfrm>
              <a:custGeom>
                <a:avLst/>
                <a:gdLst>
                  <a:gd name="T0" fmla="*/ 2147483647 w 240"/>
                  <a:gd name="T1" fmla="*/ 2147483647 h 564"/>
                  <a:gd name="T2" fmla="*/ 0 w 240"/>
                  <a:gd name="T3" fmla="*/ 2147483647 h 564"/>
                  <a:gd name="T4" fmla="*/ 2147483647 w 240"/>
                  <a:gd name="T5" fmla="*/ 2147483647 h 564"/>
                  <a:gd name="T6" fmla="*/ 2147483647 w 240"/>
                  <a:gd name="T7" fmla="*/ 0 h 564"/>
                  <a:gd name="T8" fmla="*/ 0 60000 65536"/>
                  <a:gd name="T9" fmla="*/ 0 60000 65536"/>
                  <a:gd name="T10" fmla="*/ 0 60000 65536"/>
                  <a:gd name="T11" fmla="*/ 0 60000 65536"/>
                  <a:gd name="T12" fmla="*/ 0 w 240"/>
                  <a:gd name="T13" fmla="*/ 0 h 564"/>
                  <a:gd name="T14" fmla="*/ 240 w 240"/>
                  <a:gd name="T15" fmla="*/ 564 h 564"/>
                </a:gdLst>
                <a:ahLst/>
                <a:cxnLst>
                  <a:cxn ang="T8">
                    <a:pos x="T0" y="T1"/>
                  </a:cxn>
                  <a:cxn ang="T9">
                    <a:pos x="T2" y="T3"/>
                  </a:cxn>
                  <a:cxn ang="T10">
                    <a:pos x="T4" y="T5"/>
                  </a:cxn>
                  <a:cxn ang="T11">
                    <a:pos x="T6" y="T7"/>
                  </a:cxn>
                </a:cxnLst>
                <a:rect l="T12" t="T13" r="T14" b="T15"/>
                <a:pathLst>
                  <a:path w="240" h="564">
                    <a:moveTo>
                      <a:pt x="2" y="564"/>
                    </a:moveTo>
                    <a:cubicBezTo>
                      <a:pt x="1" y="505"/>
                      <a:pt x="1" y="530"/>
                      <a:pt x="0" y="471"/>
                    </a:cubicBezTo>
                    <a:lnTo>
                      <a:pt x="240" y="471"/>
                    </a:lnTo>
                    <a:lnTo>
                      <a:pt x="240" y="0"/>
                    </a:lnTo>
                  </a:path>
                </a:pathLst>
              </a:custGeom>
              <a:noFill/>
              <a:ln w="25400">
                <a:solidFill>
                  <a:schemeClr val="hlink"/>
                </a:solidFill>
                <a:round/>
                <a:headEnd/>
                <a:tailEnd/>
              </a:ln>
            </p:spPr>
            <p:txBody>
              <a:bodyPr wrap="none" lIns="0" tIns="0" rIns="0" bIns="0" anchor="ctr"/>
              <a:lstStyle/>
              <a:p>
                <a:endParaRPr lang="en-US"/>
              </a:p>
            </p:txBody>
          </p:sp>
          <p:sp>
            <p:nvSpPr>
              <p:cNvPr id="23760" name="Freeform 195"/>
              <p:cNvSpPr>
                <a:spLocks/>
              </p:cNvSpPr>
              <p:nvPr/>
            </p:nvSpPr>
            <p:spPr bwMode="auto">
              <a:xfrm flipH="1">
                <a:off x="7543800" y="4347250"/>
                <a:ext cx="1143000" cy="1066800"/>
              </a:xfrm>
              <a:custGeom>
                <a:avLst/>
                <a:gdLst>
                  <a:gd name="T0" fmla="*/ 0 w 288"/>
                  <a:gd name="T1" fmla="*/ 2147483647 h 611"/>
                  <a:gd name="T2" fmla="*/ 0 w 288"/>
                  <a:gd name="T3" fmla="*/ 2147483647 h 611"/>
                  <a:gd name="T4" fmla="*/ 2147483647 w 288"/>
                  <a:gd name="T5" fmla="*/ 2147483647 h 611"/>
                  <a:gd name="T6" fmla="*/ 2147483647 w 288"/>
                  <a:gd name="T7" fmla="*/ 0 h 611"/>
                  <a:gd name="T8" fmla="*/ 0 60000 65536"/>
                  <a:gd name="T9" fmla="*/ 0 60000 65536"/>
                  <a:gd name="T10" fmla="*/ 0 60000 65536"/>
                  <a:gd name="T11" fmla="*/ 0 60000 65536"/>
                  <a:gd name="T12" fmla="*/ 0 w 288"/>
                  <a:gd name="T13" fmla="*/ 0 h 611"/>
                  <a:gd name="T14" fmla="*/ 288 w 288"/>
                  <a:gd name="T15" fmla="*/ 611 h 611"/>
                </a:gdLst>
                <a:ahLst/>
                <a:cxnLst>
                  <a:cxn ang="T8">
                    <a:pos x="T0" y="T1"/>
                  </a:cxn>
                  <a:cxn ang="T9">
                    <a:pos x="T2" y="T3"/>
                  </a:cxn>
                  <a:cxn ang="T10">
                    <a:pos x="T4" y="T5"/>
                  </a:cxn>
                  <a:cxn ang="T11">
                    <a:pos x="T6" y="T7"/>
                  </a:cxn>
                </a:cxnLst>
                <a:rect l="T12" t="T13" r="T14" b="T15"/>
                <a:pathLst>
                  <a:path w="288" h="611">
                    <a:moveTo>
                      <a:pt x="0" y="611"/>
                    </a:moveTo>
                    <a:lnTo>
                      <a:pt x="0" y="288"/>
                    </a:lnTo>
                    <a:lnTo>
                      <a:pt x="288" y="288"/>
                    </a:lnTo>
                    <a:lnTo>
                      <a:pt x="288" y="0"/>
                    </a:lnTo>
                  </a:path>
                </a:pathLst>
              </a:custGeom>
              <a:noFill/>
              <a:ln w="25400">
                <a:solidFill>
                  <a:schemeClr val="hlink"/>
                </a:solidFill>
                <a:round/>
                <a:headEnd/>
                <a:tailEnd/>
              </a:ln>
            </p:spPr>
            <p:txBody>
              <a:bodyPr wrap="none" lIns="0" tIns="0" rIns="0" bIns="0" anchor="ctr"/>
              <a:lstStyle/>
              <a:p>
                <a:endParaRPr lang="en-US"/>
              </a:p>
            </p:txBody>
          </p:sp>
          <p:grpSp>
            <p:nvGrpSpPr>
              <p:cNvPr id="23761" name="Group 273"/>
              <p:cNvGrpSpPr>
                <a:grpSpLocks/>
              </p:cNvGrpSpPr>
              <p:nvPr/>
            </p:nvGrpSpPr>
            <p:grpSpPr bwMode="auto">
              <a:xfrm>
                <a:off x="6177818" y="5407707"/>
                <a:ext cx="504362" cy="768351"/>
                <a:chOff x="3663218" y="5708650"/>
                <a:chExt cx="504362" cy="768351"/>
              </a:xfrm>
            </p:grpSpPr>
            <p:sp>
              <p:nvSpPr>
                <p:cNvPr id="23881"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882" name="Group 275"/>
                <p:cNvGrpSpPr>
                  <a:grpSpLocks/>
                </p:cNvGrpSpPr>
                <p:nvPr/>
              </p:nvGrpSpPr>
              <p:grpSpPr bwMode="auto">
                <a:xfrm>
                  <a:off x="3663218" y="5940425"/>
                  <a:ext cx="504362" cy="536576"/>
                  <a:chOff x="3663218" y="5940425"/>
                  <a:chExt cx="504362" cy="536576"/>
                </a:xfrm>
              </p:grpSpPr>
              <p:sp>
                <p:nvSpPr>
                  <p:cNvPr id="23883"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884"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885"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886" name="Group 1302"/>
                  <p:cNvGrpSpPr>
                    <a:grpSpLocks/>
                  </p:cNvGrpSpPr>
                  <p:nvPr/>
                </p:nvGrpSpPr>
                <p:grpSpPr bwMode="auto">
                  <a:xfrm>
                    <a:off x="3663218" y="6084888"/>
                    <a:ext cx="504362" cy="392113"/>
                    <a:chOff x="949" y="3648"/>
                    <a:chExt cx="449" cy="350"/>
                  </a:xfrm>
                </p:grpSpPr>
                <p:grpSp>
                  <p:nvGrpSpPr>
                    <p:cNvPr id="23887" name="Group 1303"/>
                    <p:cNvGrpSpPr>
                      <a:grpSpLocks/>
                    </p:cNvGrpSpPr>
                    <p:nvPr/>
                  </p:nvGrpSpPr>
                  <p:grpSpPr bwMode="auto">
                    <a:xfrm>
                      <a:off x="949" y="3648"/>
                      <a:ext cx="449" cy="158"/>
                      <a:chOff x="2721" y="3120"/>
                      <a:chExt cx="543" cy="192"/>
                    </a:xfrm>
                  </p:grpSpPr>
                  <p:pic>
                    <p:nvPicPr>
                      <p:cNvPr id="23893"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94"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95"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96"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888" name="Group 1308"/>
                    <p:cNvGrpSpPr>
                      <a:grpSpLocks/>
                    </p:cNvGrpSpPr>
                    <p:nvPr/>
                  </p:nvGrpSpPr>
                  <p:grpSpPr bwMode="auto">
                    <a:xfrm>
                      <a:off x="949" y="3840"/>
                      <a:ext cx="449" cy="158"/>
                      <a:chOff x="2721" y="3120"/>
                      <a:chExt cx="543" cy="192"/>
                    </a:xfrm>
                  </p:grpSpPr>
                  <p:pic>
                    <p:nvPicPr>
                      <p:cNvPr id="23889"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90"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91"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92"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3762" name="Group 290"/>
              <p:cNvGrpSpPr>
                <a:grpSpLocks/>
              </p:cNvGrpSpPr>
              <p:nvPr/>
            </p:nvGrpSpPr>
            <p:grpSpPr bwMode="auto">
              <a:xfrm>
                <a:off x="7701818" y="5391832"/>
                <a:ext cx="504362" cy="784226"/>
                <a:chOff x="4877656" y="5692775"/>
                <a:chExt cx="504362" cy="784226"/>
              </a:xfrm>
            </p:grpSpPr>
            <p:sp>
              <p:nvSpPr>
                <p:cNvPr id="23866"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867"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3868"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869"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870" name="Group 1302"/>
                <p:cNvGrpSpPr>
                  <a:grpSpLocks/>
                </p:cNvGrpSpPr>
                <p:nvPr/>
              </p:nvGrpSpPr>
              <p:grpSpPr bwMode="auto">
                <a:xfrm>
                  <a:off x="4877656" y="6084888"/>
                  <a:ext cx="504362" cy="392113"/>
                  <a:chOff x="949" y="3648"/>
                  <a:chExt cx="449" cy="350"/>
                </a:xfrm>
              </p:grpSpPr>
              <p:grpSp>
                <p:nvGrpSpPr>
                  <p:cNvPr id="23871" name="Group 1303"/>
                  <p:cNvGrpSpPr>
                    <a:grpSpLocks/>
                  </p:cNvGrpSpPr>
                  <p:nvPr/>
                </p:nvGrpSpPr>
                <p:grpSpPr bwMode="auto">
                  <a:xfrm>
                    <a:off x="949" y="3648"/>
                    <a:ext cx="449" cy="158"/>
                    <a:chOff x="2721" y="3120"/>
                    <a:chExt cx="543" cy="192"/>
                  </a:xfrm>
                </p:grpSpPr>
                <p:pic>
                  <p:nvPicPr>
                    <p:cNvPr id="23877"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78"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79"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80"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872" name="Group 1308"/>
                  <p:cNvGrpSpPr>
                    <a:grpSpLocks/>
                  </p:cNvGrpSpPr>
                  <p:nvPr/>
                </p:nvGrpSpPr>
                <p:grpSpPr bwMode="auto">
                  <a:xfrm>
                    <a:off x="949" y="3840"/>
                    <a:ext cx="449" cy="158"/>
                    <a:chOff x="2721" y="3120"/>
                    <a:chExt cx="543" cy="192"/>
                  </a:xfrm>
                </p:grpSpPr>
                <p:pic>
                  <p:nvPicPr>
                    <p:cNvPr id="23873"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74"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75"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76"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763" name="Group 306"/>
              <p:cNvGrpSpPr>
                <a:grpSpLocks/>
              </p:cNvGrpSpPr>
              <p:nvPr/>
            </p:nvGrpSpPr>
            <p:grpSpPr bwMode="auto">
              <a:xfrm>
                <a:off x="8463818" y="5375957"/>
                <a:ext cx="504362" cy="800101"/>
                <a:chOff x="5492018" y="5676900"/>
                <a:chExt cx="504362" cy="800101"/>
              </a:xfrm>
            </p:grpSpPr>
            <p:sp>
              <p:nvSpPr>
                <p:cNvPr id="23851"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852"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3853"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854"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855" name="Group 1302"/>
                <p:cNvGrpSpPr>
                  <a:grpSpLocks/>
                </p:cNvGrpSpPr>
                <p:nvPr/>
              </p:nvGrpSpPr>
              <p:grpSpPr bwMode="auto">
                <a:xfrm>
                  <a:off x="5492018" y="6084888"/>
                  <a:ext cx="504362" cy="392113"/>
                  <a:chOff x="949" y="3648"/>
                  <a:chExt cx="449" cy="350"/>
                </a:xfrm>
              </p:grpSpPr>
              <p:grpSp>
                <p:nvGrpSpPr>
                  <p:cNvPr id="23856" name="Group 1303"/>
                  <p:cNvGrpSpPr>
                    <a:grpSpLocks/>
                  </p:cNvGrpSpPr>
                  <p:nvPr/>
                </p:nvGrpSpPr>
                <p:grpSpPr bwMode="auto">
                  <a:xfrm>
                    <a:off x="949" y="3648"/>
                    <a:ext cx="449" cy="158"/>
                    <a:chOff x="2721" y="3120"/>
                    <a:chExt cx="543" cy="192"/>
                  </a:xfrm>
                </p:grpSpPr>
                <p:pic>
                  <p:nvPicPr>
                    <p:cNvPr id="23862"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63"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64"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65"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857" name="Group 1308"/>
                  <p:cNvGrpSpPr>
                    <a:grpSpLocks/>
                  </p:cNvGrpSpPr>
                  <p:nvPr/>
                </p:nvGrpSpPr>
                <p:grpSpPr bwMode="auto">
                  <a:xfrm>
                    <a:off x="949" y="3840"/>
                    <a:ext cx="449" cy="158"/>
                    <a:chOff x="2721" y="3120"/>
                    <a:chExt cx="543" cy="192"/>
                  </a:xfrm>
                </p:grpSpPr>
                <p:pic>
                  <p:nvPicPr>
                    <p:cNvPr id="23858"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59"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60"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61"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sp>
            <p:nvSpPr>
              <p:cNvPr id="23764" name="Freeform 192"/>
              <p:cNvSpPr>
                <a:spLocks/>
              </p:cNvSpPr>
              <p:nvPr/>
            </p:nvSpPr>
            <p:spPr bwMode="auto">
              <a:xfrm>
                <a:off x="7162800" y="4347250"/>
                <a:ext cx="304800" cy="1066800"/>
              </a:xfrm>
              <a:custGeom>
                <a:avLst/>
                <a:gdLst>
                  <a:gd name="T0" fmla="*/ 0 w 914"/>
                  <a:gd name="T1" fmla="*/ 2147483647 h 567"/>
                  <a:gd name="T2" fmla="*/ 2147483647 w 914"/>
                  <a:gd name="T3" fmla="*/ 2147483647 h 567"/>
                  <a:gd name="T4" fmla="*/ 2147483647 w 914"/>
                  <a:gd name="T5" fmla="*/ 2147483647 h 567"/>
                  <a:gd name="T6" fmla="*/ 2147483647 w 914"/>
                  <a:gd name="T7" fmla="*/ 0 h 567"/>
                  <a:gd name="T8" fmla="*/ 0 60000 65536"/>
                  <a:gd name="T9" fmla="*/ 0 60000 65536"/>
                  <a:gd name="T10" fmla="*/ 0 60000 65536"/>
                  <a:gd name="T11" fmla="*/ 0 60000 65536"/>
                  <a:gd name="T12" fmla="*/ 0 w 914"/>
                  <a:gd name="T13" fmla="*/ 0 h 567"/>
                  <a:gd name="T14" fmla="*/ 914 w 914"/>
                  <a:gd name="T15" fmla="*/ 567 h 567"/>
                </a:gdLst>
                <a:ahLst/>
                <a:cxnLst>
                  <a:cxn ang="T8">
                    <a:pos x="T0" y="T1"/>
                  </a:cxn>
                  <a:cxn ang="T9">
                    <a:pos x="T2" y="T3"/>
                  </a:cxn>
                  <a:cxn ang="T10">
                    <a:pos x="T4" y="T5"/>
                  </a:cxn>
                  <a:cxn ang="T11">
                    <a:pos x="T6" y="T7"/>
                  </a:cxn>
                </a:cxnLst>
                <a:rect l="T12" t="T13" r="T14" b="T15"/>
                <a:pathLst>
                  <a:path w="914" h="567">
                    <a:moveTo>
                      <a:pt x="0" y="567"/>
                    </a:moveTo>
                    <a:cubicBezTo>
                      <a:pt x="1" y="474"/>
                      <a:pt x="1" y="463"/>
                      <a:pt x="2" y="370"/>
                    </a:cubicBezTo>
                    <a:lnTo>
                      <a:pt x="914" y="370"/>
                    </a:lnTo>
                    <a:lnTo>
                      <a:pt x="914" y="0"/>
                    </a:lnTo>
                  </a:path>
                </a:pathLst>
              </a:custGeom>
              <a:noFill/>
              <a:ln w="25400">
                <a:solidFill>
                  <a:schemeClr val="hlink"/>
                </a:solidFill>
                <a:round/>
                <a:headEnd/>
                <a:tailEnd/>
              </a:ln>
            </p:spPr>
            <p:txBody>
              <a:bodyPr wrap="none" lIns="0" tIns="0" rIns="0" bIns="0" anchor="ctr"/>
              <a:lstStyle/>
              <a:p>
                <a:endParaRPr lang="en-US"/>
              </a:p>
            </p:txBody>
          </p:sp>
          <p:grpSp>
            <p:nvGrpSpPr>
              <p:cNvPr id="23765" name="Group 326"/>
              <p:cNvGrpSpPr>
                <a:grpSpLocks/>
              </p:cNvGrpSpPr>
              <p:nvPr/>
            </p:nvGrpSpPr>
            <p:grpSpPr bwMode="auto">
              <a:xfrm>
                <a:off x="6939818" y="5395015"/>
                <a:ext cx="504362" cy="781052"/>
                <a:chOff x="3968018" y="5695949"/>
                <a:chExt cx="504362" cy="781052"/>
              </a:xfrm>
            </p:grpSpPr>
            <p:sp>
              <p:nvSpPr>
                <p:cNvPr id="23836"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837"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3838"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839"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840" name="Group 1302"/>
                <p:cNvGrpSpPr>
                  <a:grpSpLocks/>
                </p:cNvGrpSpPr>
                <p:nvPr/>
              </p:nvGrpSpPr>
              <p:grpSpPr bwMode="auto">
                <a:xfrm>
                  <a:off x="3968018" y="6084888"/>
                  <a:ext cx="504362" cy="392113"/>
                  <a:chOff x="949" y="3648"/>
                  <a:chExt cx="449" cy="350"/>
                </a:xfrm>
              </p:grpSpPr>
              <p:grpSp>
                <p:nvGrpSpPr>
                  <p:cNvPr id="23841" name="Group 1303"/>
                  <p:cNvGrpSpPr>
                    <a:grpSpLocks/>
                  </p:cNvGrpSpPr>
                  <p:nvPr/>
                </p:nvGrpSpPr>
                <p:grpSpPr bwMode="auto">
                  <a:xfrm>
                    <a:off x="949" y="3648"/>
                    <a:ext cx="449" cy="158"/>
                    <a:chOff x="2721" y="3120"/>
                    <a:chExt cx="543" cy="192"/>
                  </a:xfrm>
                </p:grpSpPr>
                <p:pic>
                  <p:nvPicPr>
                    <p:cNvPr id="23847"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48"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49"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50"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nvGrpSpPr>
                  <p:cNvPr id="23842" name="Group 1308"/>
                  <p:cNvGrpSpPr>
                    <a:grpSpLocks/>
                  </p:cNvGrpSpPr>
                  <p:nvPr/>
                </p:nvGrpSpPr>
                <p:grpSpPr bwMode="auto">
                  <a:xfrm>
                    <a:off x="949" y="3840"/>
                    <a:ext cx="449" cy="158"/>
                    <a:chOff x="2721" y="3120"/>
                    <a:chExt cx="543" cy="192"/>
                  </a:xfrm>
                </p:grpSpPr>
                <p:pic>
                  <p:nvPicPr>
                    <p:cNvPr id="23843" name="Picture 71" descr="Server-Grey.png"/>
                    <p:cNvPicPr>
                      <a:picLocks noChangeAspect="1"/>
                    </p:cNvPicPr>
                    <p:nvPr/>
                  </p:nvPicPr>
                  <p:blipFill>
                    <a:blip r:embed="rId4" cstate="print"/>
                    <a:srcRect/>
                    <a:stretch>
                      <a:fillRect/>
                    </a:stretch>
                  </p:blipFill>
                  <p:spPr bwMode="auto">
                    <a:xfrm>
                      <a:off x="2721" y="3120"/>
                      <a:ext cx="111" cy="192"/>
                    </a:xfrm>
                    <a:prstGeom prst="rect">
                      <a:avLst/>
                    </a:prstGeom>
                    <a:noFill/>
                    <a:ln w="9525">
                      <a:noFill/>
                      <a:miter lim="800000"/>
                      <a:headEnd/>
                      <a:tailEnd/>
                    </a:ln>
                  </p:spPr>
                </p:pic>
                <p:pic>
                  <p:nvPicPr>
                    <p:cNvPr id="23844" name="Picture 71" descr="Server-Grey.png"/>
                    <p:cNvPicPr>
                      <a:picLocks noChangeAspect="1"/>
                    </p:cNvPicPr>
                    <p:nvPr/>
                  </p:nvPicPr>
                  <p:blipFill>
                    <a:blip r:embed="rId4" cstate="print"/>
                    <a:srcRect/>
                    <a:stretch>
                      <a:fillRect/>
                    </a:stretch>
                  </p:blipFill>
                  <p:spPr bwMode="auto">
                    <a:xfrm>
                      <a:off x="2865" y="3120"/>
                      <a:ext cx="111" cy="192"/>
                    </a:xfrm>
                    <a:prstGeom prst="rect">
                      <a:avLst/>
                    </a:prstGeom>
                    <a:noFill/>
                    <a:ln w="9525">
                      <a:noFill/>
                      <a:miter lim="800000"/>
                      <a:headEnd/>
                      <a:tailEnd/>
                    </a:ln>
                  </p:spPr>
                </p:pic>
                <p:pic>
                  <p:nvPicPr>
                    <p:cNvPr id="23845" name="Picture 71" descr="Server-Grey.png"/>
                    <p:cNvPicPr>
                      <a:picLocks noChangeAspect="1"/>
                    </p:cNvPicPr>
                    <p:nvPr/>
                  </p:nvPicPr>
                  <p:blipFill>
                    <a:blip r:embed="rId4" cstate="print"/>
                    <a:srcRect/>
                    <a:stretch>
                      <a:fillRect/>
                    </a:stretch>
                  </p:blipFill>
                  <p:spPr bwMode="auto">
                    <a:xfrm>
                      <a:off x="3009" y="3120"/>
                      <a:ext cx="111" cy="192"/>
                    </a:xfrm>
                    <a:prstGeom prst="rect">
                      <a:avLst/>
                    </a:prstGeom>
                    <a:noFill/>
                    <a:ln w="9525">
                      <a:noFill/>
                      <a:miter lim="800000"/>
                      <a:headEnd/>
                      <a:tailEnd/>
                    </a:ln>
                  </p:spPr>
                </p:pic>
                <p:pic>
                  <p:nvPicPr>
                    <p:cNvPr id="23846" name="Picture 71" descr="Server-Grey.png"/>
                    <p:cNvPicPr>
                      <a:picLocks noChangeAspect="1"/>
                    </p:cNvPicPr>
                    <p:nvPr/>
                  </p:nvPicPr>
                  <p:blipFill>
                    <a:blip r:embed="rId4" cstate="print"/>
                    <a:srcRect/>
                    <a:stretch>
                      <a:fillRect/>
                    </a:stretch>
                  </p:blipFill>
                  <p:spPr bwMode="auto">
                    <a:xfrm>
                      <a:off x="3153" y="3120"/>
                      <a:ext cx="111" cy="192"/>
                    </a:xfrm>
                    <a:prstGeom prst="rect">
                      <a:avLst/>
                    </a:prstGeom>
                    <a:noFill/>
                    <a:ln w="9525">
                      <a:noFill/>
                      <a:miter lim="800000"/>
                      <a:headEnd/>
                      <a:tailEnd/>
                    </a:ln>
                  </p:spPr>
                </p:pic>
              </p:grpSp>
            </p:grpSp>
          </p:grpSp>
          <p:sp>
            <p:nvSpPr>
              <p:cNvPr id="23766" name="Freeform 378"/>
              <p:cNvSpPr>
                <a:spLocks/>
              </p:cNvSpPr>
              <p:nvPr/>
            </p:nvSpPr>
            <p:spPr bwMode="auto">
              <a:xfrm>
                <a:off x="4038600" y="2570838"/>
                <a:ext cx="25146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sp>
            <p:nvSpPr>
              <p:cNvPr id="23767" name="Freeform 379"/>
              <p:cNvSpPr>
                <a:spLocks/>
              </p:cNvSpPr>
              <p:nvPr/>
            </p:nvSpPr>
            <p:spPr bwMode="auto">
              <a:xfrm>
                <a:off x="4876800" y="2366050"/>
                <a:ext cx="762000" cy="1295400"/>
              </a:xfrm>
              <a:custGeom>
                <a:avLst/>
                <a:gdLst>
                  <a:gd name="T0" fmla="*/ 0 w 576"/>
                  <a:gd name="T1" fmla="*/ 2147483647 h 720"/>
                  <a:gd name="T2" fmla="*/ 0 w 576"/>
                  <a:gd name="T3" fmla="*/ 2147483647 h 720"/>
                  <a:gd name="T4" fmla="*/ 2147483647 w 576"/>
                  <a:gd name="T5" fmla="*/ 2147483647 h 720"/>
                  <a:gd name="T6" fmla="*/ 2147483647 w 576"/>
                  <a:gd name="T7" fmla="*/ 0 h 720"/>
                  <a:gd name="T8" fmla="*/ 0 60000 65536"/>
                  <a:gd name="T9" fmla="*/ 0 60000 65536"/>
                  <a:gd name="T10" fmla="*/ 0 60000 65536"/>
                  <a:gd name="T11" fmla="*/ 0 60000 65536"/>
                  <a:gd name="T12" fmla="*/ 0 w 576"/>
                  <a:gd name="T13" fmla="*/ 0 h 720"/>
                  <a:gd name="T14" fmla="*/ 576 w 576"/>
                  <a:gd name="T15" fmla="*/ 720 h 720"/>
                </a:gdLst>
                <a:ahLst/>
                <a:cxnLst>
                  <a:cxn ang="T8">
                    <a:pos x="T0" y="T1"/>
                  </a:cxn>
                  <a:cxn ang="T9">
                    <a:pos x="T2" y="T3"/>
                  </a:cxn>
                  <a:cxn ang="T10">
                    <a:pos x="T4" y="T5"/>
                  </a:cxn>
                  <a:cxn ang="T11">
                    <a:pos x="T6" y="T7"/>
                  </a:cxn>
                </a:cxnLst>
                <a:rect l="T12" t="T13" r="T14" b="T15"/>
                <a:pathLst>
                  <a:path w="576" h="720">
                    <a:moveTo>
                      <a:pt x="0" y="720"/>
                    </a:moveTo>
                    <a:lnTo>
                      <a:pt x="0" y="528"/>
                    </a:lnTo>
                    <a:lnTo>
                      <a:pt x="576" y="528"/>
                    </a:lnTo>
                    <a:lnTo>
                      <a:pt x="576" y="0"/>
                    </a:lnTo>
                  </a:path>
                </a:pathLst>
              </a:custGeom>
              <a:noFill/>
              <a:ln w="25400">
                <a:solidFill>
                  <a:schemeClr val="hlink"/>
                </a:solidFill>
                <a:round/>
                <a:headEnd/>
                <a:tailEnd/>
              </a:ln>
            </p:spPr>
            <p:txBody>
              <a:bodyPr wrap="none" lIns="0" tIns="0" rIns="0" bIns="0" anchor="ctr"/>
              <a:lstStyle/>
              <a:p>
                <a:endParaRPr lang="en-US"/>
              </a:p>
            </p:txBody>
          </p:sp>
          <p:sp>
            <p:nvSpPr>
              <p:cNvPr id="23768" name="Freeform 380"/>
              <p:cNvSpPr>
                <a:spLocks/>
              </p:cNvSpPr>
              <p:nvPr/>
            </p:nvSpPr>
            <p:spPr bwMode="auto">
              <a:xfrm>
                <a:off x="5029200" y="2594650"/>
                <a:ext cx="1600200" cy="1066800"/>
              </a:xfrm>
              <a:custGeom>
                <a:avLst/>
                <a:gdLst>
                  <a:gd name="T0" fmla="*/ 0 w 1104"/>
                  <a:gd name="T1" fmla="*/ 2147483647 h 672"/>
                  <a:gd name="T2" fmla="*/ 0 w 1104"/>
                  <a:gd name="T3" fmla="*/ 2147483647 h 672"/>
                  <a:gd name="T4" fmla="*/ 2147483647 w 1104"/>
                  <a:gd name="T5" fmla="*/ 2147483647 h 672"/>
                  <a:gd name="T6" fmla="*/ 2147483647 w 1104"/>
                  <a:gd name="T7" fmla="*/ 0 h 672"/>
                  <a:gd name="T8" fmla="*/ 0 60000 65536"/>
                  <a:gd name="T9" fmla="*/ 0 60000 65536"/>
                  <a:gd name="T10" fmla="*/ 0 60000 65536"/>
                  <a:gd name="T11" fmla="*/ 0 60000 65536"/>
                  <a:gd name="T12" fmla="*/ 0 w 1104"/>
                  <a:gd name="T13" fmla="*/ 0 h 672"/>
                  <a:gd name="T14" fmla="*/ 1104 w 1104"/>
                  <a:gd name="T15" fmla="*/ 672 h 672"/>
                </a:gdLst>
                <a:ahLst/>
                <a:cxnLst>
                  <a:cxn ang="T8">
                    <a:pos x="T0" y="T1"/>
                  </a:cxn>
                  <a:cxn ang="T9">
                    <a:pos x="T2" y="T3"/>
                  </a:cxn>
                  <a:cxn ang="T10">
                    <a:pos x="T4" y="T5"/>
                  </a:cxn>
                  <a:cxn ang="T11">
                    <a:pos x="T6" y="T7"/>
                  </a:cxn>
                </a:cxnLst>
                <a:rect l="T12" t="T13" r="T14" b="T15"/>
                <a:pathLst>
                  <a:path w="1104" h="672">
                    <a:moveTo>
                      <a:pt x="0" y="672"/>
                    </a:moveTo>
                    <a:lnTo>
                      <a:pt x="0" y="528"/>
                    </a:lnTo>
                    <a:lnTo>
                      <a:pt x="1104" y="52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3769" name="Freeform 381"/>
              <p:cNvSpPr>
                <a:spLocks/>
              </p:cNvSpPr>
              <p:nvPr/>
            </p:nvSpPr>
            <p:spPr bwMode="auto">
              <a:xfrm>
                <a:off x="5715000" y="2518450"/>
                <a:ext cx="1143000" cy="1195388"/>
              </a:xfrm>
              <a:custGeom>
                <a:avLst/>
                <a:gdLst>
                  <a:gd name="T0" fmla="*/ 2147483647 w 720"/>
                  <a:gd name="T1" fmla="*/ 2147483647 h 720"/>
                  <a:gd name="T2" fmla="*/ 2147483647 w 720"/>
                  <a:gd name="T3" fmla="*/ 2147483647 h 720"/>
                  <a:gd name="T4" fmla="*/ 0 w 720"/>
                  <a:gd name="T5" fmla="*/ 2147483647 h 720"/>
                  <a:gd name="T6" fmla="*/ 0 w 720"/>
                  <a:gd name="T7" fmla="*/ 0 h 720"/>
                  <a:gd name="T8" fmla="*/ 0 60000 65536"/>
                  <a:gd name="T9" fmla="*/ 0 60000 65536"/>
                  <a:gd name="T10" fmla="*/ 0 60000 65536"/>
                  <a:gd name="T11" fmla="*/ 0 60000 65536"/>
                  <a:gd name="T12" fmla="*/ 0 w 720"/>
                  <a:gd name="T13" fmla="*/ 0 h 720"/>
                  <a:gd name="T14" fmla="*/ 720 w 720"/>
                  <a:gd name="T15" fmla="*/ 720 h 720"/>
                </a:gdLst>
                <a:ahLst/>
                <a:cxnLst>
                  <a:cxn ang="T8">
                    <a:pos x="T0" y="T1"/>
                  </a:cxn>
                  <a:cxn ang="T9">
                    <a:pos x="T2" y="T3"/>
                  </a:cxn>
                  <a:cxn ang="T10">
                    <a:pos x="T4" y="T5"/>
                  </a:cxn>
                  <a:cxn ang="T11">
                    <a:pos x="T6" y="T7"/>
                  </a:cxn>
                </a:cxnLst>
                <a:rect l="T12" t="T13" r="T14" b="T15"/>
                <a:pathLst>
                  <a:path w="720" h="720">
                    <a:moveTo>
                      <a:pt x="720" y="720"/>
                    </a:moveTo>
                    <a:lnTo>
                      <a:pt x="720" y="480"/>
                    </a:lnTo>
                    <a:lnTo>
                      <a:pt x="0" y="480"/>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70" name="Freeform 382"/>
              <p:cNvSpPr>
                <a:spLocks/>
              </p:cNvSpPr>
              <p:nvPr/>
            </p:nvSpPr>
            <p:spPr bwMode="auto">
              <a:xfrm>
                <a:off x="6705600" y="2518450"/>
                <a:ext cx="304800" cy="1143000"/>
              </a:xfrm>
              <a:custGeom>
                <a:avLst/>
                <a:gdLst>
                  <a:gd name="T0" fmla="*/ 2147483647 w 144"/>
                  <a:gd name="T1" fmla="*/ 2147483647 h 720"/>
                  <a:gd name="T2" fmla="*/ 2147483647 w 144"/>
                  <a:gd name="T3" fmla="*/ 2147483647 h 720"/>
                  <a:gd name="T4" fmla="*/ 0 w 144"/>
                  <a:gd name="T5" fmla="*/ 2147483647 h 720"/>
                  <a:gd name="T6" fmla="*/ 0 w 144"/>
                  <a:gd name="T7" fmla="*/ 0 h 720"/>
                  <a:gd name="T8" fmla="*/ 0 60000 65536"/>
                  <a:gd name="T9" fmla="*/ 0 60000 65536"/>
                  <a:gd name="T10" fmla="*/ 0 60000 65536"/>
                  <a:gd name="T11" fmla="*/ 0 60000 65536"/>
                  <a:gd name="T12" fmla="*/ 0 w 144"/>
                  <a:gd name="T13" fmla="*/ 0 h 720"/>
                  <a:gd name="T14" fmla="*/ 144 w 144"/>
                  <a:gd name="T15" fmla="*/ 720 h 720"/>
                </a:gdLst>
                <a:ahLst/>
                <a:cxnLst>
                  <a:cxn ang="T8">
                    <a:pos x="T0" y="T1"/>
                  </a:cxn>
                  <a:cxn ang="T9">
                    <a:pos x="T2" y="T3"/>
                  </a:cxn>
                  <a:cxn ang="T10">
                    <a:pos x="T4" y="T5"/>
                  </a:cxn>
                  <a:cxn ang="T11">
                    <a:pos x="T6" y="T7"/>
                  </a:cxn>
                </a:cxnLst>
                <a:rect l="T12" t="T13" r="T14" b="T15"/>
                <a:pathLst>
                  <a:path w="144" h="720">
                    <a:moveTo>
                      <a:pt x="144" y="720"/>
                    </a:moveTo>
                    <a:lnTo>
                      <a:pt x="144"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71" name="Freeform 383"/>
              <p:cNvSpPr>
                <a:spLocks/>
              </p:cNvSpPr>
              <p:nvPr/>
            </p:nvSpPr>
            <p:spPr bwMode="auto">
              <a:xfrm>
                <a:off x="5791200" y="2594650"/>
                <a:ext cx="2057400" cy="1066800"/>
              </a:xfrm>
              <a:custGeom>
                <a:avLst/>
                <a:gdLst>
                  <a:gd name="T0" fmla="*/ 2147483647 w 1248"/>
                  <a:gd name="T1" fmla="*/ 2147483647 h 672"/>
                  <a:gd name="T2" fmla="*/ 2147483647 w 1248"/>
                  <a:gd name="T3" fmla="*/ 2147483647 h 672"/>
                  <a:gd name="T4" fmla="*/ 0 w 1248"/>
                  <a:gd name="T5" fmla="*/ 2147483647 h 672"/>
                  <a:gd name="T6" fmla="*/ 0 w 1248"/>
                  <a:gd name="T7" fmla="*/ 0 h 672"/>
                  <a:gd name="T8" fmla="*/ 0 60000 65536"/>
                  <a:gd name="T9" fmla="*/ 0 60000 65536"/>
                  <a:gd name="T10" fmla="*/ 0 60000 65536"/>
                  <a:gd name="T11" fmla="*/ 0 60000 65536"/>
                  <a:gd name="T12" fmla="*/ 0 w 1248"/>
                  <a:gd name="T13" fmla="*/ 0 h 672"/>
                  <a:gd name="T14" fmla="*/ 1248 w 1248"/>
                  <a:gd name="T15" fmla="*/ 672 h 672"/>
                </a:gdLst>
                <a:ahLst/>
                <a:cxnLst>
                  <a:cxn ang="T8">
                    <a:pos x="T0" y="T1"/>
                  </a:cxn>
                  <a:cxn ang="T9">
                    <a:pos x="T2" y="T3"/>
                  </a:cxn>
                  <a:cxn ang="T10">
                    <a:pos x="T4" y="T5"/>
                  </a:cxn>
                  <a:cxn ang="T11">
                    <a:pos x="T6" y="T7"/>
                  </a:cxn>
                </a:cxnLst>
                <a:rect l="T12" t="T13" r="T14" b="T15"/>
                <a:pathLst>
                  <a:path w="1248" h="672">
                    <a:moveTo>
                      <a:pt x="1248" y="672"/>
                    </a:moveTo>
                    <a:lnTo>
                      <a:pt x="1248" y="288"/>
                    </a:lnTo>
                    <a:lnTo>
                      <a:pt x="0" y="288"/>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72" name="Freeform 384"/>
              <p:cNvSpPr>
                <a:spLocks/>
              </p:cNvSpPr>
              <p:nvPr/>
            </p:nvSpPr>
            <p:spPr bwMode="auto">
              <a:xfrm>
                <a:off x="3886200" y="2594650"/>
                <a:ext cx="1676400" cy="990600"/>
              </a:xfrm>
              <a:custGeom>
                <a:avLst/>
                <a:gdLst>
                  <a:gd name="T0" fmla="*/ 0 w 1104"/>
                  <a:gd name="T1" fmla="*/ 2147483647 h 624"/>
                  <a:gd name="T2" fmla="*/ 0 w 1104"/>
                  <a:gd name="T3" fmla="*/ 2147483647 h 624"/>
                  <a:gd name="T4" fmla="*/ 2147483647 w 1104"/>
                  <a:gd name="T5" fmla="*/ 2147483647 h 624"/>
                  <a:gd name="T6" fmla="*/ 2147483647 w 1104"/>
                  <a:gd name="T7" fmla="*/ 0 h 624"/>
                  <a:gd name="T8" fmla="*/ 0 60000 65536"/>
                  <a:gd name="T9" fmla="*/ 0 60000 65536"/>
                  <a:gd name="T10" fmla="*/ 0 60000 65536"/>
                  <a:gd name="T11" fmla="*/ 0 60000 65536"/>
                  <a:gd name="T12" fmla="*/ 0 w 1104"/>
                  <a:gd name="T13" fmla="*/ 0 h 624"/>
                  <a:gd name="T14" fmla="*/ 1104 w 1104"/>
                  <a:gd name="T15" fmla="*/ 624 h 624"/>
                </a:gdLst>
                <a:ahLst/>
                <a:cxnLst>
                  <a:cxn ang="T8">
                    <a:pos x="T0" y="T1"/>
                  </a:cxn>
                  <a:cxn ang="T9">
                    <a:pos x="T2" y="T3"/>
                  </a:cxn>
                  <a:cxn ang="T10">
                    <a:pos x="T4" y="T5"/>
                  </a:cxn>
                  <a:cxn ang="T11">
                    <a:pos x="T6" y="T7"/>
                  </a:cxn>
                </a:cxnLst>
                <a:rect l="T12" t="T13" r="T14" b="T15"/>
                <a:pathLst>
                  <a:path w="1104" h="624">
                    <a:moveTo>
                      <a:pt x="0" y="624"/>
                    </a:moveTo>
                    <a:lnTo>
                      <a:pt x="0" y="288"/>
                    </a:lnTo>
                    <a:lnTo>
                      <a:pt x="1104" y="288"/>
                    </a:lnTo>
                    <a:lnTo>
                      <a:pt x="1104" y="0"/>
                    </a:lnTo>
                  </a:path>
                </a:pathLst>
              </a:custGeom>
              <a:noFill/>
              <a:ln w="25400">
                <a:solidFill>
                  <a:schemeClr val="hlink"/>
                </a:solidFill>
                <a:round/>
                <a:headEnd/>
                <a:tailEnd/>
              </a:ln>
            </p:spPr>
            <p:txBody>
              <a:bodyPr wrap="none" lIns="0" tIns="0" rIns="0" bIns="0" anchor="ctr"/>
              <a:lstStyle/>
              <a:p>
                <a:endParaRPr lang="en-US"/>
              </a:p>
            </p:txBody>
          </p:sp>
          <p:sp>
            <p:nvSpPr>
              <p:cNvPr id="23773" name="Freeform 385"/>
              <p:cNvSpPr>
                <a:spLocks/>
              </p:cNvSpPr>
              <p:nvPr/>
            </p:nvSpPr>
            <p:spPr bwMode="auto">
              <a:xfrm flipH="1">
                <a:off x="6781800" y="2570838"/>
                <a:ext cx="1219200" cy="1066800"/>
              </a:xfrm>
              <a:custGeom>
                <a:avLst/>
                <a:gdLst>
                  <a:gd name="T0" fmla="*/ 0 w 1632"/>
                  <a:gd name="T1" fmla="*/ 2147483647 h 624"/>
                  <a:gd name="T2" fmla="*/ 0 w 1632"/>
                  <a:gd name="T3" fmla="*/ 2147483647 h 624"/>
                  <a:gd name="T4" fmla="*/ 2147483647 w 1632"/>
                  <a:gd name="T5" fmla="*/ 2147483647 h 624"/>
                  <a:gd name="T6" fmla="*/ 2147483647 w 1632"/>
                  <a:gd name="T7" fmla="*/ 0 h 624"/>
                  <a:gd name="T8" fmla="*/ 0 60000 65536"/>
                  <a:gd name="T9" fmla="*/ 0 60000 65536"/>
                  <a:gd name="T10" fmla="*/ 0 60000 65536"/>
                  <a:gd name="T11" fmla="*/ 0 60000 65536"/>
                  <a:gd name="T12" fmla="*/ 0 w 1632"/>
                  <a:gd name="T13" fmla="*/ 0 h 624"/>
                  <a:gd name="T14" fmla="*/ 1632 w 1632"/>
                  <a:gd name="T15" fmla="*/ 624 h 624"/>
                </a:gdLst>
                <a:ahLst/>
                <a:cxnLst>
                  <a:cxn ang="T8">
                    <a:pos x="T0" y="T1"/>
                  </a:cxn>
                  <a:cxn ang="T9">
                    <a:pos x="T2" y="T3"/>
                  </a:cxn>
                  <a:cxn ang="T10">
                    <a:pos x="T4" y="T5"/>
                  </a:cxn>
                  <a:cxn ang="T11">
                    <a:pos x="T6" y="T7"/>
                  </a:cxn>
                </a:cxnLst>
                <a:rect l="T12" t="T13" r="T14" b="T15"/>
                <a:pathLst>
                  <a:path w="1632" h="624">
                    <a:moveTo>
                      <a:pt x="0" y="624"/>
                    </a:moveTo>
                    <a:lnTo>
                      <a:pt x="0" y="336"/>
                    </a:lnTo>
                    <a:lnTo>
                      <a:pt x="1632" y="336"/>
                    </a:lnTo>
                    <a:lnTo>
                      <a:pt x="1632" y="0"/>
                    </a:lnTo>
                  </a:path>
                </a:pathLst>
              </a:custGeom>
              <a:noFill/>
              <a:ln w="25400">
                <a:solidFill>
                  <a:schemeClr val="hlink"/>
                </a:solidFill>
                <a:round/>
                <a:headEnd/>
                <a:tailEnd/>
              </a:ln>
            </p:spPr>
            <p:txBody>
              <a:bodyPr wrap="none" lIns="0" tIns="0" rIns="0" bIns="0" anchor="ctr"/>
              <a:lstStyle/>
              <a:p>
                <a:endParaRPr lang="en-US"/>
              </a:p>
            </p:txBody>
          </p:sp>
          <p:grpSp>
            <p:nvGrpSpPr>
              <p:cNvPr id="23774" name="Group 387"/>
              <p:cNvGrpSpPr>
                <a:grpSpLocks/>
              </p:cNvGrpSpPr>
              <p:nvPr/>
            </p:nvGrpSpPr>
            <p:grpSpPr bwMode="auto">
              <a:xfrm>
                <a:off x="4724413" y="3509046"/>
                <a:ext cx="812803" cy="595313"/>
                <a:chOff x="2352" y="2491"/>
                <a:chExt cx="512" cy="375"/>
              </a:xfrm>
            </p:grpSpPr>
            <p:pic>
              <p:nvPicPr>
                <p:cNvPr id="23832" name="Picture 59" descr="Firewall.png"/>
                <p:cNvPicPr preferRelativeResize="0">
                  <a:picLocks noChangeAspect="1"/>
                </p:cNvPicPr>
                <p:nvPr/>
              </p:nvPicPr>
              <p:blipFill>
                <a:blip r:embed="rId5" cstate="print"/>
                <a:srcRect b="39671"/>
                <a:stretch>
                  <a:fillRect/>
                </a:stretch>
              </p:blipFill>
              <p:spPr bwMode="invGray">
                <a:xfrm>
                  <a:off x="2352" y="2491"/>
                  <a:ext cx="273" cy="131"/>
                </a:xfrm>
                <a:prstGeom prst="rect">
                  <a:avLst/>
                </a:prstGeom>
                <a:noFill/>
                <a:ln w="9525">
                  <a:noFill/>
                  <a:miter lim="800000"/>
                  <a:headEnd/>
                  <a:tailEnd/>
                </a:ln>
              </p:spPr>
            </p:pic>
            <p:pic>
              <p:nvPicPr>
                <p:cNvPr id="23833" name="Picture 59" descr="Firewall.png"/>
                <p:cNvPicPr>
                  <a:picLocks noChangeAspect="1"/>
                </p:cNvPicPr>
                <p:nvPr/>
              </p:nvPicPr>
              <p:blipFill>
                <a:blip r:embed="rId6" cstate="print"/>
                <a:srcRect b="39671"/>
                <a:stretch>
                  <a:fillRect/>
                </a:stretch>
              </p:blipFill>
              <p:spPr bwMode="invGray">
                <a:xfrm>
                  <a:off x="2443" y="2574"/>
                  <a:ext cx="273" cy="130"/>
                </a:xfrm>
                <a:prstGeom prst="rect">
                  <a:avLst/>
                </a:prstGeom>
                <a:noFill/>
                <a:ln w="9525">
                  <a:noFill/>
                  <a:miter lim="800000"/>
                  <a:headEnd/>
                  <a:tailEnd/>
                </a:ln>
              </p:spPr>
            </p:pic>
            <p:pic>
              <p:nvPicPr>
                <p:cNvPr id="23834" name="Picture 59" descr="Firewall.png"/>
                <p:cNvPicPr>
                  <a:picLocks noChangeAspect="1"/>
                </p:cNvPicPr>
                <p:nvPr/>
              </p:nvPicPr>
              <p:blipFill>
                <a:blip r:embed="rId6" cstate="print"/>
                <a:srcRect b="39671"/>
                <a:stretch>
                  <a:fillRect/>
                </a:stretch>
              </p:blipFill>
              <p:spPr bwMode="invGray">
                <a:xfrm>
                  <a:off x="2525" y="2654"/>
                  <a:ext cx="272" cy="130"/>
                </a:xfrm>
                <a:prstGeom prst="rect">
                  <a:avLst/>
                </a:prstGeom>
                <a:noFill/>
                <a:ln w="9525">
                  <a:noFill/>
                  <a:miter lim="800000"/>
                  <a:headEnd/>
                  <a:tailEnd/>
                </a:ln>
              </p:spPr>
            </p:pic>
            <p:pic>
              <p:nvPicPr>
                <p:cNvPr id="23835" name="Picture 59" descr="Firewall.png"/>
                <p:cNvPicPr>
                  <a:picLocks noChangeAspect="1"/>
                </p:cNvPicPr>
                <p:nvPr/>
              </p:nvPicPr>
              <p:blipFill>
                <a:blip r:embed="rId6"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3775" name="Group 398"/>
              <p:cNvGrpSpPr>
                <a:grpSpLocks/>
              </p:cNvGrpSpPr>
              <p:nvPr/>
            </p:nvGrpSpPr>
            <p:grpSpPr bwMode="auto">
              <a:xfrm>
                <a:off x="6731013" y="3509046"/>
                <a:ext cx="812803" cy="595313"/>
                <a:chOff x="2352" y="2491"/>
                <a:chExt cx="512" cy="375"/>
              </a:xfrm>
            </p:grpSpPr>
            <p:pic>
              <p:nvPicPr>
                <p:cNvPr id="23828" name="Picture 59" descr="Firewall.png"/>
                <p:cNvPicPr preferRelativeResize="0">
                  <a:picLocks noChangeAspect="1"/>
                </p:cNvPicPr>
                <p:nvPr/>
              </p:nvPicPr>
              <p:blipFill>
                <a:blip r:embed="rId5" cstate="print"/>
                <a:srcRect b="39671"/>
                <a:stretch>
                  <a:fillRect/>
                </a:stretch>
              </p:blipFill>
              <p:spPr bwMode="invGray">
                <a:xfrm>
                  <a:off x="2352" y="2491"/>
                  <a:ext cx="273" cy="131"/>
                </a:xfrm>
                <a:prstGeom prst="rect">
                  <a:avLst/>
                </a:prstGeom>
                <a:noFill/>
                <a:ln w="9525">
                  <a:noFill/>
                  <a:miter lim="800000"/>
                  <a:headEnd/>
                  <a:tailEnd/>
                </a:ln>
              </p:spPr>
            </p:pic>
            <p:pic>
              <p:nvPicPr>
                <p:cNvPr id="23829" name="Picture 59" descr="Firewall.png"/>
                <p:cNvPicPr>
                  <a:picLocks noChangeAspect="1"/>
                </p:cNvPicPr>
                <p:nvPr/>
              </p:nvPicPr>
              <p:blipFill>
                <a:blip r:embed="rId6" cstate="print"/>
                <a:srcRect b="39671"/>
                <a:stretch>
                  <a:fillRect/>
                </a:stretch>
              </p:blipFill>
              <p:spPr bwMode="invGray">
                <a:xfrm>
                  <a:off x="2443" y="2574"/>
                  <a:ext cx="273" cy="130"/>
                </a:xfrm>
                <a:prstGeom prst="rect">
                  <a:avLst/>
                </a:prstGeom>
                <a:noFill/>
                <a:ln w="9525">
                  <a:noFill/>
                  <a:miter lim="800000"/>
                  <a:headEnd/>
                  <a:tailEnd/>
                </a:ln>
              </p:spPr>
            </p:pic>
            <p:pic>
              <p:nvPicPr>
                <p:cNvPr id="23830" name="Picture 59" descr="Firewall.png"/>
                <p:cNvPicPr>
                  <a:picLocks noChangeAspect="1"/>
                </p:cNvPicPr>
                <p:nvPr/>
              </p:nvPicPr>
              <p:blipFill>
                <a:blip r:embed="rId6" cstate="print"/>
                <a:srcRect b="39671"/>
                <a:stretch>
                  <a:fillRect/>
                </a:stretch>
              </p:blipFill>
              <p:spPr bwMode="invGray">
                <a:xfrm>
                  <a:off x="2525" y="2654"/>
                  <a:ext cx="272" cy="130"/>
                </a:xfrm>
                <a:prstGeom prst="rect">
                  <a:avLst/>
                </a:prstGeom>
                <a:noFill/>
                <a:ln w="9525">
                  <a:noFill/>
                  <a:miter lim="800000"/>
                  <a:headEnd/>
                  <a:tailEnd/>
                </a:ln>
              </p:spPr>
            </p:pic>
            <p:pic>
              <p:nvPicPr>
                <p:cNvPr id="23831" name="Picture 59" descr="Firewall.png"/>
                <p:cNvPicPr>
                  <a:picLocks noChangeAspect="1"/>
                </p:cNvPicPr>
                <p:nvPr/>
              </p:nvPicPr>
              <p:blipFill>
                <a:blip r:embed="rId6"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3776" name="Group 409"/>
              <p:cNvGrpSpPr>
                <a:grpSpLocks/>
              </p:cNvGrpSpPr>
              <p:nvPr/>
            </p:nvGrpSpPr>
            <p:grpSpPr bwMode="auto">
              <a:xfrm>
                <a:off x="7696213" y="3509046"/>
                <a:ext cx="812803" cy="595313"/>
                <a:chOff x="2352" y="2491"/>
                <a:chExt cx="512" cy="375"/>
              </a:xfrm>
            </p:grpSpPr>
            <p:pic>
              <p:nvPicPr>
                <p:cNvPr id="23824" name="Picture 59" descr="Firewall.png"/>
                <p:cNvPicPr preferRelativeResize="0">
                  <a:picLocks noChangeAspect="1"/>
                </p:cNvPicPr>
                <p:nvPr/>
              </p:nvPicPr>
              <p:blipFill>
                <a:blip r:embed="rId5" cstate="print"/>
                <a:srcRect b="39671"/>
                <a:stretch>
                  <a:fillRect/>
                </a:stretch>
              </p:blipFill>
              <p:spPr bwMode="invGray">
                <a:xfrm>
                  <a:off x="2352" y="2491"/>
                  <a:ext cx="273" cy="131"/>
                </a:xfrm>
                <a:prstGeom prst="rect">
                  <a:avLst/>
                </a:prstGeom>
                <a:noFill/>
                <a:ln w="9525">
                  <a:noFill/>
                  <a:miter lim="800000"/>
                  <a:headEnd/>
                  <a:tailEnd/>
                </a:ln>
              </p:spPr>
            </p:pic>
            <p:pic>
              <p:nvPicPr>
                <p:cNvPr id="23825" name="Picture 59" descr="Firewall.png"/>
                <p:cNvPicPr>
                  <a:picLocks noChangeAspect="1"/>
                </p:cNvPicPr>
                <p:nvPr/>
              </p:nvPicPr>
              <p:blipFill>
                <a:blip r:embed="rId6" cstate="print"/>
                <a:srcRect b="39671"/>
                <a:stretch>
                  <a:fillRect/>
                </a:stretch>
              </p:blipFill>
              <p:spPr bwMode="invGray">
                <a:xfrm>
                  <a:off x="2443" y="2574"/>
                  <a:ext cx="273" cy="130"/>
                </a:xfrm>
                <a:prstGeom prst="rect">
                  <a:avLst/>
                </a:prstGeom>
                <a:noFill/>
                <a:ln w="9525">
                  <a:noFill/>
                  <a:miter lim="800000"/>
                  <a:headEnd/>
                  <a:tailEnd/>
                </a:ln>
              </p:spPr>
            </p:pic>
            <p:pic>
              <p:nvPicPr>
                <p:cNvPr id="23826" name="Picture 59" descr="Firewall.png"/>
                <p:cNvPicPr>
                  <a:picLocks noChangeAspect="1"/>
                </p:cNvPicPr>
                <p:nvPr/>
              </p:nvPicPr>
              <p:blipFill>
                <a:blip r:embed="rId6" cstate="print"/>
                <a:srcRect b="39671"/>
                <a:stretch>
                  <a:fillRect/>
                </a:stretch>
              </p:blipFill>
              <p:spPr bwMode="invGray">
                <a:xfrm>
                  <a:off x="2525" y="2654"/>
                  <a:ext cx="272" cy="130"/>
                </a:xfrm>
                <a:prstGeom prst="rect">
                  <a:avLst/>
                </a:prstGeom>
                <a:noFill/>
                <a:ln w="9525">
                  <a:noFill/>
                  <a:miter lim="800000"/>
                  <a:headEnd/>
                  <a:tailEnd/>
                </a:ln>
              </p:spPr>
            </p:pic>
            <p:pic>
              <p:nvPicPr>
                <p:cNvPr id="23827" name="Picture 59" descr="Firewall.png"/>
                <p:cNvPicPr>
                  <a:picLocks noChangeAspect="1"/>
                </p:cNvPicPr>
                <p:nvPr/>
              </p:nvPicPr>
              <p:blipFill>
                <a:blip r:embed="rId6" cstate="print"/>
                <a:srcRect b="39671"/>
                <a:stretch>
                  <a:fillRect/>
                </a:stretch>
              </p:blipFill>
              <p:spPr bwMode="invGray">
                <a:xfrm>
                  <a:off x="2592" y="2736"/>
                  <a:ext cx="272" cy="130"/>
                </a:xfrm>
                <a:prstGeom prst="rect">
                  <a:avLst/>
                </a:prstGeom>
                <a:noFill/>
                <a:ln w="9525">
                  <a:noFill/>
                  <a:miter lim="800000"/>
                  <a:headEnd/>
                  <a:tailEnd/>
                </a:ln>
              </p:spPr>
            </p:pic>
          </p:grpSp>
          <p:grpSp>
            <p:nvGrpSpPr>
              <p:cNvPr id="23777" name="Group 421"/>
              <p:cNvGrpSpPr>
                <a:grpSpLocks/>
              </p:cNvGrpSpPr>
              <p:nvPr/>
            </p:nvGrpSpPr>
            <p:grpSpPr bwMode="auto">
              <a:xfrm>
                <a:off x="3759213" y="3509046"/>
                <a:ext cx="812803" cy="595313"/>
                <a:chOff x="2352" y="2491"/>
                <a:chExt cx="512" cy="375"/>
              </a:xfrm>
            </p:grpSpPr>
            <p:pic>
              <p:nvPicPr>
                <p:cNvPr id="23820" name="Picture 59" descr="Firewall.png"/>
                <p:cNvPicPr preferRelativeResize="0">
                  <a:picLocks noChangeAspect="1"/>
                </p:cNvPicPr>
                <p:nvPr/>
              </p:nvPicPr>
              <p:blipFill>
                <a:blip r:embed="rId5" cstate="print"/>
                <a:srcRect b="39671"/>
                <a:stretch>
                  <a:fillRect/>
                </a:stretch>
              </p:blipFill>
              <p:spPr bwMode="invGray">
                <a:xfrm>
                  <a:off x="2352" y="2491"/>
                  <a:ext cx="273" cy="131"/>
                </a:xfrm>
                <a:prstGeom prst="rect">
                  <a:avLst/>
                </a:prstGeom>
                <a:noFill/>
                <a:ln w="9525">
                  <a:noFill/>
                  <a:miter lim="800000"/>
                  <a:headEnd/>
                  <a:tailEnd/>
                </a:ln>
              </p:spPr>
            </p:pic>
            <p:pic>
              <p:nvPicPr>
                <p:cNvPr id="23821" name="Picture 59" descr="Firewall.png"/>
                <p:cNvPicPr>
                  <a:picLocks noChangeAspect="1"/>
                </p:cNvPicPr>
                <p:nvPr/>
              </p:nvPicPr>
              <p:blipFill>
                <a:blip r:embed="rId6" cstate="print"/>
                <a:srcRect b="39671"/>
                <a:stretch>
                  <a:fillRect/>
                </a:stretch>
              </p:blipFill>
              <p:spPr bwMode="invGray">
                <a:xfrm>
                  <a:off x="2443" y="2574"/>
                  <a:ext cx="273" cy="130"/>
                </a:xfrm>
                <a:prstGeom prst="rect">
                  <a:avLst/>
                </a:prstGeom>
                <a:noFill/>
                <a:ln w="9525">
                  <a:noFill/>
                  <a:miter lim="800000"/>
                  <a:headEnd/>
                  <a:tailEnd/>
                </a:ln>
              </p:spPr>
            </p:pic>
            <p:pic>
              <p:nvPicPr>
                <p:cNvPr id="23822" name="Picture 59" descr="Firewall.png"/>
                <p:cNvPicPr>
                  <a:picLocks noChangeAspect="1"/>
                </p:cNvPicPr>
                <p:nvPr/>
              </p:nvPicPr>
              <p:blipFill>
                <a:blip r:embed="rId6" cstate="print"/>
                <a:srcRect b="39671"/>
                <a:stretch>
                  <a:fillRect/>
                </a:stretch>
              </p:blipFill>
              <p:spPr bwMode="invGray">
                <a:xfrm>
                  <a:off x="2525" y="2654"/>
                  <a:ext cx="272" cy="130"/>
                </a:xfrm>
                <a:prstGeom prst="rect">
                  <a:avLst/>
                </a:prstGeom>
                <a:noFill/>
                <a:ln w="9525">
                  <a:noFill/>
                  <a:miter lim="800000"/>
                  <a:headEnd/>
                  <a:tailEnd/>
                </a:ln>
              </p:spPr>
            </p:pic>
            <p:pic>
              <p:nvPicPr>
                <p:cNvPr id="23823" name="Picture 59" descr="Firewall.png"/>
                <p:cNvPicPr>
                  <a:picLocks noChangeAspect="1"/>
                </p:cNvPicPr>
                <p:nvPr/>
              </p:nvPicPr>
              <p:blipFill>
                <a:blip r:embed="rId6" cstate="print"/>
                <a:srcRect b="39671"/>
                <a:stretch>
                  <a:fillRect/>
                </a:stretch>
              </p:blipFill>
              <p:spPr bwMode="invGray">
                <a:xfrm>
                  <a:off x="2592" y="2736"/>
                  <a:ext cx="272" cy="130"/>
                </a:xfrm>
                <a:prstGeom prst="rect">
                  <a:avLst/>
                </a:prstGeom>
                <a:noFill/>
                <a:ln w="9525">
                  <a:noFill/>
                  <a:miter lim="800000"/>
                  <a:headEnd/>
                  <a:tailEnd/>
                </a:ln>
              </p:spPr>
            </p:pic>
          </p:grpSp>
          <p:pic>
            <p:nvPicPr>
              <p:cNvPr id="23778" name="Picture 65" descr="L2-or-L3 Switch.png"/>
              <p:cNvPicPr preferRelativeResize="0">
                <a:picLocks noChangeAspect="1"/>
              </p:cNvPicPr>
              <p:nvPr/>
            </p:nvPicPr>
            <p:blipFill>
              <a:blip r:embed="rId7" cstate="print"/>
              <a:srcRect/>
              <a:stretch>
                <a:fillRect/>
              </a:stretch>
            </p:blipFill>
            <p:spPr bwMode="auto">
              <a:xfrm>
                <a:off x="3221037" y="5275938"/>
                <a:ext cx="307975" cy="307975"/>
              </a:xfrm>
              <a:prstGeom prst="rect">
                <a:avLst/>
              </a:prstGeom>
              <a:noFill/>
              <a:ln w="9525">
                <a:noFill/>
                <a:miter lim="800000"/>
                <a:headEnd/>
                <a:tailEnd/>
              </a:ln>
            </p:spPr>
          </p:pic>
          <p:pic>
            <p:nvPicPr>
              <p:cNvPr id="23779" name="Picture 65" descr="L2-or-L3 Switch.png"/>
              <p:cNvPicPr preferRelativeResize="0">
                <a:picLocks noChangeAspect="1"/>
              </p:cNvPicPr>
              <p:nvPr/>
            </p:nvPicPr>
            <p:blipFill>
              <a:blip r:embed="rId7" cstate="print"/>
              <a:srcRect/>
              <a:stretch>
                <a:fillRect/>
              </a:stretch>
            </p:blipFill>
            <p:spPr bwMode="auto">
              <a:xfrm>
                <a:off x="3983037" y="5275938"/>
                <a:ext cx="307975" cy="307975"/>
              </a:xfrm>
              <a:prstGeom prst="rect">
                <a:avLst/>
              </a:prstGeom>
              <a:noFill/>
              <a:ln w="9525">
                <a:noFill/>
                <a:miter lim="800000"/>
                <a:headEnd/>
                <a:tailEnd/>
              </a:ln>
            </p:spPr>
          </p:pic>
          <p:pic>
            <p:nvPicPr>
              <p:cNvPr id="23780" name="Picture 65" descr="L2-or-L3 Switch.png"/>
              <p:cNvPicPr preferRelativeResize="0">
                <a:picLocks noChangeAspect="1"/>
              </p:cNvPicPr>
              <p:nvPr/>
            </p:nvPicPr>
            <p:blipFill>
              <a:blip r:embed="rId7" cstate="print"/>
              <a:srcRect/>
              <a:stretch>
                <a:fillRect/>
              </a:stretch>
            </p:blipFill>
            <p:spPr bwMode="auto">
              <a:xfrm>
                <a:off x="6269037" y="5275938"/>
                <a:ext cx="307975" cy="307975"/>
              </a:xfrm>
              <a:prstGeom prst="rect">
                <a:avLst/>
              </a:prstGeom>
              <a:noFill/>
              <a:ln w="9525">
                <a:noFill/>
                <a:miter lim="800000"/>
                <a:headEnd/>
                <a:tailEnd/>
              </a:ln>
            </p:spPr>
          </p:pic>
          <p:pic>
            <p:nvPicPr>
              <p:cNvPr id="23781" name="Picture 65" descr="L2-or-L3 Switch.png"/>
              <p:cNvPicPr preferRelativeResize="0">
                <a:picLocks noChangeAspect="1"/>
              </p:cNvPicPr>
              <p:nvPr/>
            </p:nvPicPr>
            <p:blipFill>
              <a:blip r:embed="rId7" cstate="print"/>
              <a:srcRect/>
              <a:stretch>
                <a:fillRect/>
              </a:stretch>
            </p:blipFill>
            <p:spPr bwMode="auto">
              <a:xfrm>
                <a:off x="7031037" y="5275938"/>
                <a:ext cx="307975" cy="307975"/>
              </a:xfrm>
              <a:prstGeom prst="rect">
                <a:avLst/>
              </a:prstGeom>
              <a:noFill/>
              <a:ln w="9525">
                <a:noFill/>
                <a:miter lim="800000"/>
                <a:headEnd/>
                <a:tailEnd/>
              </a:ln>
            </p:spPr>
          </p:pic>
          <p:sp>
            <p:nvSpPr>
              <p:cNvPr id="23782" name="Freeform 1439"/>
              <p:cNvSpPr>
                <a:spLocks/>
              </p:cNvSpPr>
              <p:nvPr/>
            </p:nvSpPr>
            <p:spPr bwMode="auto">
              <a:xfrm>
                <a:off x="5726113" y="1600875"/>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wrap="none" lIns="0" tIns="0" rIns="0" bIns="0" anchor="ctr"/>
              <a:lstStyle/>
              <a:p>
                <a:endParaRPr lang="en-US"/>
              </a:p>
            </p:txBody>
          </p:sp>
          <p:sp>
            <p:nvSpPr>
              <p:cNvPr id="23783" name="Freeform 1440"/>
              <p:cNvSpPr>
                <a:spLocks/>
              </p:cNvSpPr>
              <p:nvPr/>
            </p:nvSpPr>
            <p:spPr bwMode="auto">
              <a:xfrm flipV="1">
                <a:off x="5726113" y="1604050"/>
                <a:ext cx="862012" cy="838200"/>
              </a:xfrm>
              <a:custGeom>
                <a:avLst/>
                <a:gdLst>
                  <a:gd name="T0" fmla="*/ 0 w 768"/>
                  <a:gd name="T1" fmla="*/ 2147483647 h 384"/>
                  <a:gd name="T2" fmla="*/ 2147483647 w 768"/>
                  <a:gd name="T3" fmla="*/ 2147483647 h 384"/>
                  <a:gd name="T4" fmla="*/ 2147483647 w 768"/>
                  <a:gd name="T5" fmla="*/ 0 h 384"/>
                  <a:gd name="T6" fmla="*/ 2147483647 w 768"/>
                  <a:gd name="T7" fmla="*/ 0 h 384"/>
                  <a:gd name="T8" fmla="*/ 0 60000 65536"/>
                  <a:gd name="T9" fmla="*/ 0 60000 65536"/>
                  <a:gd name="T10" fmla="*/ 0 60000 65536"/>
                  <a:gd name="T11" fmla="*/ 0 60000 65536"/>
                  <a:gd name="T12" fmla="*/ 0 w 768"/>
                  <a:gd name="T13" fmla="*/ 0 h 384"/>
                  <a:gd name="T14" fmla="*/ 768 w 768"/>
                  <a:gd name="T15" fmla="*/ 384 h 384"/>
                </a:gdLst>
                <a:ahLst/>
                <a:cxnLst>
                  <a:cxn ang="T8">
                    <a:pos x="T0" y="T1"/>
                  </a:cxn>
                  <a:cxn ang="T9">
                    <a:pos x="T2" y="T3"/>
                  </a:cxn>
                  <a:cxn ang="T10">
                    <a:pos x="T4" y="T5"/>
                  </a:cxn>
                  <a:cxn ang="T11">
                    <a:pos x="T6" y="T7"/>
                  </a:cxn>
                </a:cxnLst>
                <a:rect l="T12" t="T13" r="T14" b="T15"/>
                <a:pathLst>
                  <a:path w="768" h="384">
                    <a:moveTo>
                      <a:pt x="0" y="384"/>
                    </a:moveTo>
                    <a:lnTo>
                      <a:pt x="192" y="384"/>
                    </a:lnTo>
                    <a:lnTo>
                      <a:pt x="576" y="0"/>
                    </a:lnTo>
                    <a:lnTo>
                      <a:pt x="768" y="0"/>
                    </a:lnTo>
                  </a:path>
                </a:pathLst>
              </a:custGeom>
              <a:noFill/>
              <a:ln w="28575">
                <a:solidFill>
                  <a:schemeClr val="hlink"/>
                </a:solidFill>
                <a:round/>
                <a:headEnd/>
                <a:tailEnd/>
              </a:ln>
            </p:spPr>
            <p:txBody>
              <a:bodyPr rot="10800000" wrap="none" lIns="0" tIns="0" rIns="0" bIns="0" anchor="ctr"/>
              <a:lstStyle/>
              <a:p>
                <a:endParaRPr lang="en-US"/>
              </a:p>
            </p:txBody>
          </p:sp>
          <p:sp>
            <p:nvSpPr>
              <p:cNvPr id="23784" name="Line 184"/>
              <p:cNvSpPr>
                <a:spLocks noChangeShapeType="1"/>
              </p:cNvSpPr>
              <p:nvPr/>
            </p:nvSpPr>
            <p:spPr bwMode="auto">
              <a:xfrm>
                <a:off x="5638800" y="1546900"/>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3785" name="Line 185"/>
              <p:cNvSpPr>
                <a:spLocks noChangeShapeType="1"/>
              </p:cNvSpPr>
              <p:nvPr/>
            </p:nvSpPr>
            <p:spPr bwMode="auto">
              <a:xfrm>
                <a:off x="5638800" y="2527975"/>
                <a:ext cx="1066800" cy="0"/>
              </a:xfrm>
              <a:prstGeom prst="line">
                <a:avLst/>
              </a:prstGeom>
              <a:noFill/>
              <a:ln w="25400">
                <a:solidFill>
                  <a:schemeClr val="hlink"/>
                </a:solidFill>
                <a:round/>
                <a:headEnd/>
                <a:tailEnd/>
              </a:ln>
            </p:spPr>
            <p:txBody>
              <a:bodyPr wrap="none" lIns="0" tIns="0" rIns="0" bIns="0" anchor="ctr"/>
              <a:lstStyle/>
              <a:p>
                <a:endParaRPr lang="en-US"/>
              </a:p>
            </p:txBody>
          </p:sp>
          <p:sp>
            <p:nvSpPr>
              <p:cNvPr id="23786" name="Line 186"/>
              <p:cNvSpPr>
                <a:spLocks noChangeShapeType="1"/>
              </p:cNvSpPr>
              <p:nvPr/>
            </p:nvSpPr>
            <p:spPr bwMode="auto">
              <a:xfrm>
                <a:off x="5654675" y="1461175"/>
                <a:ext cx="0" cy="914400"/>
              </a:xfrm>
              <a:prstGeom prst="line">
                <a:avLst/>
              </a:prstGeom>
              <a:noFill/>
              <a:ln w="25400">
                <a:solidFill>
                  <a:schemeClr val="hlink"/>
                </a:solidFill>
                <a:round/>
                <a:headEnd/>
                <a:tailEnd/>
              </a:ln>
            </p:spPr>
            <p:txBody>
              <a:bodyPr wrap="none" lIns="0" tIns="0" rIns="0" bIns="0" anchor="ctr"/>
              <a:lstStyle/>
              <a:p>
                <a:endParaRPr lang="en-US"/>
              </a:p>
            </p:txBody>
          </p:sp>
          <p:sp>
            <p:nvSpPr>
              <p:cNvPr id="23787" name="Line 187"/>
              <p:cNvSpPr>
                <a:spLocks noChangeShapeType="1"/>
              </p:cNvSpPr>
              <p:nvPr/>
            </p:nvSpPr>
            <p:spPr bwMode="auto">
              <a:xfrm>
                <a:off x="6667500" y="1461175"/>
                <a:ext cx="0" cy="914400"/>
              </a:xfrm>
              <a:prstGeom prst="line">
                <a:avLst/>
              </a:prstGeom>
              <a:noFill/>
              <a:ln w="25400">
                <a:solidFill>
                  <a:schemeClr val="hlink"/>
                </a:solidFill>
                <a:round/>
                <a:headEnd/>
                <a:tailEnd/>
              </a:ln>
            </p:spPr>
            <p:txBody>
              <a:bodyPr wrap="none" lIns="0" tIns="0" rIns="0" bIns="0" anchor="ctr"/>
              <a:lstStyle/>
              <a:p>
                <a:endParaRPr lang="en-US"/>
              </a:p>
            </p:txBody>
          </p:sp>
          <p:pic>
            <p:nvPicPr>
              <p:cNvPr id="23788" name="Picture 80" descr="Generic-Router.png"/>
              <p:cNvPicPr>
                <a:picLocks noChangeAspect="1"/>
              </p:cNvPicPr>
              <p:nvPr/>
            </p:nvPicPr>
            <p:blipFill>
              <a:blip r:embed="rId8" cstate="print"/>
              <a:srcRect/>
              <a:stretch>
                <a:fillRect/>
              </a:stretch>
            </p:blipFill>
            <p:spPr bwMode="auto">
              <a:xfrm>
                <a:off x="6487319" y="1396088"/>
                <a:ext cx="360362" cy="360362"/>
              </a:xfrm>
              <a:prstGeom prst="rect">
                <a:avLst/>
              </a:prstGeom>
              <a:noFill/>
              <a:ln w="9525">
                <a:noFill/>
                <a:miter lim="800000"/>
                <a:headEnd/>
                <a:tailEnd/>
              </a:ln>
            </p:spPr>
          </p:pic>
          <p:pic>
            <p:nvPicPr>
              <p:cNvPr id="23789" name="Picture 80" descr="Generic-Router.png"/>
              <p:cNvPicPr>
                <a:picLocks noChangeAspect="1"/>
              </p:cNvPicPr>
              <p:nvPr/>
            </p:nvPicPr>
            <p:blipFill>
              <a:blip r:embed="rId8" cstate="print"/>
              <a:srcRect/>
              <a:stretch>
                <a:fillRect/>
              </a:stretch>
            </p:blipFill>
            <p:spPr bwMode="auto">
              <a:xfrm>
                <a:off x="5475288" y="1395294"/>
                <a:ext cx="360362" cy="360362"/>
              </a:xfrm>
              <a:prstGeom prst="rect">
                <a:avLst/>
              </a:prstGeom>
              <a:noFill/>
              <a:ln w="9525">
                <a:noFill/>
                <a:miter lim="800000"/>
                <a:headEnd/>
                <a:tailEnd/>
              </a:ln>
            </p:spPr>
          </p:pic>
          <p:pic>
            <p:nvPicPr>
              <p:cNvPr id="23790" name="Picture 67" descr="L2-L3-Switch.png"/>
              <p:cNvPicPr preferRelativeResize="0">
                <a:picLocks noChangeAspect="1"/>
              </p:cNvPicPr>
              <p:nvPr/>
            </p:nvPicPr>
            <p:blipFill>
              <a:blip r:embed="rId9" cstate="print"/>
              <a:srcRect/>
              <a:stretch>
                <a:fillRect/>
              </a:stretch>
            </p:blipFill>
            <p:spPr bwMode="auto">
              <a:xfrm>
                <a:off x="6492875" y="2323188"/>
                <a:ext cx="347662" cy="347662"/>
              </a:xfrm>
              <a:prstGeom prst="rect">
                <a:avLst/>
              </a:prstGeom>
              <a:noFill/>
              <a:ln w="19050">
                <a:noFill/>
                <a:miter lim="800000"/>
                <a:headEnd/>
                <a:tailEnd/>
              </a:ln>
            </p:spPr>
          </p:pic>
          <p:pic>
            <p:nvPicPr>
              <p:cNvPr id="23791" name="Picture 67" descr="L2-L3-Switch.png"/>
              <p:cNvPicPr preferRelativeResize="0">
                <a:picLocks noChangeAspect="1"/>
              </p:cNvPicPr>
              <p:nvPr/>
            </p:nvPicPr>
            <p:blipFill>
              <a:blip r:embed="rId9" cstate="print"/>
              <a:srcRect/>
              <a:stretch>
                <a:fillRect/>
              </a:stretch>
            </p:blipFill>
            <p:spPr bwMode="auto">
              <a:xfrm>
                <a:off x="5480844" y="2323188"/>
                <a:ext cx="347662" cy="347662"/>
              </a:xfrm>
              <a:prstGeom prst="rect">
                <a:avLst/>
              </a:prstGeom>
              <a:noFill/>
              <a:ln w="19050">
                <a:noFill/>
                <a:miter lim="800000"/>
                <a:headEnd/>
                <a:tailEnd/>
              </a:ln>
            </p:spPr>
          </p:pic>
          <p:sp>
            <p:nvSpPr>
              <p:cNvPr id="23792" name="Freeform 250"/>
              <p:cNvSpPr>
                <a:spLocks/>
              </p:cNvSpPr>
              <p:nvPr/>
            </p:nvSpPr>
            <p:spPr bwMode="auto">
              <a:xfrm>
                <a:off x="4572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93" name="Freeform 250"/>
              <p:cNvSpPr>
                <a:spLocks/>
              </p:cNvSpPr>
              <p:nvPr/>
            </p:nvSpPr>
            <p:spPr bwMode="auto">
              <a:xfrm>
                <a:off x="7620000" y="4375825"/>
                <a:ext cx="304800" cy="1114425"/>
              </a:xfrm>
              <a:custGeom>
                <a:avLst/>
                <a:gdLst>
                  <a:gd name="T0" fmla="*/ 2147483647 w 288"/>
                  <a:gd name="T1" fmla="*/ 2147483647 h 569"/>
                  <a:gd name="T2" fmla="*/ 2147483647 w 288"/>
                  <a:gd name="T3" fmla="*/ 2147483647 h 569"/>
                  <a:gd name="T4" fmla="*/ 0 w 288"/>
                  <a:gd name="T5" fmla="*/ 2147483647 h 569"/>
                  <a:gd name="T6" fmla="*/ 0 w 288"/>
                  <a:gd name="T7" fmla="*/ 0 h 569"/>
                  <a:gd name="T8" fmla="*/ 0 60000 65536"/>
                  <a:gd name="T9" fmla="*/ 0 60000 65536"/>
                  <a:gd name="T10" fmla="*/ 0 60000 65536"/>
                  <a:gd name="T11" fmla="*/ 0 60000 65536"/>
                  <a:gd name="T12" fmla="*/ 0 w 288"/>
                  <a:gd name="T13" fmla="*/ 0 h 569"/>
                  <a:gd name="T14" fmla="*/ 288 w 288"/>
                  <a:gd name="T15" fmla="*/ 569 h 569"/>
                </a:gdLst>
                <a:ahLst/>
                <a:cxnLst>
                  <a:cxn ang="T8">
                    <a:pos x="T0" y="T1"/>
                  </a:cxn>
                  <a:cxn ang="T9">
                    <a:pos x="T2" y="T3"/>
                  </a:cxn>
                  <a:cxn ang="T10">
                    <a:pos x="T4" y="T5"/>
                  </a:cxn>
                  <a:cxn ang="T11">
                    <a:pos x="T6" y="T7"/>
                  </a:cxn>
                </a:cxnLst>
                <a:rect l="T12" t="T13" r="T14" b="T15"/>
                <a:pathLst>
                  <a:path w="288" h="569">
                    <a:moveTo>
                      <a:pt x="288" y="569"/>
                    </a:moveTo>
                    <a:lnTo>
                      <a:pt x="288" y="432"/>
                    </a:lnTo>
                    <a:lnTo>
                      <a:pt x="0" y="432"/>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94" name="Freeform 471"/>
              <p:cNvSpPr>
                <a:spLocks/>
              </p:cNvSpPr>
              <p:nvPr/>
            </p:nvSpPr>
            <p:spPr bwMode="auto">
              <a:xfrm>
                <a:off x="5562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sp>
            <p:nvSpPr>
              <p:cNvPr id="23795" name="Freeform 472"/>
              <p:cNvSpPr>
                <a:spLocks/>
              </p:cNvSpPr>
              <p:nvPr/>
            </p:nvSpPr>
            <p:spPr bwMode="auto">
              <a:xfrm>
                <a:off x="8610600" y="4347250"/>
                <a:ext cx="152400" cy="990600"/>
              </a:xfrm>
              <a:custGeom>
                <a:avLst/>
                <a:gdLst>
                  <a:gd name="T0" fmla="*/ 2147483647 w 144"/>
                  <a:gd name="T1" fmla="*/ 2147483647 h 624"/>
                  <a:gd name="T2" fmla="*/ 2147483647 w 144"/>
                  <a:gd name="T3" fmla="*/ 2147483647 h 624"/>
                  <a:gd name="T4" fmla="*/ 0 w 144"/>
                  <a:gd name="T5" fmla="*/ 2147483647 h 624"/>
                  <a:gd name="T6" fmla="*/ 0 w 144"/>
                  <a:gd name="T7" fmla="*/ 0 h 624"/>
                  <a:gd name="T8" fmla="*/ 0 60000 65536"/>
                  <a:gd name="T9" fmla="*/ 0 60000 65536"/>
                  <a:gd name="T10" fmla="*/ 0 60000 65536"/>
                  <a:gd name="T11" fmla="*/ 0 60000 65536"/>
                  <a:gd name="T12" fmla="*/ 0 w 144"/>
                  <a:gd name="T13" fmla="*/ 0 h 624"/>
                  <a:gd name="T14" fmla="*/ 144 w 144"/>
                  <a:gd name="T15" fmla="*/ 624 h 624"/>
                </a:gdLst>
                <a:ahLst/>
                <a:cxnLst>
                  <a:cxn ang="T8">
                    <a:pos x="T0" y="T1"/>
                  </a:cxn>
                  <a:cxn ang="T9">
                    <a:pos x="T2" y="T3"/>
                  </a:cxn>
                  <a:cxn ang="T10">
                    <a:pos x="T4" y="T5"/>
                  </a:cxn>
                  <a:cxn ang="T11">
                    <a:pos x="T6" y="T7"/>
                  </a:cxn>
                </a:cxnLst>
                <a:rect l="T12" t="T13" r="T14" b="T15"/>
                <a:pathLst>
                  <a:path w="144" h="624">
                    <a:moveTo>
                      <a:pt x="144" y="624"/>
                    </a:moveTo>
                    <a:lnTo>
                      <a:pt x="144" y="144"/>
                    </a:lnTo>
                    <a:lnTo>
                      <a:pt x="0" y="144"/>
                    </a:lnTo>
                    <a:lnTo>
                      <a:pt x="0" y="0"/>
                    </a:lnTo>
                  </a:path>
                </a:pathLst>
              </a:custGeom>
              <a:noFill/>
              <a:ln w="25400">
                <a:solidFill>
                  <a:schemeClr val="hlink"/>
                </a:solidFill>
                <a:round/>
                <a:headEnd/>
                <a:tailEnd/>
              </a:ln>
            </p:spPr>
            <p:txBody>
              <a:bodyPr wrap="none" lIns="0" tIns="0" rIns="0" bIns="0" anchor="ctr"/>
              <a:lstStyle/>
              <a:p>
                <a:endParaRPr lang="en-US"/>
              </a:p>
            </p:txBody>
          </p:sp>
          <p:grpSp>
            <p:nvGrpSpPr>
              <p:cNvPr id="23796" name="Group 389"/>
              <p:cNvGrpSpPr>
                <a:grpSpLocks/>
              </p:cNvGrpSpPr>
              <p:nvPr/>
            </p:nvGrpSpPr>
            <p:grpSpPr bwMode="auto">
              <a:xfrm>
                <a:off x="4267203" y="4053555"/>
                <a:ext cx="574676" cy="579436"/>
                <a:chOff x="2757" y="2791"/>
                <a:chExt cx="362" cy="365"/>
              </a:xfrm>
            </p:grpSpPr>
            <p:pic>
              <p:nvPicPr>
                <p:cNvPr id="23816" name="Picture 67" descr="L2-L3-Switch.png"/>
                <p:cNvPicPr preferRelativeResize="0">
                  <a:picLocks noChangeAspect="1"/>
                </p:cNvPicPr>
                <p:nvPr/>
              </p:nvPicPr>
              <p:blipFill>
                <a:blip r:embed="rId9" cstate="print"/>
                <a:srcRect/>
                <a:stretch>
                  <a:fillRect/>
                </a:stretch>
              </p:blipFill>
              <p:spPr bwMode="auto">
                <a:xfrm>
                  <a:off x="2757" y="2791"/>
                  <a:ext cx="219" cy="219"/>
                </a:xfrm>
                <a:prstGeom prst="rect">
                  <a:avLst/>
                </a:prstGeom>
                <a:noFill/>
                <a:ln w="19050">
                  <a:noFill/>
                  <a:miter lim="800000"/>
                  <a:headEnd/>
                  <a:tailEnd/>
                </a:ln>
              </p:spPr>
            </p:pic>
            <p:pic>
              <p:nvPicPr>
                <p:cNvPr id="23817" name="Picture 89" descr="Generic-Product-1.png"/>
                <p:cNvPicPr>
                  <a:picLocks noChangeAspect="1"/>
                </p:cNvPicPr>
                <p:nvPr/>
              </p:nvPicPr>
              <p:blipFill>
                <a:blip r:embed="rId10" cstate="print"/>
                <a:srcRect/>
                <a:stretch>
                  <a:fillRect/>
                </a:stretch>
              </p:blipFill>
              <p:spPr bwMode="auto">
                <a:xfrm>
                  <a:off x="2929" y="2961"/>
                  <a:ext cx="190" cy="60"/>
                </a:xfrm>
                <a:prstGeom prst="rect">
                  <a:avLst/>
                </a:prstGeom>
                <a:noFill/>
                <a:ln w="9525">
                  <a:noFill/>
                  <a:miter lim="800000"/>
                  <a:headEnd/>
                  <a:tailEnd/>
                </a:ln>
              </p:spPr>
            </p:pic>
            <p:pic>
              <p:nvPicPr>
                <p:cNvPr id="23818" name="Picture 89" descr="Generic-Product-1.png"/>
                <p:cNvPicPr>
                  <a:picLocks noChangeAspect="1"/>
                </p:cNvPicPr>
                <p:nvPr/>
              </p:nvPicPr>
              <p:blipFill>
                <a:blip r:embed="rId10" cstate="print"/>
                <a:srcRect/>
                <a:stretch>
                  <a:fillRect/>
                </a:stretch>
              </p:blipFill>
              <p:spPr bwMode="auto">
                <a:xfrm>
                  <a:off x="2929" y="3029"/>
                  <a:ext cx="190" cy="60"/>
                </a:xfrm>
                <a:prstGeom prst="rect">
                  <a:avLst/>
                </a:prstGeom>
                <a:noFill/>
                <a:ln w="9525">
                  <a:noFill/>
                  <a:miter lim="800000"/>
                  <a:headEnd/>
                  <a:tailEnd/>
                </a:ln>
              </p:spPr>
            </p:pic>
            <p:pic>
              <p:nvPicPr>
                <p:cNvPr id="23819" name="Picture 89" descr="Generic-Product-1.png"/>
                <p:cNvPicPr>
                  <a:picLocks noChangeAspect="1"/>
                </p:cNvPicPr>
                <p:nvPr/>
              </p:nvPicPr>
              <p:blipFill>
                <a:blip r:embed="rId10" cstate="print"/>
                <a:srcRect/>
                <a:stretch>
                  <a:fillRect/>
                </a:stretch>
              </p:blipFill>
              <p:spPr bwMode="auto">
                <a:xfrm>
                  <a:off x="2929" y="3096"/>
                  <a:ext cx="190" cy="60"/>
                </a:xfrm>
                <a:prstGeom prst="rect">
                  <a:avLst/>
                </a:prstGeom>
                <a:noFill/>
                <a:ln w="9525">
                  <a:noFill/>
                  <a:miter lim="800000"/>
                  <a:headEnd/>
                  <a:tailEnd/>
                </a:ln>
              </p:spPr>
            </p:pic>
          </p:grpSp>
          <p:grpSp>
            <p:nvGrpSpPr>
              <p:cNvPr id="23797" name="Group 404"/>
              <p:cNvGrpSpPr>
                <a:grpSpLocks/>
              </p:cNvGrpSpPr>
              <p:nvPr/>
            </p:nvGrpSpPr>
            <p:grpSpPr bwMode="auto">
              <a:xfrm>
                <a:off x="5257803" y="4053555"/>
                <a:ext cx="574676" cy="579436"/>
                <a:chOff x="2757" y="2791"/>
                <a:chExt cx="362" cy="365"/>
              </a:xfrm>
            </p:grpSpPr>
            <p:pic>
              <p:nvPicPr>
                <p:cNvPr id="23812" name="Picture 67" descr="L2-L3-Switch.png"/>
                <p:cNvPicPr preferRelativeResize="0">
                  <a:picLocks noChangeAspect="1"/>
                </p:cNvPicPr>
                <p:nvPr/>
              </p:nvPicPr>
              <p:blipFill>
                <a:blip r:embed="rId9" cstate="print"/>
                <a:srcRect/>
                <a:stretch>
                  <a:fillRect/>
                </a:stretch>
              </p:blipFill>
              <p:spPr bwMode="auto">
                <a:xfrm>
                  <a:off x="2757" y="2791"/>
                  <a:ext cx="219" cy="219"/>
                </a:xfrm>
                <a:prstGeom prst="rect">
                  <a:avLst/>
                </a:prstGeom>
                <a:noFill/>
                <a:ln w="19050">
                  <a:noFill/>
                  <a:miter lim="800000"/>
                  <a:headEnd/>
                  <a:tailEnd/>
                </a:ln>
              </p:spPr>
            </p:pic>
            <p:pic>
              <p:nvPicPr>
                <p:cNvPr id="23813" name="Picture 89" descr="Generic-Product-1.png"/>
                <p:cNvPicPr>
                  <a:picLocks noChangeAspect="1"/>
                </p:cNvPicPr>
                <p:nvPr/>
              </p:nvPicPr>
              <p:blipFill>
                <a:blip r:embed="rId10" cstate="print"/>
                <a:srcRect/>
                <a:stretch>
                  <a:fillRect/>
                </a:stretch>
              </p:blipFill>
              <p:spPr bwMode="auto">
                <a:xfrm>
                  <a:off x="2929" y="2961"/>
                  <a:ext cx="190" cy="60"/>
                </a:xfrm>
                <a:prstGeom prst="rect">
                  <a:avLst/>
                </a:prstGeom>
                <a:noFill/>
                <a:ln w="9525">
                  <a:noFill/>
                  <a:miter lim="800000"/>
                  <a:headEnd/>
                  <a:tailEnd/>
                </a:ln>
              </p:spPr>
            </p:pic>
            <p:pic>
              <p:nvPicPr>
                <p:cNvPr id="23814" name="Picture 89" descr="Generic-Product-1.png"/>
                <p:cNvPicPr>
                  <a:picLocks noChangeAspect="1"/>
                </p:cNvPicPr>
                <p:nvPr/>
              </p:nvPicPr>
              <p:blipFill>
                <a:blip r:embed="rId10" cstate="print"/>
                <a:srcRect/>
                <a:stretch>
                  <a:fillRect/>
                </a:stretch>
              </p:blipFill>
              <p:spPr bwMode="auto">
                <a:xfrm>
                  <a:off x="2929" y="3029"/>
                  <a:ext cx="190" cy="60"/>
                </a:xfrm>
                <a:prstGeom prst="rect">
                  <a:avLst/>
                </a:prstGeom>
                <a:noFill/>
                <a:ln w="9525">
                  <a:noFill/>
                  <a:miter lim="800000"/>
                  <a:headEnd/>
                  <a:tailEnd/>
                </a:ln>
              </p:spPr>
            </p:pic>
            <p:pic>
              <p:nvPicPr>
                <p:cNvPr id="23815" name="Picture 89" descr="Generic-Product-1.png"/>
                <p:cNvPicPr>
                  <a:picLocks noChangeAspect="1"/>
                </p:cNvPicPr>
                <p:nvPr/>
              </p:nvPicPr>
              <p:blipFill>
                <a:blip r:embed="rId10" cstate="print"/>
                <a:srcRect/>
                <a:stretch>
                  <a:fillRect/>
                </a:stretch>
              </p:blipFill>
              <p:spPr bwMode="auto">
                <a:xfrm>
                  <a:off x="2929" y="3096"/>
                  <a:ext cx="190" cy="60"/>
                </a:xfrm>
                <a:prstGeom prst="rect">
                  <a:avLst/>
                </a:prstGeom>
                <a:noFill/>
                <a:ln w="9525">
                  <a:noFill/>
                  <a:miter lim="800000"/>
                  <a:headEnd/>
                  <a:tailEnd/>
                </a:ln>
              </p:spPr>
            </p:pic>
          </p:grpSp>
          <p:grpSp>
            <p:nvGrpSpPr>
              <p:cNvPr id="23798" name="Group 389"/>
              <p:cNvGrpSpPr>
                <a:grpSpLocks/>
              </p:cNvGrpSpPr>
              <p:nvPr/>
            </p:nvGrpSpPr>
            <p:grpSpPr bwMode="auto">
              <a:xfrm>
                <a:off x="7315203" y="4053555"/>
                <a:ext cx="574676" cy="579436"/>
                <a:chOff x="2757" y="2791"/>
                <a:chExt cx="362" cy="365"/>
              </a:xfrm>
            </p:grpSpPr>
            <p:pic>
              <p:nvPicPr>
                <p:cNvPr id="23808" name="Picture 67" descr="L2-L3-Switch.png"/>
                <p:cNvPicPr preferRelativeResize="0">
                  <a:picLocks noChangeAspect="1"/>
                </p:cNvPicPr>
                <p:nvPr/>
              </p:nvPicPr>
              <p:blipFill>
                <a:blip r:embed="rId9" cstate="print"/>
                <a:srcRect/>
                <a:stretch>
                  <a:fillRect/>
                </a:stretch>
              </p:blipFill>
              <p:spPr bwMode="auto">
                <a:xfrm>
                  <a:off x="2757" y="2791"/>
                  <a:ext cx="219" cy="219"/>
                </a:xfrm>
                <a:prstGeom prst="rect">
                  <a:avLst/>
                </a:prstGeom>
                <a:noFill/>
                <a:ln w="19050">
                  <a:noFill/>
                  <a:miter lim="800000"/>
                  <a:headEnd/>
                  <a:tailEnd/>
                </a:ln>
              </p:spPr>
            </p:pic>
            <p:pic>
              <p:nvPicPr>
                <p:cNvPr id="23809" name="Picture 89" descr="Generic-Product-1.png"/>
                <p:cNvPicPr>
                  <a:picLocks noChangeAspect="1"/>
                </p:cNvPicPr>
                <p:nvPr/>
              </p:nvPicPr>
              <p:blipFill>
                <a:blip r:embed="rId10" cstate="print"/>
                <a:srcRect/>
                <a:stretch>
                  <a:fillRect/>
                </a:stretch>
              </p:blipFill>
              <p:spPr bwMode="auto">
                <a:xfrm>
                  <a:off x="2929" y="2961"/>
                  <a:ext cx="190" cy="60"/>
                </a:xfrm>
                <a:prstGeom prst="rect">
                  <a:avLst/>
                </a:prstGeom>
                <a:noFill/>
                <a:ln w="9525">
                  <a:noFill/>
                  <a:miter lim="800000"/>
                  <a:headEnd/>
                  <a:tailEnd/>
                </a:ln>
              </p:spPr>
            </p:pic>
            <p:pic>
              <p:nvPicPr>
                <p:cNvPr id="23810" name="Picture 89" descr="Generic-Product-1.png"/>
                <p:cNvPicPr>
                  <a:picLocks noChangeAspect="1"/>
                </p:cNvPicPr>
                <p:nvPr/>
              </p:nvPicPr>
              <p:blipFill>
                <a:blip r:embed="rId10" cstate="print"/>
                <a:srcRect/>
                <a:stretch>
                  <a:fillRect/>
                </a:stretch>
              </p:blipFill>
              <p:spPr bwMode="auto">
                <a:xfrm>
                  <a:off x="2929" y="3029"/>
                  <a:ext cx="190" cy="60"/>
                </a:xfrm>
                <a:prstGeom prst="rect">
                  <a:avLst/>
                </a:prstGeom>
                <a:noFill/>
                <a:ln w="9525">
                  <a:noFill/>
                  <a:miter lim="800000"/>
                  <a:headEnd/>
                  <a:tailEnd/>
                </a:ln>
              </p:spPr>
            </p:pic>
            <p:pic>
              <p:nvPicPr>
                <p:cNvPr id="23811" name="Picture 89" descr="Generic-Product-1.png"/>
                <p:cNvPicPr>
                  <a:picLocks noChangeAspect="1"/>
                </p:cNvPicPr>
                <p:nvPr/>
              </p:nvPicPr>
              <p:blipFill>
                <a:blip r:embed="rId10" cstate="print"/>
                <a:srcRect/>
                <a:stretch>
                  <a:fillRect/>
                </a:stretch>
              </p:blipFill>
              <p:spPr bwMode="auto">
                <a:xfrm>
                  <a:off x="2929" y="3096"/>
                  <a:ext cx="190" cy="60"/>
                </a:xfrm>
                <a:prstGeom prst="rect">
                  <a:avLst/>
                </a:prstGeom>
                <a:noFill/>
                <a:ln w="9525">
                  <a:noFill/>
                  <a:miter lim="800000"/>
                  <a:headEnd/>
                  <a:tailEnd/>
                </a:ln>
              </p:spPr>
            </p:pic>
          </p:grpSp>
          <p:grpSp>
            <p:nvGrpSpPr>
              <p:cNvPr id="23799" name="Group 404"/>
              <p:cNvGrpSpPr>
                <a:grpSpLocks/>
              </p:cNvGrpSpPr>
              <p:nvPr/>
            </p:nvGrpSpPr>
            <p:grpSpPr bwMode="auto">
              <a:xfrm>
                <a:off x="8305803" y="4053555"/>
                <a:ext cx="574676" cy="579436"/>
                <a:chOff x="2757" y="2791"/>
                <a:chExt cx="362" cy="365"/>
              </a:xfrm>
            </p:grpSpPr>
            <p:pic>
              <p:nvPicPr>
                <p:cNvPr id="23804" name="Picture 67" descr="L2-L3-Switch.png"/>
                <p:cNvPicPr preferRelativeResize="0">
                  <a:picLocks noChangeAspect="1"/>
                </p:cNvPicPr>
                <p:nvPr/>
              </p:nvPicPr>
              <p:blipFill>
                <a:blip r:embed="rId9" cstate="print"/>
                <a:srcRect/>
                <a:stretch>
                  <a:fillRect/>
                </a:stretch>
              </p:blipFill>
              <p:spPr bwMode="auto">
                <a:xfrm>
                  <a:off x="2757" y="2791"/>
                  <a:ext cx="219" cy="219"/>
                </a:xfrm>
                <a:prstGeom prst="rect">
                  <a:avLst/>
                </a:prstGeom>
                <a:noFill/>
                <a:ln w="19050">
                  <a:noFill/>
                  <a:miter lim="800000"/>
                  <a:headEnd/>
                  <a:tailEnd/>
                </a:ln>
              </p:spPr>
            </p:pic>
            <p:pic>
              <p:nvPicPr>
                <p:cNvPr id="23805" name="Picture 89" descr="Generic-Product-1.png"/>
                <p:cNvPicPr>
                  <a:picLocks noChangeAspect="1"/>
                </p:cNvPicPr>
                <p:nvPr/>
              </p:nvPicPr>
              <p:blipFill>
                <a:blip r:embed="rId10" cstate="print"/>
                <a:srcRect/>
                <a:stretch>
                  <a:fillRect/>
                </a:stretch>
              </p:blipFill>
              <p:spPr bwMode="auto">
                <a:xfrm>
                  <a:off x="2929" y="2961"/>
                  <a:ext cx="190" cy="60"/>
                </a:xfrm>
                <a:prstGeom prst="rect">
                  <a:avLst/>
                </a:prstGeom>
                <a:noFill/>
                <a:ln w="9525">
                  <a:noFill/>
                  <a:miter lim="800000"/>
                  <a:headEnd/>
                  <a:tailEnd/>
                </a:ln>
              </p:spPr>
            </p:pic>
            <p:pic>
              <p:nvPicPr>
                <p:cNvPr id="23806" name="Picture 89" descr="Generic-Product-1.png"/>
                <p:cNvPicPr>
                  <a:picLocks noChangeAspect="1"/>
                </p:cNvPicPr>
                <p:nvPr/>
              </p:nvPicPr>
              <p:blipFill>
                <a:blip r:embed="rId10" cstate="print"/>
                <a:srcRect/>
                <a:stretch>
                  <a:fillRect/>
                </a:stretch>
              </p:blipFill>
              <p:spPr bwMode="auto">
                <a:xfrm>
                  <a:off x="2929" y="3029"/>
                  <a:ext cx="190" cy="60"/>
                </a:xfrm>
                <a:prstGeom prst="rect">
                  <a:avLst/>
                </a:prstGeom>
                <a:noFill/>
                <a:ln w="9525">
                  <a:noFill/>
                  <a:miter lim="800000"/>
                  <a:headEnd/>
                  <a:tailEnd/>
                </a:ln>
              </p:spPr>
            </p:pic>
            <p:pic>
              <p:nvPicPr>
                <p:cNvPr id="23807" name="Picture 89" descr="Generic-Product-1.png"/>
                <p:cNvPicPr>
                  <a:picLocks noChangeAspect="1"/>
                </p:cNvPicPr>
                <p:nvPr/>
              </p:nvPicPr>
              <p:blipFill>
                <a:blip r:embed="rId10" cstate="print"/>
                <a:srcRect/>
                <a:stretch>
                  <a:fillRect/>
                </a:stretch>
              </p:blipFill>
              <p:spPr bwMode="auto">
                <a:xfrm>
                  <a:off x="2929" y="3096"/>
                  <a:ext cx="190" cy="60"/>
                </a:xfrm>
                <a:prstGeom prst="rect">
                  <a:avLst/>
                </a:prstGeom>
                <a:noFill/>
                <a:ln w="9525">
                  <a:noFill/>
                  <a:miter lim="800000"/>
                  <a:headEnd/>
                  <a:tailEnd/>
                </a:ln>
              </p:spPr>
            </p:pic>
          </p:grpSp>
          <p:pic>
            <p:nvPicPr>
              <p:cNvPr id="23800" name="Picture 65" descr="L2-or-L3 Switch.png"/>
              <p:cNvPicPr preferRelativeResize="0">
                <a:picLocks noChangeAspect="1"/>
              </p:cNvPicPr>
              <p:nvPr/>
            </p:nvPicPr>
            <p:blipFill>
              <a:blip r:embed="rId7" cstate="print"/>
              <a:srcRect/>
              <a:stretch>
                <a:fillRect/>
              </a:stretch>
            </p:blipFill>
            <p:spPr bwMode="auto">
              <a:xfrm>
                <a:off x="4745037" y="5275938"/>
                <a:ext cx="307975" cy="307975"/>
              </a:xfrm>
              <a:prstGeom prst="rect">
                <a:avLst/>
              </a:prstGeom>
              <a:noFill/>
              <a:ln w="9525">
                <a:noFill/>
                <a:miter lim="800000"/>
                <a:headEnd/>
                <a:tailEnd/>
              </a:ln>
            </p:spPr>
          </p:pic>
          <p:pic>
            <p:nvPicPr>
              <p:cNvPr id="23801" name="Picture 65" descr="L2-or-L3 Switch.png"/>
              <p:cNvPicPr preferRelativeResize="0">
                <a:picLocks noChangeAspect="1"/>
              </p:cNvPicPr>
              <p:nvPr/>
            </p:nvPicPr>
            <p:blipFill>
              <a:blip r:embed="rId7" cstate="print"/>
              <a:srcRect/>
              <a:stretch>
                <a:fillRect/>
              </a:stretch>
            </p:blipFill>
            <p:spPr bwMode="auto">
              <a:xfrm>
                <a:off x="5507037" y="5275938"/>
                <a:ext cx="307975" cy="307975"/>
              </a:xfrm>
              <a:prstGeom prst="rect">
                <a:avLst/>
              </a:prstGeom>
              <a:noFill/>
              <a:ln w="9525">
                <a:noFill/>
                <a:miter lim="800000"/>
                <a:headEnd/>
                <a:tailEnd/>
              </a:ln>
            </p:spPr>
          </p:pic>
          <p:pic>
            <p:nvPicPr>
              <p:cNvPr id="23802" name="Picture 65" descr="L2-or-L3 Switch.png"/>
              <p:cNvPicPr preferRelativeResize="0">
                <a:picLocks noChangeAspect="1"/>
              </p:cNvPicPr>
              <p:nvPr/>
            </p:nvPicPr>
            <p:blipFill>
              <a:blip r:embed="rId7" cstate="print"/>
              <a:srcRect/>
              <a:stretch>
                <a:fillRect/>
              </a:stretch>
            </p:blipFill>
            <p:spPr bwMode="auto">
              <a:xfrm>
                <a:off x="7793037" y="5275938"/>
                <a:ext cx="307975" cy="307975"/>
              </a:xfrm>
              <a:prstGeom prst="rect">
                <a:avLst/>
              </a:prstGeom>
              <a:noFill/>
              <a:ln w="9525">
                <a:noFill/>
                <a:miter lim="800000"/>
                <a:headEnd/>
                <a:tailEnd/>
              </a:ln>
            </p:spPr>
          </p:pic>
          <p:pic>
            <p:nvPicPr>
              <p:cNvPr id="23803" name="Picture 65" descr="L2-or-L3 Switch.png"/>
              <p:cNvPicPr preferRelativeResize="0">
                <a:picLocks noChangeAspect="1"/>
              </p:cNvPicPr>
              <p:nvPr/>
            </p:nvPicPr>
            <p:blipFill>
              <a:blip r:embed="rId7" cstate="print"/>
              <a:srcRect/>
              <a:stretch>
                <a:fillRect/>
              </a:stretch>
            </p:blipFill>
            <p:spPr bwMode="auto">
              <a:xfrm>
                <a:off x="8555037" y="5275938"/>
                <a:ext cx="307975" cy="307975"/>
              </a:xfrm>
              <a:prstGeom prst="rect">
                <a:avLst/>
              </a:prstGeom>
              <a:noFill/>
              <a:ln w="9525">
                <a:noFill/>
                <a:miter lim="800000"/>
                <a:headEnd/>
                <a:tailEnd/>
              </a:ln>
            </p:spPr>
          </p:pic>
        </p:grpSp>
        <p:sp>
          <p:nvSpPr>
            <p:cNvPr id="23739" name="Rectangle 241"/>
            <p:cNvSpPr>
              <a:spLocks noChangeArrowheads="1"/>
            </p:cNvSpPr>
            <p:nvPr/>
          </p:nvSpPr>
          <p:spPr bwMode="invGray">
            <a:xfrm>
              <a:off x="228600" y="2590800"/>
              <a:ext cx="4038600" cy="3352800"/>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grpSp>
      <p:grpSp>
        <p:nvGrpSpPr>
          <p:cNvPr id="23555" name="Group 585"/>
          <p:cNvGrpSpPr>
            <a:grpSpLocks/>
          </p:cNvGrpSpPr>
          <p:nvPr/>
        </p:nvGrpSpPr>
        <p:grpSpPr bwMode="auto">
          <a:xfrm>
            <a:off x="4560888" y="2819400"/>
            <a:ext cx="4343400" cy="3346450"/>
            <a:chOff x="4561645" y="2131520"/>
            <a:chExt cx="4343400" cy="3806217"/>
          </a:xfrm>
        </p:grpSpPr>
        <p:sp>
          <p:nvSpPr>
            <p:cNvPr id="23564" name="Rectangle 5"/>
            <p:cNvSpPr>
              <a:spLocks noChangeArrowheads="1"/>
            </p:cNvSpPr>
            <p:nvPr/>
          </p:nvSpPr>
          <p:spPr bwMode="invGray">
            <a:xfrm>
              <a:off x="4593723" y="2823560"/>
              <a:ext cx="4311322" cy="2018448"/>
            </a:xfrm>
            <a:prstGeom prst="roundRect">
              <a:avLst>
                <a:gd name="adj" fmla="val 0"/>
              </a:avLst>
            </a:prstGeom>
            <a:solidFill>
              <a:srgbClr val="5D87A1">
                <a:alpha val="39999"/>
              </a:srgbClr>
            </a:solidFill>
            <a:ln w="28575" algn="ctr">
              <a:noFill/>
              <a:round/>
              <a:headEnd/>
              <a:tailEnd/>
            </a:ln>
          </p:spPr>
          <p:txBody>
            <a:bodyPr/>
            <a:lstStyle/>
            <a:p>
              <a:pPr>
                <a:lnSpc>
                  <a:spcPct val="90000"/>
                </a:lnSpc>
              </a:pPr>
              <a:endParaRPr lang="en-US" sz="1600">
                <a:solidFill>
                  <a:srgbClr val="333333"/>
                </a:solidFill>
              </a:endParaRPr>
            </a:p>
          </p:txBody>
        </p:sp>
        <p:pic>
          <p:nvPicPr>
            <p:cNvPr id="23565" name="Rectangle 7"/>
            <p:cNvPicPr>
              <a:picLocks noChangeArrowheads="1"/>
            </p:cNvPicPr>
            <p:nvPr/>
          </p:nvPicPr>
          <p:blipFill>
            <a:blip r:embed="rId11" cstate="print"/>
            <a:srcRect l="3659" t="4333" r="3659"/>
            <a:stretch>
              <a:fillRect/>
            </a:stretch>
          </p:blipFill>
          <p:spPr bwMode="blackWhite">
            <a:xfrm>
              <a:off x="5933245" y="3346937"/>
              <a:ext cx="1828800" cy="1066800"/>
            </a:xfrm>
            <a:prstGeom prst="rect">
              <a:avLst/>
            </a:prstGeom>
            <a:noFill/>
            <a:ln w="9525">
              <a:noFill/>
              <a:miter lim="800000"/>
              <a:headEnd/>
              <a:tailEnd/>
            </a:ln>
          </p:spPr>
        </p:pic>
        <p:sp>
          <p:nvSpPr>
            <p:cNvPr id="23566" name="Rectangle 2"/>
            <p:cNvSpPr>
              <a:spLocks noChangeArrowheads="1"/>
            </p:cNvSpPr>
            <p:nvPr/>
          </p:nvSpPr>
          <p:spPr bwMode="invGray">
            <a:xfrm>
              <a:off x="4593723" y="4899678"/>
              <a:ext cx="4311322" cy="1038059"/>
            </a:xfrm>
            <a:prstGeom prst="roundRect">
              <a:avLst>
                <a:gd name="adj" fmla="val 0"/>
              </a:avLst>
            </a:prstGeom>
            <a:solidFill>
              <a:srgbClr val="5D87A1">
                <a:alpha val="50195"/>
              </a:srgbClr>
            </a:solidFill>
            <a:ln w="28575" algn="ctr">
              <a:noFill/>
              <a:round/>
              <a:headEnd/>
              <a:tailEnd/>
            </a:ln>
          </p:spPr>
          <p:txBody>
            <a:bodyPr/>
            <a:lstStyle/>
            <a:p>
              <a:pPr>
                <a:lnSpc>
                  <a:spcPct val="90000"/>
                </a:lnSpc>
              </a:pPr>
              <a:endParaRPr lang="en-US" sz="1600">
                <a:solidFill>
                  <a:srgbClr val="333333"/>
                </a:solidFill>
              </a:endParaRPr>
            </a:p>
          </p:txBody>
        </p:sp>
        <p:pic>
          <p:nvPicPr>
            <p:cNvPr id="23567" name="Rectangle 7"/>
            <p:cNvPicPr>
              <a:picLocks noChangeArrowheads="1"/>
            </p:cNvPicPr>
            <p:nvPr/>
          </p:nvPicPr>
          <p:blipFill>
            <a:blip r:embed="rId11" cstate="print"/>
            <a:srcRect l="3659" t="4333" r="3659"/>
            <a:stretch>
              <a:fillRect/>
            </a:stretch>
          </p:blipFill>
          <p:spPr bwMode="blackWhite">
            <a:xfrm>
              <a:off x="6830649" y="5238489"/>
              <a:ext cx="2074396" cy="242694"/>
            </a:xfrm>
            <a:prstGeom prst="rect">
              <a:avLst/>
            </a:prstGeom>
            <a:noFill/>
            <a:ln w="9525">
              <a:noFill/>
              <a:miter lim="800000"/>
              <a:headEnd/>
              <a:tailEnd/>
            </a:ln>
          </p:spPr>
        </p:pic>
        <p:pic>
          <p:nvPicPr>
            <p:cNvPr id="23568" name="Rectangle 7"/>
            <p:cNvPicPr>
              <a:picLocks noChangeArrowheads="1"/>
            </p:cNvPicPr>
            <p:nvPr/>
          </p:nvPicPr>
          <p:blipFill>
            <a:blip r:embed="rId11" cstate="print"/>
            <a:srcRect l="3659" t="4333" r="3659"/>
            <a:stretch>
              <a:fillRect/>
            </a:stretch>
          </p:blipFill>
          <p:spPr bwMode="blackWhite">
            <a:xfrm>
              <a:off x="4747699" y="5238489"/>
              <a:ext cx="2053010" cy="242694"/>
            </a:xfrm>
            <a:prstGeom prst="rect">
              <a:avLst/>
            </a:prstGeom>
            <a:noFill/>
            <a:ln w="9525">
              <a:noFill/>
              <a:miter lim="800000"/>
              <a:headEnd/>
              <a:tailEnd/>
            </a:ln>
          </p:spPr>
        </p:pic>
        <p:sp>
          <p:nvSpPr>
            <p:cNvPr id="23569" name="Rectangle 6"/>
            <p:cNvSpPr>
              <a:spLocks noChangeArrowheads="1"/>
            </p:cNvSpPr>
            <p:nvPr/>
          </p:nvSpPr>
          <p:spPr bwMode="invGray">
            <a:xfrm>
              <a:off x="4593723" y="2131520"/>
              <a:ext cx="4311322" cy="634369"/>
            </a:xfrm>
            <a:prstGeom prst="roundRect">
              <a:avLst>
                <a:gd name="adj" fmla="val 0"/>
              </a:avLst>
            </a:prstGeom>
            <a:solidFill>
              <a:srgbClr val="5D87A1">
                <a:alpha val="30196"/>
              </a:srgbClr>
            </a:solidFill>
            <a:ln w="28575" algn="ctr">
              <a:noFill/>
              <a:round/>
              <a:headEnd/>
              <a:tailEnd/>
            </a:ln>
          </p:spPr>
          <p:txBody>
            <a:bodyPr/>
            <a:lstStyle/>
            <a:p>
              <a:pPr>
                <a:lnSpc>
                  <a:spcPct val="90000"/>
                </a:lnSpc>
              </a:pPr>
              <a:endParaRPr lang="en-US" sz="1600">
                <a:solidFill>
                  <a:srgbClr val="333333"/>
                </a:solidFill>
              </a:endParaRPr>
            </a:p>
          </p:txBody>
        </p:sp>
        <p:grpSp>
          <p:nvGrpSpPr>
            <p:cNvPr id="23570" name="Group 246"/>
            <p:cNvGrpSpPr>
              <a:grpSpLocks/>
            </p:cNvGrpSpPr>
            <p:nvPr/>
          </p:nvGrpSpPr>
          <p:grpSpPr bwMode="auto">
            <a:xfrm>
              <a:off x="4850350" y="5356232"/>
              <a:ext cx="338961" cy="581505"/>
              <a:chOff x="3657600" y="5708650"/>
              <a:chExt cx="503238" cy="768351"/>
            </a:xfrm>
          </p:grpSpPr>
          <p:sp>
            <p:nvSpPr>
              <p:cNvPr id="23722"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723" name="Group 242"/>
              <p:cNvGrpSpPr>
                <a:grpSpLocks/>
              </p:cNvGrpSpPr>
              <p:nvPr/>
            </p:nvGrpSpPr>
            <p:grpSpPr bwMode="auto">
              <a:xfrm>
                <a:off x="3663218" y="5940425"/>
                <a:ext cx="504362" cy="536576"/>
                <a:chOff x="3663218" y="5940425"/>
                <a:chExt cx="504362" cy="536576"/>
              </a:xfrm>
            </p:grpSpPr>
            <p:sp>
              <p:nvSpPr>
                <p:cNvPr id="23724"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725"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726"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727" name="Group 1302"/>
                <p:cNvGrpSpPr>
                  <a:grpSpLocks/>
                </p:cNvGrpSpPr>
                <p:nvPr/>
              </p:nvGrpSpPr>
              <p:grpSpPr bwMode="auto">
                <a:xfrm>
                  <a:off x="3663218" y="6084888"/>
                  <a:ext cx="504362" cy="392113"/>
                  <a:chOff x="949" y="3648"/>
                  <a:chExt cx="449" cy="350"/>
                </a:xfrm>
              </p:grpSpPr>
              <p:grpSp>
                <p:nvGrpSpPr>
                  <p:cNvPr id="23728" name="Group 1303"/>
                  <p:cNvGrpSpPr>
                    <a:grpSpLocks/>
                  </p:cNvGrpSpPr>
                  <p:nvPr/>
                </p:nvGrpSpPr>
                <p:grpSpPr bwMode="auto">
                  <a:xfrm>
                    <a:off x="949" y="3648"/>
                    <a:ext cx="449" cy="158"/>
                    <a:chOff x="2721" y="3120"/>
                    <a:chExt cx="543" cy="192"/>
                  </a:xfrm>
                </p:grpSpPr>
                <p:pic>
                  <p:nvPicPr>
                    <p:cNvPr id="23734"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35"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36"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37"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729" name="Group 1308"/>
                  <p:cNvGrpSpPr>
                    <a:grpSpLocks/>
                  </p:cNvGrpSpPr>
                  <p:nvPr/>
                </p:nvGrpSpPr>
                <p:grpSpPr bwMode="auto">
                  <a:xfrm>
                    <a:off x="949" y="3840"/>
                    <a:ext cx="449" cy="158"/>
                    <a:chOff x="2721" y="3120"/>
                    <a:chExt cx="543" cy="192"/>
                  </a:xfrm>
                </p:grpSpPr>
                <p:pic>
                  <p:nvPicPr>
                    <p:cNvPr id="23730"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31"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32"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33"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3571" name="Group 244"/>
            <p:cNvGrpSpPr>
              <a:grpSpLocks/>
            </p:cNvGrpSpPr>
            <p:nvPr/>
          </p:nvGrpSpPr>
          <p:grpSpPr bwMode="auto">
            <a:xfrm>
              <a:off x="5876855" y="5344217"/>
              <a:ext cx="338961" cy="593520"/>
              <a:chOff x="4872038" y="5692775"/>
              <a:chExt cx="503238" cy="784226"/>
            </a:xfrm>
          </p:grpSpPr>
          <p:sp>
            <p:nvSpPr>
              <p:cNvPr id="23707"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708"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3709"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710"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711" name="Group 1302"/>
              <p:cNvGrpSpPr>
                <a:grpSpLocks/>
              </p:cNvGrpSpPr>
              <p:nvPr/>
            </p:nvGrpSpPr>
            <p:grpSpPr bwMode="auto">
              <a:xfrm>
                <a:off x="4877656" y="6084888"/>
                <a:ext cx="504362" cy="392113"/>
                <a:chOff x="949" y="3648"/>
                <a:chExt cx="449" cy="350"/>
              </a:xfrm>
            </p:grpSpPr>
            <p:grpSp>
              <p:nvGrpSpPr>
                <p:cNvPr id="23712" name="Group 1303"/>
                <p:cNvGrpSpPr>
                  <a:grpSpLocks/>
                </p:cNvGrpSpPr>
                <p:nvPr/>
              </p:nvGrpSpPr>
              <p:grpSpPr bwMode="auto">
                <a:xfrm>
                  <a:off x="949" y="3648"/>
                  <a:ext cx="449" cy="158"/>
                  <a:chOff x="2721" y="3120"/>
                  <a:chExt cx="543" cy="192"/>
                </a:xfrm>
              </p:grpSpPr>
              <p:pic>
                <p:nvPicPr>
                  <p:cNvPr id="23718"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19"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20"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21"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713" name="Group 1308"/>
                <p:cNvGrpSpPr>
                  <a:grpSpLocks/>
                </p:cNvGrpSpPr>
                <p:nvPr/>
              </p:nvGrpSpPr>
              <p:grpSpPr bwMode="auto">
                <a:xfrm>
                  <a:off x="949" y="3840"/>
                  <a:ext cx="449" cy="158"/>
                  <a:chOff x="2721" y="3120"/>
                  <a:chExt cx="543" cy="192"/>
                </a:xfrm>
              </p:grpSpPr>
              <p:pic>
                <p:nvPicPr>
                  <p:cNvPr id="23714"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15"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16"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17"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572" name="Group 252"/>
            <p:cNvGrpSpPr>
              <a:grpSpLocks/>
            </p:cNvGrpSpPr>
            <p:nvPr/>
          </p:nvGrpSpPr>
          <p:grpSpPr bwMode="auto">
            <a:xfrm>
              <a:off x="6390107" y="5332203"/>
              <a:ext cx="338961" cy="605534"/>
              <a:chOff x="5486400" y="5676900"/>
              <a:chExt cx="503238" cy="800101"/>
            </a:xfrm>
          </p:grpSpPr>
          <p:sp>
            <p:nvSpPr>
              <p:cNvPr id="23692"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93"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3694"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95"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96" name="Group 1302"/>
              <p:cNvGrpSpPr>
                <a:grpSpLocks/>
              </p:cNvGrpSpPr>
              <p:nvPr/>
            </p:nvGrpSpPr>
            <p:grpSpPr bwMode="auto">
              <a:xfrm>
                <a:off x="5492018" y="6084888"/>
                <a:ext cx="504362" cy="392113"/>
                <a:chOff x="949" y="3648"/>
                <a:chExt cx="449" cy="350"/>
              </a:xfrm>
            </p:grpSpPr>
            <p:grpSp>
              <p:nvGrpSpPr>
                <p:cNvPr id="23697" name="Group 1303"/>
                <p:cNvGrpSpPr>
                  <a:grpSpLocks/>
                </p:cNvGrpSpPr>
                <p:nvPr/>
              </p:nvGrpSpPr>
              <p:grpSpPr bwMode="auto">
                <a:xfrm>
                  <a:off x="949" y="3648"/>
                  <a:ext cx="449" cy="158"/>
                  <a:chOff x="2721" y="3120"/>
                  <a:chExt cx="543" cy="192"/>
                </a:xfrm>
              </p:grpSpPr>
              <p:pic>
                <p:nvPicPr>
                  <p:cNvPr id="23703"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04"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05"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06"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98" name="Group 1308"/>
                <p:cNvGrpSpPr>
                  <a:grpSpLocks/>
                </p:cNvGrpSpPr>
                <p:nvPr/>
              </p:nvGrpSpPr>
              <p:grpSpPr bwMode="auto">
                <a:xfrm>
                  <a:off x="949" y="3840"/>
                  <a:ext cx="449" cy="158"/>
                  <a:chOff x="2721" y="3120"/>
                  <a:chExt cx="543" cy="192"/>
                </a:xfrm>
              </p:grpSpPr>
              <p:pic>
                <p:nvPicPr>
                  <p:cNvPr id="23699"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700"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701"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702"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573" name="Group 251"/>
            <p:cNvGrpSpPr>
              <a:grpSpLocks/>
            </p:cNvGrpSpPr>
            <p:nvPr/>
          </p:nvGrpSpPr>
          <p:grpSpPr bwMode="auto">
            <a:xfrm>
              <a:off x="5363602" y="5346620"/>
              <a:ext cx="338961" cy="591117"/>
              <a:chOff x="3962400" y="5695949"/>
              <a:chExt cx="503238" cy="781052"/>
            </a:xfrm>
          </p:grpSpPr>
          <p:sp>
            <p:nvSpPr>
              <p:cNvPr id="23677"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78"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3679"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80"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81" name="Group 1302"/>
              <p:cNvGrpSpPr>
                <a:grpSpLocks/>
              </p:cNvGrpSpPr>
              <p:nvPr/>
            </p:nvGrpSpPr>
            <p:grpSpPr bwMode="auto">
              <a:xfrm>
                <a:off x="3968018" y="6084888"/>
                <a:ext cx="504362" cy="392113"/>
                <a:chOff x="949" y="3648"/>
                <a:chExt cx="449" cy="350"/>
              </a:xfrm>
            </p:grpSpPr>
            <p:grpSp>
              <p:nvGrpSpPr>
                <p:cNvPr id="23682" name="Group 1303"/>
                <p:cNvGrpSpPr>
                  <a:grpSpLocks/>
                </p:cNvGrpSpPr>
                <p:nvPr/>
              </p:nvGrpSpPr>
              <p:grpSpPr bwMode="auto">
                <a:xfrm>
                  <a:off x="949" y="3648"/>
                  <a:ext cx="449" cy="158"/>
                  <a:chOff x="2721" y="3120"/>
                  <a:chExt cx="543" cy="192"/>
                </a:xfrm>
              </p:grpSpPr>
              <p:pic>
                <p:nvPicPr>
                  <p:cNvPr id="23688"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89"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90"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91"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83" name="Group 1308"/>
                <p:cNvGrpSpPr>
                  <a:grpSpLocks/>
                </p:cNvGrpSpPr>
                <p:nvPr/>
              </p:nvGrpSpPr>
              <p:grpSpPr bwMode="auto">
                <a:xfrm>
                  <a:off x="949" y="3840"/>
                  <a:ext cx="449" cy="158"/>
                  <a:chOff x="2721" y="3120"/>
                  <a:chExt cx="543" cy="192"/>
                </a:xfrm>
              </p:grpSpPr>
              <p:pic>
                <p:nvPicPr>
                  <p:cNvPr id="23684"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85"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86"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87"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574" name="Group 273"/>
            <p:cNvGrpSpPr>
              <a:grpSpLocks/>
            </p:cNvGrpSpPr>
            <p:nvPr/>
          </p:nvGrpSpPr>
          <p:grpSpPr bwMode="auto">
            <a:xfrm>
              <a:off x="6903360" y="5356232"/>
              <a:ext cx="338961" cy="581505"/>
              <a:chOff x="3657600" y="5708650"/>
              <a:chExt cx="503238" cy="768351"/>
            </a:xfrm>
          </p:grpSpPr>
          <p:sp>
            <p:nvSpPr>
              <p:cNvPr id="23661" name="Line 199"/>
              <p:cNvSpPr>
                <a:spLocks noChangeShapeType="1"/>
              </p:cNvSpPr>
              <p:nvPr/>
            </p:nvSpPr>
            <p:spPr bwMode="auto">
              <a:xfrm flipV="1">
                <a:off x="3908425" y="5708650"/>
                <a:ext cx="0" cy="23495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62" name="Group 275"/>
              <p:cNvGrpSpPr>
                <a:grpSpLocks/>
              </p:cNvGrpSpPr>
              <p:nvPr/>
            </p:nvGrpSpPr>
            <p:grpSpPr bwMode="auto">
              <a:xfrm>
                <a:off x="3663218" y="5940425"/>
                <a:ext cx="504362" cy="536576"/>
                <a:chOff x="3663218" y="5940425"/>
                <a:chExt cx="504362" cy="536576"/>
              </a:xfrm>
            </p:grpSpPr>
            <p:sp>
              <p:nvSpPr>
                <p:cNvPr id="23663" name="Freeform 198"/>
                <p:cNvSpPr>
                  <a:spLocks/>
                </p:cNvSpPr>
                <p:nvPr/>
              </p:nvSpPr>
              <p:spPr bwMode="auto">
                <a:xfrm>
                  <a:off x="37084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64" name="Line 200"/>
                <p:cNvSpPr>
                  <a:spLocks noChangeShapeType="1"/>
                </p:cNvSpPr>
                <p:nvPr/>
              </p:nvSpPr>
              <p:spPr bwMode="auto">
                <a:xfrm flipV="1">
                  <a:off x="38465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65" name="Line 201"/>
                <p:cNvSpPr>
                  <a:spLocks noChangeShapeType="1"/>
                </p:cNvSpPr>
                <p:nvPr/>
              </p:nvSpPr>
              <p:spPr bwMode="auto">
                <a:xfrm flipV="1">
                  <a:off x="39798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66" name="Group 1302"/>
                <p:cNvGrpSpPr>
                  <a:grpSpLocks/>
                </p:cNvGrpSpPr>
                <p:nvPr/>
              </p:nvGrpSpPr>
              <p:grpSpPr bwMode="auto">
                <a:xfrm>
                  <a:off x="3663218" y="6084888"/>
                  <a:ext cx="504362" cy="392113"/>
                  <a:chOff x="949" y="3648"/>
                  <a:chExt cx="449" cy="350"/>
                </a:xfrm>
              </p:grpSpPr>
              <p:grpSp>
                <p:nvGrpSpPr>
                  <p:cNvPr id="23667" name="Group 1303"/>
                  <p:cNvGrpSpPr>
                    <a:grpSpLocks/>
                  </p:cNvGrpSpPr>
                  <p:nvPr/>
                </p:nvGrpSpPr>
                <p:grpSpPr bwMode="auto">
                  <a:xfrm>
                    <a:off x="949" y="3648"/>
                    <a:ext cx="449" cy="158"/>
                    <a:chOff x="2721" y="3120"/>
                    <a:chExt cx="543" cy="192"/>
                  </a:xfrm>
                </p:grpSpPr>
                <p:pic>
                  <p:nvPicPr>
                    <p:cNvPr id="23673"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74"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75"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76"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68" name="Group 1308"/>
                  <p:cNvGrpSpPr>
                    <a:grpSpLocks/>
                  </p:cNvGrpSpPr>
                  <p:nvPr/>
                </p:nvGrpSpPr>
                <p:grpSpPr bwMode="auto">
                  <a:xfrm>
                    <a:off x="949" y="3840"/>
                    <a:ext cx="449" cy="158"/>
                    <a:chOff x="2721" y="3120"/>
                    <a:chExt cx="543" cy="192"/>
                  </a:xfrm>
                </p:grpSpPr>
                <p:pic>
                  <p:nvPicPr>
                    <p:cNvPr id="23669"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70"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71"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72"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grpSp>
          <p:nvGrpSpPr>
            <p:cNvPr id="23575" name="Group 290"/>
            <p:cNvGrpSpPr>
              <a:grpSpLocks/>
            </p:cNvGrpSpPr>
            <p:nvPr/>
          </p:nvGrpSpPr>
          <p:grpSpPr bwMode="auto">
            <a:xfrm>
              <a:off x="7929865" y="5344217"/>
              <a:ext cx="338961" cy="593520"/>
              <a:chOff x="4872038" y="5692775"/>
              <a:chExt cx="503238" cy="784226"/>
            </a:xfrm>
          </p:grpSpPr>
          <p:sp>
            <p:nvSpPr>
              <p:cNvPr id="23646" name="Freeform 253"/>
              <p:cNvSpPr>
                <a:spLocks/>
              </p:cNvSpPr>
              <p:nvPr/>
            </p:nvSpPr>
            <p:spPr bwMode="auto">
              <a:xfrm>
                <a:off x="4922838"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47" name="Line 254"/>
              <p:cNvSpPr>
                <a:spLocks noChangeShapeType="1"/>
              </p:cNvSpPr>
              <p:nvPr/>
            </p:nvSpPr>
            <p:spPr bwMode="auto">
              <a:xfrm flipV="1">
                <a:off x="5122863" y="5692775"/>
                <a:ext cx="0" cy="250825"/>
              </a:xfrm>
              <a:prstGeom prst="line">
                <a:avLst/>
              </a:prstGeom>
              <a:noFill/>
              <a:ln w="25400">
                <a:solidFill>
                  <a:schemeClr val="folHlink"/>
                </a:solidFill>
                <a:round/>
                <a:headEnd/>
                <a:tailEnd/>
              </a:ln>
            </p:spPr>
            <p:txBody>
              <a:bodyPr wrap="none" lIns="0" tIns="0" rIns="0" bIns="0" anchor="ctr"/>
              <a:lstStyle/>
              <a:p>
                <a:endParaRPr lang="en-US"/>
              </a:p>
            </p:txBody>
          </p:sp>
          <p:sp>
            <p:nvSpPr>
              <p:cNvPr id="23648" name="Line 255"/>
              <p:cNvSpPr>
                <a:spLocks noChangeShapeType="1"/>
              </p:cNvSpPr>
              <p:nvPr/>
            </p:nvSpPr>
            <p:spPr bwMode="auto">
              <a:xfrm flipV="1">
                <a:off x="5060950"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49" name="Line 256"/>
              <p:cNvSpPr>
                <a:spLocks noChangeShapeType="1"/>
              </p:cNvSpPr>
              <p:nvPr/>
            </p:nvSpPr>
            <p:spPr bwMode="auto">
              <a:xfrm flipV="1">
                <a:off x="5194300"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50" name="Group 1302"/>
              <p:cNvGrpSpPr>
                <a:grpSpLocks/>
              </p:cNvGrpSpPr>
              <p:nvPr/>
            </p:nvGrpSpPr>
            <p:grpSpPr bwMode="auto">
              <a:xfrm>
                <a:off x="4877656" y="6084888"/>
                <a:ext cx="504362" cy="392113"/>
                <a:chOff x="949" y="3648"/>
                <a:chExt cx="449" cy="350"/>
              </a:xfrm>
            </p:grpSpPr>
            <p:grpSp>
              <p:nvGrpSpPr>
                <p:cNvPr id="23651" name="Group 1303"/>
                <p:cNvGrpSpPr>
                  <a:grpSpLocks/>
                </p:cNvGrpSpPr>
                <p:nvPr/>
              </p:nvGrpSpPr>
              <p:grpSpPr bwMode="auto">
                <a:xfrm>
                  <a:off x="949" y="3648"/>
                  <a:ext cx="449" cy="158"/>
                  <a:chOff x="2721" y="3120"/>
                  <a:chExt cx="543" cy="192"/>
                </a:xfrm>
              </p:grpSpPr>
              <p:pic>
                <p:nvPicPr>
                  <p:cNvPr id="23657"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58"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59"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60"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52" name="Group 1308"/>
                <p:cNvGrpSpPr>
                  <a:grpSpLocks/>
                </p:cNvGrpSpPr>
                <p:nvPr/>
              </p:nvGrpSpPr>
              <p:grpSpPr bwMode="auto">
                <a:xfrm>
                  <a:off x="949" y="3840"/>
                  <a:ext cx="449" cy="158"/>
                  <a:chOff x="2721" y="3120"/>
                  <a:chExt cx="543" cy="192"/>
                </a:xfrm>
              </p:grpSpPr>
              <p:pic>
                <p:nvPicPr>
                  <p:cNvPr id="23653"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54"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55"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56"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576" name="Group 306"/>
            <p:cNvGrpSpPr>
              <a:grpSpLocks/>
            </p:cNvGrpSpPr>
            <p:nvPr/>
          </p:nvGrpSpPr>
          <p:grpSpPr bwMode="auto">
            <a:xfrm>
              <a:off x="8443118" y="5332203"/>
              <a:ext cx="338961" cy="605534"/>
              <a:chOff x="5486400" y="5676900"/>
              <a:chExt cx="503238" cy="800101"/>
            </a:xfrm>
          </p:grpSpPr>
          <p:sp>
            <p:nvSpPr>
              <p:cNvPr id="23631" name="Freeform 234"/>
              <p:cNvSpPr>
                <a:spLocks/>
              </p:cNvSpPr>
              <p:nvPr/>
            </p:nvSpPr>
            <p:spPr bwMode="auto">
              <a:xfrm>
                <a:off x="5537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32" name="Line 235"/>
              <p:cNvSpPr>
                <a:spLocks noChangeShapeType="1"/>
              </p:cNvSpPr>
              <p:nvPr/>
            </p:nvSpPr>
            <p:spPr bwMode="auto">
              <a:xfrm flipH="1" flipV="1">
                <a:off x="5734050" y="5676900"/>
                <a:ext cx="3175" cy="266700"/>
              </a:xfrm>
              <a:prstGeom prst="line">
                <a:avLst/>
              </a:prstGeom>
              <a:noFill/>
              <a:ln w="25400">
                <a:solidFill>
                  <a:schemeClr val="folHlink"/>
                </a:solidFill>
                <a:round/>
                <a:headEnd/>
                <a:tailEnd/>
              </a:ln>
            </p:spPr>
            <p:txBody>
              <a:bodyPr wrap="none" lIns="0" tIns="0" rIns="0" bIns="0" anchor="ctr"/>
              <a:lstStyle/>
              <a:p>
                <a:endParaRPr lang="en-US"/>
              </a:p>
            </p:txBody>
          </p:sp>
          <p:sp>
            <p:nvSpPr>
              <p:cNvPr id="23633" name="Line 236"/>
              <p:cNvSpPr>
                <a:spLocks noChangeShapeType="1"/>
              </p:cNvSpPr>
              <p:nvPr/>
            </p:nvSpPr>
            <p:spPr bwMode="auto">
              <a:xfrm flipV="1">
                <a:off x="5675313"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34" name="Line 237"/>
              <p:cNvSpPr>
                <a:spLocks noChangeShapeType="1"/>
              </p:cNvSpPr>
              <p:nvPr/>
            </p:nvSpPr>
            <p:spPr bwMode="auto">
              <a:xfrm flipV="1">
                <a:off x="5808663"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35" name="Group 1302"/>
              <p:cNvGrpSpPr>
                <a:grpSpLocks/>
              </p:cNvGrpSpPr>
              <p:nvPr/>
            </p:nvGrpSpPr>
            <p:grpSpPr bwMode="auto">
              <a:xfrm>
                <a:off x="5492018" y="6084888"/>
                <a:ext cx="504362" cy="392113"/>
                <a:chOff x="949" y="3648"/>
                <a:chExt cx="449" cy="350"/>
              </a:xfrm>
            </p:grpSpPr>
            <p:grpSp>
              <p:nvGrpSpPr>
                <p:cNvPr id="23636" name="Group 1303"/>
                <p:cNvGrpSpPr>
                  <a:grpSpLocks/>
                </p:cNvGrpSpPr>
                <p:nvPr/>
              </p:nvGrpSpPr>
              <p:grpSpPr bwMode="auto">
                <a:xfrm>
                  <a:off x="949" y="3648"/>
                  <a:ext cx="449" cy="158"/>
                  <a:chOff x="2721" y="3120"/>
                  <a:chExt cx="543" cy="192"/>
                </a:xfrm>
              </p:grpSpPr>
              <p:pic>
                <p:nvPicPr>
                  <p:cNvPr id="23642"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43"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44"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45"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37" name="Group 1308"/>
                <p:cNvGrpSpPr>
                  <a:grpSpLocks/>
                </p:cNvGrpSpPr>
                <p:nvPr/>
              </p:nvGrpSpPr>
              <p:grpSpPr bwMode="auto">
                <a:xfrm>
                  <a:off x="949" y="3840"/>
                  <a:ext cx="449" cy="158"/>
                  <a:chOff x="2721" y="3120"/>
                  <a:chExt cx="543" cy="192"/>
                </a:xfrm>
              </p:grpSpPr>
              <p:pic>
                <p:nvPicPr>
                  <p:cNvPr id="23638"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39"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40"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41"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grpSp>
          <p:nvGrpSpPr>
            <p:cNvPr id="23577" name="Group 326"/>
            <p:cNvGrpSpPr>
              <a:grpSpLocks/>
            </p:cNvGrpSpPr>
            <p:nvPr/>
          </p:nvGrpSpPr>
          <p:grpSpPr bwMode="auto">
            <a:xfrm>
              <a:off x="7416613" y="5346620"/>
              <a:ext cx="338961" cy="591117"/>
              <a:chOff x="3962400" y="5695949"/>
              <a:chExt cx="503238" cy="781052"/>
            </a:xfrm>
          </p:grpSpPr>
          <p:sp>
            <p:nvSpPr>
              <p:cNvPr id="23616" name="Freeform 216"/>
              <p:cNvSpPr>
                <a:spLocks/>
              </p:cNvSpPr>
              <p:nvPr/>
            </p:nvSpPr>
            <p:spPr bwMode="auto">
              <a:xfrm>
                <a:off x="4013200" y="5940425"/>
                <a:ext cx="403225" cy="155575"/>
              </a:xfrm>
              <a:custGeom>
                <a:avLst/>
                <a:gdLst>
                  <a:gd name="T0" fmla="*/ 0 w 240"/>
                  <a:gd name="T1" fmla="*/ 2147483647 h 96"/>
                  <a:gd name="T2" fmla="*/ 0 w 240"/>
                  <a:gd name="T3" fmla="*/ 0 h 96"/>
                  <a:gd name="T4" fmla="*/ 2147483647 w 240"/>
                  <a:gd name="T5" fmla="*/ 0 h 96"/>
                  <a:gd name="T6" fmla="*/ 2147483647 w 240"/>
                  <a:gd name="T7" fmla="*/ 2147483647 h 96"/>
                  <a:gd name="T8" fmla="*/ 0 60000 65536"/>
                  <a:gd name="T9" fmla="*/ 0 60000 65536"/>
                  <a:gd name="T10" fmla="*/ 0 60000 65536"/>
                  <a:gd name="T11" fmla="*/ 0 60000 65536"/>
                  <a:gd name="T12" fmla="*/ 0 w 240"/>
                  <a:gd name="T13" fmla="*/ 0 h 96"/>
                  <a:gd name="T14" fmla="*/ 240 w 240"/>
                  <a:gd name="T15" fmla="*/ 96 h 96"/>
                </a:gdLst>
                <a:ahLst/>
                <a:cxnLst>
                  <a:cxn ang="T8">
                    <a:pos x="T0" y="T1"/>
                  </a:cxn>
                  <a:cxn ang="T9">
                    <a:pos x="T2" y="T3"/>
                  </a:cxn>
                  <a:cxn ang="T10">
                    <a:pos x="T4" y="T5"/>
                  </a:cxn>
                  <a:cxn ang="T11">
                    <a:pos x="T6" y="T7"/>
                  </a:cxn>
                </a:cxnLst>
                <a:rect l="T12" t="T13" r="T14" b="T15"/>
                <a:pathLst>
                  <a:path w="240" h="96">
                    <a:moveTo>
                      <a:pt x="0" y="96"/>
                    </a:moveTo>
                    <a:lnTo>
                      <a:pt x="0" y="0"/>
                    </a:lnTo>
                    <a:lnTo>
                      <a:pt x="240" y="0"/>
                    </a:lnTo>
                    <a:lnTo>
                      <a:pt x="240" y="96"/>
                    </a:lnTo>
                  </a:path>
                </a:pathLst>
              </a:custGeom>
              <a:noFill/>
              <a:ln w="25400">
                <a:solidFill>
                  <a:schemeClr val="folHlink"/>
                </a:solidFill>
                <a:round/>
                <a:headEnd/>
                <a:tailEnd/>
              </a:ln>
            </p:spPr>
            <p:txBody>
              <a:bodyPr wrap="none" lIns="0" tIns="0" rIns="0" bIns="0" anchor="ctr"/>
              <a:lstStyle/>
              <a:p>
                <a:endParaRPr lang="en-US"/>
              </a:p>
            </p:txBody>
          </p:sp>
          <p:sp>
            <p:nvSpPr>
              <p:cNvPr id="23617" name="Line 217"/>
              <p:cNvSpPr>
                <a:spLocks noChangeShapeType="1"/>
              </p:cNvSpPr>
              <p:nvPr/>
            </p:nvSpPr>
            <p:spPr bwMode="auto">
              <a:xfrm flipH="1" flipV="1">
                <a:off x="4210050" y="5695949"/>
                <a:ext cx="3175" cy="247650"/>
              </a:xfrm>
              <a:prstGeom prst="line">
                <a:avLst/>
              </a:prstGeom>
              <a:noFill/>
              <a:ln w="25400">
                <a:solidFill>
                  <a:schemeClr val="folHlink"/>
                </a:solidFill>
                <a:round/>
                <a:headEnd/>
                <a:tailEnd/>
              </a:ln>
            </p:spPr>
            <p:txBody>
              <a:bodyPr wrap="none" lIns="0" tIns="0" rIns="0" bIns="0" anchor="ctr"/>
              <a:lstStyle/>
              <a:p>
                <a:endParaRPr lang="en-US"/>
              </a:p>
            </p:txBody>
          </p:sp>
          <p:sp>
            <p:nvSpPr>
              <p:cNvPr id="23618" name="Line 218"/>
              <p:cNvSpPr>
                <a:spLocks noChangeShapeType="1"/>
              </p:cNvSpPr>
              <p:nvPr/>
            </p:nvSpPr>
            <p:spPr bwMode="auto">
              <a:xfrm flipV="1">
                <a:off x="4151312" y="5943600"/>
                <a:ext cx="0" cy="152400"/>
              </a:xfrm>
              <a:prstGeom prst="line">
                <a:avLst/>
              </a:prstGeom>
              <a:noFill/>
              <a:ln w="25400">
                <a:solidFill>
                  <a:schemeClr val="folHlink"/>
                </a:solidFill>
                <a:round/>
                <a:headEnd/>
                <a:tailEnd/>
              </a:ln>
            </p:spPr>
            <p:txBody>
              <a:bodyPr wrap="none" lIns="0" tIns="0" rIns="0" bIns="0" anchor="ctr"/>
              <a:lstStyle/>
              <a:p>
                <a:endParaRPr lang="en-US"/>
              </a:p>
            </p:txBody>
          </p:sp>
          <p:sp>
            <p:nvSpPr>
              <p:cNvPr id="23619" name="Line 219"/>
              <p:cNvSpPr>
                <a:spLocks noChangeShapeType="1"/>
              </p:cNvSpPr>
              <p:nvPr/>
            </p:nvSpPr>
            <p:spPr bwMode="auto">
              <a:xfrm flipV="1">
                <a:off x="4284662" y="5943600"/>
                <a:ext cx="0" cy="152400"/>
              </a:xfrm>
              <a:prstGeom prst="line">
                <a:avLst/>
              </a:prstGeom>
              <a:noFill/>
              <a:ln w="25400">
                <a:solidFill>
                  <a:schemeClr val="folHlink"/>
                </a:solidFill>
                <a:round/>
                <a:headEnd/>
                <a:tailEnd/>
              </a:ln>
            </p:spPr>
            <p:txBody>
              <a:bodyPr wrap="none" lIns="0" tIns="0" rIns="0" bIns="0" anchor="ctr"/>
              <a:lstStyle/>
              <a:p>
                <a:endParaRPr lang="en-US"/>
              </a:p>
            </p:txBody>
          </p:sp>
          <p:grpSp>
            <p:nvGrpSpPr>
              <p:cNvPr id="23620" name="Group 1302"/>
              <p:cNvGrpSpPr>
                <a:grpSpLocks/>
              </p:cNvGrpSpPr>
              <p:nvPr/>
            </p:nvGrpSpPr>
            <p:grpSpPr bwMode="auto">
              <a:xfrm>
                <a:off x="3968018" y="6084888"/>
                <a:ext cx="504362" cy="392113"/>
                <a:chOff x="949" y="3648"/>
                <a:chExt cx="449" cy="350"/>
              </a:xfrm>
            </p:grpSpPr>
            <p:grpSp>
              <p:nvGrpSpPr>
                <p:cNvPr id="23621" name="Group 1303"/>
                <p:cNvGrpSpPr>
                  <a:grpSpLocks/>
                </p:cNvGrpSpPr>
                <p:nvPr/>
              </p:nvGrpSpPr>
              <p:grpSpPr bwMode="auto">
                <a:xfrm>
                  <a:off x="949" y="3648"/>
                  <a:ext cx="449" cy="158"/>
                  <a:chOff x="2721" y="3120"/>
                  <a:chExt cx="543" cy="192"/>
                </a:xfrm>
              </p:grpSpPr>
              <p:pic>
                <p:nvPicPr>
                  <p:cNvPr id="23627"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28"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29"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30"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nvGrpSpPr>
                <p:cNvPr id="23622" name="Group 1308"/>
                <p:cNvGrpSpPr>
                  <a:grpSpLocks/>
                </p:cNvGrpSpPr>
                <p:nvPr/>
              </p:nvGrpSpPr>
              <p:grpSpPr bwMode="auto">
                <a:xfrm>
                  <a:off x="949" y="3840"/>
                  <a:ext cx="449" cy="158"/>
                  <a:chOff x="2721" y="3120"/>
                  <a:chExt cx="543" cy="192"/>
                </a:xfrm>
              </p:grpSpPr>
              <p:pic>
                <p:nvPicPr>
                  <p:cNvPr id="23623" name="Picture 71" descr="Server-Grey.png"/>
                  <p:cNvPicPr>
                    <a:picLocks noChangeAspect="1"/>
                  </p:cNvPicPr>
                  <p:nvPr/>
                </p:nvPicPr>
                <p:blipFill>
                  <a:blip r:embed="rId12" cstate="print"/>
                  <a:srcRect/>
                  <a:stretch>
                    <a:fillRect/>
                  </a:stretch>
                </p:blipFill>
                <p:spPr bwMode="auto">
                  <a:xfrm>
                    <a:off x="2721" y="3120"/>
                    <a:ext cx="111" cy="192"/>
                  </a:xfrm>
                  <a:prstGeom prst="rect">
                    <a:avLst/>
                  </a:prstGeom>
                  <a:noFill/>
                  <a:ln w="9525">
                    <a:noFill/>
                    <a:miter lim="800000"/>
                    <a:headEnd/>
                    <a:tailEnd/>
                  </a:ln>
                </p:spPr>
              </p:pic>
              <p:pic>
                <p:nvPicPr>
                  <p:cNvPr id="23624" name="Picture 71" descr="Server-Grey.png"/>
                  <p:cNvPicPr>
                    <a:picLocks noChangeAspect="1"/>
                  </p:cNvPicPr>
                  <p:nvPr/>
                </p:nvPicPr>
                <p:blipFill>
                  <a:blip r:embed="rId12" cstate="print"/>
                  <a:srcRect/>
                  <a:stretch>
                    <a:fillRect/>
                  </a:stretch>
                </p:blipFill>
                <p:spPr bwMode="auto">
                  <a:xfrm>
                    <a:off x="2865" y="3120"/>
                    <a:ext cx="111" cy="192"/>
                  </a:xfrm>
                  <a:prstGeom prst="rect">
                    <a:avLst/>
                  </a:prstGeom>
                  <a:noFill/>
                  <a:ln w="9525">
                    <a:noFill/>
                    <a:miter lim="800000"/>
                    <a:headEnd/>
                    <a:tailEnd/>
                  </a:ln>
                </p:spPr>
              </p:pic>
              <p:pic>
                <p:nvPicPr>
                  <p:cNvPr id="23625" name="Picture 71" descr="Server-Grey.png"/>
                  <p:cNvPicPr>
                    <a:picLocks noChangeAspect="1"/>
                  </p:cNvPicPr>
                  <p:nvPr/>
                </p:nvPicPr>
                <p:blipFill>
                  <a:blip r:embed="rId12" cstate="print"/>
                  <a:srcRect/>
                  <a:stretch>
                    <a:fillRect/>
                  </a:stretch>
                </p:blipFill>
                <p:spPr bwMode="auto">
                  <a:xfrm>
                    <a:off x="3009" y="3120"/>
                    <a:ext cx="111" cy="192"/>
                  </a:xfrm>
                  <a:prstGeom prst="rect">
                    <a:avLst/>
                  </a:prstGeom>
                  <a:noFill/>
                  <a:ln w="9525">
                    <a:noFill/>
                    <a:miter lim="800000"/>
                    <a:headEnd/>
                    <a:tailEnd/>
                  </a:ln>
                </p:spPr>
              </p:pic>
              <p:pic>
                <p:nvPicPr>
                  <p:cNvPr id="23626" name="Picture 71" descr="Server-Grey.png"/>
                  <p:cNvPicPr>
                    <a:picLocks noChangeAspect="1"/>
                  </p:cNvPicPr>
                  <p:nvPr/>
                </p:nvPicPr>
                <p:blipFill>
                  <a:blip r:embed="rId12" cstate="print"/>
                  <a:srcRect/>
                  <a:stretch>
                    <a:fillRect/>
                  </a:stretch>
                </p:blipFill>
                <p:spPr bwMode="auto">
                  <a:xfrm>
                    <a:off x="3153" y="3120"/>
                    <a:ext cx="111" cy="192"/>
                  </a:xfrm>
                  <a:prstGeom prst="rect">
                    <a:avLst/>
                  </a:prstGeom>
                  <a:noFill/>
                  <a:ln w="9525">
                    <a:noFill/>
                    <a:miter lim="800000"/>
                    <a:headEnd/>
                    <a:tailEnd/>
                  </a:ln>
                </p:spPr>
              </p:pic>
            </p:grpSp>
          </p:grpSp>
        </p:grpSp>
        <p:sp>
          <p:nvSpPr>
            <p:cNvPr id="23578" name="Text Box 198"/>
            <p:cNvSpPr txBox="1">
              <a:spLocks noChangeAspect="1" noChangeArrowheads="1"/>
            </p:cNvSpPr>
            <p:nvPr/>
          </p:nvSpPr>
          <p:spPr bwMode="auto">
            <a:xfrm>
              <a:off x="5388960" y="2466653"/>
              <a:ext cx="928438" cy="298061"/>
            </a:xfrm>
            <a:prstGeom prst="rect">
              <a:avLst/>
            </a:prstGeom>
            <a:noFill/>
            <a:ln w="9525">
              <a:noFill/>
              <a:miter lim="800000"/>
              <a:headEnd/>
              <a:tailEnd/>
            </a:ln>
          </p:spPr>
          <p:txBody>
            <a:bodyPr lIns="0" tIns="0" rIns="0" bIns="0" anchor="ctr"/>
            <a:lstStyle/>
            <a:p>
              <a:pPr algn="r">
                <a:lnSpc>
                  <a:spcPct val="90000"/>
                </a:lnSpc>
              </a:pPr>
              <a:endParaRPr lang="en-US" sz="1000" b="1">
                <a:ea typeface="ヒラギノ角ゴ Pro W3"/>
                <a:cs typeface="ヒラギノ角ゴ Pro W3"/>
              </a:endParaRPr>
            </a:p>
          </p:txBody>
        </p:sp>
        <p:sp>
          <p:nvSpPr>
            <p:cNvPr id="23579" name="Line 157"/>
            <p:cNvSpPr>
              <a:spLocks noChangeShapeType="1"/>
            </p:cNvSpPr>
            <p:nvPr/>
          </p:nvSpPr>
          <p:spPr bwMode="auto">
            <a:xfrm>
              <a:off x="6595408" y="2434288"/>
              <a:ext cx="718554" cy="0"/>
            </a:xfrm>
            <a:prstGeom prst="line">
              <a:avLst/>
            </a:prstGeom>
            <a:noFill/>
            <a:ln w="25400">
              <a:solidFill>
                <a:schemeClr val="hlink"/>
              </a:solidFill>
              <a:round/>
              <a:headEnd/>
              <a:tailEnd/>
            </a:ln>
          </p:spPr>
          <p:txBody>
            <a:bodyPr lIns="0" tIns="0" rIns="0" bIns="0" anchor="ctr">
              <a:spAutoFit/>
            </a:bodyPr>
            <a:lstStyle/>
            <a:p>
              <a:endParaRPr lang="en-US"/>
            </a:p>
          </p:txBody>
        </p:sp>
        <p:sp>
          <p:nvSpPr>
            <p:cNvPr id="23580" name="Line 184"/>
            <p:cNvSpPr>
              <a:spLocks noChangeShapeType="1"/>
            </p:cNvSpPr>
            <p:nvPr/>
          </p:nvSpPr>
          <p:spPr bwMode="auto">
            <a:xfrm>
              <a:off x="6544083" y="2434288"/>
              <a:ext cx="718554" cy="0"/>
            </a:xfrm>
            <a:prstGeom prst="line">
              <a:avLst/>
            </a:prstGeom>
            <a:noFill/>
            <a:ln w="25400">
              <a:solidFill>
                <a:schemeClr val="hlink"/>
              </a:solidFill>
              <a:round/>
              <a:headEnd/>
              <a:tailEnd/>
            </a:ln>
          </p:spPr>
          <p:txBody>
            <a:bodyPr wrap="none" lIns="0" tIns="0" rIns="0" bIns="0" anchor="ctr"/>
            <a:lstStyle/>
            <a:p>
              <a:endParaRPr lang="en-US"/>
            </a:p>
          </p:txBody>
        </p:sp>
        <p:grpSp>
          <p:nvGrpSpPr>
            <p:cNvPr id="23581" name="Group 142"/>
            <p:cNvGrpSpPr>
              <a:grpSpLocks/>
            </p:cNvGrpSpPr>
            <p:nvPr/>
          </p:nvGrpSpPr>
          <p:grpSpPr bwMode="auto">
            <a:xfrm>
              <a:off x="4953000" y="2362200"/>
              <a:ext cx="3644093" cy="2925549"/>
              <a:chOff x="2064" y="1104"/>
              <a:chExt cx="3408" cy="2435"/>
            </a:xfrm>
          </p:grpSpPr>
          <p:sp>
            <p:nvSpPr>
              <p:cNvPr id="23607" name="Freeform 286"/>
              <p:cNvSpPr>
                <a:spLocks/>
              </p:cNvSpPr>
              <p:nvPr/>
            </p:nvSpPr>
            <p:spPr bwMode="auto">
              <a:xfrm>
                <a:off x="2112" y="2511"/>
                <a:ext cx="1392" cy="1028"/>
              </a:xfrm>
              <a:custGeom>
                <a:avLst/>
                <a:gdLst>
                  <a:gd name="T0" fmla="*/ 0 w 1392"/>
                  <a:gd name="T1" fmla="*/ 1048 h 1008"/>
                  <a:gd name="T2" fmla="*/ 0 w 1392"/>
                  <a:gd name="T3" fmla="*/ 749 h 1008"/>
                  <a:gd name="T4" fmla="*/ 1392 w 1392"/>
                  <a:gd name="T5" fmla="*/ 749 h 1008"/>
                  <a:gd name="T6" fmla="*/ 1392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23608" name="Freeform 287"/>
              <p:cNvSpPr>
                <a:spLocks/>
              </p:cNvSpPr>
              <p:nvPr/>
            </p:nvSpPr>
            <p:spPr bwMode="auto">
              <a:xfrm flipH="1">
                <a:off x="4224" y="2511"/>
                <a:ext cx="1248" cy="1028"/>
              </a:xfrm>
              <a:custGeom>
                <a:avLst/>
                <a:gdLst>
                  <a:gd name="T0" fmla="*/ 0 w 1392"/>
                  <a:gd name="T1" fmla="*/ 1048 h 1008"/>
                  <a:gd name="T2" fmla="*/ 0 w 1392"/>
                  <a:gd name="T3" fmla="*/ 749 h 1008"/>
                  <a:gd name="T4" fmla="*/ 1119 w 1392"/>
                  <a:gd name="T5" fmla="*/ 749 h 1008"/>
                  <a:gd name="T6" fmla="*/ 1119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23609" name="Freeform 288"/>
              <p:cNvSpPr>
                <a:spLocks/>
              </p:cNvSpPr>
              <p:nvPr/>
            </p:nvSpPr>
            <p:spPr bwMode="auto">
              <a:xfrm flipH="1">
                <a:off x="3600" y="2511"/>
                <a:ext cx="432" cy="1028"/>
              </a:xfrm>
              <a:custGeom>
                <a:avLst/>
                <a:gdLst>
                  <a:gd name="T0" fmla="*/ 0 w 1392"/>
                  <a:gd name="T1" fmla="*/ 1048 h 1008"/>
                  <a:gd name="T2" fmla="*/ 0 w 1392"/>
                  <a:gd name="T3" fmla="*/ 749 h 1008"/>
                  <a:gd name="T4" fmla="*/ 134 w 1392"/>
                  <a:gd name="T5" fmla="*/ 749 h 1008"/>
                  <a:gd name="T6" fmla="*/ 134 w 1392"/>
                  <a:gd name="T7" fmla="*/ 0 h 1008"/>
                  <a:gd name="T8" fmla="*/ 0 60000 65536"/>
                  <a:gd name="T9" fmla="*/ 0 60000 65536"/>
                  <a:gd name="T10" fmla="*/ 0 60000 65536"/>
                  <a:gd name="T11" fmla="*/ 0 60000 65536"/>
                  <a:gd name="T12" fmla="*/ 0 w 1392"/>
                  <a:gd name="T13" fmla="*/ 0 h 1008"/>
                  <a:gd name="T14" fmla="*/ 1392 w 1392"/>
                  <a:gd name="T15" fmla="*/ 1008 h 1008"/>
                </a:gdLst>
                <a:ahLst/>
                <a:cxnLst>
                  <a:cxn ang="T8">
                    <a:pos x="T0" y="T1"/>
                  </a:cxn>
                  <a:cxn ang="T9">
                    <a:pos x="T2" y="T3"/>
                  </a:cxn>
                  <a:cxn ang="T10">
                    <a:pos x="T4" y="T5"/>
                  </a:cxn>
                  <a:cxn ang="T11">
                    <a:pos x="T6" y="T7"/>
                  </a:cxn>
                </a:cxnLst>
                <a:rect l="T12" t="T13" r="T14" b="T15"/>
                <a:pathLst>
                  <a:path w="1392" h="1008">
                    <a:moveTo>
                      <a:pt x="0" y="1008"/>
                    </a:moveTo>
                    <a:lnTo>
                      <a:pt x="0" y="720"/>
                    </a:lnTo>
                    <a:lnTo>
                      <a:pt x="1392" y="720"/>
                    </a:lnTo>
                    <a:lnTo>
                      <a:pt x="1392" y="0"/>
                    </a:lnTo>
                  </a:path>
                </a:pathLst>
              </a:custGeom>
              <a:noFill/>
              <a:ln w="28575">
                <a:solidFill>
                  <a:schemeClr val="hlink"/>
                </a:solidFill>
                <a:round/>
                <a:headEnd/>
                <a:tailEnd/>
              </a:ln>
            </p:spPr>
            <p:txBody>
              <a:bodyPr wrap="none" lIns="0" tIns="0" rIns="0" bIns="0" anchor="ctr"/>
              <a:lstStyle/>
              <a:p>
                <a:endParaRPr lang="en-US"/>
              </a:p>
            </p:txBody>
          </p:sp>
          <p:sp>
            <p:nvSpPr>
              <p:cNvPr id="23610" name="Freeform 289"/>
              <p:cNvSpPr>
                <a:spLocks/>
              </p:cNvSpPr>
              <p:nvPr/>
            </p:nvSpPr>
            <p:spPr bwMode="auto">
              <a:xfrm>
                <a:off x="3072" y="2523"/>
                <a:ext cx="1056" cy="1016"/>
              </a:xfrm>
              <a:custGeom>
                <a:avLst/>
                <a:gdLst>
                  <a:gd name="T0" fmla="*/ 0 w 1056"/>
                  <a:gd name="T1" fmla="*/ 1016 h 1016"/>
                  <a:gd name="T2" fmla="*/ 0 w 1056"/>
                  <a:gd name="T3" fmla="*/ 867 h 1016"/>
                  <a:gd name="T4" fmla="*/ 1056 w 1056"/>
                  <a:gd name="T5" fmla="*/ 867 h 1016"/>
                  <a:gd name="T6" fmla="*/ 1043 w 1056"/>
                  <a:gd name="T7" fmla="*/ 0 h 1016"/>
                  <a:gd name="T8" fmla="*/ 0 60000 65536"/>
                  <a:gd name="T9" fmla="*/ 0 60000 65536"/>
                  <a:gd name="T10" fmla="*/ 0 60000 65536"/>
                  <a:gd name="T11" fmla="*/ 0 60000 65536"/>
                  <a:gd name="T12" fmla="*/ 0 w 1056"/>
                  <a:gd name="T13" fmla="*/ 0 h 1016"/>
                  <a:gd name="T14" fmla="*/ 1056 w 1056"/>
                  <a:gd name="T15" fmla="*/ 1016 h 1016"/>
                </a:gdLst>
                <a:ahLst/>
                <a:cxnLst>
                  <a:cxn ang="T8">
                    <a:pos x="T0" y="T1"/>
                  </a:cxn>
                  <a:cxn ang="T9">
                    <a:pos x="T2" y="T3"/>
                  </a:cxn>
                  <a:cxn ang="T10">
                    <a:pos x="T4" y="T5"/>
                  </a:cxn>
                  <a:cxn ang="T11">
                    <a:pos x="T6" y="T7"/>
                  </a:cxn>
                </a:cxnLst>
                <a:rect l="T12" t="T13" r="T14" b="T15"/>
                <a:pathLst>
                  <a:path w="1056" h="1016">
                    <a:moveTo>
                      <a:pt x="0" y="1016"/>
                    </a:moveTo>
                    <a:lnTo>
                      <a:pt x="0" y="867"/>
                    </a:lnTo>
                    <a:lnTo>
                      <a:pt x="1056" y="867"/>
                    </a:lnTo>
                    <a:lnTo>
                      <a:pt x="1043" y="0"/>
                    </a:lnTo>
                  </a:path>
                </a:pathLst>
              </a:custGeom>
              <a:noFill/>
              <a:ln w="28575">
                <a:solidFill>
                  <a:schemeClr val="hlink"/>
                </a:solidFill>
                <a:round/>
                <a:headEnd/>
                <a:tailEnd/>
              </a:ln>
            </p:spPr>
            <p:txBody>
              <a:bodyPr wrap="none" lIns="0" tIns="0" rIns="0" bIns="0" anchor="ctr"/>
              <a:lstStyle/>
              <a:p>
                <a:endParaRPr lang="en-US"/>
              </a:p>
            </p:txBody>
          </p:sp>
          <p:sp>
            <p:nvSpPr>
              <p:cNvPr id="23611" name="Line 1410"/>
              <p:cNvSpPr>
                <a:spLocks noChangeShapeType="1"/>
              </p:cNvSpPr>
              <p:nvPr/>
            </p:nvSpPr>
            <p:spPr bwMode="auto">
              <a:xfrm>
                <a:off x="3600" y="2479"/>
                <a:ext cx="610" cy="0"/>
              </a:xfrm>
              <a:prstGeom prst="line">
                <a:avLst/>
              </a:prstGeom>
              <a:noFill/>
              <a:ln w="25400">
                <a:solidFill>
                  <a:schemeClr val="hlink"/>
                </a:solidFill>
                <a:round/>
                <a:headEnd/>
                <a:tailEnd/>
              </a:ln>
            </p:spPr>
            <p:txBody>
              <a:bodyPr wrap="none" lIns="0" tIns="0" rIns="0" bIns="0" anchor="ctr"/>
              <a:lstStyle/>
              <a:p>
                <a:endParaRPr lang="en-US"/>
              </a:p>
            </p:txBody>
          </p:sp>
          <p:sp>
            <p:nvSpPr>
              <p:cNvPr id="23612" name="Line 186"/>
              <p:cNvSpPr>
                <a:spLocks noChangeShapeType="1"/>
              </p:cNvSpPr>
              <p:nvPr/>
            </p:nvSpPr>
            <p:spPr bwMode="auto">
              <a:xfrm>
                <a:off x="3562" y="1104"/>
                <a:ext cx="0" cy="1440"/>
              </a:xfrm>
              <a:prstGeom prst="line">
                <a:avLst/>
              </a:prstGeom>
              <a:noFill/>
              <a:ln w="25400">
                <a:solidFill>
                  <a:schemeClr val="hlink"/>
                </a:solidFill>
                <a:round/>
                <a:headEnd/>
                <a:tailEnd/>
              </a:ln>
            </p:spPr>
            <p:txBody>
              <a:bodyPr wrap="none" lIns="0" tIns="0" rIns="0" bIns="0" anchor="ctr"/>
              <a:lstStyle/>
              <a:p>
                <a:endParaRPr lang="en-US"/>
              </a:p>
            </p:txBody>
          </p:sp>
          <p:sp>
            <p:nvSpPr>
              <p:cNvPr id="23613" name="Line 187"/>
              <p:cNvSpPr>
                <a:spLocks noChangeShapeType="1"/>
              </p:cNvSpPr>
              <p:nvPr/>
            </p:nvSpPr>
            <p:spPr bwMode="auto">
              <a:xfrm>
                <a:off x="4200" y="1104"/>
                <a:ext cx="0" cy="1500"/>
              </a:xfrm>
              <a:prstGeom prst="line">
                <a:avLst/>
              </a:prstGeom>
              <a:noFill/>
              <a:ln w="25400">
                <a:solidFill>
                  <a:schemeClr val="hlink"/>
                </a:solidFill>
                <a:round/>
                <a:headEnd/>
                <a:tailEnd/>
              </a:ln>
            </p:spPr>
            <p:txBody>
              <a:bodyPr wrap="none" lIns="0" tIns="0" rIns="0" bIns="0" anchor="ctr"/>
              <a:lstStyle/>
              <a:p>
                <a:endParaRPr lang="en-US"/>
              </a:p>
            </p:txBody>
          </p:sp>
          <p:sp>
            <p:nvSpPr>
              <p:cNvPr id="23614" name="Freeform 150"/>
              <p:cNvSpPr>
                <a:spLocks/>
              </p:cNvSpPr>
              <p:nvPr/>
            </p:nvSpPr>
            <p:spPr bwMode="auto">
              <a:xfrm>
                <a:off x="2064" y="2064"/>
                <a:ext cx="2064" cy="384"/>
              </a:xfrm>
              <a:custGeom>
                <a:avLst/>
                <a:gdLst>
                  <a:gd name="T0" fmla="*/ 2064 w 2064"/>
                  <a:gd name="T1" fmla="*/ 144 h 384"/>
                  <a:gd name="T2" fmla="*/ 2064 w 2064"/>
                  <a:gd name="T3" fmla="*/ 0 h 384"/>
                  <a:gd name="T4" fmla="*/ 0 w 2064"/>
                  <a:gd name="T5" fmla="*/ 0 h 384"/>
                  <a:gd name="T6" fmla="*/ 0 w 2064"/>
                  <a:gd name="T7" fmla="*/ 384 h 384"/>
                  <a:gd name="T8" fmla="*/ 0 60000 65536"/>
                  <a:gd name="T9" fmla="*/ 0 60000 65536"/>
                  <a:gd name="T10" fmla="*/ 0 60000 65536"/>
                  <a:gd name="T11" fmla="*/ 0 60000 65536"/>
                  <a:gd name="T12" fmla="*/ 0 w 2064"/>
                  <a:gd name="T13" fmla="*/ 0 h 384"/>
                  <a:gd name="T14" fmla="*/ 2064 w 2064"/>
                  <a:gd name="T15" fmla="*/ 384 h 384"/>
                </a:gdLst>
                <a:ahLst/>
                <a:cxnLst>
                  <a:cxn ang="T8">
                    <a:pos x="T0" y="T1"/>
                  </a:cxn>
                  <a:cxn ang="T9">
                    <a:pos x="T2" y="T3"/>
                  </a:cxn>
                  <a:cxn ang="T10">
                    <a:pos x="T4" y="T5"/>
                  </a:cxn>
                  <a:cxn ang="T11">
                    <a:pos x="T6" y="T7"/>
                  </a:cxn>
                </a:cxnLst>
                <a:rect l="T12" t="T13" r="T14" b="T15"/>
                <a:pathLst>
                  <a:path w="2064" h="384">
                    <a:moveTo>
                      <a:pt x="2064" y="144"/>
                    </a:moveTo>
                    <a:lnTo>
                      <a:pt x="2064" y="0"/>
                    </a:lnTo>
                    <a:lnTo>
                      <a:pt x="0" y="0"/>
                    </a:lnTo>
                    <a:lnTo>
                      <a:pt x="0" y="384"/>
                    </a:lnTo>
                  </a:path>
                </a:pathLst>
              </a:custGeom>
              <a:noFill/>
              <a:ln w="38100" cap="flat" cmpd="sng">
                <a:solidFill>
                  <a:srgbClr val="006FBA"/>
                </a:solidFill>
                <a:prstDash val="solid"/>
                <a:round/>
                <a:headEnd type="none" w="med" len="med"/>
                <a:tailEnd type="none" w="med" len="med"/>
              </a:ln>
            </p:spPr>
            <p:txBody>
              <a:bodyPr wrap="none" lIns="0" tIns="0" rIns="0" bIns="0" anchor="ctr"/>
              <a:lstStyle/>
              <a:p>
                <a:endParaRPr lang="en-US"/>
              </a:p>
            </p:txBody>
          </p:sp>
          <p:sp>
            <p:nvSpPr>
              <p:cNvPr id="23615" name="Freeform 151"/>
              <p:cNvSpPr>
                <a:spLocks/>
              </p:cNvSpPr>
              <p:nvPr/>
            </p:nvSpPr>
            <p:spPr bwMode="auto">
              <a:xfrm>
                <a:off x="2160" y="2208"/>
                <a:ext cx="1392" cy="240"/>
              </a:xfrm>
              <a:custGeom>
                <a:avLst/>
                <a:gdLst>
                  <a:gd name="T0" fmla="*/ 1392 w 1392"/>
                  <a:gd name="T1" fmla="*/ 0 h 240"/>
                  <a:gd name="T2" fmla="*/ 0 w 1392"/>
                  <a:gd name="T3" fmla="*/ 0 h 240"/>
                  <a:gd name="T4" fmla="*/ 0 w 1392"/>
                  <a:gd name="T5" fmla="*/ 240 h 240"/>
                  <a:gd name="T6" fmla="*/ 0 60000 65536"/>
                  <a:gd name="T7" fmla="*/ 0 60000 65536"/>
                  <a:gd name="T8" fmla="*/ 0 60000 65536"/>
                  <a:gd name="T9" fmla="*/ 0 w 1392"/>
                  <a:gd name="T10" fmla="*/ 0 h 240"/>
                  <a:gd name="T11" fmla="*/ 1392 w 1392"/>
                  <a:gd name="T12" fmla="*/ 240 h 240"/>
                </a:gdLst>
                <a:ahLst/>
                <a:cxnLst>
                  <a:cxn ang="T6">
                    <a:pos x="T0" y="T1"/>
                  </a:cxn>
                  <a:cxn ang="T7">
                    <a:pos x="T2" y="T3"/>
                  </a:cxn>
                  <a:cxn ang="T8">
                    <a:pos x="T4" y="T5"/>
                  </a:cxn>
                </a:cxnLst>
                <a:rect l="T9" t="T10" r="T11" b="T12"/>
                <a:pathLst>
                  <a:path w="1392" h="240">
                    <a:moveTo>
                      <a:pt x="1392" y="0"/>
                    </a:moveTo>
                    <a:lnTo>
                      <a:pt x="0" y="0"/>
                    </a:lnTo>
                    <a:lnTo>
                      <a:pt x="0" y="240"/>
                    </a:lnTo>
                  </a:path>
                </a:pathLst>
              </a:custGeom>
              <a:noFill/>
              <a:ln w="38100" cap="flat" cmpd="sng">
                <a:solidFill>
                  <a:srgbClr val="006FBA"/>
                </a:solidFill>
                <a:prstDash val="solid"/>
                <a:round/>
                <a:headEnd type="none" w="med" len="med"/>
                <a:tailEnd type="none" w="med" len="med"/>
              </a:ln>
            </p:spPr>
            <p:txBody>
              <a:bodyPr wrap="none" lIns="0" tIns="0" rIns="0" bIns="0" anchor="ctr"/>
              <a:lstStyle/>
              <a:p>
                <a:endParaRPr lang="en-US"/>
              </a:p>
            </p:txBody>
          </p:sp>
        </p:grpSp>
        <p:grpSp>
          <p:nvGrpSpPr>
            <p:cNvPr id="23582" name="Group 153"/>
            <p:cNvGrpSpPr>
              <a:grpSpLocks/>
            </p:cNvGrpSpPr>
            <p:nvPr/>
          </p:nvGrpSpPr>
          <p:grpSpPr bwMode="auto">
            <a:xfrm>
              <a:off x="4718958" y="3649264"/>
              <a:ext cx="464465" cy="695568"/>
              <a:chOff x="1920" y="1127"/>
              <a:chExt cx="654" cy="873"/>
            </a:xfrm>
          </p:grpSpPr>
          <p:pic>
            <p:nvPicPr>
              <p:cNvPr id="23605" name="Picture 154"/>
              <p:cNvPicPr>
                <a:picLocks noChangeAspect="1" noChangeArrowheads="1"/>
              </p:cNvPicPr>
              <p:nvPr/>
            </p:nvPicPr>
            <p:blipFill>
              <a:blip r:embed="rId13" cstate="print"/>
              <a:srcRect/>
              <a:stretch>
                <a:fillRect/>
              </a:stretch>
            </p:blipFill>
            <p:spPr bwMode="invGray">
              <a:xfrm>
                <a:off x="1920" y="1127"/>
                <a:ext cx="528" cy="777"/>
              </a:xfrm>
              <a:prstGeom prst="rect">
                <a:avLst/>
              </a:prstGeom>
              <a:noFill/>
              <a:ln w="28575" algn="ctr">
                <a:noFill/>
                <a:miter lim="800000"/>
                <a:headEnd/>
                <a:tailEnd/>
              </a:ln>
            </p:spPr>
          </p:pic>
          <p:pic>
            <p:nvPicPr>
              <p:cNvPr id="23606" name="Picture 155"/>
              <p:cNvPicPr>
                <a:picLocks noChangeAspect="1" noChangeArrowheads="1"/>
              </p:cNvPicPr>
              <p:nvPr/>
            </p:nvPicPr>
            <p:blipFill>
              <a:blip r:embed="rId13" cstate="print"/>
              <a:srcRect/>
              <a:stretch>
                <a:fillRect/>
              </a:stretch>
            </p:blipFill>
            <p:spPr bwMode="invGray">
              <a:xfrm>
                <a:off x="2046" y="1223"/>
                <a:ext cx="528" cy="777"/>
              </a:xfrm>
              <a:prstGeom prst="rect">
                <a:avLst/>
              </a:prstGeom>
              <a:noFill/>
              <a:ln w="28575" algn="ctr">
                <a:noFill/>
                <a:miter lim="800000"/>
                <a:headEnd/>
                <a:tailEnd/>
              </a:ln>
            </p:spPr>
          </p:pic>
        </p:grpSp>
        <p:sp>
          <p:nvSpPr>
            <p:cNvPr id="23583" name="Text Box 198"/>
            <p:cNvSpPr txBox="1">
              <a:spLocks noChangeAspect="1" noChangeArrowheads="1"/>
            </p:cNvSpPr>
            <p:nvPr/>
          </p:nvSpPr>
          <p:spPr bwMode="auto">
            <a:xfrm>
              <a:off x="5595789" y="3841194"/>
              <a:ext cx="721609" cy="383132"/>
            </a:xfrm>
            <a:prstGeom prst="rect">
              <a:avLst/>
            </a:prstGeom>
            <a:noFill/>
            <a:ln w="9525">
              <a:noFill/>
              <a:miter lim="800000"/>
              <a:headEnd/>
              <a:tailEnd/>
            </a:ln>
          </p:spPr>
          <p:txBody>
            <a:bodyPr lIns="0" tIns="0" rIns="0" bIns="0" anchor="ctr"/>
            <a:lstStyle/>
            <a:p>
              <a:pPr algn="r">
                <a:lnSpc>
                  <a:spcPct val="90000"/>
                </a:lnSpc>
              </a:pPr>
              <a:endParaRPr lang="en-US" sz="1000" b="1">
                <a:ea typeface="ヒラギノ角ゴ Pro W3"/>
                <a:cs typeface="ヒラギノ角ゴ Pro W3"/>
              </a:endParaRPr>
            </a:p>
          </p:txBody>
        </p:sp>
        <p:pic>
          <p:nvPicPr>
            <p:cNvPr id="23584" name="Picture 157"/>
            <p:cNvPicPr>
              <a:picLocks noChangeAspect="1" noChangeArrowheads="1"/>
            </p:cNvPicPr>
            <p:nvPr/>
          </p:nvPicPr>
          <p:blipFill>
            <a:blip r:embed="rId14" cstate="print"/>
            <a:srcRect/>
            <a:stretch>
              <a:fillRect/>
            </a:stretch>
          </p:blipFill>
          <p:spPr bwMode="invGray">
            <a:xfrm>
              <a:off x="6353752" y="3573269"/>
              <a:ext cx="375316" cy="692039"/>
            </a:xfrm>
            <a:prstGeom prst="rect">
              <a:avLst/>
            </a:prstGeom>
            <a:noFill/>
            <a:ln w="28575" algn="ctr">
              <a:noFill/>
              <a:miter lim="800000"/>
              <a:headEnd/>
              <a:tailEnd/>
            </a:ln>
          </p:spPr>
        </p:pic>
        <p:pic>
          <p:nvPicPr>
            <p:cNvPr id="23585" name="Picture 158"/>
            <p:cNvPicPr>
              <a:picLocks noChangeAspect="1" noChangeArrowheads="1"/>
            </p:cNvPicPr>
            <p:nvPr/>
          </p:nvPicPr>
          <p:blipFill>
            <a:blip r:embed="rId14" cstate="print"/>
            <a:srcRect/>
            <a:stretch>
              <a:fillRect/>
            </a:stretch>
          </p:blipFill>
          <p:spPr bwMode="invGray">
            <a:xfrm>
              <a:off x="7026327" y="3573269"/>
              <a:ext cx="375316" cy="692039"/>
            </a:xfrm>
            <a:prstGeom prst="rect">
              <a:avLst/>
            </a:prstGeom>
            <a:noFill/>
            <a:ln w="28575" algn="ctr">
              <a:noFill/>
              <a:miter lim="800000"/>
              <a:headEnd/>
              <a:tailEnd/>
            </a:ln>
          </p:spPr>
        </p:pic>
        <p:grpSp>
          <p:nvGrpSpPr>
            <p:cNvPr id="23586" name="Group 194"/>
            <p:cNvGrpSpPr>
              <a:grpSpLocks/>
            </p:cNvGrpSpPr>
            <p:nvPr/>
          </p:nvGrpSpPr>
          <p:grpSpPr bwMode="auto">
            <a:xfrm>
              <a:off x="5124084" y="5353829"/>
              <a:ext cx="3412061" cy="1202"/>
              <a:chOff x="2224" y="3594"/>
              <a:chExt cx="3191" cy="1"/>
            </a:xfrm>
          </p:grpSpPr>
          <p:sp>
            <p:nvSpPr>
              <p:cNvPr id="23599" name="Line 184"/>
              <p:cNvSpPr>
                <a:spLocks noChangeShapeType="1"/>
              </p:cNvSpPr>
              <p:nvPr/>
            </p:nvSpPr>
            <p:spPr bwMode="auto">
              <a:xfrm>
                <a:off x="2224"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23600" name="Line 184"/>
              <p:cNvSpPr>
                <a:spLocks noChangeShapeType="1"/>
              </p:cNvSpPr>
              <p:nvPr/>
            </p:nvSpPr>
            <p:spPr bwMode="auto">
              <a:xfrm>
                <a:off x="3184"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23601" name="Line 184"/>
              <p:cNvSpPr>
                <a:spLocks noChangeShapeType="1"/>
              </p:cNvSpPr>
              <p:nvPr/>
            </p:nvSpPr>
            <p:spPr bwMode="auto">
              <a:xfrm>
                <a:off x="4128" y="3594"/>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23602" name="Line 184"/>
              <p:cNvSpPr>
                <a:spLocks noChangeShapeType="1"/>
              </p:cNvSpPr>
              <p:nvPr/>
            </p:nvSpPr>
            <p:spPr bwMode="auto">
              <a:xfrm>
                <a:off x="4641" y="3595"/>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23603" name="Line 184"/>
              <p:cNvSpPr>
                <a:spLocks noChangeShapeType="1"/>
              </p:cNvSpPr>
              <p:nvPr/>
            </p:nvSpPr>
            <p:spPr bwMode="auto">
              <a:xfrm>
                <a:off x="2721" y="3595"/>
                <a:ext cx="300" cy="0"/>
              </a:xfrm>
              <a:prstGeom prst="line">
                <a:avLst/>
              </a:prstGeom>
              <a:noFill/>
              <a:ln w="57150">
                <a:solidFill>
                  <a:srgbClr val="002060"/>
                </a:solidFill>
                <a:round/>
                <a:headEnd/>
                <a:tailEnd/>
              </a:ln>
            </p:spPr>
            <p:txBody>
              <a:bodyPr wrap="none" lIns="0" tIns="0" rIns="0" bIns="0" anchor="ctr"/>
              <a:lstStyle/>
              <a:p>
                <a:endParaRPr lang="en-US"/>
              </a:p>
            </p:txBody>
          </p:sp>
          <p:sp>
            <p:nvSpPr>
              <p:cNvPr id="23604" name="Line 184"/>
              <p:cNvSpPr>
                <a:spLocks noChangeShapeType="1"/>
              </p:cNvSpPr>
              <p:nvPr/>
            </p:nvSpPr>
            <p:spPr bwMode="auto">
              <a:xfrm>
                <a:off x="5115" y="3594"/>
                <a:ext cx="300" cy="0"/>
              </a:xfrm>
              <a:prstGeom prst="line">
                <a:avLst/>
              </a:prstGeom>
              <a:noFill/>
              <a:ln w="57150">
                <a:solidFill>
                  <a:srgbClr val="002060"/>
                </a:solidFill>
                <a:round/>
                <a:headEnd/>
                <a:tailEnd/>
              </a:ln>
            </p:spPr>
            <p:txBody>
              <a:bodyPr wrap="none" lIns="0" tIns="0" rIns="0" bIns="0" anchor="ctr"/>
              <a:lstStyle/>
              <a:p>
                <a:endParaRPr lang="en-US"/>
              </a:p>
            </p:txBody>
          </p:sp>
        </p:grpSp>
        <p:pic>
          <p:nvPicPr>
            <p:cNvPr id="23587" name="Picture 238" descr="EXSeriesC"/>
            <p:cNvPicPr>
              <a:picLocks noChangeAspect="1" noChangeArrowheads="1"/>
            </p:cNvPicPr>
            <p:nvPr/>
          </p:nvPicPr>
          <p:blipFill>
            <a:blip r:embed="rId15" cstate="print"/>
            <a:srcRect/>
            <a:stretch>
              <a:fillRect/>
            </a:stretch>
          </p:blipFill>
          <p:spPr bwMode="auto">
            <a:xfrm>
              <a:off x="4783999" y="5303368"/>
              <a:ext cx="447069" cy="97318"/>
            </a:xfrm>
            <a:prstGeom prst="rect">
              <a:avLst/>
            </a:prstGeom>
            <a:noFill/>
            <a:ln w="9525">
              <a:noFill/>
              <a:miter lim="800000"/>
              <a:headEnd/>
              <a:tailEnd/>
            </a:ln>
          </p:spPr>
        </p:pic>
        <p:pic>
          <p:nvPicPr>
            <p:cNvPr id="23588" name="Picture 238" descr="EXSeriesC"/>
            <p:cNvPicPr>
              <a:picLocks noChangeAspect="1" noChangeArrowheads="1"/>
            </p:cNvPicPr>
            <p:nvPr/>
          </p:nvPicPr>
          <p:blipFill>
            <a:blip r:embed="rId15" cstate="print"/>
            <a:srcRect/>
            <a:stretch>
              <a:fillRect/>
            </a:stretch>
          </p:blipFill>
          <p:spPr bwMode="auto">
            <a:xfrm>
              <a:off x="5297252" y="5303368"/>
              <a:ext cx="447069" cy="97318"/>
            </a:xfrm>
            <a:prstGeom prst="rect">
              <a:avLst/>
            </a:prstGeom>
            <a:noFill/>
            <a:ln w="9525">
              <a:noFill/>
              <a:miter lim="800000"/>
              <a:headEnd/>
              <a:tailEnd/>
            </a:ln>
          </p:spPr>
        </p:pic>
        <p:pic>
          <p:nvPicPr>
            <p:cNvPr id="23589" name="Picture 238" descr="EXSeriesC"/>
            <p:cNvPicPr>
              <a:picLocks noChangeAspect="1" noChangeArrowheads="1"/>
            </p:cNvPicPr>
            <p:nvPr/>
          </p:nvPicPr>
          <p:blipFill>
            <a:blip r:embed="rId15" cstate="print"/>
            <a:srcRect/>
            <a:stretch>
              <a:fillRect/>
            </a:stretch>
          </p:blipFill>
          <p:spPr bwMode="auto">
            <a:xfrm>
              <a:off x="6874434" y="5303368"/>
              <a:ext cx="447069" cy="97318"/>
            </a:xfrm>
            <a:prstGeom prst="rect">
              <a:avLst/>
            </a:prstGeom>
            <a:noFill/>
            <a:ln w="9525">
              <a:noFill/>
              <a:miter lim="800000"/>
              <a:headEnd/>
              <a:tailEnd/>
            </a:ln>
          </p:spPr>
        </p:pic>
        <p:pic>
          <p:nvPicPr>
            <p:cNvPr id="23590" name="Picture 238" descr="EXSeriesC"/>
            <p:cNvPicPr>
              <a:picLocks noChangeAspect="1" noChangeArrowheads="1"/>
            </p:cNvPicPr>
            <p:nvPr/>
          </p:nvPicPr>
          <p:blipFill>
            <a:blip r:embed="rId15" cstate="print"/>
            <a:srcRect/>
            <a:stretch>
              <a:fillRect/>
            </a:stretch>
          </p:blipFill>
          <p:spPr bwMode="auto">
            <a:xfrm>
              <a:off x="7387686" y="5303368"/>
              <a:ext cx="447069" cy="97318"/>
            </a:xfrm>
            <a:prstGeom prst="rect">
              <a:avLst/>
            </a:prstGeom>
            <a:noFill/>
            <a:ln w="9525">
              <a:noFill/>
              <a:miter lim="800000"/>
              <a:headEnd/>
              <a:tailEnd/>
            </a:ln>
          </p:spPr>
        </p:pic>
        <p:pic>
          <p:nvPicPr>
            <p:cNvPr id="23591" name="Picture 238" descr="EXSeriesC"/>
            <p:cNvPicPr>
              <a:picLocks noChangeAspect="1" noChangeArrowheads="1"/>
            </p:cNvPicPr>
            <p:nvPr/>
          </p:nvPicPr>
          <p:blipFill>
            <a:blip r:embed="rId15" cstate="print"/>
            <a:srcRect/>
            <a:stretch>
              <a:fillRect/>
            </a:stretch>
          </p:blipFill>
          <p:spPr bwMode="auto">
            <a:xfrm>
              <a:off x="5810504" y="5303368"/>
              <a:ext cx="447069" cy="97318"/>
            </a:xfrm>
            <a:prstGeom prst="rect">
              <a:avLst/>
            </a:prstGeom>
            <a:noFill/>
            <a:ln w="9525">
              <a:noFill/>
              <a:miter lim="800000"/>
              <a:headEnd/>
              <a:tailEnd/>
            </a:ln>
          </p:spPr>
        </p:pic>
        <p:pic>
          <p:nvPicPr>
            <p:cNvPr id="23592" name="Picture 238" descr="EXSeriesC"/>
            <p:cNvPicPr>
              <a:picLocks noChangeAspect="1" noChangeArrowheads="1"/>
            </p:cNvPicPr>
            <p:nvPr/>
          </p:nvPicPr>
          <p:blipFill>
            <a:blip r:embed="rId15" cstate="print"/>
            <a:srcRect/>
            <a:stretch>
              <a:fillRect/>
            </a:stretch>
          </p:blipFill>
          <p:spPr bwMode="auto">
            <a:xfrm>
              <a:off x="6323757" y="5303368"/>
              <a:ext cx="447069" cy="97318"/>
            </a:xfrm>
            <a:prstGeom prst="rect">
              <a:avLst/>
            </a:prstGeom>
            <a:noFill/>
            <a:ln w="9525">
              <a:noFill/>
              <a:miter lim="800000"/>
              <a:headEnd/>
              <a:tailEnd/>
            </a:ln>
          </p:spPr>
        </p:pic>
        <p:pic>
          <p:nvPicPr>
            <p:cNvPr id="23593" name="Picture 238" descr="EXSeriesC"/>
            <p:cNvPicPr>
              <a:picLocks noChangeAspect="1" noChangeArrowheads="1"/>
            </p:cNvPicPr>
            <p:nvPr/>
          </p:nvPicPr>
          <p:blipFill>
            <a:blip r:embed="rId15" cstate="print"/>
            <a:srcRect/>
            <a:stretch>
              <a:fillRect/>
            </a:stretch>
          </p:blipFill>
          <p:spPr bwMode="auto">
            <a:xfrm>
              <a:off x="7900939" y="5303368"/>
              <a:ext cx="447069" cy="97318"/>
            </a:xfrm>
            <a:prstGeom prst="rect">
              <a:avLst/>
            </a:prstGeom>
            <a:noFill/>
            <a:ln w="9525">
              <a:noFill/>
              <a:miter lim="800000"/>
              <a:headEnd/>
              <a:tailEnd/>
            </a:ln>
          </p:spPr>
        </p:pic>
        <p:pic>
          <p:nvPicPr>
            <p:cNvPr id="23594" name="Picture 238" descr="EXSeriesC"/>
            <p:cNvPicPr>
              <a:picLocks noChangeAspect="1" noChangeArrowheads="1"/>
            </p:cNvPicPr>
            <p:nvPr/>
          </p:nvPicPr>
          <p:blipFill>
            <a:blip r:embed="rId15" cstate="print"/>
            <a:srcRect/>
            <a:stretch>
              <a:fillRect/>
            </a:stretch>
          </p:blipFill>
          <p:spPr bwMode="auto">
            <a:xfrm>
              <a:off x="8414192" y="5303368"/>
              <a:ext cx="447069" cy="97318"/>
            </a:xfrm>
            <a:prstGeom prst="rect">
              <a:avLst/>
            </a:prstGeom>
            <a:noFill/>
            <a:ln w="9525">
              <a:noFill/>
              <a:miter lim="800000"/>
              <a:headEnd/>
              <a:tailEnd/>
            </a:ln>
          </p:spPr>
        </p:pic>
        <p:pic>
          <p:nvPicPr>
            <p:cNvPr id="23595" name="Picture 159"/>
            <p:cNvPicPr>
              <a:picLocks noChangeAspect="1" noChangeArrowheads="1"/>
            </p:cNvPicPr>
            <p:nvPr/>
          </p:nvPicPr>
          <p:blipFill>
            <a:blip r:embed="rId16" cstate="print"/>
            <a:srcRect/>
            <a:stretch>
              <a:fillRect/>
            </a:stretch>
          </p:blipFill>
          <p:spPr bwMode="invGray">
            <a:xfrm>
              <a:off x="6363911" y="2145938"/>
              <a:ext cx="375316" cy="619952"/>
            </a:xfrm>
            <a:prstGeom prst="rect">
              <a:avLst/>
            </a:prstGeom>
            <a:noFill/>
            <a:ln w="28575" algn="ctr">
              <a:noFill/>
              <a:miter lim="800000"/>
              <a:headEnd/>
              <a:tailEnd/>
            </a:ln>
          </p:spPr>
        </p:pic>
        <p:pic>
          <p:nvPicPr>
            <p:cNvPr id="23596" name="Picture 160"/>
            <p:cNvPicPr>
              <a:picLocks noChangeAspect="1" noChangeArrowheads="1"/>
            </p:cNvPicPr>
            <p:nvPr/>
          </p:nvPicPr>
          <p:blipFill>
            <a:blip r:embed="rId16" cstate="print"/>
            <a:srcRect/>
            <a:stretch>
              <a:fillRect/>
            </a:stretch>
          </p:blipFill>
          <p:spPr bwMode="invGray">
            <a:xfrm>
              <a:off x="7048247" y="2145938"/>
              <a:ext cx="375316" cy="619952"/>
            </a:xfrm>
            <a:prstGeom prst="rect">
              <a:avLst/>
            </a:prstGeom>
            <a:noFill/>
            <a:ln w="28575" algn="ctr">
              <a:noFill/>
              <a:miter lim="800000"/>
              <a:headEnd/>
              <a:tailEnd/>
            </a:ln>
          </p:spPr>
        </p:pic>
        <p:sp>
          <p:nvSpPr>
            <p:cNvPr id="23597" name="Text Box 198"/>
            <p:cNvSpPr txBox="1">
              <a:spLocks noChangeAspect="1" noChangeArrowheads="1"/>
            </p:cNvSpPr>
            <p:nvPr/>
          </p:nvSpPr>
          <p:spPr bwMode="auto">
            <a:xfrm>
              <a:off x="4730976" y="4378745"/>
              <a:ext cx="864811" cy="316578"/>
            </a:xfrm>
            <a:prstGeom prst="rect">
              <a:avLst/>
            </a:prstGeom>
            <a:noFill/>
            <a:ln w="9525">
              <a:noFill/>
              <a:miter lim="800000"/>
              <a:headEnd/>
              <a:tailEnd/>
            </a:ln>
          </p:spPr>
          <p:txBody>
            <a:bodyPr lIns="0" tIns="0" rIns="0" bIns="0" anchor="ctr"/>
            <a:lstStyle/>
            <a:p>
              <a:pPr algn="ctr">
                <a:lnSpc>
                  <a:spcPct val="90000"/>
                </a:lnSpc>
              </a:pPr>
              <a:endParaRPr lang="en-US" sz="1000" b="1">
                <a:ea typeface="ヒラギノ角ゴ Pro W3"/>
                <a:cs typeface="ヒラギノ角ゴ Pro W3"/>
              </a:endParaRPr>
            </a:p>
          </p:txBody>
        </p:sp>
        <p:sp>
          <p:nvSpPr>
            <p:cNvPr id="23598" name="Text Box 198"/>
            <p:cNvSpPr txBox="1">
              <a:spLocks noChangeAspect="1" noChangeArrowheads="1"/>
            </p:cNvSpPr>
            <p:nvPr/>
          </p:nvSpPr>
          <p:spPr bwMode="auto">
            <a:xfrm>
              <a:off x="4561645" y="5091936"/>
              <a:ext cx="930728" cy="126004"/>
            </a:xfrm>
            <a:prstGeom prst="rect">
              <a:avLst/>
            </a:prstGeom>
            <a:noFill/>
            <a:ln w="9525">
              <a:noFill/>
              <a:miter lim="800000"/>
              <a:headEnd/>
              <a:tailEnd/>
            </a:ln>
          </p:spPr>
          <p:txBody>
            <a:bodyPr tIns="0" bIns="0" anchor="ctr">
              <a:spAutoFit/>
            </a:bodyPr>
            <a:lstStyle/>
            <a:p>
              <a:pPr algn="r">
                <a:lnSpc>
                  <a:spcPct val="90000"/>
                </a:lnSpc>
              </a:pPr>
              <a:endParaRPr lang="en-US" sz="800" b="1">
                <a:ea typeface="ヒラギノ角ゴ Pro W3"/>
                <a:cs typeface="ヒラギノ角ゴ Pro W3"/>
              </a:endParaRPr>
            </a:p>
          </p:txBody>
        </p:sp>
      </p:grpSp>
      <p:sp>
        <p:nvSpPr>
          <p:cNvPr id="23556" name="TextBox 589"/>
          <p:cNvSpPr txBox="1">
            <a:spLocks noChangeArrowheads="1"/>
          </p:cNvSpPr>
          <p:nvPr/>
        </p:nvSpPr>
        <p:spPr bwMode="auto">
          <a:xfrm>
            <a:off x="-457200" y="2895600"/>
            <a:ext cx="2514600" cy="369887"/>
          </a:xfrm>
          <a:prstGeom prst="rect">
            <a:avLst/>
          </a:prstGeom>
          <a:noFill/>
          <a:ln w="9525">
            <a:noFill/>
            <a:miter lim="800000"/>
            <a:headEnd/>
            <a:tailEnd/>
          </a:ln>
        </p:spPr>
        <p:txBody>
          <a:bodyPr>
            <a:spAutoFit/>
          </a:bodyPr>
          <a:lstStyle/>
          <a:p>
            <a:pPr algn="ctr"/>
            <a:r>
              <a:rPr lang="en-US" dirty="0"/>
              <a:t>BEFORE</a:t>
            </a:r>
          </a:p>
        </p:txBody>
      </p:sp>
      <p:sp>
        <p:nvSpPr>
          <p:cNvPr id="23557" name="TextBox 590"/>
          <p:cNvSpPr txBox="1">
            <a:spLocks noChangeArrowheads="1"/>
          </p:cNvSpPr>
          <p:nvPr/>
        </p:nvSpPr>
        <p:spPr bwMode="auto">
          <a:xfrm>
            <a:off x="3810000" y="2895600"/>
            <a:ext cx="2514600" cy="369887"/>
          </a:xfrm>
          <a:prstGeom prst="rect">
            <a:avLst/>
          </a:prstGeom>
          <a:noFill/>
          <a:ln w="9525">
            <a:noFill/>
            <a:miter lim="800000"/>
            <a:headEnd/>
            <a:tailEnd/>
          </a:ln>
        </p:spPr>
        <p:txBody>
          <a:bodyPr>
            <a:spAutoFit/>
          </a:bodyPr>
          <a:lstStyle/>
          <a:p>
            <a:pPr algn="ctr"/>
            <a:r>
              <a:rPr lang="en-US" dirty="0"/>
              <a:t>AFTER</a:t>
            </a:r>
          </a:p>
        </p:txBody>
      </p:sp>
      <p:sp>
        <p:nvSpPr>
          <p:cNvPr id="23558" name="Rectangle 241"/>
          <p:cNvSpPr>
            <a:spLocks noChangeArrowheads="1"/>
          </p:cNvSpPr>
          <p:nvPr/>
        </p:nvSpPr>
        <p:spPr bwMode="invGray">
          <a:xfrm>
            <a:off x="4572000" y="2819400"/>
            <a:ext cx="4343400" cy="3352800"/>
          </a:xfrm>
          <a:prstGeom prst="roundRect">
            <a:avLst>
              <a:gd name="adj" fmla="val 0"/>
            </a:avLst>
          </a:prstGeom>
          <a:noFill/>
          <a:ln w="38100" algn="ctr">
            <a:solidFill>
              <a:schemeClr val="accent1"/>
            </a:solidFill>
            <a:round/>
            <a:headEnd/>
            <a:tailEnd/>
          </a:ln>
        </p:spPr>
        <p:txBody>
          <a:bodyPr tIns="0" bIns="0" anchor="b" anchorCtr="1"/>
          <a:lstStyle/>
          <a:p>
            <a:pPr algn="ctr">
              <a:lnSpc>
                <a:spcPct val="90000"/>
              </a:lnSpc>
            </a:pPr>
            <a:endParaRPr lang="en-US" sz="2200" b="1" i="1"/>
          </a:p>
        </p:txBody>
      </p:sp>
      <p:sp>
        <p:nvSpPr>
          <p:cNvPr id="404" name="TextBox 403"/>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405" name="Rectangle 404"/>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6" name="Rectangle 405"/>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8" name="TextBox 407"/>
          <p:cNvSpPr txBox="1">
            <a:spLocks noChangeArrowheads="1"/>
          </p:cNvSpPr>
          <p:nvPr/>
        </p:nvSpPr>
        <p:spPr bwMode="auto">
          <a:xfrm>
            <a:off x="1828800" y="1962150"/>
            <a:ext cx="5562600" cy="923330"/>
          </a:xfrm>
          <a:prstGeom prst="rect">
            <a:avLst/>
          </a:prstGeom>
          <a:noFill/>
          <a:ln w="9525">
            <a:noFill/>
            <a:miter lim="800000"/>
            <a:headEnd/>
            <a:tailEnd/>
          </a:ln>
        </p:spPr>
        <p:txBody>
          <a:bodyPr>
            <a:spAutoFit/>
          </a:bodyPr>
          <a:lstStyle/>
          <a:p>
            <a:pPr algn="ctr"/>
            <a:r>
              <a:rPr lang="en-US" b="1" dirty="0" smtClean="0">
                <a:ea typeface="ＭＳ Ｐゴシック" pitchFamily="34" charset="-128"/>
              </a:rPr>
              <a:t/>
            </a:r>
            <a:br>
              <a:rPr lang="en-US" b="1" dirty="0" smtClean="0">
                <a:ea typeface="ＭＳ Ｐゴシック" pitchFamily="34" charset="-128"/>
              </a:rPr>
            </a:br>
            <a:r>
              <a:rPr lang="en-US" b="1" dirty="0" smtClean="0">
                <a:ea typeface="ＭＳ Ｐゴシック" pitchFamily="34" charset="-128"/>
              </a:rPr>
              <a:t>Fewer </a:t>
            </a:r>
            <a:r>
              <a:rPr lang="en-US" b="1" dirty="0">
                <a:ea typeface="ＭＳ Ｐゴシック" pitchFamily="34" charset="-128"/>
              </a:rPr>
              <a:t>devices to </a:t>
            </a:r>
            <a:r>
              <a:rPr lang="en-US" b="1" dirty="0" smtClean="0">
                <a:ea typeface="ＭＳ Ｐゴシック" pitchFamily="34" charset="-128"/>
              </a:rPr>
              <a:t>manage: 44 -&gt; 4</a:t>
            </a:r>
            <a:endParaRPr lang="en-US" b="1" dirty="0">
              <a:ea typeface="ＭＳ Ｐゴシック" pitchFamily="34" charset="-128"/>
            </a:endParaRPr>
          </a:p>
          <a:p>
            <a:endParaRPr lang="en-US" dirty="0"/>
          </a:p>
        </p:txBody>
      </p:sp>
      <p:sp>
        <p:nvSpPr>
          <p:cNvPr id="409" name="Rectangle 408"/>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407" name="Rectangle 118"/>
          <p:cNvSpPr txBox="1">
            <a:spLocks noChangeArrowheads="1"/>
          </p:cNvSpPr>
          <p:nvPr/>
        </p:nvSpPr>
        <p:spPr>
          <a:xfrm>
            <a:off x="476250" y="609600"/>
            <a:ext cx="8220075" cy="387350"/>
          </a:xfrm>
          <a:prstGeom prst="rect">
            <a:avLst/>
          </a:prstGeom>
        </p:spPr>
        <p:txBody>
          <a:bodyPr>
            <a:normAutofit fontScale="97500" lnSpcReduction="10000"/>
          </a:bodyPr>
          <a:lstStyle/>
          <a:p>
            <a:pPr marL="0" marR="0" lvl="0" indent="0" algn="l" defTabSz="457200" rtl="0" eaLnBrk="0" fontAlgn="base" latinLnBrk="0" hangingPunct="0">
              <a:lnSpc>
                <a:spcPct val="90000"/>
              </a:lnSpc>
              <a:spcBef>
                <a:spcPct val="0"/>
              </a:spcBef>
              <a:spcAft>
                <a:spcPct val="20000"/>
              </a:spcAft>
              <a:buClrTx/>
              <a:buSzTx/>
              <a:buFontTx/>
              <a:buNone/>
              <a:tabLst/>
              <a:defRPr/>
            </a:pPr>
            <a:r>
              <a:rPr kumimoji="0" lang="en-US" sz="2400" b="1" i="0" u="none" strike="noStrike" kern="1200" cap="all" spc="0" normalizeH="0" baseline="0" noProof="0" dirty="0" smtClean="0">
                <a:ln>
                  <a:noFill/>
                </a:ln>
                <a:solidFill>
                  <a:srgbClr val="292929"/>
                </a:solidFill>
                <a:effectLst/>
                <a:uLnTx/>
                <a:uFillTx/>
                <a:latin typeface="Arial" pitchFamily="34" charset="0"/>
                <a:ea typeface="+mj-ea"/>
                <a:cs typeface="+mj-cs"/>
              </a:rPr>
              <a:t>Network Device Clustering</a:t>
            </a:r>
            <a:endParaRPr kumimoji="0" lang="en-US" sz="2400" b="1" i="1" u="none" strike="noStrike" kern="1200" cap="all" spc="0" normalizeH="0" baseline="0" noProof="0" dirty="0">
              <a:ln>
                <a:noFill/>
              </a:ln>
              <a:solidFill>
                <a:srgbClr val="292929"/>
              </a:solidFill>
              <a:effectLst/>
              <a:uLnTx/>
              <a:uFillTx/>
              <a:latin typeface="Arial" pitchFamily="34" charset="0"/>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8"/>
                                        </p:tgtEl>
                                        <p:attrNameLst>
                                          <p:attrName>style.visibility</p:attrName>
                                        </p:attrNameLst>
                                      </p:cBhvr>
                                      <p:to>
                                        <p:strVal val="visible"/>
                                      </p:to>
                                    </p:set>
                                    <p:animEffect transition="in" filter="fade">
                                      <p:cBhvr>
                                        <p:cTn id="7" dur="2000"/>
                                        <p:tgtEl>
                                          <p:spTgt spid="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Rectangle 7"/>
          <p:cNvPicPr>
            <a:picLocks noChangeArrowheads="1"/>
          </p:cNvPicPr>
          <p:nvPr/>
        </p:nvPicPr>
        <p:blipFill>
          <a:blip r:embed="rId3" cstate="print"/>
          <a:srcRect l="3659" t="4333" r="3659"/>
          <a:stretch>
            <a:fillRect/>
          </a:stretch>
        </p:blipFill>
        <p:spPr bwMode="blackWhite">
          <a:xfrm>
            <a:off x="1143000" y="4724400"/>
            <a:ext cx="2514600" cy="1295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Technology approaches</a:t>
            </a:r>
            <a:endParaRPr lang="en-US" dirty="0"/>
          </a:p>
        </p:txBody>
      </p:sp>
      <p:grpSp>
        <p:nvGrpSpPr>
          <p:cNvPr id="5" name="Group 7"/>
          <p:cNvGrpSpPr/>
          <p:nvPr/>
        </p:nvGrpSpPr>
        <p:grpSpPr>
          <a:xfrm>
            <a:off x="473963" y="1090730"/>
            <a:ext cx="3890034" cy="3163582"/>
            <a:chOff x="473963" y="1319330"/>
            <a:chExt cx="3890034" cy="3163582"/>
          </a:xfrm>
        </p:grpSpPr>
        <p:sp>
          <p:nvSpPr>
            <p:cNvPr id="4" name="TextBox 3"/>
            <p:cNvSpPr txBox="1"/>
            <p:nvPr/>
          </p:nvSpPr>
          <p:spPr>
            <a:xfrm>
              <a:off x="473963" y="1651368"/>
              <a:ext cx="3866025" cy="2831544"/>
            </a:xfrm>
            <a:prstGeom prst="rect">
              <a:avLst/>
            </a:prstGeom>
            <a:solidFill>
              <a:srgbClr val="E7E1D5"/>
            </a:solidFill>
          </p:spPr>
          <p:txBody>
            <a:bodyPr wrap="square" lIns="274320" tIns="457200" rIns="274320" bIns="274320" rtlCol="0">
              <a:spAutoFit/>
            </a:bodyPr>
            <a:lstStyle/>
            <a:p>
              <a:pPr marL="177800" indent="-177800">
                <a:spcAft>
                  <a:spcPts val="600"/>
                </a:spcAft>
                <a:buClr>
                  <a:srgbClr val="4D4D4D"/>
                </a:buClr>
                <a:buFont typeface="Wingdings" pitchFamily="2" charset="2"/>
                <a:buChar char="§"/>
                <a:tabLst>
                  <a:tab pos="177800" algn="l"/>
                </a:tabLst>
              </a:pPr>
              <a:r>
                <a:rPr lang="es-ES" dirty="0" err="1" smtClean="0">
                  <a:solidFill>
                    <a:srgbClr val="4D4D4D"/>
                  </a:solidFill>
                </a:rPr>
                <a:t>Facts</a:t>
              </a:r>
              <a:endParaRPr lang="es-ES" dirty="0" smtClean="0">
                <a:solidFill>
                  <a:srgbClr val="4D4D4D"/>
                </a:solidFill>
              </a:endParaRPr>
            </a:p>
            <a:p>
              <a:pPr marL="635000" lvl="1" indent="-177800">
                <a:spcAft>
                  <a:spcPts val="600"/>
                </a:spcAft>
                <a:buClr>
                  <a:srgbClr val="4D4D4D"/>
                </a:buClr>
                <a:buFont typeface="Wingdings" pitchFamily="2" charset="2"/>
                <a:buChar char="§"/>
                <a:tabLst>
                  <a:tab pos="177800" algn="l"/>
                </a:tabLst>
              </a:pPr>
              <a:r>
                <a:rPr lang="es-ES" dirty="0" err="1" smtClean="0">
                  <a:solidFill>
                    <a:srgbClr val="4D4D4D"/>
                  </a:solidFill>
                </a:rPr>
                <a:t>Simplify</a:t>
              </a:r>
              <a:r>
                <a:rPr lang="es-ES" dirty="0" smtClean="0">
                  <a:solidFill>
                    <a:srgbClr val="4D4D4D"/>
                  </a:solidFill>
                </a:rPr>
                <a:t> </a:t>
              </a:r>
              <a:r>
                <a:rPr lang="es-ES" dirty="0" err="1" smtClean="0">
                  <a:solidFill>
                    <a:srgbClr val="4D4D4D"/>
                  </a:solidFill>
                </a:rPr>
                <a:t>operations</a:t>
              </a:r>
              <a:endParaRPr lang="es-ES" dirty="0" smtClean="0">
                <a:solidFill>
                  <a:srgbClr val="4D4D4D"/>
                </a:solidFill>
              </a:endParaRPr>
            </a:p>
            <a:p>
              <a:pPr marL="635000" lvl="1" indent="-177800">
                <a:spcAft>
                  <a:spcPts val="600"/>
                </a:spcAft>
                <a:buClr>
                  <a:srgbClr val="4D4D4D"/>
                </a:buClr>
                <a:buFont typeface="Wingdings" pitchFamily="2" charset="2"/>
                <a:buChar char="§"/>
                <a:tabLst>
                  <a:tab pos="177800" algn="l"/>
                </a:tabLst>
              </a:pPr>
              <a:r>
                <a:rPr lang="es-ES" dirty="0" err="1" smtClean="0">
                  <a:solidFill>
                    <a:srgbClr val="4D4D4D"/>
                  </a:solidFill>
                </a:rPr>
                <a:t>Behaves</a:t>
              </a:r>
              <a:r>
                <a:rPr lang="es-ES" dirty="0" smtClean="0">
                  <a:solidFill>
                    <a:srgbClr val="4D4D4D"/>
                  </a:solidFill>
                </a:rPr>
                <a:t> as a single </a:t>
              </a:r>
              <a:r>
                <a:rPr lang="es-ES" dirty="0" err="1" smtClean="0">
                  <a:solidFill>
                    <a:srgbClr val="4D4D4D"/>
                  </a:solidFill>
                </a:rPr>
                <a:t>node</a:t>
              </a:r>
              <a:r>
                <a:rPr lang="es-ES" dirty="0" smtClean="0">
                  <a:solidFill>
                    <a:srgbClr val="4D4D4D"/>
                  </a:solidFill>
                </a:rPr>
                <a:t> </a:t>
              </a:r>
              <a:r>
                <a:rPr lang="es-ES" dirty="0" err="1" smtClean="0">
                  <a:solidFill>
                    <a:srgbClr val="4D4D4D"/>
                  </a:solidFill>
                </a:rPr>
                <a:t>both</a:t>
              </a:r>
              <a:r>
                <a:rPr lang="es-ES" dirty="0" smtClean="0">
                  <a:solidFill>
                    <a:srgbClr val="4D4D4D"/>
                  </a:solidFill>
                </a:rPr>
                <a:t> at L2 &amp; L3 </a:t>
              </a:r>
              <a:r>
                <a:rPr lang="es-ES" dirty="0" err="1" smtClean="0">
                  <a:solidFill>
                    <a:srgbClr val="4D4D4D"/>
                  </a:solidFill>
                </a:rPr>
                <a:t>layers</a:t>
              </a:r>
              <a:r>
                <a:rPr lang="es-ES" dirty="0" smtClean="0">
                  <a:solidFill>
                    <a:srgbClr val="4D4D4D"/>
                  </a:solidFill>
                </a:rPr>
                <a:t> so </a:t>
              </a:r>
              <a:r>
                <a:rPr lang="es-ES" dirty="0" err="1" smtClean="0">
                  <a:solidFill>
                    <a:srgbClr val="4D4D4D"/>
                  </a:solidFill>
                </a:rPr>
                <a:t>it</a:t>
              </a:r>
              <a:r>
                <a:rPr lang="es-ES" dirty="0" smtClean="0">
                  <a:solidFill>
                    <a:srgbClr val="4D4D4D"/>
                  </a:solidFill>
                </a:rPr>
                <a:t> </a:t>
              </a:r>
              <a:r>
                <a:rPr lang="es-ES" dirty="0" err="1" smtClean="0">
                  <a:solidFill>
                    <a:srgbClr val="4D4D4D"/>
                  </a:solidFill>
                </a:rPr>
                <a:t>inherits</a:t>
              </a:r>
              <a:r>
                <a:rPr lang="es-ES" dirty="0" smtClean="0">
                  <a:solidFill>
                    <a:srgbClr val="4D4D4D"/>
                  </a:solidFill>
                </a:rPr>
                <a:t> </a:t>
              </a:r>
              <a:r>
                <a:rPr lang="es-ES" dirty="0" err="1" smtClean="0">
                  <a:solidFill>
                    <a:srgbClr val="4D4D4D"/>
                  </a:solidFill>
                </a:rPr>
                <a:t>all</a:t>
              </a:r>
              <a:r>
                <a:rPr lang="es-ES" dirty="0" smtClean="0">
                  <a:solidFill>
                    <a:srgbClr val="4D4D4D"/>
                  </a:solidFill>
                </a:rPr>
                <a:t> </a:t>
              </a:r>
              <a:r>
                <a:rPr lang="es-ES" dirty="0" err="1" smtClean="0">
                  <a:solidFill>
                    <a:srgbClr val="4D4D4D"/>
                  </a:solidFill>
                </a:rPr>
                <a:t>benefits</a:t>
              </a:r>
              <a:r>
                <a:rPr lang="es-ES" dirty="0" smtClean="0">
                  <a:solidFill>
                    <a:srgbClr val="4D4D4D"/>
                  </a:solidFill>
                </a:rPr>
                <a:t> </a:t>
              </a:r>
              <a:r>
                <a:rPr lang="es-ES" dirty="0" err="1" smtClean="0">
                  <a:solidFill>
                    <a:srgbClr val="4D4D4D"/>
                  </a:solidFill>
                </a:rPr>
                <a:t>found</a:t>
              </a:r>
              <a:r>
                <a:rPr lang="es-ES" dirty="0" smtClean="0">
                  <a:solidFill>
                    <a:srgbClr val="4D4D4D"/>
                  </a:solidFill>
                </a:rPr>
                <a:t> in L2 </a:t>
              </a:r>
              <a:r>
                <a:rPr lang="es-ES" dirty="0" err="1" smtClean="0">
                  <a:solidFill>
                    <a:srgbClr val="4D4D4D"/>
                  </a:solidFill>
                </a:rPr>
                <a:t>Table</a:t>
              </a:r>
              <a:r>
                <a:rPr lang="es-ES" dirty="0" smtClean="0">
                  <a:solidFill>
                    <a:srgbClr val="4D4D4D"/>
                  </a:solidFill>
                </a:rPr>
                <a:t> </a:t>
              </a:r>
              <a:r>
                <a:rPr lang="es-ES" dirty="0" err="1" smtClean="0">
                  <a:solidFill>
                    <a:srgbClr val="4D4D4D"/>
                  </a:solidFill>
                </a:rPr>
                <a:t>Synch</a:t>
              </a:r>
              <a:r>
                <a:rPr lang="es-ES" dirty="0" smtClean="0">
                  <a:solidFill>
                    <a:srgbClr val="4D4D4D"/>
                  </a:solidFill>
                </a:rPr>
                <a:t> </a:t>
              </a:r>
              <a:r>
                <a:rPr lang="es-ES" dirty="0" err="1" smtClean="0">
                  <a:solidFill>
                    <a:srgbClr val="4D4D4D"/>
                  </a:solidFill>
                </a:rPr>
                <a:t>approach</a:t>
              </a:r>
              <a:endParaRPr lang="es-ES" dirty="0" smtClean="0">
                <a:solidFill>
                  <a:srgbClr val="4D4D4D"/>
                </a:solidFill>
              </a:endParaRPr>
            </a:p>
          </p:txBody>
        </p:sp>
        <p:sp>
          <p:nvSpPr>
            <p:cNvPr id="3" name="AutoShape 3"/>
            <p:cNvSpPr>
              <a:spLocks noChangeArrowheads="1"/>
            </p:cNvSpPr>
            <p:nvPr/>
          </p:nvSpPr>
          <p:spPr bwMode="gray">
            <a:xfrm>
              <a:off x="482601" y="1319330"/>
              <a:ext cx="3881396" cy="548640"/>
            </a:xfrm>
            <a:prstGeom prst="roundRect">
              <a:avLst>
                <a:gd name="adj" fmla="val 16667"/>
              </a:avLst>
            </a:prstGeom>
            <a:solidFill>
              <a:srgbClr val="5D87A1"/>
            </a:solidFill>
            <a:ln w="28575" algn="ctr">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91440" tIns="91440" bIns="91440" anchor="ctr"/>
            <a:lstStyle/>
            <a:p>
              <a:pPr algn="ctr">
                <a:spcBef>
                  <a:spcPct val="0"/>
                </a:spcBef>
              </a:pPr>
              <a:r>
                <a:rPr lang="es-ES" sz="2000" smtClean="0">
                  <a:solidFill>
                    <a:schemeClr val="bg1"/>
                  </a:solidFill>
                </a:rPr>
                <a:t>Control Plane Unification</a:t>
              </a:r>
              <a:endParaRPr lang="en-US" sz="2000" dirty="0">
                <a:solidFill>
                  <a:schemeClr val="bg1"/>
                </a:solidFill>
              </a:endParaRPr>
            </a:p>
          </p:txBody>
        </p:sp>
      </p:grpSp>
      <p:grpSp>
        <p:nvGrpSpPr>
          <p:cNvPr id="8" name="Group 8"/>
          <p:cNvGrpSpPr/>
          <p:nvPr/>
        </p:nvGrpSpPr>
        <p:grpSpPr>
          <a:xfrm>
            <a:off x="4841246" y="1090730"/>
            <a:ext cx="3890034" cy="3135564"/>
            <a:chOff x="4841246" y="1319330"/>
            <a:chExt cx="3890034" cy="2732873"/>
          </a:xfrm>
        </p:grpSpPr>
        <p:sp>
          <p:nvSpPr>
            <p:cNvPr id="6" name="TextBox 5"/>
            <p:cNvSpPr txBox="1"/>
            <p:nvPr/>
          </p:nvSpPr>
          <p:spPr>
            <a:xfrm>
              <a:off x="4841246" y="1651368"/>
              <a:ext cx="3866025" cy="2400835"/>
            </a:xfrm>
            <a:prstGeom prst="rect">
              <a:avLst/>
            </a:prstGeom>
            <a:solidFill>
              <a:srgbClr val="E7E1D5"/>
            </a:solidFill>
          </p:spPr>
          <p:txBody>
            <a:bodyPr wrap="square" lIns="274320" tIns="457200" rIns="274320" bIns="274320" rtlCol="0">
              <a:spAutoFit/>
            </a:bodyPr>
            <a:lstStyle/>
            <a:p>
              <a:pPr marL="177800" indent="-177800">
                <a:spcAft>
                  <a:spcPts val="600"/>
                </a:spcAft>
                <a:buClr>
                  <a:srgbClr val="4D4D4D"/>
                </a:buClr>
                <a:buFont typeface="Wingdings" pitchFamily="2" charset="2"/>
                <a:buChar char="§"/>
                <a:tabLst>
                  <a:tab pos="177800" algn="l"/>
                </a:tabLst>
              </a:pPr>
              <a:r>
                <a:rPr lang="es-ES" dirty="0" err="1" smtClean="0">
                  <a:solidFill>
                    <a:srgbClr val="4D4D4D"/>
                  </a:solidFill>
                </a:rPr>
                <a:t>Facts</a:t>
              </a:r>
              <a:endParaRPr lang="es-ES" dirty="0" smtClean="0">
                <a:solidFill>
                  <a:srgbClr val="4D4D4D"/>
                </a:solidFill>
              </a:endParaRPr>
            </a:p>
            <a:p>
              <a:pPr marL="635000" lvl="1" indent="-177800">
                <a:spcAft>
                  <a:spcPts val="600"/>
                </a:spcAft>
                <a:buClr>
                  <a:srgbClr val="4D4D4D"/>
                </a:buClr>
                <a:buFont typeface="Wingdings" pitchFamily="2" charset="2"/>
                <a:buChar char="§"/>
                <a:tabLst>
                  <a:tab pos="177800" algn="l"/>
                </a:tabLst>
              </a:pPr>
              <a:r>
                <a:rPr lang="es-ES" dirty="0" err="1" smtClean="0">
                  <a:solidFill>
                    <a:srgbClr val="4D4D4D"/>
                  </a:solidFill>
                </a:rPr>
                <a:t>Distributed</a:t>
              </a:r>
              <a:r>
                <a:rPr lang="es-ES" dirty="0" smtClean="0">
                  <a:solidFill>
                    <a:srgbClr val="4D4D4D"/>
                  </a:solidFill>
                </a:rPr>
                <a:t> link </a:t>
              </a:r>
              <a:r>
                <a:rPr lang="es-ES" dirty="0" err="1" smtClean="0">
                  <a:solidFill>
                    <a:srgbClr val="4D4D4D"/>
                  </a:solidFill>
                </a:rPr>
                <a:t>aggregation</a:t>
              </a:r>
              <a:r>
                <a:rPr lang="es-ES" dirty="0" smtClean="0">
                  <a:solidFill>
                    <a:srgbClr val="4D4D4D"/>
                  </a:solidFill>
                </a:rPr>
                <a:t> (LAG) plus </a:t>
              </a:r>
              <a:r>
                <a:rPr lang="es-ES" dirty="0" err="1" smtClean="0">
                  <a:solidFill>
                    <a:srgbClr val="4D4D4D"/>
                  </a:solidFill>
                </a:rPr>
                <a:t>some</a:t>
              </a:r>
              <a:r>
                <a:rPr lang="es-ES" dirty="0" smtClean="0">
                  <a:solidFill>
                    <a:srgbClr val="4D4D4D"/>
                  </a:solidFill>
                </a:rPr>
                <a:t> L2/L3 </a:t>
              </a:r>
              <a:r>
                <a:rPr lang="es-ES" dirty="0" err="1" smtClean="0">
                  <a:solidFill>
                    <a:srgbClr val="4D4D4D"/>
                  </a:solidFill>
                </a:rPr>
                <a:t>protocols</a:t>
              </a:r>
              <a:r>
                <a:rPr lang="es-ES" dirty="0" smtClean="0">
                  <a:solidFill>
                    <a:srgbClr val="4D4D4D"/>
                  </a:solidFill>
                </a:rPr>
                <a:t> </a:t>
              </a:r>
              <a:r>
                <a:rPr lang="es-ES" dirty="0" err="1" smtClean="0">
                  <a:solidFill>
                    <a:srgbClr val="4D4D4D"/>
                  </a:solidFill>
                </a:rPr>
                <a:t>enhancements</a:t>
              </a:r>
              <a:r>
                <a:rPr lang="es-ES" dirty="0" smtClean="0">
                  <a:solidFill>
                    <a:srgbClr val="4D4D4D"/>
                  </a:solidFill>
                </a:rPr>
                <a:t> </a:t>
              </a:r>
              <a:r>
                <a:rPr lang="es-ES" dirty="0" err="1" smtClean="0">
                  <a:solidFill>
                    <a:srgbClr val="4D4D4D"/>
                  </a:solidFill>
                </a:rPr>
                <a:t>to</a:t>
              </a:r>
              <a:r>
                <a:rPr lang="es-ES" dirty="0" smtClean="0">
                  <a:solidFill>
                    <a:srgbClr val="4D4D4D"/>
                  </a:solidFill>
                </a:rPr>
                <a:t> </a:t>
              </a:r>
              <a:r>
                <a:rPr lang="es-ES" dirty="0" err="1" smtClean="0">
                  <a:solidFill>
                    <a:srgbClr val="4D4D4D"/>
                  </a:solidFill>
                </a:rPr>
                <a:t>minimize</a:t>
              </a:r>
              <a:r>
                <a:rPr lang="es-ES" dirty="0" smtClean="0">
                  <a:solidFill>
                    <a:srgbClr val="4D4D4D"/>
                  </a:solidFill>
                </a:rPr>
                <a:t> </a:t>
              </a:r>
              <a:r>
                <a:rPr lang="es-ES" dirty="0" err="1" smtClean="0">
                  <a:solidFill>
                    <a:srgbClr val="4D4D4D"/>
                  </a:solidFill>
                </a:rPr>
                <a:t>interchassis</a:t>
              </a:r>
              <a:r>
                <a:rPr lang="es-ES" dirty="0" smtClean="0">
                  <a:solidFill>
                    <a:srgbClr val="4D4D4D"/>
                  </a:solidFill>
                </a:rPr>
                <a:t> link load</a:t>
              </a:r>
            </a:p>
          </p:txBody>
        </p:sp>
        <p:sp>
          <p:nvSpPr>
            <p:cNvPr id="7" name="AutoShape 3"/>
            <p:cNvSpPr>
              <a:spLocks noChangeArrowheads="1"/>
            </p:cNvSpPr>
            <p:nvPr/>
          </p:nvSpPr>
          <p:spPr bwMode="gray">
            <a:xfrm>
              <a:off x="4849884" y="1319330"/>
              <a:ext cx="3881396" cy="510454"/>
            </a:xfrm>
            <a:prstGeom prst="roundRect">
              <a:avLst>
                <a:gd name="adj" fmla="val 16667"/>
              </a:avLst>
            </a:prstGeom>
            <a:solidFill>
              <a:srgbClr val="5D87A1"/>
            </a:solidFill>
            <a:ln w="28575" algn="ctr">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91440" tIns="91440" bIns="91440" anchor="ctr"/>
            <a:lstStyle/>
            <a:p>
              <a:pPr algn="ctr">
                <a:spcBef>
                  <a:spcPct val="0"/>
                </a:spcBef>
              </a:pPr>
              <a:r>
                <a:rPr lang="es-ES" sz="2000" smtClean="0">
                  <a:solidFill>
                    <a:schemeClr val="bg1"/>
                  </a:solidFill>
                </a:rPr>
                <a:t>L2 Table Synch</a:t>
              </a:r>
              <a:endParaRPr lang="en-US" sz="2000" dirty="0">
                <a:solidFill>
                  <a:schemeClr val="bg1"/>
                </a:solidFill>
              </a:endParaRPr>
            </a:p>
          </p:txBody>
        </p:sp>
      </p:grpSp>
      <p:sp>
        <p:nvSpPr>
          <p:cNvPr id="9" name="Line 1410"/>
          <p:cNvSpPr>
            <a:spLocks noChangeShapeType="1"/>
          </p:cNvSpPr>
          <p:nvPr/>
        </p:nvSpPr>
        <p:spPr bwMode="auto">
          <a:xfrm>
            <a:off x="1828800" y="5283200"/>
            <a:ext cx="1142083" cy="0"/>
          </a:xfrm>
          <a:prstGeom prst="line">
            <a:avLst/>
          </a:prstGeom>
          <a:noFill/>
          <a:ln w="25400">
            <a:solidFill>
              <a:schemeClr val="hlink"/>
            </a:solidFill>
            <a:round/>
            <a:headEnd/>
            <a:tailEnd/>
          </a:ln>
        </p:spPr>
        <p:txBody>
          <a:bodyPr wrap="none" lIns="0" tIns="0" rIns="0" bIns="0" anchor="ctr"/>
          <a:lstStyle/>
          <a:p>
            <a:endParaRPr lang="en-US"/>
          </a:p>
        </p:txBody>
      </p:sp>
      <p:pic>
        <p:nvPicPr>
          <p:cNvPr id="10" name="Picture 67" descr="L2-L3-Switch.png"/>
          <p:cNvPicPr preferRelativeResize="0">
            <a:picLocks noChangeAspect="1"/>
          </p:cNvPicPr>
          <p:nvPr/>
        </p:nvPicPr>
        <p:blipFill>
          <a:blip r:embed="rId4" cstate="print"/>
          <a:srcRect/>
          <a:stretch>
            <a:fillRect/>
          </a:stretch>
        </p:blipFill>
        <p:spPr bwMode="auto">
          <a:xfrm>
            <a:off x="1447800" y="4978400"/>
            <a:ext cx="623205" cy="688407"/>
          </a:xfrm>
          <a:prstGeom prst="rect">
            <a:avLst/>
          </a:prstGeom>
          <a:noFill/>
          <a:ln w="19050">
            <a:noFill/>
            <a:miter lim="800000"/>
            <a:headEnd/>
            <a:tailEnd/>
          </a:ln>
        </p:spPr>
      </p:pic>
      <p:pic>
        <p:nvPicPr>
          <p:cNvPr id="11" name="Picture 67" descr="L2-L3-Switch.png"/>
          <p:cNvPicPr preferRelativeResize="0">
            <a:picLocks noChangeAspect="1"/>
          </p:cNvPicPr>
          <p:nvPr/>
        </p:nvPicPr>
        <p:blipFill>
          <a:blip r:embed="rId4" cstate="print"/>
          <a:srcRect/>
          <a:stretch>
            <a:fillRect/>
          </a:stretch>
        </p:blipFill>
        <p:spPr bwMode="auto">
          <a:xfrm>
            <a:off x="2667000" y="4978400"/>
            <a:ext cx="623205" cy="688407"/>
          </a:xfrm>
          <a:prstGeom prst="rect">
            <a:avLst/>
          </a:prstGeom>
          <a:noFill/>
          <a:ln w="19050">
            <a:noFill/>
            <a:miter lim="800000"/>
            <a:headEnd/>
            <a:tailEnd/>
          </a:ln>
        </p:spPr>
      </p:pic>
      <p:sp>
        <p:nvSpPr>
          <p:cNvPr id="13" name="Line 1410"/>
          <p:cNvSpPr>
            <a:spLocks noChangeShapeType="1"/>
          </p:cNvSpPr>
          <p:nvPr/>
        </p:nvSpPr>
        <p:spPr bwMode="auto">
          <a:xfrm>
            <a:off x="6172200" y="5257800"/>
            <a:ext cx="1142083" cy="0"/>
          </a:xfrm>
          <a:prstGeom prst="line">
            <a:avLst/>
          </a:prstGeom>
          <a:noFill/>
          <a:ln w="25400">
            <a:solidFill>
              <a:schemeClr val="hlink"/>
            </a:solidFill>
            <a:round/>
            <a:headEnd/>
            <a:tailEnd/>
          </a:ln>
        </p:spPr>
        <p:txBody>
          <a:bodyPr wrap="none" lIns="0" tIns="0" rIns="0" bIns="0" anchor="ctr"/>
          <a:lstStyle/>
          <a:p>
            <a:endParaRPr lang="en-US"/>
          </a:p>
        </p:txBody>
      </p:sp>
      <p:pic>
        <p:nvPicPr>
          <p:cNvPr id="14" name="Picture 67" descr="L2-L3-Switch.png"/>
          <p:cNvPicPr preferRelativeResize="0">
            <a:picLocks noChangeAspect="1"/>
          </p:cNvPicPr>
          <p:nvPr/>
        </p:nvPicPr>
        <p:blipFill>
          <a:blip r:embed="rId4" cstate="print"/>
          <a:srcRect/>
          <a:stretch>
            <a:fillRect/>
          </a:stretch>
        </p:blipFill>
        <p:spPr bwMode="auto">
          <a:xfrm>
            <a:off x="5791200" y="4953000"/>
            <a:ext cx="623205" cy="688407"/>
          </a:xfrm>
          <a:prstGeom prst="rect">
            <a:avLst/>
          </a:prstGeom>
          <a:noFill/>
          <a:ln w="19050">
            <a:noFill/>
            <a:miter lim="800000"/>
            <a:headEnd/>
            <a:tailEnd/>
          </a:ln>
        </p:spPr>
      </p:pic>
      <p:pic>
        <p:nvPicPr>
          <p:cNvPr id="15" name="Picture 67" descr="L2-L3-Switch.png"/>
          <p:cNvPicPr preferRelativeResize="0">
            <a:picLocks noChangeAspect="1"/>
          </p:cNvPicPr>
          <p:nvPr/>
        </p:nvPicPr>
        <p:blipFill>
          <a:blip r:embed="rId4" cstate="print"/>
          <a:srcRect/>
          <a:stretch>
            <a:fillRect/>
          </a:stretch>
        </p:blipFill>
        <p:spPr bwMode="auto">
          <a:xfrm>
            <a:off x="7010400" y="4953000"/>
            <a:ext cx="623205" cy="688407"/>
          </a:xfrm>
          <a:prstGeom prst="rect">
            <a:avLst/>
          </a:prstGeom>
          <a:noFill/>
          <a:ln w="19050">
            <a:noFill/>
            <a:miter lim="800000"/>
            <a:headEnd/>
            <a:tailEnd/>
          </a:ln>
        </p:spPr>
      </p:pic>
      <p:sp>
        <p:nvSpPr>
          <p:cNvPr id="16" name="Rectangle 15"/>
          <p:cNvSpPr/>
          <p:nvPr/>
        </p:nvSpPr>
        <p:spPr>
          <a:xfrm>
            <a:off x="381000" y="5791200"/>
            <a:ext cx="4267200" cy="369332"/>
          </a:xfrm>
          <a:prstGeom prst="rect">
            <a:avLst/>
          </a:prstGeom>
        </p:spPr>
        <p:txBody>
          <a:bodyPr wrap="square">
            <a:spAutoFit/>
          </a:bodyPr>
          <a:lstStyle/>
          <a:p>
            <a:pPr algn="ctr"/>
            <a:r>
              <a:rPr lang="en-AU" b="1" dirty="0" smtClean="0"/>
              <a:t>Multiple Devices – One Control Plane</a:t>
            </a:r>
          </a:p>
        </p:txBody>
      </p:sp>
      <p:sp>
        <p:nvSpPr>
          <p:cNvPr id="17" name="Rectangle 16"/>
          <p:cNvSpPr/>
          <p:nvPr/>
        </p:nvSpPr>
        <p:spPr>
          <a:xfrm>
            <a:off x="4572000" y="5638800"/>
            <a:ext cx="4267200" cy="646331"/>
          </a:xfrm>
          <a:prstGeom prst="rect">
            <a:avLst/>
          </a:prstGeom>
        </p:spPr>
        <p:txBody>
          <a:bodyPr wrap="square">
            <a:spAutoFit/>
          </a:bodyPr>
          <a:lstStyle/>
          <a:p>
            <a:pPr algn="ctr"/>
            <a:r>
              <a:rPr lang="en-AU" b="1" dirty="0" smtClean="0"/>
              <a:t>Multiple Devices – Enhanced Protocols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266"/>
          <p:cNvSpPr/>
          <p:nvPr/>
        </p:nvSpPr>
        <p:spPr>
          <a:xfrm>
            <a:off x="0" y="5029200"/>
            <a:ext cx="9144000"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3" name="TextBox 302"/>
          <p:cNvSpPr txBox="1"/>
          <p:nvPr/>
        </p:nvSpPr>
        <p:spPr>
          <a:xfrm>
            <a:off x="309563"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2" name="Rectangle 321"/>
          <p:cNvSpPr/>
          <p:nvPr/>
        </p:nvSpPr>
        <p:spPr>
          <a:xfrm>
            <a:off x="304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4" name="Rectangle 323"/>
          <p:cNvSpPr/>
          <p:nvPr/>
        </p:nvSpPr>
        <p:spPr>
          <a:xfrm>
            <a:off x="238125" y="2274888"/>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INFRASTRUCTURE THAT IS:</a:t>
            </a:r>
          </a:p>
        </p:txBody>
      </p:sp>
      <p:sp>
        <p:nvSpPr>
          <p:cNvPr id="302" name="TextBox 301"/>
          <p:cNvSpPr txBox="1"/>
          <p:nvPr/>
        </p:nvSpPr>
        <p:spPr>
          <a:xfrm>
            <a:off x="6781800" y="2057400"/>
            <a:ext cx="2066925" cy="5638800"/>
          </a:xfrm>
          <a:prstGeom prst="rect">
            <a:avLst/>
          </a:prstGeom>
          <a:gradFill>
            <a:gsLst>
              <a:gs pos="0">
                <a:schemeClr val="accent5">
                  <a:lumMod val="75000"/>
                </a:schemeClr>
              </a:gs>
              <a:gs pos="100000">
                <a:schemeClr val="accent1">
                  <a:tint val="23500"/>
                  <a:satMod val="160000"/>
                  <a:alpha val="0"/>
                </a:schemeClr>
              </a:gs>
            </a:gsLst>
            <a:lin ang="5400000" scaled="0"/>
          </a:gradFill>
          <a:ln w="25400">
            <a:gradFill flip="none" rotWithShape="1">
              <a:gsLst>
                <a:gs pos="0">
                  <a:schemeClr val="accent1">
                    <a:tint val="66000"/>
                    <a:satMod val="160000"/>
                    <a:alpha val="0"/>
                  </a:schemeClr>
                </a:gs>
                <a:gs pos="100000">
                  <a:schemeClr val="accent5">
                    <a:lumMod val="50000"/>
                  </a:schemeClr>
                </a:gs>
              </a:gsLst>
              <a:lin ang="16200000" scaled="1"/>
              <a:tileRect/>
            </a:gradFill>
          </a:ln>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3" name="Rectangle 322"/>
          <p:cNvSpPr/>
          <p:nvPr/>
        </p:nvSpPr>
        <p:spPr>
          <a:xfrm>
            <a:off x="6781800" y="2146300"/>
            <a:ext cx="2057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874" name="Rectangle 118"/>
          <p:cNvSpPr>
            <a:spLocks noGrp="1" noChangeArrowheads="1"/>
          </p:cNvSpPr>
          <p:nvPr>
            <p:ph type="title"/>
          </p:nvPr>
        </p:nvSpPr>
        <p:spPr/>
        <p:txBody>
          <a:bodyPr>
            <a:normAutofit/>
          </a:bodyPr>
          <a:lstStyle/>
          <a:p>
            <a:pPr>
              <a:defRPr/>
            </a:pPr>
            <a:r>
              <a:rPr dirty="0"/>
              <a:t>Open standards based</a:t>
            </a:r>
            <a:endParaRPr i="1" dirty="0"/>
          </a:p>
        </p:txBody>
      </p:sp>
      <p:sp>
        <p:nvSpPr>
          <p:cNvPr id="273" name="TextBox 272"/>
          <p:cNvSpPr txBox="1"/>
          <p:nvPr/>
        </p:nvSpPr>
        <p:spPr>
          <a:xfrm>
            <a:off x="304800" y="1028700"/>
            <a:ext cx="8534400" cy="914400"/>
          </a:xfrm>
          <a:prstGeom prst="rect">
            <a:avLst/>
          </a:prstGeom>
          <a:solidFill>
            <a:schemeClr val="accent5">
              <a:lumMod val="75000"/>
            </a:schemeClr>
          </a:solidFill>
          <a:ln w="25400">
            <a:solidFill>
              <a:schemeClr val="accent1">
                <a:lumMod val="75000"/>
              </a:schemeClr>
            </a:solidFill>
          </a:ln>
          <a:effectLst>
            <a:outerShdw blurRad="50800" dist="38100" dir="2700000" algn="tl" rotWithShape="0">
              <a:prstClr val="black">
                <a:alpha val="40000"/>
              </a:prstClr>
            </a:outerShdw>
          </a:effectLst>
        </p:spPr>
        <p:txBody>
          <a:bodyPr tIns="91440" bIns="91440"/>
          <a:lstStyle/>
          <a:p>
            <a:pPr marL="177800" indent="-177800">
              <a:lnSpc>
                <a:spcPts val="1900"/>
              </a:lnSpc>
              <a:spcAft>
                <a:spcPts val="600"/>
              </a:spcAft>
              <a:buClr>
                <a:srgbClr val="4D4D4D"/>
              </a:buClr>
              <a:tabLst>
                <a:tab pos="177800" algn="l"/>
              </a:tabLst>
              <a:defRPr/>
            </a:pPr>
            <a:endParaRPr lang="en-US" sz="1500" dirty="0">
              <a:solidFill>
                <a:srgbClr val="494949"/>
              </a:solidFill>
            </a:endParaRPr>
          </a:p>
        </p:txBody>
      </p:sp>
      <p:sp>
        <p:nvSpPr>
          <p:cNvPr id="321" name="Rectangle 320"/>
          <p:cNvSpPr/>
          <p:nvPr/>
        </p:nvSpPr>
        <p:spPr>
          <a:xfrm>
            <a:off x="304800" y="1143000"/>
            <a:ext cx="8534400" cy="68580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 name="Rectangle 316"/>
          <p:cNvSpPr/>
          <p:nvPr/>
        </p:nvSpPr>
        <p:spPr>
          <a:xfrm>
            <a:off x="304800" y="1143000"/>
            <a:ext cx="85344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8" name="Rectangle 317"/>
          <p:cNvSpPr/>
          <p:nvPr/>
        </p:nvSpPr>
        <p:spPr>
          <a:xfrm>
            <a:off x="304800" y="1295400"/>
            <a:ext cx="8534400" cy="400050"/>
          </a:xfrm>
          <a:prstGeom prst="rect">
            <a:avLst/>
          </a:prstGeom>
          <a:ln>
            <a:noFill/>
          </a:ln>
        </p:spPr>
        <p:txBody>
          <a:bodyPr>
            <a:spAutoFit/>
          </a:bodyPr>
          <a:lstStyle/>
          <a:p>
            <a:pPr algn="ctr">
              <a:defRPr/>
            </a:pPr>
            <a:r>
              <a:rPr lang="en-US" sz="2000" b="1" dirty="0">
                <a:solidFill>
                  <a:schemeClr val="bg1"/>
                </a:solidFill>
                <a:effectLst>
                  <a:outerShdw blurRad="50800" dist="38100" dir="2700000" algn="tl" rotWithShape="0">
                    <a:prstClr val="black">
                      <a:alpha val="40000"/>
                    </a:prstClr>
                  </a:outerShdw>
                </a:effectLst>
              </a:rPr>
              <a:t>SIMPLIFICATION</a:t>
            </a:r>
          </a:p>
        </p:txBody>
      </p:sp>
      <p:sp>
        <p:nvSpPr>
          <p:cNvPr id="319" name="Rectangle 318"/>
          <p:cNvSpPr/>
          <p:nvPr/>
        </p:nvSpPr>
        <p:spPr>
          <a:xfrm>
            <a:off x="0" y="3184525"/>
            <a:ext cx="2514600"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0" name="Rectangle 319"/>
          <p:cNvSpPr/>
          <p:nvPr/>
        </p:nvSpPr>
        <p:spPr>
          <a:xfrm>
            <a:off x="-66675" y="3184525"/>
            <a:ext cx="2819400" cy="584200"/>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HIGH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PERFORMANCE</a:t>
            </a:r>
          </a:p>
        </p:txBody>
      </p:sp>
      <p:sp>
        <p:nvSpPr>
          <p:cNvPr id="327" name="Rectangle 326"/>
          <p:cNvSpPr/>
          <p:nvPr/>
        </p:nvSpPr>
        <p:spPr>
          <a:xfrm>
            <a:off x="6477000" y="3257550"/>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8" name="Rectangle 327"/>
          <p:cNvSpPr/>
          <p:nvPr/>
        </p:nvSpPr>
        <p:spPr>
          <a:xfrm>
            <a:off x="6397625" y="3257550"/>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MOBILITY</a:t>
            </a:r>
          </a:p>
        </p:txBody>
      </p:sp>
      <p:sp>
        <p:nvSpPr>
          <p:cNvPr id="329" name="Rectangle 328"/>
          <p:cNvSpPr/>
          <p:nvPr/>
        </p:nvSpPr>
        <p:spPr>
          <a:xfrm>
            <a:off x="6477000" y="4484688"/>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1" name="Rectangle 330"/>
          <p:cNvSpPr/>
          <p:nvPr/>
        </p:nvSpPr>
        <p:spPr>
          <a:xfrm>
            <a:off x="6477000" y="5680075"/>
            <a:ext cx="2617788" cy="685800"/>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2" name="Rectangle 331"/>
          <p:cNvSpPr/>
          <p:nvPr/>
        </p:nvSpPr>
        <p:spPr>
          <a:xfrm>
            <a:off x="6397625" y="5680075"/>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MANAGEABILITY</a:t>
            </a:r>
          </a:p>
        </p:txBody>
      </p:sp>
      <p:sp>
        <p:nvSpPr>
          <p:cNvPr id="330" name="Rectangle 329"/>
          <p:cNvSpPr/>
          <p:nvPr/>
        </p:nvSpPr>
        <p:spPr>
          <a:xfrm>
            <a:off x="6397625" y="4484688"/>
            <a:ext cx="2819400" cy="704850"/>
          </a:xfrm>
          <a:prstGeom prst="rect">
            <a:avLst/>
          </a:prstGeom>
          <a:ln>
            <a:noFill/>
          </a:ln>
        </p:spPr>
        <p:txBody>
          <a:bodyPr anchor="ctr"/>
          <a:lstStyle/>
          <a:p>
            <a:pPr algn="ctr">
              <a:defRPr/>
            </a:pPr>
            <a:r>
              <a:rPr lang="en-US" sz="1600" b="1" dirty="0">
                <a:solidFill>
                  <a:srgbClr val="FEFFFF"/>
                </a:solidFill>
                <a:effectLst>
                  <a:outerShdw blurRad="127000" algn="ctr" rotWithShape="0">
                    <a:prstClr val="black">
                      <a:alpha val="40000"/>
                    </a:prstClr>
                  </a:outerShdw>
                </a:effectLst>
                <a:latin typeface="Arial" charset="0"/>
                <a:ea typeface="ＭＳ Ｐゴシック"/>
                <a:cs typeface="Arial"/>
              </a:rPr>
              <a:t>SECURITY</a:t>
            </a:r>
          </a:p>
        </p:txBody>
      </p:sp>
      <p:sp>
        <p:nvSpPr>
          <p:cNvPr id="334" name="Rectangle 333"/>
          <p:cNvSpPr/>
          <p:nvPr/>
        </p:nvSpPr>
        <p:spPr>
          <a:xfrm>
            <a:off x="6705600" y="2228850"/>
            <a:ext cx="2209800" cy="523875"/>
          </a:xfrm>
          <a:prstGeom prst="rect">
            <a:avLst/>
          </a:prstGeom>
          <a:ln>
            <a:noFill/>
          </a:ln>
        </p:spPr>
        <p:txBody>
          <a:bodyPr>
            <a:spAutoFit/>
          </a:bodyPr>
          <a:lstStyle/>
          <a:p>
            <a:pPr algn="ctr">
              <a:defRPr/>
            </a:pPr>
            <a:r>
              <a:rPr lang="en-US" sz="1400" b="1" dirty="0">
                <a:solidFill>
                  <a:schemeClr val="bg1"/>
                </a:solidFill>
                <a:effectLst>
                  <a:outerShdw blurRad="50800" dist="38100" dir="2700000" algn="tl" rotWithShape="0">
                    <a:prstClr val="black">
                      <a:alpha val="40000"/>
                    </a:prstClr>
                  </a:outerShdw>
                </a:effectLst>
              </a:rPr>
              <a:t>ENHANCED SERVICES NEEDED</a:t>
            </a:r>
          </a:p>
        </p:txBody>
      </p:sp>
      <p:sp>
        <p:nvSpPr>
          <p:cNvPr id="336" name="Rectangle 335"/>
          <p:cNvSpPr/>
          <p:nvPr/>
        </p:nvSpPr>
        <p:spPr>
          <a:xfrm>
            <a:off x="0" y="990600"/>
            <a:ext cx="9144000" cy="58674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5" name="Rectangle 324"/>
          <p:cNvSpPr/>
          <p:nvPr/>
        </p:nvSpPr>
        <p:spPr>
          <a:xfrm>
            <a:off x="0" y="4376738"/>
            <a:ext cx="2514600" cy="915987"/>
          </a:xfrm>
          <a:prstGeom prst="rect">
            <a:avLst/>
          </a:prstGeom>
          <a:gradFill>
            <a:gsLst>
              <a:gs pos="0">
                <a:schemeClr val="accent1">
                  <a:tint val="66000"/>
                  <a:satMod val="160000"/>
                  <a:alpha val="0"/>
                </a:schemeClr>
              </a:gs>
              <a:gs pos="50000">
                <a:schemeClr val="accent1"/>
              </a:gs>
              <a:gs pos="100000">
                <a:schemeClr val="accent5">
                  <a:lumMod val="50000"/>
                  <a:alpha val="0"/>
                </a:scheme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5" name="Rectangle 334"/>
          <p:cNvSpPr/>
          <p:nvPr/>
        </p:nvSpPr>
        <p:spPr>
          <a:xfrm>
            <a:off x="0" y="4381500"/>
            <a:ext cx="2514600" cy="917575"/>
          </a:xfrm>
          <a:prstGeom prst="rect">
            <a:avLst/>
          </a:prstGeom>
          <a:gradFill>
            <a:gsLst>
              <a:gs pos="0">
                <a:srgbClr val="F79646">
                  <a:alpha val="0"/>
                </a:srgbClr>
              </a:gs>
              <a:gs pos="50000">
                <a:srgbClr val="F79646"/>
              </a:gs>
              <a:gs pos="100000">
                <a:srgbClr val="F79646">
                  <a:alpha val="0"/>
                </a:srgbClr>
              </a:gs>
            </a:gsLst>
            <a:lin ang="108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6" name="Rectangle 325"/>
          <p:cNvSpPr/>
          <p:nvPr/>
        </p:nvSpPr>
        <p:spPr>
          <a:xfrm>
            <a:off x="-66675" y="4419600"/>
            <a:ext cx="2819400" cy="830263"/>
          </a:xfrm>
          <a:prstGeom prst="rect">
            <a:avLst/>
          </a:prstGeom>
          <a:ln>
            <a:noFill/>
          </a:ln>
        </p:spPr>
        <p:txBody>
          <a:bodyPr>
            <a:spAutoFit/>
          </a:bodyPr>
          <a:lstStyle/>
          <a:p>
            <a:pPr algn="ctr">
              <a:defRPr/>
            </a:pPr>
            <a:r>
              <a:rPr lang="en-US" sz="1600" b="1" dirty="0">
                <a:solidFill>
                  <a:schemeClr val="bg1"/>
                </a:solidFill>
                <a:effectLst>
                  <a:outerShdw blurRad="50800" dist="38100" dir="2700000" algn="tl" rotWithShape="0">
                    <a:prstClr val="black">
                      <a:alpha val="40000"/>
                    </a:prstClr>
                  </a:outerShdw>
                </a:effectLst>
              </a:rPr>
              <a:t>OPEN,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STANDARDS </a:t>
            </a:r>
            <a:br>
              <a:rPr lang="en-US" sz="1600" b="1" dirty="0">
                <a:solidFill>
                  <a:schemeClr val="bg1"/>
                </a:solidFill>
                <a:effectLst>
                  <a:outerShdw blurRad="50800" dist="38100" dir="2700000" algn="tl" rotWithShape="0">
                    <a:prstClr val="black">
                      <a:alpha val="40000"/>
                    </a:prstClr>
                  </a:outerShdw>
                </a:effectLst>
              </a:rPr>
            </a:br>
            <a:r>
              <a:rPr lang="en-US" sz="1600" b="1" dirty="0">
                <a:solidFill>
                  <a:schemeClr val="bg1"/>
                </a:solidFill>
                <a:effectLst>
                  <a:outerShdw blurRad="50800" dist="38100" dir="2700000" algn="tl" rotWithShape="0">
                    <a:prstClr val="black">
                      <a:alpha val="40000"/>
                    </a:prstClr>
                  </a:outerShdw>
                </a:effectLst>
              </a:rPr>
              <a:t>BASED</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5"/>
                                        </p:tgtEl>
                                        <p:attrNameLst>
                                          <p:attrName>style.visibility</p:attrName>
                                        </p:attrNameLst>
                                      </p:cBhvr>
                                      <p:to>
                                        <p:strVal val="visible"/>
                                      </p:to>
                                    </p:set>
                                    <p:animEffect transition="in" filter="fade">
                                      <p:cBhvr>
                                        <p:cTn id="7" dur="1000"/>
                                        <p:tgtEl>
                                          <p:spTgt spid="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6"/>
                                        </p:tgtEl>
                                        <p:attrNameLst>
                                          <p:attrName>style.visibility</p:attrName>
                                        </p:attrNameLst>
                                      </p:cBhvr>
                                      <p:to>
                                        <p:strVal val="visible"/>
                                      </p:to>
                                    </p:set>
                                    <p:animEffect transition="in" filter="fade">
                                      <p:cBhvr>
                                        <p:cTn id="10" dur="1000"/>
                                        <p:tgtEl>
                                          <p:spTgt spid="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 grpId="0" animBg="1"/>
      <p:bldP spid="33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6&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1&quot; value=&quot;&amp;lt;Format Name=&amp;quot;Presentation Default&amp;quot;&amp;gt;&amp;lt;Question FontName=&amp;quot;Arial&amp;quot; IsBold=&amp;quot;1&amp;quot; IsItalic=&amp;quot;0&amp;quot; IsUnderline=&amp;quot;0&amp;quot; FontSize=&amp;quot;24&amp;quot;/&amp;gt;&amp;lt;Answer FontName=&amp;quot;Arial&amp;quot; IsBold=&amp;quot;0&amp;quot; IsItalic=&amp;quot;0&amp;quot; IsUnderline=&amp;quot;0&amp;quot; FontSize=&amp;quot;20&amp;quot;/&amp;gt;&amp;lt;Button FontName=&amp;quot;Arial&amp;quot; IsBold=&amp;quot;0&amp;quot; IsItalic=&amp;quot;0&amp;quot; IsUnderline=&amp;quot;0&amp;quot; FontSize=&amp;quot;14&amp;quot;/&amp;gt;&amp;lt;Message FontName=&amp;quot;Arial&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91&quot; value=&quot;-1&quot;/&gt;&lt;/object&gt;&lt;object type=&quot;10051&quot; unique_id=&quot;10008&quot;&gt;&lt;property id=&quot;10020&quot; value=&quot;2&quot;/&gt;&lt;property id=&quot;10191&quot; value=&quot;-1&quot;/&gt;&lt;/object&gt;&lt;/object&gt;&lt;object type=&quot;10061&quot; unique_id=&quot;20000&quot;/&gt;&lt;/object&gt;&lt;/object&gt;&lt;/object&gt;&#10;"/>
  <p:tag name="MMPROD_THEME_BG_IMAGE" val=""/>
  <p:tag name="MMPROD_79224PHOTO" val=""/>
  <p:tag name="MMPROD_79224LOGO" val=""/>
  <p:tag name="MMPROD_TAG_VCONFIG" val="PD94bWwgdmVyc2lvbj0iMS4wIj8+DQo8Y29uZmlndXJhdGlvbj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nRydWUiLz4NCgkJPHVpc2hvdyBuYW1lPSJwcmVzZW50ZXJiaW8iIHZhbHVlPSJ0cnV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YXR0YWNobWVudHMiIHZhbHVlPSJ0cnVlIi8+DQoJCTx1aXNob3cgbmFtZT0idXRpbHMiIHZhbHVlPSJ0cnVlIi8+DQoJCTx1aXNob3cgbmFtZT0idm9sdW1lIiB2YWx1ZT0idHJ1ZSIvPg0KCQk8dWlzaG93IG5hbWU9InBsYXliYXIiIHZhbHVlPSJ0cnVlIi8+DQoJCTx1aXNob3cgbmFtZT0idGFsa2luZ2hlYWQiIHZhbHVlPSJ0cnVlIi8+DQoJCTx1aXNob3cgbmFtZT0ic2lkZWJhcm9ucmlnaHQiIHZhbHVlPSJ0cnVlIi8+DQoJCTx1aXNob3cgbmFtZT0idmlld2NoYW5nZSIgdmFsdWU9InRydWUiLz4NCgkJPHVpc2hvdyBuYW1lPSJhbHdheXNTY3J1bmNoIiB2YWx1ZT0iZmFsc2UiLz4NCgkJPHVpc2hvdyBuYW1lPSJpbml0aWFsZGlzcGxheW1vZGVpc25vcm1hbCIgdmFsdWU9InRydWUiLz4NCgkJPHVpcmVwbGFjZSBuYW1lPSJsb2dvIiB2YWx1ZT0iIi8+DQoJCTx1aXJlcGxhY2UgbmFtZT0iYmdpbWFnZSIgdmFsdWU9IiIvPg0KCQk8dWlyZXBsYWNlIG5hbWU9ImluaXRpYWx0YWIiIHZhbHVlPSJvdXRsaW5lIi8+DQoJCTx1aXNob3cgbmFtZT0icXVpeiIgdmFsdWU9InRydW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SECTOMILLISECCONVERTED" val="1"/>
  <p:tag name="MMPROD_UIDATA" val="&lt;database version=&quot;6.0&quot;&gt;&lt;object type=&quot;1&quot; unique_id=&quot;10001&quot;&gt;&lt;property id=&quot;20139&quot; value=&quot;%n. %s&quot;/&gt;&lt;property id=&quot;20141&quot; value=&quot;Solutions for server virtualization&quot;/&gt;&lt;property id=&quot;20144&quot; value=&quot;1&quot;/&gt;&lt;property id=&quot;20146&quot; value=&quot;1&quot;/&gt;&lt;property id=&quot;20147&quot; value=&quot;0&quot;/&gt;&lt;property id=&quot;20148&quot; value=&quot;3&quot;/&gt;&lt;property id=&quot;20180&quot; value=&quot;1&quot;/&gt;&lt;property id=&quot;20181&quot; value=&quot;2&quot;/&gt;&lt;property id=&quot;20182&quot; value=&quot;0&quot;/&gt;&lt;property id=&quot;20183&quot; value=&quot;1&quot;/&gt;&lt;property id=&quot;20184&quot; value=&quot;7&quot;/&gt;&lt;property id=&quot;20193&quot; value=&quot;-1&quot;/&gt;&lt;property id=&quot;20224&quot; value=&quot;C:\Users\Scott\Desktop\juniper\nervous9\VSKO10-DC-X006\repub_presenter&quot;/&gt;&lt;property id=&quot;20250&quot; value=&quot;0&quot;/&gt;&lt;property id=&quot;20251&quot; value=&quot;1&quot;/&gt;&lt;property id=&quot;20259&quot; value=&quot;0&quot;/&gt;&lt;object type=&quot;4&quot; unique_id=&quot;10002&quot;&gt;&lt;/object&gt;&lt;object type=&quot;8&quot; unique_id=&quot;10003&quot;&gt;&lt;/object&gt;&lt;object type=&quot;2&quot; unique_id=&quot;10004&quot;&gt;&lt;object type=&quot;3&quot; unique_id=&quot;78952&quot;&gt;&lt;property id=&quot;20148&quot; value=&quot;5&quot;/&gt;&lt;property id=&quot;20300&quot; value=&quot;Slide 37&quot;/&gt;&lt;property id=&quot;20302&quot; value=&quot;0&quot;/&gt;&lt;property id=&quot;20303&quot; value=&quot;-1&quot;/&gt;&lt;property id=&quot;20307&quot; value=&quot;317&quot;/&gt;&lt;property id=&quot;20309&quot; value=&quot;79224&quot;/&gt;&lt;property id=&quot;20312&quot; value=&quot;0&quot;/&gt;&lt;/object&gt;&lt;object type=&quot;3&quot; unique_id=&quot;149294&quot;&gt;&lt;property id=&quot;20148&quot; value=&quot;5&quot;/&gt;&lt;property id=&quot;20300&quot; value=&quot;Slide 1 - &amp;quot;Networking Solutions for A Server Virtualization Environment&amp;quot;&quot;/&gt;&lt;property id=&quot;20307&quot; value=&quot;318&quot;/&gt;&lt;/object&gt;&lt;object type=&quot;3&quot; unique_id=&quot;149295&quot;&gt;&lt;property id=&quot;20148&quot; value=&quot;5&quot;/&gt;&lt;property id=&quot;20300&quot; value=&quot;Slide 3 - &amp;quot;Agenda&amp;quot;&quot;/&gt;&lt;property id=&quot;20307&quot; value=&quot;319&quot;/&gt;&lt;/object&gt;&lt;object type=&quot;3&quot; unique_id=&quot;149296&quot;&gt;&lt;property id=&quot;20148&quot; value=&quot;5&quot;/&gt;&lt;property id=&quot;20300&quot; value=&quot;Slide 4 - &amp;quot;Why Server Virtualization..&amp;quot;&quot;/&gt;&lt;property id=&quot;20307&quot; value=&quot;320&quot;/&gt;&lt;/object&gt;&lt;object type=&quot;3&quot; unique_id=&quot;149298&quot;&gt;&lt;property id=&quot;20148&quot; value=&quot;5&quot;/&gt;&lt;property id=&quot;20300&quot; value=&quot;Slide 6 - &amp;quot;The evolution of Server Virtualization&amp;quot;&quot;/&gt;&lt;property id=&quot;20307&quot; value=&quot;322&quot;/&gt;&lt;/object&gt;&lt;object type=&quot;3&quot; unique_id=&quot;149954&quot;&gt;&lt;property id=&quot;20148&quot; value=&quot;5&quot;/&gt;&lt;property id=&quot;20300&quot; value=&quot;Slide 13 - &amp;quot;VEPA&amp;quot;&quot;/&gt;&lt;property id=&quot;20307&quot; value=&quot;334&quot;/&gt;&lt;/object&gt;&lt;object type=&quot;3&quot; unique_id=&quot;149955&quot;&gt;&lt;property id=&quot;20148&quot; value=&quot;5&quot;/&gt;&lt;property id=&quot;20300&quot; value=&quot;Slide 12 - &amp;quot;Comparison of options&amp;quot;&quot;/&gt;&lt;property id=&quot;20307&quot; value=&quot;336&quot;/&gt;&lt;/object&gt;&lt;object type=&quot;3&quot; unique_id=&quot;151123&quot;&gt;&lt;property id=&quot;20148&quot; value=&quot;5&quot;/&gt;&lt;property id=&quot;20300&quot; value=&quot;Slide 14 - &amp;quot;Top 3 benefits of VEPA &amp;quot;&quot;/&gt;&lt;property id=&quot;20307&quot; value=&quot;338&quot;/&gt;&lt;/object&gt;&lt;object type=&quot;3&quot; unique_id=&quot;151130&quot;&gt;&lt;property id=&quot;20148&quot; value=&quot;5&quot;/&gt;&lt;property id=&quot;20300&quot; value=&quot;Slide 18 - &amp;quot;Juniper’s 3-2-1 is designed for server virtualization&amp;quot;&quot;/&gt;&lt;property id=&quot;20307&quot; value=&quot;344&quot;/&gt;&lt;/object&gt;&lt;object type=&quot;3&quot; unique_id=&quot;151137&quot;&gt;&lt;property id=&quot;20148&quot; value=&quot;5&quot;/&gt;&lt;property id=&quot;20300&quot; value=&quot;Slide 20 - &amp;quot;NETWORK Requirements for VM mobility&amp;quot;&quot;/&gt;&lt;property id=&quot;20307&quot; value=&quot;354&quot;/&gt;&lt;/object&gt;&lt;object type=&quot;3&quot; unique_id=&quot;151140&quot;&gt;&lt;property id=&quot;20148&quot; value=&quot;5&quot;/&gt;&lt;property id=&quot;20300&quot; value=&quot;Slide 21 - &amp;quot;VM Migration Scenarios&amp;quot;&quot;/&gt;&lt;property id=&quot;20307&quot; value=&quot;353&quot;/&gt;&lt;/object&gt;&lt;object type=&quot;3&quot; unique_id=&quot;151143&quot;&gt;&lt;property id=&quot;20148&quot; value=&quot;5&quot;/&gt;&lt;property id=&quot;20300&quot; value=&quot;Slide 36 - &amp;quot;Summary&amp;quot;&quot;/&gt;&lt;property id=&quot;20307&quot; value=&quot;361&quot;/&gt;&lt;/object&gt;&lt;object type=&quot;3&quot; unique_id=&quot;153463&quot;&gt;&lt;property id=&quot;20148&quot; value=&quot;5&quot;/&gt;&lt;property id=&quot;20300&quot; value=&quot;Slide 5 - &amp;quot;Market Drivers&amp;quot;&quot;/&gt;&lt;property id=&quot;20307&quot; value=&quot;372&quot;/&gt;&lt;/object&gt;&lt;object type=&quot;3&quot; unique_id=&quot;153465&quot;&gt;&lt;property id=&quot;20148&quot; value=&quot;5&quot;/&gt;&lt;property id=&quot;20300&quot; value=&quot;Slide 11 - &amp;quot;Communication between the Virtual machines&amp;quot;&quot;/&gt;&lt;property id=&quot;20307&quot; value=&quot;375&quot;/&gt;&lt;/object&gt;&lt;object type=&quot;3&quot; unique_id=&quot;153466&quot;&gt;&lt;property id=&quot;20148&quot; value=&quot;5&quot;/&gt;&lt;property id=&quot;20300&quot; value=&quot;Slide 16 - &amp;quot;Latency with legacy network &amp;quot;&quot;/&gt;&lt;property id=&quot;20307&quot; value=&quot;376&quot;/&gt;&lt;/object&gt;&lt;object type=&quot;3&quot; unique_id=&quot;153467&quot;&gt;&lt;property id=&quot;20148&quot; value=&quot;5&quot;/&gt;&lt;property id=&quot;20300&quot; value=&quot;Slide 31 - &amp;quot;Security Implications of Virtual servers&amp;quot;&quot;/&gt;&lt;property id=&quot;20307&quot; value=&quot;362&quot;/&gt;&lt;/object&gt;&lt;object type=&quot;3&quot; unique_id=&quot;153468&quot;&gt;&lt;property id=&quot;20148&quot; value=&quot;5&quot;/&gt;&lt;property id=&quot;20300&quot; value=&quot;Slide 32 - &amp;quot;Approaches To Securing Virtual servers:&amp;#x0D;&amp;#x0A;Three Methods&amp;quot;&quot;/&gt;&lt;property id=&quot;20307&quot; value=&quot;363&quot;/&gt;&lt;/object&gt;&lt;object type=&quot;3&quot; unique_id=&quot;153469&quot;&gt;&lt;property id=&quot;20148&quot; value=&quot;5&quot;/&gt;&lt;property id=&quot;20300&quot; value=&quot;Slide 33 - &amp;quot;Introducing The Altor VF&amp;quot;&quot;/&gt;&lt;property id=&quot;20307&quot; value=&quot;364&quot;/&gt;&lt;/object&gt;&lt;object type=&quot;3&quot; unique_id=&quot;153474&quot;&gt;&lt;property id=&quot;20148&quot; value=&quot;5&quot;/&gt;&lt;property id=&quot;20300&quot; value=&quot;Slide 34 - &amp;quot;Follow-me policies&amp;quot;&quot;/&gt;&lt;property id=&quot;20307&quot; value=&quot;371&quot;/&gt;&lt;/object&gt;&lt;object type=&quot;3&quot; unique_id=&quot;153902&quot;&gt;&lt;property id=&quot;20148&quot; value=&quot;5&quot;/&gt;&lt;property id=&quot;20300&quot; value=&quot;Slide 17 - &amp;quot;Virtualization with Virtual Chassis&amp;quot;&quot;/&gt;&lt;property id=&quot;20307&quot; value=&quot;377&quot;/&gt;&lt;/object&gt;&lt;object type=&quot;3&quot; unique_id=&quot;154375&quot;&gt;&lt;property id=&quot;20148&quot; value=&quot;5&quot;/&gt;&lt;property id=&quot;20300&quot; value=&quot;Slide 26 - &amp;quot;DC manageability challenges with &amp;#x0D;&amp;#x0A;Server Virtualization&amp;quot;&quot;/&gt;&lt;property id=&quot;20307&quot; value=&quot;379&quot;/&gt;&lt;/object&gt;&lt;object type=&quot;3&quot; unique_id=&quot;154377&quot;&gt;&lt;property id=&quot;20148&quot; value=&quot;5&quot;/&gt;&lt;property id=&quot;20300&quot; value=&quot;Slide 28 - &amp;quot;Screenshot and competitive advantages&amp;quot;&quot;/&gt;&lt;property id=&quot;20307&quot; value=&quot;381&quot;/&gt;&lt;/object&gt;&lt;object type=&quot;3&quot; unique_id=&quot;154378&quot;&gt;&lt;property id=&quot;20148&quot; value=&quot;5&quot;/&gt;&lt;property id=&quot;20300&quot; value=&quot;Slide 29 - &amp;quot;Value propositions&amp;quot;&quot;/&gt;&lt;property id=&quot;20307&quot; value=&quot;382&quot;/&gt;&lt;/object&gt;&lt;object type=&quot;3&quot; unique_id=&quot;154920&quot;&gt;&lt;property id=&quot;20148&quot; value=&quot;5&quot;/&gt;&lt;property id=&quot;20300&quot; value=&quot;Slide 22 - &amp;quot;RACK to RACK&amp;quot;&quot;/&gt;&lt;property id=&quot;20307&quot; value=&quot;386&quot;/&gt;&lt;/object&gt;&lt;object type=&quot;3&quot; unique_id=&quot;155802&quot;&gt;&lt;property id=&quot;20148&quot; value=&quot;5&quot;/&gt;&lt;property id=&quot;20300&quot; value=&quot;Slide 24 - &amp;quot;Across DC/Clouds&amp;quot;&quot;/&gt;&lt;property id=&quot;20307&quot; value=&quot;389&quot;/&gt;&lt;/object&gt;&lt;object type=&quot;3&quot; unique_id=&quot;156755&quot;&gt;&lt;property id=&quot;20148&quot; value=&quot;5&quot;/&gt;&lt;property id=&quot;20300&quot; value=&quot;Slide 23 - &amp;quot;POD to POD&amp;quot;&quot;/&gt;&lt;property id=&quot;20307&quot; value=&quot;396&quot;/&gt;&lt;/object&gt;&lt;object type=&quot;3&quot; unique_id=&quot;156756&quot;&gt;&lt;property id=&quot;20148&quot; value=&quot;5&quot;/&gt;&lt;property id=&quot;20300&quot; value=&quot;Slide 27 - &amp;quot;Solutions with Junos space virtual control&amp;quot;&quot;/&gt;&lt;property id=&quot;20307&quot; value=&quot;397&quot;/&gt;&lt;/object&gt;&lt;object type=&quot;3&quot; unique_id=&quot;158307&quot;&gt;&lt;property id=&quot;20148&quot; value=&quot;5&quot;/&gt;&lt;property id=&quot;20300&quot; value=&quot;Slide 9&quot;/&gt;&lt;property id=&quot;20307&quot; value=&quot;406&quot;/&gt;&lt;/object&gt;&lt;object type=&quot;3&quot; unique_id=&quot;158485&quot;&gt;&lt;property id=&quot;20148&quot; value=&quot;5&quot;/&gt;&lt;property id=&quot;20300&quot; value=&quot;Slide 7 - &amp;quot;Legacy networks restrict agility&amp;quot;&quot;/&gt;&lt;property id=&quot;20307&quot; value=&quot;407&quot;/&gt;&lt;/object&gt;&lt;object type=&quot;3&quot; unique_id=&quot;158486&quot;&gt;&lt;property id=&quot;20148&quot; value=&quot;5&quot;/&gt;&lt;property id=&quot;20300&quot; value=&quot;Slide 8 - &amp;quot;Juniper’s Strategy for supporting Server Virtualization&amp;quot;&quot;/&gt;&lt;property id=&quot;20307&quot; value=&quot;408&quot;/&gt;&lt;/object&gt;&lt;object type=&quot;3&quot; unique_id=&quot;158487&quot;&gt;&lt;property id=&quot;20148&quot; value=&quot;5&quot;/&gt;&lt;property id=&quot;20300&quot; value=&quot;Slide 10 - &amp;quot;Open standards based&amp;quot;&quot;/&gt;&lt;property id=&quot;20307&quot; value=&quot;411&quot;/&gt;&lt;/object&gt;&lt;object type=&quot;3&quot; unique_id=&quot;158488&quot;&gt;&lt;property id=&quot;20148&quot; value=&quot;5&quot;/&gt;&lt;property id=&quot;20300&quot; value=&quot;Slide 15 - &amp;quot;High performance&amp;quot;&quot;/&gt;&lt;property id=&quot;20307&quot; value=&quot;412&quot;/&gt;&lt;/object&gt;&lt;object type=&quot;3&quot; unique_id=&quot;158489&quot;&gt;&lt;property id=&quot;20148&quot; value=&quot;5&quot;/&gt;&lt;property id=&quot;20300&quot; value=&quot;Slide 19 - &amp;quot;mobility&amp;quot;&quot;/&gt;&lt;property id=&quot;20307&quot; value=&quot;413&quot;/&gt;&lt;/object&gt;&lt;object type=&quot;3&quot; unique_id=&quot;158490&quot;&gt;&lt;property id=&quot;20148&quot; value=&quot;5&quot;/&gt;&lt;property id=&quot;20300&quot; value=&quot;Slide 25 - &amp;quot;MANAGEABILITY&amp;quot;&quot;/&gt;&lt;property id=&quot;20307&quot; value=&quot;414&quot;/&gt;&lt;/object&gt;&lt;object type=&quot;3&quot; unique_id=&quot;158491&quot;&gt;&lt;property id=&quot;20148&quot; value=&quot;5&quot;/&gt;&lt;property id=&quot;20300&quot; value=&quot;Slide 30 - &amp;quot;sECURITY&amp;quot;&quot;/&gt;&lt;property id=&quot;20307&quot; value=&quot;415&quot;/&gt;&lt;/object&gt;&lt;object type=&quot;3&quot; unique_id=&quot;158492&quot;&gt;&lt;property id=&quot;20148&quot; value=&quot;5&quot;/&gt;&lt;property id=&quot;20300&quot; value=&quot;Slide 35 - &amp;quot;Summary of Juniper &amp;#x0D;&amp;#x0A;solutions for server virtualization&amp;quot;&quot;/&gt;&lt;property id=&quot;20307&quot; value=&quot;410&quot;/&gt;&lt;/object&gt;&lt;object type=&quot;3&quot; unique_id=&quot;159035&quot;&gt;&lt;property id=&quot;20148&quot; value=&quot;5&quot;/&gt;&lt;property id=&quot;20300&quot; value=&quot;Slide 2 - &amp;quot;What you will get from this session&amp;quot;&quot;/&gt;&lt;property id=&quot;20307&quot; value=&quot;416&quot;/&gt;&lt;/object&gt;&lt;object type=&quot;3&quot; unique_id=&quot;159036&quot;&gt;&lt;property id=&quot;20148&quot; value=&quot;5&quot;/&gt;&lt;property id=&quot;20300&quot; value=&quot;Slide 38 - &amp;quot;Altor Kernel Implementation&amp;quot;&quot;/&gt;&lt;property id=&quot;20307&quot; value=&quot;417&quot;/&gt;&lt;/object&gt;&lt;object type=&quot;3&quot; unique_id=&quot;159037&quot;&gt;&lt;property id=&quot;20148&quot; value=&quot;5&quot;/&gt;&lt;property id=&quot;20300&quot; value=&quot;Slide 39 - &amp;quot;Altor Fast-Path Performance&amp;quot;&quot;/&gt;&lt;property id=&quot;20307&quot; value=&quot;418&quot;/&gt;&lt;/object&gt;&lt;object type=&quot;3&quot; unique_id=&quot;159038&quot;&gt;&lt;property id=&quot;20148&quot; value=&quot;5&quot;/&gt;&lt;property id=&quot;20300&quot; value=&quot;Slide 40 - &amp;quot;Integration with Juniper data center Security&amp;quot;&quot;/&gt;&lt;property id=&quot;20307&quot; value=&quot;419&quot;/&gt;&lt;/object&gt;&lt;object type=&quot;3&quot; unique_id=&quot;159039&quot;&gt;&lt;property id=&quot;20148&quot; value=&quot;5&quot;/&gt;&lt;property id=&quot;20300&quot; value=&quot;Slide 41 - &amp;quot;Competition – virtual readiness&amp;quot;&quot;/&gt;&lt;property id=&quot;20307&quot; value=&quot;420&quot;/&gt;&lt;/object&gt;&lt;/object&gt;&lt;object type=&quot;10&quot; unique_id=&quot;79053&quot;&gt;&lt;object type=&quot;11&quot; unique_id=&quot;79054&quot;&gt;&lt;property id=&quot;20180&quot; value=&quot;1&quot;/&gt;&lt;property id=&quot;20181&quot; value=&quot;2&quot;/&gt;&lt;property id=&quot;20182&quot; value=&quot;0&quot;/&gt;&lt;property id=&quot;20183&quot; value=&quot;1&quot;/&gt;&lt;/object&gt;&lt;object type=&quot;12&quot; unique_id=&quot;79055&quot;&gt;&lt;/object&gt;&lt;/object&gt;&lt;/object&gt;&lt;/database&gt;"/>
</p:tagLst>
</file>

<file path=ppt/tags/tag10.xml><?xml version="1.0" encoding="utf-8"?>
<p:tagLst xmlns:a="http://schemas.openxmlformats.org/drawingml/2006/main" xmlns:r="http://schemas.openxmlformats.org/officeDocument/2006/relationships" xmlns:p="http://schemas.openxmlformats.org/presentationml/2006/main">
  <p:tag name="PPSNARRATION" val="11,1394227339,C:\Documents and Settings\ddasgupt\Desktop\Gemini\ServerVirtualizationDeck\Server Virtualization For Voice Over July2010.ppc"/>
</p:tagLst>
</file>

<file path=ppt/tags/tag11.xml><?xml version="1.0" encoding="utf-8"?>
<p:tagLst xmlns:a="http://schemas.openxmlformats.org/drawingml/2006/main" xmlns:r="http://schemas.openxmlformats.org/officeDocument/2006/relationships" xmlns:p="http://schemas.openxmlformats.org/presentationml/2006/main">
  <p:tag name="PPSNARRATION" val="12,1394227339,C:\Documents and Settings\ddasgupt\Desktop\Gemini\ServerVirtualizationDeck\Server Virtualization For Voice Over July2010.ppc"/>
</p:tagLst>
</file>

<file path=ppt/tags/tag12.xml><?xml version="1.0" encoding="utf-8"?>
<p:tagLst xmlns:a="http://schemas.openxmlformats.org/drawingml/2006/main" xmlns:r="http://schemas.openxmlformats.org/officeDocument/2006/relationships" xmlns:p="http://schemas.openxmlformats.org/presentationml/2006/main">
  <p:tag name="PPSNARRATION" val="13,1394227339,C:\Documents and Settings\ddasgupt\Desktop\Gemini\ServerVirtualizationDeck\Server Virtualization For Voice Over July2010.ppc"/>
</p:tagLst>
</file>

<file path=ppt/tags/tag13.xml><?xml version="1.0" encoding="utf-8"?>
<p:tagLst xmlns:a="http://schemas.openxmlformats.org/drawingml/2006/main" xmlns:r="http://schemas.openxmlformats.org/officeDocument/2006/relationships" xmlns:p="http://schemas.openxmlformats.org/presentationml/2006/main">
  <p:tag name="PPSNARRATION" val="14,1394227339,C:\Documents and Settings\ddasgupt\Desktop\Gemini\ServerVirtualizationDeck\Server Virtualization For Voice Over July2010.ppc"/>
</p:tagLst>
</file>

<file path=ppt/tags/tag14.xml><?xml version="1.0" encoding="utf-8"?>
<p:tagLst xmlns:a="http://schemas.openxmlformats.org/drawingml/2006/main" xmlns:r="http://schemas.openxmlformats.org/officeDocument/2006/relationships" xmlns:p="http://schemas.openxmlformats.org/presentationml/2006/main">
  <p:tag name="PPSNARRATION" val="15,1394227339,C:\Documents and Settings\ddasgupt\Desktop\Gemini\ServerVirtualizationDeck\Server Virtualization For Voice Over July2010.ppc"/>
</p:tagLst>
</file>

<file path=ppt/tags/tag15.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16.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17.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18.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19.xml><?xml version="1.0" encoding="utf-8"?>
<p:tagLst xmlns:a="http://schemas.openxmlformats.org/drawingml/2006/main" xmlns:r="http://schemas.openxmlformats.org/officeDocument/2006/relationships" xmlns:p="http://schemas.openxmlformats.org/presentationml/2006/main">
  <p:tag name="MMPROD_SUBSTITUTION_ID" val="{AC74D781-7F32-4B5E-A01C-CE31D227E5E2}"/>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F4CD97C9-55ED-46B1-9D8D-DB2AC4B69EA6}"/>
</p:tagLst>
</file>

<file path=ppt/tags/tag20.xml><?xml version="1.0" encoding="utf-8"?>
<p:tagLst xmlns:a="http://schemas.openxmlformats.org/drawingml/2006/main" xmlns:r="http://schemas.openxmlformats.org/officeDocument/2006/relationships" xmlns:p="http://schemas.openxmlformats.org/presentationml/2006/main">
  <p:tag name="MMPROD_SUBSTITUTION_ID" val="{918809F6-4BEF-45B4-9BC8-32F360EF0E34}"/>
</p:tagLst>
</file>

<file path=ppt/tags/tag21.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2.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3.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4.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5.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6.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7.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8.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29.xml><?xml version="1.0" encoding="utf-8"?>
<p:tagLst xmlns:a="http://schemas.openxmlformats.org/drawingml/2006/main" xmlns:r="http://schemas.openxmlformats.org/officeDocument/2006/relationships" xmlns:p="http://schemas.openxmlformats.org/presentationml/2006/main">
  <p:tag name="MMPROD_SUBSTITUTION_ID" val="{57E2FD32-1850-403B-B2CA-589F2122E9D7}"/>
</p:tagLst>
</file>

<file path=ppt/tags/tag3.xml><?xml version="1.0" encoding="utf-8"?>
<p:tagLst xmlns:a="http://schemas.openxmlformats.org/drawingml/2006/main" xmlns:r="http://schemas.openxmlformats.org/officeDocument/2006/relationships" xmlns:p="http://schemas.openxmlformats.org/presentationml/2006/main">
  <p:tag name="MMPROD_SUBSTITUTION_ID" val="{9EDB9D9E-BA3C-42AF-914C-A32BE5B103A8}"/>
</p:tagLst>
</file>

<file path=ppt/tags/tag30.xml><?xml version="1.0" encoding="utf-8"?>
<p:tagLst xmlns:a="http://schemas.openxmlformats.org/drawingml/2006/main" xmlns:r="http://schemas.openxmlformats.org/officeDocument/2006/relationships" xmlns:p="http://schemas.openxmlformats.org/presentationml/2006/main">
  <p:tag name="MMPROD_SUBSTITUTION_ID" val="{918809F6-4BEF-45B4-9BC8-32F360EF0E34}"/>
</p:tagLst>
</file>

<file path=ppt/tags/tag31.xml><?xml version="1.0" encoding="utf-8"?>
<p:tagLst xmlns:a="http://schemas.openxmlformats.org/drawingml/2006/main" xmlns:r="http://schemas.openxmlformats.org/officeDocument/2006/relationships" xmlns:p="http://schemas.openxmlformats.org/presentationml/2006/main">
  <p:tag name="MMPROD_SUBSTITUTION_ID" val="{AC74D781-7F32-4B5E-A01C-CE31D227E5E2}"/>
</p:tagLst>
</file>

<file path=ppt/tags/tag32.xml><?xml version="1.0" encoding="utf-8"?>
<p:tagLst xmlns:a="http://schemas.openxmlformats.org/drawingml/2006/main" xmlns:r="http://schemas.openxmlformats.org/officeDocument/2006/relationships" xmlns:p="http://schemas.openxmlformats.org/presentationml/2006/main">
  <p:tag name="MMPROD_SUBSTITUTION_ID" val="{918809F6-4BEF-45B4-9BC8-32F360EF0E34}"/>
</p:tagLst>
</file>

<file path=ppt/tags/tag33.xml><?xml version="1.0" encoding="utf-8"?>
<p:tagLst xmlns:a="http://schemas.openxmlformats.org/drawingml/2006/main" xmlns:r="http://schemas.openxmlformats.org/officeDocument/2006/relationships" xmlns:p="http://schemas.openxmlformats.org/presentationml/2006/main">
  <p:tag name="MMPROD_SUBSTITUTION_ID" val="{AC74D781-7F32-4B5E-A01C-CE31D227E5E2}"/>
</p:tagLst>
</file>

<file path=ppt/tags/tag34.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35.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36.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37.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38.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39.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4.xml><?xml version="1.0" encoding="utf-8"?>
<p:tagLst xmlns:a="http://schemas.openxmlformats.org/drawingml/2006/main" xmlns:r="http://schemas.openxmlformats.org/officeDocument/2006/relationships" xmlns:p="http://schemas.openxmlformats.org/presentationml/2006/main">
  <p:tag name="MMPROD_SUBSTITUTION_ID" val="{F4CD97C9-55ED-46B1-9D8D-DB2AC4B69EA6}"/>
</p:tagLst>
</file>

<file path=ppt/tags/tag40.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41.xml><?xml version="1.0" encoding="utf-8"?>
<p:tagLst xmlns:a="http://schemas.openxmlformats.org/drawingml/2006/main" xmlns:r="http://schemas.openxmlformats.org/officeDocument/2006/relationships" xmlns:p="http://schemas.openxmlformats.org/presentationml/2006/main">
  <p:tag name="MMPROD_SUBSTITUTION_ID" val="{29F1E3E1-8CC3-4841-A663-0EA548D9FAFB}"/>
</p:tagLst>
</file>

<file path=ppt/tags/tag42.xml><?xml version="1.0" encoding="utf-8"?>
<p:tagLst xmlns:a="http://schemas.openxmlformats.org/drawingml/2006/main" xmlns:r="http://schemas.openxmlformats.org/officeDocument/2006/relationships" xmlns:p="http://schemas.openxmlformats.org/presentationml/2006/main">
  <p:tag name="PPSNARRATION" val="1,1394227339,C:\Documents and Settings\ddasgupt\Desktop\Gemini\ServerVirtualizationDeck\Server Virtualization For Voice Over July2010.ppc"/>
</p:tagLst>
</file>

<file path=ppt/tags/tag43.xml><?xml version="1.0" encoding="utf-8"?>
<p:tagLst xmlns:a="http://schemas.openxmlformats.org/drawingml/2006/main" xmlns:r="http://schemas.openxmlformats.org/officeDocument/2006/relationships" xmlns:p="http://schemas.openxmlformats.org/presentationml/2006/main">
  <p:tag name="PPSNARRATION" val="2,1394227339,C:\Documents and Settings\ddasgupt\Desktop\Gemini\ServerVirtualizationDeck\Server Virtualization For Voice Over July2010.ppc"/>
</p:tagLst>
</file>

<file path=ppt/tags/tag44.xml><?xml version="1.0" encoding="utf-8"?>
<p:tagLst xmlns:a="http://schemas.openxmlformats.org/drawingml/2006/main" xmlns:r="http://schemas.openxmlformats.org/officeDocument/2006/relationships" xmlns:p="http://schemas.openxmlformats.org/presentationml/2006/main">
  <p:tag name="MMPROD_SUBSTITUTION_ID" val="{2E953FA7-A5CE-46C6-860D-ED27BA9A3C38}"/>
</p:tagLst>
</file>

<file path=ppt/tags/tag45.xml><?xml version="1.0" encoding="utf-8"?>
<p:tagLst xmlns:a="http://schemas.openxmlformats.org/drawingml/2006/main" xmlns:r="http://schemas.openxmlformats.org/officeDocument/2006/relationships" xmlns:p="http://schemas.openxmlformats.org/presentationml/2006/main">
  <p:tag name="MMPROD_SUBSTITUTION_ID" val="{F10D05A1-ADD4-493E-A17A-BB7E625EF75B}"/>
</p:tagLst>
</file>

<file path=ppt/tags/tag46.xml><?xml version="1.0" encoding="utf-8"?>
<p:tagLst xmlns:a="http://schemas.openxmlformats.org/drawingml/2006/main" xmlns:r="http://schemas.openxmlformats.org/officeDocument/2006/relationships" xmlns:p="http://schemas.openxmlformats.org/presentationml/2006/main">
  <p:tag name="MMPROD_SUBSTITUTION_ID" val="{8B9E897D-F9A0-4C2A-AF36-3E12E2D2B311}"/>
</p:tagLst>
</file>

<file path=ppt/tags/tag47.xml><?xml version="1.0" encoding="utf-8"?>
<p:tagLst xmlns:a="http://schemas.openxmlformats.org/drawingml/2006/main" xmlns:r="http://schemas.openxmlformats.org/officeDocument/2006/relationships" xmlns:p="http://schemas.openxmlformats.org/presentationml/2006/main">
  <p:tag name="MMPROD_SUBSTITUTION_ID" val="{2E953FA7-A5CE-46C6-860D-ED27BA9A3C38}"/>
</p:tagLst>
</file>

<file path=ppt/tags/tag48.xml><?xml version="1.0" encoding="utf-8"?>
<p:tagLst xmlns:a="http://schemas.openxmlformats.org/drawingml/2006/main" xmlns:r="http://schemas.openxmlformats.org/officeDocument/2006/relationships" xmlns:p="http://schemas.openxmlformats.org/presentationml/2006/main">
  <p:tag name="MMPROD_SUBSTITUTION_ID" val="{F10D05A1-ADD4-493E-A17A-BB7E625EF75B}"/>
</p:tagLst>
</file>

<file path=ppt/tags/tag49.xml><?xml version="1.0" encoding="utf-8"?>
<p:tagLst xmlns:a="http://schemas.openxmlformats.org/drawingml/2006/main" xmlns:r="http://schemas.openxmlformats.org/officeDocument/2006/relationships" xmlns:p="http://schemas.openxmlformats.org/presentationml/2006/main">
  <p:tag name="MMPROD_SUBSTITUTION_ID" val="{8B9E897D-F9A0-4C2A-AF36-3E12E2D2B311}"/>
</p:tagLst>
</file>

<file path=ppt/tags/tag5.xml><?xml version="1.0" encoding="utf-8"?>
<p:tagLst xmlns:a="http://schemas.openxmlformats.org/drawingml/2006/main" xmlns:r="http://schemas.openxmlformats.org/officeDocument/2006/relationships" xmlns:p="http://schemas.openxmlformats.org/presentationml/2006/main">
  <p:tag name="MMPROD_SUBSTITUTION_ID" val="{9EDB9D9E-BA3C-42AF-914C-A32BE5B103A8}"/>
</p:tagLst>
</file>

<file path=ppt/tags/tag50.xml><?xml version="1.0" encoding="utf-8"?>
<p:tagLst xmlns:a="http://schemas.openxmlformats.org/drawingml/2006/main" xmlns:r="http://schemas.openxmlformats.org/officeDocument/2006/relationships" xmlns:p="http://schemas.openxmlformats.org/presentationml/2006/main">
  <p:tag name="MMPROD_SUBSTITUTION_ID" val="{2E953FA7-A5CE-46C6-860D-ED27BA9A3C38}"/>
</p:tagLst>
</file>

<file path=ppt/tags/tag51.xml><?xml version="1.0" encoding="utf-8"?>
<p:tagLst xmlns:a="http://schemas.openxmlformats.org/drawingml/2006/main" xmlns:r="http://schemas.openxmlformats.org/officeDocument/2006/relationships" xmlns:p="http://schemas.openxmlformats.org/presentationml/2006/main">
  <p:tag name="MMPROD_SUBSTITUTION_ID" val="{F10D05A1-ADD4-493E-A17A-BB7E625EF75B}"/>
</p:tagLst>
</file>

<file path=ppt/tags/tag52.xml><?xml version="1.0" encoding="utf-8"?>
<p:tagLst xmlns:a="http://schemas.openxmlformats.org/drawingml/2006/main" xmlns:r="http://schemas.openxmlformats.org/officeDocument/2006/relationships" xmlns:p="http://schemas.openxmlformats.org/presentationml/2006/main">
  <p:tag name="MMPROD_SUBSTITUTION_ID" val="{8B9E897D-F9A0-4C2A-AF36-3E12E2D2B311}"/>
</p:tagLst>
</file>

<file path=ppt/tags/tag6.xml><?xml version="1.0" encoding="utf-8"?>
<p:tagLst xmlns:a="http://schemas.openxmlformats.org/drawingml/2006/main" xmlns:r="http://schemas.openxmlformats.org/officeDocument/2006/relationships" xmlns:p="http://schemas.openxmlformats.org/presentationml/2006/main">
  <p:tag name="PPSNARRATION" val="4,1394227339,C:\Documents and Settings\ddasgupt\Desktop\Gemini\ServerVirtualizationDeck\Server Virtualization For Voice Over July2010.ppc"/>
</p:tagLst>
</file>

<file path=ppt/tags/tag7.xml><?xml version="1.0" encoding="utf-8"?>
<p:tagLst xmlns:a="http://schemas.openxmlformats.org/drawingml/2006/main" xmlns:r="http://schemas.openxmlformats.org/officeDocument/2006/relationships" xmlns:p="http://schemas.openxmlformats.org/presentationml/2006/main">
  <p:tag name="PPSNARRATION" val="5,1394227339,C:\Documents and Settings\ddasgupt\Desktop\Gemini\ServerVirtualizationDeck\Server Virtualization For Voice Over July2010.ppc"/>
</p:tagLst>
</file>

<file path=ppt/tags/tag8.xml><?xml version="1.0" encoding="utf-8"?>
<p:tagLst xmlns:a="http://schemas.openxmlformats.org/drawingml/2006/main" xmlns:r="http://schemas.openxmlformats.org/officeDocument/2006/relationships" xmlns:p="http://schemas.openxmlformats.org/presentationml/2006/main">
  <p:tag name="PPSNARRATION" val="9,1394227339,C:\Documents and Settings\ddasgupt\Desktop\Gemini\ServerVirtualizationDeck\Server Virtualization For Voice Over July2010.ppc"/>
</p:tagLst>
</file>

<file path=ppt/tags/tag9.xml><?xml version="1.0" encoding="utf-8"?>
<p:tagLst xmlns:a="http://schemas.openxmlformats.org/drawingml/2006/main" xmlns:r="http://schemas.openxmlformats.org/officeDocument/2006/relationships" xmlns:p="http://schemas.openxmlformats.org/presentationml/2006/main">
  <p:tag name="PPSNARRATION" val="10,1394227339,C:\Documents and Settings\ddasgupt\Desktop\Gemini\ServerVirtualizationDeck\Server Virtualization For Voice Over July2010.ppc"/>
</p:tagLst>
</file>

<file path=ppt/theme/theme1.xml><?xml version="1.0" encoding="utf-8"?>
<a:theme xmlns:a="http://schemas.openxmlformats.org/drawingml/2006/main" name="2007-JN template design file 102909">
  <a:themeElements>
    <a:clrScheme name="Juniper themes">
      <a:dk1>
        <a:srgbClr val="333333"/>
      </a:dk1>
      <a:lt1>
        <a:srgbClr val="FFFFFF"/>
      </a:lt1>
      <a:dk2>
        <a:srgbClr val="93220B"/>
      </a:dk2>
      <a:lt2>
        <a:srgbClr val="5C852D"/>
      </a:lt2>
      <a:accent1>
        <a:srgbClr val="0067AC"/>
      </a:accent1>
      <a:accent2>
        <a:srgbClr val="BFC16B"/>
      </a:accent2>
      <a:accent3>
        <a:srgbClr val="F26649"/>
      </a:accent3>
      <a:accent4>
        <a:srgbClr val="2F8D7D"/>
      </a:accent4>
      <a:accent5>
        <a:srgbClr val="7EB0CC"/>
      </a:accent5>
      <a:accent6>
        <a:srgbClr val="807F83"/>
      </a:accent6>
      <a:hlink>
        <a:srgbClr val="5D87A1"/>
      </a:hlink>
      <a:folHlink>
        <a:srgbClr val="F79646"/>
      </a:folHlink>
    </a:clrScheme>
    <a:fontScheme name="JuniperTemplate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presenter title">
      <a:srgbClr val="4D4D4D"/>
    </a:custClr>
    <a:custClr name="text title">
      <a:srgbClr val="292929"/>
    </a:custClr>
    <a:custClr name="subtitle blue">
      <a:srgbClr val="5D87A1"/>
    </a:custClr>
    <a:custClr name="axis">
      <a:srgbClr val="807F83"/>
    </a:custClr>
  </a:custClrLst>
</a:theme>
</file>

<file path=ppt/theme/theme2.xml><?xml version="1.0" encoding="utf-8"?>
<a:theme xmlns:a="http://schemas.openxmlformats.org/drawingml/2006/main" name="1_2007-JN template design file 102909">
  <a:themeElements>
    <a:clrScheme name="Juniper themes">
      <a:dk1>
        <a:srgbClr val="333333"/>
      </a:dk1>
      <a:lt1>
        <a:srgbClr val="FFFFFF"/>
      </a:lt1>
      <a:dk2>
        <a:srgbClr val="93220B"/>
      </a:dk2>
      <a:lt2>
        <a:srgbClr val="5C852D"/>
      </a:lt2>
      <a:accent1>
        <a:srgbClr val="0067AC"/>
      </a:accent1>
      <a:accent2>
        <a:srgbClr val="BFC16B"/>
      </a:accent2>
      <a:accent3>
        <a:srgbClr val="F26649"/>
      </a:accent3>
      <a:accent4>
        <a:srgbClr val="2F8D7D"/>
      </a:accent4>
      <a:accent5>
        <a:srgbClr val="7EB0CC"/>
      </a:accent5>
      <a:accent6>
        <a:srgbClr val="807F83"/>
      </a:accent6>
      <a:hlink>
        <a:srgbClr val="5D87A1"/>
      </a:hlink>
      <a:folHlink>
        <a:srgbClr val="F79646"/>
      </a:folHlink>
    </a:clrScheme>
    <a:fontScheme name="JuniperTemplate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presenter title">
      <a:srgbClr val="4D4D4D"/>
    </a:custClr>
    <a:custClr name="text title">
      <a:srgbClr val="292929"/>
    </a:custClr>
    <a:custClr name="subtitle blue">
      <a:srgbClr val="5D87A1"/>
    </a:custClr>
    <a:custClr name="axis">
      <a:srgbClr val="807F83"/>
    </a:custClr>
  </a:custClr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20986</TotalTime>
  <Words>3061</Words>
  <Application>Microsoft Office PowerPoint</Application>
  <PresentationFormat>On-screen Show (4:3)</PresentationFormat>
  <Paragraphs>768</Paragraphs>
  <Slides>33</Slides>
  <Notes>33</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2007-JN template design file 102909</vt:lpstr>
      <vt:lpstr>1_2007-JN template design file 102909</vt:lpstr>
      <vt:lpstr>Networking Solutions for A Server Virtualization Environment</vt:lpstr>
      <vt:lpstr>What you will get from this session</vt:lpstr>
      <vt:lpstr>Agenda</vt:lpstr>
      <vt:lpstr>The evolution of Server Virtualization</vt:lpstr>
      <vt:lpstr>Legacy networks restrict agility</vt:lpstr>
      <vt:lpstr>Network Simplification for supporting Server Virtualization</vt:lpstr>
      <vt:lpstr>Slide 7</vt:lpstr>
      <vt:lpstr>Technology approaches</vt:lpstr>
      <vt:lpstr>Open standards based</vt:lpstr>
      <vt:lpstr>Communication between the Virtual machines</vt:lpstr>
      <vt:lpstr>Comparing VEPA AND VEB</vt:lpstr>
      <vt:lpstr>Comparison of options</vt:lpstr>
      <vt:lpstr>VEPA</vt:lpstr>
      <vt:lpstr>Top 3 benefits of VEPA </vt:lpstr>
      <vt:lpstr>High performance</vt:lpstr>
      <vt:lpstr>Latency with legacy network </vt:lpstr>
      <vt:lpstr>Virtualization with Chassis Clustering</vt:lpstr>
      <vt:lpstr>mobility</vt:lpstr>
      <vt:lpstr>NETWORK Requirements for VM mobility</vt:lpstr>
      <vt:lpstr>VM Migration Scenarios</vt:lpstr>
      <vt:lpstr>RACK to RACK</vt:lpstr>
      <vt:lpstr>POD to POD</vt:lpstr>
      <vt:lpstr>Across DC/Clouds</vt:lpstr>
      <vt:lpstr>MANAGEABILITY</vt:lpstr>
      <vt:lpstr>DC manageability challenges with  Server Virtualization</vt:lpstr>
      <vt:lpstr>One Step Orchestration</vt:lpstr>
      <vt:lpstr>security</vt:lpstr>
      <vt:lpstr>Security Implications of Virtual servers</vt:lpstr>
      <vt:lpstr>Approaches To Securing Virtual servers: Three Methods</vt:lpstr>
      <vt:lpstr>Introducing The Idea of a Stateful Kernel Firewall</vt:lpstr>
      <vt:lpstr>Follow-me policies</vt:lpstr>
      <vt:lpstr>Summary of solutions for server virtualization</vt:lpstr>
      <vt:lpstr>Slide 33</vt:lpstr>
    </vt:vector>
  </TitlesOfParts>
  <Company>Juniper Networks,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Virtualization 2 slide for SKO</dc:title>
  <dc:creator>Dhritiman Dasgupta</dc:creator>
  <cp:lastModifiedBy>Russell Cooper</cp:lastModifiedBy>
  <cp:revision>709</cp:revision>
  <dcterms:created xsi:type="dcterms:W3CDTF">2009-12-22T00:07:49Z</dcterms:created>
  <dcterms:modified xsi:type="dcterms:W3CDTF">2011-02-23T07:35:21Z</dcterms:modified>
</cp:coreProperties>
</file>