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9" r:id="rId4"/>
    <p:sldId id="266" r:id="rId5"/>
    <p:sldId id="264" r:id="rId6"/>
    <p:sldId id="265" r:id="rId7"/>
    <p:sldId id="267" r:id="rId8"/>
    <p:sldId id="268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71" autoAdjust="0"/>
  </p:normalViewPr>
  <p:slideViewPr>
    <p:cSldViewPr snapToGrid="0">
      <p:cViewPr varScale="1">
        <p:scale>
          <a:sx n="61" d="100"/>
          <a:sy n="61" d="100"/>
        </p:scale>
        <p:origin x="-732" y="-90"/>
      </p:cViewPr>
      <p:guideLst>
        <p:guide orient="horz" pos="785"/>
        <p:guide pos="309"/>
        <p:guide pos="287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C1678-44B7-463C-A681-EDB9A328CB29}" type="datetimeFigureOut">
              <a:rPr lang="en-US" smtClean="0"/>
              <a:pPr/>
              <a:t>2/18/2011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A14B09-7C50-4114-8675-D6CC4E79564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14B09-7C50-4114-8675-D6CC4E79564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 txBox="1">
            <a:spLocks noGrp="1" noChangeArrowheads="1"/>
          </p:cNvSpPr>
          <p:nvPr/>
        </p:nvSpPr>
        <p:spPr bwMode="auto">
          <a:xfrm>
            <a:off x="3884613" y="8685787"/>
            <a:ext cx="2971800" cy="456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spcBef>
                <a:spcPct val="0"/>
              </a:spcBef>
            </a:pPr>
            <a:fld id="{FB068039-6321-48BF-BE48-A3BA2000976F}" type="slidenum">
              <a:rPr lang="en-US" sz="1200"/>
              <a:pPr algn="r">
                <a:spcBef>
                  <a:spcPct val="0"/>
                </a:spcBef>
              </a:pPr>
              <a:t>9</a:t>
            </a:fld>
            <a:endParaRPr lang="en-US" sz="120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1"/>
          <p:cNvSpPr>
            <a:spLocks noChangeArrowheads="1"/>
          </p:cNvSpPr>
          <p:nvPr userDrawn="1"/>
        </p:nvSpPr>
        <p:spPr bwMode="gray">
          <a:xfrm>
            <a:off x="0" y="0"/>
            <a:ext cx="9144000" cy="6858000"/>
          </a:xfrm>
          <a:prstGeom prst="rect">
            <a:avLst/>
          </a:prstGeom>
          <a:solidFill>
            <a:srgbClr val="DFDFDF"/>
          </a:soli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>
            <a:no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32888"/>
            <a:ext cx="7315200" cy="877824"/>
          </a:xfrm>
        </p:spPr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 lang="en-US" sz="3200" b="1" cap="all" baseline="0" dirty="0" smtClean="0">
                <a:solidFill>
                  <a:srgbClr val="29292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11880"/>
            <a:ext cx="5943600" cy="1051560"/>
          </a:xfrm>
        </p:spPr>
        <p:txBody>
          <a:bodyPr>
            <a:noAutofit/>
          </a:bodyPr>
          <a:lstStyle>
            <a:lvl1pPr marL="0" indent="0" algn="l" defTabSz="457200" rtl="0" eaLnBrk="1" fontAlgn="base" hangingPunct="1">
              <a:lnSpc>
                <a:spcPct val="95000"/>
              </a:lnSpc>
              <a:spcBef>
                <a:spcPct val="0"/>
              </a:spcBef>
              <a:spcAft>
                <a:spcPts val="600"/>
              </a:spcAft>
              <a:buClrTx/>
              <a:buFontTx/>
              <a:buNone/>
              <a:defRPr lang="en-US" sz="2000" dirty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12" name="Picture 7" descr="blue-window"/>
          <p:cNvPicPr>
            <a:picLocks noChangeAspect="1" noChangeArrowheads="1"/>
          </p:cNvPicPr>
          <p:nvPr userDrawn="1"/>
        </p:nvPicPr>
        <p:blipFill>
          <a:blip r:embed="rId2" cstate="print"/>
          <a:srcRect b="37572"/>
          <a:stretch>
            <a:fillRect/>
          </a:stretch>
        </p:blipFill>
        <p:spPr bwMode="auto">
          <a:xfrm>
            <a:off x="450850" y="5468938"/>
            <a:ext cx="8242300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juniper_black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495898" y="917673"/>
            <a:ext cx="1718044" cy="468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ts val="526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4852358"/>
          </a:xfrm>
        </p:spPr>
        <p:txBody>
          <a:bodyPr/>
          <a:lstStyle>
            <a:lvl1pPr marL="112713" indent="-112713">
              <a:buClr>
                <a:schemeClr val="tx1"/>
              </a:buClr>
              <a:defRPr>
                <a:solidFill>
                  <a:schemeClr val="tx1"/>
                </a:solidFill>
              </a:defRPr>
            </a:lvl1pPr>
            <a:lvl2pPr marL="569913" indent="-225425">
              <a:buClr>
                <a:schemeClr val="tx1"/>
              </a:buClr>
              <a:defRPr>
                <a:solidFill>
                  <a:schemeClr val="tx1"/>
                </a:solidFill>
              </a:defRPr>
            </a:lvl2pPr>
            <a:lvl3pPr marL="854075" indent="-223838">
              <a:buClr>
                <a:schemeClr val="tx1"/>
              </a:buClr>
              <a:defRPr>
                <a:solidFill>
                  <a:schemeClr val="tx1"/>
                </a:solidFill>
              </a:defRPr>
            </a:lvl3pPr>
            <a:lvl4pPr marL="1147763" indent="-233363">
              <a:buClr>
                <a:schemeClr val="tx1"/>
              </a:buClr>
              <a:defRPr>
                <a:solidFill>
                  <a:schemeClr val="tx1"/>
                </a:solidFill>
              </a:defRPr>
            </a:lvl4pPr>
            <a:lvl5pPr marL="1431925" indent="-173038">
              <a:buClr>
                <a:schemeClr val="tx1"/>
              </a:buCl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>
            <a:lvl1pPr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  <a:defRPr lang="en-US" sz="2400" b="1" cap="all" baseline="0" dirty="0" smtClean="0">
                <a:solidFill>
                  <a:srgbClr val="292929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rg-ven-gradient-3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5038725"/>
            <a:ext cx="9144000" cy="1819275"/>
          </a:xfrm>
          <a:prstGeom prst="rect">
            <a:avLst/>
          </a:prstGeom>
        </p:spPr>
      </p:pic>
      <p:sp>
        <p:nvSpPr>
          <p:cNvPr id="4" name="Rectangle 44"/>
          <p:cNvSpPr>
            <a:spLocks noChangeArrowheads="1"/>
          </p:cNvSpPr>
          <p:nvPr userDrawn="1"/>
        </p:nvSpPr>
        <p:spPr bwMode="invGray">
          <a:xfrm>
            <a:off x="0" y="0"/>
            <a:ext cx="9144000" cy="6858000"/>
          </a:xfrm>
          <a:prstGeom prst="rect">
            <a:avLst/>
          </a:prstGeom>
          <a:gradFill rotWithShape="1">
            <a:gsLst>
              <a:gs pos="0">
                <a:srgbClr val="BABCBE">
                  <a:alpha val="14999"/>
                </a:srgbClr>
              </a:gs>
              <a:gs pos="100000">
                <a:srgbClr val="565758">
                  <a:alpha val="14999"/>
                </a:srgbClr>
              </a:gs>
            </a:gsLst>
            <a:lin ang="5400000" scaled="1"/>
          </a:gradFill>
          <a:ln w="28575" algn="ctr">
            <a:noFill/>
            <a:miter lim="800000"/>
            <a:headEnd/>
            <a:tailEnd/>
          </a:ln>
          <a:effectLst/>
        </p:spPr>
        <p:txBody>
          <a:bodyPr wrap="none" tIns="0" rIns="0" bIns="0" anchor="ctr">
            <a:spAutoFit/>
          </a:bodyPr>
          <a:lstStyle/>
          <a:p>
            <a:pPr>
              <a:defRPr/>
            </a:pPr>
            <a:endParaRPr lang="en-US">
              <a:latin typeface="Arial" pitchFamily="34" charset="0"/>
              <a:ea typeface="+mn-ea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2050" y="2184400"/>
            <a:ext cx="4554538" cy="3822700"/>
          </a:xfrm>
          <a:prstGeom prst="rect">
            <a:avLst/>
          </a:prstGeom>
          <a:noFill/>
          <a:ln w="28575">
            <a:noFill/>
            <a:miter lim="800000"/>
            <a:headEnd/>
            <a:tailEnd type="none" w="lg" len="sm"/>
          </a:ln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5488" y="256032"/>
            <a:ext cx="8220456" cy="74066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 algn="l" defTabSz="457200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20000"/>
              </a:spcAft>
            </a:pPr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8050" y="1134036"/>
            <a:ext cx="8220456" cy="4773168"/>
          </a:xfrm>
          <a:prstGeom prst="rect">
            <a:avLst/>
          </a:prstGeom>
        </p:spPr>
        <p:txBody>
          <a:bodyPr vert="horz" lIns="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Rectangle 26"/>
          <p:cNvSpPr>
            <a:spLocks noChangeArrowheads="1"/>
          </p:cNvSpPr>
          <p:nvPr/>
        </p:nvSpPr>
        <p:spPr bwMode="black">
          <a:xfrm>
            <a:off x="471488" y="6229350"/>
            <a:ext cx="530225" cy="198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lIns="0" tIns="0" rIns="0" bIns="0" anchor="b"/>
          <a:lstStyle/>
          <a:p>
            <a:pPr algn="l" eaLnBrk="0" hangingPunct="0">
              <a:spcBef>
                <a:spcPct val="0"/>
              </a:spcBef>
              <a:tabLst>
                <a:tab pos="461963" algn="l"/>
                <a:tab pos="4572000" algn="ctr"/>
                <a:tab pos="8461375" algn="r"/>
                <a:tab pos="8855075" algn="r"/>
              </a:tabLst>
              <a:defRPr/>
            </a:pPr>
            <a:fld id="{E46DE64C-7D15-458B-8CF1-EEE6A14FF4AB}" type="slidenum">
              <a:rPr lang="en-US" sz="1000">
                <a:solidFill>
                  <a:srgbClr val="807F83"/>
                </a:solidFill>
                <a:latin typeface="Arial" pitchFamily="34" charset="0"/>
              </a:rPr>
              <a:pPr algn="l" eaLnBrk="0" hangingPunct="0">
                <a:spcBef>
                  <a:spcPct val="0"/>
                </a:spcBef>
                <a:tabLst>
                  <a:tab pos="461963" algn="l"/>
                  <a:tab pos="4572000" algn="ctr"/>
                  <a:tab pos="8461375" algn="r"/>
                  <a:tab pos="8855075" algn="r"/>
                </a:tabLst>
                <a:defRPr/>
              </a:pPr>
              <a:t>‹#›</a:t>
            </a:fld>
            <a:endParaRPr lang="en-US" sz="1000">
              <a:solidFill>
                <a:srgbClr val="807F83"/>
              </a:solidFill>
              <a:latin typeface="Arial" pitchFamily="34" charset="0"/>
            </a:endParaRPr>
          </a:p>
        </p:txBody>
      </p:sp>
      <p:grpSp>
        <p:nvGrpSpPr>
          <p:cNvPr id="18" name="Group 6"/>
          <p:cNvGrpSpPr>
            <a:grpSpLocks/>
          </p:cNvGrpSpPr>
          <p:nvPr/>
        </p:nvGrpSpPr>
        <p:grpSpPr bwMode="auto">
          <a:xfrm>
            <a:off x="450850" y="238125"/>
            <a:ext cx="8240713" cy="5994400"/>
            <a:chOff x="284" y="150"/>
            <a:chExt cx="5182" cy="3776"/>
          </a:xfrm>
        </p:grpSpPr>
        <p:sp>
          <p:nvSpPr>
            <p:cNvPr id="19" name="Line 7"/>
            <p:cNvSpPr>
              <a:spLocks noChangeShapeType="1"/>
            </p:cNvSpPr>
            <p:nvPr userDrawn="1"/>
          </p:nvSpPr>
          <p:spPr bwMode="auto">
            <a:xfrm>
              <a:off x="284" y="3926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ea typeface="+mn-ea"/>
              </a:endParaRPr>
            </a:p>
          </p:txBody>
        </p:sp>
        <p:sp>
          <p:nvSpPr>
            <p:cNvPr id="20" name="Line 8"/>
            <p:cNvSpPr>
              <a:spLocks noChangeShapeType="1"/>
            </p:cNvSpPr>
            <p:nvPr userDrawn="1"/>
          </p:nvSpPr>
          <p:spPr bwMode="auto">
            <a:xfrm>
              <a:off x="284" y="602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ea typeface="+mn-ea"/>
              </a:endParaRPr>
            </a:p>
          </p:txBody>
        </p:sp>
        <p:sp>
          <p:nvSpPr>
            <p:cNvPr id="21" name="Line 9"/>
            <p:cNvSpPr>
              <a:spLocks noChangeShapeType="1"/>
            </p:cNvSpPr>
            <p:nvPr userDrawn="1"/>
          </p:nvSpPr>
          <p:spPr bwMode="auto">
            <a:xfrm>
              <a:off x="284" y="150"/>
              <a:ext cx="5182" cy="0"/>
            </a:xfrm>
            <a:prstGeom prst="line">
              <a:avLst/>
            </a:prstGeom>
            <a:noFill/>
            <a:ln w="12700">
              <a:solidFill>
                <a:srgbClr val="BABCBE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  <a:ea typeface="+mn-ea"/>
              </a:endParaRPr>
            </a:p>
          </p:txBody>
        </p:sp>
      </p:grpSp>
      <p:pic>
        <p:nvPicPr>
          <p:cNvPr id="11" name="Picture 10" descr="juniper_black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563920" y="6316675"/>
            <a:ext cx="1111452" cy="30312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059376" y="6241145"/>
            <a:ext cx="302999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 smtClean="0">
                <a:solidFill>
                  <a:schemeClr val="accent6"/>
                </a:solidFill>
              </a:rPr>
              <a:t>Copyright </a:t>
            </a:r>
            <a:r>
              <a:rPr lang="en-US" sz="800" kern="1200" dirty="0" smtClean="0">
                <a:solidFill>
                  <a:schemeClr val="accent6"/>
                </a:solidFill>
                <a:latin typeface="Arial" charset="0"/>
                <a:ea typeface="ＭＳ Ｐゴシック" charset="-128"/>
                <a:cs typeface="+mn-cs"/>
              </a:rPr>
              <a:t>©</a:t>
            </a:r>
            <a:r>
              <a:rPr lang="en-US" sz="800" kern="1200" baseline="0" dirty="0" smtClean="0">
                <a:solidFill>
                  <a:schemeClr val="accent6"/>
                </a:solidFill>
                <a:latin typeface="Arial" charset="0"/>
                <a:ea typeface="ＭＳ Ｐゴシック" charset="-128"/>
                <a:cs typeface="+mn-cs"/>
              </a:rPr>
              <a:t> 2010 Juniper Networks, Inc.     www.juniper.net</a:t>
            </a:r>
            <a:endParaRPr lang="en-US" sz="800" dirty="0">
              <a:solidFill>
                <a:schemeClr val="accent6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8" r:id="rId4"/>
  </p:sldLayoutIdLst>
  <p:txStyles>
    <p:titleStyle>
      <a:lvl1pPr algn="l" defTabSz="457200" rtl="0" eaLnBrk="1" fontAlgn="base" latinLnBrk="0" hangingPunct="1">
        <a:lnSpc>
          <a:spcPct val="90000"/>
        </a:lnSpc>
        <a:spcBef>
          <a:spcPct val="0"/>
        </a:spcBef>
        <a:spcAft>
          <a:spcPct val="20000"/>
        </a:spcAft>
        <a:buNone/>
        <a:defRPr lang="en-US" sz="2400" b="1" kern="1200" cap="all" baseline="0" dirty="0" smtClean="0">
          <a:solidFill>
            <a:srgbClr val="292929"/>
          </a:solidFill>
          <a:latin typeface="Arial" pitchFamily="34" charset="0"/>
          <a:ea typeface="+mj-ea"/>
          <a:cs typeface="+mj-cs"/>
        </a:defRPr>
      </a:lvl1pPr>
    </p:titleStyle>
    <p:bodyStyle>
      <a:lvl1pPr marL="112713" indent="-112713" algn="l" defTabSz="914400" rtl="0" eaLnBrk="1" latinLnBrk="0" hangingPunct="1">
        <a:spcBef>
          <a:spcPts val="800"/>
        </a:spcBef>
        <a:spcAft>
          <a:spcPts val="400"/>
        </a:spcAft>
        <a:buClr>
          <a:schemeClr val="tx1"/>
        </a:buClr>
        <a:buSzPct val="25000"/>
        <a:buFont typeface="Arial" pitchFamily="34" charset="0"/>
        <a:buChar char=" "/>
        <a:defRPr lang="en-US" sz="22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1pPr>
      <a:lvl2pPr marL="569913" indent="-225425" algn="l" defTabSz="914400" rtl="0" eaLnBrk="1" latinLnBrk="0" hangingPunct="1">
        <a:spcBef>
          <a:spcPts val="0"/>
        </a:spcBef>
        <a:spcAft>
          <a:spcPts val="500"/>
        </a:spcAft>
        <a:buClr>
          <a:schemeClr val="tx1"/>
        </a:buClr>
        <a:buSzPct val="90000"/>
        <a:buFont typeface="Wingdings" pitchFamily="2" charset="2"/>
        <a:buChar char="§"/>
        <a:defRPr lang="en-US" sz="20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2pPr>
      <a:lvl3pPr marL="854075" indent="-223838" algn="l" defTabSz="914400" rtl="0" eaLnBrk="1" latinLnBrk="0" hangingPunct="1">
        <a:spcBef>
          <a:spcPts val="0"/>
        </a:spcBef>
        <a:spcAft>
          <a:spcPts val="500"/>
        </a:spcAft>
        <a:buClr>
          <a:schemeClr val="tx1"/>
        </a:buClr>
        <a:buSzPct val="96000"/>
        <a:buFont typeface="Wingdings" pitchFamily="2" charset="2"/>
        <a:buChar char="§"/>
        <a:defRPr lang="en-US" sz="18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3pPr>
      <a:lvl4pPr marL="1147763" indent="-233363" algn="l" defTabSz="914400" rtl="0" eaLnBrk="1" latinLnBrk="0" hangingPunct="1">
        <a:spcBef>
          <a:spcPts val="0"/>
        </a:spcBef>
        <a:spcAft>
          <a:spcPts val="500"/>
        </a:spcAft>
        <a:buClr>
          <a:schemeClr val="tx1"/>
        </a:buClr>
        <a:buFont typeface="Arial" pitchFamily="34" charset="0"/>
        <a:buChar char="–"/>
        <a:defRPr lang="en-US" sz="16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4pPr>
      <a:lvl5pPr marL="1431925" indent="-173038" algn="l" defTabSz="914400" rtl="0" eaLnBrk="1" latinLnBrk="0" hangingPunct="1">
        <a:spcBef>
          <a:spcPts val="0"/>
        </a:spcBef>
        <a:spcAft>
          <a:spcPts val="500"/>
        </a:spcAft>
        <a:buClr>
          <a:schemeClr val="tx1"/>
        </a:buClr>
        <a:buFont typeface="Arial" pitchFamily="34" charset="0"/>
        <a:buChar char="-"/>
        <a:defRPr lang="en-US" sz="1600" kern="1200" baseline="0" dirty="0" smtClean="0">
          <a:solidFill>
            <a:schemeClr val="tx1"/>
          </a:solidFill>
          <a:latin typeface="Arial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uniper.net/techpubs/software/jseries/junos90/jseries-config-guide-advanced/configuring-a-routing-engine-firewall-filter-for-services-and-protocolsfrom-trusted-sources.html#configure-services-protocols-sources-firewall-sectio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juniper.net/techpubs/software/jseries/junos90/jseries-config-guide-advanced/configuring-a-routing-engine-firewall-filter-to-handle-fragments.html#configure-fragments-filter-section" TargetMode="External"/><Relationship Id="rId4" Type="http://schemas.openxmlformats.org/officeDocument/2006/relationships/hyperlink" Target="http://www.juniper.net/techpubs/software/jseries/junos90/jseries-config-guide-advanced/configuring-a-routing-engine-firewall-filter-to-protect-against-tcpand-icmp-floods.html#configure-flood-firewall-section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Loopback Filter Policing</a:t>
            </a:r>
            <a:endParaRPr lang="en-US" b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Tony Chan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18 Feb 2011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Loopback Filter policing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Config firewall filter 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Config policer</a:t>
            </a:r>
          </a:p>
          <a:p>
            <a:pPr marL="457200" lvl="0" indent="-457200">
              <a:buFont typeface="+mj-lt"/>
              <a:buAutoNum type="arabicPeriod"/>
            </a:pPr>
            <a:r>
              <a:rPr lang="en-US" dirty="0" smtClean="0"/>
              <a:t>Apply filter to lo0 ingress</a:t>
            </a:r>
          </a:p>
          <a:p>
            <a:pPr marL="457200" lvl="0" indent="-457200">
              <a:buFont typeface="+mj-lt"/>
              <a:buAutoNum type="arabicPeriod"/>
            </a:pPr>
            <a:endParaRPr lang="en-US" dirty="0" smtClean="0"/>
          </a:p>
          <a:p>
            <a:pPr lvl="4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ARCHITECTURE</a:t>
            </a:r>
            <a:endParaRPr lang="en-US" dirty="0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301564" y="1619250"/>
            <a:ext cx="2103438" cy="1425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482414" y="3910013"/>
            <a:ext cx="3722688" cy="1793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Line 5"/>
          <p:cNvSpPr>
            <a:spLocks noChangeShapeType="1"/>
          </p:cNvSpPr>
          <p:nvPr/>
        </p:nvSpPr>
        <p:spPr bwMode="auto">
          <a:xfrm>
            <a:off x="4358839" y="3044825"/>
            <a:ext cx="0" cy="9334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4025464" y="2522538"/>
            <a:ext cx="641350" cy="4746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90000"/>
              </a:lnSpc>
            </a:pPr>
            <a:r>
              <a:rPr lang="en-US" sz="1600" b="1">
                <a:solidFill>
                  <a:srgbClr val="0C479D"/>
                </a:solidFill>
                <a:latin typeface="Courier New" pitchFamily="49" charset="0"/>
                <a:cs typeface="Arial" pitchFamily="34" charset="0"/>
              </a:rPr>
              <a:t>lo0</a:t>
            </a: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963427" y="3911600"/>
            <a:ext cx="0" cy="179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>
            <a:off x="5722502" y="3910013"/>
            <a:ext cx="0" cy="179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0" name="Line 9"/>
          <p:cNvSpPr>
            <a:spLocks noChangeShapeType="1"/>
          </p:cNvSpPr>
          <p:nvPr/>
        </p:nvSpPr>
        <p:spPr bwMode="auto">
          <a:xfrm>
            <a:off x="2474477" y="4314825"/>
            <a:ext cx="495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2474477" y="4800600"/>
            <a:ext cx="495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2" name="Line 11"/>
          <p:cNvSpPr>
            <a:spLocks noChangeShapeType="1"/>
          </p:cNvSpPr>
          <p:nvPr/>
        </p:nvSpPr>
        <p:spPr bwMode="auto">
          <a:xfrm>
            <a:off x="2474477" y="5248275"/>
            <a:ext cx="495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5722502" y="4324350"/>
            <a:ext cx="495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4" name="Line 13"/>
          <p:cNvSpPr>
            <a:spLocks noChangeShapeType="1"/>
          </p:cNvSpPr>
          <p:nvPr/>
        </p:nvSpPr>
        <p:spPr bwMode="auto">
          <a:xfrm>
            <a:off x="5722502" y="4810125"/>
            <a:ext cx="495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5722502" y="5257800"/>
            <a:ext cx="495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3750827" y="1762125"/>
            <a:ext cx="1190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50000"/>
              </a:spcBef>
            </a:pPr>
            <a:r>
              <a:rPr lang="en-US" sz="2000" b="1" dirty="0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Routing Engine</a:t>
            </a: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4055627" y="3990975"/>
            <a:ext cx="590550" cy="323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Text Box 19"/>
          <p:cNvSpPr txBox="1">
            <a:spLocks noChangeArrowheads="1"/>
          </p:cNvSpPr>
          <p:nvPr/>
        </p:nvSpPr>
        <p:spPr bwMode="auto">
          <a:xfrm>
            <a:off x="2426852" y="3562350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latin typeface="Arial" pitchFamily="34" charset="0"/>
                <a:cs typeface="Arial" pitchFamily="34" charset="0"/>
              </a:rPr>
              <a:t>FPC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21" name="Text Box 20"/>
          <p:cNvSpPr txBox="1">
            <a:spLocks noChangeArrowheads="1"/>
          </p:cNvSpPr>
          <p:nvPr/>
        </p:nvSpPr>
        <p:spPr bwMode="auto">
          <a:xfrm>
            <a:off x="5693927" y="3571875"/>
            <a:ext cx="5715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latin typeface="Arial" pitchFamily="34" charset="0"/>
                <a:cs typeface="Arial" pitchFamily="34" charset="0"/>
              </a:rPr>
              <a:t>FPC</a:t>
            </a:r>
          </a:p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latin typeface="Arial" pitchFamily="34" charset="0"/>
                <a:cs typeface="Arial" pitchFamily="34" charset="0"/>
              </a:rPr>
              <a:t>n</a:t>
            </a:r>
          </a:p>
        </p:txBody>
      </p:sp>
      <p:sp>
        <p:nvSpPr>
          <p:cNvPr id="22" name="Text Box 21"/>
          <p:cNvSpPr txBox="1">
            <a:spLocks noChangeArrowheads="1"/>
          </p:cNvSpPr>
          <p:nvPr/>
        </p:nvSpPr>
        <p:spPr bwMode="auto">
          <a:xfrm>
            <a:off x="2593539" y="4067175"/>
            <a:ext cx="238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23" name="Text Box 22"/>
          <p:cNvSpPr txBox="1">
            <a:spLocks noChangeArrowheads="1"/>
          </p:cNvSpPr>
          <p:nvPr/>
        </p:nvSpPr>
        <p:spPr bwMode="auto">
          <a:xfrm>
            <a:off x="2593539" y="4467225"/>
            <a:ext cx="238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4" name="Text Box 23"/>
          <p:cNvSpPr txBox="1">
            <a:spLocks noChangeArrowheads="1"/>
          </p:cNvSpPr>
          <p:nvPr/>
        </p:nvSpPr>
        <p:spPr bwMode="auto">
          <a:xfrm>
            <a:off x="2593539" y="4943475"/>
            <a:ext cx="238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5" name="Text Box 24"/>
          <p:cNvSpPr txBox="1">
            <a:spLocks noChangeArrowheads="1"/>
          </p:cNvSpPr>
          <p:nvPr/>
        </p:nvSpPr>
        <p:spPr bwMode="auto">
          <a:xfrm>
            <a:off x="2593539" y="5400675"/>
            <a:ext cx="238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26" name="Text Box 25"/>
          <p:cNvSpPr txBox="1">
            <a:spLocks noChangeArrowheads="1"/>
          </p:cNvSpPr>
          <p:nvPr/>
        </p:nvSpPr>
        <p:spPr bwMode="auto">
          <a:xfrm>
            <a:off x="5851089" y="4076700"/>
            <a:ext cx="238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0</a:t>
            </a: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5851089" y="4476750"/>
            <a:ext cx="238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1</a:t>
            </a:r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5851089" y="4953000"/>
            <a:ext cx="238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9" name="Text Box 28"/>
          <p:cNvSpPr txBox="1">
            <a:spLocks noChangeArrowheads="1"/>
          </p:cNvSpPr>
          <p:nvPr/>
        </p:nvSpPr>
        <p:spPr bwMode="auto">
          <a:xfrm>
            <a:off x="5851089" y="5410200"/>
            <a:ext cx="2381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3</a:t>
            </a:r>
          </a:p>
        </p:txBody>
      </p: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4025464" y="4010025"/>
            <a:ext cx="547688" cy="312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lnSpc>
                <a:spcPct val="90000"/>
              </a:lnSpc>
            </a:pPr>
            <a:r>
              <a:rPr lang="en-US" sz="1600" b="1">
                <a:solidFill>
                  <a:srgbClr val="0C479D"/>
                </a:solidFill>
                <a:latin typeface="Arial" pitchFamily="34" charset="0"/>
                <a:cs typeface="Arial" pitchFamily="34" charset="0"/>
              </a:rPr>
              <a:t>IP II</a:t>
            </a:r>
          </a:p>
        </p:txBody>
      </p:sp>
      <p:sp>
        <p:nvSpPr>
          <p:cNvPr id="31" name="Line 30"/>
          <p:cNvSpPr>
            <a:spLocks noChangeShapeType="1"/>
          </p:cNvSpPr>
          <p:nvPr/>
        </p:nvSpPr>
        <p:spPr bwMode="auto">
          <a:xfrm>
            <a:off x="2961839" y="4143375"/>
            <a:ext cx="10953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>
            <a:off x="4657289" y="4162425"/>
            <a:ext cx="1057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arrow" w="med" len="med"/>
          </a:ln>
        </p:spPr>
        <p:txBody>
          <a:bodyPr anchor="ctr"/>
          <a:lstStyle/>
          <a:p>
            <a:endParaRPr lang="en-US"/>
          </a:p>
        </p:txBody>
      </p:sp>
      <p:sp>
        <p:nvSpPr>
          <p:cNvPr id="33" name="Text Box 32"/>
          <p:cNvSpPr txBox="1">
            <a:spLocks noChangeArrowheads="1"/>
          </p:cNvSpPr>
          <p:nvPr/>
        </p:nvSpPr>
        <p:spPr bwMode="auto">
          <a:xfrm>
            <a:off x="3122177" y="4210050"/>
            <a:ext cx="7334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latin typeface="Arial" pitchFamily="34" charset="0"/>
                <a:cs typeface="Arial" pitchFamily="34" charset="0"/>
              </a:rPr>
              <a:t>Input</a:t>
            </a: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4760477" y="4210050"/>
            <a:ext cx="733425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50000"/>
              </a:lnSpc>
              <a:spcBef>
                <a:spcPct val="50000"/>
              </a:spcBef>
            </a:pPr>
            <a:r>
              <a:rPr lang="en-US" sz="1200" b="1">
                <a:latin typeface="Arial" pitchFamily="34" charset="0"/>
                <a:cs typeface="Arial" pitchFamily="34" charset="0"/>
              </a:rPr>
              <a:t>Output</a:t>
            </a:r>
          </a:p>
        </p:txBody>
      </p:sp>
      <p:sp>
        <p:nvSpPr>
          <p:cNvPr id="36" name="Text Box 37"/>
          <p:cNvSpPr txBox="1">
            <a:spLocks noChangeArrowheads="1"/>
          </p:cNvSpPr>
          <p:nvPr/>
        </p:nvSpPr>
        <p:spPr bwMode="auto">
          <a:xfrm>
            <a:off x="3407927" y="4591050"/>
            <a:ext cx="192405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b="1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Packet</a:t>
            </a:r>
          </a:p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b="1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Forwarding</a:t>
            </a:r>
          </a:p>
          <a:p>
            <a:pPr algn="ctr" eaLnBrk="0" hangingPunct="0">
              <a:lnSpc>
                <a:spcPct val="60000"/>
              </a:lnSpc>
              <a:spcBef>
                <a:spcPct val="50000"/>
              </a:spcBef>
            </a:pPr>
            <a:r>
              <a:rPr lang="en-US" sz="2000" b="1">
                <a:solidFill>
                  <a:srgbClr val="FF9900"/>
                </a:solidFill>
                <a:latin typeface="Arial" pitchFamily="34" charset="0"/>
                <a:cs typeface="Arial" pitchFamily="34" charset="0"/>
              </a:rPr>
              <a:t>Engine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0" y="3440624"/>
            <a:ext cx="1425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Transit Traffic</a:t>
            </a:r>
            <a:endParaRPr lang="en-US" sz="2400" dirty="0"/>
          </a:p>
        </p:txBody>
      </p:sp>
      <p:cxnSp>
        <p:nvCxnSpPr>
          <p:cNvPr id="40" name="Curved Connector 39"/>
          <p:cNvCxnSpPr/>
          <p:nvPr/>
        </p:nvCxnSpPr>
        <p:spPr>
          <a:xfrm>
            <a:off x="976393" y="4169044"/>
            <a:ext cx="6741763" cy="971512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Curved Connector 44"/>
          <p:cNvCxnSpPr/>
          <p:nvPr/>
        </p:nvCxnSpPr>
        <p:spPr>
          <a:xfrm rot="10800000" flipV="1">
            <a:off x="1146876" y="2774196"/>
            <a:ext cx="3223647" cy="2929179"/>
          </a:xfrm>
          <a:prstGeom prst="curvedConnector3">
            <a:avLst>
              <a:gd name="adj1" fmla="val 7212"/>
            </a:avLst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0" y="4819973"/>
            <a:ext cx="31461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Control Traffic</a:t>
            </a:r>
          </a:p>
          <a:p>
            <a:r>
              <a:rPr lang="en-US" sz="2400" dirty="0" smtClean="0"/>
              <a:t>e.g. BGP/OSPF</a:t>
            </a:r>
            <a:endParaRPr lang="en-US" sz="2400" dirty="0"/>
          </a:p>
        </p:txBody>
      </p:sp>
      <p:sp>
        <p:nvSpPr>
          <p:cNvPr id="49" name="TextBox 48"/>
          <p:cNvSpPr txBox="1"/>
          <p:nvPr/>
        </p:nvSpPr>
        <p:spPr>
          <a:xfrm>
            <a:off x="7436604" y="4817391"/>
            <a:ext cx="1425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Transit Traffic</a:t>
            </a:r>
            <a:endParaRPr lang="en-US" sz="2400" dirty="0"/>
          </a:p>
        </p:txBody>
      </p:sp>
      <p:sp>
        <p:nvSpPr>
          <p:cNvPr id="50" name="TextBox 49"/>
          <p:cNvSpPr txBox="1"/>
          <p:nvPr/>
        </p:nvSpPr>
        <p:spPr>
          <a:xfrm>
            <a:off x="5762785" y="1810717"/>
            <a:ext cx="3102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Apply Filter/Policer here to protect RE!</a:t>
            </a:r>
            <a:endParaRPr lang="en-US" sz="2400" dirty="0"/>
          </a:p>
        </p:txBody>
      </p:sp>
      <p:cxnSp>
        <p:nvCxnSpPr>
          <p:cNvPr id="52" name="Straight Arrow Connector 51"/>
          <p:cNvCxnSpPr/>
          <p:nvPr/>
        </p:nvCxnSpPr>
        <p:spPr>
          <a:xfrm rot="10800000" flipV="1">
            <a:off x="4835471" y="2789695"/>
            <a:ext cx="1937288" cy="929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 firewall Filter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66616" y="1134374"/>
            <a:ext cx="8229600" cy="5723626"/>
          </a:xfrm>
        </p:spPr>
        <p:txBody>
          <a:bodyPr>
            <a:normAutofit fontScale="32500" lnSpcReduction="20000"/>
          </a:bodyPr>
          <a:lstStyle/>
          <a:p>
            <a:r>
              <a:rPr lang="en-US" sz="6200" dirty="0" smtClean="0"/>
              <a:t>firewall {</a:t>
            </a:r>
          </a:p>
          <a:p>
            <a:r>
              <a:rPr lang="en-US" sz="6200" dirty="0" smtClean="0"/>
              <a:t>  family inet {</a:t>
            </a:r>
          </a:p>
          <a:p>
            <a:r>
              <a:rPr lang="en-US" sz="6200" dirty="0" smtClean="0"/>
              <a:t>        filter PROTECT-RE {</a:t>
            </a:r>
          </a:p>
          <a:p>
            <a:r>
              <a:rPr lang="en-US" sz="6200" dirty="0" smtClean="0"/>
              <a:t>            term </a:t>
            </a:r>
            <a:r>
              <a:rPr lang="en-US" sz="6200" dirty="0" smtClean="0"/>
              <a:t>ICMP-DOS-PREVENTION </a:t>
            </a:r>
            <a:r>
              <a:rPr lang="en-US" sz="6200" dirty="0" smtClean="0"/>
              <a:t>{</a:t>
            </a:r>
          </a:p>
          <a:p>
            <a:r>
              <a:rPr lang="en-US" sz="6200" dirty="0" smtClean="0"/>
              <a:t>                from {</a:t>
            </a:r>
          </a:p>
          <a:p>
            <a:r>
              <a:rPr lang="en-US" sz="6200" dirty="0" smtClean="0"/>
              <a:t>                    source-prefix-list {</a:t>
            </a:r>
          </a:p>
          <a:p>
            <a:r>
              <a:rPr lang="en-US" sz="6200" dirty="0" smtClean="0"/>
              <a:t>                        </a:t>
            </a:r>
            <a:r>
              <a:rPr lang="en-US" sz="6200" dirty="0" smtClean="0"/>
              <a:t>1.1.1.1/32;</a:t>
            </a:r>
            <a:endParaRPr lang="en-US" sz="6200" dirty="0" smtClean="0"/>
          </a:p>
          <a:p>
            <a:r>
              <a:rPr lang="en-US" sz="6200" dirty="0" smtClean="0"/>
              <a:t>                     }</a:t>
            </a:r>
          </a:p>
          <a:p>
            <a:r>
              <a:rPr lang="en-US" sz="6200" dirty="0" smtClean="0"/>
              <a:t>                    </a:t>
            </a:r>
            <a:r>
              <a:rPr lang="en-US" sz="6200" dirty="0" smtClean="0"/>
              <a:t>protocol </a:t>
            </a:r>
            <a:r>
              <a:rPr lang="en-US" sz="6200" dirty="0" smtClean="0"/>
              <a:t>icmp;</a:t>
            </a:r>
            <a:endParaRPr lang="en-US" sz="6200" dirty="0" smtClean="0"/>
          </a:p>
          <a:p>
            <a:r>
              <a:rPr lang="en-US" sz="6200" dirty="0" smtClean="0"/>
              <a:t>                }</a:t>
            </a:r>
            <a:endParaRPr lang="en-US" sz="6200" dirty="0" smtClean="0"/>
          </a:p>
          <a:p>
            <a:r>
              <a:rPr lang="en-US" sz="6200" dirty="0" smtClean="0"/>
              <a:t>                then {</a:t>
            </a:r>
          </a:p>
          <a:p>
            <a:r>
              <a:rPr lang="en-US" sz="6200" dirty="0" smtClean="0"/>
              <a:t>                    policer RE-LOW-POLICER;</a:t>
            </a:r>
          </a:p>
          <a:p>
            <a:r>
              <a:rPr lang="en-US" sz="6200" dirty="0" smtClean="0"/>
              <a:t>                }</a:t>
            </a:r>
            <a:endParaRPr lang="en-US" sz="6200" dirty="0" smtClean="0"/>
          </a:p>
          <a:p>
            <a:r>
              <a:rPr lang="en-US" sz="6200" dirty="0" smtClean="0"/>
              <a:t>            }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 Policer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 </a:t>
            </a:r>
          </a:p>
          <a:p>
            <a:r>
              <a:rPr lang="en-US" dirty="0" smtClean="0"/>
              <a:t>firewall {</a:t>
            </a:r>
          </a:p>
          <a:p>
            <a:r>
              <a:rPr lang="en-US" dirty="0" smtClean="0"/>
              <a:t>    policer </a:t>
            </a:r>
            <a:r>
              <a:rPr lang="en-US" b="1" i="1" dirty="0" smtClean="0"/>
              <a:t>$policer_name$</a:t>
            </a:r>
            <a:r>
              <a:rPr lang="en-US" dirty="0" smtClean="0"/>
              <a:t> {</a:t>
            </a:r>
          </a:p>
          <a:p>
            <a:r>
              <a:rPr lang="en-US" dirty="0" smtClean="0"/>
              <a:t>        if-exceeding {</a:t>
            </a:r>
          </a:p>
          <a:p>
            <a:r>
              <a:rPr lang="en-US" dirty="0" smtClean="0"/>
              <a:t>            bandwidth-limit </a:t>
            </a:r>
            <a:r>
              <a:rPr lang="en-US" b="1" i="1" dirty="0" smtClean="0"/>
              <a:t>$bandwidth_limit$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       burst-size-limit </a:t>
            </a:r>
            <a:r>
              <a:rPr lang="en-US" b="1" i="1" dirty="0" smtClean="0"/>
              <a:t>$burst_size$</a:t>
            </a:r>
            <a:r>
              <a:rPr lang="en-US" dirty="0" smtClean="0"/>
              <a:t>;</a:t>
            </a:r>
          </a:p>
          <a:p>
            <a:r>
              <a:rPr lang="en-US" dirty="0" smtClean="0"/>
              <a:t>        }</a:t>
            </a:r>
          </a:p>
          <a:p>
            <a:r>
              <a:rPr lang="en-US" dirty="0" smtClean="0"/>
              <a:t>        then discard;</a:t>
            </a:r>
          </a:p>
          <a:p>
            <a:r>
              <a:rPr lang="en-US" dirty="0" smtClean="0"/>
              <a:t>}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Common PoLice Rate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0"/>
          </p:nvPr>
        </p:nvGraphicFramePr>
        <p:xfrm>
          <a:off x="443987" y="2590376"/>
          <a:ext cx="82296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/>
                <a:gridCol w="2743200"/>
                <a:gridCol w="2743200"/>
              </a:tblGrid>
              <a:tr h="3708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 dirty="0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Policer</a:t>
                      </a:r>
                      <a:endParaRPr lang="en-US" sz="1400" dirty="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bandwidth-limit</a:t>
                      </a:r>
                      <a:endParaRPr lang="en-US" sz="14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burst-size-limit</a:t>
                      </a:r>
                      <a:endParaRPr lang="en-US" sz="1400">
                        <a:latin typeface="Arial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ts val="800"/>
                        </a:lnSpc>
                        <a:spcBef>
                          <a:spcPts val="4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RE-LOW-POLICER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50k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15k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ts val="800"/>
                        </a:lnSpc>
                        <a:spcBef>
                          <a:spcPts val="40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Arial"/>
                          <a:ea typeface="Times New Roman"/>
                          <a:cs typeface="Times New Roman"/>
                        </a:rPr>
                        <a:t>RE-MEDIUM-LOW-POLICER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500k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64k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algn="just">
                        <a:lnSpc>
                          <a:spcPts val="800"/>
                        </a:lnSpc>
                        <a:spcBef>
                          <a:spcPts val="4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RE-MEDIUM-HIGH-POLICER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1m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128k</a:t>
                      </a: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>
                        <a:lnSpc>
                          <a:spcPts val="800"/>
                        </a:lnSpc>
                        <a:spcBef>
                          <a:spcPts val="400"/>
                        </a:spcBef>
                        <a:spcAft>
                          <a:spcPts val="100"/>
                        </a:spcAft>
                      </a:pPr>
                      <a:r>
                        <a:rPr lang="en-US" sz="1400">
                          <a:latin typeface="Arial"/>
                          <a:ea typeface="Times New Roman"/>
                          <a:cs typeface="Times New Roman"/>
                        </a:rPr>
                        <a:t>RE-HIGH-POLICER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2000">
                          <a:latin typeface="Arial"/>
                          <a:ea typeface="Times New Roman"/>
                          <a:cs typeface="Times New Roman"/>
                        </a:rPr>
                        <a:t>20m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200"/>
                        </a:spcBef>
                        <a:spcAft>
                          <a:spcPts val="100"/>
                        </a:spcAft>
                      </a:pPr>
                      <a:r>
                        <a:rPr lang="en-US" sz="2000" dirty="0">
                          <a:latin typeface="Arial"/>
                          <a:ea typeface="Times New Roman"/>
                          <a:cs typeface="Times New Roman"/>
                        </a:rPr>
                        <a:t>256k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Apply filter to lo0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lo0 {</a:t>
            </a:r>
          </a:p>
          <a:p>
            <a:r>
              <a:rPr lang="en-US" dirty="0" smtClean="0"/>
              <a:t>    unit 0 {</a:t>
            </a:r>
          </a:p>
          <a:p>
            <a:r>
              <a:rPr lang="en-US" dirty="0" smtClean="0"/>
              <a:t>        family inet {</a:t>
            </a:r>
          </a:p>
          <a:p>
            <a:r>
              <a:rPr lang="en-US" b="1" dirty="0" smtClean="0"/>
              <a:t>            filter </a:t>
            </a:r>
            <a:r>
              <a:rPr lang="en-US" b="1" dirty="0" smtClean="0"/>
              <a:t>{</a:t>
            </a:r>
          </a:p>
          <a:p>
            <a:r>
              <a:rPr lang="en-US" b="1" dirty="0" smtClean="0"/>
              <a:t>                input </a:t>
            </a:r>
            <a:r>
              <a:rPr lang="en-US" b="1" dirty="0" smtClean="0"/>
              <a:t>protect-re;</a:t>
            </a:r>
            <a:endParaRPr lang="en-US" b="1" dirty="0" smtClean="0"/>
          </a:p>
          <a:p>
            <a:r>
              <a:rPr lang="en-US" b="1" dirty="0" smtClean="0"/>
              <a:t>            }</a:t>
            </a:r>
          </a:p>
          <a:p>
            <a:r>
              <a:rPr lang="en-US" dirty="0" smtClean="0"/>
              <a:t>            address 10.1.1.1/32;</a:t>
            </a:r>
          </a:p>
          <a:p>
            <a:r>
              <a:rPr lang="en-US" dirty="0" smtClean="0"/>
              <a:t>        }           </a:t>
            </a:r>
          </a:p>
          <a:p>
            <a:r>
              <a:rPr lang="en-US" dirty="0" smtClean="0"/>
              <a:t>    }</a:t>
            </a:r>
          </a:p>
          <a:p>
            <a:r>
              <a:rPr lang="en-US" dirty="0" smtClean="0"/>
              <a:t>}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more info...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For more informations:</a:t>
            </a:r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www.juniper.net/techpubs/software/jseries/junos90/jseries-config-guide-advanced/configuring-a-routing-engine-firewall-filter-for-services-and-protocolsfrom-trusted-sources.html#configure-services-protocols-sources-firewall-section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www.juniper.net/techpubs/software/jseries/junos90/jseries-config-guide-advanced/configuring-a-routing-engine-firewall-filter-to-protect-against-tcpand-icmp-floods.html#configure-flood-firewall-section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www.juniper.net/techpubs/software/jseries/junos90/jseries-config-guide-advanced/configuring-a-routing-engine-firewall-filter-to-handle-fragments.html#configure-fragments-filter-section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uniper Template">
  <a:themeElements>
    <a:clrScheme name="Juniper themes">
      <a:dk1>
        <a:srgbClr val="333333"/>
      </a:dk1>
      <a:lt1>
        <a:srgbClr val="FFFFFF"/>
      </a:lt1>
      <a:dk2>
        <a:srgbClr val="93220B"/>
      </a:dk2>
      <a:lt2>
        <a:srgbClr val="5C852D"/>
      </a:lt2>
      <a:accent1>
        <a:srgbClr val="0067AC"/>
      </a:accent1>
      <a:accent2>
        <a:srgbClr val="BFC16B"/>
      </a:accent2>
      <a:accent3>
        <a:srgbClr val="F26649"/>
      </a:accent3>
      <a:accent4>
        <a:srgbClr val="2F8D7D"/>
      </a:accent4>
      <a:accent5>
        <a:srgbClr val="7EB0CC"/>
      </a:accent5>
      <a:accent6>
        <a:srgbClr val="807F83"/>
      </a:accent6>
      <a:hlink>
        <a:srgbClr val="5D87A1"/>
      </a:hlink>
      <a:folHlink>
        <a:srgbClr val="F79646"/>
      </a:folHlink>
    </a:clrScheme>
    <a:fontScheme name="JuniperTemplate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custClrLst>
    <a:custClr name="presenter title">
      <a:srgbClr val="4D4D4D"/>
    </a:custClr>
    <a:custClr name="text title">
      <a:srgbClr val="292929"/>
    </a:custClr>
    <a:custClr name="subtitle blue">
      <a:srgbClr val="5D87A1"/>
    </a:custClr>
    <a:custClr name="axis">
      <a:srgbClr val="807F83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Juniper Template</Template>
  <TotalTime>23</TotalTime>
  <Words>183</Words>
  <Application>Microsoft Office PowerPoint</Application>
  <PresentationFormat>On-screen Show (4:3)</PresentationFormat>
  <Paragraphs>102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Juniper Template</vt:lpstr>
      <vt:lpstr>Loopback Filter Policing</vt:lpstr>
      <vt:lpstr>Loopback Filter policing</vt:lpstr>
      <vt:lpstr>ARCHITECTURE</vt:lpstr>
      <vt:lpstr>config firewall Filter</vt:lpstr>
      <vt:lpstr>Config Policer</vt:lpstr>
      <vt:lpstr>Common PoLice Rate</vt:lpstr>
      <vt:lpstr>Apply filter to lo0</vt:lpstr>
      <vt:lpstr>For more info...</vt:lpstr>
      <vt:lpstr>Slide 9</vt:lpstr>
    </vt:vector>
  </TitlesOfParts>
  <Company>Juniper Networks,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Loopback Filter Policing</dc:title>
  <dc:creator>tonychan</dc:creator>
  <cp:lastModifiedBy>tonychan</cp:lastModifiedBy>
  <cp:revision>7</cp:revision>
  <dcterms:created xsi:type="dcterms:W3CDTF">2011-02-18T08:32:19Z</dcterms:created>
  <dcterms:modified xsi:type="dcterms:W3CDTF">2011-02-18T08:56:11Z</dcterms:modified>
</cp:coreProperties>
</file>