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17"/>
  </p:notesMasterIdLst>
  <p:handoutMasterIdLst>
    <p:handoutMasterId r:id="rId18"/>
  </p:handoutMasterIdLst>
  <p:sldIdLst>
    <p:sldId id="256" r:id="rId2"/>
    <p:sldId id="257" r:id="rId3"/>
    <p:sldId id="271" r:id="rId4"/>
    <p:sldId id="259" r:id="rId5"/>
    <p:sldId id="260" r:id="rId6"/>
    <p:sldId id="261" r:id="rId7"/>
    <p:sldId id="275" r:id="rId8"/>
    <p:sldId id="276" r:id="rId9"/>
    <p:sldId id="272" r:id="rId10"/>
    <p:sldId id="266" r:id="rId11"/>
    <p:sldId id="273" r:id="rId12"/>
    <p:sldId id="274" r:id="rId13"/>
    <p:sldId id="277" r:id="rId14"/>
    <p:sldId id="270" r:id="rId15"/>
    <p:sldId id="278"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40" autoAdjust="0"/>
    <p:restoredTop sz="94721" autoAdjust="0"/>
  </p:normalViewPr>
  <p:slideViewPr>
    <p:cSldViewPr snapToGrid="0" snapToObjects="1">
      <p:cViewPr varScale="1">
        <p:scale>
          <a:sx n="68" d="100"/>
          <a:sy n="68" d="100"/>
        </p:scale>
        <p:origin x="-1504" y="-120"/>
      </p:cViewPr>
      <p:guideLst>
        <p:guide orient="horz" pos="2160"/>
        <p:guide pos="2880"/>
      </p:guideLst>
    </p:cSldViewPr>
  </p:slideViewPr>
  <p:outlineViewPr>
    <p:cViewPr>
      <p:scale>
        <a:sx n="33" d="100"/>
        <a:sy n="33" d="100"/>
      </p:scale>
      <p:origin x="0" y="249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AC95A8B-2158-C347-99AE-388B9B1B5D8E}" type="datetimeFigureOut">
              <a:rPr lang="en-US" smtClean="0"/>
              <a:t>2/25/11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DB2F6D2-897F-3041-9A7A-FB192E833969}" type="slidenum">
              <a:rPr lang="en-US" smtClean="0"/>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DF50C3-0350-2B45-B98E-E390280120F3}" type="datetimeFigureOut">
              <a:rPr lang="en-US" smtClean="0"/>
              <a:pPr/>
              <a:t>2/25/11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DB43B0-DF98-B747-AB7F-43BD27B67207}"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Slide Image Placeholder 1"/>
          <p:cNvSpPr>
            <a:spLocks noGrp="1" noRot="1" noChangeAspec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a:lstStyle/>
          <a:p>
            <a:r>
              <a:rPr lang="en-US" smtClean="0">
                <a:ea typeface="ＭＳ Ｐゴシック" charset="-128"/>
                <a:cs typeface="ＭＳ Ｐゴシック" charset="-128"/>
              </a:rPr>
              <a:t>APNIC was voted to be the secretariat of the AP IPv6 TF in the last meeting in KL. The roles is for two years. It’s an important task considering the important transition period we are facing.</a:t>
            </a:r>
          </a:p>
        </p:txBody>
      </p:sp>
      <p:sp>
        <p:nvSpPr>
          <p:cNvPr id="28676" name="Slide Number Placeholder 3"/>
          <p:cNvSpPr>
            <a:spLocks noGrp="1"/>
          </p:cNvSpPr>
          <p:nvPr>
            <p:ph type="sldNum" sz="quarter" idx="5"/>
          </p:nvPr>
        </p:nvSpPr>
        <p:spPr bwMode="auto">
          <a:noFill/>
          <a:ln>
            <a:miter lim="800000"/>
            <a:headEnd/>
            <a:tailEnd/>
          </a:ln>
        </p:spPr>
        <p:txBody>
          <a:bodyPr/>
          <a:lstStyle/>
          <a:p>
            <a:fld id="{4C900702-3DC5-7B46-A5D2-5AD095636A18}" type="slidenum">
              <a:rPr lang="en-AU" smtClean="0"/>
              <a:pPr/>
              <a:t>9</a:t>
            </a:fld>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6</a:t>
            </a:r>
            <a:endParaRPr lang="en-US" dirty="0"/>
          </a:p>
        </p:txBody>
      </p:sp>
      <p:sp>
        <p:nvSpPr>
          <p:cNvPr id="4" name="Slide Number Placeholder 3"/>
          <p:cNvSpPr>
            <a:spLocks noGrp="1"/>
          </p:cNvSpPr>
          <p:nvPr>
            <p:ph type="sldNum" sz="quarter" idx="10"/>
          </p:nvPr>
        </p:nvSpPr>
        <p:spPr/>
        <p:txBody>
          <a:bodyPr/>
          <a:lstStyle/>
          <a:p>
            <a:fld id="{B6DB43B0-DF98-B747-AB7F-43BD27B67207}"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130425"/>
            <a:ext cx="7315200" cy="1470025"/>
          </a:xfrm>
          <a:prstGeom prst="rect">
            <a:avLst/>
          </a:prstGeom>
        </p:spPr>
        <p:txBody>
          <a:bodyPr/>
          <a:lstStyle/>
          <a:p>
            <a:r>
              <a:rPr lang="en-AU" smtClean="0"/>
              <a:t>Click to edit Master title style</a:t>
            </a:r>
            <a:endParaRPr lang="en-US" dirty="0"/>
          </a:p>
        </p:txBody>
      </p:sp>
      <p:sp>
        <p:nvSpPr>
          <p:cNvPr id="3" name="Subtitle 2"/>
          <p:cNvSpPr>
            <a:spLocks noGrp="1"/>
          </p:cNvSpPr>
          <p:nvPr>
            <p:ph type="subTitle" idx="1"/>
          </p:nvPr>
        </p:nvSpPr>
        <p:spPr>
          <a:xfrm>
            <a:off x="1371600" y="3886200"/>
            <a:ext cx="67056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AU"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fld id="{49265004-93F9-9B46-8AAE-DABF13CA60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848600" cy="990600"/>
          </a:xfrm>
          <a:prstGeom prst="rect">
            <a:avLst/>
          </a:prstGeom>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a:xfrm>
            <a:off x="914400" y="1447800"/>
            <a:ext cx="7848600" cy="4876800"/>
          </a:xfrm>
          <a:prstGeom prst="rect">
            <a:avLst/>
          </a:prstGeom>
        </p:spPr>
        <p:txBody>
          <a:bodyPr vert="eaVert"/>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49265004-93F9-9B46-8AAE-DABF13CA60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304800"/>
            <a:ext cx="1962150" cy="6019800"/>
          </a:xfrm>
          <a:prstGeom prst="rect">
            <a:avLst/>
          </a:prstGeo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914400" y="304800"/>
            <a:ext cx="5734050" cy="6019800"/>
          </a:xfrm>
          <a:prstGeom prst="rect">
            <a:avLst/>
          </a:prstGeom>
        </p:spPr>
        <p:txBody>
          <a:bodyPr vert="eaVert"/>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49265004-93F9-9B46-8AAE-DABF13CA60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848600" cy="990600"/>
          </a:xfrm>
          <a:prstGeom prst="rect">
            <a:avLst/>
          </a:prstGeom>
        </p:spPr>
        <p:txBody>
          <a:bodyPr/>
          <a:lstStyle/>
          <a:p>
            <a:r>
              <a:rPr lang="en-AU" smtClean="0"/>
              <a:t>Click to edit Master title style</a:t>
            </a:r>
            <a:endParaRPr lang="en-US"/>
          </a:p>
        </p:txBody>
      </p:sp>
      <p:sp>
        <p:nvSpPr>
          <p:cNvPr id="3" name="Content Placeholder 2"/>
          <p:cNvSpPr>
            <a:spLocks noGrp="1"/>
          </p:cNvSpPr>
          <p:nvPr>
            <p:ph idx="1"/>
          </p:nvPr>
        </p:nvSpPr>
        <p:spPr>
          <a:xfrm>
            <a:off x="914400" y="1447800"/>
            <a:ext cx="7848600" cy="4876800"/>
          </a:xfrm>
          <a:prstGeom prst="rect">
            <a:avLst/>
          </a:prstGeom>
        </p:spPr>
        <p:txBody>
          <a:bodyP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fld id="{49265004-93F9-9B46-8AAE-DABF13CA60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2999" y="4406900"/>
            <a:ext cx="7351713" cy="1362075"/>
          </a:xfrm>
          <a:prstGeom prst="rect">
            <a:avLst/>
          </a:prstGeom>
        </p:spPr>
        <p:txBody>
          <a:bodyPr anchor="t"/>
          <a:lstStyle>
            <a:lvl1pPr algn="l">
              <a:defRPr sz="4000" b="1" cap="all"/>
            </a:lvl1pPr>
          </a:lstStyle>
          <a:p>
            <a:r>
              <a:rPr lang="en-AU" smtClean="0"/>
              <a:t>Click to edit Master title style</a:t>
            </a:r>
            <a:endParaRPr lang="en-US" dirty="0"/>
          </a:p>
        </p:txBody>
      </p:sp>
      <p:sp>
        <p:nvSpPr>
          <p:cNvPr id="3" name="Text Placeholder 2"/>
          <p:cNvSpPr>
            <a:spLocks noGrp="1"/>
          </p:cNvSpPr>
          <p:nvPr>
            <p:ph type="body" idx="1"/>
          </p:nvPr>
        </p:nvSpPr>
        <p:spPr>
          <a:xfrm>
            <a:off x="1142999" y="2906713"/>
            <a:ext cx="7351713"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49265004-93F9-9B46-8AAE-DABF13CA60B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848600" cy="990600"/>
          </a:xfrm>
          <a:prstGeom prst="rect">
            <a:avLst/>
          </a:prstGeom>
        </p:spPr>
        <p:txBody>
          <a:bodyPr/>
          <a:lstStyle/>
          <a:p>
            <a:r>
              <a:rPr lang="en-AU" smtClean="0"/>
              <a:t>Click to edit Master title style</a:t>
            </a:r>
            <a:endParaRPr lang="en-US"/>
          </a:p>
        </p:txBody>
      </p:sp>
      <p:sp>
        <p:nvSpPr>
          <p:cNvPr id="3" name="Content Placeholder 2"/>
          <p:cNvSpPr>
            <a:spLocks noGrp="1"/>
          </p:cNvSpPr>
          <p:nvPr>
            <p:ph sz="half" idx="1"/>
          </p:nvPr>
        </p:nvSpPr>
        <p:spPr>
          <a:xfrm>
            <a:off x="914400" y="1447800"/>
            <a:ext cx="3810000" cy="4876800"/>
          </a:xfrm>
          <a:prstGeom prst="rect">
            <a:avLst/>
          </a:prstGeom>
        </p:spPr>
        <p:txBody>
          <a:bodyPr/>
          <a:lstStyle>
            <a:lvl1pPr>
              <a:buFont typeface="Arial"/>
              <a:buChar char="•"/>
              <a:defRPr sz="2800"/>
            </a:lvl1pPr>
            <a:lvl2pPr>
              <a:buFont typeface="Arial"/>
              <a:buChar char="•"/>
              <a:defRPr sz="2400"/>
            </a:lvl2pPr>
            <a:lvl3pPr>
              <a:buFont typeface="Arial"/>
              <a:buChar char="•"/>
              <a:defRPr sz="2000"/>
            </a:lvl3pPr>
            <a:lvl4pPr>
              <a:buFont typeface="Arial"/>
              <a:buChar char="•"/>
              <a:defRPr sz="1800"/>
            </a:lvl4pPr>
            <a:lvl5pPr>
              <a:buFont typeface="Arial"/>
              <a:buChar cha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876800" y="1447800"/>
            <a:ext cx="3886200" cy="4876800"/>
          </a:xfrm>
          <a:prstGeom prst="rect">
            <a:avLst/>
          </a:prstGeom>
        </p:spPr>
        <p:txBody>
          <a:bodyPr/>
          <a:lstStyle>
            <a:lvl1pPr>
              <a:buFont typeface="Arial"/>
              <a:buChar char="•"/>
              <a:defRPr sz="2800"/>
            </a:lvl1pPr>
            <a:lvl2pPr>
              <a:buFont typeface="Arial"/>
              <a:buChar char="•"/>
              <a:defRPr sz="2400"/>
            </a:lvl2pPr>
            <a:lvl3pPr>
              <a:buFont typeface="Arial"/>
              <a:buChar char="•"/>
              <a:defRPr sz="2000"/>
            </a:lvl3pPr>
            <a:lvl4pPr>
              <a:buFont typeface="Arial"/>
              <a:buChar char="•"/>
              <a:defRPr sz="1800"/>
            </a:lvl4pPr>
            <a:lvl5pPr>
              <a:buFont typeface="Arial"/>
              <a:buChar cha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49265004-93F9-9B46-8AAE-DABF13CA60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a:prstGeom prst="rect">
            <a:avLst/>
          </a:prstGeom>
        </p:spPr>
        <p:txBody>
          <a:bodyPr/>
          <a:lstStyle>
            <a:lvl1pPr>
              <a:defRPr/>
            </a:lvl1pPr>
          </a:lstStyle>
          <a:p>
            <a:r>
              <a:rPr lang="en-AU" smtClean="0"/>
              <a:t>Click to edit Master title style</a:t>
            </a:r>
            <a:endParaRPr lang="en-US" dirty="0"/>
          </a:p>
        </p:txBody>
      </p:sp>
      <p:sp>
        <p:nvSpPr>
          <p:cNvPr id="3" name="Text Placeholder 2"/>
          <p:cNvSpPr>
            <a:spLocks noGrp="1"/>
          </p:cNvSpPr>
          <p:nvPr>
            <p:ph type="body" idx="1"/>
          </p:nvPr>
        </p:nvSpPr>
        <p:spPr>
          <a:xfrm>
            <a:off x="914400" y="1535113"/>
            <a:ext cx="3810000"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914400" y="2174875"/>
            <a:ext cx="3810000" cy="3951288"/>
          </a:xfrm>
          <a:prstGeom prst="rect">
            <a:avLst/>
          </a:prstGeom>
        </p:spPr>
        <p:txBody>
          <a:bodyPr/>
          <a:lstStyle>
            <a:lvl1pPr>
              <a:buFont typeface="Arial"/>
              <a:buChar char="•"/>
              <a:defRPr sz="2400"/>
            </a:lvl1pPr>
            <a:lvl2pPr>
              <a:buFont typeface="Arial"/>
              <a:buChar char="•"/>
              <a:defRPr sz="2000"/>
            </a:lvl2pPr>
            <a:lvl3pPr>
              <a:buFont typeface="Arial"/>
              <a:buChar char="•"/>
              <a:defRPr sz="1800"/>
            </a:lvl3pPr>
            <a:lvl4pPr>
              <a:buFont typeface="Arial"/>
              <a:buChar char="•"/>
              <a:defRPr sz="1600"/>
            </a:lvl4pPr>
            <a:lvl5pPr>
              <a:buFont typeface="Arial"/>
              <a:buChar cha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5" name="Text Placeholder 4"/>
          <p:cNvSpPr>
            <a:spLocks noGrp="1"/>
          </p:cNvSpPr>
          <p:nvPr>
            <p:ph type="body" sz="quarter" idx="3"/>
          </p:nvPr>
        </p:nvSpPr>
        <p:spPr>
          <a:xfrm>
            <a:off x="4876800" y="1535113"/>
            <a:ext cx="3810000"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876800" y="2174875"/>
            <a:ext cx="3810000" cy="3951288"/>
          </a:xfrm>
          <a:prstGeom prst="rect">
            <a:avLst/>
          </a:prstGeom>
        </p:spPr>
        <p:txBody>
          <a:bodyPr/>
          <a:lstStyle>
            <a:lvl1pPr>
              <a:buFont typeface="Arial"/>
              <a:buChar char="•"/>
              <a:defRPr sz="2400"/>
            </a:lvl1pPr>
            <a:lvl2pPr>
              <a:buFont typeface="Arial"/>
              <a:buChar char="•"/>
              <a:defRPr sz="2000"/>
            </a:lvl2pPr>
            <a:lvl3pPr>
              <a:buFont typeface="Arial"/>
              <a:buChar char="•"/>
              <a:defRPr sz="1800"/>
            </a:lvl3pPr>
            <a:lvl4pPr>
              <a:buFont typeface="Arial"/>
              <a:buChar char="•"/>
              <a:defRPr sz="1600"/>
            </a:lvl4pPr>
            <a:lvl5pPr>
              <a:buFont typeface="Arial"/>
              <a:buChar cha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49265004-93F9-9B46-8AAE-DABF13CA60B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848600" cy="990600"/>
          </a:xfrm>
          <a:prstGeom prst="rect">
            <a:avLst/>
          </a:prstGeom>
        </p:spPr>
        <p:txBody>
          <a:bodyPr/>
          <a:lstStyle/>
          <a:p>
            <a:r>
              <a:rPr lang="en-AU"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49265004-93F9-9B46-8AAE-DABF13CA60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49265004-93F9-9B46-8AAE-DABF13CA60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8200" y="273050"/>
            <a:ext cx="2627313" cy="1162050"/>
          </a:xfrm>
          <a:prstGeom prst="rect">
            <a:avLst/>
          </a:prstGeom>
        </p:spPr>
        <p:txBody>
          <a:bodyPr anchor="b"/>
          <a:lstStyle>
            <a:lvl1pPr algn="l">
              <a:defRPr sz="2000" b="1"/>
            </a:lvl1pPr>
          </a:lstStyle>
          <a:p>
            <a:r>
              <a:rPr lang="en-AU"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buFont typeface="Arial"/>
              <a:buChar char="•"/>
              <a:defRPr sz="3200"/>
            </a:lvl1pPr>
            <a:lvl2pPr>
              <a:buFont typeface="Arial"/>
              <a:buChar char="•"/>
              <a:defRPr sz="2800"/>
            </a:lvl2pPr>
            <a:lvl3pPr>
              <a:buFont typeface="Arial"/>
              <a:buChar char="•"/>
              <a:defRPr sz="2400"/>
            </a:lvl3pPr>
            <a:lvl4pPr>
              <a:buFont typeface="Arial"/>
              <a:buChar char="•"/>
              <a:defRPr sz="2000"/>
            </a:lvl4pPr>
            <a:lvl5pPr>
              <a:buFont typeface="Arial"/>
              <a:buChar cha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838200" y="1435100"/>
            <a:ext cx="2627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49265004-93F9-9B46-8AAE-DABF13CA60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903912" cy="566738"/>
          </a:xfrm>
          <a:prstGeom prst="rect">
            <a:avLst/>
          </a:prstGeo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903912"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AU" noProof="0" smtClean="0"/>
              <a:t>Click icon to add picture</a:t>
            </a:r>
            <a:endParaRPr lang="en-US" noProof="0" smtClean="0"/>
          </a:p>
        </p:txBody>
      </p:sp>
      <p:sp>
        <p:nvSpPr>
          <p:cNvPr id="4" name="Text Placeholder 3"/>
          <p:cNvSpPr>
            <a:spLocks noGrp="1"/>
          </p:cNvSpPr>
          <p:nvPr>
            <p:ph type="body" sz="half" idx="2"/>
          </p:nvPr>
        </p:nvSpPr>
        <p:spPr>
          <a:xfrm>
            <a:off x="1792288" y="5367338"/>
            <a:ext cx="5903912"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49265004-93F9-9B46-8AAE-DABF13CA60B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alpha val="0"/>
          </a:schemeClr>
        </a:solidFill>
        <a:effectLst/>
      </p:bgPr>
    </p:bg>
    <p:spTree>
      <p:nvGrpSpPr>
        <p:cNvPr id="1" name=""/>
        <p:cNvGrpSpPr/>
        <p:nvPr/>
      </p:nvGrpSpPr>
      <p:grpSpPr>
        <a:xfrm>
          <a:off x="0" y="0"/>
          <a:ext cx="0" cy="0"/>
          <a:chOff x="0" y="0"/>
          <a:chExt cx="0" cy="0"/>
        </a:xfrm>
      </p:grpSpPr>
      <p:pic>
        <p:nvPicPr>
          <p:cNvPr id="1026" name="Picture 4" descr="APNIC31_ppt_bar.jpg"/>
          <p:cNvPicPr>
            <a:picLocks noChangeAspect="1"/>
          </p:cNvPicPr>
          <p:nvPr/>
        </p:nvPicPr>
        <p:blipFill>
          <a:blip r:embed="rId13"/>
          <a:srcRect/>
          <a:stretch>
            <a:fillRect/>
          </a:stretch>
        </p:blipFill>
        <p:spPr bwMode="auto">
          <a:xfrm>
            <a:off x="0" y="5378450"/>
            <a:ext cx="9144000" cy="1479550"/>
          </a:xfrm>
          <a:prstGeom prst="rect">
            <a:avLst/>
          </a:prstGeom>
          <a:noFill/>
          <a:ln w="9525">
            <a:noFill/>
            <a:miter lim="800000"/>
            <a:headEnd/>
            <a:tailEnd/>
          </a:ln>
        </p:spPr>
      </p:pic>
      <p:sp>
        <p:nvSpPr>
          <p:cNvPr id="1030" name="Rectangle 6"/>
          <p:cNvSpPr>
            <a:spLocks noGrp="1" noChangeArrowheads="1"/>
          </p:cNvSpPr>
          <p:nvPr>
            <p:ph type="sldNum" sz="quarter" idx="4"/>
          </p:nvPr>
        </p:nvSpPr>
        <p:spPr bwMode="auto">
          <a:xfrm>
            <a:off x="7010400" y="6400800"/>
            <a:ext cx="19812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smtClean="0">
                <a:solidFill>
                  <a:schemeClr val="bg1"/>
                </a:solidFill>
              </a:defRPr>
            </a:lvl1pPr>
          </a:lstStyle>
          <a:p>
            <a:fld id="{49265004-93F9-9B46-8AAE-DABF13CA60B8}" type="slidenum">
              <a:rPr lang="en-US" smtClean="0"/>
              <a:pPr/>
              <a:t>‹#›</a:t>
            </a:fld>
            <a:endParaRPr lang="en-US"/>
          </a:p>
        </p:txBody>
      </p:sp>
      <p:sp>
        <p:nvSpPr>
          <p:cNvPr id="1028" name="Rectangle 2"/>
          <p:cNvSpPr>
            <a:spLocks noGrp="1" noChangeArrowheads="1"/>
          </p:cNvSpPr>
          <p:nvPr>
            <p:ph type="title"/>
          </p:nvPr>
        </p:nvSpPr>
        <p:spPr bwMode="auto">
          <a:xfrm>
            <a:off x="762000" y="3048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smtClean="0"/>
              <a:t>Click to edit Master title style</a:t>
            </a: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fontAlgn="base" hangingPunct="1">
        <a:spcBef>
          <a:spcPct val="0"/>
        </a:spcBef>
        <a:spcAft>
          <a:spcPct val="0"/>
        </a:spcAft>
        <a:defRPr sz="4000" b="1">
          <a:solidFill>
            <a:schemeClr val="tx1"/>
          </a:solidFill>
          <a:latin typeface="+mj-lt"/>
          <a:ea typeface="+mj-ea"/>
          <a:cs typeface="+mj-cs"/>
        </a:defRPr>
      </a:lvl1pPr>
      <a:lvl2pPr algn="ctr" rtl="0" eaLnBrk="1" fontAlgn="base" hangingPunct="1">
        <a:spcBef>
          <a:spcPct val="0"/>
        </a:spcBef>
        <a:spcAft>
          <a:spcPct val="0"/>
        </a:spcAft>
        <a:defRPr sz="4000" b="1">
          <a:solidFill>
            <a:schemeClr val="tx1"/>
          </a:solidFill>
          <a:latin typeface="Arial" charset="0"/>
          <a:ea typeface="ＭＳ Ｐゴシック" charset="-128"/>
          <a:cs typeface="ＭＳ Ｐゴシック" charset="-128"/>
        </a:defRPr>
      </a:lvl2pPr>
      <a:lvl3pPr algn="ctr" rtl="0" eaLnBrk="1" fontAlgn="base" hangingPunct="1">
        <a:spcBef>
          <a:spcPct val="0"/>
        </a:spcBef>
        <a:spcAft>
          <a:spcPct val="0"/>
        </a:spcAft>
        <a:defRPr sz="4000" b="1">
          <a:solidFill>
            <a:schemeClr val="tx1"/>
          </a:solidFill>
          <a:latin typeface="Arial" charset="0"/>
          <a:ea typeface="ＭＳ Ｐゴシック" charset="-128"/>
          <a:cs typeface="ＭＳ Ｐゴシック" charset="-128"/>
        </a:defRPr>
      </a:lvl3pPr>
      <a:lvl4pPr algn="ctr" rtl="0" eaLnBrk="1" fontAlgn="base" hangingPunct="1">
        <a:spcBef>
          <a:spcPct val="0"/>
        </a:spcBef>
        <a:spcAft>
          <a:spcPct val="0"/>
        </a:spcAft>
        <a:defRPr sz="4000" b="1">
          <a:solidFill>
            <a:schemeClr val="tx1"/>
          </a:solidFill>
          <a:latin typeface="Arial" charset="0"/>
          <a:ea typeface="ＭＳ Ｐゴシック" charset="-128"/>
          <a:cs typeface="ＭＳ Ｐゴシック" charset="-128"/>
        </a:defRPr>
      </a:lvl4pPr>
      <a:lvl5pPr algn="ctr" rtl="0" eaLnBrk="1" fontAlgn="base" hangingPunct="1">
        <a:spcBef>
          <a:spcPct val="0"/>
        </a:spcBef>
        <a:spcAft>
          <a:spcPct val="0"/>
        </a:spcAft>
        <a:defRPr sz="4000" b="1">
          <a:solidFill>
            <a:schemeClr val="tx1"/>
          </a:solidFill>
          <a:latin typeface="Arial"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6pPr>
      <a:lvl7pPr marL="914400"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7pPr>
      <a:lvl8pPr marL="1371600"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8pPr>
      <a:lvl9pPr marL="1828800"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Communications Area Report</a:t>
            </a:r>
            <a:endParaRPr lang="en-US" dirty="0"/>
          </a:p>
        </p:txBody>
      </p:sp>
      <p:sp>
        <p:nvSpPr>
          <p:cNvPr id="3" name="Subtitle 2"/>
          <p:cNvSpPr>
            <a:spLocks noGrp="1"/>
          </p:cNvSpPr>
          <p:nvPr>
            <p:ph type="subTitle" idx="1"/>
          </p:nvPr>
        </p:nvSpPr>
        <p:spPr/>
        <p:txBody>
          <a:bodyPr/>
          <a:lstStyle/>
          <a:p>
            <a:r>
              <a:rPr lang="en-US" dirty="0" smtClean="0"/>
              <a:t>German Valdez</a:t>
            </a:r>
          </a:p>
          <a:p>
            <a:r>
              <a:rPr lang="en-US" dirty="0" smtClean="0"/>
              <a:t>Communications Area Director</a:t>
            </a:r>
            <a:endParaRPr lang="en-US" dirty="0"/>
          </a:p>
        </p:txBody>
      </p:sp>
      <p:sp>
        <p:nvSpPr>
          <p:cNvPr id="4" name="Slide Number Placeholder 3"/>
          <p:cNvSpPr>
            <a:spLocks noGrp="1"/>
          </p:cNvSpPr>
          <p:nvPr>
            <p:ph type="sldNum" sz="quarter" idx="10"/>
          </p:nvPr>
        </p:nvSpPr>
        <p:spPr/>
        <p:txBody>
          <a:bodyPr/>
          <a:lstStyle/>
          <a:p>
            <a:fld id="{49265004-93F9-9B46-8AAE-DABF13CA60B8}"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783949"/>
            <a:ext cx="8229599" cy="4540650"/>
          </a:xfrm>
        </p:spPr>
        <p:txBody>
          <a:bodyPr/>
          <a:lstStyle/>
          <a:p>
            <a:r>
              <a:rPr lang="en-US" dirty="0" smtClean="0"/>
              <a:t>Internet Governance Forum</a:t>
            </a:r>
          </a:p>
          <a:p>
            <a:pPr lvl="1"/>
            <a:r>
              <a:rPr lang="en-US" dirty="0" smtClean="0"/>
              <a:t>Active </a:t>
            </a:r>
            <a:r>
              <a:rPr lang="en-US" dirty="0" smtClean="0"/>
              <a:t>supporters of </a:t>
            </a:r>
            <a:r>
              <a:rPr lang="en-US" dirty="0" smtClean="0"/>
              <a:t>multi-stakeholder </a:t>
            </a:r>
            <a:r>
              <a:rPr lang="en-US" dirty="0" smtClean="0"/>
              <a:t>model</a:t>
            </a:r>
          </a:p>
          <a:p>
            <a:pPr lvl="1"/>
            <a:r>
              <a:rPr lang="en-US" dirty="0" smtClean="0"/>
              <a:t>Co-organizer of first </a:t>
            </a:r>
            <a:r>
              <a:rPr lang="en-US" dirty="0" smtClean="0"/>
              <a:t>Regional Asia IGF in Hong Kong</a:t>
            </a:r>
          </a:p>
          <a:p>
            <a:pPr lvl="1"/>
            <a:r>
              <a:rPr lang="en-US" dirty="0" smtClean="0"/>
              <a:t>During IGF 5 in </a:t>
            </a:r>
            <a:r>
              <a:rPr lang="en-US" dirty="0" smtClean="0"/>
              <a:t>Vilnius:</a:t>
            </a:r>
          </a:p>
          <a:p>
            <a:pPr lvl="2"/>
            <a:r>
              <a:rPr lang="en-US" dirty="0" smtClean="0"/>
              <a:t>NRO Booth</a:t>
            </a:r>
          </a:p>
          <a:p>
            <a:pPr lvl="2"/>
            <a:r>
              <a:rPr lang="en-US" dirty="0" smtClean="0"/>
              <a:t>Support of 4 remote hubs in</a:t>
            </a:r>
            <a:r>
              <a:rPr lang="en-US" dirty="0" smtClean="0"/>
              <a:t> conjunction </a:t>
            </a:r>
            <a:r>
              <a:rPr lang="en-US" dirty="0" smtClean="0"/>
              <a:t>with</a:t>
            </a:r>
            <a:r>
              <a:rPr lang="en-US" dirty="0" smtClean="0"/>
              <a:t> </a:t>
            </a:r>
            <a:r>
              <a:rPr lang="en-US" dirty="0" err="1" smtClean="0"/>
              <a:t>D</a:t>
            </a:r>
            <a:r>
              <a:rPr lang="en-US" dirty="0" err="1" smtClean="0"/>
              <a:t>ot.Asia</a:t>
            </a:r>
            <a:endParaRPr lang="en-US" dirty="0" smtClean="0"/>
          </a:p>
          <a:p>
            <a:pPr lvl="3"/>
            <a:r>
              <a:rPr lang="en-US" dirty="0" smtClean="0"/>
              <a:t>Hong </a:t>
            </a:r>
            <a:r>
              <a:rPr lang="en-US" dirty="0" smtClean="0"/>
              <a:t>Kong, </a:t>
            </a:r>
            <a:r>
              <a:rPr lang="en-US" dirty="0" smtClean="0"/>
              <a:t>Dhaka, Jakarta, Manila</a:t>
            </a:r>
            <a:endParaRPr lang="en-US" dirty="0" smtClean="0"/>
          </a:p>
          <a:p>
            <a:pPr lvl="3"/>
            <a:endParaRPr lang="en-US" dirty="0" smtClean="0"/>
          </a:p>
          <a:p>
            <a:pPr lvl="1">
              <a:buNone/>
            </a:pPr>
            <a:endParaRPr lang="en-US" sz="2400" dirty="0" smtClean="0"/>
          </a:p>
          <a:p>
            <a:pPr lvl="1"/>
            <a:endParaRPr lang="en-US" sz="2400" dirty="0" smtClean="0"/>
          </a:p>
          <a:p>
            <a:endParaRPr lang="en-US" sz="2800" dirty="0" smtClean="0"/>
          </a:p>
        </p:txBody>
      </p:sp>
      <p:sp>
        <p:nvSpPr>
          <p:cNvPr id="5" name="Title 4"/>
          <p:cNvSpPr>
            <a:spLocks noGrp="1"/>
          </p:cNvSpPr>
          <p:nvPr>
            <p:ph type="title"/>
          </p:nvPr>
        </p:nvSpPr>
        <p:spPr>
          <a:xfrm>
            <a:off x="914400" y="0"/>
            <a:ext cx="7848600" cy="1587412"/>
          </a:xfrm>
        </p:spPr>
        <p:txBody>
          <a:bodyPr/>
          <a:lstStyle/>
          <a:p>
            <a:r>
              <a:rPr lang="en-US" dirty="0" smtClean="0"/>
              <a:t>Supporting Internet Development – IGF</a:t>
            </a:r>
            <a:endParaRPr lang="en-US" dirty="0"/>
          </a:p>
        </p:txBody>
      </p:sp>
      <p:sp>
        <p:nvSpPr>
          <p:cNvPr id="4" name="Slide Number Placeholder 3"/>
          <p:cNvSpPr>
            <a:spLocks noGrp="1"/>
          </p:cNvSpPr>
          <p:nvPr>
            <p:ph type="sldNum" sz="quarter" idx="10"/>
          </p:nvPr>
        </p:nvSpPr>
        <p:spPr/>
        <p:txBody>
          <a:bodyPr/>
          <a:lstStyle/>
          <a:p>
            <a:fld id="{49265004-93F9-9B46-8AAE-DABF13CA60B8}"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Collaborating and Communicating – IPv6</a:t>
            </a:r>
            <a:endParaRPr lang="en-US" dirty="0"/>
          </a:p>
        </p:txBody>
      </p:sp>
      <p:sp>
        <p:nvSpPr>
          <p:cNvPr id="5" name="Text Placeholder 4"/>
          <p:cNvSpPr>
            <a:spLocks noGrp="1"/>
          </p:cNvSpPr>
          <p:nvPr>
            <p:ph type="body" idx="1"/>
          </p:nvPr>
        </p:nvSpPr>
        <p:spPr>
          <a:xfrm>
            <a:off x="914400" y="1535113"/>
            <a:ext cx="4355678" cy="639762"/>
          </a:xfrm>
        </p:spPr>
        <p:txBody>
          <a:bodyPr/>
          <a:lstStyle/>
          <a:p>
            <a:r>
              <a:rPr lang="en-US" dirty="0" smtClean="0"/>
              <a:t>Spreading the IPv6 message</a:t>
            </a:r>
            <a:endParaRPr lang="en-US" dirty="0"/>
          </a:p>
        </p:txBody>
      </p:sp>
      <p:sp>
        <p:nvSpPr>
          <p:cNvPr id="3" name="Content Placeholder 2"/>
          <p:cNvSpPr>
            <a:spLocks noGrp="1"/>
          </p:cNvSpPr>
          <p:nvPr>
            <p:ph sz="half" idx="2"/>
          </p:nvPr>
        </p:nvSpPr>
        <p:spPr>
          <a:xfrm>
            <a:off x="914400" y="2338427"/>
            <a:ext cx="3810000" cy="3787736"/>
          </a:xfrm>
        </p:spPr>
        <p:txBody>
          <a:bodyPr/>
          <a:lstStyle/>
          <a:p>
            <a:pPr lvl="1"/>
            <a:r>
              <a:rPr lang="en-US" sz="2200" dirty="0" smtClean="0"/>
              <a:t>INET ISOC HK</a:t>
            </a:r>
            <a:endParaRPr lang="en-AU" sz="2200" dirty="0" smtClean="0"/>
          </a:p>
          <a:p>
            <a:pPr lvl="1"/>
            <a:r>
              <a:rPr lang="en-US" sz="2200" dirty="0" smtClean="0"/>
              <a:t>PH CIOF IPv6 Event</a:t>
            </a:r>
            <a:endParaRPr lang="en-AU" sz="2200" dirty="0" smtClean="0"/>
          </a:p>
          <a:p>
            <a:pPr lvl="1"/>
            <a:r>
              <a:rPr lang="en-US" sz="2200" dirty="0" smtClean="0"/>
              <a:t>PITA</a:t>
            </a:r>
            <a:endParaRPr lang="en-AU" sz="2200" dirty="0" smtClean="0"/>
          </a:p>
          <a:p>
            <a:pPr lvl="1"/>
            <a:r>
              <a:rPr lang="en-US" sz="2200" dirty="0" smtClean="0"/>
              <a:t>APEC TEL 41</a:t>
            </a:r>
            <a:endParaRPr lang="en-AU" sz="2200" dirty="0" smtClean="0"/>
          </a:p>
          <a:p>
            <a:pPr lvl="1"/>
            <a:r>
              <a:rPr lang="en-US" sz="2200" dirty="0" smtClean="0"/>
              <a:t>WTDC</a:t>
            </a:r>
            <a:endParaRPr lang="en-AU" sz="2200" dirty="0" smtClean="0"/>
          </a:p>
          <a:p>
            <a:pPr lvl="1"/>
            <a:r>
              <a:rPr lang="en-US" sz="2200" dirty="0" smtClean="0"/>
              <a:t>ID IPv6 Summit</a:t>
            </a:r>
            <a:endParaRPr lang="en-AU" sz="2200" dirty="0" smtClean="0"/>
          </a:p>
          <a:p>
            <a:pPr lvl="1"/>
            <a:r>
              <a:rPr lang="en-US" sz="2200" dirty="0" err="1" smtClean="0"/>
              <a:t>APrIGF</a:t>
            </a:r>
            <a:endParaRPr lang="en-AU" sz="2200" dirty="0" smtClean="0"/>
          </a:p>
          <a:p>
            <a:pPr lvl="1"/>
            <a:r>
              <a:rPr lang="en-US" sz="2200" dirty="0" err="1" smtClean="0"/>
              <a:t>CommunicAsia</a:t>
            </a:r>
            <a:r>
              <a:rPr lang="en-US" sz="2200" dirty="0" smtClean="0"/>
              <a:t> Ministerial Meeting</a:t>
            </a:r>
            <a:endParaRPr lang="en-AU" sz="2200" dirty="0" smtClean="0"/>
          </a:p>
          <a:p>
            <a:endParaRPr lang="en-US" dirty="0"/>
          </a:p>
        </p:txBody>
      </p:sp>
      <p:sp>
        <p:nvSpPr>
          <p:cNvPr id="4" name="Content Placeholder 3"/>
          <p:cNvSpPr>
            <a:spLocks noGrp="1"/>
          </p:cNvSpPr>
          <p:nvPr>
            <p:ph sz="quarter" idx="4"/>
          </p:nvPr>
        </p:nvSpPr>
        <p:spPr>
          <a:xfrm>
            <a:off x="4876800" y="2338427"/>
            <a:ext cx="3810000" cy="3787736"/>
          </a:xfrm>
        </p:spPr>
        <p:txBody>
          <a:bodyPr/>
          <a:lstStyle/>
          <a:p>
            <a:pPr lvl="1"/>
            <a:r>
              <a:rPr lang="en-US" sz="2200" dirty="0" smtClean="0"/>
              <a:t>Laos PDR Roundtable discussions</a:t>
            </a:r>
            <a:endParaRPr lang="en-AU" sz="2200" dirty="0" smtClean="0"/>
          </a:p>
          <a:p>
            <a:pPr lvl="1"/>
            <a:r>
              <a:rPr lang="en-US" sz="2200" dirty="0" smtClean="0"/>
              <a:t>Australian IPv6 Summit 2010</a:t>
            </a:r>
            <a:endParaRPr lang="en-AU" sz="2200" dirty="0" smtClean="0"/>
          </a:p>
          <a:p>
            <a:pPr lvl="1"/>
            <a:r>
              <a:rPr lang="en-US" sz="2200" dirty="0" smtClean="0"/>
              <a:t>IGF Japan</a:t>
            </a:r>
            <a:endParaRPr lang="en-AU" sz="2200" dirty="0" smtClean="0"/>
          </a:p>
          <a:p>
            <a:pPr lvl="1"/>
            <a:r>
              <a:rPr lang="en-US" sz="2200" dirty="0" smtClean="0"/>
              <a:t>APEC Telmin8</a:t>
            </a:r>
            <a:endParaRPr lang="en-AU" sz="2200" dirty="0" smtClean="0"/>
          </a:p>
          <a:p>
            <a:pPr lvl="1"/>
            <a:r>
              <a:rPr lang="en-US" sz="2200" dirty="0" smtClean="0"/>
              <a:t>IPv6 Executive Briefing 2010</a:t>
            </a:r>
            <a:endParaRPr lang="en-AU" sz="2200" dirty="0" smtClean="0"/>
          </a:p>
          <a:p>
            <a:endParaRPr lang="en-US" dirty="0"/>
          </a:p>
        </p:txBody>
      </p:sp>
      <p:sp>
        <p:nvSpPr>
          <p:cNvPr id="6" name="Slide Number Placeholder 5"/>
          <p:cNvSpPr>
            <a:spLocks noGrp="1"/>
          </p:cNvSpPr>
          <p:nvPr>
            <p:ph type="sldNum" sz="quarter" idx="10"/>
          </p:nvPr>
        </p:nvSpPr>
        <p:spPr/>
        <p:txBody>
          <a:bodyPr/>
          <a:lstStyle/>
          <a:p>
            <a:fld id="{49265004-93F9-9B46-8AAE-DABF13CA60B8}"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Collaborating and Communicating – IPv6</a:t>
            </a:r>
            <a:endParaRPr lang="en-US" dirty="0"/>
          </a:p>
        </p:txBody>
      </p:sp>
      <p:sp>
        <p:nvSpPr>
          <p:cNvPr id="5" name="Text Placeholder 4"/>
          <p:cNvSpPr>
            <a:spLocks noGrp="1"/>
          </p:cNvSpPr>
          <p:nvPr>
            <p:ph type="body" idx="1"/>
          </p:nvPr>
        </p:nvSpPr>
        <p:spPr>
          <a:xfrm>
            <a:off x="914399" y="1535113"/>
            <a:ext cx="5566371" cy="639762"/>
          </a:xfrm>
        </p:spPr>
        <p:txBody>
          <a:bodyPr/>
          <a:lstStyle/>
          <a:p>
            <a:r>
              <a:rPr lang="en-US" dirty="0" smtClean="0"/>
              <a:t>Spreading the IPv6 message</a:t>
            </a:r>
            <a:endParaRPr lang="en-US" dirty="0"/>
          </a:p>
        </p:txBody>
      </p:sp>
      <p:sp>
        <p:nvSpPr>
          <p:cNvPr id="3" name="Content Placeholder 2"/>
          <p:cNvSpPr>
            <a:spLocks noGrp="1"/>
          </p:cNvSpPr>
          <p:nvPr>
            <p:ph sz="half" idx="2"/>
          </p:nvPr>
        </p:nvSpPr>
        <p:spPr>
          <a:xfrm>
            <a:off x="914400" y="2374037"/>
            <a:ext cx="3810000" cy="3752126"/>
          </a:xfrm>
        </p:spPr>
        <p:txBody>
          <a:bodyPr/>
          <a:lstStyle/>
          <a:p>
            <a:pPr lvl="1"/>
            <a:r>
              <a:rPr lang="en-US" sz="2200" dirty="0" smtClean="0"/>
              <a:t>APEC TEL 42</a:t>
            </a:r>
            <a:endParaRPr lang="en-AU" sz="2200" dirty="0" smtClean="0"/>
          </a:p>
          <a:p>
            <a:pPr lvl="1"/>
            <a:r>
              <a:rPr lang="en-US" sz="2200" dirty="0" smtClean="0"/>
              <a:t>APIPv6TF</a:t>
            </a:r>
            <a:endParaRPr lang="en-AU" sz="2200" dirty="0" smtClean="0"/>
          </a:p>
          <a:p>
            <a:pPr lvl="1"/>
            <a:r>
              <a:rPr lang="en-US" sz="2200" dirty="0" smtClean="0"/>
              <a:t>APT</a:t>
            </a:r>
            <a:endParaRPr lang="en-AU" sz="2200" dirty="0" smtClean="0"/>
          </a:p>
          <a:p>
            <a:pPr lvl="1"/>
            <a:r>
              <a:rPr lang="en-US" sz="2200" dirty="0" smtClean="0"/>
              <a:t>2010 Global IPv6 Summit</a:t>
            </a:r>
            <a:endParaRPr lang="en-AU" sz="2200" dirty="0" smtClean="0"/>
          </a:p>
          <a:p>
            <a:pPr lvl="1"/>
            <a:r>
              <a:rPr lang="en-US" sz="2200" dirty="0" smtClean="0"/>
              <a:t>JPOPM 19</a:t>
            </a:r>
          </a:p>
          <a:p>
            <a:pPr lvl="1"/>
            <a:r>
              <a:rPr lang="en-US" sz="2200" dirty="0" smtClean="0"/>
              <a:t>ISOC </a:t>
            </a:r>
            <a:r>
              <a:rPr lang="en-US" sz="2200" dirty="0" err="1" smtClean="0"/>
              <a:t>Inet</a:t>
            </a:r>
            <a:r>
              <a:rPr lang="en-US" sz="2200" dirty="0" smtClean="0"/>
              <a:t>, Singapore</a:t>
            </a:r>
            <a:endParaRPr lang="en-AU" sz="2200" dirty="0" smtClean="0"/>
          </a:p>
          <a:p>
            <a:pPr lvl="1"/>
            <a:endParaRPr lang="en-AU" dirty="0" smtClean="0"/>
          </a:p>
          <a:p>
            <a:endParaRPr lang="en-US" dirty="0"/>
          </a:p>
        </p:txBody>
      </p:sp>
      <p:sp>
        <p:nvSpPr>
          <p:cNvPr id="4" name="Content Placeholder 3"/>
          <p:cNvSpPr>
            <a:spLocks noGrp="1"/>
          </p:cNvSpPr>
          <p:nvPr>
            <p:ph sz="quarter" idx="4"/>
          </p:nvPr>
        </p:nvSpPr>
        <p:spPr>
          <a:xfrm>
            <a:off x="4876800" y="2374037"/>
            <a:ext cx="3810000" cy="3752126"/>
          </a:xfrm>
        </p:spPr>
        <p:txBody>
          <a:bodyPr/>
          <a:lstStyle/>
          <a:p>
            <a:pPr lvl="1"/>
            <a:r>
              <a:rPr lang="en-US" sz="2200" dirty="0" smtClean="0"/>
              <a:t>International Electronics Conference and Exposition</a:t>
            </a:r>
            <a:endParaRPr lang="en-AU" sz="2200" dirty="0" smtClean="0"/>
          </a:p>
          <a:p>
            <a:pPr lvl="1"/>
            <a:r>
              <a:rPr lang="en-US" sz="2200" dirty="0" smtClean="0"/>
              <a:t>Thailand IPv6 Summit</a:t>
            </a:r>
            <a:endParaRPr lang="en-AU" sz="2200" dirty="0" smtClean="0"/>
          </a:p>
          <a:p>
            <a:pPr lvl="1"/>
            <a:r>
              <a:rPr lang="en-US" sz="2200" dirty="0" smtClean="0"/>
              <a:t>APT Cyber Security Forum.</a:t>
            </a:r>
          </a:p>
          <a:p>
            <a:pPr lvl="1"/>
            <a:r>
              <a:rPr lang="en-US" sz="2200" dirty="0" smtClean="0"/>
              <a:t>Future of the Internet in Mongolia</a:t>
            </a:r>
            <a:endParaRPr lang="en-AU" sz="2200" dirty="0" smtClean="0"/>
          </a:p>
          <a:p>
            <a:pPr>
              <a:buNone/>
            </a:pPr>
            <a:endParaRPr lang="en-US" dirty="0"/>
          </a:p>
        </p:txBody>
      </p:sp>
      <p:sp>
        <p:nvSpPr>
          <p:cNvPr id="6" name="Slide Number Placeholder 5"/>
          <p:cNvSpPr>
            <a:spLocks noGrp="1"/>
          </p:cNvSpPr>
          <p:nvPr>
            <p:ph type="sldNum" sz="quarter" idx="10"/>
          </p:nvPr>
        </p:nvSpPr>
        <p:spPr/>
        <p:txBody>
          <a:bodyPr/>
          <a:lstStyle/>
          <a:p>
            <a:fld id="{49265004-93F9-9B46-8AAE-DABF13CA60B8}"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Collaborating and Communicating – PR Activities</a:t>
            </a:r>
            <a:endParaRPr lang="en-US" sz="3600" dirty="0"/>
          </a:p>
        </p:txBody>
      </p:sp>
      <p:sp>
        <p:nvSpPr>
          <p:cNvPr id="3" name="Content Placeholder 2"/>
          <p:cNvSpPr>
            <a:spLocks noGrp="1"/>
          </p:cNvSpPr>
          <p:nvPr>
            <p:ph idx="1"/>
          </p:nvPr>
        </p:nvSpPr>
        <p:spPr>
          <a:xfrm>
            <a:off x="672319" y="1448164"/>
            <a:ext cx="7919508" cy="4438010"/>
          </a:xfrm>
        </p:spPr>
        <p:txBody>
          <a:bodyPr/>
          <a:lstStyle/>
          <a:p>
            <a:r>
              <a:rPr lang="en-US" sz="3000" dirty="0" smtClean="0"/>
              <a:t>Communication and press </a:t>
            </a:r>
            <a:r>
              <a:rPr lang="en-US" sz="3000" dirty="0" smtClean="0"/>
              <a:t>work: Delivering the </a:t>
            </a:r>
            <a:r>
              <a:rPr lang="en-US" sz="3000" dirty="0" smtClean="0"/>
              <a:t>right </a:t>
            </a:r>
            <a:r>
              <a:rPr lang="en-US" sz="3000" dirty="0" smtClean="0"/>
              <a:t>message</a:t>
            </a:r>
          </a:p>
          <a:p>
            <a:pPr lvl="1"/>
            <a:r>
              <a:rPr lang="en-US" sz="2700" dirty="0" smtClean="0"/>
              <a:t>IPv4 Exhaustion</a:t>
            </a:r>
          </a:p>
          <a:p>
            <a:pPr lvl="2"/>
            <a:r>
              <a:rPr lang="en-US" sz="2200" dirty="0" smtClean="0"/>
              <a:t>10%, 5</a:t>
            </a:r>
            <a:r>
              <a:rPr lang="en-US" sz="2200" dirty="0" smtClean="0"/>
              <a:t>%, </a:t>
            </a:r>
            <a:r>
              <a:rPr lang="en-US" sz="2200" dirty="0" smtClean="0"/>
              <a:t>and 0% campaigns</a:t>
            </a:r>
          </a:p>
          <a:p>
            <a:pPr lvl="1"/>
            <a:r>
              <a:rPr lang="en-US" sz="2700" dirty="0" smtClean="0"/>
              <a:t>Regional and global approach </a:t>
            </a:r>
          </a:p>
          <a:p>
            <a:pPr lvl="2"/>
            <a:r>
              <a:rPr lang="en-US" sz="2200" dirty="0" smtClean="0"/>
              <a:t>Coordination with the NRO through the CCG (Communication Coordination Group</a:t>
            </a:r>
            <a:r>
              <a:rPr lang="en-US" sz="2200" dirty="0" smtClean="0"/>
              <a:t>)</a:t>
            </a:r>
          </a:p>
          <a:p>
            <a:pPr lvl="2"/>
            <a:r>
              <a:rPr lang="en-US" sz="2200" dirty="0" smtClean="0"/>
              <a:t>Close communication with </a:t>
            </a:r>
            <a:r>
              <a:rPr lang="en-US" sz="2200" dirty="0" err="1" smtClean="0"/>
              <a:t>NIRs</a:t>
            </a:r>
            <a:endParaRPr lang="en-US" sz="2200" dirty="0" smtClean="0"/>
          </a:p>
          <a:p>
            <a:pPr lvl="1"/>
            <a:r>
              <a:rPr lang="en-US" sz="2700" dirty="0" smtClean="0"/>
              <a:t>Other global events </a:t>
            </a:r>
            <a:r>
              <a:rPr lang="en-US" sz="2700" dirty="0" smtClean="0"/>
              <a:t>covered </a:t>
            </a:r>
            <a:endParaRPr lang="en-US" sz="2700" dirty="0" smtClean="0"/>
          </a:p>
          <a:p>
            <a:pPr lvl="2"/>
            <a:r>
              <a:rPr lang="en-US" sz="2200" dirty="0" smtClean="0"/>
              <a:t>IGF, ITU</a:t>
            </a:r>
            <a:r>
              <a:rPr lang="en-US" sz="2200" dirty="0" smtClean="0"/>
              <a:t> </a:t>
            </a:r>
            <a:r>
              <a:rPr lang="en-US" sz="2200" dirty="0" smtClean="0"/>
              <a:t>P</a:t>
            </a:r>
            <a:r>
              <a:rPr lang="en-US" sz="2200" dirty="0" smtClean="0"/>
              <a:t>lenipotentiary, </a:t>
            </a:r>
            <a:r>
              <a:rPr lang="en-US" sz="2200" dirty="0" smtClean="0"/>
              <a:t>WDTC</a:t>
            </a:r>
          </a:p>
          <a:p>
            <a:pPr lvl="1"/>
            <a:endParaRPr lang="en-US" sz="2400" dirty="0" smtClean="0"/>
          </a:p>
          <a:p>
            <a:endParaRPr lang="en-US" dirty="0" smtClean="0"/>
          </a:p>
          <a:p>
            <a:pPr lvl="1">
              <a:buNone/>
            </a:pPr>
            <a:endParaRPr lang="en-US" sz="2400" dirty="0" smtClean="0"/>
          </a:p>
          <a:p>
            <a:pPr lvl="1"/>
            <a:endParaRPr lang="en-US" sz="2400" dirty="0" smtClean="0"/>
          </a:p>
          <a:p>
            <a:endParaRPr lang="en-US" sz="2800" dirty="0" smtClean="0"/>
          </a:p>
        </p:txBody>
      </p:sp>
      <p:sp>
        <p:nvSpPr>
          <p:cNvPr id="4" name="Slide Number Placeholder 3"/>
          <p:cNvSpPr>
            <a:spLocks noGrp="1"/>
          </p:cNvSpPr>
          <p:nvPr>
            <p:ph type="sldNum" sz="quarter" idx="10"/>
          </p:nvPr>
        </p:nvSpPr>
        <p:spPr/>
        <p:txBody>
          <a:bodyPr/>
          <a:lstStyle/>
          <a:p>
            <a:fld id="{49265004-93F9-9B46-8AAE-DABF13CA60B8}"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Collaborating and Communicating – Intergovernmental </a:t>
            </a:r>
            <a:r>
              <a:rPr lang="en-US" sz="3600" dirty="0" smtClean="0"/>
              <a:t>Organizations</a:t>
            </a:r>
            <a:endParaRPr lang="en-US" sz="3600" dirty="0"/>
          </a:p>
        </p:txBody>
      </p:sp>
      <p:sp>
        <p:nvSpPr>
          <p:cNvPr id="3" name="Content Placeholder 2"/>
          <p:cNvSpPr>
            <a:spLocks noGrp="1"/>
          </p:cNvSpPr>
          <p:nvPr>
            <p:ph idx="1"/>
          </p:nvPr>
        </p:nvSpPr>
        <p:spPr>
          <a:xfrm>
            <a:off x="914400" y="1814186"/>
            <a:ext cx="7677426" cy="4071987"/>
          </a:xfrm>
        </p:spPr>
        <p:txBody>
          <a:bodyPr/>
          <a:lstStyle/>
          <a:p>
            <a:r>
              <a:rPr lang="en-US" dirty="0" smtClean="0"/>
              <a:t>Support</a:t>
            </a:r>
            <a:r>
              <a:rPr lang="en-US" dirty="0" smtClean="0"/>
              <a:t> of Public </a:t>
            </a:r>
            <a:r>
              <a:rPr lang="en-US" dirty="0" smtClean="0"/>
              <a:t>Affairs </a:t>
            </a:r>
            <a:r>
              <a:rPr lang="en-US" dirty="0" smtClean="0"/>
              <a:t>activities:</a:t>
            </a:r>
            <a:endParaRPr lang="en-US" dirty="0" smtClean="0"/>
          </a:p>
          <a:p>
            <a:pPr lvl="1"/>
            <a:r>
              <a:rPr lang="en-US" dirty="0" smtClean="0"/>
              <a:t>APEC - </a:t>
            </a:r>
            <a:r>
              <a:rPr lang="en-US" dirty="0" smtClean="0"/>
              <a:t>Ministerial statement on IPv6</a:t>
            </a:r>
          </a:p>
          <a:p>
            <a:pPr lvl="1"/>
            <a:r>
              <a:rPr lang="en-US" dirty="0" smtClean="0"/>
              <a:t>Law Enforcement </a:t>
            </a:r>
            <a:r>
              <a:rPr lang="en-US" dirty="0" smtClean="0"/>
              <a:t>Agencies - </a:t>
            </a:r>
            <a:r>
              <a:rPr lang="en-US" dirty="0" smtClean="0"/>
              <a:t>Better understanding </a:t>
            </a:r>
          </a:p>
          <a:p>
            <a:pPr lvl="1"/>
            <a:r>
              <a:rPr lang="en-US" dirty="0" smtClean="0"/>
              <a:t>ITU - </a:t>
            </a:r>
            <a:r>
              <a:rPr lang="en-US" dirty="0" smtClean="0"/>
              <a:t>Improved recognition of Internet organizations</a:t>
            </a:r>
          </a:p>
          <a:p>
            <a:pPr lvl="1"/>
            <a:endParaRPr lang="en-US" sz="2400" dirty="0" smtClean="0"/>
          </a:p>
          <a:p>
            <a:endParaRPr lang="en-US" dirty="0" smtClean="0"/>
          </a:p>
          <a:p>
            <a:pPr lvl="1">
              <a:buNone/>
            </a:pPr>
            <a:endParaRPr lang="en-US" sz="2400" dirty="0" smtClean="0"/>
          </a:p>
          <a:p>
            <a:pPr lvl="1"/>
            <a:endParaRPr lang="en-US" sz="2400" dirty="0" smtClean="0"/>
          </a:p>
          <a:p>
            <a:endParaRPr lang="en-US" sz="2800" dirty="0" smtClean="0"/>
          </a:p>
        </p:txBody>
      </p:sp>
      <p:sp>
        <p:nvSpPr>
          <p:cNvPr id="4" name="Slide Number Placeholder 3"/>
          <p:cNvSpPr>
            <a:spLocks noGrp="1"/>
          </p:cNvSpPr>
          <p:nvPr>
            <p:ph type="sldNum" sz="quarter" idx="10"/>
          </p:nvPr>
        </p:nvSpPr>
        <p:spPr/>
        <p:txBody>
          <a:bodyPr/>
          <a:lstStyle/>
          <a:p>
            <a:fld id="{49265004-93F9-9B46-8AAE-DABF13CA60B8}"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Thank You!</a:t>
            </a:r>
            <a:endParaRPr lang="en-US" dirty="0"/>
          </a:p>
        </p:txBody>
      </p:sp>
      <p:sp>
        <p:nvSpPr>
          <p:cNvPr id="8" name="Subtitle 7"/>
          <p:cNvSpPr>
            <a:spLocks noGrp="1"/>
          </p:cNvSpPr>
          <p:nvPr>
            <p:ph type="subTitle" idx="1"/>
          </p:nvPr>
        </p:nvSpPr>
        <p:spPr/>
        <p:txBody>
          <a:bodyPr/>
          <a:lstStyle/>
          <a:p>
            <a:endParaRPr lang="en-US"/>
          </a:p>
        </p:txBody>
      </p:sp>
      <p:sp>
        <p:nvSpPr>
          <p:cNvPr id="4" name="Slide Number Placeholder 3"/>
          <p:cNvSpPr>
            <a:spLocks noGrp="1"/>
          </p:cNvSpPr>
          <p:nvPr>
            <p:ph type="sldNum" sz="quarter" idx="10"/>
          </p:nvPr>
        </p:nvSpPr>
        <p:spPr/>
        <p:txBody>
          <a:bodyPr/>
          <a:lstStyle/>
          <a:p>
            <a:fld id="{49265004-93F9-9B46-8AAE-DABF13CA60B8}" type="slidenum">
              <a:rPr lang="en-US" smtClean="0"/>
              <a:pPr/>
              <a:t>15</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Deliverables</a:t>
            </a:r>
            <a:endParaRPr lang="en-US" dirty="0"/>
          </a:p>
        </p:txBody>
      </p:sp>
      <p:sp>
        <p:nvSpPr>
          <p:cNvPr id="3" name="Content Placeholder 2"/>
          <p:cNvSpPr>
            <a:spLocks noGrp="1"/>
          </p:cNvSpPr>
          <p:nvPr>
            <p:ph idx="1"/>
          </p:nvPr>
        </p:nvSpPr>
        <p:spPr/>
        <p:txBody>
          <a:bodyPr/>
          <a:lstStyle/>
          <a:p>
            <a:r>
              <a:rPr lang="en-US" dirty="0" smtClean="0"/>
              <a:t>Delivering Value</a:t>
            </a:r>
          </a:p>
          <a:p>
            <a:pPr lvl="1"/>
            <a:r>
              <a:rPr lang="en-US" dirty="0" smtClean="0"/>
              <a:t>Education</a:t>
            </a:r>
          </a:p>
          <a:p>
            <a:pPr lvl="1"/>
            <a:r>
              <a:rPr lang="en-US" dirty="0" smtClean="0"/>
              <a:t>APNIC Meetings</a:t>
            </a:r>
          </a:p>
          <a:p>
            <a:pPr lvl="1"/>
            <a:r>
              <a:rPr lang="en-US" dirty="0" smtClean="0"/>
              <a:t>Policies</a:t>
            </a:r>
          </a:p>
          <a:p>
            <a:pPr lvl="1"/>
            <a:r>
              <a:rPr lang="en-US" dirty="0" smtClean="0"/>
              <a:t>Publications</a:t>
            </a:r>
          </a:p>
        </p:txBody>
      </p:sp>
      <p:sp>
        <p:nvSpPr>
          <p:cNvPr id="4" name="Slide Number Placeholder 3"/>
          <p:cNvSpPr>
            <a:spLocks noGrp="1"/>
          </p:cNvSpPr>
          <p:nvPr>
            <p:ph type="sldNum" sz="quarter" idx="10"/>
          </p:nvPr>
        </p:nvSpPr>
        <p:spPr/>
        <p:txBody>
          <a:bodyPr/>
          <a:lstStyle/>
          <a:p>
            <a:fld id="{49265004-93F9-9B46-8AAE-DABF13CA60B8}"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848600" cy="564786"/>
          </a:xfrm>
        </p:spPr>
        <p:txBody>
          <a:bodyPr/>
          <a:lstStyle/>
          <a:p>
            <a:r>
              <a:rPr lang="en-US" dirty="0" smtClean="0"/>
              <a:t>Key Deliverables</a:t>
            </a:r>
            <a:endParaRPr lang="en-US" dirty="0"/>
          </a:p>
        </p:txBody>
      </p:sp>
      <p:sp>
        <p:nvSpPr>
          <p:cNvPr id="3" name="Content Placeholder 2"/>
          <p:cNvSpPr>
            <a:spLocks noGrp="1"/>
          </p:cNvSpPr>
          <p:nvPr>
            <p:ph idx="1"/>
          </p:nvPr>
        </p:nvSpPr>
        <p:spPr>
          <a:xfrm>
            <a:off x="914400" y="1330403"/>
            <a:ext cx="7848600" cy="4994198"/>
          </a:xfrm>
        </p:spPr>
        <p:txBody>
          <a:bodyPr/>
          <a:lstStyle/>
          <a:p>
            <a:r>
              <a:rPr lang="en-US" dirty="0" smtClean="0"/>
              <a:t>Supporting Internet Development</a:t>
            </a:r>
          </a:p>
          <a:p>
            <a:pPr lvl="1"/>
            <a:r>
              <a:rPr lang="en-US" dirty="0" smtClean="0"/>
              <a:t>APIPv6TF</a:t>
            </a:r>
          </a:p>
          <a:p>
            <a:pPr lvl="1"/>
            <a:r>
              <a:rPr lang="en-US" dirty="0" smtClean="0"/>
              <a:t>IGF</a:t>
            </a:r>
          </a:p>
          <a:p>
            <a:r>
              <a:rPr lang="en-US" dirty="0" smtClean="0"/>
              <a:t>Collaborating and Communicating</a:t>
            </a:r>
          </a:p>
          <a:p>
            <a:pPr lvl="1"/>
            <a:r>
              <a:rPr lang="en-US" dirty="0" smtClean="0"/>
              <a:t>Spreading IPv6 voice</a:t>
            </a:r>
          </a:p>
          <a:p>
            <a:pPr lvl="1"/>
            <a:r>
              <a:rPr lang="en-US" dirty="0" smtClean="0"/>
              <a:t>PR activities</a:t>
            </a:r>
          </a:p>
          <a:p>
            <a:pPr lvl="1"/>
            <a:r>
              <a:rPr lang="en-US" dirty="0" smtClean="0"/>
              <a:t>Intergovernmental </a:t>
            </a:r>
            <a:r>
              <a:rPr lang="en-US" dirty="0" smtClean="0"/>
              <a:t>Organizations</a:t>
            </a:r>
            <a:endParaRPr lang="en-US" dirty="0" smtClean="0"/>
          </a:p>
          <a:p>
            <a:pPr lvl="1"/>
            <a:endParaRPr lang="en-US" dirty="0"/>
          </a:p>
        </p:txBody>
      </p:sp>
      <p:sp>
        <p:nvSpPr>
          <p:cNvPr id="4" name="Slide Number Placeholder 3"/>
          <p:cNvSpPr>
            <a:spLocks noGrp="1"/>
          </p:cNvSpPr>
          <p:nvPr>
            <p:ph type="sldNum" sz="quarter" idx="10"/>
          </p:nvPr>
        </p:nvSpPr>
        <p:spPr/>
        <p:txBody>
          <a:bodyPr/>
          <a:lstStyle/>
          <a:p>
            <a:fld id="{49265004-93F9-9B46-8AAE-DABF13CA60B8}"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Delivering Value - Education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Enhanced and revamped IPv6 and IRM courses</a:t>
            </a:r>
          </a:p>
          <a:p>
            <a:r>
              <a:rPr lang="en-US" dirty="0" smtClean="0"/>
              <a:t>Upgrade of training lab equipment.</a:t>
            </a:r>
          </a:p>
          <a:p>
            <a:pPr lvl="1"/>
            <a:r>
              <a:rPr lang="en-US" dirty="0" smtClean="0"/>
              <a:t>Parallel sessions</a:t>
            </a:r>
          </a:p>
          <a:p>
            <a:pPr lvl="1"/>
            <a:r>
              <a:rPr lang="en-US" dirty="0" smtClean="0"/>
              <a:t>Seamless integration of materials with IPv6 lab topology </a:t>
            </a:r>
          </a:p>
          <a:p>
            <a:r>
              <a:rPr lang="en-US" dirty="0" smtClean="0"/>
              <a:t>New eLearning sessions offered:</a:t>
            </a:r>
          </a:p>
          <a:p>
            <a:pPr lvl="2"/>
            <a:r>
              <a:rPr lang="en-US" dirty="0" smtClean="0"/>
              <a:t>Requesting IP addresses</a:t>
            </a:r>
          </a:p>
          <a:p>
            <a:pPr lvl="2"/>
            <a:r>
              <a:rPr lang="en-US" dirty="0" smtClean="0"/>
              <a:t>Best Practices in Managing Internet Resources</a:t>
            </a:r>
          </a:p>
          <a:p>
            <a:pPr lvl="2"/>
            <a:r>
              <a:rPr lang="en-US" dirty="0" smtClean="0"/>
              <a:t>Managing Information in the APNIC </a:t>
            </a:r>
            <a:r>
              <a:rPr lang="en-US" dirty="0" err="1" smtClean="0"/>
              <a:t>Whois</a:t>
            </a:r>
            <a:r>
              <a:rPr lang="en-US" dirty="0" smtClean="0"/>
              <a:t> Database</a:t>
            </a:r>
          </a:p>
          <a:p>
            <a:pPr lvl="2"/>
            <a:r>
              <a:rPr lang="en-US" dirty="0" smtClean="0"/>
              <a:t>Introduction to Autonomous System Numbers</a:t>
            </a:r>
          </a:p>
          <a:p>
            <a:r>
              <a:rPr lang="en-US" dirty="0" smtClean="0"/>
              <a:t>2300 face-to-face and eLearning participants during 2010.				</a:t>
            </a:r>
            <a:endParaRPr lang="en-US" dirty="0"/>
          </a:p>
        </p:txBody>
      </p:sp>
      <p:sp>
        <p:nvSpPr>
          <p:cNvPr id="4" name="Slide Number Placeholder 3"/>
          <p:cNvSpPr>
            <a:spLocks noGrp="1"/>
          </p:cNvSpPr>
          <p:nvPr>
            <p:ph type="sldNum" sz="quarter" idx="10"/>
          </p:nvPr>
        </p:nvSpPr>
        <p:spPr/>
        <p:txBody>
          <a:bodyPr/>
          <a:lstStyle/>
          <a:p>
            <a:fld id="{49265004-93F9-9B46-8AAE-DABF13CA60B8}"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848600" cy="645047"/>
          </a:xfrm>
        </p:spPr>
        <p:txBody>
          <a:bodyPr/>
          <a:lstStyle/>
          <a:p>
            <a:r>
              <a:rPr lang="en-US" dirty="0" smtClean="0"/>
              <a:t>Delivering Value - Policies</a:t>
            </a:r>
            <a:endParaRPr lang="en-US" dirty="0"/>
          </a:p>
        </p:txBody>
      </p:sp>
      <p:sp>
        <p:nvSpPr>
          <p:cNvPr id="3" name="Content Placeholder 2"/>
          <p:cNvSpPr>
            <a:spLocks noGrp="1"/>
          </p:cNvSpPr>
          <p:nvPr>
            <p:ph idx="1"/>
          </p:nvPr>
        </p:nvSpPr>
        <p:spPr>
          <a:xfrm>
            <a:off x="457200" y="1094390"/>
            <a:ext cx="8229600" cy="5031774"/>
          </a:xfrm>
        </p:spPr>
        <p:txBody>
          <a:bodyPr/>
          <a:lstStyle/>
          <a:p>
            <a:r>
              <a:rPr lang="en-US" dirty="0" smtClean="0"/>
              <a:t>APNIC 30</a:t>
            </a:r>
          </a:p>
          <a:p>
            <a:pPr lvl="1"/>
            <a:r>
              <a:rPr lang="en-US" dirty="0" smtClean="0"/>
              <a:t>No proposals reached consensus</a:t>
            </a:r>
          </a:p>
          <a:p>
            <a:pPr lvl="1"/>
            <a:r>
              <a:rPr lang="en-US" dirty="0" smtClean="0"/>
              <a:t>Returned to the mailing list for discussion:</a:t>
            </a:r>
          </a:p>
          <a:p>
            <a:pPr lvl="2"/>
            <a:r>
              <a:rPr lang="en-US" dirty="0" smtClean="0"/>
              <a:t>prop-084: Frequent </a:t>
            </a:r>
            <a:r>
              <a:rPr lang="en-US" dirty="0" err="1" smtClean="0"/>
              <a:t>whois</a:t>
            </a:r>
            <a:r>
              <a:rPr lang="en-US" dirty="0" smtClean="0"/>
              <a:t> information update request</a:t>
            </a:r>
          </a:p>
          <a:p>
            <a:pPr lvl="2"/>
            <a:r>
              <a:rPr lang="en-US" dirty="0" smtClean="0"/>
              <a:t>prop-085: Eligibility for critical infrastructure assignments from the final /8</a:t>
            </a:r>
          </a:p>
          <a:p>
            <a:pPr lvl="2"/>
            <a:r>
              <a:rPr lang="en-US" dirty="0" smtClean="0"/>
              <a:t>prop-086: Global policy for IPv4 allocations by the IANA post-exhaustion</a:t>
            </a:r>
          </a:p>
          <a:p>
            <a:pPr lvl="2"/>
            <a:r>
              <a:rPr lang="en-US" dirty="0" smtClean="0"/>
              <a:t>prop-087: IPv6 address allocation for deployment purposes</a:t>
            </a:r>
            <a:endParaRPr lang="en-US" dirty="0"/>
          </a:p>
        </p:txBody>
      </p:sp>
      <p:sp>
        <p:nvSpPr>
          <p:cNvPr id="4" name="Slide Number Placeholder 3"/>
          <p:cNvSpPr>
            <a:spLocks noGrp="1"/>
          </p:cNvSpPr>
          <p:nvPr>
            <p:ph type="sldNum" sz="quarter" idx="10"/>
          </p:nvPr>
        </p:nvSpPr>
        <p:spPr/>
        <p:txBody>
          <a:bodyPr/>
          <a:lstStyle/>
          <a:p>
            <a:fld id="{49265004-93F9-9B46-8AAE-DABF13CA60B8}"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Delivering Value - Meetings</a:t>
            </a:r>
            <a:endParaRPr lang="en-US" dirty="0"/>
          </a:p>
        </p:txBody>
      </p:sp>
      <p:sp>
        <p:nvSpPr>
          <p:cNvPr id="3" name="Content Placeholder 2"/>
          <p:cNvSpPr>
            <a:spLocks noGrp="1"/>
          </p:cNvSpPr>
          <p:nvPr>
            <p:ph idx="1"/>
          </p:nvPr>
        </p:nvSpPr>
        <p:spPr>
          <a:xfrm>
            <a:off x="914400" y="1295400"/>
            <a:ext cx="7848600" cy="5029200"/>
          </a:xfrm>
        </p:spPr>
        <p:txBody>
          <a:bodyPr/>
          <a:lstStyle/>
          <a:p>
            <a:r>
              <a:rPr lang="en-US" dirty="0" smtClean="0"/>
              <a:t>APNIC 30 – On-site participation</a:t>
            </a:r>
          </a:p>
          <a:p>
            <a:pPr lvl="1"/>
            <a:r>
              <a:rPr lang="en-US" dirty="0" smtClean="0"/>
              <a:t>183 on-site participants with 35 economies represented</a:t>
            </a:r>
          </a:p>
          <a:p>
            <a:pPr lvl="1"/>
            <a:r>
              <a:rPr lang="en-US" dirty="0" smtClean="0"/>
              <a:t>64 APNIC Member organizations represented</a:t>
            </a:r>
          </a:p>
          <a:p>
            <a:r>
              <a:rPr lang="en-US" dirty="0" smtClean="0"/>
              <a:t>Remote participation</a:t>
            </a:r>
          </a:p>
          <a:p>
            <a:pPr lvl="1"/>
            <a:r>
              <a:rPr lang="en-US" dirty="0" smtClean="0"/>
              <a:t>24 participants in remote venues (Thailand and Hong Kong SAR)</a:t>
            </a:r>
          </a:p>
          <a:p>
            <a:pPr lvl="1"/>
            <a:r>
              <a:rPr lang="en-US" dirty="0" smtClean="0"/>
              <a:t>165 online remote participants</a:t>
            </a:r>
            <a:endParaRPr lang="en-US" dirty="0"/>
          </a:p>
        </p:txBody>
      </p:sp>
      <p:sp>
        <p:nvSpPr>
          <p:cNvPr id="4" name="Slide Number Placeholder 3"/>
          <p:cNvSpPr>
            <a:spLocks noGrp="1"/>
          </p:cNvSpPr>
          <p:nvPr>
            <p:ph type="sldNum" sz="quarter" idx="10"/>
          </p:nvPr>
        </p:nvSpPr>
        <p:spPr/>
        <p:txBody>
          <a:bodyPr/>
          <a:lstStyle/>
          <a:p>
            <a:fld id="{49265004-93F9-9B46-8AAE-DABF13CA60B8}"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8112"/>
            <a:ext cx="7848600" cy="1056858"/>
          </a:xfrm>
        </p:spPr>
        <p:txBody>
          <a:bodyPr/>
          <a:lstStyle/>
          <a:p>
            <a:r>
              <a:rPr lang="en-US" dirty="0" smtClean="0"/>
              <a:t>Delivering Value - Meetings</a:t>
            </a:r>
            <a:endParaRPr lang="en-US" dirty="0"/>
          </a:p>
        </p:txBody>
      </p:sp>
      <p:sp>
        <p:nvSpPr>
          <p:cNvPr id="3" name="Content Placeholder 2"/>
          <p:cNvSpPr>
            <a:spLocks noGrp="1"/>
          </p:cNvSpPr>
          <p:nvPr>
            <p:ph idx="1"/>
          </p:nvPr>
        </p:nvSpPr>
        <p:spPr>
          <a:xfrm>
            <a:off x="914400" y="1184970"/>
            <a:ext cx="7848600" cy="5029200"/>
          </a:xfrm>
        </p:spPr>
        <p:txBody>
          <a:bodyPr/>
          <a:lstStyle/>
          <a:p>
            <a:r>
              <a:rPr lang="en-US" dirty="0" smtClean="0"/>
              <a:t>Support to APRICOT</a:t>
            </a:r>
          </a:p>
          <a:p>
            <a:pPr lvl="1"/>
            <a:r>
              <a:rPr lang="en-US" dirty="0" smtClean="0"/>
              <a:t>Website hosting</a:t>
            </a:r>
            <a:r>
              <a:rPr lang="en-US" dirty="0" smtClean="0"/>
              <a:t> and </a:t>
            </a:r>
            <a:r>
              <a:rPr lang="en-US" dirty="0" smtClean="0"/>
              <a:t>design</a:t>
            </a:r>
          </a:p>
          <a:p>
            <a:pPr lvl="1"/>
            <a:r>
              <a:rPr lang="en-US" dirty="0" smtClean="0"/>
              <a:t>Sessions webcast</a:t>
            </a:r>
          </a:p>
          <a:p>
            <a:r>
              <a:rPr lang="en-US" dirty="0" smtClean="0"/>
              <a:t>APNIC Events</a:t>
            </a:r>
          </a:p>
          <a:p>
            <a:pPr lvl="1"/>
            <a:r>
              <a:rPr lang="en-US" dirty="0" smtClean="0"/>
              <a:t>Continuing </a:t>
            </a:r>
            <a:r>
              <a:rPr lang="en-US" dirty="0" smtClean="0"/>
              <a:t>improvement plan</a:t>
            </a:r>
          </a:p>
          <a:p>
            <a:pPr lvl="1"/>
            <a:r>
              <a:rPr lang="en-US" dirty="0" smtClean="0"/>
              <a:t>Investment in webcast equipment </a:t>
            </a:r>
          </a:p>
          <a:p>
            <a:pPr lvl="1"/>
            <a:r>
              <a:rPr lang="en-US" dirty="0" smtClean="0"/>
              <a:t>New events manager</a:t>
            </a:r>
          </a:p>
          <a:p>
            <a:r>
              <a:rPr lang="en-US" dirty="0" smtClean="0"/>
              <a:t>ICT</a:t>
            </a:r>
            <a:r>
              <a:rPr lang="en-US" dirty="0" smtClean="0"/>
              <a:t> and </a:t>
            </a:r>
            <a:r>
              <a:rPr lang="en-US" dirty="0" smtClean="0"/>
              <a:t>Internet related events</a:t>
            </a:r>
          </a:p>
          <a:p>
            <a:pPr lvl="1"/>
            <a:r>
              <a:rPr lang="en-US" dirty="0" err="1" smtClean="0"/>
              <a:t>CommunicAsia</a:t>
            </a:r>
            <a:r>
              <a:rPr lang="en-US" dirty="0" smtClean="0"/>
              <a:t>, IGF, ICANN </a:t>
            </a:r>
            <a:endParaRPr lang="en-US" dirty="0"/>
          </a:p>
        </p:txBody>
      </p:sp>
      <p:sp>
        <p:nvSpPr>
          <p:cNvPr id="4" name="Slide Number Placeholder 3"/>
          <p:cNvSpPr>
            <a:spLocks noGrp="1"/>
          </p:cNvSpPr>
          <p:nvPr>
            <p:ph type="sldNum" sz="quarter" idx="10"/>
          </p:nvPr>
        </p:nvSpPr>
        <p:spPr/>
        <p:txBody>
          <a:bodyPr/>
          <a:lstStyle/>
          <a:p>
            <a:fld id="{49265004-93F9-9B46-8AAE-DABF13CA60B8}"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80620"/>
            <a:ext cx="7848600" cy="990600"/>
          </a:xfrm>
        </p:spPr>
        <p:txBody>
          <a:bodyPr/>
          <a:lstStyle/>
          <a:p>
            <a:r>
              <a:rPr lang="en-US" dirty="0" smtClean="0"/>
              <a:t>Delivering Value - Publications</a:t>
            </a:r>
            <a:endParaRPr lang="en-US" dirty="0"/>
          </a:p>
        </p:txBody>
      </p:sp>
      <p:sp>
        <p:nvSpPr>
          <p:cNvPr id="3" name="Content Placeholder 2"/>
          <p:cNvSpPr>
            <a:spLocks noGrp="1"/>
          </p:cNvSpPr>
          <p:nvPr>
            <p:ph idx="1"/>
          </p:nvPr>
        </p:nvSpPr>
        <p:spPr>
          <a:xfrm>
            <a:off x="914400" y="1016005"/>
            <a:ext cx="7848600" cy="5029200"/>
          </a:xfrm>
        </p:spPr>
        <p:txBody>
          <a:bodyPr>
            <a:normAutofit fontScale="92500" lnSpcReduction="10000"/>
          </a:bodyPr>
          <a:lstStyle/>
          <a:p>
            <a:r>
              <a:rPr lang="en-US" dirty="0" smtClean="0"/>
              <a:t>New Content Management System </a:t>
            </a:r>
          </a:p>
          <a:p>
            <a:pPr lvl="1"/>
            <a:r>
              <a:rPr lang="en-US" dirty="0" smtClean="0"/>
              <a:t>Better administration of website</a:t>
            </a:r>
          </a:p>
          <a:p>
            <a:pPr lvl="1"/>
            <a:r>
              <a:rPr lang="en-US" dirty="0" smtClean="0"/>
              <a:t>Improvement of information flow and content management</a:t>
            </a:r>
          </a:p>
          <a:p>
            <a:r>
              <a:rPr lang="en-US" dirty="0" err="1" smtClean="0"/>
              <a:t>Apster</a:t>
            </a:r>
            <a:endParaRPr lang="en-US" dirty="0" smtClean="0"/>
          </a:p>
          <a:p>
            <a:pPr lvl="1"/>
            <a:r>
              <a:rPr lang="en-US" dirty="0" smtClean="0"/>
              <a:t>Newsletter </a:t>
            </a:r>
            <a:r>
              <a:rPr lang="en-US" dirty="0" smtClean="0"/>
              <a:t>(</a:t>
            </a:r>
            <a:r>
              <a:rPr lang="en-US" dirty="0" smtClean="0"/>
              <a:t>s</a:t>
            </a:r>
            <a:r>
              <a:rPr lang="en-US" dirty="0" smtClean="0"/>
              <a:t>ix</a:t>
            </a:r>
            <a:r>
              <a:rPr lang="en-US" dirty="0" smtClean="0"/>
              <a:t>-monthly)</a:t>
            </a:r>
            <a:endParaRPr lang="en-US" dirty="0" smtClean="0"/>
          </a:p>
          <a:p>
            <a:pPr lvl="1"/>
            <a:r>
              <a:rPr lang="en-US" dirty="0" smtClean="0"/>
              <a:t>Bulletin (monthly)</a:t>
            </a:r>
          </a:p>
          <a:p>
            <a:pPr lvl="1"/>
            <a:r>
              <a:rPr lang="en-US" dirty="0" smtClean="0"/>
              <a:t>APNIC meetings daily </a:t>
            </a:r>
            <a:r>
              <a:rPr lang="en-US" dirty="0" smtClean="0"/>
              <a:t>update</a:t>
            </a:r>
          </a:p>
          <a:p>
            <a:r>
              <a:rPr lang="en-US" dirty="0" err="1" smtClean="0"/>
              <a:t>ecoAPNIC</a:t>
            </a:r>
            <a:r>
              <a:rPr lang="en-US" dirty="0" smtClean="0"/>
              <a:t> commitment</a:t>
            </a:r>
          </a:p>
          <a:p>
            <a:pPr lvl="1"/>
            <a:r>
              <a:rPr lang="en-US" dirty="0" smtClean="0"/>
              <a:t>Online Annual Report and similar publications</a:t>
            </a:r>
          </a:p>
          <a:p>
            <a:pPr lvl="1"/>
            <a:r>
              <a:rPr lang="en-US" dirty="0" smtClean="0"/>
              <a:t>Meetings materials now in postcards</a:t>
            </a:r>
          </a:p>
          <a:p>
            <a:pPr lvl="1"/>
            <a:endParaRPr lang="en-US" dirty="0" smtClean="0"/>
          </a:p>
          <a:p>
            <a:pPr lvl="1"/>
            <a:endParaRPr lang="en-US" dirty="0" smtClean="0"/>
          </a:p>
          <a:p>
            <a:endParaRPr lang="en-US" dirty="0"/>
          </a:p>
        </p:txBody>
      </p:sp>
      <p:sp>
        <p:nvSpPr>
          <p:cNvPr id="4" name="Slide Number Placeholder 3"/>
          <p:cNvSpPr>
            <a:spLocks noGrp="1"/>
          </p:cNvSpPr>
          <p:nvPr>
            <p:ph type="sldNum" sz="quarter" idx="10"/>
          </p:nvPr>
        </p:nvSpPr>
        <p:spPr/>
        <p:txBody>
          <a:bodyPr/>
          <a:lstStyle/>
          <a:p>
            <a:fld id="{49265004-93F9-9B46-8AAE-DABF13CA60B8}"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dirty="0" smtClean="0"/>
              <a:t>Supporting Internet Development – APIPv6TF</a:t>
            </a:r>
          </a:p>
        </p:txBody>
      </p:sp>
      <p:sp>
        <p:nvSpPr>
          <p:cNvPr id="27651" name="Content Placeholder 2"/>
          <p:cNvSpPr>
            <a:spLocks noGrp="1"/>
          </p:cNvSpPr>
          <p:nvPr>
            <p:ph idx="1"/>
          </p:nvPr>
        </p:nvSpPr>
        <p:spPr bwMode="auto">
          <a:xfrm>
            <a:off x="914400" y="1693240"/>
            <a:ext cx="7848600" cy="4631360"/>
          </a:xfrm>
          <a:noFill/>
          <a:ln>
            <a:miter lim="800000"/>
            <a:headEnd/>
            <a:tailEnd/>
          </a:ln>
        </p:spPr>
        <p:txBody>
          <a:bodyPr vert="horz" wrap="square" lIns="91440" tIns="45720" rIns="91440" bIns="45720" numCol="1" anchor="t" anchorCtr="0" compatLnSpc="1">
            <a:prstTxWarp prst="textNoShape">
              <a:avLst/>
            </a:prstTxWarp>
          </a:bodyPr>
          <a:lstStyle/>
          <a:p>
            <a:pPr eaLnBrk="1" hangingPunct="1">
              <a:buFontTx/>
              <a:buChar char="•"/>
            </a:pPr>
            <a:r>
              <a:rPr lang="en-US" dirty="0" smtClean="0"/>
              <a:t>APNIC serves as the Secretariat for the Asia Pacific IPv6 Task Force (APIPv6TF)</a:t>
            </a:r>
          </a:p>
          <a:p>
            <a:pPr lvl="1" eaLnBrk="1" hangingPunct="1">
              <a:buFontTx/>
              <a:buChar char="•"/>
            </a:pPr>
            <a:r>
              <a:rPr lang="en-US" dirty="0" smtClean="0"/>
              <a:t>Two-year role supporting Tony Hill (Chair)</a:t>
            </a:r>
          </a:p>
          <a:p>
            <a:pPr lvl="1" eaLnBrk="1" hangingPunct="1">
              <a:buFontTx/>
              <a:buChar char="•"/>
            </a:pPr>
            <a:r>
              <a:rPr lang="en-US" dirty="0" smtClean="0"/>
              <a:t>Bali, Indonesia, and Gold Coast gatherings</a:t>
            </a:r>
          </a:p>
          <a:p>
            <a:pPr lvl="1" eaLnBrk="1" hangingPunct="1">
              <a:buFontTx/>
              <a:buChar char="•"/>
            </a:pPr>
            <a:r>
              <a:rPr lang="en-US" dirty="0" smtClean="0"/>
              <a:t>Use of remote participation tools</a:t>
            </a:r>
          </a:p>
          <a:p>
            <a:pPr lvl="1" eaLnBrk="1" hangingPunct="1">
              <a:buFontTx/>
              <a:buChar char="•"/>
            </a:pPr>
            <a:r>
              <a:rPr lang="en-US" dirty="0" smtClean="0"/>
              <a:t>Website revamp</a:t>
            </a:r>
          </a:p>
          <a:p>
            <a:pPr lvl="1" eaLnBrk="1" hangingPunct="1">
              <a:buFontTx/>
              <a:buChar char="•"/>
            </a:pPr>
            <a:endParaRPr lang="en-US" dirty="0" smtClean="0"/>
          </a:p>
          <a:p>
            <a:pPr lvl="1" eaLnBrk="1" hangingPunct="1">
              <a:buFontTx/>
              <a:buChar char="•"/>
            </a:pPr>
            <a:endParaRPr lang="en-US" dirty="0" smtClean="0"/>
          </a:p>
        </p:txBody>
      </p:sp>
      <p:sp>
        <p:nvSpPr>
          <p:cNvPr id="4" name="Slide Number Placeholder 3"/>
          <p:cNvSpPr>
            <a:spLocks noGrp="1"/>
          </p:cNvSpPr>
          <p:nvPr>
            <p:ph type="sldNum" sz="quarter" idx="10"/>
          </p:nvPr>
        </p:nvSpPr>
        <p:spPr/>
        <p:txBody>
          <a:bodyPr/>
          <a:lstStyle/>
          <a:p>
            <a:fld id="{49265004-93F9-9B46-8AAE-DABF13CA60B8}" type="slidenum">
              <a:rPr lang="en-US" smtClean="0"/>
              <a:pPr/>
              <a:t>9</a:t>
            </a:fld>
            <a:endParaRPr lang="en-US"/>
          </a:p>
        </p:txBody>
      </p:sp>
    </p:spTree>
  </p:cSld>
  <p:clrMapOvr>
    <a:masterClrMapping/>
  </p:clrMapOvr>
</p:sld>
</file>

<file path=ppt/theme/theme1.xml><?xml version="1.0" encoding="utf-8"?>
<a:theme xmlns:a="http://schemas.openxmlformats.org/drawingml/2006/main" name="APNIC30_template">
  <a:themeElements>
    <a:clrScheme name="APNIC Standard 1">
      <a:dk1>
        <a:srgbClr val="141313"/>
      </a:dk1>
      <a:lt1>
        <a:srgbClr val="FFFFFE"/>
      </a:lt1>
      <a:dk2>
        <a:srgbClr val="184E86"/>
      </a:dk2>
      <a:lt2>
        <a:srgbClr val="FFFFFE"/>
      </a:lt2>
      <a:accent1>
        <a:srgbClr val="184E86"/>
      </a:accent1>
      <a:accent2>
        <a:srgbClr val="208C97"/>
      </a:accent2>
      <a:accent3>
        <a:srgbClr val="B56825"/>
      </a:accent3>
      <a:accent4>
        <a:srgbClr val="609B6A"/>
      </a:accent4>
      <a:accent5>
        <a:srgbClr val="4D2A59"/>
      </a:accent5>
      <a:accent6>
        <a:srgbClr val="2A8B78"/>
      </a:accent6>
      <a:hlink>
        <a:srgbClr val="184E86"/>
      </a:hlink>
      <a:folHlink>
        <a:srgbClr val="A7CBDA"/>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PPT Template_APNIC 31.pot</Template>
  <TotalTime>4935</TotalTime>
  <Words>625</Words>
  <Application>Microsoft Macintosh PowerPoint</Application>
  <PresentationFormat>On-screen Show (4:3)</PresentationFormat>
  <Paragraphs>148</Paragraphs>
  <Slides>15</Slides>
  <Notes>2</Notes>
  <HiddenSlides>0</HiddenSlides>
  <MMClips>0</MMClips>
  <ScaleCrop>false</ScaleCrop>
  <HeadingPairs>
    <vt:vector size="4" baseType="variant">
      <vt:variant>
        <vt:lpstr>Design Template</vt:lpstr>
      </vt:variant>
      <vt:variant>
        <vt:i4>1</vt:i4>
      </vt:variant>
      <vt:variant>
        <vt:lpstr>Slide Titles</vt:lpstr>
      </vt:variant>
      <vt:variant>
        <vt:i4>15</vt:i4>
      </vt:variant>
    </vt:vector>
  </HeadingPairs>
  <TitlesOfParts>
    <vt:vector size="16" baseType="lpstr">
      <vt:lpstr>APNIC30_template</vt:lpstr>
      <vt:lpstr>Communications Area Report</vt:lpstr>
      <vt:lpstr>Key Deliverables</vt:lpstr>
      <vt:lpstr>Key Deliverables</vt:lpstr>
      <vt:lpstr>Delivering Value - Education</vt:lpstr>
      <vt:lpstr>Delivering Value - Policies</vt:lpstr>
      <vt:lpstr>Delivering Value - Meetings</vt:lpstr>
      <vt:lpstr>Delivering Value - Meetings</vt:lpstr>
      <vt:lpstr>Delivering Value - Publications</vt:lpstr>
      <vt:lpstr>Supporting Internet Development – APIPv6TF</vt:lpstr>
      <vt:lpstr>Supporting Internet Development – IGF</vt:lpstr>
      <vt:lpstr>Collaborating and Communicating – IPv6</vt:lpstr>
      <vt:lpstr>Collaborating and Communicating – IPv6</vt:lpstr>
      <vt:lpstr>Collaborating and Communicating – PR Activities</vt:lpstr>
      <vt:lpstr>Collaborating and Communicating – Intergovernmental Organizations</vt:lpstr>
      <vt:lpstr>Thank You!</vt:lpstr>
    </vt:vector>
  </TitlesOfParts>
  <Company>APNIC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Bhadrika Magan</dc:creator>
  <cp:lastModifiedBy>Bhadrika Magan</cp:lastModifiedBy>
  <cp:revision>44</cp:revision>
  <dcterms:created xsi:type="dcterms:W3CDTF">2011-02-25T01:09:35Z</dcterms:created>
  <dcterms:modified xsi:type="dcterms:W3CDTF">2011-02-25T01:28:31Z</dcterms:modified>
</cp:coreProperties>
</file>