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70" r:id="rId6"/>
    <p:sldId id="260" r:id="rId7"/>
    <p:sldId id="264" r:id="rId8"/>
    <p:sldId id="261" r:id="rId9"/>
    <p:sldId id="279" r:id="rId10"/>
    <p:sldId id="280" r:id="rId11"/>
    <p:sldId id="285" r:id="rId12"/>
    <p:sldId id="273" r:id="rId13"/>
    <p:sldId id="262" r:id="rId14"/>
    <p:sldId id="263" r:id="rId15"/>
    <p:sldId id="274" r:id="rId16"/>
    <p:sldId id="281" r:id="rId17"/>
    <p:sldId id="286" r:id="rId18"/>
    <p:sldId id="282" r:id="rId19"/>
    <p:sldId id="283" r:id="rId20"/>
    <p:sldId id="277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1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B73C8-EEE3-5F49-9D3E-EE234B89FA85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AE9FB-4585-0842-9D08-9D6B3E1EE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6474D-9F4C-AB44-A52F-FA39049E19E5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44F13-12C9-E14F-B389-09354FE04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30425"/>
            <a:ext cx="7315200" cy="1470025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05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C7060-543B-7A4E-A588-4BA6E013C7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848600" cy="9906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7800"/>
            <a:ext cx="7848600" cy="4876800"/>
          </a:xfrm>
          <a:prstGeom prst="rect">
            <a:avLst/>
          </a:prstGeom>
        </p:spPr>
        <p:txBody>
          <a:bodyPr vert="eaVert"/>
          <a:lstStyle>
            <a:lvl1pPr>
              <a:buFont typeface="Arial"/>
              <a:buChar char="•"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FED5C-B20B-B34A-8640-7C2AE8E393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1962150" cy="6019800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4800"/>
            <a:ext cx="5734050" cy="6019800"/>
          </a:xfrm>
          <a:prstGeom prst="rect">
            <a:avLst/>
          </a:prstGeom>
        </p:spPr>
        <p:txBody>
          <a:bodyPr vert="eaVert"/>
          <a:lstStyle>
            <a:lvl1pPr>
              <a:buFont typeface="Arial"/>
              <a:buChar char="•"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ED467-1A7A-114C-8A6E-B44906F614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848600" cy="9906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848600" cy="4876800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31D1D-281B-5C4F-9A89-8B7E1BD0C9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4406900"/>
            <a:ext cx="7351713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2906713"/>
            <a:ext cx="7351713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2D928-5C9B-834D-B154-1B2EE04FCE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848600" cy="9906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10000" cy="4876800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2800"/>
            </a:lvl1pPr>
            <a:lvl2pPr>
              <a:buFont typeface="Arial"/>
              <a:buChar char="•"/>
              <a:defRPr sz="2400"/>
            </a:lvl2pPr>
            <a:lvl3pPr>
              <a:buFont typeface="Arial"/>
              <a:buChar char="•"/>
              <a:defRPr sz="2000"/>
            </a:lvl3pPr>
            <a:lvl4pPr>
              <a:buFont typeface="Arial"/>
              <a:buChar char="•"/>
              <a:defRPr sz="1800"/>
            </a:lvl4pPr>
            <a:lvl5pPr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886200" cy="4876800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2800"/>
            </a:lvl1pPr>
            <a:lvl2pPr>
              <a:buFont typeface="Arial"/>
              <a:buChar char="•"/>
              <a:defRPr sz="2400"/>
            </a:lvl2pPr>
            <a:lvl3pPr>
              <a:buFont typeface="Arial"/>
              <a:buChar char="•"/>
              <a:defRPr sz="2000"/>
            </a:lvl3pPr>
            <a:lvl4pPr>
              <a:buFont typeface="Arial"/>
              <a:buChar char="•"/>
              <a:defRPr sz="1800"/>
            </a:lvl4pPr>
            <a:lvl5pPr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09EFF-80CA-2A44-BEC5-13E478C2A0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38100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3810000" cy="3951288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2400"/>
            </a:lvl1pPr>
            <a:lvl2pPr>
              <a:buFont typeface="Arial"/>
              <a:buChar char="•"/>
              <a:defRPr sz="2000"/>
            </a:lvl2pPr>
            <a:lvl3pPr>
              <a:buFont typeface="Arial"/>
              <a:buChar char="•"/>
              <a:defRPr sz="1800"/>
            </a:lvl3pPr>
            <a:lvl4pPr>
              <a:buFont typeface="Arial"/>
              <a:buChar char="•"/>
              <a:defRPr sz="1600"/>
            </a:lvl4pPr>
            <a:lvl5pP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35113"/>
            <a:ext cx="38100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3810000" cy="3951288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2400"/>
            </a:lvl1pPr>
            <a:lvl2pPr>
              <a:buFont typeface="Arial"/>
              <a:buChar char="•"/>
              <a:defRPr sz="2000"/>
            </a:lvl2pPr>
            <a:lvl3pPr>
              <a:buFont typeface="Arial"/>
              <a:buChar char="•"/>
              <a:defRPr sz="1800"/>
            </a:lvl3pPr>
            <a:lvl4pPr>
              <a:buFont typeface="Arial"/>
              <a:buChar char="•"/>
              <a:defRPr sz="1600"/>
            </a:lvl4pPr>
            <a:lvl5pP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43410-DC72-2045-B20F-A8B0FFF578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848600" cy="9906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CCD19-F5ED-A141-8EEC-236D8CE40D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96541-8D1F-1E45-A212-720AD5641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2627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3200"/>
            </a:lvl1pPr>
            <a:lvl2pPr>
              <a:buFont typeface="Arial"/>
              <a:buChar char="•"/>
              <a:defRPr sz="2800"/>
            </a:lvl2pPr>
            <a:lvl3pPr>
              <a:buFont typeface="Arial"/>
              <a:buChar char="•"/>
              <a:defRPr sz="2400"/>
            </a:lvl3pPr>
            <a:lvl4pPr>
              <a:buFont typeface="Arial"/>
              <a:buChar char="•"/>
              <a:defRPr sz="2000"/>
            </a:lvl4pPr>
            <a:lvl5pPr>
              <a:buFont typeface="Arial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435100"/>
            <a:ext cx="2627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3DB6C-CDF7-7347-8B2F-223A7D6866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90391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903912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903912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1BBA5-652F-8B47-B3FD-D255BACB0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APNIC31_ppt_bar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537845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3BF6E0F-7B03-F249-BCBF-406F01991C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7848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Business Area Report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657600"/>
            <a:ext cx="69342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Richard Brown</a:t>
            </a:r>
          </a:p>
          <a:p>
            <a:pPr eaLnBrk="1" hangingPunct="1"/>
            <a:r>
              <a:rPr lang="en-US" dirty="0" smtClean="0"/>
              <a:t>Business Area Director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6C7060-543B-7A4E-A588-4BA6E013C7F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62000" y="838200"/>
            <a:ext cx="7848600" cy="480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848600" cy="609600"/>
          </a:xfrm>
        </p:spPr>
        <p:txBody>
          <a:bodyPr/>
          <a:lstStyle/>
          <a:p>
            <a:r>
              <a:rPr lang="en-US" sz="2400" dirty="0" smtClean="0"/>
              <a:t>… just in time!</a:t>
            </a:r>
          </a:p>
        </p:txBody>
      </p:sp>
      <p:pic>
        <p:nvPicPr>
          <p:cNvPr id="3" name="Picture 2" descr="Screen shot 2011-01-27 at 6.04.3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838200"/>
            <a:ext cx="7848599" cy="4800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6C7060-543B-7A4E-A588-4BA6E013C7F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5867400" y="3810000"/>
            <a:ext cx="457200" cy="457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124200" y="3124200"/>
            <a:ext cx="457200" cy="457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5638800"/>
            <a:ext cx="1856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13 Jan 2011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81000"/>
            <a:ext cx="7848600" cy="457200"/>
          </a:xfrm>
        </p:spPr>
        <p:txBody>
          <a:bodyPr/>
          <a:lstStyle/>
          <a:p>
            <a:r>
              <a:rPr lang="en-US" sz="2400" dirty="0" smtClean="0"/>
              <a:t>High and Dry!  </a:t>
            </a:r>
            <a:r>
              <a:rPr lang="en-US" sz="2400" dirty="0" err="1" smtClean="0">
                <a:sym typeface="Wingdings"/>
              </a:rPr>
              <a:t></a:t>
            </a: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90600"/>
            <a:ext cx="6045200" cy="45244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848600" cy="990600"/>
          </a:xfrm>
        </p:spPr>
        <p:txBody>
          <a:bodyPr/>
          <a:lstStyle/>
          <a:p>
            <a:r>
              <a:rPr lang="en-US" dirty="0" smtClean="0"/>
              <a:t>Corporate Support - BCP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848600" cy="5029200"/>
          </a:xfrm>
        </p:spPr>
        <p:txBody>
          <a:bodyPr/>
          <a:lstStyle/>
          <a:p>
            <a:r>
              <a:rPr lang="en-US" dirty="0" smtClean="0"/>
              <a:t>BCP in 2011:</a:t>
            </a:r>
            <a:endParaRPr lang="en-US" sz="3000" dirty="0" smtClean="0"/>
          </a:p>
          <a:p>
            <a:pPr lvl="1"/>
            <a:r>
              <a:rPr lang="en-US" sz="2600" dirty="0" smtClean="0"/>
              <a:t>Ongoing scenario testing</a:t>
            </a:r>
          </a:p>
          <a:p>
            <a:pPr lvl="1"/>
            <a:r>
              <a:rPr lang="en-US" sz="2600" dirty="0" smtClean="0"/>
              <a:t>Comprehensive review of flood response</a:t>
            </a:r>
          </a:p>
          <a:p>
            <a:pPr lvl="1"/>
            <a:r>
              <a:rPr lang="en-US" sz="2600" dirty="0" smtClean="0"/>
              <a:t>Implement improvements</a:t>
            </a:r>
          </a:p>
          <a:p>
            <a:pPr lvl="1"/>
            <a:r>
              <a:rPr lang="en-US" sz="2600" dirty="0" smtClean="0"/>
              <a:t>Increase resilience</a:t>
            </a:r>
          </a:p>
          <a:p>
            <a:pPr lvl="1"/>
            <a:r>
              <a:rPr lang="en-US" sz="2600" dirty="0" smtClean="0"/>
              <a:t>Audit of revised BCP for new premises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31D1D-281B-5C4F-9A89-8B7E1BD0C98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Support – </a:t>
            </a:r>
            <a:br>
              <a:rPr lang="en-US" dirty="0" smtClean="0"/>
            </a:br>
            <a:r>
              <a:rPr lang="en-US" dirty="0" smtClean="0"/>
              <a:t>Office Relocation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New Office for APNIC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31D1D-281B-5C4F-9A89-8B7E1BD0C98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 descr="APNIC_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362200"/>
            <a:ext cx="3886200" cy="3126232"/>
          </a:xfrm>
          <a:prstGeom prst="rect">
            <a:avLst/>
          </a:prstGeom>
        </p:spPr>
      </p:pic>
      <p:pic>
        <p:nvPicPr>
          <p:cNvPr id="7" name="Picture 6" descr="APNIC_0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600200"/>
            <a:ext cx="3200400" cy="38590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Corporate Support – </a:t>
            </a:r>
            <a:br>
              <a:rPr lang="en-US" sz="3500" dirty="0" smtClean="0"/>
            </a:br>
            <a:r>
              <a:rPr lang="en-US" sz="3500" dirty="0" smtClean="0"/>
              <a:t>Office Relocation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848600" cy="4953000"/>
          </a:xfrm>
        </p:spPr>
        <p:txBody>
          <a:bodyPr/>
          <a:lstStyle/>
          <a:p>
            <a:r>
              <a:rPr lang="en-US" dirty="0" smtClean="0"/>
              <a:t>New Office for APNIC</a:t>
            </a:r>
          </a:p>
          <a:p>
            <a:pPr lvl="1"/>
            <a:r>
              <a:rPr lang="en-US" dirty="0" smtClean="0"/>
              <a:t>Refurbishment of existing building</a:t>
            </a:r>
          </a:p>
          <a:p>
            <a:pPr lvl="2"/>
            <a:r>
              <a:rPr lang="en-US" dirty="0" smtClean="0"/>
              <a:t>On time, within budget</a:t>
            </a:r>
          </a:p>
          <a:p>
            <a:pPr lvl="2"/>
            <a:r>
              <a:rPr lang="en-US" dirty="0" smtClean="0"/>
              <a:t>Improved redundancy</a:t>
            </a:r>
          </a:p>
          <a:p>
            <a:pPr lvl="2"/>
            <a:r>
              <a:rPr lang="en-US" dirty="0" smtClean="0"/>
              <a:t>Investment in future cost savings</a:t>
            </a:r>
          </a:p>
          <a:p>
            <a:pPr lvl="1"/>
            <a:r>
              <a:rPr lang="en-US" dirty="0" smtClean="0"/>
              <a:t>Relocation</a:t>
            </a:r>
          </a:p>
          <a:p>
            <a:pPr lvl="2"/>
            <a:r>
              <a:rPr lang="en-US" dirty="0" smtClean="0"/>
              <a:t>Moved over weekend of 18/19 December 2010</a:t>
            </a:r>
          </a:p>
          <a:p>
            <a:pPr lvl="2"/>
            <a:r>
              <a:rPr lang="en-US" dirty="0" smtClean="0"/>
              <a:t>Open for business 20 December 2010</a:t>
            </a:r>
          </a:p>
          <a:p>
            <a:pPr lvl="1"/>
            <a:r>
              <a:rPr lang="en-US" dirty="0" smtClean="0"/>
              <a:t>Old premises</a:t>
            </a:r>
          </a:p>
          <a:p>
            <a:pPr lvl="2"/>
            <a:r>
              <a:rPr lang="en-US" dirty="0" smtClean="0"/>
              <a:t>60% surrendered to new tenant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31D1D-281B-5C4F-9A89-8B7E1BD0C98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Support – </a:t>
            </a:r>
            <a:br>
              <a:rPr lang="en-US" dirty="0" smtClean="0"/>
            </a:br>
            <a:r>
              <a:rPr lang="en-US" dirty="0" smtClean="0"/>
              <a:t>Operational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848600" cy="4648200"/>
          </a:xfrm>
        </p:spPr>
        <p:txBody>
          <a:bodyPr/>
          <a:lstStyle/>
          <a:p>
            <a:r>
              <a:rPr lang="en-US" dirty="0" smtClean="0"/>
              <a:t>2012 Operational </a:t>
            </a:r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Full </a:t>
            </a:r>
            <a:r>
              <a:rPr lang="en-US" dirty="0" smtClean="0"/>
              <a:t>planning </a:t>
            </a:r>
            <a:r>
              <a:rPr lang="en-US" dirty="0" smtClean="0"/>
              <a:t>process incorporating:</a:t>
            </a:r>
          </a:p>
          <a:p>
            <a:pPr lvl="2"/>
            <a:r>
              <a:rPr lang="en-US" dirty="0" smtClean="0"/>
              <a:t>Member Survey findings</a:t>
            </a:r>
          </a:p>
          <a:p>
            <a:pPr lvl="2"/>
            <a:r>
              <a:rPr lang="en-US" dirty="0" smtClean="0"/>
              <a:t>Strategic guidance from Executive </a:t>
            </a:r>
            <a:r>
              <a:rPr lang="en-US" dirty="0" smtClean="0"/>
              <a:t>Council</a:t>
            </a:r>
          </a:p>
          <a:p>
            <a:pPr lvl="2"/>
            <a:r>
              <a:rPr lang="en-US" dirty="0" smtClean="0"/>
              <a:t>Internal Organizational workshops</a:t>
            </a:r>
          </a:p>
          <a:p>
            <a:pPr lvl="2"/>
            <a:r>
              <a:rPr lang="en-US" dirty="0" smtClean="0"/>
              <a:t>Analysis of </a:t>
            </a:r>
            <a:r>
              <a:rPr lang="en-US" dirty="0" smtClean="0"/>
              <a:t>External </a:t>
            </a:r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Plan </a:t>
            </a:r>
            <a:r>
              <a:rPr lang="en-US" dirty="0" smtClean="0"/>
              <a:t>will:</a:t>
            </a:r>
            <a:endParaRPr lang="en-US" dirty="0" smtClean="0"/>
          </a:p>
          <a:p>
            <a:pPr lvl="2"/>
            <a:r>
              <a:rPr lang="en-US" dirty="0" smtClean="0"/>
              <a:t>Establish Activity Plan for 2012/13</a:t>
            </a:r>
          </a:p>
          <a:p>
            <a:pPr lvl="2"/>
            <a:r>
              <a:rPr lang="en-US" dirty="0" smtClean="0"/>
              <a:t>Align individual, team and organizational priorities</a:t>
            </a:r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31D1D-281B-5C4F-9A89-8B7E1BD0C98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ISIF Update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676400"/>
            <a:ext cx="7772400" cy="441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/>
              <a:t>Why invest in ISIF</a:t>
            </a:r>
          </a:p>
          <a:p>
            <a:pPr eaLnBrk="1" hangingPunct="1"/>
            <a:r>
              <a:rPr lang="en-US" dirty="0" smtClean="0"/>
              <a:t>ISIF at a glance</a:t>
            </a:r>
          </a:p>
          <a:p>
            <a:pPr eaLnBrk="1" hangingPunct="1"/>
            <a:r>
              <a:rPr lang="en-US" dirty="0" smtClean="0"/>
              <a:t>How to support ISIF for 2011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Invest in ISIF?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371600"/>
            <a:ext cx="7772400" cy="441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/>
              <a:t>To maintain and diversify support for ICT and Internet related research &amp; development.</a:t>
            </a:r>
          </a:p>
          <a:p>
            <a:pPr eaLnBrk="1" hangingPunct="1"/>
            <a:r>
              <a:rPr lang="en-US" dirty="0" smtClean="0"/>
              <a:t>To support regional research that can help Internet growth in our region.</a:t>
            </a:r>
          </a:p>
          <a:p>
            <a:pPr eaLnBrk="1" hangingPunct="1"/>
            <a:r>
              <a:rPr lang="en-US" dirty="0" smtClean="0"/>
              <a:t>To facilitate networking and information building throughout the Internet community.</a:t>
            </a:r>
          </a:p>
          <a:p>
            <a:pPr eaLnBrk="1" hangingPunct="1"/>
            <a:r>
              <a:rPr lang="en-US" dirty="0" smtClean="0"/>
              <a:t>http://</a:t>
            </a:r>
            <a:r>
              <a:rPr lang="en-US" dirty="0" err="1" smtClean="0"/>
              <a:t>isif.asia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ISIF at a glance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219200"/>
            <a:ext cx="7772400" cy="4495800"/>
          </a:xfrm>
          <a:prstGeom prst="rect">
            <a:avLst/>
          </a:prstGeom>
        </p:spPr>
        <p:txBody>
          <a:bodyPr/>
          <a:lstStyle/>
          <a:p>
            <a:r>
              <a:rPr lang="en-AU" sz="2800" dirty="0" smtClean="0"/>
              <a:t>ISIF small grants have been awarded to 19 projects totalling AUD 675,000 </a:t>
            </a:r>
          </a:p>
          <a:p>
            <a:pPr lvl="2"/>
            <a:r>
              <a:rPr lang="en-US" sz="2000" dirty="0" smtClean="0"/>
              <a:t>Thailand (1), India (4), Sri Lanka (5), Pakistan (1), Vietnam (2), Indonesia (1), Nepal (2), The Philippines (1), Timor </a:t>
            </a:r>
            <a:r>
              <a:rPr lang="en-US" sz="2000" dirty="0" err="1" smtClean="0"/>
              <a:t>Leste</a:t>
            </a:r>
            <a:r>
              <a:rPr lang="en-US" sz="2000" dirty="0" smtClean="0"/>
              <a:t>/Australia (1) and Bhutan (1).</a:t>
            </a:r>
          </a:p>
          <a:p>
            <a:pPr lvl="2"/>
            <a:r>
              <a:rPr lang="en-AU" sz="2000" dirty="0" smtClean="0"/>
              <a:t>Funding from: IDRC, APNIC, ISOC, </a:t>
            </a:r>
            <a:r>
              <a:rPr lang="en-AU" sz="2000" dirty="0" err="1" smtClean="0"/>
              <a:t>DotAsia</a:t>
            </a:r>
            <a:endParaRPr lang="en-AU" dirty="0" smtClean="0"/>
          </a:p>
          <a:p>
            <a:r>
              <a:rPr lang="en-AU" sz="2700" dirty="0" smtClean="0"/>
              <a:t>2010 workshop on administrative and reporting procedures. 23-25 November 2010, Brisbane</a:t>
            </a:r>
          </a:p>
          <a:p>
            <a:r>
              <a:rPr lang="en-AU" sz="2700" dirty="0" smtClean="0"/>
              <a:t>2009 final reports and outputs distributed on a Creative Commons license</a:t>
            </a:r>
          </a:p>
          <a:p>
            <a:r>
              <a:rPr lang="en-AU" sz="2700" dirty="0" smtClean="0"/>
              <a:t>2010 interim reports under review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Support ISIF for 2011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524000"/>
            <a:ext cx="40386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Your funding will support:</a:t>
            </a:r>
          </a:p>
          <a:p>
            <a:r>
              <a:rPr lang="en-US" sz="2200" dirty="0" smtClean="0"/>
              <a:t>More projects per cycle</a:t>
            </a:r>
          </a:p>
          <a:p>
            <a:r>
              <a:rPr lang="en-US" sz="2200" dirty="0" smtClean="0"/>
              <a:t>One funding cycle a year</a:t>
            </a:r>
          </a:p>
          <a:p>
            <a:r>
              <a:rPr lang="en-US" sz="2200" dirty="0" smtClean="0"/>
              <a:t>Tailored workshops for grants recipients’ needs</a:t>
            </a:r>
          </a:p>
          <a:p>
            <a:r>
              <a:rPr lang="en-US" sz="2200" dirty="0" smtClean="0"/>
              <a:t>In-depth publications</a:t>
            </a:r>
          </a:p>
          <a:p>
            <a:r>
              <a:rPr lang="en-US" sz="2200" dirty="0" smtClean="0"/>
              <a:t>Promotion and dissemination of grant recipients outcomes to encourage use and adoption</a:t>
            </a:r>
          </a:p>
        </p:txBody>
      </p:sp>
      <p:pic>
        <p:nvPicPr>
          <p:cNvPr id="13" name="Picture 12" descr="Screen shot 2011-02-23 at 12.37.1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175" y="1482712"/>
            <a:ext cx="3048381" cy="4467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848600" cy="4876800"/>
          </a:xfrm>
        </p:spPr>
        <p:txBody>
          <a:bodyPr/>
          <a:lstStyle/>
          <a:p>
            <a:r>
              <a:rPr lang="en-US" dirty="0" smtClean="0"/>
              <a:t>Delivering Value</a:t>
            </a:r>
          </a:p>
          <a:p>
            <a:pPr lvl="1"/>
            <a:r>
              <a:rPr lang="en-US" sz="2400" dirty="0" smtClean="0"/>
              <a:t>Member Fee Schedule</a:t>
            </a:r>
          </a:p>
          <a:p>
            <a:pPr lvl="1"/>
            <a:r>
              <a:rPr lang="en-US" sz="2400" dirty="0" smtClean="0"/>
              <a:t>Non-Member Fee Schedule</a:t>
            </a:r>
          </a:p>
          <a:p>
            <a:pPr lvl="1"/>
            <a:r>
              <a:rPr lang="en-US" sz="2400" dirty="0" smtClean="0"/>
              <a:t>Taxation Status</a:t>
            </a:r>
          </a:p>
          <a:p>
            <a:r>
              <a:rPr lang="en-US" dirty="0" smtClean="0"/>
              <a:t>Corporate Support</a:t>
            </a:r>
          </a:p>
          <a:p>
            <a:pPr lvl="1"/>
            <a:r>
              <a:rPr lang="en-US" sz="2400" dirty="0" smtClean="0"/>
              <a:t>Business Continuity Planning</a:t>
            </a:r>
          </a:p>
          <a:p>
            <a:pPr lvl="1"/>
            <a:r>
              <a:rPr lang="en-US" sz="2400" dirty="0" smtClean="0"/>
              <a:t>New home for APNIC</a:t>
            </a:r>
          </a:p>
          <a:p>
            <a:pPr lvl="1"/>
            <a:r>
              <a:rPr lang="en-US" sz="2400" dirty="0" smtClean="0"/>
              <a:t>Operational Plan and Budget</a:t>
            </a:r>
          </a:p>
          <a:p>
            <a:r>
              <a:rPr lang="en-US" dirty="0" smtClean="0"/>
              <a:t>ISIF update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31D1D-281B-5C4F-9A89-8B7E1BD0C98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Thank You!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6C7060-543B-7A4E-A588-4BA6E013C7F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Delivering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848600" cy="4876800"/>
          </a:xfrm>
        </p:spPr>
        <p:txBody>
          <a:bodyPr/>
          <a:lstStyle/>
          <a:p>
            <a:r>
              <a:rPr lang="en-US" dirty="0" smtClean="0"/>
              <a:t>Member Fee Schedule </a:t>
            </a:r>
          </a:p>
          <a:p>
            <a:pPr lvl="1"/>
            <a:r>
              <a:rPr lang="en-US" dirty="0" smtClean="0"/>
              <a:t>Implemented Jan 2010</a:t>
            </a:r>
          </a:p>
          <a:p>
            <a:r>
              <a:rPr lang="en-US" dirty="0" smtClean="0"/>
              <a:t>New Non-Member Fee Schedule</a:t>
            </a:r>
          </a:p>
          <a:p>
            <a:pPr lvl="1"/>
            <a:r>
              <a:rPr lang="en-US" dirty="0" smtClean="0"/>
              <a:t>Effective Jan 2011</a:t>
            </a:r>
          </a:p>
          <a:p>
            <a:r>
              <a:rPr lang="en-US" dirty="0" smtClean="0"/>
              <a:t>Taxation Status </a:t>
            </a:r>
          </a:p>
          <a:p>
            <a:pPr lvl="1"/>
            <a:r>
              <a:rPr lang="en-US" dirty="0" smtClean="0"/>
              <a:t>APNIC objection to ATO ruling upheld</a:t>
            </a:r>
          </a:p>
          <a:p>
            <a:pPr lvl="1"/>
            <a:r>
              <a:rPr lang="en-US" dirty="0" smtClean="0"/>
              <a:t>“Mutuality status” confirmed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31D1D-281B-5C4F-9A89-8B7E1BD0C98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Continuity Planning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9800"/>
            <a:ext cx="4038600" cy="3028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09800"/>
            <a:ext cx="4142154" cy="3048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31D1D-281B-5C4F-9A89-8B7E1BD0C98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Support - BCP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848600" cy="5105400"/>
          </a:xfrm>
        </p:spPr>
        <p:txBody>
          <a:bodyPr/>
          <a:lstStyle/>
          <a:p>
            <a:r>
              <a:rPr lang="en-US" dirty="0" smtClean="0"/>
              <a:t>BCP Incident:</a:t>
            </a:r>
          </a:p>
          <a:p>
            <a:pPr lvl="1"/>
            <a:r>
              <a:rPr lang="en-US" dirty="0" smtClean="0"/>
              <a:t>Monday Jan 10 </a:t>
            </a:r>
          </a:p>
          <a:p>
            <a:pPr lvl="2"/>
            <a:r>
              <a:rPr lang="en-US" sz="2500" dirty="0" smtClean="0"/>
              <a:t>Continued heavy rain in dam and river catchments, flash flooding reported</a:t>
            </a:r>
          </a:p>
          <a:p>
            <a:pPr lvl="2"/>
            <a:r>
              <a:rPr lang="en-US" sz="2500" dirty="0" smtClean="0"/>
              <a:t>Large-scale flooding event unfolds across </a:t>
            </a:r>
            <a:r>
              <a:rPr lang="en-US" sz="2500" dirty="0" err="1" smtClean="0"/>
              <a:t>Qld</a:t>
            </a:r>
            <a:endParaRPr lang="en-US" sz="2500" dirty="0" smtClean="0"/>
          </a:p>
          <a:p>
            <a:pPr lvl="2"/>
            <a:r>
              <a:rPr lang="en-US" sz="2500" dirty="0" smtClean="0"/>
              <a:t>APNIC still relocating services from Park Rd premises</a:t>
            </a:r>
          </a:p>
          <a:p>
            <a:pPr lvl="2"/>
            <a:r>
              <a:rPr lang="en-US" sz="2500" dirty="0" smtClean="0"/>
              <a:t>Authorities begin warnings of potential for flooding in Brisbane</a:t>
            </a:r>
          </a:p>
          <a:p>
            <a:pPr lvl="3">
              <a:buNone/>
            </a:pPr>
            <a:endParaRPr lang="en-US" dirty="0" smtClean="0"/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31D1D-281B-5C4F-9A89-8B7E1BD0C98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Support - BCP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848600" cy="5105400"/>
          </a:xfrm>
        </p:spPr>
        <p:txBody>
          <a:bodyPr/>
          <a:lstStyle/>
          <a:p>
            <a:r>
              <a:rPr lang="en-US" dirty="0" smtClean="0"/>
              <a:t>APNIC response 11 January 2011:</a:t>
            </a:r>
          </a:p>
          <a:p>
            <a:pPr lvl="1"/>
            <a:r>
              <a:rPr lang="en-US" dirty="0" smtClean="0"/>
              <a:t>Engage BCP team </a:t>
            </a:r>
          </a:p>
          <a:p>
            <a:pPr lvl="1"/>
            <a:r>
              <a:rPr lang="en-US" dirty="0" smtClean="0"/>
              <a:t>Enact rehearsed BCP procedures</a:t>
            </a:r>
          </a:p>
          <a:p>
            <a:pPr lvl="1"/>
            <a:r>
              <a:rPr lang="en-US" dirty="0" smtClean="0"/>
              <a:t>Priority list:</a:t>
            </a:r>
          </a:p>
          <a:p>
            <a:pPr lvl="2"/>
            <a:r>
              <a:rPr lang="en-US" dirty="0" smtClean="0"/>
              <a:t>Ensure Staff safety</a:t>
            </a:r>
          </a:p>
          <a:p>
            <a:pPr lvl="2"/>
            <a:r>
              <a:rPr lang="en-US" dirty="0" smtClean="0"/>
              <a:t>Monitoring of Infrastructure and facilities </a:t>
            </a:r>
          </a:p>
          <a:p>
            <a:pPr lvl="2"/>
            <a:r>
              <a:rPr lang="en-US" dirty="0" smtClean="0"/>
              <a:t>Maintenance of services</a:t>
            </a:r>
          </a:p>
          <a:p>
            <a:pPr lvl="2"/>
            <a:r>
              <a:rPr lang="en-US" dirty="0" smtClean="0"/>
              <a:t>Communication to Members and Stakeholders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31D1D-281B-5C4F-9A89-8B7E1BD0C98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848600" cy="990600"/>
          </a:xfrm>
        </p:spPr>
        <p:txBody>
          <a:bodyPr/>
          <a:lstStyle/>
          <a:p>
            <a:r>
              <a:rPr lang="en-US" dirty="0" smtClean="0"/>
              <a:t>Corporate Support - BCP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848600" cy="5257800"/>
          </a:xfrm>
        </p:spPr>
        <p:txBody>
          <a:bodyPr/>
          <a:lstStyle/>
          <a:p>
            <a:r>
              <a:rPr lang="en-US" dirty="0" smtClean="0"/>
              <a:t>BCP Status 11-12 January 2011:</a:t>
            </a:r>
            <a:endParaRPr lang="en-US" sz="2400" dirty="0" smtClean="0"/>
          </a:p>
          <a:p>
            <a:pPr lvl="1"/>
            <a:r>
              <a:rPr lang="en-US" sz="2500" dirty="0" smtClean="0"/>
              <a:t>In BCP “Monitoring mode”</a:t>
            </a:r>
          </a:p>
          <a:p>
            <a:pPr lvl="1"/>
            <a:r>
              <a:rPr lang="en-US" sz="2500" dirty="0" smtClean="0"/>
              <a:t>All staff accounted for </a:t>
            </a:r>
          </a:p>
          <a:p>
            <a:pPr lvl="1"/>
            <a:r>
              <a:rPr lang="en-US" sz="2500" dirty="0" smtClean="0"/>
              <a:t>Staff working remotely</a:t>
            </a:r>
          </a:p>
          <a:p>
            <a:pPr lvl="1"/>
            <a:r>
              <a:rPr lang="en-US" sz="2500" dirty="0" smtClean="0"/>
              <a:t>Facilities secure and unaffected by flood</a:t>
            </a:r>
          </a:p>
          <a:p>
            <a:pPr lvl="1"/>
            <a:r>
              <a:rPr lang="en-US" sz="2500" dirty="0" smtClean="0"/>
              <a:t>Power supply biggest risk </a:t>
            </a:r>
          </a:p>
          <a:p>
            <a:pPr lvl="1"/>
            <a:r>
              <a:rPr lang="en-US" sz="2500" dirty="0" smtClean="0"/>
              <a:t>Co-locations unaffected</a:t>
            </a:r>
          </a:p>
          <a:p>
            <a:pPr lvl="1"/>
            <a:r>
              <a:rPr lang="en-US" sz="2500" dirty="0" smtClean="0"/>
              <a:t>Services to community largely unaffected</a:t>
            </a:r>
          </a:p>
          <a:p>
            <a:pPr lvl="1"/>
            <a:r>
              <a:rPr lang="en-US" sz="2500" dirty="0" smtClean="0"/>
              <a:t>Team prepared for potential disaster situation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31D1D-281B-5C4F-9A89-8B7E1BD0C98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848600" cy="990600"/>
          </a:xfrm>
        </p:spPr>
        <p:txBody>
          <a:bodyPr/>
          <a:lstStyle/>
          <a:p>
            <a:r>
              <a:rPr lang="en-US" dirty="0" smtClean="0"/>
              <a:t>Corporate Support - BCP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848600" cy="5257800"/>
          </a:xfrm>
        </p:spPr>
        <p:txBody>
          <a:bodyPr/>
          <a:lstStyle/>
          <a:p>
            <a:r>
              <a:rPr lang="en-US" dirty="0" smtClean="0"/>
              <a:t>BCP Status 13-14 January 2011:</a:t>
            </a:r>
            <a:endParaRPr lang="en-US" sz="3000" dirty="0" smtClean="0"/>
          </a:p>
          <a:p>
            <a:pPr lvl="1"/>
            <a:r>
              <a:rPr lang="en-US" dirty="0" smtClean="0"/>
              <a:t>Office and co-location facilities monitored for loss of power supply</a:t>
            </a:r>
          </a:p>
          <a:p>
            <a:pPr lvl="2"/>
            <a:r>
              <a:rPr lang="en-US" dirty="0" smtClean="0"/>
              <a:t>Power and PSTN services lost for &lt; 24 hours</a:t>
            </a:r>
          </a:p>
          <a:p>
            <a:pPr lvl="1"/>
            <a:r>
              <a:rPr lang="en-US" dirty="0" smtClean="0"/>
              <a:t>New office and co-locations unaffected</a:t>
            </a:r>
          </a:p>
          <a:p>
            <a:pPr lvl="1"/>
            <a:r>
              <a:rPr lang="en-US" dirty="0" smtClean="0"/>
              <a:t>Widespread flooding in Brisbane and surrounds</a:t>
            </a:r>
          </a:p>
          <a:p>
            <a:pPr lvl="1"/>
            <a:r>
              <a:rPr lang="en-US" dirty="0" smtClean="0"/>
              <a:t>Significant damage to public/private infrastructure</a:t>
            </a:r>
          </a:p>
          <a:p>
            <a:pPr lvl="1"/>
            <a:r>
              <a:rPr lang="en-US" dirty="0" smtClean="0"/>
              <a:t>Staff route to physical office affected</a:t>
            </a: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31D1D-281B-5C4F-9A89-8B7E1BD0C98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762000" y="838200"/>
            <a:ext cx="7848600" cy="480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848600" cy="609600"/>
          </a:xfrm>
        </p:spPr>
        <p:txBody>
          <a:bodyPr/>
          <a:lstStyle/>
          <a:p>
            <a:r>
              <a:rPr lang="en-US" sz="2400" dirty="0" smtClean="0"/>
              <a:t>APNIC moves…</a:t>
            </a:r>
          </a:p>
        </p:txBody>
      </p:sp>
      <p:pic>
        <p:nvPicPr>
          <p:cNvPr id="8" name="Picture 7" descr="Screen shot 2011-01-27 at 6.04.48 PM.png"/>
          <p:cNvPicPr>
            <a:picLocks noChangeAspect="1"/>
          </p:cNvPicPr>
          <p:nvPr/>
        </p:nvPicPr>
        <p:blipFill>
          <a:blip r:embed="rId2"/>
          <a:srcRect b="5117"/>
          <a:stretch>
            <a:fillRect/>
          </a:stretch>
        </p:blipFill>
        <p:spPr>
          <a:xfrm>
            <a:off x="762000" y="838200"/>
            <a:ext cx="7848600" cy="4800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6C7060-543B-7A4E-A588-4BA6E013C7F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781800" y="5638800"/>
            <a:ext cx="1878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12 Jan 2010</a:t>
            </a:r>
            <a:endParaRPr lang="en-US" dirty="0"/>
          </a:p>
        </p:txBody>
      </p:sp>
      <p:grpSp>
        <p:nvGrpSpPr>
          <p:cNvPr id="2" name="Group 20"/>
          <p:cNvGrpSpPr/>
          <p:nvPr/>
        </p:nvGrpSpPr>
        <p:grpSpPr>
          <a:xfrm>
            <a:off x="3124200" y="3124200"/>
            <a:ext cx="3200400" cy="1143000"/>
            <a:chOff x="3124200" y="3124200"/>
            <a:chExt cx="3200400" cy="1143000"/>
          </a:xfrm>
        </p:grpSpPr>
        <p:sp>
          <p:nvSpPr>
            <p:cNvPr id="6" name="Oval 5"/>
            <p:cNvSpPr/>
            <p:nvPr/>
          </p:nvSpPr>
          <p:spPr bwMode="auto">
            <a:xfrm>
              <a:off x="5867400" y="3810000"/>
              <a:ext cx="457200" cy="4572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3124200" y="3124200"/>
              <a:ext cx="457200" cy="4572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3657600" y="3505200"/>
              <a:ext cx="2133600" cy="3810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Template_APNIC 31(3)">
  <a:themeElements>
    <a:clrScheme name="APNIC Standard 1">
      <a:dk1>
        <a:srgbClr val="141313"/>
      </a:dk1>
      <a:lt1>
        <a:srgbClr val="FFFFFE"/>
      </a:lt1>
      <a:dk2>
        <a:srgbClr val="184E86"/>
      </a:dk2>
      <a:lt2>
        <a:srgbClr val="FFFFFE"/>
      </a:lt2>
      <a:accent1>
        <a:srgbClr val="184E86"/>
      </a:accent1>
      <a:accent2>
        <a:srgbClr val="208C97"/>
      </a:accent2>
      <a:accent3>
        <a:srgbClr val="B56825"/>
      </a:accent3>
      <a:accent4>
        <a:srgbClr val="609B6A"/>
      </a:accent4>
      <a:accent5>
        <a:srgbClr val="4D2A59"/>
      </a:accent5>
      <a:accent6>
        <a:srgbClr val="2A8B78"/>
      </a:accent6>
      <a:hlink>
        <a:srgbClr val="184E86"/>
      </a:hlink>
      <a:folHlink>
        <a:srgbClr val="A7CBDA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Template_APNIC 31(3).pot</Template>
  <TotalTime>1362</TotalTime>
  <Words>653</Words>
  <Application>Microsoft Macintosh PowerPoint</Application>
  <PresentationFormat>On-screen Show (4:3)</PresentationFormat>
  <Paragraphs>131</Paragraphs>
  <Slides>20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PPT Template_APNIC 31(3)</vt:lpstr>
      <vt:lpstr>Business Area Report</vt:lpstr>
      <vt:lpstr>Key Deliverables</vt:lpstr>
      <vt:lpstr>Delivering Value</vt:lpstr>
      <vt:lpstr>Corporate Support</vt:lpstr>
      <vt:lpstr>Corporate Support - BCP</vt:lpstr>
      <vt:lpstr>Corporate Support - BCP</vt:lpstr>
      <vt:lpstr>Corporate Support - BCP</vt:lpstr>
      <vt:lpstr>Corporate Support - BCP</vt:lpstr>
      <vt:lpstr>APNIC moves…</vt:lpstr>
      <vt:lpstr>… just in time!</vt:lpstr>
      <vt:lpstr>High and Dry!  </vt:lpstr>
      <vt:lpstr>Corporate Support - BCP</vt:lpstr>
      <vt:lpstr>Corporate Support –  Office Relocation</vt:lpstr>
      <vt:lpstr>Corporate Support –  Office Relocation</vt:lpstr>
      <vt:lpstr>Corporate Support –  Operational Plan</vt:lpstr>
      <vt:lpstr>ISIF Update</vt:lpstr>
      <vt:lpstr>Why Invest in ISIF?</vt:lpstr>
      <vt:lpstr>ISIF at a glance</vt:lpstr>
      <vt:lpstr>How to Support ISIF for 2011</vt:lpstr>
      <vt:lpstr>Thank You!</vt:lpstr>
    </vt:vector>
  </TitlesOfParts>
  <Company>APNIC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Bhadrika Magan</dc:creator>
  <cp:lastModifiedBy>Richard Brown</cp:lastModifiedBy>
  <cp:revision>27</cp:revision>
  <dcterms:created xsi:type="dcterms:W3CDTF">2011-02-24T07:43:49Z</dcterms:created>
  <dcterms:modified xsi:type="dcterms:W3CDTF">2011-02-24T14:42:50Z</dcterms:modified>
</cp:coreProperties>
</file>