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8" r:id="rId1"/>
  </p:sldMasterIdLst>
  <p:notesMasterIdLst>
    <p:notesMasterId r:id="rId30"/>
  </p:notesMasterIdLst>
  <p:handoutMasterIdLst>
    <p:handoutMasterId r:id="rId31"/>
  </p:handoutMasterIdLst>
  <p:sldIdLst>
    <p:sldId id="498" r:id="rId2"/>
    <p:sldId id="533" r:id="rId3"/>
    <p:sldId id="535" r:id="rId4"/>
    <p:sldId id="534" r:id="rId5"/>
    <p:sldId id="499" r:id="rId6"/>
    <p:sldId id="536" r:id="rId7"/>
    <p:sldId id="503" r:id="rId8"/>
    <p:sldId id="542" r:id="rId9"/>
    <p:sldId id="518" r:id="rId10"/>
    <p:sldId id="538" r:id="rId11"/>
    <p:sldId id="539" r:id="rId12"/>
    <p:sldId id="540" r:id="rId13"/>
    <p:sldId id="541" r:id="rId14"/>
    <p:sldId id="543" r:id="rId15"/>
    <p:sldId id="513" r:id="rId16"/>
    <p:sldId id="514" r:id="rId17"/>
    <p:sldId id="515" r:id="rId18"/>
    <p:sldId id="519" r:id="rId19"/>
    <p:sldId id="520" r:id="rId20"/>
    <p:sldId id="521" r:id="rId21"/>
    <p:sldId id="522" r:id="rId22"/>
    <p:sldId id="526" r:id="rId23"/>
    <p:sldId id="528" r:id="rId24"/>
    <p:sldId id="544" r:id="rId25"/>
    <p:sldId id="530" r:id="rId26"/>
    <p:sldId id="532" r:id="rId27"/>
    <p:sldId id="550" r:id="rId28"/>
    <p:sldId id="548" r:id="rId2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buClr>
        <a:schemeClr val="tx2"/>
      </a:buClr>
      <a:buChar char="•"/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buClr>
        <a:schemeClr val="tx2"/>
      </a:buClr>
      <a:buChar char="•"/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buClr>
        <a:schemeClr val="tx2"/>
      </a:buClr>
      <a:buChar char="•"/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buClr>
        <a:schemeClr val="tx2"/>
      </a:buClr>
      <a:buChar char="•"/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buClr>
        <a:schemeClr val="tx2"/>
      </a:buClr>
      <a:buChar char="•"/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4"/>
    <a:srgbClr val="678DC5"/>
    <a:srgbClr val="3E67A4"/>
    <a:srgbClr val="3E8DC5"/>
    <a:srgbClr val="FFFFCC"/>
    <a:srgbClr val="FF0000"/>
    <a:srgbClr val="FF3300"/>
    <a:srgbClr val="99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72810" autoAdjust="0"/>
  </p:normalViewPr>
  <p:slideViewPr>
    <p:cSldViewPr>
      <p:cViewPr>
        <p:scale>
          <a:sx n="80" d="100"/>
          <a:sy n="80" d="100"/>
        </p:scale>
        <p:origin x="-143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Probability of occurrence/applicability</c:v>
                </c:pt>
              </c:strCache>
            </c:strRef>
          </c:tx>
          <c:explosion val="25"/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cat>
            <c:strRef>
              <c:f>Sheet1!$A$2:$A$4</c:f>
              <c:strCache>
                <c:ptCount val="3"/>
                <c:pt idx="0">
                  <c:v>PE-CE Link Failure - BGP PIC required</c:v>
                </c:pt>
                <c:pt idx="1">
                  <c:v>PE node failure - strict homing rule does not apply - BGP PIC is required</c:v>
                </c:pt>
                <c:pt idx="2">
                  <c:v>PE node failures - strict homing rule applies - Service Mirroring or BGP PIC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0.82000000000000062</c:v>
                </c:pt>
                <c:pt idx="1">
                  <c:v>0.15000000000000016</c:v>
                </c:pt>
                <c:pt idx="2">
                  <c:v>3.0000000000000037E-2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543927310965578"/>
          <c:y val="0.11591110155599164"/>
          <c:w val="0.32496456535496376"/>
          <c:h val="0.83598656311305786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6249988" y="8609013"/>
            <a:ext cx="4492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57150" y="8785225"/>
            <a:ext cx="26193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667" tIns="50185" rIns="95667" bIns="50185">
            <a:spAutoFit/>
          </a:bodyPr>
          <a:lstStyle/>
          <a:p>
            <a:pPr defTabSz="611188">
              <a:spcBef>
                <a:spcPct val="0"/>
              </a:spcBef>
              <a:buClrTx/>
              <a:buFontTx/>
              <a:buNone/>
              <a:tabLst>
                <a:tab pos="2387600" algn="l"/>
                <a:tab pos="4830763" algn="l"/>
              </a:tabLst>
              <a:defRPr/>
            </a:pPr>
            <a:r>
              <a:rPr lang="en-US" sz="800"/>
              <a:t>© 2006, Cisco Systems, Inc. All rights reserved.</a:t>
            </a:r>
          </a:p>
          <a:p>
            <a:pPr defTabSz="611188">
              <a:spcBef>
                <a:spcPct val="0"/>
              </a:spcBef>
              <a:buClrTx/>
              <a:buFontTx/>
              <a:buNone/>
              <a:tabLst>
                <a:tab pos="2387600" algn="l"/>
                <a:tab pos="4830763" algn="l"/>
              </a:tabLst>
              <a:defRPr/>
            </a:pPr>
            <a:r>
              <a:rPr lang="en-US" sz="800"/>
              <a:t>Presentation_ID.scr</a:t>
            </a:r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152400" y="8799513"/>
            <a:ext cx="6653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819" tIns="0" rIns="18819" bIns="0" anchor="b"/>
          <a:lstStyle/>
          <a:p>
            <a:pPr algn="r" defTabSz="903288">
              <a:spcBef>
                <a:spcPct val="0"/>
              </a:spcBef>
              <a:buClrTx/>
              <a:buFontTx/>
              <a:buNone/>
              <a:defRPr/>
            </a:pPr>
            <a:fld id="{3AB8EF9A-A4F7-442A-8508-4022ED4E1DA1}" type="slidenum">
              <a:rPr lang="en-US" sz="800"/>
              <a:pPr algn="r" defTabSz="903288">
                <a:spcBef>
                  <a:spcPct val="0"/>
                </a:spcBef>
                <a:buClrTx/>
                <a:buFontTx/>
                <a:buNone/>
                <a:defRPr/>
              </a:pPr>
              <a:t>‹#›</a:t>
            </a:fld>
            <a:endParaRPr lang="en-US" sz="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4" name="Rectangle 8"/>
          <p:cNvSpPr>
            <a:spLocks noChangeArrowheads="1"/>
          </p:cNvSpPr>
          <p:nvPr/>
        </p:nvSpPr>
        <p:spPr bwMode="auto">
          <a:xfrm>
            <a:off x="6249988" y="8609013"/>
            <a:ext cx="4492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57150" y="8785225"/>
            <a:ext cx="26193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667" tIns="50185" rIns="95667" bIns="50185">
            <a:spAutoFit/>
          </a:bodyPr>
          <a:lstStyle/>
          <a:p>
            <a:pPr defTabSz="611188">
              <a:spcBef>
                <a:spcPct val="0"/>
              </a:spcBef>
              <a:buClrTx/>
              <a:buFontTx/>
              <a:buNone/>
              <a:tabLst>
                <a:tab pos="2387600" algn="l"/>
                <a:tab pos="4830763" algn="l"/>
              </a:tabLst>
              <a:defRPr/>
            </a:pPr>
            <a:r>
              <a:rPr lang="en-US" sz="800"/>
              <a:t>© 2006, Cisco Systems, Inc. All rights reserved.</a:t>
            </a:r>
          </a:p>
          <a:p>
            <a:pPr defTabSz="611188">
              <a:spcBef>
                <a:spcPct val="0"/>
              </a:spcBef>
              <a:buClrTx/>
              <a:buFontTx/>
              <a:buNone/>
              <a:tabLst>
                <a:tab pos="2387600" algn="l"/>
                <a:tab pos="4830763" algn="l"/>
              </a:tabLst>
              <a:defRPr/>
            </a:pPr>
            <a:r>
              <a:rPr lang="en-US" sz="800"/>
              <a:t>Presentation_ID.scr</a:t>
            </a:r>
          </a:p>
        </p:txBody>
      </p:sp>
      <p:sp>
        <p:nvSpPr>
          <p:cNvPr id="183306" name="Line 10"/>
          <p:cNvSpPr>
            <a:spLocks noChangeShapeType="1"/>
          </p:cNvSpPr>
          <p:nvPr/>
        </p:nvSpPr>
        <p:spPr bwMode="auto">
          <a:xfrm>
            <a:off x="152400" y="8799513"/>
            <a:ext cx="6653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3307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819" tIns="0" rIns="18819" bIns="0" numCol="1" anchor="b" anchorCtr="0" compatLnSpc="1">
            <a:prstTxWarp prst="textNoShape">
              <a:avLst/>
            </a:prstTxWarp>
          </a:bodyPr>
          <a:lstStyle>
            <a:lvl1pPr algn="r" defTabSz="903288">
              <a:spcBef>
                <a:spcPct val="0"/>
              </a:spcBef>
              <a:buClrTx/>
              <a:buFontTx/>
              <a:buNone/>
              <a:defRPr sz="800"/>
            </a:lvl1pPr>
          </a:lstStyle>
          <a:p>
            <a:pPr>
              <a:defRPr/>
            </a:pPr>
            <a:fld id="{B424CDA2-1B78-446C-AC70-C54DD8AF9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0358" name="Rectangle 1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25" y="244475"/>
            <a:ext cx="5321300" cy="3990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83309" name="Rectangle 1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68350" y="4378325"/>
            <a:ext cx="5468938" cy="425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7" tIns="50185" rIns="95667" bIns="501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112713" indent="-112713" algn="l" defTabSz="1020763" rtl="0" eaLnBrk="0" fontAlgn="base" hangingPunct="0">
      <a:lnSpc>
        <a:spcPct val="90000"/>
      </a:lnSpc>
      <a:spcBef>
        <a:spcPct val="5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82600" indent="-120650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667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493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9319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4267BB-D5E7-4875-B3E8-C6C6C1654D6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4378325"/>
            <a:ext cx="6121400" cy="4252913"/>
          </a:xfrm>
          <a:noFill/>
          <a:ln/>
        </p:spPr>
        <p:txBody>
          <a:bodyPr/>
          <a:lstStyle/>
          <a:p>
            <a:r>
              <a:rPr lang="en-GB" smtClean="0"/>
              <a:t>Good morning. The </a:t>
            </a:r>
            <a:r>
              <a:rPr lang="en-GB" b="1" smtClean="0"/>
              <a:t>topic</a:t>
            </a:r>
            <a:r>
              <a:rPr lang="en-GB" smtClean="0"/>
              <a:t> of my talk is MPLS</a:t>
            </a:r>
            <a:r>
              <a:rPr lang="en-GB" baseline="0" smtClean="0"/>
              <a:t> and Simplicity. What do I </a:t>
            </a:r>
            <a:r>
              <a:rPr lang="en-GB" b="1" baseline="0" smtClean="0"/>
              <a:t>mean</a:t>
            </a:r>
            <a:r>
              <a:rPr lang="en-GB" baseline="0" smtClean="0"/>
              <a:t> by this?</a:t>
            </a:r>
          </a:p>
          <a:p>
            <a:r>
              <a:rPr lang="en-GB" baseline="0" smtClean="0"/>
              <a:t>I think it is clear that MPLS has been been very successful in the </a:t>
            </a:r>
            <a:r>
              <a:rPr lang="en-GB" b="1" baseline="0" smtClean="0"/>
              <a:t>last</a:t>
            </a:r>
            <a:r>
              <a:rPr lang="en-GB" baseline="0" smtClean="0"/>
              <a:t> 10 years. I think it is clear that it will be successful in the </a:t>
            </a:r>
            <a:r>
              <a:rPr lang="en-GB" b="1" baseline="0" smtClean="0"/>
              <a:t>next</a:t>
            </a:r>
            <a:r>
              <a:rPr lang="en-GB" baseline="0" smtClean="0"/>
              <a:t> 10 years. It will expand towards access/aggregation and transport networks.</a:t>
            </a:r>
          </a:p>
          <a:p>
            <a:r>
              <a:rPr lang="en-GB" baseline="0" smtClean="0"/>
              <a:t>I think that a </a:t>
            </a:r>
            <a:r>
              <a:rPr lang="en-GB" b="1" baseline="0" smtClean="0"/>
              <a:t>key reason </a:t>
            </a:r>
            <a:r>
              <a:rPr lang="en-GB" baseline="0" smtClean="0"/>
              <a:t>for the past success is the IP/MPLS control plane: ISIS/OSPF/BGP/LDP/RSVP and the tight integration between IP and MPLS. I think that IP/MPLS Control Plane </a:t>
            </a:r>
            <a:r>
              <a:rPr lang="en-GB" b="1" baseline="0" smtClean="0"/>
              <a:t>will be a key reason </a:t>
            </a:r>
            <a:r>
              <a:rPr lang="en-GB" baseline="0" smtClean="0"/>
              <a:t>for the success of MPLS in the next 10 years. I would like to </a:t>
            </a:r>
            <a:r>
              <a:rPr lang="en-GB" b="1" baseline="0" smtClean="0"/>
              <a:t>highlight</a:t>
            </a:r>
            <a:r>
              <a:rPr lang="en-GB" baseline="0" smtClean="0"/>
              <a:t> this in my keynote.</a:t>
            </a:r>
          </a:p>
          <a:p>
            <a:r>
              <a:rPr lang="en-GB" baseline="0" smtClean="0"/>
              <a:t>IP/MPLS Control Plane </a:t>
            </a:r>
            <a:r>
              <a:rPr lang="en-GB" b="1" baseline="0" smtClean="0"/>
              <a:t>provide powerful attributes </a:t>
            </a:r>
            <a:r>
              <a:rPr lang="en-GB" baseline="0" smtClean="0"/>
              <a:t>that will </a:t>
            </a:r>
            <a:r>
              <a:rPr lang="en-GB" b="1" baseline="0" smtClean="0"/>
              <a:t>support</a:t>
            </a:r>
            <a:r>
              <a:rPr lang="en-GB" baseline="0" smtClean="0"/>
              <a:t> the </a:t>
            </a:r>
            <a:r>
              <a:rPr lang="en-GB" b="1" baseline="0" smtClean="0"/>
              <a:t>expansion</a:t>
            </a:r>
            <a:r>
              <a:rPr lang="en-GB" baseline="0" smtClean="0"/>
              <a:t> of the MPLS technology deployment. This is what I would like </a:t>
            </a:r>
            <a:r>
              <a:rPr lang="en-GB" b="1" baseline="0" smtClean="0"/>
              <a:t>to explain through this keynote</a:t>
            </a:r>
            <a:r>
              <a:rPr lang="en-GB" baseline="0" smtClean="0"/>
              <a:t>.</a:t>
            </a:r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4267BB-D5E7-4875-B3E8-C6C6C1654D66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4378325"/>
            <a:ext cx="6121400" cy="4252913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Requirement influences complexity</a:t>
            </a:r>
          </a:p>
          <a:p>
            <a:pPr lvl="1"/>
            <a:r>
              <a:rPr lang="en-US" smtClean="0"/>
              <a:t>“We target &lt;50msec” vs “We must have &lt;50msec”</a:t>
            </a:r>
          </a:p>
          <a:p>
            <a:pPr lvl="1"/>
            <a:r>
              <a:rPr lang="en-US" smtClean="0"/>
              <a:t>“We must have 50msec resilience” and “we must have disjoint paths from A to B”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4CDA2-1B78-446C-AC70-C54DD8AF92B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smtClean="0"/>
              <a:t>Upon being provisioned with a PW to a.b.c.d, D1 sends an LDP DoD Request to its default gateways</a:t>
            </a:r>
          </a:p>
          <a:p>
            <a:r>
              <a:rPr lang="en-US" sz="1200" smtClean="0"/>
              <a:t>PE11 &amp; PE12 are part of the dynamic ip/mpls control plane and hence have a route/lsp to a.b.c.d</a:t>
            </a:r>
          </a:p>
          <a:p>
            <a:r>
              <a:rPr lang="en-US" sz="1200" smtClean="0"/>
              <a:t>PE11 &amp; PE12 provide an LDP DoD label binding to D1</a:t>
            </a:r>
          </a:p>
          <a:p>
            <a:r>
              <a:rPr lang="en-US" sz="1200" smtClean="0"/>
              <a:t>D1 has an end-to-end LSP to a.b.c.d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4CDA2-1B78-446C-AC70-C54DD8AF92B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smtClean="0"/>
              <a:t>Upon being provisioned with a PW to a.b.c.d, D1 sends an LDP DoD Request to its default gateways</a:t>
            </a:r>
          </a:p>
          <a:p>
            <a:r>
              <a:rPr lang="en-US" sz="1200" smtClean="0"/>
              <a:t>PE11 &amp; PE12 are part of the dynamic ip/mpls control plane and hence have a route/lsp to a.b.c.d</a:t>
            </a:r>
          </a:p>
          <a:p>
            <a:r>
              <a:rPr lang="en-US" sz="1200" smtClean="0"/>
              <a:t>PE11 &amp; PE12 provide an LDP DoD label binding to D1</a:t>
            </a:r>
          </a:p>
          <a:p>
            <a:r>
              <a:rPr lang="en-US" sz="1200" smtClean="0"/>
              <a:t>D1 has an end-to-end LSP to a.b.c.d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4CDA2-1B78-446C-AC70-C54DD8AF92B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smtClean="0"/>
              <a:t>Upon being provisioned with a PW to a.b.c.d, D1 sends an LDP DoD Request to its default gateways</a:t>
            </a:r>
          </a:p>
          <a:p>
            <a:r>
              <a:rPr lang="en-US" sz="1200" smtClean="0"/>
              <a:t>PE11 &amp; PE12 are part of the dynamic ip/mpls control plane and hence have a route/lsp to a.b.c.d</a:t>
            </a:r>
          </a:p>
          <a:p>
            <a:r>
              <a:rPr lang="en-US" sz="1200" smtClean="0"/>
              <a:t>PE11 &amp; PE12 provide an LDP DoD label binding to D1</a:t>
            </a:r>
          </a:p>
          <a:p>
            <a:r>
              <a:rPr lang="en-US" sz="1200" smtClean="0"/>
              <a:t>D1 has an end-to-end LSP to a.b.c.d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4CDA2-1B78-446C-AC70-C54DD8AF92B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smtClean="0"/>
              <a:t>Upon being provisioned with a PW to a.b.c.d, D1 sends an LDP DoD Request to its default gateways</a:t>
            </a:r>
          </a:p>
          <a:p>
            <a:r>
              <a:rPr lang="en-US" sz="1200" smtClean="0"/>
              <a:t>PE11 &amp; PE12 are part of the dynamic ip/mpls control plane and hence have a route/lsp to a.b.c.d</a:t>
            </a:r>
          </a:p>
          <a:p>
            <a:r>
              <a:rPr lang="en-US" sz="1200" smtClean="0"/>
              <a:t>PE11 &amp; PE12 provide an LDP DoD label binding to D1</a:t>
            </a:r>
          </a:p>
          <a:p>
            <a:r>
              <a:rPr lang="en-US" sz="1200" smtClean="0"/>
              <a:t>D1 has an end-to-end LSP to a.b.c.d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4CDA2-1B78-446C-AC70-C54DD8AF92B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75000"/>
              </a:lnSpc>
            </a:pPr>
            <a:r>
              <a:rPr lang="en-US" sz="1600" smtClean="0"/>
              <a:t>No ISIS route is propagated from L1 to L2</a:t>
            </a:r>
          </a:p>
          <a:p>
            <a:pPr lvl="1">
              <a:lnSpc>
                <a:spcPct val="75000"/>
              </a:lnSpc>
            </a:pPr>
            <a:r>
              <a:rPr lang="en-US" sz="1200" smtClean="0"/>
              <a:t> or a few summaries covering all the r2r subnets in the L1 region</a:t>
            </a:r>
          </a:p>
          <a:p>
            <a:pPr>
              <a:lnSpc>
                <a:spcPct val="75000"/>
              </a:lnSpc>
            </a:pPr>
            <a:r>
              <a:rPr lang="en-US" sz="1600" smtClean="0"/>
              <a:t>Only the core ABR’s are propagated from L2 to L1</a:t>
            </a:r>
          </a:p>
          <a:p>
            <a:pPr lvl="1">
              <a:lnSpc>
                <a:spcPct val="75000"/>
              </a:lnSpc>
            </a:pPr>
            <a:r>
              <a:rPr lang="en-US" sz="1200" smtClean="0"/>
              <a:t> plus potentially a few summaries covering all the r2r subnets in other regions</a:t>
            </a:r>
          </a:p>
          <a:p>
            <a:pPr>
              <a:lnSpc>
                <a:spcPct val="75000"/>
              </a:lnSpc>
            </a:pPr>
            <a:r>
              <a:rPr lang="en-US" sz="1600" smtClean="0"/>
              <a:t>Static Routes to DSLAM’s are redistributed into L1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4CDA2-1B78-446C-AC70-C54DD8AF92B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Let’s compare with an</a:t>
            </a:r>
            <a:r>
              <a:rPr lang="en-US" baseline="0" smtClean="0"/>
              <a:t> ethernet access and MPLS aggregation. </a:t>
            </a:r>
          </a:p>
          <a:p>
            <a:r>
              <a:rPr lang="en-US" smtClean="0"/>
              <a:t>1) Two provisioning acts to get the DSLAM talking to the network. </a:t>
            </a:r>
          </a:p>
          <a:p>
            <a:pPr lvl="1"/>
            <a:r>
              <a:rPr lang="en-US" smtClean="0"/>
              <a:t>Configure the DSLAM VLAN and then configured the ingress PE device. </a:t>
            </a:r>
          </a:p>
          <a:p>
            <a:pPr lvl="1"/>
            <a:r>
              <a:rPr lang="en-US" smtClean="0"/>
              <a:t>The proposed design requires one provisioning act at each end</a:t>
            </a:r>
          </a:p>
          <a:p>
            <a:pPr lvl="0"/>
            <a:r>
              <a:rPr lang="en-US" smtClean="0"/>
              <a:t> 2) Complex OAM, protocol and protection interaction between at Ethernet / IP/MPLS boundary. </a:t>
            </a:r>
          </a:p>
          <a:p>
            <a:pPr lvl="1"/>
            <a:r>
              <a:rPr lang="en-US" smtClean="0"/>
              <a:t>The proposed design has no complex protocol / protection mechanisms that need to be synchronised. </a:t>
            </a:r>
          </a:p>
          <a:p>
            <a:pPr lvl="0"/>
            <a:r>
              <a:rPr lang="en-US" smtClean="0"/>
              <a:t>3) Its common to use the same vlanids on multiple DSLAMs. This means the IP/MPLS boundary device needs to sort this issue. </a:t>
            </a:r>
          </a:p>
          <a:p>
            <a:pPr lvl="1"/>
            <a:r>
              <a:rPr lang="en-US" smtClean="0"/>
              <a:t>This design sorts this out at the individual level DSLAM.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4CDA2-1B78-446C-AC70-C54DD8AF92B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Network infrastructures need to be optimized for packets</a:t>
            </a:r>
          </a:p>
          <a:p>
            <a:r>
              <a:rPr lang="en-US" smtClean="0"/>
              <a:t>MPLS is a great packet technology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4CDA2-1B78-446C-AC70-C54DD8AF92B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5"/>
          <p:cNvSpPr>
            <a:spLocks noChangeArrowheads="1"/>
          </p:cNvSpPr>
          <p:nvPr/>
        </p:nvSpPr>
        <p:spPr bwMode="auto">
          <a:xfrm rot="16200000">
            <a:off x="3200400" y="-1600200"/>
            <a:ext cx="2743200" cy="9144000"/>
          </a:xfrm>
          <a:prstGeom prst="rect">
            <a:avLst/>
          </a:prstGeom>
          <a:solidFill>
            <a:srgbClr val="015F85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73025" tIns="36512" rIns="73025" bIns="36512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278"/>
          <p:cNvSpPr>
            <a:spLocks noChangeArrowheads="1"/>
          </p:cNvSpPr>
          <p:nvPr/>
        </p:nvSpPr>
        <p:spPr bwMode="auto">
          <a:xfrm>
            <a:off x="1150938" y="6672263"/>
            <a:ext cx="202247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defTabSz="814388">
              <a:spcBef>
                <a:spcPct val="0"/>
              </a:spcBef>
              <a:buClrTx/>
              <a:buFontTx/>
              <a:buNone/>
              <a:defRPr/>
            </a:pPr>
            <a:r>
              <a:rPr lang="en-US" sz="700">
                <a:solidFill>
                  <a:srgbClr val="D3D3D3"/>
                </a:solidFill>
              </a:rPr>
              <a:t>© 2006 Cisco Systems, Inc. All rights reserved.</a:t>
            </a:r>
          </a:p>
        </p:txBody>
      </p:sp>
      <p:sp>
        <p:nvSpPr>
          <p:cNvPr id="6" name="Rectangle 279"/>
          <p:cNvSpPr>
            <a:spLocks noChangeArrowheads="1"/>
          </p:cNvSpPr>
          <p:nvPr/>
        </p:nvSpPr>
        <p:spPr bwMode="auto">
          <a:xfrm>
            <a:off x="3173413" y="66722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spcBef>
                <a:spcPct val="0"/>
              </a:spcBef>
              <a:buClrTx/>
              <a:buFontTx/>
              <a:buNone/>
              <a:defRPr/>
            </a:pPr>
            <a:r>
              <a:rPr lang="en-US" sz="700">
                <a:solidFill>
                  <a:srgbClr val="D3D3D3"/>
                </a:solidFill>
              </a:rPr>
              <a:t>Cisco Confidential</a:t>
            </a:r>
          </a:p>
        </p:txBody>
      </p:sp>
      <p:sp>
        <p:nvSpPr>
          <p:cNvPr id="7" name="Rectangle 280"/>
          <p:cNvSpPr>
            <a:spLocks noChangeArrowheads="1"/>
          </p:cNvSpPr>
          <p:nvPr/>
        </p:nvSpPr>
        <p:spPr bwMode="auto">
          <a:xfrm>
            <a:off x="193675" y="66722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defTabSz="814388">
              <a:spcBef>
                <a:spcPct val="0"/>
              </a:spcBef>
              <a:buClrTx/>
              <a:buFontTx/>
              <a:buNone/>
              <a:defRPr/>
            </a:pPr>
            <a:r>
              <a:rPr lang="en-US" sz="700">
                <a:solidFill>
                  <a:srgbClr val="D3D3D3"/>
                </a:solidFill>
              </a:rPr>
              <a:t>Presentation_ID</a:t>
            </a:r>
          </a:p>
        </p:txBody>
      </p:sp>
      <p:sp>
        <p:nvSpPr>
          <p:cNvPr id="8" name="Rectangle 281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spcBef>
                <a:spcPct val="0"/>
              </a:spcBef>
              <a:buClrTx/>
              <a:buFontTx/>
              <a:buNone/>
              <a:defRPr/>
            </a:pPr>
            <a:fld id="{EE1AF19B-BA39-4A2B-A568-4EC7858386BD}" type="slidenum">
              <a:rPr lang="en-US">
                <a:solidFill>
                  <a:srgbClr val="D3D3D3"/>
                </a:solidFill>
              </a:rPr>
              <a:pPr algn="r" defTabSz="814388">
                <a:spcBef>
                  <a:spcPct val="0"/>
                </a:spcBef>
                <a:buClrTx/>
                <a:buFontTx/>
                <a:buNone/>
                <a:defRPr/>
              </a:pPr>
              <a:t>‹#›</a:t>
            </a:fld>
            <a:endParaRPr lang="en-US">
              <a:solidFill>
                <a:srgbClr val="D3D3D3"/>
              </a:solidFill>
            </a:endParaRPr>
          </a:p>
        </p:txBody>
      </p:sp>
      <p:grpSp>
        <p:nvGrpSpPr>
          <p:cNvPr id="9" name="Group 283"/>
          <p:cNvGrpSpPr>
            <a:grpSpLocks/>
          </p:cNvGrpSpPr>
          <p:nvPr/>
        </p:nvGrpSpPr>
        <p:grpSpPr bwMode="auto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10" name="AutoShape 284"/>
            <p:cNvSpPr>
              <a:spLocks noChangeAspect="1" noChangeArrowheads="1" noTextEdit="1"/>
            </p:cNvSpPr>
            <p:nvPr/>
          </p:nvSpPr>
          <p:spPr bwMode="auto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285"/>
            <p:cNvSpPr>
              <a:spLocks noChangeArrowheads="1"/>
            </p:cNvSpPr>
            <p:nvPr/>
          </p:nvSpPr>
          <p:spPr bwMode="auto">
            <a:xfrm>
              <a:off x="3802" y="1979"/>
              <a:ext cx="87" cy="326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86"/>
            <p:cNvSpPr>
              <a:spLocks/>
            </p:cNvSpPr>
            <p:nvPr/>
          </p:nvSpPr>
          <p:spPr bwMode="auto">
            <a:xfrm>
              <a:off x="430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287"/>
            <p:cNvSpPr>
              <a:spLocks/>
            </p:cNvSpPr>
            <p:nvPr/>
          </p:nvSpPr>
          <p:spPr bwMode="auto">
            <a:xfrm>
              <a:off x="344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288"/>
            <p:cNvSpPr>
              <a:spLocks noEditPoints="1"/>
            </p:cNvSpPr>
            <p:nvPr/>
          </p:nvSpPr>
          <p:spPr bwMode="auto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89"/>
            <p:cNvSpPr>
              <a:spLocks/>
            </p:cNvSpPr>
            <p:nvPr/>
          </p:nvSpPr>
          <p:spPr bwMode="auto">
            <a:xfrm>
              <a:off x="3999" y="1971"/>
              <a:ext cx="224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290"/>
            <p:cNvSpPr>
              <a:spLocks/>
            </p:cNvSpPr>
            <p:nvPr/>
          </p:nvSpPr>
          <p:spPr bwMode="auto">
            <a:xfrm>
              <a:off x="3272" y="1587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291"/>
            <p:cNvSpPr>
              <a:spLocks/>
            </p:cNvSpPr>
            <p:nvPr/>
          </p:nvSpPr>
          <p:spPr bwMode="auto">
            <a:xfrm>
              <a:off x="3500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292"/>
            <p:cNvSpPr>
              <a:spLocks/>
            </p:cNvSpPr>
            <p:nvPr/>
          </p:nvSpPr>
          <p:spPr bwMode="auto">
            <a:xfrm>
              <a:off x="3721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293"/>
            <p:cNvSpPr>
              <a:spLocks/>
            </p:cNvSpPr>
            <p:nvPr/>
          </p:nvSpPr>
          <p:spPr bwMode="auto">
            <a:xfrm>
              <a:off x="3949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294"/>
            <p:cNvSpPr>
              <a:spLocks/>
            </p:cNvSpPr>
            <p:nvPr/>
          </p:nvSpPr>
          <p:spPr bwMode="auto">
            <a:xfrm>
              <a:off x="4171" y="1587"/>
              <a:ext cx="87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295"/>
            <p:cNvSpPr>
              <a:spLocks/>
            </p:cNvSpPr>
            <p:nvPr/>
          </p:nvSpPr>
          <p:spPr bwMode="auto">
            <a:xfrm>
              <a:off x="4399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96"/>
            <p:cNvSpPr>
              <a:spLocks/>
            </p:cNvSpPr>
            <p:nvPr/>
          </p:nvSpPr>
          <p:spPr bwMode="auto">
            <a:xfrm>
              <a:off x="4625" y="1320"/>
              <a:ext cx="83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97"/>
            <p:cNvSpPr>
              <a:spLocks/>
            </p:cNvSpPr>
            <p:nvPr/>
          </p:nvSpPr>
          <p:spPr bwMode="auto">
            <a:xfrm>
              <a:off x="4848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98"/>
            <p:cNvSpPr>
              <a:spLocks/>
            </p:cNvSpPr>
            <p:nvPr/>
          </p:nvSpPr>
          <p:spPr bwMode="auto">
            <a:xfrm>
              <a:off x="5074" y="1587"/>
              <a:ext cx="83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25" name="Picture 3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00613" y="1584325"/>
            <a:ext cx="4248150" cy="2765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369873" name="Rectangle 209"/>
          <p:cNvSpPr>
            <a:spLocks noGrp="1" noChangeArrowheads="1"/>
          </p:cNvSpPr>
          <p:nvPr>
            <p:ph type="ctrTitle"/>
          </p:nvPr>
        </p:nvSpPr>
        <p:spPr bwMode="white">
          <a:xfrm>
            <a:off x="650875" y="2557463"/>
            <a:ext cx="3768725" cy="830262"/>
          </a:xfrm>
          <a:ln/>
        </p:spPr>
        <p:txBody>
          <a:bodyPr anchor="ctr"/>
          <a:lstStyle>
            <a:lvl1pPr>
              <a:defRPr sz="30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69874" name="Rectangle 210"/>
          <p:cNvSpPr>
            <a:spLocks noGrp="1" noChangeArrowheads="1"/>
          </p:cNvSpPr>
          <p:nvPr>
            <p:ph type="subTitle" idx="1"/>
          </p:nvPr>
        </p:nvSpPr>
        <p:spPr>
          <a:xfrm>
            <a:off x="650875" y="4733925"/>
            <a:ext cx="6940550" cy="419100"/>
          </a:xfrm>
          <a:ln/>
        </p:spPr>
        <p:txBody>
          <a:bodyPr/>
          <a:lstStyle>
            <a:lvl1pPr marL="0" indent="0">
              <a:lnSpc>
                <a:spcPct val="90000"/>
              </a:lnSpc>
              <a:buFontTx/>
              <a:buNone/>
              <a:defRPr sz="2000" b="1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5925" y="304800"/>
            <a:ext cx="2035175" cy="4787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5638" y="304800"/>
            <a:ext cx="5957887" cy="4787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304800"/>
            <a:ext cx="8145462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55638" y="1520825"/>
            <a:ext cx="7940675" cy="3571875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638" y="1520825"/>
            <a:ext cx="3894137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2175" y="1520825"/>
            <a:ext cx="3894138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146"/>
          <p:cNvSpPr>
            <a:spLocks noGrp="1" noChangeArrowheads="1"/>
          </p:cNvSpPr>
          <p:nvPr>
            <p:ph type="title"/>
          </p:nvPr>
        </p:nvSpPr>
        <p:spPr bwMode="auto">
          <a:xfrm>
            <a:off x="655638" y="304800"/>
            <a:ext cx="8145462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368774" name="Rectangle 6278"/>
          <p:cNvSpPr>
            <a:spLocks noChangeArrowheads="1"/>
          </p:cNvSpPr>
          <p:nvPr/>
        </p:nvSpPr>
        <p:spPr bwMode="auto">
          <a:xfrm>
            <a:off x="0" y="0"/>
            <a:ext cx="9144000" cy="177800"/>
          </a:xfrm>
          <a:prstGeom prst="rect">
            <a:avLst/>
          </a:prstGeom>
          <a:solidFill>
            <a:srgbClr val="015F85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68775" name="Rectangle 6279"/>
          <p:cNvSpPr>
            <a:spLocks noChangeArrowheads="1"/>
          </p:cNvSpPr>
          <p:nvPr/>
        </p:nvSpPr>
        <p:spPr bwMode="auto">
          <a:xfrm>
            <a:off x="1150938" y="6672263"/>
            <a:ext cx="202247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defTabSz="814388">
              <a:spcBef>
                <a:spcPct val="0"/>
              </a:spcBef>
              <a:buClrTx/>
              <a:buFontTx/>
              <a:buNone/>
              <a:defRPr/>
            </a:pPr>
            <a:r>
              <a:rPr lang="en-US" sz="700">
                <a:solidFill>
                  <a:srgbClr val="D3D3D3"/>
                </a:solidFill>
              </a:rPr>
              <a:t>© 2006 Cisco Systems, Inc. All rights reserved.</a:t>
            </a:r>
          </a:p>
        </p:txBody>
      </p:sp>
      <p:sp>
        <p:nvSpPr>
          <p:cNvPr id="368776" name="Rectangle 6280"/>
          <p:cNvSpPr>
            <a:spLocks noChangeArrowheads="1"/>
          </p:cNvSpPr>
          <p:nvPr/>
        </p:nvSpPr>
        <p:spPr bwMode="auto">
          <a:xfrm>
            <a:off x="3173413" y="66722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spcBef>
                <a:spcPct val="0"/>
              </a:spcBef>
              <a:buClrTx/>
              <a:buFontTx/>
              <a:buNone/>
              <a:defRPr/>
            </a:pPr>
            <a:r>
              <a:rPr lang="en-US" sz="700">
                <a:solidFill>
                  <a:srgbClr val="D3D3D3"/>
                </a:solidFill>
              </a:rPr>
              <a:t>Cisco Confidential</a:t>
            </a:r>
          </a:p>
        </p:txBody>
      </p:sp>
      <p:sp>
        <p:nvSpPr>
          <p:cNvPr id="368777" name="Rectangle 6281"/>
          <p:cNvSpPr>
            <a:spLocks noChangeArrowheads="1"/>
          </p:cNvSpPr>
          <p:nvPr/>
        </p:nvSpPr>
        <p:spPr bwMode="auto">
          <a:xfrm>
            <a:off x="193675" y="66722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defTabSz="814388">
              <a:spcBef>
                <a:spcPct val="0"/>
              </a:spcBef>
              <a:buClrTx/>
              <a:buFontTx/>
              <a:buNone/>
              <a:defRPr/>
            </a:pPr>
            <a:r>
              <a:rPr lang="en-US" sz="700">
                <a:solidFill>
                  <a:srgbClr val="D3D3D3"/>
                </a:solidFill>
              </a:rPr>
              <a:t>Presentation_ID</a:t>
            </a:r>
          </a:p>
        </p:txBody>
      </p:sp>
      <p:sp>
        <p:nvSpPr>
          <p:cNvPr id="368778" name="Rectangle 6282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spcBef>
                <a:spcPct val="0"/>
              </a:spcBef>
              <a:buClrTx/>
              <a:buFontTx/>
              <a:buNone/>
              <a:defRPr/>
            </a:pPr>
            <a:fld id="{620E75AD-F9E8-4C94-8D14-4059D68BFA3C}" type="slidenum">
              <a:rPr lang="en-US">
                <a:solidFill>
                  <a:srgbClr val="D3D3D3"/>
                </a:solidFill>
              </a:rPr>
              <a:pPr algn="r" defTabSz="814388">
                <a:spcBef>
                  <a:spcPct val="0"/>
                </a:spcBef>
                <a:buClrTx/>
                <a:buFontTx/>
                <a:buNone/>
                <a:defRPr/>
              </a:pPr>
              <a:t>‹#›</a:t>
            </a:fld>
            <a:endParaRPr lang="en-US">
              <a:solidFill>
                <a:srgbClr val="D3D3D3"/>
              </a:solidFill>
            </a:endParaRPr>
          </a:p>
        </p:txBody>
      </p:sp>
      <p:sp>
        <p:nvSpPr>
          <p:cNvPr id="1032" name="Rectangle 628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5638" y="1520825"/>
            <a:ext cx="7940675" cy="3571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 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txStyles>
    <p:titleStyle>
      <a:lvl1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236538" indent="-236538" algn="l" defTabSz="814388" rtl="0" eaLnBrk="1" fontAlgn="base" hangingPunct="1">
        <a:lnSpc>
          <a:spcPct val="95000"/>
        </a:lnSpc>
        <a:spcBef>
          <a:spcPct val="50000"/>
        </a:spcBef>
        <a:spcAft>
          <a:spcPct val="0"/>
        </a:spcAft>
        <a:buClr>
          <a:schemeClr val="tx2"/>
        </a:buClr>
        <a:buSzPct val="10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17475" algn="l" defTabSz="814388" rtl="0" eaLnBrk="1" fontAlgn="base" hangingPunct="1">
        <a:lnSpc>
          <a:spcPct val="95000"/>
        </a:lnSpc>
        <a:spcBef>
          <a:spcPct val="5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914400" algn="l" defTabSz="814388" rtl="0" eaLnBrk="1" fontAlgn="base" hangingPunct="1">
        <a:lnSpc>
          <a:spcPct val="95000"/>
        </a:lnSpc>
        <a:spcBef>
          <a:spcPct val="5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3pPr>
      <a:lvl4pPr marL="1254125" indent="117475" algn="l" defTabSz="814388" rtl="0" eaLnBrk="1" fontAlgn="base" hangingPunct="1">
        <a:lnSpc>
          <a:spcPct val="95000"/>
        </a:lnSpc>
        <a:spcBef>
          <a:spcPct val="5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1604963" indent="223838" algn="l" defTabSz="814388" rtl="0" eaLnBrk="1" fontAlgn="base" hangingPunct="1">
        <a:lnSpc>
          <a:spcPct val="95000"/>
        </a:lnSpc>
        <a:spcBef>
          <a:spcPct val="5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062163" algn="l" defTabSz="814388" rtl="0" eaLnBrk="1" fontAlgn="base" hangingPunct="1">
        <a:lnSpc>
          <a:spcPct val="95000"/>
        </a:lnSpc>
        <a:spcBef>
          <a:spcPct val="5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519363" algn="l" defTabSz="814388" rtl="0" eaLnBrk="1" fontAlgn="base" hangingPunct="1">
        <a:lnSpc>
          <a:spcPct val="95000"/>
        </a:lnSpc>
        <a:spcBef>
          <a:spcPct val="5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2976563" algn="l" defTabSz="814388" rtl="0" eaLnBrk="1" fontAlgn="base" hangingPunct="1">
        <a:lnSpc>
          <a:spcPct val="95000"/>
        </a:lnSpc>
        <a:spcBef>
          <a:spcPct val="5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433763" algn="l" defTabSz="814388" rtl="0" eaLnBrk="1" fontAlgn="base" hangingPunct="1">
        <a:lnSpc>
          <a:spcPct val="95000"/>
        </a:lnSpc>
        <a:spcBef>
          <a:spcPct val="5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319064" y="2557463"/>
            <a:ext cx="4252936" cy="8302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</a:rPr>
              <a:t>MPLS Scale to </a:t>
            </a:r>
            <a:r>
              <a:rPr lang="en-US" sz="3200" b="1" smtClean="0">
                <a:solidFill>
                  <a:schemeClr val="bg1"/>
                </a:solidFill>
              </a:rPr>
              <a:t>100k </a:t>
            </a:r>
            <a:r>
              <a:rPr lang="en-US" sz="3200" b="1" smtClean="0">
                <a:solidFill>
                  <a:schemeClr val="bg1"/>
                </a:solidFill>
              </a:rPr>
              <a:t>endpoints</a:t>
            </a:r>
            <a:br>
              <a:rPr lang="en-US" sz="3200" b="1" smtClean="0">
                <a:solidFill>
                  <a:schemeClr val="bg1"/>
                </a:solidFill>
              </a:rPr>
            </a:br>
            <a:r>
              <a:rPr lang="en-US" sz="3200" b="1" smtClean="0">
                <a:solidFill>
                  <a:schemeClr val="bg1"/>
                </a:solidFill>
              </a:rPr>
              <a:t>with resiliency and simplicity</a:t>
            </a:r>
            <a:endParaRPr lang="en-US" sz="3200" b="1" smtClean="0">
              <a:solidFill>
                <a:schemeClr val="bg1"/>
              </a:solidFill>
            </a:endParaRPr>
          </a:p>
        </p:txBody>
      </p:sp>
      <p:sp>
        <p:nvSpPr>
          <p:cNvPr id="3075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374650" y="4733925"/>
            <a:ext cx="6940550" cy="419100"/>
          </a:xfrm>
        </p:spPr>
        <p:txBody>
          <a:bodyPr/>
          <a:lstStyle/>
          <a:p>
            <a:r>
              <a:rPr lang="en-US" smtClean="0"/>
              <a:t>Clarence Filsfils </a:t>
            </a:r>
          </a:p>
          <a:p>
            <a:r>
              <a:rPr lang="en-US" smtClean="0"/>
              <a:t>Distinguished Engineer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4067944" y="6165304"/>
            <a:ext cx="4824536" cy="63692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algn="r" defTabSz="814388">
              <a:buNone/>
            </a:pPr>
            <a:r>
              <a:rPr lang="en-US" sz="1800" b="1" smtClean="0"/>
              <a:t>Seamless MPLS Architecture</a:t>
            </a:r>
            <a:br>
              <a:rPr lang="en-US" sz="1800" b="1" smtClean="0"/>
            </a:br>
            <a:r>
              <a:rPr lang="en-US" sz="1800" b="1" smtClean="0"/>
              <a:t>draft-leymann-mpls-seamless-mpls-02</a:t>
            </a:r>
            <a:endParaRPr lang="en-US" sz="1800" b="1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LDP Downstream on Demand</a:t>
            </a:r>
            <a:endParaRPr lang="en-US"/>
          </a:p>
        </p:txBody>
      </p:sp>
      <p:sp>
        <p:nvSpPr>
          <p:cNvPr id="113" name="Content Placeholder 112"/>
          <p:cNvSpPr>
            <a:spLocks noGrp="1"/>
          </p:cNvSpPr>
          <p:nvPr>
            <p:ph idx="1"/>
          </p:nvPr>
        </p:nvSpPr>
        <p:spPr>
          <a:xfrm>
            <a:off x="655638" y="5480076"/>
            <a:ext cx="7940675" cy="663568"/>
          </a:xfrm>
        </p:spPr>
        <p:txBody>
          <a:bodyPr/>
          <a:lstStyle/>
          <a:p>
            <a:r>
              <a:rPr lang="en-US" smtClean="0"/>
              <a:t>No service provisioning anywhere else</a:t>
            </a:r>
            <a:endParaRPr lang="en-US"/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4572000" y="2214554"/>
            <a:ext cx="2357454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square" lIns="82124" tIns="41061" rIns="82124" bIns="41061" anchor="ctr">
            <a:spAutoFit/>
          </a:bodyPr>
          <a:lstStyle/>
          <a:p>
            <a:endParaRPr lang="en-US"/>
          </a:p>
        </p:txBody>
      </p:sp>
      <p:grpSp>
        <p:nvGrpSpPr>
          <p:cNvPr id="3" name="Group 167"/>
          <p:cNvGrpSpPr>
            <a:grpSpLocks noChangeAspect="1"/>
          </p:cNvGrpSpPr>
          <p:nvPr/>
        </p:nvGrpSpPr>
        <p:grpSpPr bwMode="auto">
          <a:xfrm>
            <a:off x="4267200" y="2932104"/>
            <a:ext cx="550863" cy="322263"/>
            <a:chOff x="2904" y="3095"/>
            <a:chExt cx="570" cy="334"/>
          </a:xfrm>
        </p:grpSpPr>
        <p:sp>
          <p:nvSpPr>
            <p:cNvPr id="7" name="Oval 168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Rectangle 169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Rectangle 17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Oval 171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172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6" name="Group 173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24" name="Freeform 174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Freeform 17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" name="Freeform 176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" name="Freeform 17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Freeform 178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Freeform 17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" name="Freeform 180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" name="Freeform 18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182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6" name="Freeform 183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" name="Freeform 18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" name="Freeform 185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Freeform 18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" name="Freeform 187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Freeform 18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Freeform 189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Freeform 19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2" name="Line 191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92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193"/>
          <p:cNvGrpSpPr>
            <a:grpSpLocks noChangeAspect="1"/>
          </p:cNvGrpSpPr>
          <p:nvPr/>
        </p:nvGrpSpPr>
        <p:grpSpPr bwMode="auto">
          <a:xfrm>
            <a:off x="4267200" y="3617904"/>
            <a:ext cx="550863" cy="322263"/>
            <a:chOff x="2904" y="3095"/>
            <a:chExt cx="570" cy="334"/>
          </a:xfrm>
        </p:grpSpPr>
        <p:sp>
          <p:nvSpPr>
            <p:cNvPr id="33" name="Oval 194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Rectangle 195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Rectangle 196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Oval 197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198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32" name="Group 199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50" name="Freeform 200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" name="Freeform 201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" name="Freeform 202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Freeform 203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Freeform 204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" name="Freeform 205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206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207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" name="Group 208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42" name="Freeform 209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210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211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212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213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214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215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216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8" name="Line 217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218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8" name="Picture 105" descr="DSL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3214679"/>
            <a:ext cx="255588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Text Box 273"/>
          <p:cNvSpPr txBox="1">
            <a:spLocks noChangeArrowheads="1"/>
          </p:cNvSpPr>
          <p:nvPr/>
        </p:nvSpPr>
        <p:spPr bwMode="auto">
          <a:xfrm>
            <a:off x="1428728" y="3281426"/>
            <a:ext cx="4635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D1</a:t>
            </a:r>
            <a:endParaRPr lang="en-US" sz="1400"/>
          </a:p>
        </p:txBody>
      </p:sp>
      <p:sp>
        <p:nvSpPr>
          <p:cNvPr id="60" name="Text Box 274"/>
          <p:cNvSpPr txBox="1">
            <a:spLocks noChangeArrowheads="1"/>
          </p:cNvSpPr>
          <p:nvPr/>
        </p:nvSpPr>
        <p:spPr bwMode="auto">
          <a:xfrm>
            <a:off x="3962400" y="2671754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PE11</a:t>
            </a:r>
            <a:endParaRPr lang="en-US" sz="1400"/>
          </a:p>
        </p:txBody>
      </p:sp>
      <p:sp>
        <p:nvSpPr>
          <p:cNvPr id="61" name="Text Box 275"/>
          <p:cNvSpPr txBox="1">
            <a:spLocks noChangeArrowheads="1"/>
          </p:cNvSpPr>
          <p:nvPr/>
        </p:nvSpPr>
        <p:spPr bwMode="auto">
          <a:xfrm>
            <a:off x="3962400" y="3997317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PE12</a:t>
            </a:r>
            <a:endParaRPr lang="en-US" sz="1400"/>
          </a:p>
        </p:txBody>
      </p:sp>
      <p:sp>
        <p:nvSpPr>
          <p:cNvPr id="62" name="Line 286"/>
          <p:cNvSpPr>
            <a:spLocks noChangeShapeType="1"/>
          </p:cNvSpPr>
          <p:nvPr/>
        </p:nvSpPr>
        <p:spPr bwMode="auto">
          <a:xfrm flipV="1">
            <a:off x="2143108" y="3128954"/>
            <a:ext cx="2047892" cy="22860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squar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63" name="Line 287"/>
          <p:cNvSpPr>
            <a:spLocks noChangeShapeType="1"/>
          </p:cNvSpPr>
          <p:nvPr/>
        </p:nvSpPr>
        <p:spPr bwMode="auto">
          <a:xfrm>
            <a:off x="2143108" y="3429000"/>
            <a:ext cx="2047892" cy="3857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square" lIns="82124" tIns="41061" rIns="82124" bIns="41061" anchor="ctr">
            <a:spAutoFit/>
          </a:bodyPr>
          <a:lstStyle/>
          <a:p>
            <a:endParaRPr lang="en-US"/>
          </a:p>
        </p:txBody>
      </p:sp>
      <p:grpSp>
        <p:nvGrpSpPr>
          <p:cNvPr id="40" name="Group 167"/>
          <p:cNvGrpSpPr>
            <a:grpSpLocks noChangeAspect="1"/>
          </p:cNvGrpSpPr>
          <p:nvPr/>
        </p:nvGrpSpPr>
        <p:grpSpPr bwMode="auto">
          <a:xfrm>
            <a:off x="6643702" y="2714620"/>
            <a:ext cx="550863" cy="322263"/>
            <a:chOff x="2904" y="3095"/>
            <a:chExt cx="570" cy="334"/>
          </a:xfrm>
        </p:grpSpPr>
        <p:sp>
          <p:nvSpPr>
            <p:cNvPr id="72" name="Oval 168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Rectangle 169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Rectangle 17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Oval 171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" name="Group 172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64" name="Group 173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89" name="Freeform 174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" name="Freeform 17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" name="Freeform 176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" name="Freeform 17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" name="Freeform 178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" name="Freeform 17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" name="Freeform 180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" name="Freeform 18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182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81" name="Freeform 183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" name="Freeform 18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" name="Freeform 185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" name="Freeform 18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" name="Freeform 187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" name="Freeform 18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" name="Freeform 189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" name="Freeform 19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77" name="Line 191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192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" name="Text Box 274"/>
          <p:cNvSpPr txBox="1">
            <a:spLocks noChangeArrowheads="1"/>
          </p:cNvSpPr>
          <p:nvPr/>
        </p:nvSpPr>
        <p:spPr bwMode="auto">
          <a:xfrm>
            <a:off x="6942056" y="2466936"/>
            <a:ext cx="773216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 smtClean="0"/>
              <a:t>1.1.1.1</a:t>
            </a:r>
            <a:endParaRPr lang="en-US" sz="1400"/>
          </a:p>
        </p:txBody>
      </p:sp>
      <p:cxnSp>
        <p:nvCxnSpPr>
          <p:cNvPr id="104" name="Straight Connector 103"/>
          <p:cNvCxnSpPr/>
          <p:nvPr/>
        </p:nvCxnSpPr>
        <p:spPr bwMode="auto">
          <a:xfrm flipV="1">
            <a:off x="2143110" y="3071810"/>
            <a:ext cx="928692" cy="142877"/>
          </a:xfrm>
          <a:prstGeom prst="line">
            <a:avLst/>
          </a:pr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>
            <a:off x="2152634" y="3571876"/>
            <a:ext cx="990606" cy="204788"/>
          </a:xfrm>
          <a:prstGeom prst="line">
            <a:avLst/>
          </a:pr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8" name="Down Arrow 97"/>
          <p:cNvSpPr/>
          <p:nvPr/>
        </p:nvSpPr>
        <p:spPr bwMode="auto">
          <a:xfrm>
            <a:off x="1777268" y="2643182"/>
            <a:ext cx="285752" cy="500066"/>
          </a:xfrm>
          <a:prstGeom prst="downArrow">
            <a:avLst/>
          </a:prstGeom>
          <a:solidFill>
            <a:schemeClr val="accent3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124" tIns="41061" rIns="82124" bIns="41061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14388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Char char="•"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TextBox 98"/>
          <p:cNvSpPr txBox="1"/>
          <p:nvPr/>
        </p:nvSpPr>
        <p:spPr bwMode="auto">
          <a:xfrm>
            <a:off x="629562" y="2021649"/>
            <a:ext cx="2580418" cy="621533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US" sz="1400" smtClean="0"/>
              <a:t>Service Provisioning</a:t>
            </a:r>
          </a:p>
          <a:p>
            <a:pPr algn="ctr" defTabSz="814388">
              <a:spcBef>
                <a:spcPct val="50000"/>
              </a:spcBef>
              <a:buNone/>
            </a:pPr>
            <a:r>
              <a:rPr lang="en-US" sz="1400" smtClean="0"/>
              <a:t>Port P xconnect 1.1.1.1</a:t>
            </a:r>
            <a:endParaRPr lang="en-US" sz="1400"/>
          </a:p>
        </p:txBody>
      </p:sp>
      <p:sp>
        <p:nvSpPr>
          <p:cNvPr id="100" name="Down Arrow 99"/>
          <p:cNvSpPr/>
          <p:nvPr/>
        </p:nvSpPr>
        <p:spPr bwMode="auto">
          <a:xfrm>
            <a:off x="6782626" y="1857364"/>
            <a:ext cx="285752" cy="764409"/>
          </a:xfrm>
          <a:prstGeom prst="downArrow">
            <a:avLst/>
          </a:prstGeom>
          <a:solidFill>
            <a:schemeClr val="accent3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124" tIns="41061" rIns="82124" bIns="41061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14388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Char char="•"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3" name="TextBox 102"/>
          <p:cNvSpPr txBox="1"/>
          <p:nvPr/>
        </p:nvSpPr>
        <p:spPr bwMode="auto">
          <a:xfrm>
            <a:off x="5929322" y="1643050"/>
            <a:ext cx="1991614" cy="298368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US" sz="1400" smtClean="0"/>
              <a:t>Service Provisioning </a:t>
            </a:r>
            <a:endParaRPr lang="en-US" sz="1400"/>
          </a:p>
        </p:txBody>
      </p:sp>
      <p:sp>
        <p:nvSpPr>
          <p:cNvPr id="105" name="TextBox 104"/>
          <p:cNvSpPr txBox="1"/>
          <p:nvPr/>
        </p:nvSpPr>
        <p:spPr bwMode="auto">
          <a:xfrm rot="21035968">
            <a:off x="1995647" y="2779978"/>
            <a:ext cx="2571768" cy="26759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US" sz="1200" smtClean="0">
                <a:solidFill>
                  <a:srgbClr val="00B050"/>
                </a:solidFill>
              </a:rPr>
              <a:t>LDP DoD Request (1.1.1.1)</a:t>
            </a:r>
            <a:endParaRPr lang="en-US" sz="1200">
              <a:solidFill>
                <a:srgbClr val="00B05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 bwMode="auto">
          <a:xfrm rot="11399915" flipV="1">
            <a:off x="1996531" y="3797437"/>
            <a:ext cx="2571768" cy="26759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US" sz="1200" smtClean="0">
                <a:solidFill>
                  <a:srgbClr val="00B050"/>
                </a:solidFill>
              </a:rPr>
              <a:t>LDP DoD Request (1.1.1.1)</a:t>
            </a:r>
            <a:endParaRPr lang="en-US" sz="1200">
              <a:solidFill>
                <a:srgbClr val="00B05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 bwMode="auto">
          <a:xfrm>
            <a:off x="4643438" y="4460526"/>
            <a:ext cx="2214578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US" sz="14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IP/MPLS control plane</a:t>
            </a:r>
          </a:p>
        </p:txBody>
      </p:sp>
      <p:sp>
        <p:nvSpPr>
          <p:cNvPr id="115" name="Freeform 114"/>
          <p:cNvSpPr/>
          <p:nvPr/>
        </p:nvSpPr>
        <p:spPr bwMode="auto">
          <a:xfrm>
            <a:off x="4868906" y="2668151"/>
            <a:ext cx="1695311" cy="434951"/>
          </a:xfrm>
          <a:custGeom>
            <a:avLst/>
            <a:gdLst>
              <a:gd name="connsiteX0" fmla="*/ 0 w 1695311"/>
              <a:gd name="connsiteY0" fmla="*/ 434951 h 434951"/>
              <a:gd name="connsiteX1" fmla="*/ 820958 w 1695311"/>
              <a:gd name="connsiteY1" fmla="*/ 54508 h 434951"/>
              <a:gd name="connsiteX2" fmla="*/ 1695311 w 1695311"/>
              <a:gd name="connsiteY2" fmla="*/ 107903 h 43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5311" h="434951">
                <a:moveTo>
                  <a:pt x="0" y="434951"/>
                </a:moveTo>
                <a:cubicBezTo>
                  <a:pt x="269203" y="271983"/>
                  <a:pt x="538406" y="109016"/>
                  <a:pt x="820958" y="54508"/>
                </a:cubicBezTo>
                <a:cubicBezTo>
                  <a:pt x="1103510" y="0"/>
                  <a:pt x="1399410" y="53951"/>
                  <a:pt x="1695311" y="107903"/>
                </a:cubicBezTo>
              </a:path>
            </a:pathLst>
          </a:custGeom>
          <a:noFill/>
          <a:ln w="762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 bwMode="auto">
          <a:xfrm flipV="1">
            <a:off x="4857752" y="2970254"/>
            <a:ext cx="1695311" cy="901143"/>
          </a:xfrm>
          <a:custGeom>
            <a:avLst/>
            <a:gdLst>
              <a:gd name="connsiteX0" fmla="*/ 0 w 1695311"/>
              <a:gd name="connsiteY0" fmla="*/ 434951 h 434951"/>
              <a:gd name="connsiteX1" fmla="*/ 820958 w 1695311"/>
              <a:gd name="connsiteY1" fmla="*/ 54508 h 434951"/>
              <a:gd name="connsiteX2" fmla="*/ 1695311 w 1695311"/>
              <a:gd name="connsiteY2" fmla="*/ 107903 h 434951"/>
              <a:gd name="connsiteX0" fmla="*/ 0 w 1695311"/>
              <a:gd name="connsiteY0" fmla="*/ 503472 h 1241647"/>
              <a:gd name="connsiteX1" fmla="*/ 820958 w 1695311"/>
              <a:gd name="connsiteY1" fmla="*/ 123029 h 1241647"/>
              <a:gd name="connsiteX2" fmla="*/ 1695311 w 1695311"/>
              <a:gd name="connsiteY2" fmla="*/ 1241647 h 1241647"/>
              <a:gd name="connsiteX0" fmla="*/ 0 w 1695311"/>
              <a:gd name="connsiteY0" fmla="*/ 162968 h 901143"/>
              <a:gd name="connsiteX1" fmla="*/ 963802 w 1695311"/>
              <a:gd name="connsiteY1" fmla="*/ 320970 h 901143"/>
              <a:gd name="connsiteX2" fmla="*/ 1695311 w 1695311"/>
              <a:gd name="connsiteY2" fmla="*/ 901143 h 90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5311" h="901143">
                <a:moveTo>
                  <a:pt x="0" y="162968"/>
                </a:moveTo>
                <a:cubicBezTo>
                  <a:pt x="269203" y="0"/>
                  <a:pt x="681250" y="197941"/>
                  <a:pt x="963802" y="320970"/>
                </a:cubicBezTo>
                <a:cubicBezTo>
                  <a:pt x="1246354" y="443999"/>
                  <a:pt x="1399410" y="847191"/>
                  <a:pt x="1695311" y="901143"/>
                </a:cubicBezTo>
              </a:path>
            </a:pathLst>
          </a:custGeom>
          <a:noFill/>
          <a:ln w="762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LDP Downstream on Demand</a:t>
            </a:r>
            <a:endParaRPr lang="en-US"/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4572000" y="2214554"/>
            <a:ext cx="2357454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square" lIns="82124" tIns="41061" rIns="82124" bIns="41061" anchor="ctr">
            <a:spAutoFit/>
          </a:bodyPr>
          <a:lstStyle/>
          <a:p>
            <a:endParaRPr lang="en-US"/>
          </a:p>
        </p:txBody>
      </p:sp>
      <p:grpSp>
        <p:nvGrpSpPr>
          <p:cNvPr id="3" name="Group 167"/>
          <p:cNvGrpSpPr>
            <a:grpSpLocks noChangeAspect="1"/>
          </p:cNvGrpSpPr>
          <p:nvPr/>
        </p:nvGrpSpPr>
        <p:grpSpPr bwMode="auto">
          <a:xfrm>
            <a:off x="4267200" y="2932104"/>
            <a:ext cx="550863" cy="322263"/>
            <a:chOff x="2904" y="3095"/>
            <a:chExt cx="570" cy="334"/>
          </a:xfrm>
        </p:grpSpPr>
        <p:sp>
          <p:nvSpPr>
            <p:cNvPr id="7" name="Oval 168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Rectangle 169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Rectangle 17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Oval 171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172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6" name="Group 173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24" name="Freeform 174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Freeform 17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" name="Freeform 176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" name="Freeform 17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Freeform 178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Freeform 17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" name="Freeform 180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" name="Freeform 18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182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6" name="Freeform 183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" name="Freeform 18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" name="Freeform 185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Freeform 18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" name="Freeform 187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Freeform 18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Freeform 189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Freeform 19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2" name="Line 191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92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193"/>
          <p:cNvGrpSpPr>
            <a:grpSpLocks noChangeAspect="1"/>
          </p:cNvGrpSpPr>
          <p:nvPr/>
        </p:nvGrpSpPr>
        <p:grpSpPr bwMode="auto">
          <a:xfrm>
            <a:off x="4267200" y="3617904"/>
            <a:ext cx="550863" cy="322263"/>
            <a:chOff x="2904" y="3095"/>
            <a:chExt cx="570" cy="334"/>
          </a:xfrm>
        </p:grpSpPr>
        <p:sp>
          <p:nvSpPr>
            <p:cNvPr id="33" name="Oval 194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Rectangle 195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Rectangle 196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Oval 197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198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32" name="Group 199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50" name="Freeform 200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" name="Freeform 201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" name="Freeform 202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Freeform 203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Freeform 204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" name="Freeform 205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206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207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" name="Group 208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42" name="Freeform 209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210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211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212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213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214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215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216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8" name="Line 217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218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8" name="Picture 105" descr="DSL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3214679"/>
            <a:ext cx="255588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Text Box 273"/>
          <p:cNvSpPr txBox="1">
            <a:spLocks noChangeArrowheads="1"/>
          </p:cNvSpPr>
          <p:nvPr/>
        </p:nvSpPr>
        <p:spPr bwMode="auto">
          <a:xfrm>
            <a:off x="1428728" y="3281426"/>
            <a:ext cx="4635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D1</a:t>
            </a:r>
            <a:endParaRPr lang="en-US" sz="1400"/>
          </a:p>
        </p:txBody>
      </p:sp>
      <p:sp>
        <p:nvSpPr>
          <p:cNvPr id="60" name="Text Box 274"/>
          <p:cNvSpPr txBox="1">
            <a:spLocks noChangeArrowheads="1"/>
          </p:cNvSpPr>
          <p:nvPr/>
        </p:nvSpPr>
        <p:spPr bwMode="auto">
          <a:xfrm>
            <a:off x="3962400" y="2671754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PE11</a:t>
            </a:r>
            <a:endParaRPr lang="en-US" sz="1400"/>
          </a:p>
        </p:txBody>
      </p:sp>
      <p:sp>
        <p:nvSpPr>
          <p:cNvPr id="61" name="Text Box 275"/>
          <p:cNvSpPr txBox="1">
            <a:spLocks noChangeArrowheads="1"/>
          </p:cNvSpPr>
          <p:nvPr/>
        </p:nvSpPr>
        <p:spPr bwMode="auto">
          <a:xfrm>
            <a:off x="3962400" y="3997317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PE12</a:t>
            </a:r>
            <a:endParaRPr lang="en-US" sz="1400"/>
          </a:p>
        </p:txBody>
      </p:sp>
      <p:sp>
        <p:nvSpPr>
          <p:cNvPr id="62" name="Line 286"/>
          <p:cNvSpPr>
            <a:spLocks noChangeShapeType="1"/>
          </p:cNvSpPr>
          <p:nvPr/>
        </p:nvSpPr>
        <p:spPr bwMode="auto">
          <a:xfrm flipV="1">
            <a:off x="2143108" y="3128954"/>
            <a:ext cx="2047892" cy="22860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squar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63" name="Line 287"/>
          <p:cNvSpPr>
            <a:spLocks noChangeShapeType="1"/>
          </p:cNvSpPr>
          <p:nvPr/>
        </p:nvSpPr>
        <p:spPr bwMode="auto">
          <a:xfrm>
            <a:off x="2143108" y="3429000"/>
            <a:ext cx="2047892" cy="3857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square" lIns="82124" tIns="41061" rIns="82124" bIns="41061" anchor="ctr">
            <a:spAutoFit/>
          </a:bodyPr>
          <a:lstStyle/>
          <a:p>
            <a:endParaRPr lang="en-US"/>
          </a:p>
        </p:txBody>
      </p:sp>
      <p:grpSp>
        <p:nvGrpSpPr>
          <p:cNvPr id="40" name="Group 167"/>
          <p:cNvGrpSpPr>
            <a:grpSpLocks noChangeAspect="1"/>
          </p:cNvGrpSpPr>
          <p:nvPr/>
        </p:nvGrpSpPr>
        <p:grpSpPr bwMode="auto">
          <a:xfrm>
            <a:off x="6643702" y="2714620"/>
            <a:ext cx="550863" cy="322263"/>
            <a:chOff x="2904" y="3095"/>
            <a:chExt cx="570" cy="334"/>
          </a:xfrm>
        </p:grpSpPr>
        <p:sp>
          <p:nvSpPr>
            <p:cNvPr id="72" name="Oval 168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Rectangle 169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Rectangle 17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Oval 171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" name="Group 172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64" name="Group 173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89" name="Freeform 174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" name="Freeform 17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" name="Freeform 176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" name="Freeform 17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" name="Freeform 178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" name="Freeform 17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" name="Freeform 180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" name="Freeform 18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182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81" name="Freeform 183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" name="Freeform 18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" name="Freeform 185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" name="Freeform 18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" name="Freeform 187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" name="Freeform 18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" name="Freeform 189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" name="Freeform 19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77" name="Line 191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192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" name="Text Box 274"/>
          <p:cNvSpPr txBox="1">
            <a:spLocks noChangeArrowheads="1"/>
          </p:cNvSpPr>
          <p:nvPr/>
        </p:nvSpPr>
        <p:spPr bwMode="auto">
          <a:xfrm>
            <a:off x="6942056" y="2466936"/>
            <a:ext cx="773216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 smtClean="0"/>
              <a:t>1.1.1.1</a:t>
            </a:r>
            <a:endParaRPr lang="en-US" sz="1400"/>
          </a:p>
        </p:txBody>
      </p:sp>
      <p:cxnSp>
        <p:nvCxnSpPr>
          <p:cNvPr id="104" name="Straight Connector 103"/>
          <p:cNvCxnSpPr/>
          <p:nvPr/>
        </p:nvCxnSpPr>
        <p:spPr bwMode="auto">
          <a:xfrm flipV="1">
            <a:off x="3000364" y="3000372"/>
            <a:ext cx="928692" cy="142877"/>
          </a:xfrm>
          <a:prstGeom prst="line">
            <a:avLst/>
          </a:prstGeom>
          <a:noFill/>
          <a:ln w="25400" cap="flat" cmpd="sng" algn="ctr">
            <a:solidFill>
              <a:srgbClr val="00B05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>
            <a:off x="3081328" y="3724278"/>
            <a:ext cx="990606" cy="204788"/>
          </a:xfrm>
          <a:prstGeom prst="line">
            <a:avLst/>
          </a:prstGeom>
          <a:noFill/>
          <a:ln w="25400" cap="flat" cmpd="sng" algn="ctr">
            <a:solidFill>
              <a:srgbClr val="00B05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05" name="TextBox 104"/>
          <p:cNvSpPr txBox="1"/>
          <p:nvPr/>
        </p:nvSpPr>
        <p:spPr bwMode="auto">
          <a:xfrm rot="21128627">
            <a:off x="2292204" y="2746253"/>
            <a:ext cx="2571768" cy="26759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US" sz="1200" smtClean="0">
                <a:solidFill>
                  <a:srgbClr val="00B050"/>
                </a:solidFill>
              </a:rPr>
              <a:t>LDP DoD Reply (L=21)</a:t>
            </a:r>
            <a:endParaRPr lang="en-US" sz="1200">
              <a:solidFill>
                <a:srgbClr val="00B05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 bwMode="auto">
          <a:xfrm rot="11399915" flipV="1">
            <a:off x="2425159" y="3940313"/>
            <a:ext cx="2571768" cy="26759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US" sz="1200" smtClean="0">
                <a:solidFill>
                  <a:srgbClr val="00B050"/>
                </a:solidFill>
              </a:rPr>
              <a:t>LDP DoD Reply (L=31)</a:t>
            </a:r>
            <a:endParaRPr lang="en-US" sz="1200">
              <a:solidFill>
                <a:srgbClr val="00B05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 bwMode="auto">
          <a:xfrm>
            <a:off x="4643438" y="4460526"/>
            <a:ext cx="2214578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US" sz="14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IP/MPLS control plane</a:t>
            </a:r>
          </a:p>
        </p:txBody>
      </p:sp>
      <p:sp>
        <p:nvSpPr>
          <p:cNvPr id="102" name="Freeform 101"/>
          <p:cNvSpPr/>
          <p:nvPr/>
        </p:nvSpPr>
        <p:spPr bwMode="auto">
          <a:xfrm>
            <a:off x="4868906" y="2668151"/>
            <a:ext cx="1695311" cy="434951"/>
          </a:xfrm>
          <a:custGeom>
            <a:avLst/>
            <a:gdLst>
              <a:gd name="connsiteX0" fmla="*/ 0 w 1695311"/>
              <a:gd name="connsiteY0" fmla="*/ 434951 h 434951"/>
              <a:gd name="connsiteX1" fmla="*/ 820958 w 1695311"/>
              <a:gd name="connsiteY1" fmla="*/ 54508 h 434951"/>
              <a:gd name="connsiteX2" fmla="*/ 1695311 w 1695311"/>
              <a:gd name="connsiteY2" fmla="*/ 107903 h 43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5311" h="434951">
                <a:moveTo>
                  <a:pt x="0" y="434951"/>
                </a:moveTo>
                <a:cubicBezTo>
                  <a:pt x="269203" y="271983"/>
                  <a:pt x="538406" y="109016"/>
                  <a:pt x="820958" y="54508"/>
                </a:cubicBezTo>
                <a:cubicBezTo>
                  <a:pt x="1103510" y="0"/>
                  <a:pt x="1399410" y="53951"/>
                  <a:pt x="1695311" y="107903"/>
                </a:cubicBezTo>
              </a:path>
            </a:pathLst>
          </a:custGeom>
          <a:noFill/>
          <a:ln w="762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 bwMode="auto">
          <a:xfrm flipV="1">
            <a:off x="4857752" y="2970254"/>
            <a:ext cx="1695311" cy="901143"/>
          </a:xfrm>
          <a:custGeom>
            <a:avLst/>
            <a:gdLst>
              <a:gd name="connsiteX0" fmla="*/ 0 w 1695311"/>
              <a:gd name="connsiteY0" fmla="*/ 434951 h 434951"/>
              <a:gd name="connsiteX1" fmla="*/ 820958 w 1695311"/>
              <a:gd name="connsiteY1" fmla="*/ 54508 h 434951"/>
              <a:gd name="connsiteX2" fmla="*/ 1695311 w 1695311"/>
              <a:gd name="connsiteY2" fmla="*/ 107903 h 434951"/>
              <a:gd name="connsiteX0" fmla="*/ 0 w 1695311"/>
              <a:gd name="connsiteY0" fmla="*/ 503472 h 1241647"/>
              <a:gd name="connsiteX1" fmla="*/ 820958 w 1695311"/>
              <a:gd name="connsiteY1" fmla="*/ 123029 h 1241647"/>
              <a:gd name="connsiteX2" fmla="*/ 1695311 w 1695311"/>
              <a:gd name="connsiteY2" fmla="*/ 1241647 h 1241647"/>
              <a:gd name="connsiteX0" fmla="*/ 0 w 1695311"/>
              <a:gd name="connsiteY0" fmla="*/ 162968 h 901143"/>
              <a:gd name="connsiteX1" fmla="*/ 963802 w 1695311"/>
              <a:gd name="connsiteY1" fmla="*/ 320970 h 901143"/>
              <a:gd name="connsiteX2" fmla="*/ 1695311 w 1695311"/>
              <a:gd name="connsiteY2" fmla="*/ 901143 h 90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5311" h="901143">
                <a:moveTo>
                  <a:pt x="0" y="162968"/>
                </a:moveTo>
                <a:cubicBezTo>
                  <a:pt x="269203" y="0"/>
                  <a:pt x="681250" y="197941"/>
                  <a:pt x="963802" y="320970"/>
                </a:cubicBezTo>
                <a:cubicBezTo>
                  <a:pt x="1246354" y="443999"/>
                  <a:pt x="1399410" y="847191"/>
                  <a:pt x="1695311" y="901143"/>
                </a:cubicBezTo>
              </a:path>
            </a:pathLst>
          </a:custGeom>
          <a:noFill/>
          <a:ln w="762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Content Placeholder 112"/>
          <p:cNvSpPr>
            <a:spLocks noGrp="1"/>
          </p:cNvSpPr>
          <p:nvPr>
            <p:ph idx="1"/>
          </p:nvPr>
        </p:nvSpPr>
        <p:spPr>
          <a:xfrm>
            <a:off x="655638" y="5480076"/>
            <a:ext cx="7940675" cy="663568"/>
          </a:xfrm>
        </p:spPr>
        <p:txBody>
          <a:bodyPr/>
          <a:lstStyle/>
          <a:p>
            <a:r>
              <a:rPr lang="en-US" smtClean="0"/>
              <a:t>No service provisioning anywhere else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LDP Downstream on Demand</a:t>
            </a:r>
            <a:endParaRPr lang="en-US"/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4572000" y="2214554"/>
            <a:ext cx="2357454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square" lIns="82124" tIns="41061" rIns="82124" bIns="41061" anchor="ctr">
            <a:spAutoFit/>
          </a:bodyPr>
          <a:lstStyle/>
          <a:p>
            <a:endParaRPr lang="en-US"/>
          </a:p>
        </p:txBody>
      </p:sp>
      <p:grpSp>
        <p:nvGrpSpPr>
          <p:cNvPr id="3" name="Group 167"/>
          <p:cNvGrpSpPr>
            <a:grpSpLocks noChangeAspect="1"/>
          </p:cNvGrpSpPr>
          <p:nvPr/>
        </p:nvGrpSpPr>
        <p:grpSpPr bwMode="auto">
          <a:xfrm>
            <a:off x="4267200" y="2932104"/>
            <a:ext cx="550863" cy="322263"/>
            <a:chOff x="2904" y="3095"/>
            <a:chExt cx="570" cy="334"/>
          </a:xfrm>
        </p:grpSpPr>
        <p:sp>
          <p:nvSpPr>
            <p:cNvPr id="7" name="Oval 168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Rectangle 169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Rectangle 17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Oval 171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172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6" name="Group 173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24" name="Freeform 174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Freeform 17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" name="Freeform 176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" name="Freeform 17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Freeform 178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Freeform 17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" name="Freeform 180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" name="Freeform 18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182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6" name="Freeform 183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" name="Freeform 18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" name="Freeform 185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Freeform 18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" name="Freeform 187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Freeform 18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Freeform 189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Freeform 19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2" name="Line 191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92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193"/>
          <p:cNvGrpSpPr>
            <a:grpSpLocks noChangeAspect="1"/>
          </p:cNvGrpSpPr>
          <p:nvPr/>
        </p:nvGrpSpPr>
        <p:grpSpPr bwMode="auto">
          <a:xfrm>
            <a:off x="4267200" y="3617904"/>
            <a:ext cx="550863" cy="322263"/>
            <a:chOff x="2904" y="3095"/>
            <a:chExt cx="570" cy="334"/>
          </a:xfrm>
        </p:grpSpPr>
        <p:sp>
          <p:nvSpPr>
            <p:cNvPr id="33" name="Oval 194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Rectangle 195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Rectangle 196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Oval 197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198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32" name="Group 199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50" name="Freeform 200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" name="Freeform 201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" name="Freeform 202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Freeform 203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Freeform 204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" name="Freeform 205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206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207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" name="Group 208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42" name="Freeform 209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210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211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212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213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214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215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216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8" name="Line 217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218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8" name="Picture 105" descr="DSL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3214679"/>
            <a:ext cx="255588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Text Box 273"/>
          <p:cNvSpPr txBox="1">
            <a:spLocks noChangeArrowheads="1"/>
          </p:cNvSpPr>
          <p:nvPr/>
        </p:nvSpPr>
        <p:spPr bwMode="auto">
          <a:xfrm>
            <a:off x="1428728" y="3281426"/>
            <a:ext cx="4635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D1</a:t>
            </a:r>
            <a:endParaRPr lang="en-US" sz="1400"/>
          </a:p>
        </p:txBody>
      </p:sp>
      <p:sp>
        <p:nvSpPr>
          <p:cNvPr id="60" name="Text Box 274"/>
          <p:cNvSpPr txBox="1">
            <a:spLocks noChangeArrowheads="1"/>
          </p:cNvSpPr>
          <p:nvPr/>
        </p:nvSpPr>
        <p:spPr bwMode="auto">
          <a:xfrm>
            <a:off x="3962400" y="2671754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PE11</a:t>
            </a:r>
            <a:endParaRPr lang="en-US" sz="1400"/>
          </a:p>
        </p:txBody>
      </p:sp>
      <p:sp>
        <p:nvSpPr>
          <p:cNvPr id="61" name="Text Box 275"/>
          <p:cNvSpPr txBox="1">
            <a:spLocks noChangeArrowheads="1"/>
          </p:cNvSpPr>
          <p:nvPr/>
        </p:nvSpPr>
        <p:spPr bwMode="auto">
          <a:xfrm>
            <a:off x="3962400" y="3997317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PE12</a:t>
            </a:r>
            <a:endParaRPr lang="en-US" sz="1400"/>
          </a:p>
        </p:txBody>
      </p:sp>
      <p:sp>
        <p:nvSpPr>
          <p:cNvPr id="62" name="Line 286"/>
          <p:cNvSpPr>
            <a:spLocks noChangeShapeType="1"/>
          </p:cNvSpPr>
          <p:nvPr/>
        </p:nvSpPr>
        <p:spPr bwMode="auto">
          <a:xfrm flipV="1">
            <a:off x="2143108" y="3128954"/>
            <a:ext cx="2047892" cy="22860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squar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63" name="Line 287"/>
          <p:cNvSpPr>
            <a:spLocks noChangeShapeType="1"/>
          </p:cNvSpPr>
          <p:nvPr/>
        </p:nvSpPr>
        <p:spPr bwMode="auto">
          <a:xfrm>
            <a:off x="2143108" y="3429000"/>
            <a:ext cx="2047892" cy="3857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square" lIns="82124" tIns="41061" rIns="82124" bIns="41061" anchor="ctr">
            <a:spAutoFit/>
          </a:bodyPr>
          <a:lstStyle/>
          <a:p>
            <a:endParaRPr lang="en-US"/>
          </a:p>
        </p:txBody>
      </p:sp>
      <p:grpSp>
        <p:nvGrpSpPr>
          <p:cNvPr id="40" name="Group 167"/>
          <p:cNvGrpSpPr>
            <a:grpSpLocks noChangeAspect="1"/>
          </p:cNvGrpSpPr>
          <p:nvPr/>
        </p:nvGrpSpPr>
        <p:grpSpPr bwMode="auto">
          <a:xfrm>
            <a:off x="6643702" y="2714620"/>
            <a:ext cx="550863" cy="322263"/>
            <a:chOff x="2904" y="3095"/>
            <a:chExt cx="570" cy="334"/>
          </a:xfrm>
        </p:grpSpPr>
        <p:sp>
          <p:nvSpPr>
            <p:cNvPr id="72" name="Oval 168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Rectangle 169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Rectangle 17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Oval 171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" name="Group 172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64" name="Group 173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89" name="Freeform 174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" name="Freeform 17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" name="Freeform 176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" name="Freeform 17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" name="Freeform 178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" name="Freeform 17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" name="Freeform 180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" name="Freeform 18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182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81" name="Freeform 183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" name="Freeform 18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" name="Freeform 185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" name="Freeform 18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" name="Freeform 187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" name="Freeform 18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" name="Freeform 189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" name="Freeform 19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77" name="Line 191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192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" name="Text Box 274"/>
          <p:cNvSpPr txBox="1">
            <a:spLocks noChangeArrowheads="1"/>
          </p:cNvSpPr>
          <p:nvPr/>
        </p:nvSpPr>
        <p:spPr bwMode="auto">
          <a:xfrm>
            <a:off x="6942056" y="2466936"/>
            <a:ext cx="773216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 smtClean="0"/>
              <a:t>1.1.1.1</a:t>
            </a:r>
            <a:endParaRPr lang="en-US" sz="1400"/>
          </a:p>
        </p:txBody>
      </p:sp>
      <p:sp>
        <p:nvSpPr>
          <p:cNvPr id="98" name="Freeform 97"/>
          <p:cNvSpPr/>
          <p:nvPr/>
        </p:nvSpPr>
        <p:spPr bwMode="auto">
          <a:xfrm>
            <a:off x="2143108" y="3054300"/>
            <a:ext cx="2695411" cy="328915"/>
          </a:xfrm>
          <a:custGeom>
            <a:avLst/>
            <a:gdLst>
              <a:gd name="connsiteX0" fmla="*/ 0 w 1695311"/>
              <a:gd name="connsiteY0" fmla="*/ 434951 h 434951"/>
              <a:gd name="connsiteX1" fmla="*/ 820958 w 1695311"/>
              <a:gd name="connsiteY1" fmla="*/ 54508 h 434951"/>
              <a:gd name="connsiteX2" fmla="*/ 1695311 w 1695311"/>
              <a:gd name="connsiteY2" fmla="*/ 107903 h 434951"/>
              <a:gd name="connsiteX0" fmla="*/ 0 w 2695411"/>
              <a:gd name="connsiteY0" fmla="*/ 423049 h 423049"/>
              <a:gd name="connsiteX1" fmla="*/ 820958 w 2695411"/>
              <a:gd name="connsiteY1" fmla="*/ 42606 h 423049"/>
              <a:gd name="connsiteX2" fmla="*/ 2695411 w 2695411"/>
              <a:gd name="connsiteY2" fmla="*/ 167415 h 423049"/>
              <a:gd name="connsiteX0" fmla="*/ 0 w 2695411"/>
              <a:gd name="connsiteY0" fmla="*/ 309586 h 328915"/>
              <a:gd name="connsiteX1" fmla="*/ 1320992 w 2695411"/>
              <a:gd name="connsiteY1" fmla="*/ 286309 h 328915"/>
              <a:gd name="connsiteX2" fmla="*/ 2695411 w 2695411"/>
              <a:gd name="connsiteY2" fmla="*/ 53952 h 328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95411" h="328915">
                <a:moveTo>
                  <a:pt x="0" y="309586"/>
                </a:moveTo>
                <a:cubicBezTo>
                  <a:pt x="269203" y="146618"/>
                  <a:pt x="871757" y="328915"/>
                  <a:pt x="1320992" y="286309"/>
                </a:cubicBezTo>
                <a:cubicBezTo>
                  <a:pt x="1770227" y="243703"/>
                  <a:pt x="2399510" y="0"/>
                  <a:pt x="2695411" y="53952"/>
                </a:cubicBezTo>
              </a:path>
            </a:pathLst>
          </a:custGeom>
          <a:noFill/>
          <a:ln w="76200" cap="flat" cmpd="sng" algn="ctr">
            <a:solidFill>
              <a:schemeClr val="tx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 bwMode="auto">
          <a:xfrm flipV="1">
            <a:off x="2071670" y="3528713"/>
            <a:ext cx="2695411" cy="328915"/>
          </a:xfrm>
          <a:custGeom>
            <a:avLst/>
            <a:gdLst>
              <a:gd name="connsiteX0" fmla="*/ 0 w 1695311"/>
              <a:gd name="connsiteY0" fmla="*/ 434951 h 434951"/>
              <a:gd name="connsiteX1" fmla="*/ 820958 w 1695311"/>
              <a:gd name="connsiteY1" fmla="*/ 54508 h 434951"/>
              <a:gd name="connsiteX2" fmla="*/ 1695311 w 1695311"/>
              <a:gd name="connsiteY2" fmla="*/ 107903 h 434951"/>
              <a:gd name="connsiteX0" fmla="*/ 0 w 2695411"/>
              <a:gd name="connsiteY0" fmla="*/ 423049 h 423049"/>
              <a:gd name="connsiteX1" fmla="*/ 820958 w 2695411"/>
              <a:gd name="connsiteY1" fmla="*/ 42606 h 423049"/>
              <a:gd name="connsiteX2" fmla="*/ 2695411 w 2695411"/>
              <a:gd name="connsiteY2" fmla="*/ 167415 h 423049"/>
              <a:gd name="connsiteX0" fmla="*/ 0 w 2695411"/>
              <a:gd name="connsiteY0" fmla="*/ 309586 h 328915"/>
              <a:gd name="connsiteX1" fmla="*/ 1320992 w 2695411"/>
              <a:gd name="connsiteY1" fmla="*/ 286309 h 328915"/>
              <a:gd name="connsiteX2" fmla="*/ 2695411 w 2695411"/>
              <a:gd name="connsiteY2" fmla="*/ 53952 h 328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95411" h="328915">
                <a:moveTo>
                  <a:pt x="0" y="309586"/>
                </a:moveTo>
                <a:cubicBezTo>
                  <a:pt x="269203" y="146618"/>
                  <a:pt x="871757" y="328915"/>
                  <a:pt x="1320992" y="286309"/>
                </a:cubicBezTo>
                <a:cubicBezTo>
                  <a:pt x="1770227" y="243703"/>
                  <a:pt x="2399510" y="0"/>
                  <a:pt x="2695411" y="53952"/>
                </a:cubicBezTo>
              </a:path>
            </a:pathLst>
          </a:custGeom>
          <a:noFill/>
          <a:ln w="76200" cap="flat" cmpd="sng" algn="ctr">
            <a:solidFill>
              <a:schemeClr val="tx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 bwMode="auto">
          <a:xfrm>
            <a:off x="4643438" y="4460526"/>
            <a:ext cx="2214578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US" sz="14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IP/MPLS control plane</a:t>
            </a:r>
          </a:p>
        </p:txBody>
      </p:sp>
      <p:sp>
        <p:nvSpPr>
          <p:cNvPr id="102" name="Freeform 101"/>
          <p:cNvSpPr/>
          <p:nvPr/>
        </p:nvSpPr>
        <p:spPr bwMode="auto">
          <a:xfrm>
            <a:off x="4868906" y="2668151"/>
            <a:ext cx="1695311" cy="434951"/>
          </a:xfrm>
          <a:custGeom>
            <a:avLst/>
            <a:gdLst>
              <a:gd name="connsiteX0" fmla="*/ 0 w 1695311"/>
              <a:gd name="connsiteY0" fmla="*/ 434951 h 434951"/>
              <a:gd name="connsiteX1" fmla="*/ 820958 w 1695311"/>
              <a:gd name="connsiteY1" fmla="*/ 54508 h 434951"/>
              <a:gd name="connsiteX2" fmla="*/ 1695311 w 1695311"/>
              <a:gd name="connsiteY2" fmla="*/ 107903 h 43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5311" h="434951">
                <a:moveTo>
                  <a:pt x="0" y="434951"/>
                </a:moveTo>
                <a:cubicBezTo>
                  <a:pt x="269203" y="271983"/>
                  <a:pt x="538406" y="109016"/>
                  <a:pt x="820958" y="54508"/>
                </a:cubicBezTo>
                <a:cubicBezTo>
                  <a:pt x="1103510" y="0"/>
                  <a:pt x="1399410" y="53951"/>
                  <a:pt x="1695311" y="107903"/>
                </a:cubicBezTo>
              </a:path>
            </a:pathLst>
          </a:custGeom>
          <a:noFill/>
          <a:ln w="762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 bwMode="auto">
          <a:xfrm flipV="1">
            <a:off x="4857752" y="2970254"/>
            <a:ext cx="1695311" cy="901143"/>
          </a:xfrm>
          <a:custGeom>
            <a:avLst/>
            <a:gdLst>
              <a:gd name="connsiteX0" fmla="*/ 0 w 1695311"/>
              <a:gd name="connsiteY0" fmla="*/ 434951 h 434951"/>
              <a:gd name="connsiteX1" fmla="*/ 820958 w 1695311"/>
              <a:gd name="connsiteY1" fmla="*/ 54508 h 434951"/>
              <a:gd name="connsiteX2" fmla="*/ 1695311 w 1695311"/>
              <a:gd name="connsiteY2" fmla="*/ 107903 h 434951"/>
              <a:gd name="connsiteX0" fmla="*/ 0 w 1695311"/>
              <a:gd name="connsiteY0" fmla="*/ 503472 h 1241647"/>
              <a:gd name="connsiteX1" fmla="*/ 820958 w 1695311"/>
              <a:gd name="connsiteY1" fmla="*/ 123029 h 1241647"/>
              <a:gd name="connsiteX2" fmla="*/ 1695311 w 1695311"/>
              <a:gd name="connsiteY2" fmla="*/ 1241647 h 1241647"/>
              <a:gd name="connsiteX0" fmla="*/ 0 w 1695311"/>
              <a:gd name="connsiteY0" fmla="*/ 162968 h 901143"/>
              <a:gd name="connsiteX1" fmla="*/ 963802 w 1695311"/>
              <a:gd name="connsiteY1" fmla="*/ 320970 h 901143"/>
              <a:gd name="connsiteX2" fmla="*/ 1695311 w 1695311"/>
              <a:gd name="connsiteY2" fmla="*/ 901143 h 90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5311" h="901143">
                <a:moveTo>
                  <a:pt x="0" y="162968"/>
                </a:moveTo>
                <a:cubicBezTo>
                  <a:pt x="269203" y="0"/>
                  <a:pt x="681250" y="197941"/>
                  <a:pt x="963802" y="320970"/>
                </a:cubicBezTo>
                <a:cubicBezTo>
                  <a:pt x="1246354" y="443999"/>
                  <a:pt x="1399410" y="847191"/>
                  <a:pt x="1695311" y="901143"/>
                </a:cubicBezTo>
              </a:path>
            </a:pathLst>
          </a:custGeom>
          <a:noFill/>
          <a:ln w="762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LDP Downstream on Demand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Access node is extremely simple</a:t>
            </a:r>
          </a:p>
          <a:p>
            <a:pPr lvl="1"/>
            <a:r>
              <a:rPr lang="en-US" smtClean="0"/>
              <a:t> No IGP, no BGP</a:t>
            </a:r>
          </a:p>
          <a:p>
            <a:r>
              <a:rPr lang="en-US" smtClean="0"/>
              <a:t>Access node may have an LSP towards any other node</a:t>
            </a:r>
          </a:p>
          <a:p>
            <a:r>
              <a:rPr lang="en-US" smtClean="0"/>
              <a:t>Access node only knows the labels it needs</a:t>
            </a:r>
          </a:p>
          <a:p>
            <a:r>
              <a:rPr lang="en-US" smtClean="0"/>
              <a:t>Simple and Scaleable</a:t>
            </a:r>
          </a:p>
          <a:p>
            <a:r>
              <a:rPr lang="en-US" smtClean="0"/>
              <a:t>Leverage existing technology (simplicity)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Scaling the IP/MPLS Control Plane</a:t>
            </a:r>
            <a:endParaRPr lang="en-US"/>
          </a:p>
        </p:txBody>
      </p:sp>
      <p:sp>
        <p:nvSpPr>
          <p:cNvPr id="1169413" name="AutoShape 5"/>
          <p:cNvSpPr>
            <a:spLocks noChangeArrowheads="1"/>
          </p:cNvSpPr>
          <p:nvPr/>
        </p:nvSpPr>
        <p:spPr bwMode="auto">
          <a:xfrm>
            <a:off x="1371600" y="1981200"/>
            <a:ext cx="1676400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69414" name="AutoShape 6"/>
          <p:cNvSpPr>
            <a:spLocks noChangeArrowheads="1"/>
          </p:cNvSpPr>
          <p:nvPr/>
        </p:nvSpPr>
        <p:spPr bwMode="auto">
          <a:xfrm>
            <a:off x="3276600" y="1981200"/>
            <a:ext cx="2590800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69415" name="AutoShape 7"/>
          <p:cNvSpPr>
            <a:spLocks noChangeArrowheads="1"/>
          </p:cNvSpPr>
          <p:nvPr/>
        </p:nvSpPr>
        <p:spPr bwMode="auto">
          <a:xfrm>
            <a:off x="6096000" y="1981200"/>
            <a:ext cx="1676400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grpSp>
        <p:nvGrpSpPr>
          <p:cNvPr id="2" name="Group 8"/>
          <p:cNvGrpSpPr>
            <a:grpSpLocks noChangeAspect="1"/>
          </p:cNvGrpSpPr>
          <p:nvPr/>
        </p:nvGrpSpPr>
        <p:grpSpPr bwMode="auto">
          <a:xfrm>
            <a:off x="2895600" y="2393950"/>
            <a:ext cx="550863" cy="322263"/>
            <a:chOff x="2904" y="3095"/>
            <a:chExt cx="570" cy="334"/>
          </a:xfrm>
        </p:grpSpPr>
        <p:sp>
          <p:nvSpPr>
            <p:cNvPr id="1169417" name="Oval 9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18" name="Rectangle 1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19" name="Rectangle 11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20" name="Oval 12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13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4" name="Group 14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423" name="Freeform 1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24" name="Freeform 16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25" name="Freeform 1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26" name="Freeform 18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27" name="Freeform 1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28" name="Freeform 20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29" name="Freeform 2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0" name="Freeform 22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23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432" name="Freeform 2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3" name="Freeform 25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4" name="Freeform 2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5" name="Freeform 27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6" name="Freeform 2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7" name="Freeform 29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8" name="Freeform 3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9" name="Freeform 31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440" name="Line 32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41" name="Line 33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4"/>
          <p:cNvGrpSpPr>
            <a:grpSpLocks noChangeAspect="1"/>
          </p:cNvGrpSpPr>
          <p:nvPr/>
        </p:nvGrpSpPr>
        <p:grpSpPr bwMode="auto">
          <a:xfrm>
            <a:off x="2895600" y="3765550"/>
            <a:ext cx="550863" cy="322263"/>
            <a:chOff x="2904" y="3095"/>
            <a:chExt cx="570" cy="334"/>
          </a:xfrm>
        </p:grpSpPr>
        <p:sp>
          <p:nvSpPr>
            <p:cNvPr id="1169443" name="Oval 35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44" name="Rectangle 36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45" name="Rectangle 37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46" name="Oval 38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39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8" name="Group 40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449" name="Freeform 41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0" name="Freeform 42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1" name="Freeform 43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2" name="Freeform 44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3" name="Freeform 45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4" name="Freeform 46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5" name="Freeform 47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6" name="Freeform 48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49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458" name="Freeform 50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9" name="Freeform 51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60" name="Freeform 52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61" name="Freeform 53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62" name="Freeform 54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63" name="Freeform 55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64" name="Freeform 56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65" name="Freeform 57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466" name="Line 58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67" name="Line 59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86"/>
          <p:cNvGrpSpPr>
            <a:grpSpLocks noChangeAspect="1"/>
          </p:cNvGrpSpPr>
          <p:nvPr/>
        </p:nvGrpSpPr>
        <p:grpSpPr bwMode="auto">
          <a:xfrm>
            <a:off x="5715000" y="2393950"/>
            <a:ext cx="550863" cy="322263"/>
            <a:chOff x="2904" y="3095"/>
            <a:chExt cx="570" cy="334"/>
          </a:xfrm>
        </p:grpSpPr>
        <p:sp>
          <p:nvSpPr>
            <p:cNvPr id="1169495" name="Oval 87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96" name="Rectangle 88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97" name="Rectangle 89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98" name="Oval 90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91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12" name="Group 92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501" name="Freeform 93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02" name="Freeform 94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03" name="Freeform 95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04" name="Freeform 96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05" name="Freeform 97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06" name="Freeform 98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07" name="Freeform 99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08" name="Freeform 100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101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510" name="Freeform 102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11" name="Freeform 103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12" name="Freeform 104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13" name="Freeform 105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14" name="Freeform 106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15" name="Freeform 107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16" name="Freeform 108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17" name="Freeform 109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518" name="Line 110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19" name="Line 111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112"/>
          <p:cNvGrpSpPr>
            <a:grpSpLocks noChangeAspect="1"/>
          </p:cNvGrpSpPr>
          <p:nvPr/>
        </p:nvGrpSpPr>
        <p:grpSpPr bwMode="auto">
          <a:xfrm>
            <a:off x="5715000" y="3765550"/>
            <a:ext cx="550863" cy="322263"/>
            <a:chOff x="2904" y="3095"/>
            <a:chExt cx="570" cy="334"/>
          </a:xfrm>
        </p:grpSpPr>
        <p:sp>
          <p:nvSpPr>
            <p:cNvPr id="1169521" name="Oval 113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22" name="Rectangle 114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23" name="Rectangle 115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24" name="Oval 116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117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16" name="Group 118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527" name="Freeform 119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28" name="Freeform 120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29" name="Freeform 121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0" name="Freeform 122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1" name="Freeform 123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2" name="Freeform 124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3" name="Freeform 125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4" name="Freeform 126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127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536" name="Freeform 128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7" name="Freeform 129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8" name="Freeform 130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9" name="Freeform 131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40" name="Freeform 132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41" name="Freeform 133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42" name="Freeform 134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43" name="Freeform 135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544" name="Line 136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45" name="Line 137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69572" name="Text Box 164"/>
          <p:cNvSpPr txBox="1">
            <a:spLocks noChangeArrowheads="1"/>
          </p:cNvSpPr>
          <p:nvPr/>
        </p:nvSpPr>
        <p:spPr bwMode="auto">
          <a:xfrm>
            <a:off x="1752600" y="4267200"/>
            <a:ext cx="914400" cy="3291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GB" sz="1600" smtClean="0">
                <a:solidFill>
                  <a:schemeClr val="tx2"/>
                </a:solidFill>
              </a:rPr>
              <a:t>L1</a:t>
            </a: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169573" name="Text Box 165"/>
          <p:cNvSpPr txBox="1">
            <a:spLocks noChangeArrowheads="1"/>
          </p:cNvSpPr>
          <p:nvPr/>
        </p:nvSpPr>
        <p:spPr bwMode="auto">
          <a:xfrm>
            <a:off x="4114800" y="4267200"/>
            <a:ext cx="914400" cy="3291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GB" sz="1600" smtClean="0">
                <a:solidFill>
                  <a:schemeClr val="tx2"/>
                </a:solidFill>
              </a:rPr>
              <a:t>L2</a:t>
            </a: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169574" name="Text Box 166"/>
          <p:cNvSpPr txBox="1">
            <a:spLocks noChangeArrowheads="1"/>
          </p:cNvSpPr>
          <p:nvPr/>
        </p:nvSpPr>
        <p:spPr bwMode="auto">
          <a:xfrm>
            <a:off x="6477000" y="4267200"/>
            <a:ext cx="914400" cy="3291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GB" sz="1600" smtClean="0">
                <a:solidFill>
                  <a:schemeClr val="tx2"/>
                </a:solidFill>
              </a:rPr>
              <a:t>L1</a:t>
            </a:r>
            <a:endParaRPr lang="en-US" sz="1600">
              <a:solidFill>
                <a:schemeClr val="tx2"/>
              </a:solidFill>
            </a:endParaRPr>
          </a:p>
        </p:txBody>
      </p:sp>
      <p:grpSp>
        <p:nvGrpSpPr>
          <p:cNvPr id="18" name="Group 167"/>
          <p:cNvGrpSpPr>
            <a:grpSpLocks noChangeAspect="1"/>
          </p:cNvGrpSpPr>
          <p:nvPr/>
        </p:nvGrpSpPr>
        <p:grpSpPr bwMode="auto">
          <a:xfrm>
            <a:off x="1066800" y="2698750"/>
            <a:ext cx="550863" cy="322263"/>
            <a:chOff x="2904" y="3095"/>
            <a:chExt cx="570" cy="334"/>
          </a:xfrm>
        </p:grpSpPr>
        <p:sp>
          <p:nvSpPr>
            <p:cNvPr id="1169576" name="Oval 168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77" name="Rectangle 169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78" name="Rectangle 17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79" name="Oval 171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172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20" name="Group 173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582" name="Freeform 174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83" name="Freeform 17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84" name="Freeform 176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85" name="Freeform 17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86" name="Freeform 178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87" name="Freeform 17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88" name="Freeform 180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89" name="Freeform 18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182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591" name="Freeform 183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92" name="Freeform 18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93" name="Freeform 185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94" name="Freeform 18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95" name="Freeform 187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96" name="Freeform 18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97" name="Freeform 189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98" name="Freeform 19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599" name="Line 191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00" name="Line 192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" name="Group 193"/>
          <p:cNvGrpSpPr>
            <a:grpSpLocks noChangeAspect="1"/>
          </p:cNvGrpSpPr>
          <p:nvPr/>
        </p:nvGrpSpPr>
        <p:grpSpPr bwMode="auto">
          <a:xfrm>
            <a:off x="1066800" y="3384550"/>
            <a:ext cx="550863" cy="322263"/>
            <a:chOff x="2904" y="3095"/>
            <a:chExt cx="570" cy="334"/>
          </a:xfrm>
        </p:grpSpPr>
        <p:sp>
          <p:nvSpPr>
            <p:cNvPr id="1169602" name="Oval 194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03" name="Rectangle 195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04" name="Rectangle 196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05" name="Oval 197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" name="Group 198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24" name="Group 199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608" name="Freeform 200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09" name="Freeform 201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0" name="Freeform 202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1" name="Freeform 203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2" name="Freeform 204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3" name="Freeform 205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4" name="Freeform 206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5" name="Freeform 207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208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617" name="Freeform 209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8" name="Freeform 210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9" name="Freeform 211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20" name="Freeform 212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21" name="Freeform 213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22" name="Freeform 214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23" name="Freeform 215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24" name="Freeform 216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625" name="Line 217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26" name="Line 218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" name="Group 219"/>
          <p:cNvGrpSpPr>
            <a:grpSpLocks noChangeAspect="1"/>
          </p:cNvGrpSpPr>
          <p:nvPr/>
        </p:nvGrpSpPr>
        <p:grpSpPr bwMode="auto">
          <a:xfrm>
            <a:off x="7450138" y="2698750"/>
            <a:ext cx="550862" cy="322263"/>
            <a:chOff x="2904" y="3095"/>
            <a:chExt cx="570" cy="334"/>
          </a:xfrm>
        </p:grpSpPr>
        <p:sp>
          <p:nvSpPr>
            <p:cNvPr id="1169628" name="Oval 220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29" name="Rectangle 221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30" name="Rectangle 222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31" name="Oval 223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" name="Group 224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28" name="Group 225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634" name="Freeform 226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35" name="Freeform 227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36" name="Freeform 228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37" name="Freeform 229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38" name="Freeform 230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39" name="Freeform 231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0" name="Freeform 232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1" name="Freeform 233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234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643" name="Freeform 235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4" name="Freeform 236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5" name="Freeform 237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6" name="Freeform 238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7" name="Freeform 239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8" name="Freeform 240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9" name="Freeform 241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50" name="Freeform 242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651" name="Line 243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52" name="Line 244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" name="Group 245"/>
          <p:cNvGrpSpPr>
            <a:grpSpLocks noChangeAspect="1"/>
          </p:cNvGrpSpPr>
          <p:nvPr/>
        </p:nvGrpSpPr>
        <p:grpSpPr bwMode="auto">
          <a:xfrm>
            <a:off x="7450138" y="3384550"/>
            <a:ext cx="550862" cy="322263"/>
            <a:chOff x="2904" y="3095"/>
            <a:chExt cx="570" cy="334"/>
          </a:xfrm>
        </p:grpSpPr>
        <p:sp>
          <p:nvSpPr>
            <p:cNvPr id="1169654" name="Oval 246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55" name="Rectangle 247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56" name="Rectangle 248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57" name="Oval 249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" name="Group 250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1169509" name="Group 251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660" name="Freeform 252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61" name="Freeform 253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62" name="Freeform 254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63" name="Freeform 255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64" name="Freeform 256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65" name="Freeform 257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66" name="Freeform 258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67" name="Freeform 259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69520" name="Group 260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669" name="Freeform 261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70" name="Freeform 262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71" name="Freeform 263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72" name="Freeform 264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73" name="Freeform 265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74" name="Freeform 266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75" name="Freeform 267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76" name="Freeform 268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677" name="Line 269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78" name="Line 270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169679" name="Picture 146" descr="DSL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778875" y="2971800"/>
            <a:ext cx="255588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9680" name="Picture 105" descr="DSL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" y="2981325"/>
            <a:ext cx="255588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69681" name="Text Box 273"/>
          <p:cNvSpPr txBox="1">
            <a:spLocks noChangeArrowheads="1"/>
          </p:cNvSpPr>
          <p:nvPr/>
        </p:nvSpPr>
        <p:spPr bwMode="auto">
          <a:xfrm>
            <a:off x="76200" y="3429000"/>
            <a:ext cx="4635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D1</a:t>
            </a:r>
            <a:endParaRPr lang="en-US" sz="1400"/>
          </a:p>
        </p:txBody>
      </p:sp>
      <p:sp>
        <p:nvSpPr>
          <p:cNvPr id="1169682" name="Text Box 274"/>
          <p:cNvSpPr txBox="1">
            <a:spLocks noChangeArrowheads="1"/>
          </p:cNvSpPr>
          <p:nvPr/>
        </p:nvSpPr>
        <p:spPr bwMode="auto">
          <a:xfrm>
            <a:off x="762000" y="2438400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PE11</a:t>
            </a:r>
            <a:endParaRPr lang="en-US" sz="1400"/>
          </a:p>
        </p:txBody>
      </p:sp>
      <p:sp>
        <p:nvSpPr>
          <p:cNvPr id="1169683" name="Text Box 275"/>
          <p:cNvSpPr txBox="1">
            <a:spLocks noChangeArrowheads="1"/>
          </p:cNvSpPr>
          <p:nvPr/>
        </p:nvSpPr>
        <p:spPr bwMode="auto">
          <a:xfrm>
            <a:off x="762000" y="3763963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PE12</a:t>
            </a:r>
            <a:endParaRPr lang="en-US" sz="1400"/>
          </a:p>
        </p:txBody>
      </p:sp>
      <p:sp>
        <p:nvSpPr>
          <p:cNvPr id="1169684" name="Text Box 276"/>
          <p:cNvSpPr txBox="1">
            <a:spLocks noChangeArrowheads="1"/>
          </p:cNvSpPr>
          <p:nvPr/>
        </p:nvSpPr>
        <p:spPr bwMode="auto">
          <a:xfrm>
            <a:off x="2667000" y="2743200"/>
            <a:ext cx="10731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ABR11</a:t>
            </a:r>
            <a:endParaRPr lang="en-US" sz="1400"/>
          </a:p>
        </p:txBody>
      </p:sp>
      <p:sp>
        <p:nvSpPr>
          <p:cNvPr id="1169685" name="Text Box 277"/>
          <p:cNvSpPr txBox="1">
            <a:spLocks noChangeArrowheads="1"/>
          </p:cNvSpPr>
          <p:nvPr/>
        </p:nvSpPr>
        <p:spPr bwMode="auto">
          <a:xfrm>
            <a:off x="2660650" y="4114800"/>
            <a:ext cx="10731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ABR12</a:t>
            </a:r>
            <a:endParaRPr lang="en-US" sz="1400"/>
          </a:p>
        </p:txBody>
      </p:sp>
      <p:sp>
        <p:nvSpPr>
          <p:cNvPr id="1169686" name="Text Box 278"/>
          <p:cNvSpPr txBox="1">
            <a:spLocks noChangeArrowheads="1"/>
          </p:cNvSpPr>
          <p:nvPr/>
        </p:nvSpPr>
        <p:spPr bwMode="auto">
          <a:xfrm>
            <a:off x="5480050" y="2743200"/>
            <a:ext cx="10731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ABR21</a:t>
            </a:r>
            <a:endParaRPr lang="en-US" sz="1400"/>
          </a:p>
        </p:txBody>
      </p:sp>
      <p:sp>
        <p:nvSpPr>
          <p:cNvPr id="1169687" name="Text Box 279"/>
          <p:cNvSpPr txBox="1">
            <a:spLocks noChangeArrowheads="1"/>
          </p:cNvSpPr>
          <p:nvPr/>
        </p:nvSpPr>
        <p:spPr bwMode="auto">
          <a:xfrm>
            <a:off x="5473700" y="4114800"/>
            <a:ext cx="10731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ABR22</a:t>
            </a:r>
            <a:endParaRPr lang="en-US" sz="1400"/>
          </a:p>
        </p:txBody>
      </p:sp>
      <p:sp>
        <p:nvSpPr>
          <p:cNvPr id="1169688" name="Text Box 280"/>
          <p:cNvSpPr txBox="1">
            <a:spLocks noChangeArrowheads="1"/>
          </p:cNvSpPr>
          <p:nvPr/>
        </p:nvSpPr>
        <p:spPr bwMode="auto">
          <a:xfrm>
            <a:off x="7766050" y="2438400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PE21</a:t>
            </a:r>
            <a:endParaRPr lang="en-US" sz="1400"/>
          </a:p>
        </p:txBody>
      </p:sp>
      <p:sp>
        <p:nvSpPr>
          <p:cNvPr id="1169689" name="Text Box 281"/>
          <p:cNvSpPr txBox="1">
            <a:spLocks noChangeArrowheads="1"/>
          </p:cNvSpPr>
          <p:nvPr/>
        </p:nvSpPr>
        <p:spPr bwMode="auto">
          <a:xfrm>
            <a:off x="7766050" y="3763963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PE22</a:t>
            </a:r>
            <a:endParaRPr lang="en-US" sz="1400"/>
          </a:p>
        </p:txBody>
      </p:sp>
      <p:sp>
        <p:nvSpPr>
          <p:cNvPr id="1169690" name="Text Box 282"/>
          <p:cNvSpPr txBox="1">
            <a:spLocks noChangeArrowheads="1"/>
          </p:cNvSpPr>
          <p:nvPr/>
        </p:nvSpPr>
        <p:spPr bwMode="auto">
          <a:xfrm>
            <a:off x="8610600" y="3429000"/>
            <a:ext cx="4635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D2</a:t>
            </a:r>
            <a:endParaRPr lang="en-US" sz="1400"/>
          </a:p>
        </p:txBody>
      </p:sp>
      <p:sp>
        <p:nvSpPr>
          <p:cNvPr id="1169691" name="AutoShape 207"/>
          <p:cNvSpPr>
            <a:spLocks noChangeArrowheads="1"/>
          </p:cNvSpPr>
          <p:nvPr/>
        </p:nvSpPr>
        <p:spPr bwMode="auto">
          <a:xfrm>
            <a:off x="3132138" y="4799013"/>
            <a:ext cx="3060700" cy="399573"/>
          </a:xfrm>
          <a:prstGeom prst="leftRightArrow">
            <a:avLst>
              <a:gd name="adj1" fmla="val 66509"/>
              <a:gd name="adj2" fmla="val 83378"/>
            </a:avLst>
          </a:prstGeom>
          <a:solidFill>
            <a:schemeClr val="accent2"/>
          </a:solidFill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lIns="82124" tIns="41061" rIns="82124" bIns="41061" anchor="ctr">
            <a:spAutoFit/>
          </a:bodyPr>
          <a:lstStyle/>
          <a:p>
            <a:pPr algn="ctr" defTabSz="814388">
              <a:buNone/>
            </a:pPr>
            <a:r>
              <a:rPr lang="en-US" sz="1200" b="1"/>
              <a:t>1k Nodes / Core</a:t>
            </a:r>
          </a:p>
        </p:txBody>
      </p:sp>
      <p:sp>
        <p:nvSpPr>
          <p:cNvPr id="1169692" name="AutoShape 208"/>
          <p:cNvSpPr>
            <a:spLocks noChangeArrowheads="1"/>
          </p:cNvSpPr>
          <p:nvPr/>
        </p:nvSpPr>
        <p:spPr bwMode="auto">
          <a:xfrm>
            <a:off x="1214414" y="5338763"/>
            <a:ext cx="6786586" cy="402161"/>
          </a:xfrm>
          <a:prstGeom prst="leftRightArrow">
            <a:avLst>
              <a:gd name="adj1" fmla="val 66148"/>
              <a:gd name="adj2" fmla="val 99907"/>
            </a:avLst>
          </a:prstGeom>
          <a:solidFill>
            <a:schemeClr val="accent2"/>
          </a:solidFill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124" tIns="41061" rIns="82124" bIns="41061" anchor="ctr">
            <a:spAutoFit/>
          </a:bodyPr>
          <a:lstStyle/>
          <a:p>
            <a:pPr algn="ctr" defTabSz="814388">
              <a:buNone/>
            </a:pPr>
            <a:r>
              <a:rPr lang="en-US" sz="1200" b="1"/>
              <a:t>10k Nodes / Aggregation</a:t>
            </a:r>
          </a:p>
        </p:txBody>
      </p:sp>
      <p:sp>
        <p:nvSpPr>
          <p:cNvPr id="1169694" name="Line 286"/>
          <p:cNvSpPr>
            <a:spLocks noChangeShapeType="1"/>
          </p:cNvSpPr>
          <p:nvPr/>
        </p:nvSpPr>
        <p:spPr bwMode="auto">
          <a:xfrm flipV="1">
            <a:off x="457200" y="2895600"/>
            <a:ext cx="533400" cy="228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69695" name="Line 287"/>
          <p:cNvSpPr>
            <a:spLocks noChangeShapeType="1"/>
          </p:cNvSpPr>
          <p:nvPr/>
        </p:nvSpPr>
        <p:spPr bwMode="auto">
          <a:xfrm>
            <a:off x="457200" y="3276600"/>
            <a:ext cx="533400" cy="304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69696" name="Line 288"/>
          <p:cNvSpPr>
            <a:spLocks noChangeShapeType="1"/>
          </p:cNvSpPr>
          <p:nvPr/>
        </p:nvSpPr>
        <p:spPr bwMode="auto">
          <a:xfrm flipH="1" flipV="1">
            <a:off x="8145463" y="2855913"/>
            <a:ext cx="533400" cy="228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69697" name="Line 289"/>
          <p:cNvSpPr>
            <a:spLocks noChangeShapeType="1"/>
          </p:cNvSpPr>
          <p:nvPr/>
        </p:nvSpPr>
        <p:spPr bwMode="auto">
          <a:xfrm flipH="1">
            <a:off x="8145463" y="3236913"/>
            <a:ext cx="533400" cy="304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Divide and Conquer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scale, introduce a layer of hierarchy</a:t>
            </a:r>
          </a:p>
          <a:p>
            <a:pPr lvl="1" indent="-117475" eaLnBrk="1" hangingPunct="1"/>
            <a:r>
              <a:rPr lang="en-GB" smtClean="0"/>
              <a:t> BGP </a:t>
            </a:r>
            <a:endParaRPr lang="en-US" smtClean="0"/>
          </a:p>
          <a:p>
            <a:pPr eaLnBrk="1" hangingPunct="1"/>
            <a:r>
              <a:rPr lang="en-US" smtClean="0"/>
              <a:t>Possible thanks to key innovation: BGP PIC</a:t>
            </a:r>
          </a:p>
          <a:p>
            <a:pPr lvl="1" indent="-117475" eaLnBrk="1" hangingPunct="1"/>
            <a:r>
              <a:rPr lang="en-US" smtClean="0"/>
              <a:t> Scale-Independent BGP FRR</a:t>
            </a:r>
          </a:p>
          <a:p>
            <a:pPr lvl="1" indent="-117475" eaLnBrk="1" hangingPunct="1"/>
            <a:r>
              <a:rPr lang="en-US" smtClean="0"/>
              <a:t> </a:t>
            </a:r>
            <a:r>
              <a:rPr lang="en-US" b="1" smtClean="0"/>
              <a:t>Simple</a:t>
            </a:r>
            <a:r>
              <a:rPr lang="en-US" smtClean="0"/>
              <a:t>: default router behavior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704" name="Rectangle 27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IGP ~ K entries</a:t>
            </a:r>
            <a:endParaRPr lang="en-US"/>
          </a:p>
        </p:txBody>
      </p:sp>
      <p:sp>
        <p:nvSpPr>
          <p:cNvPr id="1170705" name="Rectangle 273"/>
          <p:cNvSpPr>
            <a:spLocks noGrp="1" noChangeArrowheads="1"/>
          </p:cNvSpPr>
          <p:nvPr>
            <p:ph type="body" idx="1"/>
          </p:nvPr>
        </p:nvSpPr>
        <p:spPr>
          <a:xfrm>
            <a:off x="655638" y="5105400"/>
            <a:ext cx="7940675" cy="1219200"/>
          </a:xfrm>
        </p:spPr>
        <p:txBody>
          <a:bodyPr/>
          <a:lstStyle/>
          <a:p>
            <a:pPr>
              <a:lnSpc>
                <a:spcPct val="75000"/>
              </a:lnSpc>
            </a:pPr>
            <a:endParaRPr lang="en-US" sz="1600"/>
          </a:p>
        </p:txBody>
      </p:sp>
      <p:sp>
        <p:nvSpPr>
          <p:cNvPr id="1170436" name="AutoShape 4"/>
          <p:cNvSpPr>
            <a:spLocks noChangeArrowheads="1"/>
          </p:cNvSpPr>
          <p:nvPr/>
        </p:nvSpPr>
        <p:spPr bwMode="auto">
          <a:xfrm>
            <a:off x="1371600" y="1695456"/>
            <a:ext cx="1676400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437" name="AutoShape 5"/>
          <p:cNvSpPr>
            <a:spLocks noChangeArrowheads="1"/>
          </p:cNvSpPr>
          <p:nvPr/>
        </p:nvSpPr>
        <p:spPr bwMode="auto">
          <a:xfrm>
            <a:off x="3276600" y="1695456"/>
            <a:ext cx="2590800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438" name="AutoShape 6"/>
          <p:cNvSpPr>
            <a:spLocks noChangeArrowheads="1"/>
          </p:cNvSpPr>
          <p:nvPr/>
        </p:nvSpPr>
        <p:spPr bwMode="auto">
          <a:xfrm>
            <a:off x="6096000" y="1695456"/>
            <a:ext cx="1676400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2895600" y="2108206"/>
            <a:ext cx="550863" cy="322263"/>
            <a:chOff x="2904" y="3095"/>
            <a:chExt cx="570" cy="334"/>
          </a:xfrm>
        </p:grpSpPr>
        <p:sp>
          <p:nvSpPr>
            <p:cNvPr id="1170440" name="Oval 8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41" name="Rectangle 9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42" name="Rectangle 1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43" name="Oval 11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12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4" name="Group 13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70446" name="Freeform 14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47" name="Freeform 1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48" name="Freeform 16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49" name="Freeform 1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50" name="Freeform 18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51" name="Freeform 1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52" name="Freeform 20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53" name="Freeform 2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22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70455" name="Freeform 23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56" name="Freeform 2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57" name="Freeform 25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58" name="Freeform 2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59" name="Freeform 27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60" name="Freeform 2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61" name="Freeform 29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62" name="Freeform 3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70463" name="Line 31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64" name="Line 32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3"/>
          <p:cNvGrpSpPr>
            <a:grpSpLocks noChangeAspect="1"/>
          </p:cNvGrpSpPr>
          <p:nvPr/>
        </p:nvGrpSpPr>
        <p:grpSpPr bwMode="auto">
          <a:xfrm>
            <a:off x="2895600" y="3479806"/>
            <a:ext cx="550863" cy="322263"/>
            <a:chOff x="2904" y="3095"/>
            <a:chExt cx="570" cy="334"/>
          </a:xfrm>
        </p:grpSpPr>
        <p:sp>
          <p:nvSpPr>
            <p:cNvPr id="1170466" name="Oval 34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67" name="Rectangle 35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68" name="Rectangle 36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69" name="Oval 37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38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8" name="Group 39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70472" name="Freeform 40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73" name="Freeform 41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74" name="Freeform 42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75" name="Freeform 43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76" name="Freeform 44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77" name="Freeform 45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78" name="Freeform 46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79" name="Freeform 47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48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70481" name="Freeform 49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82" name="Freeform 50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83" name="Freeform 51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84" name="Freeform 52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85" name="Freeform 53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86" name="Freeform 54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87" name="Freeform 55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88" name="Freeform 56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70489" name="Line 57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90" name="Line 58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59"/>
          <p:cNvGrpSpPr>
            <a:grpSpLocks noChangeAspect="1"/>
          </p:cNvGrpSpPr>
          <p:nvPr/>
        </p:nvGrpSpPr>
        <p:grpSpPr bwMode="auto">
          <a:xfrm>
            <a:off x="5715000" y="2108206"/>
            <a:ext cx="550863" cy="322263"/>
            <a:chOff x="2904" y="3095"/>
            <a:chExt cx="570" cy="334"/>
          </a:xfrm>
        </p:grpSpPr>
        <p:sp>
          <p:nvSpPr>
            <p:cNvPr id="1170492" name="Oval 60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93" name="Rectangle 61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94" name="Rectangle 62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95" name="Oval 63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64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12" name="Group 65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70498" name="Freeform 66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99" name="Freeform 67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00" name="Freeform 68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01" name="Freeform 69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02" name="Freeform 70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03" name="Freeform 71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04" name="Freeform 72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05" name="Freeform 73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74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70507" name="Freeform 75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08" name="Freeform 76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09" name="Freeform 77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10" name="Freeform 78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11" name="Freeform 79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12" name="Freeform 80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13" name="Freeform 81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14" name="Freeform 82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70515" name="Line 83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16" name="Line 84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85"/>
          <p:cNvGrpSpPr>
            <a:grpSpLocks noChangeAspect="1"/>
          </p:cNvGrpSpPr>
          <p:nvPr/>
        </p:nvGrpSpPr>
        <p:grpSpPr bwMode="auto">
          <a:xfrm>
            <a:off x="5715000" y="3479806"/>
            <a:ext cx="550863" cy="322263"/>
            <a:chOff x="2904" y="3095"/>
            <a:chExt cx="570" cy="334"/>
          </a:xfrm>
        </p:grpSpPr>
        <p:sp>
          <p:nvSpPr>
            <p:cNvPr id="1170518" name="Oval 86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19" name="Rectangle 87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20" name="Rectangle 88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21" name="Oval 89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90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16" name="Group 91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70524" name="Freeform 92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25" name="Freeform 93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26" name="Freeform 94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27" name="Freeform 95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28" name="Freeform 96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29" name="Freeform 97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30" name="Freeform 98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31" name="Freeform 99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100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70533" name="Freeform 101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34" name="Freeform 102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35" name="Freeform 103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36" name="Freeform 104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37" name="Freeform 105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38" name="Freeform 106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39" name="Freeform 107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40" name="Freeform 108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70541" name="Line 109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42" name="Line 110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70543" name="Text Box 111"/>
          <p:cNvSpPr txBox="1">
            <a:spLocks noChangeArrowheads="1"/>
          </p:cNvSpPr>
          <p:nvPr/>
        </p:nvSpPr>
        <p:spPr bwMode="auto">
          <a:xfrm>
            <a:off x="1752600" y="3981456"/>
            <a:ext cx="914400" cy="3045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600" smtClean="0">
                <a:solidFill>
                  <a:schemeClr val="tx2"/>
                </a:solidFill>
              </a:rPr>
              <a:t>L1</a:t>
            </a: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170544" name="Text Box 112"/>
          <p:cNvSpPr txBox="1">
            <a:spLocks noChangeArrowheads="1"/>
          </p:cNvSpPr>
          <p:nvPr/>
        </p:nvSpPr>
        <p:spPr bwMode="auto">
          <a:xfrm>
            <a:off x="4114800" y="3981456"/>
            <a:ext cx="914400" cy="3291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600" smtClean="0">
                <a:solidFill>
                  <a:schemeClr val="tx2"/>
                </a:solidFill>
              </a:rPr>
              <a:t>L2</a:t>
            </a: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170545" name="Text Box 113"/>
          <p:cNvSpPr txBox="1">
            <a:spLocks noChangeArrowheads="1"/>
          </p:cNvSpPr>
          <p:nvPr/>
        </p:nvSpPr>
        <p:spPr bwMode="auto">
          <a:xfrm>
            <a:off x="6477000" y="3981456"/>
            <a:ext cx="914400" cy="3291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600" smtClean="0">
                <a:solidFill>
                  <a:schemeClr val="tx2"/>
                </a:solidFill>
              </a:rPr>
              <a:t>L1</a:t>
            </a:r>
            <a:endParaRPr lang="en-US" sz="1600">
              <a:solidFill>
                <a:schemeClr val="tx2"/>
              </a:solidFill>
            </a:endParaRPr>
          </a:p>
        </p:txBody>
      </p:sp>
      <p:grpSp>
        <p:nvGrpSpPr>
          <p:cNvPr id="18" name="Group 114"/>
          <p:cNvGrpSpPr>
            <a:grpSpLocks noChangeAspect="1"/>
          </p:cNvGrpSpPr>
          <p:nvPr/>
        </p:nvGrpSpPr>
        <p:grpSpPr bwMode="auto">
          <a:xfrm>
            <a:off x="1066800" y="2413006"/>
            <a:ext cx="550863" cy="322263"/>
            <a:chOff x="2904" y="3095"/>
            <a:chExt cx="570" cy="334"/>
          </a:xfrm>
        </p:grpSpPr>
        <p:sp>
          <p:nvSpPr>
            <p:cNvPr id="1170547" name="Oval 115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48" name="Rectangle 116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49" name="Rectangle 117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50" name="Oval 118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119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20" name="Group 120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70553" name="Freeform 121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54" name="Freeform 122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55" name="Freeform 123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56" name="Freeform 124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57" name="Freeform 125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58" name="Freeform 126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59" name="Freeform 127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60" name="Freeform 128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129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70562" name="Freeform 130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63" name="Freeform 131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64" name="Freeform 132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65" name="Freeform 133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66" name="Freeform 134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67" name="Freeform 135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68" name="Freeform 136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69" name="Freeform 137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70570" name="Line 138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71" name="Line 139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" name="Group 140"/>
          <p:cNvGrpSpPr>
            <a:grpSpLocks noChangeAspect="1"/>
          </p:cNvGrpSpPr>
          <p:nvPr/>
        </p:nvGrpSpPr>
        <p:grpSpPr bwMode="auto">
          <a:xfrm>
            <a:off x="1066800" y="3098806"/>
            <a:ext cx="550863" cy="322263"/>
            <a:chOff x="2904" y="3095"/>
            <a:chExt cx="570" cy="334"/>
          </a:xfrm>
        </p:grpSpPr>
        <p:sp>
          <p:nvSpPr>
            <p:cNvPr id="1170573" name="Oval 141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74" name="Rectangle 142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75" name="Rectangle 143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76" name="Oval 144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" name="Group 145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24" name="Group 146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70579" name="Freeform 147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80" name="Freeform 148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81" name="Freeform 149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82" name="Freeform 150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83" name="Freeform 151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84" name="Freeform 152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85" name="Freeform 153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86" name="Freeform 154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155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70588" name="Freeform 156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89" name="Freeform 157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90" name="Freeform 158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91" name="Freeform 159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92" name="Freeform 160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93" name="Freeform 161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94" name="Freeform 162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95" name="Freeform 163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70596" name="Line 164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97" name="Line 165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" name="Group 166"/>
          <p:cNvGrpSpPr>
            <a:grpSpLocks noChangeAspect="1"/>
          </p:cNvGrpSpPr>
          <p:nvPr/>
        </p:nvGrpSpPr>
        <p:grpSpPr bwMode="auto">
          <a:xfrm>
            <a:off x="7450138" y="2413006"/>
            <a:ext cx="550862" cy="322263"/>
            <a:chOff x="2904" y="3095"/>
            <a:chExt cx="570" cy="334"/>
          </a:xfrm>
        </p:grpSpPr>
        <p:sp>
          <p:nvSpPr>
            <p:cNvPr id="1170599" name="Oval 167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600" name="Rectangle 168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601" name="Rectangle 169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602" name="Oval 170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" name="Group 171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28" name="Group 172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70605" name="Freeform 173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06" name="Freeform 174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07" name="Freeform 175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08" name="Freeform 176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09" name="Freeform 177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10" name="Freeform 178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11" name="Freeform 179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12" name="Freeform 180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181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70614" name="Freeform 182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15" name="Freeform 183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16" name="Freeform 184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17" name="Freeform 185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18" name="Freeform 186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19" name="Freeform 187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20" name="Freeform 188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21" name="Freeform 189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70622" name="Line 190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623" name="Line 191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" name="Group 192"/>
          <p:cNvGrpSpPr>
            <a:grpSpLocks noChangeAspect="1"/>
          </p:cNvGrpSpPr>
          <p:nvPr/>
        </p:nvGrpSpPr>
        <p:grpSpPr bwMode="auto">
          <a:xfrm>
            <a:off x="7450138" y="3098806"/>
            <a:ext cx="550862" cy="322263"/>
            <a:chOff x="2904" y="3095"/>
            <a:chExt cx="570" cy="334"/>
          </a:xfrm>
        </p:grpSpPr>
        <p:sp>
          <p:nvSpPr>
            <p:cNvPr id="1170625" name="Oval 193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626" name="Rectangle 194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627" name="Rectangle 195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628" name="Oval 196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" name="Group 197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1170432" name="Group 198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70631" name="Freeform 199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32" name="Freeform 200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33" name="Freeform 201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34" name="Freeform 202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35" name="Freeform 203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36" name="Freeform 204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37" name="Freeform 205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38" name="Freeform 206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70433" name="Group 207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70640" name="Freeform 208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41" name="Freeform 209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42" name="Freeform 210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43" name="Freeform 211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44" name="Freeform 212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45" name="Freeform 213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46" name="Freeform 214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47" name="Freeform 215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70648" name="Line 216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649" name="Line 217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170650" name="Picture 146" descr="DSL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8778875" y="2686056"/>
            <a:ext cx="255588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70651" name="Picture 105" descr="DSL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25" y="2695581"/>
            <a:ext cx="255588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0652" name="Text Box 220"/>
          <p:cNvSpPr txBox="1">
            <a:spLocks noChangeArrowheads="1"/>
          </p:cNvSpPr>
          <p:nvPr/>
        </p:nvSpPr>
        <p:spPr bwMode="auto">
          <a:xfrm>
            <a:off x="76200" y="3143256"/>
            <a:ext cx="4635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D1</a:t>
            </a:r>
            <a:endParaRPr lang="en-US" sz="1400"/>
          </a:p>
        </p:txBody>
      </p:sp>
      <p:sp>
        <p:nvSpPr>
          <p:cNvPr id="1170653" name="Text Box 221"/>
          <p:cNvSpPr txBox="1">
            <a:spLocks noChangeArrowheads="1"/>
          </p:cNvSpPr>
          <p:nvPr/>
        </p:nvSpPr>
        <p:spPr bwMode="auto">
          <a:xfrm>
            <a:off x="762000" y="2152656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PE11</a:t>
            </a:r>
            <a:endParaRPr lang="en-US" sz="1400"/>
          </a:p>
        </p:txBody>
      </p:sp>
      <p:sp>
        <p:nvSpPr>
          <p:cNvPr id="1170654" name="Text Box 222"/>
          <p:cNvSpPr txBox="1">
            <a:spLocks noChangeArrowheads="1"/>
          </p:cNvSpPr>
          <p:nvPr/>
        </p:nvSpPr>
        <p:spPr bwMode="auto">
          <a:xfrm>
            <a:off x="762000" y="3478219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PE12</a:t>
            </a:r>
            <a:endParaRPr lang="en-US" sz="1400"/>
          </a:p>
        </p:txBody>
      </p:sp>
      <p:sp>
        <p:nvSpPr>
          <p:cNvPr id="1170655" name="Text Box 223"/>
          <p:cNvSpPr txBox="1">
            <a:spLocks noChangeArrowheads="1"/>
          </p:cNvSpPr>
          <p:nvPr/>
        </p:nvSpPr>
        <p:spPr bwMode="auto">
          <a:xfrm>
            <a:off x="2895600" y="2457456"/>
            <a:ext cx="10731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ABR11</a:t>
            </a:r>
            <a:endParaRPr lang="en-US" sz="1400"/>
          </a:p>
        </p:txBody>
      </p:sp>
      <p:sp>
        <p:nvSpPr>
          <p:cNvPr id="1170656" name="Text Box 224"/>
          <p:cNvSpPr txBox="1">
            <a:spLocks noChangeArrowheads="1"/>
          </p:cNvSpPr>
          <p:nvPr/>
        </p:nvSpPr>
        <p:spPr bwMode="auto">
          <a:xfrm>
            <a:off x="2660650" y="3829056"/>
            <a:ext cx="10731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ABR12</a:t>
            </a:r>
            <a:endParaRPr lang="en-US" sz="1400"/>
          </a:p>
        </p:txBody>
      </p:sp>
      <p:sp>
        <p:nvSpPr>
          <p:cNvPr id="1170657" name="Text Box 225"/>
          <p:cNvSpPr txBox="1">
            <a:spLocks noChangeArrowheads="1"/>
          </p:cNvSpPr>
          <p:nvPr/>
        </p:nvSpPr>
        <p:spPr bwMode="auto">
          <a:xfrm>
            <a:off x="5480050" y="2457456"/>
            <a:ext cx="10731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ABR21</a:t>
            </a:r>
            <a:endParaRPr lang="en-US" sz="1400"/>
          </a:p>
        </p:txBody>
      </p:sp>
      <p:sp>
        <p:nvSpPr>
          <p:cNvPr id="1170658" name="Text Box 226"/>
          <p:cNvSpPr txBox="1">
            <a:spLocks noChangeArrowheads="1"/>
          </p:cNvSpPr>
          <p:nvPr/>
        </p:nvSpPr>
        <p:spPr bwMode="auto">
          <a:xfrm>
            <a:off x="5473700" y="3829056"/>
            <a:ext cx="10731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ABR22</a:t>
            </a:r>
            <a:endParaRPr lang="en-US" sz="1400"/>
          </a:p>
        </p:txBody>
      </p:sp>
      <p:sp>
        <p:nvSpPr>
          <p:cNvPr id="1170659" name="Text Box 227"/>
          <p:cNvSpPr txBox="1">
            <a:spLocks noChangeArrowheads="1"/>
          </p:cNvSpPr>
          <p:nvPr/>
        </p:nvSpPr>
        <p:spPr bwMode="auto">
          <a:xfrm>
            <a:off x="7766050" y="2152656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PE21</a:t>
            </a:r>
            <a:endParaRPr lang="en-US" sz="1400"/>
          </a:p>
        </p:txBody>
      </p:sp>
      <p:sp>
        <p:nvSpPr>
          <p:cNvPr id="1170660" name="Text Box 228"/>
          <p:cNvSpPr txBox="1">
            <a:spLocks noChangeArrowheads="1"/>
          </p:cNvSpPr>
          <p:nvPr/>
        </p:nvSpPr>
        <p:spPr bwMode="auto">
          <a:xfrm>
            <a:off x="7766050" y="3478219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PE22</a:t>
            </a:r>
            <a:endParaRPr lang="en-US" sz="1400"/>
          </a:p>
        </p:txBody>
      </p:sp>
      <p:sp>
        <p:nvSpPr>
          <p:cNvPr id="1170661" name="Text Box 229"/>
          <p:cNvSpPr txBox="1">
            <a:spLocks noChangeArrowheads="1"/>
          </p:cNvSpPr>
          <p:nvPr/>
        </p:nvSpPr>
        <p:spPr bwMode="auto">
          <a:xfrm>
            <a:off x="8610600" y="3143256"/>
            <a:ext cx="4635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D2</a:t>
            </a:r>
            <a:endParaRPr lang="en-US" sz="1400"/>
          </a:p>
        </p:txBody>
      </p:sp>
      <p:sp>
        <p:nvSpPr>
          <p:cNvPr id="1170665" name="Line 233"/>
          <p:cNvSpPr>
            <a:spLocks noChangeShapeType="1"/>
          </p:cNvSpPr>
          <p:nvPr/>
        </p:nvSpPr>
        <p:spPr bwMode="auto">
          <a:xfrm flipV="1">
            <a:off x="457200" y="2609856"/>
            <a:ext cx="533400" cy="228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666" name="Line 234"/>
          <p:cNvSpPr>
            <a:spLocks noChangeShapeType="1"/>
          </p:cNvSpPr>
          <p:nvPr/>
        </p:nvSpPr>
        <p:spPr bwMode="auto">
          <a:xfrm>
            <a:off x="457200" y="2990856"/>
            <a:ext cx="533400" cy="304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667" name="Line 235"/>
          <p:cNvSpPr>
            <a:spLocks noChangeShapeType="1"/>
          </p:cNvSpPr>
          <p:nvPr/>
        </p:nvSpPr>
        <p:spPr bwMode="auto">
          <a:xfrm flipH="1" flipV="1">
            <a:off x="8145463" y="2570169"/>
            <a:ext cx="533400" cy="228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668" name="Line 236"/>
          <p:cNvSpPr>
            <a:spLocks noChangeShapeType="1"/>
          </p:cNvSpPr>
          <p:nvPr/>
        </p:nvSpPr>
        <p:spPr bwMode="auto">
          <a:xfrm flipH="1">
            <a:off x="8145463" y="2951169"/>
            <a:ext cx="533400" cy="304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679" name="Freeform 247"/>
          <p:cNvSpPr>
            <a:spLocks/>
          </p:cNvSpPr>
          <p:nvPr/>
        </p:nvSpPr>
        <p:spPr bwMode="auto">
          <a:xfrm>
            <a:off x="7239000" y="1847856"/>
            <a:ext cx="650875" cy="293688"/>
          </a:xfrm>
          <a:custGeom>
            <a:avLst/>
            <a:gdLst/>
            <a:ahLst/>
            <a:cxnLst>
              <a:cxn ang="0">
                <a:pos x="0" y="185"/>
              </a:cxn>
              <a:cxn ang="0">
                <a:pos x="596" y="1"/>
              </a:cxn>
              <a:cxn ang="0">
                <a:pos x="1322" y="180"/>
              </a:cxn>
            </a:cxnLst>
            <a:rect l="0" t="0" r="r" b="b"/>
            <a:pathLst>
              <a:path w="1322" h="185">
                <a:moveTo>
                  <a:pt x="0" y="185"/>
                </a:moveTo>
                <a:cubicBezTo>
                  <a:pt x="99" y="155"/>
                  <a:pt x="376" y="2"/>
                  <a:pt x="596" y="1"/>
                </a:cubicBezTo>
                <a:cubicBezTo>
                  <a:pt x="816" y="0"/>
                  <a:pt x="1171" y="143"/>
                  <a:pt x="1322" y="180"/>
                </a:cubicBezTo>
              </a:path>
            </a:pathLst>
          </a:custGeom>
          <a:noFill/>
          <a:ln w="57150" cap="flat" cmpd="sng">
            <a:solidFill>
              <a:srgbClr val="00B05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squar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703" name="Text Box 271"/>
          <p:cNvSpPr txBox="1">
            <a:spLocks noChangeArrowheads="1"/>
          </p:cNvSpPr>
          <p:nvPr/>
        </p:nvSpPr>
        <p:spPr bwMode="auto">
          <a:xfrm>
            <a:off x="5257800" y="1418633"/>
            <a:ext cx="2057400" cy="276823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wrap="square"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 smtClean="0">
                <a:solidFill>
                  <a:srgbClr val="00B050"/>
                </a:solidFill>
              </a:rPr>
              <a:t>Redist core ABR into L1</a:t>
            </a:r>
            <a:endParaRPr lang="en-US" sz="1400">
              <a:solidFill>
                <a:srgbClr val="00B050"/>
              </a:solidFill>
            </a:endParaRPr>
          </a:p>
        </p:txBody>
      </p:sp>
      <p:sp>
        <p:nvSpPr>
          <p:cNvPr id="257" name="Freeform 247"/>
          <p:cNvSpPr>
            <a:spLocks/>
          </p:cNvSpPr>
          <p:nvPr/>
        </p:nvSpPr>
        <p:spPr bwMode="auto">
          <a:xfrm flipH="1">
            <a:off x="6019800" y="1695456"/>
            <a:ext cx="650875" cy="293688"/>
          </a:xfrm>
          <a:custGeom>
            <a:avLst/>
            <a:gdLst/>
            <a:ahLst/>
            <a:cxnLst>
              <a:cxn ang="0">
                <a:pos x="0" y="185"/>
              </a:cxn>
              <a:cxn ang="0">
                <a:pos x="596" y="1"/>
              </a:cxn>
              <a:cxn ang="0">
                <a:pos x="1322" y="180"/>
              </a:cxn>
            </a:cxnLst>
            <a:rect l="0" t="0" r="r" b="b"/>
            <a:pathLst>
              <a:path w="1322" h="185">
                <a:moveTo>
                  <a:pt x="0" y="185"/>
                </a:moveTo>
                <a:cubicBezTo>
                  <a:pt x="99" y="155"/>
                  <a:pt x="376" y="2"/>
                  <a:pt x="596" y="1"/>
                </a:cubicBezTo>
                <a:cubicBezTo>
                  <a:pt x="816" y="0"/>
                  <a:pt x="1171" y="143"/>
                  <a:pt x="1322" y="180"/>
                </a:cubicBezTo>
              </a:path>
            </a:pathLst>
          </a:custGeom>
          <a:noFill/>
          <a:ln w="57150" cap="flat" cmpd="sng">
            <a:solidFill>
              <a:srgbClr val="00B05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squar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258" name="Text Box 271"/>
          <p:cNvSpPr txBox="1">
            <a:spLocks noChangeArrowheads="1"/>
          </p:cNvSpPr>
          <p:nvPr/>
        </p:nvSpPr>
        <p:spPr bwMode="auto">
          <a:xfrm>
            <a:off x="7162800" y="1466856"/>
            <a:ext cx="1828800" cy="276823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wrap="square"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 smtClean="0">
                <a:solidFill>
                  <a:srgbClr val="00B050"/>
                </a:solidFill>
              </a:rPr>
              <a:t>Redist static into L1</a:t>
            </a:r>
            <a:endParaRPr lang="en-US" sz="1400">
              <a:solidFill>
                <a:srgbClr val="00B050"/>
              </a:solidFill>
            </a:endParaRPr>
          </a:p>
        </p:txBody>
      </p:sp>
      <p:sp>
        <p:nvSpPr>
          <p:cNvPr id="238" name="Freeform 247"/>
          <p:cNvSpPr>
            <a:spLocks/>
          </p:cNvSpPr>
          <p:nvPr/>
        </p:nvSpPr>
        <p:spPr bwMode="auto">
          <a:xfrm>
            <a:off x="5286380" y="2786058"/>
            <a:ext cx="650875" cy="293688"/>
          </a:xfrm>
          <a:custGeom>
            <a:avLst/>
            <a:gdLst/>
            <a:ahLst/>
            <a:cxnLst>
              <a:cxn ang="0">
                <a:pos x="0" y="185"/>
              </a:cxn>
              <a:cxn ang="0">
                <a:pos x="596" y="1"/>
              </a:cxn>
              <a:cxn ang="0">
                <a:pos x="1322" y="180"/>
              </a:cxn>
            </a:cxnLst>
            <a:rect l="0" t="0" r="r" b="b"/>
            <a:pathLst>
              <a:path w="1322" h="185">
                <a:moveTo>
                  <a:pt x="0" y="185"/>
                </a:moveTo>
                <a:cubicBezTo>
                  <a:pt x="99" y="155"/>
                  <a:pt x="376" y="2"/>
                  <a:pt x="596" y="1"/>
                </a:cubicBezTo>
                <a:cubicBezTo>
                  <a:pt x="816" y="0"/>
                  <a:pt x="1171" y="143"/>
                  <a:pt x="1322" y="180"/>
                </a:cubicBezTo>
              </a:path>
            </a:pathLst>
          </a:custGeom>
          <a:noFill/>
          <a:ln w="57150" cap="flat" cmpd="sng">
            <a:solidFill>
              <a:srgbClr val="00B05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squar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239" name="Text Box 271"/>
          <p:cNvSpPr txBox="1">
            <a:spLocks noChangeArrowheads="1"/>
          </p:cNvSpPr>
          <p:nvPr/>
        </p:nvSpPr>
        <p:spPr bwMode="auto">
          <a:xfrm>
            <a:off x="4143372" y="3143248"/>
            <a:ext cx="2357454" cy="298368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wrap="square"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 smtClean="0">
                <a:solidFill>
                  <a:srgbClr val="00B050"/>
                </a:solidFill>
              </a:rPr>
              <a:t>Nothing or only summary</a:t>
            </a:r>
            <a:endParaRPr lang="en-US" sz="140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704" name="Rectangle 27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BGP 3107 ~ 100K entries</a:t>
            </a:r>
            <a:endParaRPr lang="en-US"/>
          </a:p>
        </p:txBody>
      </p:sp>
      <p:sp>
        <p:nvSpPr>
          <p:cNvPr id="1170705" name="Rectangle 273"/>
          <p:cNvSpPr>
            <a:spLocks noGrp="1" noChangeArrowheads="1"/>
          </p:cNvSpPr>
          <p:nvPr>
            <p:ph type="body" idx="1"/>
          </p:nvPr>
        </p:nvSpPr>
        <p:spPr>
          <a:xfrm>
            <a:off x="655638" y="5105400"/>
            <a:ext cx="7940675" cy="12192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sz="1600"/>
              <a:t>Each IGP area has routes for that area </a:t>
            </a:r>
            <a:r>
              <a:rPr lang="en-US" sz="1600" smtClean="0"/>
              <a:t>only + routes to core ABR’s </a:t>
            </a:r>
            <a:r>
              <a:rPr lang="en-US" sz="1600"/>
              <a:t>( ~1k prefixes)</a:t>
            </a:r>
          </a:p>
          <a:p>
            <a:pPr>
              <a:lnSpc>
                <a:spcPct val="75000"/>
              </a:lnSpc>
            </a:pPr>
            <a:r>
              <a:rPr lang="en-US" sz="1600"/>
              <a:t>LDP labels used to traverse each </a:t>
            </a:r>
            <a:r>
              <a:rPr lang="en-US" sz="1600" smtClean="0"/>
              <a:t>area and reach core ABR’s</a:t>
            </a:r>
            <a:endParaRPr lang="en-US" sz="1600"/>
          </a:p>
          <a:p>
            <a:pPr>
              <a:lnSpc>
                <a:spcPct val="75000"/>
              </a:lnSpc>
            </a:pPr>
            <a:r>
              <a:rPr lang="en-US" sz="1600"/>
              <a:t>BGP labels used by PEs and ABRs to reach PE’s in remote areas</a:t>
            </a:r>
          </a:p>
          <a:p>
            <a:pPr>
              <a:lnSpc>
                <a:spcPct val="75000"/>
              </a:lnSpc>
            </a:pPr>
            <a:r>
              <a:rPr lang="en-US" sz="1600"/>
              <a:t>Service (e.g., PW) labels used by </a:t>
            </a:r>
            <a:r>
              <a:rPr lang="en-US" sz="1600" smtClean="0"/>
              <a:t>Pes</a:t>
            </a:r>
          </a:p>
          <a:p>
            <a:pPr>
              <a:lnSpc>
                <a:spcPct val="75000"/>
              </a:lnSpc>
            </a:pPr>
            <a:r>
              <a:rPr lang="en-US" sz="1600" smtClean="0"/>
              <a:t>Add-Path </a:t>
            </a:r>
            <a:endParaRPr lang="en-US" sz="1600"/>
          </a:p>
        </p:txBody>
      </p:sp>
      <p:sp>
        <p:nvSpPr>
          <p:cNvPr id="1170436" name="AutoShape 4"/>
          <p:cNvSpPr>
            <a:spLocks noChangeArrowheads="1"/>
          </p:cNvSpPr>
          <p:nvPr/>
        </p:nvSpPr>
        <p:spPr bwMode="auto">
          <a:xfrm>
            <a:off x="1371600" y="1371600"/>
            <a:ext cx="1676400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437" name="AutoShape 5"/>
          <p:cNvSpPr>
            <a:spLocks noChangeArrowheads="1"/>
          </p:cNvSpPr>
          <p:nvPr/>
        </p:nvSpPr>
        <p:spPr bwMode="auto">
          <a:xfrm>
            <a:off x="3276600" y="1371600"/>
            <a:ext cx="2590800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438" name="AutoShape 6"/>
          <p:cNvSpPr>
            <a:spLocks noChangeArrowheads="1"/>
          </p:cNvSpPr>
          <p:nvPr/>
        </p:nvSpPr>
        <p:spPr bwMode="auto">
          <a:xfrm>
            <a:off x="6096000" y="1371600"/>
            <a:ext cx="1676400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2895600" y="1784350"/>
            <a:ext cx="550863" cy="322263"/>
            <a:chOff x="2904" y="3095"/>
            <a:chExt cx="570" cy="334"/>
          </a:xfrm>
        </p:grpSpPr>
        <p:sp>
          <p:nvSpPr>
            <p:cNvPr id="1170440" name="Oval 8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41" name="Rectangle 9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42" name="Rectangle 1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43" name="Oval 11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12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4" name="Group 13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70446" name="Freeform 14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47" name="Freeform 1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48" name="Freeform 16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49" name="Freeform 1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50" name="Freeform 18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51" name="Freeform 1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52" name="Freeform 20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53" name="Freeform 2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22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70455" name="Freeform 23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56" name="Freeform 2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57" name="Freeform 25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58" name="Freeform 2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59" name="Freeform 27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60" name="Freeform 2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61" name="Freeform 29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62" name="Freeform 3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70463" name="Line 31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64" name="Line 32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3"/>
          <p:cNvGrpSpPr>
            <a:grpSpLocks noChangeAspect="1"/>
          </p:cNvGrpSpPr>
          <p:nvPr/>
        </p:nvGrpSpPr>
        <p:grpSpPr bwMode="auto">
          <a:xfrm>
            <a:off x="2895600" y="3155950"/>
            <a:ext cx="550863" cy="322263"/>
            <a:chOff x="2904" y="3095"/>
            <a:chExt cx="570" cy="334"/>
          </a:xfrm>
        </p:grpSpPr>
        <p:sp>
          <p:nvSpPr>
            <p:cNvPr id="1170466" name="Oval 34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67" name="Rectangle 35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68" name="Rectangle 36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69" name="Oval 37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38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8" name="Group 39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70472" name="Freeform 40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73" name="Freeform 41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74" name="Freeform 42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75" name="Freeform 43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76" name="Freeform 44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77" name="Freeform 45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78" name="Freeform 46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79" name="Freeform 47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48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70481" name="Freeform 49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82" name="Freeform 50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83" name="Freeform 51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84" name="Freeform 52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85" name="Freeform 53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86" name="Freeform 54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87" name="Freeform 55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88" name="Freeform 56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70489" name="Line 57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90" name="Line 58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59"/>
          <p:cNvGrpSpPr>
            <a:grpSpLocks noChangeAspect="1"/>
          </p:cNvGrpSpPr>
          <p:nvPr/>
        </p:nvGrpSpPr>
        <p:grpSpPr bwMode="auto">
          <a:xfrm>
            <a:off x="5715000" y="1784350"/>
            <a:ext cx="550863" cy="322263"/>
            <a:chOff x="2904" y="3095"/>
            <a:chExt cx="570" cy="334"/>
          </a:xfrm>
        </p:grpSpPr>
        <p:sp>
          <p:nvSpPr>
            <p:cNvPr id="1170492" name="Oval 60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93" name="Rectangle 61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94" name="Rectangle 62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495" name="Oval 63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64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12" name="Group 65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70498" name="Freeform 66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499" name="Freeform 67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00" name="Freeform 68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01" name="Freeform 69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02" name="Freeform 70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03" name="Freeform 71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04" name="Freeform 72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05" name="Freeform 73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74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70507" name="Freeform 75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08" name="Freeform 76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09" name="Freeform 77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10" name="Freeform 78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11" name="Freeform 79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12" name="Freeform 80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13" name="Freeform 81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14" name="Freeform 82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70515" name="Line 83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16" name="Line 84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85"/>
          <p:cNvGrpSpPr>
            <a:grpSpLocks noChangeAspect="1"/>
          </p:cNvGrpSpPr>
          <p:nvPr/>
        </p:nvGrpSpPr>
        <p:grpSpPr bwMode="auto">
          <a:xfrm>
            <a:off x="5715000" y="3155950"/>
            <a:ext cx="550863" cy="322263"/>
            <a:chOff x="2904" y="3095"/>
            <a:chExt cx="570" cy="334"/>
          </a:xfrm>
        </p:grpSpPr>
        <p:sp>
          <p:nvSpPr>
            <p:cNvPr id="1170518" name="Oval 86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19" name="Rectangle 87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20" name="Rectangle 88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21" name="Oval 89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90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16" name="Group 91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70524" name="Freeform 92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25" name="Freeform 93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26" name="Freeform 94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27" name="Freeform 95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28" name="Freeform 96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29" name="Freeform 97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30" name="Freeform 98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31" name="Freeform 99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100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70533" name="Freeform 101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34" name="Freeform 102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35" name="Freeform 103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36" name="Freeform 104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37" name="Freeform 105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38" name="Freeform 106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39" name="Freeform 107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40" name="Freeform 108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70541" name="Line 109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42" name="Line 110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70543" name="Text Box 111"/>
          <p:cNvSpPr txBox="1">
            <a:spLocks noChangeArrowheads="1"/>
          </p:cNvSpPr>
          <p:nvPr/>
        </p:nvSpPr>
        <p:spPr bwMode="auto">
          <a:xfrm>
            <a:off x="1752600" y="3657600"/>
            <a:ext cx="914400" cy="3045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600" smtClean="0">
                <a:solidFill>
                  <a:schemeClr val="tx2"/>
                </a:solidFill>
              </a:rPr>
              <a:t>L1</a:t>
            </a: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170544" name="Text Box 112"/>
          <p:cNvSpPr txBox="1">
            <a:spLocks noChangeArrowheads="1"/>
          </p:cNvSpPr>
          <p:nvPr/>
        </p:nvSpPr>
        <p:spPr bwMode="auto">
          <a:xfrm>
            <a:off x="4114800" y="3657600"/>
            <a:ext cx="914400" cy="3291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GB" sz="1600" smtClean="0">
                <a:solidFill>
                  <a:schemeClr val="tx2"/>
                </a:solidFill>
              </a:rPr>
              <a:t>L2</a:t>
            </a: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170545" name="Text Box 113"/>
          <p:cNvSpPr txBox="1">
            <a:spLocks noChangeArrowheads="1"/>
          </p:cNvSpPr>
          <p:nvPr/>
        </p:nvSpPr>
        <p:spPr bwMode="auto">
          <a:xfrm>
            <a:off x="6477000" y="3657600"/>
            <a:ext cx="914400" cy="303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</a:pPr>
            <a:r>
              <a:rPr lang="en-GB" sz="1600" smtClean="0">
                <a:solidFill>
                  <a:schemeClr val="tx2"/>
                </a:solidFill>
              </a:rPr>
              <a:t>L1</a:t>
            </a:r>
            <a:endParaRPr lang="en-US" sz="1600">
              <a:solidFill>
                <a:schemeClr val="tx2"/>
              </a:solidFill>
            </a:endParaRPr>
          </a:p>
        </p:txBody>
      </p:sp>
      <p:grpSp>
        <p:nvGrpSpPr>
          <p:cNvPr id="18" name="Group 114"/>
          <p:cNvGrpSpPr>
            <a:grpSpLocks noChangeAspect="1"/>
          </p:cNvGrpSpPr>
          <p:nvPr/>
        </p:nvGrpSpPr>
        <p:grpSpPr bwMode="auto">
          <a:xfrm>
            <a:off x="1066800" y="2089150"/>
            <a:ext cx="550863" cy="322263"/>
            <a:chOff x="2904" y="3095"/>
            <a:chExt cx="570" cy="334"/>
          </a:xfrm>
        </p:grpSpPr>
        <p:sp>
          <p:nvSpPr>
            <p:cNvPr id="1170547" name="Oval 115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48" name="Rectangle 116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49" name="Rectangle 117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50" name="Oval 118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119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20" name="Group 120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70553" name="Freeform 121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54" name="Freeform 122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55" name="Freeform 123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56" name="Freeform 124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57" name="Freeform 125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58" name="Freeform 126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59" name="Freeform 127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60" name="Freeform 128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129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70562" name="Freeform 130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63" name="Freeform 131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64" name="Freeform 132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65" name="Freeform 133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66" name="Freeform 134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67" name="Freeform 135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68" name="Freeform 136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69" name="Freeform 137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70570" name="Line 138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71" name="Line 139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" name="Group 140"/>
          <p:cNvGrpSpPr>
            <a:grpSpLocks noChangeAspect="1"/>
          </p:cNvGrpSpPr>
          <p:nvPr/>
        </p:nvGrpSpPr>
        <p:grpSpPr bwMode="auto">
          <a:xfrm>
            <a:off x="1066800" y="2774950"/>
            <a:ext cx="550863" cy="322263"/>
            <a:chOff x="2904" y="3095"/>
            <a:chExt cx="570" cy="334"/>
          </a:xfrm>
        </p:grpSpPr>
        <p:sp>
          <p:nvSpPr>
            <p:cNvPr id="1170573" name="Oval 141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74" name="Rectangle 142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75" name="Rectangle 143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76" name="Oval 144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" name="Group 145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24" name="Group 146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70579" name="Freeform 147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80" name="Freeform 148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81" name="Freeform 149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82" name="Freeform 150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83" name="Freeform 151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84" name="Freeform 152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85" name="Freeform 153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86" name="Freeform 154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155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70588" name="Freeform 156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89" name="Freeform 157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90" name="Freeform 158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91" name="Freeform 159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92" name="Freeform 160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93" name="Freeform 161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94" name="Freeform 162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595" name="Freeform 163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70596" name="Line 164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97" name="Line 165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" name="Group 166"/>
          <p:cNvGrpSpPr>
            <a:grpSpLocks noChangeAspect="1"/>
          </p:cNvGrpSpPr>
          <p:nvPr/>
        </p:nvGrpSpPr>
        <p:grpSpPr bwMode="auto">
          <a:xfrm>
            <a:off x="7450138" y="2089150"/>
            <a:ext cx="550862" cy="322263"/>
            <a:chOff x="2904" y="3095"/>
            <a:chExt cx="570" cy="334"/>
          </a:xfrm>
        </p:grpSpPr>
        <p:sp>
          <p:nvSpPr>
            <p:cNvPr id="1170599" name="Oval 167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600" name="Rectangle 168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601" name="Rectangle 169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602" name="Oval 170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" name="Group 171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28" name="Group 172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70605" name="Freeform 173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06" name="Freeform 174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07" name="Freeform 175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08" name="Freeform 176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09" name="Freeform 177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10" name="Freeform 178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11" name="Freeform 179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12" name="Freeform 180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181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70614" name="Freeform 182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15" name="Freeform 183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16" name="Freeform 184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17" name="Freeform 185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18" name="Freeform 186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19" name="Freeform 187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20" name="Freeform 188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21" name="Freeform 189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70622" name="Line 190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623" name="Line 191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" name="Group 192"/>
          <p:cNvGrpSpPr>
            <a:grpSpLocks noChangeAspect="1"/>
          </p:cNvGrpSpPr>
          <p:nvPr/>
        </p:nvGrpSpPr>
        <p:grpSpPr bwMode="auto">
          <a:xfrm>
            <a:off x="7450138" y="2774950"/>
            <a:ext cx="550862" cy="322263"/>
            <a:chOff x="2904" y="3095"/>
            <a:chExt cx="570" cy="334"/>
          </a:xfrm>
        </p:grpSpPr>
        <p:sp>
          <p:nvSpPr>
            <p:cNvPr id="1170625" name="Oval 193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626" name="Rectangle 194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627" name="Rectangle 195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628" name="Oval 196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" name="Group 197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1170432" name="Group 198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70631" name="Freeform 199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32" name="Freeform 200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33" name="Freeform 201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34" name="Freeform 202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35" name="Freeform 203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36" name="Freeform 204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37" name="Freeform 205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38" name="Freeform 206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70433" name="Group 207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70640" name="Freeform 208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41" name="Freeform 209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42" name="Freeform 210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43" name="Freeform 211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44" name="Freeform 212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45" name="Freeform 213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46" name="Freeform 214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0647" name="Freeform 215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70648" name="Line 216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649" name="Line 217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170650" name="Picture 146" descr="DSL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778875" y="2362200"/>
            <a:ext cx="255588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70651" name="Picture 105" descr="DSL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" y="2371725"/>
            <a:ext cx="255588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0652" name="Text Box 220"/>
          <p:cNvSpPr txBox="1">
            <a:spLocks noChangeArrowheads="1"/>
          </p:cNvSpPr>
          <p:nvPr/>
        </p:nvSpPr>
        <p:spPr bwMode="auto">
          <a:xfrm>
            <a:off x="76200" y="2819400"/>
            <a:ext cx="4635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D1</a:t>
            </a:r>
            <a:endParaRPr lang="en-US" sz="1400"/>
          </a:p>
        </p:txBody>
      </p:sp>
      <p:sp>
        <p:nvSpPr>
          <p:cNvPr id="1170653" name="Text Box 221"/>
          <p:cNvSpPr txBox="1">
            <a:spLocks noChangeArrowheads="1"/>
          </p:cNvSpPr>
          <p:nvPr/>
        </p:nvSpPr>
        <p:spPr bwMode="auto">
          <a:xfrm>
            <a:off x="762000" y="1828800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PE11</a:t>
            </a:r>
            <a:endParaRPr lang="en-US" sz="1400"/>
          </a:p>
        </p:txBody>
      </p:sp>
      <p:sp>
        <p:nvSpPr>
          <p:cNvPr id="1170654" name="Text Box 222"/>
          <p:cNvSpPr txBox="1">
            <a:spLocks noChangeArrowheads="1"/>
          </p:cNvSpPr>
          <p:nvPr/>
        </p:nvSpPr>
        <p:spPr bwMode="auto">
          <a:xfrm>
            <a:off x="762000" y="3154363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PE12</a:t>
            </a:r>
            <a:endParaRPr lang="en-US" sz="1400"/>
          </a:p>
        </p:txBody>
      </p:sp>
      <p:sp>
        <p:nvSpPr>
          <p:cNvPr id="1170655" name="Text Box 223"/>
          <p:cNvSpPr txBox="1">
            <a:spLocks noChangeArrowheads="1"/>
          </p:cNvSpPr>
          <p:nvPr/>
        </p:nvSpPr>
        <p:spPr bwMode="auto">
          <a:xfrm>
            <a:off x="2895600" y="2133600"/>
            <a:ext cx="10731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ABR11</a:t>
            </a:r>
            <a:endParaRPr lang="en-US" sz="1400"/>
          </a:p>
        </p:txBody>
      </p:sp>
      <p:sp>
        <p:nvSpPr>
          <p:cNvPr id="1170656" name="Text Box 224"/>
          <p:cNvSpPr txBox="1">
            <a:spLocks noChangeArrowheads="1"/>
          </p:cNvSpPr>
          <p:nvPr/>
        </p:nvSpPr>
        <p:spPr bwMode="auto">
          <a:xfrm>
            <a:off x="2660650" y="3505200"/>
            <a:ext cx="10731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ABR12</a:t>
            </a:r>
            <a:endParaRPr lang="en-US" sz="1400"/>
          </a:p>
        </p:txBody>
      </p:sp>
      <p:sp>
        <p:nvSpPr>
          <p:cNvPr id="1170657" name="Text Box 225"/>
          <p:cNvSpPr txBox="1">
            <a:spLocks noChangeArrowheads="1"/>
          </p:cNvSpPr>
          <p:nvPr/>
        </p:nvSpPr>
        <p:spPr bwMode="auto">
          <a:xfrm>
            <a:off x="5480050" y="2133600"/>
            <a:ext cx="10731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ABR21</a:t>
            </a:r>
            <a:endParaRPr lang="en-US" sz="1400"/>
          </a:p>
        </p:txBody>
      </p:sp>
      <p:sp>
        <p:nvSpPr>
          <p:cNvPr id="1170658" name="Text Box 226"/>
          <p:cNvSpPr txBox="1">
            <a:spLocks noChangeArrowheads="1"/>
          </p:cNvSpPr>
          <p:nvPr/>
        </p:nvSpPr>
        <p:spPr bwMode="auto">
          <a:xfrm>
            <a:off x="5473700" y="3505200"/>
            <a:ext cx="10731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ABR22</a:t>
            </a:r>
            <a:endParaRPr lang="en-US" sz="1400"/>
          </a:p>
        </p:txBody>
      </p:sp>
      <p:sp>
        <p:nvSpPr>
          <p:cNvPr id="1170659" name="Text Box 227"/>
          <p:cNvSpPr txBox="1">
            <a:spLocks noChangeArrowheads="1"/>
          </p:cNvSpPr>
          <p:nvPr/>
        </p:nvSpPr>
        <p:spPr bwMode="auto">
          <a:xfrm>
            <a:off x="7766050" y="1828800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PE21</a:t>
            </a:r>
            <a:endParaRPr lang="en-US" sz="1400"/>
          </a:p>
        </p:txBody>
      </p:sp>
      <p:sp>
        <p:nvSpPr>
          <p:cNvPr id="1170660" name="Text Box 228"/>
          <p:cNvSpPr txBox="1">
            <a:spLocks noChangeArrowheads="1"/>
          </p:cNvSpPr>
          <p:nvPr/>
        </p:nvSpPr>
        <p:spPr bwMode="auto">
          <a:xfrm>
            <a:off x="7766050" y="3154363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PE22</a:t>
            </a:r>
            <a:endParaRPr lang="en-US" sz="1400"/>
          </a:p>
        </p:txBody>
      </p:sp>
      <p:sp>
        <p:nvSpPr>
          <p:cNvPr id="1170661" name="Text Box 229"/>
          <p:cNvSpPr txBox="1">
            <a:spLocks noChangeArrowheads="1"/>
          </p:cNvSpPr>
          <p:nvPr/>
        </p:nvSpPr>
        <p:spPr bwMode="auto">
          <a:xfrm>
            <a:off x="8610600" y="2819400"/>
            <a:ext cx="4635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D2</a:t>
            </a:r>
            <a:endParaRPr lang="en-US" sz="1400"/>
          </a:p>
        </p:txBody>
      </p:sp>
      <p:sp>
        <p:nvSpPr>
          <p:cNvPr id="1170665" name="Line 233"/>
          <p:cNvSpPr>
            <a:spLocks noChangeShapeType="1"/>
          </p:cNvSpPr>
          <p:nvPr/>
        </p:nvSpPr>
        <p:spPr bwMode="auto">
          <a:xfrm flipV="1">
            <a:off x="457200" y="2286000"/>
            <a:ext cx="533400" cy="228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666" name="Line 234"/>
          <p:cNvSpPr>
            <a:spLocks noChangeShapeType="1"/>
          </p:cNvSpPr>
          <p:nvPr/>
        </p:nvSpPr>
        <p:spPr bwMode="auto">
          <a:xfrm>
            <a:off x="457200" y="2667000"/>
            <a:ext cx="533400" cy="304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667" name="Line 235"/>
          <p:cNvSpPr>
            <a:spLocks noChangeShapeType="1"/>
          </p:cNvSpPr>
          <p:nvPr/>
        </p:nvSpPr>
        <p:spPr bwMode="auto">
          <a:xfrm flipH="1" flipV="1">
            <a:off x="8145463" y="2246313"/>
            <a:ext cx="533400" cy="228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668" name="Line 236"/>
          <p:cNvSpPr>
            <a:spLocks noChangeShapeType="1"/>
          </p:cNvSpPr>
          <p:nvPr/>
        </p:nvSpPr>
        <p:spPr bwMode="auto">
          <a:xfrm flipH="1">
            <a:off x="8145463" y="2627313"/>
            <a:ext cx="533400" cy="304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678" name="Freeform 246"/>
          <p:cNvSpPr>
            <a:spLocks/>
          </p:cNvSpPr>
          <p:nvPr/>
        </p:nvSpPr>
        <p:spPr bwMode="auto">
          <a:xfrm>
            <a:off x="1676400" y="1674813"/>
            <a:ext cx="1122363" cy="327025"/>
          </a:xfrm>
          <a:custGeom>
            <a:avLst/>
            <a:gdLst/>
            <a:ahLst/>
            <a:cxnLst>
              <a:cxn ang="0">
                <a:pos x="0" y="206"/>
              </a:cxn>
              <a:cxn ang="0">
                <a:pos x="296" y="19"/>
              </a:cxn>
              <a:cxn ang="0">
                <a:pos x="707" y="89"/>
              </a:cxn>
            </a:cxnLst>
            <a:rect l="0" t="0" r="r" b="b"/>
            <a:pathLst>
              <a:path w="707" h="206">
                <a:moveTo>
                  <a:pt x="0" y="206"/>
                </a:moveTo>
                <a:cubicBezTo>
                  <a:pt x="49" y="175"/>
                  <a:pt x="178" y="38"/>
                  <a:pt x="296" y="19"/>
                </a:cubicBezTo>
                <a:cubicBezTo>
                  <a:pt x="414" y="0"/>
                  <a:pt x="622" y="75"/>
                  <a:pt x="707" y="89"/>
                </a:cubicBez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679" name="Freeform 247"/>
          <p:cNvSpPr>
            <a:spLocks/>
          </p:cNvSpPr>
          <p:nvPr/>
        </p:nvSpPr>
        <p:spPr bwMode="auto">
          <a:xfrm>
            <a:off x="3530600" y="1546225"/>
            <a:ext cx="2098675" cy="293688"/>
          </a:xfrm>
          <a:custGeom>
            <a:avLst/>
            <a:gdLst/>
            <a:ahLst/>
            <a:cxnLst>
              <a:cxn ang="0">
                <a:pos x="0" y="185"/>
              </a:cxn>
              <a:cxn ang="0">
                <a:pos x="596" y="1"/>
              </a:cxn>
              <a:cxn ang="0">
                <a:pos x="1322" y="180"/>
              </a:cxn>
            </a:cxnLst>
            <a:rect l="0" t="0" r="r" b="b"/>
            <a:pathLst>
              <a:path w="1322" h="185">
                <a:moveTo>
                  <a:pt x="0" y="185"/>
                </a:moveTo>
                <a:cubicBezTo>
                  <a:pt x="99" y="155"/>
                  <a:pt x="376" y="2"/>
                  <a:pt x="596" y="1"/>
                </a:cubicBezTo>
                <a:cubicBezTo>
                  <a:pt x="816" y="0"/>
                  <a:pt x="1171" y="143"/>
                  <a:pt x="1322" y="180"/>
                </a:cubicBez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703" name="Text Box 271"/>
          <p:cNvSpPr txBox="1">
            <a:spLocks noChangeArrowheads="1"/>
          </p:cNvSpPr>
          <p:nvPr/>
        </p:nvSpPr>
        <p:spPr bwMode="auto">
          <a:xfrm>
            <a:off x="3886200" y="1676400"/>
            <a:ext cx="1225550" cy="664622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>
                <a:solidFill>
                  <a:schemeClr val="accent2"/>
                </a:solidFill>
              </a:rPr>
              <a:t>iBGP3107</a:t>
            </a:r>
            <a:br>
              <a:rPr lang="en-GB" sz="1400">
                <a:solidFill>
                  <a:schemeClr val="accent2"/>
                </a:solidFill>
              </a:rPr>
            </a:br>
            <a:r>
              <a:rPr lang="en-GB" sz="1400" smtClean="0">
                <a:solidFill>
                  <a:schemeClr val="accent2"/>
                </a:solidFill>
              </a:rPr>
              <a:t>PE21 and D2 </a:t>
            </a:r>
            <a:r>
              <a:rPr lang="en-GB" sz="1400" b="1" u="sng">
                <a:solidFill>
                  <a:schemeClr val="accent2"/>
                </a:solidFill>
              </a:rPr>
              <a:t>via ABR21</a:t>
            </a:r>
            <a:endParaRPr lang="en-US" sz="1400" b="1" u="sng">
              <a:solidFill>
                <a:schemeClr val="accent2"/>
              </a:solidFill>
            </a:endParaRPr>
          </a:p>
        </p:txBody>
      </p:sp>
      <p:sp>
        <p:nvSpPr>
          <p:cNvPr id="1170706" name="Text Box 274"/>
          <p:cNvSpPr txBox="1">
            <a:spLocks noChangeArrowheads="1"/>
          </p:cNvSpPr>
          <p:nvPr/>
        </p:nvSpPr>
        <p:spPr bwMode="auto">
          <a:xfrm>
            <a:off x="1676400" y="1981200"/>
            <a:ext cx="1225550" cy="729255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>
                <a:solidFill>
                  <a:schemeClr val="accent2"/>
                </a:solidFill>
              </a:rPr>
              <a:t>iBGP3107</a:t>
            </a:r>
            <a:br>
              <a:rPr lang="en-GB" sz="1400">
                <a:solidFill>
                  <a:schemeClr val="accent2"/>
                </a:solidFill>
              </a:rPr>
            </a:br>
            <a:r>
              <a:rPr lang="en-GB" sz="1400">
                <a:solidFill>
                  <a:schemeClr val="accent2"/>
                </a:solidFill>
              </a:rPr>
              <a:t>PE21 </a:t>
            </a:r>
            <a:r>
              <a:rPr lang="en-GB" sz="1400" smtClean="0">
                <a:solidFill>
                  <a:schemeClr val="accent2"/>
                </a:solidFill>
              </a:rPr>
              <a:t>and D2 </a:t>
            </a:r>
            <a:r>
              <a:rPr lang="en-GB" sz="1400" b="1" u="sng" smtClean="0">
                <a:solidFill>
                  <a:schemeClr val="accent2"/>
                </a:solidFill>
              </a:rPr>
              <a:t>via ABR21</a:t>
            </a:r>
            <a:endParaRPr lang="en-US" sz="1400" b="1" u="sng">
              <a:solidFill>
                <a:schemeClr val="accent2"/>
              </a:solidFill>
            </a:endParaRPr>
          </a:p>
        </p:txBody>
      </p:sp>
      <p:sp>
        <p:nvSpPr>
          <p:cNvPr id="1170707" name="Rectangle 275"/>
          <p:cNvSpPr>
            <a:spLocks noChangeArrowheads="1"/>
          </p:cNvSpPr>
          <p:nvPr/>
        </p:nvSpPr>
        <p:spPr bwMode="auto">
          <a:xfrm>
            <a:off x="1371600" y="4191000"/>
            <a:ext cx="533400" cy="228600"/>
          </a:xfrm>
          <a:prstGeom prst="rect">
            <a:avLst/>
          </a:prstGeom>
          <a:solidFill>
            <a:srgbClr val="33CC33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708" name="Rectangle 276"/>
          <p:cNvSpPr>
            <a:spLocks noChangeArrowheads="1"/>
          </p:cNvSpPr>
          <p:nvPr/>
        </p:nvSpPr>
        <p:spPr bwMode="auto">
          <a:xfrm>
            <a:off x="1371600" y="4419600"/>
            <a:ext cx="533400" cy="228600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709" name="Rectangle 277"/>
          <p:cNvSpPr>
            <a:spLocks noChangeArrowheads="1"/>
          </p:cNvSpPr>
          <p:nvPr/>
        </p:nvSpPr>
        <p:spPr bwMode="auto">
          <a:xfrm>
            <a:off x="1371600" y="4648200"/>
            <a:ext cx="533400" cy="228600"/>
          </a:xfrm>
          <a:prstGeom prst="rect">
            <a:avLst/>
          </a:prstGeom>
          <a:solidFill>
            <a:srgbClr val="7E7E8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710" name="Text Box 278"/>
          <p:cNvSpPr txBox="1">
            <a:spLocks noChangeArrowheads="1"/>
          </p:cNvSpPr>
          <p:nvPr/>
        </p:nvSpPr>
        <p:spPr bwMode="auto">
          <a:xfrm>
            <a:off x="152400" y="4191000"/>
            <a:ext cx="1143000" cy="236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000"/>
              <a:t>IGP/LDP Label</a:t>
            </a:r>
            <a:endParaRPr lang="en-US" sz="1000"/>
          </a:p>
        </p:txBody>
      </p:sp>
      <p:sp>
        <p:nvSpPr>
          <p:cNvPr id="1170711" name="Text Box 279"/>
          <p:cNvSpPr txBox="1">
            <a:spLocks noChangeArrowheads="1"/>
          </p:cNvSpPr>
          <p:nvPr/>
        </p:nvSpPr>
        <p:spPr bwMode="auto">
          <a:xfrm>
            <a:off x="152400" y="4429125"/>
            <a:ext cx="1143000" cy="236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000"/>
              <a:t>BGP3107 Label</a:t>
            </a:r>
            <a:endParaRPr lang="en-US" sz="1000"/>
          </a:p>
        </p:txBody>
      </p:sp>
      <p:sp>
        <p:nvSpPr>
          <p:cNvPr id="1170712" name="Text Box 280"/>
          <p:cNvSpPr txBox="1">
            <a:spLocks noChangeArrowheads="1"/>
          </p:cNvSpPr>
          <p:nvPr/>
        </p:nvSpPr>
        <p:spPr bwMode="auto">
          <a:xfrm>
            <a:off x="152400" y="4657725"/>
            <a:ext cx="1143000" cy="236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000"/>
              <a:t>Service Label</a:t>
            </a:r>
            <a:endParaRPr lang="en-US" sz="1000"/>
          </a:p>
        </p:txBody>
      </p:sp>
      <p:sp>
        <p:nvSpPr>
          <p:cNvPr id="1170713" name="Rectangle 281"/>
          <p:cNvSpPr>
            <a:spLocks noChangeArrowheads="1"/>
          </p:cNvSpPr>
          <p:nvPr/>
        </p:nvSpPr>
        <p:spPr bwMode="auto">
          <a:xfrm>
            <a:off x="3505200" y="4191000"/>
            <a:ext cx="533400" cy="228600"/>
          </a:xfrm>
          <a:prstGeom prst="rect">
            <a:avLst/>
          </a:prstGeom>
          <a:solidFill>
            <a:srgbClr val="33CC33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714" name="Rectangle 282"/>
          <p:cNvSpPr>
            <a:spLocks noChangeArrowheads="1"/>
          </p:cNvSpPr>
          <p:nvPr/>
        </p:nvSpPr>
        <p:spPr bwMode="auto">
          <a:xfrm>
            <a:off x="3505200" y="4419600"/>
            <a:ext cx="533400" cy="228600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715" name="Rectangle 283"/>
          <p:cNvSpPr>
            <a:spLocks noChangeArrowheads="1"/>
          </p:cNvSpPr>
          <p:nvPr/>
        </p:nvSpPr>
        <p:spPr bwMode="auto">
          <a:xfrm>
            <a:off x="3505200" y="4648200"/>
            <a:ext cx="533400" cy="228600"/>
          </a:xfrm>
          <a:prstGeom prst="rect">
            <a:avLst/>
          </a:prstGeom>
          <a:solidFill>
            <a:srgbClr val="7E7E8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716" name="Rectangle 284"/>
          <p:cNvSpPr>
            <a:spLocks noChangeArrowheads="1"/>
          </p:cNvSpPr>
          <p:nvPr/>
        </p:nvSpPr>
        <p:spPr bwMode="auto">
          <a:xfrm>
            <a:off x="6248400" y="4419600"/>
            <a:ext cx="533400" cy="228600"/>
          </a:xfrm>
          <a:prstGeom prst="rect">
            <a:avLst/>
          </a:prstGeom>
          <a:solidFill>
            <a:srgbClr val="33CC33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717" name="Rectangle 285"/>
          <p:cNvSpPr>
            <a:spLocks noChangeArrowheads="1"/>
          </p:cNvSpPr>
          <p:nvPr/>
        </p:nvSpPr>
        <p:spPr bwMode="auto">
          <a:xfrm>
            <a:off x="6248400" y="4648200"/>
            <a:ext cx="533400" cy="228600"/>
          </a:xfrm>
          <a:prstGeom prst="rect">
            <a:avLst/>
          </a:prstGeom>
          <a:solidFill>
            <a:srgbClr val="7E7E8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718" name="Rectangle 286"/>
          <p:cNvSpPr>
            <a:spLocks noChangeArrowheads="1"/>
          </p:cNvSpPr>
          <p:nvPr/>
        </p:nvSpPr>
        <p:spPr bwMode="auto">
          <a:xfrm>
            <a:off x="2590800" y="4419600"/>
            <a:ext cx="533400" cy="228600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719" name="Rectangle 287"/>
          <p:cNvSpPr>
            <a:spLocks noChangeArrowheads="1"/>
          </p:cNvSpPr>
          <p:nvPr/>
        </p:nvSpPr>
        <p:spPr bwMode="auto">
          <a:xfrm>
            <a:off x="2590800" y="4648200"/>
            <a:ext cx="533400" cy="228600"/>
          </a:xfrm>
          <a:prstGeom prst="rect">
            <a:avLst/>
          </a:prstGeom>
          <a:solidFill>
            <a:srgbClr val="7E7E8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720" name="Rectangle 288"/>
          <p:cNvSpPr>
            <a:spLocks noChangeArrowheads="1"/>
          </p:cNvSpPr>
          <p:nvPr/>
        </p:nvSpPr>
        <p:spPr bwMode="auto">
          <a:xfrm>
            <a:off x="5334000" y="4419600"/>
            <a:ext cx="533400" cy="228600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721" name="Rectangle 289"/>
          <p:cNvSpPr>
            <a:spLocks noChangeArrowheads="1"/>
          </p:cNvSpPr>
          <p:nvPr/>
        </p:nvSpPr>
        <p:spPr bwMode="auto">
          <a:xfrm>
            <a:off x="5334000" y="4648200"/>
            <a:ext cx="533400" cy="228600"/>
          </a:xfrm>
          <a:prstGeom prst="rect">
            <a:avLst/>
          </a:prstGeom>
          <a:solidFill>
            <a:srgbClr val="7E7E8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70722" name="Rectangle 290"/>
          <p:cNvSpPr>
            <a:spLocks noChangeArrowheads="1"/>
          </p:cNvSpPr>
          <p:nvPr/>
        </p:nvSpPr>
        <p:spPr bwMode="auto">
          <a:xfrm>
            <a:off x="7467600" y="4648200"/>
            <a:ext cx="533400" cy="228600"/>
          </a:xfrm>
          <a:prstGeom prst="rect">
            <a:avLst/>
          </a:prstGeom>
          <a:solidFill>
            <a:srgbClr val="7E7E8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254" name="Rectangle 281"/>
          <p:cNvSpPr>
            <a:spLocks noChangeArrowheads="1"/>
          </p:cNvSpPr>
          <p:nvPr/>
        </p:nvSpPr>
        <p:spPr bwMode="auto">
          <a:xfrm>
            <a:off x="2590800" y="4191000"/>
            <a:ext cx="533400" cy="228600"/>
          </a:xfrm>
          <a:prstGeom prst="rect">
            <a:avLst/>
          </a:prstGeom>
          <a:solidFill>
            <a:srgbClr val="33CC33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reeform 2"/>
          <p:cNvSpPr>
            <a:spLocks/>
          </p:cNvSpPr>
          <p:nvPr/>
        </p:nvSpPr>
        <p:spPr bwMode="auto">
          <a:xfrm>
            <a:off x="4953000" y="2822575"/>
            <a:ext cx="1014413" cy="361950"/>
          </a:xfrm>
          <a:custGeom>
            <a:avLst/>
            <a:gdLst>
              <a:gd name="T0" fmla="*/ 0 w 639"/>
              <a:gd name="T1" fmla="*/ 30 h 228"/>
              <a:gd name="T2" fmla="*/ 382 w 639"/>
              <a:gd name="T3" fmla="*/ 21 h 228"/>
              <a:gd name="T4" fmla="*/ 295 w 639"/>
              <a:gd name="T5" fmla="*/ 156 h 228"/>
              <a:gd name="T6" fmla="*/ 639 w 639"/>
              <a:gd name="T7" fmla="*/ 228 h 228"/>
              <a:gd name="T8" fmla="*/ 0 60000 65536"/>
              <a:gd name="T9" fmla="*/ 0 60000 65536"/>
              <a:gd name="T10" fmla="*/ 0 60000 65536"/>
              <a:gd name="T11" fmla="*/ 0 60000 65536"/>
              <a:gd name="T12" fmla="*/ 0 w 639"/>
              <a:gd name="T13" fmla="*/ 0 h 228"/>
              <a:gd name="T14" fmla="*/ 639 w 639"/>
              <a:gd name="T15" fmla="*/ 228 h 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39" h="228">
                <a:moveTo>
                  <a:pt x="0" y="30"/>
                </a:moveTo>
                <a:cubicBezTo>
                  <a:pt x="64" y="29"/>
                  <a:pt x="333" y="0"/>
                  <a:pt x="382" y="21"/>
                </a:cubicBezTo>
                <a:cubicBezTo>
                  <a:pt x="431" y="42"/>
                  <a:pt x="252" y="122"/>
                  <a:pt x="295" y="156"/>
                </a:cubicBezTo>
                <a:cubicBezTo>
                  <a:pt x="338" y="190"/>
                  <a:pt x="567" y="213"/>
                  <a:pt x="639" y="228"/>
                </a:cubicBez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35843" name="Freeform 3"/>
          <p:cNvSpPr>
            <a:spLocks/>
          </p:cNvSpPr>
          <p:nvPr/>
        </p:nvSpPr>
        <p:spPr bwMode="auto">
          <a:xfrm>
            <a:off x="4648200" y="3143250"/>
            <a:ext cx="1014413" cy="361950"/>
          </a:xfrm>
          <a:custGeom>
            <a:avLst/>
            <a:gdLst>
              <a:gd name="T0" fmla="*/ 0 w 639"/>
              <a:gd name="T1" fmla="*/ 30 h 228"/>
              <a:gd name="T2" fmla="*/ 382 w 639"/>
              <a:gd name="T3" fmla="*/ 21 h 228"/>
              <a:gd name="T4" fmla="*/ 295 w 639"/>
              <a:gd name="T5" fmla="*/ 156 h 228"/>
              <a:gd name="T6" fmla="*/ 639 w 639"/>
              <a:gd name="T7" fmla="*/ 228 h 228"/>
              <a:gd name="T8" fmla="*/ 0 60000 65536"/>
              <a:gd name="T9" fmla="*/ 0 60000 65536"/>
              <a:gd name="T10" fmla="*/ 0 60000 65536"/>
              <a:gd name="T11" fmla="*/ 0 60000 65536"/>
              <a:gd name="T12" fmla="*/ 0 w 639"/>
              <a:gd name="T13" fmla="*/ 0 h 228"/>
              <a:gd name="T14" fmla="*/ 639 w 639"/>
              <a:gd name="T15" fmla="*/ 228 h 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39" h="228">
                <a:moveTo>
                  <a:pt x="0" y="30"/>
                </a:moveTo>
                <a:cubicBezTo>
                  <a:pt x="64" y="29"/>
                  <a:pt x="333" y="0"/>
                  <a:pt x="382" y="21"/>
                </a:cubicBezTo>
                <a:cubicBezTo>
                  <a:pt x="431" y="42"/>
                  <a:pt x="252" y="122"/>
                  <a:pt x="295" y="156"/>
                </a:cubicBezTo>
                <a:cubicBezTo>
                  <a:pt x="338" y="190"/>
                  <a:pt x="567" y="213"/>
                  <a:pt x="639" y="228"/>
                </a:cubicBez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35844" name="Freeform 4"/>
          <p:cNvSpPr>
            <a:spLocks/>
          </p:cNvSpPr>
          <p:nvPr/>
        </p:nvSpPr>
        <p:spPr bwMode="auto">
          <a:xfrm>
            <a:off x="4498975" y="1752600"/>
            <a:ext cx="911225" cy="420688"/>
          </a:xfrm>
          <a:custGeom>
            <a:avLst/>
            <a:gdLst>
              <a:gd name="T0" fmla="*/ 0 w 574"/>
              <a:gd name="T1" fmla="*/ 249 h 265"/>
              <a:gd name="T2" fmla="*/ 382 w 574"/>
              <a:gd name="T3" fmla="*/ 240 h 265"/>
              <a:gd name="T4" fmla="*/ 430 w 574"/>
              <a:gd name="T5" fmla="*/ 96 h 265"/>
              <a:gd name="T6" fmla="*/ 574 w 574"/>
              <a:gd name="T7" fmla="*/ 0 h 265"/>
              <a:gd name="T8" fmla="*/ 0 60000 65536"/>
              <a:gd name="T9" fmla="*/ 0 60000 65536"/>
              <a:gd name="T10" fmla="*/ 0 60000 65536"/>
              <a:gd name="T11" fmla="*/ 0 60000 65536"/>
              <a:gd name="T12" fmla="*/ 0 w 574"/>
              <a:gd name="T13" fmla="*/ 0 h 265"/>
              <a:gd name="T14" fmla="*/ 574 w 574"/>
              <a:gd name="T15" fmla="*/ 265 h 2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4" h="265">
                <a:moveTo>
                  <a:pt x="0" y="249"/>
                </a:moveTo>
                <a:cubicBezTo>
                  <a:pt x="64" y="248"/>
                  <a:pt x="310" y="265"/>
                  <a:pt x="382" y="240"/>
                </a:cubicBezTo>
                <a:cubicBezTo>
                  <a:pt x="454" y="215"/>
                  <a:pt x="398" y="136"/>
                  <a:pt x="430" y="96"/>
                </a:cubicBezTo>
                <a:cubicBezTo>
                  <a:pt x="462" y="56"/>
                  <a:pt x="518" y="28"/>
                  <a:pt x="574" y="0"/>
                </a:cubicBez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35845" name="Freeform 5"/>
          <p:cNvSpPr>
            <a:spLocks/>
          </p:cNvSpPr>
          <p:nvPr/>
        </p:nvSpPr>
        <p:spPr bwMode="auto">
          <a:xfrm>
            <a:off x="4956175" y="1919288"/>
            <a:ext cx="1085850" cy="828675"/>
          </a:xfrm>
          <a:custGeom>
            <a:avLst/>
            <a:gdLst>
              <a:gd name="T0" fmla="*/ 0 w 684"/>
              <a:gd name="T1" fmla="*/ 495 h 522"/>
              <a:gd name="T2" fmla="*/ 382 w 684"/>
              <a:gd name="T3" fmla="*/ 486 h 522"/>
              <a:gd name="T4" fmla="*/ 586 w 684"/>
              <a:gd name="T5" fmla="*/ 277 h 522"/>
              <a:gd name="T6" fmla="*/ 684 w 684"/>
              <a:gd name="T7" fmla="*/ 0 h 522"/>
              <a:gd name="T8" fmla="*/ 0 60000 65536"/>
              <a:gd name="T9" fmla="*/ 0 60000 65536"/>
              <a:gd name="T10" fmla="*/ 0 60000 65536"/>
              <a:gd name="T11" fmla="*/ 0 60000 65536"/>
              <a:gd name="T12" fmla="*/ 0 w 684"/>
              <a:gd name="T13" fmla="*/ 0 h 522"/>
              <a:gd name="T14" fmla="*/ 684 w 684"/>
              <a:gd name="T15" fmla="*/ 522 h 52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4" h="522">
                <a:moveTo>
                  <a:pt x="0" y="495"/>
                </a:moveTo>
                <a:cubicBezTo>
                  <a:pt x="64" y="494"/>
                  <a:pt x="284" y="522"/>
                  <a:pt x="382" y="486"/>
                </a:cubicBezTo>
                <a:cubicBezTo>
                  <a:pt x="480" y="450"/>
                  <a:pt x="536" y="358"/>
                  <a:pt x="586" y="277"/>
                </a:cubicBezTo>
                <a:cubicBezTo>
                  <a:pt x="636" y="196"/>
                  <a:pt x="664" y="58"/>
                  <a:pt x="684" y="0"/>
                </a:cubicBez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V="1">
            <a:off x="3733800" y="2895600"/>
            <a:ext cx="838200" cy="838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IGP FRR: Loop-Free Alternate (LFA)</a:t>
            </a:r>
          </a:p>
        </p:txBody>
      </p:sp>
      <p:sp>
        <p:nvSpPr>
          <p:cNvPr id="35860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655638" y="4214818"/>
            <a:ext cx="7940675" cy="1676400"/>
          </a:xfrm>
        </p:spPr>
        <p:txBody>
          <a:bodyPr/>
          <a:lstStyle/>
          <a:p>
            <a:r>
              <a:rPr lang="en-US" sz="2000" smtClean="0"/>
              <a:t>IGP route D1</a:t>
            </a:r>
          </a:p>
          <a:p>
            <a:pPr lvl="1"/>
            <a:r>
              <a:rPr lang="en-US" sz="1600" smtClean="0"/>
              <a:t> Primary Path: via F</a:t>
            </a:r>
          </a:p>
          <a:p>
            <a:pPr lvl="1"/>
            <a:r>
              <a:rPr lang="en-US" sz="1600" smtClean="0"/>
              <a:t> Backup Path: via C because C’s primary path is not via S </a:t>
            </a:r>
          </a:p>
          <a:p>
            <a:r>
              <a:rPr lang="en-US" sz="2000" smtClean="0"/>
              <a:t>IGP route D2</a:t>
            </a:r>
          </a:p>
          <a:p>
            <a:pPr lvl="1"/>
            <a:r>
              <a:rPr lang="en-US" sz="1600" smtClean="0"/>
              <a:t> Primary Path: via F</a:t>
            </a:r>
          </a:p>
          <a:p>
            <a:pPr lvl="1"/>
            <a:r>
              <a:rPr lang="en-US" sz="1600" smtClean="0"/>
              <a:t> Backup Path: via E because E’s primary path is not via S </a:t>
            </a:r>
          </a:p>
          <a:p>
            <a:pPr>
              <a:buNone/>
            </a:pPr>
            <a:endParaRPr lang="en-US" smtClean="0"/>
          </a:p>
        </p:txBody>
      </p:sp>
      <p:pic>
        <p:nvPicPr>
          <p:cNvPr id="35848" name="Picture 8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1219200"/>
            <a:ext cx="203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2768600" y="2819400"/>
            <a:ext cx="1828800" cy="0"/>
          </a:xfrm>
          <a:prstGeom prst="line">
            <a:avLst/>
          </a:prstGeom>
          <a:noFill/>
          <a:ln w="38100">
            <a:solidFill>
              <a:srgbClr val="FF0000">
                <a:alpha val="70195"/>
              </a:srgbClr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V="1">
            <a:off x="2768600" y="1905000"/>
            <a:ext cx="838200" cy="838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 flipV="1">
            <a:off x="3835400" y="1905000"/>
            <a:ext cx="762000" cy="838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2387600" y="2667000"/>
            <a:ext cx="457200" cy="27699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US" sz="1800" smtClean="0"/>
              <a:t>S</a:t>
            </a:r>
            <a:endParaRPr lang="en-US" sz="1800"/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4521200" y="2667000"/>
            <a:ext cx="457200" cy="27699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US" sz="1800" smtClean="0"/>
              <a:t>F</a:t>
            </a:r>
            <a:endParaRPr lang="en-US" sz="1800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3454400" y="1752600"/>
            <a:ext cx="457200" cy="27699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US" sz="1800"/>
              <a:t>C</a:t>
            </a:r>
          </a:p>
        </p:txBody>
      </p:sp>
      <p:pic>
        <p:nvPicPr>
          <p:cNvPr id="35855" name="Picture 15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57613" y="2012950"/>
            <a:ext cx="86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6" name="Picture 16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2895600"/>
            <a:ext cx="203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57" name="Line 17"/>
          <p:cNvSpPr>
            <a:spLocks noChangeShapeType="1"/>
          </p:cNvSpPr>
          <p:nvPr/>
        </p:nvSpPr>
        <p:spPr bwMode="auto">
          <a:xfrm>
            <a:off x="2819400" y="2895600"/>
            <a:ext cx="838200" cy="838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pic>
        <p:nvPicPr>
          <p:cNvPr id="35858" name="Picture 18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3808413" y="3003550"/>
            <a:ext cx="86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3429000" y="3629025"/>
            <a:ext cx="457200" cy="27699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GB" sz="1800"/>
              <a:t>E</a:t>
            </a:r>
            <a:endParaRPr lang="en-US" sz="1800"/>
          </a:p>
        </p:txBody>
      </p:sp>
      <p:sp>
        <p:nvSpPr>
          <p:cNvPr id="35861" name="Text Box 21"/>
          <p:cNvSpPr txBox="1">
            <a:spLocks noChangeArrowheads="1"/>
          </p:cNvSpPr>
          <p:nvPr/>
        </p:nvSpPr>
        <p:spPr bwMode="auto">
          <a:xfrm>
            <a:off x="6096000" y="1524000"/>
            <a:ext cx="609600" cy="3599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82124" tIns="41061" rIns="82124" bIns="41061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GB" sz="1800" b="0"/>
              <a:t>D1</a:t>
            </a:r>
            <a:endParaRPr lang="en-US" sz="1800" b="0"/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6096000" y="3124200"/>
            <a:ext cx="609600" cy="3599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82124" tIns="41061" rIns="82124" bIns="41061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GB" sz="1800" b="0"/>
              <a:t>D2</a:t>
            </a:r>
            <a:endParaRPr lang="en-US" sz="1800" b="0"/>
          </a:p>
        </p:txBody>
      </p:sp>
      <p:sp>
        <p:nvSpPr>
          <p:cNvPr id="35863" name="Freeform 23"/>
          <p:cNvSpPr>
            <a:spLocks/>
          </p:cNvSpPr>
          <p:nvPr/>
        </p:nvSpPr>
        <p:spPr bwMode="auto">
          <a:xfrm>
            <a:off x="2667000" y="1592263"/>
            <a:ext cx="998538" cy="998537"/>
          </a:xfrm>
          <a:custGeom>
            <a:avLst/>
            <a:gdLst>
              <a:gd name="T0" fmla="*/ 0 w 629"/>
              <a:gd name="T1" fmla="*/ 629 h 629"/>
              <a:gd name="T2" fmla="*/ 151 w 629"/>
              <a:gd name="T3" fmla="*/ 216 h 629"/>
              <a:gd name="T4" fmla="*/ 629 w 629"/>
              <a:gd name="T5" fmla="*/ 0 h 629"/>
              <a:gd name="T6" fmla="*/ 0 60000 65536"/>
              <a:gd name="T7" fmla="*/ 0 60000 65536"/>
              <a:gd name="T8" fmla="*/ 0 60000 65536"/>
              <a:gd name="T9" fmla="*/ 0 w 629"/>
              <a:gd name="T10" fmla="*/ 0 h 629"/>
              <a:gd name="T11" fmla="*/ 629 w 62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9" h="629">
                <a:moveTo>
                  <a:pt x="0" y="629"/>
                </a:moveTo>
                <a:cubicBezTo>
                  <a:pt x="25" y="560"/>
                  <a:pt x="46" y="321"/>
                  <a:pt x="151" y="216"/>
                </a:cubicBezTo>
                <a:cubicBezTo>
                  <a:pt x="256" y="111"/>
                  <a:pt x="530" y="45"/>
                  <a:pt x="629" y="0"/>
                </a:cubicBezTo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35864" name="Freeform 24"/>
          <p:cNvSpPr>
            <a:spLocks/>
          </p:cNvSpPr>
          <p:nvPr/>
        </p:nvSpPr>
        <p:spPr bwMode="auto">
          <a:xfrm>
            <a:off x="3733800" y="1600200"/>
            <a:ext cx="1074738" cy="1004888"/>
          </a:xfrm>
          <a:custGeom>
            <a:avLst/>
            <a:gdLst>
              <a:gd name="T0" fmla="*/ 0 w 677"/>
              <a:gd name="T1" fmla="*/ 0 h 633"/>
              <a:gd name="T2" fmla="*/ 518 w 677"/>
              <a:gd name="T3" fmla="*/ 293 h 633"/>
              <a:gd name="T4" fmla="*/ 677 w 677"/>
              <a:gd name="T5" fmla="*/ 633 h 633"/>
              <a:gd name="T6" fmla="*/ 0 60000 65536"/>
              <a:gd name="T7" fmla="*/ 0 60000 65536"/>
              <a:gd name="T8" fmla="*/ 0 60000 65536"/>
              <a:gd name="T9" fmla="*/ 0 w 677"/>
              <a:gd name="T10" fmla="*/ 0 h 633"/>
              <a:gd name="T11" fmla="*/ 677 w 677"/>
              <a:gd name="T12" fmla="*/ 633 h 6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7" h="633">
                <a:moveTo>
                  <a:pt x="0" y="0"/>
                </a:moveTo>
                <a:cubicBezTo>
                  <a:pt x="86" y="49"/>
                  <a:pt x="405" y="188"/>
                  <a:pt x="518" y="293"/>
                </a:cubicBezTo>
                <a:cubicBezTo>
                  <a:pt x="631" y="398"/>
                  <a:pt x="644" y="562"/>
                  <a:pt x="677" y="633"/>
                </a:cubicBezTo>
              </a:path>
            </a:pathLst>
          </a:custGeom>
          <a:noFill/>
          <a:ln w="38100">
            <a:solidFill>
              <a:srgbClr val="33CC33"/>
            </a:solidFill>
            <a:prstDash val="sysDot"/>
            <a:round/>
            <a:headEnd/>
            <a:tailEnd type="triangle" w="med" len="med"/>
          </a:ln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35865" name="Freeform 25"/>
          <p:cNvSpPr>
            <a:spLocks/>
          </p:cNvSpPr>
          <p:nvPr/>
        </p:nvSpPr>
        <p:spPr bwMode="auto">
          <a:xfrm>
            <a:off x="3733800" y="1509713"/>
            <a:ext cx="2462213" cy="425450"/>
          </a:xfrm>
          <a:custGeom>
            <a:avLst/>
            <a:gdLst>
              <a:gd name="T0" fmla="*/ 0 w 1551"/>
              <a:gd name="T1" fmla="*/ 0 h 268"/>
              <a:gd name="T2" fmla="*/ 600 w 1551"/>
              <a:gd name="T3" fmla="*/ 252 h 268"/>
              <a:gd name="T4" fmla="*/ 1551 w 1551"/>
              <a:gd name="T5" fmla="*/ 98 h 268"/>
              <a:gd name="T6" fmla="*/ 0 60000 65536"/>
              <a:gd name="T7" fmla="*/ 0 60000 65536"/>
              <a:gd name="T8" fmla="*/ 0 60000 65536"/>
              <a:gd name="T9" fmla="*/ 0 w 1551"/>
              <a:gd name="T10" fmla="*/ 0 h 268"/>
              <a:gd name="T11" fmla="*/ 1551 w 1551"/>
              <a:gd name="T12" fmla="*/ 268 h 2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51" h="268">
                <a:moveTo>
                  <a:pt x="0" y="0"/>
                </a:moveTo>
                <a:cubicBezTo>
                  <a:pt x="100" y="42"/>
                  <a:pt x="342" y="236"/>
                  <a:pt x="600" y="252"/>
                </a:cubicBezTo>
                <a:cubicBezTo>
                  <a:pt x="858" y="268"/>
                  <a:pt x="1353" y="130"/>
                  <a:pt x="1551" y="98"/>
                </a:cubicBezTo>
              </a:path>
            </a:pathLst>
          </a:custGeom>
          <a:noFill/>
          <a:ln w="38100">
            <a:solidFill>
              <a:srgbClr val="33CC33"/>
            </a:solidFill>
            <a:prstDash val="sysDot"/>
            <a:round/>
            <a:headEnd/>
            <a:tailEnd type="triangle" w="med" len="med"/>
          </a:ln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35866" name="Freeform 26"/>
          <p:cNvSpPr>
            <a:spLocks/>
          </p:cNvSpPr>
          <p:nvPr/>
        </p:nvSpPr>
        <p:spPr bwMode="auto">
          <a:xfrm flipV="1">
            <a:off x="2667000" y="3040063"/>
            <a:ext cx="998538" cy="998537"/>
          </a:xfrm>
          <a:custGeom>
            <a:avLst/>
            <a:gdLst>
              <a:gd name="T0" fmla="*/ 0 w 629"/>
              <a:gd name="T1" fmla="*/ 629 h 629"/>
              <a:gd name="T2" fmla="*/ 151 w 629"/>
              <a:gd name="T3" fmla="*/ 216 h 629"/>
              <a:gd name="T4" fmla="*/ 629 w 629"/>
              <a:gd name="T5" fmla="*/ 0 h 629"/>
              <a:gd name="T6" fmla="*/ 0 60000 65536"/>
              <a:gd name="T7" fmla="*/ 0 60000 65536"/>
              <a:gd name="T8" fmla="*/ 0 60000 65536"/>
              <a:gd name="T9" fmla="*/ 0 w 629"/>
              <a:gd name="T10" fmla="*/ 0 h 629"/>
              <a:gd name="T11" fmla="*/ 629 w 62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9" h="629">
                <a:moveTo>
                  <a:pt x="0" y="629"/>
                </a:moveTo>
                <a:cubicBezTo>
                  <a:pt x="25" y="560"/>
                  <a:pt x="46" y="321"/>
                  <a:pt x="151" y="216"/>
                </a:cubicBezTo>
                <a:cubicBezTo>
                  <a:pt x="256" y="111"/>
                  <a:pt x="530" y="45"/>
                  <a:pt x="629" y="0"/>
                </a:cubicBezTo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35867" name="Freeform 27"/>
          <p:cNvSpPr>
            <a:spLocks/>
          </p:cNvSpPr>
          <p:nvPr/>
        </p:nvSpPr>
        <p:spPr bwMode="auto">
          <a:xfrm>
            <a:off x="3733800" y="3379788"/>
            <a:ext cx="2430463" cy="627062"/>
          </a:xfrm>
          <a:custGeom>
            <a:avLst/>
            <a:gdLst>
              <a:gd name="T0" fmla="*/ 0 w 1531"/>
              <a:gd name="T1" fmla="*/ 395 h 395"/>
              <a:gd name="T2" fmla="*/ 677 w 1531"/>
              <a:gd name="T3" fmla="*/ 165 h 395"/>
              <a:gd name="T4" fmla="*/ 1531 w 1531"/>
              <a:gd name="T5" fmla="*/ 0 h 395"/>
              <a:gd name="T6" fmla="*/ 0 60000 65536"/>
              <a:gd name="T7" fmla="*/ 0 60000 65536"/>
              <a:gd name="T8" fmla="*/ 0 60000 65536"/>
              <a:gd name="T9" fmla="*/ 0 w 1531"/>
              <a:gd name="T10" fmla="*/ 0 h 395"/>
              <a:gd name="T11" fmla="*/ 1531 w 1531"/>
              <a:gd name="T12" fmla="*/ 395 h 3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1" h="395">
                <a:moveTo>
                  <a:pt x="0" y="395"/>
                </a:moveTo>
                <a:cubicBezTo>
                  <a:pt x="113" y="357"/>
                  <a:pt x="422" y="231"/>
                  <a:pt x="677" y="165"/>
                </a:cubicBezTo>
                <a:cubicBezTo>
                  <a:pt x="932" y="99"/>
                  <a:pt x="1353" y="34"/>
                  <a:pt x="1531" y="0"/>
                </a:cubicBezTo>
              </a:path>
            </a:pathLst>
          </a:custGeom>
          <a:noFill/>
          <a:ln w="38100">
            <a:solidFill>
              <a:srgbClr val="33CC33"/>
            </a:solidFill>
            <a:prstDash val="sysDot"/>
            <a:round/>
            <a:headEnd/>
            <a:tailEnd type="triangle" w="med" len="med"/>
          </a:ln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LFA Benefits</a:t>
            </a:r>
            <a:endParaRPr 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smtClean="0"/>
              <a:t>Simple</a:t>
            </a:r>
          </a:p>
          <a:p>
            <a:pPr lvl="1"/>
            <a:r>
              <a:rPr lang="en-GB" smtClean="0"/>
              <a:t> the router computes it automatically</a:t>
            </a:r>
          </a:p>
          <a:p>
            <a:r>
              <a:rPr lang="en-GB" smtClean="0"/>
              <a:t>&lt;50msec</a:t>
            </a:r>
          </a:p>
          <a:p>
            <a:pPr lvl="1"/>
            <a:r>
              <a:rPr lang="en-GB" smtClean="0"/>
              <a:t> pre-computed, pre-installed, enabled on link down in a prefix independent manner</a:t>
            </a:r>
          </a:p>
          <a:p>
            <a:pPr lvl="1"/>
            <a:r>
              <a:rPr lang="en-GB" smtClean="0"/>
              <a:t> Leverage Hierarchical dataplane FIB </a:t>
            </a:r>
          </a:p>
          <a:p>
            <a:r>
              <a:rPr lang="en-GB" smtClean="0"/>
              <a:t>Link and Node Protection</a:t>
            </a:r>
          </a:p>
          <a:p>
            <a:r>
              <a:rPr lang="en-GB" smtClean="0"/>
              <a:t>Deployment friendly </a:t>
            </a:r>
          </a:p>
          <a:p>
            <a:pPr lvl="1"/>
            <a:r>
              <a:rPr lang="en-GB" smtClean="0"/>
              <a:t> no IETF protocol change, no interop testing, incremental deployment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Packet traffic will dominate</a:t>
            </a:r>
          </a:p>
          <a:p>
            <a:r>
              <a:rPr lang="en-US" smtClean="0"/>
              <a:t>MPLS expansion to Access/Aggregation</a:t>
            </a:r>
          </a:p>
          <a:p>
            <a:r>
              <a:rPr lang="en-US" smtClean="0"/>
              <a:t>Simplicity</a:t>
            </a:r>
          </a:p>
          <a:p>
            <a:r>
              <a:rPr lang="en-US" smtClean="0"/>
              <a:t>Scale</a:t>
            </a:r>
          </a:p>
          <a:p>
            <a:r>
              <a:rPr lang="en-US" smtClean="0"/>
              <a:t>Resilience</a:t>
            </a:r>
          </a:p>
          <a:p>
            <a:r>
              <a:rPr lang="en-US" smtClean="0"/>
              <a:t>Flexibility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Line 9"/>
          <p:cNvSpPr>
            <a:spLocks noChangeShapeType="1"/>
          </p:cNvSpPr>
          <p:nvPr/>
        </p:nvSpPr>
        <p:spPr bwMode="auto">
          <a:xfrm>
            <a:off x="2254248" y="3662370"/>
            <a:ext cx="1828800" cy="0"/>
          </a:xfrm>
          <a:prstGeom prst="line">
            <a:avLst/>
          </a:prstGeom>
          <a:noFill/>
          <a:ln w="38100">
            <a:solidFill>
              <a:schemeClr val="tx1">
                <a:alpha val="70195"/>
              </a:schemeClr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LFA Constraint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Topology dependent</a:t>
            </a:r>
          </a:p>
          <a:p>
            <a:pPr lvl="1"/>
            <a:r>
              <a:rPr lang="en-US" smtClean="0"/>
              <a:t> availability of a backup path depends on topology</a:t>
            </a:r>
          </a:p>
          <a:p>
            <a:pPr lvl="1"/>
            <a:r>
              <a:rPr lang="en-US" smtClean="0"/>
              <a:t> S has no LFA for dest D1</a:t>
            </a: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4397388" y="4429134"/>
            <a:ext cx="1871663" cy="304800"/>
          </a:xfrm>
          <a:custGeom>
            <a:avLst/>
            <a:gdLst>
              <a:gd name="T0" fmla="*/ 0 w 684"/>
              <a:gd name="T1" fmla="*/ 495 h 522"/>
              <a:gd name="T2" fmla="*/ 382 w 684"/>
              <a:gd name="T3" fmla="*/ 486 h 522"/>
              <a:gd name="T4" fmla="*/ 586 w 684"/>
              <a:gd name="T5" fmla="*/ 277 h 522"/>
              <a:gd name="T6" fmla="*/ 684 w 684"/>
              <a:gd name="T7" fmla="*/ 0 h 522"/>
              <a:gd name="T8" fmla="*/ 0 60000 65536"/>
              <a:gd name="T9" fmla="*/ 0 60000 65536"/>
              <a:gd name="T10" fmla="*/ 0 60000 65536"/>
              <a:gd name="T11" fmla="*/ 0 60000 65536"/>
              <a:gd name="T12" fmla="*/ 0 w 684"/>
              <a:gd name="T13" fmla="*/ 0 h 522"/>
              <a:gd name="T14" fmla="*/ 684 w 684"/>
              <a:gd name="T15" fmla="*/ 522 h 522"/>
              <a:gd name="connsiteX0" fmla="*/ 0 w 1179"/>
              <a:gd name="connsiteY0" fmla="*/ 227 h 330"/>
              <a:gd name="connsiteX1" fmla="*/ 382 w 1179"/>
              <a:gd name="connsiteY1" fmla="*/ 218 h 330"/>
              <a:gd name="connsiteX2" fmla="*/ 586 w 1179"/>
              <a:gd name="connsiteY2" fmla="*/ 9 h 330"/>
              <a:gd name="connsiteX3" fmla="*/ 1179 w 1179"/>
              <a:gd name="connsiteY3" fmla="*/ 272 h 330"/>
              <a:gd name="connsiteX0" fmla="*/ 0 w 1179"/>
              <a:gd name="connsiteY0" fmla="*/ 231 h 276"/>
              <a:gd name="connsiteX1" fmla="*/ 382 w 1179"/>
              <a:gd name="connsiteY1" fmla="*/ 222 h 276"/>
              <a:gd name="connsiteX2" fmla="*/ 586 w 1179"/>
              <a:gd name="connsiteY2" fmla="*/ 13 h 276"/>
              <a:gd name="connsiteX3" fmla="*/ 682 w 1179"/>
              <a:gd name="connsiteY3" fmla="*/ 145 h 276"/>
              <a:gd name="connsiteX4" fmla="*/ 1179 w 1179"/>
              <a:gd name="connsiteY4" fmla="*/ 276 h 276"/>
              <a:gd name="connsiteX0" fmla="*/ 0 w 1179"/>
              <a:gd name="connsiteY0" fmla="*/ 237 h 282"/>
              <a:gd name="connsiteX1" fmla="*/ 382 w 1179"/>
              <a:gd name="connsiteY1" fmla="*/ 228 h 282"/>
              <a:gd name="connsiteX2" fmla="*/ 586 w 1179"/>
              <a:gd name="connsiteY2" fmla="*/ 19 h 282"/>
              <a:gd name="connsiteX3" fmla="*/ 587 w 1179"/>
              <a:gd name="connsiteY3" fmla="*/ 116 h 282"/>
              <a:gd name="connsiteX4" fmla="*/ 682 w 1179"/>
              <a:gd name="connsiteY4" fmla="*/ 151 h 282"/>
              <a:gd name="connsiteX5" fmla="*/ 1179 w 1179"/>
              <a:gd name="connsiteY5" fmla="*/ 282 h 282"/>
              <a:gd name="connsiteX0" fmla="*/ 0 w 1179"/>
              <a:gd name="connsiteY0" fmla="*/ 147 h 192"/>
              <a:gd name="connsiteX1" fmla="*/ 382 w 1179"/>
              <a:gd name="connsiteY1" fmla="*/ 138 h 192"/>
              <a:gd name="connsiteX2" fmla="*/ 586 w 1179"/>
              <a:gd name="connsiteY2" fmla="*/ 19 h 192"/>
              <a:gd name="connsiteX3" fmla="*/ 587 w 1179"/>
              <a:gd name="connsiteY3" fmla="*/ 26 h 192"/>
              <a:gd name="connsiteX4" fmla="*/ 682 w 1179"/>
              <a:gd name="connsiteY4" fmla="*/ 61 h 192"/>
              <a:gd name="connsiteX5" fmla="*/ 1179 w 1179"/>
              <a:gd name="connsiteY5" fmla="*/ 192 h 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9" h="192">
                <a:moveTo>
                  <a:pt x="0" y="147"/>
                </a:moveTo>
                <a:cubicBezTo>
                  <a:pt x="64" y="146"/>
                  <a:pt x="284" y="159"/>
                  <a:pt x="382" y="138"/>
                </a:cubicBezTo>
                <a:cubicBezTo>
                  <a:pt x="480" y="117"/>
                  <a:pt x="552" y="38"/>
                  <a:pt x="586" y="19"/>
                </a:cubicBezTo>
                <a:cubicBezTo>
                  <a:pt x="620" y="0"/>
                  <a:pt x="571" y="19"/>
                  <a:pt x="587" y="26"/>
                </a:cubicBezTo>
                <a:cubicBezTo>
                  <a:pt x="603" y="33"/>
                  <a:pt x="583" y="18"/>
                  <a:pt x="682" y="61"/>
                </a:cubicBezTo>
                <a:lnTo>
                  <a:pt x="1179" y="19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0330" y="4162436"/>
            <a:ext cx="203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236798" y="4657748"/>
            <a:ext cx="1828800" cy="0"/>
          </a:xfrm>
          <a:prstGeom prst="line">
            <a:avLst/>
          </a:prstGeom>
          <a:noFill/>
          <a:ln w="38100">
            <a:solidFill>
              <a:srgbClr val="FF0000">
                <a:alpha val="70195"/>
              </a:srgbClr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900768" y="4505348"/>
            <a:ext cx="457200" cy="27699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US" sz="1800" smtClean="0"/>
              <a:t>S</a:t>
            </a:r>
            <a:endParaRPr lang="en-US" sz="180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989398" y="4505348"/>
            <a:ext cx="457200" cy="27699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US" sz="1800" smtClean="0"/>
              <a:t>F</a:t>
            </a:r>
            <a:endParaRPr lang="en-US" sz="180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1897058" y="3519494"/>
            <a:ext cx="457200" cy="27699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US" sz="1800"/>
              <a:t>B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5826148" y="4448188"/>
            <a:ext cx="609600" cy="3599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82124" tIns="41061" rIns="82124" bIns="41061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GB" sz="1800" b="0"/>
              <a:t>D1</a:t>
            </a:r>
            <a:endParaRPr lang="en-US" sz="1800" b="0"/>
          </a:p>
        </p:txBody>
      </p:sp>
      <p:cxnSp>
        <p:nvCxnSpPr>
          <p:cNvPr id="29" name="Straight Connector 28"/>
          <p:cNvCxnSpPr>
            <a:stCxn id="15" idx="2"/>
            <a:endCxn id="13" idx="0"/>
          </p:cNvCxnSpPr>
          <p:nvPr/>
        </p:nvCxnSpPr>
        <p:spPr bwMode="auto">
          <a:xfrm rot="16200000" flipH="1">
            <a:off x="1773086" y="4149065"/>
            <a:ext cx="708855" cy="371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3991245" y="3519494"/>
            <a:ext cx="457200" cy="27699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US" sz="1800" smtClean="0"/>
              <a:t>C</a:t>
            </a:r>
            <a:endParaRPr lang="en-US" sz="1800"/>
          </a:p>
        </p:txBody>
      </p:sp>
      <p:cxnSp>
        <p:nvCxnSpPr>
          <p:cNvPr id="32" name="Straight Connector 31"/>
          <p:cNvCxnSpPr/>
          <p:nvPr/>
        </p:nvCxnSpPr>
        <p:spPr bwMode="auto">
          <a:xfrm rot="16200000" flipH="1">
            <a:off x="3830502" y="4142829"/>
            <a:ext cx="708855" cy="371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Access/Aggregation Topologies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638" y="5765828"/>
            <a:ext cx="7940675" cy="592130"/>
          </a:xfrm>
        </p:spPr>
        <p:txBody>
          <a:bodyPr/>
          <a:lstStyle/>
          <a:p>
            <a:r>
              <a:rPr lang="en-US" smtClean="0"/>
              <a:t>See draft-filsfils-lfa-applicability-00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857364"/>
            <a:ext cx="226022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1714488"/>
            <a:ext cx="3283342" cy="2286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1928802"/>
            <a:ext cx="2872926" cy="2000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" name="Right Brace 34"/>
          <p:cNvSpPr/>
          <p:nvPr/>
        </p:nvSpPr>
        <p:spPr bwMode="auto">
          <a:xfrm rot="5400000">
            <a:off x="2714612" y="1218405"/>
            <a:ext cx="571504" cy="571504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Brace 36"/>
          <p:cNvSpPr/>
          <p:nvPr/>
        </p:nvSpPr>
        <p:spPr bwMode="auto">
          <a:xfrm rot="5400000">
            <a:off x="7179487" y="2607463"/>
            <a:ext cx="571504" cy="292895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 bwMode="auto">
          <a:xfrm>
            <a:off x="1511644" y="4357694"/>
            <a:ext cx="2988918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US" sz="1400" smtClean="0"/>
              <a:t>100% link and node protection</a:t>
            </a:r>
            <a:endParaRPr lang="en-US" sz="1400"/>
          </a:p>
        </p:txBody>
      </p:sp>
      <p:sp>
        <p:nvSpPr>
          <p:cNvPr id="39" name="TextBox 38"/>
          <p:cNvSpPr txBox="1"/>
          <p:nvPr/>
        </p:nvSpPr>
        <p:spPr bwMode="auto">
          <a:xfrm>
            <a:off x="5974292" y="4357694"/>
            <a:ext cx="2988918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US" sz="1400" smtClean="0"/>
              <a:t>99% link and node protection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BGP Prefix-Independent Protection (PIC)</a:t>
            </a:r>
            <a:endParaRPr lang="en-US"/>
          </a:p>
        </p:txBody>
      </p:sp>
      <p:sp>
        <p:nvSpPr>
          <p:cNvPr id="141" name="Content Placeholder 140"/>
          <p:cNvSpPr>
            <a:spLocks noGrp="1"/>
          </p:cNvSpPr>
          <p:nvPr>
            <p:ph idx="1"/>
          </p:nvPr>
        </p:nvSpPr>
        <p:spPr>
          <a:xfrm>
            <a:off x="655639" y="1520825"/>
            <a:ext cx="3987800" cy="3571875"/>
          </a:xfrm>
        </p:spPr>
        <p:txBody>
          <a:bodyPr/>
          <a:lstStyle/>
          <a:p>
            <a:r>
              <a:rPr lang="en-US" smtClean="0"/>
              <a:t>50msec protection</a:t>
            </a:r>
          </a:p>
          <a:p>
            <a:r>
              <a:rPr lang="en-US" smtClean="0"/>
              <a:t>Prefix-Independent</a:t>
            </a:r>
          </a:p>
          <a:p>
            <a:r>
              <a:rPr lang="en-US" smtClean="0"/>
              <a:t>Default behavior, entirely automated computation</a:t>
            </a:r>
          </a:p>
          <a:p>
            <a:r>
              <a:rPr lang="en-US" smtClean="0"/>
              <a:t>No operator involvement</a:t>
            </a:r>
          </a:p>
          <a:p>
            <a:r>
              <a:rPr lang="en-US" b="1" smtClean="0"/>
              <a:t>Simple</a:t>
            </a: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4929190" y="2195522"/>
            <a:ext cx="2590800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grpSp>
        <p:nvGrpSpPr>
          <p:cNvPr id="19" name="Group 8"/>
          <p:cNvGrpSpPr>
            <a:grpSpLocks noChangeAspect="1"/>
          </p:cNvGrpSpPr>
          <p:nvPr/>
        </p:nvGrpSpPr>
        <p:grpSpPr bwMode="auto">
          <a:xfrm>
            <a:off x="6376982" y="2071678"/>
            <a:ext cx="371764" cy="217488"/>
            <a:chOff x="2904" y="3095"/>
            <a:chExt cx="570" cy="334"/>
          </a:xfrm>
        </p:grpSpPr>
        <p:sp>
          <p:nvSpPr>
            <p:cNvPr id="20" name="Oval 9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1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11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12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" name="Group 13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27" name="Group 14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37" name="Freeform 1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" name="Freeform 16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" name="Freeform 1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" name="Freeform 18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Freeform 1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20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2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22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8" name="Group 23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29" name="Freeform 2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" name="Freeform 25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" name="Freeform 2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" name="Freeform 27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" name="Freeform 2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" name="Freeform 29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" name="Freeform 3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" name="Freeform 31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5" name="Line 32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33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" name="Text Box 276"/>
          <p:cNvSpPr txBox="1">
            <a:spLocks noChangeArrowheads="1"/>
          </p:cNvSpPr>
          <p:nvPr/>
        </p:nvSpPr>
        <p:spPr bwMode="auto">
          <a:xfrm>
            <a:off x="6350514" y="1872354"/>
            <a:ext cx="652640" cy="2522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100" smtClean="0"/>
              <a:t>PE3</a:t>
            </a:r>
            <a:endParaRPr lang="en-US" sz="1100"/>
          </a:p>
        </p:txBody>
      </p:sp>
      <p:cxnSp>
        <p:nvCxnSpPr>
          <p:cNvPr id="50" name="Straight Connector 49"/>
          <p:cNvCxnSpPr>
            <a:endCxn id="110" idx="2"/>
          </p:cNvCxnSpPr>
          <p:nvPr/>
        </p:nvCxnSpPr>
        <p:spPr bwMode="auto">
          <a:xfrm flipV="1">
            <a:off x="7591428" y="3752639"/>
            <a:ext cx="683510" cy="25739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endCxn id="52" idx="1"/>
          </p:cNvCxnSpPr>
          <p:nvPr/>
        </p:nvCxnSpPr>
        <p:spPr bwMode="auto">
          <a:xfrm flipV="1">
            <a:off x="6734172" y="1983465"/>
            <a:ext cx="928694" cy="1501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 Box 276"/>
          <p:cNvSpPr txBox="1">
            <a:spLocks noChangeArrowheads="1"/>
          </p:cNvSpPr>
          <p:nvPr/>
        </p:nvSpPr>
        <p:spPr bwMode="auto">
          <a:xfrm>
            <a:off x="7662866" y="1857364"/>
            <a:ext cx="652640" cy="2522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100" smtClean="0"/>
              <a:t>Cust1</a:t>
            </a:r>
            <a:endParaRPr lang="en-US" sz="1100"/>
          </a:p>
        </p:txBody>
      </p:sp>
      <p:grpSp>
        <p:nvGrpSpPr>
          <p:cNvPr id="84" name="Group 8"/>
          <p:cNvGrpSpPr>
            <a:grpSpLocks noChangeAspect="1"/>
          </p:cNvGrpSpPr>
          <p:nvPr/>
        </p:nvGrpSpPr>
        <p:grpSpPr bwMode="auto">
          <a:xfrm>
            <a:off x="7305676" y="3929066"/>
            <a:ext cx="371764" cy="217488"/>
            <a:chOff x="2904" y="3095"/>
            <a:chExt cx="570" cy="334"/>
          </a:xfrm>
        </p:grpSpPr>
        <p:sp>
          <p:nvSpPr>
            <p:cNvPr id="85" name="Oval 9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Rectangle 1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Rectangle 11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Oval 12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9" name="Group 13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92" name="Group 14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02" name="Freeform 1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" name="Freeform 16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" name="Freeform 1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" name="Freeform 18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" name="Freeform 1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" name="Freeform 20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" name="Freeform 2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" name="Freeform 22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3" name="Group 23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94" name="Freeform 2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" name="Freeform 25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" name="Freeform 2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" name="Freeform 27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" name="Freeform 2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" name="Freeform 29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" name="Freeform 3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" name="Freeform 31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90" name="Line 32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33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0" name="Text Box 276"/>
          <p:cNvSpPr txBox="1">
            <a:spLocks noChangeArrowheads="1"/>
          </p:cNvSpPr>
          <p:nvPr/>
        </p:nvSpPr>
        <p:spPr bwMode="auto">
          <a:xfrm>
            <a:off x="7948618" y="3500438"/>
            <a:ext cx="652640" cy="252201"/>
          </a:xfrm>
          <a:prstGeom prst="rect">
            <a:avLst/>
          </a:prstGeom>
          <a:solidFill>
            <a:srgbClr val="92D05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100" smtClean="0"/>
              <a:t>Cust2</a:t>
            </a:r>
            <a:endParaRPr lang="en-US" sz="1100"/>
          </a:p>
        </p:txBody>
      </p:sp>
      <p:grpSp>
        <p:nvGrpSpPr>
          <p:cNvPr id="58" name="Group 8"/>
          <p:cNvGrpSpPr>
            <a:grpSpLocks noChangeAspect="1"/>
          </p:cNvGrpSpPr>
          <p:nvPr/>
        </p:nvGrpSpPr>
        <p:grpSpPr bwMode="auto">
          <a:xfrm>
            <a:off x="7305676" y="2928934"/>
            <a:ext cx="371764" cy="217488"/>
            <a:chOff x="2904" y="3095"/>
            <a:chExt cx="570" cy="334"/>
          </a:xfrm>
        </p:grpSpPr>
        <p:sp>
          <p:nvSpPr>
            <p:cNvPr id="59" name="Oval 9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Rectangle 1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Rectangle 11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Oval 12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3" name="Group 13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66" name="Group 14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76" name="Freeform 1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" name="Freeform 16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" name="Freeform 1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" name="Freeform 18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" name="Freeform 1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" name="Freeform 20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" name="Freeform 2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" name="Freeform 22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7" name="Group 23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68" name="Freeform 2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" name="Freeform 25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" name="Freeform 2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" name="Freeform 27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Freeform 2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Freeform 29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" name="Freeform 3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" name="Freeform 31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64" name="Line 32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33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0" name="Text Box 276"/>
          <p:cNvSpPr txBox="1">
            <a:spLocks noChangeArrowheads="1"/>
          </p:cNvSpPr>
          <p:nvPr/>
        </p:nvSpPr>
        <p:spPr bwMode="auto">
          <a:xfrm>
            <a:off x="6937008" y="2782546"/>
            <a:ext cx="652640" cy="2522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100" smtClean="0"/>
              <a:t>PE1</a:t>
            </a:r>
            <a:endParaRPr lang="en-US" sz="1100"/>
          </a:p>
        </p:txBody>
      </p:sp>
      <p:sp>
        <p:nvSpPr>
          <p:cNvPr id="121" name="Text Box 276"/>
          <p:cNvSpPr txBox="1">
            <a:spLocks noChangeArrowheads="1"/>
          </p:cNvSpPr>
          <p:nvPr/>
        </p:nvSpPr>
        <p:spPr bwMode="auto">
          <a:xfrm>
            <a:off x="7062632" y="4135473"/>
            <a:ext cx="652640" cy="2522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100" smtClean="0"/>
              <a:t>PE2</a:t>
            </a:r>
            <a:endParaRPr lang="en-US" sz="1100"/>
          </a:p>
        </p:txBody>
      </p:sp>
      <p:cxnSp>
        <p:nvCxnSpPr>
          <p:cNvPr id="132" name="Straight Connector 131"/>
          <p:cNvCxnSpPr/>
          <p:nvPr/>
        </p:nvCxnSpPr>
        <p:spPr bwMode="auto">
          <a:xfrm>
            <a:off x="7666319" y="3019345"/>
            <a:ext cx="571504" cy="1588"/>
          </a:xfrm>
          <a:prstGeom prst="line">
            <a:avLst/>
          </a:prstGeom>
          <a:noFill/>
          <a:ln w="152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Oval 133"/>
          <p:cNvSpPr/>
          <p:nvPr/>
        </p:nvSpPr>
        <p:spPr bwMode="auto">
          <a:xfrm>
            <a:off x="8207843" y="2943924"/>
            <a:ext cx="71438" cy="14287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124" tIns="41061" rIns="82124" bIns="41061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14388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Char char="•"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Oval 134"/>
          <p:cNvSpPr/>
          <p:nvPr/>
        </p:nvSpPr>
        <p:spPr bwMode="auto">
          <a:xfrm>
            <a:off x="7640322" y="2947907"/>
            <a:ext cx="71438" cy="14287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124" tIns="41061" rIns="82124" bIns="41061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14388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Char char="•"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Freeform 135"/>
          <p:cNvSpPr/>
          <p:nvPr/>
        </p:nvSpPr>
        <p:spPr bwMode="auto">
          <a:xfrm>
            <a:off x="7629993" y="2071678"/>
            <a:ext cx="880673" cy="958675"/>
          </a:xfrm>
          <a:custGeom>
            <a:avLst/>
            <a:gdLst>
              <a:gd name="connsiteX0" fmla="*/ 0 w 880673"/>
              <a:gd name="connsiteY0" fmla="*/ 899410 h 958121"/>
              <a:gd name="connsiteX1" fmla="*/ 644577 w 880673"/>
              <a:gd name="connsiteY1" fmla="*/ 899410 h 958121"/>
              <a:gd name="connsiteX2" fmla="*/ 846945 w 880673"/>
              <a:gd name="connsiteY2" fmla="*/ 547141 h 958121"/>
              <a:gd name="connsiteX3" fmla="*/ 442210 w 880673"/>
              <a:gd name="connsiteY3" fmla="*/ 0 h 958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0673" h="958121">
                <a:moveTo>
                  <a:pt x="0" y="899410"/>
                </a:moveTo>
                <a:cubicBezTo>
                  <a:pt x="251710" y="928765"/>
                  <a:pt x="503420" y="958121"/>
                  <a:pt x="644577" y="899410"/>
                </a:cubicBezTo>
                <a:cubicBezTo>
                  <a:pt x="785734" y="840699"/>
                  <a:pt x="880673" y="697043"/>
                  <a:pt x="846945" y="547141"/>
                </a:cubicBezTo>
                <a:cubicBezTo>
                  <a:pt x="813217" y="397239"/>
                  <a:pt x="627713" y="198619"/>
                  <a:pt x="442210" y="0"/>
                </a:cubicBezTo>
              </a:path>
            </a:pathLst>
          </a:custGeom>
          <a:noFill/>
          <a:ln w="254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 bwMode="auto">
          <a:xfrm flipV="1">
            <a:off x="7643834" y="3030352"/>
            <a:ext cx="880673" cy="571504"/>
          </a:xfrm>
          <a:custGeom>
            <a:avLst/>
            <a:gdLst>
              <a:gd name="connsiteX0" fmla="*/ 0 w 880673"/>
              <a:gd name="connsiteY0" fmla="*/ 899410 h 958121"/>
              <a:gd name="connsiteX1" fmla="*/ 644577 w 880673"/>
              <a:gd name="connsiteY1" fmla="*/ 899410 h 958121"/>
              <a:gd name="connsiteX2" fmla="*/ 846945 w 880673"/>
              <a:gd name="connsiteY2" fmla="*/ 547141 h 958121"/>
              <a:gd name="connsiteX3" fmla="*/ 442210 w 880673"/>
              <a:gd name="connsiteY3" fmla="*/ 0 h 958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0673" h="958121">
                <a:moveTo>
                  <a:pt x="0" y="899410"/>
                </a:moveTo>
                <a:cubicBezTo>
                  <a:pt x="251710" y="928765"/>
                  <a:pt x="503420" y="958121"/>
                  <a:pt x="644577" y="899410"/>
                </a:cubicBezTo>
                <a:cubicBezTo>
                  <a:pt x="785734" y="840699"/>
                  <a:pt x="880673" y="697043"/>
                  <a:pt x="846945" y="547141"/>
                </a:cubicBezTo>
                <a:cubicBezTo>
                  <a:pt x="813217" y="397239"/>
                  <a:pt x="627713" y="198619"/>
                  <a:pt x="442210" y="0"/>
                </a:cubicBezTo>
              </a:path>
            </a:pathLst>
          </a:custGeom>
          <a:noFill/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utoShape 477"/>
          <p:cNvSpPr>
            <a:spLocks noChangeArrowheads="1"/>
          </p:cNvSpPr>
          <p:nvPr/>
        </p:nvSpPr>
        <p:spPr bwMode="auto">
          <a:xfrm>
            <a:off x="7786710" y="2786058"/>
            <a:ext cx="476256" cy="447676"/>
          </a:xfrm>
          <a:prstGeom prst="irregularSeal1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38" name="Freeform 137"/>
          <p:cNvSpPr/>
          <p:nvPr/>
        </p:nvSpPr>
        <p:spPr bwMode="auto">
          <a:xfrm>
            <a:off x="5981075" y="2308485"/>
            <a:ext cx="1597702" cy="734518"/>
          </a:xfrm>
          <a:custGeom>
            <a:avLst/>
            <a:gdLst>
              <a:gd name="connsiteX0" fmla="*/ 0 w 1597702"/>
              <a:gd name="connsiteY0" fmla="*/ 734518 h 734518"/>
              <a:gd name="connsiteX1" fmla="*/ 1409076 w 1597702"/>
              <a:gd name="connsiteY1" fmla="*/ 704538 h 734518"/>
              <a:gd name="connsiteX2" fmla="*/ 1131758 w 1597702"/>
              <a:gd name="connsiteY2" fmla="*/ 389745 h 734518"/>
              <a:gd name="connsiteX3" fmla="*/ 322289 w 1597702"/>
              <a:gd name="connsiteY3" fmla="*/ 209863 h 734518"/>
              <a:gd name="connsiteX4" fmla="*/ 442210 w 1597702"/>
              <a:gd name="connsiteY4" fmla="*/ 0 h 734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702" h="734518">
                <a:moveTo>
                  <a:pt x="0" y="734518"/>
                </a:moveTo>
                <a:lnTo>
                  <a:pt x="1409076" y="704538"/>
                </a:lnTo>
                <a:cubicBezTo>
                  <a:pt x="1597702" y="647076"/>
                  <a:pt x="1312889" y="472191"/>
                  <a:pt x="1131758" y="389745"/>
                </a:cubicBezTo>
                <a:cubicBezTo>
                  <a:pt x="950627" y="307299"/>
                  <a:pt x="437214" y="274820"/>
                  <a:pt x="322289" y="209863"/>
                </a:cubicBezTo>
                <a:cubicBezTo>
                  <a:pt x="207364" y="144906"/>
                  <a:pt x="324787" y="72453"/>
                  <a:pt x="442210" y="0"/>
                </a:cubicBezTo>
              </a:path>
            </a:pathLst>
          </a:custGeom>
          <a:noFill/>
          <a:ln w="25400" cap="flat" cmpd="sng" algn="ctr">
            <a:solidFill>
              <a:schemeClr val="accent2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 138"/>
          <p:cNvSpPr/>
          <p:nvPr/>
        </p:nvSpPr>
        <p:spPr bwMode="auto">
          <a:xfrm flipV="1">
            <a:off x="6000760" y="3071810"/>
            <a:ext cx="1597702" cy="928718"/>
          </a:xfrm>
          <a:custGeom>
            <a:avLst/>
            <a:gdLst>
              <a:gd name="connsiteX0" fmla="*/ 0 w 1597702"/>
              <a:gd name="connsiteY0" fmla="*/ 734518 h 734518"/>
              <a:gd name="connsiteX1" fmla="*/ 1409076 w 1597702"/>
              <a:gd name="connsiteY1" fmla="*/ 704538 h 734518"/>
              <a:gd name="connsiteX2" fmla="*/ 1131758 w 1597702"/>
              <a:gd name="connsiteY2" fmla="*/ 389745 h 734518"/>
              <a:gd name="connsiteX3" fmla="*/ 322289 w 1597702"/>
              <a:gd name="connsiteY3" fmla="*/ 209863 h 734518"/>
              <a:gd name="connsiteX4" fmla="*/ 442210 w 1597702"/>
              <a:gd name="connsiteY4" fmla="*/ 0 h 734518"/>
              <a:gd name="connsiteX0" fmla="*/ 0 w 1597702"/>
              <a:gd name="connsiteY0" fmla="*/ 857280 h 857280"/>
              <a:gd name="connsiteX1" fmla="*/ 1409076 w 1597702"/>
              <a:gd name="connsiteY1" fmla="*/ 827300 h 857280"/>
              <a:gd name="connsiteX2" fmla="*/ 1131758 w 1597702"/>
              <a:gd name="connsiteY2" fmla="*/ 512507 h 857280"/>
              <a:gd name="connsiteX3" fmla="*/ 322289 w 1597702"/>
              <a:gd name="connsiteY3" fmla="*/ 332625 h 857280"/>
              <a:gd name="connsiteX4" fmla="*/ 942244 w 1597702"/>
              <a:gd name="connsiteY4" fmla="*/ 0 h 857280"/>
              <a:gd name="connsiteX0" fmla="*/ 0 w 1597702"/>
              <a:gd name="connsiteY0" fmla="*/ 928718 h 928718"/>
              <a:gd name="connsiteX1" fmla="*/ 1409076 w 1597702"/>
              <a:gd name="connsiteY1" fmla="*/ 898738 h 928718"/>
              <a:gd name="connsiteX2" fmla="*/ 1131758 w 1597702"/>
              <a:gd name="connsiteY2" fmla="*/ 583945 h 928718"/>
              <a:gd name="connsiteX3" fmla="*/ 322289 w 1597702"/>
              <a:gd name="connsiteY3" fmla="*/ 404063 h 928718"/>
              <a:gd name="connsiteX4" fmla="*/ 1299402 w 1597702"/>
              <a:gd name="connsiteY4" fmla="*/ 0 h 928718"/>
              <a:gd name="connsiteX0" fmla="*/ 0 w 1597702"/>
              <a:gd name="connsiteY0" fmla="*/ 928718 h 928718"/>
              <a:gd name="connsiteX1" fmla="*/ 1409076 w 1597702"/>
              <a:gd name="connsiteY1" fmla="*/ 898738 h 928718"/>
              <a:gd name="connsiteX2" fmla="*/ 1131758 w 1597702"/>
              <a:gd name="connsiteY2" fmla="*/ 583945 h 928718"/>
              <a:gd name="connsiteX3" fmla="*/ 322289 w 1597702"/>
              <a:gd name="connsiteY3" fmla="*/ 404063 h 928718"/>
              <a:gd name="connsiteX4" fmla="*/ 746190 w 1597702"/>
              <a:gd name="connsiteY4" fmla="*/ 181080 h 928718"/>
              <a:gd name="connsiteX5" fmla="*/ 1299402 w 1597702"/>
              <a:gd name="connsiteY5" fmla="*/ 0 h 928718"/>
              <a:gd name="connsiteX0" fmla="*/ 0 w 1597702"/>
              <a:gd name="connsiteY0" fmla="*/ 928718 h 928718"/>
              <a:gd name="connsiteX1" fmla="*/ 1409076 w 1597702"/>
              <a:gd name="connsiteY1" fmla="*/ 898738 h 928718"/>
              <a:gd name="connsiteX2" fmla="*/ 1131758 w 1597702"/>
              <a:gd name="connsiteY2" fmla="*/ 583945 h 928718"/>
              <a:gd name="connsiteX3" fmla="*/ 893761 w 1597702"/>
              <a:gd name="connsiteY3" fmla="*/ 404063 h 928718"/>
              <a:gd name="connsiteX4" fmla="*/ 746190 w 1597702"/>
              <a:gd name="connsiteY4" fmla="*/ 181080 h 928718"/>
              <a:gd name="connsiteX5" fmla="*/ 1299402 w 1597702"/>
              <a:gd name="connsiteY5" fmla="*/ 0 h 928718"/>
              <a:gd name="connsiteX0" fmla="*/ 0 w 1597702"/>
              <a:gd name="connsiteY0" fmla="*/ 928718 h 928718"/>
              <a:gd name="connsiteX1" fmla="*/ 1409076 w 1597702"/>
              <a:gd name="connsiteY1" fmla="*/ 898738 h 928718"/>
              <a:gd name="connsiteX2" fmla="*/ 1131758 w 1597702"/>
              <a:gd name="connsiteY2" fmla="*/ 583945 h 928718"/>
              <a:gd name="connsiteX3" fmla="*/ 893761 w 1597702"/>
              <a:gd name="connsiteY3" fmla="*/ 404063 h 928718"/>
              <a:gd name="connsiteX4" fmla="*/ 960472 w 1597702"/>
              <a:gd name="connsiteY4" fmla="*/ 181080 h 928718"/>
              <a:gd name="connsiteX5" fmla="*/ 1299402 w 1597702"/>
              <a:gd name="connsiteY5" fmla="*/ 0 h 928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97702" h="928718">
                <a:moveTo>
                  <a:pt x="0" y="928718"/>
                </a:moveTo>
                <a:lnTo>
                  <a:pt x="1409076" y="898738"/>
                </a:lnTo>
                <a:cubicBezTo>
                  <a:pt x="1597702" y="841276"/>
                  <a:pt x="1217644" y="666391"/>
                  <a:pt x="1131758" y="583945"/>
                </a:cubicBezTo>
                <a:cubicBezTo>
                  <a:pt x="1045872" y="501499"/>
                  <a:pt x="922309" y="471207"/>
                  <a:pt x="893761" y="404063"/>
                </a:cubicBezTo>
                <a:cubicBezTo>
                  <a:pt x="865213" y="336919"/>
                  <a:pt x="892865" y="248424"/>
                  <a:pt x="960472" y="181080"/>
                </a:cubicBezTo>
                <a:cubicBezTo>
                  <a:pt x="1028079" y="113736"/>
                  <a:pt x="1135767" y="65899"/>
                  <a:pt x="1299402" y="0"/>
                </a:cubicBezTo>
              </a:path>
            </a:pathLst>
          </a:custGeom>
          <a:noFill/>
          <a:ln w="25400" cap="flat" cmpd="sng" algn="ctr">
            <a:solidFill>
              <a:srgbClr val="92D05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BGP PIC</a:t>
            </a:r>
            <a:endParaRPr lang="en-US"/>
          </a:p>
        </p:txBody>
      </p:sp>
      <p:sp>
        <p:nvSpPr>
          <p:cNvPr id="141" name="Content Placeholder 140"/>
          <p:cNvSpPr>
            <a:spLocks noGrp="1"/>
          </p:cNvSpPr>
          <p:nvPr>
            <p:ph idx="1"/>
          </p:nvPr>
        </p:nvSpPr>
        <p:spPr>
          <a:xfrm>
            <a:off x="655639" y="1520825"/>
            <a:ext cx="3987800" cy="3571875"/>
          </a:xfrm>
        </p:spPr>
        <p:txBody>
          <a:bodyPr/>
          <a:lstStyle/>
          <a:p>
            <a:r>
              <a:rPr lang="en-US" smtClean="0"/>
              <a:t>x00msec Protection</a:t>
            </a:r>
          </a:p>
          <a:p>
            <a:r>
              <a:rPr lang="en-US" smtClean="0"/>
              <a:t>Prefix-Independent</a:t>
            </a:r>
          </a:p>
          <a:p>
            <a:r>
              <a:rPr lang="en-US" smtClean="0"/>
              <a:t>Default behavior, entirely automated computation</a:t>
            </a:r>
          </a:p>
          <a:p>
            <a:r>
              <a:rPr lang="en-US" smtClean="0"/>
              <a:t>No operator involvement</a:t>
            </a:r>
          </a:p>
          <a:p>
            <a:r>
              <a:rPr lang="en-US" b="1" smtClean="0"/>
              <a:t>Simple</a:t>
            </a: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4971898" y="2909902"/>
            <a:ext cx="2590800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grpSp>
        <p:nvGrpSpPr>
          <p:cNvPr id="3" name="Group 8"/>
          <p:cNvGrpSpPr>
            <a:grpSpLocks noChangeAspect="1"/>
          </p:cNvGrpSpPr>
          <p:nvPr/>
        </p:nvGrpSpPr>
        <p:grpSpPr bwMode="auto">
          <a:xfrm>
            <a:off x="6419690" y="2786058"/>
            <a:ext cx="371764" cy="217488"/>
            <a:chOff x="2904" y="3095"/>
            <a:chExt cx="570" cy="334"/>
          </a:xfrm>
        </p:grpSpPr>
        <p:sp>
          <p:nvSpPr>
            <p:cNvPr id="20" name="Oval 9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1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11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12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13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6" name="Group 14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37" name="Freeform 1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" name="Freeform 16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" name="Freeform 1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" name="Freeform 18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Freeform 1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20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2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22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23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29" name="Freeform 2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" name="Freeform 25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" name="Freeform 2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" name="Freeform 27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" name="Freeform 2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" name="Freeform 29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" name="Freeform 3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" name="Freeform 31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5" name="Line 32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33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" name="Text Box 276"/>
          <p:cNvSpPr txBox="1">
            <a:spLocks noChangeArrowheads="1"/>
          </p:cNvSpPr>
          <p:nvPr/>
        </p:nvSpPr>
        <p:spPr bwMode="auto">
          <a:xfrm>
            <a:off x="6393222" y="2586734"/>
            <a:ext cx="652640" cy="2522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100" smtClean="0"/>
              <a:t>PE3</a:t>
            </a:r>
            <a:endParaRPr lang="en-US" sz="1100"/>
          </a:p>
        </p:txBody>
      </p:sp>
      <p:cxnSp>
        <p:nvCxnSpPr>
          <p:cNvPr id="50" name="Straight Connector 49"/>
          <p:cNvCxnSpPr/>
          <p:nvPr/>
        </p:nvCxnSpPr>
        <p:spPr bwMode="auto">
          <a:xfrm flipV="1">
            <a:off x="7634136" y="4357694"/>
            <a:ext cx="623910" cy="3667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endCxn id="52" idx="1"/>
          </p:cNvCxnSpPr>
          <p:nvPr/>
        </p:nvCxnSpPr>
        <p:spPr bwMode="auto">
          <a:xfrm flipV="1">
            <a:off x="6776880" y="2697845"/>
            <a:ext cx="928694" cy="1501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 Box 276"/>
          <p:cNvSpPr txBox="1">
            <a:spLocks noChangeArrowheads="1"/>
          </p:cNvSpPr>
          <p:nvPr/>
        </p:nvSpPr>
        <p:spPr bwMode="auto">
          <a:xfrm>
            <a:off x="7705574" y="2571744"/>
            <a:ext cx="652640" cy="2522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100" smtClean="0"/>
              <a:t>Cust1</a:t>
            </a:r>
            <a:endParaRPr lang="en-US" sz="1100"/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 bwMode="auto">
          <a:xfrm>
            <a:off x="7348384" y="4643446"/>
            <a:ext cx="371764" cy="217488"/>
            <a:chOff x="2904" y="3095"/>
            <a:chExt cx="570" cy="334"/>
          </a:xfrm>
        </p:grpSpPr>
        <p:sp>
          <p:nvSpPr>
            <p:cNvPr id="85" name="Oval 9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Rectangle 1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Rectangle 11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Oval 12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3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10" name="Group 14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02" name="Freeform 1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" name="Freeform 16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" name="Freeform 1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" name="Freeform 18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" name="Freeform 1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" name="Freeform 20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" name="Freeform 2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" name="Freeform 22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23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94" name="Freeform 2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" name="Freeform 25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" name="Freeform 2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" name="Freeform 27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" name="Freeform 2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" name="Freeform 29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" name="Freeform 3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" name="Freeform 31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90" name="Line 32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33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0" name="Text Box 276"/>
          <p:cNvSpPr txBox="1">
            <a:spLocks noChangeArrowheads="1"/>
          </p:cNvSpPr>
          <p:nvPr/>
        </p:nvSpPr>
        <p:spPr bwMode="auto">
          <a:xfrm>
            <a:off x="7991326" y="4214818"/>
            <a:ext cx="652640" cy="252201"/>
          </a:xfrm>
          <a:prstGeom prst="rect">
            <a:avLst/>
          </a:prstGeom>
          <a:solidFill>
            <a:srgbClr val="92D05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100" smtClean="0"/>
              <a:t>Cust2</a:t>
            </a:r>
            <a:endParaRPr lang="en-US" sz="1100"/>
          </a:p>
        </p:txBody>
      </p:sp>
      <p:grpSp>
        <p:nvGrpSpPr>
          <p:cNvPr id="12" name="Group 8"/>
          <p:cNvGrpSpPr>
            <a:grpSpLocks noChangeAspect="1"/>
          </p:cNvGrpSpPr>
          <p:nvPr/>
        </p:nvGrpSpPr>
        <p:grpSpPr bwMode="auto">
          <a:xfrm>
            <a:off x="7348384" y="3643314"/>
            <a:ext cx="371764" cy="217488"/>
            <a:chOff x="2904" y="3095"/>
            <a:chExt cx="570" cy="334"/>
          </a:xfrm>
        </p:grpSpPr>
        <p:sp>
          <p:nvSpPr>
            <p:cNvPr id="59" name="Oval 9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Rectangle 1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Rectangle 11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Oval 12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" name="Group 13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14" name="Group 14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76" name="Freeform 1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" name="Freeform 16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" name="Freeform 1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" name="Freeform 18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" name="Freeform 1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" name="Freeform 20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" name="Freeform 2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" name="Freeform 22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23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68" name="Freeform 2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" name="Freeform 25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" name="Freeform 2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" name="Freeform 27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Freeform 2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Freeform 29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" name="Freeform 3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" name="Freeform 31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64" name="Line 32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33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0" name="Text Box 276"/>
          <p:cNvSpPr txBox="1">
            <a:spLocks noChangeArrowheads="1"/>
          </p:cNvSpPr>
          <p:nvPr/>
        </p:nvSpPr>
        <p:spPr bwMode="auto">
          <a:xfrm>
            <a:off x="6979716" y="3496926"/>
            <a:ext cx="652640" cy="2522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100" smtClean="0"/>
              <a:t>PE1</a:t>
            </a:r>
            <a:endParaRPr lang="en-US" sz="1100"/>
          </a:p>
        </p:txBody>
      </p:sp>
      <p:sp>
        <p:nvSpPr>
          <p:cNvPr id="121" name="Text Box 276"/>
          <p:cNvSpPr txBox="1">
            <a:spLocks noChangeArrowheads="1"/>
          </p:cNvSpPr>
          <p:nvPr/>
        </p:nvSpPr>
        <p:spPr bwMode="auto">
          <a:xfrm>
            <a:off x="7105340" y="4849853"/>
            <a:ext cx="652640" cy="2522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100" smtClean="0"/>
              <a:t>PE2</a:t>
            </a:r>
            <a:endParaRPr lang="en-US" sz="1100"/>
          </a:p>
        </p:txBody>
      </p:sp>
      <p:sp>
        <p:nvSpPr>
          <p:cNvPr id="136" name="Freeform 135"/>
          <p:cNvSpPr/>
          <p:nvPr/>
        </p:nvSpPr>
        <p:spPr bwMode="auto">
          <a:xfrm>
            <a:off x="7672701" y="2786058"/>
            <a:ext cx="880673" cy="958675"/>
          </a:xfrm>
          <a:custGeom>
            <a:avLst/>
            <a:gdLst>
              <a:gd name="connsiteX0" fmla="*/ 0 w 880673"/>
              <a:gd name="connsiteY0" fmla="*/ 899410 h 958121"/>
              <a:gd name="connsiteX1" fmla="*/ 644577 w 880673"/>
              <a:gd name="connsiteY1" fmla="*/ 899410 h 958121"/>
              <a:gd name="connsiteX2" fmla="*/ 846945 w 880673"/>
              <a:gd name="connsiteY2" fmla="*/ 547141 h 958121"/>
              <a:gd name="connsiteX3" fmla="*/ 442210 w 880673"/>
              <a:gd name="connsiteY3" fmla="*/ 0 h 958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0673" h="958121">
                <a:moveTo>
                  <a:pt x="0" y="899410"/>
                </a:moveTo>
                <a:cubicBezTo>
                  <a:pt x="251710" y="928765"/>
                  <a:pt x="503420" y="958121"/>
                  <a:pt x="644577" y="899410"/>
                </a:cubicBezTo>
                <a:cubicBezTo>
                  <a:pt x="785734" y="840699"/>
                  <a:pt x="880673" y="697043"/>
                  <a:pt x="846945" y="547141"/>
                </a:cubicBezTo>
                <a:cubicBezTo>
                  <a:pt x="813217" y="397239"/>
                  <a:pt x="627713" y="198619"/>
                  <a:pt x="442210" y="0"/>
                </a:cubicBezTo>
              </a:path>
            </a:pathLst>
          </a:custGeom>
          <a:noFill/>
          <a:ln w="254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 bwMode="auto">
          <a:xfrm flipV="1">
            <a:off x="7686542" y="3744732"/>
            <a:ext cx="880673" cy="571504"/>
          </a:xfrm>
          <a:custGeom>
            <a:avLst/>
            <a:gdLst>
              <a:gd name="connsiteX0" fmla="*/ 0 w 880673"/>
              <a:gd name="connsiteY0" fmla="*/ 899410 h 958121"/>
              <a:gd name="connsiteX1" fmla="*/ 644577 w 880673"/>
              <a:gd name="connsiteY1" fmla="*/ 899410 h 958121"/>
              <a:gd name="connsiteX2" fmla="*/ 846945 w 880673"/>
              <a:gd name="connsiteY2" fmla="*/ 547141 h 958121"/>
              <a:gd name="connsiteX3" fmla="*/ 442210 w 880673"/>
              <a:gd name="connsiteY3" fmla="*/ 0 h 958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0673" h="958121">
                <a:moveTo>
                  <a:pt x="0" y="899410"/>
                </a:moveTo>
                <a:cubicBezTo>
                  <a:pt x="251710" y="928765"/>
                  <a:pt x="503420" y="958121"/>
                  <a:pt x="644577" y="899410"/>
                </a:cubicBezTo>
                <a:cubicBezTo>
                  <a:pt x="785734" y="840699"/>
                  <a:pt x="880673" y="697043"/>
                  <a:pt x="846945" y="547141"/>
                </a:cubicBezTo>
                <a:cubicBezTo>
                  <a:pt x="813217" y="397239"/>
                  <a:pt x="627713" y="198619"/>
                  <a:pt x="442210" y="0"/>
                </a:cubicBezTo>
              </a:path>
            </a:pathLst>
          </a:custGeom>
          <a:noFill/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utoShape 477"/>
          <p:cNvSpPr>
            <a:spLocks noChangeArrowheads="1"/>
          </p:cNvSpPr>
          <p:nvPr/>
        </p:nvSpPr>
        <p:spPr bwMode="auto">
          <a:xfrm>
            <a:off x="7329352" y="3500438"/>
            <a:ext cx="476256" cy="447676"/>
          </a:xfrm>
          <a:prstGeom prst="irregularSeal1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38" name="Freeform 137"/>
          <p:cNvSpPr/>
          <p:nvPr/>
        </p:nvSpPr>
        <p:spPr bwMode="auto">
          <a:xfrm>
            <a:off x="5237933" y="3022865"/>
            <a:ext cx="1228060" cy="877370"/>
          </a:xfrm>
          <a:custGeom>
            <a:avLst/>
            <a:gdLst>
              <a:gd name="connsiteX0" fmla="*/ 0 w 1597702"/>
              <a:gd name="connsiteY0" fmla="*/ 734518 h 734518"/>
              <a:gd name="connsiteX1" fmla="*/ 1409076 w 1597702"/>
              <a:gd name="connsiteY1" fmla="*/ 704538 h 734518"/>
              <a:gd name="connsiteX2" fmla="*/ 1131758 w 1597702"/>
              <a:gd name="connsiteY2" fmla="*/ 389745 h 734518"/>
              <a:gd name="connsiteX3" fmla="*/ 322289 w 1597702"/>
              <a:gd name="connsiteY3" fmla="*/ 209863 h 734518"/>
              <a:gd name="connsiteX4" fmla="*/ 442210 w 1597702"/>
              <a:gd name="connsiteY4" fmla="*/ 0 h 734518"/>
              <a:gd name="connsiteX0" fmla="*/ 0 w 2383552"/>
              <a:gd name="connsiteY0" fmla="*/ 877370 h 877370"/>
              <a:gd name="connsiteX1" fmla="*/ 2194926 w 2383552"/>
              <a:gd name="connsiteY1" fmla="*/ 704538 h 877370"/>
              <a:gd name="connsiteX2" fmla="*/ 1917608 w 2383552"/>
              <a:gd name="connsiteY2" fmla="*/ 389745 h 877370"/>
              <a:gd name="connsiteX3" fmla="*/ 1108139 w 2383552"/>
              <a:gd name="connsiteY3" fmla="*/ 209863 h 877370"/>
              <a:gd name="connsiteX4" fmla="*/ 1228060 w 2383552"/>
              <a:gd name="connsiteY4" fmla="*/ 0 h 877370"/>
              <a:gd name="connsiteX0" fmla="*/ 0 w 1998422"/>
              <a:gd name="connsiteY0" fmla="*/ 877370 h 877370"/>
              <a:gd name="connsiteX1" fmla="*/ 623258 w 1998422"/>
              <a:gd name="connsiteY1" fmla="*/ 704538 h 877370"/>
              <a:gd name="connsiteX2" fmla="*/ 1917608 w 1998422"/>
              <a:gd name="connsiteY2" fmla="*/ 389745 h 877370"/>
              <a:gd name="connsiteX3" fmla="*/ 1108139 w 1998422"/>
              <a:gd name="connsiteY3" fmla="*/ 209863 h 877370"/>
              <a:gd name="connsiteX4" fmla="*/ 1228060 w 1998422"/>
              <a:gd name="connsiteY4" fmla="*/ 0 h 877370"/>
              <a:gd name="connsiteX0" fmla="*/ 0 w 1228060"/>
              <a:gd name="connsiteY0" fmla="*/ 877370 h 877370"/>
              <a:gd name="connsiteX1" fmla="*/ 623258 w 1228060"/>
              <a:gd name="connsiteY1" fmla="*/ 704538 h 877370"/>
              <a:gd name="connsiteX2" fmla="*/ 1131758 w 1228060"/>
              <a:gd name="connsiteY2" fmla="*/ 389745 h 877370"/>
              <a:gd name="connsiteX3" fmla="*/ 1108139 w 1228060"/>
              <a:gd name="connsiteY3" fmla="*/ 209863 h 877370"/>
              <a:gd name="connsiteX4" fmla="*/ 1228060 w 1228060"/>
              <a:gd name="connsiteY4" fmla="*/ 0 h 877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8060" h="877370">
                <a:moveTo>
                  <a:pt x="0" y="877370"/>
                </a:moveTo>
                <a:lnTo>
                  <a:pt x="623258" y="704538"/>
                </a:lnTo>
                <a:cubicBezTo>
                  <a:pt x="811884" y="647076"/>
                  <a:pt x="1050945" y="472191"/>
                  <a:pt x="1131758" y="389745"/>
                </a:cubicBezTo>
                <a:cubicBezTo>
                  <a:pt x="1212572" y="307299"/>
                  <a:pt x="1092089" y="274820"/>
                  <a:pt x="1108139" y="209863"/>
                </a:cubicBezTo>
                <a:cubicBezTo>
                  <a:pt x="1124189" y="144906"/>
                  <a:pt x="1110637" y="72453"/>
                  <a:pt x="1228060" y="0"/>
                </a:cubicBezTo>
              </a:path>
            </a:pathLst>
          </a:custGeom>
          <a:noFill/>
          <a:ln w="25400" cap="flat" cmpd="sng" algn="ctr">
            <a:solidFill>
              <a:schemeClr val="accent2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 138"/>
          <p:cNvSpPr/>
          <p:nvPr/>
        </p:nvSpPr>
        <p:spPr bwMode="auto">
          <a:xfrm flipV="1">
            <a:off x="5329056" y="4000504"/>
            <a:ext cx="2013814" cy="714404"/>
          </a:xfrm>
          <a:custGeom>
            <a:avLst/>
            <a:gdLst>
              <a:gd name="connsiteX0" fmla="*/ 0 w 1597702"/>
              <a:gd name="connsiteY0" fmla="*/ 734518 h 734518"/>
              <a:gd name="connsiteX1" fmla="*/ 1409076 w 1597702"/>
              <a:gd name="connsiteY1" fmla="*/ 704538 h 734518"/>
              <a:gd name="connsiteX2" fmla="*/ 1131758 w 1597702"/>
              <a:gd name="connsiteY2" fmla="*/ 389745 h 734518"/>
              <a:gd name="connsiteX3" fmla="*/ 322289 w 1597702"/>
              <a:gd name="connsiteY3" fmla="*/ 209863 h 734518"/>
              <a:gd name="connsiteX4" fmla="*/ 442210 w 1597702"/>
              <a:gd name="connsiteY4" fmla="*/ 0 h 734518"/>
              <a:gd name="connsiteX0" fmla="*/ 0 w 1597702"/>
              <a:gd name="connsiteY0" fmla="*/ 857280 h 857280"/>
              <a:gd name="connsiteX1" fmla="*/ 1409076 w 1597702"/>
              <a:gd name="connsiteY1" fmla="*/ 827300 h 857280"/>
              <a:gd name="connsiteX2" fmla="*/ 1131758 w 1597702"/>
              <a:gd name="connsiteY2" fmla="*/ 512507 h 857280"/>
              <a:gd name="connsiteX3" fmla="*/ 322289 w 1597702"/>
              <a:gd name="connsiteY3" fmla="*/ 332625 h 857280"/>
              <a:gd name="connsiteX4" fmla="*/ 942244 w 1597702"/>
              <a:gd name="connsiteY4" fmla="*/ 0 h 857280"/>
              <a:gd name="connsiteX0" fmla="*/ 0 w 1597702"/>
              <a:gd name="connsiteY0" fmla="*/ 928718 h 928718"/>
              <a:gd name="connsiteX1" fmla="*/ 1409076 w 1597702"/>
              <a:gd name="connsiteY1" fmla="*/ 898738 h 928718"/>
              <a:gd name="connsiteX2" fmla="*/ 1131758 w 1597702"/>
              <a:gd name="connsiteY2" fmla="*/ 583945 h 928718"/>
              <a:gd name="connsiteX3" fmla="*/ 322289 w 1597702"/>
              <a:gd name="connsiteY3" fmla="*/ 404063 h 928718"/>
              <a:gd name="connsiteX4" fmla="*/ 1299402 w 1597702"/>
              <a:gd name="connsiteY4" fmla="*/ 0 h 928718"/>
              <a:gd name="connsiteX0" fmla="*/ 0 w 1597702"/>
              <a:gd name="connsiteY0" fmla="*/ 928718 h 928718"/>
              <a:gd name="connsiteX1" fmla="*/ 1409076 w 1597702"/>
              <a:gd name="connsiteY1" fmla="*/ 898738 h 928718"/>
              <a:gd name="connsiteX2" fmla="*/ 1131758 w 1597702"/>
              <a:gd name="connsiteY2" fmla="*/ 583945 h 928718"/>
              <a:gd name="connsiteX3" fmla="*/ 322289 w 1597702"/>
              <a:gd name="connsiteY3" fmla="*/ 404063 h 928718"/>
              <a:gd name="connsiteX4" fmla="*/ 746190 w 1597702"/>
              <a:gd name="connsiteY4" fmla="*/ 181080 h 928718"/>
              <a:gd name="connsiteX5" fmla="*/ 1299402 w 1597702"/>
              <a:gd name="connsiteY5" fmla="*/ 0 h 928718"/>
              <a:gd name="connsiteX0" fmla="*/ 0 w 1597702"/>
              <a:gd name="connsiteY0" fmla="*/ 928718 h 928718"/>
              <a:gd name="connsiteX1" fmla="*/ 1409076 w 1597702"/>
              <a:gd name="connsiteY1" fmla="*/ 898738 h 928718"/>
              <a:gd name="connsiteX2" fmla="*/ 1131758 w 1597702"/>
              <a:gd name="connsiteY2" fmla="*/ 583945 h 928718"/>
              <a:gd name="connsiteX3" fmla="*/ 893761 w 1597702"/>
              <a:gd name="connsiteY3" fmla="*/ 404063 h 928718"/>
              <a:gd name="connsiteX4" fmla="*/ 746190 w 1597702"/>
              <a:gd name="connsiteY4" fmla="*/ 181080 h 928718"/>
              <a:gd name="connsiteX5" fmla="*/ 1299402 w 1597702"/>
              <a:gd name="connsiteY5" fmla="*/ 0 h 928718"/>
              <a:gd name="connsiteX0" fmla="*/ 0 w 1597702"/>
              <a:gd name="connsiteY0" fmla="*/ 928718 h 928718"/>
              <a:gd name="connsiteX1" fmla="*/ 1409076 w 1597702"/>
              <a:gd name="connsiteY1" fmla="*/ 898738 h 928718"/>
              <a:gd name="connsiteX2" fmla="*/ 1131758 w 1597702"/>
              <a:gd name="connsiteY2" fmla="*/ 583945 h 928718"/>
              <a:gd name="connsiteX3" fmla="*/ 893761 w 1597702"/>
              <a:gd name="connsiteY3" fmla="*/ 404063 h 928718"/>
              <a:gd name="connsiteX4" fmla="*/ 960472 w 1597702"/>
              <a:gd name="connsiteY4" fmla="*/ 181080 h 928718"/>
              <a:gd name="connsiteX5" fmla="*/ 1299402 w 1597702"/>
              <a:gd name="connsiteY5" fmla="*/ 0 h 928718"/>
              <a:gd name="connsiteX0" fmla="*/ 25730 w 1623432"/>
              <a:gd name="connsiteY0" fmla="*/ 928718 h 928718"/>
              <a:gd name="connsiteX1" fmla="*/ 1434806 w 1623432"/>
              <a:gd name="connsiteY1" fmla="*/ 898738 h 928718"/>
              <a:gd name="connsiteX2" fmla="*/ 85886 w 1623432"/>
              <a:gd name="connsiteY2" fmla="*/ 512507 h 928718"/>
              <a:gd name="connsiteX3" fmla="*/ 919491 w 1623432"/>
              <a:gd name="connsiteY3" fmla="*/ 404063 h 928718"/>
              <a:gd name="connsiteX4" fmla="*/ 986202 w 1623432"/>
              <a:gd name="connsiteY4" fmla="*/ 181080 h 928718"/>
              <a:gd name="connsiteX5" fmla="*/ 1325132 w 1623432"/>
              <a:gd name="connsiteY5" fmla="*/ 0 h 928718"/>
              <a:gd name="connsiteX0" fmla="*/ 68278 w 1367680"/>
              <a:gd name="connsiteY0" fmla="*/ 928718 h 928718"/>
              <a:gd name="connsiteX1" fmla="*/ 191438 w 1367680"/>
              <a:gd name="connsiteY1" fmla="*/ 755862 h 928718"/>
              <a:gd name="connsiteX2" fmla="*/ 128434 w 1367680"/>
              <a:gd name="connsiteY2" fmla="*/ 512507 h 928718"/>
              <a:gd name="connsiteX3" fmla="*/ 962039 w 1367680"/>
              <a:gd name="connsiteY3" fmla="*/ 404063 h 928718"/>
              <a:gd name="connsiteX4" fmla="*/ 1028750 w 1367680"/>
              <a:gd name="connsiteY4" fmla="*/ 181080 h 928718"/>
              <a:gd name="connsiteX5" fmla="*/ 1367680 w 1367680"/>
              <a:gd name="connsiteY5" fmla="*/ 0 h 928718"/>
              <a:gd name="connsiteX0" fmla="*/ 0 w 2013814"/>
              <a:gd name="connsiteY0" fmla="*/ 714404 h 755862"/>
              <a:gd name="connsiteX1" fmla="*/ 837572 w 2013814"/>
              <a:gd name="connsiteY1" fmla="*/ 755862 h 755862"/>
              <a:gd name="connsiteX2" fmla="*/ 774568 w 2013814"/>
              <a:gd name="connsiteY2" fmla="*/ 512507 h 755862"/>
              <a:gd name="connsiteX3" fmla="*/ 1608173 w 2013814"/>
              <a:gd name="connsiteY3" fmla="*/ 404063 h 755862"/>
              <a:gd name="connsiteX4" fmla="*/ 1674884 w 2013814"/>
              <a:gd name="connsiteY4" fmla="*/ 181080 h 755862"/>
              <a:gd name="connsiteX5" fmla="*/ 2013814 w 2013814"/>
              <a:gd name="connsiteY5" fmla="*/ 0 h 755862"/>
              <a:gd name="connsiteX0" fmla="*/ 0 w 2013814"/>
              <a:gd name="connsiteY0" fmla="*/ 714404 h 714404"/>
              <a:gd name="connsiteX1" fmla="*/ 480350 w 2013814"/>
              <a:gd name="connsiteY1" fmla="*/ 571528 h 714404"/>
              <a:gd name="connsiteX2" fmla="*/ 774568 w 2013814"/>
              <a:gd name="connsiteY2" fmla="*/ 512507 h 714404"/>
              <a:gd name="connsiteX3" fmla="*/ 1608173 w 2013814"/>
              <a:gd name="connsiteY3" fmla="*/ 404063 h 714404"/>
              <a:gd name="connsiteX4" fmla="*/ 1674884 w 2013814"/>
              <a:gd name="connsiteY4" fmla="*/ 181080 h 714404"/>
              <a:gd name="connsiteX5" fmla="*/ 2013814 w 2013814"/>
              <a:gd name="connsiteY5" fmla="*/ 0 h 714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3814" h="714404">
                <a:moveTo>
                  <a:pt x="0" y="714404"/>
                </a:moveTo>
                <a:lnTo>
                  <a:pt x="480350" y="571528"/>
                </a:lnTo>
                <a:cubicBezTo>
                  <a:pt x="668976" y="514066"/>
                  <a:pt x="586598" y="540418"/>
                  <a:pt x="774568" y="512507"/>
                </a:cubicBezTo>
                <a:cubicBezTo>
                  <a:pt x="962538" y="484596"/>
                  <a:pt x="1458120" y="459301"/>
                  <a:pt x="1608173" y="404063"/>
                </a:cubicBezTo>
                <a:cubicBezTo>
                  <a:pt x="1758226" y="348825"/>
                  <a:pt x="1607277" y="248424"/>
                  <a:pt x="1674884" y="181080"/>
                </a:cubicBezTo>
                <a:cubicBezTo>
                  <a:pt x="1742491" y="113736"/>
                  <a:pt x="1850179" y="65899"/>
                  <a:pt x="2013814" y="0"/>
                </a:cubicBezTo>
              </a:path>
            </a:pathLst>
          </a:custGeom>
          <a:noFill/>
          <a:ln w="25400" cap="flat" cmpd="sng" algn="ctr">
            <a:solidFill>
              <a:srgbClr val="92D05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1" name="Group 8"/>
          <p:cNvGrpSpPr>
            <a:grpSpLocks noChangeAspect="1"/>
          </p:cNvGrpSpPr>
          <p:nvPr/>
        </p:nvGrpSpPr>
        <p:grpSpPr bwMode="auto">
          <a:xfrm>
            <a:off x="4900460" y="3857628"/>
            <a:ext cx="371764" cy="217488"/>
            <a:chOff x="2904" y="3095"/>
            <a:chExt cx="570" cy="334"/>
          </a:xfrm>
        </p:grpSpPr>
        <p:sp>
          <p:nvSpPr>
            <p:cNvPr id="112" name="Oval 9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Rectangle 1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Rectangle 11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Oval 12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6" name="Group 13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119" name="Group 14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31" name="Freeform 1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" name="Freeform 16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0" name="Freeform 1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2" name="Freeform 18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" name="Freeform 1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" name="Freeform 20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5" name="Freeform 2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6" name="Freeform 22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2" name="Group 23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23" name="Freeform 2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" name="Freeform 25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5" name="Freeform 2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" name="Freeform 27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" name="Freeform 2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" name="Freeform 29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9" name="Freeform 3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" name="Freeform 31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7" name="Line 32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33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Service Flexibility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638" y="4500570"/>
            <a:ext cx="7940675" cy="1857388"/>
          </a:xfrm>
        </p:spPr>
        <p:txBody>
          <a:bodyPr/>
          <a:lstStyle/>
          <a:p>
            <a:r>
              <a:rPr lang="en-GB" sz="1800" smtClean="0"/>
              <a:t>Service and Network Architecture are decoupled</a:t>
            </a:r>
            <a:r>
              <a:rPr lang="en-US" sz="1800" smtClean="0"/>
              <a:t> – No boundary</a:t>
            </a:r>
            <a:endParaRPr lang="en-US" sz="1600" smtClean="0"/>
          </a:p>
          <a:p>
            <a:r>
              <a:rPr lang="en-US" sz="1800" b="1" smtClean="0"/>
              <a:t>Simplicity </a:t>
            </a:r>
            <a:r>
              <a:rPr lang="en-US" sz="1800" smtClean="0"/>
              <a:t>leads to OPEX optimization</a:t>
            </a:r>
          </a:p>
          <a:p>
            <a:pPr marL="539750" lvl="1" indent="-182563">
              <a:spcBef>
                <a:spcPts val="1200"/>
              </a:spcBef>
              <a:buClr>
                <a:schemeClr val="accent1"/>
              </a:buClr>
              <a:buFont typeface="Lucida Grande"/>
              <a:buChar char="-"/>
            </a:pPr>
            <a:r>
              <a:rPr lang="en-GB" sz="1600" smtClean="0"/>
              <a:t>MPLS as single packet transport technology</a:t>
            </a:r>
          </a:p>
          <a:p>
            <a:pPr marL="539750" lvl="1" indent="-182563">
              <a:spcBef>
                <a:spcPts val="1200"/>
              </a:spcBef>
              <a:buClr>
                <a:schemeClr val="accent1"/>
              </a:buClr>
              <a:buFont typeface="Lucida Grande"/>
              <a:buChar char="-"/>
            </a:pPr>
            <a:r>
              <a:rPr lang="en-GB" sz="1600" smtClean="0"/>
              <a:t>uniform end-to-end service protection at scale </a:t>
            </a: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371600" y="1357298"/>
            <a:ext cx="1676400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3276600" y="1357298"/>
            <a:ext cx="2590800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6096000" y="1357298"/>
            <a:ext cx="1676400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grpSp>
        <p:nvGrpSpPr>
          <p:cNvPr id="7" name="Group 8"/>
          <p:cNvGrpSpPr>
            <a:grpSpLocks noChangeAspect="1"/>
          </p:cNvGrpSpPr>
          <p:nvPr/>
        </p:nvGrpSpPr>
        <p:grpSpPr bwMode="auto">
          <a:xfrm>
            <a:off x="2895600" y="1770048"/>
            <a:ext cx="550863" cy="322263"/>
            <a:chOff x="2904" y="3095"/>
            <a:chExt cx="570" cy="334"/>
          </a:xfrm>
          <a:solidFill>
            <a:schemeClr val="bg1">
              <a:lumMod val="85000"/>
            </a:schemeClr>
          </a:solidFill>
        </p:grpSpPr>
        <p:sp>
          <p:nvSpPr>
            <p:cNvPr id="8" name="Oval 9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Rectangle 1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11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12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" name="Group 13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  <a:grpFill/>
          </p:grpSpPr>
          <p:grpSp>
            <p:nvGrpSpPr>
              <p:cNvPr id="15" name="Group 14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  <a:grpFill/>
            </p:grpSpPr>
            <p:sp>
              <p:nvSpPr>
                <p:cNvPr id="25" name="Freeform 1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" name="Freeform 16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" name="Freeform 1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Freeform 18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Freeform 1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" name="Freeform 20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" name="Freeform 2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" name="Freeform 22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23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  <a:grpFill/>
            </p:grpSpPr>
            <p:sp>
              <p:nvSpPr>
                <p:cNvPr id="17" name="Freeform 2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" name="Freeform 25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Freeform 2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" name="Freeform 27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Freeform 2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Freeform 29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Freeform 3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" name="Freeform 31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3" name="Line 32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33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" name="Group 34"/>
          <p:cNvGrpSpPr>
            <a:grpSpLocks noChangeAspect="1"/>
          </p:cNvGrpSpPr>
          <p:nvPr/>
        </p:nvGrpSpPr>
        <p:grpSpPr bwMode="auto">
          <a:xfrm>
            <a:off x="2895600" y="3141648"/>
            <a:ext cx="550863" cy="322263"/>
            <a:chOff x="2904" y="3095"/>
            <a:chExt cx="570" cy="334"/>
          </a:xfrm>
          <a:solidFill>
            <a:schemeClr val="bg1">
              <a:lumMod val="85000"/>
            </a:schemeClr>
          </a:solidFill>
        </p:grpSpPr>
        <p:sp>
          <p:nvSpPr>
            <p:cNvPr id="34" name="Oval 35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Rectangle 36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37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Oval 38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" name="Group 39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  <a:grpFill/>
          </p:grpSpPr>
          <p:grpSp>
            <p:nvGrpSpPr>
              <p:cNvPr id="41" name="Group 40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  <a:grpFill/>
            </p:grpSpPr>
            <p:sp>
              <p:nvSpPr>
                <p:cNvPr id="51" name="Freeform 41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" name="Freeform 42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Freeform 43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Freeform 44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" name="Freeform 45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46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47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Freeform 48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2" name="Group 49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  <a:grpFill/>
            </p:grpSpPr>
            <p:sp>
              <p:nvSpPr>
                <p:cNvPr id="43" name="Freeform 50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51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52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53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54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55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56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Freeform 57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9" name="Line 58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59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" name="Group 86"/>
          <p:cNvGrpSpPr>
            <a:grpSpLocks noChangeAspect="1"/>
          </p:cNvGrpSpPr>
          <p:nvPr/>
        </p:nvGrpSpPr>
        <p:grpSpPr bwMode="auto">
          <a:xfrm>
            <a:off x="5715000" y="1770048"/>
            <a:ext cx="550863" cy="322263"/>
            <a:chOff x="2904" y="3095"/>
            <a:chExt cx="570" cy="334"/>
          </a:xfrm>
          <a:solidFill>
            <a:schemeClr val="bg1">
              <a:lumMod val="85000"/>
            </a:schemeClr>
          </a:solidFill>
        </p:grpSpPr>
        <p:sp>
          <p:nvSpPr>
            <p:cNvPr id="60" name="Oval 87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Rectangle 88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Rectangle 89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Oval 90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4" name="Group 91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  <a:grpFill/>
          </p:grpSpPr>
          <p:grpSp>
            <p:nvGrpSpPr>
              <p:cNvPr id="67" name="Group 92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  <a:grpFill/>
            </p:grpSpPr>
            <p:sp>
              <p:nvSpPr>
                <p:cNvPr id="77" name="Freeform 93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" name="Freeform 94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" name="Freeform 95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" name="Freeform 96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" name="Freeform 97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" name="Freeform 98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" name="Freeform 99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" name="Freeform 100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" name="Group 101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  <a:grpFill/>
            </p:grpSpPr>
            <p:sp>
              <p:nvSpPr>
                <p:cNvPr id="69" name="Freeform 102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" name="Freeform 103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" name="Freeform 104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Freeform 105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Freeform 106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" name="Freeform 107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" name="Freeform 108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" name="Freeform 109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65" name="Line 110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111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5" name="Group 112"/>
          <p:cNvGrpSpPr>
            <a:grpSpLocks noChangeAspect="1"/>
          </p:cNvGrpSpPr>
          <p:nvPr/>
        </p:nvGrpSpPr>
        <p:grpSpPr bwMode="auto">
          <a:xfrm>
            <a:off x="5715000" y="3141648"/>
            <a:ext cx="550863" cy="322263"/>
            <a:chOff x="2904" y="3095"/>
            <a:chExt cx="570" cy="334"/>
          </a:xfrm>
          <a:solidFill>
            <a:schemeClr val="bg1">
              <a:lumMod val="85000"/>
            </a:schemeClr>
          </a:solidFill>
        </p:grpSpPr>
        <p:sp>
          <p:nvSpPr>
            <p:cNvPr id="86" name="Oval 113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Rectangle 114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Rectangle 115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Oval 116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0" name="Group 117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  <a:grpFill/>
          </p:grpSpPr>
          <p:grpSp>
            <p:nvGrpSpPr>
              <p:cNvPr id="93" name="Group 118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  <a:grpFill/>
            </p:grpSpPr>
            <p:sp>
              <p:nvSpPr>
                <p:cNvPr id="103" name="Freeform 119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" name="Freeform 120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" name="Freeform 121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" name="Freeform 122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" name="Freeform 123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" name="Freeform 124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" name="Freeform 125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" name="Freeform 126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4" name="Group 127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  <a:grpFill/>
            </p:grpSpPr>
            <p:sp>
              <p:nvSpPr>
                <p:cNvPr id="95" name="Freeform 128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" name="Freeform 129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" name="Freeform 130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" name="Freeform 131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" name="Freeform 132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" name="Freeform 133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" name="Freeform 134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" name="Freeform 135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91" name="Line 136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Line 137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4" name="Group 167"/>
          <p:cNvGrpSpPr>
            <a:grpSpLocks noChangeAspect="1"/>
          </p:cNvGrpSpPr>
          <p:nvPr/>
        </p:nvGrpSpPr>
        <p:grpSpPr bwMode="auto">
          <a:xfrm>
            <a:off x="1066800" y="2074848"/>
            <a:ext cx="550863" cy="322263"/>
            <a:chOff x="2904" y="3095"/>
            <a:chExt cx="570" cy="334"/>
          </a:xfrm>
          <a:solidFill>
            <a:schemeClr val="bg1">
              <a:lumMod val="85000"/>
            </a:schemeClr>
          </a:solidFill>
        </p:grpSpPr>
        <p:sp>
          <p:nvSpPr>
            <p:cNvPr id="115" name="Oval 168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Rectangle 169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Rectangle 17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Oval 171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9" name="Group 172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  <a:grpFill/>
          </p:grpSpPr>
          <p:grpSp>
            <p:nvGrpSpPr>
              <p:cNvPr id="122" name="Group 173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  <a:grpFill/>
            </p:grpSpPr>
            <p:sp>
              <p:nvSpPr>
                <p:cNvPr id="132" name="Freeform 174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" name="Freeform 17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" name="Freeform 176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5" name="Freeform 17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6" name="Freeform 178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" name="Freeform 17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8" name="Freeform 180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9" name="Freeform 18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3" name="Group 182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  <a:grpFill/>
            </p:grpSpPr>
            <p:sp>
              <p:nvSpPr>
                <p:cNvPr id="124" name="Freeform 183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5" name="Freeform 18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" name="Freeform 185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" name="Freeform 18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" name="Freeform 187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9" name="Freeform 18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" name="Freeform 189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" name="Freeform 19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20" name="Line 191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192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0" name="Group 193"/>
          <p:cNvGrpSpPr>
            <a:grpSpLocks noChangeAspect="1"/>
          </p:cNvGrpSpPr>
          <p:nvPr/>
        </p:nvGrpSpPr>
        <p:grpSpPr bwMode="auto">
          <a:xfrm>
            <a:off x="1066800" y="2760648"/>
            <a:ext cx="550863" cy="322263"/>
            <a:chOff x="2904" y="3095"/>
            <a:chExt cx="570" cy="334"/>
          </a:xfrm>
          <a:solidFill>
            <a:schemeClr val="bg1">
              <a:lumMod val="85000"/>
            </a:schemeClr>
          </a:solidFill>
        </p:grpSpPr>
        <p:sp>
          <p:nvSpPr>
            <p:cNvPr id="141" name="Oval 194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Rectangle 195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196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Oval 197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5" name="Group 198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  <a:grpFill/>
          </p:grpSpPr>
          <p:grpSp>
            <p:nvGrpSpPr>
              <p:cNvPr id="148" name="Group 199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  <a:grpFill/>
            </p:grpSpPr>
            <p:sp>
              <p:nvSpPr>
                <p:cNvPr id="158" name="Freeform 200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9" name="Freeform 201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0" name="Freeform 202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1" name="Freeform 203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2" name="Freeform 204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3" name="Freeform 205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" name="Freeform 206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" name="Freeform 207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9" name="Group 208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  <a:grpFill/>
            </p:grpSpPr>
            <p:sp>
              <p:nvSpPr>
                <p:cNvPr id="150" name="Freeform 209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" name="Freeform 210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2" name="Freeform 211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" name="Freeform 212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" name="Freeform 213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5" name="Freeform 214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6" name="Freeform 215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7" name="Freeform 216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6" name="Line 217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Line 218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6" name="Group 219"/>
          <p:cNvGrpSpPr>
            <a:grpSpLocks noChangeAspect="1"/>
          </p:cNvGrpSpPr>
          <p:nvPr/>
        </p:nvGrpSpPr>
        <p:grpSpPr bwMode="auto">
          <a:xfrm>
            <a:off x="7450138" y="2074848"/>
            <a:ext cx="550862" cy="322263"/>
            <a:chOff x="2904" y="3095"/>
            <a:chExt cx="570" cy="334"/>
          </a:xfrm>
          <a:solidFill>
            <a:schemeClr val="bg1">
              <a:lumMod val="85000"/>
            </a:schemeClr>
          </a:solidFill>
        </p:grpSpPr>
        <p:sp>
          <p:nvSpPr>
            <p:cNvPr id="167" name="Oval 220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Rectangle 221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Rectangle 222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Oval 223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1" name="Group 224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  <a:grpFill/>
          </p:grpSpPr>
          <p:grpSp>
            <p:nvGrpSpPr>
              <p:cNvPr id="174" name="Group 225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  <a:grpFill/>
            </p:grpSpPr>
            <p:sp>
              <p:nvSpPr>
                <p:cNvPr id="184" name="Freeform 226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" name="Freeform 227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" name="Freeform 228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" name="Freeform 229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8" name="Freeform 230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9" name="Freeform 231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0" name="Freeform 232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1" name="Freeform 233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75" name="Group 234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  <a:grpFill/>
            </p:grpSpPr>
            <p:sp>
              <p:nvSpPr>
                <p:cNvPr id="176" name="Freeform 235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7" name="Freeform 236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8" name="Freeform 237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9" name="Freeform 238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0" name="Freeform 239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1" name="Freeform 240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" name="Freeform 241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3" name="Freeform 242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72" name="Line 243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Line 244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2" name="Group 245"/>
          <p:cNvGrpSpPr>
            <a:grpSpLocks noChangeAspect="1"/>
          </p:cNvGrpSpPr>
          <p:nvPr/>
        </p:nvGrpSpPr>
        <p:grpSpPr bwMode="auto">
          <a:xfrm>
            <a:off x="7450138" y="2760648"/>
            <a:ext cx="550862" cy="322263"/>
            <a:chOff x="2904" y="3095"/>
            <a:chExt cx="570" cy="334"/>
          </a:xfrm>
          <a:solidFill>
            <a:schemeClr val="bg1">
              <a:lumMod val="85000"/>
            </a:schemeClr>
          </a:solidFill>
        </p:grpSpPr>
        <p:sp>
          <p:nvSpPr>
            <p:cNvPr id="193" name="Oval 246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Rectangle 247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Rectangle 248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Oval 249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7" name="Group 250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  <a:grpFill/>
          </p:grpSpPr>
          <p:grpSp>
            <p:nvGrpSpPr>
              <p:cNvPr id="200" name="Group 251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  <a:grpFill/>
            </p:grpSpPr>
            <p:sp>
              <p:nvSpPr>
                <p:cNvPr id="210" name="Freeform 252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1" name="Freeform 253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" name="Freeform 254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" name="Freeform 255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" name="Freeform 256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" name="Freeform 257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" name="Freeform 258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" name="Freeform 259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1" name="Group 260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  <a:grpFill/>
            </p:grpSpPr>
            <p:sp>
              <p:nvSpPr>
                <p:cNvPr id="202" name="Freeform 261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3" name="Freeform 262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4" name="Freeform 263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" name="Freeform 264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" name="Freeform 265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" name="Freeform 266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" name="Freeform 267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" name="Freeform 268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98" name="Line 269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9" name="Line 270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grpFill/>
            <a:ln w="4763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18" name="Picture 146" descr="DSLAM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 rot="10800000">
            <a:off x="8778875" y="2347898"/>
            <a:ext cx="255588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9" name="Picture 105" descr="DSL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3008" y="2379658"/>
            <a:ext cx="255588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0" name="Line 286"/>
          <p:cNvSpPr>
            <a:spLocks noChangeShapeType="1"/>
          </p:cNvSpPr>
          <p:nvPr/>
        </p:nvSpPr>
        <p:spPr bwMode="auto">
          <a:xfrm flipV="1">
            <a:off x="457200" y="2271698"/>
            <a:ext cx="533400" cy="22860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231" name="Line 287"/>
          <p:cNvSpPr>
            <a:spLocks noChangeShapeType="1"/>
          </p:cNvSpPr>
          <p:nvPr/>
        </p:nvSpPr>
        <p:spPr bwMode="auto">
          <a:xfrm>
            <a:off x="457200" y="2652698"/>
            <a:ext cx="533400" cy="30480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232" name="Line 288"/>
          <p:cNvSpPr>
            <a:spLocks noChangeShapeType="1"/>
          </p:cNvSpPr>
          <p:nvPr/>
        </p:nvSpPr>
        <p:spPr bwMode="auto">
          <a:xfrm flipH="1" flipV="1">
            <a:off x="8145463" y="2232011"/>
            <a:ext cx="533400" cy="22860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233" name="Line 289"/>
          <p:cNvSpPr>
            <a:spLocks noChangeShapeType="1"/>
          </p:cNvSpPr>
          <p:nvPr/>
        </p:nvSpPr>
        <p:spPr bwMode="auto">
          <a:xfrm flipH="1">
            <a:off x="8145463" y="2613011"/>
            <a:ext cx="533400" cy="30480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grpSp>
        <p:nvGrpSpPr>
          <p:cNvPr id="234" name="Group 114"/>
          <p:cNvGrpSpPr>
            <a:grpSpLocks noChangeAspect="1"/>
          </p:cNvGrpSpPr>
          <p:nvPr/>
        </p:nvGrpSpPr>
        <p:grpSpPr bwMode="auto">
          <a:xfrm>
            <a:off x="1877997" y="3429000"/>
            <a:ext cx="550863" cy="322263"/>
            <a:chOff x="2904" y="3095"/>
            <a:chExt cx="570" cy="334"/>
          </a:xfrm>
        </p:grpSpPr>
        <p:sp>
          <p:nvSpPr>
            <p:cNvPr id="235" name="Oval 115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" name="Rectangle 116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Rectangle 117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" name="Oval 118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9" name="Group 119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242" name="Group 120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252" name="Freeform 121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3" name="Freeform 122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4" name="Freeform 123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5" name="Freeform 124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" name="Freeform 125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7" name="Freeform 126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8" name="Freeform 127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9" name="Freeform 128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43" name="Group 129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244" name="Freeform 130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" name="Freeform 131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" name="Freeform 132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" name="Freeform 133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8" name="Freeform 134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9" name="Freeform 135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0" name="Freeform 136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1" name="Freeform 137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40" name="Line 138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1" name="Line 139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0" name="Freeform 259"/>
          <p:cNvSpPr/>
          <p:nvPr/>
        </p:nvSpPr>
        <p:spPr bwMode="auto">
          <a:xfrm>
            <a:off x="500034" y="2415100"/>
            <a:ext cx="1338089" cy="1050342"/>
          </a:xfrm>
          <a:custGeom>
            <a:avLst/>
            <a:gdLst>
              <a:gd name="connsiteX0" fmla="*/ 0 w 1695311"/>
              <a:gd name="connsiteY0" fmla="*/ 434951 h 434951"/>
              <a:gd name="connsiteX1" fmla="*/ 820958 w 1695311"/>
              <a:gd name="connsiteY1" fmla="*/ 54508 h 434951"/>
              <a:gd name="connsiteX2" fmla="*/ 1695311 w 1695311"/>
              <a:gd name="connsiteY2" fmla="*/ 107903 h 434951"/>
              <a:gd name="connsiteX0" fmla="*/ 0 w 1338089"/>
              <a:gd name="connsiteY0" fmla="*/ 528339 h 1415713"/>
              <a:gd name="connsiteX1" fmla="*/ 820958 w 1338089"/>
              <a:gd name="connsiteY1" fmla="*/ 147896 h 1415713"/>
              <a:gd name="connsiteX2" fmla="*/ 1338089 w 1338089"/>
              <a:gd name="connsiteY2" fmla="*/ 1415713 h 1415713"/>
              <a:gd name="connsiteX0" fmla="*/ 0 w 1338089"/>
              <a:gd name="connsiteY0" fmla="*/ 171173 h 1058547"/>
              <a:gd name="connsiteX1" fmla="*/ 820958 w 1338089"/>
              <a:gd name="connsiteY1" fmla="*/ 147896 h 1058547"/>
              <a:gd name="connsiteX2" fmla="*/ 1338089 w 1338089"/>
              <a:gd name="connsiteY2" fmla="*/ 1058547 h 1058547"/>
              <a:gd name="connsiteX0" fmla="*/ 0 w 1338089"/>
              <a:gd name="connsiteY0" fmla="*/ 162968 h 1050342"/>
              <a:gd name="connsiteX1" fmla="*/ 820958 w 1338089"/>
              <a:gd name="connsiteY1" fmla="*/ 425419 h 1050342"/>
              <a:gd name="connsiteX2" fmla="*/ 1338089 w 1338089"/>
              <a:gd name="connsiteY2" fmla="*/ 1050342 h 105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38089" h="1050342">
                <a:moveTo>
                  <a:pt x="0" y="162968"/>
                </a:moveTo>
                <a:cubicBezTo>
                  <a:pt x="269203" y="0"/>
                  <a:pt x="597943" y="277523"/>
                  <a:pt x="820958" y="425419"/>
                </a:cubicBezTo>
                <a:cubicBezTo>
                  <a:pt x="1043973" y="573315"/>
                  <a:pt x="1042188" y="996390"/>
                  <a:pt x="1338089" y="1050342"/>
                </a:cubicBezTo>
              </a:path>
            </a:pathLst>
          </a:custGeom>
          <a:noFill/>
          <a:ln w="762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1" name="Group 114"/>
          <p:cNvGrpSpPr>
            <a:grpSpLocks noChangeAspect="1"/>
          </p:cNvGrpSpPr>
          <p:nvPr/>
        </p:nvGrpSpPr>
        <p:grpSpPr bwMode="auto">
          <a:xfrm>
            <a:off x="4357686" y="3500438"/>
            <a:ext cx="550863" cy="322263"/>
            <a:chOff x="2904" y="3095"/>
            <a:chExt cx="570" cy="334"/>
          </a:xfrm>
        </p:grpSpPr>
        <p:sp>
          <p:nvSpPr>
            <p:cNvPr id="262" name="Oval 115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3" name="Rectangle 116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4" name="Rectangle 117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5" name="Oval 118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66" name="Group 119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269" name="Group 120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279" name="Freeform 121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0" name="Freeform 122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1" name="Freeform 123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2" name="Freeform 124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3" name="Freeform 125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4" name="Freeform 126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5" name="Freeform 127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6" name="Freeform 128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70" name="Group 129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271" name="Freeform 130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2" name="Freeform 131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3" name="Freeform 132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4" name="Freeform 133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5" name="Freeform 134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" name="Freeform 135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" name="Freeform 136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" name="Freeform 137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67" name="Line 138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8" name="Line 139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7" name="Freeform 286"/>
          <p:cNvSpPr/>
          <p:nvPr/>
        </p:nvSpPr>
        <p:spPr bwMode="auto">
          <a:xfrm>
            <a:off x="571472" y="2285992"/>
            <a:ext cx="3695479" cy="1264632"/>
          </a:xfrm>
          <a:custGeom>
            <a:avLst/>
            <a:gdLst>
              <a:gd name="connsiteX0" fmla="*/ 0 w 1695311"/>
              <a:gd name="connsiteY0" fmla="*/ 434951 h 434951"/>
              <a:gd name="connsiteX1" fmla="*/ 820958 w 1695311"/>
              <a:gd name="connsiteY1" fmla="*/ 54508 h 434951"/>
              <a:gd name="connsiteX2" fmla="*/ 1695311 w 1695311"/>
              <a:gd name="connsiteY2" fmla="*/ 107903 h 434951"/>
              <a:gd name="connsiteX0" fmla="*/ 0 w 1338089"/>
              <a:gd name="connsiteY0" fmla="*/ 528339 h 1415713"/>
              <a:gd name="connsiteX1" fmla="*/ 820958 w 1338089"/>
              <a:gd name="connsiteY1" fmla="*/ 147896 h 1415713"/>
              <a:gd name="connsiteX2" fmla="*/ 1338089 w 1338089"/>
              <a:gd name="connsiteY2" fmla="*/ 1415713 h 1415713"/>
              <a:gd name="connsiteX0" fmla="*/ 0 w 1338089"/>
              <a:gd name="connsiteY0" fmla="*/ 171173 h 1058547"/>
              <a:gd name="connsiteX1" fmla="*/ 820958 w 1338089"/>
              <a:gd name="connsiteY1" fmla="*/ 147896 h 1058547"/>
              <a:gd name="connsiteX2" fmla="*/ 1338089 w 1338089"/>
              <a:gd name="connsiteY2" fmla="*/ 1058547 h 1058547"/>
              <a:gd name="connsiteX0" fmla="*/ 0 w 1338089"/>
              <a:gd name="connsiteY0" fmla="*/ 162968 h 1050342"/>
              <a:gd name="connsiteX1" fmla="*/ 820958 w 1338089"/>
              <a:gd name="connsiteY1" fmla="*/ 425419 h 1050342"/>
              <a:gd name="connsiteX2" fmla="*/ 1338089 w 1338089"/>
              <a:gd name="connsiteY2" fmla="*/ 1050342 h 1050342"/>
              <a:gd name="connsiteX0" fmla="*/ 0 w 3838387"/>
              <a:gd name="connsiteY0" fmla="*/ 162968 h 1264632"/>
              <a:gd name="connsiteX1" fmla="*/ 820958 w 3838387"/>
              <a:gd name="connsiteY1" fmla="*/ 425419 h 1264632"/>
              <a:gd name="connsiteX2" fmla="*/ 3838387 w 3838387"/>
              <a:gd name="connsiteY2" fmla="*/ 1264632 h 1264632"/>
              <a:gd name="connsiteX0" fmla="*/ 0 w 3838387"/>
              <a:gd name="connsiteY0" fmla="*/ 162968 h 1264632"/>
              <a:gd name="connsiteX1" fmla="*/ 2821190 w 3838387"/>
              <a:gd name="connsiteY1" fmla="*/ 425419 h 1264632"/>
              <a:gd name="connsiteX2" fmla="*/ 3838387 w 3838387"/>
              <a:gd name="connsiteY2" fmla="*/ 1264632 h 1264632"/>
              <a:gd name="connsiteX0" fmla="*/ 0 w 3838387"/>
              <a:gd name="connsiteY0" fmla="*/ 162968 h 1264632"/>
              <a:gd name="connsiteX1" fmla="*/ 2821190 w 3838387"/>
              <a:gd name="connsiteY1" fmla="*/ 425419 h 1264632"/>
              <a:gd name="connsiteX2" fmla="*/ 3838387 w 3838387"/>
              <a:gd name="connsiteY2" fmla="*/ 1264632 h 1264632"/>
              <a:gd name="connsiteX0" fmla="*/ 0 w 3695479"/>
              <a:gd name="connsiteY0" fmla="*/ 162968 h 1264632"/>
              <a:gd name="connsiteX1" fmla="*/ 2821190 w 3695479"/>
              <a:gd name="connsiteY1" fmla="*/ 425419 h 1264632"/>
              <a:gd name="connsiteX2" fmla="*/ 3695479 w 3695479"/>
              <a:gd name="connsiteY2" fmla="*/ 1264632 h 126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95479" h="1264632">
                <a:moveTo>
                  <a:pt x="0" y="162968"/>
                </a:moveTo>
                <a:cubicBezTo>
                  <a:pt x="269203" y="0"/>
                  <a:pt x="2205277" y="241808"/>
                  <a:pt x="2821190" y="425419"/>
                </a:cubicBezTo>
                <a:cubicBezTo>
                  <a:pt x="3437103" y="609030"/>
                  <a:pt x="3399578" y="1210680"/>
                  <a:pt x="3695479" y="1264632"/>
                </a:cubicBezTo>
              </a:path>
            </a:pathLst>
          </a:custGeom>
          <a:noFill/>
          <a:ln w="762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Freeform 287"/>
          <p:cNvSpPr/>
          <p:nvPr/>
        </p:nvSpPr>
        <p:spPr bwMode="auto">
          <a:xfrm>
            <a:off x="428596" y="2164368"/>
            <a:ext cx="8196041" cy="335914"/>
          </a:xfrm>
          <a:custGeom>
            <a:avLst/>
            <a:gdLst>
              <a:gd name="connsiteX0" fmla="*/ 0 w 1695311"/>
              <a:gd name="connsiteY0" fmla="*/ 434951 h 434951"/>
              <a:gd name="connsiteX1" fmla="*/ 820958 w 1695311"/>
              <a:gd name="connsiteY1" fmla="*/ 54508 h 434951"/>
              <a:gd name="connsiteX2" fmla="*/ 1695311 w 1695311"/>
              <a:gd name="connsiteY2" fmla="*/ 107903 h 434951"/>
              <a:gd name="connsiteX0" fmla="*/ 0 w 1338089"/>
              <a:gd name="connsiteY0" fmla="*/ 528339 h 1415713"/>
              <a:gd name="connsiteX1" fmla="*/ 820958 w 1338089"/>
              <a:gd name="connsiteY1" fmla="*/ 147896 h 1415713"/>
              <a:gd name="connsiteX2" fmla="*/ 1338089 w 1338089"/>
              <a:gd name="connsiteY2" fmla="*/ 1415713 h 1415713"/>
              <a:gd name="connsiteX0" fmla="*/ 0 w 1338089"/>
              <a:gd name="connsiteY0" fmla="*/ 171173 h 1058547"/>
              <a:gd name="connsiteX1" fmla="*/ 820958 w 1338089"/>
              <a:gd name="connsiteY1" fmla="*/ 147896 h 1058547"/>
              <a:gd name="connsiteX2" fmla="*/ 1338089 w 1338089"/>
              <a:gd name="connsiteY2" fmla="*/ 1058547 h 1058547"/>
              <a:gd name="connsiteX0" fmla="*/ 0 w 1338089"/>
              <a:gd name="connsiteY0" fmla="*/ 162968 h 1050342"/>
              <a:gd name="connsiteX1" fmla="*/ 820958 w 1338089"/>
              <a:gd name="connsiteY1" fmla="*/ 425419 h 1050342"/>
              <a:gd name="connsiteX2" fmla="*/ 1338089 w 1338089"/>
              <a:gd name="connsiteY2" fmla="*/ 1050342 h 1050342"/>
              <a:gd name="connsiteX0" fmla="*/ 0 w 3838387"/>
              <a:gd name="connsiteY0" fmla="*/ 162968 h 1264632"/>
              <a:gd name="connsiteX1" fmla="*/ 820958 w 3838387"/>
              <a:gd name="connsiteY1" fmla="*/ 425419 h 1264632"/>
              <a:gd name="connsiteX2" fmla="*/ 3838387 w 3838387"/>
              <a:gd name="connsiteY2" fmla="*/ 1264632 h 1264632"/>
              <a:gd name="connsiteX0" fmla="*/ 0 w 3838387"/>
              <a:gd name="connsiteY0" fmla="*/ 162968 h 1264632"/>
              <a:gd name="connsiteX1" fmla="*/ 2821190 w 3838387"/>
              <a:gd name="connsiteY1" fmla="*/ 425419 h 1264632"/>
              <a:gd name="connsiteX2" fmla="*/ 3838387 w 3838387"/>
              <a:gd name="connsiteY2" fmla="*/ 1264632 h 1264632"/>
              <a:gd name="connsiteX0" fmla="*/ 0 w 3838387"/>
              <a:gd name="connsiteY0" fmla="*/ 162968 h 1264632"/>
              <a:gd name="connsiteX1" fmla="*/ 2821190 w 3838387"/>
              <a:gd name="connsiteY1" fmla="*/ 425419 h 1264632"/>
              <a:gd name="connsiteX2" fmla="*/ 3838387 w 3838387"/>
              <a:gd name="connsiteY2" fmla="*/ 1264632 h 1264632"/>
              <a:gd name="connsiteX0" fmla="*/ 0 w 3695479"/>
              <a:gd name="connsiteY0" fmla="*/ 162968 h 1264632"/>
              <a:gd name="connsiteX1" fmla="*/ 2821190 w 3695479"/>
              <a:gd name="connsiteY1" fmla="*/ 425419 h 1264632"/>
              <a:gd name="connsiteX2" fmla="*/ 3695479 w 3695479"/>
              <a:gd name="connsiteY2" fmla="*/ 1264632 h 1264632"/>
              <a:gd name="connsiteX0" fmla="*/ 0 w 6223153"/>
              <a:gd name="connsiteY0" fmla="*/ 206936 h 1308600"/>
              <a:gd name="connsiteX1" fmla="*/ 5607240 w 6223153"/>
              <a:gd name="connsiteY1" fmla="*/ 183611 h 1308600"/>
              <a:gd name="connsiteX2" fmla="*/ 3695479 w 6223153"/>
              <a:gd name="connsiteY2" fmla="*/ 1308600 h 1308600"/>
              <a:gd name="connsiteX0" fmla="*/ 0 w 8196041"/>
              <a:gd name="connsiteY0" fmla="*/ 162968 h 335914"/>
              <a:gd name="connsiteX1" fmla="*/ 5607240 w 8196041"/>
              <a:gd name="connsiteY1" fmla="*/ 139643 h 335914"/>
              <a:gd name="connsiteX2" fmla="*/ 8196041 w 8196041"/>
              <a:gd name="connsiteY2" fmla="*/ 335914 h 335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96041" h="335914">
                <a:moveTo>
                  <a:pt x="0" y="162968"/>
                </a:moveTo>
                <a:cubicBezTo>
                  <a:pt x="269203" y="0"/>
                  <a:pt x="4241233" y="110819"/>
                  <a:pt x="5607240" y="139643"/>
                </a:cubicBezTo>
                <a:cubicBezTo>
                  <a:pt x="6973247" y="168467"/>
                  <a:pt x="7900140" y="281962"/>
                  <a:pt x="8196041" y="335914"/>
                </a:cubicBezTo>
              </a:path>
            </a:pathLst>
          </a:custGeom>
          <a:noFill/>
          <a:ln w="762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Freeform 289"/>
          <p:cNvSpPr/>
          <p:nvPr/>
        </p:nvSpPr>
        <p:spPr bwMode="auto">
          <a:xfrm rot="1133707">
            <a:off x="1643042" y="3429000"/>
            <a:ext cx="267586" cy="54935"/>
          </a:xfrm>
          <a:custGeom>
            <a:avLst/>
            <a:gdLst>
              <a:gd name="connsiteX0" fmla="*/ 0 w 267586"/>
              <a:gd name="connsiteY0" fmla="*/ 0 h 54935"/>
              <a:gd name="connsiteX1" fmla="*/ 223284 w 267586"/>
              <a:gd name="connsiteY1" fmla="*/ 53163 h 54935"/>
              <a:gd name="connsiteX2" fmla="*/ 265814 w 267586"/>
              <a:gd name="connsiteY2" fmla="*/ 10632 h 54935"/>
              <a:gd name="connsiteX0" fmla="*/ 0 w 267586"/>
              <a:gd name="connsiteY0" fmla="*/ 0 h 54935"/>
              <a:gd name="connsiteX1" fmla="*/ 223284 w 267586"/>
              <a:gd name="connsiteY1" fmla="*/ 53163 h 54935"/>
              <a:gd name="connsiteX2" fmla="*/ 265814 w 267586"/>
              <a:gd name="connsiteY2" fmla="*/ 10632 h 54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586" h="54935">
                <a:moveTo>
                  <a:pt x="0" y="0"/>
                </a:moveTo>
                <a:cubicBezTo>
                  <a:pt x="89491" y="25695"/>
                  <a:pt x="178982" y="51391"/>
                  <a:pt x="223284" y="53163"/>
                </a:cubicBezTo>
                <a:cubicBezTo>
                  <a:pt x="267586" y="54935"/>
                  <a:pt x="266700" y="32783"/>
                  <a:pt x="265814" y="10632"/>
                </a:cubicBezTo>
              </a:path>
            </a:pathLst>
          </a:custGeom>
          <a:noFill/>
          <a:ln w="1016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Freeform 290"/>
          <p:cNvSpPr/>
          <p:nvPr/>
        </p:nvSpPr>
        <p:spPr bwMode="auto">
          <a:xfrm rot="1133707">
            <a:off x="4145057" y="3542285"/>
            <a:ext cx="267586" cy="54935"/>
          </a:xfrm>
          <a:custGeom>
            <a:avLst/>
            <a:gdLst>
              <a:gd name="connsiteX0" fmla="*/ 0 w 267586"/>
              <a:gd name="connsiteY0" fmla="*/ 0 h 54935"/>
              <a:gd name="connsiteX1" fmla="*/ 223284 w 267586"/>
              <a:gd name="connsiteY1" fmla="*/ 53163 h 54935"/>
              <a:gd name="connsiteX2" fmla="*/ 265814 w 267586"/>
              <a:gd name="connsiteY2" fmla="*/ 10632 h 54935"/>
              <a:gd name="connsiteX0" fmla="*/ 0 w 267586"/>
              <a:gd name="connsiteY0" fmla="*/ 0 h 54935"/>
              <a:gd name="connsiteX1" fmla="*/ 223284 w 267586"/>
              <a:gd name="connsiteY1" fmla="*/ 53163 h 54935"/>
              <a:gd name="connsiteX2" fmla="*/ 265814 w 267586"/>
              <a:gd name="connsiteY2" fmla="*/ 10632 h 54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586" h="54935">
                <a:moveTo>
                  <a:pt x="0" y="0"/>
                </a:moveTo>
                <a:cubicBezTo>
                  <a:pt x="89491" y="25695"/>
                  <a:pt x="178982" y="51391"/>
                  <a:pt x="223284" y="53163"/>
                </a:cubicBezTo>
                <a:cubicBezTo>
                  <a:pt x="267586" y="54935"/>
                  <a:pt x="266700" y="32783"/>
                  <a:pt x="265814" y="10632"/>
                </a:cubicBezTo>
              </a:path>
            </a:pathLst>
          </a:custGeom>
          <a:noFill/>
          <a:ln w="1016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TextBox 291"/>
          <p:cNvSpPr txBox="1"/>
          <p:nvPr/>
        </p:nvSpPr>
        <p:spPr bwMode="auto">
          <a:xfrm>
            <a:off x="1142976" y="3500438"/>
            <a:ext cx="71438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algn="r" defTabSz="814388">
              <a:spcBef>
                <a:spcPct val="50000"/>
              </a:spcBef>
              <a:buNone/>
            </a:pPr>
            <a:r>
              <a:rPr lang="en-US" sz="1400" b="1" smtClean="0">
                <a:solidFill>
                  <a:schemeClr val="accent2"/>
                </a:solidFill>
              </a:rPr>
              <a:t>PWI</a:t>
            </a:r>
            <a:endParaRPr lang="en-US" sz="1400" b="1">
              <a:solidFill>
                <a:schemeClr val="accent2"/>
              </a:solidFill>
            </a:endParaRPr>
          </a:p>
        </p:txBody>
      </p:sp>
      <p:sp>
        <p:nvSpPr>
          <p:cNvPr id="293" name="TextBox 292"/>
          <p:cNvSpPr txBox="1"/>
          <p:nvPr/>
        </p:nvSpPr>
        <p:spPr bwMode="auto">
          <a:xfrm>
            <a:off x="3571868" y="3559260"/>
            <a:ext cx="71438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algn="r" defTabSz="814388">
              <a:spcBef>
                <a:spcPct val="50000"/>
              </a:spcBef>
              <a:buNone/>
            </a:pPr>
            <a:r>
              <a:rPr lang="en-US" sz="1400" b="1" smtClean="0">
                <a:solidFill>
                  <a:schemeClr val="accent2"/>
                </a:solidFill>
              </a:rPr>
              <a:t>PWI</a:t>
            </a:r>
            <a:endParaRPr lang="en-US" sz="1400" b="1">
              <a:solidFill>
                <a:schemeClr val="accent2"/>
              </a:solidFill>
            </a:endParaRPr>
          </a:p>
        </p:txBody>
      </p:sp>
      <p:sp>
        <p:nvSpPr>
          <p:cNvPr id="294" name="TextBox 293"/>
          <p:cNvSpPr txBox="1"/>
          <p:nvPr/>
        </p:nvSpPr>
        <p:spPr bwMode="auto">
          <a:xfrm>
            <a:off x="4714876" y="6345342"/>
            <a:ext cx="4143404" cy="2522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algn="r" defTabSz="814388">
              <a:buNone/>
            </a:pPr>
            <a:r>
              <a:rPr lang="en-US" sz="1100" b="1" smtClean="0">
                <a:solidFill>
                  <a:schemeClr val="accent1"/>
                </a:solidFill>
              </a:rPr>
              <a:t>See “Flexible Service Edge Architecture”, Le Faucheur</a:t>
            </a:r>
            <a:endParaRPr lang="en-US" sz="1100" b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Packet traffic will dominate</a:t>
            </a:r>
          </a:p>
          <a:p>
            <a:r>
              <a:rPr lang="en-US" sz="2800" smtClean="0"/>
              <a:t>Innovations support 100k edge nodes in an mpls network with 50msec protection and </a:t>
            </a:r>
            <a:r>
              <a:rPr lang="en-US" sz="2800" b="1" smtClean="0"/>
              <a:t>simplicity</a:t>
            </a:r>
          </a:p>
          <a:p>
            <a:r>
              <a:rPr lang="en-US" sz="2800" smtClean="0"/>
              <a:t>Simplicity to minimize OPEX</a:t>
            </a:r>
          </a:p>
          <a:p>
            <a:pPr lvl="1"/>
            <a:r>
              <a:rPr lang="en-US" sz="2400" smtClean="0"/>
              <a:t> Operational Convergence</a:t>
            </a:r>
          </a:p>
          <a:p>
            <a:pPr lvl="1"/>
            <a:r>
              <a:rPr lang="en-US" sz="2400" smtClean="0"/>
              <a:t> Plug&amp;Play 50msec Protection</a:t>
            </a:r>
          </a:p>
          <a:p>
            <a:pPr lvl="1"/>
            <a:r>
              <a:rPr lang="en-US" sz="2400" smtClean="0"/>
              <a:t> Service Flexibility/Velocity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4210736"/>
            <a:ext cx="2857520" cy="18614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319064" y="2557463"/>
            <a:ext cx="4252936" cy="830262"/>
          </a:xfrm>
        </p:spPr>
        <p:txBody>
          <a:bodyPr/>
          <a:lstStyle/>
          <a:p>
            <a:pPr eaLnBrk="1" hangingPunct="1"/>
            <a:r>
              <a:rPr lang="en-GB" sz="2800" b="1" smtClean="0">
                <a:solidFill>
                  <a:schemeClr val="bg1"/>
                </a:solidFill>
              </a:rPr>
              <a:t>Backup</a:t>
            </a:r>
            <a:endParaRPr lang="en-US" sz="2800" b="1" smtClean="0">
              <a:solidFill>
                <a:schemeClr val="bg1"/>
              </a:solidFill>
            </a:endParaRPr>
          </a:p>
        </p:txBody>
      </p:sp>
      <p:sp>
        <p:nvSpPr>
          <p:cNvPr id="3075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374650" y="4733925"/>
            <a:ext cx="6940550" cy="41910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4343400" y="304800"/>
            <a:ext cx="4419600" cy="33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82124" tIns="41061" rIns="82124" bIns="41061">
            <a:spAutoFit/>
          </a:bodyPr>
          <a:lstStyle/>
          <a:p>
            <a:pPr algn="ctr" defTabSz="814388">
              <a:lnSpc>
                <a:spcPct val="90000"/>
              </a:lnSpc>
              <a:buClrTx/>
              <a:buFontTx/>
              <a:buNone/>
            </a:pPr>
            <a:r>
              <a:rPr lang="en-US" sz="1800" b="1">
                <a:solidFill>
                  <a:schemeClr val="accent2"/>
                </a:solidFill>
              </a:rPr>
              <a:t>Strictly Confidential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Service Mirroring Applicability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55638" y="1520825"/>
          <a:ext cx="7940675" cy="4651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own Arrow 4"/>
          <p:cNvSpPr/>
          <p:nvPr/>
        </p:nvSpPr>
        <p:spPr bwMode="auto">
          <a:xfrm>
            <a:off x="2928926" y="1856505"/>
            <a:ext cx="228600" cy="45720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124" tIns="41061" rIns="82124" bIns="41061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14388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Char char="•"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5584" y="1549587"/>
            <a:ext cx="28135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b="1" smtClean="0">
                <a:solidFill>
                  <a:srgbClr val="FF0000"/>
                </a:solidFill>
              </a:rPr>
              <a:t>Service Mirroring or PIC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3357554" y="3857628"/>
            <a:ext cx="1357322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US" sz="1400" b="1" smtClean="0"/>
              <a:t>PIC Required</a:t>
            </a:r>
            <a:endParaRPr lang="en-US" sz="1400" b="1"/>
          </a:p>
        </p:txBody>
      </p:sp>
      <p:sp>
        <p:nvSpPr>
          <p:cNvPr id="8" name="TextBox 7"/>
          <p:cNvSpPr txBox="1"/>
          <p:nvPr/>
        </p:nvSpPr>
        <p:spPr bwMode="auto">
          <a:xfrm>
            <a:off x="1500166" y="2643182"/>
            <a:ext cx="1357322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US" sz="1400" b="1" smtClean="0"/>
              <a:t>PIC Required</a:t>
            </a:r>
            <a:endParaRPr lang="en-US" sz="1400" b="1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Service Mirroring Complexity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Operator Configuration Intensive</a:t>
            </a:r>
          </a:p>
          <a:p>
            <a:pPr lvl="1"/>
            <a:r>
              <a:rPr lang="en-US" smtClean="0"/>
              <a:t> Catastrophic service impact if misconfigured</a:t>
            </a:r>
          </a:p>
          <a:p>
            <a:r>
              <a:rPr lang="en-US" smtClean="0"/>
              <a:t>Restrictive Assumptions</a:t>
            </a:r>
          </a:p>
          <a:p>
            <a:pPr lvl="1"/>
            <a:r>
              <a:rPr lang="en-US" smtClean="0"/>
              <a:t> small applicability</a:t>
            </a:r>
          </a:p>
          <a:p>
            <a:r>
              <a:rPr lang="en-US" smtClean="0"/>
              <a:t>Does not replace the need for BGP PIC</a:t>
            </a:r>
          </a:p>
          <a:p>
            <a:pPr lvl="1"/>
            <a:r>
              <a:rPr lang="en-US" smtClean="0"/>
              <a:t> Additional Technology</a:t>
            </a:r>
          </a:p>
        </p:txBody>
      </p:sp>
      <p:pic>
        <p:nvPicPr>
          <p:cNvPr id="2050" name="Picture 2" descr="C:\Documents and Settings\cfilsfil\Local Settings\Temporary Internet Files\Content.IE5\OZC7YP4B\MCj0237769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4000504"/>
            <a:ext cx="1217123" cy="12403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Packet traffic will dominate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smtClean="0">
                <a:sym typeface="Wingdings" pitchFamily="2" charset="2"/>
              </a:rPr>
              <a:t>IP services growth rates : 40% globally, nearer 100% for mobile</a:t>
            </a:r>
          </a:p>
          <a:p>
            <a:r>
              <a:rPr lang="en-GB" sz="1800" smtClean="0">
                <a:sym typeface="Wingdings" pitchFamily="2" charset="2"/>
              </a:rPr>
              <a:t>All aspects of wireline and mobile solutions moving towards packet</a:t>
            </a:r>
          </a:p>
          <a:p>
            <a:r>
              <a:rPr lang="en-GB" sz="1800" smtClean="0">
                <a:sym typeface="Wingdings" pitchFamily="2" charset="2"/>
              </a:rPr>
              <a:t>Packet traffic is the main driver for DWDM upgrades today/future</a:t>
            </a:r>
          </a:p>
          <a:p>
            <a:r>
              <a:rPr lang="en-GB" sz="1800" smtClean="0">
                <a:sym typeface="Wingdings" pitchFamily="2" charset="2"/>
              </a:rPr>
              <a:t>Two aspects to packets: L2 transport and L3 routing</a:t>
            </a:r>
          </a:p>
          <a:p>
            <a:r>
              <a:rPr lang="en-GB" sz="1800" smtClean="0">
                <a:sym typeface="Wingdings" pitchFamily="2" charset="2"/>
              </a:rPr>
              <a:t>L3 edge and content is extending further out into the network</a:t>
            </a:r>
          </a:p>
          <a:p>
            <a:r>
              <a:rPr lang="en-GB" sz="1800" smtClean="0">
                <a:sym typeface="Wingdings" pitchFamily="2" charset="2"/>
              </a:rPr>
              <a:t>Packet switching and transport technology</a:t>
            </a:r>
            <a:br>
              <a:rPr lang="en-GB" sz="1800" smtClean="0">
                <a:sym typeface="Wingdings" pitchFamily="2" charset="2"/>
              </a:rPr>
            </a:br>
            <a:r>
              <a:rPr lang="en-GB" sz="1800" smtClean="0">
                <a:sym typeface="Wingdings" pitchFamily="2" charset="2"/>
              </a:rPr>
              <a:t>are converging from a cost perspective</a:t>
            </a:r>
            <a:endParaRPr lang="en-GB" sz="1800" smtClean="0"/>
          </a:p>
          <a:p>
            <a:r>
              <a:rPr lang="en-GB" sz="1800" smtClean="0"/>
              <a:t>Stat Mux is a key requirement in building </a:t>
            </a:r>
            <a:br>
              <a:rPr lang="en-GB" sz="1800" smtClean="0"/>
            </a:br>
            <a:r>
              <a:rPr lang="en-GB" sz="1800" smtClean="0"/>
              <a:t>cost effective packet networks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5278916" y="3746504"/>
          <a:ext cx="3865084" cy="3111496"/>
        </p:xfrm>
        <a:graphic>
          <a:graphicData uri="http://schemas.openxmlformats.org/presentationml/2006/ole">
            <p:oleObj spid="_x0000_s1026" name="Worksheet" r:id="rId3" imgW="7962900" imgH="477202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MPLS expansion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MPLS deployment in the core is a vast success</a:t>
            </a:r>
          </a:p>
          <a:p>
            <a:pPr lvl="1"/>
            <a:r>
              <a:rPr lang="en-US" smtClean="0"/>
              <a:t> L3VPN, MPLS TE FRR, L2VPN</a:t>
            </a:r>
          </a:p>
          <a:p>
            <a:r>
              <a:rPr lang="en-US" smtClean="0"/>
              <a:t>MPLS deployment in the access/aggregation</a:t>
            </a:r>
          </a:p>
          <a:p>
            <a:pPr lvl="1"/>
            <a:r>
              <a:rPr lang="en-US" smtClean="0"/>
              <a:t> </a:t>
            </a:r>
            <a:r>
              <a:rPr lang="en-US" smtClean="0"/>
              <a:t>Scale</a:t>
            </a:r>
            <a:endParaRPr lang="en-US" smtClean="0"/>
          </a:p>
          <a:p>
            <a:pPr lvl="1"/>
            <a:r>
              <a:rPr lang="en-US" smtClean="0"/>
              <a:t> Resilience</a:t>
            </a:r>
          </a:p>
          <a:p>
            <a:pPr lvl="1"/>
            <a:r>
              <a:rPr lang="en-US" smtClean="0"/>
              <a:t> Service Flexibility</a:t>
            </a:r>
          </a:p>
          <a:p>
            <a:pPr lvl="1"/>
            <a:r>
              <a:rPr lang="en-US" b="1" smtClean="0"/>
              <a:t> Simplicity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Simplicity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7905776" cy="3568700"/>
          </a:xfrm>
        </p:spPr>
        <p:txBody>
          <a:bodyPr/>
          <a:lstStyle/>
          <a:p>
            <a:r>
              <a:rPr lang="en-US" smtClean="0"/>
              <a:t>“Simplicity is prerequisite for reliability”</a:t>
            </a:r>
            <a:br>
              <a:rPr lang="en-US" smtClean="0"/>
            </a:br>
            <a:r>
              <a:rPr lang="en-US" sz="1600" smtClean="0"/>
              <a:t> Edsger Dijkstra</a:t>
            </a:r>
            <a:endParaRPr lang="en-US" smtClean="0"/>
          </a:p>
          <a:p>
            <a:r>
              <a:rPr lang="en-US" smtClean="0"/>
              <a:t>"Simplicity is the ultimate sophistication" </a:t>
            </a:r>
            <a:br>
              <a:rPr lang="en-US" smtClean="0"/>
            </a:br>
            <a:r>
              <a:rPr lang="en-US" sz="1600" smtClean="0"/>
              <a:t> Leonardo da Vinci</a:t>
            </a:r>
          </a:p>
          <a:p>
            <a:r>
              <a:rPr lang="en-US" smtClean="0"/>
              <a:t>Simplicity to minimize OPEX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857628"/>
            <a:ext cx="3333750" cy="2171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/>
          <p:nvPr/>
        </p:nvCxnSpPr>
        <p:spPr bwMode="auto">
          <a:xfrm rot="5400000" flipH="1" flipV="1">
            <a:off x="4499768" y="4968729"/>
            <a:ext cx="2429686" cy="79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5500694" y="5967272"/>
            <a:ext cx="2714644" cy="158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Freeform 11"/>
          <p:cNvSpPr/>
          <p:nvPr/>
        </p:nvSpPr>
        <p:spPr bwMode="auto">
          <a:xfrm>
            <a:off x="5712191" y="4086230"/>
            <a:ext cx="2145957" cy="1864816"/>
          </a:xfrm>
          <a:custGeom>
            <a:avLst/>
            <a:gdLst>
              <a:gd name="connsiteX0" fmla="*/ 0 w 2758191"/>
              <a:gd name="connsiteY0" fmla="*/ 1953718 h 1953718"/>
              <a:gd name="connsiteX1" fmla="*/ 479686 w 2758191"/>
              <a:gd name="connsiteY1" fmla="*/ 319790 h 1953718"/>
              <a:gd name="connsiteX2" fmla="*/ 2758191 w 2758191"/>
              <a:gd name="connsiteY2" fmla="*/ 34977 h 1953718"/>
              <a:gd name="connsiteX0" fmla="*/ 0 w 2758191"/>
              <a:gd name="connsiteY0" fmla="*/ 1936230 h 1936230"/>
              <a:gd name="connsiteX1" fmla="*/ 693968 w 2758191"/>
              <a:gd name="connsiteY1" fmla="*/ 445154 h 1936230"/>
              <a:gd name="connsiteX2" fmla="*/ 2758191 w 2758191"/>
              <a:gd name="connsiteY2" fmla="*/ 17489 h 1936230"/>
              <a:gd name="connsiteX0" fmla="*/ 0 w 2758191"/>
              <a:gd name="connsiteY0" fmla="*/ 1936230 h 1936230"/>
              <a:gd name="connsiteX1" fmla="*/ 693968 w 2758191"/>
              <a:gd name="connsiteY1" fmla="*/ 445154 h 1936230"/>
              <a:gd name="connsiteX2" fmla="*/ 2758191 w 2758191"/>
              <a:gd name="connsiteY2" fmla="*/ 17489 h 1936230"/>
              <a:gd name="connsiteX0" fmla="*/ 0 w 2758191"/>
              <a:gd name="connsiteY0" fmla="*/ 1864816 h 1864816"/>
              <a:gd name="connsiteX1" fmla="*/ 693968 w 2758191"/>
              <a:gd name="connsiteY1" fmla="*/ 373740 h 1864816"/>
              <a:gd name="connsiteX2" fmla="*/ 2758191 w 2758191"/>
              <a:gd name="connsiteY2" fmla="*/ 17489 h 186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58191" h="1864816">
                <a:moveTo>
                  <a:pt x="0" y="1864816"/>
                </a:moveTo>
                <a:cubicBezTo>
                  <a:pt x="9994" y="1207747"/>
                  <a:pt x="234270" y="681628"/>
                  <a:pt x="693968" y="373740"/>
                </a:cubicBezTo>
                <a:cubicBezTo>
                  <a:pt x="1153667" y="65852"/>
                  <a:pt x="1848787" y="0"/>
                  <a:pt x="2758191" y="17489"/>
                </a:cubicBezTo>
              </a:path>
            </a:pathLst>
          </a:cu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>
            <a:off x="6715140" y="4071942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124" tIns="41061" rIns="82124" bIns="41061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14388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Char char="•"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7651329" y="399383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124" tIns="41061" rIns="82124" bIns="41061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14388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Char char="•"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5744988" y="4158370"/>
            <a:ext cx="928694" cy="1588"/>
          </a:xfrm>
          <a:prstGeom prst="line">
            <a:avLst/>
          </a:prstGeom>
          <a:noFill/>
          <a:ln w="9525" cap="flat" cmpd="sng" algn="ctr">
            <a:solidFill>
              <a:srgbClr val="92D05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rot="5400000">
            <a:off x="5959625" y="5111605"/>
            <a:ext cx="1714512" cy="1588"/>
          </a:xfrm>
          <a:prstGeom prst="line">
            <a:avLst/>
          </a:prstGeom>
          <a:noFill/>
          <a:ln w="9525" cap="flat" cmpd="sng" algn="ctr">
            <a:solidFill>
              <a:srgbClr val="92D05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endCxn id="15" idx="2"/>
          </p:cNvCxnSpPr>
          <p:nvPr/>
        </p:nvCxnSpPr>
        <p:spPr bwMode="auto">
          <a:xfrm flipV="1">
            <a:off x="5715008" y="4100987"/>
            <a:ext cx="1936321" cy="1756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rot="5400000" flipV="1">
            <a:off x="6795186" y="4993148"/>
            <a:ext cx="1936321" cy="1756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6786578" y="6040299"/>
            <a:ext cx="15001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None/>
            </a:pPr>
            <a:r>
              <a:rPr lang="en-US" b="1" smtClean="0">
                <a:solidFill>
                  <a:srgbClr val="FF0000"/>
                </a:solidFill>
              </a:rPr>
              <a:t>OPEX </a:t>
            </a:r>
            <a:r>
              <a:rPr lang="en-US" b="1" smtClean="0"/>
              <a:t>/ Complexity</a:t>
            </a:r>
            <a:endParaRPr lang="en-US" b="1"/>
          </a:p>
        </p:txBody>
      </p:sp>
      <p:sp>
        <p:nvSpPr>
          <p:cNvPr id="33" name="TextBox 32"/>
          <p:cNvSpPr txBox="1"/>
          <p:nvPr/>
        </p:nvSpPr>
        <p:spPr>
          <a:xfrm>
            <a:off x="5621085" y="3754283"/>
            <a:ext cx="571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None/>
            </a:pPr>
            <a:r>
              <a:rPr lang="en-US" b="1" smtClean="0"/>
              <a:t>SLA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Scale and Resilience with Simplicity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638" y="1520825"/>
            <a:ext cx="8059766" cy="3571875"/>
          </a:xfrm>
        </p:spPr>
        <p:txBody>
          <a:bodyPr/>
          <a:lstStyle/>
          <a:p>
            <a:r>
              <a:rPr lang="en-US" smtClean="0"/>
              <a:t>100k edge nodes</a:t>
            </a:r>
          </a:p>
          <a:p>
            <a:pPr lvl="1"/>
            <a:r>
              <a:rPr lang="en-US" smtClean="0"/>
              <a:t> An edge node may have an LSP to any other edge node</a:t>
            </a:r>
          </a:p>
          <a:p>
            <a:pPr lvl="1"/>
            <a:r>
              <a:rPr lang="en-US" smtClean="0"/>
              <a:t> Simplicity: only requires provisioning on the involved edge node</a:t>
            </a:r>
          </a:p>
          <a:p>
            <a:r>
              <a:rPr lang="en-US" smtClean="0"/>
              <a:t>50msec Protection</a:t>
            </a:r>
          </a:p>
          <a:p>
            <a:pPr lvl="1"/>
            <a:r>
              <a:rPr lang="en-US" smtClean="0"/>
              <a:t> Simplicity: no operator involvement, router optimization which automatically provides 50msec protection</a:t>
            </a:r>
          </a:p>
          <a:p>
            <a:pPr lvl="2"/>
            <a:r>
              <a:rPr lang="en-US" smtClean="0"/>
              <a:t>BGP PIC and LFA FRR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714348" y="6143644"/>
            <a:ext cx="8143932" cy="5138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algn="r" defTabSz="814388">
              <a:buNone/>
            </a:pPr>
            <a:r>
              <a:rPr lang="en-US" sz="1400" b="1" smtClean="0">
                <a:solidFill>
                  <a:schemeClr val="accent1"/>
                </a:solidFill>
              </a:rPr>
              <a:t>See “Seamless MPLS: Integrating Access and Aggregation into a single MPLS network”, </a:t>
            </a:r>
            <a:br>
              <a:rPr lang="en-US" sz="1400" b="1" smtClean="0">
                <a:solidFill>
                  <a:schemeClr val="accent1"/>
                </a:solidFill>
              </a:rPr>
            </a:br>
            <a:r>
              <a:rPr lang="en-US" sz="1400" b="1" smtClean="0">
                <a:solidFill>
                  <a:schemeClr val="accent1"/>
                </a:solidFill>
              </a:rPr>
              <a:t>N. Leymann, DT</a:t>
            </a:r>
            <a:endParaRPr lang="en-US" sz="1400" b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 Model</a:t>
            </a:r>
            <a:endParaRPr lang="en-US"/>
          </a:p>
        </p:txBody>
      </p:sp>
      <p:sp>
        <p:nvSpPr>
          <p:cNvPr id="1169413" name="AutoShape 5"/>
          <p:cNvSpPr>
            <a:spLocks noChangeArrowheads="1"/>
          </p:cNvSpPr>
          <p:nvPr/>
        </p:nvSpPr>
        <p:spPr bwMode="auto">
          <a:xfrm>
            <a:off x="1371600" y="1981200"/>
            <a:ext cx="1676400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69414" name="AutoShape 6"/>
          <p:cNvSpPr>
            <a:spLocks noChangeArrowheads="1"/>
          </p:cNvSpPr>
          <p:nvPr/>
        </p:nvSpPr>
        <p:spPr bwMode="auto">
          <a:xfrm>
            <a:off x="3276600" y="1981200"/>
            <a:ext cx="2590800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69415" name="AutoShape 7"/>
          <p:cNvSpPr>
            <a:spLocks noChangeArrowheads="1"/>
          </p:cNvSpPr>
          <p:nvPr/>
        </p:nvSpPr>
        <p:spPr bwMode="auto">
          <a:xfrm>
            <a:off x="6096000" y="1981200"/>
            <a:ext cx="1676400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grpSp>
        <p:nvGrpSpPr>
          <p:cNvPr id="2" name="Group 8"/>
          <p:cNvGrpSpPr>
            <a:grpSpLocks noChangeAspect="1"/>
          </p:cNvGrpSpPr>
          <p:nvPr/>
        </p:nvGrpSpPr>
        <p:grpSpPr bwMode="auto">
          <a:xfrm>
            <a:off x="2895600" y="2393950"/>
            <a:ext cx="550863" cy="322263"/>
            <a:chOff x="2904" y="3095"/>
            <a:chExt cx="570" cy="334"/>
          </a:xfrm>
        </p:grpSpPr>
        <p:sp>
          <p:nvSpPr>
            <p:cNvPr id="1169417" name="Oval 9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18" name="Rectangle 1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19" name="Rectangle 11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20" name="Oval 12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13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4" name="Group 14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423" name="Freeform 1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24" name="Freeform 16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25" name="Freeform 1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26" name="Freeform 18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27" name="Freeform 1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28" name="Freeform 20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29" name="Freeform 2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0" name="Freeform 22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23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432" name="Freeform 2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3" name="Freeform 25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4" name="Freeform 2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5" name="Freeform 27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6" name="Freeform 2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7" name="Freeform 29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8" name="Freeform 3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9" name="Freeform 31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440" name="Line 32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41" name="Line 33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4"/>
          <p:cNvGrpSpPr>
            <a:grpSpLocks noChangeAspect="1"/>
          </p:cNvGrpSpPr>
          <p:nvPr/>
        </p:nvGrpSpPr>
        <p:grpSpPr bwMode="auto">
          <a:xfrm>
            <a:off x="2895600" y="3765550"/>
            <a:ext cx="550863" cy="322263"/>
            <a:chOff x="2904" y="3095"/>
            <a:chExt cx="570" cy="334"/>
          </a:xfrm>
        </p:grpSpPr>
        <p:sp>
          <p:nvSpPr>
            <p:cNvPr id="1169443" name="Oval 35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44" name="Rectangle 36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45" name="Rectangle 37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46" name="Oval 38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39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8" name="Group 40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449" name="Freeform 41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0" name="Freeform 42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1" name="Freeform 43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2" name="Freeform 44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3" name="Freeform 45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4" name="Freeform 46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5" name="Freeform 47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6" name="Freeform 48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49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458" name="Freeform 50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9" name="Freeform 51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60" name="Freeform 52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61" name="Freeform 53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62" name="Freeform 54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63" name="Freeform 55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64" name="Freeform 56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65" name="Freeform 57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466" name="Line 58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67" name="Line 59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86"/>
          <p:cNvGrpSpPr>
            <a:grpSpLocks noChangeAspect="1"/>
          </p:cNvGrpSpPr>
          <p:nvPr/>
        </p:nvGrpSpPr>
        <p:grpSpPr bwMode="auto">
          <a:xfrm>
            <a:off x="5715000" y="2393950"/>
            <a:ext cx="550863" cy="322263"/>
            <a:chOff x="2904" y="3095"/>
            <a:chExt cx="570" cy="334"/>
          </a:xfrm>
        </p:grpSpPr>
        <p:sp>
          <p:nvSpPr>
            <p:cNvPr id="1169495" name="Oval 87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96" name="Rectangle 88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97" name="Rectangle 89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98" name="Oval 90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91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12" name="Group 92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501" name="Freeform 93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02" name="Freeform 94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03" name="Freeform 95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04" name="Freeform 96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05" name="Freeform 97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06" name="Freeform 98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07" name="Freeform 99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08" name="Freeform 100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101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510" name="Freeform 102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11" name="Freeform 103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12" name="Freeform 104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13" name="Freeform 105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14" name="Freeform 106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15" name="Freeform 107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16" name="Freeform 108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17" name="Freeform 109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518" name="Line 110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19" name="Line 111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112"/>
          <p:cNvGrpSpPr>
            <a:grpSpLocks noChangeAspect="1"/>
          </p:cNvGrpSpPr>
          <p:nvPr/>
        </p:nvGrpSpPr>
        <p:grpSpPr bwMode="auto">
          <a:xfrm>
            <a:off x="5715000" y="3765550"/>
            <a:ext cx="550863" cy="322263"/>
            <a:chOff x="2904" y="3095"/>
            <a:chExt cx="570" cy="334"/>
          </a:xfrm>
        </p:grpSpPr>
        <p:sp>
          <p:nvSpPr>
            <p:cNvPr id="1169521" name="Oval 113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22" name="Rectangle 114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23" name="Rectangle 115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24" name="Oval 116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117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16" name="Group 118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527" name="Freeform 119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28" name="Freeform 120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29" name="Freeform 121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0" name="Freeform 122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1" name="Freeform 123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2" name="Freeform 124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3" name="Freeform 125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4" name="Freeform 126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127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536" name="Freeform 128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7" name="Freeform 129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8" name="Freeform 130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9" name="Freeform 131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40" name="Freeform 132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41" name="Freeform 133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42" name="Freeform 134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43" name="Freeform 135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544" name="Line 136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45" name="Line 137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69572" name="Text Box 164"/>
          <p:cNvSpPr txBox="1">
            <a:spLocks noChangeArrowheads="1"/>
          </p:cNvSpPr>
          <p:nvPr/>
        </p:nvSpPr>
        <p:spPr bwMode="auto">
          <a:xfrm>
            <a:off x="1752600" y="4267200"/>
            <a:ext cx="914400" cy="3291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GB" sz="1600" smtClean="0">
                <a:solidFill>
                  <a:schemeClr val="tx2"/>
                </a:solidFill>
              </a:rPr>
              <a:t>L1</a:t>
            </a: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169573" name="Text Box 165"/>
          <p:cNvSpPr txBox="1">
            <a:spLocks noChangeArrowheads="1"/>
          </p:cNvSpPr>
          <p:nvPr/>
        </p:nvSpPr>
        <p:spPr bwMode="auto">
          <a:xfrm>
            <a:off x="4114800" y="4267200"/>
            <a:ext cx="914400" cy="3291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GB" sz="1600" smtClean="0">
                <a:solidFill>
                  <a:schemeClr val="tx2"/>
                </a:solidFill>
              </a:rPr>
              <a:t>L2</a:t>
            </a: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169574" name="Text Box 166"/>
          <p:cNvSpPr txBox="1">
            <a:spLocks noChangeArrowheads="1"/>
          </p:cNvSpPr>
          <p:nvPr/>
        </p:nvSpPr>
        <p:spPr bwMode="auto">
          <a:xfrm>
            <a:off x="6477000" y="4267200"/>
            <a:ext cx="914400" cy="3291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GB" sz="1600" smtClean="0">
                <a:solidFill>
                  <a:schemeClr val="tx2"/>
                </a:solidFill>
              </a:rPr>
              <a:t>L1</a:t>
            </a:r>
            <a:endParaRPr lang="en-US" sz="1600">
              <a:solidFill>
                <a:schemeClr val="tx2"/>
              </a:solidFill>
            </a:endParaRPr>
          </a:p>
        </p:txBody>
      </p:sp>
      <p:grpSp>
        <p:nvGrpSpPr>
          <p:cNvPr id="18" name="Group 167"/>
          <p:cNvGrpSpPr>
            <a:grpSpLocks noChangeAspect="1"/>
          </p:cNvGrpSpPr>
          <p:nvPr/>
        </p:nvGrpSpPr>
        <p:grpSpPr bwMode="auto">
          <a:xfrm>
            <a:off x="1066800" y="2698750"/>
            <a:ext cx="550863" cy="322263"/>
            <a:chOff x="2904" y="3095"/>
            <a:chExt cx="570" cy="334"/>
          </a:xfrm>
        </p:grpSpPr>
        <p:sp>
          <p:nvSpPr>
            <p:cNvPr id="1169576" name="Oval 168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77" name="Rectangle 169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78" name="Rectangle 17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79" name="Oval 171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172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20" name="Group 173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582" name="Freeform 174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83" name="Freeform 17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84" name="Freeform 176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85" name="Freeform 17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86" name="Freeform 178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87" name="Freeform 17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88" name="Freeform 180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89" name="Freeform 18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182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591" name="Freeform 183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92" name="Freeform 18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93" name="Freeform 185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94" name="Freeform 18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95" name="Freeform 187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96" name="Freeform 18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97" name="Freeform 189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98" name="Freeform 19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599" name="Line 191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00" name="Line 192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" name="Group 193"/>
          <p:cNvGrpSpPr>
            <a:grpSpLocks noChangeAspect="1"/>
          </p:cNvGrpSpPr>
          <p:nvPr/>
        </p:nvGrpSpPr>
        <p:grpSpPr bwMode="auto">
          <a:xfrm>
            <a:off x="1066800" y="3384550"/>
            <a:ext cx="550863" cy="322263"/>
            <a:chOff x="2904" y="3095"/>
            <a:chExt cx="570" cy="334"/>
          </a:xfrm>
        </p:grpSpPr>
        <p:sp>
          <p:nvSpPr>
            <p:cNvPr id="1169602" name="Oval 194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03" name="Rectangle 195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04" name="Rectangle 196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05" name="Oval 197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" name="Group 198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24" name="Group 199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608" name="Freeform 200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09" name="Freeform 201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0" name="Freeform 202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1" name="Freeform 203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2" name="Freeform 204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3" name="Freeform 205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4" name="Freeform 206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5" name="Freeform 207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208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617" name="Freeform 209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8" name="Freeform 210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9" name="Freeform 211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20" name="Freeform 212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21" name="Freeform 213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22" name="Freeform 214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23" name="Freeform 215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24" name="Freeform 216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625" name="Line 217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26" name="Line 218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" name="Group 219"/>
          <p:cNvGrpSpPr>
            <a:grpSpLocks noChangeAspect="1"/>
          </p:cNvGrpSpPr>
          <p:nvPr/>
        </p:nvGrpSpPr>
        <p:grpSpPr bwMode="auto">
          <a:xfrm>
            <a:off x="7450138" y="2698750"/>
            <a:ext cx="550862" cy="322263"/>
            <a:chOff x="2904" y="3095"/>
            <a:chExt cx="570" cy="334"/>
          </a:xfrm>
        </p:grpSpPr>
        <p:sp>
          <p:nvSpPr>
            <p:cNvPr id="1169628" name="Oval 220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29" name="Rectangle 221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30" name="Rectangle 222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31" name="Oval 223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" name="Group 224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28" name="Group 225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634" name="Freeform 226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35" name="Freeform 227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36" name="Freeform 228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37" name="Freeform 229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38" name="Freeform 230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39" name="Freeform 231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0" name="Freeform 232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1" name="Freeform 233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234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643" name="Freeform 235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4" name="Freeform 236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5" name="Freeform 237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6" name="Freeform 238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7" name="Freeform 239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8" name="Freeform 240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9" name="Freeform 241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50" name="Freeform 242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651" name="Line 243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52" name="Line 244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" name="Group 245"/>
          <p:cNvGrpSpPr>
            <a:grpSpLocks noChangeAspect="1"/>
          </p:cNvGrpSpPr>
          <p:nvPr/>
        </p:nvGrpSpPr>
        <p:grpSpPr bwMode="auto">
          <a:xfrm>
            <a:off x="7450138" y="3384550"/>
            <a:ext cx="550862" cy="322263"/>
            <a:chOff x="2904" y="3095"/>
            <a:chExt cx="570" cy="334"/>
          </a:xfrm>
        </p:grpSpPr>
        <p:sp>
          <p:nvSpPr>
            <p:cNvPr id="1169654" name="Oval 246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55" name="Rectangle 247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56" name="Rectangle 248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57" name="Oval 249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" name="Group 250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1169509" name="Group 251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660" name="Freeform 252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61" name="Freeform 253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62" name="Freeform 254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63" name="Freeform 255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64" name="Freeform 256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65" name="Freeform 257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66" name="Freeform 258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67" name="Freeform 259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69520" name="Group 260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669" name="Freeform 261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70" name="Freeform 262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71" name="Freeform 263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72" name="Freeform 264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73" name="Freeform 265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74" name="Freeform 266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75" name="Freeform 267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76" name="Freeform 268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677" name="Line 269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78" name="Line 270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169679" name="Picture 146" descr="DSL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778875" y="2971800"/>
            <a:ext cx="255588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9680" name="Picture 105" descr="DSL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" y="2981325"/>
            <a:ext cx="255588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69681" name="Text Box 273"/>
          <p:cNvSpPr txBox="1">
            <a:spLocks noChangeArrowheads="1"/>
          </p:cNvSpPr>
          <p:nvPr/>
        </p:nvSpPr>
        <p:spPr bwMode="auto">
          <a:xfrm>
            <a:off x="76200" y="3429000"/>
            <a:ext cx="4635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D1</a:t>
            </a:r>
            <a:endParaRPr lang="en-US" sz="1400"/>
          </a:p>
        </p:txBody>
      </p:sp>
      <p:sp>
        <p:nvSpPr>
          <p:cNvPr id="1169682" name="Text Box 274"/>
          <p:cNvSpPr txBox="1">
            <a:spLocks noChangeArrowheads="1"/>
          </p:cNvSpPr>
          <p:nvPr/>
        </p:nvSpPr>
        <p:spPr bwMode="auto">
          <a:xfrm>
            <a:off x="762000" y="2438400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PE11</a:t>
            </a:r>
            <a:endParaRPr lang="en-US" sz="1400"/>
          </a:p>
        </p:txBody>
      </p:sp>
      <p:sp>
        <p:nvSpPr>
          <p:cNvPr id="1169683" name="Text Box 275"/>
          <p:cNvSpPr txBox="1">
            <a:spLocks noChangeArrowheads="1"/>
          </p:cNvSpPr>
          <p:nvPr/>
        </p:nvSpPr>
        <p:spPr bwMode="auto">
          <a:xfrm>
            <a:off x="762000" y="3763963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PE12</a:t>
            </a:r>
            <a:endParaRPr lang="en-US" sz="1400"/>
          </a:p>
        </p:txBody>
      </p:sp>
      <p:sp>
        <p:nvSpPr>
          <p:cNvPr id="1169684" name="Text Box 276"/>
          <p:cNvSpPr txBox="1">
            <a:spLocks noChangeArrowheads="1"/>
          </p:cNvSpPr>
          <p:nvPr/>
        </p:nvSpPr>
        <p:spPr bwMode="auto">
          <a:xfrm>
            <a:off x="2667000" y="2743200"/>
            <a:ext cx="10731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ABR11</a:t>
            </a:r>
            <a:endParaRPr lang="en-US" sz="1400"/>
          </a:p>
        </p:txBody>
      </p:sp>
      <p:sp>
        <p:nvSpPr>
          <p:cNvPr id="1169685" name="Text Box 277"/>
          <p:cNvSpPr txBox="1">
            <a:spLocks noChangeArrowheads="1"/>
          </p:cNvSpPr>
          <p:nvPr/>
        </p:nvSpPr>
        <p:spPr bwMode="auto">
          <a:xfrm>
            <a:off x="2660650" y="4114800"/>
            <a:ext cx="10731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ABR12</a:t>
            </a:r>
            <a:endParaRPr lang="en-US" sz="1400"/>
          </a:p>
        </p:txBody>
      </p:sp>
      <p:sp>
        <p:nvSpPr>
          <p:cNvPr id="1169686" name="Text Box 278"/>
          <p:cNvSpPr txBox="1">
            <a:spLocks noChangeArrowheads="1"/>
          </p:cNvSpPr>
          <p:nvPr/>
        </p:nvSpPr>
        <p:spPr bwMode="auto">
          <a:xfrm>
            <a:off x="5480050" y="2743200"/>
            <a:ext cx="10731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ABR21</a:t>
            </a:r>
            <a:endParaRPr lang="en-US" sz="1400"/>
          </a:p>
        </p:txBody>
      </p:sp>
      <p:sp>
        <p:nvSpPr>
          <p:cNvPr id="1169687" name="Text Box 279"/>
          <p:cNvSpPr txBox="1">
            <a:spLocks noChangeArrowheads="1"/>
          </p:cNvSpPr>
          <p:nvPr/>
        </p:nvSpPr>
        <p:spPr bwMode="auto">
          <a:xfrm>
            <a:off x="5473700" y="4114800"/>
            <a:ext cx="10731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ABR22</a:t>
            </a:r>
            <a:endParaRPr lang="en-US" sz="1400"/>
          </a:p>
        </p:txBody>
      </p:sp>
      <p:sp>
        <p:nvSpPr>
          <p:cNvPr id="1169688" name="Text Box 280"/>
          <p:cNvSpPr txBox="1">
            <a:spLocks noChangeArrowheads="1"/>
          </p:cNvSpPr>
          <p:nvPr/>
        </p:nvSpPr>
        <p:spPr bwMode="auto">
          <a:xfrm>
            <a:off x="7766050" y="2438400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PE21</a:t>
            </a:r>
            <a:endParaRPr lang="en-US" sz="1400"/>
          </a:p>
        </p:txBody>
      </p:sp>
      <p:sp>
        <p:nvSpPr>
          <p:cNvPr id="1169689" name="Text Box 281"/>
          <p:cNvSpPr txBox="1">
            <a:spLocks noChangeArrowheads="1"/>
          </p:cNvSpPr>
          <p:nvPr/>
        </p:nvSpPr>
        <p:spPr bwMode="auto">
          <a:xfrm>
            <a:off x="7766050" y="3763963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PE22</a:t>
            </a:r>
            <a:endParaRPr lang="en-US" sz="1400"/>
          </a:p>
        </p:txBody>
      </p:sp>
      <p:sp>
        <p:nvSpPr>
          <p:cNvPr id="1169690" name="Text Box 282"/>
          <p:cNvSpPr txBox="1">
            <a:spLocks noChangeArrowheads="1"/>
          </p:cNvSpPr>
          <p:nvPr/>
        </p:nvSpPr>
        <p:spPr bwMode="auto">
          <a:xfrm>
            <a:off x="8610600" y="3429000"/>
            <a:ext cx="4635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D2</a:t>
            </a:r>
            <a:endParaRPr lang="en-US" sz="1400"/>
          </a:p>
        </p:txBody>
      </p:sp>
      <p:sp>
        <p:nvSpPr>
          <p:cNvPr id="1169691" name="AutoShape 207"/>
          <p:cNvSpPr>
            <a:spLocks noChangeArrowheads="1"/>
          </p:cNvSpPr>
          <p:nvPr/>
        </p:nvSpPr>
        <p:spPr bwMode="auto">
          <a:xfrm>
            <a:off x="3132138" y="4799013"/>
            <a:ext cx="3060700" cy="399573"/>
          </a:xfrm>
          <a:prstGeom prst="leftRightArrow">
            <a:avLst>
              <a:gd name="adj1" fmla="val 66509"/>
              <a:gd name="adj2" fmla="val 83378"/>
            </a:avLst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82124" tIns="41061" rIns="82124" bIns="41061" anchor="ctr">
            <a:spAutoFit/>
          </a:bodyPr>
          <a:lstStyle/>
          <a:p>
            <a:pPr algn="ctr" defTabSz="814388">
              <a:buNone/>
            </a:pPr>
            <a:r>
              <a:rPr lang="en-US" sz="1200" b="1"/>
              <a:t>1k Nodes / Core</a:t>
            </a:r>
          </a:p>
        </p:txBody>
      </p:sp>
      <p:sp>
        <p:nvSpPr>
          <p:cNvPr id="1169692" name="AutoShape 208"/>
          <p:cNvSpPr>
            <a:spLocks noChangeArrowheads="1"/>
          </p:cNvSpPr>
          <p:nvPr/>
        </p:nvSpPr>
        <p:spPr bwMode="auto">
          <a:xfrm>
            <a:off x="1214414" y="5338763"/>
            <a:ext cx="6786586" cy="402161"/>
          </a:xfrm>
          <a:prstGeom prst="leftRightArrow">
            <a:avLst>
              <a:gd name="adj1" fmla="val 66148"/>
              <a:gd name="adj2" fmla="val 99907"/>
            </a:avLst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82124" tIns="41061" rIns="82124" bIns="41061" anchor="ctr">
            <a:spAutoFit/>
          </a:bodyPr>
          <a:lstStyle/>
          <a:p>
            <a:pPr algn="ctr" defTabSz="814388">
              <a:buNone/>
            </a:pPr>
            <a:r>
              <a:rPr lang="en-US" sz="1200" b="1"/>
              <a:t>10k Nodes / Aggregation</a:t>
            </a:r>
          </a:p>
        </p:txBody>
      </p:sp>
      <p:sp>
        <p:nvSpPr>
          <p:cNvPr id="1169693" name="AutoShape 209"/>
          <p:cNvSpPr>
            <a:spLocks noChangeArrowheads="1"/>
          </p:cNvSpPr>
          <p:nvPr/>
        </p:nvSpPr>
        <p:spPr bwMode="auto">
          <a:xfrm>
            <a:off x="250825" y="5891213"/>
            <a:ext cx="8642350" cy="347815"/>
          </a:xfrm>
          <a:prstGeom prst="leftRightArrow">
            <a:avLst>
              <a:gd name="adj1" fmla="val 76741"/>
              <a:gd name="adj2" fmla="val 111338"/>
            </a:avLst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82124" tIns="41061" rIns="82124" bIns="41061" anchor="ctr">
            <a:spAutoFit/>
          </a:bodyPr>
          <a:lstStyle/>
          <a:p>
            <a:pPr algn="ctr" defTabSz="814388">
              <a:buNone/>
            </a:pPr>
            <a:r>
              <a:rPr lang="en-US" sz="1200" b="1"/>
              <a:t>100k Nodes / Access</a:t>
            </a:r>
          </a:p>
        </p:txBody>
      </p:sp>
      <p:sp>
        <p:nvSpPr>
          <p:cNvPr id="1169694" name="Line 286"/>
          <p:cNvSpPr>
            <a:spLocks noChangeShapeType="1"/>
          </p:cNvSpPr>
          <p:nvPr/>
        </p:nvSpPr>
        <p:spPr bwMode="auto">
          <a:xfrm flipV="1">
            <a:off x="457200" y="2895600"/>
            <a:ext cx="533400" cy="228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69695" name="Line 287"/>
          <p:cNvSpPr>
            <a:spLocks noChangeShapeType="1"/>
          </p:cNvSpPr>
          <p:nvPr/>
        </p:nvSpPr>
        <p:spPr bwMode="auto">
          <a:xfrm>
            <a:off x="457200" y="3276600"/>
            <a:ext cx="533400" cy="304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69696" name="Line 288"/>
          <p:cNvSpPr>
            <a:spLocks noChangeShapeType="1"/>
          </p:cNvSpPr>
          <p:nvPr/>
        </p:nvSpPr>
        <p:spPr bwMode="auto">
          <a:xfrm flipH="1" flipV="1">
            <a:off x="8145463" y="2855913"/>
            <a:ext cx="533400" cy="228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69697" name="Line 289"/>
          <p:cNvSpPr>
            <a:spLocks noChangeShapeType="1"/>
          </p:cNvSpPr>
          <p:nvPr/>
        </p:nvSpPr>
        <p:spPr bwMode="auto">
          <a:xfrm flipH="1">
            <a:off x="8145463" y="3236913"/>
            <a:ext cx="533400" cy="304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Scaling the Access Nodes</a:t>
            </a:r>
            <a:endParaRPr lang="en-US"/>
          </a:p>
        </p:txBody>
      </p:sp>
      <p:sp>
        <p:nvSpPr>
          <p:cNvPr id="1169413" name="AutoShape 5"/>
          <p:cNvSpPr>
            <a:spLocks noChangeArrowheads="1"/>
          </p:cNvSpPr>
          <p:nvPr/>
        </p:nvSpPr>
        <p:spPr bwMode="auto">
          <a:xfrm>
            <a:off x="1371600" y="1981200"/>
            <a:ext cx="1676400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69414" name="AutoShape 6"/>
          <p:cNvSpPr>
            <a:spLocks noChangeArrowheads="1"/>
          </p:cNvSpPr>
          <p:nvPr/>
        </p:nvSpPr>
        <p:spPr bwMode="auto">
          <a:xfrm>
            <a:off x="3276600" y="1981200"/>
            <a:ext cx="2590800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69415" name="AutoShape 7"/>
          <p:cNvSpPr>
            <a:spLocks noChangeArrowheads="1"/>
          </p:cNvSpPr>
          <p:nvPr/>
        </p:nvSpPr>
        <p:spPr bwMode="auto">
          <a:xfrm>
            <a:off x="6096000" y="1981200"/>
            <a:ext cx="1676400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grpSp>
        <p:nvGrpSpPr>
          <p:cNvPr id="2" name="Group 8"/>
          <p:cNvGrpSpPr>
            <a:grpSpLocks noChangeAspect="1"/>
          </p:cNvGrpSpPr>
          <p:nvPr/>
        </p:nvGrpSpPr>
        <p:grpSpPr bwMode="auto">
          <a:xfrm>
            <a:off x="2895600" y="2393950"/>
            <a:ext cx="550863" cy="322263"/>
            <a:chOff x="2904" y="3095"/>
            <a:chExt cx="570" cy="334"/>
          </a:xfrm>
        </p:grpSpPr>
        <p:sp>
          <p:nvSpPr>
            <p:cNvPr id="1169417" name="Oval 9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18" name="Rectangle 1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19" name="Rectangle 11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20" name="Oval 12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13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4" name="Group 14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423" name="Freeform 1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24" name="Freeform 16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25" name="Freeform 1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26" name="Freeform 18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27" name="Freeform 1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28" name="Freeform 20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29" name="Freeform 2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0" name="Freeform 22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23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432" name="Freeform 2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3" name="Freeform 25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4" name="Freeform 2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5" name="Freeform 27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6" name="Freeform 2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7" name="Freeform 29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8" name="Freeform 3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39" name="Freeform 31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440" name="Line 32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41" name="Line 33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4"/>
          <p:cNvGrpSpPr>
            <a:grpSpLocks noChangeAspect="1"/>
          </p:cNvGrpSpPr>
          <p:nvPr/>
        </p:nvGrpSpPr>
        <p:grpSpPr bwMode="auto">
          <a:xfrm>
            <a:off x="2895600" y="3765550"/>
            <a:ext cx="550863" cy="322263"/>
            <a:chOff x="2904" y="3095"/>
            <a:chExt cx="570" cy="334"/>
          </a:xfrm>
        </p:grpSpPr>
        <p:sp>
          <p:nvSpPr>
            <p:cNvPr id="1169443" name="Oval 35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44" name="Rectangle 36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45" name="Rectangle 37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46" name="Oval 38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39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8" name="Group 40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449" name="Freeform 41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0" name="Freeform 42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1" name="Freeform 43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2" name="Freeform 44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3" name="Freeform 45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4" name="Freeform 46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5" name="Freeform 47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6" name="Freeform 48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49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458" name="Freeform 50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59" name="Freeform 51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60" name="Freeform 52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61" name="Freeform 53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62" name="Freeform 54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63" name="Freeform 55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64" name="Freeform 56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465" name="Freeform 57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466" name="Line 58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67" name="Line 59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86"/>
          <p:cNvGrpSpPr>
            <a:grpSpLocks noChangeAspect="1"/>
          </p:cNvGrpSpPr>
          <p:nvPr/>
        </p:nvGrpSpPr>
        <p:grpSpPr bwMode="auto">
          <a:xfrm>
            <a:off x="5715000" y="2393950"/>
            <a:ext cx="550863" cy="322263"/>
            <a:chOff x="2904" y="3095"/>
            <a:chExt cx="570" cy="334"/>
          </a:xfrm>
        </p:grpSpPr>
        <p:sp>
          <p:nvSpPr>
            <p:cNvPr id="1169495" name="Oval 87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96" name="Rectangle 88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97" name="Rectangle 89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498" name="Oval 90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91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12" name="Group 92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501" name="Freeform 93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02" name="Freeform 94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03" name="Freeform 95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04" name="Freeform 96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05" name="Freeform 97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06" name="Freeform 98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07" name="Freeform 99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08" name="Freeform 100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101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510" name="Freeform 102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11" name="Freeform 103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12" name="Freeform 104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13" name="Freeform 105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14" name="Freeform 106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15" name="Freeform 107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16" name="Freeform 108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17" name="Freeform 109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518" name="Line 110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19" name="Line 111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112"/>
          <p:cNvGrpSpPr>
            <a:grpSpLocks noChangeAspect="1"/>
          </p:cNvGrpSpPr>
          <p:nvPr/>
        </p:nvGrpSpPr>
        <p:grpSpPr bwMode="auto">
          <a:xfrm>
            <a:off x="5715000" y="3765550"/>
            <a:ext cx="550863" cy="322263"/>
            <a:chOff x="2904" y="3095"/>
            <a:chExt cx="570" cy="334"/>
          </a:xfrm>
        </p:grpSpPr>
        <p:sp>
          <p:nvSpPr>
            <p:cNvPr id="1169521" name="Oval 113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22" name="Rectangle 114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23" name="Rectangle 115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24" name="Oval 116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117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16" name="Group 118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527" name="Freeform 119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28" name="Freeform 120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29" name="Freeform 121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0" name="Freeform 122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1" name="Freeform 123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2" name="Freeform 124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3" name="Freeform 125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4" name="Freeform 126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127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536" name="Freeform 128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7" name="Freeform 129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8" name="Freeform 130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39" name="Freeform 131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40" name="Freeform 132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41" name="Freeform 133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42" name="Freeform 134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43" name="Freeform 135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544" name="Line 136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45" name="Line 137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69572" name="Text Box 164"/>
          <p:cNvSpPr txBox="1">
            <a:spLocks noChangeArrowheads="1"/>
          </p:cNvSpPr>
          <p:nvPr/>
        </p:nvSpPr>
        <p:spPr bwMode="auto">
          <a:xfrm>
            <a:off x="1752600" y="4267200"/>
            <a:ext cx="914400" cy="3291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GB" sz="1600" smtClean="0">
                <a:solidFill>
                  <a:schemeClr val="tx2"/>
                </a:solidFill>
              </a:rPr>
              <a:t>L1</a:t>
            </a: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169573" name="Text Box 165"/>
          <p:cNvSpPr txBox="1">
            <a:spLocks noChangeArrowheads="1"/>
          </p:cNvSpPr>
          <p:nvPr/>
        </p:nvSpPr>
        <p:spPr bwMode="auto">
          <a:xfrm>
            <a:off x="4114800" y="4267200"/>
            <a:ext cx="914400" cy="3291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GB" sz="1600" smtClean="0">
                <a:solidFill>
                  <a:schemeClr val="tx2"/>
                </a:solidFill>
              </a:rPr>
              <a:t>L2</a:t>
            </a: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169574" name="Text Box 166"/>
          <p:cNvSpPr txBox="1">
            <a:spLocks noChangeArrowheads="1"/>
          </p:cNvSpPr>
          <p:nvPr/>
        </p:nvSpPr>
        <p:spPr bwMode="auto">
          <a:xfrm>
            <a:off x="6477000" y="4267200"/>
            <a:ext cx="914400" cy="3291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GB" sz="1600" smtClean="0">
                <a:solidFill>
                  <a:schemeClr val="tx2"/>
                </a:solidFill>
              </a:rPr>
              <a:t>L1</a:t>
            </a:r>
            <a:endParaRPr lang="en-US" sz="1600">
              <a:solidFill>
                <a:schemeClr val="tx2"/>
              </a:solidFill>
            </a:endParaRPr>
          </a:p>
        </p:txBody>
      </p:sp>
      <p:grpSp>
        <p:nvGrpSpPr>
          <p:cNvPr id="18" name="Group 167"/>
          <p:cNvGrpSpPr>
            <a:grpSpLocks noChangeAspect="1"/>
          </p:cNvGrpSpPr>
          <p:nvPr/>
        </p:nvGrpSpPr>
        <p:grpSpPr bwMode="auto">
          <a:xfrm>
            <a:off x="1066800" y="2698750"/>
            <a:ext cx="550863" cy="322263"/>
            <a:chOff x="2904" y="3095"/>
            <a:chExt cx="570" cy="334"/>
          </a:xfrm>
        </p:grpSpPr>
        <p:sp>
          <p:nvSpPr>
            <p:cNvPr id="1169576" name="Oval 168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77" name="Rectangle 169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78" name="Rectangle 17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79" name="Oval 171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172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20" name="Group 173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582" name="Freeform 174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83" name="Freeform 17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84" name="Freeform 176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85" name="Freeform 17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86" name="Freeform 178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87" name="Freeform 17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88" name="Freeform 180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89" name="Freeform 18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182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591" name="Freeform 183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92" name="Freeform 18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93" name="Freeform 185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94" name="Freeform 18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95" name="Freeform 187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96" name="Freeform 18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97" name="Freeform 189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598" name="Freeform 19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599" name="Line 191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00" name="Line 192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" name="Group 193"/>
          <p:cNvGrpSpPr>
            <a:grpSpLocks noChangeAspect="1"/>
          </p:cNvGrpSpPr>
          <p:nvPr/>
        </p:nvGrpSpPr>
        <p:grpSpPr bwMode="auto">
          <a:xfrm>
            <a:off x="1066800" y="3384550"/>
            <a:ext cx="550863" cy="322263"/>
            <a:chOff x="2904" y="3095"/>
            <a:chExt cx="570" cy="334"/>
          </a:xfrm>
        </p:grpSpPr>
        <p:sp>
          <p:nvSpPr>
            <p:cNvPr id="1169602" name="Oval 194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03" name="Rectangle 195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04" name="Rectangle 196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05" name="Oval 197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" name="Group 198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24" name="Group 199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608" name="Freeform 200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09" name="Freeform 201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0" name="Freeform 202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1" name="Freeform 203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2" name="Freeform 204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3" name="Freeform 205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4" name="Freeform 206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5" name="Freeform 207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208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617" name="Freeform 209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8" name="Freeform 210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19" name="Freeform 211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20" name="Freeform 212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21" name="Freeform 213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22" name="Freeform 214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23" name="Freeform 215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24" name="Freeform 216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625" name="Line 217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26" name="Line 218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" name="Group 219"/>
          <p:cNvGrpSpPr>
            <a:grpSpLocks noChangeAspect="1"/>
          </p:cNvGrpSpPr>
          <p:nvPr/>
        </p:nvGrpSpPr>
        <p:grpSpPr bwMode="auto">
          <a:xfrm>
            <a:off x="7450138" y="2698750"/>
            <a:ext cx="550862" cy="322263"/>
            <a:chOff x="2904" y="3095"/>
            <a:chExt cx="570" cy="334"/>
          </a:xfrm>
        </p:grpSpPr>
        <p:sp>
          <p:nvSpPr>
            <p:cNvPr id="1169628" name="Oval 220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29" name="Rectangle 221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30" name="Rectangle 222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31" name="Oval 223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" name="Group 224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28" name="Group 225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634" name="Freeform 226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35" name="Freeform 227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36" name="Freeform 228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37" name="Freeform 229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38" name="Freeform 230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39" name="Freeform 231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0" name="Freeform 232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1" name="Freeform 233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234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643" name="Freeform 235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4" name="Freeform 236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5" name="Freeform 237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6" name="Freeform 238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7" name="Freeform 239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8" name="Freeform 240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49" name="Freeform 241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50" name="Freeform 242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651" name="Line 243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52" name="Line 244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" name="Group 245"/>
          <p:cNvGrpSpPr>
            <a:grpSpLocks noChangeAspect="1"/>
          </p:cNvGrpSpPr>
          <p:nvPr/>
        </p:nvGrpSpPr>
        <p:grpSpPr bwMode="auto">
          <a:xfrm>
            <a:off x="7450138" y="3384550"/>
            <a:ext cx="550862" cy="322263"/>
            <a:chOff x="2904" y="3095"/>
            <a:chExt cx="570" cy="334"/>
          </a:xfrm>
        </p:grpSpPr>
        <p:sp>
          <p:nvSpPr>
            <p:cNvPr id="1169654" name="Oval 246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55" name="Rectangle 247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56" name="Rectangle 248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57" name="Oval 249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" name="Group 250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1169509" name="Group 251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1169660" name="Freeform 252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61" name="Freeform 253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62" name="Freeform 254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63" name="Freeform 255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64" name="Freeform 256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65" name="Freeform 257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66" name="Freeform 258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67" name="Freeform 259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69520" name="Group 260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169669" name="Freeform 261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70" name="Freeform 262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71" name="Freeform 263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72" name="Freeform 264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73" name="Freeform 265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74" name="Freeform 266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75" name="Freeform 267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9676" name="Freeform 268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9677" name="Line 269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678" name="Line 270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169679" name="Picture 146" descr="DSL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778875" y="2971800"/>
            <a:ext cx="255588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9680" name="Picture 105" descr="DSL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" y="2981325"/>
            <a:ext cx="255588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69681" name="Text Box 273"/>
          <p:cNvSpPr txBox="1">
            <a:spLocks noChangeArrowheads="1"/>
          </p:cNvSpPr>
          <p:nvPr/>
        </p:nvSpPr>
        <p:spPr bwMode="auto">
          <a:xfrm>
            <a:off x="76200" y="3429000"/>
            <a:ext cx="4635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D1</a:t>
            </a:r>
            <a:endParaRPr lang="en-US" sz="1400"/>
          </a:p>
        </p:txBody>
      </p:sp>
      <p:sp>
        <p:nvSpPr>
          <p:cNvPr id="1169682" name="Text Box 274"/>
          <p:cNvSpPr txBox="1">
            <a:spLocks noChangeArrowheads="1"/>
          </p:cNvSpPr>
          <p:nvPr/>
        </p:nvSpPr>
        <p:spPr bwMode="auto">
          <a:xfrm>
            <a:off x="762000" y="2438400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PE11</a:t>
            </a:r>
            <a:endParaRPr lang="en-US" sz="1400"/>
          </a:p>
        </p:txBody>
      </p:sp>
      <p:sp>
        <p:nvSpPr>
          <p:cNvPr id="1169683" name="Text Box 275"/>
          <p:cNvSpPr txBox="1">
            <a:spLocks noChangeArrowheads="1"/>
          </p:cNvSpPr>
          <p:nvPr/>
        </p:nvSpPr>
        <p:spPr bwMode="auto">
          <a:xfrm>
            <a:off x="762000" y="3763963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PE12</a:t>
            </a:r>
            <a:endParaRPr lang="en-US" sz="1400"/>
          </a:p>
        </p:txBody>
      </p:sp>
      <p:sp>
        <p:nvSpPr>
          <p:cNvPr id="1169684" name="Text Box 276"/>
          <p:cNvSpPr txBox="1">
            <a:spLocks noChangeArrowheads="1"/>
          </p:cNvSpPr>
          <p:nvPr/>
        </p:nvSpPr>
        <p:spPr bwMode="auto">
          <a:xfrm>
            <a:off x="2667000" y="2743200"/>
            <a:ext cx="10731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ABR11</a:t>
            </a:r>
            <a:endParaRPr lang="en-US" sz="1400"/>
          </a:p>
        </p:txBody>
      </p:sp>
      <p:sp>
        <p:nvSpPr>
          <p:cNvPr id="1169685" name="Text Box 277"/>
          <p:cNvSpPr txBox="1">
            <a:spLocks noChangeArrowheads="1"/>
          </p:cNvSpPr>
          <p:nvPr/>
        </p:nvSpPr>
        <p:spPr bwMode="auto">
          <a:xfrm>
            <a:off x="2660650" y="4114800"/>
            <a:ext cx="10731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ABR12</a:t>
            </a:r>
            <a:endParaRPr lang="en-US" sz="1400"/>
          </a:p>
        </p:txBody>
      </p:sp>
      <p:sp>
        <p:nvSpPr>
          <p:cNvPr id="1169686" name="Text Box 278"/>
          <p:cNvSpPr txBox="1">
            <a:spLocks noChangeArrowheads="1"/>
          </p:cNvSpPr>
          <p:nvPr/>
        </p:nvSpPr>
        <p:spPr bwMode="auto">
          <a:xfrm>
            <a:off x="5480050" y="2743200"/>
            <a:ext cx="10731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ABR21</a:t>
            </a:r>
            <a:endParaRPr lang="en-US" sz="1400"/>
          </a:p>
        </p:txBody>
      </p:sp>
      <p:sp>
        <p:nvSpPr>
          <p:cNvPr id="1169687" name="Text Box 279"/>
          <p:cNvSpPr txBox="1">
            <a:spLocks noChangeArrowheads="1"/>
          </p:cNvSpPr>
          <p:nvPr/>
        </p:nvSpPr>
        <p:spPr bwMode="auto">
          <a:xfrm>
            <a:off x="5473700" y="4114800"/>
            <a:ext cx="10731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ABR22</a:t>
            </a:r>
            <a:endParaRPr lang="en-US" sz="1400"/>
          </a:p>
        </p:txBody>
      </p:sp>
      <p:sp>
        <p:nvSpPr>
          <p:cNvPr id="1169688" name="Text Box 280"/>
          <p:cNvSpPr txBox="1">
            <a:spLocks noChangeArrowheads="1"/>
          </p:cNvSpPr>
          <p:nvPr/>
        </p:nvSpPr>
        <p:spPr bwMode="auto">
          <a:xfrm>
            <a:off x="7766050" y="2438400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PE21</a:t>
            </a:r>
            <a:endParaRPr lang="en-US" sz="1400"/>
          </a:p>
        </p:txBody>
      </p:sp>
      <p:sp>
        <p:nvSpPr>
          <p:cNvPr id="1169689" name="Text Box 281"/>
          <p:cNvSpPr txBox="1">
            <a:spLocks noChangeArrowheads="1"/>
          </p:cNvSpPr>
          <p:nvPr/>
        </p:nvSpPr>
        <p:spPr bwMode="auto">
          <a:xfrm>
            <a:off x="7766050" y="3763963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PE22</a:t>
            </a:r>
            <a:endParaRPr lang="en-US" sz="1400"/>
          </a:p>
        </p:txBody>
      </p:sp>
      <p:sp>
        <p:nvSpPr>
          <p:cNvPr id="1169690" name="Text Box 282"/>
          <p:cNvSpPr txBox="1">
            <a:spLocks noChangeArrowheads="1"/>
          </p:cNvSpPr>
          <p:nvPr/>
        </p:nvSpPr>
        <p:spPr bwMode="auto">
          <a:xfrm>
            <a:off x="8610600" y="3429000"/>
            <a:ext cx="4635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D2</a:t>
            </a:r>
            <a:endParaRPr lang="en-US" sz="1400"/>
          </a:p>
        </p:txBody>
      </p:sp>
      <p:sp>
        <p:nvSpPr>
          <p:cNvPr id="1169693" name="AutoShape 209"/>
          <p:cNvSpPr>
            <a:spLocks noChangeArrowheads="1"/>
          </p:cNvSpPr>
          <p:nvPr/>
        </p:nvSpPr>
        <p:spPr bwMode="auto">
          <a:xfrm>
            <a:off x="250825" y="5891213"/>
            <a:ext cx="8642350" cy="347815"/>
          </a:xfrm>
          <a:prstGeom prst="leftRightArrow">
            <a:avLst>
              <a:gd name="adj1" fmla="val 76741"/>
              <a:gd name="adj2" fmla="val 111338"/>
            </a:avLst>
          </a:prstGeom>
          <a:solidFill>
            <a:schemeClr val="accent2"/>
          </a:solidFill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lIns="82124" tIns="41061" rIns="82124" bIns="41061" anchor="ctr">
            <a:spAutoFit/>
          </a:bodyPr>
          <a:lstStyle/>
          <a:p>
            <a:pPr algn="ctr" defTabSz="814388">
              <a:buNone/>
            </a:pPr>
            <a:r>
              <a:rPr lang="en-US" sz="1200" b="1"/>
              <a:t>100k Nodes / Access</a:t>
            </a:r>
          </a:p>
        </p:txBody>
      </p:sp>
      <p:sp>
        <p:nvSpPr>
          <p:cNvPr id="1169694" name="Line 286"/>
          <p:cNvSpPr>
            <a:spLocks noChangeShapeType="1"/>
          </p:cNvSpPr>
          <p:nvPr/>
        </p:nvSpPr>
        <p:spPr bwMode="auto">
          <a:xfrm flipV="1">
            <a:off x="457200" y="2895600"/>
            <a:ext cx="533400" cy="228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69695" name="Line 287"/>
          <p:cNvSpPr>
            <a:spLocks noChangeShapeType="1"/>
          </p:cNvSpPr>
          <p:nvPr/>
        </p:nvSpPr>
        <p:spPr bwMode="auto">
          <a:xfrm>
            <a:off x="457200" y="3276600"/>
            <a:ext cx="533400" cy="304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69696" name="Line 288"/>
          <p:cNvSpPr>
            <a:spLocks noChangeShapeType="1"/>
          </p:cNvSpPr>
          <p:nvPr/>
        </p:nvSpPr>
        <p:spPr bwMode="auto">
          <a:xfrm flipH="1" flipV="1">
            <a:off x="8145463" y="2855913"/>
            <a:ext cx="533400" cy="228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1169697" name="Line 289"/>
          <p:cNvSpPr>
            <a:spLocks noChangeShapeType="1"/>
          </p:cNvSpPr>
          <p:nvPr/>
        </p:nvSpPr>
        <p:spPr bwMode="auto">
          <a:xfrm flipH="1">
            <a:off x="8145463" y="3236913"/>
            <a:ext cx="533400" cy="304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lIns="82124" tIns="41061" rIns="82124" bIns="41061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LDP Downstream on Demand</a:t>
            </a:r>
            <a:endParaRPr lang="en-US"/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4572000" y="2214554"/>
            <a:ext cx="2357454" cy="2590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square" lIns="82124" tIns="41061" rIns="82124" bIns="41061" anchor="ctr">
            <a:spAutoFit/>
          </a:bodyPr>
          <a:lstStyle/>
          <a:p>
            <a:endParaRPr lang="en-US"/>
          </a:p>
        </p:txBody>
      </p:sp>
      <p:grpSp>
        <p:nvGrpSpPr>
          <p:cNvPr id="6" name="Group 167"/>
          <p:cNvGrpSpPr>
            <a:grpSpLocks noChangeAspect="1"/>
          </p:cNvGrpSpPr>
          <p:nvPr/>
        </p:nvGrpSpPr>
        <p:grpSpPr bwMode="auto">
          <a:xfrm>
            <a:off x="4267200" y="2932104"/>
            <a:ext cx="550863" cy="322263"/>
            <a:chOff x="2904" y="3095"/>
            <a:chExt cx="570" cy="334"/>
          </a:xfrm>
        </p:grpSpPr>
        <p:sp>
          <p:nvSpPr>
            <p:cNvPr id="7" name="Oval 168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Rectangle 169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Rectangle 17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Oval 171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172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14" name="Group 173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24" name="Freeform 174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Freeform 17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" name="Freeform 176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" name="Freeform 17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Freeform 178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Freeform 17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" name="Freeform 180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" name="Freeform 18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182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16" name="Freeform 183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" name="Freeform 18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" name="Freeform 185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Freeform 18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" name="Freeform 187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Freeform 18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Freeform 189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Freeform 19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2" name="Line 191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92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" name="Group 193"/>
          <p:cNvGrpSpPr>
            <a:grpSpLocks noChangeAspect="1"/>
          </p:cNvGrpSpPr>
          <p:nvPr/>
        </p:nvGrpSpPr>
        <p:grpSpPr bwMode="auto">
          <a:xfrm>
            <a:off x="4267200" y="3617904"/>
            <a:ext cx="550863" cy="322263"/>
            <a:chOff x="2904" y="3095"/>
            <a:chExt cx="570" cy="334"/>
          </a:xfrm>
        </p:grpSpPr>
        <p:sp>
          <p:nvSpPr>
            <p:cNvPr id="33" name="Oval 194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Rectangle 195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Rectangle 196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Oval 197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7" name="Group 198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40" name="Group 199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50" name="Freeform 200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" name="Freeform 201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" name="Freeform 202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Freeform 203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Freeform 204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" name="Freeform 205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206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207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1" name="Group 208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42" name="Freeform 209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210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211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212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213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214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215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216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8" name="Line 217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218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8" name="Picture 105" descr="DSL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3214679"/>
            <a:ext cx="255588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Text Box 273"/>
          <p:cNvSpPr txBox="1">
            <a:spLocks noChangeArrowheads="1"/>
          </p:cNvSpPr>
          <p:nvPr/>
        </p:nvSpPr>
        <p:spPr bwMode="auto">
          <a:xfrm>
            <a:off x="1428728" y="3281426"/>
            <a:ext cx="4635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D1</a:t>
            </a:r>
            <a:endParaRPr lang="en-US" sz="1400"/>
          </a:p>
        </p:txBody>
      </p:sp>
      <p:sp>
        <p:nvSpPr>
          <p:cNvPr id="60" name="Text Box 274"/>
          <p:cNvSpPr txBox="1">
            <a:spLocks noChangeArrowheads="1"/>
          </p:cNvSpPr>
          <p:nvPr/>
        </p:nvSpPr>
        <p:spPr bwMode="auto">
          <a:xfrm>
            <a:off x="3962400" y="2671754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PE11</a:t>
            </a:r>
            <a:endParaRPr lang="en-US" sz="1400"/>
          </a:p>
        </p:txBody>
      </p:sp>
      <p:sp>
        <p:nvSpPr>
          <p:cNvPr id="61" name="Text Box 275"/>
          <p:cNvSpPr txBox="1">
            <a:spLocks noChangeArrowheads="1"/>
          </p:cNvSpPr>
          <p:nvPr/>
        </p:nvSpPr>
        <p:spPr bwMode="auto">
          <a:xfrm>
            <a:off x="3962400" y="3997317"/>
            <a:ext cx="615950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/>
              <a:t>PE12</a:t>
            </a:r>
            <a:endParaRPr lang="en-US" sz="1400"/>
          </a:p>
        </p:txBody>
      </p:sp>
      <p:sp>
        <p:nvSpPr>
          <p:cNvPr id="62" name="Line 286"/>
          <p:cNvSpPr>
            <a:spLocks noChangeShapeType="1"/>
          </p:cNvSpPr>
          <p:nvPr/>
        </p:nvSpPr>
        <p:spPr bwMode="auto">
          <a:xfrm flipV="1">
            <a:off x="2143108" y="3128954"/>
            <a:ext cx="2047892" cy="22860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squar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63" name="Line 287"/>
          <p:cNvSpPr>
            <a:spLocks noChangeShapeType="1"/>
          </p:cNvSpPr>
          <p:nvPr/>
        </p:nvSpPr>
        <p:spPr bwMode="auto">
          <a:xfrm>
            <a:off x="2143108" y="3429000"/>
            <a:ext cx="2047892" cy="3857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squar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70" name="TextBox 69"/>
          <p:cNvSpPr txBox="1"/>
          <p:nvPr/>
        </p:nvSpPr>
        <p:spPr bwMode="auto">
          <a:xfrm>
            <a:off x="4643438" y="4460526"/>
            <a:ext cx="2214578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US" sz="14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IP/MPLS control plane</a:t>
            </a:r>
          </a:p>
        </p:txBody>
      </p:sp>
      <p:grpSp>
        <p:nvGrpSpPr>
          <p:cNvPr id="69" name="Group 167"/>
          <p:cNvGrpSpPr>
            <a:grpSpLocks noChangeAspect="1"/>
          </p:cNvGrpSpPr>
          <p:nvPr/>
        </p:nvGrpSpPr>
        <p:grpSpPr bwMode="auto">
          <a:xfrm>
            <a:off x="6643702" y="2714620"/>
            <a:ext cx="550863" cy="322263"/>
            <a:chOff x="2904" y="3095"/>
            <a:chExt cx="570" cy="334"/>
          </a:xfrm>
        </p:grpSpPr>
        <p:sp>
          <p:nvSpPr>
            <p:cNvPr id="72" name="Oval 168"/>
            <p:cNvSpPr>
              <a:spLocks noChangeAspect="1" noChangeArrowheads="1"/>
            </p:cNvSpPr>
            <p:nvPr/>
          </p:nvSpPr>
          <p:spPr bwMode="auto">
            <a:xfrm>
              <a:off x="2905" y="3234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Rectangle 169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Rectangle 170"/>
            <p:cNvSpPr>
              <a:spLocks noChangeAspect="1" noChangeArrowheads="1"/>
            </p:cNvSpPr>
            <p:nvPr/>
          </p:nvSpPr>
          <p:spPr bwMode="auto">
            <a:xfrm>
              <a:off x="2904" y="3194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Oval 171"/>
            <p:cNvSpPr>
              <a:spLocks noChangeAspect="1" noChangeArrowheads="1"/>
            </p:cNvSpPr>
            <p:nvPr/>
          </p:nvSpPr>
          <p:spPr bwMode="auto">
            <a:xfrm>
              <a:off x="2905" y="3095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" name="Group 172"/>
            <p:cNvGrpSpPr>
              <a:grpSpLocks noChangeAspect="1"/>
            </p:cNvGrpSpPr>
            <p:nvPr/>
          </p:nvGrpSpPr>
          <p:grpSpPr bwMode="auto">
            <a:xfrm>
              <a:off x="2991" y="3118"/>
              <a:ext cx="394" cy="149"/>
              <a:chOff x="2991" y="3118"/>
              <a:chExt cx="394" cy="149"/>
            </a:xfrm>
          </p:grpSpPr>
          <p:grpSp>
            <p:nvGrpSpPr>
              <p:cNvPr id="79" name="Group 173"/>
              <p:cNvGrpSpPr>
                <a:grpSpLocks noChangeAspect="1"/>
              </p:cNvGrpSpPr>
              <p:nvPr/>
            </p:nvGrpSpPr>
            <p:grpSpPr bwMode="auto">
              <a:xfrm>
                <a:off x="2991" y="3118"/>
                <a:ext cx="391" cy="146"/>
                <a:chOff x="2991" y="3118"/>
                <a:chExt cx="391" cy="146"/>
              </a:xfrm>
            </p:grpSpPr>
            <p:sp>
              <p:nvSpPr>
                <p:cNvPr id="89" name="Freeform 174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" name="Freeform 175"/>
                <p:cNvSpPr>
                  <a:spLocks noChangeAspect="1"/>
                </p:cNvSpPr>
                <p:nvPr/>
              </p:nvSpPr>
              <p:spPr bwMode="auto">
                <a:xfrm>
                  <a:off x="3195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41" y="62"/>
                    </a:cxn>
                    <a:cxn ang="0">
                      <a:pos x="142" y="20"/>
                    </a:cxn>
                    <a:cxn ang="0">
                      <a:pos x="187" y="34"/>
                    </a:cxn>
                    <a:cxn ang="0">
                      <a:pos x="162" y="0"/>
                    </a:cxn>
                    <a:cxn ang="0">
                      <a:pos x="45" y="0"/>
                    </a:cxn>
                    <a:cxn ang="0">
                      <a:pos x="93" y="1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" name="Freeform 176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" name="Freeform 177"/>
                <p:cNvSpPr>
                  <a:spLocks noChangeAspect="1"/>
                </p:cNvSpPr>
                <p:nvPr/>
              </p:nvSpPr>
              <p:spPr bwMode="auto">
                <a:xfrm>
                  <a:off x="2991" y="3194"/>
                  <a:ext cx="186" cy="66"/>
                </a:xfrm>
                <a:custGeom>
                  <a:avLst/>
                  <a:gdLst/>
                  <a:ahLst/>
                  <a:cxnLst>
                    <a:cxn ang="0">
                      <a:pos x="186" y="14"/>
                    </a:cxn>
                    <a:cxn ang="0">
                      <a:pos x="145" y="0"/>
                    </a:cxn>
                    <a:cxn ang="0">
                      <a:pos x="48" y="42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6" y="14"/>
                    </a:cxn>
                  </a:cxnLst>
                  <a:rect l="0" t="0" r="r" b="b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" name="Freeform 178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" name="Freeform 179"/>
                <p:cNvSpPr>
                  <a:spLocks noChangeAspect="1"/>
                </p:cNvSpPr>
                <p:nvPr/>
              </p:nvSpPr>
              <p:spPr bwMode="auto">
                <a:xfrm>
                  <a:off x="3001" y="3118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1" y="0"/>
                    </a:cxn>
                    <a:cxn ang="0">
                      <a:pos x="142" y="38"/>
                    </a:cxn>
                    <a:cxn ang="0">
                      <a:pos x="187" y="28"/>
                    </a:cxn>
                    <a:cxn ang="0">
                      <a:pos x="163" y="63"/>
                    </a:cxn>
                    <a:cxn ang="0">
                      <a:pos x="45" y="63"/>
                    </a:cxn>
                    <a:cxn ang="0">
                      <a:pos x="93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" name="Freeform 180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" name="Freeform 181"/>
                <p:cNvSpPr>
                  <a:spLocks noChangeAspect="1"/>
                </p:cNvSpPr>
                <p:nvPr/>
              </p:nvSpPr>
              <p:spPr bwMode="auto">
                <a:xfrm>
                  <a:off x="3188" y="3201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187" y="49"/>
                    </a:cxn>
                    <a:cxn ang="0">
                      <a:pos x="145" y="63"/>
                    </a:cxn>
                    <a:cxn ang="0">
                      <a:pos x="48" y="21"/>
                    </a:cxn>
                    <a:cxn ang="0">
                      <a:pos x="0" y="35"/>
                    </a:cxn>
                    <a:cxn ang="0">
                      <a:pos x="24" y="0"/>
                    </a:cxn>
                    <a:cxn ang="0">
                      <a:pos x="145" y="0"/>
                    </a:cxn>
                    <a:cxn ang="0">
                      <a:pos x="93" y="11"/>
                    </a:cxn>
                    <a:cxn ang="0">
                      <a:pos x="187" y="49"/>
                    </a:cxn>
                  </a:cxnLst>
                  <a:rect l="0" t="0" r="r" b="b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0" name="Group 182"/>
              <p:cNvGrpSpPr>
                <a:grpSpLocks noChangeAspect="1"/>
              </p:cNvGrpSpPr>
              <p:nvPr/>
            </p:nvGrpSpPr>
            <p:grpSpPr bwMode="auto">
              <a:xfrm>
                <a:off x="2994" y="3122"/>
                <a:ext cx="391" cy="145"/>
                <a:chOff x="2994" y="3122"/>
                <a:chExt cx="391" cy="145"/>
              </a:xfrm>
            </p:grpSpPr>
            <p:sp>
              <p:nvSpPr>
                <p:cNvPr id="81" name="Freeform 183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" name="Freeform 184"/>
                <p:cNvSpPr>
                  <a:spLocks noChangeAspect="1"/>
                </p:cNvSpPr>
                <p:nvPr/>
              </p:nvSpPr>
              <p:spPr bwMode="auto">
                <a:xfrm>
                  <a:off x="3198" y="3125"/>
                  <a:ext cx="187" cy="6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2" y="63"/>
                    </a:cxn>
                    <a:cxn ang="0">
                      <a:pos x="142" y="21"/>
                    </a:cxn>
                    <a:cxn ang="0">
                      <a:pos x="187" y="35"/>
                    </a:cxn>
                    <a:cxn ang="0">
                      <a:pos x="163" y="0"/>
                    </a:cxn>
                    <a:cxn ang="0">
                      <a:pos x="45" y="0"/>
                    </a:cxn>
                    <a:cxn ang="0">
                      <a:pos x="94" y="1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" name="Freeform 185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" name="Freeform 186"/>
                <p:cNvSpPr>
                  <a:spLocks noChangeAspect="1"/>
                </p:cNvSpPr>
                <p:nvPr/>
              </p:nvSpPr>
              <p:spPr bwMode="auto">
                <a:xfrm>
                  <a:off x="2994" y="3198"/>
                  <a:ext cx="187" cy="66"/>
                </a:xfrm>
                <a:custGeom>
                  <a:avLst/>
                  <a:gdLst/>
                  <a:ahLst/>
                  <a:cxnLst>
                    <a:cxn ang="0">
                      <a:pos x="187" y="14"/>
                    </a:cxn>
                    <a:cxn ang="0">
                      <a:pos x="145" y="0"/>
                    </a:cxn>
                    <a:cxn ang="0">
                      <a:pos x="48" y="41"/>
                    </a:cxn>
                    <a:cxn ang="0">
                      <a:pos x="0" y="28"/>
                    </a:cxn>
                    <a:cxn ang="0">
                      <a:pos x="24" y="66"/>
                    </a:cxn>
                    <a:cxn ang="0">
                      <a:pos x="145" y="66"/>
                    </a:cxn>
                    <a:cxn ang="0">
                      <a:pos x="93" y="52"/>
                    </a:cxn>
                    <a:cxn ang="0">
                      <a:pos x="187" y="14"/>
                    </a:cxn>
                  </a:cxnLst>
                  <a:rect l="0" t="0" r="r" b="b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" name="Freeform 187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" name="Freeform 188"/>
                <p:cNvSpPr>
                  <a:spLocks noChangeAspect="1"/>
                </p:cNvSpPr>
                <p:nvPr/>
              </p:nvSpPr>
              <p:spPr bwMode="auto">
                <a:xfrm>
                  <a:off x="3004" y="3122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42" y="0"/>
                    </a:cxn>
                    <a:cxn ang="0">
                      <a:pos x="142" y="38"/>
                    </a:cxn>
                    <a:cxn ang="0">
                      <a:pos x="187" y="27"/>
                    </a:cxn>
                    <a:cxn ang="0">
                      <a:pos x="163" y="62"/>
                    </a:cxn>
                    <a:cxn ang="0">
                      <a:pos x="45" y="62"/>
                    </a:cxn>
                    <a:cxn ang="0">
                      <a:pos x="94" y="52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" name="Freeform 189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" name="Freeform 190"/>
                <p:cNvSpPr>
                  <a:spLocks noChangeAspect="1"/>
                </p:cNvSpPr>
                <p:nvPr/>
              </p:nvSpPr>
              <p:spPr bwMode="auto">
                <a:xfrm>
                  <a:off x="3191" y="3205"/>
                  <a:ext cx="187" cy="62"/>
                </a:xfrm>
                <a:custGeom>
                  <a:avLst/>
                  <a:gdLst/>
                  <a:ahLst/>
                  <a:cxnLst>
                    <a:cxn ang="0">
                      <a:pos x="187" y="48"/>
                    </a:cxn>
                    <a:cxn ang="0">
                      <a:pos x="146" y="62"/>
                    </a:cxn>
                    <a:cxn ang="0">
                      <a:pos x="49" y="21"/>
                    </a:cxn>
                    <a:cxn ang="0">
                      <a:pos x="0" y="34"/>
                    </a:cxn>
                    <a:cxn ang="0">
                      <a:pos x="24" y="0"/>
                    </a:cxn>
                    <a:cxn ang="0">
                      <a:pos x="146" y="0"/>
                    </a:cxn>
                    <a:cxn ang="0">
                      <a:pos x="94" y="10"/>
                    </a:cxn>
                    <a:cxn ang="0">
                      <a:pos x="187" y="48"/>
                    </a:cxn>
                  </a:cxnLst>
                  <a:rect l="0" t="0" r="r" b="b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77" name="Line 191"/>
            <p:cNvSpPr>
              <a:spLocks noChangeAspect="1" noChangeShapeType="1"/>
            </p:cNvSpPr>
            <p:nvPr/>
          </p:nvSpPr>
          <p:spPr bwMode="auto">
            <a:xfrm>
              <a:off x="2904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192"/>
            <p:cNvSpPr>
              <a:spLocks noChangeAspect="1" noChangeShapeType="1"/>
            </p:cNvSpPr>
            <p:nvPr/>
          </p:nvSpPr>
          <p:spPr bwMode="auto">
            <a:xfrm>
              <a:off x="3472" y="3191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" name="Text Box 274"/>
          <p:cNvSpPr txBox="1">
            <a:spLocks noChangeArrowheads="1"/>
          </p:cNvSpPr>
          <p:nvPr/>
        </p:nvSpPr>
        <p:spPr bwMode="auto">
          <a:xfrm>
            <a:off x="6942056" y="2466936"/>
            <a:ext cx="773216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GB" sz="1400" smtClean="0"/>
              <a:t>1.1.1.1</a:t>
            </a:r>
            <a:endParaRPr lang="en-US" sz="1400"/>
          </a:p>
        </p:txBody>
      </p:sp>
      <p:sp>
        <p:nvSpPr>
          <p:cNvPr id="101" name="Freeform 100"/>
          <p:cNvSpPr/>
          <p:nvPr/>
        </p:nvSpPr>
        <p:spPr bwMode="auto">
          <a:xfrm>
            <a:off x="4868906" y="2668151"/>
            <a:ext cx="1695311" cy="434951"/>
          </a:xfrm>
          <a:custGeom>
            <a:avLst/>
            <a:gdLst>
              <a:gd name="connsiteX0" fmla="*/ 0 w 1695311"/>
              <a:gd name="connsiteY0" fmla="*/ 434951 h 434951"/>
              <a:gd name="connsiteX1" fmla="*/ 820958 w 1695311"/>
              <a:gd name="connsiteY1" fmla="*/ 54508 h 434951"/>
              <a:gd name="connsiteX2" fmla="*/ 1695311 w 1695311"/>
              <a:gd name="connsiteY2" fmla="*/ 107903 h 43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5311" h="434951">
                <a:moveTo>
                  <a:pt x="0" y="434951"/>
                </a:moveTo>
                <a:cubicBezTo>
                  <a:pt x="269203" y="271983"/>
                  <a:pt x="538406" y="109016"/>
                  <a:pt x="820958" y="54508"/>
                </a:cubicBezTo>
                <a:cubicBezTo>
                  <a:pt x="1103510" y="0"/>
                  <a:pt x="1399410" y="53951"/>
                  <a:pt x="1695311" y="107903"/>
                </a:cubicBezTo>
              </a:path>
            </a:pathLst>
          </a:custGeom>
          <a:noFill/>
          <a:ln w="762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 bwMode="auto">
          <a:xfrm flipV="1">
            <a:off x="4857752" y="2970254"/>
            <a:ext cx="1695311" cy="901143"/>
          </a:xfrm>
          <a:custGeom>
            <a:avLst/>
            <a:gdLst>
              <a:gd name="connsiteX0" fmla="*/ 0 w 1695311"/>
              <a:gd name="connsiteY0" fmla="*/ 434951 h 434951"/>
              <a:gd name="connsiteX1" fmla="*/ 820958 w 1695311"/>
              <a:gd name="connsiteY1" fmla="*/ 54508 h 434951"/>
              <a:gd name="connsiteX2" fmla="*/ 1695311 w 1695311"/>
              <a:gd name="connsiteY2" fmla="*/ 107903 h 434951"/>
              <a:gd name="connsiteX0" fmla="*/ 0 w 1695311"/>
              <a:gd name="connsiteY0" fmla="*/ 503472 h 1241647"/>
              <a:gd name="connsiteX1" fmla="*/ 820958 w 1695311"/>
              <a:gd name="connsiteY1" fmla="*/ 123029 h 1241647"/>
              <a:gd name="connsiteX2" fmla="*/ 1695311 w 1695311"/>
              <a:gd name="connsiteY2" fmla="*/ 1241647 h 1241647"/>
              <a:gd name="connsiteX0" fmla="*/ 0 w 1695311"/>
              <a:gd name="connsiteY0" fmla="*/ 162968 h 901143"/>
              <a:gd name="connsiteX1" fmla="*/ 963802 w 1695311"/>
              <a:gd name="connsiteY1" fmla="*/ 320970 h 901143"/>
              <a:gd name="connsiteX2" fmla="*/ 1695311 w 1695311"/>
              <a:gd name="connsiteY2" fmla="*/ 901143 h 90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5311" h="901143">
                <a:moveTo>
                  <a:pt x="0" y="162968"/>
                </a:moveTo>
                <a:cubicBezTo>
                  <a:pt x="269203" y="0"/>
                  <a:pt x="681250" y="197941"/>
                  <a:pt x="963802" y="320970"/>
                </a:cubicBezTo>
                <a:cubicBezTo>
                  <a:pt x="1246354" y="443999"/>
                  <a:pt x="1399410" y="847191"/>
                  <a:pt x="1695311" y="901143"/>
                </a:cubicBezTo>
              </a:path>
            </a:pathLst>
          </a:custGeom>
          <a:noFill/>
          <a:ln w="762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4" name="Straight Connector 103"/>
          <p:cNvCxnSpPr/>
          <p:nvPr/>
        </p:nvCxnSpPr>
        <p:spPr bwMode="auto">
          <a:xfrm flipV="1">
            <a:off x="2143110" y="3071810"/>
            <a:ext cx="928692" cy="142877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>
            <a:off x="2152634" y="3571876"/>
            <a:ext cx="990606" cy="204788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9" name="TextBox 108"/>
          <p:cNvSpPr txBox="1"/>
          <p:nvPr/>
        </p:nvSpPr>
        <p:spPr bwMode="auto">
          <a:xfrm>
            <a:off x="785786" y="4429132"/>
            <a:ext cx="2214578" cy="298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algn="ctr" defTabSz="814388">
              <a:spcBef>
                <a:spcPct val="50000"/>
              </a:spcBef>
              <a:buNone/>
            </a:pPr>
            <a:r>
              <a:rPr lang="en-US" sz="1400" b="1" smtClean="0">
                <a:solidFill>
                  <a:schemeClr val="accent2"/>
                </a:solidFill>
              </a:rPr>
              <a:t>Default Static Route</a:t>
            </a:r>
          </a:p>
        </p:txBody>
      </p:sp>
      <p:cxnSp>
        <p:nvCxnSpPr>
          <p:cNvPr id="111" name="Straight Connector 110"/>
          <p:cNvCxnSpPr/>
          <p:nvPr/>
        </p:nvCxnSpPr>
        <p:spPr bwMode="auto">
          <a:xfrm rot="5400000">
            <a:off x="1857356" y="3429000"/>
            <a:ext cx="3429024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2" name="TextBox 111"/>
          <p:cNvSpPr txBox="1"/>
          <p:nvPr/>
        </p:nvSpPr>
        <p:spPr bwMode="auto">
          <a:xfrm rot="21035968">
            <a:off x="1995647" y="2779978"/>
            <a:ext cx="2571768" cy="26759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US" sz="1200" b="1" smtClean="0">
                <a:solidFill>
                  <a:schemeClr val="accent2"/>
                </a:solidFill>
              </a:rPr>
              <a:t>0/0</a:t>
            </a:r>
            <a:endParaRPr lang="en-US" sz="1200" b="1">
              <a:solidFill>
                <a:schemeClr val="accent2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 bwMode="auto">
          <a:xfrm rot="11399915" flipV="1">
            <a:off x="1996531" y="3797437"/>
            <a:ext cx="2571768" cy="26759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2124" tIns="41061" rIns="82124" bIns="41061" rtlCol="0">
            <a:spAutoFit/>
          </a:bodyPr>
          <a:lstStyle/>
          <a:p>
            <a:pPr defTabSz="814388">
              <a:spcBef>
                <a:spcPct val="50000"/>
              </a:spcBef>
              <a:buNone/>
            </a:pPr>
            <a:r>
              <a:rPr lang="en-US" sz="1200" b="1" smtClean="0">
                <a:solidFill>
                  <a:schemeClr val="accent2"/>
                </a:solidFill>
              </a:rPr>
              <a:t>0/0</a:t>
            </a:r>
            <a:endParaRPr lang="en-US" sz="1200" b="1">
              <a:solidFill>
                <a:schemeClr val="accent2"/>
              </a:solidFill>
            </a:endParaRPr>
          </a:p>
        </p:txBody>
      </p:sp>
      <p:sp>
        <p:nvSpPr>
          <p:cNvPr id="115" name="Content Placeholder 112"/>
          <p:cNvSpPr>
            <a:spLocks noGrp="1"/>
          </p:cNvSpPr>
          <p:nvPr>
            <p:ph idx="1"/>
          </p:nvPr>
        </p:nvSpPr>
        <p:spPr>
          <a:xfrm>
            <a:off x="655638" y="5480076"/>
            <a:ext cx="7940675" cy="663568"/>
          </a:xfrm>
        </p:spPr>
        <p:txBody>
          <a:bodyPr/>
          <a:lstStyle/>
          <a:p>
            <a:r>
              <a:rPr lang="en-US" smtClean="0"/>
              <a:t>Access node remains extremely simple</a:t>
            </a:r>
          </a:p>
          <a:p>
            <a:pPr lvl="1"/>
            <a:r>
              <a:rPr lang="en-US" smtClean="0"/>
              <a:t> no IGP, no BGP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">
  <a:themeElements>
    <a:clrScheme name="cisco08 1">
      <a:dk1>
        <a:srgbClr val="000000"/>
      </a:dk1>
      <a:lt1>
        <a:srgbClr val="FFFFFF"/>
      </a:lt1>
      <a:dk2>
        <a:srgbClr val="0183B7"/>
      </a:dk2>
      <a:lt2>
        <a:srgbClr val="000000"/>
      </a:lt2>
      <a:accent1>
        <a:srgbClr val="0183B7"/>
      </a:accent1>
      <a:accent2>
        <a:srgbClr val="B21A1A"/>
      </a:accent2>
      <a:accent3>
        <a:srgbClr val="FFFFFF"/>
      </a:accent3>
      <a:accent4>
        <a:srgbClr val="000000"/>
      </a:accent4>
      <a:accent5>
        <a:srgbClr val="AAC1D8"/>
      </a:accent5>
      <a:accent6>
        <a:srgbClr val="A11616"/>
      </a:accent6>
      <a:hlink>
        <a:srgbClr val="83A2CF"/>
      </a:hlink>
      <a:folHlink>
        <a:srgbClr val="EFB525"/>
      </a:folHlink>
    </a:clrScheme>
    <a:fontScheme name="cisco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82124" tIns="41061" rIns="82124" bIns="41061" numCol="1" anchor="t" anchorCtr="0" compatLnSpc="1">
        <a:prstTxWarp prst="textNoShape">
          <a:avLst/>
        </a:prstTxWarp>
      </a:bodyPr>
      <a:lstStyle>
        <a:defPPr marL="0" marR="0" indent="0" algn="l" defTabSz="814388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tx2"/>
          </a:buClr>
          <a:buSzTx/>
          <a:buFontTx/>
          <a:buChar char="•"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 bwMode="auto">
        <a:noFill/>
        <a:ln w="9525" algn="ctr">
          <a:noFill/>
          <a:miter lim="800000"/>
          <a:headEnd/>
          <a:tailEnd/>
        </a:ln>
        <a:effectLst/>
      </a:spPr>
      <a:bodyPr lIns="82124" tIns="41061" rIns="82124" bIns="41061">
        <a:spAutoFit/>
      </a:bodyPr>
      <a:lstStyle>
        <a:defPPr defTabSz="814388">
          <a:spcBef>
            <a:spcPct val="50000"/>
          </a:spcBef>
          <a:buNone/>
          <a:defRPr sz="1400"/>
        </a:defPPr>
      </a:lstStyle>
    </a:txDef>
  </a:objectDefaults>
  <a:extraClrSchemeLst>
    <a:extraClrScheme>
      <a:clrScheme name="cisco08 1">
        <a:dk1>
          <a:srgbClr val="000000"/>
        </a:dk1>
        <a:lt1>
          <a:srgbClr val="FFFFFF"/>
        </a:lt1>
        <a:dk2>
          <a:srgbClr val="0183B7"/>
        </a:dk2>
        <a:lt2>
          <a:srgbClr val="000000"/>
        </a:lt2>
        <a:accent1>
          <a:srgbClr val="0183B7"/>
        </a:accent1>
        <a:accent2>
          <a:srgbClr val="B21A1A"/>
        </a:accent2>
        <a:accent3>
          <a:srgbClr val="FFFFFF"/>
        </a:accent3>
        <a:accent4>
          <a:srgbClr val="000000"/>
        </a:accent4>
        <a:accent5>
          <a:srgbClr val="AAC1D8"/>
        </a:accent5>
        <a:accent6>
          <a:srgbClr val="A11616"/>
        </a:accent6>
        <a:hlink>
          <a:srgbClr val="83A2CF"/>
        </a:hlink>
        <a:folHlink>
          <a:srgbClr val="EFB5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7612</TotalTime>
  <Pages>28</Pages>
  <Words>1469</Words>
  <Application>Microsoft Office PowerPoint</Application>
  <PresentationFormat>On-screen Show (4:3)</PresentationFormat>
  <Paragraphs>314</Paragraphs>
  <Slides>28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simple</vt:lpstr>
      <vt:lpstr>Worksheet</vt:lpstr>
      <vt:lpstr>MPLS Scale to 100k endpoints with resiliency and simplicity</vt:lpstr>
      <vt:lpstr>Outline</vt:lpstr>
      <vt:lpstr>Packet traffic will dominate</vt:lpstr>
      <vt:lpstr>MPLS expansion</vt:lpstr>
      <vt:lpstr>Simplicity</vt:lpstr>
      <vt:lpstr>Scale and Resilience with Simplicity</vt:lpstr>
      <vt:lpstr>Reference Model</vt:lpstr>
      <vt:lpstr>Scaling the Access Nodes</vt:lpstr>
      <vt:lpstr>LDP Downstream on Demand</vt:lpstr>
      <vt:lpstr>LDP Downstream on Demand</vt:lpstr>
      <vt:lpstr>LDP Downstream on Demand</vt:lpstr>
      <vt:lpstr>LDP Downstream on Demand</vt:lpstr>
      <vt:lpstr>LDP Downstream on Demand</vt:lpstr>
      <vt:lpstr>Scaling the IP/MPLS Control Plane</vt:lpstr>
      <vt:lpstr>Divide and Conquer</vt:lpstr>
      <vt:lpstr>IGP ~ K entries</vt:lpstr>
      <vt:lpstr>BGP 3107 ~ 100K entries</vt:lpstr>
      <vt:lpstr>IGP FRR: Loop-Free Alternate (LFA)</vt:lpstr>
      <vt:lpstr>LFA Benefits</vt:lpstr>
      <vt:lpstr>LFA Constraint</vt:lpstr>
      <vt:lpstr>Access/Aggregation Topologies</vt:lpstr>
      <vt:lpstr>BGP Prefix-Independent Protection (PIC)</vt:lpstr>
      <vt:lpstr>BGP PIC</vt:lpstr>
      <vt:lpstr>Service Flexibility</vt:lpstr>
      <vt:lpstr>Conclusion</vt:lpstr>
      <vt:lpstr>Backup</vt:lpstr>
      <vt:lpstr>Service Mirroring Applicability</vt:lpstr>
      <vt:lpstr>Service Mirroring Complexity</vt:lpstr>
    </vt:vector>
  </TitlesOfParts>
  <Company>Cisco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Simplicity</dc:title>
  <dc:subject>Guide for Creating Powerpoint Presentations</dc:subject>
  <dc:creator>cfilsfil</dc:creator>
  <cp:keywords/>
  <dc:description/>
  <cp:lastModifiedBy>cfilsfil</cp:lastModifiedBy>
  <cp:revision>49</cp:revision>
  <cp:lastPrinted>1999-01-27T00:54:54Z</cp:lastPrinted>
  <dcterms:created xsi:type="dcterms:W3CDTF">2010-01-15T13:56:18Z</dcterms:created>
  <dcterms:modified xsi:type="dcterms:W3CDTF">2011-02-22T16:03:05Z</dcterms:modified>
</cp:coreProperties>
</file>