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2" r:id="rId2"/>
    <p:sldId id="327" r:id="rId3"/>
    <p:sldId id="328" r:id="rId4"/>
    <p:sldId id="329" r:id="rId5"/>
    <p:sldId id="330" r:id="rId6"/>
    <p:sldId id="331" r:id="rId7"/>
    <p:sldId id="332" r:id="rId8"/>
    <p:sldId id="342" r:id="rId9"/>
    <p:sldId id="344" r:id="rId10"/>
    <p:sldId id="333" r:id="rId11"/>
    <p:sldId id="334" r:id="rId12"/>
    <p:sldId id="336" r:id="rId13"/>
    <p:sldId id="339" r:id="rId14"/>
    <p:sldId id="314" r:id="rId15"/>
    <p:sldId id="343" r:id="rId16"/>
    <p:sldId id="337" r:id="rId17"/>
    <p:sldId id="338" r:id="rId18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88C8"/>
    <a:srgbClr val="78F8FF"/>
    <a:srgbClr val="8EABDE"/>
    <a:srgbClr val="8FACE1"/>
    <a:srgbClr val="F50736"/>
    <a:srgbClr val="5DD8F2"/>
    <a:srgbClr val="000000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856" y="-80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98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F60F836-5FAF-2B40-898B-41F89BAB8AA9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EB3D63E-6F30-504B-97BD-15D52673775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0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51488D1-876C-9741-A078-7CED897FB732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EEF1632-5A53-C94F-A9B4-EEEE8DE4EB4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41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801699"/>
            <a:ext cx="9144000" cy="1171485"/>
            <a:chOff x="0" y="801699"/>
            <a:chExt cx="9144000" cy="11714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+mj-lt"/>
                <a:ea typeface="ＭＳ Ｐゴシック" pitchFamily="-97" charset="-128"/>
                <a:cs typeface="+mn-cs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04538" y="803184"/>
              <a:ext cx="1560000" cy="1170000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183831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>
            <a:spLocks noChangeArrowheads="1"/>
          </p:cNvSpPr>
          <p:nvPr userDrawn="1"/>
        </p:nvSpPr>
        <p:spPr bwMode="auto">
          <a:xfrm rot="10800000" flipH="1">
            <a:off x="-101600" y="-12700"/>
            <a:ext cx="9321800" cy="2374900"/>
          </a:xfrm>
          <a:custGeom>
            <a:avLst/>
            <a:gdLst>
              <a:gd name="T0" fmla="*/ 12876 w 9194626"/>
              <a:gd name="T1" fmla="*/ 0 h 3369792"/>
              <a:gd name="T2" fmla="*/ 5781171 w 9194626"/>
              <a:gd name="T3" fmla="*/ 716038 h 3369792"/>
              <a:gd name="T4" fmla="*/ 9309099 w 9194626"/>
              <a:gd name="T5" fmla="*/ 429623 h 3369792"/>
              <a:gd name="T6" fmla="*/ 9321800 w 9194626"/>
              <a:gd name="T7" fmla="*/ 2374900 h 3369792"/>
              <a:gd name="T8" fmla="*/ 0 w 9194626"/>
              <a:gd name="T9" fmla="*/ 2362199 h 3369792"/>
              <a:gd name="T10" fmla="*/ 12876 w 9194626"/>
              <a:gd name="T11" fmla="*/ 0 h 33697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194626"/>
              <a:gd name="T19" fmla="*/ 0 h 3369792"/>
              <a:gd name="T20" fmla="*/ 9194626 w 9194626"/>
              <a:gd name="T21" fmla="*/ 3369792 h 33697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7DC8DF"/>
              </a:gs>
              <a:gs pos="21001">
                <a:srgbClr val="7DC8DF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4A8CC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charset="0"/>
              <a:buAutoNum type="arabicPeriod"/>
              <a:defRPr/>
            </a:pPr>
            <a:endParaRPr sz="1600" b="1" noProof="1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12732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99A660A2-DBD0-9D4D-A2B9-2ADD9027EEEF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317EB82-CA0E-3943-AA4F-DF837932824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556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C25F006-1FAF-ED43-82D9-2D02C23A877A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8DEF7F0-F74F-7A49-A72F-CAB2C5FA287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25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3CC673B-10C6-4141-BA64-B1334DB5DEDC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351AF4A-D3E6-2347-88B9-646CC3F43BF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436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98718FE7-130A-6A46-8FDB-BD0E2426D9F6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E84FC77-FAE8-374F-93CA-663FCC66296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241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BF4A8B6F-6C9A-6341-923D-F84C935C303C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930729FE-75CC-6043-BE04-4BC302881B9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240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575F4F8-97EF-AF4D-910A-D5A56F36F53F}" type="datetime1">
              <a:rPr lang="da-DK"/>
              <a:pPr>
                <a:defRPr/>
              </a:pPr>
              <a:t>23/02/11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BDE3C30-5A1B-4144-981A-F0B71FA28F2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097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nic.net/policy/ipv6-address-policy%235.2" TargetMode="External"/><Relationship Id="rId4" Type="http://schemas.openxmlformats.org/officeDocument/2006/relationships/hyperlink" Target="https://www.arin.net/policy/proposals/2009_5.html" TargetMode="External"/><Relationship Id="rId5" Type="http://schemas.openxmlformats.org/officeDocument/2006/relationships/hyperlink" Target="http://www.ripe.net/ripe/policies/proposals/2009-05.html" TargetMode="External"/><Relationship Id="rId6" Type="http://schemas.openxmlformats.org/officeDocument/2006/relationships/hyperlink" Target="http://www.ripe.net/ripe/policies/proposals/2009-06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space.net/~gert/RIPE/ipv6-filters.html%5B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0"/>
            <a:ext cx="6097587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4"/>
          <p:cNvSpPr>
            <a:spLocks noChangeArrowheads="1"/>
          </p:cNvSpPr>
          <p:nvPr/>
        </p:nvSpPr>
        <p:spPr bwMode="gray">
          <a:xfrm>
            <a:off x="5243513" y="3224213"/>
            <a:ext cx="27400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801688"/>
            <a:r>
              <a:rPr lang="en-US" sz="2400" b="1">
                <a:solidFill>
                  <a:srgbClr val="171717"/>
                </a:solidFill>
                <a:latin typeface="Arial Narrow" charset="0"/>
              </a:rPr>
              <a:t>Skeeve Stevens</a:t>
            </a:r>
          </a:p>
        </p:txBody>
      </p:sp>
      <p:sp>
        <p:nvSpPr>
          <p:cNvPr id="28" name="Rectangle 5"/>
          <p:cNvSpPr txBox="1">
            <a:spLocks noChangeArrowheads="1"/>
          </p:cNvSpPr>
          <p:nvPr/>
        </p:nvSpPr>
        <p:spPr bwMode="gray">
          <a:xfrm>
            <a:off x="228600" y="6019800"/>
            <a:ext cx="40354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200" b="1" dirty="0">
                <a:solidFill>
                  <a:schemeClr val="tx1">
                    <a:lumMod val="50000"/>
                  </a:schemeClr>
                </a:solidFill>
                <a:latin typeface="Arial Narrow" charset="0"/>
                <a:ea typeface="ＭＳ Ｐゴシック" pitchFamily="-112" charset="-128"/>
                <a:cs typeface="ＭＳ Ｐゴシック" pitchFamily="-112" charset="-128"/>
              </a:rPr>
              <a:t>APNIC 31, Hong Kong</a:t>
            </a:r>
          </a:p>
        </p:txBody>
      </p:sp>
      <p:sp>
        <p:nvSpPr>
          <p:cNvPr id="12293" name="Rectangle 5"/>
          <p:cNvSpPr txBox="1">
            <a:spLocks noChangeArrowheads="1"/>
          </p:cNvSpPr>
          <p:nvPr/>
        </p:nvSpPr>
        <p:spPr bwMode="gray">
          <a:xfrm>
            <a:off x="4010025" y="1379538"/>
            <a:ext cx="4897438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>
              <a:lnSpc>
                <a:spcPct val="95000"/>
              </a:lnSpc>
            </a:pPr>
            <a:r>
              <a:rPr lang="en-US" sz="4000" b="1">
                <a:solidFill>
                  <a:srgbClr val="321900"/>
                </a:solidFill>
                <a:latin typeface="Calibri" charset="0"/>
              </a:rPr>
              <a:t>Alternative criteria for subsequent IPv6 allocations</a:t>
            </a:r>
          </a:p>
        </p:txBody>
      </p:sp>
      <p:sp>
        <p:nvSpPr>
          <p:cNvPr id="12294" name="Rectangle 5"/>
          <p:cNvSpPr txBox="1">
            <a:spLocks noChangeArrowheads="1"/>
          </p:cNvSpPr>
          <p:nvPr/>
        </p:nvSpPr>
        <p:spPr bwMode="gray">
          <a:xfrm>
            <a:off x="3990975" y="547688"/>
            <a:ext cx="480853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>
              <a:lnSpc>
                <a:spcPct val="95000"/>
              </a:lnSpc>
            </a:pPr>
            <a:r>
              <a:rPr lang="en-US" sz="4400" b="1" dirty="0">
                <a:solidFill>
                  <a:srgbClr val="321900"/>
                </a:solidFill>
                <a:latin typeface="Arial Narrow" charset="0"/>
              </a:rPr>
              <a:t>Prop-</a:t>
            </a:r>
            <a:r>
              <a:rPr lang="en-US" sz="4400" b="1" dirty="0" smtClean="0">
                <a:solidFill>
                  <a:srgbClr val="321900"/>
                </a:solidFill>
                <a:latin typeface="Arial Narrow" charset="0"/>
              </a:rPr>
              <a:t>083v003</a:t>
            </a:r>
            <a:endParaRPr lang="en-US" sz="4400" b="1" dirty="0">
              <a:solidFill>
                <a:srgbClr val="321900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upper 32"/>
          <p:cNvGrpSpPr>
            <a:grpSpLocks/>
          </p:cNvGrpSpPr>
          <p:nvPr/>
        </p:nvGrpSpPr>
        <p:grpSpPr bwMode="auto">
          <a:xfrm>
            <a:off x="398463" y="1360488"/>
            <a:ext cx="8347075" cy="5307789"/>
            <a:chOff x="2400934" y="2133600"/>
            <a:chExt cx="5219066" cy="1233992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20485" name="Tekstboks 26"/>
            <p:cNvSpPr txBox="1">
              <a:spLocks noChangeArrowheads="1"/>
            </p:cNvSpPr>
            <p:nvPr/>
          </p:nvSpPr>
          <p:spPr bwMode="auto">
            <a:xfrm>
              <a:off x="2515082" y="2158328"/>
              <a:ext cx="4962976" cy="120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rgbClr val="321900"/>
                  </a:solidFill>
                  <a:latin typeface="Calibri" charset="0"/>
                </a:rPr>
                <a:t>Advantages</a:t>
              </a:r>
              <a:r>
                <a:rPr lang="en-US" dirty="0">
                  <a:solidFill>
                    <a:srgbClr val="321900"/>
                  </a:solidFill>
                  <a:latin typeface="Calibri" charset="0"/>
                </a:rPr>
                <a:t>      </a:t>
              </a:r>
            </a:p>
            <a:p>
              <a:pPr eaLnBrk="1" hangingPunct="1"/>
              <a:endParaRPr lang="en-US" sz="2000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 sz="2000" dirty="0">
                  <a:solidFill>
                    <a:srgbClr val="321900"/>
                  </a:solidFill>
                  <a:latin typeface="Calibri" charset="0"/>
                </a:rPr>
                <a:t>- This proposal enables current APNIC account holders to </a:t>
              </a:r>
              <a:r>
                <a:rPr lang="en-US" sz="2000" dirty="0" smtClean="0">
                  <a:solidFill>
                    <a:srgbClr val="321900"/>
                  </a:solidFill>
                  <a:latin typeface="Calibri" charset="0"/>
                </a:rPr>
                <a:t>deal with problematic operational.</a:t>
              </a:r>
              <a:endParaRPr lang="en-US" sz="2000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sz="2000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 sz="2000" dirty="0" smtClean="0">
                  <a:solidFill>
                    <a:srgbClr val="321900"/>
                  </a:solidFill>
                  <a:latin typeface="Calibri" charset="0"/>
                </a:rPr>
                <a:t>- Current </a:t>
              </a:r>
              <a:r>
                <a:rPr lang="en-US" sz="2000" dirty="0">
                  <a:solidFill>
                    <a:srgbClr val="321900"/>
                  </a:solidFill>
                  <a:latin typeface="Calibri" charset="0"/>
                </a:rPr>
                <a:t>APNIC account holders will be able to acquire resources and announce them separately to transit providers in disparate locations</a:t>
              </a:r>
              <a:r>
                <a:rPr lang="en-US" sz="2000" dirty="0" smtClean="0">
                  <a:solidFill>
                    <a:srgbClr val="321900"/>
                  </a:solidFill>
                  <a:latin typeface="Calibri" charset="0"/>
                </a:rPr>
                <a:t>.</a:t>
              </a:r>
            </a:p>
            <a:p>
              <a:pPr eaLnBrk="1" hangingPunct="1"/>
              <a:endParaRPr lang="en-US" sz="2000" dirty="0" smtClean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 sz="2000" dirty="0" smtClean="0">
                  <a:solidFill>
                    <a:srgbClr val="321900"/>
                  </a:solidFill>
                  <a:latin typeface="Calibri" charset="0"/>
                </a:rPr>
                <a:t>- Current APNIC account holders will be able to innovate with transitional technologies not constrained by present consumption policies</a:t>
              </a:r>
              <a:endParaRPr lang="en-US" sz="2000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 b="1" dirty="0">
                  <a:solidFill>
                    <a:srgbClr val="321900"/>
                  </a:solidFill>
                  <a:latin typeface="Calibri" charset="0"/>
                </a:rPr>
                <a:t>Disadvantages</a:t>
              </a:r>
              <a:r>
                <a:rPr lang="en-US" dirty="0">
                  <a:solidFill>
                    <a:srgbClr val="321900"/>
                  </a:solidFill>
                  <a:latin typeface="Calibri" charset="0"/>
                </a:rPr>
                <a:t>      </a:t>
              </a:r>
            </a:p>
            <a:p>
              <a:pPr eaLnBrk="1" hangingPunct="1"/>
              <a:endParaRPr lang="en-US" sz="2000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2000" dirty="0">
                  <a:solidFill>
                    <a:srgbClr val="321900"/>
                  </a:solidFill>
                  <a:latin typeface="Calibri" charset="0"/>
                </a:rPr>
                <a:t> This proposal could cause faster consumption of IPv6 </a:t>
              </a:r>
              <a:r>
                <a:rPr lang="en-US" sz="2000" dirty="0" smtClean="0">
                  <a:solidFill>
                    <a:srgbClr val="321900"/>
                  </a:solidFill>
                  <a:latin typeface="Calibri" charset="0"/>
                </a:rPr>
                <a:t>address space</a:t>
              </a:r>
              <a:r>
                <a:rPr lang="en-US" sz="2000" dirty="0">
                  <a:solidFill>
                    <a:srgbClr val="321900"/>
                  </a:solidFill>
                  <a:latin typeface="Calibri" charset="0"/>
                </a:rPr>
                <a:t>. However, given the size of the total IPv6 pool, the </a:t>
              </a:r>
              <a:r>
                <a:rPr lang="en-US" sz="2000" dirty="0" smtClean="0">
                  <a:solidFill>
                    <a:srgbClr val="321900"/>
                  </a:solidFill>
                  <a:latin typeface="Calibri" charset="0"/>
                </a:rPr>
                <a:t>author of </a:t>
              </a:r>
              <a:r>
                <a:rPr lang="en-US" sz="2000" dirty="0">
                  <a:solidFill>
                    <a:srgbClr val="321900"/>
                  </a:solidFill>
                  <a:latin typeface="Calibri" charset="0"/>
                </a:rPr>
                <a:t>this proposal does not see this as a significant issue. </a:t>
              </a:r>
              <a:r>
                <a:rPr lang="en-US" sz="1400" dirty="0">
                  <a:solidFill>
                    <a:srgbClr val="321900"/>
                  </a:solidFill>
                  <a:latin typeface="Calibri" charset="0"/>
                </a:rPr>
                <a:t>[Reference Slide]</a:t>
              </a:r>
              <a:endParaRPr lang="da-DK" sz="1400" dirty="0">
                <a:solidFill>
                  <a:srgbClr val="321900"/>
                </a:solidFill>
                <a:latin typeface="Calibri" charset="0"/>
              </a:endParaRPr>
            </a:p>
          </p:txBody>
        </p:sp>
      </p:grpSp>
      <p:sp>
        <p:nvSpPr>
          <p:cNvPr id="20483" name="Rectangle 5"/>
          <p:cNvSpPr txBox="1">
            <a:spLocks noChangeArrowheads="1"/>
          </p:cNvSpPr>
          <p:nvPr/>
        </p:nvSpPr>
        <p:spPr bwMode="gray">
          <a:xfrm>
            <a:off x="277813" y="415925"/>
            <a:ext cx="8682037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Advantages and Disadvantages of the Proposal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21510" name="Tekstboks 26"/>
            <p:cNvSpPr txBox="1">
              <a:spLocks noChangeArrowheads="1"/>
            </p:cNvSpPr>
            <p:nvPr/>
          </p:nvSpPr>
          <p:spPr bwMode="auto">
            <a:xfrm>
              <a:off x="2515082" y="2158328"/>
              <a:ext cx="4962976" cy="105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321900"/>
                  </a:solidFill>
                  <a:latin typeface="Calibri" charset="0"/>
                </a:rPr>
                <a:t>Same as advantages on previous slide</a:t>
              </a:r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 dirty="0">
                  <a:solidFill>
                    <a:srgbClr val="321900"/>
                  </a:solidFill>
                  <a:latin typeface="Calibri" charset="0"/>
                </a:rPr>
                <a:t>The proposal allows for NIRs to have the choice as to when to adopt this policy for their members</a:t>
              </a:r>
              <a:endParaRPr lang="da-DK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dirty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da-DK" dirty="0">
                <a:solidFill>
                  <a:srgbClr val="321900"/>
                </a:solidFill>
                <a:latin typeface="Calibri" charset="0"/>
              </a:endParaRPr>
            </a:p>
          </p:txBody>
        </p:sp>
      </p:grpSp>
      <p:sp>
        <p:nvSpPr>
          <p:cNvPr id="21507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Effect on APNIC Members</a:t>
            </a:r>
          </a:p>
        </p:txBody>
      </p:sp>
      <p:sp>
        <p:nvSpPr>
          <p:cNvPr id="21508" name="Rectangle 5"/>
          <p:cNvSpPr txBox="1">
            <a:spLocks noChangeArrowheads="1"/>
          </p:cNvSpPr>
          <p:nvPr/>
        </p:nvSpPr>
        <p:spPr bwMode="gray">
          <a:xfrm>
            <a:off x="569913" y="3725863"/>
            <a:ext cx="81645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Effect on NIRs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upper 32"/>
          <p:cNvGrpSpPr>
            <a:grpSpLocks/>
          </p:cNvGrpSpPr>
          <p:nvPr/>
        </p:nvGrpSpPr>
        <p:grpSpPr bwMode="auto">
          <a:xfrm>
            <a:off x="398463" y="1360488"/>
            <a:ext cx="8401050" cy="5189537"/>
            <a:chOff x="2400934" y="2133600"/>
            <a:chExt cx="5253104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354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22533" name="Tekstboks 26"/>
            <p:cNvSpPr txBox="1">
              <a:spLocks noChangeArrowheads="1"/>
            </p:cNvSpPr>
            <p:nvPr/>
          </p:nvSpPr>
          <p:spPr bwMode="auto">
            <a:xfrm>
              <a:off x="2515088" y="2158328"/>
              <a:ext cx="5138950" cy="1166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321900"/>
                  </a:solidFill>
                  <a:latin typeface="Calibri" charset="0"/>
                </a:rPr>
                <a:t>[1] For example, see "IPv6 BGP filter recommendations"      </a:t>
              </a:r>
              <a:r>
                <a:rPr lang="en-US" u="sng">
                  <a:solidFill>
                    <a:srgbClr val="321900"/>
                  </a:solidFill>
                  <a:latin typeface="Calibri" charset="0"/>
                  <a:hlinkClick r:id="rId2"/>
                </a:rPr>
                <a:t>http://www.space.net/~gert/RIPE/ipv6-filters.html</a:t>
              </a:r>
              <a:endParaRPr lang="en-US" u="sng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sz="800" u="sng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>
                  <a:solidFill>
                    <a:srgbClr val="321900"/>
                  </a:solidFill>
                  <a:latin typeface="Calibri" charset="0"/>
                </a:rPr>
                <a:t>[2] See section 5.2, "Subsequent Allocation Section" in "IPv6 Address Allocation and Assignment Policy"     </a:t>
              </a:r>
              <a:r>
                <a:rPr lang="en-US" u="sng">
                  <a:solidFill>
                    <a:srgbClr val="321900"/>
                  </a:solidFill>
                  <a:latin typeface="Calibri" charset="0"/>
                </a:rPr>
                <a:t> </a:t>
              </a:r>
              <a:r>
                <a:rPr lang="en-US" u="sng">
                  <a:solidFill>
                    <a:srgbClr val="321900"/>
                  </a:solidFill>
                  <a:latin typeface="Calibri" charset="0"/>
                  <a:hlinkClick r:id="rId3"/>
                </a:rPr>
                <a:t>http://www.apnic.net/policy/ipv6-address-policy#5.2</a:t>
              </a:r>
              <a:endParaRPr lang="en-US" u="sng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endParaRPr lang="en-US" sz="800" u="sng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>
                  <a:solidFill>
                    <a:srgbClr val="800000"/>
                  </a:solidFill>
                  <a:latin typeface="Calibri" charset="0"/>
                </a:rPr>
                <a:t>[3] ARIN Prop 2009-5</a:t>
              </a:r>
            </a:p>
            <a:p>
              <a:pPr eaLnBrk="1" hangingPunct="1"/>
              <a:r>
                <a:rPr lang="en-US">
                  <a:solidFill>
                    <a:srgbClr val="800000"/>
                  </a:solidFill>
                  <a:latin typeface="Calibri" charset="0"/>
                  <a:hlinkClick r:id="rId4"/>
                </a:rPr>
                <a:t>https://www.arin.net/policy/proposals/2009_5.html</a:t>
              </a:r>
              <a:endParaRPr lang="en-US">
                <a:solidFill>
                  <a:srgbClr val="800000"/>
                </a:solidFill>
                <a:latin typeface="Calibri" charset="0"/>
              </a:endParaRPr>
            </a:p>
            <a:p>
              <a:pPr eaLnBrk="1" hangingPunct="1"/>
              <a:endParaRPr lang="en-US" sz="800">
                <a:solidFill>
                  <a:srgbClr val="800000"/>
                </a:solidFill>
                <a:latin typeface="Calibri" charset="0"/>
              </a:endParaRPr>
            </a:p>
            <a:p>
              <a:pPr eaLnBrk="1" hangingPunct="1"/>
              <a:r>
                <a:rPr lang="en-US">
                  <a:solidFill>
                    <a:srgbClr val="800000"/>
                  </a:solidFill>
                  <a:latin typeface="Calibri" charset="0"/>
                </a:rPr>
                <a:t>[4] RIPE Prop 2009-5</a:t>
              </a:r>
            </a:p>
            <a:p>
              <a:pPr eaLnBrk="1" hangingPunct="1"/>
              <a:r>
                <a:rPr lang="en-US">
                  <a:solidFill>
                    <a:srgbClr val="800000"/>
                  </a:solidFill>
                  <a:latin typeface="Calibri" charset="0"/>
                  <a:hlinkClick r:id="rId5"/>
                </a:rPr>
                <a:t>http://www.ripe.net/ripe/policies/proposals/2009-05.html</a:t>
              </a:r>
              <a:endParaRPr lang="en-US">
                <a:solidFill>
                  <a:srgbClr val="800000"/>
                </a:solidFill>
                <a:latin typeface="Calibri" charset="0"/>
              </a:endParaRPr>
            </a:p>
            <a:p>
              <a:pPr eaLnBrk="1" hangingPunct="1"/>
              <a:endParaRPr lang="en-US" sz="800">
                <a:solidFill>
                  <a:srgbClr val="800000"/>
                </a:solidFill>
                <a:latin typeface="Calibri" charset="0"/>
              </a:endParaRPr>
            </a:p>
            <a:p>
              <a:pPr eaLnBrk="1" hangingPunct="1"/>
              <a:r>
                <a:rPr lang="en-US">
                  <a:solidFill>
                    <a:srgbClr val="800000"/>
                  </a:solidFill>
                  <a:latin typeface="Calibri" charset="0"/>
                </a:rPr>
                <a:t>[5] RIPE Prop 2009-6</a:t>
              </a:r>
              <a:r>
                <a:rPr lang="en-US">
                  <a:solidFill>
                    <a:srgbClr val="800000"/>
                  </a:solidFill>
                  <a:latin typeface="Calibri" charset="0"/>
                  <a:hlinkClick r:id="rId6"/>
                </a:rPr>
                <a:t>http://www.ripe.net/ripe/policies/proposals/2009-06.html</a:t>
              </a:r>
              <a:endParaRPr lang="en-US">
                <a:solidFill>
                  <a:srgbClr val="800000"/>
                </a:solidFill>
                <a:latin typeface="Calibri" charset="0"/>
              </a:endParaRPr>
            </a:p>
            <a:p>
              <a:pPr eaLnBrk="1" hangingPunct="1"/>
              <a:endParaRPr lang="da-DK">
                <a:solidFill>
                  <a:srgbClr val="FF0000"/>
                </a:solidFill>
                <a:latin typeface="Calibri" charset="0"/>
              </a:endParaRPr>
            </a:p>
          </p:txBody>
        </p:sp>
      </p:grpSp>
      <p:sp>
        <p:nvSpPr>
          <p:cNvPr id="22531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References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21527" name="Tekstboks 26"/>
            <p:cNvSpPr txBox="1">
              <a:spLocks noChangeArrowheads="1"/>
            </p:cNvSpPr>
            <p:nvPr/>
          </p:nvSpPr>
          <p:spPr bwMode="auto">
            <a:xfrm>
              <a:off x="2514600" y="2158476"/>
              <a:ext cx="4963705" cy="1048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8700" b="1" dirty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ea typeface="ＭＳ Ｐゴシック" pitchFamily="-112" charset="-128"/>
                  <a:cs typeface="ＭＳ Ｐゴシック" pitchFamily="-112" charset="-128"/>
                </a:rPr>
                <a:t>?</a:t>
              </a:r>
              <a:endParaRPr lang="da-DK" sz="287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Narrow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</p:grpSp>
      <p:sp>
        <p:nvSpPr>
          <p:cNvPr id="23555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Questions?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21"/>
          <p:cNvSpPr>
            <a:spLocks noGrp="1"/>
          </p:cNvSpPr>
          <p:nvPr>
            <p:ph type="title"/>
          </p:nvPr>
        </p:nvSpPr>
        <p:spPr bwMode="auto">
          <a:xfrm>
            <a:off x="177800" y="515938"/>
            <a:ext cx="8966200" cy="5635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3219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Comments</a:t>
            </a:r>
          </a:p>
        </p:txBody>
      </p:sp>
      <p:sp>
        <p:nvSpPr>
          <p:cNvPr id="24579" name="Pladsholder til indhold 22"/>
          <p:cNvSpPr>
            <a:spLocks noGrp="1"/>
          </p:cNvSpPr>
          <p:nvPr>
            <p:ph idx="1"/>
          </p:nvPr>
        </p:nvSpPr>
        <p:spPr bwMode="auto">
          <a:xfrm>
            <a:off x="307975" y="2212975"/>
            <a:ext cx="8618538" cy="4373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000" dirty="0">
                <a:latin typeface="Calibri" charset="0"/>
                <a:ea typeface="ＭＳ Ｐゴシック" charset="0"/>
                <a:cs typeface="ＭＳ Ｐゴシック" charset="0"/>
              </a:rPr>
              <a:t>Having multiple ASN’s shouldn’t automatically allow for an additional allocation – proven needs basis</a:t>
            </a:r>
          </a:p>
          <a:p>
            <a:pPr eaLnBrk="1" hangingPunct="1"/>
            <a:endParaRPr lang="en-AU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AU" sz="2000" dirty="0">
                <a:latin typeface="Calibri" charset="0"/>
                <a:ea typeface="ＭＳ Ｐゴシック" charset="0"/>
                <a:cs typeface="ＭＳ Ｐゴシック" charset="0"/>
              </a:rPr>
              <a:t>Each additional allocation should be evaluated as though it were a ‘separate member’ for the purposes of further assignments and usage</a:t>
            </a:r>
          </a:p>
          <a:p>
            <a:pPr eaLnBrk="1" hangingPunct="1"/>
            <a:endParaRPr lang="en-AU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AU" sz="2000" dirty="0">
                <a:latin typeface="Calibri" charset="0"/>
                <a:ea typeface="ＭＳ Ｐゴシック" charset="0"/>
                <a:cs typeface="ＭＳ Ｐゴシック" charset="0"/>
              </a:rPr>
              <a:t>Solving routing issues with resource distribution? Perhaps – but we need to be able to do business without interference from community filtering projects – which are positive in many ways, but in practice cause much pain to those who get previously </a:t>
            </a:r>
            <a:r>
              <a:rPr lang="en-AU" sz="2000" dirty="0" err="1">
                <a:latin typeface="Calibri" charset="0"/>
                <a:ea typeface="ＭＳ Ｐゴシック" charset="0"/>
                <a:cs typeface="ＭＳ Ｐゴシック" charset="0"/>
              </a:rPr>
              <a:t>bogon’d</a:t>
            </a:r>
            <a:r>
              <a:rPr lang="en-AU" sz="2000" dirty="0">
                <a:latin typeface="Calibri" charset="0"/>
                <a:ea typeface="ＭＳ Ｐゴシック" charset="0"/>
                <a:cs typeface="ＭＳ Ｐゴシック" charset="0"/>
              </a:rPr>
              <a:t> ranges and spend years chasing providers up to update their filters.</a:t>
            </a:r>
          </a:p>
          <a:p>
            <a:pPr eaLnBrk="1" hangingPunct="1"/>
            <a:endParaRPr lang="en-AU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AU" sz="2000" dirty="0" smtClean="0">
                <a:latin typeface="Calibri" charset="0"/>
                <a:ea typeface="ＭＳ Ｐゴシック" charset="0"/>
                <a:cs typeface="ＭＳ Ｐゴシック" charset="0"/>
              </a:rPr>
              <a:t>Although this policy primarily relates to subsequent allocations, there is no reason these principles cannot be related to initial allocation requests</a:t>
            </a: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21"/>
          <p:cNvSpPr>
            <a:spLocks noGrp="1"/>
          </p:cNvSpPr>
          <p:nvPr>
            <p:ph type="title"/>
          </p:nvPr>
        </p:nvSpPr>
        <p:spPr bwMode="auto">
          <a:xfrm>
            <a:off x="177800" y="515938"/>
            <a:ext cx="8966200" cy="5635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3219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How much IPv6 does APNIC have at the moment?</a:t>
            </a:r>
          </a:p>
        </p:txBody>
      </p:sp>
      <p:sp>
        <p:nvSpPr>
          <p:cNvPr id="25603" name="Pladsholder til indhold 22"/>
          <p:cNvSpPr>
            <a:spLocks noGrp="1"/>
          </p:cNvSpPr>
          <p:nvPr>
            <p:ph idx="1"/>
          </p:nvPr>
        </p:nvSpPr>
        <p:spPr bwMode="auto">
          <a:xfrm>
            <a:off x="307975" y="2212975"/>
            <a:ext cx="8618538" cy="4373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2001:0200::/23	(512 * /32 or </a:t>
            </a:r>
            <a:r>
              <a:rPr lang="en-US" sz="2300">
                <a:latin typeface="Calibri" charset="0"/>
                <a:ea typeface="ＭＳ Ｐゴシック" charset="0"/>
                <a:cs typeface="ＭＳ Ｐゴシック" charset="0"/>
              </a:rPr>
              <a:t>33,554,432 * /48’s</a:t>
            </a: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2001:0C00::/23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2001:0E00::/23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2001:4400::/23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2001:8000::/19	(8,192 * /32 or </a:t>
            </a:r>
            <a:r>
              <a:rPr lang="en-US" sz="2300">
                <a:latin typeface="Calibri" charset="0"/>
                <a:ea typeface="ＭＳ Ｐゴシック" charset="0"/>
                <a:cs typeface="ＭＳ Ｐゴシック" charset="0"/>
              </a:rPr>
              <a:t>536,870,912  * /48’s</a:t>
            </a: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2001:A000::/20	(4,096 * /32 or </a:t>
            </a:r>
            <a:r>
              <a:rPr lang="en-US" sz="2300">
                <a:latin typeface="Calibri" charset="0"/>
                <a:ea typeface="ＭＳ Ｐゴシック" charset="0"/>
                <a:cs typeface="ＭＳ Ｐゴシック" charset="0"/>
              </a:rPr>
              <a:t>268,435,456 * /48’s</a:t>
            </a: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2001:B000::/20	</a:t>
            </a:r>
            <a:b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2400:0000::/12	(</a:t>
            </a:r>
            <a:r>
              <a:rPr lang="en-US" sz="2300">
                <a:latin typeface="Calibri" charset="0"/>
                <a:ea typeface="ＭＳ Ｐゴシック" charset="0"/>
                <a:cs typeface="ＭＳ Ｐゴシック" charset="0"/>
              </a:rPr>
              <a:t>1,048,576</a:t>
            </a: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 * /32 or </a:t>
            </a:r>
            <a:r>
              <a:rPr lang="en-US" sz="2300">
                <a:latin typeface="Calibri" charset="0"/>
                <a:ea typeface="ＭＳ Ｐゴシック" charset="0"/>
                <a:cs typeface="ＭＳ Ｐゴシック" charset="0"/>
              </a:rPr>
              <a:t>68,719,476,736 * /48’s</a:t>
            </a:r>
            <a:r>
              <a:rPr lang="en-AU" sz="230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endParaRPr lang="en-US" sz="23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21"/>
          <p:cNvSpPr>
            <a:spLocks noGrp="1"/>
          </p:cNvSpPr>
          <p:nvPr>
            <p:ph type="title"/>
          </p:nvPr>
        </p:nvSpPr>
        <p:spPr bwMode="auto">
          <a:xfrm>
            <a:off x="177800" y="515938"/>
            <a:ext cx="8966200" cy="563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3219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ARIN Number Resource Policy Manual (6.11)</a:t>
            </a:r>
          </a:p>
        </p:txBody>
      </p:sp>
      <p:sp>
        <p:nvSpPr>
          <p:cNvPr id="27651" name="Pladsholder til indhold 22"/>
          <p:cNvSpPr>
            <a:spLocks noGrp="1"/>
          </p:cNvSpPr>
          <p:nvPr>
            <p:ph idx="1"/>
          </p:nvPr>
        </p:nvSpPr>
        <p:spPr bwMode="auto">
          <a:xfrm>
            <a:off x="307975" y="2159000"/>
            <a:ext cx="8618538" cy="469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2400" b="1">
                <a:latin typeface="Arial Narrow" charset="0"/>
                <a:ea typeface="ＭＳ Ｐゴシック" charset="0"/>
                <a:cs typeface="ＭＳ Ｐゴシック" charset="0"/>
              </a:rPr>
              <a:t>6.11. IPv6 Multiple Discrete Networks</a:t>
            </a:r>
          </a:p>
          <a:p>
            <a:pPr>
              <a:buFont typeface="Arial" charset="0"/>
              <a:buNone/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Organizations with multiple discrete IPv6 networks desiring to request new or additional address space under a single Organization ID must meet the following criteria: 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The organization shall be a single entity and not a consortium of smaller independent entities. 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The organization must have compelling criteria for creating discrete networks. Examples of a discrete network might include: 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Regulatory restrictions for data transmission, 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Geographic distance and diversity between networks, 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Autonomous multihomed discrete networks.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21"/>
          <p:cNvSpPr>
            <a:spLocks noGrp="1"/>
          </p:cNvSpPr>
          <p:nvPr>
            <p:ph type="title"/>
          </p:nvPr>
        </p:nvSpPr>
        <p:spPr bwMode="auto">
          <a:xfrm>
            <a:off x="177800" y="515938"/>
            <a:ext cx="8966200" cy="563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3219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ARIN Number Resource Policy Manual (6.11)</a:t>
            </a:r>
          </a:p>
        </p:txBody>
      </p:sp>
      <p:sp>
        <p:nvSpPr>
          <p:cNvPr id="28675" name="Pladsholder til indhold 22"/>
          <p:cNvSpPr>
            <a:spLocks noGrp="1"/>
          </p:cNvSpPr>
          <p:nvPr>
            <p:ph idx="1"/>
          </p:nvPr>
        </p:nvSpPr>
        <p:spPr bwMode="auto">
          <a:xfrm>
            <a:off x="307975" y="2159000"/>
            <a:ext cx="8618538" cy="4371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2400" b="1">
                <a:latin typeface="Arial Narrow" charset="0"/>
                <a:ea typeface="ＭＳ Ｐゴシック" charset="0"/>
                <a:cs typeface="ＭＳ Ｐゴシック" charset="0"/>
              </a:rPr>
              <a:t>6.11. IPv6 Multiple Discrete Networks (continued….)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The organization must keep detailed records on how it has allocated space to each location, including the date of each allocation. 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The organization should notify ARIN at the time of the request their desire to apply this policy to their account. 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Requests for additional space: 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Organization must specify on the application which discreet network(s) the request applies to 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Each network will be judged against the existing utilization criteria specified in 6.5.2 as if it were a separate organization, rather than collectively as would be done for requests outside of this policy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3317" name="Tekstboks 26"/>
            <p:cNvSpPr txBox="1">
              <a:spLocks noChangeArrowheads="1"/>
            </p:cNvSpPr>
            <p:nvPr/>
          </p:nvSpPr>
          <p:spPr bwMode="auto">
            <a:xfrm>
              <a:off x="2515082" y="2155644"/>
              <a:ext cx="4962976" cy="117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en-US" sz="2800" dirty="0">
                  <a:solidFill>
                    <a:srgbClr val="321900"/>
                  </a:solidFill>
                  <a:latin typeface="Calibri" charset="0"/>
                </a:rPr>
                <a:t>This is a proposal to enable current APNIC account holders with existing IPv6 allocations to receive subsequent IPv6 allocations from APNIC </a:t>
              </a:r>
              <a:r>
                <a:rPr lang="en-US" sz="2800" dirty="0" smtClean="0">
                  <a:solidFill>
                    <a:srgbClr val="321900"/>
                  </a:solidFill>
                  <a:latin typeface="Calibri" charset="0"/>
                </a:rPr>
                <a:t>to facilitate network deployments.</a:t>
              </a:r>
            </a:p>
            <a:p>
              <a:pPr eaLnBrk="1" hangingPunct="1">
                <a:spcAft>
                  <a:spcPts val="0"/>
                </a:spcAft>
              </a:pPr>
              <a:endParaRPr lang="en-US" sz="2800" dirty="0" smtClean="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>
                <a:spcAft>
                  <a:spcPts val="0"/>
                </a:spcAft>
              </a:pPr>
              <a:r>
                <a:rPr lang="en-US" sz="2800" dirty="0" smtClean="0">
                  <a:solidFill>
                    <a:srgbClr val="321900"/>
                  </a:solidFill>
                  <a:latin typeface="Calibri" charset="0"/>
                </a:rPr>
                <a:t>Examples:</a:t>
              </a:r>
            </a:p>
            <a:p>
              <a:pPr marL="457200" indent="-457200" eaLnBrk="1" hangingPunct="1">
                <a:spcAft>
                  <a:spcPts val="0"/>
                </a:spcAft>
                <a:buFontTx/>
                <a:buChar char="-"/>
              </a:pPr>
              <a:r>
                <a:rPr lang="en-US" sz="2800" dirty="0">
                  <a:solidFill>
                    <a:srgbClr val="321900"/>
                  </a:solidFill>
                  <a:latin typeface="Calibri" charset="0"/>
                </a:rPr>
                <a:t>F</a:t>
              </a:r>
              <a:r>
                <a:rPr lang="en-US" sz="2800" dirty="0" smtClean="0">
                  <a:solidFill>
                    <a:srgbClr val="321900"/>
                  </a:solidFill>
                  <a:latin typeface="Calibri" charset="0"/>
                </a:rPr>
                <a:t>or </a:t>
              </a:r>
              <a:r>
                <a:rPr lang="en-US" sz="2800" dirty="0">
                  <a:solidFill>
                    <a:srgbClr val="321900"/>
                  </a:solidFill>
                  <a:latin typeface="Calibri" charset="0"/>
                </a:rPr>
                <a:t>use in networks that are not connected to the initial IPv6 </a:t>
              </a:r>
              <a:r>
                <a:rPr lang="en-US" sz="2800" dirty="0" smtClean="0">
                  <a:solidFill>
                    <a:srgbClr val="321900"/>
                  </a:solidFill>
                  <a:latin typeface="Calibri" charset="0"/>
                </a:rPr>
                <a:t>allocation</a:t>
              </a:r>
              <a:endParaRPr lang="en-US" sz="2800" dirty="0">
                <a:solidFill>
                  <a:srgbClr val="321900"/>
                </a:solidFill>
                <a:latin typeface="Calibri" charset="0"/>
              </a:endParaRPr>
            </a:p>
            <a:p>
              <a:pPr marL="457200" indent="-457200" eaLnBrk="1" hangingPunct="1">
                <a:spcAft>
                  <a:spcPts val="0"/>
                </a:spcAft>
                <a:buFontTx/>
                <a:buChar char="-"/>
              </a:pPr>
              <a:r>
                <a:rPr lang="en-US" sz="2800" dirty="0" smtClean="0">
                  <a:solidFill>
                    <a:srgbClr val="321900"/>
                  </a:solidFill>
                  <a:latin typeface="Calibri" charset="0"/>
                </a:rPr>
                <a:t>Transitional technologies such as 6RD</a:t>
              </a:r>
            </a:p>
            <a:p>
              <a:pPr marL="457200" indent="-457200" eaLnBrk="1" hangingPunct="1">
                <a:spcAft>
                  <a:spcPts val="0"/>
                </a:spcAft>
                <a:buFontTx/>
                <a:buChar char="-"/>
              </a:pPr>
              <a:r>
                <a:rPr lang="en-US" dirty="0" smtClean="0">
                  <a:solidFill>
                    <a:srgbClr val="321900"/>
                  </a:solidFill>
                  <a:latin typeface="Calibri" charset="0"/>
                </a:rPr>
                <a:t>Other reasons accepted by APNIC as valid circumstance, or as decided by the community in policy amendments.</a:t>
              </a:r>
              <a:endParaRPr lang="da-DK" dirty="0">
                <a:solidFill>
                  <a:srgbClr val="321900"/>
                </a:solidFill>
                <a:latin typeface="Calibri" charset="0"/>
              </a:endParaRPr>
            </a:p>
          </p:txBody>
        </p:sp>
      </p:grpSp>
      <p:sp>
        <p:nvSpPr>
          <p:cNvPr id="14339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Arial"/>
              </a:rPr>
              <a:t>Introduction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4341" name="Tekstboks 26"/>
            <p:cNvSpPr txBox="1">
              <a:spLocks noChangeArrowheads="1"/>
            </p:cNvSpPr>
            <p:nvPr/>
          </p:nvSpPr>
          <p:spPr bwMode="auto">
            <a:xfrm>
              <a:off x="2515082" y="2158328"/>
              <a:ext cx="4962976" cy="79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US">
                  <a:solidFill>
                    <a:srgbClr val="321900"/>
                  </a:solidFill>
                  <a:latin typeface="Calibri" charset="0"/>
                </a:rPr>
                <a:t> LIR with an existing /32 IPv6 allocation</a:t>
              </a:r>
            </a:p>
            <a:p>
              <a:pPr eaLnBrk="1" hangingPunct="1"/>
              <a:endParaRPr lang="en-US" sz="80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en-US">
                  <a:solidFill>
                    <a:srgbClr val="321900"/>
                  </a:solidFill>
                  <a:latin typeface="Calibri" charset="0"/>
                </a:rPr>
                <a:t> Unable to deaggregate /32 due to the community practice of 'filter blocking' or 'bogon lists’ [1]</a:t>
              </a:r>
            </a:p>
            <a:p>
              <a:pPr eaLnBrk="1" hangingPunct="1"/>
              <a:endParaRPr lang="en-US" sz="80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en-US">
                  <a:solidFill>
                    <a:srgbClr val="321900"/>
                  </a:solidFill>
                  <a:latin typeface="Calibri" charset="0"/>
                </a:rPr>
                <a:t> LIR may want to build a network in a separate location and provide IPv6 connectivity</a:t>
              </a:r>
            </a:p>
            <a:p>
              <a:pPr eaLnBrk="1" hangingPunct="1"/>
              <a:endParaRPr lang="en-US" sz="80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>
                <a:buFont typeface="Arial" charset="0"/>
                <a:buChar char="•"/>
              </a:pPr>
              <a:r>
                <a:rPr lang="en-US">
                  <a:solidFill>
                    <a:srgbClr val="321900"/>
                  </a:solidFill>
                  <a:latin typeface="Calibri" charset="0"/>
                </a:rPr>
                <a:t> Due to routability problems by de-aggregating, the LIR cannot use a subset of their initial allocation in the new location.</a:t>
              </a:r>
              <a:endParaRPr lang="da-DK">
                <a:solidFill>
                  <a:srgbClr val="321900"/>
                </a:solidFill>
                <a:latin typeface="Calibri" charset="0"/>
              </a:endParaRPr>
            </a:p>
          </p:txBody>
        </p:sp>
      </p:grpSp>
      <p:sp>
        <p:nvSpPr>
          <p:cNvPr id="15363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Summary of the Current Problem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upper 32"/>
          <p:cNvGrpSpPr>
            <a:grpSpLocks/>
          </p:cNvGrpSpPr>
          <p:nvPr/>
        </p:nvGrpSpPr>
        <p:grpSpPr bwMode="auto">
          <a:xfrm>
            <a:off x="381000" y="1360488"/>
            <a:ext cx="8364538" cy="5189537"/>
            <a:chOff x="2390015" y="2133600"/>
            <a:chExt cx="5229985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6389" name="Tekstboks 26"/>
            <p:cNvSpPr txBox="1">
              <a:spLocks noChangeArrowheads="1"/>
            </p:cNvSpPr>
            <p:nvPr/>
          </p:nvSpPr>
          <p:spPr bwMode="auto">
            <a:xfrm>
              <a:off x="2390015" y="2158328"/>
              <a:ext cx="5127747" cy="1116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For example:</a:t>
              </a:r>
            </a:p>
            <a:p>
              <a:pPr>
                <a:defRPr/>
              </a:pPr>
              <a:endParaRPr lang="en-US" sz="10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 LIR has a /32 allocation for main network in </a:t>
              </a:r>
              <a:r>
                <a:rPr lang="en-US" sz="2400" dirty="0" smtClean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Australia</a:t>
              </a:r>
              <a:endParaRPr lang="en-US" sz="24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defRPr/>
              </a:pPr>
              <a:endParaRPr lang="en-US" sz="8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 LIR wants to build a new network in </a:t>
              </a:r>
              <a:r>
                <a:rPr lang="en-US" sz="2400" dirty="0" smtClean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Cambodia</a:t>
              </a:r>
              <a:endParaRPr lang="en-US" sz="24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defRPr/>
              </a:pPr>
              <a:endParaRPr lang="en-US" sz="8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 </a:t>
              </a:r>
              <a:r>
                <a:rPr lang="en-US" sz="2400" dirty="0" smtClean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Cambodia is </a:t>
              </a: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not connected to </a:t>
              </a:r>
              <a:r>
                <a:rPr lang="en-US" sz="2400" dirty="0" smtClean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Australian network </a:t>
              </a: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&amp; ISP is using a local transit provider to obtain dual stacked connectivity</a:t>
              </a:r>
            </a:p>
            <a:p>
              <a:pPr>
                <a:buFont typeface="Arial" charset="0"/>
                <a:buChar char="•"/>
                <a:defRPr/>
              </a:pPr>
              <a:endParaRPr lang="en-US" sz="8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en-US" sz="2400" dirty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 LIR needs to obtain extra resources for local announcement, but is not eligible due to usage </a:t>
              </a:r>
              <a:r>
                <a:rPr lang="en-US" sz="2400" dirty="0" smtClean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policy</a:t>
              </a:r>
            </a:p>
            <a:p>
              <a:pPr>
                <a:buFont typeface="Arial" charset="0"/>
                <a:buChar char="•"/>
                <a:defRPr/>
              </a:pPr>
              <a:endParaRPr lang="en-US" sz="800" dirty="0" smtClean="0">
                <a:solidFill>
                  <a:srgbClr val="800000"/>
                </a:solidFill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endParaRPr lang="en-US" sz="800" dirty="0">
                <a:solidFill>
                  <a:srgbClr val="800000"/>
                </a:solidFill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endParaRPr lang="en-US" sz="800" dirty="0" smtClean="0">
                <a:solidFill>
                  <a:srgbClr val="800000"/>
                </a:solidFill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defRPr/>
              </a:pPr>
              <a:endParaRPr lang="en-US" sz="800" dirty="0">
                <a:solidFill>
                  <a:srgbClr val="800000"/>
                </a:solidFill>
                <a:ea typeface="ＭＳ Ｐゴシック" pitchFamily="-112" charset="-128"/>
                <a:cs typeface="ＭＳ Ｐゴシック" pitchFamily="-112" charset="-128"/>
              </a:endParaRPr>
            </a:p>
            <a:p>
              <a:pPr>
                <a:buFont typeface="Arial" charset="0"/>
                <a:buChar char="•"/>
                <a:defRPr/>
              </a:pPr>
              <a:r>
                <a:rPr lang="en-US" sz="2400" dirty="0" smtClean="0">
                  <a:solidFill>
                    <a:srgbClr val="800000"/>
                  </a:solidFill>
                  <a:latin typeface="+mn-lt"/>
                  <a:ea typeface="ＭＳ Ｐゴシック" pitchFamily="-112" charset="-128"/>
                  <a:cs typeface="ＭＳ Ｐゴシック" pitchFamily="-112" charset="-128"/>
                </a:rPr>
                <a:t> </a:t>
              </a:r>
              <a:r>
                <a:rPr lang="en-US" sz="2400" dirty="0">
                  <a:solidFill>
                    <a:srgbClr val="800000"/>
                  </a:solidFill>
                  <a:latin typeface="+mn-lt"/>
                </a:rPr>
                <a:t>Other valid examples of subsequent </a:t>
              </a:r>
              <a:r>
                <a:rPr lang="en-US" sz="2400" dirty="0" smtClean="0">
                  <a:solidFill>
                    <a:srgbClr val="800000"/>
                  </a:solidFill>
                  <a:latin typeface="+mn-lt"/>
                </a:rPr>
                <a:t>allocation </a:t>
              </a:r>
              <a:r>
                <a:rPr lang="en-US" sz="2400" dirty="0">
                  <a:solidFill>
                    <a:srgbClr val="800000"/>
                  </a:solidFill>
                  <a:latin typeface="+mn-lt"/>
                </a:rPr>
                <a:t>may be to facilitate transitional technologies such as 6RD.</a:t>
              </a:r>
            </a:p>
            <a:p>
              <a:pPr>
                <a:buFont typeface="Arial" charset="0"/>
                <a:buChar char="•"/>
                <a:defRPr/>
              </a:pPr>
              <a:endParaRPr lang="en-US" sz="2400" dirty="0">
                <a:solidFill>
                  <a:srgbClr val="800000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</p:grpSp>
      <p:sp>
        <p:nvSpPr>
          <p:cNvPr id="16387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Summary of the Current Problem cont….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6389" name="Tekstboks 26"/>
            <p:cNvSpPr txBox="1">
              <a:spLocks noChangeArrowheads="1"/>
            </p:cNvSpPr>
            <p:nvPr/>
          </p:nvSpPr>
          <p:spPr bwMode="auto">
            <a:xfrm>
              <a:off x="2515082" y="2158328"/>
              <a:ext cx="4962976" cy="730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321900"/>
                  </a:solidFill>
                  <a:latin typeface="Calibri" charset="0"/>
                </a:rPr>
                <a:t>Example of community bogon filtering:</a:t>
              </a:r>
            </a:p>
            <a:p>
              <a:pPr eaLnBrk="1" hangingPunct="1"/>
              <a:endParaRPr lang="en-US" sz="100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 sz="2100" b="1" i="1">
                  <a:solidFill>
                    <a:srgbClr val="321900"/>
                  </a:solidFill>
                  <a:latin typeface="Calibri" charset="0"/>
                </a:rPr>
                <a:t>ipv6 prefix-list ipv6-ebgp-strict permit 2400::/12 ge 19 le 32</a:t>
              </a:r>
              <a:r>
                <a:rPr lang="en-US" sz="2100">
                  <a:solidFill>
                    <a:srgbClr val="321900"/>
                  </a:solidFill>
                  <a:latin typeface="Calibri" charset="0"/>
                </a:rPr>
                <a:t> </a:t>
              </a:r>
              <a:r>
                <a:rPr lang="en-US" sz="2000">
                  <a:solidFill>
                    <a:srgbClr val="321900"/>
                  </a:solidFill>
                  <a:latin typeface="Calibri" charset="0"/>
                </a:rPr>
                <a:t> </a:t>
              </a:r>
              <a:r>
                <a:rPr lang="en-US">
                  <a:solidFill>
                    <a:srgbClr val="321900"/>
                  </a:solidFill>
                  <a:latin typeface="Calibri" charset="0"/>
                </a:rPr>
                <a:t>    </a:t>
              </a:r>
            </a:p>
            <a:p>
              <a:pPr eaLnBrk="1" hangingPunct="1"/>
              <a:endParaRPr lang="en-US" sz="100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>
                  <a:solidFill>
                    <a:srgbClr val="321900"/>
                  </a:solidFill>
                  <a:latin typeface="Calibri" charset="0"/>
                </a:rPr>
                <a:t>This above statement in the IPv6 BGP filter would block 2400:xxxx::/33, /34, /35 or ‘smaller’</a:t>
              </a:r>
            </a:p>
            <a:p>
              <a:pPr eaLnBrk="1" hangingPunct="1"/>
              <a:endParaRPr lang="en-US" sz="1000">
                <a:solidFill>
                  <a:srgbClr val="321900"/>
                </a:solidFill>
                <a:latin typeface="Calibri" charset="0"/>
              </a:endParaRPr>
            </a:p>
            <a:p>
              <a:pPr eaLnBrk="1" hangingPunct="1"/>
              <a:r>
                <a:rPr lang="en-US">
                  <a:solidFill>
                    <a:srgbClr val="321900"/>
                  </a:solidFill>
                  <a:latin typeface="Calibri" charset="0"/>
                </a:rPr>
                <a:t>LIR needs to obtain a new /32 allocation to be able to have IPv6 connectivity in the new location with an independent (from their primary network) transit provider.</a:t>
              </a:r>
              <a:endParaRPr lang="da-DK">
                <a:solidFill>
                  <a:srgbClr val="321900"/>
                </a:solidFill>
                <a:latin typeface="Calibri" charset="0"/>
              </a:endParaRPr>
            </a:p>
          </p:txBody>
        </p:sp>
      </p:grpSp>
      <p:sp>
        <p:nvSpPr>
          <p:cNvPr id="17411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Summary of the Current Problem cont….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upper 32"/>
          <p:cNvGrpSpPr>
            <a:grpSpLocks/>
          </p:cNvGrpSpPr>
          <p:nvPr/>
        </p:nvGrpSpPr>
        <p:grpSpPr bwMode="auto">
          <a:xfrm>
            <a:off x="307975" y="1360488"/>
            <a:ext cx="8491538" cy="5189537"/>
            <a:chOff x="2344641" y="2133600"/>
            <a:chExt cx="5308966" cy="1206500"/>
          </a:xfrm>
        </p:grpSpPr>
        <p:sp>
          <p:nvSpPr>
            <p:cNvPr id="25" name="Rektangel 24"/>
            <p:cNvSpPr/>
            <p:nvPr/>
          </p:nvSpPr>
          <p:spPr>
            <a:xfrm>
              <a:off x="2401215" y="2133600"/>
              <a:ext cx="5218647" cy="1206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7413" name="Tekstboks 26"/>
            <p:cNvSpPr txBox="1">
              <a:spLocks noChangeArrowheads="1"/>
            </p:cNvSpPr>
            <p:nvPr/>
          </p:nvSpPr>
          <p:spPr bwMode="auto">
            <a:xfrm>
              <a:off x="2344641" y="2158328"/>
              <a:ext cx="5308966" cy="1095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00"/>
                  </a:solidFill>
                  <a:latin typeface="Calibri" charset="0"/>
                  <a:cs typeface="Arial" charset="0"/>
                </a:rPr>
                <a:t>AfriNIC, and LACNIC have no similar policies we could find.</a:t>
              </a:r>
            </a:p>
            <a:p>
              <a:pPr eaLnBrk="1" hangingPunct="1"/>
              <a:endParaRPr lang="en-US">
                <a:solidFill>
                  <a:srgbClr val="000000"/>
                </a:solidFill>
                <a:latin typeface="Calibri" charset="0"/>
                <a:cs typeface="Arial" charset="0"/>
              </a:endParaRPr>
            </a:p>
            <a:p>
              <a:pPr eaLnBrk="1" hangingPunct="1"/>
              <a:r>
                <a:rPr lang="en-US">
                  <a:solidFill>
                    <a:srgbClr val="000000"/>
                  </a:solidFill>
                  <a:latin typeface="Calibri" charset="0"/>
                  <a:cs typeface="Arial" charset="0"/>
                </a:rPr>
                <a:t>A</a:t>
              </a:r>
              <a:r>
                <a:rPr lang="en-US">
                  <a:solidFill>
                    <a:srgbClr val="000000"/>
                  </a:solidFill>
                  <a:latin typeface="Calibri" charset="0"/>
                  <a:cs typeface="Arial Narrow" charset="0"/>
                </a:rPr>
                <a:t>RIN:  A similar policy, 2009-5 has been adopted [3] and integrated into the </a:t>
              </a:r>
              <a:r>
                <a:rPr lang="en-US" b="1" i="1">
                  <a:solidFill>
                    <a:srgbClr val="000000"/>
                  </a:solidFill>
                  <a:latin typeface="Calibri" charset="0"/>
                  <a:cs typeface="Arial Narrow" charset="0"/>
                </a:rPr>
                <a:t>ARIN Number Resource Policy Manual </a:t>
              </a:r>
              <a:r>
                <a:rPr lang="en-US">
                  <a:solidFill>
                    <a:srgbClr val="000000"/>
                  </a:solidFill>
                  <a:latin typeface="Calibri" charset="0"/>
                  <a:cs typeface="Arial Narrow" charset="0"/>
                </a:rPr>
                <a:t>(thanks David Farmer)</a:t>
              </a:r>
            </a:p>
            <a:p>
              <a:pPr eaLnBrk="1" hangingPunct="1"/>
              <a:endParaRPr lang="en-US">
                <a:solidFill>
                  <a:srgbClr val="000000"/>
                </a:solidFill>
                <a:latin typeface="Calibri" charset="0"/>
                <a:cs typeface="Arial Narrow" charset="0"/>
              </a:endParaRPr>
            </a:p>
            <a:p>
              <a:pPr eaLnBrk="1" hangingPunct="1"/>
              <a:r>
                <a:rPr lang="en-US">
                  <a:solidFill>
                    <a:srgbClr val="000000"/>
                  </a:solidFill>
                  <a:latin typeface="Calibri" charset="0"/>
                  <a:cs typeface="Arial Narrow" charset="0"/>
                </a:rPr>
                <a:t>RIPE: A similar policy, 2009-5 [4] was rejected in favor of 2009-6 [5] (thanks Ingrid Wijte)</a:t>
              </a:r>
            </a:p>
            <a:p>
              <a:pPr eaLnBrk="1" hangingPunct="1"/>
              <a:endParaRPr lang="en-US" sz="800">
                <a:solidFill>
                  <a:srgbClr val="000000"/>
                </a:solidFill>
                <a:latin typeface="Calibri" charset="0"/>
                <a:cs typeface="Arial Narrow" charset="0"/>
              </a:endParaRPr>
            </a:p>
            <a:p>
              <a:pPr eaLnBrk="1" hangingPunct="1"/>
              <a:r>
                <a:rPr lang="en-US" sz="2000">
                  <a:solidFill>
                    <a:srgbClr val="000000"/>
                  </a:solidFill>
                  <a:latin typeface="Calibri" charset="0"/>
                  <a:cs typeface="Arial Narrow" charset="0"/>
                </a:rPr>
                <a:t>RIPE’s 2009-6 recommended that routing announcements requirements be relaxed so that LIR’s can announce smaller (i.e. if they have a /32, they can announce a /35) prefixes.  APNIC Policy 082 at this meeting is basically the same, but does not address this issue covered by this policy proposal.</a:t>
              </a:r>
              <a:endParaRPr lang="da-DK" sz="2000">
                <a:solidFill>
                  <a:srgbClr val="000000"/>
                </a:solidFill>
                <a:latin typeface="Calibri" charset="0"/>
                <a:cs typeface="Arial Narrow" charset="0"/>
              </a:endParaRPr>
            </a:p>
          </p:txBody>
        </p:sp>
      </p:grpSp>
      <p:sp>
        <p:nvSpPr>
          <p:cNvPr id="18435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Situation at other </a:t>
            </a:r>
            <a:r>
              <a:rPr lang="en-US" sz="3000" b="1" dirty="0" err="1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RIR’s</a:t>
            </a:r>
            <a:endParaRPr lang="en-US" sz="3000" b="1" dirty="0">
              <a:solidFill>
                <a:srgbClr val="171717"/>
              </a:solidFill>
              <a:latin typeface="+mj-lt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655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65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9461" name="Tekstboks 26"/>
            <p:cNvSpPr txBox="1">
              <a:spLocks noChangeArrowheads="1"/>
            </p:cNvSpPr>
            <p:nvPr/>
          </p:nvSpPr>
          <p:spPr bwMode="auto">
            <a:xfrm>
              <a:off x="2515082" y="2158331"/>
              <a:ext cx="4962976" cy="105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buFontTx/>
                <a:buAutoNum type="arabicPeriod"/>
                <a:defRPr/>
              </a:pPr>
              <a:r>
                <a:rPr lang="en-US" sz="2400" dirty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It is proposed that alternative criteria be added to the subsequent IPv6 allocation policy [2] to allow current APNIC account holders with </a:t>
              </a:r>
              <a:r>
                <a:rPr lang="en-US" sz="2400" dirty="0" smtClean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a valid reasons should be able to receive subsequent allocations.</a:t>
              </a:r>
            </a:p>
            <a:p>
              <a:pPr marL="457200" indent="-457200">
                <a:buFontTx/>
                <a:buAutoNum type="arabicPeriod"/>
                <a:defRPr/>
              </a:pPr>
              <a:endParaRPr lang="en-US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ＭＳ Ｐゴシック" pitchFamily="-112" charset="-128"/>
                <a:cs typeface="Arial Narrow"/>
              </a:endParaRPr>
            </a:p>
            <a:p>
              <a:pPr marL="457200" indent="-457200">
                <a:buFontTx/>
                <a:buAutoNum type="arabicPeriod"/>
                <a:defRPr/>
              </a:pPr>
              <a:r>
                <a:rPr lang="en-US" sz="2400" dirty="0" smtClean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The list of valid reasons can be finalised</a:t>
              </a:r>
              <a:r>
                <a:rPr lang="en-US" sz="2400" dirty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 </a:t>
              </a:r>
              <a:r>
                <a:rPr lang="en-US" sz="2400" dirty="0" smtClean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according to further clarifications, or additions by APNIC or the Community</a:t>
              </a:r>
            </a:p>
            <a:p>
              <a:pPr marL="457200" indent="-457200">
                <a:buFontTx/>
                <a:buAutoNum type="arabicPeriod"/>
                <a:defRPr/>
              </a:pPr>
              <a:endParaRPr lang="en-US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ＭＳ Ｐゴシック" pitchFamily="-112" charset="-128"/>
                <a:cs typeface="Arial Narrow"/>
              </a:endParaRPr>
            </a:p>
            <a:p>
              <a:pPr marL="457200" indent="-457200">
                <a:buFontTx/>
                <a:buAutoNum type="arabicPeriod"/>
                <a:defRPr/>
              </a:pPr>
              <a:r>
                <a:rPr lang="en-US" sz="2400" dirty="0" smtClean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Suggested initial valid reasons are:</a:t>
              </a:r>
            </a:p>
            <a:p>
              <a:pPr marL="914400" lvl="1" indent="-457200">
                <a:buFontTx/>
                <a:buAutoNum type="arabicPeriod"/>
                <a:defRPr/>
              </a:pPr>
              <a:r>
                <a:rPr lang="en-US" sz="2400" dirty="0" smtClean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Disparate networks announced by separate networks</a:t>
              </a:r>
            </a:p>
            <a:p>
              <a:pPr marL="914400" lvl="1" indent="-457200">
                <a:buFontTx/>
                <a:buAutoNum type="arabicPeriod"/>
                <a:defRPr/>
              </a:pPr>
              <a:r>
                <a:rPr lang="en-US" sz="2400" dirty="0" smtClean="0">
                  <a:solidFill>
                    <a:schemeClr val="bg1">
                      <a:lumMod val="10000"/>
                    </a:schemeClr>
                  </a:solidFill>
                  <a:latin typeface="+mn-lt"/>
                  <a:ea typeface="ＭＳ Ｐゴシック" pitchFamily="-112" charset="-128"/>
                  <a:cs typeface="Arial Narrow"/>
                </a:rPr>
                <a:t>Transitions technologies such as 6RD.</a:t>
              </a:r>
              <a:endParaRPr lang="en-US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ＭＳ Ｐゴシック" pitchFamily="-112" charset="-128"/>
                <a:cs typeface="Arial Narrow"/>
              </a:endParaRPr>
            </a:p>
          </p:txBody>
        </p:sp>
      </p:grpSp>
      <p:sp>
        <p:nvSpPr>
          <p:cNvPr id="19459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Details of the Proposal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655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65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9461" name="Tekstboks 26"/>
            <p:cNvSpPr txBox="1">
              <a:spLocks noChangeArrowheads="1"/>
            </p:cNvSpPr>
            <p:nvPr/>
          </p:nvSpPr>
          <p:spPr bwMode="auto">
            <a:xfrm>
              <a:off x="2515082" y="2158331"/>
              <a:ext cx="4962976" cy="522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2. To qualify for subsequent IPv6 allocations under the proposed alternative criteria, account holders must:</a:t>
              </a:r>
            </a:p>
            <a:p>
              <a:pPr eaLnBrk="1" hangingPunct="1"/>
              <a:endParaRPr lang="en-US" sz="800" dirty="0">
                <a:solidFill>
                  <a:srgbClr val="321900"/>
                </a:solidFill>
                <a:latin typeface="Calibri" charset="0"/>
                <a:cs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2000" dirty="0">
                  <a:solidFill>
                    <a:srgbClr val="321900"/>
                  </a:solidFill>
                  <a:latin typeface="Calibri" charset="0"/>
                  <a:cs typeface="Arial" charset="0"/>
                </a:rPr>
                <a:t> Be a current APNIC account holder with an existing IPv6 allocation</a:t>
              </a:r>
            </a:p>
            <a:p>
              <a:pPr eaLnBrk="1" hangingPunct="1">
                <a:buFontTx/>
                <a:buChar char="-"/>
              </a:pPr>
              <a:endParaRPr lang="en-US" sz="800" dirty="0">
                <a:solidFill>
                  <a:srgbClr val="321900"/>
                </a:solidFill>
                <a:latin typeface="Calibri" charset="0"/>
                <a:cs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2000" dirty="0">
                  <a:solidFill>
                    <a:srgbClr val="321900"/>
                  </a:solidFill>
                  <a:latin typeface="Calibri" charset="0"/>
                  <a:cs typeface="Arial" charset="0"/>
                </a:rPr>
                <a:t> Be announcing its existing IPv6 allocation</a:t>
              </a:r>
            </a:p>
            <a:p>
              <a:pPr eaLnBrk="1" hangingPunct="1">
                <a:buFontTx/>
                <a:buChar char="-"/>
              </a:pPr>
              <a:endParaRPr lang="en-US" sz="800" dirty="0">
                <a:solidFill>
                  <a:srgbClr val="321900"/>
                </a:solidFill>
                <a:latin typeface="Calibri" charset="0"/>
                <a:cs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 Have a compelling reason for </a:t>
              </a:r>
              <a:r>
                <a:rPr lang="en-US" sz="2000" dirty="0" smtClean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requiring the subsequent allocation.  </a:t>
              </a:r>
              <a:endParaRPr lang="en-US" sz="2000" dirty="0">
                <a:solidFill>
                  <a:srgbClr val="321900"/>
                </a:solidFill>
                <a:latin typeface="Calibri" charset="0"/>
                <a:cs typeface="Arial Narrow" charset="0"/>
              </a:endParaRPr>
            </a:p>
            <a:p>
              <a:pPr eaLnBrk="1" hangingPunct="1">
                <a:buFontTx/>
                <a:buChar char="-"/>
              </a:pPr>
              <a:endParaRPr lang="en-US" sz="800" dirty="0">
                <a:solidFill>
                  <a:srgbClr val="321900"/>
                </a:solidFill>
                <a:latin typeface="Calibri" charset="0"/>
                <a:cs typeface="Arial Narrow" charset="0"/>
              </a:endParaRPr>
            </a:p>
          </p:txBody>
        </p:sp>
      </p:grpSp>
      <p:sp>
        <p:nvSpPr>
          <p:cNvPr id="19459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Details of the Proposal cont….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upper 32"/>
          <p:cNvGrpSpPr>
            <a:grpSpLocks/>
          </p:cNvGrpSpPr>
          <p:nvPr/>
        </p:nvGrpSpPr>
        <p:grpSpPr bwMode="auto">
          <a:xfrm>
            <a:off x="398463" y="1360488"/>
            <a:ext cx="8347075" cy="5189537"/>
            <a:chOff x="2400934" y="2133600"/>
            <a:chExt cx="5219066" cy="1206655"/>
          </a:xfrm>
        </p:grpSpPr>
        <p:sp>
          <p:nvSpPr>
            <p:cNvPr id="25" name="Rektangel 24"/>
            <p:cNvSpPr/>
            <p:nvPr/>
          </p:nvSpPr>
          <p:spPr>
            <a:xfrm>
              <a:off x="2400934" y="2133600"/>
              <a:ext cx="5219066" cy="120665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srgbClr val="FFFFFF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9461" name="Tekstboks 26"/>
            <p:cNvSpPr txBox="1">
              <a:spLocks noChangeArrowheads="1"/>
            </p:cNvSpPr>
            <p:nvPr/>
          </p:nvSpPr>
          <p:spPr bwMode="auto">
            <a:xfrm>
              <a:off x="2515082" y="2158331"/>
              <a:ext cx="4962976" cy="980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 smtClean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Examples for valid reasons:</a:t>
              </a:r>
              <a:endParaRPr lang="en-US" sz="2000" dirty="0">
                <a:solidFill>
                  <a:srgbClr val="321900"/>
                </a:solidFill>
                <a:latin typeface="Calibri" charset="0"/>
                <a:cs typeface="Arial" charset="0"/>
              </a:endParaRPr>
            </a:p>
            <a:p>
              <a:pPr eaLnBrk="1" hangingPunct="1">
                <a:buFontTx/>
                <a:buChar char="-"/>
              </a:pPr>
              <a:endParaRPr lang="en-US" sz="800" dirty="0">
                <a:solidFill>
                  <a:srgbClr val="321900"/>
                </a:solidFill>
                <a:latin typeface="Calibri" charset="0"/>
                <a:cs typeface="Arial" charset="0"/>
              </a:endParaRPr>
            </a:p>
            <a:p>
              <a:pPr eaLnBrk="1" hangingPunct="1">
                <a:buFontTx/>
                <a:buChar char="-"/>
              </a:pPr>
              <a:r>
                <a:rPr lang="en-US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 Have a compelling reason for establishing a separate network which is not connected to the network of the initial allocation.  </a:t>
              </a:r>
            </a:p>
            <a:p>
              <a:pPr eaLnBrk="1" hangingPunct="1">
                <a:buFontTx/>
                <a:buChar char="-"/>
              </a:pPr>
              <a:endParaRPr lang="en-US" sz="800" dirty="0">
                <a:solidFill>
                  <a:srgbClr val="321900"/>
                </a:solidFill>
                <a:latin typeface="Calibri" charset="0"/>
                <a:cs typeface="Arial Narrow" charset="0"/>
              </a:endParaRPr>
            </a:p>
            <a:p>
              <a:pPr eaLnBrk="1" hangingPunct="1"/>
              <a:r>
                <a:rPr lang="en-US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Examples of acceptable reasons for requesting resources for separate network installations are:</a:t>
              </a:r>
            </a:p>
            <a:p>
              <a:pPr eaLnBrk="1" hangingPunct="1"/>
              <a:endParaRPr lang="en-AU" sz="800" dirty="0">
                <a:solidFill>
                  <a:srgbClr val="321900"/>
                </a:solidFill>
                <a:latin typeface="Calibri" charset="0"/>
                <a:cs typeface="Arial Narrow" charset="0"/>
              </a:endParaRPr>
            </a:p>
            <a:p>
              <a:pPr lvl="1" eaLnBrk="1" hangingPunct="1"/>
              <a:r>
                <a:rPr lang="en-AU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- Geographic distance and diversity between networks</a:t>
              </a:r>
            </a:p>
            <a:p>
              <a:pPr lvl="1" eaLnBrk="1" hangingPunct="1"/>
              <a:r>
                <a:rPr lang="en-AU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- Autonomous multi-homed separate networks</a:t>
              </a:r>
            </a:p>
            <a:p>
              <a:pPr lvl="1" eaLnBrk="1" hangingPunct="1">
                <a:buFontTx/>
                <a:buChar char="-"/>
              </a:pPr>
              <a:r>
                <a:rPr lang="en-AU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 Regulatory restrictions requiring separate networks</a:t>
              </a:r>
            </a:p>
            <a:p>
              <a:pPr lvl="1" eaLnBrk="1" hangingPunct="1">
                <a:buFontTx/>
                <a:buChar char="-"/>
              </a:pPr>
              <a:r>
                <a:rPr lang="en-AU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 Each additional allocation must be announced from a separate </a:t>
              </a:r>
              <a:r>
                <a:rPr lang="en-AU" sz="2000" dirty="0" smtClean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ASN</a:t>
              </a:r>
            </a:p>
            <a:p>
              <a:pPr lvl="1" eaLnBrk="1" hangingPunct="1">
                <a:buFontTx/>
                <a:buChar char="-"/>
              </a:pPr>
              <a:endParaRPr lang="en-AU" sz="2000" dirty="0" smtClean="0">
                <a:solidFill>
                  <a:srgbClr val="321900"/>
                </a:solidFill>
                <a:latin typeface="Calibri" charset="0"/>
                <a:cs typeface="Arial Narrow" charset="0"/>
              </a:endParaRPr>
            </a:p>
            <a:p>
              <a:pPr eaLnBrk="1" hangingPunct="1">
                <a:buFontTx/>
                <a:buChar char="-"/>
              </a:pPr>
              <a:r>
                <a:rPr lang="en-AU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 </a:t>
              </a:r>
              <a:r>
                <a:rPr lang="en-AU" sz="2000" dirty="0" smtClean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Transitional technologies such as 6RD</a:t>
              </a:r>
            </a:p>
            <a:p>
              <a:pPr lvl="1" eaLnBrk="1" hangingPunct="1">
                <a:buFontTx/>
                <a:buChar char="-"/>
              </a:pPr>
              <a:r>
                <a:rPr lang="en-AU" sz="2000" dirty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 </a:t>
              </a:r>
              <a:r>
                <a:rPr lang="en-AU" sz="2000" dirty="0" smtClean="0">
                  <a:solidFill>
                    <a:srgbClr val="321900"/>
                  </a:solidFill>
                  <a:latin typeface="Calibri" charset="0"/>
                  <a:cs typeface="Arial Narrow" charset="0"/>
                </a:rPr>
                <a:t>Valid implementation plan must exist</a:t>
              </a:r>
              <a:endParaRPr lang="en-US" sz="2000" dirty="0">
                <a:solidFill>
                  <a:srgbClr val="321900"/>
                </a:solidFill>
                <a:latin typeface="Calibri" charset="0"/>
                <a:cs typeface="Arial" charset="0"/>
              </a:endParaRPr>
            </a:p>
          </p:txBody>
        </p:sp>
      </p:grpSp>
      <p:sp>
        <p:nvSpPr>
          <p:cNvPr id="19459" name="Rectangle 5"/>
          <p:cNvSpPr txBox="1">
            <a:spLocks noChangeArrowheads="1"/>
          </p:cNvSpPr>
          <p:nvPr/>
        </p:nvSpPr>
        <p:spPr bwMode="gray">
          <a:xfrm>
            <a:off x="581025" y="415925"/>
            <a:ext cx="8164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eaLnBrk="0" hangingPunct="0">
              <a:lnSpc>
                <a:spcPct val="95000"/>
              </a:lnSpc>
              <a:defRPr/>
            </a:pPr>
            <a:r>
              <a:rPr lang="en-US" sz="3000" b="1" dirty="0">
                <a:solidFill>
                  <a:srgbClr val="171717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Details of the Proposal cont….</a:t>
            </a:r>
          </a:p>
        </p:txBody>
      </p:sp>
    </p:spTree>
    <p:extLst>
      <p:ext uri="{BB962C8B-B14F-4D97-AF65-F5344CB8AC3E}">
        <p14:creationId xmlns:p14="http://schemas.microsoft.com/office/powerpoint/2010/main" val="3133712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8313</TotalTime>
  <Words>975</Words>
  <Application>Microsoft Macintosh PowerPoint</Application>
  <PresentationFormat>On-screen Show (4:3)</PresentationFormat>
  <Paragraphs>142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Kontortema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Comments</vt:lpstr>
      <vt:lpstr>How much IPv6 does APNIC have at the moment?</vt:lpstr>
      <vt:lpstr>ARIN Number Resource Policy Manual (6.11)</vt:lpstr>
      <vt:lpstr>ARIN Number Resource Policy Manual (6.11)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Bernt</dc:creator>
  <cp:lastModifiedBy>Skeeve Stevens</cp:lastModifiedBy>
  <cp:revision>341</cp:revision>
  <dcterms:created xsi:type="dcterms:W3CDTF">2010-03-04T01:15:26Z</dcterms:created>
  <dcterms:modified xsi:type="dcterms:W3CDTF">2011-02-23T05:41:43Z</dcterms:modified>
</cp:coreProperties>
</file>