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508" r:id="rId2"/>
    <p:sldId id="525" r:id="rId3"/>
    <p:sldId id="520" r:id="rId4"/>
    <p:sldId id="517" r:id="rId5"/>
    <p:sldId id="526" r:id="rId6"/>
    <p:sldId id="518" r:id="rId7"/>
    <p:sldId id="527" r:id="rId8"/>
    <p:sldId id="523" r:id="rId9"/>
    <p:sldId id="528" r:id="rId10"/>
    <p:sldId id="522" r:id="rId11"/>
  </p:sldIdLst>
  <p:sldSz cx="9144000" cy="6858000" type="screen4x3"/>
  <p:notesSz cx="6772275" cy="9902825"/>
  <p:defaultTextStyle>
    <a:defPPr>
      <a:defRPr lang="en-AU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5pPr>
    <a:lvl6pPr marL="2286000" algn="l" defTabSz="457200" rtl="0" eaLnBrk="1" latinLnBrk="0" hangingPunct="1"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6pPr>
    <a:lvl7pPr marL="2743200" algn="l" defTabSz="457200" rtl="0" eaLnBrk="1" latinLnBrk="0" hangingPunct="1"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7pPr>
    <a:lvl8pPr marL="3200400" algn="l" defTabSz="457200" rtl="0" eaLnBrk="1" latinLnBrk="0" hangingPunct="1"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8pPr>
    <a:lvl9pPr marL="3657600" algn="l" defTabSz="457200" rtl="0" eaLnBrk="1" latinLnBrk="0" hangingPunct="1"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66CC"/>
    <a:srgbClr val="E5EBF7"/>
    <a:srgbClr val="FFFFFF"/>
    <a:srgbClr val="C9D6ED"/>
    <a:srgbClr val="BDCDE9"/>
    <a:srgbClr val="C6AE00"/>
    <a:srgbClr val="F9F5E1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4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362" y="-102"/>
      </p:cViewPr>
      <p:guideLst>
        <p:guide orient="horz" pos="3119"/>
        <p:guide pos="213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6988" y="0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352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b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6988" y="94091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b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27F37582-B907-C34E-8896-50A49DC6F7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988" y="0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703763"/>
            <a:ext cx="4968875" cy="44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352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b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988" y="94091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b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5BF029D9-CD61-174A-B724-321B119A6CD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953E47-9E37-4B4B-82BF-D620E55670F8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1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6AC79-CDDA-B946-B805-4F06AFC92053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2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F8F177-6453-F746-A201-49289FFC50C2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3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A2AA01-FEE9-A747-9D53-E7F2A15F19F2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4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E2063-A628-2449-A042-60A80637A66D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5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336542-B66D-7044-8E94-44D162966232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6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A1946-B1DD-244F-A02C-3DA27C3F17F9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8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C6848F-D45F-5448-9565-9EC4B17B2C27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10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5" descr="bar-on-s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NRO_3D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>
              <a:defRPr/>
            </a:pPr>
            <a:endParaRPr lang="pt-BR" sz="1200">
              <a:solidFill>
                <a:schemeClr val="tx1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8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68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5476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5476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40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7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4775"/>
            <a:ext cx="8102600" cy="497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67687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>
              <a:defRPr/>
            </a:pPr>
            <a:endParaRPr lang="pt-BR" sz="1200">
              <a:solidFill>
                <a:schemeClr val="tx1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030" name="Picture 8" descr="bar-on-sid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9" descr="NRO_3D_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o.ne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NRO report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733800"/>
            <a:ext cx="6400800" cy="1752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Axel Pawlik</a:t>
            </a:r>
          </a:p>
          <a:p>
            <a:pPr eaLnBrk="1" hangingPunct="1"/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Chairman (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2010)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NRO Executive Council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050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charset="-128"/>
                <a:cs typeface="ＭＳ Ｐゴシック" charset="-128"/>
              </a:rPr>
              <a:t>Thank You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733800"/>
            <a:ext cx="6400800" cy="1752600"/>
          </a:xfrm>
        </p:spPr>
        <p:txBody>
          <a:bodyPr/>
          <a:lstStyle/>
          <a:p>
            <a:pPr eaLnBrk="1" hangingPunct="1"/>
            <a:endParaRPr lang="en-US">
              <a:ea typeface="ＭＳ Ｐゴシック" pitchFamily="-109" charset="-128"/>
              <a:cs typeface="ＭＳ Ｐゴシック" pitchFamily="-109" charset="-128"/>
              <a:hlinkClick r:id="rId3"/>
            </a:endParaRPr>
          </a:p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  <a:hlinkClick r:id="rId3"/>
              </a:rPr>
              <a:t>http://www.nro.net</a:t>
            </a:r>
            <a:endParaRPr lang="en-US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charset="-128"/>
                <a:cs typeface="ＭＳ Ｐゴシック" charset="-128"/>
              </a:rPr>
              <a:t>What is the NRO?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ea typeface="ＭＳ Ｐゴシック" pitchFamily="-109" charset="-128"/>
                <a:cs typeface="ＭＳ Ｐゴシック" pitchFamily="-109" charset="-128"/>
              </a:rPr>
              <a:t>Number Resource Organisation</a:t>
            </a:r>
          </a:p>
          <a:p>
            <a:pPr lvl="1" eaLnBrk="1" hangingPunct="1"/>
            <a:r>
              <a:rPr lang="en-US" sz="2400"/>
              <a:t>Vehicle for RIR cooperation and representation</a:t>
            </a:r>
          </a:p>
          <a:p>
            <a:pPr eaLnBrk="1" hangingPunct="1"/>
            <a:r>
              <a:rPr lang="en-US" sz="2800">
                <a:ea typeface="ＭＳ Ｐゴシック" pitchFamily="-109" charset="-128"/>
                <a:cs typeface="ＭＳ Ｐゴシック" pitchFamily="-109" charset="-128"/>
              </a:rPr>
              <a:t>Formed for the purposes of:</a:t>
            </a:r>
          </a:p>
          <a:p>
            <a:pPr lvl="1" eaLnBrk="1" hangingPunct="1"/>
            <a:r>
              <a:rPr lang="en-US" sz="2400"/>
              <a:t>protecting the unallocated Number Resource pool</a:t>
            </a:r>
          </a:p>
          <a:p>
            <a:pPr lvl="1" eaLnBrk="1" hangingPunct="1"/>
            <a:r>
              <a:rPr lang="en-US" sz="2400"/>
              <a:t>promoting and protecting the bottom-up policy development process</a:t>
            </a:r>
          </a:p>
          <a:p>
            <a:pPr lvl="1" eaLnBrk="1" hangingPunct="1"/>
            <a:r>
              <a:rPr lang="en-US" sz="2400"/>
              <a:t>acting as a focal point for Internet community input into the RIR system</a:t>
            </a:r>
          </a:p>
          <a:p>
            <a:pPr eaLnBrk="1" hangingPunct="1"/>
            <a:r>
              <a:rPr lang="en-US" sz="2800">
                <a:ea typeface="ＭＳ Ｐゴシック" pitchFamily="-109" charset="-128"/>
                <a:cs typeface="ＭＳ Ｐゴシック" pitchFamily="-109" charset="-128"/>
              </a:rPr>
              <a:t>Established the ASO within ICANN framework</a:t>
            </a:r>
          </a:p>
          <a:p>
            <a:pPr lvl="1" eaLnBrk="1" hangingPunct="1"/>
            <a:r>
              <a:rPr lang="en-US" sz="2400"/>
              <a:t>By MoU signed on 21 October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NRO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2010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Current office holders</a:t>
            </a:r>
          </a:p>
          <a:p>
            <a:pPr lvl="1" eaLnBrk="1" hangingPunct="1"/>
            <a:r>
              <a:rPr lang="en-US" dirty="0" smtClean="0"/>
              <a:t>Chairman: Axel Pawlik, RIPE NCC</a:t>
            </a:r>
          </a:p>
          <a:p>
            <a:pPr lvl="1" eaLnBrk="1" hangingPunct="1"/>
            <a:r>
              <a:rPr lang="en-US" dirty="0" smtClean="0"/>
              <a:t>Secretary: </a:t>
            </a:r>
            <a:r>
              <a:rPr lang="en-US" dirty="0" err="1" smtClean="0"/>
              <a:t>Raúl</a:t>
            </a:r>
            <a:r>
              <a:rPr lang="en-US" dirty="0" smtClean="0"/>
              <a:t> </a:t>
            </a:r>
            <a:r>
              <a:rPr lang="en-US" dirty="0" err="1" smtClean="0"/>
              <a:t>Echeberría</a:t>
            </a:r>
            <a:r>
              <a:rPr lang="en-US" dirty="0" smtClean="0"/>
              <a:t>, LACNIC</a:t>
            </a:r>
          </a:p>
          <a:p>
            <a:pPr lvl="1" eaLnBrk="1" hangingPunct="1"/>
            <a:r>
              <a:rPr lang="en-US" dirty="0"/>
              <a:t>Treasurer</a:t>
            </a:r>
            <a:r>
              <a:rPr lang="en-US" dirty="0" smtClean="0"/>
              <a:t>: John Curran, ARIN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NRO Coordination Groups</a:t>
            </a:r>
          </a:p>
          <a:p>
            <a:pPr lvl="1" eaLnBrk="1" hangingPunct="1"/>
            <a:r>
              <a:rPr lang="en-US" dirty="0"/>
              <a:t>ECG: Chair: Andrei </a:t>
            </a:r>
            <a:r>
              <a:rPr lang="en-US" dirty="0" err="1"/>
              <a:t>Robachevsky</a:t>
            </a:r>
            <a:r>
              <a:rPr lang="en-US" dirty="0"/>
              <a:t>, RIPE NCC</a:t>
            </a:r>
          </a:p>
          <a:p>
            <a:pPr lvl="1" eaLnBrk="1" hangingPunct="1"/>
            <a:r>
              <a:rPr lang="en-US" dirty="0"/>
              <a:t>CCG: Chair: Paul </a:t>
            </a:r>
            <a:r>
              <a:rPr lang="en-US" dirty="0" err="1"/>
              <a:t>Rendek</a:t>
            </a:r>
            <a:r>
              <a:rPr lang="en-US" dirty="0"/>
              <a:t>, RIPE NCC</a:t>
            </a:r>
          </a:p>
          <a:p>
            <a:pPr lvl="1" eaLnBrk="1" hangingPunct="1"/>
            <a:r>
              <a:rPr lang="en-US" dirty="0" smtClean="0"/>
              <a:t>PCG: </a:t>
            </a:r>
            <a:r>
              <a:rPr lang="en-US" dirty="0"/>
              <a:t>Paul </a:t>
            </a:r>
            <a:r>
              <a:rPr lang="en-US" dirty="0" err="1"/>
              <a:t>Rendek</a:t>
            </a:r>
            <a:r>
              <a:rPr lang="en-US" dirty="0"/>
              <a:t>, RIPE NCC</a:t>
            </a:r>
          </a:p>
          <a:p>
            <a:pPr lvl="2" eaLnBrk="1" hangingPunct="1">
              <a:buFontTx/>
              <a:buNone/>
            </a:pPr>
            <a:endParaRPr lang="en-US" dirty="0">
              <a:ea typeface="ＭＳ Ｐゴシック" pitchFamily="-109" charset="-128"/>
            </a:endParaRPr>
          </a:p>
          <a:p>
            <a:pPr lvl="1" eaLnBrk="1" hangingPunct="1"/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charset="-128"/>
                <a:cs typeface="ＭＳ Ｐゴシック" charset="-128"/>
              </a:rPr>
              <a:t>ICANN / ASO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dirty="0">
                <a:ea typeface="ＭＳ Ｐゴシック" pitchFamily="-109" charset="-128"/>
                <a:cs typeface="ＭＳ Ｐゴシック" pitchFamily="-109" charset="-128"/>
              </a:rPr>
              <a:t>NRO expenses distribution </a:t>
            </a:r>
            <a:r>
              <a:rPr lang="en-US" sz="3000" dirty="0" smtClean="0">
                <a:ea typeface="ＭＳ Ｐゴシック" pitchFamily="-109" charset="-128"/>
                <a:cs typeface="ＭＳ Ｐゴシック" pitchFamily="-109" charset="-128"/>
              </a:rPr>
              <a:t>2010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Weighted </a:t>
            </a:r>
            <a:r>
              <a:rPr lang="en-US" sz="2400" dirty="0" smtClean="0"/>
              <a:t>formula based on revenue </a:t>
            </a:r>
            <a:r>
              <a:rPr lang="en-US" sz="2400" dirty="0"/>
              <a:t>and</a:t>
            </a:r>
            <a:r>
              <a:rPr lang="en-US" sz="2400" dirty="0" smtClean="0"/>
              <a:t> resources held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dirty="0" err="1">
                <a:ea typeface="ＭＳ Ｐゴシック" pitchFamily="-109" charset="-128"/>
              </a:rPr>
              <a:t>AfriNIC</a:t>
            </a:r>
            <a:r>
              <a:rPr lang="en-US" sz="2200" dirty="0">
                <a:ea typeface="ＭＳ Ｐゴシック" pitchFamily="-109" charset="-128"/>
              </a:rPr>
              <a:t>		 </a:t>
            </a:r>
            <a:r>
              <a:rPr lang="en-US" sz="2200" dirty="0" smtClean="0">
                <a:ea typeface="ＭＳ Ｐゴシック" pitchFamily="-109" charset="-128"/>
              </a:rPr>
              <a:t> 1.80 %</a:t>
            </a:r>
            <a:endParaRPr lang="en-US" sz="2200" dirty="0">
              <a:ea typeface="ＭＳ Ｐゴシック" pitchFamily="-109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200" dirty="0">
                <a:ea typeface="ＭＳ Ｐゴシック" pitchFamily="-109" charset="-128"/>
              </a:rPr>
              <a:t>APNIC	</a:t>
            </a:r>
            <a:r>
              <a:rPr lang="en-US" sz="2200" dirty="0" smtClean="0">
                <a:ea typeface="ＭＳ Ｐゴシック" pitchFamily="-109" charset="-128"/>
              </a:rPr>
              <a:t>	31.58 %</a:t>
            </a:r>
            <a:endParaRPr lang="en-US" sz="2200" dirty="0">
              <a:ea typeface="ＭＳ Ｐゴシック" pitchFamily="-109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200" dirty="0">
                <a:ea typeface="ＭＳ Ｐゴシック" pitchFamily="-109" charset="-128"/>
              </a:rPr>
              <a:t>ARIN			</a:t>
            </a:r>
            <a:r>
              <a:rPr lang="en-US" sz="2200" dirty="0" smtClean="0">
                <a:ea typeface="ＭＳ Ｐゴシック" pitchFamily="-109" charset="-128"/>
              </a:rPr>
              <a:t>27.71 %</a:t>
            </a:r>
            <a:endParaRPr lang="en-US" sz="2200" dirty="0">
              <a:ea typeface="ＭＳ Ｐゴシック" pitchFamily="-109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200" dirty="0">
                <a:ea typeface="ＭＳ Ｐゴシック" pitchFamily="-109" charset="-128"/>
              </a:rPr>
              <a:t>LACNIC		 </a:t>
            </a:r>
            <a:r>
              <a:rPr lang="en-US" sz="2200" dirty="0" smtClean="0">
                <a:ea typeface="ＭＳ Ｐゴシック" pitchFamily="-109" charset="-128"/>
              </a:rPr>
              <a:t> 4.50 %</a:t>
            </a:r>
            <a:endParaRPr lang="en-US" sz="2200" dirty="0">
              <a:ea typeface="ＭＳ Ｐゴシック" pitchFamily="-109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200" dirty="0">
                <a:ea typeface="ＭＳ Ｐゴシック" pitchFamily="-109" charset="-128"/>
              </a:rPr>
              <a:t>RIPE NCC		</a:t>
            </a:r>
            <a:r>
              <a:rPr lang="en-US" sz="2200" dirty="0" smtClean="0">
                <a:ea typeface="ＭＳ Ｐゴシック" pitchFamily="-109" charset="-128"/>
              </a:rPr>
              <a:t>34.42 %</a:t>
            </a:r>
            <a:endParaRPr lang="en-US" sz="2200" dirty="0">
              <a:ea typeface="ＭＳ Ｐゴシック" pitchFamily="-109" charset="-128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200" dirty="0">
              <a:ea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3000" dirty="0">
                <a:ea typeface="ＭＳ Ｐゴシック" pitchFamily="-109" charset="-128"/>
                <a:cs typeface="ＭＳ Ｐゴシック" pitchFamily="-109" charset="-128"/>
              </a:rPr>
              <a:t>NRO contribution to ICANN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We have renewed our </a:t>
            </a:r>
            <a:r>
              <a:rPr lang="en-US" sz="2400" dirty="0" smtClean="0"/>
              <a:t>agreement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-109" charset="-128"/>
              </a:rPr>
              <a:t>The </a:t>
            </a:r>
            <a:r>
              <a:rPr lang="en-US" sz="2400" dirty="0">
                <a:ea typeface="ＭＳ Ｐゴシック" pitchFamily="-109" charset="-128"/>
              </a:rPr>
              <a:t>NRO</a:t>
            </a:r>
            <a:r>
              <a:rPr lang="en-US" sz="2400" dirty="0" smtClean="0">
                <a:ea typeface="ＭＳ Ｐゴシック" pitchFamily="-109" charset="-128"/>
              </a:rPr>
              <a:t> remains committed to a yearly contribution </a:t>
            </a:r>
            <a:r>
              <a:rPr lang="en-US" sz="2400" dirty="0">
                <a:ea typeface="ＭＳ Ｐゴシック" pitchFamily="-109" charset="-128"/>
              </a:rPr>
              <a:t>of $</a:t>
            </a:r>
            <a:r>
              <a:rPr lang="en-US" sz="2400" dirty="0" smtClean="0">
                <a:ea typeface="ＭＳ Ｐゴシック" pitchFamily="-109" charset="-128"/>
              </a:rPr>
              <a:t>823,000.</a:t>
            </a:r>
            <a:endParaRPr lang="en-US" sz="2400" dirty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NRO &amp; ICANN - 2009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102600" cy="4979988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Mexico City, 1-6 March 2009 </a:t>
            </a:r>
          </a:p>
          <a:p>
            <a:pPr lvl="2" eaLnBrk="1" hangingPunct="1"/>
            <a:r>
              <a:rPr lang="en-US" sz="2000" dirty="0">
                <a:ea typeface="ＭＳ Ｐゴシック" pitchFamily="-109" charset="-128"/>
              </a:rPr>
              <a:t>Consultation with GAC</a:t>
            </a:r>
          </a:p>
          <a:p>
            <a:pPr lvl="2" eaLnBrk="1" hangingPunct="1"/>
            <a:r>
              <a:rPr lang="en-US" sz="2000" dirty="0">
                <a:ea typeface="ＭＳ Ｐゴシック" pitchFamily="-109" charset="-128"/>
              </a:rPr>
              <a:t>NRO Update during public forum</a:t>
            </a:r>
          </a:p>
          <a:p>
            <a:pPr lvl="2" eaLnBrk="1" hangingPunct="1"/>
            <a:r>
              <a:rPr lang="en-US" sz="2000" dirty="0">
                <a:ea typeface="ＭＳ Ｐゴシック" pitchFamily="-109" charset="-128"/>
              </a:rPr>
              <a:t>Participation to SOAC joint meeting</a:t>
            </a:r>
          </a:p>
          <a:p>
            <a:pPr lvl="2" eaLnBrk="1" hangingPunct="1"/>
            <a:r>
              <a:rPr lang="en-US" sz="2000" dirty="0">
                <a:ea typeface="ＭＳ Ｐゴシック" pitchFamily="-109" charset="-128"/>
              </a:rPr>
              <a:t>Discussion with ICANN about NRO contribution</a:t>
            </a:r>
          </a:p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Sydney, 21-26 June 2009</a:t>
            </a:r>
          </a:p>
          <a:p>
            <a:pPr lvl="2" eaLnBrk="1" hangingPunct="1"/>
            <a:r>
              <a:rPr lang="en-US" sz="2000" dirty="0">
                <a:ea typeface="ＭＳ Ｐゴシック" pitchFamily="-109" charset="-128"/>
              </a:rPr>
              <a:t>Meeting with ICANN Board</a:t>
            </a:r>
          </a:p>
          <a:p>
            <a:pPr lvl="2" eaLnBrk="1" hangingPunct="1"/>
            <a:r>
              <a:rPr lang="en-US" sz="2000" dirty="0">
                <a:ea typeface="ＭＳ Ｐゴシック" pitchFamily="-109" charset="-128"/>
              </a:rPr>
              <a:t>Meeting with CEO candidate</a:t>
            </a:r>
          </a:p>
          <a:p>
            <a:pPr lvl="2" eaLnBrk="1" hangingPunct="1"/>
            <a:r>
              <a:rPr lang="en-US" sz="2000" dirty="0">
                <a:ea typeface="ＭＳ Ｐゴシック" pitchFamily="-109" charset="-128"/>
              </a:rPr>
              <a:t>NRO Update during public </a:t>
            </a:r>
            <a:r>
              <a:rPr lang="en-US" sz="2000" dirty="0" smtClean="0">
                <a:ea typeface="ＭＳ Ｐゴシック" pitchFamily="-109" charset="-128"/>
              </a:rPr>
              <a:t>forum</a:t>
            </a:r>
            <a:endParaRPr lang="en-US" sz="2800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Seoul</a:t>
            </a:r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, 25-30 October </a:t>
            </a: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2009 </a:t>
            </a:r>
          </a:p>
          <a:p>
            <a:pPr lvl="2" eaLnBrk="1" hangingPunct="1"/>
            <a:r>
              <a:rPr lang="en-US" sz="2000" dirty="0" smtClean="0">
                <a:ea typeface="ＭＳ Ｐゴシック" pitchFamily="-109" charset="-128"/>
              </a:rPr>
              <a:t>Consultation with GAC</a:t>
            </a:r>
          </a:p>
          <a:p>
            <a:pPr eaLnBrk="1" hangingPunct="1"/>
            <a:endParaRPr lang="en-US" sz="2800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lvl="3" eaLnBrk="1" hangingPunct="1">
              <a:buFontTx/>
              <a:buNone/>
            </a:pPr>
            <a:endParaRPr lang="en-US" sz="1800" dirty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charset="-128"/>
                <a:cs typeface="ＭＳ Ｐゴシック" charset="-128"/>
              </a:rPr>
              <a:t>      Internet Governance Forum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102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7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700" dirty="0">
                <a:ea typeface="ＭＳ Ｐゴシック" pitchFamily="-109" charset="-128"/>
                <a:cs typeface="ＭＳ Ｐゴシック" pitchFamily="-109" charset="-128"/>
              </a:rPr>
              <a:t>NRO has actively participated in all the previous IGF events</a:t>
            </a:r>
          </a:p>
          <a:p>
            <a:pPr eaLnBrk="1" hangingPunct="1">
              <a:lnSpc>
                <a:spcPct val="80000"/>
              </a:lnSpc>
            </a:pPr>
            <a:endParaRPr lang="en-US" sz="27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NRO </a:t>
            </a: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represented in the MAG (</a:t>
            </a:r>
            <a:r>
              <a:rPr lang="en-US" sz="2400" dirty="0" err="1" smtClean="0">
                <a:ea typeface="ＭＳ Ｐゴシック" pitchFamily="-109" charset="-128"/>
                <a:cs typeface="ＭＳ Ｐゴシック" pitchFamily="-109" charset="-128"/>
              </a:rPr>
              <a:t>Raúl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en-US" sz="2400" dirty="0" err="1">
                <a:ea typeface="ＭＳ Ｐゴシック" pitchFamily="-109" charset="-128"/>
                <a:cs typeface="ＭＳ Ｐゴシック" pitchFamily="-109" charset="-128"/>
              </a:rPr>
              <a:t>Echeberría</a:t>
            </a: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700" dirty="0" smtClean="0">
                <a:ea typeface="ＭＳ Ｐゴシック" pitchFamily="-109" charset="-128"/>
                <a:cs typeface="ＭＳ Ｐゴシック" pitchFamily="-109" charset="-128"/>
              </a:rPr>
              <a:t>Last Meeting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15-18 November in </a:t>
            </a:r>
            <a:r>
              <a:rPr lang="en-US" sz="2400" dirty="0" err="1"/>
              <a:t>Sharm</a:t>
            </a:r>
            <a:r>
              <a:rPr lang="en-US" sz="2400" dirty="0"/>
              <a:t> El Sheikh, Egypt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>
                <a:ea typeface="ＭＳ Ｐゴシック" pitchFamily="-109" charset="-128"/>
              </a:rPr>
              <a:t>Consultation meetings in Geneva </a:t>
            </a:r>
            <a:r>
              <a:rPr lang="en-US" sz="2000" dirty="0" smtClean="0">
                <a:ea typeface="ＭＳ Ｐゴシック" pitchFamily="-109" charset="-128"/>
              </a:rPr>
              <a:t>(Feb </a:t>
            </a:r>
            <a:r>
              <a:rPr lang="en-US" sz="2000" dirty="0">
                <a:ea typeface="ＭＳ Ｐゴシック" pitchFamily="-109" charset="-128"/>
              </a:rPr>
              <a:t>/ May)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>
                <a:ea typeface="ＭＳ Ｐゴシック" pitchFamily="-109" charset="-128"/>
              </a:rPr>
              <a:t>Booth run by RIR staff</a:t>
            </a:r>
            <a:endParaRPr lang="en-US" sz="2000" dirty="0" smtClean="0">
              <a:ea typeface="ＭＳ Ｐゴシック" pitchFamily="-109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ea typeface="ＭＳ Ｐゴシック" pitchFamily="-109" charset="-128"/>
              </a:rPr>
              <a:t>Workshop Coordination &amp; Participation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>
                <a:ea typeface="ＭＳ Ｐゴシック" pitchFamily="-109" charset="-128"/>
              </a:rPr>
              <a:t>Financial contribution to the IGF Secretariat</a:t>
            </a:r>
            <a:endParaRPr lang="en-US" sz="2000" dirty="0" smtClean="0">
              <a:ea typeface="ＭＳ Ｐゴシック" pitchFamily="-109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ea typeface="ＭＳ Ｐゴシック" pitchFamily="-109" charset="-128"/>
              </a:rPr>
              <a:t>Reviewed &amp; Republished NRO </a:t>
            </a:r>
            <a:r>
              <a:rPr lang="en-US" sz="2000" dirty="0">
                <a:ea typeface="ＭＳ Ｐゴシック" pitchFamily="-109" charset="-128"/>
              </a:rPr>
              <a:t>Brochure </a:t>
            </a:r>
            <a:br>
              <a:rPr lang="en-US" sz="2000" dirty="0">
                <a:ea typeface="ＭＳ Ｐゴシック" pitchFamily="-109" charset="-128"/>
              </a:rPr>
            </a:br>
            <a:r>
              <a:rPr lang="en-US" sz="2000" dirty="0">
                <a:ea typeface="ＭＳ Ｐゴシック" pitchFamily="-109" charset="-128"/>
              </a:rPr>
              <a:t>on Continuing Cooperation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        </a:t>
            </a:r>
            <a:r>
              <a:rPr lang="en-US" sz="2800">
                <a:ea typeface="ＭＳ Ｐゴシック" pitchFamily="-110" charset="-128"/>
                <a:cs typeface="ＭＳ Ｐゴシック" pitchFamily="-110" charset="-128"/>
              </a:rPr>
              <a:t>International cooperation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102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ITU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Provided Internet Number resources statistics to ITU members.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Participation in Telecom World for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time along with other IG </a:t>
            </a:r>
            <a:r>
              <a:rPr lang="en-US" sz="2400" dirty="0" err="1" smtClean="0"/>
              <a:t>organisation</a:t>
            </a:r>
            <a:r>
              <a:rPr lang="en-US" sz="2400" dirty="0" smtClean="0"/>
              <a:t> (ISOC, ICANN, etc)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Meeting with ITU to discuss and understand their </a:t>
            </a:r>
            <a:r>
              <a:rPr lang="en-US" sz="2400" dirty="0" err="1" smtClean="0"/>
              <a:t>issue(s</a:t>
            </a:r>
            <a:r>
              <a:rPr lang="en-US" sz="2400" dirty="0" smtClean="0"/>
              <a:t>) with IPv6 address management. </a:t>
            </a:r>
          </a:p>
          <a:p>
            <a:pPr lvl="1"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OECD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The NRO has proposed &amp; joined the Internet Technical Advisory Committee (ITAC)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Contributing to several OECD technical meetings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ea typeface="ＭＳ Ｐゴシック" pitchFamily="-109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     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Ongoing activities in 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2009/10</a:t>
            </a:r>
            <a:endParaRPr lang="en-US" sz="280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838200"/>
            <a:ext cx="8102600" cy="54864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Engineering coordination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Focus on RPKI implementation coordination</a:t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Communications / Outreach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Addressing IPv4/IPv6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IGF Preparation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NRO retreat in 3-8 February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Hosted by APNIC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CCG, EC, PCG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543800" cy="1223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Retreat outcome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Preparations for ITU IPv6 WG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Agreement to continue IGF Secretariat financial support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RPKI Coordination</a:t>
            </a:r>
          </a:p>
          <a:p>
            <a:pPr lvl="1"/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Trust Anchor Roadmap</a:t>
            </a:r>
          </a:p>
          <a:p>
            <a:pPr lvl="1"/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Looking into sharing development cost</a:t>
            </a:r>
          </a:p>
          <a:p>
            <a:endParaRPr lang="en-US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Planning next retreat for Jul/Aug 2010</a:t>
            </a:r>
          </a:p>
          <a:p>
            <a:endParaRPr lang="en-US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endParaRPr lang="en-US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lvl="1"/>
            <a:endParaRPr lang="en-US" dirty="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RO">
  <a:themeElements>
    <a:clrScheme name="NRO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D4D4D4"/>
      </a:accent1>
      <a:accent2>
        <a:srgbClr val="0000D4"/>
      </a:accent2>
      <a:accent3>
        <a:srgbClr val="FFFFFF"/>
      </a:accent3>
      <a:accent4>
        <a:srgbClr val="000000"/>
      </a:accent4>
      <a:accent5>
        <a:srgbClr val="E6E6E6"/>
      </a:accent5>
      <a:accent6>
        <a:srgbClr val="0000C0"/>
      </a:accent6>
      <a:hlink>
        <a:srgbClr val="D40000"/>
      </a:hlink>
      <a:folHlink>
        <a:srgbClr val="00D400"/>
      </a:folHlink>
    </a:clrScheme>
    <a:fontScheme name="NR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NRO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 OSX:Users:paul:APNIC:Meetings:ARIN:ARIN XXI Denver:NRO.pot</Template>
  <TotalTime>16530</TotalTime>
  <Words>381</Words>
  <Application>Microsoft Office PowerPoint</Application>
  <PresentationFormat>On-screen Show (4:3)</PresentationFormat>
  <Paragraphs>100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NRO</vt:lpstr>
      <vt:lpstr>NRO report</vt:lpstr>
      <vt:lpstr>What is the NRO?</vt:lpstr>
      <vt:lpstr>NRO 2010</vt:lpstr>
      <vt:lpstr>ICANN / ASO</vt:lpstr>
      <vt:lpstr>NRO &amp; ICANN - 2009</vt:lpstr>
      <vt:lpstr>      Internet Governance Forum</vt:lpstr>
      <vt:lpstr>        International cooperation</vt:lpstr>
      <vt:lpstr>     Ongoing activities in 2009/10</vt:lpstr>
      <vt:lpstr>Retreat outcome</vt:lpstr>
      <vt:lpstr>Thank You</vt:lpstr>
    </vt:vector>
  </TitlesOfParts>
  <Company>APNIC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Wilson</dc:creator>
  <cp:lastModifiedBy>adam</cp:lastModifiedBy>
  <cp:revision>269</cp:revision>
  <cp:lastPrinted>2000-10-26T12:33:24Z</cp:lastPrinted>
  <dcterms:created xsi:type="dcterms:W3CDTF">2010-03-04T01:35:50Z</dcterms:created>
  <dcterms:modified xsi:type="dcterms:W3CDTF">2010-03-05T05:06:00Z</dcterms:modified>
</cp:coreProperties>
</file>