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906000" cy="6858000" type="A4"/>
  <p:notesSz cx="6797675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4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A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1828E87B-EB0A-4BE3-B796-83D04100A3E9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D62710-F115-4DB1-9E18-2A3CB7C7AFEA}" type="slidenum">
              <a:rPr lang="en-AU"/>
              <a:pPr/>
              <a:t>1</a:t>
            </a:fld>
            <a:endParaRPr lang="en-AU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1702FC-E973-4046-B033-0403C4BE5C1A}" type="slidenum">
              <a:rPr lang="en-AU"/>
              <a:pPr/>
              <a:t>10</a:t>
            </a:fld>
            <a:endParaRPr lang="en-A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709613" y="754063"/>
            <a:ext cx="537686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C1FB2F-A101-4BCA-9F87-496A0F3344B2}" type="slidenum">
              <a:rPr lang="en-AU"/>
              <a:pPr/>
              <a:t>11</a:t>
            </a:fld>
            <a:endParaRPr lang="en-A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709613" y="754063"/>
            <a:ext cx="537686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82F6F0-D982-4861-A4D4-0767305923E7}" type="slidenum">
              <a:rPr lang="en-AU"/>
              <a:pPr/>
              <a:t>2</a:t>
            </a:fld>
            <a:endParaRPr lang="en-AU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41328E-2BC8-402A-8F00-D19A994F3787}" type="slidenum">
              <a:rPr lang="en-AU"/>
              <a:pPr/>
              <a:t>3</a:t>
            </a:fld>
            <a:endParaRPr lang="en-A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7022E5-1A82-4E33-8011-D6AFAB2389D7}" type="slidenum">
              <a:rPr lang="en-AU"/>
              <a:pPr/>
              <a:t>4</a:t>
            </a:fld>
            <a:endParaRPr lang="en-A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EB5619-8E9C-40E5-934E-B47433B004C0}" type="slidenum">
              <a:rPr lang="en-AU"/>
              <a:pPr/>
              <a:t>5</a:t>
            </a:fld>
            <a:endParaRPr lang="en-A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1DA3EB-5723-4F82-91E3-B551900C756A}" type="slidenum">
              <a:rPr lang="en-AU"/>
              <a:pPr/>
              <a:t>6</a:t>
            </a:fld>
            <a:endParaRPr lang="en-A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93EA53-CD41-492C-AB7D-38F9C8455B8C}" type="slidenum">
              <a:rPr lang="en-AU"/>
              <a:pPr/>
              <a:t>7</a:t>
            </a:fld>
            <a:endParaRPr lang="en-A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709613" y="754063"/>
            <a:ext cx="537686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4EDE67-B731-4CA1-8799-5784B97025E5}" type="slidenum">
              <a:rPr lang="en-AU"/>
              <a:pPr/>
              <a:t>8</a:t>
            </a:fld>
            <a:endParaRPr lang="en-A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DA417B-1DF1-4A96-8593-3AD525DFD6DF}" type="slidenum">
              <a:rPr lang="en-AU"/>
              <a:pPr/>
              <a:t>9</a:t>
            </a:fld>
            <a:endParaRPr lang="en-A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6CFFBF-B99A-4990-97CE-88816DFE5B9F}" type="slidenum">
              <a:rPr lang="en-AU"/>
              <a:pPr/>
              <a:t>‹#›</a:t>
            </a:fld>
            <a:fld id="{FE23C520-3DE4-4507-B129-4FB247614A4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4E5CF0-BF81-495C-8F33-51D69A5BEA16}" type="slidenum">
              <a:rPr lang="en-AU"/>
              <a:pPr/>
              <a:t>‹#›</a:t>
            </a:fld>
            <a:fld id="{1FE5AD4D-CEE3-485C-A613-57D911C4C56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604963"/>
            <a:ext cx="222726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4963"/>
            <a:ext cx="653415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B6DD8A-7339-417F-A3A5-06CFFF72E047}" type="slidenum">
              <a:rPr lang="en-AU"/>
              <a:pPr/>
              <a:t>‹#›</a:t>
            </a:fld>
            <a:fld id="{79671540-C186-4096-B6B9-8182A8C8087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130425"/>
            <a:ext cx="84185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95300" y="6356350"/>
            <a:ext cx="23098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384550" y="6356350"/>
            <a:ext cx="3135313" cy="363538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099300" y="6356350"/>
            <a:ext cx="2309813" cy="363538"/>
          </a:xfrm>
        </p:spPr>
        <p:txBody>
          <a:bodyPr/>
          <a:lstStyle>
            <a:lvl1pPr>
              <a:defRPr/>
            </a:lvl1pPr>
          </a:lstStyle>
          <a:p>
            <a:fld id="{A0FDEE88-04B7-4CED-9F04-D4E78471C1FA}" type="slidenum">
              <a:rPr lang="en-AU"/>
              <a:pPr/>
              <a:t>‹#›</a:t>
            </a:fld>
            <a:fld id="{A6D176F5-5EC5-48A6-B911-2A05349DC61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680D31-D9B7-439B-BA2E-0DF531884F76}" type="slidenum">
              <a:rPr lang="en-AU"/>
              <a:pPr/>
              <a:t>‹#›</a:t>
            </a:fld>
            <a:fld id="{3B9F9E6C-AD63-4116-B2F8-FEAD721D2EA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6372E8-C182-4261-A740-75D2372132D1}" type="slidenum">
              <a:rPr lang="en-AU"/>
              <a:pPr/>
              <a:t>‹#›</a:t>
            </a:fld>
            <a:fld id="{BB17B057-20F3-4CB0-A034-E2DD11A194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57ECE7-6F1F-4DE3-BCE4-CB4E6576A143}" type="slidenum">
              <a:rPr lang="en-AU"/>
              <a:pPr/>
              <a:t>‹#›</a:t>
            </a:fld>
            <a:fld id="{1255185D-D273-4E03-9085-1CCE93B2741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81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06EF01-CECE-45F0-B87A-4DD47943464B}" type="slidenum">
              <a:rPr lang="en-AU"/>
              <a:pPr/>
              <a:t>‹#›</a:t>
            </a:fld>
            <a:fld id="{061714CD-1B5D-40F2-AD49-CCE2BEEB1CD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F945D6-08CF-4EAD-BAA5-8DC41A0EA514}" type="slidenum">
              <a:rPr lang="en-AU"/>
              <a:pPr/>
              <a:t>‹#›</a:t>
            </a:fld>
            <a:fld id="{2E3998A6-2C8B-43D4-BD33-5EE88104A92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686A5B-FD3F-4912-8165-2A152EFF31E7}" type="slidenum">
              <a:rPr lang="en-AU"/>
              <a:pPr/>
              <a:t>‹#›</a:t>
            </a:fld>
            <a:fld id="{0CC05670-DCA6-4356-BEBE-A81E006F8C3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C0C988-57E2-411C-8F6F-E530FB46839D}" type="slidenum">
              <a:rPr lang="en-AU"/>
              <a:pPr/>
              <a:t>‹#›</a:t>
            </a:fld>
            <a:fld id="{0CFE26F9-5EA8-453F-91C5-153A1767ABA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3421F5-72A5-4AD8-8BCE-F78AAF2680E7}" type="slidenum">
              <a:rPr lang="en-AU"/>
              <a:pPr/>
              <a:t>‹#›</a:t>
            </a:fld>
            <a:fld id="{38778E62-7820-42E1-BB34-B83B59FD8EA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63C1EB-9DB8-4BF9-8877-92053FC56C7E}" type="slidenum">
              <a:rPr lang="en-AU"/>
              <a:pPr/>
              <a:t>‹#›</a:t>
            </a:fld>
            <a:fld id="{9DC9A59B-0251-47C8-BF6A-E4C55CD317E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2555A2-E84F-4216-9F6E-DB7CEC2777ED}" type="slidenum">
              <a:rPr lang="en-AU"/>
              <a:pPr/>
              <a:t>‹#›</a:t>
            </a:fld>
            <a:fld id="{B0DA6276-89A1-4C74-BF24-A22AFD494D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9EA336-F9F1-44FA-879B-52CCCFB12FC4}" type="slidenum">
              <a:rPr lang="en-AU"/>
              <a:pPr/>
              <a:t>‹#›</a:t>
            </a:fld>
            <a:fld id="{9529D16F-2E3D-453D-9773-FADD8D9FE2F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726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31232A-2DBF-4D1C-A673-DA697FC94AF9}" type="slidenum">
              <a:rPr lang="en-AU"/>
              <a:pPr/>
              <a:t>‹#›</a:t>
            </a:fld>
            <a:fld id="{09463007-C112-4E12-AF9F-9847A82324B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DCB514-2FAC-41D7-A122-4338882FAFD9}" type="slidenum">
              <a:rPr lang="en-AU"/>
              <a:pPr/>
              <a:t>‹#›</a:t>
            </a:fld>
            <a:fld id="{10D1FD81-28F6-40A5-B9BB-1BA8A23A75F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43569C-8CEB-4EF2-B164-38361C2CD6A7}" type="slidenum">
              <a:rPr lang="en-AU"/>
              <a:pPr/>
              <a:t>‹#›</a:t>
            </a:fld>
            <a:fld id="{F34EA31F-FE3C-4001-8811-EC420392575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702759-E6DB-44B3-9607-205C87A529D9}" type="slidenum">
              <a:rPr lang="en-AU"/>
              <a:pPr/>
              <a:t>‹#›</a:t>
            </a:fld>
            <a:fld id="{69121B80-5988-4701-923F-1137F269038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81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836919-5FB9-440B-BDA9-809658B7F84B}" type="slidenum">
              <a:rPr lang="en-AU"/>
              <a:pPr/>
              <a:t>‹#›</a:t>
            </a:fld>
            <a:fld id="{2D106DB2-AD63-4FDE-9018-A1879744113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0997D6-D1FF-46E2-92B7-2ECC802D052F}" type="slidenum">
              <a:rPr lang="en-AU"/>
              <a:pPr/>
              <a:t>‹#›</a:t>
            </a:fld>
            <a:fld id="{B7EE4FAA-D5DF-412A-8E31-1B11216DEC8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0D76F2-8CF5-4EF7-B3F2-DCB5161C6A97}" type="slidenum">
              <a:rPr lang="en-AU"/>
              <a:pPr/>
              <a:t>‹#›</a:t>
            </a:fld>
            <a:fld id="{3183230E-951F-4D0E-BC91-6F9FE45B7C3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136A5D-1B2F-4DD4-9000-923D5C0345B9}" type="slidenum">
              <a:rPr lang="en-AU"/>
              <a:pPr/>
              <a:t>‹#›</a:t>
            </a:fld>
            <a:fld id="{A2CDEE7E-3C4C-44FB-9B9D-A51680FD8CB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7A9E1E-B267-4762-A653-62D2D051BC7B}" type="slidenum">
              <a:rPr lang="en-AU"/>
              <a:pPr/>
              <a:t>‹#›</a:t>
            </a:fld>
            <a:fld id="{9F3C10E0-FC8D-4631-80D2-44CAAECE5A8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CD6C29-5DF5-4700-ABCD-918095A5875B}" type="slidenum">
              <a:rPr lang="en-AU"/>
              <a:pPr/>
              <a:t>‹#›</a:t>
            </a:fld>
            <a:fld id="{96F105BF-7E31-40DF-8EDB-B55C2796669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41A2D7-2C88-4230-985D-4A65FF0787A8}" type="slidenum">
              <a:rPr lang="en-AU"/>
              <a:pPr/>
              <a:t>‹#›</a:t>
            </a:fld>
            <a:fld id="{74E7AD99-F42E-49D3-95F8-26E97FAD4C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F5FD3E-5197-4196-85C1-40906C4C86C7}" type="slidenum">
              <a:rPr lang="en-AU"/>
              <a:pPr/>
              <a:t>‹#›</a:t>
            </a:fld>
            <a:fld id="{A99FDE29-1916-433C-A53C-34502DC2670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3050"/>
            <a:ext cx="222726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3050"/>
            <a:ext cx="653415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4B0B87-D83C-4262-AF2F-D54A3099AD9C}" type="slidenum">
              <a:rPr lang="en-AU"/>
              <a:pPr/>
              <a:t>‹#›</a:t>
            </a:fld>
            <a:fld id="{E9E12312-0DF9-44EE-B18F-E1634FBE8F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3"/>
            <a:ext cx="4379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4963"/>
            <a:ext cx="4381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252318-ED50-4C8E-913B-55EA2B36AAEA}" type="slidenum">
              <a:rPr lang="en-AU"/>
              <a:pPr/>
              <a:t>‹#›</a:t>
            </a:fld>
            <a:fld id="{A7C5AF38-FD85-41CA-A770-E921AB71414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73D6B7-0245-42D5-AD13-C623C807D2FB}" type="slidenum">
              <a:rPr lang="en-AU"/>
              <a:pPr/>
              <a:t>‹#›</a:t>
            </a:fld>
            <a:fld id="{D0173497-1877-49A8-83EB-7C985F417EB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CB591A-2BDF-47A4-B552-0F8C61D90FD3}" type="slidenum">
              <a:rPr lang="en-AU"/>
              <a:pPr/>
              <a:t>‹#›</a:t>
            </a:fld>
            <a:fld id="{834CE412-27B8-4AB9-8149-029205CF17F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0E9433-197A-4D9F-805E-1FEA1B8D1925}" type="slidenum">
              <a:rPr lang="en-AU"/>
              <a:pPr/>
              <a:t>‹#›</a:t>
            </a:fld>
            <a:fld id="{9262A6FB-A64E-4B7C-9295-63E586F0141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6ECF96-622F-4C85-9CAC-1C607DA2F26E}" type="slidenum">
              <a:rPr lang="en-AU"/>
              <a:pPr/>
              <a:t>‹#›</a:t>
            </a:fld>
            <a:fld id="{BCB7768F-5703-4B29-8BCF-B026E4035D0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3/03/10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35A820-A8AC-4945-BA12-B99240D23287}" type="slidenum">
              <a:rPr lang="en-AU"/>
              <a:pPr/>
              <a:t>‹#›</a:t>
            </a:fld>
            <a:fld id="{41F395D5-EBCA-4D55-957E-1CB424E76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2130425"/>
            <a:ext cx="8418513" cy="14684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format마스터 제목 스타일 편집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85900" y="3886200"/>
            <a:ext cx="6934200" cy="1752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8355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>
                <a:solidFill>
                  <a:srgbClr val="8B8B8B"/>
                </a:solidFill>
                <a:latin typeface="맑은 고딕" charset="0"/>
                <a:cs typeface="Arial Unicode MS" charset="0"/>
              </a:rPr>
              <a:t>마스터 부제목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5300" y="6356350"/>
            <a:ext cx="23098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en-AU"/>
              <a:t>3/03/10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84550" y="6356350"/>
            <a:ext cx="31353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356350"/>
            <a:ext cx="23098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D803C2F2-7A7E-4C0B-8F85-A4F90D1A7A51}" type="slidenum">
              <a:rPr lang="en-AU"/>
              <a:pPr/>
              <a:t>‹#›</a:t>
            </a:fld>
            <a:fld id="{36E3E5E5-C5C0-4F34-8F8F-B98C60E25249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6854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hf sldNum="0" hdr="0" ftr="0"/>
  <p:txStyles>
    <p:titleStyle>
      <a:lvl1pPr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2pPr>
      <a:lvl3pPr marL="11430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3pPr>
      <a:lvl4pPr marL="16002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4pPr>
      <a:lvl5pPr marL="20574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5pPr>
      <a:lvl6pPr marL="25146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6pPr>
      <a:lvl7pPr marL="29718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7pPr>
      <a:lvl8pPr marL="34290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8pPr>
      <a:lvl9pPr marL="38862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9pPr>
    </p:titleStyle>
    <p:bodyStyle>
      <a:lvl1pPr marL="342900" indent="-342900" algn="l" defTabSz="449263" rtl="0" fontAlgn="base" hangingPunct="0">
        <a:lnSpc>
          <a:spcPct val="8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3813" cy="11414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format마스터 제목 스타일 편집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3813" cy="4524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113544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Level마스터 텍스트 스타일을 편집합니다</a:t>
            </a:r>
          </a:p>
          <a:p>
            <a:pPr lvl="1"/>
            <a:r>
              <a:rPr lang="en-GB" smtClean="0"/>
              <a:t>둘째 수준</a:t>
            </a:r>
          </a:p>
          <a:p>
            <a:pPr lvl="2"/>
            <a:r>
              <a:rPr lang="en-GB" smtClean="0"/>
              <a:t>셋째 수준</a:t>
            </a:r>
          </a:p>
          <a:p>
            <a:pPr lvl="3"/>
            <a:r>
              <a:rPr lang="en-GB" smtClean="0"/>
              <a:t>넷째 수준</a:t>
            </a:r>
          </a:p>
          <a:p>
            <a:pPr lvl="4"/>
            <a:r>
              <a:rPr lang="en-GB" smtClean="0"/>
              <a:t>다섯째 수준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5300" y="6356350"/>
            <a:ext cx="23098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en-AU"/>
              <a:t>3/03/10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84550" y="6356350"/>
            <a:ext cx="31353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A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356350"/>
            <a:ext cx="23098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356186DE-E47C-46FD-A019-D0DFAD0BBD9E}" type="slidenum">
              <a:rPr lang="en-AU"/>
              <a:pPr/>
              <a:t>‹#›</a:t>
            </a:fld>
            <a:fld id="{F61D5E2B-A9F4-450F-B9C9-7238F1BD4046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2pPr>
      <a:lvl3pPr marL="11430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3pPr>
      <a:lvl4pPr marL="16002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4pPr>
      <a:lvl5pPr marL="20574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5pPr>
      <a:lvl6pPr marL="25146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6pPr>
      <a:lvl7pPr marL="29718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7pPr>
      <a:lvl8pPr marL="34290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8pPr>
      <a:lvl9pPr marL="38862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9pPr>
    </p:titleStyle>
    <p:bodyStyle>
      <a:lvl1pPr marL="342900" indent="-342900" algn="l" defTabSz="449263" rtl="0" fontAlgn="base" hangingPunct="0">
        <a:lnSpc>
          <a:spcPct val="8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95300" y="6356350"/>
            <a:ext cx="23098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en-AU"/>
              <a:t>3/03/10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384550" y="6356350"/>
            <a:ext cx="31353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356350"/>
            <a:ext cx="23098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19B7BEBD-A45D-4B2A-BDBB-8354BE5CDF4D}" type="slidenum">
              <a:rPr lang="en-AU"/>
              <a:pPr/>
              <a:t>‹#›</a:t>
            </a:fld>
            <a:fld id="{084375F4-EC9A-45C6-BAC2-40ABE072A4A8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3050"/>
            <a:ext cx="89138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3"/>
            <a:ext cx="8913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6854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2pPr>
      <a:lvl3pPr marL="11430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3pPr>
      <a:lvl4pPr marL="16002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4pPr>
      <a:lvl5pPr marL="20574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5pPr>
      <a:lvl6pPr marL="25146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6pPr>
      <a:lvl7pPr marL="29718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7pPr>
      <a:lvl8pPr marL="34290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8pPr>
      <a:lvl9pPr marL="3886200" indent="-228600" algn="l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charset="-127"/>
          <a:ea typeface="굴림" charset="-127"/>
        </a:defRPr>
      </a:lvl9pPr>
    </p:titleStyle>
    <p:bodyStyle>
      <a:lvl1pPr marL="342900" indent="-342900" algn="l" defTabSz="449263" rtl="0" fontAlgn="base" hangingPunct="0">
        <a:lnSpc>
          <a:spcPct val="8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5.png"/><Relationship Id="rId7" Type="http://schemas.openxmlformats.org/officeDocument/2006/relationships/image" Target="../media/image4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3.jpeg"/><Relationship Id="rId21" Type="http://schemas.openxmlformats.org/officeDocument/2006/relationships/image" Target="../media/image35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jpeg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Relationship Id="rId22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jpeg"/><Relationship Id="rId9" Type="http://schemas.openxmlformats.org/officeDocument/2006/relationships/image" Target="../media/image4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4413" cy="5649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375" y="5800725"/>
            <a:ext cx="1289050" cy="736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38188" y="1571625"/>
            <a:ext cx="8215312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3068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AU" sz="4000" b="1">
                <a:solidFill>
                  <a:srgbClr val="FFFFFF"/>
                </a:solidFill>
                <a:latin typeface="HY헤드라인M" charset="0"/>
              </a:rPr>
              <a:t>KISA IP Team in 2010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95375" y="3429000"/>
            <a:ext cx="6143625" cy="135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13068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AU" sz="4000" b="1">
                <a:solidFill>
                  <a:srgbClr val="FFFFFF"/>
                </a:solidFill>
                <a:latin typeface="HY헤드라인M" charset="0"/>
              </a:rPr>
              <a:t>Mar, 2010</a:t>
            </a:r>
          </a:p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AU" sz="4000" b="1">
                <a:solidFill>
                  <a:srgbClr val="FFFFFF"/>
                </a:solidFill>
                <a:latin typeface="HY헤드라인M" charset="0"/>
              </a:rPr>
              <a:t>Billy MH Choen @ Korea Internet &amp; Security Agency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cxnSp>
        <p:nvCxnSpPr>
          <p:cNvPr id="14337" name="AutoShape 1"/>
          <p:cNvCxnSpPr>
            <a:cxnSpLocks noChangeShapeType="1"/>
          </p:cNvCxnSpPr>
          <p:nvPr/>
        </p:nvCxnSpPr>
        <p:spPr bwMode="auto">
          <a:xfrm flipH="1">
            <a:off x="2014538" y="4908550"/>
            <a:ext cx="74612" cy="376238"/>
          </a:xfrm>
          <a:prstGeom prst="bent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4338" name="AutoShape 2"/>
          <p:cNvCxnSpPr>
            <a:cxnSpLocks noChangeShapeType="1"/>
          </p:cNvCxnSpPr>
          <p:nvPr/>
        </p:nvCxnSpPr>
        <p:spPr bwMode="auto">
          <a:xfrm flipH="1" flipV="1">
            <a:off x="4000500" y="3227388"/>
            <a:ext cx="342900" cy="6096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4339" name="AutoShape 3"/>
          <p:cNvCxnSpPr>
            <a:cxnSpLocks noChangeShapeType="1"/>
          </p:cNvCxnSpPr>
          <p:nvPr/>
        </p:nvCxnSpPr>
        <p:spPr bwMode="auto">
          <a:xfrm flipV="1">
            <a:off x="4343400" y="3684588"/>
            <a:ext cx="1066800" cy="1524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4340" name="AutoShape 4"/>
          <p:cNvCxnSpPr>
            <a:cxnSpLocks noChangeShapeType="1"/>
          </p:cNvCxnSpPr>
          <p:nvPr/>
        </p:nvCxnSpPr>
        <p:spPr bwMode="auto">
          <a:xfrm flipV="1">
            <a:off x="7086600" y="3151188"/>
            <a:ext cx="571500" cy="6096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4341" name="AutoShape 5"/>
          <p:cNvCxnSpPr>
            <a:cxnSpLocks noChangeShapeType="1"/>
          </p:cNvCxnSpPr>
          <p:nvPr/>
        </p:nvCxnSpPr>
        <p:spPr bwMode="auto">
          <a:xfrm>
            <a:off x="7086600" y="3762375"/>
            <a:ext cx="495300" cy="3810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4342" name="AutoShape 6"/>
          <p:cNvCxnSpPr>
            <a:cxnSpLocks noChangeShapeType="1"/>
          </p:cNvCxnSpPr>
          <p:nvPr/>
        </p:nvCxnSpPr>
        <p:spPr bwMode="auto">
          <a:xfrm flipH="1">
            <a:off x="2019300" y="3913188"/>
            <a:ext cx="647700" cy="2286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4343" name="AutoShape 7"/>
          <p:cNvCxnSpPr>
            <a:cxnSpLocks noChangeShapeType="1"/>
          </p:cNvCxnSpPr>
          <p:nvPr/>
        </p:nvCxnSpPr>
        <p:spPr bwMode="auto">
          <a:xfrm flipV="1">
            <a:off x="5410200" y="3151188"/>
            <a:ext cx="38100" cy="5334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4344" name="AutoShape 8"/>
          <p:cNvCxnSpPr>
            <a:cxnSpLocks noChangeShapeType="1"/>
          </p:cNvCxnSpPr>
          <p:nvPr/>
        </p:nvCxnSpPr>
        <p:spPr bwMode="auto">
          <a:xfrm flipH="1" flipV="1">
            <a:off x="2827338" y="2320925"/>
            <a:ext cx="460375" cy="42703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</p:cxn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762000" y="5773738"/>
            <a:ext cx="2589213" cy="673100"/>
            <a:chOff x="480" y="3637"/>
            <a:chExt cx="1631" cy="424"/>
          </a:xfrm>
        </p:grpSpPr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>
              <a:off x="480" y="3637"/>
              <a:ext cx="1632" cy="4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FCFFF"/>
                </a:gs>
                <a:gs pos="100000">
                  <a:srgbClr val="FFFFFF"/>
                </a:gs>
              </a:gsLst>
              <a:lin ang="2700000" scaled="1"/>
            </a:gradFill>
            <a:ln w="12600">
              <a:solidFill>
                <a:srgbClr val="5A7EA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pic>
          <p:nvPicPr>
            <p:cNvPr id="14347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7" y="3778"/>
              <a:ext cx="161" cy="171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1204" y="3977"/>
              <a:ext cx="284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DNS</a:t>
              </a: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893" y="3977"/>
              <a:ext cx="307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PC2</a:t>
              </a: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528" y="3977"/>
              <a:ext cx="307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PC1</a:t>
              </a: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1797" y="3977"/>
              <a:ext cx="315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Mail</a:t>
              </a:r>
            </a:p>
          </p:txBody>
        </p:sp>
        <p:pic>
          <p:nvPicPr>
            <p:cNvPr id="14352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65" y="3783"/>
              <a:ext cx="129" cy="1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4353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8" y="3779"/>
              <a:ext cx="150" cy="178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1488" y="3977"/>
              <a:ext cx="297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WEB</a:t>
              </a:r>
            </a:p>
          </p:txBody>
        </p:sp>
        <p:pic>
          <p:nvPicPr>
            <p:cNvPr id="14355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8" y="3786"/>
              <a:ext cx="366" cy="159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4356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4" y="3779"/>
              <a:ext cx="366" cy="159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cxnSp>
          <p:nvCxnSpPr>
            <p:cNvPr id="14357" name="AutoShape 21"/>
            <p:cNvCxnSpPr>
              <a:cxnSpLocks noChangeShapeType="1"/>
            </p:cNvCxnSpPr>
            <p:nvPr/>
          </p:nvCxnSpPr>
          <p:spPr bwMode="auto">
            <a:xfrm flipV="1">
              <a:off x="960" y="3782"/>
              <a:ext cx="720" cy="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8" name="AutoShape 22"/>
            <p:cNvCxnSpPr>
              <a:cxnSpLocks noChangeShapeType="1"/>
            </p:cNvCxnSpPr>
            <p:nvPr/>
          </p:nvCxnSpPr>
          <p:spPr bwMode="auto">
            <a:xfrm>
              <a:off x="1170" y="3779"/>
              <a:ext cx="358" cy="1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59" name="AutoShape 23"/>
            <p:cNvCxnSpPr>
              <a:cxnSpLocks noChangeShapeType="1"/>
            </p:cNvCxnSpPr>
            <p:nvPr/>
          </p:nvCxnSpPr>
          <p:spPr bwMode="auto">
            <a:xfrm>
              <a:off x="1467" y="3776"/>
              <a:ext cx="344" cy="1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3505200" y="5773738"/>
            <a:ext cx="2589213" cy="673100"/>
            <a:chOff x="2208" y="3637"/>
            <a:chExt cx="1631" cy="424"/>
          </a:xfrm>
        </p:grpSpPr>
        <p:sp>
          <p:nvSpPr>
            <p:cNvPr id="14361" name="AutoShape 25"/>
            <p:cNvSpPr>
              <a:spLocks noChangeArrowheads="1"/>
            </p:cNvSpPr>
            <p:nvPr/>
          </p:nvSpPr>
          <p:spPr bwMode="auto">
            <a:xfrm>
              <a:off x="2208" y="3637"/>
              <a:ext cx="1632" cy="4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FCFFF"/>
                </a:gs>
                <a:gs pos="100000">
                  <a:srgbClr val="FFFFFF"/>
                </a:gs>
              </a:gsLst>
              <a:lin ang="2700000" scaled="1"/>
            </a:gradFill>
            <a:ln w="12600">
              <a:solidFill>
                <a:srgbClr val="5A7EA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pic>
          <p:nvPicPr>
            <p:cNvPr id="14362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5" y="3778"/>
              <a:ext cx="161" cy="171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2932" y="3977"/>
              <a:ext cx="284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DNS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2621" y="3977"/>
              <a:ext cx="307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PC2</a:t>
              </a: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2256" y="3977"/>
              <a:ext cx="307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PC1</a:t>
              </a:r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3525" y="3977"/>
              <a:ext cx="315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Mail</a:t>
              </a:r>
            </a:p>
          </p:txBody>
        </p:sp>
        <p:pic>
          <p:nvPicPr>
            <p:cNvPr id="14367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93" y="3783"/>
              <a:ext cx="129" cy="1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4368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6" y="3779"/>
              <a:ext cx="150" cy="178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3216" y="3977"/>
              <a:ext cx="297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WEB</a:t>
              </a:r>
            </a:p>
          </p:txBody>
        </p:sp>
        <p:pic>
          <p:nvPicPr>
            <p:cNvPr id="14370" name="Picture 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56" y="3786"/>
              <a:ext cx="366" cy="159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4371" name="Picture 3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2" y="3779"/>
              <a:ext cx="366" cy="159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cxnSp>
          <p:nvCxnSpPr>
            <p:cNvPr id="14372" name="AutoShape 36"/>
            <p:cNvCxnSpPr>
              <a:cxnSpLocks noChangeShapeType="1"/>
            </p:cNvCxnSpPr>
            <p:nvPr/>
          </p:nvCxnSpPr>
          <p:spPr bwMode="auto">
            <a:xfrm flipV="1">
              <a:off x="2688" y="3782"/>
              <a:ext cx="720" cy="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73" name="AutoShape 37"/>
            <p:cNvCxnSpPr>
              <a:cxnSpLocks noChangeShapeType="1"/>
            </p:cNvCxnSpPr>
            <p:nvPr/>
          </p:nvCxnSpPr>
          <p:spPr bwMode="auto">
            <a:xfrm>
              <a:off x="2898" y="3779"/>
              <a:ext cx="358" cy="1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74" name="AutoShape 38"/>
            <p:cNvCxnSpPr>
              <a:cxnSpLocks noChangeShapeType="1"/>
            </p:cNvCxnSpPr>
            <p:nvPr/>
          </p:nvCxnSpPr>
          <p:spPr bwMode="auto">
            <a:xfrm>
              <a:off x="3195" y="3776"/>
              <a:ext cx="344" cy="1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14375" name="Group 39"/>
          <p:cNvGrpSpPr>
            <a:grpSpLocks/>
          </p:cNvGrpSpPr>
          <p:nvPr/>
        </p:nvGrpSpPr>
        <p:grpSpPr bwMode="auto">
          <a:xfrm>
            <a:off x="6248400" y="5773738"/>
            <a:ext cx="2589213" cy="673100"/>
            <a:chOff x="3936" y="3637"/>
            <a:chExt cx="1631" cy="424"/>
          </a:xfrm>
        </p:grpSpPr>
        <p:sp>
          <p:nvSpPr>
            <p:cNvPr id="14376" name="AutoShape 40"/>
            <p:cNvSpPr>
              <a:spLocks noChangeArrowheads="1"/>
            </p:cNvSpPr>
            <p:nvPr/>
          </p:nvSpPr>
          <p:spPr bwMode="auto">
            <a:xfrm>
              <a:off x="3936" y="3637"/>
              <a:ext cx="1632" cy="4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FCFFF"/>
                </a:gs>
                <a:gs pos="100000">
                  <a:srgbClr val="FFFFFF"/>
                </a:gs>
              </a:gsLst>
              <a:lin ang="2700000" scaled="1"/>
            </a:gradFill>
            <a:ln w="12600">
              <a:solidFill>
                <a:srgbClr val="5A7EA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pic>
          <p:nvPicPr>
            <p:cNvPr id="14377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3" y="3778"/>
              <a:ext cx="161" cy="171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4660" y="3977"/>
              <a:ext cx="284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DNS</a:t>
              </a: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4349" y="3977"/>
              <a:ext cx="307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PC2</a:t>
              </a: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3984" y="3977"/>
              <a:ext cx="307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PC1</a:t>
              </a: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5253" y="3977"/>
              <a:ext cx="315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Mail</a:t>
              </a:r>
            </a:p>
          </p:txBody>
        </p:sp>
        <p:pic>
          <p:nvPicPr>
            <p:cNvPr id="14382" name="Picture 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21" y="3783"/>
              <a:ext cx="129" cy="1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4383" name="Picture 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34" y="3779"/>
              <a:ext cx="150" cy="178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4944" y="3977"/>
              <a:ext cx="297" cy="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53820" rIns="90000" bIns="45000"/>
            <a:lstStyle/>
            <a:p>
              <a:pPr algn="ctr"/>
              <a:r>
                <a:rPr lang="en-AU" sz="1000">
                  <a:solidFill>
                    <a:srgbClr val="000000"/>
                  </a:solidFill>
                  <a:cs typeface="Arial Unicode MS" charset="0"/>
                </a:rPr>
                <a:t>WEB</a:t>
              </a:r>
            </a:p>
          </p:txBody>
        </p:sp>
        <p:pic>
          <p:nvPicPr>
            <p:cNvPr id="14385" name="Picture 4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4" y="3786"/>
              <a:ext cx="366" cy="159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4386" name="Picture 5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0" y="3779"/>
              <a:ext cx="366" cy="159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cxnSp>
          <p:nvCxnSpPr>
            <p:cNvPr id="14387" name="AutoShape 51"/>
            <p:cNvCxnSpPr>
              <a:cxnSpLocks noChangeShapeType="1"/>
            </p:cNvCxnSpPr>
            <p:nvPr/>
          </p:nvCxnSpPr>
          <p:spPr bwMode="auto">
            <a:xfrm flipV="1">
              <a:off x="4416" y="3782"/>
              <a:ext cx="720" cy="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88" name="AutoShape 52"/>
            <p:cNvCxnSpPr>
              <a:cxnSpLocks noChangeShapeType="1"/>
            </p:cNvCxnSpPr>
            <p:nvPr/>
          </p:nvCxnSpPr>
          <p:spPr bwMode="auto">
            <a:xfrm>
              <a:off x="4626" y="3779"/>
              <a:ext cx="358" cy="1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89" name="AutoShape 53"/>
            <p:cNvCxnSpPr>
              <a:cxnSpLocks noChangeShapeType="1"/>
            </p:cNvCxnSpPr>
            <p:nvPr/>
          </p:nvCxnSpPr>
          <p:spPr bwMode="auto">
            <a:xfrm>
              <a:off x="4923" y="3776"/>
              <a:ext cx="344" cy="1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14390" name="Freeform 54"/>
          <p:cNvSpPr>
            <a:spLocks noChangeArrowheads="1"/>
          </p:cNvSpPr>
          <p:nvPr/>
        </p:nvSpPr>
        <p:spPr bwMode="auto">
          <a:xfrm>
            <a:off x="849313" y="1739900"/>
            <a:ext cx="1979612" cy="116046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Overseas network</a:t>
            </a:r>
          </a:p>
        </p:txBody>
      </p:sp>
      <p:sp>
        <p:nvSpPr>
          <p:cNvPr id="14391" name="Freeform 55"/>
          <p:cNvSpPr>
            <a:spLocks noChangeArrowheads="1"/>
          </p:cNvSpPr>
          <p:nvPr/>
        </p:nvSpPr>
        <p:spPr bwMode="auto">
          <a:xfrm>
            <a:off x="3368675" y="2389188"/>
            <a:ext cx="1169988" cy="6858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IX</a:t>
            </a:r>
          </a:p>
        </p:txBody>
      </p:sp>
      <p:pic>
        <p:nvPicPr>
          <p:cNvPr id="14392" name="Picture 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5284788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4393" name="Freeform 57"/>
          <p:cNvSpPr>
            <a:spLocks noChangeArrowheads="1"/>
          </p:cNvSpPr>
          <p:nvPr/>
        </p:nvSpPr>
        <p:spPr bwMode="auto">
          <a:xfrm>
            <a:off x="1497013" y="4260850"/>
            <a:ext cx="1169987" cy="6858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ISP</a:t>
            </a:r>
          </a:p>
        </p:txBody>
      </p:sp>
      <p:cxnSp>
        <p:nvCxnSpPr>
          <p:cNvPr id="14394" name="AutoShape 58"/>
          <p:cNvCxnSpPr>
            <a:cxnSpLocks noChangeShapeType="1"/>
          </p:cNvCxnSpPr>
          <p:nvPr/>
        </p:nvCxnSpPr>
        <p:spPr bwMode="auto">
          <a:xfrm>
            <a:off x="4838700" y="5132388"/>
            <a:ext cx="1588" cy="152400"/>
          </a:xfrm>
          <a:prstGeom prst="bent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4395" name="AutoShape 59"/>
          <p:cNvCxnSpPr>
            <a:cxnSpLocks noChangeShapeType="1"/>
          </p:cNvCxnSpPr>
          <p:nvPr/>
        </p:nvCxnSpPr>
        <p:spPr bwMode="auto">
          <a:xfrm>
            <a:off x="7581900" y="5132388"/>
            <a:ext cx="1588" cy="152400"/>
          </a:xfrm>
          <a:prstGeom prst="bent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14396" name="Freeform 60"/>
          <p:cNvSpPr>
            <a:spLocks noChangeArrowheads="1"/>
          </p:cNvSpPr>
          <p:nvPr/>
        </p:nvSpPr>
        <p:spPr bwMode="auto">
          <a:xfrm>
            <a:off x="4232275" y="4260850"/>
            <a:ext cx="1169988" cy="6858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ISP</a:t>
            </a:r>
          </a:p>
        </p:txBody>
      </p:sp>
      <p:sp>
        <p:nvSpPr>
          <p:cNvPr id="14397" name="Freeform 61"/>
          <p:cNvSpPr>
            <a:spLocks noChangeArrowheads="1"/>
          </p:cNvSpPr>
          <p:nvPr/>
        </p:nvSpPr>
        <p:spPr bwMode="auto">
          <a:xfrm>
            <a:off x="4881563" y="2316163"/>
            <a:ext cx="1169987" cy="6858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IX</a:t>
            </a:r>
          </a:p>
        </p:txBody>
      </p:sp>
      <p:sp>
        <p:nvSpPr>
          <p:cNvPr id="14398" name="Freeform 62"/>
          <p:cNvSpPr>
            <a:spLocks noChangeArrowheads="1"/>
          </p:cNvSpPr>
          <p:nvPr/>
        </p:nvSpPr>
        <p:spPr bwMode="auto">
          <a:xfrm>
            <a:off x="7113588" y="2316163"/>
            <a:ext cx="1169987" cy="6858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ISP</a:t>
            </a:r>
          </a:p>
        </p:txBody>
      </p:sp>
      <p:sp>
        <p:nvSpPr>
          <p:cNvPr id="14399" name="Freeform 63"/>
          <p:cNvSpPr>
            <a:spLocks noChangeArrowheads="1"/>
          </p:cNvSpPr>
          <p:nvPr/>
        </p:nvSpPr>
        <p:spPr bwMode="auto">
          <a:xfrm>
            <a:off x="6969125" y="4260850"/>
            <a:ext cx="1176338" cy="6858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ISP</a:t>
            </a:r>
          </a:p>
        </p:txBody>
      </p:sp>
      <p:pic>
        <p:nvPicPr>
          <p:cNvPr id="14400" name="Picture 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4908550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01" name="Picture 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4116388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02" name="Picture 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3829050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03" name="Picture 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676525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04" name="Picture 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1788" y="3752850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05" name="Picture 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8263" y="3025775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06" name="Picture 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2963863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07" name="Picture 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0038" y="3603625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08" name="Picture 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8363" y="4127500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09" name="Picture 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0275" y="4929188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10" name="Picture 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0" y="5281613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11" name="Picture 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3475" y="4941888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12" name="Picture 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3475" y="5268913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13" name="Picture 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7213" y="3643313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14" name="Picture 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0788" y="2978150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15" name="Picture 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8875" y="4117975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16" name="Picture 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2244725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4417" name="Rectangle 81"/>
          <p:cNvSpPr>
            <a:spLocks noChangeArrowheads="1"/>
          </p:cNvSpPr>
          <p:nvPr/>
        </p:nvSpPr>
        <p:spPr bwMode="auto">
          <a:xfrm>
            <a:off x="1651000" y="6589713"/>
            <a:ext cx="835025" cy="276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 only</a:t>
            </a:r>
          </a:p>
        </p:txBody>
      </p:sp>
      <p:sp>
        <p:nvSpPr>
          <p:cNvPr id="14418" name="Rectangle 82"/>
          <p:cNvSpPr>
            <a:spLocks noChangeArrowheads="1"/>
          </p:cNvSpPr>
          <p:nvPr/>
        </p:nvSpPr>
        <p:spPr bwMode="auto">
          <a:xfrm>
            <a:off x="4176713" y="6589713"/>
            <a:ext cx="1211262" cy="276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IPv4/IPv6 dual</a:t>
            </a:r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7272338" y="6589713"/>
            <a:ext cx="835025" cy="276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 only</a:t>
            </a:r>
          </a:p>
        </p:txBody>
      </p:sp>
      <p:pic>
        <p:nvPicPr>
          <p:cNvPr id="14420" name="Picture 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275" y="2892425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cxnSp>
        <p:nvCxnSpPr>
          <p:cNvPr id="14421" name="AutoShape 85"/>
          <p:cNvCxnSpPr>
            <a:cxnSpLocks noChangeShapeType="1"/>
          </p:cNvCxnSpPr>
          <p:nvPr/>
        </p:nvCxnSpPr>
        <p:spPr bwMode="auto">
          <a:xfrm flipH="1" flipV="1">
            <a:off x="1801813" y="3092450"/>
            <a:ext cx="215900" cy="102393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</p:cxnSp>
      <p:pic>
        <p:nvPicPr>
          <p:cNvPr id="14422" name="Picture 8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2171700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23" name="Picture 8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605088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24" name="Picture 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2163" y="1739900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4425" name="Freeform 89"/>
          <p:cNvSpPr>
            <a:spLocks noChangeArrowheads="1"/>
          </p:cNvSpPr>
          <p:nvPr/>
        </p:nvSpPr>
        <p:spPr bwMode="auto">
          <a:xfrm>
            <a:off x="6105525" y="1452563"/>
            <a:ext cx="1169988" cy="6858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ISP</a:t>
            </a:r>
          </a:p>
        </p:txBody>
      </p:sp>
      <p:pic>
        <p:nvPicPr>
          <p:cNvPr id="14426" name="Picture 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2116138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4427" name="Freeform 91"/>
          <p:cNvSpPr>
            <a:spLocks noChangeArrowheads="1"/>
          </p:cNvSpPr>
          <p:nvPr/>
        </p:nvSpPr>
        <p:spPr bwMode="auto">
          <a:xfrm>
            <a:off x="5457825" y="1884363"/>
            <a:ext cx="431800" cy="323850"/>
          </a:xfrm>
          <a:custGeom>
            <a:avLst/>
            <a:gdLst/>
            <a:ahLst/>
            <a:cxnLst/>
            <a:rect l="0" t="0" r="0" b="0"/>
            <a:pathLst/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428" name="Freeform 92"/>
          <p:cNvSpPr>
            <a:spLocks noChangeArrowheads="1"/>
          </p:cNvSpPr>
          <p:nvPr/>
        </p:nvSpPr>
        <p:spPr bwMode="auto">
          <a:xfrm>
            <a:off x="6753225" y="2316163"/>
            <a:ext cx="215900" cy="1368425"/>
          </a:xfrm>
          <a:custGeom>
            <a:avLst/>
            <a:gdLst/>
            <a:ahLst/>
            <a:cxnLst/>
            <a:rect l="0" t="0" r="0" b="0"/>
            <a:pathLst/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429" name="Freeform 93"/>
          <p:cNvSpPr>
            <a:spLocks noChangeArrowheads="1"/>
          </p:cNvSpPr>
          <p:nvPr/>
        </p:nvSpPr>
        <p:spPr bwMode="auto">
          <a:xfrm>
            <a:off x="7400925" y="835025"/>
            <a:ext cx="1169988" cy="6858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ISP</a:t>
            </a:r>
          </a:p>
        </p:txBody>
      </p:sp>
      <p:pic>
        <p:nvPicPr>
          <p:cNvPr id="14430" name="Picture 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3500" y="2316163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31" name="Picture 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6825" y="2244725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4432" name="Freeform 96"/>
          <p:cNvSpPr>
            <a:spLocks noChangeArrowheads="1"/>
          </p:cNvSpPr>
          <p:nvPr/>
        </p:nvSpPr>
        <p:spPr bwMode="auto">
          <a:xfrm>
            <a:off x="7761288" y="1524000"/>
            <a:ext cx="287337" cy="720725"/>
          </a:xfrm>
          <a:custGeom>
            <a:avLst/>
            <a:gdLst/>
            <a:ahLst/>
            <a:cxnLst/>
            <a:rect l="0" t="0" r="0" b="0"/>
            <a:pathLst/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433" name="Freeform 97"/>
          <p:cNvSpPr>
            <a:spLocks noChangeArrowheads="1"/>
          </p:cNvSpPr>
          <p:nvPr/>
        </p:nvSpPr>
        <p:spPr bwMode="auto">
          <a:xfrm>
            <a:off x="2792413" y="3540125"/>
            <a:ext cx="1366837" cy="6858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ISP</a:t>
            </a:r>
          </a:p>
        </p:txBody>
      </p:sp>
      <p:sp>
        <p:nvSpPr>
          <p:cNvPr id="14434" name="Freeform 98"/>
          <p:cNvSpPr>
            <a:spLocks noChangeArrowheads="1"/>
          </p:cNvSpPr>
          <p:nvPr/>
        </p:nvSpPr>
        <p:spPr bwMode="auto">
          <a:xfrm>
            <a:off x="5572125" y="3397250"/>
            <a:ext cx="1366838" cy="6858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ISP</a:t>
            </a:r>
          </a:p>
        </p:txBody>
      </p:sp>
      <p:pic>
        <p:nvPicPr>
          <p:cNvPr id="14435" name="Picture 9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8538" y="2605088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4436" name="Line 100"/>
          <p:cNvSpPr>
            <a:spLocks noChangeShapeType="1"/>
          </p:cNvSpPr>
          <p:nvPr/>
        </p:nvSpPr>
        <p:spPr bwMode="auto">
          <a:xfrm>
            <a:off x="4665663" y="2676525"/>
            <a:ext cx="14287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4437" name="Rectangle 101"/>
          <p:cNvSpPr>
            <a:spLocks noChangeArrowheads="1"/>
          </p:cNvSpPr>
          <p:nvPr/>
        </p:nvSpPr>
        <p:spPr bwMode="auto">
          <a:xfrm>
            <a:off x="8408988" y="3971925"/>
            <a:ext cx="1368425" cy="8651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438" name="Rectangle 102"/>
          <p:cNvSpPr>
            <a:spLocks noChangeArrowheads="1"/>
          </p:cNvSpPr>
          <p:nvPr/>
        </p:nvSpPr>
        <p:spPr bwMode="auto">
          <a:xfrm>
            <a:off x="8482013" y="4116388"/>
            <a:ext cx="433387" cy="215900"/>
          </a:xfrm>
          <a:prstGeom prst="rect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439" name="Rectangle 103"/>
          <p:cNvSpPr>
            <a:spLocks noChangeArrowheads="1"/>
          </p:cNvSpPr>
          <p:nvPr/>
        </p:nvSpPr>
        <p:spPr bwMode="auto">
          <a:xfrm>
            <a:off x="8840788" y="4119563"/>
            <a:ext cx="936625" cy="3683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64278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9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IPv4/IPv6 dual</a:t>
            </a:r>
          </a:p>
        </p:txBody>
      </p:sp>
      <p:sp>
        <p:nvSpPr>
          <p:cNvPr id="14440" name="Rectangle 104"/>
          <p:cNvSpPr>
            <a:spLocks noChangeArrowheads="1"/>
          </p:cNvSpPr>
          <p:nvPr/>
        </p:nvSpPr>
        <p:spPr bwMode="auto">
          <a:xfrm>
            <a:off x="8482013" y="4476750"/>
            <a:ext cx="433387" cy="215900"/>
          </a:xfrm>
          <a:prstGeom prst="rect">
            <a:avLst/>
          </a:prstGeom>
          <a:solidFill>
            <a:srgbClr val="EEECE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441" name="Rectangle 105"/>
          <p:cNvSpPr>
            <a:spLocks noChangeArrowheads="1"/>
          </p:cNvSpPr>
          <p:nvPr/>
        </p:nvSpPr>
        <p:spPr bwMode="auto">
          <a:xfrm>
            <a:off x="8913813" y="4476750"/>
            <a:ext cx="704850" cy="2301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64278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</a:pPr>
            <a:r>
              <a:rPr lang="en-AU" sz="9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 only</a:t>
            </a:r>
          </a:p>
        </p:txBody>
      </p:sp>
      <p:sp>
        <p:nvSpPr>
          <p:cNvPr id="14442" name="Freeform 106"/>
          <p:cNvSpPr>
            <a:spLocks noChangeArrowheads="1"/>
          </p:cNvSpPr>
          <p:nvPr/>
        </p:nvSpPr>
        <p:spPr bwMode="auto">
          <a:xfrm>
            <a:off x="4808538" y="3756025"/>
            <a:ext cx="576262" cy="433388"/>
          </a:xfrm>
          <a:custGeom>
            <a:avLst/>
            <a:gdLst/>
            <a:ahLst/>
            <a:cxnLst/>
            <a:rect l="0" t="0" r="0" b="0"/>
            <a:pathLst/>
          </a:cu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4443" name="Line 107"/>
          <p:cNvSpPr>
            <a:spLocks noChangeShapeType="1"/>
          </p:cNvSpPr>
          <p:nvPr/>
        </p:nvSpPr>
        <p:spPr bwMode="auto">
          <a:xfrm>
            <a:off x="4305300" y="3900488"/>
            <a:ext cx="431800" cy="2889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4444" name="Picture 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4445" name="Picture 1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5750" y="1428750"/>
            <a:ext cx="219075" cy="2000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4446" name="Rectangle 110"/>
          <p:cNvSpPr>
            <a:spLocks noChangeArrowheads="1"/>
          </p:cNvSpPr>
          <p:nvPr/>
        </p:nvSpPr>
        <p:spPr bwMode="auto">
          <a:xfrm>
            <a:off x="595313" y="130175"/>
            <a:ext cx="6808787" cy="519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10497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2800">
                <a:solidFill>
                  <a:srgbClr val="FFFFFF"/>
                </a:solidFill>
                <a:latin typeface="MS PGothic" pitchFamily="32" charset="-128"/>
                <a:ea typeface="MS PGothic" pitchFamily="32" charset="-128"/>
              </a:rPr>
              <a:t>IPv6 Promotion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2000" fill="hold" masterRel="sameClick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 additive="repl">
                                        <p:cTn id="7" dur="2000" fill="hold"/>
                                        <p:tgtEl>
                                          <p:spTgt spid="14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set>
                                      <p:cBhvr additive="repl">
                                        <p:cTn id="8" dur="2000" fill="hold"/>
                                        <p:tgtEl>
                                          <p:spTgt spid="14399"/>
                                        </p:tgtEl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2" dur="1000" fill="hold" masterRel="sameClick"/>
                                        <p:tgtEl>
                                          <p:spTgt spid="14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 additive="repl">
                                        <p:cTn id="13" dur="1000" fill="hold"/>
                                        <p:tgtEl>
                                          <p:spTgt spid="14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set>
                                      <p:cBhvr additive="repl">
                                        <p:cTn id="14" dur="1000" fill="hold"/>
                                        <p:tgtEl>
                                          <p:spTgt spid="14434"/>
                                        </p:tgtEl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8" dur="2000" fill="hold" masterRel="sameClick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 additive="repl">
                                        <p:cTn id="19" dur="2000" fill="hold"/>
                                        <p:tgtEl>
                                          <p:spTgt spid="14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set>
                                      <p:cBhvr additive="repl">
                                        <p:cTn id="20" dur="2000" fill="hold"/>
                                        <p:tgtEl>
                                          <p:spTgt spid="14398"/>
                                        </p:tgtEl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24" dur="2000" fill="hold" masterRel="sameClick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 additive="repl">
                                        <p:cTn id="25" dur="2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set>
                                      <p:cBhvr additive="repl">
                                        <p:cTn id="26" dur="2000" fill="hold"/>
                                        <p:tgtEl>
                                          <p:spTgt spid="14397"/>
                                        </p:tgtEl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30" dur="2000" fill="hold" masterRel="sameClick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 additive="repl">
                                        <p:cTn id="31" dur="20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set>
                                      <p:cBhvr additive="repl">
                                        <p:cTn id="32" dur="2000" fill="hold"/>
                                        <p:tgtEl>
                                          <p:spTgt spid="14391"/>
                                        </p:tgtEl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36" dur="2000" fill="hold" masterRel="sameClick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 additive="repl">
                                        <p:cTn id="37" dur="20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set>
                                      <p:cBhvr additive="repl">
                                        <p:cTn id="38" dur="2000" fill="hold"/>
                                        <p:tgtEl>
                                          <p:spTgt spid="14425"/>
                                        </p:tgtEl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36513" y="1514475"/>
            <a:ext cx="9442450" cy="4233863"/>
          </a:xfrm>
          <a:prstGeom prst="roundRect">
            <a:avLst>
              <a:gd name="adj" fmla="val 16667"/>
            </a:avLst>
          </a:prstGeom>
          <a:solidFill>
            <a:srgbClr val="FFFFFF">
              <a:alpha val="18999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95313" y="130175"/>
            <a:ext cx="6808787" cy="519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10497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2800">
                <a:solidFill>
                  <a:srgbClr val="FFFFFF"/>
                </a:solidFill>
                <a:latin typeface="MS PGothic" pitchFamily="32" charset="-128"/>
                <a:ea typeface="MS PGothic" pitchFamily="32" charset="-128"/>
              </a:rPr>
              <a:t>Any Qs?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73038" y="2789238"/>
            <a:ext cx="9601201" cy="374650"/>
          </a:xfrm>
          <a:prstGeom prst="rect">
            <a:avLst/>
          </a:prstGeom>
          <a:noFill/>
          <a:ln w="255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-173038" y="4556125"/>
            <a:ext cx="9601201" cy="374650"/>
          </a:xfrm>
          <a:prstGeom prst="rect">
            <a:avLst/>
          </a:prstGeom>
          <a:noFill/>
          <a:ln w="255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75"/>
            <a:ext cx="9906000" cy="6143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438" y="2832100"/>
            <a:ext cx="1039812" cy="3746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4751388" y="3368675"/>
            <a:ext cx="563562" cy="1120775"/>
          </a:xfrm>
          <a:prstGeom prst="line">
            <a:avLst/>
          </a:prstGeom>
          <a:noFill/>
          <a:ln w="38160">
            <a:solidFill>
              <a:srgbClr val="2416DE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210175" y="3368675"/>
            <a:ext cx="2160588" cy="1250950"/>
          </a:xfrm>
          <a:prstGeom prst="line">
            <a:avLst/>
          </a:prstGeom>
          <a:noFill/>
          <a:ln w="19080">
            <a:solidFill>
              <a:srgbClr val="2416DE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5256213" y="3138488"/>
            <a:ext cx="1200150" cy="200025"/>
          </a:xfrm>
          <a:prstGeom prst="line">
            <a:avLst/>
          </a:prstGeom>
          <a:noFill/>
          <a:ln w="19080">
            <a:solidFill>
              <a:srgbClr val="2416DE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3711575" y="3214688"/>
            <a:ext cx="1603375" cy="136525"/>
          </a:xfrm>
          <a:prstGeom prst="line">
            <a:avLst/>
          </a:prstGeom>
          <a:noFill/>
          <a:ln w="19080">
            <a:solidFill>
              <a:srgbClr val="2416DE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2271713" y="3368675"/>
            <a:ext cx="3043237" cy="1054100"/>
          </a:xfrm>
          <a:prstGeom prst="line">
            <a:avLst/>
          </a:prstGeom>
          <a:noFill/>
          <a:ln w="19080">
            <a:solidFill>
              <a:srgbClr val="2416DE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4314825" y="3900488"/>
            <a:ext cx="160338" cy="793750"/>
          </a:xfrm>
          <a:prstGeom prst="line">
            <a:avLst/>
          </a:prstGeom>
          <a:noFill/>
          <a:ln w="936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 flipV="1">
            <a:off x="4240213" y="3976688"/>
            <a:ext cx="84137" cy="727075"/>
          </a:xfrm>
          <a:prstGeom prst="line">
            <a:avLst/>
          </a:prstGeom>
          <a:noFill/>
          <a:ln w="2844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 flipV="1">
            <a:off x="3681413" y="3824288"/>
            <a:ext cx="642937" cy="860425"/>
          </a:xfrm>
          <a:prstGeom prst="line">
            <a:avLst/>
          </a:prstGeom>
          <a:noFill/>
          <a:ln w="936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3040063" y="4129088"/>
            <a:ext cx="1284287" cy="595312"/>
          </a:xfrm>
          <a:prstGeom prst="line">
            <a:avLst/>
          </a:prstGeom>
          <a:noFill/>
          <a:ln w="936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4081463" y="4816475"/>
            <a:ext cx="242887" cy="461963"/>
          </a:xfrm>
          <a:prstGeom prst="line">
            <a:avLst/>
          </a:prstGeom>
          <a:noFill/>
          <a:ln w="936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3228975" y="2605088"/>
            <a:ext cx="560388" cy="3984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V="1">
            <a:off x="3244850" y="2528888"/>
            <a:ext cx="239713" cy="46513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 flipV="1">
            <a:off x="3094038" y="2452688"/>
            <a:ext cx="163512" cy="52863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 flipV="1">
            <a:off x="2293938" y="2757488"/>
            <a:ext cx="963612" cy="2667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2454275" y="3063875"/>
            <a:ext cx="803275" cy="4619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>
            <a:off x="3094038" y="3063875"/>
            <a:ext cx="163512" cy="5254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V="1">
            <a:off x="3195638" y="2986088"/>
            <a:ext cx="1279525" cy="682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2036763" y="4205288"/>
            <a:ext cx="1587" cy="3984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2020888" y="4357688"/>
            <a:ext cx="320675" cy="2667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 flipV="1">
            <a:off x="1714500" y="4129088"/>
            <a:ext cx="323850" cy="46513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H="1" flipV="1">
            <a:off x="1474788" y="4433888"/>
            <a:ext cx="563562" cy="2000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>
            <a:off x="2035175" y="4664075"/>
            <a:ext cx="4763" cy="6588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2025650" y="4664075"/>
            <a:ext cx="239713" cy="4619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2017713" y="4664075"/>
            <a:ext cx="400050" cy="1968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3240088" y="3063875"/>
            <a:ext cx="320675" cy="2635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4314825" y="4816475"/>
            <a:ext cx="160338" cy="461963"/>
          </a:xfrm>
          <a:prstGeom prst="line">
            <a:avLst/>
          </a:prstGeom>
          <a:noFill/>
          <a:ln w="936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 flipV="1">
            <a:off x="5626100" y="2643188"/>
            <a:ext cx="1123950" cy="2000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H="1">
            <a:off x="5946775" y="2873375"/>
            <a:ext cx="803275" cy="650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H="1">
            <a:off x="6599238" y="2873375"/>
            <a:ext cx="150812" cy="889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6710363" y="2873375"/>
            <a:ext cx="814387" cy="4953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V="1">
            <a:off x="6721475" y="2795588"/>
            <a:ext cx="560388" cy="682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6737350" y="2490788"/>
            <a:ext cx="239713" cy="3317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7726363" y="5006975"/>
            <a:ext cx="254000" cy="1651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7735888" y="4967288"/>
            <a:ext cx="320675" cy="365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7751763" y="4738688"/>
            <a:ext cx="1587" cy="2333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 flipH="1" flipV="1">
            <a:off x="6788150" y="4256088"/>
            <a:ext cx="965200" cy="6508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 flipV="1">
            <a:off x="7350125" y="4967288"/>
            <a:ext cx="403225" cy="365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7510463" y="5006975"/>
            <a:ext cx="242887" cy="1651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>
            <a:off x="7404100" y="5006975"/>
            <a:ext cx="349250" cy="7127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V="1">
            <a:off x="2017713" y="4586288"/>
            <a:ext cx="400050" cy="6826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 flipH="1">
            <a:off x="1812925" y="3051175"/>
            <a:ext cx="1457325" cy="34131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 flipH="1" flipV="1">
            <a:off x="6600825" y="2452688"/>
            <a:ext cx="136525" cy="38735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>
            <a:off x="6724650" y="2873375"/>
            <a:ext cx="493713" cy="8890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411" name="Line 51"/>
          <p:cNvSpPr>
            <a:spLocks noChangeShapeType="1"/>
          </p:cNvSpPr>
          <p:nvPr/>
        </p:nvSpPr>
        <p:spPr bwMode="auto">
          <a:xfrm flipV="1">
            <a:off x="3011488" y="1916113"/>
            <a:ext cx="4868862" cy="10001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pSp>
        <p:nvGrpSpPr>
          <p:cNvPr id="15412" name="Group 52"/>
          <p:cNvGrpSpPr>
            <a:grpSpLocks/>
          </p:cNvGrpSpPr>
          <p:nvPr/>
        </p:nvGrpSpPr>
        <p:grpSpPr bwMode="auto">
          <a:xfrm>
            <a:off x="1809750" y="2786063"/>
            <a:ext cx="5999163" cy="2436812"/>
            <a:chOff x="1140" y="1755"/>
            <a:chExt cx="3779" cy="1535"/>
          </a:xfrm>
        </p:grpSpPr>
        <p:pic>
          <p:nvPicPr>
            <p:cNvPr id="15413" name="Picture 5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10" y="2070"/>
              <a:ext cx="252" cy="456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5414" name="Picture 5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45" y="2835"/>
              <a:ext cx="252" cy="456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5415" name="Picture 5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3" y="1800"/>
              <a:ext cx="252" cy="456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5416" name="Picture 5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8" y="1755"/>
              <a:ext cx="252" cy="456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5417" name="Picture 5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68" y="2739"/>
              <a:ext cx="252" cy="456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  <p:pic>
          <p:nvPicPr>
            <p:cNvPr id="15418" name="Picture 5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0" y="2604"/>
              <a:ext cx="252" cy="456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95313" y="130175"/>
            <a:ext cx="6808787" cy="519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10497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2800">
                <a:solidFill>
                  <a:srgbClr val="FFFFFF"/>
                </a:solidFill>
                <a:latin typeface="HY헤드라인M" charset="0"/>
              </a:rPr>
              <a:t>KISA IP Team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772275" y="3070225"/>
            <a:ext cx="2590800" cy="174625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5B1A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581400" y="3027363"/>
            <a:ext cx="2590800" cy="174625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327A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800850" y="2841625"/>
            <a:ext cx="2524125" cy="457200"/>
          </a:xfrm>
          <a:prstGeom prst="roundRect">
            <a:avLst>
              <a:gd name="adj" fmla="val 16667"/>
            </a:avLst>
          </a:prstGeom>
          <a:solidFill>
            <a:srgbClr val="5B1A66"/>
          </a:solidFill>
          <a:ln w="190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619500" y="2798763"/>
            <a:ext cx="2514600" cy="457200"/>
          </a:xfrm>
          <a:prstGeom prst="roundRect">
            <a:avLst>
              <a:gd name="adj" fmla="val 16667"/>
            </a:avLst>
          </a:prstGeom>
          <a:solidFill>
            <a:srgbClr val="327A67"/>
          </a:solidFill>
          <a:ln w="190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563" y="3511550"/>
            <a:ext cx="204787" cy="204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4900" y="3484563"/>
            <a:ext cx="168275" cy="1730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886575" y="2860675"/>
            <a:ext cx="2362200" cy="295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E2DB1"/>
              </a:gs>
              <a:gs pos="100000">
                <a:srgbClr val="5B1A66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695700" y="2817813"/>
            <a:ext cx="2362200" cy="295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8B095"/>
              </a:gs>
              <a:gs pos="100000">
                <a:srgbClr val="327A67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7329488" y="2841625"/>
            <a:ext cx="14478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IP/AS Management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152900" y="2798763"/>
            <a:ext cx="14478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IPv6 Promotion</a:t>
            </a:r>
          </a:p>
        </p:txBody>
      </p: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273050" y="5892800"/>
            <a:ext cx="9286875" cy="361950"/>
            <a:chOff x="172" y="3712"/>
            <a:chExt cx="5850" cy="228"/>
          </a:xfrm>
        </p:grpSpPr>
        <p:sp>
          <p:nvSpPr>
            <p:cNvPr id="6158" name="Freeform 14"/>
            <p:cNvSpPr>
              <a:spLocks noChangeArrowheads="1"/>
            </p:cNvSpPr>
            <p:nvPr/>
          </p:nvSpPr>
          <p:spPr bwMode="auto">
            <a:xfrm>
              <a:off x="5578" y="3714"/>
              <a:ext cx="440" cy="227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5F5F5F"/>
            </a:solidFill>
            <a:ln w="93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159" name="Freeform 15"/>
            <p:cNvSpPr>
              <a:spLocks noChangeArrowheads="1"/>
            </p:cNvSpPr>
            <p:nvPr/>
          </p:nvSpPr>
          <p:spPr bwMode="auto">
            <a:xfrm>
              <a:off x="172" y="3712"/>
              <a:ext cx="5851" cy="185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C9C9C9"/>
            </a:solidFill>
            <a:ln w="93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160" name="Freeform 16"/>
            <p:cNvSpPr>
              <a:spLocks noChangeArrowheads="1"/>
            </p:cNvSpPr>
            <p:nvPr/>
          </p:nvSpPr>
          <p:spPr bwMode="auto">
            <a:xfrm>
              <a:off x="174" y="3896"/>
              <a:ext cx="5408" cy="44"/>
            </a:xfrm>
            <a:custGeom>
              <a:avLst/>
              <a:gdLst/>
              <a:ahLst/>
              <a:cxnLst/>
              <a:rect l="0" t="0" r="0" b="0"/>
              <a:pathLst/>
            </a:custGeom>
            <a:solidFill>
              <a:srgbClr val="808080"/>
            </a:solidFill>
            <a:ln w="93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0663" y="5573713"/>
            <a:ext cx="376237" cy="5715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7100" y="5319713"/>
            <a:ext cx="376238" cy="7635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925" y="1143000"/>
            <a:ext cx="9145588" cy="9461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882650" y="1362075"/>
            <a:ext cx="7886700" cy="2968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lIns="90000" tIns="65160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AU" sz="2000">
                <a:solidFill>
                  <a:srgbClr val="000000"/>
                </a:solidFill>
                <a:latin typeface="HY헤드라인M" charset="0"/>
              </a:rPr>
              <a:t>Development and Management of Internet Address Resources</a:t>
            </a:r>
          </a:p>
        </p:txBody>
      </p:sp>
      <p:sp>
        <p:nvSpPr>
          <p:cNvPr id="6165" name="Freeform 21"/>
          <p:cNvSpPr>
            <a:spLocks noChangeArrowheads="1"/>
          </p:cNvSpPr>
          <p:nvPr/>
        </p:nvSpPr>
        <p:spPr bwMode="auto">
          <a:xfrm>
            <a:off x="3878263" y="2041525"/>
            <a:ext cx="1943100" cy="649288"/>
          </a:xfrm>
          <a:custGeom>
            <a:avLst/>
            <a:gdLst/>
            <a:ahLst/>
            <a:cxnLst/>
            <a:rect l="0" t="0" r="0" b="0"/>
            <a:pathLst/>
          </a:custGeom>
          <a:gradFill rotWithShape="0">
            <a:gsLst>
              <a:gs pos="0">
                <a:srgbClr val="D1761B"/>
              </a:gs>
              <a:gs pos="100000">
                <a:srgbClr val="FFFFFF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7335838" y="4884738"/>
            <a:ext cx="1379537" cy="333375"/>
            <a:chOff x="4621" y="3077"/>
            <a:chExt cx="869" cy="210"/>
          </a:xfrm>
        </p:grpSpPr>
        <p:grpSp>
          <p:nvGrpSpPr>
            <p:cNvPr id="6167" name="Group 23"/>
            <p:cNvGrpSpPr>
              <a:grpSpLocks/>
            </p:cNvGrpSpPr>
            <p:nvPr/>
          </p:nvGrpSpPr>
          <p:grpSpPr bwMode="auto">
            <a:xfrm>
              <a:off x="4621" y="3077"/>
              <a:ext cx="869" cy="210"/>
              <a:chOff x="4621" y="3077"/>
              <a:chExt cx="869" cy="210"/>
            </a:xfrm>
          </p:grpSpPr>
          <p:grpSp>
            <p:nvGrpSpPr>
              <p:cNvPr id="6168" name="Group 24"/>
              <p:cNvGrpSpPr>
                <a:grpSpLocks/>
              </p:cNvGrpSpPr>
              <p:nvPr/>
            </p:nvGrpSpPr>
            <p:grpSpPr bwMode="auto">
              <a:xfrm>
                <a:off x="4621" y="3077"/>
                <a:ext cx="869" cy="210"/>
                <a:chOff x="4621" y="3077"/>
                <a:chExt cx="869" cy="210"/>
              </a:xfrm>
            </p:grpSpPr>
            <p:sp>
              <p:nvSpPr>
                <p:cNvPr id="6169" name="AutoShape 25"/>
                <p:cNvSpPr>
                  <a:spLocks noChangeArrowheads="1"/>
                </p:cNvSpPr>
                <p:nvPr/>
              </p:nvSpPr>
              <p:spPr bwMode="auto">
                <a:xfrm>
                  <a:off x="4621" y="3077"/>
                  <a:ext cx="870" cy="15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4C8D00"/>
                    </a:gs>
                    <a:gs pos="100000">
                      <a:srgbClr val="4C8D00"/>
                    </a:gs>
                  </a:gsLst>
                  <a:lin ang="0" scaled="1"/>
                </a:gra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6170" name="AutoShape 26"/>
                <p:cNvSpPr>
                  <a:spLocks noChangeArrowheads="1"/>
                </p:cNvSpPr>
                <p:nvPr/>
              </p:nvSpPr>
              <p:spPr bwMode="auto">
                <a:xfrm>
                  <a:off x="4621" y="3143"/>
                  <a:ext cx="870" cy="14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4C8D00"/>
                    </a:gs>
                    <a:gs pos="100000">
                      <a:srgbClr val="4C8D00"/>
                    </a:gs>
                  </a:gsLst>
                  <a:lin ang="0" scaled="1"/>
                </a:gra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sp>
            <p:nvSpPr>
              <p:cNvPr id="6171" name="AutoShape 27"/>
              <p:cNvSpPr>
                <a:spLocks noChangeArrowheads="1"/>
              </p:cNvSpPr>
              <p:nvPr/>
            </p:nvSpPr>
            <p:spPr bwMode="auto">
              <a:xfrm>
                <a:off x="4634" y="3084"/>
                <a:ext cx="843" cy="11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8F191"/>
                  </a:gs>
                  <a:gs pos="100000">
                    <a:srgbClr val="ECFADA"/>
                  </a:gs>
                </a:gsLst>
                <a:lin ang="5400000" scaled="1"/>
              </a:gradFill>
              <a:ln w="936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4768" y="3095"/>
              <a:ext cx="569" cy="164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74988" rIns="90000" bIns="45000"/>
            <a:lstStyle/>
            <a:p>
              <a:pPr algn="ctr">
                <a:lnSpc>
                  <a:spcPct val="83000"/>
                </a:lnSpc>
                <a:tabLst>
                  <a:tab pos="723900" algn="l"/>
                </a:tabLst>
              </a:pPr>
              <a:r>
                <a:rPr lang="en-AU" sz="1400">
                  <a:solidFill>
                    <a:srgbClr val="FFFFFF"/>
                  </a:solidFill>
                  <a:latin typeface="HY헤드라인M" charset="0"/>
                </a:rPr>
                <a:t>4</a:t>
              </a:r>
            </a:p>
          </p:txBody>
        </p:sp>
      </p:grpSp>
      <p:grpSp>
        <p:nvGrpSpPr>
          <p:cNvPr id="6173" name="Group 29"/>
          <p:cNvGrpSpPr>
            <a:grpSpLocks/>
          </p:cNvGrpSpPr>
          <p:nvPr/>
        </p:nvGrpSpPr>
        <p:grpSpPr bwMode="auto">
          <a:xfrm>
            <a:off x="4241800" y="4897438"/>
            <a:ext cx="1379538" cy="333375"/>
            <a:chOff x="2672" y="3085"/>
            <a:chExt cx="869" cy="210"/>
          </a:xfrm>
        </p:grpSpPr>
        <p:grpSp>
          <p:nvGrpSpPr>
            <p:cNvPr id="6174" name="Group 30"/>
            <p:cNvGrpSpPr>
              <a:grpSpLocks/>
            </p:cNvGrpSpPr>
            <p:nvPr/>
          </p:nvGrpSpPr>
          <p:grpSpPr bwMode="auto">
            <a:xfrm>
              <a:off x="2672" y="3085"/>
              <a:ext cx="869" cy="210"/>
              <a:chOff x="2672" y="3085"/>
              <a:chExt cx="869" cy="210"/>
            </a:xfrm>
          </p:grpSpPr>
          <p:grpSp>
            <p:nvGrpSpPr>
              <p:cNvPr id="6175" name="Group 31"/>
              <p:cNvGrpSpPr>
                <a:grpSpLocks/>
              </p:cNvGrpSpPr>
              <p:nvPr/>
            </p:nvGrpSpPr>
            <p:grpSpPr bwMode="auto">
              <a:xfrm>
                <a:off x="2672" y="3085"/>
                <a:ext cx="869" cy="210"/>
                <a:chOff x="2672" y="3085"/>
                <a:chExt cx="869" cy="210"/>
              </a:xfrm>
            </p:grpSpPr>
            <p:sp>
              <p:nvSpPr>
                <p:cNvPr id="6176" name="AutoShape 32"/>
                <p:cNvSpPr>
                  <a:spLocks noChangeArrowheads="1"/>
                </p:cNvSpPr>
                <p:nvPr/>
              </p:nvSpPr>
              <p:spPr bwMode="auto">
                <a:xfrm>
                  <a:off x="2672" y="3085"/>
                  <a:ext cx="870" cy="15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4C8D00"/>
                    </a:gs>
                    <a:gs pos="100000">
                      <a:srgbClr val="4C8D00"/>
                    </a:gs>
                  </a:gsLst>
                  <a:lin ang="0" scaled="1"/>
                </a:gra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6177" name="AutoShape 33"/>
                <p:cNvSpPr>
                  <a:spLocks noChangeArrowheads="1"/>
                </p:cNvSpPr>
                <p:nvPr/>
              </p:nvSpPr>
              <p:spPr bwMode="auto">
                <a:xfrm>
                  <a:off x="2672" y="3151"/>
                  <a:ext cx="870" cy="14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4C8D00"/>
                    </a:gs>
                    <a:gs pos="100000">
                      <a:srgbClr val="4C8D00"/>
                    </a:gs>
                  </a:gsLst>
                  <a:lin ang="0" scaled="1"/>
                </a:gra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sp>
            <p:nvSpPr>
              <p:cNvPr id="6178" name="AutoShape 34"/>
              <p:cNvSpPr>
                <a:spLocks noChangeArrowheads="1"/>
              </p:cNvSpPr>
              <p:nvPr/>
            </p:nvSpPr>
            <p:spPr bwMode="auto">
              <a:xfrm>
                <a:off x="2685" y="3092"/>
                <a:ext cx="843" cy="11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8F191"/>
                  </a:gs>
                  <a:gs pos="100000">
                    <a:srgbClr val="ECFADA"/>
                  </a:gs>
                </a:gsLst>
                <a:lin ang="5400000" scaled="1"/>
              </a:gradFill>
              <a:ln w="936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6179" name="Rectangle 35"/>
            <p:cNvSpPr>
              <a:spLocks noChangeArrowheads="1"/>
            </p:cNvSpPr>
            <p:nvPr/>
          </p:nvSpPr>
          <p:spPr bwMode="auto">
            <a:xfrm>
              <a:off x="2819" y="3102"/>
              <a:ext cx="569" cy="164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74988" rIns="90000" bIns="45000"/>
            <a:lstStyle/>
            <a:p>
              <a:pPr algn="ctr">
                <a:lnSpc>
                  <a:spcPct val="83000"/>
                </a:lnSpc>
                <a:tabLst>
                  <a:tab pos="723900" algn="l"/>
                </a:tabLst>
              </a:pPr>
              <a:r>
                <a:rPr lang="en-AU" sz="1400">
                  <a:solidFill>
                    <a:srgbClr val="FFFFFF"/>
                  </a:solidFill>
                  <a:latin typeface="HY헤드라인M" charset="0"/>
                </a:rPr>
                <a:t>6</a:t>
              </a:r>
            </a:p>
          </p:txBody>
        </p:sp>
      </p:grp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425450" y="3030538"/>
            <a:ext cx="2590800" cy="174625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33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463550" y="2820988"/>
            <a:ext cx="2514600" cy="457200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190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363" y="3508375"/>
            <a:ext cx="161925" cy="16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539750" y="2840038"/>
            <a:ext cx="2362200" cy="295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BA7D3"/>
              </a:gs>
              <a:gs pos="100000">
                <a:srgbClr val="336699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996950" y="2820988"/>
            <a:ext cx="14478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IR Standardization</a:t>
            </a:r>
          </a:p>
        </p:txBody>
      </p:sp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20850" y="5624513"/>
            <a:ext cx="376238" cy="5000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1182688" y="4875213"/>
            <a:ext cx="1379537" cy="333375"/>
            <a:chOff x="745" y="3071"/>
            <a:chExt cx="869" cy="210"/>
          </a:xfrm>
        </p:grpSpPr>
        <p:grpSp>
          <p:nvGrpSpPr>
            <p:cNvPr id="6187" name="Group 43"/>
            <p:cNvGrpSpPr>
              <a:grpSpLocks/>
            </p:cNvGrpSpPr>
            <p:nvPr/>
          </p:nvGrpSpPr>
          <p:grpSpPr bwMode="auto">
            <a:xfrm>
              <a:off x="745" y="3071"/>
              <a:ext cx="869" cy="210"/>
              <a:chOff x="745" y="3071"/>
              <a:chExt cx="869" cy="210"/>
            </a:xfrm>
          </p:grpSpPr>
          <p:grpSp>
            <p:nvGrpSpPr>
              <p:cNvPr id="6188" name="Group 44"/>
              <p:cNvGrpSpPr>
                <a:grpSpLocks/>
              </p:cNvGrpSpPr>
              <p:nvPr/>
            </p:nvGrpSpPr>
            <p:grpSpPr bwMode="auto">
              <a:xfrm>
                <a:off x="745" y="3071"/>
                <a:ext cx="869" cy="210"/>
                <a:chOff x="745" y="3071"/>
                <a:chExt cx="869" cy="210"/>
              </a:xfrm>
            </p:grpSpPr>
            <p:sp>
              <p:nvSpPr>
                <p:cNvPr id="6189" name="AutoShape 45"/>
                <p:cNvSpPr>
                  <a:spLocks noChangeArrowheads="1"/>
                </p:cNvSpPr>
                <p:nvPr/>
              </p:nvSpPr>
              <p:spPr bwMode="auto">
                <a:xfrm>
                  <a:off x="745" y="3071"/>
                  <a:ext cx="870" cy="15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4C8D00"/>
                    </a:gs>
                    <a:gs pos="100000">
                      <a:srgbClr val="4C8D00"/>
                    </a:gs>
                  </a:gsLst>
                  <a:lin ang="0" scaled="1"/>
                </a:gra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6190" name="AutoShape 46"/>
                <p:cNvSpPr>
                  <a:spLocks noChangeArrowheads="1"/>
                </p:cNvSpPr>
                <p:nvPr/>
              </p:nvSpPr>
              <p:spPr bwMode="auto">
                <a:xfrm>
                  <a:off x="745" y="3137"/>
                  <a:ext cx="870" cy="14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4C8D00"/>
                    </a:gs>
                    <a:gs pos="100000">
                      <a:srgbClr val="4C8D00"/>
                    </a:gs>
                  </a:gsLst>
                  <a:lin ang="0" scaled="1"/>
                </a:gradFill>
                <a:ln w="936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sp>
            <p:nvSpPr>
              <p:cNvPr id="6191" name="AutoShape 47"/>
              <p:cNvSpPr>
                <a:spLocks noChangeArrowheads="1"/>
              </p:cNvSpPr>
              <p:nvPr/>
            </p:nvSpPr>
            <p:spPr bwMode="auto">
              <a:xfrm>
                <a:off x="758" y="3078"/>
                <a:ext cx="843" cy="11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8F191"/>
                  </a:gs>
                  <a:gs pos="100000">
                    <a:srgbClr val="ECFADA"/>
                  </a:gs>
                </a:gsLst>
                <a:lin ang="5400000" scaled="1"/>
              </a:gradFill>
              <a:ln w="936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6192" name="Rectangle 48"/>
            <p:cNvSpPr>
              <a:spLocks noChangeArrowheads="1"/>
            </p:cNvSpPr>
            <p:nvPr/>
          </p:nvSpPr>
          <p:spPr bwMode="auto">
            <a:xfrm>
              <a:off x="892" y="3089"/>
              <a:ext cx="569" cy="164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74988" rIns="90000" bIns="45000"/>
            <a:lstStyle/>
            <a:p>
              <a:pPr algn="ctr">
                <a:lnSpc>
                  <a:spcPct val="83000"/>
                </a:lnSpc>
                <a:tabLst>
                  <a:tab pos="723900" algn="l"/>
                </a:tabLst>
              </a:pPr>
              <a:r>
                <a:rPr lang="en-AU" sz="1400">
                  <a:solidFill>
                    <a:srgbClr val="FFFFFF"/>
                  </a:solidFill>
                  <a:latin typeface="HY헤드라인M" charset="0"/>
                </a:rPr>
                <a:t>2</a:t>
              </a:r>
            </a:p>
          </p:txBody>
        </p:sp>
      </p:grp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690563" y="3409950"/>
            <a:ext cx="2171700" cy="3000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AU" sz="1300">
                <a:solidFill>
                  <a:srgbClr val="000000"/>
                </a:solidFill>
                <a:latin typeface="HY헤드라인M" charset="0"/>
              </a:rPr>
              <a:t>Standardization</a:t>
            </a:r>
          </a:p>
        </p:txBody>
      </p:sp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013" y="4121150"/>
            <a:ext cx="161925" cy="16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684213" y="4071938"/>
            <a:ext cx="2197100" cy="3317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AU" sz="1300">
                <a:solidFill>
                  <a:srgbClr val="000000"/>
                </a:solidFill>
                <a:latin typeface="HY헤드라인M" charset="0"/>
              </a:rPr>
              <a:t>Forum and Association</a:t>
            </a: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3827463" y="3394075"/>
            <a:ext cx="2287587" cy="331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AU" sz="1300">
                <a:solidFill>
                  <a:srgbClr val="000000"/>
                </a:solidFill>
                <a:latin typeface="HY헤드라인M" charset="0"/>
              </a:rPr>
              <a:t>IPv6 project, IPv6 network</a:t>
            </a:r>
          </a:p>
        </p:txBody>
      </p:sp>
      <p:pic>
        <p:nvPicPr>
          <p:cNvPr id="6197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0775" y="4086225"/>
            <a:ext cx="168275" cy="1730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3843338" y="3995738"/>
            <a:ext cx="2171700" cy="3000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AU" sz="1300">
                <a:solidFill>
                  <a:srgbClr val="000000"/>
                </a:solidFill>
                <a:latin typeface="HY헤드라인M" charset="0"/>
              </a:rPr>
              <a:t>Awareness for IPv6</a:t>
            </a: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7092950" y="3422650"/>
            <a:ext cx="2574925" cy="3000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AU" sz="1300">
                <a:solidFill>
                  <a:srgbClr val="000000"/>
                </a:solidFill>
                <a:latin typeface="HY헤드라인M" charset="0"/>
              </a:rPr>
              <a:t>IP/AS Member services</a:t>
            </a:r>
          </a:p>
        </p:txBody>
      </p:sp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3563" y="4089400"/>
            <a:ext cx="204787" cy="204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7092950" y="4000500"/>
            <a:ext cx="2287588" cy="3000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AU" sz="1300">
                <a:solidFill>
                  <a:srgbClr val="000000"/>
                </a:solidFill>
                <a:latin typeface="HY헤드라인M" charset="0"/>
              </a:rPr>
              <a:t>Policy &amp; System</a:t>
            </a:r>
          </a:p>
        </p:txBody>
      </p:sp>
      <p:sp>
        <p:nvSpPr>
          <p:cNvPr id="6202" name="AutoShape 58"/>
          <p:cNvSpPr>
            <a:spLocks noChangeArrowheads="1"/>
          </p:cNvSpPr>
          <p:nvPr/>
        </p:nvSpPr>
        <p:spPr bwMode="auto">
          <a:xfrm>
            <a:off x="3309938" y="2587625"/>
            <a:ext cx="3103562" cy="841375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95313" y="130175"/>
            <a:ext cx="6808787" cy="519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10497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2800">
                <a:solidFill>
                  <a:srgbClr val="FFFFFF"/>
                </a:solidFill>
                <a:latin typeface="HY헤드라인M" charset="0"/>
              </a:rPr>
              <a:t>Where are we standing?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955675"/>
            <a:ext cx="8286750" cy="5330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95313" y="130175"/>
            <a:ext cx="6808787" cy="519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10497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2800">
                <a:solidFill>
                  <a:srgbClr val="FFFFFF"/>
                </a:solidFill>
                <a:latin typeface="HY헤드라인M" charset="0"/>
              </a:rPr>
              <a:t>Analysis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01663" y="2714625"/>
            <a:ext cx="8570912" cy="192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8EBF0"/>
              </a:gs>
            </a:gsLst>
            <a:lin ang="5400000" scaled="1"/>
          </a:gradFill>
          <a:ln w="19080">
            <a:solidFill>
              <a:srgbClr val="C58B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8" y="2000250"/>
            <a:ext cx="8572500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1236663" y="1265238"/>
            <a:ext cx="7127875" cy="720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8EBF0"/>
              </a:gs>
            </a:gsLst>
            <a:lin ang="5400000" scaled="1"/>
          </a:gradFill>
          <a:ln w="19080">
            <a:solidFill>
              <a:srgbClr val="C58B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84363" y="1352550"/>
            <a:ext cx="5881687" cy="503238"/>
            <a:chOff x="1187" y="852"/>
            <a:chExt cx="3705" cy="317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1187" y="852"/>
              <a:ext cx="3706" cy="318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 w="93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1262" y="871"/>
              <a:ext cx="3457" cy="7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1"/>
            </a:gradFill>
            <a:ln w="936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425700" y="1463675"/>
            <a:ext cx="486727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6408" rIns="90000" bIns="45000"/>
          <a:lstStyle/>
          <a:p>
            <a:pPr algn="r"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AU" sz="2400" b="1">
                <a:solidFill>
                  <a:srgbClr val="FFFFFF"/>
                </a:solidFill>
                <a:latin typeface="HY헤드라인M" charset="0"/>
              </a:rPr>
              <a:t>IPv6 Soft Landing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7650" y="1987550"/>
            <a:ext cx="4103688" cy="9350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2249488" y="2382838"/>
            <a:ext cx="5111750" cy="687387"/>
            <a:chOff x="1417" y="1501"/>
            <a:chExt cx="3220" cy="433"/>
          </a:xfrm>
        </p:grpSpPr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17" y="1501"/>
              <a:ext cx="3221" cy="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1755" y="1634"/>
              <a:ext cx="2493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96408" rIns="90000" bIns="45000"/>
            <a:lstStyle/>
            <a:p>
              <a:pPr algn="ctr">
                <a:lnSpc>
                  <a:spcPct val="83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</a:pPr>
              <a:r>
                <a:rPr lang="en-AU" sz="2400">
                  <a:solidFill>
                    <a:srgbClr val="FFFFFF"/>
                  </a:solidFill>
                  <a:latin typeface="HY견고딕" charset="0"/>
                </a:rPr>
                <a:t>Global IPv4 Exhaustion</a:t>
              </a:r>
            </a:p>
          </p:txBody>
        </p:sp>
      </p:grp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5235575"/>
            <a:ext cx="2190750" cy="12398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189538" y="5903913"/>
            <a:ext cx="1517650" cy="469900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63018" rIns="90000" bIns="45000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AU" sz="1300" b="1">
                <a:solidFill>
                  <a:srgbClr val="FFFFFF"/>
                </a:solidFill>
              </a:rPr>
              <a:t>Wireless Internet</a:t>
            </a:r>
          </a:p>
          <a:p>
            <a:pPr algn="ctr" hangingPunct="1">
              <a:lnSpc>
                <a:spcPct val="89000"/>
              </a:lnSpc>
              <a:tabLst>
                <a:tab pos="723900" algn="l"/>
                <a:tab pos="1447800" algn="l"/>
              </a:tabLst>
            </a:pPr>
            <a:r>
              <a:rPr lang="en-AU" sz="1300" b="1">
                <a:solidFill>
                  <a:srgbClr val="FFFFFF"/>
                </a:solidFill>
              </a:rPr>
              <a:t>Infrastructure</a:t>
            </a:r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8475" y="4786313"/>
            <a:ext cx="2071688" cy="19510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638175" y="5005388"/>
            <a:ext cx="1716088" cy="209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0F0F0"/>
              </a:gs>
            </a:gsLst>
            <a:lin ang="5400000" scaled="1"/>
          </a:gradFill>
          <a:ln w="2844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604838" y="5286375"/>
            <a:ext cx="1928812" cy="501650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81288" rIns="90000" bIns="45000"/>
          <a:lstStyle/>
          <a:p>
            <a:pPr hangingPunct="1">
              <a:tabLst>
                <a:tab pos="723900" algn="l"/>
                <a:tab pos="1447800" algn="l"/>
              </a:tabLst>
            </a:pPr>
            <a:endParaRPr lang="en-AU" sz="2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 hangingPunct="1">
              <a:lnSpc>
                <a:spcPct val="79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</a:tabLst>
            </a:pP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Last /8</a:t>
            </a:r>
          </a:p>
          <a:p>
            <a:pPr hangingPunct="1">
              <a:lnSpc>
                <a:spcPct val="79000"/>
              </a:lnSpc>
              <a:buClrTx/>
              <a:buSzTx/>
              <a:buFontTx/>
              <a:buNone/>
              <a:tabLst>
                <a:tab pos="723900" algn="l"/>
                <a:tab pos="1447800" algn="l"/>
              </a:tabLst>
            </a:pPr>
            <a:endParaRPr lang="en-AU" sz="1100" b="1">
              <a:solidFill>
                <a:srgbClr val="FFFFFF"/>
              </a:solidFill>
              <a:latin typeface="휴먼모음T" pitchFamily="16" charset="0"/>
            </a:endParaRPr>
          </a:p>
          <a:p>
            <a:pPr hangingPunct="1">
              <a:lnSpc>
                <a:spcPct val="79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</a:tabLst>
            </a:pP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APNIC , NIR, members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584200" y="5002213"/>
            <a:ext cx="1892300" cy="284162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63144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200" b="1">
                <a:solidFill>
                  <a:srgbClr val="000000"/>
                </a:solidFill>
                <a:latin typeface="휴먼모음T" pitchFamily="16" charset="0"/>
              </a:rPr>
              <a:t>Political</a:t>
            </a:r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9063" y="4714875"/>
            <a:ext cx="2127250" cy="19367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5180013" y="5935663"/>
            <a:ext cx="1517650" cy="469900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63018" rIns="90000" bIns="45000"/>
          <a:lstStyle/>
          <a:p>
            <a:pPr algn="ctr" hangingPunct="1">
              <a:tabLst>
                <a:tab pos="723900" algn="l"/>
                <a:tab pos="1447800" algn="l"/>
              </a:tabLst>
            </a:pPr>
            <a:r>
              <a:rPr lang="en-AU" sz="1300" b="1">
                <a:solidFill>
                  <a:srgbClr val="FFFFFF"/>
                </a:solidFill>
              </a:rPr>
              <a:t>Wireless Internet</a:t>
            </a:r>
          </a:p>
          <a:p>
            <a:pPr algn="ctr" hangingPunct="1">
              <a:lnSpc>
                <a:spcPct val="89000"/>
              </a:lnSpc>
              <a:tabLst>
                <a:tab pos="723900" algn="l"/>
                <a:tab pos="1447800" algn="l"/>
              </a:tabLst>
            </a:pPr>
            <a:r>
              <a:rPr lang="en-AU" sz="1300" b="1">
                <a:solidFill>
                  <a:srgbClr val="FFFFFF"/>
                </a:solidFill>
              </a:rPr>
              <a:t>Infrastructure</a:t>
            </a:r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2675" y="4786313"/>
            <a:ext cx="2190750" cy="1908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3588" y="4786313"/>
            <a:ext cx="2197100" cy="1908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2667000" y="3214688"/>
            <a:ext cx="1427163" cy="1214437"/>
            <a:chOff x="1680" y="2025"/>
            <a:chExt cx="899" cy="765"/>
          </a:xfrm>
        </p:grpSpPr>
        <p:grpSp>
          <p:nvGrpSpPr>
            <p:cNvPr id="8217" name="Group 25"/>
            <p:cNvGrpSpPr>
              <a:grpSpLocks/>
            </p:cNvGrpSpPr>
            <p:nvPr/>
          </p:nvGrpSpPr>
          <p:grpSpPr bwMode="auto">
            <a:xfrm>
              <a:off x="1721" y="2025"/>
              <a:ext cx="858" cy="604"/>
              <a:chOff x="1721" y="2025"/>
              <a:chExt cx="858" cy="604"/>
            </a:xfrm>
          </p:grpSpPr>
          <p:pic>
            <p:nvPicPr>
              <p:cNvPr id="8218" name="Picture 2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21" y="2025"/>
                <a:ext cx="859" cy="6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8219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01" y="2089"/>
                <a:ext cx="677" cy="4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1680" y="2190"/>
              <a:ext cx="900" cy="601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74988" rIns="90000" bIns="45000"/>
            <a:lstStyle/>
            <a:p>
              <a:pPr algn="ctr">
                <a:lnSpc>
                  <a:spcPct val="83000"/>
                </a:lnSpc>
                <a:spcBef>
                  <a:spcPts val="900"/>
                </a:spcBef>
                <a:tabLst>
                  <a:tab pos="723900" algn="l"/>
                </a:tabLst>
              </a:pPr>
              <a:r>
                <a:rPr lang="en-AU" sz="1400">
                  <a:solidFill>
                    <a:srgbClr val="000000"/>
                  </a:solidFill>
                  <a:latin typeface="휴먼모음T" pitchFamily="16" charset="0"/>
                </a:rPr>
                <a:t>New IP management policy for post IPv4 exhaustion</a:t>
              </a:r>
            </a:p>
          </p:txBody>
        </p:sp>
      </p:grpSp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5953125" y="3182938"/>
            <a:ext cx="1498600" cy="985837"/>
            <a:chOff x="3750" y="2005"/>
            <a:chExt cx="944" cy="621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3772" y="2005"/>
              <a:ext cx="922" cy="604"/>
              <a:chOff x="3772" y="2005"/>
              <a:chExt cx="922" cy="604"/>
            </a:xfrm>
          </p:grpSpPr>
          <p:pic>
            <p:nvPicPr>
              <p:cNvPr id="8223" name="Picture 3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72" y="2005"/>
                <a:ext cx="923" cy="60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8224" name="Picture 3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863" y="2069"/>
                <a:ext cx="727" cy="4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3750" y="2162"/>
              <a:ext cx="923" cy="4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74988" rIns="90000" bIns="45000"/>
            <a:lstStyle/>
            <a:p>
              <a:pPr algn="ctr">
                <a:lnSpc>
                  <a:spcPct val="83000"/>
                </a:lnSpc>
                <a:spcBef>
                  <a:spcPts val="900"/>
                </a:spcBef>
                <a:tabLst>
                  <a:tab pos="723900" algn="l"/>
                  <a:tab pos="1447800" algn="l"/>
                </a:tabLst>
              </a:pPr>
              <a:r>
                <a:rPr lang="en-AU" sz="1400">
                  <a:solidFill>
                    <a:srgbClr val="000000"/>
                  </a:solidFill>
                  <a:latin typeface="휴먼모음T" pitchFamily="16" charset="0"/>
                </a:rPr>
                <a:t>New IP fee schedule for post IPv4 exhaustion</a:t>
              </a:r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4238625" y="3578225"/>
            <a:ext cx="1641475" cy="958850"/>
            <a:chOff x="2670" y="2254"/>
            <a:chExt cx="1034" cy="604"/>
          </a:xfrm>
        </p:grpSpPr>
        <p:pic>
          <p:nvPicPr>
            <p:cNvPr id="8227" name="Picture 3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15" y="2254"/>
              <a:ext cx="930" cy="6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2670" y="2415"/>
              <a:ext cx="1035" cy="329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74988" rIns="90000" bIns="45000"/>
            <a:lstStyle/>
            <a:p>
              <a:pPr algn="ctr">
                <a:lnSpc>
                  <a:spcPct val="83000"/>
                </a:lnSpc>
                <a:spcBef>
                  <a:spcPts val="900"/>
                </a:spcBef>
                <a:tabLst>
                  <a:tab pos="723900" algn="l"/>
                  <a:tab pos="1447800" algn="l"/>
                </a:tabLst>
              </a:pPr>
              <a:r>
                <a:rPr lang="en-AU" sz="1400">
                  <a:solidFill>
                    <a:srgbClr val="000000"/>
                  </a:solidFill>
                  <a:latin typeface="휴먼모음T" pitchFamily="16" charset="0"/>
                </a:rPr>
                <a:t>Publicity for multi-stakeholders</a:t>
              </a:r>
            </a:p>
          </p:txBody>
        </p:sp>
      </p:grp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2838450" y="5003800"/>
            <a:ext cx="1716088" cy="209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0F0F0"/>
              </a:gs>
            </a:gsLst>
            <a:lin ang="5400000" scaled="1"/>
          </a:gradFill>
          <a:ln w="2844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2784475" y="5000625"/>
            <a:ext cx="1892300" cy="284163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63144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200" b="1">
                <a:solidFill>
                  <a:srgbClr val="000000"/>
                </a:solidFill>
                <a:latin typeface="휴먼모음T" pitchFamily="16" charset="0"/>
              </a:rPr>
              <a:t>Economic</a:t>
            </a:r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5124450" y="5005388"/>
            <a:ext cx="1716088" cy="209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0F0F0"/>
              </a:gs>
            </a:gsLst>
            <a:lin ang="5400000" scaled="1"/>
          </a:gradFill>
          <a:ln w="2844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5070475" y="5002213"/>
            <a:ext cx="1892300" cy="284162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63144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200" b="1">
                <a:solidFill>
                  <a:srgbClr val="000000"/>
                </a:solidFill>
                <a:latin typeface="휴먼모음T" pitchFamily="16" charset="0"/>
              </a:rPr>
              <a:t>Social</a:t>
            </a:r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7339013" y="5003800"/>
            <a:ext cx="1716087" cy="209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0F0F0"/>
              </a:gs>
            </a:gsLst>
            <a:lin ang="5400000" scaled="1"/>
          </a:gradFill>
          <a:ln w="2844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7285038" y="5000625"/>
            <a:ext cx="1892300" cy="284163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63144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200" b="1">
                <a:solidFill>
                  <a:srgbClr val="000000"/>
                </a:solidFill>
                <a:latin typeface="휴먼모음T" pitchFamily="16" charset="0"/>
              </a:rPr>
              <a:t>Technological</a:t>
            </a: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2747963" y="5286375"/>
            <a:ext cx="1928812" cy="501650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81288" rIns="90000" bIns="45000"/>
          <a:lstStyle/>
          <a:p>
            <a:pPr hangingPunct="1">
              <a:tabLst>
                <a:tab pos="723900" algn="l"/>
                <a:tab pos="1447800" algn="l"/>
              </a:tabLst>
            </a:pPr>
            <a:endParaRPr lang="en-AU" sz="24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 hangingPunct="1">
              <a:lnSpc>
                <a:spcPct val="79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</a:tabLst>
            </a:pP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New fee schedule</a:t>
            </a:r>
          </a:p>
          <a:p>
            <a:pPr hangingPunct="1">
              <a:lnSpc>
                <a:spcPct val="79000"/>
              </a:lnSpc>
              <a:buClrTx/>
              <a:buSzTx/>
              <a:buFontTx/>
              <a:buNone/>
              <a:tabLst>
                <a:tab pos="723900" algn="l"/>
                <a:tab pos="1447800" algn="l"/>
              </a:tabLst>
            </a:pPr>
            <a:endParaRPr lang="en-AU" sz="1100" b="1">
              <a:solidFill>
                <a:srgbClr val="FFFFFF"/>
              </a:solidFill>
              <a:latin typeface="휴먼모음T" pitchFamily="16" charset="0"/>
            </a:endParaRPr>
          </a:p>
          <a:p>
            <a:pPr hangingPunct="1">
              <a:lnSpc>
                <a:spcPct val="79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</a:tabLst>
            </a:pP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IPv6 fee</a:t>
            </a: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5033963" y="5286375"/>
            <a:ext cx="1857375" cy="457200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74105" rIns="90000" bIns="45000"/>
          <a:lstStyle/>
          <a:p>
            <a:pPr hangingPunct="1">
              <a:lnSpc>
                <a:spcPct val="83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</a:tabLst>
            </a:pP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NRO 10% Campaign </a:t>
            </a:r>
          </a:p>
          <a:p>
            <a:pPr hangingPunct="1">
              <a:lnSpc>
                <a:spcPct val="79000"/>
              </a:lnSpc>
              <a:buClrTx/>
              <a:buSzTx/>
              <a:buFontTx/>
              <a:buNone/>
              <a:tabLst>
                <a:tab pos="723900" algn="l"/>
                <a:tab pos="1447800" algn="l"/>
              </a:tabLst>
            </a:pPr>
            <a:endParaRPr lang="en-AU" sz="1100" b="1">
              <a:solidFill>
                <a:srgbClr val="FFFFFF"/>
              </a:solidFill>
              <a:latin typeface="휴먼모음T" pitchFamily="16" charset="0"/>
            </a:endParaRPr>
          </a:p>
          <a:p>
            <a:pPr hangingPunct="1">
              <a:lnSpc>
                <a:spcPct val="79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</a:tabLst>
            </a:pP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UN MDG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7248525" y="5286375"/>
            <a:ext cx="1857375" cy="838200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74105" rIns="90000" bIns="45000"/>
          <a:lstStyle/>
          <a:p>
            <a:pPr hangingPunct="1">
              <a:lnSpc>
                <a:spcPct val="83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</a:tabLst>
            </a:pP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New technology</a:t>
            </a:r>
          </a:p>
          <a:p>
            <a:pPr hangingPunct="1">
              <a:lnSpc>
                <a:spcPct val="79000"/>
              </a:lnSpc>
              <a:buClrTx/>
              <a:buSzTx/>
              <a:buFontTx/>
              <a:buNone/>
              <a:tabLst>
                <a:tab pos="723900" algn="l"/>
                <a:tab pos="1447800" algn="l"/>
              </a:tabLst>
            </a:pPr>
            <a:endParaRPr lang="en-AU" sz="1100" b="1">
              <a:solidFill>
                <a:srgbClr val="FFFFFF"/>
              </a:solidFill>
              <a:latin typeface="휴먼모음T" pitchFamily="16" charset="0"/>
            </a:endParaRPr>
          </a:p>
          <a:p>
            <a:pPr hangingPunct="1">
              <a:lnSpc>
                <a:spcPct val="79000"/>
              </a:lnSpc>
              <a:buClrTx/>
              <a:buSzTx/>
              <a:buFontTx/>
              <a:buNone/>
              <a:tabLst>
                <a:tab pos="723900" algn="l"/>
                <a:tab pos="1447800" algn="l"/>
              </a:tabLst>
            </a:pP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(IPTV, Smart phone …)</a:t>
            </a:r>
            <a:br>
              <a:rPr lang="en-AU" sz="1100" b="1">
                <a:solidFill>
                  <a:srgbClr val="FFFFFF"/>
                </a:solidFill>
                <a:latin typeface="휴먼모음T" pitchFamily="16" charset="0"/>
              </a:rPr>
            </a:br>
            <a:endParaRPr lang="en-AU" sz="1100" b="1">
              <a:solidFill>
                <a:srgbClr val="FFFFFF"/>
              </a:solidFill>
              <a:latin typeface="휴먼모음T" pitchFamily="16" charset="0"/>
            </a:endParaRPr>
          </a:p>
          <a:p>
            <a:pPr hangingPunct="1">
              <a:lnSpc>
                <a:spcPct val="79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</a:tabLst>
            </a:pP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end-to-end connection</a:t>
            </a:r>
            <a:br>
              <a:rPr lang="en-AU" sz="1100" b="1">
                <a:solidFill>
                  <a:srgbClr val="FFFFFF"/>
                </a:solidFill>
                <a:latin typeface="휴먼모음T" pitchFamily="16" charset="0"/>
              </a:rPr>
            </a:b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 (Limits of NAT, DHCP)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95313" y="130175"/>
            <a:ext cx="6808787" cy="519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10497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2800">
                <a:solidFill>
                  <a:srgbClr val="FFFFFF"/>
                </a:solidFill>
                <a:latin typeface="HY헤드라인M" charset="0"/>
              </a:rPr>
              <a:t>Policy and publicity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0" y="2643188"/>
            <a:ext cx="8453438" cy="12144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0" y="1143000"/>
            <a:ext cx="8453438" cy="15001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8250" y="3929063"/>
            <a:ext cx="8453438" cy="1143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66688" y="2857500"/>
            <a:ext cx="1214437" cy="85725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lin ang="5400000" scaled="1"/>
          </a:gradFill>
          <a:ln w="38160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70704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200" b="1">
                <a:solidFill>
                  <a:srgbClr val="3333FF"/>
                </a:solidFill>
                <a:latin typeface="맑은 고딕" charset="0"/>
                <a:cs typeface="Arial Unicode MS" charset="0"/>
              </a:rPr>
              <a:t>IP management Policy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952625" y="1500188"/>
            <a:ext cx="7000875" cy="911225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82044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1400" b="1">
                <a:solidFill>
                  <a:srgbClr val="FFFFFF"/>
                </a:solidFill>
                <a:latin typeface="휴먼모음T" pitchFamily="16" charset="0"/>
              </a:rPr>
              <a:t> To strengthen local publicity for IPv4 exhaustion and IPv6 needs in stages</a:t>
            </a:r>
          </a:p>
          <a:p>
            <a:pPr hangingPunct="1">
              <a:lnSpc>
                <a:spcPct val="7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1400" b="1">
                <a:solidFill>
                  <a:srgbClr val="FFFFFF"/>
                </a:solidFill>
                <a:latin typeface="휴먼모음T" pitchFamily="16" charset="0"/>
              </a:rPr>
              <a:t> - ISPs        Equipment Vender, CP …       End user (Company)</a:t>
            </a:r>
          </a:p>
          <a:p>
            <a:pPr hangingPunct="1">
              <a:lnSpc>
                <a:spcPct val="7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AU" sz="1400" b="1">
              <a:solidFill>
                <a:srgbClr val="FFFFFF"/>
              </a:solidFill>
              <a:latin typeface="휴먼모음T" pitchFamily="16" charset="0"/>
            </a:endParaRPr>
          </a:p>
          <a:p>
            <a:pPr hangingPunct="1">
              <a:lnSpc>
                <a:spcPct val="7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1400" b="1">
                <a:solidFill>
                  <a:srgbClr val="FFFFFF"/>
                </a:solidFill>
                <a:latin typeface="휴먼모음T" pitchFamily="16" charset="0"/>
              </a:rPr>
              <a:t> To keep pace with global scheme for IPv4 exhaustion and IPv6 promotion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66688" y="1285875"/>
            <a:ext cx="1214437" cy="114300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lin ang="5400000" scaled="1"/>
          </a:gradFill>
          <a:ln w="38160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600" b="1">
                <a:solidFill>
                  <a:srgbClr val="FF0000"/>
                </a:solidFill>
                <a:latin typeface="맑은 고딕" charset="0"/>
                <a:cs typeface="Arial Unicode MS" charset="0"/>
              </a:rPr>
              <a:t>Raising</a:t>
            </a:r>
          </a:p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600" b="1">
                <a:solidFill>
                  <a:srgbClr val="FF0000"/>
                </a:solidFill>
                <a:latin typeface="맑은 고딕" charset="0"/>
                <a:cs typeface="Arial Unicode MS" charset="0"/>
              </a:rPr>
              <a:t>Awareness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66688" y="4071938"/>
            <a:ext cx="1214437" cy="85725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E0E8F5"/>
              </a:gs>
            </a:gsLst>
            <a:lin ang="5400000" scaled="1"/>
          </a:gradFill>
          <a:ln w="38160">
            <a:solidFill>
              <a:srgbClr val="FFFFFF"/>
            </a:solidFill>
            <a:round/>
            <a:headEnd/>
            <a:tailEnd/>
          </a:ln>
          <a:effectLst/>
        </p:spPr>
        <p:txBody>
          <a:bodyPr lIns="90000" tIns="83556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b="1">
                <a:solidFill>
                  <a:srgbClr val="FFFF00"/>
                </a:solidFill>
                <a:latin typeface="맑은 고딕" charset="0"/>
                <a:cs typeface="Arial Unicode MS" charset="0"/>
              </a:rPr>
              <a:t>IP fee schedule</a:t>
            </a:r>
          </a:p>
        </p:txBody>
      </p:sp>
      <p:cxnSp>
        <p:nvCxnSpPr>
          <p:cNvPr id="9226" name="AutoShape 10"/>
          <p:cNvCxnSpPr>
            <a:cxnSpLocks noChangeShapeType="1"/>
          </p:cNvCxnSpPr>
          <p:nvPr/>
        </p:nvCxnSpPr>
        <p:spPr bwMode="auto">
          <a:xfrm>
            <a:off x="2881313" y="1855788"/>
            <a:ext cx="357187" cy="1587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9227" name="AutoShape 11"/>
          <p:cNvCxnSpPr>
            <a:cxnSpLocks noChangeShapeType="1"/>
          </p:cNvCxnSpPr>
          <p:nvPr/>
        </p:nvCxnSpPr>
        <p:spPr bwMode="auto">
          <a:xfrm>
            <a:off x="5595938" y="1855788"/>
            <a:ext cx="357187" cy="1587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1881188" y="2214563"/>
            <a:ext cx="71437" cy="71437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1881188" y="1571625"/>
            <a:ext cx="71437" cy="71438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952625" y="2857500"/>
            <a:ext cx="6143625" cy="7064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82044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AU" sz="1400" b="1">
                <a:solidFill>
                  <a:srgbClr val="FFFFFF"/>
                </a:solidFill>
                <a:latin typeface="휴먼모음T" pitchFamily="16" charset="0"/>
              </a:rPr>
              <a:t> To revise and develop the current local IP management policy</a:t>
            </a:r>
          </a:p>
          <a:p>
            <a:pPr hangingPunct="1">
              <a:lnSpc>
                <a:spcPct val="7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AU" sz="1400" b="1">
                <a:solidFill>
                  <a:srgbClr val="FFFFFF"/>
                </a:solidFill>
                <a:latin typeface="휴먼모음T" pitchFamily="16" charset="0"/>
              </a:rPr>
              <a:t> - local IPv4 management &amp; IPv6 promotion within Korea</a:t>
            </a:r>
          </a:p>
          <a:p>
            <a:pPr hangingPunct="1">
              <a:lnSpc>
                <a:spcPct val="7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AU" sz="1400" b="1">
                <a:solidFill>
                  <a:srgbClr val="FFFFFF"/>
                </a:solidFill>
                <a:latin typeface="휴먼모음T" pitchFamily="16" charset="0"/>
              </a:rPr>
              <a:t> - service for members in post IPv4 exhaustion era, ex) RPKI, IRR etc.</a:t>
            </a: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952625" y="2928938"/>
            <a:ext cx="71438" cy="71437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952625" y="4122738"/>
            <a:ext cx="6143625" cy="501650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  <a:effectLst/>
        </p:spPr>
        <p:txBody>
          <a:bodyPr lIns="90000" tIns="74105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AU" sz="1100" b="1">
                <a:solidFill>
                  <a:srgbClr val="FFFFFF"/>
                </a:solidFill>
                <a:latin typeface="휴먼모음T" pitchFamily="16" charset="0"/>
              </a:rPr>
              <a:t> </a:t>
            </a:r>
            <a:r>
              <a:rPr lang="en-AU" sz="1400" b="1">
                <a:solidFill>
                  <a:srgbClr val="FFFFFF"/>
                </a:solidFill>
                <a:latin typeface="휴먼모음T" pitchFamily="16" charset="0"/>
              </a:rPr>
              <a:t>To revise and develop the current local IP fee schedule</a:t>
            </a:r>
          </a:p>
          <a:p>
            <a:pPr hangingPunct="1">
              <a:lnSpc>
                <a:spcPct val="7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AU" sz="1400" b="1">
                <a:solidFill>
                  <a:srgbClr val="FFFFFF"/>
                </a:solidFill>
                <a:latin typeface="휴먼모음T" pitchFamily="16" charset="0"/>
              </a:rPr>
              <a:t> - PAF        Tier based</a:t>
            </a: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1952625" y="4194175"/>
            <a:ext cx="71438" cy="71438"/>
          </a:xfrm>
          <a:prstGeom prst="star4">
            <a:avLst>
              <a:gd name="adj" fmla="val 12500"/>
            </a:avLst>
          </a:prstGeom>
          <a:solidFill>
            <a:srgbClr val="4F81BD"/>
          </a:solidFill>
          <a:ln w="255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1595438" y="5389563"/>
            <a:ext cx="2070100" cy="749300"/>
            <a:chOff x="1005" y="3395"/>
            <a:chExt cx="1304" cy="472"/>
          </a:xfrm>
        </p:grpSpPr>
        <p:pic>
          <p:nvPicPr>
            <p:cNvPr id="9235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34" y="3395"/>
              <a:ext cx="1246" cy="3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1005" y="3470"/>
              <a:ext cx="1305" cy="397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74988" rIns="90000" bIns="45000"/>
            <a:lstStyle/>
            <a:p>
              <a:pPr algn="ctr">
                <a:lnSpc>
                  <a:spcPct val="83000"/>
                </a:lnSpc>
                <a:spcBef>
                  <a:spcPts val="900"/>
                </a:spcBef>
                <a:tabLst>
                  <a:tab pos="723900" algn="l"/>
                  <a:tab pos="1447800" algn="l"/>
                </a:tabLst>
              </a:pPr>
              <a:r>
                <a:rPr lang="en-AU" sz="1400">
                  <a:solidFill>
                    <a:srgbClr val="000000"/>
                  </a:solidFill>
                  <a:latin typeface="휴먼모음T" pitchFamily="16" charset="0"/>
                </a:rPr>
                <a:t>NRO 10 % Campaign</a:t>
              </a:r>
            </a:p>
            <a:p>
              <a:pPr algn="ctr">
                <a:lnSpc>
                  <a:spcPct val="83000"/>
                </a:lnSpc>
                <a:spcBef>
                  <a:spcPts val="900"/>
                </a:spcBef>
                <a:tabLst>
                  <a:tab pos="723900" algn="l"/>
                  <a:tab pos="1447800" algn="l"/>
                </a:tabLst>
              </a:pPr>
              <a:r>
                <a:rPr lang="en-AU" sz="1400">
                  <a:solidFill>
                    <a:srgbClr val="000000"/>
                  </a:solidFill>
                  <a:latin typeface="휴먼모음T" pitchFamily="16" charset="0"/>
                </a:rPr>
                <a:t>Jan. 2010.</a:t>
              </a:r>
            </a:p>
          </p:txBody>
        </p:sp>
      </p:grp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4097338" y="5349875"/>
            <a:ext cx="1782762" cy="788988"/>
            <a:chOff x="2581" y="3370"/>
            <a:chExt cx="1123" cy="497"/>
          </a:xfrm>
        </p:grpSpPr>
        <p:grpSp>
          <p:nvGrpSpPr>
            <p:cNvPr id="9238" name="Group 22"/>
            <p:cNvGrpSpPr>
              <a:grpSpLocks/>
            </p:cNvGrpSpPr>
            <p:nvPr/>
          </p:nvGrpSpPr>
          <p:grpSpPr bwMode="auto">
            <a:xfrm>
              <a:off x="2581" y="3370"/>
              <a:ext cx="1123" cy="364"/>
              <a:chOff x="2581" y="3370"/>
              <a:chExt cx="1123" cy="364"/>
            </a:xfrm>
          </p:grpSpPr>
          <p:pic>
            <p:nvPicPr>
              <p:cNvPr id="9239" name="Picture 2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81" y="3370"/>
                <a:ext cx="1124" cy="3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9240" name="Picture 2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92" y="3409"/>
                <a:ext cx="885" cy="28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2619" y="3470"/>
              <a:ext cx="1044" cy="397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74988" rIns="90000" bIns="45000"/>
            <a:lstStyle/>
            <a:p>
              <a:pPr algn="ctr">
                <a:lnSpc>
                  <a:spcPct val="83000"/>
                </a:lnSpc>
                <a:spcBef>
                  <a:spcPts val="900"/>
                </a:spcBef>
                <a:tabLst>
                  <a:tab pos="723900" algn="l"/>
                  <a:tab pos="1447800" algn="l"/>
                </a:tabLst>
              </a:pPr>
              <a:r>
                <a:rPr lang="en-AU" sz="1400">
                  <a:solidFill>
                    <a:srgbClr val="000000"/>
                  </a:solidFill>
                  <a:latin typeface="휴먼모음T" pitchFamily="16" charset="0"/>
                </a:rPr>
                <a:t>G20</a:t>
              </a:r>
            </a:p>
            <a:p>
              <a:pPr algn="ctr">
                <a:lnSpc>
                  <a:spcPct val="83000"/>
                </a:lnSpc>
                <a:spcBef>
                  <a:spcPts val="900"/>
                </a:spcBef>
                <a:tabLst>
                  <a:tab pos="723900" algn="l"/>
                  <a:tab pos="1447800" algn="l"/>
                </a:tabLst>
              </a:pPr>
              <a:r>
                <a:rPr lang="en-AU" sz="1400">
                  <a:solidFill>
                    <a:srgbClr val="000000"/>
                  </a:solidFill>
                  <a:latin typeface="휴먼모음T" pitchFamily="16" charset="0"/>
                </a:rPr>
                <a:t>Nov. 2010.</a:t>
              </a:r>
            </a:p>
          </p:txBody>
        </p:sp>
      </p:grp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7096125" y="5286375"/>
            <a:ext cx="1427163" cy="774700"/>
            <a:chOff x="4470" y="3330"/>
            <a:chExt cx="899" cy="488"/>
          </a:xfrm>
        </p:grpSpPr>
        <p:grpSp>
          <p:nvGrpSpPr>
            <p:cNvPr id="9243" name="Group 27"/>
            <p:cNvGrpSpPr>
              <a:grpSpLocks/>
            </p:cNvGrpSpPr>
            <p:nvPr/>
          </p:nvGrpSpPr>
          <p:grpSpPr bwMode="auto">
            <a:xfrm>
              <a:off x="4510" y="3330"/>
              <a:ext cx="858" cy="336"/>
              <a:chOff x="4510" y="3330"/>
              <a:chExt cx="858" cy="336"/>
            </a:xfrm>
          </p:grpSpPr>
          <p:pic>
            <p:nvPicPr>
              <p:cNvPr id="9244" name="Picture 2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10" y="3330"/>
                <a:ext cx="859" cy="33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9245" name="Picture 2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91" y="3366"/>
                <a:ext cx="677" cy="26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4470" y="3422"/>
              <a:ext cx="900" cy="397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ffectLst/>
          </p:spPr>
          <p:txBody>
            <a:bodyPr lIns="90000" tIns="74988" rIns="90000" bIns="45000"/>
            <a:lstStyle/>
            <a:p>
              <a:pPr algn="ctr">
                <a:lnSpc>
                  <a:spcPct val="83000"/>
                </a:lnSpc>
                <a:spcBef>
                  <a:spcPts val="900"/>
                </a:spcBef>
                <a:tabLst>
                  <a:tab pos="723900" algn="l"/>
                </a:tabLst>
              </a:pPr>
              <a:r>
                <a:rPr lang="en-AU" sz="1400">
                  <a:solidFill>
                    <a:srgbClr val="000000"/>
                  </a:solidFill>
                  <a:latin typeface="휴먼모음T" pitchFamily="16" charset="0"/>
                </a:rPr>
                <a:t>IPv4 Exhaustion</a:t>
              </a:r>
            </a:p>
            <a:p>
              <a:pPr algn="ctr">
                <a:lnSpc>
                  <a:spcPct val="83000"/>
                </a:lnSpc>
                <a:spcBef>
                  <a:spcPts val="900"/>
                </a:spcBef>
                <a:tabLst>
                  <a:tab pos="723900" algn="l"/>
                </a:tabLst>
              </a:pPr>
              <a:r>
                <a:rPr lang="en-AU" sz="1400">
                  <a:solidFill>
                    <a:srgbClr val="000000"/>
                  </a:solidFill>
                  <a:latin typeface="휴먼모음T" pitchFamily="16" charset="0"/>
                </a:rPr>
                <a:t>Sept. 2011</a:t>
              </a:r>
            </a:p>
          </p:txBody>
        </p:sp>
      </p:grpSp>
      <p:cxnSp>
        <p:nvCxnSpPr>
          <p:cNvPr id="9247" name="AutoShape 31"/>
          <p:cNvCxnSpPr>
            <a:cxnSpLocks noChangeShapeType="1"/>
          </p:cNvCxnSpPr>
          <p:nvPr/>
        </p:nvCxnSpPr>
        <p:spPr bwMode="auto">
          <a:xfrm>
            <a:off x="2809875" y="4429125"/>
            <a:ext cx="357188" cy="1588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842963" y="1500188"/>
            <a:ext cx="8329612" cy="45259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2774950" y="2665413"/>
            <a:ext cx="1190625" cy="139223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4311650" y="4724400"/>
            <a:ext cx="1343025" cy="1588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800725" y="2617788"/>
            <a:ext cx="1190625" cy="1389062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125788" y="3175000"/>
            <a:ext cx="449262" cy="41592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2973388" y="3311525"/>
            <a:ext cx="747712" cy="138113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6099175" y="3175000"/>
            <a:ext cx="593725" cy="27463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6097588" y="3175000"/>
            <a:ext cx="596900" cy="274638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762500" y="4586288"/>
            <a:ext cx="592138" cy="27622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4760913" y="4586288"/>
            <a:ext cx="595312" cy="276225"/>
          </a:xfrm>
          <a:prstGeom prst="line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17963" y="5140325"/>
            <a:ext cx="2228850" cy="615950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AU" sz="1600">
                <a:solidFill>
                  <a:srgbClr val="000000"/>
                </a:solidFill>
                <a:latin typeface="HY헤드라인M" charset="0"/>
              </a:rPr>
              <a:t>Not able to use</a:t>
            </a:r>
          </a:p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AU" sz="1600">
                <a:solidFill>
                  <a:srgbClr val="000000"/>
                </a:solidFill>
                <a:latin typeface="HY헤드라인M" charset="0"/>
              </a:rPr>
              <a:t>IPv6 based services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 rot="18540000">
            <a:off x="1555750" y="2797176"/>
            <a:ext cx="1755775" cy="615950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</a:tabLst>
            </a:pPr>
            <a:r>
              <a:rPr lang="en-AU" sz="1600">
                <a:solidFill>
                  <a:srgbClr val="000000"/>
                </a:solidFill>
                <a:latin typeface="HY헤드라인M" charset="0"/>
              </a:rPr>
              <a:t>No needs for</a:t>
            </a:r>
          </a:p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</a:tabLst>
            </a:pPr>
            <a:r>
              <a:rPr lang="en-AU" sz="1600">
                <a:solidFill>
                  <a:srgbClr val="000000"/>
                </a:solidFill>
                <a:latin typeface="HY헤드라인M" charset="0"/>
              </a:rPr>
              <a:t>IPv6 service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 rot="3000000">
            <a:off x="6130925" y="2833688"/>
            <a:ext cx="2352675" cy="49212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AU" sz="1600">
                <a:solidFill>
                  <a:srgbClr val="000000"/>
                </a:solidFill>
                <a:latin typeface="HY헤드라인M" charset="0"/>
              </a:rPr>
              <a:t>No needs to provide IPv6 environment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3476625" y="1647825"/>
            <a:ext cx="2827338" cy="8350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3B"/>
              </a:gs>
              <a:gs pos="100000">
                <a:srgbClr val="00003B"/>
              </a:gs>
            </a:gsLst>
            <a:lin ang="5400000" scaled="1"/>
          </a:gradFill>
          <a:ln w="12600">
            <a:noFill/>
            <a:round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AU" sz="1600">
                <a:solidFill>
                  <a:srgbClr val="FFFFFF"/>
                </a:solidFill>
                <a:latin typeface="HY헤드라인M" charset="0"/>
              </a:rPr>
              <a:t>ISPs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1754188" y="4308475"/>
            <a:ext cx="2233612" cy="831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3B"/>
              </a:gs>
              <a:gs pos="100000">
                <a:srgbClr val="00003B"/>
              </a:gs>
            </a:gsLst>
            <a:lin ang="5400000" scaled="1"/>
          </a:gradFill>
          <a:ln w="12600">
            <a:noFill/>
            <a:round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AU" sz="1600">
                <a:solidFill>
                  <a:srgbClr val="FFFFFF"/>
                </a:solidFill>
                <a:latin typeface="HY헤드라인M" charset="0"/>
              </a:rPr>
              <a:t>Public companies</a:t>
            </a:r>
          </a:p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AU" sz="1600">
                <a:solidFill>
                  <a:srgbClr val="FFFFFF"/>
                </a:solidFill>
                <a:latin typeface="HY헤드라인M" charset="0"/>
              </a:rPr>
              <a:t>Private companies</a:t>
            </a: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5922963" y="4170363"/>
            <a:ext cx="2230437" cy="9699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3B"/>
              </a:gs>
              <a:gs pos="100000">
                <a:srgbClr val="00003B"/>
              </a:gs>
            </a:gsLst>
            <a:lin ang="5400000" scaled="1"/>
          </a:gradFill>
          <a:ln w="12600">
            <a:noFill/>
            <a:round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AU" sz="1600">
                <a:solidFill>
                  <a:srgbClr val="FFFFFF"/>
                </a:solidFill>
                <a:latin typeface="HY헤드라인M" charset="0"/>
              </a:rPr>
              <a:t>End users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658938" y="5213350"/>
            <a:ext cx="2528887" cy="244475"/>
          </a:xfrm>
          <a:prstGeom prst="rect">
            <a:avLst/>
          </a:prstGeom>
          <a:solidFill>
            <a:srgbClr val="FF7C80"/>
          </a:solidFill>
          <a:ln w="12600">
            <a:noFill/>
            <a:miter lim="800000"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AU" sz="1600">
                <a:solidFill>
                  <a:srgbClr val="000000"/>
                </a:solidFill>
                <a:latin typeface="HY헤드라인M" charset="0"/>
              </a:rPr>
              <a:t>No investment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037013" y="2627313"/>
            <a:ext cx="1784350" cy="244475"/>
          </a:xfrm>
          <a:prstGeom prst="rect">
            <a:avLst/>
          </a:prstGeom>
          <a:solidFill>
            <a:srgbClr val="FF7C80"/>
          </a:solidFill>
          <a:ln w="12600">
            <a:noFill/>
            <a:miter lim="800000"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</a:tabLst>
            </a:pPr>
            <a:r>
              <a:rPr lang="en-AU" sz="1600">
                <a:solidFill>
                  <a:srgbClr val="000000"/>
                </a:solidFill>
                <a:latin typeface="HY헤드라인M" charset="0"/>
              </a:rPr>
              <a:t>No investment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817938" y="3522663"/>
            <a:ext cx="2379662" cy="24447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AU" sz="1600">
                <a:solidFill>
                  <a:srgbClr val="000000"/>
                </a:solidFill>
                <a:latin typeface="HY헤드라인M" charset="0"/>
              </a:rPr>
              <a:t>Vicious circle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95313" y="130175"/>
            <a:ext cx="6808787" cy="519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10497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2800">
                <a:solidFill>
                  <a:srgbClr val="FFFFFF"/>
                </a:solidFill>
                <a:latin typeface="MS PGothic" pitchFamily="32" charset="-128"/>
                <a:ea typeface="MS PGothic" pitchFamily="32" charset="-128"/>
              </a:rPr>
              <a:t>IPv6 Promotion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20675" y="1428750"/>
            <a:ext cx="9269413" cy="45227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03225" y="1428750"/>
            <a:ext cx="2897188" cy="4397375"/>
          </a:xfrm>
          <a:prstGeom prst="rightArrow">
            <a:avLst>
              <a:gd name="adj1" fmla="val 100000"/>
              <a:gd name="adj2" fmla="val 10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/>
              </a:gs>
            </a:gsLst>
            <a:lin ang="54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486025" y="3478213"/>
            <a:ext cx="823913" cy="30797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  <p:txBody>
          <a:bodyPr lIns="90000" tIns="66420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000">
                <a:solidFill>
                  <a:srgbClr val="EEECE1"/>
                </a:solidFill>
                <a:latin typeface="HY헤드라인M" charset="0"/>
              </a:rPr>
              <a:t>Encourage investment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66738" y="2789238"/>
            <a:ext cx="1739900" cy="752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99FF"/>
              </a:gs>
              <a:gs pos="100000">
                <a:srgbClr val="6699FF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28638" y="3011488"/>
            <a:ext cx="1985962" cy="5016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9272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600">
                <a:solidFill>
                  <a:srgbClr val="000000"/>
                </a:solidFill>
                <a:latin typeface="HY울릉도M" pitchFamily="16" charset="0"/>
              </a:rPr>
              <a:t>First, public side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47688" y="3700463"/>
            <a:ext cx="1754187" cy="752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99FF"/>
              </a:gs>
              <a:gs pos="100000">
                <a:srgbClr val="6699FF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68325" y="3816350"/>
            <a:ext cx="1655763" cy="3905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200">
                <a:solidFill>
                  <a:srgbClr val="000000"/>
                </a:solidFill>
                <a:latin typeface="HY울릉도M" pitchFamily="16" charset="0"/>
              </a:rPr>
              <a:t>ISP’s IPv6 deployment plan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3521075" y="2744788"/>
            <a:ext cx="839788" cy="1603375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4337050" y="4741863"/>
            <a:ext cx="1257300" cy="1587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576888" y="2844800"/>
            <a:ext cx="854075" cy="1587500"/>
          </a:xfrm>
          <a:prstGeom prst="line">
            <a:avLst/>
          </a:prstGeom>
          <a:noFill/>
          <a:ln w="126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292600" y="4873625"/>
            <a:ext cx="1241425" cy="646113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HY헤드라인M" charset="0"/>
              </a:rPr>
              <a:t>Use IPv6 based services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 rot="17880000">
            <a:off x="2647950" y="3357563"/>
            <a:ext cx="2274888" cy="214312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</a:tabLst>
            </a:pPr>
            <a:r>
              <a:rPr lang="en-AU" sz="1400">
                <a:solidFill>
                  <a:srgbClr val="000000"/>
                </a:solidFill>
                <a:latin typeface="HY헤드라인M" charset="0"/>
              </a:rPr>
              <a:t>Needs for IPv6 service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 rot="3660000">
            <a:off x="5068888" y="3413125"/>
            <a:ext cx="2135187" cy="214313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</a:tabLst>
            </a:pPr>
            <a:r>
              <a:rPr lang="en-AU" sz="1400">
                <a:solidFill>
                  <a:srgbClr val="000000"/>
                </a:solidFill>
                <a:latin typeface="HY헤드라인M" charset="0"/>
              </a:rPr>
              <a:t>IPv6 ready environment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246563" y="3670300"/>
            <a:ext cx="1325562" cy="492125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600">
                <a:solidFill>
                  <a:srgbClr val="000000"/>
                </a:solidFill>
                <a:latin typeface="HY헤드라인M" charset="0"/>
              </a:rPr>
              <a:t>Virtuous circle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4127500" y="1797050"/>
            <a:ext cx="1571625" cy="755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3B"/>
              </a:gs>
              <a:gs pos="100000">
                <a:srgbClr val="00003B"/>
              </a:gs>
            </a:gsLst>
            <a:lin ang="5400000" scaled="1"/>
          </a:gradFill>
          <a:ln w="12600">
            <a:noFill/>
            <a:round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  <a:tab pos="1447800" algn="l"/>
              </a:tabLst>
            </a:pPr>
            <a:r>
              <a:rPr lang="en-AU" sz="1600">
                <a:solidFill>
                  <a:srgbClr val="FFFFFF"/>
                </a:solidFill>
                <a:latin typeface="HY헤드라인M" charset="0"/>
              </a:rPr>
              <a:t>ISP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3044825" y="4489450"/>
            <a:ext cx="1243013" cy="752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3B"/>
              </a:gs>
              <a:gs pos="100000">
                <a:srgbClr val="00003B"/>
              </a:gs>
            </a:gsLst>
            <a:lin ang="5400000" scaled="1"/>
          </a:gradFill>
          <a:ln w="12600">
            <a:noFill/>
            <a:round/>
            <a:headEnd/>
            <a:tailEnd/>
          </a:ln>
          <a:effectLst/>
        </p:spPr>
        <p:txBody>
          <a:bodyPr lIns="90000" tIns="6856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100">
                <a:solidFill>
                  <a:srgbClr val="FFFFFF"/>
                </a:solidFill>
                <a:latin typeface="HY헤드라인M" charset="0"/>
              </a:rPr>
              <a:t>Public companies</a:t>
            </a:r>
          </a:p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100">
                <a:solidFill>
                  <a:srgbClr val="FFFFFF"/>
                </a:solidFill>
                <a:latin typeface="HY헤드라인M" charset="0"/>
              </a:rPr>
              <a:t>Private companies</a:t>
            </a: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5637213" y="4489450"/>
            <a:ext cx="1241425" cy="8778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3B"/>
              </a:gs>
              <a:gs pos="100000">
                <a:srgbClr val="00003B"/>
              </a:gs>
            </a:gsLst>
            <a:lin ang="5400000" scaled="1"/>
          </a:gradFill>
          <a:ln w="12600">
            <a:noFill/>
            <a:round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600">
                <a:solidFill>
                  <a:srgbClr val="FFFFFF"/>
                </a:solidFill>
                <a:latin typeface="HY헤드라인M" charset="0"/>
              </a:rPr>
              <a:t>End users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 rot="10800000">
            <a:off x="6499225" y="1470025"/>
            <a:ext cx="2978150" cy="4398963"/>
          </a:xfrm>
          <a:prstGeom prst="rightArrow">
            <a:avLst>
              <a:gd name="adj1" fmla="val 100000"/>
              <a:gd name="adj2" fmla="val 100000"/>
            </a:avLst>
          </a:prstGeom>
          <a:gradFill rotWithShape="0">
            <a:gsLst>
              <a:gs pos="0">
                <a:srgbClr val="0000FF"/>
              </a:gs>
              <a:gs pos="100000">
                <a:srgbClr val="0000FF"/>
              </a:gs>
            </a:gsLst>
            <a:lin ang="16200000" scaled="1"/>
          </a:gra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6738938" y="3487738"/>
            <a:ext cx="1000125" cy="368300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200">
                <a:solidFill>
                  <a:srgbClr val="EEECE1"/>
                </a:solidFill>
                <a:latin typeface="HY헤드라인M" charset="0"/>
              </a:rPr>
              <a:t>IPv6 readiness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7513638" y="2841625"/>
            <a:ext cx="1738312" cy="752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99FF"/>
              </a:gs>
              <a:gs pos="100000">
                <a:srgbClr val="6699FF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572375" y="2819400"/>
            <a:ext cx="1738313" cy="504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200">
                <a:solidFill>
                  <a:srgbClr val="000000"/>
                </a:solidFill>
                <a:latin typeface="HY울릉도M" pitchFamily="16" charset="0"/>
              </a:rPr>
              <a:t>IPv6 Promotion projects with portal &amp; news sites</a:t>
            </a:r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7513638" y="3752850"/>
            <a:ext cx="1738312" cy="752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99FF"/>
              </a:gs>
              <a:gs pos="100000">
                <a:srgbClr val="6699FF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7470775" y="3937000"/>
            <a:ext cx="1738313" cy="504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9272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600">
                <a:solidFill>
                  <a:srgbClr val="000000"/>
                </a:solidFill>
                <a:latin typeface="HY울릉도M" pitchFamily="16" charset="0"/>
              </a:rPr>
              <a:t>Awareness for IPv6 needs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459288" y="2811463"/>
            <a:ext cx="992187" cy="214312"/>
          </a:xfrm>
          <a:prstGeom prst="rect">
            <a:avLst/>
          </a:prstGeom>
          <a:solidFill>
            <a:srgbClr val="FF7C80"/>
          </a:solidFill>
          <a:ln w="12600">
            <a:noFill/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HY헤드라인M" charset="0"/>
              </a:rPr>
              <a:t>Investment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128963" y="5375275"/>
            <a:ext cx="992187" cy="214313"/>
          </a:xfrm>
          <a:prstGeom prst="rect">
            <a:avLst/>
          </a:prstGeom>
          <a:solidFill>
            <a:srgbClr val="FF7C80"/>
          </a:solidFill>
          <a:ln w="12600">
            <a:noFill/>
            <a:miter lim="800000"/>
            <a:headEnd/>
            <a:tailEnd/>
          </a:ln>
          <a:effectLst/>
        </p:spPr>
        <p:txBody>
          <a:bodyPr lIns="90000" tIns="74988" rIns="90000" bIns="45000"/>
          <a:lstStyle/>
          <a:p>
            <a:pPr algn="ctr"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400">
                <a:solidFill>
                  <a:srgbClr val="000000"/>
                </a:solidFill>
                <a:latin typeface="HY헤드라인M" charset="0"/>
              </a:rPr>
              <a:t>Investment</a:t>
            </a: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595313" y="130175"/>
            <a:ext cx="6808787" cy="519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10497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2800">
                <a:solidFill>
                  <a:srgbClr val="FFFFFF"/>
                </a:solidFill>
                <a:latin typeface="MS PGothic" pitchFamily="32" charset="-128"/>
                <a:ea typeface="MS PGothic" pitchFamily="32" charset="-128"/>
              </a:rPr>
              <a:t>IPv6 Promotion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95313" y="130175"/>
            <a:ext cx="6808787" cy="519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10497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2800">
                <a:solidFill>
                  <a:srgbClr val="FFFFFF"/>
                </a:solidFill>
                <a:latin typeface="MS PGothic" pitchFamily="32" charset="-128"/>
                <a:ea typeface="MS PGothic" pitchFamily="32" charset="-128"/>
              </a:rPr>
              <a:t>IPv6 Promotion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300" y="4225925"/>
            <a:ext cx="1476375" cy="11080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0463" y="4208463"/>
            <a:ext cx="868362" cy="8715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4675" y="1268413"/>
            <a:ext cx="1079500" cy="10795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3113" y="2019300"/>
            <a:ext cx="920750" cy="10207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7131050" y="1343025"/>
            <a:ext cx="2590800" cy="487521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5B1A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4162425" y="1311275"/>
            <a:ext cx="2590800" cy="4924425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327A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7169150" y="1081088"/>
            <a:ext cx="2514600" cy="457200"/>
          </a:xfrm>
          <a:prstGeom prst="roundRect">
            <a:avLst>
              <a:gd name="adj" fmla="val 16667"/>
            </a:avLst>
          </a:prstGeom>
          <a:solidFill>
            <a:srgbClr val="5B1A66"/>
          </a:solidFill>
          <a:ln w="190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200525" y="1082675"/>
            <a:ext cx="2514600" cy="457200"/>
          </a:xfrm>
          <a:prstGeom prst="roundRect">
            <a:avLst>
              <a:gd name="adj" fmla="val 16667"/>
            </a:avLst>
          </a:prstGeom>
          <a:solidFill>
            <a:srgbClr val="327A67"/>
          </a:solidFill>
          <a:ln w="190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7245350" y="1100138"/>
            <a:ext cx="2362200" cy="295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E2DB1"/>
              </a:gs>
              <a:gs pos="100000">
                <a:srgbClr val="5B1A66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4276725" y="1101725"/>
            <a:ext cx="2362200" cy="295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8B095"/>
              </a:gs>
              <a:gs pos="100000">
                <a:srgbClr val="327A67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7688263" y="1081088"/>
            <a:ext cx="14478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220V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4387850" y="1082675"/>
            <a:ext cx="2162175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110V / 220V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206500" y="1281113"/>
            <a:ext cx="2590800" cy="5002212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33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244600" y="1071563"/>
            <a:ext cx="2514600" cy="457200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190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1320800" y="1090613"/>
            <a:ext cx="2362200" cy="295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BA7D3"/>
              </a:gs>
              <a:gs pos="100000">
                <a:srgbClr val="336699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778000" y="1071563"/>
            <a:ext cx="14478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110V </a:t>
            </a:r>
          </a:p>
        </p:txBody>
      </p:sp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4763" y="1557338"/>
            <a:ext cx="927100" cy="7477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65438" y="2884488"/>
            <a:ext cx="830262" cy="6064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4025" y="1576388"/>
            <a:ext cx="1179513" cy="8334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64213" y="2306638"/>
            <a:ext cx="971550" cy="12112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61225" y="1665288"/>
            <a:ext cx="833438" cy="11128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0238" y="1676400"/>
            <a:ext cx="1243012" cy="8699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0875" y="2674938"/>
            <a:ext cx="1235075" cy="5984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00538" y="2511425"/>
            <a:ext cx="1292225" cy="9699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50113" y="4656138"/>
            <a:ext cx="593725" cy="11668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43850" y="5318125"/>
            <a:ext cx="749300" cy="7493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17" name="Picture 2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767763" y="5224463"/>
            <a:ext cx="838200" cy="838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18" name="Picture 3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38263" y="4237038"/>
            <a:ext cx="995362" cy="7461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00350" y="4421188"/>
            <a:ext cx="790575" cy="10556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26125" y="4227513"/>
            <a:ext cx="874713" cy="11572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2321" name="Picture 3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05363" y="5283200"/>
            <a:ext cx="666750" cy="8905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125413" y="2017713"/>
            <a:ext cx="1066800" cy="587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BA7D3"/>
              </a:gs>
              <a:gs pos="100000">
                <a:srgbClr val="336699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352425" y="2087563"/>
            <a:ext cx="5969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KEPOC</a:t>
            </a:r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138113" y="4748213"/>
            <a:ext cx="1066800" cy="587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BA7D3"/>
              </a:gs>
              <a:gs pos="100000">
                <a:srgbClr val="336699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365125" y="4818063"/>
            <a:ext cx="5969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Home</a:t>
            </a:r>
          </a:p>
          <a:p>
            <a:pPr algn="ctr" hangingPunct="1">
              <a:lnSpc>
                <a:spcPct val="75000"/>
              </a:lnSpc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Appliance</a:t>
            </a:r>
          </a:p>
        </p:txBody>
      </p:sp>
      <p:sp>
        <p:nvSpPr>
          <p:cNvPr id="12326" name="AutoShape 38"/>
          <p:cNvSpPr>
            <a:spLocks noChangeArrowheads="1"/>
          </p:cNvSpPr>
          <p:nvPr/>
        </p:nvSpPr>
        <p:spPr bwMode="auto">
          <a:xfrm>
            <a:off x="1212850" y="3308350"/>
            <a:ext cx="8526463" cy="973138"/>
          </a:xfrm>
          <a:prstGeom prst="rightArrow">
            <a:avLst>
              <a:gd name="adj1" fmla="val 100000"/>
              <a:gd name="adj2" fmla="val 876182"/>
            </a:avLst>
          </a:prstGeom>
          <a:gradFill rotWithShape="0">
            <a:gsLst>
              <a:gs pos="0">
                <a:srgbClr val="4F81BD"/>
              </a:gs>
              <a:gs pos="100000">
                <a:srgbClr val="243B57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3/03/10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902825" cy="7191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95313" y="130175"/>
            <a:ext cx="6808787" cy="5191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104976" rIns="90000" bIns="45000"/>
          <a:lstStyle/>
          <a:p>
            <a:pPr hangingPunct="1">
              <a:lnSpc>
                <a:spcPct val="8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AU" sz="2800">
                <a:solidFill>
                  <a:srgbClr val="FFFFFF"/>
                </a:solidFill>
                <a:latin typeface="MS PGothic" pitchFamily="32" charset="-128"/>
                <a:ea typeface="MS PGothic" pitchFamily="32" charset="-128"/>
              </a:rPr>
              <a:t>IPv6 Promotion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7137400" y="1439863"/>
            <a:ext cx="2590800" cy="4875212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5B1A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206750" y="1382713"/>
            <a:ext cx="3813175" cy="4924425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327A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7175500" y="1177925"/>
            <a:ext cx="2514600" cy="457200"/>
          </a:xfrm>
          <a:prstGeom prst="roundRect">
            <a:avLst>
              <a:gd name="adj" fmla="val 16667"/>
            </a:avLst>
          </a:prstGeom>
          <a:solidFill>
            <a:srgbClr val="5B1A66"/>
          </a:solidFill>
          <a:ln w="190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763963" y="1154113"/>
            <a:ext cx="2514600" cy="457200"/>
          </a:xfrm>
          <a:prstGeom prst="roundRect">
            <a:avLst>
              <a:gd name="adj" fmla="val 16667"/>
            </a:avLst>
          </a:prstGeom>
          <a:solidFill>
            <a:srgbClr val="327A67"/>
          </a:solidFill>
          <a:ln w="190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251700" y="1196975"/>
            <a:ext cx="2362200" cy="295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E2DB1"/>
              </a:gs>
              <a:gs pos="100000">
                <a:srgbClr val="5B1A66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840163" y="1173163"/>
            <a:ext cx="2362200" cy="295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48B095"/>
              </a:gs>
              <a:gs pos="100000">
                <a:srgbClr val="327A67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694613" y="1177925"/>
            <a:ext cx="14478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IPv6 only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951288" y="1154113"/>
            <a:ext cx="2162175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IPv4 / IPv6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481013" y="1352550"/>
            <a:ext cx="2590800" cy="5002213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33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519113" y="1143000"/>
            <a:ext cx="2514600" cy="457200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1908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595313" y="1162050"/>
            <a:ext cx="2362200" cy="295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BA7D3"/>
              </a:gs>
              <a:gs pos="100000">
                <a:srgbClr val="336699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052513" y="1143000"/>
            <a:ext cx="14478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  <a:tab pos="1447800" algn="l"/>
              </a:tabLst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IPv4 only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490538" y="2782888"/>
            <a:ext cx="9224962" cy="973137"/>
          </a:xfrm>
          <a:prstGeom prst="rightArrow">
            <a:avLst>
              <a:gd name="adj1" fmla="val 100000"/>
              <a:gd name="adj2" fmla="val 947961"/>
            </a:avLst>
          </a:prstGeom>
          <a:gradFill rotWithShape="0">
            <a:gsLst>
              <a:gs pos="0">
                <a:srgbClr val="4F81BD"/>
              </a:gs>
              <a:gs pos="100000">
                <a:srgbClr val="243B57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01600" y="3257550"/>
            <a:ext cx="9715500" cy="23813"/>
          </a:xfrm>
          <a:prstGeom prst="line">
            <a:avLst/>
          </a:prstGeom>
          <a:noFill/>
          <a:ln w="381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1736725" y="2143125"/>
            <a:ext cx="7938" cy="29591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1042988" y="5100638"/>
            <a:ext cx="1482725" cy="793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9563" y="4279900"/>
            <a:ext cx="317500" cy="511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1039813" y="5105400"/>
            <a:ext cx="1587" cy="3571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2522538" y="5106988"/>
            <a:ext cx="1587" cy="3317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075" y="5334000"/>
            <a:ext cx="511175" cy="6921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graphicFrame>
        <p:nvGraphicFramePr>
          <p:cNvPr id="13335" name="Object 23"/>
          <p:cNvGraphicFramePr>
            <a:graphicFrameLocks noChangeAspect="1"/>
          </p:cNvGraphicFramePr>
          <p:nvPr/>
        </p:nvGraphicFramePr>
        <p:xfrm>
          <a:off x="2090738" y="5416550"/>
          <a:ext cx="814387" cy="582613"/>
        </p:xfrm>
        <a:graphic>
          <a:graphicData uri="http://schemas.openxmlformats.org/presentationml/2006/ole">
            <p:oleObj spid="_x0000_s13335" r:id="rId7" imgW="1800000" imgH="1800000" progId="">
              <p:embed/>
            </p:oleObj>
          </a:graphicData>
        </a:graphic>
      </p:graphicFrame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" y="1938338"/>
            <a:ext cx="1373188" cy="668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1925" y="3786188"/>
            <a:ext cx="588963" cy="3413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762000" y="5994400"/>
            <a:ext cx="542925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서버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2339975" y="5953125"/>
            <a:ext cx="390525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PC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1724025" y="2728913"/>
            <a:ext cx="561975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</a:t>
            </a: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1685925" y="3538538"/>
            <a:ext cx="561975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1695450" y="4805363"/>
            <a:ext cx="561975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</a:t>
            </a:r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>
            <a:off x="4194175" y="2119313"/>
            <a:ext cx="7938" cy="29591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V="1">
            <a:off x="3773488" y="5078413"/>
            <a:ext cx="841375" cy="793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3345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7013" y="4256088"/>
            <a:ext cx="317500" cy="511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3775075" y="5081588"/>
            <a:ext cx="1588" cy="3571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4624388" y="5083175"/>
            <a:ext cx="1587" cy="3317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3348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2338" y="5310188"/>
            <a:ext cx="511175" cy="6921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graphicFrame>
        <p:nvGraphicFramePr>
          <p:cNvPr id="13349" name="Object 37"/>
          <p:cNvGraphicFramePr>
            <a:graphicFrameLocks noChangeAspect="1"/>
          </p:cNvGraphicFramePr>
          <p:nvPr/>
        </p:nvGraphicFramePr>
        <p:xfrm>
          <a:off x="4210050" y="5343525"/>
          <a:ext cx="814388" cy="582613"/>
        </p:xfrm>
        <a:graphic>
          <a:graphicData uri="http://schemas.openxmlformats.org/presentationml/2006/ole">
            <p:oleObj spid="_x0000_s13349" r:id="rId10" imgW="1800000" imgH="1800000" progId="">
              <p:embed/>
            </p:oleObj>
          </a:graphicData>
        </a:graphic>
      </p:graphicFrame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1914525"/>
            <a:ext cx="1373188" cy="6683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9375" y="3762375"/>
            <a:ext cx="588963" cy="341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3497263" y="5970588"/>
            <a:ext cx="542925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서버</a:t>
            </a: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4441825" y="5929313"/>
            <a:ext cx="390525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PC</a:t>
            </a: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4181475" y="2705100"/>
            <a:ext cx="976313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IPv4/IPv6</a:t>
            </a: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 flipH="1">
            <a:off x="8374063" y="2071688"/>
            <a:ext cx="7937" cy="29591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7680325" y="5029200"/>
            <a:ext cx="1482725" cy="793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3357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6900" y="4208463"/>
            <a:ext cx="317500" cy="511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7677150" y="5033963"/>
            <a:ext cx="1588" cy="3571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9159875" y="5035550"/>
            <a:ext cx="1588" cy="3317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3360" name="Picture 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4413" y="5262563"/>
            <a:ext cx="511175" cy="6921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graphicFrame>
        <p:nvGraphicFramePr>
          <p:cNvPr id="13361" name="Object 49"/>
          <p:cNvGraphicFramePr>
            <a:graphicFrameLocks noChangeAspect="1"/>
          </p:cNvGraphicFramePr>
          <p:nvPr/>
        </p:nvGraphicFramePr>
        <p:xfrm>
          <a:off x="8728075" y="5345113"/>
          <a:ext cx="814388" cy="582612"/>
        </p:xfrm>
        <a:graphic>
          <a:graphicData uri="http://schemas.openxmlformats.org/presentationml/2006/ole">
            <p:oleObj spid="_x0000_s13361" r:id="rId11" imgW="1800000" imgH="1800000" progId="">
              <p:embed/>
            </p:oleObj>
          </a:graphicData>
        </a:graphic>
      </p:graphicFrame>
      <p:pic>
        <p:nvPicPr>
          <p:cNvPr id="13362" name="Picture 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5088" y="1866900"/>
            <a:ext cx="1373187" cy="6683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3363" name="Picture 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9263" y="3714750"/>
            <a:ext cx="588962" cy="341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7399338" y="5922963"/>
            <a:ext cx="542925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서버</a:t>
            </a:r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8977313" y="5881688"/>
            <a:ext cx="390525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PC</a:t>
            </a: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8361363" y="2657475"/>
            <a:ext cx="561975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IPv6</a:t>
            </a:r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auto">
          <a:xfrm>
            <a:off x="8323263" y="3467100"/>
            <a:ext cx="561975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IPv6</a:t>
            </a: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8332788" y="4733925"/>
            <a:ext cx="561975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IPv6</a:t>
            </a:r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 flipH="1">
            <a:off x="6154738" y="2119313"/>
            <a:ext cx="7937" cy="295910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370" name="Line 58"/>
          <p:cNvSpPr>
            <a:spLocks noChangeShapeType="1"/>
          </p:cNvSpPr>
          <p:nvPr/>
        </p:nvSpPr>
        <p:spPr bwMode="auto">
          <a:xfrm flipV="1">
            <a:off x="5734050" y="5078413"/>
            <a:ext cx="841375" cy="793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3371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7575" y="4256088"/>
            <a:ext cx="317500" cy="5111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72" name="Line 60"/>
          <p:cNvSpPr>
            <a:spLocks noChangeShapeType="1"/>
          </p:cNvSpPr>
          <p:nvPr/>
        </p:nvSpPr>
        <p:spPr bwMode="auto">
          <a:xfrm>
            <a:off x="5735638" y="5081588"/>
            <a:ext cx="1587" cy="3571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373" name="Line 61"/>
          <p:cNvSpPr>
            <a:spLocks noChangeShapeType="1"/>
          </p:cNvSpPr>
          <p:nvPr/>
        </p:nvSpPr>
        <p:spPr bwMode="auto">
          <a:xfrm>
            <a:off x="6584950" y="5083175"/>
            <a:ext cx="1588" cy="3317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3374" name="Picture 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2900" y="5310188"/>
            <a:ext cx="511175" cy="6921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graphicFrame>
        <p:nvGraphicFramePr>
          <p:cNvPr id="13375" name="Object 63"/>
          <p:cNvGraphicFramePr>
            <a:graphicFrameLocks noChangeAspect="1"/>
          </p:cNvGraphicFramePr>
          <p:nvPr/>
        </p:nvGraphicFramePr>
        <p:xfrm>
          <a:off x="6170613" y="5343525"/>
          <a:ext cx="814387" cy="582613"/>
        </p:xfrm>
        <a:graphic>
          <a:graphicData uri="http://schemas.openxmlformats.org/presentationml/2006/ole">
            <p:oleObj spid="_x0000_s13375" r:id="rId12" imgW="1800000" imgH="1800000" progId="">
              <p:embed/>
            </p:oleObj>
          </a:graphicData>
        </a:graphic>
      </p:graphicFrame>
      <p:pic>
        <p:nvPicPr>
          <p:cNvPr id="13376" name="Picture 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65763" y="1914525"/>
            <a:ext cx="1373187" cy="6683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3377" name="Picture 6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49938" y="3762375"/>
            <a:ext cx="588962" cy="3413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78" name="Rectangle 66"/>
          <p:cNvSpPr>
            <a:spLocks noChangeArrowheads="1"/>
          </p:cNvSpPr>
          <p:nvPr/>
        </p:nvSpPr>
        <p:spPr bwMode="auto">
          <a:xfrm>
            <a:off x="5457825" y="5970588"/>
            <a:ext cx="542925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서버</a:t>
            </a:r>
          </a:p>
        </p:txBody>
      </p:sp>
      <p:sp>
        <p:nvSpPr>
          <p:cNvPr id="13379" name="Rectangle 67"/>
          <p:cNvSpPr>
            <a:spLocks noChangeArrowheads="1"/>
          </p:cNvSpPr>
          <p:nvPr/>
        </p:nvSpPr>
        <p:spPr bwMode="auto">
          <a:xfrm>
            <a:off x="6402388" y="5929313"/>
            <a:ext cx="390525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PC</a:t>
            </a:r>
          </a:p>
        </p:txBody>
      </p:sp>
      <p:sp>
        <p:nvSpPr>
          <p:cNvPr id="13380" name="Rectangle 68"/>
          <p:cNvSpPr>
            <a:spLocks noChangeArrowheads="1"/>
          </p:cNvSpPr>
          <p:nvPr/>
        </p:nvSpPr>
        <p:spPr bwMode="auto">
          <a:xfrm>
            <a:off x="6142038" y="2705100"/>
            <a:ext cx="561975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</a:t>
            </a:r>
          </a:p>
        </p:txBody>
      </p:sp>
      <p:sp>
        <p:nvSpPr>
          <p:cNvPr id="13381" name="Rectangle 69"/>
          <p:cNvSpPr>
            <a:spLocks noChangeArrowheads="1"/>
          </p:cNvSpPr>
          <p:nvPr/>
        </p:nvSpPr>
        <p:spPr bwMode="auto">
          <a:xfrm>
            <a:off x="6103938" y="3514725"/>
            <a:ext cx="561975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IPv6</a:t>
            </a:r>
          </a:p>
        </p:txBody>
      </p:sp>
      <p:sp>
        <p:nvSpPr>
          <p:cNvPr id="13382" name="Rectangle 70"/>
          <p:cNvSpPr>
            <a:spLocks noChangeArrowheads="1"/>
          </p:cNvSpPr>
          <p:nvPr/>
        </p:nvSpPr>
        <p:spPr bwMode="auto">
          <a:xfrm>
            <a:off x="6113463" y="4781550"/>
            <a:ext cx="561975" cy="2746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IPv6</a:t>
            </a:r>
          </a:p>
        </p:txBody>
      </p:sp>
      <p:sp>
        <p:nvSpPr>
          <p:cNvPr id="13383" name="Rectangle 71"/>
          <p:cNvSpPr>
            <a:spLocks noChangeArrowheads="1"/>
          </p:cNvSpPr>
          <p:nvPr/>
        </p:nvSpPr>
        <p:spPr bwMode="auto">
          <a:xfrm>
            <a:off x="5700713" y="3106738"/>
            <a:ext cx="866775" cy="260350"/>
          </a:xfrm>
          <a:prstGeom prst="rect">
            <a:avLst/>
          </a:prstGeom>
          <a:solidFill>
            <a:srgbClr val="FFFF99"/>
          </a:solidFill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algn="ctr" hangingPunct="1">
              <a:lnSpc>
                <a:spcPct val="83000"/>
              </a:lnSpc>
              <a:tabLst>
                <a:tab pos="723900" algn="l"/>
              </a:tabLst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Translator</a:t>
            </a:r>
          </a:p>
        </p:txBody>
      </p:sp>
      <p:sp>
        <p:nvSpPr>
          <p:cNvPr id="13384" name="Rectangle 72"/>
          <p:cNvSpPr>
            <a:spLocks noChangeArrowheads="1"/>
          </p:cNvSpPr>
          <p:nvPr/>
        </p:nvSpPr>
        <p:spPr bwMode="auto">
          <a:xfrm>
            <a:off x="4151313" y="3497263"/>
            <a:ext cx="976312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IPv4/IPv6</a:t>
            </a:r>
          </a:p>
        </p:txBody>
      </p:sp>
      <p:sp>
        <p:nvSpPr>
          <p:cNvPr id="13385" name="Rectangle 73"/>
          <p:cNvSpPr>
            <a:spLocks noChangeArrowheads="1"/>
          </p:cNvSpPr>
          <p:nvPr/>
        </p:nvSpPr>
        <p:spPr bwMode="auto">
          <a:xfrm>
            <a:off x="4162425" y="4770438"/>
            <a:ext cx="976313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70704" rIns="90000" bIns="45000"/>
          <a:lstStyle/>
          <a:p>
            <a:pPr hangingPunct="1">
              <a:lnSpc>
                <a:spcPct val="83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en-AU" sz="1200">
                <a:solidFill>
                  <a:srgbClr val="000000"/>
                </a:solidFill>
                <a:latin typeface="맑은 고딕" charset="0"/>
                <a:cs typeface="Arial Unicode MS" charset="0"/>
              </a:rPr>
              <a:t>IPv4/IPv6</a:t>
            </a:r>
          </a:p>
        </p:txBody>
      </p:sp>
      <p:sp>
        <p:nvSpPr>
          <p:cNvPr id="13386" name="Rectangle 74"/>
          <p:cNvSpPr>
            <a:spLocks noChangeArrowheads="1"/>
          </p:cNvSpPr>
          <p:nvPr/>
        </p:nvSpPr>
        <p:spPr bwMode="auto">
          <a:xfrm>
            <a:off x="1512888" y="2085975"/>
            <a:ext cx="492125" cy="3667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83556" rIns="90000" bIns="45000"/>
          <a:lstStyle/>
          <a:p>
            <a:pPr hangingPunct="1">
              <a:lnSpc>
                <a:spcPct val="83000"/>
              </a:lnSpc>
            </a:pPr>
            <a:r>
              <a:rPr lang="en-AU">
                <a:solidFill>
                  <a:srgbClr val="000000"/>
                </a:solidFill>
                <a:latin typeface="HY헤드라인M" charset="0"/>
              </a:rPr>
              <a:t>ISP</a:t>
            </a:r>
          </a:p>
        </p:txBody>
      </p:sp>
      <p:sp>
        <p:nvSpPr>
          <p:cNvPr id="13387" name="Rectangle 75"/>
          <p:cNvSpPr>
            <a:spLocks noChangeArrowheads="1"/>
          </p:cNvSpPr>
          <p:nvPr/>
        </p:nvSpPr>
        <p:spPr bwMode="auto">
          <a:xfrm>
            <a:off x="4014788" y="2060575"/>
            <a:ext cx="492125" cy="3667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83556" rIns="90000" bIns="45000"/>
          <a:lstStyle/>
          <a:p>
            <a:pPr hangingPunct="1">
              <a:lnSpc>
                <a:spcPct val="83000"/>
              </a:lnSpc>
            </a:pPr>
            <a:r>
              <a:rPr lang="en-AU">
                <a:solidFill>
                  <a:srgbClr val="000000"/>
                </a:solidFill>
                <a:latin typeface="HY헤드라인M" charset="0"/>
              </a:rPr>
              <a:t>ISP</a:t>
            </a:r>
          </a:p>
        </p:txBody>
      </p:sp>
      <p:sp>
        <p:nvSpPr>
          <p:cNvPr id="13388" name="Rectangle 76"/>
          <p:cNvSpPr>
            <a:spLocks noChangeArrowheads="1"/>
          </p:cNvSpPr>
          <p:nvPr/>
        </p:nvSpPr>
        <p:spPr bwMode="auto">
          <a:xfrm>
            <a:off x="5919788" y="2060575"/>
            <a:ext cx="492125" cy="3667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83556" rIns="90000" bIns="45000"/>
          <a:lstStyle/>
          <a:p>
            <a:pPr hangingPunct="1">
              <a:lnSpc>
                <a:spcPct val="83000"/>
              </a:lnSpc>
            </a:pPr>
            <a:r>
              <a:rPr lang="en-AU">
                <a:solidFill>
                  <a:srgbClr val="000000"/>
                </a:solidFill>
                <a:latin typeface="HY헤드라인M" charset="0"/>
              </a:rPr>
              <a:t>ISP</a:t>
            </a:r>
          </a:p>
        </p:txBody>
      </p:sp>
      <p:sp>
        <p:nvSpPr>
          <p:cNvPr id="13389" name="Rectangle 77"/>
          <p:cNvSpPr>
            <a:spLocks noChangeArrowheads="1"/>
          </p:cNvSpPr>
          <p:nvPr/>
        </p:nvSpPr>
        <p:spPr bwMode="auto">
          <a:xfrm>
            <a:off x="8129588" y="2022475"/>
            <a:ext cx="492125" cy="3667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83556" rIns="90000" bIns="45000"/>
          <a:lstStyle/>
          <a:p>
            <a:pPr hangingPunct="1">
              <a:lnSpc>
                <a:spcPct val="83000"/>
              </a:lnSpc>
            </a:pPr>
            <a:r>
              <a:rPr lang="en-AU">
                <a:solidFill>
                  <a:srgbClr val="000000"/>
                </a:solidFill>
                <a:latin typeface="HY헤드라인M" charset="0"/>
              </a:rPr>
              <a:t>ISP</a:t>
            </a:r>
          </a:p>
        </p:txBody>
      </p:sp>
      <p:sp>
        <p:nvSpPr>
          <p:cNvPr id="13390" name="AutoShape 78"/>
          <p:cNvSpPr>
            <a:spLocks noChangeArrowheads="1"/>
          </p:cNvSpPr>
          <p:nvPr/>
        </p:nvSpPr>
        <p:spPr bwMode="auto">
          <a:xfrm>
            <a:off x="63500" y="2012950"/>
            <a:ext cx="939800" cy="473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BA7D3"/>
              </a:gs>
              <a:gs pos="100000">
                <a:srgbClr val="336699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91" name="Rectangle 79"/>
          <p:cNvSpPr>
            <a:spLocks noChangeArrowheads="1"/>
          </p:cNvSpPr>
          <p:nvPr/>
        </p:nvSpPr>
        <p:spPr bwMode="auto">
          <a:xfrm>
            <a:off x="227013" y="2019300"/>
            <a:ext cx="5969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ISP</a:t>
            </a:r>
          </a:p>
        </p:txBody>
      </p:sp>
      <p:sp>
        <p:nvSpPr>
          <p:cNvPr id="13392" name="AutoShape 80"/>
          <p:cNvSpPr>
            <a:spLocks noChangeArrowheads="1"/>
          </p:cNvSpPr>
          <p:nvPr/>
        </p:nvSpPr>
        <p:spPr bwMode="auto">
          <a:xfrm>
            <a:off x="63500" y="4324350"/>
            <a:ext cx="1143000" cy="650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BA7D3"/>
              </a:gs>
              <a:gs pos="100000">
                <a:srgbClr val="336699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393" name="Rectangle 81"/>
          <p:cNvSpPr>
            <a:spLocks noChangeArrowheads="1"/>
          </p:cNvSpPr>
          <p:nvPr/>
        </p:nvSpPr>
        <p:spPr bwMode="auto">
          <a:xfrm>
            <a:off x="354013" y="4419600"/>
            <a:ext cx="596900" cy="457200"/>
          </a:xfrm>
          <a:prstGeom prst="rect">
            <a:avLst/>
          </a:prstGeom>
          <a:noFill/>
          <a:ln w="19080">
            <a:noFill/>
            <a:miter lim="800000"/>
            <a:headEnd/>
            <a:tailEnd/>
          </a:ln>
          <a:effectLst/>
        </p:spPr>
        <p:txBody>
          <a:bodyPr lIns="90000" tIns="98550" rIns="90000" bIns="45000"/>
          <a:lstStyle/>
          <a:p>
            <a:pPr algn="ctr" hangingPunct="1">
              <a:lnSpc>
                <a:spcPct val="83000"/>
              </a:lnSpc>
            </a:pPr>
            <a:r>
              <a:rPr lang="en-AU" sz="1700">
                <a:solidFill>
                  <a:srgbClr val="FF0000"/>
                </a:solidFill>
                <a:latin typeface="HY헤드라인M" charset="0"/>
              </a:rPr>
              <a:t>Public</a:t>
            </a:r>
          </a:p>
          <a:p>
            <a:pPr algn="ctr" hangingPunct="1">
              <a:lnSpc>
                <a:spcPct val="75000"/>
              </a:lnSpc>
            </a:pPr>
            <a:r>
              <a:rPr lang="en-AU" sz="1700">
                <a:solidFill>
                  <a:srgbClr val="FFFFFF"/>
                </a:solidFill>
                <a:latin typeface="HY헤드라인M" charset="0"/>
              </a:rPr>
              <a:t>Private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굴림"/>
        <a:ea typeface="굴림"/>
        <a:cs typeface=""/>
      </a:majorFont>
      <a:minorFont>
        <a:latin typeface="맑은 고딕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굴림"/>
        <a:ea typeface="굴림"/>
        <a:cs typeface=""/>
      </a:majorFont>
      <a:minorFont>
        <a:latin typeface="맑은 고딕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굴림"/>
        <a:ea typeface="굴림"/>
        <a:cs typeface=""/>
      </a:majorFont>
      <a:minorFont>
        <a:latin typeface="맑은 고딕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Office PowerPoint</Application>
  <PresentationFormat>A4 Paper (210x297 mm)</PresentationFormat>
  <Paragraphs>191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Times New Roman</vt:lpstr>
      <vt:lpstr>굴림</vt:lpstr>
      <vt:lpstr>맑은 고딕</vt:lpstr>
      <vt:lpstr>Arial</vt:lpstr>
      <vt:lpstr>MS Gothic</vt:lpstr>
      <vt:lpstr>Arial Unicode MS</vt:lpstr>
      <vt:lpstr>HY헤드라인M</vt:lpstr>
      <vt:lpstr>HY견고딕</vt:lpstr>
      <vt:lpstr>휴먼모음T</vt:lpstr>
      <vt:lpstr>MS PGothic</vt:lpstr>
      <vt:lpstr>HY울릉도M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</dc:creator>
  <cp:lastModifiedBy>adam</cp:lastModifiedBy>
  <cp:revision>1</cp:revision>
  <cp:lastPrinted>1601-01-01T00:00:00Z</cp:lastPrinted>
  <dcterms:created xsi:type="dcterms:W3CDTF">1601-01-01T00:00:00Z</dcterms:created>
  <dcterms:modified xsi:type="dcterms:W3CDTF">2010-03-03T03:25:23Z</dcterms:modified>
</cp:coreProperties>
</file>